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6"/>
  </p:notesMasterIdLst>
  <p:sldIdLst>
    <p:sldId id="257" r:id="rId2"/>
    <p:sldId id="259" r:id="rId3"/>
    <p:sldId id="276" r:id="rId4"/>
    <p:sldId id="281" r:id="rId5"/>
    <p:sldId id="279" r:id="rId6"/>
    <p:sldId id="283" r:id="rId7"/>
    <p:sldId id="282" r:id="rId8"/>
    <p:sldId id="280" r:id="rId9"/>
    <p:sldId id="267" r:id="rId10"/>
    <p:sldId id="278" r:id="rId11"/>
    <p:sldId id="270" r:id="rId12"/>
    <p:sldId id="277" r:id="rId13"/>
    <p:sldId id="260" r:id="rId14"/>
    <p:sldId id="261"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mega" initials="O" lastIdx="2" clrIdx="0">
    <p:extLst>
      <p:ext uri="{19B8F6BF-5375-455C-9EA6-DF929625EA0E}">
        <p15:presenceInfo xmlns:p15="http://schemas.microsoft.com/office/powerpoint/2012/main" userId="Omeg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89CA"/>
    <a:srgbClr val="A2CAE7"/>
    <a:srgbClr val="EAF3FA"/>
    <a:srgbClr val="ED9513"/>
    <a:srgbClr val="3C3A47"/>
    <a:srgbClr val="6B766F"/>
    <a:srgbClr val="404040"/>
    <a:srgbClr val="0789D1"/>
    <a:srgbClr val="0E9AE0"/>
    <a:srgbClr val="0F87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50" autoAdjust="0"/>
    <p:restoredTop sz="96396" autoAdjust="0"/>
  </p:normalViewPr>
  <p:slideViewPr>
    <p:cSldViewPr snapToGrid="0">
      <p:cViewPr varScale="1">
        <p:scale>
          <a:sx n="115" d="100"/>
          <a:sy n="115" d="100"/>
        </p:scale>
        <p:origin x="208" y="96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455FA4-1A8B-4D6C-9129-8282561F8210}" type="datetimeFigureOut">
              <a:rPr lang="ru-RU" smtClean="0"/>
              <a:t>08.11.2023</a:t>
            </a:fld>
            <a:endParaRPr lang="ru-R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F7E29D-0F12-4803-8CA8-E5A256E8E506}" type="slidenum">
              <a:rPr lang="ru-RU" smtClean="0"/>
              <a:t>‹#›</a:t>
            </a:fld>
            <a:endParaRPr lang="ru-RU"/>
          </a:p>
        </p:txBody>
      </p:sp>
    </p:spTree>
    <p:extLst>
      <p:ext uri="{BB962C8B-B14F-4D97-AF65-F5344CB8AC3E}">
        <p14:creationId xmlns:p14="http://schemas.microsoft.com/office/powerpoint/2010/main" val="50134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trike="noStrike" dirty="0"/>
              <a:t>Please allow me to introduce myself. I'm Vladimir </a:t>
            </a:r>
            <a:r>
              <a:rPr lang="en-US" strike="noStrike" dirty="0" err="1"/>
              <a:t>Dolinski</a:t>
            </a:r>
            <a:r>
              <a:rPr lang="en-US" strike="noStrike" dirty="0"/>
              <a:t>, a member of the GTU NEC team and a supporter for the merging of technology and education. Today, I stand before you as a student and the driving force behind an interesting Augmented Reality (AR) project.</a:t>
            </a:r>
            <a:endParaRPr lang="ru-RU" strike="noStrike" dirty="0"/>
          </a:p>
        </p:txBody>
      </p:sp>
      <p:sp>
        <p:nvSpPr>
          <p:cNvPr id="4" name="Slide Number Placeholder 3"/>
          <p:cNvSpPr>
            <a:spLocks noGrp="1"/>
          </p:cNvSpPr>
          <p:nvPr>
            <p:ph type="sldNum" sz="quarter" idx="5"/>
          </p:nvPr>
        </p:nvSpPr>
        <p:spPr/>
        <p:txBody>
          <a:bodyPr/>
          <a:lstStyle/>
          <a:p>
            <a:fld id="{2FF7E29D-0F12-4803-8CA8-E5A256E8E506}" type="slidenum">
              <a:rPr lang="ru-RU" smtClean="0"/>
              <a:t>1</a:t>
            </a:fld>
            <a:endParaRPr lang="ru-RU"/>
          </a:p>
        </p:txBody>
      </p:sp>
    </p:spTree>
    <p:extLst>
      <p:ext uri="{BB962C8B-B14F-4D97-AF65-F5344CB8AC3E}">
        <p14:creationId xmlns:p14="http://schemas.microsoft.com/office/powerpoint/2010/main" val="13032463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 dirty="0"/>
              <a:t>The primary features of the project include a menu button that categorizes detector subsystems and gesture control features like rotation, touch screen click response, and two-finger scaling.</a:t>
            </a:r>
            <a:endParaRPr lang="ru-GE" dirty="0"/>
          </a:p>
        </p:txBody>
      </p:sp>
      <p:sp>
        <p:nvSpPr>
          <p:cNvPr id="4" name="Номер слайда 3"/>
          <p:cNvSpPr>
            <a:spLocks noGrp="1"/>
          </p:cNvSpPr>
          <p:nvPr>
            <p:ph type="sldNum" sz="quarter" idx="5"/>
          </p:nvPr>
        </p:nvSpPr>
        <p:spPr/>
        <p:txBody>
          <a:bodyPr/>
          <a:lstStyle/>
          <a:p>
            <a:fld id="{2FF7E29D-0F12-4803-8CA8-E5A256E8E506}" type="slidenum">
              <a:rPr lang="ru-RU" smtClean="0"/>
              <a:t>11</a:t>
            </a:fld>
            <a:endParaRPr lang="ru-RU"/>
          </a:p>
        </p:txBody>
      </p:sp>
    </p:spTree>
    <p:extLst>
      <p:ext uri="{BB962C8B-B14F-4D97-AF65-F5344CB8AC3E}">
        <p14:creationId xmlns:p14="http://schemas.microsoft.com/office/powerpoint/2010/main" val="17627812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As you can see from the little preview, I have a Heads-up display with text in the left corner. You can click on some of them to reveal the geometry, and you can also click on geometry elements to learn more about them.</a:t>
            </a:r>
            <a:endParaRPr lang="ru-GE" dirty="0"/>
          </a:p>
        </p:txBody>
      </p:sp>
      <p:sp>
        <p:nvSpPr>
          <p:cNvPr id="4" name="Номер слайда 3"/>
          <p:cNvSpPr>
            <a:spLocks noGrp="1"/>
          </p:cNvSpPr>
          <p:nvPr>
            <p:ph type="sldNum" sz="quarter" idx="5"/>
          </p:nvPr>
        </p:nvSpPr>
        <p:spPr/>
        <p:txBody>
          <a:bodyPr/>
          <a:lstStyle/>
          <a:p>
            <a:fld id="{2FF7E29D-0F12-4803-8CA8-E5A256E8E506}" type="slidenum">
              <a:rPr lang="ru-RU" smtClean="0"/>
              <a:t>12</a:t>
            </a:fld>
            <a:endParaRPr lang="ru-RU"/>
          </a:p>
        </p:txBody>
      </p:sp>
    </p:spTree>
    <p:extLst>
      <p:ext uri="{BB962C8B-B14F-4D97-AF65-F5344CB8AC3E}">
        <p14:creationId xmlns:p14="http://schemas.microsoft.com/office/powerpoint/2010/main" val="41646090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Today’s agenda includes discussions about AR technology, development status, challenges, and a draft presentation of an actual project.</a:t>
            </a:r>
          </a:p>
          <a:p>
            <a:r>
              <a:rPr lang="en-US" b="0" i="0">
                <a:solidFill>
                  <a:srgbClr val="D1D5DB"/>
                </a:solidFill>
                <a:effectLst/>
                <a:latin typeface="Söhne"/>
              </a:rPr>
              <a:t>I'll walk you through the journey of our project, throwing light on its foundations, functions, and the technologies we use to make it all happen.</a:t>
            </a:r>
            <a:endParaRPr lang="ru-RU"/>
          </a:p>
        </p:txBody>
      </p:sp>
      <p:sp>
        <p:nvSpPr>
          <p:cNvPr id="4" name="Slide Number Placeholder 3"/>
          <p:cNvSpPr>
            <a:spLocks noGrp="1"/>
          </p:cNvSpPr>
          <p:nvPr>
            <p:ph type="sldNum" sz="quarter" idx="5"/>
          </p:nvPr>
        </p:nvSpPr>
        <p:spPr/>
        <p:txBody>
          <a:bodyPr/>
          <a:lstStyle/>
          <a:p>
            <a:fld id="{2FF7E29D-0F12-4803-8CA8-E5A256E8E506}" type="slidenum">
              <a:rPr lang="ru-RU" smtClean="0"/>
              <a:t>2</a:t>
            </a:fld>
            <a:endParaRPr lang="ru-RU"/>
          </a:p>
        </p:txBody>
      </p:sp>
    </p:spTree>
    <p:extLst>
      <p:ext uri="{BB962C8B-B14F-4D97-AF65-F5344CB8AC3E}">
        <p14:creationId xmlns:p14="http://schemas.microsoft.com/office/powerpoint/2010/main" val="2140086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a:solidFill>
                  <a:srgbClr val="D1D5DB"/>
                </a:solidFill>
                <a:effectLst/>
                <a:latin typeface="Söhne"/>
              </a:rPr>
              <a:t>The goal of this AR application is simple yet impactful:</a:t>
            </a:r>
            <a:br>
              <a:rPr lang="en-US" b="0" i="0">
                <a:solidFill>
                  <a:srgbClr val="D1D5DB"/>
                </a:solidFill>
                <a:effectLst/>
                <a:latin typeface="Söhne"/>
              </a:rPr>
            </a:br>
            <a:r>
              <a:rPr lang="en-US" b="0" i="0">
                <a:solidFill>
                  <a:srgbClr val="D1D5DB"/>
                </a:solidFill>
                <a:effectLst/>
                <a:latin typeface="Söhne"/>
              </a:rPr>
              <a:t>1.Be an Extension of Numerous Fact Sheets: Our primary goal is to broaden the reach of traditional fact sheets and resources. AR technology provides an immersive environment for improving learning and comprehension. We want to bring educational content to life, making it more engaging and accessible.</a:t>
            </a:r>
            <a:br>
              <a:rPr lang="en-US" b="0" i="0">
                <a:solidFill>
                  <a:srgbClr val="D1D5DB"/>
                </a:solidFill>
                <a:effectLst/>
                <a:latin typeface="Söhne"/>
              </a:rPr>
            </a:br>
            <a:r>
              <a:rPr lang="en-US" b="0" i="0">
                <a:solidFill>
                  <a:srgbClr val="D1D5DB"/>
                </a:solidFill>
                <a:effectLst/>
                <a:latin typeface="Söhne"/>
              </a:rPr>
              <a:t>2. Be Simple to Access from Your Browser: We understand the value of simplicity and accessibility. Our augmented reality application is designed to be accessed directly from your web browser. There are no app downloads or complicated installations required. All you need is internet connection.</a:t>
            </a:r>
          </a:p>
          <a:p>
            <a:r>
              <a:rPr lang="en-US" b="0" i="0">
                <a:solidFill>
                  <a:srgbClr val="D1D5DB"/>
                </a:solidFill>
                <a:effectLst/>
                <a:latin typeface="Söhne"/>
              </a:rPr>
              <a:t>3. Be Informative: Our AR application is about delivering meaningful content, not just the wow factor of augmented reality. We aim to provide educational and enriching experiences that bridge the digital and physical worlds. Our goal is for every interaction with the AR application to leave you with a better understanding and knowledge.</a:t>
            </a:r>
            <a:endParaRPr lang="ru-RU"/>
          </a:p>
        </p:txBody>
      </p:sp>
      <p:sp>
        <p:nvSpPr>
          <p:cNvPr id="4" name="Slide Number Placeholder 3"/>
          <p:cNvSpPr>
            <a:spLocks noGrp="1"/>
          </p:cNvSpPr>
          <p:nvPr>
            <p:ph type="sldNum" sz="quarter" idx="5"/>
          </p:nvPr>
        </p:nvSpPr>
        <p:spPr/>
        <p:txBody>
          <a:bodyPr/>
          <a:lstStyle/>
          <a:p>
            <a:fld id="{2FF7E29D-0F12-4803-8CA8-E5A256E8E506}" type="slidenum">
              <a:rPr lang="ru-RU" smtClean="0"/>
              <a:t>3</a:t>
            </a:fld>
            <a:endParaRPr lang="ru-RU"/>
          </a:p>
        </p:txBody>
      </p:sp>
    </p:spTree>
    <p:extLst>
      <p:ext uri="{BB962C8B-B14F-4D97-AF65-F5344CB8AC3E}">
        <p14:creationId xmlns:p14="http://schemas.microsoft.com/office/powerpoint/2010/main" val="8658666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l"/>
            <a:r>
              <a:rPr lang="en" b="1" i="0" dirty="0">
                <a:solidFill>
                  <a:srgbClr val="374151"/>
                </a:solidFill>
                <a:effectLst/>
                <a:latin typeface="Söhne"/>
              </a:rPr>
              <a:t>Benefits of </a:t>
            </a:r>
            <a:r>
              <a:rPr lang="en" b="1" i="0" dirty="0" err="1">
                <a:solidFill>
                  <a:srgbClr val="374151"/>
                </a:solidFill>
                <a:effectLst/>
                <a:latin typeface="Söhne"/>
              </a:rPr>
              <a:t>WebAR</a:t>
            </a:r>
            <a:r>
              <a:rPr lang="en" b="1" i="0" dirty="0">
                <a:solidFill>
                  <a:srgbClr val="374151"/>
                </a:solidFill>
                <a:effectLst/>
                <a:latin typeface="Söhne"/>
              </a:rPr>
              <a:t>:</a:t>
            </a:r>
            <a:r>
              <a:rPr lang="en" b="0" i="0" dirty="0">
                <a:solidFill>
                  <a:srgbClr val="374151"/>
                </a:solidFill>
                <a:effectLst/>
                <a:latin typeface="Söhne"/>
              </a:rPr>
              <a:t> </a:t>
            </a:r>
            <a:r>
              <a:rPr lang="en" b="0" i="0" dirty="0" err="1">
                <a:solidFill>
                  <a:srgbClr val="374151"/>
                </a:solidFill>
                <a:effectLst/>
                <a:latin typeface="Söhne"/>
              </a:rPr>
              <a:t>WebAR</a:t>
            </a:r>
            <a:r>
              <a:rPr lang="en" b="0" i="0" dirty="0">
                <a:solidFill>
                  <a:srgbClr val="374151"/>
                </a:solidFill>
                <a:effectLst/>
                <a:latin typeface="Söhne"/>
              </a:rPr>
              <a:t>, or Web Augmented Reality, offers a range of compelling benefits that make it an increasingly important technology in various fields:</a:t>
            </a:r>
          </a:p>
          <a:p>
            <a:pPr algn="l">
              <a:buFont typeface="Arial" panose="020B0604020202020204" pitchFamily="34" charset="0"/>
              <a:buChar char="•"/>
            </a:pPr>
            <a:r>
              <a:rPr lang="en" b="1" i="0" dirty="0">
                <a:solidFill>
                  <a:srgbClr val="374151"/>
                </a:solidFill>
                <a:effectLst/>
                <a:latin typeface="Söhne"/>
              </a:rPr>
              <a:t>Enhanced User Engagement:</a:t>
            </a:r>
            <a:r>
              <a:rPr lang="en" b="0" i="0" dirty="0">
                <a:solidFill>
                  <a:srgbClr val="374151"/>
                </a:solidFill>
                <a:effectLst/>
                <a:latin typeface="Söhne"/>
              </a:rPr>
              <a:t> </a:t>
            </a:r>
            <a:r>
              <a:rPr lang="en" b="0" i="0" dirty="0" err="1">
                <a:solidFill>
                  <a:srgbClr val="374151"/>
                </a:solidFill>
                <a:effectLst/>
                <a:latin typeface="Söhne"/>
              </a:rPr>
              <a:t>WebAR</a:t>
            </a:r>
            <a:r>
              <a:rPr lang="en" b="0" i="0" dirty="0">
                <a:solidFill>
                  <a:srgbClr val="374151"/>
                </a:solidFill>
                <a:effectLst/>
                <a:latin typeface="Söhne"/>
              </a:rPr>
              <a:t> provides an immersive and interactive experience for users, which can significantly enhance engagement with digital content and products.</a:t>
            </a:r>
          </a:p>
          <a:p>
            <a:pPr algn="l">
              <a:buFont typeface="Arial" panose="020B0604020202020204" pitchFamily="34" charset="0"/>
              <a:buChar char="•"/>
            </a:pPr>
            <a:r>
              <a:rPr lang="en" b="1" i="0" dirty="0">
                <a:solidFill>
                  <a:srgbClr val="374151"/>
                </a:solidFill>
                <a:effectLst/>
                <a:latin typeface="Söhne"/>
              </a:rPr>
              <a:t>Marketing Opportunities:</a:t>
            </a:r>
            <a:r>
              <a:rPr lang="en" b="0" i="0" dirty="0">
                <a:solidFill>
                  <a:srgbClr val="374151"/>
                </a:solidFill>
                <a:effectLst/>
                <a:latin typeface="Söhne"/>
              </a:rPr>
              <a:t> It opens up new avenues for marketing, allowing us to create unique and engaging promotional campaigns that capture the attention of target audience which are pupils, students and other who interested in CERN and others.</a:t>
            </a:r>
          </a:p>
          <a:p>
            <a:pPr algn="l">
              <a:buFont typeface="Arial" panose="020B0604020202020204" pitchFamily="34" charset="0"/>
              <a:buChar char="•"/>
            </a:pPr>
            <a:r>
              <a:rPr lang="en" b="1" i="0" dirty="0">
                <a:solidFill>
                  <a:srgbClr val="374151"/>
                </a:solidFill>
                <a:effectLst/>
                <a:latin typeface="Söhne"/>
              </a:rPr>
              <a:t>Cost-Effectiveness:</a:t>
            </a:r>
            <a:r>
              <a:rPr lang="en" b="0" i="0" dirty="0">
                <a:solidFill>
                  <a:srgbClr val="374151"/>
                </a:solidFill>
                <a:effectLst/>
                <a:latin typeface="Söhne"/>
              </a:rPr>
              <a:t> </a:t>
            </a:r>
            <a:r>
              <a:rPr lang="en" b="0" i="0" dirty="0" err="1">
                <a:solidFill>
                  <a:srgbClr val="374151"/>
                </a:solidFill>
                <a:effectLst/>
                <a:latin typeface="Söhne"/>
              </a:rPr>
              <a:t>WebAR</a:t>
            </a:r>
            <a:r>
              <a:rPr lang="en" b="0" i="0" dirty="0">
                <a:solidFill>
                  <a:srgbClr val="374151"/>
                </a:solidFill>
                <a:effectLst/>
                <a:latin typeface="Söhne"/>
              </a:rPr>
              <a:t> is often more cost-effective compared to traditional AR applications, as it doesn't require users to download and install apps; they can access AR experiences directly through web browsers.</a:t>
            </a:r>
          </a:p>
          <a:p>
            <a:pPr algn="l">
              <a:buFont typeface="Arial" panose="020B0604020202020204" pitchFamily="34" charset="0"/>
              <a:buChar char="•"/>
            </a:pPr>
            <a:r>
              <a:rPr lang="en" b="1" i="0" dirty="0">
                <a:solidFill>
                  <a:srgbClr val="374151"/>
                </a:solidFill>
                <a:effectLst/>
                <a:latin typeface="Söhne"/>
              </a:rPr>
              <a:t>Cross-Platform Accessibility:</a:t>
            </a:r>
            <a:r>
              <a:rPr lang="en" b="0" i="0" dirty="0">
                <a:solidFill>
                  <a:srgbClr val="374151"/>
                </a:solidFill>
                <a:effectLst/>
                <a:latin typeface="Söhne"/>
              </a:rPr>
              <a:t> </a:t>
            </a:r>
            <a:r>
              <a:rPr lang="en" b="0" i="0" dirty="0" err="1">
                <a:solidFill>
                  <a:srgbClr val="374151"/>
                </a:solidFill>
                <a:effectLst/>
                <a:latin typeface="Söhne"/>
              </a:rPr>
              <a:t>WebAR</a:t>
            </a:r>
            <a:r>
              <a:rPr lang="en" b="0" i="0" dirty="0">
                <a:solidFill>
                  <a:srgbClr val="374151"/>
                </a:solidFill>
                <a:effectLst/>
                <a:latin typeface="Söhne"/>
              </a:rPr>
              <a:t> can run on various devices with web browsers, making it accessible to a broad audience, including smartphones, tablets, and desktop computers.</a:t>
            </a:r>
          </a:p>
          <a:p>
            <a:endParaRPr lang="ru-GE" dirty="0"/>
          </a:p>
        </p:txBody>
      </p:sp>
      <p:sp>
        <p:nvSpPr>
          <p:cNvPr id="4" name="Номер слайда 3"/>
          <p:cNvSpPr>
            <a:spLocks noGrp="1"/>
          </p:cNvSpPr>
          <p:nvPr>
            <p:ph type="sldNum" sz="quarter" idx="5"/>
          </p:nvPr>
        </p:nvSpPr>
        <p:spPr/>
        <p:txBody>
          <a:bodyPr/>
          <a:lstStyle/>
          <a:p>
            <a:fld id="{2FF7E29D-0F12-4803-8CA8-E5A256E8E506}" type="slidenum">
              <a:rPr lang="ru-RU" smtClean="0"/>
              <a:t>4</a:t>
            </a:fld>
            <a:endParaRPr lang="ru-RU"/>
          </a:p>
        </p:txBody>
      </p:sp>
    </p:spTree>
    <p:extLst>
      <p:ext uri="{BB962C8B-B14F-4D97-AF65-F5344CB8AC3E}">
        <p14:creationId xmlns:p14="http://schemas.microsoft.com/office/powerpoint/2010/main" val="806487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US" b="0" i="0" dirty="0">
                <a:solidFill>
                  <a:srgbClr val="D1D5DB"/>
                </a:solidFill>
                <a:effectLst/>
                <a:latin typeface="Söhne"/>
              </a:rPr>
              <a:t>Our AR development process is powered by 8th Wall, a leading platform for Web Augmented Reality.  </a:t>
            </a:r>
            <a:r>
              <a:rPr lang="en" b="0" i="0" dirty="0">
                <a:solidFill>
                  <a:srgbClr val="374151"/>
                </a:solidFill>
                <a:effectLst/>
                <a:latin typeface="Söhne"/>
              </a:rPr>
              <a:t>They offer an advanced platform that empowers developers to create immersive augmented reality experiences on the web. Image tracking is one of 8th Wall's standout features.  </a:t>
            </a:r>
            <a:r>
              <a:rPr lang="en-US" b="0" i="0" dirty="0">
                <a:solidFill>
                  <a:srgbClr val="D1D5DB"/>
                </a:solidFill>
                <a:effectLst/>
                <a:latin typeface="Söhne"/>
              </a:rPr>
              <a:t>At its core, it uses the device's camera to capture the physical surroundings, which serves as the first stage in our AR experience.</a:t>
            </a:r>
          </a:p>
          <a:p>
            <a:pPr algn="l"/>
            <a:endParaRPr lang="en-US" b="0" i="0" dirty="0">
              <a:solidFill>
                <a:srgbClr val="D1D5DB"/>
              </a:solidFill>
              <a:effectLst/>
              <a:latin typeface="Söhne"/>
            </a:endParaRPr>
          </a:p>
          <a:p>
            <a:pPr algn="l"/>
            <a:r>
              <a:rPr lang="en-US" b="0" i="0" dirty="0">
                <a:solidFill>
                  <a:srgbClr val="D1D5DB"/>
                </a:solidFill>
                <a:effectLst/>
                <a:latin typeface="Söhne"/>
              </a:rPr>
              <a:t>8th Wall's advanced image tracking technologies partially based on C++ 3D game engine and Python Libraries which are then used to precisely monitor and track this environment within the application.</a:t>
            </a:r>
          </a:p>
          <a:p>
            <a:pPr algn="l"/>
            <a:endParaRPr lang="en-US" b="0" i="0" dirty="0">
              <a:solidFill>
                <a:srgbClr val="D1D5DB"/>
              </a:solidFill>
              <a:effectLst/>
              <a:latin typeface="Söhne"/>
            </a:endParaRPr>
          </a:p>
          <a:p>
            <a:pPr algn="l"/>
            <a:r>
              <a:rPr lang="en-US" b="0" i="0" dirty="0">
                <a:solidFill>
                  <a:srgbClr val="D1D5DB"/>
                </a:solidFill>
                <a:effectLst/>
                <a:latin typeface="Söhne"/>
              </a:rPr>
              <a:t>We use A-Frame framework to convert this tracked environment into interactive AR experiences. Our rendering powerhouse, A-Frame, brings data and instructions to life by creating digital images and 3D elements. These elements are displayed on the device screen and are smoothly layered onto the physical world.</a:t>
            </a:r>
          </a:p>
          <a:p>
            <a:pPr algn="l"/>
            <a:endParaRPr lang="en-US" b="0" i="0" dirty="0">
              <a:solidFill>
                <a:srgbClr val="D1D5DB"/>
              </a:solidFill>
              <a:effectLst/>
              <a:latin typeface="Söhne"/>
            </a:endParaRPr>
          </a:p>
          <a:p>
            <a:pPr algn="l"/>
            <a:r>
              <a:rPr lang="en-US" b="0" i="0" dirty="0">
                <a:solidFill>
                  <a:srgbClr val="D1D5DB"/>
                </a:solidFill>
                <a:effectLst/>
                <a:latin typeface="Söhne"/>
              </a:rPr>
              <a:t>We can develop immersive AR content by combining 8th Wall and A-Frame.</a:t>
            </a:r>
            <a:endParaRPr lang="ru-RU" dirty="0"/>
          </a:p>
        </p:txBody>
      </p:sp>
      <p:sp>
        <p:nvSpPr>
          <p:cNvPr id="4" name="Slide Number Placeholder 3"/>
          <p:cNvSpPr>
            <a:spLocks noGrp="1"/>
          </p:cNvSpPr>
          <p:nvPr>
            <p:ph type="sldNum" sz="quarter" idx="5"/>
          </p:nvPr>
        </p:nvSpPr>
        <p:spPr/>
        <p:txBody>
          <a:bodyPr/>
          <a:lstStyle/>
          <a:p>
            <a:fld id="{2FF7E29D-0F12-4803-8CA8-E5A256E8E506}" type="slidenum">
              <a:rPr lang="ru-RU" smtClean="0"/>
              <a:t>5</a:t>
            </a:fld>
            <a:endParaRPr lang="ru-RU"/>
          </a:p>
        </p:txBody>
      </p:sp>
    </p:spTree>
    <p:extLst>
      <p:ext uri="{BB962C8B-B14F-4D97-AF65-F5344CB8AC3E}">
        <p14:creationId xmlns:p14="http://schemas.microsoft.com/office/powerpoint/2010/main" val="2260153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can discuss the previous 8thwall project there, as well as our initial attempt using the open-source ARJS library based on MINDAR branch modifications. Due to time constraints, I have made a video comparison for the following slide, but you may always check it out on your own at any time because it is stored in the Indico Workshop.</a:t>
            </a:r>
            <a:endParaRPr lang="ru-RU" dirty="0"/>
          </a:p>
        </p:txBody>
      </p:sp>
      <p:sp>
        <p:nvSpPr>
          <p:cNvPr id="4" name="Slide Number Placeholder 3"/>
          <p:cNvSpPr>
            <a:spLocks noGrp="1"/>
          </p:cNvSpPr>
          <p:nvPr>
            <p:ph type="sldNum" sz="quarter" idx="5"/>
          </p:nvPr>
        </p:nvSpPr>
        <p:spPr/>
        <p:txBody>
          <a:bodyPr/>
          <a:lstStyle/>
          <a:p>
            <a:fld id="{2FF7E29D-0F12-4803-8CA8-E5A256E8E506}" type="slidenum">
              <a:rPr lang="ru-RU" smtClean="0"/>
              <a:t>6</a:t>
            </a:fld>
            <a:endParaRPr lang="ru-RU"/>
          </a:p>
        </p:txBody>
      </p:sp>
    </p:spTree>
    <p:extLst>
      <p:ext uri="{BB962C8B-B14F-4D97-AF65-F5344CB8AC3E}">
        <p14:creationId xmlns:p14="http://schemas.microsoft.com/office/powerpoint/2010/main" val="3633410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There, I present two identical scenes on the same device, but as you can see, the first is far worse, which is why we are looking for better alternatives for open-source applications. Sadly, any excellent open-source software eventually becomes proprietary or has flaws connected with support or community interest.</a:t>
            </a:r>
            <a:endParaRPr lang="ru-GE" dirty="0"/>
          </a:p>
        </p:txBody>
      </p:sp>
      <p:sp>
        <p:nvSpPr>
          <p:cNvPr id="4" name="Номер слайда 3"/>
          <p:cNvSpPr>
            <a:spLocks noGrp="1"/>
          </p:cNvSpPr>
          <p:nvPr>
            <p:ph type="sldNum" sz="quarter" idx="5"/>
          </p:nvPr>
        </p:nvSpPr>
        <p:spPr/>
        <p:txBody>
          <a:bodyPr/>
          <a:lstStyle/>
          <a:p>
            <a:fld id="{2FF7E29D-0F12-4803-8CA8-E5A256E8E506}" type="slidenum">
              <a:rPr lang="ru-RU" smtClean="0"/>
              <a:t>7</a:t>
            </a:fld>
            <a:endParaRPr lang="ru-RU"/>
          </a:p>
        </p:txBody>
      </p:sp>
    </p:spTree>
    <p:extLst>
      <p:ext uri="{BB962C8B-B14F-4D97-AF65-F5344CB8AC3E}">
        <p14:creationId xmlns:p14="http://schemas.microsoft.com/office/powerpoint/2010/main" val="37333768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l"/>
            <a:r>
              <a:rPr lang="en" b="0" i="0" dirty="0">
                <a:solidFill>
                  <a:srgbClr val="374151"/>
                </a:solidFill>
                <a:effectLst/>
                <a:latin typeface="Söhne"/>
              </a:rPr>
              <a:t>Our journey into the world of Web Augmented Reality is marked by two significant elements - the transition from a Software as a Service (SaaS) prototype to a local, open-source solution and the challenges that accompany this transformation.</a:t>
            </a:r>
          </a:p>
          <a:p>
            <a:pPr algn="l"/>
            <a:endParaRPr lang="en" b="0" i="0" dirty="0">
              <a:solidFill>
                <a:srgbClr val="374151"/>
              </a:solidFill>
              <a:effectLst/>
              <a:latin typeface="Söhne"/>
            </a:endParaRPr>
          </a:p>
          <a:p>
            <a:pPr algn="l"/>
            <a:r>
              <a:rPr lang="en" b="0" i="0" dirty="0">
                <a:solidFill>
                  <a:srgbClr val="374151"/>
                </a:solidFill>
                <a:effectLst/>
                <a:latin typeface="Söhne"/>
              </a:rPr>
              <a:t>Ensuring device compatibility across Android and iOS systems is paramount, as each system boasts its set of incompatible APIs, demanding functions to be written separately. Performance optimization is another focal point, as smartphones have inherent limitations that necessitate thoughtful resource management. Crafting user-friendly experiences in the realm of 3D UI elements, while essential, can be complex.</a:t>
            </a:r>
          </a:p>
          <a:p>
            <a:pPr algn="l"/>
            <a:endParaRPr lang="en" b="0" i="0" dirty="0">
              <a:solidFill>
                <a:srgbClr val="374151"/>
              </a:solidFill>
              <a:effectLst/>
              <a:latin typeface="Söhne"/>
            </a:endParaRPr>
          </a:p>
          <a:p>
            <a:pPr algn="l"/>
            <a:r>
              <a:rPr lang="en" b="0" i="0" dirty="0">
                <a:solidFill>
                  <a:srgbClr val="374151"/>
                </a:solidFill>
                <a:effectLst/>
                <a:latin typeface="Söhne"/>
              </a:rPr>
              <a:t>We navigate these challenges with a preference for open-source solutions that empower us to build a sustainable and cost-effective solution.</a:t>
            </a:r>
            <a:endParaRPr lang="ru-GE" dirty="0"/>
          </a:p>
        </p:txBody>
      </p:sp>
      <p:sp>
        <p:nvSpPr>
          <p:cNvPr id="4" name="Номер слайда 3"/>
          <p:cNvSpPr>
            <a:spLocks noGrp="1"/>
          </p:cNvSpPr>
          <p:nvPr>
            <p:ph type="sldNum" sz="quarter" idx="5"/>
          </p:nvPr>
        </p:nvSpPr>
        <p:spPr/>
        <p:txBody>
          <a:bodyPr/>
          <a:lstStyle/>
          <a:p>
            <a:fld id="{2FF7E29D-0F12-4803-8CA8-E5A256E8E506}" type="slidenum">
              <a:rPr lang="ru-RU" smtClean="0"/>
              <a:t>8</a:t>
            </a:fld>
            <a:endParaRPr lang="ru-RU"/>
          </a:p>
        </p:txBody>
      </p:sp>
    </p:spTree>
    <p:extLst>
      <p:ext uri="{BB962C8B-B14F-4D97-AF65-F5344CB8AC3E}">
        <p14:creationId xmlns:p14="http://schemas.microsoft.com/office/powerpoint/2010/main" val="669311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Detector overview is our second project. This application's goal is to show the detector's main subsystems and gather more details (descriptions) about a selected subsystem to supplement the fact sheet.</a:t>
            </a:r>
            <a:endParaRPr lang="ru-GE" dirty="0"/>
          </a:p>
        </p:txBody>
      </p:sp>
      <p:sp>
        <p:nvSpPr>
          <p:cNvPr id="4" name="Номер слайда 3"/>
          <p:cNvSpPr>
            <a:spLocks noGrp="1"/>
          </p:cNvSpPr>
          <p:nvPr>
            <p:ph type="sldNum" sz="quarter" idx="5"/>
          </p:nvPr>
        </p:nvSpPr>
        <p:spPr/>
        <p:txBody>
          <a:bodyPr/>
          <a:lstStyle/>
          <a:p>
            <a:fld id="{2FF7E29D-0F12-4803-8CA8-E5A256E8E506}" type="slidenum">
              <a:rPr lang="ru-RU" smtClean="0"/>
              <a:t>9</a:t>
            </a:fld>
            <a:endParaRPr lang="ru-RU"/>
          </a:p>
        </p:txBody>
      </p:sp>
    </p:spTree>
    <p:extLst>
      <p:ext uri="{BB962C8B-B14F-4D97-AF65-F5344CB8AC3E}">
        <p14:creationId xmlns:p14="http://schemas.microsoft.com/office/powerpoint/2010/main" val="177661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65000"/>
                  </a:schemeClr>
                </a:solidFill>
              </a:defRPr>
            </a:lvl1pPr>
            <a:lvl2pPr marL="457189" indent="0" algn="ctr">
              <a:buNone/>
              <a:defRPr sz="2200"/>
            </a:lvl2pPr>
            <a:lvl3pPr marL="914377" indent="0" algn="ctr">
              <a:buNone/>
              <a:defRPr sz="2200"/>
            </a:lvl3pPr>
            <a:lvl4pPr marL="1371566" indent="0" algn="ctr">
              <a:buNone/>
              <a:defRPr sz="2000"/>
            </a:lvl4pPr>
            <a:lvl5pPr marL="1828754" indent="0" algn="ctr">
              <a:buNone/>
              <a:defRPr sz="2000"/>
            </a:lvl5pPr>
            <a:lvl6pPr marL="2285943" indent="0" algn="ctr">
              <a:buNone/>
              <a:defRPr sz="2000"/>
            </a:lvl6pPr>
            <a:lvl7pPr marL="2743131" indent="0" algn="ctr">
              <a:buNone/>
              <a:defRPr sz="2000"/>
            </a:lvl7pPr>
            <a:lvl8pPr marL="3200320" indent="0" algn="ctr">
              <a:buNone/>
              <a:defRPr sz="2000"/>
            </a:lvl8pPr>
            <a:lvl9pPr marL="3657509"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9DE056D8-06C2-42EB-85C5-693906917C4C}" type="datetimeFigureOut">
              <a:rPr lang="en-US" smtClean="0"/>
              <a:t>11/8/23</a:t>
            </a:fld>
            <a:endParaRPr lang="en-US"/>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a:p>
        </p:txBody>
      </p:sp>
      <p:sp>
        <p:nvSpPr>
          <p:cNvPr id="6" name="Slide Number Placeholder 5"/>
          <p:cNvSpPr>
            <a:spLocks noGrp="1"/>
          </p:cNvSpPr>
          <p:nvPr>
            <p:ph type="sldNum" sz="quarter" idx="12"/>
          </p:nvPr>
        </p:nvSpPr>
        <p:spPr/>
        <p:txBody>
          <a:bodyPr vert="horz" lIns="45720" tIns="45720" rIns="45720" bIns="45720" rtlCol="0" anchor="ctr">
            <a:normAutofit/>
          </a:bodyPr>
          <a:lstStyle>
            <a:lvl1pPr>
              <a:defRPr lang="en-US"/>
            </a:lvl1pPr>
          </a:lstStyle>
          <a:p>
            <a:fld id="{E1B6B72E-E40C-44C1-A4DF-33B8947019EE}" type="slidenum">
              <a:rPr lang="en-US" smtClean="0"/>
              <a:t>‹#›</a:t>
            </a:fld>
            <a:endParaRPr lang="en-US"/>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7667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E056D8-06C2-42EB-85C5-693906917C4C}" type="datetimeFigureOut">
              <a:rPr lang="en-US" smtClean="0"/>
              <a:t>11/8/23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B6B72E-E40C-44C1-A4DF-33B8947019EE}" type="slidenum">
              <a:rPr lang="en-US" smtClean="0"/>
              <a:t>‹#›</a:t>
            </a:fld>
            <a:endParaRPr lang="en-US"/>
          </a:p>
        </p:txBody>
      </p:sp>
    </p:spTree>
    <p:extLst>
      <p:ext uri="{BB962C8B-B14F-4D97-AF65-F5344CB8AC3E}">
        <p14:creationId xmlns:p14="http://schemas.microsoft.com/office/powerpoint/2010/main" val="1611054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1"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1" y="381000"/>
            <a:ext cx="7734300"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E056D8-06C2-42EB-85C5-693906917C4C}" type="datetimeFigureOut">
              <a:rPr lang="en-US" smtClean="0"/>
              <a:t>11/8/23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B6B72E-E40C-44C1-A4DF-33B8947019EE}" type="slidenum">
              <a:rPr lang="en-US" smtClean="0"/>
              <a:t>‹#›</a:t>
            </a:fld>
            <a:endParaRPr lang="en-US"/>
          </a:p>
        </p:txBody>
      </p:sp>
    </p:spTree>
    <p:extLst>
      <p:ext uri="{BB962C8B-B14F-4D97-AF65-F5344CB8AC3E}">
        <p14:creationId xmlns:p14="http://schemas.microsoft.com/office/powerpoint/2010/main" val="2554952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E056D8-06C2-42EB-85C5-693906917C4C}" type="datetimeFigureOut">
              <a:rPr lang="en-US" smtClean="0"/>
              <a:t>11/8/23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B6B72E-E40C-44C1-A4DF-33B8947019EE}" type="slidenum">
              <a:rPr lang="en-US" smtClean="0"/>
              <a:t>‹#›</a:t>
            </a:fld>
            <a:endParaRPr lang="en-US"/>
          </a:p>
        </p:txBody>
      </p:sp>
    </p:spTree>
    <p:extLst>
      <p:ext uri="{BB962C8B-B14F-4D97-AF65-F5344CB8AC3E}">
        <p14:creationId xmlns:p14="http://schemas.microsoft.com/office/powerpoint/2010/main" val="3812514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E056D8-06C2-42EB-85C5-693906917C4C}" type="datetimeFigureOut">
              <a:rPr lang="en-US" smtClean="0"/>
              <a:t>11/8/23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B6B72E-E40C-44C1-A4DF-33B8947019EE}" type="slidenum">
              <a:rPr lang="en-US" smtClean="0"/>
              <a:t>‹#›</a:t>
            </a:fld>
            <a:endParaRPr lang="en-US"/>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21571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2"/>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2"/>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E056D8-06C2-42EB-85C5-693906917C4C}" type="datetimeFigureOut">
              <a:rPr lang="en-US" smtClean="0"/>
              <a:t>11/8/23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B6B72E-E40C-44C1-A4DF-33B8947019EE}" type="slidenum">
              <a:rPr lang="en-US" smtClean="0"/>
              <a:t>‹#›</a:t>
            </a:fld>
            <a:endParaRPr lang="en-US"/>
          </a:p>
        </p:txBody>
      </p:sp>
    </p:spTree>
    <p:extLst>
      <p:ext uri="{BB962C8B-B14F-4D97-AF65-F5344CB8AC3E}">
        <p14:creationId xmlns:p14="http://schemas.microsoft.com/office/powerpoint/2010/main" val="342292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7879"/>
            <a:ext cx="4480560" cy="731520"/>
          </a:xfrm>
        </p:spPr>
        <p:txBody>
          <a:bodyPr anchor="b">
            <a:normAutofit/>
          </a:bodyPr>
          <a:lstStyle>
            <a:lvl1pPr marL="0" indent="0">
              <a:spcBef>
                <a:spcPts val="0"/>
              </a:spcBef>
              <a:buNone/>
              <a:defRPr sz="2000" b="0">
                <a:solidFill>
                  <a:schemeClr val="tx1">
                    <a:lumMod val="65000"/>
                  </a:schemeClr>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3"/>
          </p:nvPr>
        </p:nvSpPr>
        <p:spPr>
          <a:xfrm>
            <a:off x="6126480" y="1717879"/>
            <a:ext cx="4480560" cy="731520"/>
          </a:xfrm>
        </p:spPr>
        <p:txBody>
          <a:bodyPr anchor="b">
            <a:normAutofit/>
          </a:bodyPr>
          <a:lstStyle>
            <a:lvl1pPr marL="0" indent="0">
              <a:spcBef>
                <a:spcPts val="0"/>
              </a:spcBef>
              <a:buFontTx/>
              <a:buNone/>
              <a:defRPr lang="en-US" sz="2000" b="0" kern="1200" spc="11" baseline="0" dirty="0">
                <a:solidFill>
                  <a:schemeClr val="tx1">
                    <a:lumMod val="65000"/>
                  </a:schemeClr>
                </a:solidFill>
                <a:latin typeface="+mn-lt"/>
                <a:ea typeface="+mn-ea"/>
                <a:cs typeface="+mn-cs"/>
              </a:defRPr>
            </a:lvl1pPr>
          </a:lstStyle>
          <a:p>
            <a:pPr lvl="0"/>
            <a:r>
              <a:rPr lang="en-US"/>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E056D8-06C2-42EB-85C5-693906917C4C}" type="datetimeFigureOut">
              <a:rPr lang="en-US" smtClean="0"/>
              <a:t>11/8/23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B6B72E-E40C-44C1-A4DF-33B8947019EE}" type="slidenum">
              <a:rPr lang="en-US" smtClean="0"/>
              <a:t>‹#›</a:t>
            </a:fld>
            <a:endParaRPr lang="en-US"/>
          </a:p>
        </p:txBody>
      </p:sp>
    </p:spTree>
    <p:extLst>
      <p:ext uri="{BB962C8B-B14F-4D97-AF65-F5344CB8AC3E}">
        <p14:creationId xmlns:p14="http://schemas.microsoft.com/office/powerpoint/2010/main" val="949494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E056D8-06C2-42EB-85C5-693906917C4C}" type="datetimeFigureOut">
              <a:rPr lang="en-US" smtClean="0"/>
              <a:t>11/8/23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B6B72E-E40C-44C1-A4DF-33B8947019EE}" type="slidenum">
              <a:rPr lang="en-US" smtClean="0"/>
              <a:t>‹#›</a:t>
            </a:fld>
            <a:endParaRPr lang="en-US"/>
          </a:p>
        </p:txBody>
      </p:sp>
    </p:spTree>
    <p:extLst>
      <p:ext uri="{BB962C8B-B14F-4D97-AF65-F5344CB8AC3E}">
        <p14:creationId xmlns:p14="http://schemas.microsoft.com/office/powerpoint/2010/main" val="3492961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E056D8-06C2-42EB-85C5-693906917C4C}" type="datetimeFigureOut">
              <a:rPr lang="en-US" smtClean="0"/>
              <a:t>11/8/23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B6B72E-E40C-44C1-A4DF-33B8947019EE}" type="slidenum">
              <a:rPr lang="en-US" smtClean="0"/>
              <a:t>‹#›</a:t>
            </a:fld>
            <a:endParaRPr lang="en-US"/>
          </a:p>
        </p:txBody>
      </p:sp>
    </p:spTree>
    <p:extLst>
      <p:ext uri="{BB962C8B-B14F-4D97-AF65-F5344CB8AC3E}">
        <p14:creationId xmlns:p14="http://schemas.microsoft.com/office/powerpoint/2010/main" val="2933416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2"/>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7"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6"/>
            <a:ext cx="3200400" cy="3810001"/>
          </a:xfrm>
        </p:spPr>
        <p:txBody>
          <a:bodyPr>
            <a:normAutofit/>
          </a:bodyPr>
          <a:lstStyle>
            <a:lvl1pPr marL="0" indent="0">
              <a:lnSpc>
                <a:spcPct val="114000"/>
              </a:lnSpc>
              <a:spcBef>
                <a:spcPts val="800"/>
              </a:spcBef>
              <a:buNone/>
              <a:defRPr sz="13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DE056D8-06C2-42EB-85C5-693906917C4C}" type="datetimeFigureOut">
              <a:rPr lang="en-US" smtClean="0"/>
              <a:t>11/8/23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B6B72E-E40C-44C1-A4DF-33B8947019EE}" type="slidenum">
              <a:rPr lang="en-US" smtClean="0"/>
              <a:t>‹#›</a:t>
            </a:fld>
            <a:endParaRPr lang="en-US"/>
          </a:p>
        </p:txBody>
      </p:sp>
    </p:spTree>
    <p:extLst>
      <p:ext uri="{BB962C8B-B14F-4D97-AF65-F5344CB8AC3E}">
        <p14:creationId xmlns:p14="http://schemas.microsoft.com/office/powerpoint/2010/main" val="4250174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tx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2"/>
            <a:ext cx="11292840" cy="5128923"/>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91"/>
            <a:ext cx="9982200" cy="597011"/>
          </a:xfrm>
        </p:spPr>
        <p:txBody>
          <a:bodyPr>
            <a:normAutofit/>
          </a:bodyPr>
          <a:lstStyle>
            <a:lvl1pPr marL="0" indent="0">
              <a:lnSpc>
                <a:spcPct val="100000"/>
              </a:lnSpc>
              <a:spcBef>
                <a:spcPts val="800"/>
              </a:spcBef>
              <a:buNone/>
              <a:defRPr sz="1300">
                <a:solidFill>
                  <a:schemeClr val="tx1">
                    <a:lumMod val="75000"/>
                  </a:schemeClr>
                </a:solidFill>
              </a:defRPr>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DE056D8-06C2-42EB-85C5-693906917C4C}" type="datetimeFigureOut">
              <a:rPr lang="en-US" smtClean="0"/>
              <a:t>11/8/23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B6B72E-E40C-44C1-A4DF-33B8947019EE}" type="slidenum">
              <a:rPr lang="en-US" smtClean="0"/>
              <a:t>‹#›</a:t>
            </a:fld>
            <a:endParaRPr lang="en-US"/>
          </a:p>
        </p:txBody>
      </p:sp>
    </p:spTree>
    <p:extLst>
      <p:ext uri="{BB962C8B-B14F-4D97-AF65-F5344CB8AC3E}">
        <p14:creationId xmlns:p14="http://schemas.microsoft.com/office/powerpoint/2010/main" val="2647970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2"/>
            <a:ext cx="8595360" cy="43513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3" y="998538"/>
            <a:ext cx="1904999" cy="365125"/>
          </a:xfrm>
          <a:prstGeom prst="rect">
            <a:avLst/>
          </a:prstGeom>
        </p:spPr>
        <p:txBody>
          <a:bodyPr vert="horz" lIns="91440" tIns="45720" rIns="91440" bIns="45720" rtlCol="0" anchor="ctr"/>
          <a:lstStyle>
            <a:lvl1pPr algn="r">
              <a:defRPr sz="1051" b="0">
                <a:solidFill>
                  <a:schemeClr val="tx1">
                    <a:lumMod val="50000"/>
                  </a:schemeClr>
                </a:solidFill>
              </a:defRPr>
            </a:lvl1pPr>
          </a:lstStyle>
          <a:p>
            <a:fld id="{9DE056D8-06C2-42EB-85C5-693906917C4C}" type="datetimeFigureOut">
              <a:rPr lang="en-US" smtClean="0"/>
              <a:t>11/8/23</a:t>
            </a:fld>
            <a:endParaRPr lang="en-US"/>
          </a:p>
        </p:txBody>
      </p:sp>
      <p:sp>
        <p:nvSpPr>
          <p:cNvPr id="5" name="Footer Placeholder 4"/>
          <p:cNvSpPr>
            <a:spLocks noGrp="1"/>
          </p:cNvSpPr>
          <p:nvPr>
            <p:ph type="ftr" sz="quarter" idx="3"/>
          </p:nvPr>
        </p:nvSpPr>
        <p:spPr>
          <a:xfrm rot="16200000">
            <a:off x="9959341" y="4046538"/>
            <a:ext cx="3581400" cy="365125"/>
          </a:xfrm>
          <a:prstGeom prst="rect">
            <a:avLst/>
          </a:prstGeom>
        </p:spPr>
        <p:txBody>
          <a:bodyPr vert="horz" lIns="91440" tIns="45720" rIns="91440" bIns="45720" rtlCol="0" anchor="ctr"/>
          <a:lstStyle>
            <a:lvl1pPr algn="l">
              <a:defRPr sz="1051">
                <a:solidFill>
                  <a:srgbClr val="969696"/>
                </a:solidFill>
              </a:defRPr>
            </a:lvl1pPr>
          </a:lstStyle>
          <a:p>
            <a:endParaRPr lang="en-US"/>
          </a:p>
        </p:txBody>
      </p:sp>
      <p:sp>
        <p:nvSpPr>
          <p:cNvPr id="6" name="Slide Number Placeholder 5"/>
          <p:cNvSpPr>
            <a:spLocks noGrp="1"/>
          </p:cNvSpPr>
          <p:nvPr>
            <p:ph type="sldNum" sz="quarter" idx="4"/>
          </p:nvPr>
        </p:nvSpPr>
        <p:spPr>
          <a:xfrm>
            <a:off x="11292840" y="6172202"/>
            <a:ext cx="914400" cy="593725"/>
          </a:xfrm>
          <a:prstGeom prst="rect">
            <a:avLst/>
          </a:prstGeom>
        </p:spPr>
        <p:txBody>
          <a:bodyPr vert="horz" lIns="45720" tIns="45720" rIns="45720" bIns="45720" rtlCol="0" anchor="ctr">
            <a:normAutofit/>
          </a:bodyPr>
          <a:lstStyle>
            <a:lvl1pPr algn="ctr">
              <a:defRPr sz="3600">
                <a:solidFill>
                  <a:srgbClr val="777777"/>
                </a:solidFill>
              </a:defRPr>
            </a:lvl1pPr>
          </a:lstStyle>
          <a:p>
            <a:fld id="{E1B6B72E-E40C-44C1-A4DF-33B8947019EE}" type="slidenum">
              <a:rPr lang="en-US" smtClean="0"/>
              <a:t>‹#›</a:t>
            </a:fld>
            <a:endParaRPr lang="en-US"/>
          </a:p>
        </p:txBody>
      </p:sp>
    </p:spTree>
    <p:extLst>
      <p:ext uri="{BB962C8B-B14F-4D97-AF65-F5344CB8AC3E}">
        <p14:creationId xmlns:p14="http://schemas.microsoft.com/office/powerpoint/2010/main" val="1941063460"/>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377" rtl="0" eaLnBrk="1" latinLnBrk="0" hangingPunct="1">
        <a:lnSpc>
          <a:spcPct val="90000"/>
        </a:lnSpc>
        <a:spcBef>
          <a:spcPct val="0"/>
        </a:spcBef>
        <a:buNone/>
        <a:defRPr sz="4400" kern="1200" spc="-51" baseline="0">
          <a:solidFill>
            <a:schemeClr val="tx1"/>
          </a:solidFill>
          <a:latin typeface="+mj-lt"/>
          <a:ea typeface="+mj-ea"/>
          <a:cs typeface="+mj-cs"/>
        </a:defRPr>
      </a:lvl1pPr>
    </p:titleStyle>
    <p:bodyStyle>
      <a:lvl1pPr marL="182875" indent="-182875" algn="l" defTabSz="914377" rtl="0" eaLnBrk="1" latinLnBrk="0" hangingPunct="1">
        <a:lnSpc>
          <a:spcPct val="95000"/>
        </a:lnSpc>
        <a:spcBef>
          <a:spcPts val="1400"/>
        </a:spcBef>
        <a:spcAft>
          <a:spcPts val="200"/>
        </a:spcAft>
        <a:buClr>
          <a:schemeClr val="accent1"/>
        </a:buClr>
        <a:buSzPct val="80000"/>
        <a:buFont typeface="Arial" pitchFamily="34" charset="0"/>
        <a:buChar char="•"/>
        <a:defRPr sz="1800" kern="1200" spc="11" baseline="0">
          <a:solidFill>
            <a:schemeClr val="tx1"/>
          </a:solidFill>
          <a:latin typeface="+mn-lt"/>
          <a:ea typeface="+mn-ea"/>
          <a:cs typeface="+mn-cs"/>
        </a:defRPr>
      </a:lvl1pPr>
      <a:lvl2pPr marL="457189" indent="-182875" algn="l" defTabSz="914377"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02" indent="-182875" algn="l" defTabSz="914377"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15" indent="-182875" algn="l" defTabSz="914377"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28" indent="-182875" algn="l" defTabSz="914377"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599960" indent="-228594" algn="l" defTabSz="914377"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899953" indent="-228594" algn="l" defTabSz="914377"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199945" indent="-228594" algn="l" defTabSz="914377"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499938" indent="-228594" algn="l" defTabSz="914377"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11.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microsoft.com/office/2007/relationships/media" Target="../media/media2.MP4"/><Relationship Id="rId7" Type="http://schemas.openxmlformats.org/officeDocument/2006/relationships/image" Target="../media/image14.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notesSlide" Target="../notesSlides/notesSlide7.xml"/><Relationship Id="rId5" Type="http://schemas.openxmlformats.org/officeDocument/2006/relationships/slideLayout" Target="../slideLayouts/slideLayout6.xml"/><Relationship Id="rId4" Type="http://schemas.openxmlformats.org/officeDocument/2006/relationships/video" Target="../media/media2.MP4"/></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png"/><Relationship Id="rId17" Type="http://schemas.openxmlformats.org/officeDocument/2006/relationships/image" Target="../media/image30.png"/><Relationship Id="rId2" Type="http://schemas.openxmlformats.org/officeDocument/2006/relationships/notesSlide" Target="../notesSlides/notesSlide8.xml"/><Relationship Id="rId16" Type="http://schemas.openxmlformats.org/officeDocument/2006/relationships/image" Target="../media/image29.png"/><Relationship Id="rId1" Type="http://schemas.openxmlformats.org/officeDocument/2006/relationships/slideLayout" Target="../slideLayouts/slideLayout6.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5" Type="http://schemas.openxmlformats.org/officeDocument/2006/relationships/image" Target="../media/image2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33.pn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Subtitle 2">
            <a:extLst>
              <a:ext uri="{FF2B5EF4-FFF2-40B4-BE49-F238E27FC236}">
                <a16:creationId xmlns:a16="http://schemas.microsoft.com/office/drawing/2014/main" id="{7C2ACD45-03D4-47E5-9EA3-C73E567C3EB1}"/>
              </a:ext>
            </a:extLst>
          </p:cNvPr>
          <p:cNvSpPr txBox="1">
            <a:spLocks/>
          </p:cNvSpPr>
          <p:nvPr/>
        </p:nvSpPr>
        <p:spPr>
          <a:xfrm>
            <a:off x="352338" y="1253110"/>
            <a:ext cx="10746297" cy="1437987"/>
          </a:xfrm>
          <a:prstGeom prst="rect">
            <a:avLst/>
          </a:prstGeom>
        </p:spPr>
        <p:txBody>
          <a:bodyPr vert="horz" lIns="91440" tIns="45720" rIns="91440" bIns="45720" rtlCol="0">
            <a:noAutofit/>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6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r>
              <a:rPr lang="en-GB" sz="4000" dirty="0">
                <a:solidFill>
                  <a:schemeClr val="bg2">
                    <a:lumMod val="50000"/>
                  </a:schemeClr>
                </a:solidFill>
                <a:latin typeface="Franklin Gothic Demi" panose="020B0703020102020204" pitchFamily="34" charset="0"/>
              </a:rPr>
              <a:t>Augmented Reality ATLAS fact sheet extension</a:t>
            </a:r>
            <a:endParaRPr lang="en-US" sz="4000" dirty="0">
              <a:solidFill>
                <a:schemeClr val="bg2">
                  <a:lumMod val="50000"/>
                </a:schemeClr>
              </a:solidFill>
              <a:latin typeface="Franklin Gothic Demi" panose="020B0703020102020204" pitchFamily="34" charset="0"/>
            </a:endParaRPr>
          </a:p>
        </p:txBody>
      </p:sp>
      <p:sp>
        <p:nvSpPr>
          <p:cNvPr id="6" name="Rectangle 5">
            <a:extLst>
              <a:ext uri="{FF2B5EF4-FFF2-40B4-BE49-F238E27FC236}">
                <a16:creationId xmlns:a16="http://schemas.microsoft.com/office/drawing/2014/main" id="{55B80744-D40A-4654-8538-402BE53B5AD6}"/>
              </a:ext>
            </a:extLst>
          </p:cNvPr>
          <p:cNvSpPr/>
          <p:nvPr/>
        </p:nvSpPr>
        <p:spPr>
          <a:xfrm>
            <a:off x="-1" y="1"/>
            <a:ext cx="12192001" cy="965444"/>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7CB45E4E-57E9-4AA0-BA66-E3679FBB66C1}"/>
              </a:ext>
            </a:extLst>
          </p:cNvPr>
          <p:cNvSpPr txBox="1">
            <a:spLocks/>
          </p:cNvSpPr>
          <p:nvPr/>
        </p:nvSpPr>
        <p:spPr>
          <a:xfrm>
            <a:off x="4091575" y="1"/>
            <a:ext cx="4143375" cy="96544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pPr algn="ctr"/>
            <a:r>
              <a:rPr lang="en-US" sz="6000" b="1" dirty="0">
                <a:solidFill>
                  <a:schemeClr val="tx1">
                    <a:lumMod val="95000"/>
                  </a:schemeClr>
                </a:solidFill>
                <a:latin typeface="Franklin Gothic Demi" panose="020B0703020102020204" pitchFamily="34" charset="0"/>
              </a:rPr>
              <a:t>AR BOOK</a:t>
            </a:r>
          </a:p>
        </p:txBody>
      </p:sp>
      <p:pic>
        <p:nvPicPr>
          <p:cNvPr id="10" name="Picture 9">
            <a:extLst>
              <a:ext uri="{FF2B5EF4-FFF2-40B4-BE49-F238E27FC236}">
                <a16:creationId xmlns:a16="http://schemas.microsoft.com/office/drawing/2014/main" id="{0950244B-9F88-418F-B054-A7B485890B5B}"/>
              </a:ext>
            </a:extLst>
          </p:cNvPr>
          <p:cNvPicPr>
            <a:picLocks noChangeAspect="1"/>
          </p:cNvPicPr>
          <p:nvPr/>
        </p:nvPicPr>
        <p:blipFill>
          <a:blip r:embed="rId3"/>
          <a:stretch>
            <a:fillRect/>
          </a:stretch>
        </p:blipFill>
        <p:spPr>
          <a:xfrm>
            <a:off x="709793" y="2552006"/>
            <a:ext cx="5142577" cy="2610101"/>
          </a:xfrm>
          <a:prstGeom prst="rect">
            <a:avLst/>
          </a:prstGeom>
        </p:spPr>
      </p:pic>
      <p:sp>
        <p:nvSpPr>
          <p:cNvPr id="12" name="Rectangle 11">
            <a:extLst>
              <a:ext uri="{FF2B5EF4-FFF2-40B4-BE49-F238E27FC236}">
                <a16:creationId xmlns:a16="http://schemas.microsoft.com/office/drawing/2014/main" id="{A15AA37E-BE24-49B1-9DC8-33C161D23E9E}"/>
              </a:ext>
            </a:extLst>
          </p:cNvPr>
          <p:cNvSpPr/>
          <p:nvPr/>
        </p:nvSpPr>
        <p:spPr>
          <a:xfrm>
            <a:off x="0" y="5892557"/>
            <a:ext cx="12192000" cy="965444"/>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B8DD6BAF-3C0B-4E3D-9E73-90702567EA6B}"/>
              </a:ext>
            </a:extLst>
          </p:cNvPr>
          <p:cNvSpPr txBox="1"/>
          <p:nvPr/>
        </p:nvSpPr>
        <p:spPr>
          <a:xfrm>
            <a:off x="3620435" y="6313724"/>
            <a:ext cx="4688542" cy="369332"/>
          </a:xfrm>
          <a:prstGeom prst="rect">
            <a:avLst/>
          </a:prstGeom>
          <a:noFill/>
        </p:spPr>
        <p:txBody>
          <a:bodyPr wrap="square" rtlCol="0">
            <a:spAutoFit/>
          </a:bodyPr>
          <a:lstStyle/>
          <a:p>
            <a:r>
              <a:rPr lang="en-US" dirty="0">
                <a:latin typeface="Franklin Gothic Demi" panose="020B0703020102020204" pitchFamily="34" charset="0"/>
              </a:rPr>
              <a:t>Georgian Team:</a:t>
            </a:r>
            <a:r>
              <a:rPr lang="ru-RU" dirty="0">
                <a:latin typeface="Franklin Gothic Demi" panose="020B0703020102020204" pitchFamily="34" charset="0"/>
              </a:rPr>
              <a:t> </a:t>
            </a:r>
            <a:r>
              <a:rPr lang="en-US">
                <a:latin typeface="Franklin Gothic Demi" panose="020B0703020102020204" pitchFamily="34" charset="0"/>
              </a:rPr>
              <a:t>Vladimir Dolinski</a:t>
            </a:r>
            <a:endParaRPr lang="ru-RU" dirty="0">
              <a:latin typeface="Franklin Gothic Demi" panose="020B0703020102020204" pitchFamily="34" charset="0"/>
            </a:endParaRPr>
          </a:p>
        </p:txBody>
      </p:sp>
      <p:sp>
        <p:nvSpPr>
          <p:cNvPr id="14" name="TextBox 13">
            <a:extLst>
              <a:ext uri="{FF2B5EF4-FFF2-40B4-BE49-F238E27FC236}">
                <a16:creationId xmlns:a16="http://schemas.microsoft.com/office/drawing/2014/main" id="{EF565F92-597D-4574-A524-BF979F119855}"/>
              </a:ext>
            </a:extLst>
          </p:cNvPr>
          <p:cNvSpPr txBox="1"/>
          <p:nvPr/>
        </p:nvSpPr>
        <p:spPr>
          <a:xfrm>
            <a:off x="7191669" y="4123121"/>
            <a:ext cx="3665701" cy="369332"/>
          </a:xfrm>
          <a:prstGeom prst="rect">
            <a:avLst/>
          </a:prstGeom>
          <a:noFill/>
        </p:spPr>
        <p:txBody>
          <a:bodyPr wrap="square" rtlCol="0">
            <a:spAutoFit/>
          </a:bodyPr>
          <a:lstStyle/>
          <a:p>
            <a:r>
              <a:rPr lang="en-US" dirty="0">
                <a:solidFill>
                  <a:schemeClr val="bg1"/>
                </a:solidFill>
                <a:latin typeface="Franklin Gothic Demi" panose="020B0703020102020204" pitchFamily="34" charset="0"/>
              </a:rPr>
              <a:t> Second PMBC'2023 Workshop</a:t>
            </a:r>
          </a:p>
        </p:txBody>
      </p:sp>
      <p:pic>
        <p:nvPicPr>
          <p:cNvPr id="1026" name="Picture 2">
            <a:extLst>
              <a:ext uri="{FF2B5EF4-FFF2-40B4-BE49-F238E27FC236}">
                <a16:creationId xmlns:a16="http://schemas.microsoft.com/office/drawing/2014/main" id="{9F0AB37A-5629-4E89-BA28-5101B060AB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11542" y="4615912"/>
            <a:ext cx="1728000" cy="7200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B917CFC4-67DD-43E8-9971-E817C48B2506}"/>
              </a:ext>
            </a:extLst>
          </p:cNvPr>
          <p:cNvSpPr txBox="1"/>
          <p:nvPr/>
        </p:nvSpPr>
        <p:spPr>
          <a:xfrm>
            <a:off x="6551455" y="2384811"/>
            <a:ext cx="4448175" cy="830997"/>
          </a:xfrm>
          <a:prstGeom prst="rect">
            <a:avLst/>
          </a:prstGeom>
          <a:noFill/>
        </p:spPr>
        <p:txBody>
          <a:bodyPr wrap="square" rtlCol="0">
            <a:spAutoFit/>
          </a:bodyPr>
          <a:lstStyle/>
          <a:p>
            <a:pPr algn="ctr"/>
            <a:r>
              <a:rPr lang="en-US" sz="1600" dirty="0">
                <a:solidFill>
                  <a:schemeClr val="bg1"/>
                </a:solidFill>
                <a:latin typeface="Franklin Gothic Demi" panose="020B0703020102020204" pitchFamily="34" charset="0"/>
              </a:rPr>
              <a:t>Development stage presentation</a:t>
            </a:r>
          </a:p>
          <a:p>
            <a:pPr algn="ctr"/>
            <a:endParaRPr lang="en-US" sz="1600" dirty="0">
              <a:solidFill>
                <a:schemeClr val="bg1"/>
              </a:solidFill>
              <a:latin typeface="Franklin Gothic Demi" panose="020B0703020102020204" pitchFamily="34" charset="0"/>
            </a:endParaRPr>
          </a:p>
          <a:p>
            <a:pPr algn="ctr"/>
            <a:r>
              <a:rPr lang="ka-GE" sz="1600" dirty="0">
                <a:solidFill>
                  <a:schemeClr val="bg1"/>
                </a:solidFill>
                <a:latin typeface="Franklin Gothic Demi" panose="020B0703020102020204" pitchFamily="34" charset="0"/>
              </a:rPr>
              <a:t> </a:t>
            </a:r>
            <a:r>
              <a:rPr lang="en-US" sz="1600" dirty="0">
                <a:solidFill>
                  <a:schemeClr val="bg1"/>
                </a:solidFill>
                <a:latin typeface="Franklin Gothic Demi" panose="020B0703020102020204" pitchFamily="34" charset="0"/>
              </a:rPr>
              <a:t>Draft presentation with QR code scanner</a:t>
            </a:r>
            <a:endParaRPr lang="en-US" sz="1600" dirty="0"/>
          </a:p>
        </p:txBody>
      </p:sp>
      <p:sp>
        <p:nvSpPr>
          <p:cNvPr id="3" name="TextBox 2">
            <a:extLst>
              <a:ext uri="{FF2B5EF4-FFF2-40B4-BE49-F238E27FC236}">
                <a16:creationId xmlns:a16="http://schemas.microsoft.com/office/drawing/2014/main" id="{42DF7797-1DEE-171A-7F52-7AAA3077F508}"/>
              </a:ext>
            </a:extLst>
          </p:cNvPr>
          <p:cNvSpPr txBox="1"/>
          <p:nvPr/>
        </p:nvSpPr>
        <p:spPr>
          <a:xfrm>
            <a:off x="53815" y="6375279"/>
            <a:ext cx="3227266" cy="307777"/>
          </a:xfrm>
          <a:prstGeom prst="rect">
            <a:avLst/>
          </a:prstGeom>
          <a:noFill/>
        </p:spPr>
        <p:txBody>
          <a:bodyPr wrap="square">
            <a:spAutoFit/>
          </a:bodyPr>
          <a:lstStyle/>
          <a:p>
            <a:r>
              <a:rPr lang="en-GB" sz="1400" dirty="0"/>
              <a:t>https://indico.cern.ch/event/1334518/ </a:t>
            </a:r>
          </a:p>
        </p:txBody>
      </p:sp>
      <p:sp>
        <p:nvSpPr>
          <p:cNvPr id="7" name="TextBox 6">
            <a:extLst>
              <a:ext uri="{FF2B5EF4-FFF2-40B4-BE49-F238E27FC236}">
                <a16:creationId xmlns:a16="http://schemas.microsoft.com/office/drawing/2014/main" id="{FD73DA9B-5DE5-05BD-7D1D-54A2AD888172}"/>
              </a:ext>
            </a:extLst>
          </p:cNvPr>
          <p:cNvSpPr txBox="1"/>
          <p:nvPr/>
        </p:nvSpPr>
        <p:spPr>
          <a:xfrm>
            <a:off x="9238658" y="6074548"/>
            <a:ext cx="2899526" cy="584775"/>
          </a:xfrm>
          <a:prstGeom prst="rect">
            <a:avLst/>
          </a:prstGeom>
          <a:noFill/>
        </p:spPr>
        <p:txBody>
          <a:bodyPr wrap="square">
            <a:spAutoFit/>
          </a:bodyPr>
          <a:lstStyle/>
          <a:p>
            <a:r>
              <a:rPr lang="en-GB" sz="1600" dirty="0"/>
              <a:t>ATLAS Partners Meeting</a:t>
            </a:r>
            <a:br>
              <a:rPr lang="en-GB" sz="1600" dirty="0"/>
            </a:br>
            <a:r>
              <a:rPr lang="ka-GE" sz="1600" dirty="0"/>
              <a:t> </a:t>
            </a:r>
            <a:r>
              <a:rPr lang="en-GB" sz="1600" dirty="0"/>
              <a:t>7</a:t>
            </a:r>
            <a:r>
              <a:rPr lang="ka-GE" sz="1600" dirty="0"/>
              <a:t>-10</a:t>
            </a:r>
            <a:r>
              <a:rPr lang="en-GB" sz="1600" dirty="0"/>
              <a:t> </a:t>
            </a:r>
            <a:r>
              <a:rPr lang="en-US" sz="1600" dirty="0"/>
              <a:t>November</a:t>
            </a:r>
            <a:r>
              <a:rPr lang="en-GB" sz="1600" dirty="0"/>
              <a:t> 2023</a:t>
            </a:r>
          </a:p>
        </p:txBody>
      </p:sp>
      <p:pic>
        <p:nvPicPr>
          <p:cNvPr id="2" name="Picture 2">
            <a:extLst>
              <a:ext uri="{FF2B5EF4-FFF2-40B4-BE49-F238E27FC236}">
                <a16:creationId xmlns:a16="http://schemas.microsoft.com/office/drawing/2014/main" id="{A49CE313-0556-49BD-A4A9-471A6313F6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68795" y="4584444"/>
            <a:ext cx="9000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ERN Logo and symbol, meaning, history, PNG, brand">
            <a:extLst>
              <a:ext uri="{FF2B5EF4-FFF2-40B4-BE49-F238E27FC236}">
                <a16:creationId xmlns:a16="http://schemas.microsoft.com/office/drawing/2014/main" id="{C6167943-438A-43D6-8C50-841D1B00E0A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61042" y="4674444"/>
            <a:ext cx="8505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79480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3985F27-C1AC-4CCF-BAAD-D22D23DB9A54}"/>
              </a:ext>
            </a:extLst>
          </p:cNvPr>
          <p:cNvSpPr/>
          <p:nvPr/>
        </p:nvSpPr>
        <p:spPr>
          <a:xfrm>
            <a:off x="-1" y="1"/>
            <a:ext cx="12192001" cy="965444"/>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8" name="Title 1">
            <a:extLst>
              <a:ext uri="{FF2B5EF4-FFF2-40B4-BE49-F238E27FC236}">
                <a16:creationId xmlns:a16="http://schemas.microsoft.com/office/drawing/2014/main" id="{AAC430A9-3958-4A35-BF45-825A08276761}"/>
              </a:ext>
            </a:extLst>
          </p:cNvPr>
          <p:cNvSpPr txBox="1">
            <a:spLocks/>
          </p:cNvSpPr>
          <p:nvPr/>
        </p:nvSpPr>
        <p:spPr>
          <a:xfrm>
            <a:off x="-2" y="1"/>
            <a:ext cx="12192002" cy="96544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pPr algn="ctr"/>
            <a:r>
              <a:rPr lang="en-US" sz="6000" b="1" dirty="0">
                <a:solidFill>
                  <a:schemeClr val="tx1">
                    <a:lumMod val="95000"/>
                  </a:schemeClr>
                </a:solidFill>
                <a:latin typeface="Franklin Gothic Demi" panose="020B0703020102020204" pitchFamily="34" charset="0"/>
              </a:rPr>
              <a:t>PROJECT BASIS</a:t>
            </a:r>
          </a:p>
        </p:txBody>
      </p:sp>
      <p:sp>
        <p:nvSpPr>
          <p:cNvPr id="22" name="Rectangle 21">
            <a:extLst>
              <a:ext uri="{FF2B5EF4-FFF2-40B4-BE49-F238E27FC236}">
                <a16:creationId xmlns:a16="http://schemas.microsoft.com/office/drawing/2014/main" id="{3BCE3C10-E086-476E-9F47-EFF10FB2BE81}"/>
              </a:ext>
            </a:extLst>
          </p:cNvPr>
          <p:cNvSpPr/>
          <p:nvPr/>
        </p:nvSpPr>
        <p:spPr>
          <a:xfrm>
            <a:off x="-2" y="6753225"/>
            <a:ext cx="12192001" cy="104776"/>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1691D2C8-C350-44E9-A5A9-9B05DE94B595}"/>
              </a:ext>
            </a:extLst>
          </p:cNvPr>
          <p:cNvSpPr/>
          <p:nvPr/>
        </p:nvSpPr>
        <p:spPr>
          <a:xfrm>
            <a:off x="11491780" y="5991226"/>
            <a:ext cx="613018" cy="613018"/>
          </a:xfrm>
          <a:prstGeom prst="ellipse">
            <a:avLst/>
          </a:prstGeom>
          <a:solidFill>
            <a:srgbClr val="3189CA"/>
          </a:solidFill>
          <a:ln w="19050">
            <a:solidFill>
              <a:srgbClr val="6B76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latin typeface="Franklin Gothic Demi" panose="020B0703020102020204" pitchFamily="34" charset="0"/>
              </a:rPr>
              <a:t>10</a:t>
            </a:r>
            <a:endParaRPr lang="en-US" sz="1600" dirty="0">
              <a:latin typeface="Franklin Gothic Demi" panose="020B0703020102020204" pitchFamily="34" charset="0"/>
            </a:endParaRPr>
          </a:p>
        </p:txBody>
      </p:sp>
      <p:grpSp>
        <p:nvGrpSpPr>
          <p:cNvPr id="7" name="Group 6">
            <a:extLst>
              <a:ext uri="{FF2B5EF4-FFF2-40B4-BE49-F238E27FC236}">
                <a16:creationId xmlns:a16="http://schemas.microsoft.com/office/drawing/2014/main" id="{92153A22-3501-41FF-A523-3167AE9C04D5}"/>
              </a:ext>
            </a:extLst>
          </p:cNvPr>
          <p:cNvGrpSpPr/>
          <p:nvPr/>
        </p:nvGrpSpPr>
        <p:grpSpPr>
          <a:xfrm>
            <a:off x="315610" y="1606610"/>
            <a:ext cx="4504278" cy="4959534"/>
            <a:chOff x="315610" y="1606610"/>
            <a:chExt cx="4504278" cy="4959534"/>
          </a:xfrm>
        </p:grpSpPr>
        <p:pic>
          <p:nvPicPr>
            <p:cNvPr id="8" name="Picture 7">
              <a:extLst>
                <a:ext uri="{FF2B5EF4-FFF2-40B4-BE49-F238E27FC236}">
                  <a16:creationId xmlns:a16="http://schemas.microsoft.com/office/drawing/2014/main" id="{60B3DD31-62C9-43EA-A322-0E48C0487B23}"/>
                </a:ext>
              </a:extLst>
            </p:cNvPr>
            <p:cNvPicPr>
              <a:picLocks noChangeAspect="1"/>
            </p:cNvPicPr>
            <p:nvPr/>
          </p:nvPicPr>
          <p:blipFill>
            <a:blip r:embed="rId2"/>
            <a:stretch>
              <a:fillRect/>
            </a:stretch>
          </p:blipFill>
          <p:spPr>
            <a:xfrm>
              <a:off x="1342238" y="2338612"/>
              <a:ext cx="2287037" cy="1800000"/>
            </a:xfrm>
            <a:prstGeom prst="rect">
              <a:avLst/>
            </a:prstGeom>
          </p:spPr>
        </p:pic>
        <p:grpSp>
          <p:nvGrpSpPr>
            <p:cNvPr id="6" name="Group 5">
              <a:extLst>
                <a:ext uri="{FF2B5EF4-FFF2-40B4-BE49-F238E27FC236}">
                  <a16:creationId xmlns:a16="http://schemas.microsoft.com/office/drawing/2014/main" id="{88D8E458-D9E5-45A0-A0BB-750A8BFE3877}"/>
                </a:ext>
              </a:extLst>
            </p:cNvPr>
            <p:cNvGrpSpPr/>
            <p:nvPr/>
          </p:nvGrpSpPr>
          <p:grpSpPr>
            <a:xfrm>
              <a:off x="315610" y="1606610"/>
              <a:ext cx="4504278" cy="4959534"/>
              <a:chOff x="315610" y="1606610"/>
              <a:chExt cx="4504278" cy="4959534"/>
            </a:xfrm>
          </p:grpSpPr>
          <p:sp>
            <p:nvSpPr>
              <p:cNvPr id="29" name="Rectangle: Rounded Corners 28">
                <a:extLst>
                  <a:ext uri="{FF2B5EF4-FFF2-40B4-BE49-F238E27FC236}">
                    <a16:creationId xmlns:a16="http://schemas.microsoft.com/office/drawing/2014/main" id="{8F245046-4836-4113-93C2-E89D3464936A}"/>
                  </a:ext>
                </a:extLst>
              </p:cNvPr>
              <p:cNvSpPr/>
              <p:nvPr/>
            </p:nvSpPr>
            <p:spPr>
              <a:xfrm>
                <a:off x="315610" y="1606610"/>
                <a:ext cx="4504278" cy="4959534"/>
              </a:xfrm>
              <a:prstGeom prst="roundRect">
                <a:avLst/>
              </a:prstGeom>
              <a:no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Diagonal Corners Snipped 29">
                <a:extLst>
                  <a:ext uri="{FF2B5EF4-FFF2-40B4-BE49-F238E27FC236}">
                    <a16:creationId xmlns:a16="http://schemas.microsoft.com/office/drawing/2014/main" id="{DAFF99CA-C230-4B5B-80D4-E69477D66A81}"/>
                  </a:ext>
                </a:extLst>
              </p:cNvPr>
              <p:cNvSpPr/>
              <p:nvPr/>
            </p:nvSpPr>
            <p:spPr>
              <a:xfrm>
                <a:off x="664916" y="1975367"/>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1</a:t>
                </a:r>
                <a:endParaRPr lang="en-US" dirty="0"/>
              </a:p>
            </p:txBody>
          </p:sp>
          <p:sp>
            <p:nvSpPr>
              <p:cNvPr id="31" name="TextBox 30">
                <a:extLst>
                  <a:ext uri="{FF2B5EF4-FFF2-40B4-BE49-F238E27FC236}">
                    <a16:creationId xmlns:a16="http://schemas.microsoft.com/office/drawing/2014/main" id="{94471248-70FC-45FF-ACF7-02BA86640AEA}"/>
                  </a:ext>
                </a:extLst>
              </p:cNvPr>
              <p:cNvSpPr txBox="1"/>
              <p:nvPr/>
            </p:nvSpPr>
            <p:spPr>
              <a:xfrm>
                <a:off x="1014166" y="1909799"/>
                <a:ext cx="3759171" cy="338554"/>
              </a:xfrm>
              <a:prstGeom prst="rect">
                <a:avLst/>
              </a:prstGeom>
              <a:noFill/>
            </p:spPr>
            <p:txBody>
              <a:bodyPr wrap="square" rtlCol="0">
                <a:spAutoFit/>
              </a:bodyPr>
              <a:lstStyle/>
              <a:p>
                <a:r>
                  <a:rPr lang="en-US" sz="1600" dirty="0">
                    <a:solidFill>
                      <a:schemeClr val="bg1"/>
                    </a:solidFill>
                    <a:latin typeface="Franklin Gothic Demi" panose="020B0703020102020204" pitchFamily="34" charset="0"/>
                  </a:rPr>
                  <a:t>SELECT SUBSYSTEM ON CLICK</a:t>
                </a:r>
              </a:p>
            </p:txBody>
          </p:sp>
          <p:cxnSp>
            <p:nvCxnSpPr>
              <p:cNvPr id="38" name="Straight Arrow Connector 37">
                <a:extLst>
                  <a:ext uri="{FF2B5EF4-FFF2-40B4-BE49-F238E27FC236}">
                    <a16:creationId xmlns:a16="http://schemas.microsoft.com/office/drawing/2014/main" id="{A52D109B-1709-47E4-AEC2-25D05526888C}"/>
                  </a:ext>
                </a:extLst>
              </p:cNvPr>
              <p:cNvCxnSpPr>
                <a:cxnSpLocks/>
              </p:cNvCxnSpPr>
              <p:nvPr/>
            </p:nvCxnSpPr>
            <p:spPr>
              <a:xfrm>
                <a:off x="2567749" y="4138612"/>
                <a:ext cx="0" cy="492959"/>
              </a:xfrm>
              <a:prstGeom prst="straightConnector1">
                <a:avLst/>
              </a:prstGeom>
              <a:ln w="76200">
                <a:solidFill>
                  <a:srgbClr val="3189CA"/>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5E9743C6-3373-48E8-A583-6289E6B470FA}"/>
                  </a:ext>
                </a:extLst>
              </p:cNvPr>
              <p:cNvPicPr>
                <a:picLocks noChangeAspect="1"/>
              </p:cNvPicPr>
              <p:nvPr/>
            </p:nvPicPr>
            <p:blipFill>
              <a:blip r:embed="rId3"/>
              <a:stretch>
                <a:fillRect/>
              </a:stretch>
            </p:blipFill>
            <p:spPr>
              <a:xfrm>
                <a:off x="1299167" y="4672907"/>
                <a:ext cx="2287036" cy="1800000"/>
              </a:xfrm>
              <a:prstGeom prst="rect">
                <a:avLst/>
              </a:prstGeom>
            </p:spPr>
          </p:pic>
          <p:cxnSp>
            <p:nvCxnSpPr>
              <p:cNvPr id="39" name="Straight Arrow Connector 38">
                <a:extLst>
                  <a:ext uri="{FF2B5EF4-FFF2-40B4-BE49-F238E27FC236}">
                    <a16:creationId xmlns:a16="http://schemas.microsoft.com/office/drawing/2014/main" id="{AE83E490-CB41-4577-B925-7395FA229A07}"/>
                  </a:ext>
                </a:extLst>
              </p:cNvPr>
              <p:cNvCxnSpPr>
                <a:cxnSpLocks/>
              </p:cNvCxnSpPr>
              <p:nvPr/>
            </p:nvCxnSpPr>
            <p:spPr>
              <a:xfrm flipH="1">
                <a:off x="3388014" y="2284639"/>
                <a:ext cx="698211" cy="725261"/>
              </a:xfrm>
              <a:prstGeom prst="straightConnector1">
                <a:avLst/>
              </a:prstGeom>
              <a:ln w="76200">
                <a:gradFill>
                  <a:gsLst>
                    <a:gs pos="0">
                      <a:schemeClr val="bg1">
                        <a:lumMod val="95000"/>
                        <a:lumOff val="5000"/>
                      </a:schemeClr>
                    </a:gs>
                    <a:gs pos="100000">
                      <a:srgbClr val="ED9513"/>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5" name="Group 4">
            <a:extLst>
              <a:ext uri="{FF2B5EF4-FFF2-40B4-BE49-F238E27FC236}">
                <a16:creationId xmlns:a16="http://schemas.microsoft.com/office/drawing/2014/main" id="{9278602F-4856-43A2-940F-410EA419C738}"/>
              </a:ext>
            </a:extLst>
          </p:cNvPr>
          <p:cNvGrpSpPr/>
          <p:nvPr/>
        </p:nvGrpSpPr>
        <p:grpSpPr>
          <a:xfrm>
            <a:off x="6373524" y="1606610"/>
            <a:ext cx="4504279" cy="4959534"/>
            <a:chOff x="6373524" y="1606610"/>
            <a:chExt cx="4504279" cy="4959534"/>
          </a:xfrm>
        </p:grpSpPr>
        <p:sp>
          <p:nvSpPr>
            <p:cNvPr id="32" name="Rectangle: Rounded Corners 31">
              <a:extLst>
                <a:ext uri="{FF2B5EF4-FFF2-40B4-BE49-F238E27FC236}">
                  <a16:creationId xmlns:a16="http://schemas.microsoft.com/office/drawing/2014/main" id="{081A7DD3-E4B3-4B5D-A5CB-BF6CC127EFF3}"/>
                </a:ext>
              </a:extLst>
            </p:cNvPr>
            <p:cNvSpPr/>
            <p:nvPr/>
          </p:nvSpPr>
          <p:spPr>
            <a:xfrm>
              <a:off x="6373524" y="1606610"/>
              <a:ext cx="4504279" cy="4959534"/>
            </a:xfrm>
            <a:prstGeom prst="roundRect">
              <a:avLst/>
            </a:prstGeom>
            <a:solidFill>
              <a:schemeClr val="tx1"/>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Diagonal Corners Snipped 34">
              <a:extLst>
                <a:ext uri="{FF2B5EF4-FFF2-40B4-BE49-F238E27FC236}">
                  <a16:creationId xmlns:a16="http://schemas.microsoft.com/office/drawing/2014/main" id="{CDC4FBED-28B6-408D-9800-9587DA2E3B16}"/>
                </a:ext>
              </a:extLst>
            </p:cNvPr>
            <p:cNvSpPr/>
            <p:nvPr/>
          </p:nvSpPr>
          <p:spPr>
            <a:xfrm>
              <a:off x="6595123" y="2076703"/>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2</a:t>
              </a:r>
              <a:endParaRPr lang="en-US" dirty="0"/>
            </a:p>
          </p:txBody>
        </p:sp>
        <p:sp>
          <p:nvSpPr>
            <p:cNvPr id="36" name="TextBox 35">
              <a:extLst>
                <a:ext uri="{FF2B5EF4-FFF2-40B4-BE49-F238E27FC236}">
                  <a16:creationId xmlns:a16="http://schemas.microsoft.com/office/drawing/2014/main" id="{BA04A233-92B1-4DD5-BDF2-3ACCF6BF8EA9}"/>
                </a:ext>
              </a:extLst>
            </p:cNvPr>
            <p:cNvSpPr txBox="1"/>
            <p:nvPr/>
          </p:nvSpPr>
          <p:spPr>
            <a:xfrm>
              <a:off x="6944372" y="1985865"/>
              <a:ext cx="3887465" cy="584775"/>
            </a:xfrm>
            <a:prstGeom prst="rect">
              <a:avLst/>
            </a:prstGeom>
            <a:noFill/>
          </p:spPr>
          <p:txBody>
            <a:bodyPr wrap="square" rtlCol="0">
              <a:spAutoFit/>
            </a:bodyPr>
            <a:lstStyle/>
            <a:p>
              <a:r>
                <a:rPr lang="en-US" sz="1600" dirty="0">
                  <a:solidFill>
                    <a:schemeClr val="bg1"/>
                  </a:solidFill>
                  <a:latin typeface="Franklin Gothic Demi" panose="020B0703020102020204" pitchFamily="34" charset="0"/>
                </a:rPr>
                <a:t>MAKE VISIBLE WINDOW WITH DETECTOR SUBSYSTEM AFTER SELECTION</a:t>
              </a:r>
            </a:p>
          </p:txBody>
        </p:sp>
        <p:pic>
          <p:nvPicPr>
            <p:cNvPr id="49" name="Picture 48">
              <a:extLst>
                <a:ext uri="{FF2B5EF4-FFF2-40B4-BE49-F238E27FC236}">
                  <a16:creationId xmlns:a16="http://schemas.microsoft.com/office/drawing/2014/main" id="{FC42CBD8-CC0F-4FEA-9572-4B993C4AF6A0}"/>
                </a:ext>
              </a:extLst>
            </p:cNvPr>
            <p:cNvPicPr>
              <a:picLocks noChangeAspect="1"/>
            </p:cNvPicPr>
            <p:nvPr/>
          </p:nvPicPr>
          <p:blipFill>
            <a:blip r:embed="rId4"/>
            <a:stretch>
              <a:fillRect/>
            </a:stretch>
          </p:blipFill>
          <p:spPr>
            <a:xfrm>
              <a:off x="7536482" y="2492560"/>
              <a:ext cx="2178365" cy="4037485"/>
            </a:xfrm>
            <a:prstGeom prst="rect">
              <a:avLst/>
            </a:prstGeom>
          </p:spPr>
        </p:pic>
        <p:sp>
          <p:nvSpPr>
            <p:cNvPr id="50" name="Rectangle: Rounded Corners 49">
              <a:extLst>
                <a:ext uri="{FF2B5EF4-FFF2-40B4-BE49-F238E27FC236}">
                  <a16:creationId xmlns:a16="http://schemas.microsoft.com/office/drawing/2014/main" id="{8E6C6CAF-9E5B-4DB6-95AF-8EAF4AE56095}"/>
                </a:ext>
              </a:extLst>
            </p:cNvPr>
            <p:cNvSpPr/>
            <p:nvPr/>
          </p:nvSpPr>
          <p:spPr>
            <a:xfrm>
              <a:off x="7842441" y="5122023"/>
              <a:ext cx="1625022" cy="738664"/>
            </a:xfrm>
            <a:prstGeom prst="roundRect">
              <a:avLst/>
            </a:prstGeom>
            <a:solidFill>
              <a:srgbClr val="3C3A47"/>
            </a:solidFill>
            <a:ln w="25400">
              <a:solidFill>
                <a:srgbClr val="00B05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54D8685B-99F7-4422-92BD-93431B78240E}"/>
                </a:ext>
              </a:extLst>
            </p:cNvPr>
            <p:cNvSpPr txBox="1"/>
            <p:nvPr/>
          </p:nvSpPr>
          <p:spPr>
            <a:xfrm>
              <a:off x="7842441" y="5172763"/>
              <a:ext cx="1625022" cy="861774"/>
            </a:xfrm>
            <a:prstGeom prst="rect">
              <a:avLst/>
            </a:prstGeom>
            <a:noFill/>
          </p:spPr>
          <p:txBody>
            <a:bodyPr wrap="square" rtlCol="0">
              <a:spAutoFit/>
            </a:bodyPr>
            <a:lstStyle/>
            <a:p>
              <a:pPr algn="ctr"/>
              <a:r>
                <a:rPr lang="en-US" dirty="0">
                  <a:solidFill>
                    <a:schemeClr val="tx1">
                      <a:lumMod val="95000"/>
                    </a:schemeClr>
                  </a:solidFill>
                  <a:latin typeface="Franklin Gothic Demi" panose="020B0703020102020204" pitchFamily="34" charset="0"/>
                </a:rPr>
                <a:t>ENDCAPS DESCRIPTION</a:t>
              </a:r>
            </a:p>
            <a:p>
              <a:r>
                <a:rPr lang="en-US" sz="1400" dirty="0">
                  <a:solidFill>
                    <a:schemeClr val="bg1"/>
                  </a:solidFill>
                  <a:latin typeface="Franklin Gothic Demi" panose="020B0703020102020204" pitchFamily="34" charset="0"/>
                </a:rPr>
                <a:t> </a:t>
              </a:r>
            </a:p>
          </p:txBody>
        </p:sp>
        <p:pic>
          <p:nvPicPr>
            <p:cNvPr id="52" name="Picture 51">
              <a:extLst>
                <a:ext uri="{FF2B5EF4-FFF2-40B4-BE49-F238E27FC236}">
                  <a16:creationId xmlns:a16="http://schemas.microsoft.com/office/drawing/2014/main" id="{C579AAAE-DDD0-428C-8567-5EE824D9DF98}"/>
                </a:ext>
              </a:extLst>
            </p:cNvPr>
            <p:cNvPicPr>
              <a:picLocks noChangeAspect="1"/>
            </p:cNvPicPr>
            <p:nvPr/>
          </p:nvPicPr>
          <p:blipFill>
            <a:blip r:embed="rId3"/>
            <a:stretch>
              <a:fillRect/>
            </a:stretch>
          </p:blipFill>
          <p:spPr>
            <a:xfrm>
              <a:off x="7951048" y="3199448"/>
              <a:ext cx="1349232" cy="1061906"/>
            </a:xfrm>
            <a:prstGeom prst="rect">
              <a:avLst/>
            </a:prstGeom>
          </p:spPr>
        </p:pic>
      </p:grpSp>
      <p:sp>
        <p:nvSpPr>
          <p:cNvPr id="53" name="Rectangle: Diagonal Corners Snipped 52">
            <a:extLst>
              <a:ext uri="{FF2B5EF4-FFF2-40B4-BE49-F238E27FC236}">
                <a16:creationId xmlns:a16="http://schemas.microsoft.com/office/drawing/2014/main" id="{6D33C5A0-1C53-4D4E-AB83-E9E9193F27B3}"/>
              </a:ext>
            </a:extLst>
          </p:cNvPr>
          <p:cNvSpPr/>
          <p:nvPr/>
        </p:nvSpPr>
        <p:spPr>
          <a:xfrm>
            <a:off x="384809" y="1206500"/>
            <a:ext cx="10725013" cy="298450"/>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CC7516C5-C9C7-4D20-B650-59CAAA1A0A41}"/>
              </a:ext>
            </a:extLst>
          </p:cNvPr>
          <p:cNvSpPr txBox="1"/>
          <p:nvPr/>
        </p:nvSpPr>
        <p:spPr>
          <a:xfrm>
            <a:off x="765808" y="1152526"/>
            <a:ext cx="10530842" cy="400110"/>
          </a:xfrm>
          <a:prstGeom prst="rect">
            <a:avLst/>
          </a:prstGeom>
          <a:noFill/>
        </p:spPr>
        <p:txBody>
          <a:bodyPr wrap="square" rtlCol="0">
            <a:spAutoFit/>
          </a:bodyPr>
          <a:lstStyle/>
          <a:p>
            <a:pPr algn="ctr"/>
            <a:r>
              <a:rPr lang="en-US" sz="2000" dirty="0">
                <a:solidFill>
                  <a:schemeClr val="bg1"/>
                </a:solidFill>
                <a:latin typeface="Franklin Gothic Demi" panose="020B0703020102020204" pitchFamily="34" charset="0"/>
              </a:rPr>
              <a:t>AR PROJECT GOALS</a:t>
            </a:r>
          </a:p>
        </p:txBody>
      </p:sp>
    </p:spTree>
    <p:extLst>
      <p:ext uri="{BB962C8B-B14F-4D97-AF65-F5344CB8AC3E}">
        <p14:creationId xmlns:p14="http://schemas.microsoft.com/office/powerpoint/2010/main" val="27897095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3985F27-C1AC-4CCF-BAAD-D22D23DB9A54}"/>
              </a:ext>
            </a:extLst>
          </p:cNvPr>
          <p:cNvSpPr/>
          <p:nvPr/>
        </p:nvSpPr>
        <p:spPr>
          <a:xfrm>
            <a:off x="-1" y="1"/>
            <a:ext cx="12192001" cy="965444"/>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AAC430A9-3958-4A35-BF45-825A08276761}"/>
              </a:ext>
            </a:extLst>
          </p:cNvPr>
          <p:cNvSpPr txBox="1">
            <a:spLocks/>
          </p:cNvSpPr>
          <p:nvPr/>
        </p:nvSpPr>
        <p:spPr>
          <a:xfrm>
            <a:off x="-2" y="1"/>
            <a:ext cx="12192001" cy="96544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pPr algn="ctr"/>
            <a:r>
              <a:rPr lang="en-US" sz="6000" b="1" dirty="0">
                <a:solidFill>
                  <a:schemeClr val="tx1">
                    <a:lumMod val="95000"/>
                  </a:schemeClr>
                </a:solidFill>
                <a:latin typeface="Franklin Gothic Demi" panose="020B0703020102020204" pitchFamily="34" charset="0"/>
              </a:rPr>
              <a:t>PROJECT MAIN FUNCTIONS</a:t>
            </a:r>
          </a:p>
        </p:txBody>
      </p:sp>
      <p:sp>
        <p:nvSpPr>
          <p:cNvPr id="22" name="Rectangle 21">
            <a:extLst>
              <a:ext uri="{FF2B5EF4-FFF2-40B4-BE49-F238E27FC236}">
                <a16:creationId xmlns:a16="http://schemas.microsoft.com/office/drawing/2014/main" id="{3BCE3C10-E086-476E-9F47-EFF10FB2BE81}"/>
              </a:ext>
            </a:extLst>
          </p:cNvPr>
          <p:cNvSpPr/>
          <p:nvPr/>
        </p:nvSpPr>
        <p:spPr>
          <a:xfrm>
            <a:off x="-2" y="6753225"/>
            <a:ext cx="12192001" cy="104776"/>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8CDBCE09-AAEE-49FF-A87B-C096DDEFC026}"/>
              </a:ext>
            </a:extLst>
          </p:cNvPr>
          <p:cNvSpPr/>
          <p:nvPr/>
        </p:nvSpPr>
        <p:spPr>
          <a:xfrm>
            <a:off x="11491780" y="5991226"/>
            <a:ext cx="613018" cy="613018"/>
          </a:xfrm>
          <a:prstGeom prst="ellipse">
            <a:avLst/>
          </a:prstGeom>
          <a:solidFill>
            <a:srgbClr val="3189CA"/>
          </a:solidFill>
          <a:ln w="19050">
            <a:solidFill>
              <a:srgbClr val="6B76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a-GE" sz="1600">
                <a:latin typeface="Franklin Gothic Demi" panose="020B0703020102020204" pitchFamily="34" charset="0"/>
              </a:rPr>
              <a:t>1</a:t>
            </a:r>
            <a:r>
              <a:rPr lang="en-US" sz="1600" dirty="0">
                <a:latin typeface="Franklin Gothic Demi" panose="020B0703020102020204" pitchFamily="34" charset="0"/>
              </a:rPr>
              <a:t>1</a:t>
            </a:r>
          </a:p>
        </p:txBody>
      </p:sp>
      <p:cxnSp>
        <p:nvCxnSpPr>
          <p:cNvPr id="46" name="Straight Arrow Connector 45">
            <a:extLst>
              <a:ext uri="{FF2B5EF4-FFF2-40B4-BE49-F238E27FC236}">
                <a16:creationId xmlns:a16="http://schemas.microsoft.com/office/drawing/2014/main" id="{D71A8E98-578D-4EB6-B265-0C3FF3F4AB5E}"/>
              </a:ext>
            </a:extLst>
          </p:cNvPr>
          <p:cNvCxnSpPr>
            <a:cxnSpLocks/>
          </p:cNvCxnSpPr>
          <p:nvPr/>
        </p:nvCxnSpPr>
        <p:spPr>
          <a:xfrm>
            <a:off x="3717307" y="2804315"/>
            <a:ext cx="2171765" cy="0"/>
          </a:xfrm>
          <a:prstGeom prst="straightConnector1">
            <a:avLst/>
          </a:prstGeom>
          <a:ln w="76200">
            <a:solidFill>
              <a:srgbClr val="3189CA"/>
            </a:solidFill>
            <a:tailEnd type="triangle"/>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F58F07EF-0227-4CC7-9D39-071BE73AF054}"/>
              </a:ext>
            </a:extLst>
          </p:cNvPr>
          <p:cNvGrpSpPr/>
          <p:nvPr/>
        </p:nvGrpSpPr>
        <p:grpSpPr>
          <a:xfrm>
            <a:off x="5986716" y="1152526"/>
            <a:ext cx="4864388" cy="5398203"/>
            <a:chOff x="5986716" y="1152526"/>
            <a:chExt cx="4864388" cy="5398203"/>
          </a:xfrm>
        </p:grpSpPr>
        <p:sp>
          <p:nvSpPr>
            <p:cNvPr id="40" name="Rectangle: Diagonal Corners Snipped 39">
              <a:extLst>
                <a:ext uri="{FF2B5EF4-FFF2-40B4-BE49-F238E27FC236}">
                  <a16:creationId xmlns:a16="http://schemas.microsoft.com/office/drawing/2014/main" id="{40EDB7F7-7137-49CE-BCC2-AD891D74A123}"/>
                </a:ext>
              </a:extLst>
            </p:cNvPr>
            <p:cNvSpPr/>
            <p:nvPr/>
          </p:nvSpPr>
          <p:spPr>
            <a:xfrm>
              <a:off x="6362458" y="4145541"/>
              <a:ext cx="3948219" cy="298450"/>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id="{CDDC9FAA-7657-476C-BDDA-ED2B966B6893}"/>
                </a:ext>
              </a:extLst>
            </p:cNvPr>
            <p:cNvGrpSpPr/>
            <p:nvPr/>
          </p:nvGrpSpPr>
          <p:grpSpPr>
            <a:xfrm>
              <a:off x="5986716" y="1152526"/>
              <a:ext cx="4864388" cy="5398203"/>
              <a:chOff x="5986716" y="1152526"/>
              <a:chExt cx="4864388" cy="5398203"/>
            </a:xfrm>
          </p:grpSpPr>
          <p:sp>
            <p:nvSpPr>
              <p:cNvPr id="48" name="Rectangle: Diagonal Corners Snipped 47">
                <a:extLst>
                  <a:ext uri="{FF2B5EF4-FFF2-40B4-BE49-F238E27FC236}">
                    <a16:creationId xmlns:a16="http://schemas.microsoft.com/office/drawing/2014/main" id="{C8620495-3FD7-4BBD-B48F-8AF7CC3D8BD1}"/>
                  </a:ext>
                </a:extLst>
              </p:cNvPr>
              <p:cNvSpPr/>
              <p:nvPr/>
            </p:nvSpPr>
            <p:spPr>
              <a:xfrm>
                <a:off x="5991225" y="1206500"/>
                <a:ext cx="4781550" cy="298450"/>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170BB019-B954-4302-9FA1-56BC91D44318}"/>
                  </a:ext>
                </a:extLst>
              </p:cNvPr>
              <p:cNvSpPr txBox="1"/>
              <p:nvPr/>
            </p:nvSpPr>
            <p:spPr>
              <a:xfrm>
                <a:off x="6491549" y="4104670"/>
                <a:ext cx="3819127" cy="400110"/>
              </a:xfrm>
              <a:prstGeom prst="rect">
                <a:avLst/>
              </a:prstGeom>
              <a:noFill/>
            </p:spPr>
            <p:txBody>
              <a:bodyPr wrap="square" rtlCol="0">
                <a:spAutoFit/>
              </a:bodyPr>
              <a:lstStyle/>
              <a:p>
                <a:r>
                  <a:rPr lang="en-US" sz="2000" dirty="0">
                    <a:solidFill>
                      <a:schemeClr val="bg1"/>
                    </a:solidFill>
                    <a:latin typeface="Franklin Gothic Demi" panose="020B0703020102020204" pitchFamily="34" charset="0"/>
                  </a:rPr>
                  <a:t>GESTURE CONTROL FUNCTIONS</a:t>
                </a:r>
              </a:p>
            </p:txBody>
          </p:sp>
          <p:pic>
            <p:nvPicPr>
              <p:cNvPr id="79" name="Picture 78">
                <a:extLst>
                  <a:ext uri="{FF2B5EF4-FFF2-40B4-BE49-F238E27FC236}">
                    <a16:creationId xmlns:a16="http://schemas.microsoft.com/office/drawing/2014/main" id="{980BA513-64A1-4B8B-9AC3-79AD7A457658}"/>
                  </a:ext>
                </a:extLst>
              </p:cNvPr>
              <p:cNvPicPr>
                <a:picLocks noChangeAspect="1"/>
              </p:cNvPicPr>
              <p:nvPr/>
            </p:nvPicPr>
            <p:blipFill>
              <a:blip r:embed="rId3"/>
              <a:stretch>
                <a:fillRect/>
              </a:stretch>
            </p:blipFill>
            <p:spPr>
              <a:xfrm rot="5400000">
                <a:off x="7332520" y="3572573"/>
                <a:ext cx="2008094" cy="3948218"/>
              </a:xfrm>
              <a:prstGeom prst="rect">
                <a:avLst/>
              </a:prstGeom>
            </p:spPr>
          </p:pic>
          <p:sp>
            <p:nvSpPr>
              <p:cNvPr id="82" name="TextBox 81">
                <a:extLst>
                  <a:ext uri="{FF2B5EF4-FFF2-40B4-BE49-F238E27FC236}">
                    <a16:creationId xmlns:a16="http://schemas.microsoft.com/office/drawing/2014/main" id="{88E06C10-B735-4D2F-9A08-6E876980C732}"/>
                  </a:ext>
                </a:extLst>
              </p:cNvPr>
              <p:cNvSpPr txBox="1"/>
              <p:nvPr/>
            </p:nvSpPr>
            <p:spPr>
              <a:xfrm>
                <a:off x="7033596" y="5118207"/>
                <a:ext cx="816901" cy="276999"/>
              </a:xfrm>
              <a:prstGeom prst="rect">
                <a:avLst/>
              </a:prstGeom>
              <a:noFill/>
            </p:spPr>
            <p:txBody>
              <a:bodyPr wrap="square" rtlCol="0">
                <a:spAutoFit/>
              </a:bodyPr>
              <a:lstStyle/>
              <a:p>
                <a:r>
                  <a:rPr lang="en-US" sz="1200" dirty="0">
                    <a:solidFill>
                      <a:schemeClr val="bg1"/>
                    </a:solidFill>
                    <a:latin typeface="Franklin Gothic Demi" panose="020B0703020102020204" pitchFamily="34" charset="0"/>
                  </a:rPr>
                  <a:t>ROTATE</a:t>
                </a:r>
              </a:p>
            </p:txBody>
          </p:sp>
          <p:sp>
            <p:nvSpPr>
              <p:cNvPr id="83" name="TextBox 82">
                <a:extLst>
                  <a:ext uri="{FF2B5EF4-FFF2-40B4-BE49-F238E27FC236}">
                    <a16:creationId xmlns:a16="http://schemas.microsoft.com/office/drawing/2014/main" id="{45030DA6-61E9-4C47-941F-2A94D3DC42FB}"/>
                  </a:ext>
                </a:extLst>
              </p:cNvPr>
              <p:cNvSpPr txBox="1"/>
              <p:nvPr/>
            </p:nvSpPr>
            <p:spPr>
              <a:xfrm>
                <a:off x="9126144" y="5123178"/>
                <a:ext cx="816901" cy="276999"/>
              </a:xfrm>
              <a:prstGeom prst="rect">
                <a:avLst/>
              </a:prstGeom>
              <a:noFill/>
            </p:spPr>
            <p:txBody>
              <a:bodyPr wrap="square" rtlCol="0">
                <a:spAutoFit/>
              </a:bodyPr>
              <a:lstStyle/>
              <a:p>
                <a:r>
                  <a:rPr lang="en-US" sz="1200" dirty="0">
                    <a:solidFill>
                      <a:schemeClr val="bg1"/>
                    </a:solidFill>
                    <a:latin typeface="Franklin Gothic Demi" panose="020B0703020102020204" pitchFamily="34" charset="0"/>
                  </a:rPr>
                  <a:t>SCALE</a:t>
                </a:r>
              </a:p>
            </p:txBody>
          </p:sp>
          <p:pic>
            <p:nvPicPr>
              <p:cNvPr id="89" name="Picture 88">
                <a:extLst>
                  <a:ext uri="{FF2B5EF4-FFF2-40B4-BE49-F238E27FC236}">
                    <a16:creationId xmlns:a16="http://schemas.microsoft.com/office/drawing/2014/main" id="{D0296D1F-5523-427A-B3E8-5D30CD3F44D5}"/>
                  </a:ext>
                </a:extLst>
              </p:cNvPr>
              <p:cNvPicPr>
                <a:picLocks noChangeAspect="1"/>
              </p:cNvPicPr>
              <p:nvPr/>
            </p:nvPicPr>
            <p:blipFill>
              <a:blip r:embed="rId4"/>
              <a:stretch>
                <a:fillRect/>
              </a:stretch>
            </p:blipFill>
            <p:spPr>
              <a:xfrm>
                <a:off x="7090025" y="5389811"/>
                <a:ext cx="633394" cy="504990"/>
              </a:xfrm>
              <a:prstGeom prst="rect">
                <a:avLst/>
              </a:prstGeom>
            </p:spPr>
          </p:pic>
          <p:pic>
            <p:nvPicPr>
              <p:cNvPr id="2050" name="Picture 2" descr="Zoom Out Vector SVG Icon (38) - SVG Repo">
                <a:extLst>
                  <a:ext uri="{FF2B5EF4-FFF2-40B4-BE49-F238E27FC236}">
                    <a16:creationId xmlns:a16="http://schemas.microsoft.com/office/drawing/2014/main" id="{70FD37B7-92D5-4823-97F0-84CF948A2F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82128" y="5390687"/>
                <a:ext cx="504114" cy="504114"/>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3F30338A-62B7-44FD-8DDF-2EA0CFE676EA}"/>
                  </a:ext>
                </a:extLst>
              </p:cNvPr>
              <p:cNvSpPr txBox="1"/>
              <p:nvPr/>
            </p:nvSpPr>
            <p:spPr>
              <a:xfrm>
                <a:off x="6205285" y="1152526"/>
                <a:ext cx="4105392" cy="400110"/>
              </a:xfrm>
              <a:prstGeom prst="rect">
                <a:avLst/>
              </a:prstGeom>
              <a:noFill/>
            </p:spPr>
            <p:txBody>
              <a:bodyPr wrap="square" rtlCol="0">
                <a:spAutoFit/>
              </a:bodyPr>
              <a:lstStyle/>
              <a:p>
                <a:pPr algn="ctr"/>
                <a:r>
                  <a:rPr lang="en-US" sz="2000" dirty="0">
                    <a:solidFill>
                      <a:schemeClr val="bg1"/>
                    </a:solidFill>
                    <a:latin typeface="Franklin Gothic Demi" panose="020B0703020102020204" pitchFamily="34" charset="0"/>
                  </a:rPr>
                  <a:t>MAIN BUTTON</a:t>
                </a:r>
              </a:p>
            </p:txBody>
          </p:sp>
          <p:sp>
            <p:nvSpPr>
              <p:cNvPr id="51" name="Rectangle: Rounded Corners 50">
                <a:extLst>
                  <a:ext uri="{FF2B5EF4-FFF2-40B4-BE49-F238E27FC236}">
                    <a16:creationId xmlns:a16="http://schemas.microsoft.com/office/drawing/2014/main" id="{8C92F929-85F8-406B-AEB8-8AD140112323}"/>
                  </a:ext>
                </a:extLst>
              </p:cNvPr>
              <p:cNvSpPr/>
              <p:nvPr/>
            </p:nvSpPr>
            <p:spPr>
              <a:xfrm>
                <a:off x="5986716" y="2014156"/>
                <a:ext cx="4781550" cy="1733179"/>
              </a:xfrm>
              <a:prstGeom prst="roundRect">
                <a:avLst/>
              </a:prstGeom>
              <a:solidFill>
                <a:schemeClr val="tx1"/>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B2480A72-79B4-4832-9BFA-0D1BFA7FB359}"/>
                  </a:ext>
                </a:extLst>
              </p:cNvPr>
              <p:cNvSpPr txBox="1"/>
              <p:nvPr/>
            </p:nvSpPr>
            <p:spPr>
              <a:xfrm>
                <a:off x="6069554" y="2301017"/>
                <a:ext cx="4781550" cy="1169551"/>
              </a:xfrm>
              <a:prstGeom prst="rect">
                <a:avLst/>
              </a:prstGeom>
              <a:noFill/>
            </p:spPr>
            <p:txBody>
              <a:bodyPr wrap="square" rtlCol="0" anchor="ctr">
                <a:spAutoFit/>
              </a:bodyPr>
              <a:lstStyle/>
              <a:p>
                <a:endParaRPr lang="en-US" sz="1400" dirty="0">
                  <a:solidFill>
                    <a:schemeClr val="bg1"/>
                  </a:solidFill>
                  <a:latin typeface="Franklin Gothic Demi" panose="020B0703020102020204" pitchFamily="34" charset="0"/>
                </a:endParaRPr>
              </a:p>
              <a:p>
                <a:r>
                  <a:rPr lang="en-US" sz="1400" dirty="0">
                    <a:solidFill>
                      <a:schemeClr val="bg1"/>
                    </a:solidFill>
                    <a:latin typeface="Franklin Gothic Demi" panose="020B0703020102020204" pitchFamily="34" charset="0"/>
                  </a:rPr>
                  <a:t>MENU BUTTON HAVE GEOMETRY SHOW/HIDE FUNCTION, TO NOT BLOCK VIEW;</a:t>
                </a:r>
                <a:br>
                  <a:rPr lang="ru-RU" sz="1400" dirty="0">
                    <a:solidFill>
                      <a:schemeClr val="bg1"/>
                    </a:solidFill>
                    <a:latin typeface="Franklin Gothic Demi" panose="020B0703020102020204" pitchFamily="34" charset="0"/>
                  </a:rPr>
                </a:br>
                <a:r>
                  <a:rPr lang="en-US" sz="1400" dirty="0">
                    <a:solidFill>
                      <a:schemeClr val="bg1"/>
                    </a:solidFill>
                    <a:latin typeface="Franklin Gothic Demi" panose="020B0703020102020204" pitchFamily="34" charset="0"/>
                  </a:rPr>
                  <a:t>&amp;FULLSCREEN ENABLE(works in chrome, </a:t>
                </a:r>
                <a:r>
                  <a:rPr lang="en-US" sz="1400" dirty="0" err="1">
                    <a:solidFill>
                      <a:schemeClr val="bg1"/>
                    </a:solidFill>
                    <a:latin typeface="Franklin Gothic Demi" panose="020B0703020102020204" pitchFamily="34" charset="0"/>
                  </a:rPr>
                  <a:t>wip</a:t>
                </a:r>
                <a:r>
                  <a:rPr lang="en-US" sz="1400" dirty="0">
                    <a:solidFill>
                      <a:schemeClr val="bg1"/>
                    </a:solidFill>
                    <a:latin typeface="Franklin Gothic Demi" panose="020B0703020102020204" pitchFamily="34" charset="0"/>
                  </a:rPr>
                  <a:t>)</a:t>
                </a:r>
              </a:p>
              <a:p>
                <a:r>
                  <a:rPr lang="en-US" sz="1400" dirty="0">
                    <a:solidFill>
                      <a:schemeClr val="bg1"/>
                    </a:solidFill>
                    <a:latin typeface="Franklin Gothic Demi" panose="020B0703020102020204" pitchFamily="34" charset="0"/>
                  </a:rPr>
                  <a:t> </a:t>
                </a:r>
              </a:p>
            </p:txBody>
          </p:sp>
          <p:sp>
            <p:nvSpPr>
              <p:cNvPr id="56" name="TextBox 55">
                <a:extLst>
                  <a:ext uri="{FF2B5EF4-FFF2-40B4-BE49-F238E27FC236}">
                    <a16:creationId xmlns:a16="http://schemas.microsoft.com/office/drawing/2014/main" id="{F48B5A61-9B1C-445D-9626-716956DB56D9}"/>
                  </a:ext>
                </a:extLst>
              </p:cNvPr>
              <p:cNvSpPr txBox="1"/>
              <p:nvPr/>
            </p:nvSpPr>
            <p:spPr>
              <a:xfrm>
                <a:off x="8079870" y="5123178"/>
                <a:ext cx="816901" cy="276999"/>
              </a:xfrm>
              <a:prstGeom prst="rect">
                <a:avLst/>
              </a:prstGeom>
              <a:noFill/>
            </p:spPr>
            <p:txBody>
              <a:bodyPr wrap="square" rtlCol="0">
                <a:spAutoFit/>
              </a:bodyPr>
              <a:lstStyle/>
              <a:p>
                <a:pPr algn="ctr"/>
                <a:r>
                  <a:rPr lang="en-US" sz="1200" dirty="0">
                    <a:solidFill>
                      <a:schemeClr val="bg1"/>
                    </a:solidFill>
                    <a:latin typeface="Franklin Gothic Demi" panose="020B0703020102020204" pitchFamily="34" charset="0"/>
                  </a:rPr>
                  <a:t>CLICK</a:t>
                </a:r>
              </a:p>
            </p:txBody>
          </p:sp>
          <p:pic>
            <p:nvPicPr>
              <p:cNvPr id="57" name="Picture 56">
                <a:extLst>
                  <a:ext uri="{FF2B5EF4-FFF2-40B4-BE49-F238E27FC236}">
                    <a16:creationId xmlns:a16="http://schemas.microsoft.com/office/drawing/2014/main" id="{B8FC6415-ECA5-4110-AAA3-1C86F51F21DD}"/>
                  </a:ext>
                </a:extLst>
              </p:cNvPr>
              <p:cNvPicPr>
                <a:picLocks noChangeAspect="1"/>
              </p:cNvPicPr>
              <p:nvPr/>
            </p:nvPicPr>
            <p:blipFill>
              <a:blip r:embed="rId6"/>
              <a:stretch>
                <a:fillRect/>
              </a:stretch>
            </p:blipFill>
            <p:spPr>
              <a:xfrm>
                <a:off x="8271497" y="5337185"/>
                <a:ext cx="433646" cy="545712"/>
              </a:xfrm>
              <a:prstGeom prst="rect">
                <a:avLst/>
              </a:prstGeom>
            </p:spPr>
          </p:pic>
        </p:grpSp>
      </p:grpSp>
      <p:grpSp>
        <p:nvGrpSpPr>
          <p:cNvPr id="11" name="Group 10">
            <a:extLst>
              <a:ext uri="{FF2B5EF4-FFF2-40B4-BE49-F238E27FC236}">
                <a16:creationId xmlns:a16="http://schemas.microsoft.com/office/drawing/2014/main" id="{6AC5E6B3-70B6-4FA1-BC3D-186FB0E20751}"/>
              </a:ext>
            </a:extLst>
          </p:cNvPr>
          <p:cNvGrpSpPr/>
          <p:nvPr/>
        </p:nvGrpSpPr>
        <p:grpSpPr>
          <a:xfrm>
            <a:off x="384809" y="1152526"/>
            <a:ext cx="4104199" cy="5398203"/>
            <a:chOff x="384809" y="1152526"/>
            <a:chExt cx="4104199" cy="5398203"/>
          </a:xfrm>
        </p:grpSpPr>
        <p:pic>
          <p:nvPicPr>
            <p:cNvPr id="4" name="Picture 3">
              <a:extLst>
                <a:ext uri="{FF2B5EF4-FFF2-40B4-BE49-F238E27FC236}">
                  <a16:creationId xmlns:a16="http://schemas.microsoft.com/office/drawing/2014/main" id="{97A29117-63F8-4C57-A323-BA142FE07982}"/>
                </a:ext>
              </a:extLst>
            </p:cNvPr>
            <p:cNvPicPr>
              <a:picLocks noChangeAspect="1"/>
            </p:cNvPicPr>
            <p:nvPr/>
          </p:nvPicPr>
          <p:blipFill>
            <a:blip r:embed="rId3"/>
            <a:stretch>
              <a:fillRect/>
            </a:stretch>
          </p:blipFill>
          <p:spPr>
            <a:xfrm>
              <a:off x="1020661" y="1552636"/>
              <a:ext cx="2696646" cy="4998093"/>
            </a:xfrm>
            <a:prstGeom prst="rect">
              <a:avLst/>
            </a:prstGeom>
          </p:spPr>
        </p:pic>
        <p:grpSp>
          <p:nvGrpSpPr>
            <p:cNvPr id="6" name="Group 5">
              <a:extLst>
                <a:ext uri="{FF2B5EF4-FFF2-40B4-BE49-F238E27FC236}">
                  <a16:creationId xmlns:a16="http://schemas.microsoft.com/office/drawing/2014/main" id="{88047D2D-3073-426E-9FDC-91C651259B62}"/>
                </a:ext>
              </a:extLst>
            </p:cNvPr>
            <p:cNvGrpSpPr/>
            <p:nvPr/>
          </p:nvGrpSpPr>
          <p:grpSpPr>
            <a:xfrm>
              <a:off x="384809" y="1152526"/>
              <a:ext cx="4104199" cy="4629209"/>
              <a:chOff x="384809" y="1152526"/>
              <a:chExt cx="4104199" cy="4629209"/>
            </a:xfrm>
          </p:grpSpPr>
          <p:sp>
            <p:nvSpPr>
              <p:cNvPr id="20" name="Rectangle: Diagonal Corners Snipped 19">
                <a:extLst>
                  <a:ext uri="{FF2B5EF4-FFF2-40B4-BE49-F238E27FC236}">
                    <a16:creationId xmlns:a16="http://schemas.microsoft.com/office/drawing/2014/main" id="{842D4ADC-7885-4F53-9351-329AAB5A7747}"/>
                  </a:ext>
                </a:extLst>
              </p:cNvPr>
              <p:cNvSpPr/>
              <p:nvPr/>
            </p:nvSpPr>
            <p:spPr>
              <a:xfrm>
                <a:off x="384809" y="1206500"/>
                <a:ext cx="4104199" cy="298450"/>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98FD808E-F696-4B7D-9E5D-B8D4CF267597}"/>
                  </a:ext>
                </a:extLst>
              </p:cNvPr>
              <p:cNvSpPr txBox="1"/>
              <p:nvPr/>
            </p:nvSpPr>
            <p:spPr>
              <a:xfrm>
                <a:off x="643146" y="1152526"/>
                <a:ext cx="3833196" cy="400110"/>
              </a:xfrm>
              <a:prstGeom prst="rect">
                <a:avLst/>
              </a:prstGeom>
              <a:noFill/>
            </p:spPr>
            <p:txBody>
              <a:bodyPr wrap="square" rtlCol="0">
                <a:spAutoFit/>
              </a:bodyPr>
              <a:lstStyle/>
              <a:p>
                <a:r>
                  <a:rPr lang="en-US" sz="2000" dirty="0">
                    <a:solidFill>
                      <a:schemeClr val="bg1"/>
                    </a:solidFill>
                    <a:latin typeface="Franklin Gothic Demi" panose="020B0703020102020204" pitchFamily="34" charset="0"/>
                  </a:rPr>
                  <a:t>BUTTON-BOUND FUNCTIONS</a:t>
                </a:r>
              </a:p>
            </p:txBody>
          </p:sp>
          <p:sp>
            <p:nvSpPr>
              <p:cNvPr id="2" name="Oval 1">
                <a:extLst>
                  <a:ext uri="{FF2B5EF4-FFF2-40B4-BE49-F238E27FC236}">
                    <a16:creationId xmlns:a16="http://schemas.microsoft.com/office/drawing/2014/main" id="{A695A602-73D6-47BA-9258-1DE8FE3F87E4}"/>
                  </a:ext>
                </a:extLst>
              </p:cNvPr>
              <p:cNvSpPr/>
              <p:nvPr/>
            </p:nvSpPr>
            <p:spPr>
              <a:xfrm>
                <a:off x="1457324" y="2332849"/>
                <a:ext cx="353201" cy="353201"/>
              </a:xfrm>
              <a:prstGeom prst="ellipse">
                <a:avLst/>
              </a:prstGeom>
              <a:solidFill>
                <a:srgbClr val="0070C0"/>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A5110CB-0240-47EA-9A92-E6F1AC6BAD3C}"/>
                  </a:ext>
                </a:extLst>
              </p:cNvPr>
              <p:cNvSpPr txBox="1"/>
              <p:nvPr/>
            </p:nvSpPr>
            <p:spPr>
              <a:xfrm>
                <a:off x="1274580" y="2710663"/>
                <a:ext cx="856028" cy="738664"/>
              </a:xfrm>
              <a:prstGeom prst="rect">
                <a:avLst/>
              </a:prstGeom>
              <a:noFill/>
            </p:spPr>
            <p:txBody>
              <a:bodyPr wrap="square" rtlCol="0">
                <a:spAutoFit/>
              </a:bodyPr>
              <a:lstStyle/>
              <a:p>
                <a:r>
                  <a:rPr lang="en-US" sz="1400" dirty="0">
                    <a:solidFill>
                      <a:schemeClr val="bg1"/>
                    </a:solidFill>
                    <a:latin typeface="Franklin Gothic Demi" panose="020B0703020102020204" pitchFamily="34" charset="0"/>
                  </a:rPr>
                  <a:t>MENU BUTTON 	</a:t>
                </a:r>
              </a:p>
            </p:txBody>
          </p:sp>
          <p:sp>
            <p:nvSpPr>
              <p:cNvPr id="53" name="Rectangle: Rounded Corners 52">
                <a:extLst>
                  <a:ext uri="{FF2B5EF4-FFF2-40B4-BE49-F238E27FC236}">
                    <a16:creationId xmlns:a16="http://schemas.microsoft.com/office/drawing/2014/main" id="{0FBA36C6-4251-433C-A30F-9A1E0E10FD8C}"/>
                  </a:ext>
                </a:extLst>
              </p:cNvPr>
              <p:cNvSpPr/>
              <p:nvPr/>
            </p:nvSpPr>
            <p:spPr>
              <a:xfrm>
                <a:off x="1333500" y="4800600"/>
                <a:ext cx="2105025" cy="981135"/>
              </a:xfrm>
              <a:prstGeom prst="roundRect">
                <a:avLst/>
              </a:prstGeom>
              <a:solidFill>
                <a:srgbClr val="3C3A47"/>
              </a:solidFill>
              <a:ln w="25400">
                <a:solidFill>
                  <a:srgbClr val="00B05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F00B0366-4FCF-4457-A1EC-24530252AAB5}"/>
                  </a:ext>
                </a:extLst>
              </p:cNvPr>
              <p:cNvCxnSpPr>
                <a:cxnSpLocks/>
              </p:cNvCxnSpPr>
              <p:nvPr/>
            </p:nvCxnSpPr>
            <p:spPr>
              <a:xfrm>
                <a:off x="1561029" y="2424112"/>
                <a:ext cx="14156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9BF1665-B942-469D-AF82-EF3E82E2809A}"/>
                  </a:ext>
                </a:extLst>
              </p:cNvPr>
              <p:cNvCxnSpPr>
                <a:cxnSpLocks/>
              </p:cNvCxnSpPr>
              <p:nvPr/>
            </p:nvCxnSpPr>
            <p:spPr>
              <a:xfrm>
                <a:off x="1561029" y="2502693"/>
                <a:ext cx="14156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BAD6701A-0393-4802-AAFE-851A23BECF46}"/>
                  </a:ext>
                </a:extLst>
              </p:cNvPr>
              <p:cNvCxnSpPr>
                <a:cxnSpLocks/>
              </p:cNvCxnSpPr>
              <p:nvPr/>
            </p:nvCxnSpPr>
            <p:spPr>
              <a:xfrm>
                <a:off x="1561029" y="2581276"/>
                <a:ext cx="14156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4E3EB79-42CA-4AAB-AEFA-F5C8571EE97E}"/>
                  </a:ext>
                </a:extLst>
              </p:cNvPr>
              <p:cNvSpPr txBox="1"/>
              <p:nvPr/>
            </p:nvSpPr>
            <p:spPr>
              <a:xfrm>
                <a:off x="1412579" y="5000730"/>
                <a:ext cx="2018232" cy="738664"/>
              </a:xfrm>
              <a:prstGeom prst="rect">
                <a:avLst/>
              </a:prstGeom>
              <a:noFill/>
            </p:spPr>
            <p:txBody>
              <a:bodyPr wrap="square" rtlCol="0">
                <a:spAutoFit/>
              </a:bodyPr>
              <a:lstStyle/>
              <a:p>
                <a:r>
                  <a:rPr lang="en-US" sz="1400" dirty="0">
                    <a:solidFill>
                      <a:schemeClr val="tx1">
                        <a:lumMod val="95000"/>
                      </a:schemeClr>
                    </a:solidFill>
                    <a:latin typeface="Franklin Gothic Demi" panose="020B0703020102020204" pitchFamily="34" charset="0"/>
                  </a:rPr>
                  <a:t>WINDOW POP-UP WITH CORRESPONDING TEXT</a:t>
                </a:r>
              </a:p>
              <a:p>
                <a:r>
                  <a:rPr lang="en-US" sz="1400" dirty="0">
                    <a:solidFill>
                      <a:schemeClr val="bg1"/>
                    </a:solidFill>
                    <a:latin typeface="Franklin Gothic Demi" panose="020B0703020102020204" pitchFamily="34" charset="0"/>
                  </a:rPr>
                  <a:t> </a:t>
                </a:r>
              </a:p>
            </p:txBody>
          </p:sp>
        </p:grpSp>
      </p:grpSp>
    </p:spTree>
    <p:extLst>
      <p:ext uri="{BB962C8B-B14F-4D97-AF65-F5344CB8AC3E}">
        <p14:creationId xmlns:p14="http://schemas.microsoft.com/office/powerpoint/2010/main" val="534707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3985F27-C1AC-4CCF-BAAD-D22D23DB9A54}"/>
              </a:ext>
            </a:extLst>
          </p:cNvPr>
          <p:cNvSpPr/>
          <p:nvPr/>
        </p:nvSpPr>
        <p:spPr>
          <a:xfrm>
            <a:off x="-1" y="1"/>
            <a:ext cx="12192001" cy="965444"/>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AAC430A9-3958-4A35-BF45-825A08276761}"/>
              </a:ext>
            </a:extLst>
          </p:cNvPr>
          <p:cNvSpPr txBox="1">
            <a:spLocks/>
          </p:cNvSpPr>
          <p:nvPr/>
        </p:nvSpPr>
        <p:spPr>
          <a:xfrm>
            <a:off x="-2" y="1"/>
            <a:ext cx="12192001" cy="96544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pPr algn="ctr"/>
            <a:r>
              <a:rPr lang="en-US" sz="6000" b="1" dirty="0">
                <a:solidFill>
                  <a:schemeClr val="tx1">
                    <a:lumMod val="95000"/>
                  </a:schemeClr>
                </a:solidFill>
                <a:latin typeface="Franklin Gothic Demi" panose="020B0703020102020204" pitchFamily="34" charset="0"/>
              </a:rPr>
              <a:t>PROJECT MAIN FUNCTIONS</a:t>
            </a:r>
          </a:p>
        </p:txBody>
      </p:sp>
      <p:grpSp>
        <p:nvGrpSpPr>
          <p:cNvPr id="15" name="Group 14">
            <a:extLst>
              <a:ext uri="{FF2B5EF4-FFF2-40B4-BE49-F238E27FC236}">
                <a16:creationId xmlns:a16="http://schemas.microsoft.com/office/drawing/2014/main" id="{1A20B95E-18B6-4618-AB93-56F056F90BB6}"/>
              </a:ext>
            </a:extLst>
          </p:cNvPr>
          <p:cNvGrpSpPr/>
          <p:nvPr/>
        </p:nvGrpSpPr>
        <p:grpSpPr>
          <a:xfrm>
            <a:off x="199303" y="1152526"/>
            <a:ext cx="10944948" cy="5187736"/>
            <a:chOff x="199303" y="1152526"/>
            <a:chExt cx="10944948" cy="5187736"/>
          </a:xfrm>
        </p:grpSpPr>
        <p:grpSp>
          <p:nvGrpSpPr>
            <p:cNvPr id="14" name="Group 13">
              <a:extLst>
                <a:ext uri="{FF2B5EF4-FFF2-40B4-BE49-F238E27FC236}">
                  <a16:creationId xmlns:a16="http://schemas.microsoft.com/office/drawing/2014/main" id="{B26A2C37-B26F-49B1-8EBF-4C39A46C4A25}"/>
                </a:ext>
              </a:extLst>
            </p:cNvPr>
            <p:cNvGrpSpPr/>
            <p:nvPr/>
          </p:nvGrpSpPr>
          <p:grpSpPr>
            <a:xfrm>
              <a:off x="199303" y="1206500"/>
              <a:ext cx="10944948" cy="5133762"/>
              <a:chOff x="199303" y="1206500"/>
              <a:chExt cx="10944948" cy="5133762"/>
            </a:xfrm>
          </p:grpSpPr>
          <p:sp>
            <p:nvSpPr>
              <p:cNvPr id="20" name="Rectangle: Diagonal Corners Snipped 19">
                <a:extLst>
                  <a:ext uri="{FF2B5EF4-FFF2-40B4-BE49-F238E27FC236}">
                    <a16:creationId xmlns:a16="http://schemas.microsoft.com/office/drawing/2014/main" id="{842D4ADC-7885-4F53-9351-329AAB5A7747}"/>
                  </a:ext>
                </a:extLst>
              </p:cNvPr>
              <p:cNvSpPr/>
              <p:nvPr/>
            </p:nvSpPr>
            <p:spPr>
              <a:xfrm>
                <a:off x="384809" y="1206500"/>
                <a:ext cx="10759442" cy="298450"/>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7A29117-63F8-4C57-A323-BA142FE07982}"/>
                  </a:ext>
                </a:extLst>
              </p:cNvPr>
              <p:cNvPicPr>
                <a:picLocks noChangeAspect="1"/>
              </p:cNvPicPr>
              <p:nvPr/>
            </p:nvPicPr>
            <p:blipFill>
              <a:blip r:embed="rId3"/>
              <a:stretch>
                <a:fillRect/>
              </a:stretch>
            </p:blipFill>
            <p:spPr>
              <a:xfrm>
                <a:off x="478290" y="1552634"/>
                <a:ext cx="2394776" cy="4438592"/>
              </a:xfrm>
              <a:prstGeom prst="rect">
                <a:avLst/>
              </a:prstGeom>
            </p:spPr>
          </p:pic>
          <p:pic>
            <p:nvPicPr>
              <p:cNvPr id="34" name="Picture 33">
                <a:extLst>
                  <a:ext uri="{FF2B5EF4-FFF2-40B4-BE49-F238E27FC236}">
                    <a16:creationId xmlns:a16="http://schemas.microsoft.com/office/drawing/2014/main" id="{2D4DAF61-638E-48C4-8C94-5AFD947A8CDA}"/>
                  </a:ext>
                </a:extLst>
              </p:cNvPr>
              <p:cNvPicPr>
                <a:picLocks noChangeAspect="1"/>
              </p:cNvPicPr>
              <p:nvPr/>
            </p:nvPicPr>
            <p:blipFill>
              <a:blip r:embed="rId3"/>
              <a:stretch>
                <a:fillRect/>
              </a:stretch>
            </p:blipFill>
            <p:spPr>
              <a:xfrm>
                <a:off x="4580544" y="1552634"/>
                <a:ext cx="2394776" cy="4438592"/>
              </a:xfrm>
              <a:prstGeom prst="rect">
                <a:avLst/>
              </a:prstGeom>
            </p:spPr>
          </p:pic>
          <p:pic>
            <p:nvPicPr>
              <p:cNvPr id="35" name="Picture 34">
                <a:extLst>
                  <a:ext uri="{FF2B5EF4-FFF2-40B4-BE49-F238E27FC236}">
                    <a16:creationId xmlns:a16="http://schemas.microsoft.com/office/drawing/2014/main" id="{F1862EF6-287B-4E02-B93C-62BC81F907CA}"/>
                  </a:ext>
                </a:extLst>
              </p:cNvPr>
              <p:cNvPicPr>
                <a:picLocks noChangeAspect="1"/>
              </p:cNvPicPr>
              <p:nvPr/>
            </p:nvPicPr>
            <p:blipFill>
              <a:blip r:embed="rId3"/>
              <a:stretch>
                <a:fillRect/>
              </a:stretch>
            </p:blipFill>
            <p:spPr>
              <a:xfrm>
                <a:off x="8403811" y="1552634"/>
                <a:ext cx="2394776" cy="4438592"/>
              </a:xfrm>
              <a:prstGeom prst="rect">
                <a:avLst/>
              </a:prstGeom>
            </p:spPr>
          </p:pic>
          <p:pic>
            <p:nvPicPr>
              <p:cNvPr id="5" name="Picture 4">
                <a:extLst>
                  <a:ext uri="{FF2B5EF4-FFF2-40B4-BE49-F238E27FC236}">
                    <a16:creationId xmlns:a16="http://schemas.microsoft.com/office/drawing/2014/main" id="{3964AF6E-DE62-4ADF-8FA6-A80167F2F1BA}"/>
                  </a:ext>
                </a:extLst>
              </p:cNvPr>
              <p:cNvPicPr>
                <a:picLocks noChangeAspect="1"/>
              </p:cNvPicPr>
              <p:nvPr/>
            </p:nvPicPr>
            <p:blipFill>
              <a:blip r:embed="rId4"/>
              <a:stretch>
                <a:fillRect/>
              </a:stretch>
            </p:blipFill>
            <p:spPr>
              <a:xfrm>
                <a:off x="695689" y="2078237"/>
                <a:ext cx="1979140" cy="3384000"/>
              </a:xfrm>
              <a:prstGeom prst="rect">
                <a:avLst/>
              </a:prstGeom>
            </p:spPr>
          </p:pic>
          <p:sp>
            <p:nvSpPr>
              <p:cNvPr id="43" name="TextBox 42">
                <a:extLst>
                  <a:ext uri="{FF2B5EF4-FFF2-40B4-BE49-F238E27FC236}">
                    <a16:creationId xmlns:a16="http://schemas.microsoft.com/office/drawing/2014/main" id="{EFC1DC60-28EF-4038-AB0D-374CE65909DB}"/>
                  </a:ext>
                </a:extLst>
              </p:cNvPr>
              <p:cNvSpPr txBox="1"/>
              <p:nvPr/>
            </p:nvSpPr>
            <p:spPr>
              <a:xfrm>
                <a:off x="199303" y="5940152"/>
                <a:ext cx="2952750" cy="400110"/>
              </a:xfrm>
              <a:prstGeom prst="rect">
                <a:avLst/>
              </a:prstGeom>
              <a:noFill/>
            </p:spPr>
            <p:txBody>
              <a:bodyPr wrap="square" rtlCol="0">
                <a:spAutoFit/>
              </a:bodyPr>
              <a:lstStyle/>
              <a:p>
                <a:pPr algn="ctr"/>
                <a:r>
                  <a:rPr lang="en-US" sz="2000" dirty="0">
                    <a:solidFill>
                      <a:schemeClr val="bg1"/>
                    </a:solidFill>
                    <a:latin typeface="Franklin Gothic Demi" panose="020B0703020102020204" pitchFamily="34" charset="0"/>
                  </a:rPr>
                  <a:t>FIRST START</a:t>
                </a:r>
              </a:p>
            </p:txBody>
          </p:sp>
          <p:pic>
            <p:nvPicPr>
              <p:cNvPr id="8" name="Picture 7">
                <a:extLst>
                  <a:ext uri="{FF2B5EF4-FFF2-40B4-BE49-F238E27FC236}">
                    <a16:creationId xmlns:a16="http://schemas.microsoft.com/office/drawing/2014/main" id="{72A30A33-6430-4919-BA09-D4BC046D3CE7}"/>
                  </a:ext>
                </a:extLst>
              </p:cNvPr>
              <p:cNvPicPr>
                <a:picLocks noChangeAspect="1"/>
              </p:cNvPicPr>
              <p:nvPr/>
            </p:nvPicPr>
            <p:blipFill>
              <a:blip r:embed="rId5"/>
              <a:stretch>
                <a:fillRect/>
              </a:stretch>
            </p:blipFill>
            <p:spPr>
              <a:xfrm>
                <a:off x="4823474" y="2054394"/>
                <a:ext cx="1972415" cy="3384000"/>
              </a:xfrm>
              <a:prstGeom prst="rect">
                <a:avLst/>
              </a:prstGeom>
            </p:spPr>
          </p:pic>
          <p:sp>
            <p:nvSpPr>
              <p:cNvPr id="44" name="TextBox 43">
                <a:extLst>
                  <a:ext uri="{FF2B5EF4-FFF2-40B4-BE49-F238E27FC236}">
                    <a16:creationId xmlns:a16="http://schemas.microsoft.com/office/drawing/2014/main" id="{F07793CF-2A4E-4CB8-A3A6-204A0625C8DE}"/>
                  </a:ext>
                </a:extLst>
              </p:cNvPr>
              <p:cNvSpPr txBox="1"/>
              <p:nvPr/>
            </p:nvSpPr>
            <p:spPr>
              <a:xfrm>
                <a:off x="4288155" y="5940152"/>
                <a:ext cx="2952750" cy="400110"/>
              </a:xfrm>
              <a:prstGeom prst="rect">
                <a:avLst/>
              </a:prstGeom>
              <a:noFill/>
            </p:spPr>
            <p:txBody>
              <a:bodyPr wrap="square" rtlCol="0">
                <a:spAutoFit/>
              </a:bodyPr>
              <a:lstStyle/>
              <a:p>
                <a:pPr algn="ctr"/>
                <a:r>
                  <a:rPr lang="en-US" sz="2000" dirty="0">
                    <a:solidFill>
                      <a:schemeClr val="bg1"/>
                    </a:solidFill>
                    <a:latin typeface="Franklin Gothic Demi" panose="020B0703020102020204" pitchFamily="34" charset="0"/>
                  </a:rPr>
                  <a:t>GEOMETRY SELECTION</a:t>
                </a:r>
              </a:p>
            </p:txBody>
          </p:sp>
          <p:pic>
            <p:nvPicPr>
              <p:cNvPr id="10" name="Picture 9">
                <a:extLst>
                  <a:ext uri="{FF2B5EF4-FFF2-40B4-BE49-F238E27FC236}">
                    <a16:creationId xmlns:a16="http://schemas.microsoft.com/office/drawing/2014/main" id="{9D3451C1-5675-441D-BA5B-0609F2D1DEFD}"/>
                  </a:ext>
                </a:extLst>
              </p:cNvPr>
              <p:cNvPicPr>
                <a:picLocks noChangeAspect="1"/>
              </p:cNvPicPr>
              <p:nvPr/>
            </p:nvPicPr>
            <p:blipFill>
              <a:blip r:embed="rId6"/>
              <a:stretch>
                <a:fillRect/>
              </a:stretch>
            </p:blipFill>
            <p:spPr>
              <a:xfrm>
                <a:off x="8634620" y="2078237"/>
                <a:ext cx="1990307" cy="3384000"/>
              </a:xfrm>
              <a:prstGeom prst="rect">
                <a:avLst/>
              </a:prstGeom>
            </p:spPr>
          </p:pic>
          <p:sp>
            <p:nvSpPr>
              <p:cNvPr id="45" name="TextBox 44">
                <a:extLst>
                  <a:ext uri="{FF2B5EF4-FFF2-40B4-BE49-F238E27FC236}">
                    <a16:creationId xmlns:a16="http://schemas.microsoft.com/office/drawing/2014/main" id="{C38E6DAE-E1FF-402D-B347-DFFB5914A8E6}"/>
                  </a:ext>
                </a:extLst>
              </p:cNvPr>
              <p:cNvSpPr txBox="1"/>
              <p:nvPr/>
            </p:nvSpPr>
            <p:spPr>
              <a:xfrm>
                <a:off x="8010525" y="5897625"/>
                <a:ext cx="3133726" cy="400110"/>
              </a:xfrm>
              <a:prstGeom prst="rect">
                <a:avLst/>
              </a:prstGeom>
              <a:noFill/>
            </p:spPr>
            <p:txBody>
              <a:bodyPr wrap="square" rtlCol="0">
                <a:spAutoFit/>
              </a:bodyPr>
              <a:lstStyle/>
              <a:p>
                <a:pPr algn="ctr"/>
                <a:r>
                  <a:rPr lang="en-US" sz="2000" dirty="0">
                    <a:solidFill>
                      <a:schemeClr val="bg1"/>
                    </a:solidFill>
                    <a:latin typeface="Franklin Gothic Demi" panose="020B0703020102020204" pitchFamily="34" charset="0"/>
                  </a:rPr>
                  <a:t>CLICKING ON GEOMETRY</a:t>
                </a:r>
              </a:p>
            </p:txBody>
          </p:sp>
          <p:grpSp>
            <p:nvGrpSpPr>
              <p:cNvPr id="6" name="Group 5">
                <a:extLst>
                  <a:ext uri="{FF2B5EF4-FFF2-40B4-BE49-F238E27FC236}">
                    <a16:creationId xmlns:a16="http://schemas.microsoft.com/office/drawing/2014/main" id="{A6A490D7-886A-49F0-BBB1-FEA123C51964}"/>
                  </a:ext>
                </a:extLst>
              </p:cNvPr>
              <p:cNvGrpSpPr/>
              <p:nvPr/>
            </p:nvGrpSpPr>
            <p:grpSpPr>
              <a:xfrm>
                <a:off x="4420998" y="2416029"/>
                <a:ext cx="302004" cy="387292"/>
                <a:chOff x="4420998" y="2416029"/>
                <a:chExt cx="302004" cy="387292"/>
              </a:xfrm>
            </p:grpSpPr>
            <p:cxnSp>
              <p:nvCxnSpPr>
                <p:cNvPr id="3" name="Straight Arrow Connector 2">
                  <a:extLst>
                    <a:ext uri="{FF2B5EF4-FFF2-40B4-BE49-F238E27FC236}">
                      <a16:creationId xmlns:a16="http://schemas.microsoft.com/office/drawing/2014/main" id="{5A06F590-F477-414E-9F31-693464DC4545}"/>
                    </a:ext>
                  </a:extLst>
                </p:cNvPr>
                <p:cNvCxnSpPr/>
                <p:nvPr/>
              </p:nvCxnSpPr>
              <p:spPr>
                <a:xfrm>
                  <a:off x="4420998" y="2416029"/>
                  <a:ext cx="302004"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513BEF1A-738D-4476-9071-BF4ED97BB6E3}"/>
                    </a:ext>
                  </a:extLst>
                </p:cNvPr>
                <p:cNvCxnSpPr/>
                <p:nvPr/>
              </p:nvCxnSpPr>
              <p:spPr>
                <a:xfrm>
                  <a:off x="4420998" y="2610374"/>
                  <a:ext cx="302004"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BE32A01D-7CC2-4567-8DEC-4F66AF081539}"/>
                    </a:ext>
                  </a:extLst>
                </p:cNvPr>
                <p:cNvCxnSpPr/>
                <p:nvPr/>
              </p:nvCxnSpPr>
              <p:spPr>
                <a:xfrm>
                  <a:off x="4420998" y="2803321"/>
                  <a:ext cx="302004"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9" name="Straight Connector 8">
                <a:extLst>
                  <a:ext uri="{FF2B5EF4-FFF2-40B4-BE49-F238E27FC236}">
                    <a16:creationId xmlns:a16="http://schemas.microsoft.com/office/drawing/2014/main" id="{39D0B511-8465-4BB4-9EC7-2B691C7BFAD8}"/>
                  </a:ext>
                </a:extLst>
              </p:cNvPr>
              <p:cNvCxnSpPr/>
              <p:nvPr/>
            </p:nvCxnSpPr>
            <p:spPr>
              <a:xfrm>
                <a:off x="4852681" y="2532011"/>
                <a:ext cx="37750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665A94C-0551-400F-8B0F-010C9F775AB0}"/>
                  </a:ext>
                </a:extLst>
              </p:cNvPr>
              <p:cNvCxnSpPr>
                <a:cxnSpLocks/>
              </p:cNvCxnSpPr>
              <p:nvPr/>
            </p:nvCxnSpPr>
            <p:spPr>
              <a:xfrm>
                <a:off x="4852681" y="2696317"/>
                <a:ext cx="6075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41C62F9-DF73-43F4-8232-68B8159D13A2}"/>
                  </a:ext>
                </a:extLst>
              </p:cNvPr>
              <p:cNvCxnSpPr>
                <a:cxnSpLocks/>
              </p:cNvCxnSpPr>
              <p:nvPr/>
            </p:nvCxnSpPr>
            <p:spPr>
              <a:xfrm>
                <a:off x="4852681" y="2848717"/>
                <a:ext cx="72420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F2BE618-CC10-48AC-84E7-9582FBA07066}"/>
                  </a:ext>
                </a:extLst>
              </p:cNvPr>
              <p:cNvCxnSpPr/>
              <p:nvPr/>
            </p:nvCxnSpPr>
            <p:spPr>
              <a:xfrm>
                <a:off x="8132106" y="3390842"/>
                <a:ext cx="41910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5C5CDB2E-47C7-4E91-A98C-2216245E5179}"/>
                  </a:ext>
                </a:extLst>
              </p:cNvPr>
              <p:cNvSpPr/>
              <p:nvPr/>
            </p:nvSpPr>
            <p:spPr>
              <a:xfrm>
                <a:off x="8657844" y="2878508"/>
                <a:ext cx="626268" cy="10981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a:extLst>
                <a:ext uri="{FF2B5EF4-FFF2-40B4-BE49-F238E27FC236}">
                  <a16:creationId xmlns:a16="http://schemas.microsoft.com/office/drawing/2014/main" id="{98FD808E-F696-4B7D-9E5D-B8D4CF267597}"/>
                </a:ext>
              </a:extLst>
            </p:cNvPr>
            <p:cNvSpPr txBox="1"/>
            <p:nvPr/>
          </p:nvSpPr>
          <p:spPr>
            <a:xfrm>
              <a:off x="643145" y="1152526"/>
              <a:ext cx="10434429" cy="400110"/>
            </a:xfrm>
            <a:prstGeom prst="rect">
              <a:avLst/>
            </a:prstGeom>
            <a:noFill/>
          </p:spPr>
          <p:txBody>
            <a:bodyPr wrap="square" rtlCol="0">
              <a:spAutoFit/>
            </a:bodyPr>
            <a:lstStyle/>
            <a:p>
              <a:pPr algn="ctr"/>
              <a:r>
                <a:rPr lang="en-US" sz="2000" dirty="0">
                  <a:solidFill>
                    <a:schemeClr val="bg1"/>
                  </a:solidFill>
                  <a:latin typeface="Franklin Gothic Demi" panose="020B0703020102020204" pitchFamily="34" charset="0"/>
                </a:rPr>
                <a:t>PREVIEW</a:t>
              </a:r>
            </a:p>
          </p:txBody>
        </p:sp>
      </p:grpSp>
      <p:sp>
        <p:nvSpPr>
          <p:cNvPr id="22" name="Rectangle 21">
            <a:extLst>
              <a:ext uri="{FF2B5EF4-FFF2-40B4-BE49-F238E27FC236}">
                <a16:creationId xmlns:a16="http://schemas.microsoft.com/office/drawing/2014/main" id="{3BCE3C10-E086-476E-9F47-EFF10FB2BE81}"/>
              </a:ext>
            </a:extLst>
          </p:cNvPr>
          <p:cNvSpPr/>
          <p:nvPr/>
        </p:nvSpPr>
        <p:spPr>
          <a:xfrm>
            <a:off x="-2" y="6753225"/>
            <a:ext cx="12192001" cy="104776"/>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8CDBCE09-AAEE-49FF-A87B-C096DDEFC026}"/>
              </a:ext>
            </a:extLst>
          </p:cNvPr>
          <p:cNvSpPr/>
          <p:nvPr/>
        </p:nvSpPr>
        <p:spPr>
          <a:xfrm>
            <a:off x="11491780" y="5991226"/>
            <a:ext cx="613018" cy="613018"/>
          </a:xfrm>
          <a:prstGeom prst="ellipse">
            <a:avLst/>
          </a:prstGeom>
          <a:solidFill>
            <a:srgbClr val="3189CA"/>
          </a:solidFill>
          <a:ln w="19050">
            <a:solidFill>
              <a:srgbClr val="6B76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a-GE" sz="1600">
                <a:latin typeface="Franklin Gothic Demi" panose="020B0703020102020204" pitchFamily="34" charset="0"/>
              </a:rPr>
              <a:t>1</a:t>
            </a:r>
            <a:r>
              <a:rPr lang="en-US" sz="1600" dirty="0">
                <a:latin typeface="Franklin Gothic Demi" panose="020B0703020102020204" pitchFamily="34" charset="0"/>
              </a:rPr>
              <a:t>2</a:t>
            </a:r>
          </a:p>
        </p:txBody>
      </p:sp>
    </p:spTree>
    <p:extLst>
      <p:ext uri="{BB962C8B-B14F-4D97-AF65-F5344CB8AC3E}">
        <p14:creationId xmlns:p14="http://schemas.microsoft.com/office/powerpoint/2010/main" val="12499491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A009BD-7EBB-4B2D-8F08-6020D59AB3E2}"/>
              </a:ext>
            </a:extLst>
          </p:cNvPr>
          <p:cNvSpPr/>
          <p:nvPr/>
        </p:nvSpPr>
        <p:spPr>
          <a:xfrm>
            <a:off x="-1" y="1"/>
            <a:ext cx="12192001" cy="965444"/>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ADC21394-018C-4EE6-9367-122CB126D791}"/>
              </a:ext>
            </a:extLst>
          </p:cNvPr>
          <p:cNvSpPr txBox="1">
            <a:spLocks/>
          </p:cNvSpPr>
          <p:nvPr/>
        </p:nvSpPr>
        <p:spPr>
          <a:xfrm>
            <a:off x="1979327" y="1"/>
            <a:ext cx="8367872" cy="96544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pPr algn="ctr"/>
            <a:r>
              <a:rPr lang="en-US" sz="6000" b="1" dirty="0">
                <a:solidFill>
                  <a:schemeClr val="tx1">
                    <a:lumMod val="95000"/>
                  </a:schemeClr>
                </a:solidFill>
                <a:latin typeface="Franklin Gothic Demi" panose="020B0703020102020204" pitchFamily="34" charset="0"/>
              </a:rPr>
              <a:t>DRAFT PRESENTATION</a:t>
            </a:r>
          </a:p>
        </p:txBody>
      </p:sp>
      <p:sp>
        <p:nvSpPr>
          <p:cNvPr id="12" name="Rectangle 11">
            <a:extLst>
              <a:ext uri="{FF2B5EF4-FFF2-40B4-BE49-F238E27FC236}">
                <a16:creationId xmlns:a16="http://schemas.microsoft.com/office/drawing/2014/main" id="{12C5C09C-F04E-48B3-84AA-3E865E5A444C}"/>
              </a:ext>
            </a:extLst>
          </p:cNvPr>
          <p:cNvSpPr/>
          <p:nvPr/>
        </p:nvSpPr>
        <p:spPr>
          <a:xfrm>
            <a:off x="-2" y="6753225"/>
            <a:ext cx="12192001" cy="104776"/>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0" name="Rectangle: Diagonal Corners Snipped 19">
            <a:extLst>
              <a:ext uri="{FF2B5EF4-FFF2-40B4-BE49-F238E27FC236}">
                <a16:creationId xmlns:a16="http://schemas.microsoft.com/office/drawing/2014/main" id="{8E55A5E9-2187-4066-981A-F2CCBB2F17A0}"/>
              </a:ext>
            </a:extLst>
          </p:cNvPr>
          <p:cNvSpPr/>
          <p:nvPr/>
        </p:nvSpPr>
        <p:spPr>
          <a:xfrm>
            <a:off x="684658" y="1114426"/>
            <a:ext cx="2948941" cy="4467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Subtitle 2">
            <a:extLst>
              <a:ext uri="{FF2B5EF4-FFF2-40B4-BE49-F238E27FC236}">
                <a16:creationId xmlns:a16="http://schemas.microsoft.com/office/drawing/2014/main" id="{046E8FB8-9A3C-42F7-B28A-5E3899F5DC1A}"/>
              </a:ext>
            </a:extLst>
          </p:cNvPr>
          <p:cNvSpPr txBox="1">
            <a:spLocks/>
          </p:cNvSpPr>
          <p:nvPr/>
        </p:nvSpPr>
        <p:spPr>
          <a:xfrm>
            <a:off x="1304925" y="1114425"/>
            <a:ext cx="1704975" cy="503561"/>
          </a:xfrm>
          <a:prstGeom prst="rect">
            <a:avLst/>
          </a:prstGeom>
        </p:spPr>
        <p:txBody>
          <a:bodyPr>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0" indent="0">
              <a:buNone/>
            </a:pPr>
            <a:r>
              <a:rPr lang="en-US" sz="2400" dirty="0">
                <a:solidFill>
                  <a:schemeClr val="bg1">
                    <a:lumMod val="95000"/>
                    <a:lumOff val="5000"/>
                  </a:schemeClr>
                </a:solidFill>
                <a:latin typeface="Franklin Gothic Demi" panose="020B0703020102020204" pitchFamily="34" charset="0"/>
              </a:rPr>
              <a:t>QR Code</a:t>
            </a:r>
          </a:p>
          <a:p>
            <a:pPr marL="0" indent="0">
              <a:buNone/>
            </a:pPr>
            <a:endParaRPr lang="en-US" sz="2400" dirty="0">
              <a:solidFill>
                <a:schemeClr val="bg1">
                  <a:lumMod val="95000"/>
                  <a:lumOff val="5000"/>
                </a:schemeClr>
              </a:solidFill>
              <a:latin typeface="Franklin Gothic Demi" panose="020B0703020102020204" pitchFamily="34" charset="0"/>
            </a:endParaRPr>
          </a:p>
        </p:txBody>
      </p:sp>
      <p:sp>
        <p:nvSpPr>
          <p:cNvPr id="14" name="Oval 13">
            <a:extLst>
              <a:ext uri="{FF2B5EF4-FFF2-40B4-BE49-F238E27FC236}">
                <a16:creationId xmlns:a16="http://schemas.microsoft.com/office/drawing/2014/main" id="{D7073023-C42F-41E0-B75A-59C4F0741301}"/>
              </a:ext>
            </a:extLst>
          </p:cNvPr>
          <p:cNvSpPr/>
          <p:nvPr/>
        </p:nvSpPr>
        <p:spPr>
          <a:xfrm>
            <a:off x="11491780" y="5991226"/>
            <a:ext cx="613018" cy="613018"/>
          </a:xfrm>
          <a:prstGeom prst="ellipse">
            <a:avLst/>
          </a:prstGeom>
          <a:solidFill>
            <a:srgbClr val="3189CA"/>
          </a:solidFill>
          <a:ln w="19050">
            <a:solidFill>
              <a:srgbClr val="6B76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latin typeface="Franklin Gothic Demi" panose="020B0703020102020204" pitchFamily="34" charset="0"/>
              </a:rPr>
              <a:t>13</a:t>
            </a:r>
            <a:endParaRPr lang="en-US" sz="1600" dirty="0">
              <a:latin typeface="Franklin Gothic Demi" panose="020B0703020102020204" pitchFamily="34" charset="0"/>
            </a:endParaRPr>
          </a:p>
        </p:txBody>
      </p:sp>
      <p:pic>
        <p:nvPicPr>
          <p:cNvPr id="3" name="Picture 2">
            <a:extLst>
              <a:ext uri="{FF2B5EF4-FFF2-40B4-BE49-F238E27FC236}">
                <a16:creationId xmlns:a16="http://schemas.microsoft.com/office/drawing/2014/main" id="{7D2113CB-25ED-482A-898B-CF51ECA5055A}"/>
              </a:ext>
            </a:extLst>
          </p:cNvPr>
          <p:cNvPicPr>
            <a:picLocks noChangeAspect="1"/>
          </p:cNvPicPr>
          <p:nvPr/>
        </p:nvPicPr>
        <p:blipFill>
          <a:blip r:embed="rId2"/>
          <a:stretch>
            <a:fillRect/>
          </a:stretch>
        </p:blipFill>
        <p:spPr>
          <a:xfrm>
            <a:off x="6627303" y="999669"/>
            <a:ext cx="4025974" cy="5719331"/>
          </a:xfrm>
          <a:prstGeom prst="rect">
            <a:avLst/>
          </a:prstGeom>
        </p:spPr>
      </p:pic>
      <p:pic>
        <p:nvPicPr>
          <p:cNvPr id="8" name="Picture 7">
            <a:extLst>
              <a:ext uri="{FF2B5EF4-FFF2-40B4-BE49-F238E27FC236}">
                <a16:creationId xmlns:a16="http://schemas.microsoft.com/office/drawing/2014/main" id="{AB03D157-A1E4-4FB5-922F-05EE79CD0886}"/>
              </a:ext>
            </a:extLst>
          </p:cNvPr>
          <p:cNvPicPr>
            <a:picLocks noChangeAspect="1"/>
          </p:cNvPicPr>
          <p:nvPr/>
        </p:nvPicPr>
        <p:blipFill>
          <a:blip r:embed="rId3"/>
          <a:stretch>
            <a:fillRect/>
          </a:stretch>
        </p:blipFill>
        <p:spPr>
          <a:xfrm>
            <a:off x="684659" y="2434474"/>
            <a:ext cx="2948940" cy="2923298"/>
          </a:xfrm>
          <a:prstGeom prst="rect">
            <a:avLst/>
          </a:prstGeom>
        </p:spPr>
      </p:pic>
    </p:spTree>
    <p:extLst>
      <p:ext uri="{BB962C8B-B14F-4D97-AF65-F5344CB8AC3E}">
        <p14:creationId xmlns:p14="http://schemas.microsoft.com/office/powerpoint/2010/main" val="2420297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319FB13-CBBA-492D-BC83-CCF244DAAF29}"/>
              </a:ext>
            </a:extLst>
          </p:cNvPr>
          <p:cNvPicPr>
            <a:picLocks noChangeAspect="1"/>
          </p:cNvPicPr>
          <p:nvPr/>
        </p:nvPicPr>
        <p:blipFill>
          <a:blip r:embed="rId2"/>
          <a:stretch>
            <a:fillRect/>
          </a:stretch>
        </p:blipFill>
        <p:spPr>
          <a:xfrm>
            <a:off x="7124700" y="965443"/>
            <a:ext cx="4164334" cy="5892556"/>
          </a:xfrm>
          <a:prstGeom prst="rect">
            <a:avLst/>
          </a:prstGeom>
          <a:effectLst>
            <a:softEdge rad="0"/>
          </a:effectLst>
          <a:scene3d>
            <a:camera prst="orthographicFront"/>
            <a:lightRig rig="threePt" dir="t"/>
          </a:scene3d>
          <a:sp3d>
            <a:bevelT w="0"/>
            <a:bevelB w="0"/>
          </a:sp3d>
        </p:spPr>
      </p:pic>
      <p:sp>
        <p:nvSpPr>
          <p:cNvPr id="10" name="Rectangle 9">
            <a:extLst>
              <a:ext uri="{FF2B5EF4-FFF2-40B4-BE49-F238E27FC236}">
                <a16:creationId xmlns:a16="http://schemas.microsoft.com/office/drawing/2014/main" id="{573C554C-7BC7-4E57-96BF-3E64AEB65F78}"/>
              </a:ext>
            </a:extLst>
          </p:cNvPr>
          <p:cNvSpPr/>
          <p:nvPr/>
        </p:nvSpPr>
        <p:spPr>
          <a:xfrm>
            <a:off x="10212673" y="1070213"/>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Manual Input 28">
            <a:extLst>
              <a:ext uri="{FF2B5EF4-FFF2-40B4-BE49-F238E27FC236}">
                <a16:creationId xmlns:a16="http://schemas.microsoft.com/office/drawing/2014/main" id="{E1E011BC-F111-4EF6-965A-DAB7F10DD69A}"/>
              </a:ext>
            </a:extLst>
          </p:cNvPr>
          <p:cNvSpPr/>
          <p:nvPr/>
        </p:nvSpPr>
        <p:spPr>
          <a:xfrm flipH="1" flipV="1">
            <a:off x="6886574" y="965435"/>
            <a:ext cx="4402455" cy="5787785"/>
          </a:xfrm>
          <a:prstGeom prst="flowChartManualIn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vladimir.dolinski@cern.ch</a:t>
            </a:r>
          </a:p>
        </p:txBody>
      </p:sp>
      <p:cxnSp>
        <p:nvCxnSpPr>
          <p:cNvPr id="32" name="Straight Connector 31">
            <a:extLst>
              <a:ext uri="{FF2B5EF4-FFF2-40B4-BE49-F238E27FC236}">
                <a16:creationId xmlns:a16="http://schemas.microsoft.com/office/drawing/2014/main" id="{4258AE2A-1716-4400-A0BB-F5D213118B01}"/>
              </a:ext>
            </a:extLst>
          </p:cNvPr>
          <p:cNvCxnSpPr>
            <a:cxnSpLocks/>
          </p:cNvCxnSpPr>
          <p:nvPr/>
        </p:nvCxnSpPr>
        <p:spPr>
          <a:xfrm flipV="1">
            <a:off x="6715125" y="5585205"/>
            <a:ext cx="4573904" cy="1221996"/>
          </a:xfrm>
          <a:prstGeom prst="line">
            <a:avLst/>
          </a:prstGeom>
          <a:ln w="19050">
            <a:solidFill>
              <a:srgbClr val="404040"/>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06E4F1EB-C805-423E-9476-27F8F03F286D}"/>
              </a:ext>
            </a:extLst>
          </p:cNvPr>
          <p:cNvSpPr/>
          <p:nvPr/>
        </p:nvSpPr>
        <p:spPr>
          <a:xfrm>
            <a:off x="-2" y="6753225"/>
            <a:ext cx="12192001" cy="104776"/>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7" name="Subtitle 2">
            <a:extLst>
              <a:ext uri="{FF2B5EF4-FFF2-40B4-BE49-F238E27FC236}">
                <a16:creationId xmlns:a16="http://schemas.microsoft.com/office/drawing/2014/main" id="{E60566E1-EFBD-4272-8F39-7E5CEC73BF93}"/>
              </a:ext>
            </a:extLst>
          </p:cNvPr>
          <p:cNvSpPr txBox="1">
            <a:spLocks/>
          </p:cNvSpPr>
          <p:nvPr/>
        </p:nvSpPr>
        <p:spPr>
          <a:xfrm>
            <a:off x="4107177" y="2192271"/>
            <a:ext cx="3474724" cy="2168902"/>
          </a:xfrm>
          <a:prstGeom prst="rect">
            <a:avLst/>
          </a:prstGeom>
        </p:spPr>
        <p:txBody>
          <a:bodyPr>
            <a:normAutofit lnSpcReduction="10000"/>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0" indent="0" algn="ctr">
              <a:buNone/>
            </a:pPr>
            <a:r>
              <a:rPr lang="en-US" sz="7200" dirty="0">
                <a:solidFill>
                  <a:schemeClr val="bg1">
                    <a:lumMod val="95000"/>
                    <a:lumOff val="5000"/>
                  </a:schemeClr>
                </a:solidFill>
                <a:latin typeface="Franklin Gothic Demi" panose="020B0703020102020204" pitchFamily="34" charset="0"/>
              </a:rPr>
              <a:t>THANK</a:t>
            </a:r>
            <a:br>
              <a:rPr lang="en-US" sz="7200" dirty="0">
                <a:solidFill>
                  <a:schemeClr val="bg1">
                    <a:lumMod val="95000"/>
                    <a:lumOff val="5000"/>
                  </a:schemeClr>
                </a:solidFill>
                <a:latin typeface="Franklin Gothic Demi" panose="020B0703020102020204" pitchFamily="34" charset="0"/>
              </a:rPr>
            </a:br>
            <a:r>
              <a:rPr lang="en-US" sz="7200" dirty="0">
                <a:solidFill>
                  <a:srgbClr val="3189CA"/>
                </a:solidFill>
                <a:latin typeface="Franklin Gothic Demi" panose="020B0703020102020204" pitchFamily="34" charset="0"/>
              </a:rPr>
              <a:t>YOU</a:t>
            </a:r>
          </a:p>
          <a:p>
            <a:pPr marL="0" indent="0">
              <a:buNone/>
            </a:pPr>
            <a:endParaRPr lang="en-US" sz="4000" dirty="0">
              <a:solidFill>
                <a:schemeClr val="bg1">
                  <a:lumMod val="95000"/>
                  <a:lumOff val="5000"/>
                </a:schemeClr>
              </a:solidFill>
              <a:latin typeface="Franklin Gothic Demi" panose="020B0703020102020204" pitchFamily="34" charset="0"/>
            </a:endParaRPr>
          </a:p>
        </p:txBody>
      </p:sp>
      <p:sp>
        <p:nvSpPr>
          <p:cNvPr id="38" name="Rectangle 37">
            <a:extLst>
              <a:ext uri="{FF2B5EF4-FFF2-40B4-BE49-F238E27FC236}">
                <a16:creationId xmlns:a16="http://schemas.microsoft.com/office/drawing/2014/main" id="{8D527C2D-E248-487E-AED2-4D35272C4D6F}"/>
              </a:ext>
            </a:extLst>
          </p:cNvPr>
          <p:cNvSpPr/>
          <p:nvPr/>
        </p:nvSpPr>
        <p:spPr>
          <a:xfrm>
            <a:off x="-1" y="1"/>
            <a:ext cx="12192001" cy="965444"/>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9" name="Title 1">
            <a:extLst>
              <a:ext uri="{FF2B5EF4-FFF2-40B4-BE49-F238E27FC236}">
                <a16:creationId xmlns:a16="http://schemas.microsoft.com/office/drawing/2014/main" id="{2F0BDBB3-1C24-4F5D-8CC7-A9DE40F484B3}"/>
              </a:ext>
            </a:extLst>
          </p:cNvPr>
          <p:cNvSpPr txBox="1">
            <a:spLocks/>
          </p:cNvSpPr>
          <p:nvPr/>
        </p:nvSpPr>
        <p:spPr>
          <a:xfrm>
            <a:off x="1979327" y="1"/>
            <a:ext cx="8367872" cy="96544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pPr algn="ctr"/>
            <a:r>
              <a:rPr lang="en-US" sz="6000" b="1" dirty="0">
                <a:solidFill>
                  <a:schemeClr val="tx1">
                    <a:lumMod val="95000"/>
                  </a:schemeClr>
                </a:solidFill>
                <a:latin typeface="Franklin Gothic Demi" panose="020B0703020102020204" pitchFamily="34" charset="0"/>
              </a:rPr>
              <a:t>END OF PRESENTATION</a:t>
            </a:r>
          </a:p>
        </p:txBody>
      </p:sp>
      <p:sp>
        <p:nvSpPr>
          <p:cNvPr id="40" name="TextBox 39">
            <a:extLst>
              <a:ext uri="{FF2B5EF4-FFF2-40B4-BE49-F238E27FC236}">
                <a16:creationId xmlns:a16="http://schemas.microsoft.com/office/drawing/2014/main" id="{193EE02C-A93A-408D-B001-B90495339D44}"/>
              </a:ext>
            </a:extLst>
          </p:cNvPr>
          <p:cNvSpPr txBox="1"/>
          <p:nvPr/>
        </p:nvSpPr>
        <p:spPr>
          <a:xfrm>
            <a:off x="-2" y="5050398"/>
            <a:ext cx="3896901" cy="369332"/>
          </a:xfrm>
          <a:prstGeom prst="rect">
            <a:avLst/>
          </a:prstGeom>
          <a:noFill/>
        </p:spPr>
        <p:txBody>
          <a:bodyPr wrap="square" rtlCol="0">
            <a:spAutoFit/>
          </a:bodyPr>
          <a:lstStyle/>
          <a:p>
            <a:r>
              <a:rPr lang="en-US" dirty="0">
                <a:solidFill>
                  <a:schemeClr val="bg1"/>
                </a:solidFill>
                <a:latin typeface="Franklin Gothic Demi" panose="020B0703020102020204" pitchFamily="34" charset="0"/>
              </a:rPr>
              <a:t>Comments are Welcome</a:t>
            </a:r>
          </a:p>
        </p:txBody>
      </p:sp>
      <p:sp>
        <p:nvSpPr>
          <p:cNvPr id="15" name="Oval 14">
            <a:extLst>
              <a:ext uri="{FF2B5EF4-FFF2-40B4-BE49-F238E27FC236}">
                <a16:creationId xmlns:a16="http://schemas.microsoft.com/office/drawing/2014/main" id="{E3E1F1C9-B5D5-4BF7-8405-8B76028E4022}"/>
              </a:ext>
            </a:extLst>
          </p:cNvPr>
          <p:cNvSpPr/>
          <p:nvPr/>
        </p:nvSpPr>
        <p:spPr>
          <a:xfrm>
            <a:off x="11491780" y="5991226"/>
            <a:ext cx="613018" cy="613018"/>
          </a:xfrm>
          <a:prstGeom prst="ellipse">
            <a:avLst/>
          </a:prstGeom>
          <a:solidFill>
            <a:srgbClr val="3189CA"/>
          </a:solidFill>
          <a:ln w="19050">
            <a:solidFill>
              <a:srgbClr val="6B76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a-GE" sz="1600">
                <a:latin typeface="Franklin Gothic Demi" panose="020B0703020102020204" pitchFamily="34" charset="0"/>
              </a:rPr>
              <a:t>1</a:t>
            </a:r>
            <a:r>
              <a:rPr lang="en-US" sz="1600">
                <a:latin typeface="Franklin Gothic Demi" panose="020B0703020102020204" pitchFamily="34" charset="0"/>
              </a:rPr>
              <a:t>4</a:t>
            </a:r>
            <a:endParaRPr lang="en-US" sz="1600" dirty="0">
              <a:latin typeface="Franklin Gothic Demi" panose="020B0703020102020204" pitchFamily="34" charset="0"/>
            </a:endParaRPr>
          </a:p>
        </p:txBody>
      </p:sp>
      <p:sp>
        <p:nvSpPr>
          <p:cNvPr id="3" name="TextBox 2">
            <a:extLst>
              <a:ext uri="{FF2B5EF4-FFF2-40B4-BE49-F238E27FC236}">
                <a16:creationId xmlns:a16="http://schemas.microsoft.com/office/drawing/2014/main" id="{70BD568F-2BF7-76CA-5CA8-5D764998D5F2}"/>
              </a:ext>
            </a:extLst>
          </p:cNvPr>
          <p:cNvSpPr txBox="1"/>
          <p:nvPr/>
        </p:nvSpPr>
        <p:spPr>
          <a:xfrm>
            <a:off x="73080" y="5419730"/>
            <a:ext cx="3079694" cy="369332"/>
          </a:xfrm>
          <a:prstGeom prst="rect">
            <a:avLst/>
          </a:prstGeom>
          <a:noFill/>
        </p:spPr>
        <p:txBody>
          <a:bodyPr wrap="square">
            <a:spAutoFit/>
          </a:bodyPr>
          <a:lstStyle/>
          <a:p>
            <a:r>
              <a:rPr lang="en-GB" dirty="0">
                <a:solidFill>
                  <a:schemeClr val="bg2">
                    <a:lumMod val="50000"/>
                  </a:schemeClr>
                </a:solidFill>
              </a:rPr>
              <a:t>vladimir.dolinski@cern.ch</a:t>
            </a:r>
          </a:p>
        </p:txBody>
      </p:sp>
    </p:spTree>
    <p:extLst>
      <p:ext uri="{BB962C8B-B14F-4D97-AF65-F5344CB8AC3E}">
        <p14:creationId xmlns:p14="http://schemas.microsoft.com/office/powerpoint/2010/main" val="746698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3985F27-C1AC-4CCF-BAAD-D22D23DB9A54}"/>
              </a:ext>
            </a:extLst>
          </p:cNvPr>
          <p:cNvSpPr/>
          <p:nvPr/>
        </p:nvSpPr>
        <p:spPr>
          <a:xfrm>
            <a:off x="-1" y="1"/>
            <a:ext cx="12192001" cy="965444"/>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AAC430A9-3958-4A35-BF45-825A08276761}"/>
              </a:ext>
            </a:extLst>
          </p:cNvPr>
          <p:cNvSpPr txBox="1">
            <a:spLocks/>
          </p:cNvSpPr>
          <p:nvPr/>
        </p:nvSpPr>
        <p:spPr>
          <a:xfrm>
            <a:off x="1182275" y="1"/>
            <a:ext cx="9961976" cy="96544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pPr algn="ctr"/>
            <a:r>
              <a:rPr lang="en-US" sz="6000" b="1" dirty="0">
                <a:solidFill>
                  <a:schemeClr val="tx1">
                    <a:lumMod val="95000"/>
                  </a:schemeClr>
                </a:solidFill>
                <a:latin typeface="Franklin Gothic Demi" panose="020B0703020102020204" pitchFamily="34" charset="0"/>
              </a:rPr>
              <a:t>PROJECT HIGHLIGHT</a:t>
            </a:r>
          </a:p>
        </p:txBody>
      </p:sp>
      <p:sp>
        <p:nvSpPr>
          <p:cNvPr id="20" name="Rectangle: Diagonal Corners Snipped 19">
            <a:extLst>
              <a:ext uri="{FF2B5EF4-FFF2-40B4-BE49-F238E27FC236}">
                <a16:creationId xmlns:a16="http://schemas.microsoft.com/office/drawing/2014/main" id="{842D4ADC-7885-4F53-9351-329AAB5A7747}"/>
              </a:ext>
            </a:extLst>
          </p:cNvPr>
          <p:cNvSpPr/>
          <p:nvPr/>
        </p:nvSpPr>
        <p:spPr>
          <a:xfrm>
            <a:off x="4818052" y="1206500"/>
            <a:ext cx="6025206" cy="311536"/>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98FD808E-F696-4B7D-9E5D-B8D4CF267597}"/>
              </a:ext>
            </a:extLst>
          </p:cNvPr>
          <p:cNvSpPr txBox="1"/>
          <p:nvPr/>
        </p:nvSpPr>
        <p:spPr>
          <a:xfrm>
            <a:off x="4985694" y="1152526"/>
            <a:ext cx="6025206" cy="5114221"/>
          </a:xfrm>
          <a:prstGeom prst="rect">
            <a:avLst/>
          </a:prstGeom>
          <a:noFill/>
        </p:spPr>
        <p:txBody>
          <a:bodyPr wrap="square" rtlCol="0">
            <a:spAutoFit/>
          </a:bodyPr>
          <a:lstStyle/>
          <a:p>
            <a:pPr algn="ctr"/>
            <a:r>
              <a:rPr lang="en-US" sz="2000" dirty="0">
                <a:solidFill>
                  <a:schemeClr val="bg1"/>
                </a:solidFill>
                <a:latin typeface="Franklin Gothic Demi" panose="020B0703020102020204" pitchFamily="34" charset="0"/>
              </a:rPr>
              <a:t>AGENDA</a:t>
            </a:r>
          </a:p>
          <a:p>
            <a:endParaRPr lang="en-US" sz="2000" dirty="0">
              <a:solidFill>
                <a:schemeClr val="bg1"/>
              </a:solidFill>
              <a:latin typeface="Franklin Gothic Demi" panose="020B0703020102020204" pitchFamily="34" charset="0"/>
            </a:endParaRPr>
          </a:p>
          <a:p>
            <a:endParaRPr lang="en-US" sz="2000" dirty="0">
              <a:solidFill>
                <a:schemeClr val="bg1"/>
              </a:solidFill>
              <a:latin typeface="Franklin Gothic Demi" panose="020B0703020102020204" pitchFamily="34" charset="0"/>
            </a:endParaRPr>
          </a:p>
          <a:p>
            <a:pPr>
              <a:lnSpc>
                <a:spcPct val="150000"/>
              </a:lnSpc>
            </a:pPr>
            <a:r>
              <a:rPr lang="en-US" sz="2000" dirty="0">
                <a:solidFill>
                  <a:schemeClr val="bg1"/>
                </a:solidFill>
                <a:latin typeface="Franklin Gothic Demi" panose="020B0703020102020204" pitchFamily="34" charset="0"/>
              </a:rPr>
              <a:t>	Introduction</a:t>
            </a:r>
            <a:br>
              <a:rPr lang="en-US" sz="2000" dirty="0">
                <a:solidFill>
                  <a:schemeClr val="bg1"/>
                </a:solidFill>
                <a:latin typeface="Franklin Gothic Demi" panose="020B0703020102020204" pitchFamily="34" charset="0"/>
              </a:rPr>
            </a:br>
            <a:r>
              <a:rPr lang="en-US" sz="2000" dirty="0">
                <a:solidFill>
                  <a:schemeClr val="bg1"/>
                </a:solidFill>
                <a:latin typeface="Franklin Gothic Demi" panose="020B0703020102020204" pitchFamily="34" charset="0"/>
              </a:rPr>
              <a:t>	Benefits of Web AR</a:t>
            </a:r>
            <a:br>
              <a:rPr lang="en-US" sz="2000" dirty="0">
                <a:solidFill>
                  <a:schemeClr val="bg1"/>
                </a:solidFill>
                <a:latin typeface="Franklin Gothic Demi" panose="020B0703020102020204" pitchFamily="34" charset="0"/>
              </a:rPr>
            </a:br>
            <a:r>
              <a:rPr lang="en-US" sz="2000">
                <a:solidFill>
                  <a:schemeClr val="bg1"/>
                </a:solidFill>
                <a:latin typeface="Franklin Gothic Demi" panose="020B0703020102020204" pitchFamily="34" charset="0"/>
              </a:rPr>
              <a:t>	AR &amp; 8thWall</a:t>
            </a:r>
            <a:br>
              <a:rPr lang="en-US" sz="2000" dirty="0">
                <a:solidFill>
                  <a:schemeClr val="bg1"/>
                </a:solidFill>
                <a:latin typeface="Franklin Gothic Demi" panose="020B0703020102020204" pitchFamily="34" charset="0"/>
              </a:rPr>
            </a:br>
            <a:r>
              <a:rPr lang="en-US" sz="2000">
                <a:solidFill>
                  <a:schemeClr val="bg1"/>
                </a:solidFill>
                <a:latin typeface="Franklin Gothic Demi" panose="020B0703020102020204" pitchFamily="34" charset="0"/>
              </a:rPr>
              <a:t>	Challenges and Considerations </a:t>
            </a:r>
          </a:p>
          <a:p>
            <a:pPr>
              <a:lnSpc>
                <a:spcPct val="150000"/>
              </a:lnSpc>
            </a:pPr>
            <a:r>
              <a:rPr lang="ru-RU" sz="2000">
                <a:solidFill>
                  <a:schemeClr val="bg1"/>
                </a:solidFill>
                <a:latin typeface="Franklin Gothic Demi" panose="020B0703020102020204" pitchFamily="34" charset="0"/>
              </a:rPr>
              <a:t>	</a:t>
            </a:r>
            <a:r>
              <a:rPr lang="en-US" sz="2000">
                <a:solidFill>
                  <a:schemeClr val="bg1"/>
                </a:solidFill>
                <a:latin typeface="Franklin Gothic Demi" panose="020B0703020102020204" pitchFamily="34" charset="0"/>
              </a:rPr>
              <a:t>Project basis</a:t>
            </a:r>
          </a:p>
          <a:p>
            <a:pPr>
              <a:lnSpc>
                <a:spcPct val="150000"/>
              </a:lnSpc>
            </a:pPr>
            <a:r>
              <a:rPr lang="ru-RU" sz="2000" dirty="0">
                <a:solidFill>
                  <a:schemeClr val="bg1"/>
                </a:solidFill>
                <a:latin typeface="Franklin Gothic Demi" panose="020B0703020102020204" pitchFamily="34" charset="0"/>
              </a:rPr>
              <a:t>	</a:t>
            </a:r>
            <a:r>
              <a:rPr lang="en-US" sz="2000" dirty="0">
                <a:solidFill>
                  <a:schemeClr val="bg1"/>
                </a:solidFill>
                <a:latin typeface="Franklin Gothic Demi" panose="020B0703020102020204" pitchFamily="34" charset="0"/>
              </a:rPr>
              <a:t>Project Main Functions</a:t>
            </a:r>
            <a:br>
              <a:rPr lang="ka-GE" sz="2000" dirty="0">
                <a:solidFill>
                  <a:schemeClr val="bg1"/>
                </a:solidFill>
                <a:latin typeface="Franklin Gothic Demi" panose="020B0703020102020204" pitchFamily="34" charset="0"/>
              </a:rPr>
            </a:br>
            <a:r>
              <a:rPr lang="ka-GE" sz="2000" dirty="0">
                <a:solidFill>
                  <a:schemeClr val="bg1"/>
                </a:solidFill>
                <a:latin typeface="Franklin Gothic Demi" panose="020B0703020102020204" pitchFamily="34" charset="0"/>
              </a:rPr>
              <a:t>	</a:t>
            </a:r>
            <a:r>
              <a:rPr lang="en-US" sz="2000" dirty="0">
                <a:solidFill>
                  <a:schemeClr val="bg1"/>
                </a:solidFill>
                <a:latin typeface="Franklin Gothic Demi" panose="020B0703020102020204" pitchFamily="34" charset="0"/>
              </a:rPr>
              <a:t>Next Step</a:t>
            </a:r>
            <a:br>
              <a:rPr lang="en-US" sz="2000" dirty="0">
                <a:solidFill>
                  <a:schemeClr val="bg1"/>
                </a:solidFill>
                <a:latin typeface="Franklin Gothic Demi" panose="020B0703020102020204" pitchFamily="34" charset="0"/>
              </a:rPr>
            </a:br>
            <a:r>
              <a:rPr lang="ru-RU" sz="2000" dirty="0">
                <a:solidFill>
                  <a:schemeClr val="bg1"/>
                </a:solidFill>
                <a:latin typeface="Franklin Gothic Demi" panose="020B0703020102020204" pitchFamily="34" charset="0"/>
              </a:rPr>
              <a:t>	</a:t>
            </a:r>
            <a:r>
              <a:rPr lang="en-US" sz="2000" dirty="0">
                <a:solidFill>
                  <a:schemeClr val="bg1"/>
                </a:solidFill>
                <a:latin typeface="Franklin Gothic Demi" panose="020B0703020102020204" pitchFamily="34" charset="0"/>
              </a:rPr>
              <a:t>Draft presentation</a:t>
            </a:r>
            <a:br>
              <a:rPr lang="en-US" sz="2000" dirty="0">
                <a:solidFill>
                  <a:schemeClr val="bg1"/>
                </a:solidFill>
                <a:latin typeface="Franklin Gothic Demi" panose="020B0703020102020204" pitchFamily="34" charset="0"/>
              </a:rPr>
            </a:br>
            <a:r>
              <a:rPr lang="en-US" sz="2000" dirty="0">
                <a:solidFill>
                  <a:schemeClr val="bg1"/>
                </a:solidFill>
                <a:latin typeface="Franklin Gothic Demi" panose="020B0703020102020204" pitchFamily="34" charset="0"/>
              </a:rPr>
              <a:t>	QA</a:t>
            </a:r>
          </a:p>
        </p:txBody>
      </p:sp>
      <p:sp>
        <p:nvSpPr>
          <p:cNvPr id="22" name="Rectangle 21">
            <a:extLst>
              <a:ext uri="{FF2B5EF4-FFF2-40B4-BE49-F238E27FC236}">
                <a16:creationId xmlns:a16="http://schemas.microsoft.com/office/drawing/2014/main" id="{3BCE3C10-E086-476E-9F47-EFF10FB2BE81}"/>
              </a:ext>
            </a:extLst>
          </p:cNvPr>
          <p:cNvSpPr/>
          <p:nvPr/>
        </p:nvSpPr>
        <p:spPr>
          <a:xfrm>
            <a:off x="-2" y="6753225"/>
            <a:ext cx="12192001" cy="104776"/>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6D334C3-EB60-4E4C-831F-F384CABA7CC0}"/>
              </a:ext>
            </a:extLst>
          </p:cNvPr>
          <p:cNvSpPr/>
          <p:nvPr/>
        </p:nvSpPr>
        <p:spPr>
          <a:xfrm>
            <a:off x="11491780" y="5991226"/>
            <a:ext cx="613018" cy="613018"/>
          </a:xfrm>
          <a:prstGeom prst="ellipse">
            <a:avLst/>
          </a:prstGeom>
          <a:solidFill>
            <a:srgbClr val="3189CA"/>
          </a:solidFill>
          <a:ln w="19050">
            <a:solidFill>
              <a:srgbClr val="6B76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panose="020B0703020102020204" pitchFamily="34" charset="0"/>
              </a:rPr>
              <a:t>2</a:t>
            </a:r>
          </a:p>
        </p:txBody>
      </p:sp>
      <p:grpSp>
        <p:nvGrpSpPr>
          <p:cNvPr id="7" name="Group 6">
            <a:extLst>
              <a:ext uri="{FF2B5EF4-FFF2-40B4-BE49-F238E27FC236}">
                <a16:creationId xmlns:a16="http://schemas.microsoft.com/office/drawing/2014/main" id="{9D880C3F-EA9B-4E2A-8014-792F484FEDDC}"/>
              </a:ext>
            </a:extLst>
          </p:cNvPr>
          <p:cNvGrpSpPr/>
          <p:nvPr/>
        </p:nvGrpSpPr>
        <p:grpSpPr>
          <a:xfrm>
            <a:off x="248430" y="2302284"/>
            <a:ext cx="4407229" cy="3864502"/>
            <a:chOff x="248430" y="2650026"/>
            <a:chExt cx="3996982" cy="3504775"/>
          </a:xfrm>
        </p:grpSpPr>
        <p:pic>
          <p:nvPicPr>
            <p:cNvPr id="29" name="Picture 28">
              <a:extLst>
                <a:ext uri="{FF2B5EF4-FFF2-40B4-BE49-F238E27FC236}">
                  <a16:creationId xmlns:a16="http://schemas.microsoft.com/office/drawing/2014/main" id="{8A29802B-33F0-4591-ACD8-3B58B3A233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4679" y="3513051"/>
              <a:ext cx="1900733" cy="2641750"/>
            </a:xfrm>
            <a:prstGeom prst="rect">
              <a:avLst/>
            </a:prstGeom>
          </p:spPr>
        </p:pic>
        <p:pic>
          <p:nvPicPr>
            <p:cNvPr id="30" name="Picture 29">
              <a:extLst>
                <a:ext uri="{FF2B5EF4-FFF2-40B4-BE49-F238E27FC236}">
                  <a16:creationId xmlns:a16="http://schemas.microsoft.com/office/drawing/2014/main" id="{AA1D0CA6-3484-4D74-A77B-CAED71A9353E}"/>
                </a:ext>
              </a:extLst>
            </p:cNvPr>
            <p:cNvPicPr>
              <a:picLocks noChangeAspect="1"/>
            </p:cNvPicPr>
            <p:nvPr/>
          </p:nvPicPr>
          <p:blipFill>
            <a:blip r:embed="rId4"/>
            <a:stretch>
              <a:fillRect/>
            </a:stretch>
          </p:blipFill>
          <p:spPr>
            <a:xfrm>
              <a:off x="251990" y="3513050"/>
              <a:ext cx="1866954" cy="2641751"/>
            </a:xfrm>
            <a:prstGeom prst="rect">
              <a:avLst/>
            </a:prstGeom>
            <a:effectLst>
              <a:softEdge rad="0"/>
            </a:effectLst>
            <a:scene3d>
              <a:camera prst="orthographicFront"/>
              <a:lightRig rig="threePt" dir="t"/>
            </a:scene3d>
            <a:sp3d>
              <a:bevelT w="0"/>
              <a:bevelB w="0"/>
            </a:sp3d>
          </p:spPr>
        </p:pic>
        <p:pic>
          <p:nvPicPr>
            <p:cNvPr id="2050" name="Picture 2" descr="Niantic launches Lightship VPS for Web: bringing the">
              <a:extLst>
                <a:ext uri="{FF2B5EF4-FFF2-40B4-BE49-F238E27FC236}">
                  <a16:creationId xmlns:a16="http://schemas.microsoft.com/office/drawing/2014/main" id="{3E47E0E5-DC3F-404D-B7E0-3AFA723A859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430" y="2650026"/>
              <a:ext cx="1868400" cy="6726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EF1D152D-ACC8-467C-AB35-D89A808B3A2E}"/>
                </a:ext>
              </a:extLst>
            </p:cNvPr>
            <p:cNvPicPr>
              <a:picLocks noChangeAspect="1"/>
            </p:cNvPicPr>
            <p:nvPr/>
          </p:nvPicPr>
          <p:blipFill>
            <a:blip r:embed="rId6"/>
            <a:stretch>
              <a:fillRect/>
            </a:stretch>
          </p:blipFill>
          <p:spPr>
            <a:xfrm>
              <a:off x="2344679" y="2855220"/>
              <a:ext cx="1868400" cy="463691"/>
            </a:xfrm>
            <a:prstGeom prst="rect">
              <a:avLst/>
            </a:prstGeom>
          </p:spPr>
        </p:pic>
      </p:grpSp>
      <p:sp>
        <p:nvSpPr>
          <p:cNvPr id="31" name="Rectangle: Diagonal Corners Snipped 30">
            <a:extLst>
              <a:ext uri="{FF2B5EF4-FFF2-40B4-BE49-F238E27FC236}">
                <a16:creationId xmlns:a16="http://schemas.microsoft.com/office/drawing/2014/main" id="{EC6E5E67-F5A5-4EBF-860F-7359781D908B}"/>
              </a:ext>
            </a:extLst>
          </p:cNvPr>
          <p:cNvSpPr/>
          <p:nvPr/>
        </p:nvSpPr>
        <p:spPr>
          <a:xfrm>
            <a:off x="248430" y="1206500"/>
            <a:ext cx="4256384" cy="311536"/>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chemeClr val="bg1"/>
                </a:solidFill>
                <a:latin typeface="Franklin Gothic Demi" panose="020B0703020102020204" pitchFamily="34" charset="0"/>
              </a:rPr>
              <a:t>HIGHLIGHTS</a:t>
            </a:r>
            <a:endParaRPr lang="en-US" sz="1800" dirty="0">
              <a:solidFill>
                <a:schemeClr val="bg1"/>
              </a:solidFill>
              <a:latin typeface="Franklin Gothic Demi" panose="020B0703020102020204" pitchFamily="34" charset="0"/>
            </a:endParaRPr>
          </a:p>
        </p:txBody>
      </p:sp>
      <p:grpSp>
        <p:nvGrpSpPr>
          <p:cNvPr id="8" name="Group 7">
            <a:extLst>
              <a:ext uri="{FF2B5EF4-FFF2-40B4-BE49-F238E27FC236}">
                <a16:creationId xmlns:a16="http://schemas.microsoft.com/office/drawing/2014/main" id="{A107D61B-0DFE-4E8F-9204-59B26A899155}"/>
              </a:ext>
            </a:extLst>
          </p:cNvPr>
          <p:cNvGrpSpPr/>
          <p:nvPr/>
        </p:nvGrpSpPr>
        <p:grpSpPr>
          <a:xfrm>
            <a:off x="4953361" y="2197508"/>
            <a:ext cx="365351" cy="3864502"/>
            <a:chOff x="4440928" y="2254035"/>
            <a:chExt cx="365351" cy="3864502"/>
          </a:xfrm>
        </p:grpSpPr>
        <p:sp>
          <p:nvSpPr>
            <p:cNvPr id="23" name="Rectangle: Diagonal Corners Snipped 22">
              <a:extLst>
                <a:ext uri="{FF2B5EF4-FFF2-40B4-BE49-F238E27FC236}">
                  <a16:creationId xmlns:a16="http://schemas.microsoft.com/office/drawing/2014/main" id="{89ACEBCA-15FC-48A1-BE64-810574E116BD}"/>
                </a:ext>
              </a:extLst>
            </p:cNvPr>
            <p:cNvSpPr/>
            <p:nvPr/>
          </p:nvSpPr>
          <p:spPr>
            <a:xfrm>
              <a:off x="4457029" y="2254035"/>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1</a:t>
              </a:r>
              <a:endParaRPr lang="en-US" dirty="0"/>
            </a:p>
          </p:txBody>
        </p:sp>
        <p:sp>
          <p:nvSpPr>
            <p:cNvPr id="15" name="Rectangle: Diagonal Corners Snipped 14">
              <a:extLst>
                <a:ext uri="{FF2B5EF4-FFF2-40B4-BE49-F238E27FC236}">
                  <a16:creationId xmlns:a16="http://schemas.microsoft.com/office/drawing/2014/main" id="{003DE5C5-8D6D-4F02-8715-F4ADF1D2A5BC}"/>
                </a:ext>
              </a:extLst>
            </p:cNvPr>
            <p:cNvSpPr/>
            <p:nvPr/>
          </p:nvSpPr>
          <p:spPr>
            <a:xfrm>
              <a:off x="4457029" y="2708896"/>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2</a:t>
              </a:r>
              <a:endParaRPr lang="en-US" dirty="0"/>
            </a:p>
          </p:txBody>
        </p:sp>
        <p:sp>
          <p:nvSpPr>
            <p:cNvPr id="19" name="Rectangle: Diagonal Corners Snipped 18">
              <a:extLst>
                <a:ext uri="{FF2B5EF4-FFF2-40B4-BE49-F238E27FC236}">
                  <a16:creationId xmlns:a16="http://schemas.microsoft.com/office/drawing/2014/main" id="{B06CD640-CA7C-4C4D-BFC3-A338EEB34ACA}"/>
                </a:ext>
              </a:extLst>
            </p:cNvPr>
            <p:cNvSpPr/>
            <p:nvPr/>
          </p:nvSpPr>
          <p:spPr>
            <a:xfrm>
              <a:off x="4457029" y="3166323"/>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3</a:t>
              </a:r>
              <a:endParaRPr lang="en-US" dirty="0"/>
            </a:p>
          </p:txBody>
        </p:sp>
        <p:sp>
          <p:nvSpPr>
            <p:cNvPr id="25" name="Rectangle: Diagonal Corners Snipped 24">
              <a:extLst>
                <a:ext uri="{FF2B5EF4-FFF2-40B4-BE49-F238E27FC236}">
                  <a16:creationId xmlns:a16="http://schemas.microsoft.com/office/drawing/2014/main" id="{7C7FF2BB-0293-405D-B9BC-43F924997CA2}"/>
                </a:ext>
              </a:extLst>
            </p:cNvPr>
            <p:cNvSpPr/>
            <p:nvPr/>
          </p:nvSpPr>
          <p:spPr>
            <a:xfrm>
              <a:off x="4457029" y="3623750"/>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4</a:t>
              </a:r>
              <a:endParaRPr lang="en-US" dirty="0"/>
            </a:p>
          </p:txBody>
        </p:sp>
        <p:sp>
          <p:nvSpPr>
            <p:cNvPr id="26" name="Rectangle: Diagonal Corners Snipped 25">
              <a:extLst>
                <a:ext uri="{FF2B5EF4-FFF2-40B4-BE49-F238E27FC236}">
                  <a16:creationId xmlns:a16="http://schemas.microsoft.com/office/drawing/2014/main" id="{69BF709D-B094-4875-8AE9-597E402DCB19}"/>
                </a:ext>
              </a:extLst>
            </p:cNvPr>
            <p:cNvSpPr/>
            <p:nvPr/>
          </p:nvSpPr>
          <p:spPr>
            <a:xfrm>
              <a:off x="4457029" y="5013367"/>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7</a:t>
              </a:r>
              <a:endParaRPr lang="en-US" dirty="0"/>
            </a:p>
          </p:txBody>
        </p:sp>
        <p:sp>
          <p:nvSpPr>
            <p:cNvPr id="16" name="Rectangle: Diagonal Corners Snipped 15">
              <a:extLst>
                <a:ext uri="{FF2B5EF4-FFF2-40B4-BE49-F238E27FC236}">
                  <a16:creationId xmlns:a16="http://schemas.microsoft.com/office/drawing/2014/main" id="{DD25A94B-3FA7-4123-8B9F-6395C87C1DFA}"/>
                </a:ext>
              </a:extLst>
            </p:cNvPr>
            <p:cNvSpPr/>
            <p:nvPr/>
          </p:nvSpPr>
          <p:spPr>
            <a:xfrm>
              <a:off x="4457029" y="5479398"/>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8</a:t>
              </a:r>
              <a:endParaRPr lang="en-US" dirty="0"/>
            </a:p>
          </p:txBody>
        </p:sp>
        <p:sp>
          <p:nvSpPr>
            <p:cNvPr id="27" name="Rectangle: Diagonal Corners Snipped 26">
              <a:extLst>
                <a:ext uri="{FF2B5EF4-FFF2-40B4-BE49-F238E27FC236}">
                  <a16:creationId xmlns:a16="http://schemas.microsoft.com/office/drawing/2014/main" id="{3725484C-F7AD-45E1-A2FA-724320272E53}"/>
                </a:ext>
              </a:extLst>
            </p:cNvPr>
            <p:cNvSpPr/>
            <p:nvPr/>
          </p:nvSpPr>
          <p:spPr>
            <a:xfrm>
              <a:off x="4440928" y="4547336"/>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6</a:t>
              </a:r>
              <a:endParaRPr lang="en-US" dirty="0"/>
            </a:p>
          </p:txBody>
        </p:sp>
        <p:sp>
          <p:nvSpPr>
            <p:cNvPr id="28" name="Rectangle: Diagonal Corners Snipped 27">
              <a:extLst>
                <a:ext uri="{FF2B5EF4-FFF2-40B4-BE49-F238E27FC236}">
                  <a16:creationId xmlns:a16="http://schemas.microsoft.com/office/drawing/2014/main" id="{F9B2AC39-3F0E-447C-B5EE-A8DE556D6EA3}"/>
                </a:ext>
              </a:extLst>
            </p:cNvPr>
            <p:cNvSpPr/>
            <p:nvPr/>
          </p:nvSpPr>
          <p:spPr>
            <a:xfrm>
              <a:off x="4447052" y="4089845"/>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5</a:t>
              </a:r>
              <a:endParaRPr lang="en-US" dirty="0"/>
            </a:p>
          </p:txBody>
        </p:sp>
        <p:sp>
          <p:nvSpPr>
            <p:cNvPr id="34" name="Rectangle: Diagonal Corners Snipped 33">
              <a:extLst>
                <a:ext uri="{FF2B5EF4-FFF2-40B4-BE49-F238E27FC236}">
                  <a16:creationId xmlns:a16="http://schemas.microsoft.com/office/drawing/2014/main" id="{6F335A3D-4F6B-4887-ACDE-FF1FD8E6360E}"/>
                </a:ext>
              </a:extLst>
            </p:cNvPr>
            <p:cNvSpPr/>
            <p:nvPr/>
          </p:nvSpPr>
          <p:spPr>
            <a:xfrm>
              <a:off x="4457029" y="5900103"/>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9</a:t>
              </a:r>
              <a:endParaRPr lang="en-US" dirty="0"/>
            </a:p>
          </p:txBody>
        </p:sp>
      </p:grpSp>
    </p:spTree>
    <p:extLst>
      <p:ext uri="{BB962C8B-B14F-4D97-AF65-F5344CB8AC3E}">
        <p14:creationId xmlns:p14="http://schemas.microsoft.com/office/powerpoint/2010/main" val="2917756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3985F27-C1AC-4CCF-BAAD-D22D23DB9A54}"/>
              </a:ext>
            </a:extLst>
          </p:cNvPr>
          <p:cNvSpPr/>
          <p:nvPr/>
        </p:nvSpPr>
        <p:spPr>
          <a:xfrm>
            <a:off x="-1" y="1"/>
            <a:ext cx="12192001" cy="965444"/>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AAC430A9-3958-4A35-BF45-825A08276761}"/>
              </a:ext>
            </a:extLst>
          </p:cNvPr>
          <p:cNvSpPr txBox="1">
            <a:spLocks/>
          </p:cNvSpPr>
          <p:nvPr/>
        </p:nvSpPr>
        <p:spPr>
          <a:xfrm>
            <a:off x="1182275" y="1"/>
            <a:ext cx="9961976" cy="96544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pPr algn="ctr"/>
            <a:r>
              <a:rPr lang="en-US" sz="6000" b="1" dirty="0">
                <a:solidFill>
                  <a:schemeClr val="tx1">
                    <a:lumMod val="95000"/>
                  </a:schemeClr>
                </a:solidFill>
                <a:latin typeface="Franklin Gothic Demi" panose="020B0703020102020204" pitchFamily="34" charset="0"/>
              </a:rPr>
              <a:t>INTRODUCTION</a:t>
            </a:r>
          </a:p>
        </p:txBody>
      </p:sp>
      <p:sp>
        <p:nvSpPr>
          <p:cNvPr id="20" name="Rectangle: Diagonal Corners Snipped 19">
            <a:extLst>
              <a:ext uri="{FF2B5EF4-FFF2-40B4-BE49-F238E27FC236}">
                <a16:creationId xmlns:a16="http://schemas.microsoft.com/office/drawing/2014/main" id="{842D4ADC-7885-4F53-9351-329AAB5A7747}"/>
              </a:ext>
            </a:extLst>
          </p:cNvPr>
          <p:cNvSpPr/>
          <p:nvPr/>
        </p:nvSpPr>
        <p:spPr>
          <a:xfrm>
            <a:off x="4442459" y="1206500"/>
            <a:ext cx="6400799" cy="298450"/>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98FD808E-F696-4B7D-9E5D-B8D4CF267597}"/>
              </a:ext>
            </a:extLst>
          </p:cNvPr>
          <p:cNvSpPr txBox="1"/>
          <p:nvPr/>
        </p:nvSpPr>
        <p:spPr>
          <a:xfrm>
            <a:off x="4442459" y="1152526"/>
            <a:ext cx="6568441" cy="2862322"/>
          </a:xfrm>
          <a:prstGeom prst="rect">
            <a:avLst/>
          </a:prstGeom>
          <a:noFill/>
        </p:spPr>
        <p:txBody>
          <a:bodyPr wrap="square" rtlCol="0">
            <a:spAutoFit/>
          </a:bodyPr>
          <a:lstStyle/>
          <a:p>
            <a:pPr algn="ctr"/>
            <a:r>
              <a:rPr lang="en-US" sz="2000" dirty="0">
                <a:solidFill>
                  <a:schemeClr val="bg1"/>
                </a:solidFill>
                <a:latin typeface="Franklin Gothic Demi" panose="020B0703020102020204" pitchFamily="34" charset="0"/>
              </a:rPr>
              <a:t>GOALS</a:t>
            </a:r>
          </a:p>
          <a:p>
            <a:pPr algn="ctr"/>
            <a:endParaRPr lang="en-US" sz="2000" dirty="0">
              <a:solidFill>
                <a:schemeClr val="bg1"/>
              </a:solidFill>
              <a:latin typeface="Franklin Gothic Demi" panose="020B0703020102020204" pitchFamily="34" charset="0"/>
            </a:endParaRPr>
          </a:p>
          <a:p>
            <a:pPr marL="457200" indent="-457200">
              <a:buAutoNum type="arabicPeriod"/>
            </a:pPr>
            <a:r>
              <a:rPr lang="en-US" sz="2000" dirty="0">
                <a:solidFill>
                  <a:schemeClr val="bg1"/>
                </a:solidFill>
                <a:latin typeface="Franklin Gothic Demi" panose="020B0703020102020204" pitchFamily="34" charset="0"/>
              </a:rPr>
              <a:t>Be extension of numerous Fact Sheets and not only</a:t>
            </a:r>
          </a:p>
          <a:p>
            <a:pPr marL="457200" indent="-457200">
              <a:buAutoNum type="arabicPeriod"/>
            </a:pPr>
            <a:endParaRPr lang="en-US" sz="2000" dirty="0">
              <a:solidFill>
                <a:schemeClr val="bg1"/>
              </a:solidFill>
              <a:latin typeface="Franklin Gothic Demi" panose="020B0703020102020204" pitchFamily="34" charset="0"/>
            </a:endParaRPr>
          </a:p>
          <a:p>
            <a:pPr marL="457200" indent="-457200">
              <a:buAutoNum type="arabicPeriod"/>
            </a:pPr>
            <a:r>
              <a:rPr lang="en-US" sz="2000">
                <a:solidFill>
                  <a:schemeClr val="bg1"/>
                </a:solidFill>
                <a:latin typeface="Franklin Gothic Demi" panose="020B0703020102020204" pitchFamily="34" charset="0"/>
              </a:rPr>
              <a:t>Be simple to access</a:t>
            </a:r>
            <a:r>
              <a:rPr lang="ka-GE" sz="2000">
                <a:solidFill>
                  <a:schemeClr val="bg1"/>
                </a:solidFill>
                <a:latin typeface="Franklin Gothic Demi" panose="020B0703020102020204" pitchFamily="34" charset="0"/>
              </a:rPr>
              <a:t> </a:t>
            </a:r>
            <a:r>
              <a:rPr lang="en-US" sz="2000" dirty="0">
                <a:solidFill>
                  <a:schemeClr val="bg1"/>
                </a:solidFill>
                <a:latin typeface="Franklin Gothic Demi" panose="020B0703020102020204" pitchFamily="34" charset="0"/>
              </a:rPr>
              <a:t>from browser</a:t>
            </a:r>
          </a:p>
          <a:p>
            <a:pPr marL="457200" indent="-457200">
              <a:buAutoNum type="arabicPeriod"/>
            </a:pPr>
            <a:endParaRPr lang="ru-RU" sz="2000" dirty="0">
              <a:solidFill>
                <a:schemeClr val="bg1"/>
              </a:solidFill>
              <a:latin typeface="Franklin Gothic Demi" panose="020B0703020102020204" pitchFamily="34" charset="0"/>
            </a:endParaRPr>
          </a:p>
          <a:p>
            <a:pPr marL="457200" indent="-457200">
              <a:buAutoNum type="arabicPeriod"/>
            </a:pPr>
            <a:r>
              <a:rPr lang="en-US" sz="2000" dirty="0">
                <a:solidFill>
                  <a:schemeClr val="bg1"/>
                </a:solidFill>
                <a:latin typeface="Franklin Gothic Demi" panose="020B0703020102020204" pitchFamily="34" charset="0"/>
              </a:rPr>
              <a:t>Be informative</a:t>
            </a:r>
          </a:p>
          <a:p>
            <a:pPr marL="457200" indent="-457200">
              <a:buAutoNum type="arabicPeriod"/>
            </a:pPr>
            <a:endParaRPr lang="en-US" sz="2000" dirty="0">
              <a:solidFill>
                <a:schemeClr val="bg1"/>
              </a:solidFill>
              <a:latin typeface="Franklin Gothic Demi" panose="020B0703020102020204" pitchFamily="34" charset="0"/>
            </a:endParaRPr>
          </a:p>
          <a:p>
            <a:endParaRPr lang="en-US" sz="2000" dirty="0">
              <a:solidFill>
                <a:schemeClr val="bg1"/>
              </a:solidFill>
              <a:latin typeface="Franklin Gothic Demi" panose="020B0703020102020204" pitchFamily="34" charset="0"/>
            </a:endParaRPr>
          </a:p>
        </p:txBody>
      </p:sp>
      <p:sp>
        <p:nvSpPr>
          <p:cNvPr id="22" name="Rectangle 21">
            <a:extLst>
              <a:ext uri="{FF2B5EF4-FFF2-40B4-BE49-F238E27FC236}">
                <a16:creationId xmlns:a16="http://schemas.microsoft.com/office/drawing/2014/main" id="{3BCE3C10-E086-476E-9F47-EFF10FB2BE81}"/>
              </a:ext>
            </a:extLst>
          </p:cNvPr>
          <p:cNvSpPr/>
          <p:nvPr/>
        </p:nvSpPr>
        <p:spPr>
          <a:xfrm>
            <a:off x="-2" y="6753225"/>
            <a:ext cx="12192001" cy="104776"/>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3" name="Rectangle: Diagonal Corners Snipped 22">
            <a:extLst>
              <a:ext uri="{FF2B5EF4-FFF2-40B4-BE49-F238E27FC236}">
                <a16:creationId xmlns:a16="http://schemas.microsoft.com/office/drawing/2014/main" id="{89ACEBCA-15FC-48A1-BE64-810574E116BD}"/>
              </a:ext>
            </a:extLst>
          </p:cNvPr>
          <p:cNvSpPr/>
          <p:nvPr/>
        </p:nvSpPr>
        <p:spPr>
          <a:xfrm>
            <a:off x="447675" y="1832743"/>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1</a:t>
            </a:r>
            <a:endParaRPr lang="en-US" dirty="0"/>
          </a:p>
        </p:txBody>
      </p:sp>
      <p:sp>
        <p:nvSpPr>
          <p:cNvPr id="15" name="Rectangle: Diagonal Corners Snipped 14">
            <a:extLst>
              <a:ext uri="{FF2B5EF4-FFF2-40B4-BE49-F238E27FC236}">
                <a16:creationId xmlns:a16="http://schemas.microsoft.com/office/drawing/2014/main" id="{003DE5C5-8D6D-4F02-8715-F4ADF1D2A5BC}"/>
              </a:ext>
            </a:extLst>
          </p:cNvPr>
          <p:cNvSpPr/>
          <p:nvPr/>
        </p:nvSpPr>
        <p:spPr>
          <a:xfrm>
            <a:off x="447675" y="2450416"/>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2</a:t>
            </a:r>
            <a:endParaRPr lang="en-US" dirty="0"/>
          </a:p>
        </p:txBody>
      </p:sp>
      <p:sp>
        <p:nvSpPr>
          <p:cNvPr id="19" name="Rectangle: Diagonal Corners Snipped 18">
            <a:extLst>
              <a:ext uri="{FF2B5EF4-FFF2-40B4-BE49-F238E27FC236}">
                <a16:creationId xmlns:a16="http://schemas.microsoft.com/office/drawing/2014/main" id="{B06CD640-CA7C-4C4D-BFC3-A338EEB34ACA}"/>
              </a:ext>
            </a:extLst>
          </p:cNvPr>
          <p:cNvSpPr/>
          <p:nvPr/>
        </p:nvSpPr>
        <p:spPr>
          <a:xfrm>
            <a:off x="437233" y="3074260"/>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3</a:t>
            </a:r>
            <a:endParaRPr lang="en-US" dirty="0"/>
          </a:p>
        </p:txBody>
      </p:sp>
      <p:sp>
        <p:nvSpPr>
          <p:cNvPr id="24" name="Oval 23">
            <a:extLst>
              <a:ext uri="{FF2B5EF4-FFF2-40B4-BE49-F238E27FC236}">
                <a16:creationId xmlns:a16="http://schemas.microsoft.com/office/drawing/2014/main" id="{46D334C3-EB60-4E4C-831F-F384CABA7CC0}"/>
              </a:ext>
            </a:extLst>
          </p:cNvPr>
          <p:cNvSpPr/>
          <p:nvPr/>
        </p:nvSpPr>
        <p:spPr>
          <a:xfrm>
            <a:off x="11491780" y="5991226"/>
            <a:ext cx="613018" cy="613018"/>
          </a:xfrm>
          <a:prstGeom prst="ellipse">
            <a:avLst/>
          </a:prstGeom>
          <a:solidFill>
            <a:srgbClr val="3189CA"/>
          </a:solidFill>
          <a:ln w="19050">
            <a:solidFill>
              <a:srgbClr val="6B76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panose="020B0703020102020204" pitchFamily="34" charset="0"/>
              </a:rPr>
              <a:t>3</a:t>
            </a:r>
          </a:p>
        </p:txBody>
      </p:sp>
      <p:pic>
        <p:nvPicPr>
          <p:cNvPr id="3" name="Picture 2">
            <a:extLst>
              <a:ext uri="{FF2B5EF4-FFF2-40B4-BE49-F238E27FC236}">
                <a16:creationId xmlns:a16="http://schemas.microsoft.com/office/drawing/2014/main" id="{A7195195-B8A8-4DC0-BA97-35B51FC1F5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5961" y="3686278"/>
            <a:ext cx="2020350" cy="2808000"/>
          </a:xfrm>
          <a:prstGeom prst="rect">
            <a:avLst/>
          </a:prstGeom>
        </p:spPr>
      </p:pic>
      <p:pic>
        <p:nvPicPr>
          <p:cNvPr id="14" name="Picture 13">
            <a:extLst>
              <a:ext uri="{FF2B5EF4-FFF2-40B4-BE49-F238E27FC236}">
                <a16:creationId xmlns:a16="http://schemas.microsoft.com/office/drawing/2014/main" id="{23315B5A-5D7E-4B0F-AF80-EF6A6803420D}"/>
              </a:ext>
            </a:extLst>
          </p:cNvPr>
          <p:cNvPicPr>
            <a:picLocks noChangeAspect="1"/>
          </p:cNvPicPr>
          <p:nvPr/>
        </p:nvPicPr>
        <p:blipFill>
          <a:blip r:embed="rId4"/>
          <a:stretch>
            <a:fillRect/>
          </a:stretch>
        </p:blipFill>
        <p:spPr>
          <a:xfrm>
            <a:off x="493532" y="3695050"/>
            <a:ext cx="1984444" cy="2808000"/>
          </a:xfrm>
          <a:prstGeom prst="rect">
            <a:avLst/>
          </a:prstGeom>
          <a:effectLst>
            <a:softEdge rad="0"/>
          </a:effectLst>
          <a:scene3d>
            <a:camera prst="orthographicFront"/>
            <a:lightRig rig="threePt" dir="t"/>
          </a:scene3d>
          <a:sp3d>
            <a:bevelT w="0"/>
            <a:bevelB w="0"/>
          </a:sp3d>
        </p:spPr>
      </p:pic>
      <p:sp>
        <p:nvSpPr>
          <p:cNvPr id="16" name="TextBox 15">
            <a:extLst>
              <a:ext uri="{FF2B5EF4-FFF2-40B4-BE49-F238E27FC236}">
                <a16:creationId xmlns:a16="http://schemas.microsoft.com/office/drawing/2014/main" id="{A2E7B70F-93BD-4177-AC77-6F38C572722D}"/>
              </a:ext>
            </a:extLst>
          </p:cNvPr>
          <p:cNvSpPr txBox="1"/>
          <p:nvPr/>
        </p:nvSpPr>
        <p:spPr>
          <a:xfrm>
            <a:off x="796925" y="1733984"/>
            <a:ext cx="3403600" cy="1631216"/>
          </a:xfrm>
          <a:prstGeom prst="rect">
            <a:avLst/>
          </a:prstGeom>
          <a:noFill/>
        </p:spPr>
        <p:txBody>
          <a:bodyPr wrap="square" rtlCol="0">
            <a:spAutoFit/>
          </a:bodyPr>
          <a:lstStyle/>
          <a:p>
            <a:r>
              <a:rPr lang="en-US" sz="2000" dirty="0">
                <a:solidFill>
                  <a:schemeClr val="bg1"/>
                </a:solidFill>
                <a:latin typeface="Franklin Gothic Demi" panose="020B0703020102020204" pitchFamily="34" charset="0"/>
              </a:rPr>
              <a:t>Who am I</a:t>
            </a:r>
          </a:p>
          <a:p>
            <a:endParaRPr lang="en-US" sz="2000" dirty="0">
              <a:solidFill>
                <a:schemeClr val="bg1"/>
              </a:solidFill>
              <a:latin typeface="Franklin Gothic Demi" panose="020B0703020102020204" pitchFamily="34" charset="0"/>
            </a:endParaRPr>
          </a:p>
          <a:p>
            <a:r>
              <a:rPr lang="en-US" sz="2000" dirty="0">
                <a:solidFill>
                  <a:schemeClr val="bg1"/>
                </a:solidFill>
                <a:latin typeface="Franklin Gothic Demi" panose="020B0703020102020204" pitchFamily="34" charset="0"/>
              </a:rPr>
              <a:t>Goal of AR Book</a:t>
            </a:r>
          </a:p>
          <a:p>
            <a:endParaRPr lang="en-US" sz="2000" dirty="0">
              <a:solidFill>
                <a:schemeClr val="bg1"/>
              </a:solidFill>
              <a:latin typeface="Franklin Gothic Demi" panose="020B0703020102020204" pitchFamily="34" charset="0"/>
            </a:endParaRPr>
          </a:p>
          <a:p>
            <a:r>
              <a:rPr lang="en-US" sz="2000" dirty="0">
                <a:solidFill>
                  <a:schemeClr val="bg1"/>
                </a:solidFill>
                <a:latin typeface="Franklin Gothic Demi" panose="020B0703020102020204" pitchFamily="34" charset="0"/>
              </a:rPr>
              <a:t>Projects</a:t>
            </a:r>
          </a:p>
        </p:txBody>
      </p:sp>
      <p:cxnSp>
        <p:nvCxnSpPr>
          <p:cNvPr id="27" name="Straight Connector 26">
            <a:extLst>
              <a:ext uri="{FF2B5EF4-FFF2-40B4-BE49-F238E27FC236}">
                <a16:creationId xmlns:a16="http://schemas.microsoft.com/office/drawing/2014/main" id="{ACC0CC6F-B758-4721-BB0B-2186A3C6CF47}"/>
              </a:ext>
            </a:extLst>
          </p:cNvPr>
          <p:cNvCxnSpPr>
            <a:cxnSpLocks/>
          </p:cNvCxnSpPr>
          <p:nvPr/>
        </p:nvCxnSpPr>
        <p:spPr>
          <a:xfrm>
            <a:off x="447675" y="3444875"/>
            <a:ext cx="10191750" cy="0"/>
          </a:xfrm>
          <a:prstGeom prst="line">
            <a:avLst/>
          </a:prstGeom>
          <a:ln w="38100">
            <a:solidFill>
              <a:srgbClr val="404040"/>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E75488CF-33D7-4CAE-91E6-6E6CE2291CCC}"/>
              </a:ext>
            </a:extLst>
          </p:cNvPr>
          <p:cNvPicPr>
            <a:picLocks noChangeAspect="1"/>
          </p:cNvPicPr>
          <p:nvPr/>
        </p:nvPicPr>
        <p:blipFill>
          <a:blip r:embed="rId5"/>
          <a:stretch>
            <a:fillRect/>
          </a:stretch>
        </p:blipFill>
        <p:spPr>
          <a:xfrm>
            <a:off x="5954296" y="3686278"/>
            <a:ext cx="1977465" cy="2808000"/>
          </a:xfrm>
          <a:prstGeom prst="rect">
            <a:avLst/>
          </a:prstGeom>
        </p:spPr>
      </p:pic>
      <p:pic>
        <p:nvPicPr>
          <p:cNvPr id="30" name="Picture 29">
            <a:extLst>
              <a:ext uri="{FF2B5EF4-FFF2-40B4-BE49-F238E27FC236}">
                <a16:creationId xmlns:a16="http://schemas.microsoft.com/office/drawing/2014/main" id="{B1272EF4-F3AA-49F9-9F89-A89A691497D8}"/>
              </a:ext>
            </a:extLst>
          </p:cNvPr>
          <p:cNvPicPr>
            <a:picLocks noChangeAspect="1"/>
          </p:cNvPicPr>
          <p:nvPr/>
        </p:nvPicPr>
        <p:blipFill>
          <a:blip r:embed="rId5"/>
          <a:stretch>
            <a:fillRect/>
          </a:stretch>
        </p:blipFill>
        <p:spPr>
          <a:xfrm>
            <a:off x="8659746" y="3691465"/>
            <a:ext cx="1977465" cy="2808000"/>
          </a:xfrm>
          <a:prstGeom prst="rect">
            <a:avLst/>
          </a:prstGeom>
        </p:spPr>
      </p:pic>
    </p:spTree>
    <p:extLst>
      <p:ext uri="{BB962C8B-B14F-4D97-AF65-F5344CB8AC3E}">
        <p14:creationId xmlns:p14="http://schemas.microsoft.com/office/powerpoint/2010/main" val="13041940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3985F27-C1AC-4CCF-BAAD-D22D23DB9A54}"/>
              </a:ext>
            </a:extLst>
          </p:cNvPr>
          <p:cNvSpPr/>
          <p:nvPr/>
        </p:nvSpPr>
        <p:spPr>
          <a:xfrm>
            <a:off x="-1" y="1"/>
            <a:ext cx="12192001" cy="965444"/>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AAC430A9-3958-4A35-BF45-825A08276761}"/>
              </a:ext>
            </a:extLst>
          </p:cNvPr>
          <p:cNvSpPr txBox="1">
            <a:spLocks/>
          </p:cNvSpPr>
          <p:nvPr/>
        </p:nvSpPr>
        <p:spPr>
          <a:xfrm>
            <a:off x="1182275" y="1"/>
            <a:ext cx="9961976" cy="96544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pPr algn="ctr"/>
            <a:r>
              <a:rPr lang="en-US" sz="6000" b="1" dirty="0">
                <a:solidFill>
                  <a:schemeClr val="tx1">
                    <a:lumMod val="95000"/>
                  </a:schemeClr>
                </a:solidFill>
                <a:latin typeface="Franklin Gothic Demi" panose="020B0703020102020204" pitchFamily="34" charset="0"/>
              </a:rPr>
              <a:t>BENEFITS OF WEB AR</a:t>
            </a:r>
          </a:p>
        </p:txBody>
      </p:sp>
      <p:sp>
        <p:nvSpPr>
          <p:cNvPr id="22" name="Rectangle 21">
            <a:extLst>
              <a:ext uri="{FF2B5EF4-FFF2-40B4-BE49-F238E27FC236}">
                <a16:creationId xmlns:a16="http://schemas.microsoft.com/office/drawing/2014/main" id="{3BCE3C10-E086-476E-9F47-EFF10FB2BE81}"/>
              </a:ext>
            </a:extLst>
          </p:cNvPr>
          <p:cNvSpPr/>
          <p:nvPr/>
        </p:nvSpPr>
        <p:spPr>
          <a:xfrm>
            <a:off x="-2" y="6753225"/>
            <a:ext cx="12192001" cy="104776"/>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46D334C3-EB60-4E4C-831F-F384CABA7CC0}"/>
              </a:ext>
            </a:extLst>
          </p:cNvPr>
          <p:cNvSpPr/>
          <p:nvPr/>
        </p:nvSpPr>
        <p:spPr>
          <a:xfrm>
            <a:off x="11491780" y="5991226"/>
            <a:ext cx="613018" cy="613018"/>
          </a:xfrm>
          <a:prstGeom prst="ellipse">
            <a:avLst/>
          </a:prstGeom>
          <a:solidFill>
            <a:srgbClr val="3189CA"/>
          </a:solidFill>
          <a:ln w="19050">
            <a:solidFill>
              <a:srgbClr val="6B76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a-GE" sz="1600" dirty="0">
                <a:latin typeface="Franklin Gothic Demi" panose="020B0703020102020204" pitchFamily="34" charset="0"/>
              </a:rPr>
              <a:t>4</a:t>
            </a:r>
            <a:endParaRPr lang="en-US" sz="1600" dirty="0">
              <a:latin typeface="Franklin Gothic Demi" panose="020B0703020102020204" pitchFamily="34" charset="0"/>
            </a:endParaRPr>
          </a:p>
        </p:txBody>
      </p:sp>
      <p:sp>
        <p:nvSpPr>
          <p:cNvPr id="2" name="Rectangle: Rounded Corners 9">
            <a:extLst>
              <a:ext uri="{FF2B5EF4-FFF2-40B4-BE49-F238E27FC236}">
                <a16:creationId xmlns:a16="http://schemas.microsoft.com/office/drawing/2014/main" id="{36FC327F-0247-E4FB-4F9B-BAD2D3D0069D}"/>
              </a:ext>
            </a:extLst>
          </p:cNvPr>
          <p:cNvSpPr/>
          <p:nvPr/>
        </p:nvSpPr>
        <p:spPr>
          <a:xfrm>
            <a:off x="616484" y="1191981"/>
            <a:ext cx="9961975" cy="1071559"/>
          </a:xfrm>
          <a:prstGeom prst="roundRect">
            <a:avLst/>
          </a:prstGeom>
          <a:solidFill>
            <a:srgbClr val="3189CA">
              <a:alpha val="10196"/>
            </a:srgbClr>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Franklin Gothic Demi" panose="020B0703020102020204" pitchFamily="34" charset="0"/>
              </a:rPr>
              <a:t>Enhanced User Engagement</a:t>
            </a:r>
            <a:endParaRPr lang="en-US" dirty="0">
              <a:solidFill>
                <a:schemeClr val="bg1"/>
              </a:solidFill>
            </a:endParaRPr>
          </a:p>
        </p:txBody>
      </p:sp>
      <p:sp>
        <p:nvSpPr>
          <p:cNvPr id="4" name="Rectangle: Rounded Corners 9">
            <a:extLst>
              <a:ext uri="{FF2B5EF4-FFF2-40B4-BE49-F238E27FC236}">
                <a16:creationId xmlns:a16="http://schemas.microsoft.com/office/drawing/2014/main" id="{2ECA2257-1366-A33D-CB69-8CDD3B5BB262}"/>
              </a:ext>
            </a:extLst>
          </p:cNvPr>
          <p:cNvSpPr/>
          <p:nvPr/>
        </p:nvSpPr>
        <p:spPr>
          <a:xfrm>
            <a:off x="616485" y="2616423"/>
            <a:ext cx="9961974" cy="1071559"/>
          </a:xfrm>
          <a:prstGeom prst="roundRect">
            <a:avLst/>
          </a:prstGeom>
          <a:solidFill>
            <a:srgbClr val="3189CA">
              <a:alpha val="10196"/>
            </a:srgbClr>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Franklin Gothic Demi" panose="020B0703020102020204" pitchFamily="34" charset="0"/>
              </a:rPr>
              <a:t>Marketing Opportunities</a:t>
            </a:r>
            <a:endParaRPr lang="en-US" dirty="0">
              <a:solidFill>
                <a:schemeClr val="bg1"/>
              </a:solidFill>
            </a:endParaRPr>
          </a:p>
        </p:txBody>
      </p:sp>
      <p:sp>
        <p:nvSpPr>
          <p:cNvPr id="5" name="Rectangle: Rounded Corners 9">
            <a:extLst>
              <a:ext uri="{FF2B5EF4-FFF2-40B4-BE49-F238E27FC236}">
                <a16:creationId xmlns:a16="http://schemas.microsoft.com/office/drawing/2014/main" id="{BB1C0582-802D-F106-E318-BE4EF1259E0F}"/>
              </a:ext>
            </a:extLst>
          </p:cNvPr>
          <p:cNvSpPr/>
          <p:nvPr/>
        </p:nvSpPr>
        <p:spPr>
          <a:xfrm>
            <a:off x="616484" y="3969929"/>
            <a:ext cx="9961973" cy="1071559"/>
          </a:xfrm>
          <a:prstGeom prst="roundRect">
            <a:avLst/>
          </a:prstGeom>
          <a:solidFill>
            <a:srgbClr val="3189CA">
              <a:alpha val="10196"/>
            </a:srgbClr>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Franklin Gothic Demi" panose="020B0703020102020204" pitchFamily="34" charset="0"/>
              </a:rPr>
              <a:t>Cost-Effectiveness</a:t>
            </a:r>
            <a:endParaRPr lang="en-US" dirty="0">
              <a:solidFill>
                <a:schemeClr val="bg1"/>
              </a:solidFill>
            </a:endParaRPr>
          </a:p>
        </p:txBody>
      </p:sp>
      <p:sp>
        <p:nvSpPr>
          <p:cNvPr id="6" name="Rectangle: Rounded Corners 9">
            <a:extLst>
              <a:ext uri="{FF2B5EF4-FFF2-40B4-BE49-F238E27FC236}">
                <a16:creationId xmlns:a16="http://schemas.microsoft.com/office/drawing/2014/main" id="{07B2FB0C-38A9-0CF9-40BE-533433AEF2D9}"/>
              </a:ext>
            </a:extLst>
          </p:cNvPr>
          <p:cNvSpPr/>
          <p:nvPr/>
        </p:nvSpPr>
        <p:spPr>
          <a:xfrm>
            <a:off x="616485" y="5323435"/>
            <a:ext cx="9961972" cy="1071559"/>
          </a:xfrm>
          <a:prstGeom prst="roundRect">
            <a:avLst/>
          </a:prstGeom>
          <a:solidFill>
            <a:srgbClr val="3189CA">
              <a:alpha val="10196"/>
            </a:srgbClr>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Franklin Gothic Demi" panose="020B0703020102020204" pitchFamily="34" charset="0"/>
              </a:rPr>
              <a:t>Cross-Platform Accessibility</a:t>
            </a:r>
            <a:endParaRPr lang="en-US" dirty="0">
              <a:solidFill>
                <a:schemeClr val="bg1"/>
              </a:solidFill>
            </a:endParaRPr>
          </a:p>
        </p:txBody>
      </p:sp>
    </p:spTree>
    <p:extLst>
      <p:ext uri="{BB962C8B-B14F-4D97-AF65-F5344CB8AC3E}">
        <p14:creationId xmlns:p14="http://schemas.microsoft.com/office/powerpoint/2010/main" val="3442974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3985F27-C1AC-4CCF-BAAD-D22D23DB9A54}"/>
              </a:ext>
            </a:extLst>
          </p:cNvPr>
          <p:cNvSpPr/>
          <p:nvPr/>
        </p:nvSpPr>
        <p:spPr>
          <a:xfrm>
            <a:off x="-1" y="1"/>
            <a:ext cx="12192001" cy="965444"/>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AAC430A9-3958-4A35-BF45-825A08276761}"/>
              </a:ext>
            </a:extLst>
          </p:cNvPr>
          <p:cNvSpPr txBox="1">
            <a:spLocks/>
          </p:cNvSpPr>
          <p:nvPr/>
        </p:nvSpPr>
        <p:spPr>
          <a:xfrm>
            <a:off x="1182275" y="1"/>
            <a:ext cx="9961976" cy="96544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pPr algn="ctr"/>
            <a:r>
              <a:rPr lang="en-US" sz="6000" b="1">
                <a:solidFill>
                  <a:schemeClr val="tx1">
                    <a:lumMod val="95000"/>
                  </a:schemeClr>
                </a:solidFill>
                <a:latin typeface="Franklin Gothic Demi" panose="020B0703020102020204" pitchFamily="34" charset="0"/>
              </a:rPr>
              <a:t>AR &amp; 8THWALL</a:t>
            </a:r>
            <a:endParaRPr lang="en-US" sz="6000" b="1" dirty="0">
              <a:solidFill>
                <a:schemeClr val="tx1">
                  <a:lumMod val="95000"/>
                </a:schemeClr>
              </a:solidFill>
              <a:latin typeface="Franklin Gothic Demi" panose="020B0703020102020204" pitchFamily="34" charset="0"/>
            </a:endParaRPr>
          </a:p>
        </p:txBody>
      </p:sp>
      <p:sp>
        <p:nvSpPr>
          <p:cNvPr id="22" name="Rectangle 21">
            <a:extLst>
              <a:ext uri="{FF2B5EF4-FFF2-40B4-BE49-F238E27FC236}">
                <a16:creationId xmlns:a16="http://schemas.microsoft.com/office/drawing/2014/main" id="{3BCE3C10-E086-476E-9F47-EFF10FB2BE81}"/>
              </a:ext>
            </a:extLst>
          </p:cNvPr>
          <p:cNvSpPr/>
          <p:nvPr/>
        </p:nvSpPr>
        <p:spPr>
          <a:xfrm>
            <a:off x="-2" y="6753224"/>
            <a:ext cx="12192001" cy="104776"/>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6D334C3-EB60-4E4C-831F-F384CABA7CC0}"/>
              </a:ext>
            </a:extLst>
          </p:cNvPr>
          <p:cNvSpPr/>
          <p:nvPr/>
        </p:nvSpPr>
        <p:spPr>
          <a:xfrm>
            <a:off x="11491780" y="5991226"/>
            <a:ext cx="613018" cy="613018"/>
          </a:xfrm>
          <a:prstGeom prst="ellipse">
            <a:avLst/>
          </a:prstGeom>
          <a:solidFill>
            <a:srgbClr val="3189CA"/>
          </a:solidFill>
          <a:ln w="19050">
            <a:solidFill>
              <a:srgbClr val="6B76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a-GE" sz="1600" dirty="0">
                <a:latin typeface="Franklin Gothic Demi" panose="020B0703020102020204" pitchFamily="34" charset="0"/>
              </a:rPr>
              <a:t>5</a:t>
            </a:r>
            <a:endParaRPr lang="en-US" sz="1600" dirty="0">
              <a:latin typeface="Franklin Gothic Demi" panose="020B0703020102020204" pitchFamily="34" charset="0"/>
            </a:endParaRPr>
          </a:p>
        </p:txBody>
      </p:sp>
      <p:cxnSp>
        <p:nvCxnSpPr>
          <p:cNvPr id="27" name="Straight Connector 26">
            <a:extLst>
              <a:ext uri="{FF2B5EF4-FFF2-40B4-BE49-F238E27FC236}">
                <a16:creationId xmlns:a16="http://schemas.microsoft.com/office/drawing/2014/main" id="{ACC0CC6F-B758-4721-BB0B-2186A3C6CF47}"/>
              </a:ext>
            </a:extLst>
          </p:cNvPr>
          <p:cNvCxnSpPr>
            <a:cxnSpLocks/>
          </p:cNvCxnSpPr>
          <p:nvPr/>
        </p:nvCxnSpPr>
        <p:spPr>
          <a:xfrm>
            <a:off x="421737" y="3391889"/>
            <a:ext cx="10191750" cy="0"/>
          </a:xfrm>
          <a:prstGeom prst="line">
            <a:avLst/>
          </a:prstGeom>
          <a:ln w="38100">
            <a:solidFill>
              <a:srgbClr val="404040"/>
            </a:solidFill>
          </a:ln>
        </p:spPr>
        <p:style>
          <a:lnRef idx="1">
            <a:schemeClr val="accent1"/>
          </a:lnRef>
          <a:fillRef idx="0">
            <a:schemeClr val="accent1"/>
          </a:fillRef>
          <a:effectRef idx="0">
            <a:schemeClr val="accent1"/>
          </a:effectRef>
          <a:fontRef idx="minor">
            <a:schemeClr val="tx1"/>
          </a:fontRef>
        </p:style>
      </p:cxnSp>
      <p:grpSp>
        <p:nvGrpSpPr>
          <p:cNvPr id="40" name="Group 39">
            <a:extLst>
              <a:ext uri="{FF2B5EF4-FFF2-40B4-BE49-F238E27FC236}">
                <a16:creationId xmlns:a16="http://schemas.microsoft.com/office/drawing/2014/main" id="{C32C7643-A69A-4A13-812F-7A4AFF9CDB3B}"/>
              </a:ext>
            </a:extLst>
          </p:cNvPr>
          <p:cNvGrpSpPr/>
          <p:nvPr/>
        </p:nvGrpSpPr>
        <p:grpSpPr>
          <a:xfrm>
            <a:off x="755949" y="3780714"/>
            <a:ext cx="9579884" cy="2317092"/>
            <a:chOff x="290488" y="3750455"/>
            <a:chExt cx="9579884" cy="2317092"/>
          </a:xfrm>
        </p:grpSpPr>
        <p:pic>
          <p:nvPicPr>
            <p:cNvPr id="5" name="Picture 4" descr="A screenshot of a phone and a tablet&#10;&#10;Description automatically generated">
              <a:extLst>
                <a:ext uri="{FF2B5EF4-FFF2-40B4-BE49-F238E27FC236}">
                  <a16:creationId xmlns:a16="http://schemas.microsoft.com/office/drawing/2014/main" id="{F8E92B5A-D98E-4E03-85F0-808B954C8099}"/>
                </a:ext>
              </a:extLst>
            </p:cNvPr>
            <p:cNvPicPr>
              <a:picLocks noChangeAspect="1"/>
            </p:cNvPicPr>
            <p:nvPr/>
          </p:nvPicPr>
          <p:blipFill rotWithShape="1">
            <a:blip r:embed="rId3"/>
            <a:srcRect l="2763" t="64455" r="77930"/>
            <a:stretch/>
          </p:blipFill>
          <p:spPr>
            <a:xfrm>
              <a:off x="9165912" y="3750455"/>
              <a:ext cx="613070" cy="576000"/>
            </a:xfrm>
            <a:prstGeom prst="rect">
              <a:avLst/>
            </a:prstGeom>
          </p:spPr>
        </p:pic>
        <p:pic>
          <p:nvPicPr>
            <p:cNvPr id="21" name="Picture 20" descr="A screenshot of a phone and a tablet&#10;&#10;Description automatically generated">
              <a:extLst>
                <a:ext uri="{FF2B5EF4-FFF2-40B4-BE49-F238E27FC236}">
                  <a16:creationId xmlns:a16="http://schemas.microsoft.com/office/drawing/2014/main" id="{18FD0603-05A3-45E3-A71C-AE0D8BBEC574}"/>
                </a:ext>
              </a:extLst>
            </p:cNvPr>
            <p:cNvPicPr>
              <a:picLocks noChangeAspect="1"/>
            </p:cNvPicPr>
            <p:nvPr/>
          </p:nvPicPr>
          <p:blipFill rotWithShape="1">
            <a:blip r:embed="rId3"/>
            <a:srcRect l="3273" t="4403" r="78236" b="69374"/>
            <a:stretch/>
          </p:blipFill>
          <p:spPr>
            <a:xfrm>
              <a:off x="9074524" y="5388742"/>
              <a:ext cx="795848" cy="576000"/>
            </a:xfrm>
            <a:prstGeom prst="rect">
              <a:avLst/>
            </a:prstGeom>
          </p:spPr>
        </p:pic>
        <p:sp>
          <p:nvSpPr>
            <p:cNvPr id="30" name="Rectangle: Diagonal Corners Snipped 29">
              <a:extLst>
                <a:ext uri="{FF2B5EF4-FFF2-40B4-BE49-F238E27FC236}">
                  <a16:creationId xmlns:a16="http://schemas.microsoft.com/office/drawing/2014/main" id="{0A7E570B-4792-4800-80E3-EE4DCE65FB1B}"/>
                </a:ext>
              </a:extLst>
            </p:cNvPr>
            <p:cNvSpPr/>
            <p:nvPr/>
          </p:nvSpPr>
          <p:spPr>
            <a:xfrm>
              <a:off x="290488" y="3931439"/>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1</a:t>
              </a:r>
              <a:endParaRPr lang="en-US" dirty="0"/>
            </a:p>
          </p:txBody>
        </p:sp>
        <p:sp>
          <p:nvSpPr>
            <p:cNvPr id="31" name="TextBox 30">
              <a:extLst>
                <a:ext uri="{FF2B5EF4-FFF2-40B4-BE49-F238E27FC236}">
                  <a16:creationId xmlns:a16="http://schemas.microsoft.com/office/drawing/2014/main" id="{E9ED48E5-10D9-408F-9C5F-03193D9B2E1A}"/>
                </a:ext>
              </a:extLst>
            </p:cNvPr>
            <p:cNvSpPr txBox="1"/>
            <p:nvPr/>
          </p:nvSpPr>
          <p:spPr>
            <a:xfrm>
              <a:off x="771062" y="3820778"/>
              <a:ext cx="8257476" cy="2246769"/>
            </a:xfrm>
            <a:prstGeom prst="rect">
              <a:avLst/>
            </a:prstGeom>
            <a:noFill/>
          </p:spPr>
          <p:txBody>
            <a:bodyPr wrap="square" rtlCol="0">
              <a:spAutoFit/>
            </a:bodyPr>
            <a:lstStyle/>
            <a:p>
              <a:r>
                <a:rPr lang="en-US" sz="2000">
                  <a:solidFill>
                    <a:schemeClr val="bg1"/>
                  </a:solidFill>
                  <a:latin typeface="Franklin Gothic Demi" panose="020B0703020102020204" pitchFamily="34" charset="0"/>
                </a:rPr>
                <a:t>AR development process is powered by</a:t>
              </a:r>
            </a:p>
            <a:p>
              <a:endParaRPr lang="en-US" sz="2000" dirty="0">
                <a:solidFill>
                  <a:schemeClr val="bg1"/>
                </a:solidFill>
                <a:latin typeface="Franklin Gothic Demi" panose="020B0703020102020204" pitchFamily="34" charset="0"/>
              </a:endParaRPr>
            </a:p>
            <a:p>
              <a:r>
                <a:rPr lang="en-US" sz="2000">
                  <a:solidFill>
                    <a:schemeClr val="bg1"/>
                  </a:solidFill>
                  <a:latin typeface="Franklin Gothic Demi" panose="020B0703020102020204" pitchFamily="34" charset="0"/>
                </a:rPr>
                <a:t>It uses proprietary SLAM (Image Targets and World Tracking) AR engine using WebAssembly &amp; Computer Vision</a:t>
              </a:r>
            </a:p>
            <a:p>
              <a:endParaRPr lang="en-US" sz="2000">
                <a:solidFill>
                  <a:schemeClr val="bg1"/>
                </a:solidFill>
                <a:latin typeface="Franklin Gothic Demi" panose="020B0703020102020204" pitchFamily="34" charset="0"/>
              </a:endParaRPr>
            </a:p>
            <a:p>
              <a:r>
                <a:rPr lang="en-US" sz="2000">
                  <a:solidFill>
                    <a:schemeClr val="bg1"/>
                  </a:solidFill>
                  <a:latin typeface="Franklin Gothic Demi" panose="020B0703020102020204" pitchFamily="34" charset="0"/>
                </a:rPr>
                <a:t>For the transformation of this tracked environment into interactive AR experiences, we rely on </a:t>
              </a:r>
            </a:p>
          </p:txBody>
        </p:sp>
        <p:pic>
          <p:nvPicPr>
            <p:cNvPr id="33" name="Picture 2" descr="Niantic launches Lightship VPS for Web: bringing the">
              <a:extLst>
                <a:ext uri="{FF2B5EF4-FFF2-40B4-BE49-F238E27FC236}">
                  <a16:creationId xmlns:a16="http://schemas.microsoft.com/office/drawing/2014/main" id="{FF6D77BF-269C-4E01-9F98-C5471556EC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2211" y="3820778"/>
              <a:ext cx="926440" cy="333543"/>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Diagonal Corners Snipped 33">
              <a:extLst>
                <a:ext uri="{FF2B5EF4-FFF2-40B4-BE49-F238E27FC236}">
                  <a16:creationId xmlns:a16="http://schemas.microsoft.com/office/drawing/2014/main" id="{D5E155D3-5641-4595-ABBA-A15E8758F490}"/>
                </a:ext>
              </a:extLst>
            </p:cNvPr>
            <p:cNvSpPr/>
            <p:nvPr/>
          </p:nvSpPr>
          <p:spPr>
            <a:xfrm>
              <a:off x="290563" y="4681156"/>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Franklin Gothic Demi" panose="020B0703020102020204" pitchFamily="34" charset="0"/>
                </a:rPr>
                <a:t>2</a:t>
              </a:r>
              <a:endParaRPr lang="en-US" dirty="0"/>
            </a:p>
          </p:txBody>
        </p:sp>
        <p:pic>
          <p:nvPicPr>
            <p:cNvPr id="39" name="Picture 38">
              <a:extLst>
                <a:ext uri="{FF2B5EF4-FFF2-40B4-BE49-F238E27FC236}">
                  <a16:creationId xmlns:a16="http://schemas.microsoft.com/office/drawing/2014/main" id="{31678783-68C4-41C5-9B52-D9CA4A56D8E4}"/>
                </a:ext>
              </a:extLst>
            </p:cNvPr>
            <p:cNvPicPr>
              <a:picLocks noChangeAspect="1"/>
            </p:cNvPicPr>
            <p:nvPr/>
          </p:nvPicPr>
          <p:blipFill>
            <a:blip r:embed="rId5"/>
            <a:stretch>
              <a:fillRect/>
            </a:stretch>
          </p:blipFill>
          <p:spPr>
            <a:xfrm>
              <a:off x="9111862" y="4539728"/>
              <a:ext cx="721171" cy="576000"/>
            </a:xfrm>
            <a:prstGeom prst="rect">
              <a:avLst/>
            </a:prstGeom>
          </p:spPr>
        </p:pic>
        <p:sp>
          <p:nvSpPr>
            <p:cNvPr id="41" name="Rectangle: Diagonal Corners Snipped 40">
              <a:extLst>
                <a:ext uri="{FF2B5EF4-FFF2-40B4-BE49-F238E27FC236}">
                  <a16:creationId xmlns:a16="http://schemas.microsoft.com/office/drawing/2014/main" id="{D70ADB3A-A6AC-4486-8B88-9622CB682182}"/>
                </a:ext>
              </a:extLst>
            </p:cNvPr>
            <p:cNvSpPr/>
            <p:nvPr/>
          </p:nvSpPr>
          <p:spPr>
            <a:xfrm>
              <a:off x="290488" y="5572332"/>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Franklin Gothic Demi" panose="020B0703020102020204" pitchFamily="34" charset="0"/>
                </a:rPr>
                <a:t>3</a:t>
              </a:r>
              <a:endParaRPr lang="en-US" dirty="0"/>
            </a:p>
          </p:txBody>
        </p:sp>
        <p:pic>
          <p:nvPicPr>
            <p:cNvPr id="42" name="Picture 41">
              <a:extLst>
                <a:ext uri="{FF2B5EF4-FFF2-40B4-BE49-F238E27FC236}">
                  <a16:creationId xmlns:a16="http://schemas.microsoft.com/office/drawing/2014/main" id="{E29AEDE6-D425-41C3-B71E-20D3E568A7C9}"/>
                </a:ext>
              </a:extLst>
            </p:cNvPr>
            <p:cNvPicPr>
              <a:picLocks noChangeAspect="1"/>
            </p:cNvPicPr>
            <p:nvPr/>
          </p:nvPicPr>
          <p:blipFill>
            <a:blip r:embed="rId6"/>
            <a:stretch>
              <a:fillRect/>
            </a:stretch>
          </p:blipFill>
          <p:spPr>
            <a:xfrm>
              <a:off x="3535680" y="5727871"/>
              <a:ext cx="1061164" cy="263355"/>
            </a:xfrm>
            <a:prstGeom prst="rect">
              <a:avLst/>
            </a:prstGeom>
          </p:spPr>
        </p:pic>
      </p:grpSp>
      <p:grpSp>
        <p:nvGrpSpPr>
          <p:cNvPr id="45" name="Group 44">
            <a:extLst>
              <a:ext uri="{FF2B5EF4-FFF2-40B4-BE49-F238E27FC236}">
                <a16:creationId xmlns:a16="http://schemas.microsoft.com/office/drawing/2014/main" id="{88A33342-A181-4E8C-B64D-0C5A17759C9B}"/>
              </a:ext>
            </a:extLst>
          </p:cNvPr>
          <p:cNvGrpSpPr/>
          <p:nvPr/>
        </p:nvGrpSpPr>
        <p:grpSpPr>
          <a:xfrm>
            <a:off x="150713" y="1181258"/>
            <a:ext cx="10925009" cy="1803254"/>
            <a:chOff x="150713" y="1181258"/>
            <a:chExt cx="10925009" cy="1803254"/>
          </a:xfrm>
        </p:grpSpPr>
        <p:sp>
          <p:nvSpPr>
            <p:cNvPr id="10" name="Rectangle: Rounded Corners 9">
              <a:extLst>
                <a:ext uri="{FF2B5EF4-FFF2-40B4-BE49-F238E27FC236}">
                  <a16:creationId xmlns:a16="http://schemas.microsoft.com/office/drawing/2014/main" id="{26DCCA48-4304-4C82-A8C7-9C239E12E534}"/>
                </a:ext>
              </a:extLst>
            </p:cNvPr>
            <p:cNvSpPr/>
            <p:nvPr/>
          </p:nvSpPr>
          <p:spPr>
            <a:xfrm>
              <a:off x="150713" y="1635113"/>
              <a:ext cx="1602760" cy="1071559"/>
            </a:xfrm>
            <a:prstGeom prst="roundRect">
              <a:avLst/>
            </a:prstGeom>
            <a:solidFill>
              <a:srgbClr val="3189CA">
                <a:alpha val="10196"/>
              </a:srgbClr>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Franklin Gothic Demi" panose="020B0703020102020204" pitchFamily="34" charset="0"/>
                </a:rPr>
                <a:t>Physical Environment</a:t>
              </a:r>
              <a:endParaRPr lang="en-US">
                <a:solidFill>
                  <a:schemeClr val="bg1"/>
                </a:solidFill>
              </a:endParaRPr>
            </a:p>
          </p:txBody>
        </p:sp>
        <p:sp>
          <p:nvSpPr>
            <p:cNvPr id="11" name="Rectangle: Diagonal Corners Snipped 10">
              <a:extLst>
                <a:ext uri="{FF2B5EF4-FFF2-40B4-BE49-F238E27FC236}">
                  <a16:creationId xmlns:a16="http://schemas.microsoft.com/office/drawing/2014/main" id="{230C2A0E-12FD-4B6B-9F91-DD5608523004}"/>
                </a:ext>
              </a:extLst>
            </p:cNvPr>
            <p:cNvSpPr/>
            <p:nvPr/>
          </p:nvSpPr>
          <p:spPr>
            <a:xfrm>
              <a:off x="523784" y="1181258"/>
              <a:ext cx="10191750" cy="298450"/>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Franklin Gothic Demi" panose="020B0703020102020204" pitchFamily="34" charset="0"/>
                </a:rPr>
                <a:t>COMMON AR APPLICATION PIPELINE</a:t>
              </a:r>
              <a:endParaRPr lang="en-US">
                <a:solidFill>
                  <a:schemeClr val="bg1"/>
                </a:solidFill>
              </a:endParaRPr>
            </a:p>
          </p:txBody>
        </p:sp>
        <p:sp>
          <p:nvSpPr>
            <p:cNvPr id="12" name="Rectangle: Rounded Corners 11">
              <a:extLst>
                <a:ext uri="{FF2B5EF4-FFF2-40B4-BE49-F238E27FC236}">
                  <a16:creationId xmlns:a16="http://schemas.microsoft.com/office/drawing/2014/main" id="{A6A73D93-DE28-4BFC-8794-8851D0BCB18F}"/>
                </a:ext>
              </a:extLst>
            </p:cNvPr>
            <p:cNvSpPr/>
            <p:nvPr/>
          </p:nvSpPr>
          <p:spPr>
            <a:xfrm>
              <a:off x="2187354" y="1831631"/>
              <a:ext cx="1602760" cy="700114"/>
            </a:xfrm>
            <a:prstGeom prst="roundRect">
              <a:avLst/>
            </a:prstGeom>
            <a:solidFill>
              <a:srgbClr val="3189CA">
                <a:alpha val="10196"/>
              </a:srgbClr>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Franklin Gothic Demi" panose="020B0703020102020204" pitchFamily="34" charset="0"/>
                </a:rPr>
                <a:t>Capture</a:t>
              </a:r>
              <a:endParaRPr lang="en-US">
                <a:solidFill>
                  <a:schemeClr val="bg1"/>
                </a:solidFill>
              </a:endParaRPr>
            </a:p>
          </p:txBody>
        </p:sp>
        <p:sp>
          <p:nvSpPr>
            <p:cNvPr id="13" name="Rectangle: Rounded Corners 12">
              <a:extLst>
                <a:ext uri="{FF2B5EF4-FFF2-40B4-BE49-F238E27FC236}">
                  <a16:creationId xmlns:a16="http://schemas.microsoft.com/office/drawing/2014/main" id="{B556E7A0-EF2E-4953-ADB0-8EE60F3819FC}"/>
                </a:ext>
              </a:extLst>
            </p:cNvPr>
            <p:cNvSpPr/>
            <p:nvPr/>
          </p:nvSpPr>
          <p:spPr>
            <a:xfrm>
              <a:off x="4008756" y="1831631"/>
              <a:ext cx="1602760" cy="700114"/>
            </a:xfrm>
            <a:prstGeom prst="roundRect">
              <a:avLst/>
            </a:prstGeom>
            <a:solidFill>
              <a:srgbClr val="3189CA">
                <a:alpha val="10196"/>
              </a:srgbClr>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Franklin Gothic Demi" panose="020B0703020102020204" pitchFamily="34" charset="0"/>
                </a:rPr>
                <a:t>Tracking</a:t>
              </a:r>
              <a:endParaRPr lang="en-US">
                <a:solidFill>
                  <a:schemeClr val="bg1"/>
                </a:solidFill>
              </a:endParaRPr>
            </a:p>
          </p:txBody>
        </p:sp>
        <p:sp>
          <p:nvSpPr>
            <p:cNvPr id="14" name="Rectangle: Rounded Corners 13">
              <a:extLst>
                <a:ext uri="{FF2B5EF4-FFF2-40B4-BE49-F238E27FC236}">
                  <a16:creationId xmlns:a16="http://schemas.microsoft.com/office/drawing/2014/main" id="{62AE10C4-BE3B-4434-AFD6-5433D9DF1650}"/>
                </a:ext>
              </a:extLst>
            </p:cNvPr>
            <p:cNvSpPr/>
            <p:nvPr/>
          </p:nvSpPr>
          <p:spPr>
            <a:xfrm>
              <a:off x="5830158" y="1831631"/>
              <a:ext cx="1602760" cy="700114"/>
            </a:xfrm>
            <a:prstGeom prst="roundRect">
              <a:avLst/>
            </a:prstGeom>
            <a:solidFill>
              <a:srgbClr val="3189CA">
                <a:alpha val="10196"/>
              </a:srgbClr>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Franklin Gothic Demi" panose="020B0703020102020204" pitchFamily="34" charset="0"/>
                </a:rPr>
                <a:t>Application</a:t>
              </a:r>
              <a:endParaRPr lang="en-US">
                <a:solidFill>
                  <a:schemeClr val="bg1"/>
                </a:solidFill>
              </a:endParaRPr>
            </a:p>
          </p:txBody>
        </p:sp>
        <p:sp>
          <p:nvSpPr>
            <p:cNvPr id="15" name="Rectangle: Rounded Corners 14">
              <a:extLst>
                <a:ext uri="{FF2B5EF4-FFF2-40B4-BE49-F238E27FC236}">
                  <a16:creationId xmlns:a16="http://schemas.microsoft.com/office/drawing/2014/main" id="{4F301E61-F78E-4C73-B910-AF559B75A11B}"/>
                </a:ext>
              </a:extLst>
            </p:cNvPr>
            <p:cNvSpPr/>
            <p:nvPr/>
          </p:nvSpPr>
          <p:spPr>
            <a:xfrm>
              <a:off x="7651560" y="1831631"/>
              <a:ext cx="1602760" cy="700114"/>
            </a:xfrm>
            <a:prstGeom prst="roundRect">
              <a:avLst/>
            </a:prstGeom>
            <a:solidFill>
              <a:srgbClr val="3189CA">
                <a:alpha val="10196"/>
              </a:srgbClr>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Franklin Gothic Demi" panose="020B0703020102020204" pitchFamily="34" charset="0"/>
                </a:rPr>
                <a:t>Render</a:t>
              </a:r>
              <a:endParaRPr lang="en-US">
                <a:solidFill>
                  <a:schemeClr val="bg1"/>
                </a:solidFill>
              </a:endParaRPr>
            </a:p>
          </p:txBody>
        </p:sp>
        <p:sp>
          <p:nvSpPr>
            <p:cNvPr id="19" name="Rectangle: Rounded Corners 18">
              <a:extLst>
                <a:ext uri="{FF2B5EF4-FFF2-40B4-BE49-F238E27FC236}">
                  <a16:creationId xmlns:a16="http://schemas.microsoft.com/office/drawing/2014/main" id="{BA4807D4-CD98-4C21-B0BD-ADD851588B43}"/>
                </a:ext>
              </a:extLst>
            </p:cNvPr>
            <p:cNvSpPr/>
            <p:nvPr/>
          </p:nvSpPr>
          <p:spPr>
            <a:xfrm>
              <a:off x="9472962" y="1645908"/>
              <a:ext cx="1602760" cy="1071559"/>
            </a:xfrm>
            <a:prstGeom prst="roundRect">
              <a:avLst/>
            </a:prstGeom>
            <a:solidFill>
              <a:srgbClr val="3189CA">
                <a:alpha val="10196"/>
              </a:srgbClr>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Franklin Gothic Demi" panose="020B0703020102020204" pitchFamily="34" charset="0"/>
                </a:rPr>
                <a:t>Display</a:t>
              </a:r>
              <a:endParaRPr lang="en-US">
                <a:solidFill>
                  <a:schemeClr val="bg1"/>
                </a:solidFill>
              </a:endParaRPr>
            </a:p>
          </p:txBody>
        </p:sp>
        <p:cxnSp>
          <p:nvCxnSpPr>
            <p:cNvPr id="20" name="Straight Arrow Connector 19">
              <a:extLst>
                <a:ext uri="{FF2B5EF4-FFF2-40B4-BE49-F238E27FC236}">
                  <a16:creationId xmlns:a16="http://schemas.microsoft.com/office/drawing/2014/main" id="{E25231DF-7991-4227-A8B7-6309DF3D9AA0}"/>
                </a:ext>
              </a:extLst>
            </p:cNvPr>
            <p:cNvCxnSpPr>
              <a:cxnSpLocks/>
            </p:cNvCxnSpPr>
            <p:nvPr/>
          </p:nvCxnSpPr>
          <p:spPr>
            <a:xfrm>
              <a:off x="3803449" y="2193118"/>
              <a:ext cx="218642" cy="0"/>
            </a:xfrm>
            <a:prstGeom prst="straightConnector1">
              <a:avLst/>
            </a:prstGeom>
            <a:ln w="57150">
              <a:solidFill>
                <a:srgbClr val="3189CA"/>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1741935D-D591-44C2-A839-86F345B5FD74}"/>
                </a:ext>
              </a:extLst>
            </p:cNvPr>
            <p:cNvCxnSpPr>
              <a:cxnSpLocks/>
              <a:stCxn id="13" idx="3"/>
              <a:endCxn id="14" idx="1"/>
            </p:cNvCxnSpPr>
            <p:nvPr/>
          </p:nvCxnSpPr>
          <p:spPr>
            <a:xfrm>
              <a:off x="5611516" y="2181688"/>
              <a:ext cx="218642" cy="0"/>
            </a:xfrm>
            <a:prstGeom prst="straightConnector1">
              <a:avLst/>
            </a:prstGeom>
            <a:ln w="57150">
              <a:solidFill>
                <a:srgbClr val="3189CA"/>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0F27F644-9C7D-40B6-B951-184331BBB2A3}"/>
                </a:ext>
              </a:extLst>
            </p:cNvPr>
            <p:cNvCxnSpPr>
              <a:cxnSpLocks/>
              <a:stCxn id="14" idx="3"/>
              <a:endCxn id="15" idx="1"/>
            </p:cNvCxnSpPr>
            <p:nvPr/>
          </p:nvCxnSpPr>
          <p:spPr>
            <a:xfrm>
              <a:off x="7432918" y="2181688"/>
              <a:ext cx="218642" cy="0"/>
            </a:xfrm>
            <a:prstGeom prst="straightConnector1">
              <a:avLst/>
            </a:prstGeom>
            <a:ln w="57150">
              <a:solidFill>
                <a:srgbClr val="3189CA"/>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7898DDE3-6F9E-4255-8CA1-04290566640E}"/>
                </a:ext>
              </a:extLst>
            </p:cNvPr>
            <p:cNvCxnSpPr>
              <a:cxnSpLocks/>
              <a:stCxn id="15" idx="3"/>
              <a:endCxn id="19" idx="1"/>
            </p:cNvCxnSpPr>
            <p:nvPr/>
          </p:nvCxnSpPr>
          <p:spPr>
            <a:xfrm>
              <a:off x="9254320" y="2181688"/>
              <a:ext cx="218642" cy="0"/>
            </a:xfrm>
            <a:prstGeom prst="straightConnector1">
              <a:avLst/>
            </a:prstGeom>
            <a:ln w="57150">
              <a:solidFill>
                <a:srgbClr val="3189CA"/>
              </a:solidFill>
              <a:tailEnd type="triangle"/>
            </a:ln>
          </p:spPr>
          <p:style>
            <a:lnRef idx="1">
              <a:schemeClr val="accent1"/>
            </a:lnRef>
            <a:fillRef idx="0">
              <a:schemeClr val="accent1"/>
            </a:fillRef>
            <a:effectRef idx="0">
              <a:schemeClr val="accent1"/>
            </a:effectRef>
            <a:fontRef idx="minor">
              <a:schemeClr val="tx1"/>
            </a:fontRef>
          </p:style>
        </p:cxnSp>
        <p:sp>
          <p:nvSpPr>
            <p:cNvPr id="29" name="Flowchart: Manual Operation 28">
              <a:extLst>
                <a:ext uri="{FF2B5EF4-FFF2-40B4-BE49-F238E27FC236}">
                  <a16:creationId xmlns:a16="http://schemas.microsoft.com/office/drawing/2014/main" id="{7E86CF09-7873-4908-B238-65D854162B93}"/>
                </a:ext>
              </a:extLst>
            </p:cNvPr>
            <p:cNvSpPr/>
            <p:nvPr/>
          </p:nvSpPr>
          <p:spPr>
            <a:xfrm rot="16200000">
              <a:off x="1730414" y="2074794"/>
              <a:ext cx="700109" cy="213777"/>
            </a:xfrm>
            <a:prstGeom prst="flowChartManualOperation">
              <a:avLst/>
            </a:prstGeom>
            <a:solidFill>
              <a:srgbClr val="EAF3FA"/>
            </a:solidFill>
            <a:ln w="28575">
              <a:solidFill>
                <a:srgbClr val="3189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Rectangle: Diagonal Corners Snipped 34">
              <a:extLst>
                <a:ext uri="{FF2B5EF4-FFF2-40B4-BE49-F238E27FC236}">
                  <a16:creationId xmlns:a16="http://schemas.microsoft.com/office/drawing/2014/main" id="{0AA6CCF2-D4CF-45E0-9953-EB5ECCA31850}"/>
                </a:ext>
              </a:extLst>
            </p:cNvPr>
            <p:cNvSpPr/>
            <p:nvPr/>
          </p:nvSpPr>
          <p:spPr>
            <a:xfrm>
              <a:off x="2832397" y="2747797"/>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1</a:t>
              </a:r>
              <a:endParaRPr lang="en-US" dirty="0"/>
            </a:p>
          </p:txBody>
        </p:sp>
        <p:sp>
          <p:nvSpPr>
            <p:cNvPr id="36" name="Rectangle: Diagonal Corners Snipped 35">
              <a:extLst>
                <a:ext uri="{FF2B5EF4-FFF2-40B4-BE49-F238E27FC236}">
                  <a16:creationId xmlns:a16="http://schemas.microsoft.com/office/drawing/2014/main" id="{6B509A84-E390-457F-9988-612366FEADF0}"/>
                </a:ext>
              </a:extLst>
            </p:cNvPr>
            <p:cNvSpPr/>
            <p:nvPr/>
          </p:nvSpPr>
          <p:spPr>
            <a:xfrm>
              <a:off x="4687449" y="2747797"/>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1</a:t>
              </a:r>
              <a:endParaRPr lang="en-US" dirty="0"/>
            </a:p>
          </p:txBody>
        </p:sp>
        <p:sp>
          <p:nvSpPr>
            <p:cNvPr id="37" name="Rectangle: Diagonal Corners Snipped 36">
              <a:extLst>
                <a:ext uri="{FF2B5EF4-FFF2-40B4-BE49-F238E27FC236}">
                  <a16:creationId xmlns:a16="http://schemas.microsoft.com/office/drawing/2014/main" id="{23B3A49C-1935-452E-A4AA-6DC25204BECD}"/>
                </a:ext>
              </a:extLst>
            </p:cNvPr>
            <p:cNvSpPr/>
            <p:nvPr/>
          </p:nvSpPr>
          <p:spPr>
            <a:xfrm>
              <a:off x="6475201" y="2750225"/>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Franklin Gothic Demi" panose="020B0703020102020204" pitchFamily="34" charset="0"/>
                </a:rPr>
                <a:t>2</a:t>
              </a:r>
              <a:endParaRPr lang="en-US" dirty="0"/>
            </a:p>
          </p:txBody>
        </p:sp>
        <p:sp>
          <p:nvSpPr>
            <p:cNvPr id="43" name="Rectangle: Diagonal Corners Snipped 42">
              <a:extLst>
                <a:ext uri="{FF2B5EF4-FFF2-40B4-BE49-F238E27FC236}">
                  <a16:creationId xmlns:a16="http://schemas.microsoft.com/office/drawing/2014/main" id="{29CC75D3-E413-4087-AC54-7854EAE4988C}"/>
                </a:ext>
              </a:extLst>
            </p:cNvPr>
            <p:cNvSpPr/>
            <p:nvPr/>
          </p:nvSpPr>
          <p:spPr>
            <a:xfrm>
              <a:off x="8262953" y="2766078"/>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Franklin Gothic Demi" panose="020B0703020102020204" pitchFamily="34" charset="0"/>
                </a:rPr>
                <a:t>3</a:t>
              </a:r>
              <a:endParaRPr lang="en-US" dirty="0"/>
            </a:p>
          </p:txBody>
        </p:sp>
      </p:grpSp>
    </p:spTree>
    <p:extLst>
      <p:ext uri="{BB962C8B-B14F-4D97-AF65-F5344CB8AC3E}">
        <p14:creationId xmlns:p14="http://schemas.microsoft.com/office/powerpoint/2010/main" val="499122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3985F27-C1AC-4CCF-BAAD-D22D23DB9A54}"/>
              </a:ext>
            </a:extLst>
          </p:cNvPr>
          <p:cNvSpPr/>
          <p:nvPr/>
        </p:nvSpPr>
        <p:spPr>
          <a:xfrm>
            <a:off x="-1" y="1"/>
            <a:ext cx="12192001" cy="965444"/>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3BCE3C10-E086-476E-9F47-EFF10FB2BE81}"/>
              </a:ext>
            </a:extLst>
          </p:cNvPr>
          <p:cNvSpPr/>
          <p:nvPr/>
        </p:nvSpPr>
        <p:spPr>
          <a:xfrm>
            <a:off x="-2" y="6753225"/>
            <a:ext cx="12192001" cy="104776"/>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6D334C3-EB60-4E4C-831F-F384CABA7CC0}"/>
              </a:ext>
            </a:extLst>
          </p:cNvPr>
          <p:cNvSpPr/>
          <p:nvPr/>
        </p:nvSpPr>
        <p:spPr>
          <a:xfrm>
            <a:off x="11491780" y="5991226"/>
            <a:ext cx="613018" cy="613018"/>
          </a:xfrm>
          <a:prstGeom prst="ellipse">
            <a:avLst/>
          </a:prstGeom>
          <a:solidFill>
            <a:srgbClr val="3189CA"/>
          </a:solidFill>
          <a:ln w="19050">
            <a:solidFill>
              <a:srgbClr val="6B76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a-GE" sz="1600">
                <a:latin typeface="Franklin Gothic Demi" panose="020B0703020102020204" pitchFamily="34" charset="0"/>
              </a:rPr>
              <a:t>6</a:t>
            </a:r>
            <a:endParaRPr lang="en-US" sz="1600" dirty="0">
              <a:latin typeface="Franklin Gothic Demi" panose="020B0703020102020204" pitchFamily="34" charset="0"/>
            </a:endParaRPr>
          </a:p>
        </p:txBody>
      </p:sp>
      <p:sp>
        <p:nvSpPr>
          <p:cNvPr id="66" name="Title 1">
            <a:extLst>
              <a:ext uri="{FF2B5EF4-FFF2-40B4-BE49-F238E27FC236}">
                <a16:creationId xmlns:a16="http://schemas.microsoft.com/office/drawing/2014/main" id="{0F718A4D-43CA-41C4-9170-3B8662E3F2A8}"/>
              </a:ext>
            </a:extLst>
          </p:cNvPr>
          <p:cNvSpPr txBox="1">
            <a:spLocks/>
          </p:cNvSpPr>
          <p:nvPr/>
        </p:nvSpPr>
        <p:spPr>
          <a:xfrm>
            <a:off x="-2" y="1"/>
            <a:ext cx="12192001" cy="96544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pPr algn="ctr"/>
            <a:r>
              <a:rPr lang="en-US" sz="6000" b="1">
                <a:solidFill>
                  <a:schemeClr val="tx1">
                    <a:lumMod val="95000"/>
                  </a:schemeClr>
                </a:solidFill>
                <a:latin typeface="Franklin Gothic Demi" panose="020B0703020102020204" pitchFamily="34" charset="0"/>
              </a:rPr>
              <a:t>AR &amp; 8THWALL</a:t>
            </a:r>
            <a:endParaRPr lang="en-US" sz="6000" b="1" dirty="0">
              <a:solidFill>
                <a:schemeClr val="tx1">
                  <a:lumMod val="95000"/>
                </a:schemeClr>
              </a:solidFill>
              <a:latin typeface="Franklin Gothic Demi" panose="020B0703020102020204" pitchFamily="34" charset="0"/>
            </a:endParaRPr>
          </a:p>
        </p:txBody>
      </p:sp>
      <p:grpSp>
        <p:nvGrpSpPr>
          <p:cNvPr id="8" name="Group 7">
            <a:extLst>
              <a:ext uri="{FF2B5EF4-FFF2-40B4-BE49-F238E27FC236}">
                <a16:creationId xmlns:a16="http://schemas.microsoft.com/office/drawing/2014/main" id="{0CB2E41B-DF88-49B0-A4D9-A5BB554E192E}"/>
              </a:ext>
            </a:extLst>
          </p:cNvPr>
          <p:cNvGrpSpPr/>
          <p:nvPr/>
        </p:nvGrpSpPr>
        <p:grpSpPr>
          <a:xfrm>
            <a:off x="5737504" y="1181258"/>
            <a:ext cx="5225716" cy="5522972"/>
            <a:chOff x="5737504" y="1181258"/>
            <a:chExt cx="5225716" cy="5522972"/>
          </a:xfrm>
        </p:grpSpPr>
        <p:sp>
          <p:nvSpPr>
            <p:cNvPr id="60" name="Rectangle: Diagonal Corners Snipped 59">
              <a:extLst>
                <a:ext uri="{FF2B5EF4-FFF2-40B4-BE49-F238E27FC236}">
                  <a16:creationId xmlns:a16="http://schemas.microsoft.com/office/drawing/2014/main" id="{8D5215A4-C3B8-4027-9625-57EB1C6DAF7C}"/>
                </a:ext>
              </a:extLst>
            </p:cNvPr>
            <p:cNvSpPr/>
            <p:nvPr/>
          </p:nvSpPr>
          <p:spPr>
            <a:xfrm>
              <a:off x="5737504" y="1181258"/>
              <a:ext cx="5225716" cy="298450"/>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chemeClr val="bg1"/>
                  </a:solidFill>
                  <a:latin typeface="Franklin Gothic Demi" panose="020B0703020102020204" pitchFamily="34" charset="0"/>
                </a:rPr>
                <a:t>MAGNET SYSTEM FACT SHEET</a:t>
              </a:r>
              <a:endParaRPr lang="en-US">
                <a:solidFill>
                  <a:schemeClr val="bg1"/>
                </a:solidFill>
              </a:endParaRPr>
            </a:p>
          </p:txBody>
        </p:sp>
        <p:pic>
          <p:nvPicPr>
            <p:cNvPr id="9" name="Picture 8">
              <a:extLst>
                <a:ext uri="{FF2B5EF4-FFF2-40B4-BE49-F238E27FC236}">
                  <a16:creationId xmlns:a16="http://schemas.microsoft.com/office/drawing/2014/main" id="{4D4A023B-0A1E-4719-BDD6-1F2466919D41}"/>
                </a:ext>
              </a:extLst>
            </p:cNvPr>
            <p:cNvPicPr>
              <a:picLocks noChangeAspect="1"/>
            </p:cNvPicPr>
            <p:nvPr/>
          </p:nvPicPr>
          <p:blipFill>
            <a:blip r:embed="rId3"/>
            <a:stretch>
              <a:fillRect/>
            </a:stretch>
          </p:blipFill>
          <p:spPr>
            <a:xfrm>
              <a:off x="6521562" y="1528703"/>
              <a:ext cx="3657600" cy="5175527"/>
            </a:xfrm>
            <a:prstGeom prst="rect">
              <a:avLst/>
            </a:prstGeom>
            <a:effectLst>
              <a:softEdge rad="0"/>
            </a:effectLst>
            <a:scene3d>
              <a:camera prst="orthographicFront"/>
              <a:lightRig rig="threePt" dir="t"/>
            </a:scene3d>
            <a:sp3d>
              <a:bevelT w="0"/>
              <a:bevelB w="0"/>
            </a:sp3d>
          </p:spPr>
        </p:pic>
      </p:grpSp>
      <p:cxnSp>
        <p:nvCxnSpPr>
          <p:cNvPr id="11" name="Straight Arrow Connector 10">
            <a:extLst>
              <a:ext uri="{FF2B5EF4-FFF2-40B4-BE49-F238E27FC236}">
                <a16:creationId xmlns:a16="http://schemas.microsoft.com/office/drawing/2014/main" id="{7EE994BB-5180-40DA-8747-CB6E49042BDD}"/>
              </a:ext>
            </a:extLst>
          </p:cNvPr>
          <p:cNvCxnSpPr>
            <a:cxnSpLocks/>
          </p:cNvCxnSpPr>
          <p:nvPr/>
        </p:nvCxnSpPr>
        <p:spPr>
          <a:xfrm>
            <a:off x="4638675" y="2698703"/>
            <a:ext cx="1676400" cy="0"/>
          </a:xfrm>
          <a:prstGeom prst="straightConnector1">
            <a:avLst/>
          </a:prstGeom>
          <a:ln w="76200">
            <a:solidFill>
              <a:srgbClr val="3189CA"/>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F22828D-C117-45C1-A7B7-E66336246F3D}"/>
              </a:ext>
            </a:extLst>
          </p:cNvPr>
          <p:cNvCxnSpPr>
            <a:cxnSpLocks/>
          </p:cNvCxnSpPr>
          <p:nvPr/>
        </p:nvCxnSpPr>
        <p:spPr>
          <a:xfrm>
            <a:off x="4638675" y="5449220"/>
            <a:ext cx="1676400" cy="0"/>
          </a:xfrm>
          <a:prstGeom prst="straightConnector1">
            <a:avLst/>
          </a:prstGeom>
          <a:ln w="76200">
            <a:solidFill>
              <a:srgbClr val="3189CA"/>
            </a:solidFill>
            <a:tailEnd type="triangle"/>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1522F1E7-AF99-4927-B7FE-599587C4144C}"/>
              </a:ext>
            </a:extLst>
          </p:cNvPr>
          <p:cNvGrpSpPr/>
          <p:nvPr/>
        </p:nvGrpSpPr>
        <p:grpSpPr>
          <a:xfrm>
            <a:off x="154161" y="1181258"/>
            <a:ext cx="5225716" cy="5437962"/>
            <a:chOff x="154161" y="1181258"/>
            <a:chExt cx="5225716" cy="5437962"/>
          </a:xfrm>
        </p:grpSpPr>
        <p:sp>
          <p:nvSpPr>
            <p:cNvPr id="69" name="Rectangle: Diagonal Corners Snipped 68">
              <a:extLst>
                <a:ext uri="{FF2B5EF4-FFF2-40B4-BE49-F238E27FC236}">
                  <a16:creationId xmlns:a16="http://schemas.microsoft.com/office/drawing/2014/main" id="{7AD62F96-888B-4FAA-A3BA-1A2CBF399A30}"/>
                </a:ext>
              </a:extLst>
            </p:cNvPr>
            <p:cNvSpPr/>
            <p:nvPr/>
          </p:nvSpPr>
          <p:spPr>
            <a:xfrm>
              <a:off x="154161" y="1181258"/>
              <a:ext cx="5225716" cy="298450"/>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Franklin Gothic Demi" panose="020B0703020102020204" pitchFamily="34" charset="0"/>
                </a:rPr>
                <a:t>MINDAR (AR.JS) MAGNET SYSTEM QR CODE</a:t>
              </a:r>
              <a:endParaRPr lang="en-US">
                <a:solidFill>
                  <a:schemeClr val="bg1"/>
                </a:solidFill>
              </a:endParaRPr>
            </a:p>
          </p:txBody>
        </p:sp>
        <p:sp>
          <p:nvSpPr>
            <p:cNvPr id="10" name="Rectangle: Diagonal Corners Snipped 9">
              <a:extLst>
                <a:ext uri="{FF2B5EF4-FFF2-40B4-BE49-F238E27FC236}">
                  <a16:creationId xmlns:a16="http://schemas.microsoft.com/office/drawing/2014/main" id="{F5405095-09D3-4EB3-A552-08C42DB13B43}"/>
                </a:ext>
              </a:extLst>
            </p:cNvPr>
            <p:cNvSpPr/>
            <p:nvPr/>
          </p:nvSpPr>
          <p:spPr>
            <a:xfrm>
              <a:off x="154161" y="3911880"/>
              <a:ext cx="5225716" cy="298450"/>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Franklin Gothic Demi" panose="020B0703020102020204" pitchFamily="34" charset="0"/>
                </a:rPr>
                <a:t>8THWALL MAGNET SYSTEM QR CODE</a:t>
              </a:r>
              <a:endParaRPr lang="en-US">
                <a:solidFill>
                  <a:schemeClr val="bg1"/>
                </a:solidFill>
              </a:endParaRPr>
            </a:p>
          </p:txBody>
        </p:sp>
        <p:pic>
          <p:nvPicPr>
            <p:cNvPr id="3" name="Picture 2">
              <a:extLst>
                <a:ext uri="{FF2B5EF4-FFF2-40B4-BE49-F238E27FC236}">
                  <a16:creationId xmlns:a16="http://schemas.microsoft.com/office/drawing/2014/main" id="{8F8E822A-BF67-47F8-B1EB-2B0D179B048B}"/>
                </a:ext>
              </a:extLst>
            </p:cNvPr>
            <p:cNvPicPr>
              <a:picLocks noChangeAspect="1"/>
            </p:cNvPicPr>
            <p:nvPr/>
          </p:nvPicPr>
          <p:blipFill>
            <a:blip r:embed="rId4"/>
            <a:stretch>
              <a:fillRect/>
            </a:stretch>
          </p:blipFill>
          <p:spPr>
            <a:xfrm>
              <a:off x="1476843" y="1528703"/>
              <a:ext cx="2340000" cy="2340000"/>
            </a:xfrm>
            <a:prstGeom prst="rect">
              <a:avLst/>
            </a:prstGeom>
          </p:spPr>
        </p:pic>
        <p:pic>
          <p:nvPicPr>
            <p:cNvPr id="5" name="Picture 4">
              <a:extLst>
                <a:ext uri="{FF2B5EF4-FFF2-40B4-BE49-F238E27FC236}">
                  <a16:creationId xmlns:a16="http://schemas.microsoft.com/office/drawing/2014/main" id="{D977C029-AA27-4AB0-8548-831EE85CD71D}"/>
                </a:ext>
              </a:extLst>
            </p:cNvPr>
            <p:cNvPicPr>
              <a:picLocks noChangeAspect="1"/>
            </p:cNvPicPr>
            <p:nvPr/>
          </p:nvPicPr>
          <p:blipFill>
            <a:blip r:embed="rId5"/>
            <a:stretch>
              <a:fillRect/>
            </a:stretch>
          </p:blipFill>
          <p:spPr>
            <a:xfrm>
              <a:off x="1476843" y="4279220"/>
              <a:ext cx="2295682" cy="2340000"/>
            </a:xfrm>
            <a:prstGeom prst="rect">
              <a:avLst/>
            </a:prstGeom>
          </p:spPr>
        </p:pic>
      </p:grpSp>
    </p:spTree>
    <p:extLst>
      <p:ext uri="{BB962C8B-B14F-4D97-AF65-F5344CB8AC3E}">
        <p14:creationId xmlns:p14="http://schemas.microsoft.com/office/powerpoint/2010/main" val="2571696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3985F27-C1AC-4CCF-BAAD-D22D23DB9A54}"/>
              </a:ext>
            </a:extLst>
          </p:cNvPr>
          <p:cNvSpPr/>
          <p:nvPr/>
        </p:nvSpPr>
        <p:spPr>
          <a:xfrm>
            <a:off x="-1" y="1"/>
            <a:ext cx="12192001" cy="965444"/>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3BCE3C10-E086-476E-9F47-EFF10FB2BE81}"/>
              </a:ext>
            </a:extLst>
          </p:cNvPr>
          <p:cNvSpPr/>
          <p:nvPr/>
        </p:nvSpPr>
        <p:spPr>
          <a:xfrm>
            <a:off x="-2" y="6753225"/>
            <a:ext cx="12192001" cy="104776"/>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6D334C3-EB60-4E4C-831F-F384CABA7CC0}"/>
              </a:ext>
            </a:extLst>
          </p:cNvPr>
          <p:cNvSpPr/>
          <p:nvPr/>
        </p:nvSpPr>
        <p:spPr>
          <a:xfrm>
            <a:off x="11491780" y="5991226"/>
            <a:ext cx="613018" cy="613018"/>
          </a:xfrm>
          <a:prstGeom prst="ellipse">
            <a:avLst/>
          </a:prstGeom>
          <a:solidFill>
            <a:srgbClr val="3189CA"/>
          </a:solidFill>
          <a:ln w="19050">
            <a:solidFill>
              <a:srgbClr val="6B76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latin typeface="Franklin Gothic Demi" panose="020B0703020102020204" pitchFamily="34" charset="0"/>
              </a:rPr>
              <a:t>7</a:t>
            </a:r>
            <a:endParaRPr lang="en-US" sz="1600" dirty="0">
              <a:latin typeface="Franklin Gothic Demi" panose="020B0703020102020204" pitchFamily="34" charset="0"/>
            </a:endParaRPr>
          </a:p>
        </p:txBody>
      </p:sp>
      <p:cxnSp>
        <p:nvCxnSpPr>
          <p:cNvPr id="27" name="Straight Connector 26">
            <a:extLst>
              <a:ext uri="{FF2B5EF4-FFF2-40B4-BE49-F238E27FC236}">
                <a16:creationId xmlns:a16="http://schemas.microsoft.com/office/drawing/2014/main" id="{ACC0CC6F-B758-4721-BB0B-2186A3C6CF47}"/>
              </a:ext>
            </a:extLst>
          </p:cNvPr>
          <p:cNvCxnSpPr>
            <a:cxnSpLocks/>
          </p:cNvCxnSpPr>
          <p:nvPr/>
        </p:nvCxnSpPr>
        <p:spPr>
          <a:xfrm>
            <a:off x="-2" y="1667607"/>
            <a:ext cx="11294535" cy="0"/>
          </a:xfrm>
          <a:prstGeom prst="line">
            <a:avLst/>
          </a:prstGeom>
          <a:ln w="38100">
            <a:solidFill>
              <a:srgbClr val="404040"/>
            </a:solidFill>
          </a:ln>
        </p:spPr>
        <p:style>
          <a:lnRef idx="1">
            <a:schemeClr val="accent1"/>
          </a:lnRef>
          <a:fillRef idx="0">
            <a:schemeClr val="accent1"/>
          </a:fillRef>
          <a:effectRef idx="0">
            <a:schemeClr val="accent1"/>
          </a:effectRef>
          <a:fontRef idx="minor">
            <a:schemeClr val="tx1"/>
          </a:fontRef>
        </p:style>
      </p:cxnSp>
      <p:sp>
        <p:nvSpPr>
          <p:cNvPr id="60" name="Rectangle: Diagonal Corners Snipped 59">
            <a:extLst>
              <a:ext uri="{FF2B5EF4-FFF2-40B4-BE49-F238E27FC236}">
                <a16:creationId xmlns:a16="http://schemas.microsoft.com/office/drawing/2014/main" id="{8D5215A4-C3B8-4027-9625-57EB1C6DAF7C}"/>
              </a:ext>
            </a:extLst>
          </p:cNvPr>
          <p:cNvSpPr/>
          <p:nvPr/>
        </p:nvSpPr>
        <p:spPr>
          <a:xfrm>
            <a:off x="5737504" y="1181258"/>
            <a:ext cx="5225716" cy="298450"/>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chemeClr val="bg1"/>
                </a:solidFill>
                <a:latin typeface="Franklin Gothic Demi" panose="020B0703020102020204" pitchFamily="34" charset="0"/>
              </a:rPr>
              <a:t>8THWALL MAGNET SYSTEM TEST VIDEO</a:t>
            </a:r>
            <a:endParaRPr lang="en-US">
              <a:solidFill>
                <a:schemeClr val="bg1"/>
              </a:solidFill>
            </a:endParaRPr>
          </a:p>
        </p:txBody>
      </p:sp>
      <p:sp>
        <p:nvSpPr>
          <p:cNvPr id="66" name="Title 1">
            <a:extLst>
              <a:ext uri="{FF2B5EF4-FFF2-40B4-BE49-F238E27FC236}">
                <a16:creationId xmlns:a16="http://schemas.microsoft.com/office/drawing/2014/main" id="{0F718A4D-43CA-41C4-9170-3B8662E3F2A8}"/>
              </a:ext>
            </a:extLst>
          </p:cNvPr>
          <p:cNvSpPr txBox="1">
            <a:spLocks/>
          </p:cNvSpPr>
          <p:nvPr/>
        </p:nvSpPr>
        <p:spPr>
          <a:xfrm>
            <a:off x="-2" y="1"/>
            <a:ext cx="12192001" cy="96544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pPr algn="ctr"/>
            <a:r>
              <a:rPr lang="en-US" sz="6000" b="1">
                <a:solidFill>
                  <a:schemeClr val="tx1">
                    <a:lumMod val="95000"/>
                  </a:schemeClr>
                </a:solidFill>
                <a:latin typeface="Franklin Gothic Demi" panose="020B0703020102020204" pitchFamily="34" charset="0"/>
              </a:rPr>
              <a:t>AR &amp; 8THWALL</a:t>
            </a:r>
            <a:endParaRPr lang="en-US" sz="6000" b="1" dirty="0">
              <a:solidFill>
                <a:schemeClr val="tx1">
                  <a:lumMod val="95000"/>
                </a:schemeClr>
              </a:solidFill>
              <a:latin typeface="Franklin Gothic Demi" panose="020B0703020102020204" pitchFamily="34" charset="0"/>
            </a:endParaRPr>
          </a:p>
        </p:txBody>
      </p:sp>
      <p:sp>
        <p:nvSpPr>
          <p:cNvPr id="69" name="Rectangle: Diagonal Corners Snipped 68">
            <a:extLst>
              <a:ext uri="{FF2B5EF4-FFF2-40B4-BE49-F238E27FC236}">
                <a16:creationId xmlns:a16="http://schemas.microsoft.com/office/drawing/2014/main" id="{7AD62F96-888B-4FAA-A3BA-1A2CBF399A30}"/>
              </a:ext>
            </a:extLst>
          </p:cNvPr>
          <p:cNvSpPr/>
          <p:nvPr/>
        </p:nvSpPr>
        <p:spPr>
          <a:xfrm>
            <a:off x="154161" y="1181258"/>
            <a:ext cx="5225716" cy="298450"/>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Franklin Gothic Demi" panose="020B0703020102020204" pitchFamily="34" charset="0"/>
              </a:rPr>
              <a:t>MINDAR (AR.JS) MAGNET SYSTEM TEST VIDEO</a:t>
            </a:r>
            <a:endParaRPr lang="en-US">
              <a:solidFill>
                <a:schemeClr val="bg1"/>
              </a:solidFill>
            </a:endParaRPr>
          </a:p>
        </p:txBody>
      </p:sp>
      <p:cxnSp>
        <p:nvCxnSpPr>
          <p:cNvPr id="82" name="Straight Connector 81">
            <a:extLst>
              <a:ext uri="{FF2B5EF4-FFF2-40B4-BE49-F238E27FC236}">
                <a16:creationId xmlns:a16="http://schemas.microsoft.com/office/drawing/2014/main" id="{194DCCF5-7424-4E1F-BB4F-1692D69496C8}"/>
              </a:ext>
            </a:extLst>
          </p:cNvPr>
          <p:cNvCxnSpPr>
            <a:cxnSpLocks/>
          </p:cNvCxnSpPr>
          <p:nvPr/>
        </p:nvCxnSpPr>
        <p:spPr>
          <a:xfrm flipV="1">
            <a:off x="5619750" y="1667607"/>
            <a:ext cx="0" cy="5085618"/>
          </a:xfrm>
          <a:prstGeom prst="line">
            <a:avLst/>
          </a:prstGeom>
          <a:ln w="38100">
            <a:solidFill>
              <a:srgbClr val="404040"/>
            </a:solidFill>
          </a:ln>
        </p:spPr>
        <p:style>
          <a:lnRef idx="1">
            <a:schemeClr val="accent1"/>
          </a:lnRef>
          <a:fillRef idx="0">
            <a:schemeClr val="accent1"/>
          </a:fillRef>
          <a:effectRef idx="0">
            <a:schemeClr val="accent1"/>
          </a:effectRef>
          <a:fontRef idx="minor">
            <a:schemeClr val="tx1"/>
          </a:fontRef>
        </p:style>
      </p:cxnSp>
      <p:pic>
        <p:nvPicPr>
          <p:cNvPr id="2" name="RPReplay_Final1699437938">
            <a:hlinkClick r:id="" action="ppaction://media"/>
            <a:extLst>
              <a:ext uri="{FF2B5EF4-FFF2-40B4-BE49-F238E27FC236}">
                <a16:creationId xmlns:a16="http://schemas.microsoft.com/office/drawing/2014/main" id="{D339F17A-F20A-E6DF-160E-75FB72BB570C}"/>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7"/>
          <a:srcRect/>
          <a:stretch/>
        </p:blipFill>
        <p:spPr>
          <a:xfrm>
            <a:off x="1443260" y="1719839"/>
            <a:ext cx="2262973" cy="4902731"/>
          </a:xfrm>
          <a:prstGeom prst="rect">
            <a:avLst/>
          </a:prstGeom>
        </p:spPr>
      </p:pic>
      <p:pic>
        <p:nvPicPr>
          <p:cNvPr id="3" name="RPReplay_Final1699437800">
            <a:hlinkClick r:id="" action="ppaction://media"/>
            <a:extLst>
              <a:ext uri="{FF2B5EF4-FFF2-40B4-BE49-F238E27FC236}">
                <a16:creationId xmlns:a16="http://schemas.microsoft.com/office/drawing/2014/main" id="{5CD265A3-F42C-F325-3692-F3F9ECE8F107}"/>
              </a:ext>
            </a:extLst>
          </p:cNvPr>
          <p:cNvPicPr>
            <a:picLocks noChangeAspect="1"/>
          </p:cNvPicPr>
          <p:nvPr>
            <a:videoFile r:link="rId4"/>
            <p:extLst>
              <p:ext uri="{DAA4B4D4-6D71-4841-9C94-3DE7FCFB9230}">
                <p14:media xmlns:p14="http://schemas.microsoft.com/office/powerpoint/2010/main" r:embed="rId3"/>
              </p:ext>
            </p:extLst>
          </p:nvPr>
        </p:nvPicPr>
        <p:blipFill>
          <a:blip r:embed="rId8"/>
          <a:stretch>
            <a:fillRect/>
          </a:stretch>
        </p:blipFill>
        <p:spPr>
          <a:xfrm>
            <a:off x="7220032" y="1719840"/>
            <a:ext cx="2260659" cy="4897716"/>
          </a:xfrm>
          <a:prstGeom prst="rect">
            <a:avLst/>
          </a:prstGeom>
        </p:spPr>
      </p:pic>
    </p:spTree>
    <p:extLst>
      <p:ext uri="{BB962C8B-B14F-4D97-AF65-F5344CB8AC3E}">
        <p14:creationId xmlns:p14="http://schemas.microsoft.com/office/powerpoint/2010/main" val="3145066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335"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124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2"/>
                </p:tgtEl>
              </p:cMediaNode>
            </p:video>
            <p:seq concurrent="1" nextAc="seek">
              <p:cTn id="12" restart="whenNotActive" fill="hold" evtFilter="cancelBubble" nodeType="interactiveSeq">
                <p:stCondLst>
                  <p:cond evt="onClick" delay="0">
                    <p:tgtEl>
                      <p:spTgt spid="2"/>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2"/>
                                        </p:tgtEl>
                                      </p:cBhvr>
                                    </p:cmd>
                                  </p:childTnLst>
                                </p:cTn>
                              </p:par>
                            </p:childTnLst>
                          </p:cTn>
                        </p:par>
                      </p:childTnLst>
                    </p:cTn>
                  </p:par>
                </p:childTnLst>
              </p:cTn>
              <p:nextCondLst>
                <p:cond evt="onClick" delay="0">
                  <p:tgtEl>
                    <p:spTgt spid="2"/>
                  </p:tgtEl>
                </p:cond>
              </p:nextCondLst>
            </p:seq>
            <p:video>
              <p:cMediaNode vol="80000">
                <p:cTn id="17" fill="hold" display="0">
                  <p:stCondLst>
                    <p:cond delay="indefinite"/>
                  </p:stCondLst>
                </p:cTn>
                <p:tgtEl>
                  <p:spTgt spid="3"/>
                </p:tgtEl>
              </p:cMediaNode>
            </p:video>
            <p:seq concurrent="1" nextAc="seek">
              <p:cTn id="18" restart="whenNotActive" fill="hold" evtFilter="cancelBubble" nodeType="interactiveSeq">
                <p:stCondLst>
                  <p:cond evt="onClick" delay="0">
                    <p:tgtEl>
                      <p:spTgt spid="3"/>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3985F27-C1AC-4CCF-BAAD-D22D23DB9A54}"/>
              </a:ext>
            </a:extLst>
          </p:cNvPr>
          <p:cNvSpPr/>
          <p:nvPr/>
        </p:nvSpPr>
        <p:spPr>
          <a:xfrm>
            <a:off x="-1" y="1"/>
            <a:ext cx="12192001" cy="965444"/>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3BCE3C10-E086-476E-9F47-EFF10FB2BE81}"/>
              </a:ext>
            </a:extLst>
          </p:cNvPr>
          <p:cNvSpPr/>
          <p:nvPr/>
        </p:nvSpPr>
        <p:spPr>
          <a:xfrm>
            <a:off x="-2" y="6753225"/>
            <a:ext cx="12192001" cy="104776"/>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6D334C3-EB60-4E4C-831F-F384CABA7CC0}"/>
              </a:ext>
            </a:extLst>
          </p:cNvPr>
          <p:cNvSpPr/>
          <p:nvPr/>
        </p:nvSpPr>
        <p:spPr>
          <a:xfrm>
            <a:off x="11491780" y="5991226"/>
            <a:ext cx="613018" cy="613018"/>
          </a:xfrm>
          <a:prstGeom prst="ellipse">
            <a:avLst/>
          </a:prstGeom>
          <a:solidFill>
            <a:srgbClr val="3189CA"/>
          </a:solidFill>
          <a:ln w="19050">
            <a:solidFill>
              <a:srgbClr val="6B76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latin typeface="Franklin Gothic Demi" panose="020B0703020102020204" pitchFamily="34" charset="0"/>
              </a:rPr>
              <a:t>8</a:t>
            </a:r>
            <a:endParaRPr lang="en-US" sz="1600" dirty="0">
              <a:latin typeface="Franklin Gothic Demi" panose="020B0703020102020204" pitchFamily="34" charset="0"/>
            </a:endParaRPr>
          </a:p>
        </p:txBody>
      </p:sp>
      <p:cxnSp>
        <p:nvCxnSpPr>
          <p:cNvPr id="27" name="Straight Connector 26">
            <a:extLst>
              <a:ext uri="{FF2B5EF4-FFF2-40B4-BE49-F238E27FC236}">
                <a16:creationId xmlns:a16="http://schemas.microsoft.com/office/drawing/2014/main" id="{ACC0CC6F-B758-4721-BB0B-2186A3C6CF47}"/>
              </a:ext>
            </a:extLst>
          </p:cNvPr>
          <p:cNvCxnSpPr>
            <a:cxnSpLocks/>
          </p:cNvCxnSpPr>
          <p:nvPr/>
        </p:nvCxnSpPr>
        <p:spPr>
          <a:xfrm>
            <a:off x="-2" y="1667607"/>
            <a:ext cx="11294535" cy="0"/>
          </a:xfrm>
          <a:prstGeom prst="line">
            <a:avLst/>
          </a:prstGeom>
          <a:ln w="38100">
            <a:solidFill>
              <a:srgbClr val="404040"/>
            </a:solidFill>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024EE665-5CD4-403C-978F-1F65CCCA0C64}"/>
              </a:ext>
            </a:extLst>
          </p:cNvPr>
          <p:cNvGrpSpPr/>
          <p:nvPr/>
        </p:nvGrpSpPr>
        <p:grpSpPr>
          <a:xfrm>
            <a:off x="5737504" y="1821311"/>
            <a:ext cx="5225716" cy="4787655"/>
            <a:chOff x="4844271" y="1816588"/>
            <a:chExt cx="5225716" cy="4787655"/>
          </a:xfrm>
        </p:grpSpPr>
        <p:grpSp>
          <p:nvGrpSpPr>
            <p:cNvPr id="11" name="Group 10">
              <a:extLst>
                <a:ext uri="{FF2B5EF4-FFF2-40B4-BE49-F238E27FC236}">
                  <a16:creationId xmlns:a16="http://schemas.microsoft.com/office/drawing/2014/main" id="{FEF4310B-0AB4-4880-9217-70AFD2266EA2}"/>
                </a:ext>
              </a:extLst>
            </p:cNvPr>
            <p:cNvGrpSpPr/>
            <p:nvPr/>
          </p:nvGrpSpPr>
          <p:grpSpPr>
            <a:xfrm>
              <a:off x="4844271" y="1816588"/>
              <a:ext cx="5225716" cy="4787655"/>
              <a:chOff x="1957138" y="2315517"/>
              <a:chExt cx="5225716" cy="4787655"/>
            </a:xfrm>
          </p:grpSpPr>
          <p:sp>
            <p:nvSpPr>
              <p:cNvPr id="45" name="Rectangle: Rounded Corners 44">
                <a:extLst>
                  <a:ext uri="{FF2B5EF4-FFF2-40B4-BE49-F238E27FC236}">
                    <a16:creationId xmlns:a16="http://schemas.microsoft.com/office/drawing/2014/main" id="{38C6B4F9-4347-4CB4-A99F-0EE25F6DBAD1}"/>
                  </a:ext>
                </a:extLst>
              </p:cNvPr>
              <p:cNvSpPr/>
              <p:nvPr/>
            </p:nvSpPr>
            <p:spPr>
              <a:xfrm>
                <a:off x="1957138" y="2315517"/>
                <a:ext cx="5225716" cy="4787655"/>
              </a:xfrm>
              <a:prstGeom prst="roundRect">
                <a:avLst/>
              </a:prstGeom>
              <a:solidFill>
                <a:srgbClr val="3189CA">
                  <a:alpha val="0"/>
                </a:srgbClr>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Rounded Corners 43">
                <a:extLst>
                  <a:ext uri="{FF2B5EF4-FFF2-40B4-BE49-F238E27FC236}">
                    <a16:creationId xmlns:a16="http://schemas.microsoft.com/office/drawing/2014/main" id="{2276997A-73BD-48F9-AA8B-996B46368417}"/>
                  </a:ext>
                </a:extLst>
              </p:cNvPr>
              <p:cNvSpPr/>
              <p:nvPr/>
            </p:nvSpPr>
            <p:spPr>
              <a:xfrm>
                <a:off x="2167078" y="2781506"/>
                <a:ext cx="1314868" cy="3180991"/>
              </a:xfrm>
              <a:prstGeom prst="roundRect">
                <a:avLst/>
              </a:prstGeom>
              <a:solidFill>
                <a:srgbClr val="3189CA">
                  <a:alpha val="10196"/>
                </a:srgbClr>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44D5C145-2AA3-40A5-BE42-4080FFE0CDC1}"/>
                  </a:ext>
                </a:extLst>
              </p:cNvPr>
              <p:cNvGrpSpPr/>
              <p:nvPr/>
            </p:nvGrpSpPr>
            <p:grpSpPr>
              <a:xfrm>
                <a:off x="2539478" y="2442953"/>
                <a:ext cx="4346596" cy="3375276"/>
                <a:chOff x="2539478" y="2442953"/>
                <a:chExt cx="4346596" cy="3375276"/>
              </a:xfrm>
            </p:grpSpPr>
            <p:grpSp>
              <p:nvGrpSpPr>
                <p:cNvPr id="2" name="Group 1">
                  <a:extLst>
                    <a:ext uri="{FF2B5EF4-FFF2-40B4-BE49-F238E27FC236}">
                      <a16:creationId xmlns:a16="http://schemas.microsoft.com/office/drawing/2014/main" id="{EE81CF57-1F34-4CC4-B489-2AC8CE728BFD}"/>
                    </a:ext>
                  </a:extLst>
                </p:cNvPr>
                <p:cNvGrpSpPr/>
                <p:nvPr/>
              </p:nvGrpSpPr>
              <p:grpSpPr>
                <a:xfrm>
                  <a:off x="2539478" y="2727886"/>
                  <a:ext cx="3802028" cy="3090343"/>
                  <a:chOff x="6648961" y="3308262"/>
                  <a:chExt cx="3802028" cy="3090343"/>
                </a:xfrm>
              </p:grpSpPr>
              <p:grpSp>
                <p:nvGrpSpPr>
                  <p:cNvPr id="26" name="Group 25">
                    <a:extLst>
                      <a:ext uri="{FF2B5EF4-FFF2-40B4-BE49-F238E27FC236}">
                        <a16:creationId xmlns:a16="http://schemas.microsoft.com/office/drawing/2014/main" id="{25C1C39A-EBA6-4942-A620-377F37DC796B}"/>
                      </a:ext>
                    </a:extLst>
                  </p:cNvPr>
                  <p:cNvGrpSpPr/>
                  <p:nvPr/>
                </p:nvGrpSpPr>
                <p:grpSpPr>
                  <a:xfrm>
                    <a:off x="6648961" y="3308262"/>
                    <a:ext cx="3228982" cy="3090343"/>
                    <a:chOff x="7679653" y="3048374"/>
                    <a:chExt cx="3519636" cy="3368518"/>
                  </a:xfrm>
                </p:grpSpPr>
                <p:grpSp>
                  <p:nvGrpSpPr>
                    <p:cNvPr id="13" name="Group 12">
                      <a:extLst>
                        <a:ext uri="{FF2B5EF4-FFF2-40B4-BE49-F238E27FC236}">
                          <a16:creationId xmlns:a16="http://schemas.microsoft.com/office/drawing/2014/main" id="{788DA1CE-AD3A-4C21-9ED2-9519CFC639F7}"/>
                        </a:ext>
                      </a:extLst>
                    </p:cNvPr>
                    <p:cNvGrpSpPr/>
                    <p:nvPr/>
                  </p:nvGrpSpPr>
                  <p:grpSpPr>
                    <a:xfrm>
                      <a:off x="7679653" y="3237651"/>
                      <a:ext cx="3040048" cy="3179241"/>
                      <a:chOff x="7679653" y="3237651"/>
                      <a:chExt cx="3040048" cy="3179241"/>
                    </a:xfrm>
                  </p:grpSpPr>
                  <p:grpSp>
                    <p:nvGrpSpPr>
                      <p:cNvPr id="8" name="Group 7">
                        <a:extLst>
                          <a:ext uri="{FF2B5EF4-FFF2-40B4-BE49-F238E27FC236}">
                            <a16:creationId xmlns:a16="http://schemas.microsoft.com/office/drawing/2014/main" id="{7FAD7211-A77D-47E7-95AD-04578AC5F5CD}"/>
                          </a:ext>
                        </a:extLst>
                      </p:cNvPr>
                      <p:cNvGrpSpPr/>
                      <p:nvPr/>
                    </p:nvGrpSpPr>
                    <p:grpSpPr>
                      <a:xfrm>
                        <a:off x="7679653" y="3241098"/>
                        <a:ext cx="1152000" cy="3175794"/>
                        <a:chOff x="7992556" y="3128825"/>
                        <a:chExt cx="1152000" cy="3175794"/>
                      </a:xfrm>
                    </p:grpSpPr>
                    <p:pic>
                      <p:nvPicPr>
                        <p:cNvPr id="3074" name="Picture 2">
                          <a:extLst>
                            <a:ext uri="{FF2B5EF4-FFF2-40B4-BE49-F238E27FC236}">
                              <a16:creationId xmlns:a16="http://schemas.microsoft.com/office/drawing/2014/main" id="{1CD9EEEF-75BA-4358-99D7-499D70A382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2287" y="4739050"/>
                          <a:ext cx="720000" cy="720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4A51033D-D687-49B4-BD13-1E547E0D26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02287" y="3922414"/>
                          <a:ext cx="720000" cy="71717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Opera logo and symbol, meaning, history, PNG">
                          <a:extLst>
                            <a:ext uri="{FF2B5EF4-FFF2-40B4-BE49-F238E27FC236}">
                              <a16:creationId xmlns:a16="http://schemas.microsoft.com/office/drawing/2014/main" id="{0B4109A8-7C49-414A-A083-79B1F7F6C50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92556" y="3128825"/>
                          <a:ext cx="1152000" cy="72000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Firefox - Wikipedia">
                          <a:extLst>
                            <a:ext uri="{FF2B5EF4-FFF2-40B4-BE49-F238E27FC236}">
                              <a16:creationId xmlns:a16="http://schemas.microsoft.com/office/drawing/2014/main" id="{BC1A70D6-EE73-4333-8EA7-BA1138B6251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02287" y="5556387"/>
                          <a:ext cx="720000" cy="74823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 name="Group 11">
                        <a:extLst>
                          <a:ext uri="{FF2B5EF4-FFF2-40B4-BE49-F238E27FC236}">
                            <a16:creationId xmlns:a16="http://schemas.microsoft.com/office/drawing/2014/main" id="{C39DC5A2-1421-4EAF-84C4-2A3C66BDD396}"/>
                          </a:ext>
                        </a:extLst>
                      </p:cNvPr>
                      <p:cNvGrpSpPr/>
                      <p:nvPr/>
                    </p:nvGrpSpPr>
                    <p:grpSpPr>
                      <a:xfrm>
                        <a:off x="8943812" y="3237651"/>
                        <a:ext cx="1775889" cy="3177588"/>
                        <a:chOff x="8943812" y="3237651"/>
                        <a:chExt cx="1775889" cy="3177588"/>
                      </a:xfrm>
                    </p:grpSpPr>
                    <p:pic>
                      <p:nvPicPr>
                        <p:cNvPr id="6" name="Picture 5">
                          <a:extLst>
                            <a:ext uri="{FF2B5EF4-FFF2-40B4-BE49-F238E27FC236}">
                              <a16:creationId xmlns:a16="http://schemas.microsoft.com/office/drawing/2014/main" id="{790AECB5-2C7C-41E3-A5D1-45A14230BBFE}"/>
                            </a:ext>
                          </a:extLst>
                        </p:cNvPr>
                        <p:cNvPicPr>
                          <a:picLocks noChangeAspect="1"/>
                        </p:cNvPicPr>
                        <p:nvPr/>
                      </p:nvPicPr>
                      <p:blipFill rotWithShape="1">
                        <a:blip r:embed="rId7"/>
                        <a:srcRect r="49803"/>
                        <a:stretch/>
                      </p:blipFill>
                      <p:spPr>
                        <a:xfrm>
                          <a:off x="8943814" y="3237651"/>
                          <a:ext cx="759675" cy="720000"/>
                        </a:xfrm>
                        <a:prstGeom prst="rect">
                          <a:avLst/>
                        </a:prstGeom>
                      </p:spPr>
                    </p:pic>
                    <p:pic>
                      <p:nvPicPr>
                        <p:cNvPr id="29" name="Picture 28">
                          <a:extLst>
                            <a:ext uri="{FF2B5EF4-FFF2-40B4-BE49-F238E27FC236}">
                              <a16:creationId xmlns:a16="http://schemas.microsoft.com/office/drawing/2014/main" id="{81803FF8-DBB7-4E81-BFCF-78BFFA935D82}"/>
                            </a:ext>
                          </a:extLst>
                        </p:cNvPr>
                        <p:cNvPicPr>
                          <a:picLocks noChangeAspect="1"/>
                        </p:cNvPicPr>
                        <p:nvPr/>
                      </p:nvPicPr>
                      <p:blipFill rotWithShape="1">
                        <a:blip r:embed="rId7"/>
                        <a:srcRect r="49803"/>
                        <a:stretch/>
                      </p:blipFill>
                      <p:spPr>
                        <a:xfrm>
                          <a:off x="8943813" y="4055921"/>
                          <a:ext cx="759675" cy="720000"/>
                        </a:xfrm>
                        <a:prstGeom prst="rect">
                          <a:avLst/>
                        </a:prstGeom>
                      </p:spPr>
                    </p:pic>
                    <p:pic>
                      <p:nvPicPr>
                        <p:cNvPr id="31" name="Picture 30">
                          <a:extLst>
                            <a:ext uri="{FF2B5EF4-FFF2-40B4-BE49-F238E27FC236}">
                              <a16:creationId xmlns:a16="http://schemas.microsoft.com/office/drawing/2014/main" id="{2A891749-AFA1-491B-A42C-53D57A96B8E2}"/>
                            </a:ext>
                          </a:extLst>
                        </p:cNvPr>
                        <p:cNvPicPr>
                          <a:picLocks noChangeAspect="1"/>
                        </p:cNvPicPr>
                        <p:nvPr/>
                      </p:nvPicPr>
                      <p:blipFill rotWithShape="1">
                        <a:blip r:embed="rId7"/>
                        <a:srcRect r="49803"/>
                        <a:stretch/>
                      </p:blipFill>
                      <p:spPr>
                        <a:xfrm>
                          <a:off x="8943812" y="4875507"/>
                          <a:ext cx="759675" cy="720000"/>
                        </a:xfrm>
                        <a:prstGeom prst="rect">
                          <a:avLst/>
                        </a:prstGeom>
                      </p:spPr>
                    </p:pic>
                    <p:pic>
                      <p:nvPicPr>
                        <p:cNvPr id="32" name="Picture 31">
                          <a:extLst>
                            <a:ext uri="{FF2B5EF4-FFF2-40B4-BE49-F238E27FC236}">
                              <a16:creationId xmlns:a16="http://schemas.microsoft.com/office/drawing/2014/main" id="{865335DB-3099-44BF-A04C-52C00977D2B8}"/>
                            </a:ext>
                          </a:extLst>
                        </p:cNvPr>
                        <p:cNvPicPr>
                          <a:picLocks noChangeAspect="1"/>
                        </p:cNvPicPr>
                        <p:nvPr/>
                      </p:nvPicPr>
                      <p:blipFill rotWithShape="1">
                        <a:blip r:embed="rId7"/>
                        <a:srcRect r="49803"/>
                        <a:stretch/>
                      </p:blipFill>
                      <p:spPr>
                        <a:xfrm>
                          <a:off x="8943812" y="5693788"/>
                          <a:ext cx="759675" cy="720000"/>
                        </a:xfrm>
                        <a:prstGeom prst="rect">
                          <a:avLst/>
                        </a:prstGeom>
                      </p:spPr>
                    </p:pic>
                    <p:pic>
                      <p:nvPicPr>
                        <p:cNvPr id="28" name="Picture 27">
                          <a:extLst>
                            <a:ext uri="{FF2B5EF4-FFF2-40B4-BE49-F238E27FC236}">
                              <a16:creationId xmlns:a16="http://schemas.microsoft.com/office/drawing/2014/main" id="{DAA5DCAA-C59C-49A4-96C6-EB25668535BB}"/>
                            </a:ext>
                          </a:extLst>
                        </p:cNvPr>
                        <p:cNvPicPr>
                          <a:picLocks noChangeAspect="1"/>
                        </p:cNvPicPr>
                        <p:nvPr/>
                      </p:nvPicPr>
                      <p:blipFill rotWithShape="1">
                        <a:blip r:embed="rId7"/>
                        <a:srcRect l="52425"/>
                        <a:stretch/>
                      </p:blipFill>
                      <p:spPr>
                        <a:xfrm>
                          <a:off x="9960026" y="5695239"/>
                          <a:ext cx="720000" cy="720000"/>
                        </a:xfrm>
                        <a:prstGeom prst="rect">
                          <a:avLst/>
                        </a:prstGeom>
                      </p:spPr>
                    </p:pic>
                    <p:pic>
                      <p:nvPicPr>
                        <p:cNvPr id="33" name="Picture 32">
                          <a:extLst>
                            <a:ext uri="{FF2B5EF4-FFF2-40B4-BE49-F238E27FC236}">
                              <a16:creationId xmlns:a16="http://schemas.microsoft.com/office/drawing/2014/main" id="{84E56121-5FF3-403F-A83E-85B02993EFE9}"/>
                            </a:ext>
                          </a:extLst>
                        </p:cNvPr>
                        <p:cNvPicPr>
                          <a:picLocks noChangeAspect="1"/>
                        </p:cNvPicPr>
                        <p:nvPr/>
                      </p:nvPicPr>
                      <p:blipFill rotWithShape="1">
                        <a:blip r:embed="rId7"/>
                        <a:srcRect l="52425"/>
                        <a:stretch/>
                      </p:blipFill>
                      <p:spPr>
                        <a:xfrm>
                          <a:off x="9940344" y="4055921"/>
                          <a:ext cx="720000" cy="720000"/>
                        </a:xfrm>
                        <a:prstGeom prst="rect">
                          <a:avLst/>
                        </a:prstGeom>
                      </p:spPr>
                    </p:pic>
                    <p:pic>
                      <p:nvPicPr>
                        <p:cNvPr id="34" name="Picture 33">
                          <a:extLst>
                            <a:ext uri="{FF2B5EF4-FFF2-40B4-BE49-F238E27FC236}">
                              <a16:creationId xmlns:a16="http://schemas.microsoft.com/office/drawing/2014/main" id="{3E1973FC-6B84-4734-AFB5-14D97EB06CC9}"/>
                            </a:ext>
                          </a:extLst>
                        </p:cNvPr>
                        <p:cNvPicPr>
                          <a:picLocks noChangeAspect="1"/>
                        </p:cNvPicPr>
                        <p:nvPr/>
                      </p:nvPicPr>
                      <p:blipFill rotWithShape="1">
                        <a:blip r:embed="rId7"/>
                        <a:srcRect r="49803"/>
                        <a:stretch/>
                      </p:blipFill>
                      <p:spPr>
                        <a:xfrm>
                          <a:off x="9960026" y="4878051"/>
                          <a:ext cx="759675" cy="720000"/>
                        </a:xfrm>
                        <a:prstGeom prst="rect">
                          <a:avLst/>
                        </a:prstGeom>
                      </p:spPr>
                    </p:pic>
                    <p:pic>
                      <p:nvPicPr>
                        <p:cNvPr id="35" name="Picture 34">
                          <a:extLst>
                            <a:ext uri="{FF2B5EF4-FFF2-40B4-BE49-F238E27FC236}">
                              <a16:creationId xmlns:a16="http://schemas.microsoft.com/office/drawing/2014/main" id="{0422134B-366C-47D1-A1A6-E430DC78A901}"/>
                            </a:ext>
                          </a:extLst>
                        </p:cNvPr>
                        <p:cNvPicPr>
                          <a:picLocks noChangeAspect="1"/>
                        </p:cNvPicPr>
                        <p:nvPr/>
                      </p:nvPicPr>
                      <p:blipFill rotWithShape="1">
                        <a:blip r:embed="rId7"/>
                        <a:srcRect r="49803"/>
                        <a:stretch/>
                      </p:blipFill>
                      <p:spPr>
                        <a:xfrm>
                          <a:off x="9960025" y="3237651"/>
                          <a:ext cx="759675" cy="720000"/>
                        </a:xfrm>
                        <a:prstGeom prst="rect">
                          <a:avLst/>
                        </a:prstGeom>
                      </p:spPr>
                    </p:pic>
                  </p:grpSp>
                </p:grpSp>
                <p:sp>
                  <p:nvSpPr>
                    <p:cNvPr id="38" name="TextBox 37">
                      <a:extLst>
                        <a:ext uri="{FF2B5EF4-FFF2-40B4-BE49-F238E27FC236}">
                          <a16:creationId xmlns:a16="http://schemas.microsoft.com/office/drawing/2014/main" id="{AC27C92B-A486-4565-B6AB-373D7534CBB3}"/>
                        </a:ext>
                      </a:extLst>
                    </p:cNvPr>
                    <p:cNvSpPr txBox="1"/>
                    <p:nvPr/>
                  </p:nvSpPr>
                  <p:spPr>
                    <a:xfrm>
                      <a:off x="10432188" y="3868389"/>
                      <a:ext cx="712063" cy="584775"/>
                    </a:xfrm>
                    <a:prstGeom prst="rect">
                      <a:avLst/>
                    </a:prstGeom>
                    <a:noFill/>
                  </p:spPr>
                  <p:txBody>
                    <a:bodyPr wrap="square" rtlCol="0">
                      <a:spAutoFit/>
                    </a:bodyPr>
                    <a:lstStyle/>
                    <a:p>
                      <a:r>
                        <a:rPr lang="en-US" sz="3200" dirty="0">
                          <a:solidFill>
                            <a:schemeClr val="bg1"/>
                          </a:solidFill>
                          <a:latin typeface="Franklin Gothic Demi" panose="020B0703020102020204" pitchFamily="34" charset="0"/>
                        </a:rPr>
                        <a:t>*</a:t>
                      </a:r>
                    </a:p>
                  </p:txBody>
                </p:sp>
                <p:sp>
                  <p:nvSpPr>
                    <p:cNvPr id="39" name="TextBox 38">
                      <a:extLst>
                        <a:ext uri="{FF2B5EF4-FFF2-40B4-BE49-F238E27FC236}">
                          <a16:creationId xmlns:a16="http://schemas.microsoft.com/office/drawing/2014/main" id="{04F4F2FC-D872-4777-B8D5-7BE7AE32E7C3}"/>
                        </a:ext>
                      </a:extLst>
                    </p:cNvPr>
                    <p:cNvSpPr txBox="1"/>
                    <p:nvPr/>
                  </p:nvSpPr>
                  <p:spPr>
                    <a:xfrm>
                      <a:off x="10487226" y="3048374"/>
                      <a:ext cx="712063" cy="584775"/>
                    </a:xfrm>
                    <a:prstGeom prst="rect">
                      <a:avLst/>
                    </a:prstGeom>
                    <a:noFill/>
                  </p:spPr>
                  <p:txBody>
                    <a:bodyPr wrap="square" rtlCol="0">
                      <a:spAutoFit/>
                    </a:bodyPr>
                    <a:lstStyle/>
                    <a:p>
                      <a:r>
                        <a:rPr lang="en-US" sz="3200" dirty="0">
                          <a:solidFill>
                            <a:schemeClr val="bg1"/>
                          </a:solidFill>
                          <a:latin typeface="Franklin Gothic Demi" panose="020B0703020102020204" pitchFamily="34" charset="0"/>
                        </a:rPr>
                        <a:t>*</a:t>
                      </a:r>
                    </a:p>
                  </p:txBody>
                </p:sp>
              </p:grpSp>
              <p:pic>
                <p:nvPicPr>
                  <p:cNvPr id="30" name="Picture 29">
                    <a:extLst>
                      <a:ext uri="{FF2B5EF4-FFF2-40B4-BE49-F238E27FC236}">
                        <a16:creationId xmlns:a16="http://schemas.microsoft.com/office/drawing/2014/main" id="{22DB868B-EF29-4DF7-AFB9-EAF8E3DC7F13}"/>
                      </a:ext>
                    </a:extLst>
                  </p:cNvPr>
                  <p:cNvPicPr>
                    <a:picLocks noChangeAspect="1"/>
                  </p:cNvPicPr>
                  <p:nvPr/>
                </p:nvPicPr>
                <p:blipFill rotWithShape="1">
                  <a:blip r:embed="rId7"/>
                  <a:srcRect r="49803"/>
                  <a:stretch/>
                </p:blipFill>
                <p:spPr>
                  <a:xfrm>
                    <a:off x="9754048" y="3481910"/>
                    <a:ext cx="696941" cy="660542"/>
                  </a:xfrm>
                  <a:prstGeom prst="rect">
                    <a:avLst/>
                  </a:prstGeom>
                </p:spPr>
              </p:pic>
              <p:pic>
                <p:nvPicPr>
                  <p:cNvPr id="36" name="Picture 35">
                    <a:extLst>
                      <a:ext uri="{FF2B5EF4-FFF2-40B4-BE49-F238E27FC236}">
                        <a16:creationId xmlns:a16="http://schemas.microsoft.com/office/drawing/2014/main" id="{9D238369-2107-4E41-ACCC-EE2013284C85}"/>
                      </a:ext>
                    </a:extLst>
                  </p:cNvPr>
                  <p:cNvPicPr>
                    <a:picLocks noChangeAspect="1"/>
                  </p:cNvPicPr>
                  <p:nvPr/>
                </p:nvPicPr>
                <p:blipFill rotWithShape="1">
                  <a:blip r:embed="rId7"/>
                  <a:srcRect r="49803"/>
                  <a:stretch/>
                </p:blipFill>
                <p:spPr>
                  <a:xfrm>
                    <a:off x="9754047" y="4232607"/>
                    <a:ext cx="696941" cy="660542"/>
                  </a:xfrm>
                  <a:prstGeom prst="rect">
                    <a:avLst/>
                  </a:prstGeom>
                </p:spPr>
              </p:pic>
              <p:pic>
                <p:nvPicPr>
                  <p:cNvPr id="37" name="Picture 36">
                    <a:extLst>
                      <a:ext uri="{FF2B5EF4-FFF2-40B4-BE49-F238E27FC236}">
                        <a16:creationId xmlns:a16="http://schemas.microsoft.com/office/drawing/2014/main" id="{8BAB488C-A8FD-4479-AD95-8E016F8013D1}"/>
                      </a:ext>
                    </a:extLst>
                  </p:cNvPr>
                  <p:cNvPicPr>
                    <a:picLocks noChangeAspect="1"/>
                  </p:cNvPicPr>
                  <p:nvPr/>
                </p:nvPicPr>
                <p:blipFill rotWithShape="1">
                  <a:blip r:embed="rId7"/>
                  <a:srcRect r="49803"/>
                  <a:stretch/>
                </p:blipFill>
                <p:spPr>
                  <a:xfrm>
                    <a:off x="9754046" y="4984511"/>
                    <a:ext cx="696941" cy="660542"/>
                  </a:xfrm>
                  <a:prstGeom prst="rect">
                    <a:avLst/>
                  </a:prstGeom>
                </p:spPr>
              </p:pic>
              <p:pic>
                <p:nvPicPr>
                  <p:cNvPr id="40" name="Picture 39">
                    <a:extLst>
                      <a:ext uri="{FF2B5EF4-FFF2-40B4-BE49-F238E27FC236}">
                        <a16:creationId xmlns:a16="http://schemas.microsoft.com/office/drawing/2014/main" id="{366854FD-129C-43B2-AD84-DDC4867F4318}"/>
                      </a:ext>
                    </a:extLst>
                  </p:cNvPr>
                  <p:cNvPicPr>
                    <a:picLocks noChangeAspect="1"/>
                  </p:cNvPicPr>
                  <p:nvPr/>
                </p:nvPicPr>
                <p:blipFill rotWithShape="1">
                  <a:blip r:embed="rId7"/>
                  <a:srcRect r="49803"/>
                  <a:stretch/>
                </p:blipFill>
                <p:spPr>
                  <a:xfrm>
                    <a:off x="9754046" y="5735218"/>
                    <a:ext cx="696941" cy="660542"/>
                  </a:xfrm>
                  <a:prstGeom prst="rect">
                    <a:avLst/>
                  </a:prstGeom>
                </p:spPr>
              </p:pic>
            </p:grpSp>
            <p:sp>
              <p:nvSpPr>
                <p:cNvPr id="42" name="TextBox 41">
                  <a:extLst>
                    <a:ext uri="{FF2B5EF4-FFF2-40B4-BE49-F238E27FC236}">
                      <a16:creationId xmlns:a16="http://schemas.microsoft.com/office/drawing/2014/main" id="{05B1ABEE-A2FC-4312-85CA-FD20B9552B2A}"/>
                    </a:ext>
                  </a:extLst>
                </p:cNvPr>
                <p:cNvSpPr txBox="1"/>
                <p:nvPr/>
              </p:nvSpPr>
              <p:spPr>
                <a:xfrm>
                  <a:off x="3631965" y="2442953"/>
                  <a:ext cx="3254109" cy="338554"/>
                </a:xfrm>
                <a:prstGeom prst="rect">
                  <a:avLst/>
                </a:prstGeom>
                <a:noFill/>
              </p:spPr>
              <p:txBody>
                <a:bodyPr wrap="square" rtlCol="0">
                  <a:spAutoFit/>
                </a:bodyPr>
                <a:lstStyle/>
                <a:p>
                  <a:r>
                    <a:rPr lang="en-US" sz="1600">
                      <a:solidFill>
                        <a:schemeClr val="bg1"/>
                      </a:solidFill>
                      <a:latin typeface="Franklin Gothic Demi" panose="020B0703020102020204" pitchFamily="34" charset="0"/>
                    </a:rPr>
                    <a:t>AR.JS	WebXR   WebAssembly</a:t>
                  </a:r>
                  <a:endParaRPr lang="en-US" sz="1600" dirty="0">
                    <a:solidFill>
                      <a:schemeClr val="bg1"/>
                    </a:solidFill>
                    <a:latin typeface="Franklin Gothic Demi" panose="020B0703020102020204" pitchFamily="34" charset="0"/>
                  </a:endParaRPr>
                </a:p>
              </p:txBody>
            </p:sp>
          </p:grpSp>
          <p:sp>
            <p:nvSpPr>
              <p:cNvPr id="43" name="TextBox 42">
                <a:extLst>
                  <a:ext uri="{FF2B5EF4-FFF2-40B4-BE49-F238E27FC236}">
                    <a16:creationId xmlns:a16="http://schemas.microsoft.com/office/drawing/2014/main" id="{8911833C-FE0F-487C-9322-9C33E0FE47D4}"/>
                  </a:ext>
                </a:extLst>
              </p:cNvPr>
              <p:cNvSpPr txBox="1"/>
              <p:nvPr/>
            </p:nvSpPr>
            <p:spPr>
              <a:xfrm>
                <a:off x="2182184" y="2695559"/>
                <a:ext cx="430887" cy="2427095"/>
              </a:xfrm>
              <a:prstGeom prst="rect">
                <a:avLst/>
              </a:prstGeom>
              <a:noFill/>
            </p:spPr>
            <p:txBody>
              <a:bodyPr vert="vert270" wrap="square" rtlCol="0">
                <a:spAutoFit/>
              </a:bodyPr>
              <a:lstStyle/>
              <a:p>
                <a:r>
                  <a:rPr lang="en-US" sz="1600">
                    <a:solidFill>
                      <a:schemeClr val="bg1"/>
                    </a:solidFill>
                    <a:latin typeface="Franklin Gothic Demi" panose="020B0703020102020204" pitchFamily="34" charset="0"/>
                  </a:rPr>
                  <a:t>Popular Browsers</a:t>
                </a:r>
                <a:endParaRPr lang="en-US" sz="1600" dirty="0">
                  <a:solidFill>
                    <a:schemeClr val="bg1"/>
                  </a:solidFill>
                  <a:latin typeface="Franklin Gothic Demi" panose="020B0703020102020204" pitchFamily="34" charset="0"/>
                </a:endParaRPr>
              </a:p>
            </p:txBody>
          </p:sp>
          <p:sp>
            <p:nvSpPr>
              <p:cNvPr id="46" name="TextBox 45">
                <a:extLst>
                  <a:ext uri="{FF2B5EF4-FFF2-40B4-BE49-F238E27FC236}">
                    <a16:creationId xmlns:a16="http://schemas.microsoft.com/office/drawing/2014/main" id="{94B5D229-7143-4B6A-A253-7D01715C1744}"/>
                  </a:ext>
                </a:extLst>
              </p:cNvPr>
              <p:cNvSpPr txBox="1"/>
              <p:nvPr/>
            </p:nvSpPr>
            <p:spPr>
              <a:xfrm>
                <a:off x="2249697" y="6048881"/>
                <a:ext cx="1253486" cy="338554"/>
              </a:xfrm>
              <a:prstGeom prst="rect">
                <a:avLst/>
              </a:prstGeom>
              <a:noFill/>
            </p:spPr>
            <p:txBody>
              <a:bodyPr wrap="square" rtlCol="0">
                <a:spAutoFit/>
              </a:bodyPr>
              <a:lstStyle/>
              <a:p>
                <a:r>
                  <a:rPr lang="en-US" sz="1600">
                    <a:solidFill>
                      <a:schemeClr val="bg1"/>
                    </a:solidFill>
                    <a:latin typeface="Franklin Gothic Demi" panose="020B0703020102020204" pitchFamily="34" charset="0"/>
                  </a:rPr>
                  <a:t>Complexity</a:t>
                </a:r>
                <a:endParaRPr lang="en-US" sz="1600" dirty="0">
                  <a:solidFill>
                    <a:schemeClr val="bg1"/>
                  </a:solidFill>
                  <a:latin typeface="Franklin Gothic Demi" panose="020B0703020102020204" pitchFamily="34" charset="0"/>
                </a:endParaRPr>
              </a:p>
            </p:txBody>
          </p:sp>
          <p:grpSp>
            <p:nvGrpSpPr>
              <p:cNvPr id="10" name="Group 9">
                <a:extLst>
                  <a:ext uri="{FF2B5EF4-FFF2-40B4-BE49-F238E27FC236}">
                    <a16:creationId xmlns:a16="http://schemas.microsoft.com/office/drawing/2014/main" id="{BCC5FE61-8CBD-439E-87EC-D52D5185F522}"/>
                  </a:ext>
                </a:extLst>
              </p:cNvPr>
              <p:cNvGrpSpPr/>
              <p:nvPr/>
            </p:nvGrpSpPr>
            <p:grpSpPr>
              <a:xfrm>
                <a:off x="3795741" y="5890115"/>
                <a:ext cx="384508" cy="438349"/>
                <a:chOff x="9172074" y="2901533"/>
                <a:chExt cx="384508" cy="438349"/>
              </a:xfrm>
            </p:grpSpPr>
            <p:sp>
              <p:nvSpPr>
                <p:cNvPr id="7" name="Rectangle: Rounded Corners 6">
                  <a:extLst>
                    <a:ext uri="{FF2B5EF4-FFF2-40B4-BE49-F238E27FC236}">
                      <a16:creationId xmlns:a16="http://schemas.microsoft.com/office/drawing/2014/main" id="{360280E8-5759-46DF-B4A0-47CE3CF494A5}"/>
                    </a:ext>
                  </a:extLst>
                </p:cNvPr>
                <p:cNvSpPr/>
                <p:nvPr/>
              </p:nvSpPr>
              <p:spPr>
                <a:xfrm>
                  <a:off x="9172074" y="3123727"/>
                  <a:ext cx="108284" cy="216154"/>
                </a:xfrm>
                <a:prstGeom prst="roundRect">
                  <a:avLst/>
                </a:prstGeom>
                <a:solidFill>
                  <a:srgbClr val="92D050"/>
                </a:solidFill>
                <a:ln>
                  <a:solidFill>
                    <a:srgbClr val="3189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7" name="Rectangle: Rounded Corners 46">
                  <a:extLst>
                    <a:ext uri="{FF2B5EF4-FFF2-40B4-BE49-F238E27FC236}">
                      <a16:creationId xmlns:a16="http://schemas.microsoft.com/office/drawing/2014/main" id="{86B6524F-A8D2-4A25-8208-224D1E319E05}"/>
                    </a:ext>
                  </a:extLst>
                </p:cNvPr>
                <p:cNvSpPr/>
                <p:nvPr/>
              </p:nvSpPr>
              <p:spPr>
                <a:xfrm>
                  <a:off x="9310186" y="3019425"/>
                  <a:ext cx="108284" cy="320456"/>
                </a:xfrm>
                <a:prstGeom prst="roundRect">
                  <a:avLst/>
                </a:prstGeom>
                <a:solidFill>
                  <a:schemeClr val="tx1"/>
                </a:solidFill>
                <a:ln>
                  <a:solidFill>
                    <a:srgbClr val="3189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8" name="Rectangle: Rounded Corners 47">
                  <a:extLst>
                    <a:ext uri="{FF2B5EF4-FFF2-40B4-BE49-F238E27FC236}">
                      <a16:creationId xmlns:a16="http://schemas.microsoft.com/office/drawing/2014/main" id="{68CA62B1-4891-4073-A44B-28E850E38936}"/>
                    </a:ext>
                  </a:extLst>
                </p:cNvPr>
                <p:cNvSpPr/>
                <p:nvPr/>
              </p:nvSpPr>
              <p:spPr>
                <a:xfrm>
                  <a:off x="9448298" y="2901533"/>
                  <a:ext cx="108284" cy="438349"/>
                </a:xfrm>
                <a:prstGeom prst="roundRect">
                  <a:avLst/>
                </a:prstGeom>
                <a:solidFill>
                  <a:schemeClr val="tx1"/>
                </a:solidFill>
                <a:ln>
                  <a:solidFill>
                    <a:srgbClr val="3189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49" name="Group 48">
                <a:extLst>
                  <a:ext uri="{FF2B5EF4-FFF2-40B4-BE49-F238E27FC236}">
                    <a16:creationId xmlns:a16="http://schemas.microsoft.com/office/drawing/2014/main" id="{770B5A92-3064-45F4-8F05-052B9F55E092}"/>
                  </a:ext>
                </a:extLst>
              </p:cNvPr>
              <p:cNvGrpSpPr/>
              <p:nvPr/>
            </p:nvGrpSpPr>
            <p:grpSpPr>
              <a:xfrm>
                <a:off x="4730691" y="5904755"/>
                <a:ext cx="384508" cy="438349"/>
                <a:chOff x="9172074" y="2901533"/>
                <a:chExt cx="384508" cy="438349"/>
              </a:xfrm>
            </p:grpSpPr>
            <p:sp>
              <p:nvSpPr>
                <p:cNvPr id="50" name="Rectangle: Rounded Corners 49">
                  <a:extLst>
                    <a:ext uri="{FF2B5EF4-FFF2-40B4-BE49-F238E27FC236}">
                      <a16:creationId xmlns:a16="http://schemas.microsoft.com/office/drawing/2014/main" id="{D77D837A-9CB2-475E-B5B5-6CABE5C7EBA9}"/>
                    </a:ext>
                  </a:extLst>
                </p:cNvPr>
                <p:cNvSpPr/>
                <p:nvPr/>
              </p:nvSpPr>
              <p:spPr>
                <a:xfrm>
                  <a:off x="9172074" y="3123727"/>
                  <a:ext cx="108284" cy="216154"/>
                </a:xfrm>
                <a:prstGeom prst="roundRect">
                  <a:avLst/>
                </a:prstGeom>
                <a:solidFill>
                  <a:srgbClr val="FFFF00"/>
                </a:solidFill>
                <a:ln>
                  <a:solidFill>
                    <a:srgbClr val="3189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 name="Rectangle: Rounded Corners 50">
                  <a:extLst>
                    <a:ext uri="{FF2B5EF4-FFF2-40B4-BE49-F238E27FC236}">
                      <a16:creationId xmlns:a16="http://schemas.microsoft.com/office/drawing/2014/main" id="{28582009-AB8F-4F76-A4A9-E1EE6EC1C8DB}"/>
                    </a:ext>
                  </a:extLst>
                </p:cNvPr>
                <p:cNvSpPr/>
                <p:nvPr/>
              </p:nvSpPr>
              <p:spPr>
                <a:xfrm>
                  <a:off x="9310186" y="3019425"/>
                  <a:ext cx="108284" cy="320456"/>
                </a:xfrm>
                <a:prstGeom prst="roundRect">
                  <a:avLst/>
                </a:prstGeom>
                <a:solidFill>
                  <a:srgbClr val="FFFF00"/>
                </a:solidFill>
                <a:ln>
                  <a:solidFill>
                    <a:srgbClr val="3189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2" name="Rectangle: Rounded Corners 51">
                  <a:extLst>
                    <a:ext uri="{FF2B5EF4-FFF2-40B4-BE49-F238E27FC236}">
                      <a16:creationId xmlns:a16="http://schemas.microsoft.com/office/drawing/2014/main" id="{8A48F000-B906-4850-ACA5-32E2EC2F157E}"/>
                    </a:ext>
                  </a:extLst>
                </p:cNvPr>
                <p:cNvSpPr/>
                <p:nvPr/>
              </p:nvSpPr>
              <p:spPr>
                <a:xfrm>
                  <a:off x="9448298" y="2901533"/>
                  <a:ext cx="108284" cy="438349"/>
                </a:xfrm>
                <a:prstGeom prst="roundRect">
                  <a:avLst/>
                </a:prstGeom>
                <a:solidFill>
                  <a:schemeClr val="tx1"/>
                </a:solidFill>
                <a:ln>
                  <a:solidFill>
                    <a:srgbClr val="3189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53" name="Group 52">
                <a:extLst>
                  <a:ext uri="{FF2B5EF4-FFF2-40B4-BE49-F238E27FC236}">
                    <a16:creationId xmlns:a16="http://schemas.microsoft.com/office/drawing/2014/main" id="{90D56800-0730-46CD-9841-E8F99971ADB4}"/>
                  </a:ext>
                </a:extLst>
              </p:cNvPr>
              <p:cNvGrpSpPr/>
              <p:nvPr/>
            </p:nvGrpSpPr>
            <p:grpSpPr>
              <a:xfrm>
                <a:off x="5772456" y="5900446"/>
                <a:ext cx="384508" cy="438349"/>
                <a:chOff x="9172074" y="2901533"/>
                <a:chExt cx="384508" cy="438349"/>
              </a:xfrm>
            </p:grpSpPr>
            <p:sp>
              <p:nvSpPr>
                <p:cNvPr id="54" name="Rectangle: Rounded Corners 53">
                  <a:extLst>
                    <a:ext uri="{FF2B5EF4-FFF2-40B4-BE49-F238E27FC236}">
                      <a16:creationId xmlns:a16="http://schemas.microsoft.com/office/drawing/2014/main" id="{3C849040-6214-464D-A84D-DA4DEAA04030}"/>
                    </a:ext>
                  </a:extLst>
                </p:cNvPr>
                <p:cNvSpPr/>
                <p:nvPr/>
              </p:nvSpPr>
              <p:spPr>
                <a:xfrm>
                  <a:off x="9172074" y="3123727"/>
                  <a:ext cx="108284" cy="216154"/>
                </a:xfrm>
                <a:prstGeom prst="roundRect">
                  <a:avLst/>
                </a:prstGeom>
                <a:solidFill>
                  <a:srgbClr val="FF0000"/>
                </a:solidFill>
                <a:ln>
                  <a:solidFill>
                    <a:srgbClr val="3189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5" name="Rectangle: Rounded Corners 54">
                  <a:extLst>
                    <a:ext uri="{FF2B5EF4-FFF2-40B4-BE49-F238E27FC236}">
                      <a16:creationId xmlns:a16="http://schemas.microsoft.com/office/drawing/2014/main" id="{669EE0A9-4048-4DB1-A9FB-6598FFD4DE67}"/>
                    </a:ext>
                  </a:extLst>
                </p:cNvPr>
                <p:cNvSpPr/>
                <p:nvPr/>
              </p:nvSpPr>
              <p:spPr>
                <a:xfrm>
                  <a:off x="9310186" y="3019425"/>
                  <a:ext cx="108284" cy="320456"/>
                </a:xfrm>
                <a:prstGeom prst="roundRect">
                  <a:avLst/>
                </a:prstGeom>
                <a:solidFill>
                  <a:srgbClr val="FF0000"/>
                </a:solidFill>
                <a:ln>
                  <a:solidFill>
                    <a:srgbClr val="3189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6" name="Rectangle: Rounded Corners 55">
                  <a:extLst>
                    <a:ext uri="{FF2B5EF4-FFF2-40B4-BE49-F238E27FC236}">
                      <a16:creationId xmlns:a16="http://schemas.microsoft.com/office/drawing/2014/main" id="{1B79940F-45DD-432F-9711-9E7639959C14}"/>
                    </a:ext>
                  </a:extLst>
                </p:cNvPr>
                <p:cNvSpPr/>
                <p:nvPr/>
              </p:nvSpPr>
              <p:spPr>
                <a:xfrm>
                  <a:off x="9448298" y="2901533"/>
                  <a:ext cx="108284" cy="438349"/>
                </a:xfrm>
                <a:prstGeom prst="roundRect">
                  <a:avLst/>
                </a:prstGeom>
                <a:solidFill>
                  <a:srgbClr val="FF0000"/>
                </a:solidFill>
                <a:ln>
                  <a:solidFill>
                    <a:srgbClr val="3189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sp>
          <p:nvSpPr>
            <p:cNvPr id="58" name="TextBox 57">
              <a:extLst>
                <a:ext uri="{FF2B5EF4-FFF2-40B4-BE49-F238E27FC236}">
                  <a16:creationId xmlns:a16="http://schemas.microsoft.com/office/drawing/2014/main" id="{DC230A7F-5A36-4964-B219-9FCC9AAF36A5}"/>
                </a:ext>
              </a:extLst>
            </p:cNvPr>
            <p:cNvSpPr txBox="1"/>
            <p:nvPr/>
          </p:nvSpPr>
          <p:spPr>
            <a:xfrm>
              <a:off x="5138975" y="5974889"/>
              <a:ext cx="4462225" cy="338554"/>
            </a:xfrm>
            <a:prstGeom prst="rect">
              <a:avLst/>
            </a:prstGeom>
            <a:noFill/>
          </p:spPr>
          <p:txBody>
            <a:bodyPr wrap="square" rtlCol="0">
              <a:spAutoFit/>
            </a:bodyPr>
            <a:lstStyle/>
            <a:p>
              <a:r>
                <a:rPr lang="en-US" sz="1600">
                  <a:solidFill>
                    <a:schemeClr val="bg1"/>
                  </a:solidFill>
                  <a:latin typeface="Franklin Gothic Demi" panose="020B0703020102020204" pitchFamily="34" charset="0"/>
                </a:rPr>
                <a:t>Features		 3/10	6.5/10	  8.5/10</a:t>
              </a:r>
              <a:endParaRPr lang="en-US" sz="1600" dirty="0">
                <a:solidFill>
                  <a:schemeClr val="bg1"/>
                </a:solidFill>
                <a:latin typeface="Franklin Gothic Demi" panose="020B0703020102020204" pitchFamily="34" charset="0"/>
              </a:endParaRPr>
            </a:p>
          </p:txBody>
        </p:sp>
      </p:grpSp>
      <p:sp>
        <p:nvSpPr>
          <p:cNvPr id="60" name="Rectangle: Diagonal Corners Snipped 59">
            <a:extLst>
              <a:ext uri="{FF2B5EF4-FFF2-40B4-BE49-F238E27FC236}">
                <a16:creationId xmlns:a16="http://schemas.microsoft.com/office/drawing/2014/main" id="{8D5215A4-C3B8-4027-9625-57EB1C6DAF7C}"/>
              </a:ext>
            </a:extLst>
          </p:cNvPr>
          <p:cNvSpPr/>
          <p:nvPr/>
        </p:nvSpPr>
        <p:spPr>
          <a:xfrm>
            <a:off x="5737504" y="1181258"/>
            <a:ext cx="5225716" cy="298450"/>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chemeClr val="bg1"/>
                </a:solidFill>
                <a:latin typeface="Franklin Gothic Demi" panose="020B0703020102020204" pitchFamily="34" charset="0"/>
              </a:rPr>
              <a:t>CHART OF POPULAR WEB SOLUTIONS</a:t>
            </a:r>
            <a:endParaRPr lang="en-US">
              <a:solidFill>
                <a:schemeClr val="bg1"/>
              </a:solidFill>
            </a:endParaRPr>
          </a:p>
        </p:txBody>
      </p:sp>
      <p:sp>
        <p:nvSpPr>
          <p:cNvPr id="66" name="Title 1">
            <a:extLst>
              <a:ext uri="{FF2B5EF4-FFF2-40B4-BE49-F238E27FC236}">
                <a16:creationId xmlns:a16="http://schemas.microsoft.com/office/drawing/2014/main" id="{0F718A4D-43CA-41C4-9170-3B8662E3F2A8}"/>
              </a:ext>
            </a:extLst>
          </p:cNvPr>
          <p:cNvSpPr txBox="1">
            <a:spLocks/>
          </p:cNvSpPr>
          <p:nvPr/>
        </p:nvSpPr>
        <p:spPr>
          <a:xfrm>
            <a:off x="-2" y="1"/>
            <a:ext cx="12192001" cy="965444"/>
          </a:xfrm>
          <a:prstGeom prst="rect">
            <a:avLst/>
          </a:prstGeom>
        </p:spPr>
        <p:txBody>
          <a:bodyPr vert="horz" lIns="91440" tIns="45720" rIns="91440" bIns="45720" rtlCol="0" anchor="b">
            <a:normAutofit fontScale="92500"/>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pPr algn="ctr"/>
            <a:r>
              <a:rPr lang="en-US" sz="6000" b="1">
                <a:solidFill>
                  <a:schemeClr val="tx1">
                    <a:lumMod val="95000"/>
                  </a:schemeClr>
                </a:solidFill>
                <a:latin typeface="Franklin Gothic Demi" panose="020B0703020102020204" pitchFamily="34" charset="0"/>
              </a:rPr>
              <a:t>CHALLENGES AND CONSIDERATIONS</a:t>
            </a:r>
            <a:endParaRPr lang="en-US" sz="6000" b="1" dirty="0">
              <a:solidFill>
                <a:schemeClr val="tx1">
                  <a:lumMod val="95000"/>
                </a:schemeClr>
              </a:solidFill>
              <a:latin typeface="Franklin Gothic Demi" panose="020B0703020102020204" pitchFamily="34" charset="0"/>
            </a:endParaRPr>
          </a:p>
        </p:txBody>
      </p:sp>
      <p:sp>
        <p:nvSpPr>
          <p:cNvPr id="69" name="Rectangle: Diagonal Corners Snipped 68">
            <a:extLst>
              <a:ext uri="{FF2B5EF4-FFF2-40B4-BE49-F238E27FC236}">
                <a16:creationId xmlns:a16="http://schemas.microsoft.com/office/drawing/2014/main" id="{7AD62F96-888B-4FAA-A3BA-1A2CBF399A30}"/>
              </a:ext>
            </a:extLst>
          </p:cNvPr>
          <p:cNvSpPr/>
          <p:nvPr/>
        </p:nvSpPr>
        <p:spPr>
          <a:xfrm>
            <a:off x="154161" y="1181258"/>
            <a:ext cx="5225716" cy="298450"/>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chemeClr val="bg1"/>
                </a:solidFill>
                <a:latin typeface="Franklin Gothic Demi" panose="020B0703020102020204" pitchFamily="34" charset="0"/>
              </a:rPr>
              <a:t>WEB AR MAIN</a:t>
            </a:r>
            <a:r>
              <a:rPr lang="ru-RU" sz="1800">
                <a:solidFill>
                  <a:schemeClr val="bg1"/>
                </a:solidFill>
                <a:latin typeface="Franklin Gothic Demi" panose="020B0703020102020204" pitchFamily="34" charset="0"/>
              </a:rPr>
              <a:t> </a:t>
            </a:r>
            <a:r>
              <a:rPr lang="en-US" sz="1800">
                <a:solidFill>
                  <a:schemeClr val="bg1"/>
                </a:solidFill>
                <a:latin typeface="Franklin Gothic Demi" panose="020B0703020102020204" pitchFamily="34" charset="0"/>
              </a:rPr>
              <a:t>POINTS OF INTEREST </a:t>
            </a:r>
            <a:endParaRPr lang="en-US">
              <a:solidFill>
                <a:schemeClr val="bg1"/>
              </a:solidFill>
            </a:endParaRPr>
          </a:p>
        </p:txBody>
      </p:sp>
      <p:grpSp>
        <p:nvGrpSpPr>
          <p:cNvPr id="88" name="Group 87">
            <a:extLst>
              <a:ext uri="{FF2B5EF4-FFF2-40B4-BE49-F238E27FC236}">
                <a16:creationId xmlns:a16="http://schemas.microsoft.com/office/drawing/2014/main" id="{6B327148-DE3D-476B-BC57-443487BB0E9D}"/>
              </a:ext>
            </a:extLst>
          </p:cNvPr>
          <p:cNvGrpSpPr/>
          <p:nvPr/>
        </p:nvGrpSpPr>
        <p:grpSpPr>
          <a:xfrm>
            <a:off x="154161" y="1811867"/>
            <a:ext cx="5225716" cy="4787655"/>
            <a:chOff x="154161" y="1811867"/>
            <a:chExt cx="5225716" cy="4787655"/>
          </a:xfrm>
        </p:grpSpPr>
        <p:grpSp>
          <p:nvGrpSpPr>
            <p:cNvPr id="76" name="Group 75">
              <a:extLst>
                <a:ext uri="{FF2B5EF4-FFF2-40B4-BE49-F238E27FC236}">
                  <a16:creationId xmlns:a16="http://schemas.microsoft.com/office/drawing/2014/main" id="{D84E3FC0-B803-4C13-B033-86B02B557688}"/>
                </a:ext>
              </a:extLst>
            </p:cNvPr>
            <p:cNvGrpSpPr/>
            <p:nvPr/>
          </p:nvGrpSpPr>
          <p:grpSpPr>
            <a:xfrm>
              <a:off x="154161" y="1811867"/>
              <a:ext cx="5225716" cy="4787655"/>
              <a:chOff x="154161" y="1811867"/>
              <a:chExt cx="5225716" cy="4787655"/>
            </a:xfrm>
          </p:grpSpPr>
          <p:sp>
            <p:nvSpPr>
              <p:cNvPr id="73" name="Rectangle: Rounded Corners 72">
                <a:extLst>
                  <a:ext uri="{FF2B5EF4-FFF2-40B4-BE49-F238E27FC236}">
                    <a16:creationId xmlns:a16="http://schemas.microsoft.com/office/drawing/2014/main" id="{6E4A0EED-5B05-448A-9902-BA08AAE26625}"/>
                  </a:ext>
                </a:extLst>
              </p:cNvPr>
              <p:cNvSpPr/>
              <p:nvPr/>
            </p:nvSpPr>
            <p:spPr>
              <a:xfrm>
                <a:off x="523782" y="3467776"/>
                <a:ext cx="4372371" cy="1411795"/>
              </a:xfrm>
              <a:prstGeom prst="roundRect">
                <a:avLst/>
              </a:prstGeom>
              <a:solidFill>
                <a:srgbClr val="3189CA">
                  <a:alpha val="10196"/>
                </a:srgbClr>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Rounded Corners 85">
                <a:extLst>
                  <a:ext uri="{FF2B5EF4-FFF2-40B4-BE49-F238E27FC236}">
                    <a16:creationId xmlns:a16="http://schemas.microsoft.com/office/drawing/2014/main" id="{D15A28E6-E163-42BC-A875-C00EF7BC1BF5}"/>
                  </a:ext>
                </a:extLst>
              </p:cNvPr>
              <p:cNvSpPr/>
              <p:nvPr/>
            </p:nvSpPr>
            <p:spPr>
              <a:xfrm>
                <a:off x="640378" y="4154673"/>
                <a:ext cx="1731982" cy="684027"/>
              </a:xfrm>
              <a:prstGeom prst="roundRect">
                <a:avLst/>
              </a:prstGeom>
              <a:solidFill>
                <a:srgbClr val="3189CA">
                  <a:alpha val="10196"/>
                </a:srgbClr>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Rounded Corners 64">
                <a:extLst>
                  <a:ext uri="{FF2B5EF4-FFF2-40B4-BE49-F238E27FC236}">
                    <a16:creationId xmlns:a16="http://schemas.microsoft.com/office/drawing/2014/main" id="{C5C5EA21-52E7-45B2-B024-02D05E82A156}"/>
                  </a:ext>
                </a:extLst>
              </p:cNvPr>
              <p:cNvSpPr/>
              <p:nvPr/>
            </p:nvSpPr>
            <p:spPr>
              <a:xfrm>
                <a:off x="523783" y="2006701"/>
                <a:ext cx="4372371" cy="1411795"/>
              </a:xfrm>
              <a:prstGeom prst="roundRect">
                <a:avLst/>
              </a:prstGeom>
              <a:solidFill>
                <a:srgbClr val="3189CA">
                  <a:alpha val="10196"/>
                </a:srgbClr>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Rounded Corners 73">
                <a:extLst>
                  <a:ext uri="{FF2B5EF4-FFF2-40B4-BE49-F238E27FC236}">
                    <a16:creationId xmlns:a16="http://schemas.microsoft.com/office/drawing/2014/main" id="{B525A3CE-92CD-48E8-99C0-6BEE638E4AF8}"/>
                  </a:ext>
                </a:extLst>
              </p:cNvPr>
              <p:cNvSpPr/>
              <p:nvPr/>
            </p:nvSpPr>
            <p:spPr>
              <a:xfrm>
                <a:off x="507719" y="4928851"/>
                <a:ext cx="4372371" cy="1411795"/>
              </a:xfrm>
              <a:prstGeom prst="roundRect">
                <a:avLst/>
              </a:prstGeom>
              <a:solidFill>
                <a:srgbClr val="3189CA">
                  <a:alpha val="10196"/>
                </a:srgbClr>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E8E414B9-3DAB-4016-BFC6-77436CA21719}"/>
                  </a:ext>
                </a:extLst>
              </p:cNvPr>
              <p:cNvGrpSpPr/>
              <p:nvPr/>
            </p:nvGrpSpPr>
            <p:grpSpPr>
              <a:xfrm>
                <a:off x="154161" y="1811867"/>
                <a:ext cx="5225716" cy="4787655"/>
                <a:chOff x="154161" y="1811867"/>
                <a:chExt cx="5225716" cy="4787655"/>
              </a:xfrm>
            </p:grpSpPr>
            <p:sp>
              <p:nvSpPr>
                <p:cNvPr id="68" name="Rectangle: Rounded Corners 67">
                  <a:extLst>
                    <a:ext uri="{FF2B5EF4-FFF2-40B4-BE49-F238E27FC236}">
                      <a16:creationId xmlns:a16="http://schemas.microsoft.com/office/drawing/2014/main" id="{AF0415F2-102B-4328-8B9A-A7D03E1908C2}"/>
                    </a:ext>
                  </a:extLst>
                </p:cNvPr>
                <p:cNvSpPr/>
                <p:nvPr/>
              </p:nvSpPr>
              <p:spPr>
                <a:xfrm>
                  <a:off x="154161" y="1811867"/>
                  <a:ext cx="5225716" cy="4787655"/>
                </a:xfrm>
                <a:prstGeom prst="roundRect">
                  <a:avLst/>
                </a:prstGeom>
                <a:no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grpSp>
              <p:nvGrpSpPr>
                <p:cNvPr id="62" name="Group 61">
                  <a:extLst>
                    <a:ext uri="{FF2B5EF4-FFF2-40B4-BE49-F238E27FC236}">
                      <a16:creationId xmlns:a16="http://schemas.microsoft.com/office/drawing/2014/main" id="{0EE6EBF9-E614-4B53-8C41-2C4BEE7C39C9}"/>
                    </a:ext>
                  </a:extLst>
                </p:cNvPr>
                <p:cNvGrpSpPr/>
                <p:nvPr/>
              </p:nvGrpSpPr>
              <p:grpSpPr>
                <a:xfrm>
                  <a:off x="1050728" y="2075701"/>
                  <a:ext cx="3254109" cy="3219417"/>
                  <a:chOff x="984273" y="1737148"/>
                  <a:chExt cx="3254109" cy="3219417"/>
                </a:xfrm>
              </p:grpSpPr>
              <p:sp>
                <p:nvSpPr>
                  <p:cNvPr id="70" name="TextBox 69">
                    <a:extLst>
                      <a:ext uri="{FF2B5EF4-FFF2-40B4-BE49-F238E27FC236}">
                        <a16:creationId xmlns:a16="http://schemas.microsoft.com/office/drawing/2014/main" id="{6296DE15-E8B8-461A-A128-81C5B7AE771F}"/>
                      </a:ext>
                    </a:extLst>
                  </p:cNvPr>
                  <p:cNvSpPr txBox="1"/>
                  <p:nvPr/>
                </p:nvSpPr>
                <p:spPr>
                  <a:xfrm>
                    <a:off x="984273" y="1737148"/>
                    <a:ext cx="3254109" cy="338554"/>
                  </a:xfrm>
                  <a:prstGeom prst="rect">
                    <a:avLst/>
                  </a:prstGeom>
                  <a:noFill/>
                </p:spPr>
                <p:txBody>
                  <a:bodyPr wrap="square" rtlCol="0">
                    <a:spAutoFit/>
                  </a:bodyPr>
                  <a:lstStyle/>
                  <a:p>
                    <a:pPr algn="ctr"/>
                    <a:r>
                      <a:rPr lang="en-US" sz="1600">
                        <a:solidFill>
                          <a:schemeClr val="bg1"/>
                        </a:solidFill>
                        <a:latin typeface="Franklin Gothic Demi" panose="020B0703020102020204" pitchFamily="34" charset="0"/>
                      </a:rPr>
                      <a:t>Device compatibility</a:t>
                    </a:r>
                    <a:endParaRPr lang="en-US" sz="1600" dirty="0">
                      <a:solidFill>
                        <a:schemeClr val="bg1"/>
                      </a:solidFill>
                      <a:latin typeface="Franklin Gothic Demi" panose="020B0703020102020204" pitchFamily="34" charset="0"/>
                    </a:endParaRPr>
                  </a:p>
                </p:txBody>
              </p:sp>
              <p:sp>
                <p:nvSpPr>
                  <p:cNvPr id="71" name="TextBox 70">
                    <a:extLst>
                      <a:ext uri="{FF2B5EF4-FFF2-40B4-BE49-F238E27FC236}">
                        <a16:creationId xmlns:a16="http://schemas.microsoft.com/office/drawing/2014/main" id="{5F151B13-548D-4CB2-947F-BD411A2E519C}"/>
                      </a:ext>
                    </a:extLst>
                  </p:cNvPr>
                  <p:cNvSpPr txBox="1"/>
                  <p:nvPr/>
                </p:nvSpPr>
                <p:spPr>
                  <a:xfrm>
                    <a:off x="984273" y="3176155"/>
                    <a:ext cx="3254109" cy="338554"/>
                  </a:xfrm>
                  <a:prstGeom prst="rect">
                    <a:avLst/>
                  </a:prstGeom>
                  <a:noFill/>
                </p:spPr>
                <p:txBody>
                  <a:bodyPr wrap="square" rtlCol="0">
                    <a:spAutoFit/>
                  </a:bodyPr>
                  <a:lstStyle/>
                  <a:p>
                    <a:pPr algn="ctr"/>
                    <a:r>
                      <a:rPr lang="en-US" sz="1600">
                        <a:solidFill>
                          <a:schemeClr val="bg1"/>
                        </a:solidFill>
                        <a:latin typeface="Franklin Gothic Demi" panose="020B0703020102020204" pitchFamily="34" charset="0"/>
                      </a:rPr>
                      <a:t>Performance &amp; Optimization</a:t>
                    </a:r>
                    <a:endParaRPr lang="en-US" sz="1600" dirty="0">
                      <a:solidFill>
                        <a:schemeClr val="bg1"/>
                      </a:solidFill>
                      <a:latin typeface="Franklin Gothic Demi" panose="020B0703020102020204" pitchFamily="34" charset="0"/>
                    </a:endParaRPr>
                  </a:p>
                </p:txBody>
              </p:sp>
              <p:sp>
                <p:nvSpPr>
                  <p:cNvPr id="72" name="TextBox 71">
                    <a:extLst>
                      <a:ext uri="{FF2B5EF4-FFF2-40B4-BE49-F238E27FC236}">
                        <a16:creationId xmlns:a16="http://schemas.microsoft.com/office/drawing/2014/main" id="{71D65B37-97A8-4037-932A-0764D06F360D}"/>
                      </a:ext>
                    </a:extLst>
                  </p:cNvPr>
                  <p:cNvSpPr txBox="1"/>
                  <p:nvPr/>
                </p:nvSpPr>
                <p:spPr>
                  <a:xfrm>
                    <a:off x="984273" y="4618011"/>
                    <a:ext cx="3254109" cy="338554"/>
                  </a:xfrm>
                  <a:prstGeom prst="rect">
                    <a:avLst/>
                  </a:prstGeom>
                  <a:noFill/>
                </p:spPr>
                <p:txBody>
                  <a:bodyPr wrap="square" rtlCol="0">
                    <a:spAutoFit/>
                  </a:bodyPr>
                  <a:lstStyle/>
                  <a:p>
                    <a:pPr algn="ctr"/>
                    <a:r>
                      <a:rPr lang="en-US" sz="1600">
                        <a:solidFill>
                          <a:schemeClr val="bg1"/>
                        </a:solidFill>
                        <a:latin typeface="Franklin Gothic Demi" panose="020B0703020102020204" pitchFamily="34" charset="0"/>
                      </a:rPr>
                      <a:t>User Experience &amp; Drawbacks</a:t>
                    </a:r>
                    <a:endParaRPr lang="en-US" sz="1600" dirty="0">
                      <a:solidFill>
                        <a:schemeClr val="bg1"/>
                      </a:solidFill>
                      <a:latin typeface="Franklin Gothic Demi" panose="020B0703020102020204" pitchFamily="34" charset="0"/>
                    </a:endParaRPr>
                  </a:p>
                </p:txBody>
              </p:sp>
            </p:grpSp>
            <p:grpSp>
              <p:nvGrpSpPr>
                <p:cNvPr id="3" name="Group 2">
                  <a:extLst>
                    <a:ext uri="{FF2B5EF4-FFF2-40B4-BE49-F238E27FC236}">
                      <a16:creationId xmlns:a16="http://schemas.microsoft.com/office/drawing/2014/main" id="{E9B3A46C-D55C-482A-AFFC-5EFFC45548DA}"/>
                    </a:ext>
                  </a:extLst>
                </p:cNvPr>
                <p:cNvGrpSpPr/>
                <p:nvPr/>
              </p:nvGrpSpPr>
              <p:grpSpPr>
                <a:xfrm>
                  <a:off x="357053" y="2435824"/>
                  <a:ext cx="4647624" cy="3182274"/>
                  <a:chOff x="357053" y="2435824"/>
                  <a:chExt cx="4647624" cy="3182274"/>
                </a:xfrm>
              </p:grpSpPr>
              <p:sp>
                <p:nvSpPr>
                  <p:cNvPr id="59" name="TextBox 58">
                    <a:extLst>
                      <a:ext uri="{FF2B5EF4-FFF2-40B4-BE49-F238E27FC236}">
                        <a16:creationId xmlns:a16="http://schemas.microsoft.com/office/drawing/2014/main" id="{40834C90-BA25-4944-BB8C-4AC18D0CE571}"/>
                      </a:ext>
                    </a:extLst>
                  </p:cNvPr>
                  <p:cNvSpPr txBox="1"/>
                  <p:nvPr/>
                </p:nvSpPr>
                <p:spPr>
                  <a:xfrm>
                    <a:off x="363220" y="2435824"/>
                    <a:ext cx="4641457" cy="338554"/>
                  </a:xfrm>
                  <a:prstGeom prst="rect">
                    <a:avLst/>
                  </a:prstGeom>
                  <a:noFill/>
                </p:spPr>
                <p:txBody>
                  <a:bodyPr wrap="square" rtlCol="0">
                    <a:spAutoFit/>
                  </a:bodyPr>
                  <a:lstStyle/>
                  <a:p>
                    <a:pPr algn="ctr"/>
                    <a:r>
                      <a:rPr lang="en-US" sz="1600">
                        <a:solidFill>
                          <a:schemeClr val="bg1"/>
                        </a:solidFill>
                        <a:latin typeface="Franklin Gothic Demi" panose="020B0703020102020204" pitchFamily="34" charset="0"/>
                      </a:rPr>
                      <a:t>Most Android &amp; iOS devices and browsers</a:t>
                    </a:r>
                    <a:endParaRPr lang="en-US" sz="1600" dirty="0">
                      <a:solidFill>
                        <a:schemeClr val="bg1"/>
                      </a:solidFill>
                      <a:latin typeface="Franklin Gothic Demi" panose="020B0703020102020204" pitchFamily="34" charset="0"/>
                    </a:endParaRPr>
                  </a:p>
                </p:txBody>
              </p:sp>
              <p:sp>
                <p:nvSpPr>
                  <p:cNvPr id="61" name="TextBox 60">
                    <a:extLst>
                      <a:ext uri="{FF2B5EF4-FFF2-40B4-BE49-F238E27FC236}">
                        <a16:creationId xmlns:a16="http://schemas.microsoft.com/office/drawing/2014/main" id="{798399CE-0583-43BF-A140-7A447476045C}"/>
                      </a:ext>
                    </a:extLst>
                  </p:cNvPr>
                  <p:cNvSpPr txBox="1"/>
                  <p:nvPr/>
                </p:nvSpPr>
                <p:spPr>
                  <a:xfrm>
                    <a:off x="357053" y="3854120"/>
                    <a:ext cx="4641457" cy="338554"/>
                  </a:xfrm>
                  <a:prstGeom prst="rect">
                    <a:avLst/>
                  </a:prstGeom>
                  <a:noFill/>
                </p:spPr>
                <p:txBody>
                  <a:bodyPr wrap="square" rtlCol="0">
                    <a:spAutoFit/>
                  </a:bodyPr>
                  <a:lstStyle/>
                  <a:p>
                    <a:pPr algn="ctr"/>
                    <a:r>
                      <a:rPr lang="en-US" sz="1600">
                        <a:solidFill>
                          <a:schemeClr val="bg1"/>
                        </a:solidFill>
                        <a:latin typeface="Franklin Gothic Demi" panose="020B0703020102020204" pitchFamily="34" charset="0"/>
                      </a:rPr>
                      <a:t>Low-poly geometry is needed for smartphones</a:t>
                    </a:r>
                    <a:endParaRPr lang="en-US" sz="1600" dirty="0">
                      <a:solidFill>
                        <a:schemeClr val="bg1"/>
                      </a:solidFill>
                      <a:latin typeface="Franklin Gothic Demi" panose="020B0703020102020204" pitchFamily="34" charset="0"/>
                    </a:endParaRPr>
                  </a:p>
                </p:txBody>
              </p:sp>
              <p:sp>
                <p:nvSpPr>
                  <p:cNvPr id="63" name="TextBox 62">
                    <a:extLst>
                      <a:ext uri="{FF2B5EF4-FFF2-40B4-BE49-F238E27FC236}">
                        <a16:creationId xmlns:a16="http://schemas.microsoft.com/office/drawing/2014/main" id="{E7A369CE-BE2F-4171-ABC5-6DC68582DD74}"/>
                      </a:ext>
                    </a:extLst>
                  </p:cNvPr>
                  <p:cNvSpPr txBox="1"/>
                  <p:nvPr/>
                </p:nvSpPr>
                <p:spPr>
                  <a:xfrm>
                    <a:off x="550940" y="5279544"/>
                    <a:ext cx="1841842" cy="338554"/>
                  </a:xfrm>
                  <a:prstGeom prst="rect">
                    <a:avLst/>
                  </a:prstGeom>
                  <a:noFill/>
                </p:spPr>
                <p:txBody>
                  <a:bodyPr wrap="square" rtlCol="0">
                    <a:spAutoFit/>
                  </a:bodyPr>
                  <a:lstStyle/>
                  <a:p>
                    <a:pPr algn="ctr"/>
                    <a:r>
                      <a:rPr lang="en-US" sz="1600">
                        <a:solidFill>
                          <a:schemeClr val="bg1"/>
                        </a:solidFill>
                        <a:latin typeface="Franklin Gothic Demi" panose="020B0703020102020204" pitchFamily="34" charset="0"/>
                      </a:rPr>
                      <a:t>Good usability</a:t>
                    </a:r>
                    <a:endParaRPr lang="en-US" sz="1600" dirty="0">
                      <a:solidFill>
                        <a:schemeClr val="bg1"/>
                      </a:solidFill>
                      <a:latin typeface="Franklin Gothic Demi" panose="020B0703020102020204" pitchFamily="34" charset="0"/>
                    </a:endParaRPr>
                  </a:p>
                </p:txBody>
              </p:sp>
            </p:grpSp>
          </p:grpSp>
          <p:pic>
            <p:nvPicPr>
              <p:cNvPr id="1028" name="Picture 4" descr="iOS Logo , symbol, meaning, history, PNG, brand">
                <a:extLst>
                  <a:ext uri="{FF2B5EF4-FFF2-40B4-BE49-F238E27FC236}">
                    <a16:creationId xmlns:a16="http://schemas.microsoft.com/office/drawing/2014/main" id="{1A7AF705-2E31-44B2-B483-BA62E9FC6BA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25053" y="2670925"/>
                <a:ext cx="1280000" cy="72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97360BAC-6497-47A9-B783-4C18F57AA81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29801" y="2761347"/>
                <a:ext cx="618625" cy="540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Browser Generic Gradient icon">
                <a:extLst>
                  <a:ext uri="{FF2B5EF4-FFF2-40B4-BE49-F238E27FC236}">
                    <a16:creationId xmlns:a16="http://schemas.microsoft.com/office/drawing/2014/main" id="{E68B830D-5AA1-4790-BE28-C58449B2C7F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07418" y="2695996"/>
                <a:ext cx="720000" cy="7200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24DFDB0A-2B48-4385-9B34-2491F32B3403}"/>
                  </a:ext>
                </a:extLst>
              </p:cNvPr>
              <p:cNvPicPr>
                <a:picLocks noChangeAspect="1"/>
              </p:cNvPicPr>
              <p:nvPr/>
            </p:nvPicPr>
            <p:blipFill>
              <a:blip r:embed="rId11"/>
              <a:stretch>
                <a:fillRect/>
              </a:stretch>
            </p:blipFill>
            <p:spPr>
              <a:xfrm>
                <a:off x="1124553" y="4187866"/>
                <a:ext cx="3150002" cy="630000"/>
              </a:xfrm>
              <a:prstGeom prst="rect">
                <a:avLst/>
              </a:prstGeom>
            </p:spPr>
          </p:pic>
          <p:pic>
            <p:nvPicPr>
              <p:cNvPr id="64" name="Picture 63">
                <a:extLst>
                  <a:ext uri="{FF2B5EF4-FFF2-40B4-BE49-F238E27FC236}">
                    <a16:creationId xmlns:a16="http://schemas.microsoft.com/office/drawing/2014/main" id="{2369E22F-674A-4EC3-8C88-A4E66121E4F7}"/>
                  </a:ext>
                </a:extLst>
              </p:cNvPr>
              <p:cNvPicPr>
                <a:picLocks noChangeAspect="1"/>
              </p:cNvPicPr>
              <p:nvPr/>
            </p:nvPicPr>
            <p:blipFill>
              <a:blip r:embed="rId12"/>
              <a:stretch>
                <a:fillRect/>
              </a:stretch>
            </p:blipFill>
            <p:spPr>
              <a:xfrm>
                <a:off x="698676" y="4330586"/>
                <a:ext cx="367579" cy="360000"/>
              </a:xfrm>
              <a:prstGeom prst="rect">
                <a:avLst/>
              </a:prstGeom>
            </p:spPr>
          </p:pic>
          <p:sp>
            <p:nvSpPr>
              <p:cNvPr id="87" name="Rectangle: Rounded Corners 86">
                <a:extLst>
                  <a:ext uri="{FF2B5EF4-FFF2-40B4-BE49-F238E27FC236}">
                    <a16:creationId xmlns:a16="http://schemas.microsoft.com/office/drawing/2014/main" id="{9C4F56D5-135C-4946-A4BE-3771BCB4CABE}"/>
                  </a:ext>
                </a:extLst>
              </p:cNvPr>
              <p:cNvSpPr/>
              <p:nvPr/>
            </p:nvSpPr>
            <p:spPr>
              <a:xfrm>
                <a:off x="2411292" y="4154673"/>
                <a:ext cx="2386562" cy="684027"/>
              </a:xfrm>
              <a:prstGeom prst="roundRect">
                <a:avLst/>
              </a:prstGeom>
              <a:solidFill>
                <a:srgbClr val="3189CA">
                  <a:alpha val="10196"/>
                </a:srgbClr>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a:extLst>
                  <a:ext uri="{FF2B5EF4-FFF2-40B4-BE49-F238E27FC236}">
                    <a16:creationId xmlns:a16="http://schemas.microsoft.com/office/drawing/2014/main" id="{FF793A2A-C1D4-4FE6-8B6C-B4F941A1CFC6}"/>
                  </a:ext>
                </a:extLst>
              </p:cNvPr>
              <p:cNvPicPr>
                <a:picLocks noChangeAspect="1"/>
              </p:cNvPicPr>
              <p:nvPr/>
            </p:nvPicPr>
            <p:blipFill>
              <a:blip r:embed="rId13"/>
              <a:stretch>
                <a:fillRect/>
              </a:stretch>
            </p:blipFill>
            <p:spPr>
              <a:xfrm>
                <a:off x="4329908" y="4311079"/>
                <a:ext cx="360000" cy="360000"/>
              </a:xfrm>
              <a:prstGeom prst="rect">
                <a:avLst/>
              </a:prstGeom>
            </p:spPr>
          </p:pic>
        </p:grpSp>
        <p:pic>
          <p:nvPicPr>
            <p:cNvPr id="79" name="Picture 78">
              <a:extLst>
                <a:ext uri="{FF2B5EF4-FFF2-40B4-BE49-F238E27FC236}">
                  <a16:creationId xmlns:a16="http://schemas.microsoft.com/office/drawing/2014/main" id="{0E546967-D189-47FF-AF7B-C5A23100731C}"/>
                </a:ext>
              </a:extLst>
            </p:cNvPr>
            <p:cNvPicPr>
              <a:picLocks noChangeAspect="1"/>
            </p:cNvPicPr>
            <p:nvPr/>
          </p:nvPicPr>
          <p:blipFill>
            <a:blip r:embed="rId14"/>
            <a:stretch>
              <a:fillRect/>
            </a:stretch>
          </p:blipFill>
          <p:spPr>
            <a:xfrm>
              <a:off x="900794" y="5592832"/>
              <a:ext cx="618295" cy="704569"/>
            </a:xfrm>
            <a:prstGeom prst="rect">
              <a:avLst/>
            </a:prstGeom>
          </p:spPr>
        </p:pic>
        <p:pic>
          <p:nvPicPr>
            <p:cNvPr id="81" name="Picture 80">
              <a:extLst>
                <a:ext uri="{FF2B5EF4-FFF2-40B4-BE49-F238E27FC236}">
                  <a16:creationId xmlns:a16="http://schemas.microsoft.com/office/drawing/2014/main" id="{4343B4D5-91AE-45CF-977A-7FD7DDF46F5F}"/>
                </a:ext>
              </a:extLst>
            </p:cNvPr>
            <p:cNvPicPr>
              <a:picLocks noChangeAspect="1"/>
            </p:cNvPicPr>
            <p:nvPr/>
          </p:nvPicPr>
          <p:blipFill>
            <a:blip r:embed="rId15"/>
            <a:stretch>
              <a:fillRect/>
            </a:stretch>
          </p:blipFill>
          <p:spPr>
            <a:xfrm>
              <a:off x="1588331" y="5600166"/>
              <a:ext cx="619312" cy="633387"/>
            </a:xfrm>
            <a:prstGeom prst="rect">
              <a:avLst/>
            </a:prstGeom>
          </p:spPr>
        </p:pic>
        <p:sp>
          <p:nvSpPr>
            <p:cNvPr id="95" name="TextBox 94">
              <a:extLst>
                <a:ext uri="{FF2B5EF4-FFF2-40B4-BE49-F238E27FC236}">
                  <a16:creationId xmlns:a16="http://schemas.microsoft.com/office/drawing/2014/main" id="{D6460085-9C2D-4184-B188-04B9FD38BB94}"/>
                </a:ext>
              </a:extLst>
            </p:cNvPr>
            <p:cNvSpPr txBox="1"/>
            <p:nvPr/>
          </p:nvSpPr>
          <p:spPr>
            <a:xfrm>
              <a:off x="2411292" y="5289692"/>
              <a:ext cx="2404618" cy="338554"/>
            </a:xfrm>
            <a:prstGeom prst="rect">
              <a:avLst/>
            </a:prstGeom>
            <a:noFill/>
          </p:spPr>
          <p:txBody>
            <a:bodyPr wrap="square" rtlCol="0">
              <a:spAutoFit/>
            </a:bodyPr>
            <a:lstStyle/>
            <a:p>
              <a:pPr algn="ctr"/>
              <a:r>
                <a:rPr lang="en-US" sz="1600">
                  <a:solidFill>
                    <a:schemeClr val="bg1"/>
                  </a:solidFill>
                  <a:latin typeface="Franklin Gothic Demi" panose="020B0703020102020204" pitchFamily="34" charset="0"/>
                </a:rPr>
                <a:t>Environment &amp; Hardware</a:t>
              </a:r>
              <a:endParaRPr lang="en-US" sz="1600" dirty="0">
                <a:solidFill>
                  <a:schemeClr val="bg1"/>
                </a:solidFill>
                <a:latin typeface="Franklin Gothic Demi" panose="020B0703020102020204" pitchFamily="34" charset="0"/>
              </a:endParaRPr>
            </a:p>
          </p:txBody>
        </p:sp>
        <p:pic>
          <p:nvPicPr>
            <p:cNvPr id="83" name="Picture 82">
              <a:extLst>
                <a:ext uri="{FF2B5EF4-FFF2-40B4-BE49-F238E27FC236}">
                  <a16:creationId xmlns:a16="http://schemas.microsoft.com/office/drawing/2014/main" id="{293DC31D-5666-462F-8165-995E1359FB3C}"/>
                </a:ext>
              </a:extLst>
            </p:cNvPr>
            <p:cNvPicPr>
              <a:picLocks noChangeAspect="1"/>
            </p:cNvPicPr>
            <p:nvPr/>
          </p:nvPicPr>
          <p:blipFill>
            <a:blip r:embed="rId16"/>
            <a:stretch>
              <a:fillRect/>
            </a:stretch>
          </p:blipFill>
          <p:spPr>
            <a:xfrm>
              <a:off x="4043386" y="5572969"/>
              <a:ext cx="378462" cy="720000"/>
            </a:xfrm>
            <a:prstGeom prst="rect">
              <a:avLst/>
            </a:prstGeom>
          </p:spPr>
        </p:pic>
        <p:pic>
          <p:nvPicPr>
            <p:cNvPr id="85" name="Picture 84">
              <a:extLst>
                <a:ext uri="{FF2B5EF4-FFF2-40B4-BE49-F238E27FC236}">
                  <a16:creationId xmlns:a16="http://schemas.microsoft.com/office/drawing/2014/main" id="{34A113F2-DC18-4267-B024-0626C4655D0A}"/>
                </a:ext>
              </a:extLst>
            </p:cNvPr>
            <p:cNvPicPr>
              <a:picLocks noChangeAspect="1"/>
            </p:cNvPicPr>
            <p:nvPr/>
          </p:nvPicPr>
          <p:blipFill>
            <a:blip r:embed="rId17"/>
            <a:stretch>
              <a:fillRect/>
            </a:stretch>
          </p:blipFill>
          <p:spPr>
            <a:xfrm>
              <a:off x="2556023" y="5572969"/>
              <a:ext cx="956571" cy="720000"/>
            </a:xfrm>
            <a:prstGeom prst="rect">
              <a:avLst/>
            </a:prstGeom>
          </p:spPr>
        </p:pic>
      </p:grpSp>
    </p:spTree>
    <p:extLst>
      <p:ext uri="{BB962C8B-B14F-4D97-AF65-F5344CB8AC3E}">
        <p14:creationId xmlns:p14="http://schemas.microsoft.com/office/powerpoint/2010/main" val="132922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3985F27-C1AC-4CCF-BAAD-D22D23DB9A54}"/>
              </a:ext>
            </a:extLst>
          </p:cNvPr>
          <p:cNvSpPr/>
          <p:nvPr/>
        </p:nvSpPr>
        <p:spPr>
          <a:xfrm>
            <a:off x="-1" y="1"/>
            <a:ext cx="12192001" cy="965444"/>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8" name="Title 1">
            <a:extLst>
              <a:ext uri="{FF2B5EF4-FFF2-40B4-BE49-F238E27FC236}">
                <a16:creationId xmlns:a16="http://schemas.microsoft.com/office/drawing/2014/main" id="{AAC430A9-3958-4A35-BF45-825A08276761}"/>
              </a:ext>
            </a:extLst>
          </p:cNvPr>
          <p:cNvSpPr txBox="1">
            <a:spLocks/>
          </p:cNvSpPr>
          <p:nvPr/>
        </p:nvSpPr>
        <p:spPr>
          <a:xfrm>
            <a:off x="-2" y="1"/>
            <a:ext cx="12192001" cy="96544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pPr algn="ctr"/>
            <a:r>
              <a:rPr lang="en-US" sz="6000" b="1" dirty="0">
                <a:solidFill>
                  <a:schemeClr val="tx1">
                    <a:lumMod val="95000"/>
                  </a:schemeClr>
                </a:solidFill>
                <a:latin typeface="Franklin Gothic Demi" panose="020B0703020102020204" pitchFamily="34" charset="0"/>
              </a:rPr>
              <a:t>PROJECT BASIS</a:t>
            </a:r>
          </a:p>
        </p:txBody>
      </p:sp>
      <p:sp>
        <p:nvSpPr>
          <p:cNvPr id="22" name="Rectangle 21">
            <a:extLst>
              <a:ext uri="{FF2B5EF4-FFF2-40B4-BE49-F238E27FC236}">
                <a16:creationId xmlns:a16="http://schemas.microsoft.com/office/drawing/2014/main" id="{3BCE3C10-E086-476E-9F47-EFF10FB2BE81}"/>
              </a:ext>
            </a:extLst>
          </p:cNvPr>
          <p:cNvSpPr/>
          <p:nvPr/>
        </p:nvSpPr>
        <p:spPr>
          <a:xfrm>
            <a:off x="-2" y="6753225"/>
            <a:ext cx="12192001" cy="104776"/>
          </a:xfrm>
          <a:prstGeom prst="rect">
            <a:avLst/>
          </a:prstGeom>
          <a:solidFill>
            <a:schemeClr val="bg1">
              <a:lumMod val="75000"/>
              <a:lumOff val="2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1691D2C8-C350-44E9-A5A9-9B05DE94B595}"/>
              </a:ext>
            </a:extLst>
          </p:cNvPr>
          <p:cNvSpPr/>
          <p:nvPr/>
        </p:nvSpPr>
        <p:spPr>
          <a:xfrm>
            <a:off x="11491780" y="5991226"/>
            <a:ext cx="613018" cy="613018"/>
          </a:xfrm>
          <a:prstGeom prst="ellipse">
            <a:avLst/>
          </a:prstGeom>
          <a:solidFill>
            <a:srgbClr val="3189CA"/>
          </a:solidFill>
          <a:ln w="19050">
            <a:solidFill>
              <a:srgbClr val="6B76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Demi" panose="020B0703020102020204" pitchFamily="34" charset="0"/>
              </a:rPr>
              <a:t>9</a:t>
            </a:r>
          </a:p>
        </p:txBody>
      </p:sp>
      <p:grpSp>
        <p:nvGrpSpPr>
          <p:cNvPr id="4" name="Group 3">
            <a:extLst>
              <a:ext uri="{FF2B5EF4-FFF2-40B4-BE49-F238E27FC236}">
                <a16:creationId xmlns:a16="http://schemas.microsoft.com/office/drawing/2014/main" id="{28AE2D67-02CA-40C5-B402-F2A887A21F0D}"/>
              </a:ext>
            </a:extLst>
          </p:cNvPr>
          <p:cNvGrpSpPr/>
          <p:nvPr/>
        </p:nvGrpSpPr>
        <p:grpSpPr>
          <a:xfrm>
            <a:off x="384809" y="1054590"/>
            <a:ext cx="10264141" cy="5511554"/>
            <a:chOff x="384809" y="1054590"/>
            <a:chExt cx="10264141" cy="5511554"/>
          </a:xfrm>
        </p:grpSpPr>
        <p:sp>
          <p:nvSpPr>
            <p:cNvPr id="6" name="Rectangle: Rounded Corners 5">
              <a:extLst>
                <a:ext uri="{FF2B5EF4-FFF2-40B4-BE49-F238E27FC236}">
                  <a16:creationId xmlns:a16="http://schemas.microsoft.com/office/drawing/2014/main" id="{E404FAC7-F17B-47C3-A359-913BDE3E2529}"/>
                </a:ext>
              </a:extLst>
            </p:cNvPr>
            <p:cNvSpPr/>
            <p:nvPr/>
          </p:nvSpPr>
          <p:spPr>
            <a:xfrm>
              <a:off x="6412236" y="1054590"/>
              <a:ext cx="4236714" cy="5511554"/>
            </a:xfrm>
            <a:prstGeom prst="roundRect">
              <a:avLst/>
            </a:prstGeom>
            <a:solidFill>
              <a:schemeClr val="tx1"/>
            </a:solid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D03597A3-EA9A-4C54-979E-8298D73CC7CA}"/>
                </a:ext>
              </a:extLst>
            </p:cNvPr>
            <p:cNvGrpSpPr/>
            <p:nvPr/>
          </p:nvGrpSpPr>
          <p:grpSpPr>
            <a:xfrm>
              <a:off x="384809" y="1152526"/>
              <a:ext cx="9890211" cy="5376884"/>
              <a:chOff x="384809" y="1152526"/>
              <a:chExt cx="9890211" cy="5376884"/>
            </a:xfrm>
          </p:grpSpPr>
          <p:sp>
            <p:nvSpPr>
              <p:cNvPr id="20" name="Rectangle: Diagonal Corners Snipped 19">
                <a:extLst>
                  <a:ext uri="{FF2B5EF4-FFF2-40B4-BE49-F238E27FC236}">
                    <a16:creationId xmlns:a16="http://schemas.microsoft.com/office/drawing/2014/main" id="{842D4ADC-7885-4F53-9351-329AAB5A7747}"/>
                  </a:ext>
                </a:extLst>
              </p:cNvPr>
              <p:cNvSpPr/>
              <p:nvPr/>
            </p:nvSpPr>
            <p:spPr>
              <a:xfrm>
                <a:off x="384809" y="1206500"/>
                <a:ext cx="5248275" cy="298450"/>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98FD808E-F696-4B7D-9E5D-B8D4CF267597}"/>
                  </a:ext>
                </a:extLst>
              </p:cNvPr>
              <p:cNvSpPr txBox="1"/>
              <p:nvPr/>
            </p:nvSpPr>
            <p:spPr>
              <a:xfrm>
                <a:off x="581025" y="1152526"/>
                <a:ext cx="5248275" cy="400110"/>
              </a:xfrm>
              <a:prstGeom prst="rect">
                <a:avLst/>
              </a:prstGeom>
              <a:noFill/>
            </p:spPr>
            <p:txBody>
              <a:bodyPr wrap="square" rtlCol="0">
                <a:spAutoFit/>
              </a:bodyPr>
              <a:lstStyle/>
              <a:p>
                <a:r>
                  <a:rPr lang="en-US" sz="2000" dirty="0">
                    <a:solidFill>
                      <a:schemeClr val="bg1"/>
                    </a:solidFill>
                    <a:latin typeface="Franklin Gothic Demi" panose="020B0703020102020204" pitchFamily="34" charset="0"/>
                  </a:rPr>
                  <a:t>SHOW ATLAS DETECTOR GEOMETRY IN AR</a:t>
                </a:r>
              </a:p>
            </p:txBody>
          </p:sp>
          <p:cxnSp>
            <p:nvCxnSpPr>
              <p:cNvPr id="3" name="Straight Arrow Connector 2">
                <a:extLst>
                  <a:ext uri="{FF2B5EF4-FFF2-40B4-BE49-F238E27FC236}">
                    <a16:creationId xmlns:a16="http://schemas.microsoft.com/office/drawing/2014/main" id="{02525E82-B1A0-482B-A4F4-7B25D2C1A2C0}"/>
                  </a:ext>
                </a:extLst>
              </p:cNvPr>
              <p:cNvCxnSpPr>
                <a:cxnSpLocks/>
              </p:cNvCxnSpPr>
              <p:nvPr/>
            </p:nvCxnSpPr>
            <p:spPr>
              <a:xfrm>
                <a:off x="4638675" y="2706020"/>
                <a:ext cx="1676400" cy="0"/>
              </a:xfrm>
              <a:prstGeom prst="straightConnector1">
                <a:avLst/>
              </a:prstGeom>
              <a:ln w="76200">
                <a:solidFill>
                  <a:srgbClr val="3189CA"/>
                </a:solidFill>
                <a:tailEnd type="triangle"/>
              </a:ln>
            </p:spPr>
            <p:style>
              <a:lnRef idx="1">
                <a:schemeClr val="accent1"/>
              </a:lnRef>
              <a:fillRef idx="0">
                <a:schemeClr val="accent1"/>
              </a:fillRef>
              <a:effectRef idx="0">
                <a:schemeClr val="accent1"/>
              </a:effectRef>
              <a:fontRef idx="minor">
                <a:schemeClr val="tx1"/>
              </a:fontRef>
            </p:style>
          </p:cxnSp>
          <p:sp>
            <p:nvSpPr>
              <p:cNvPr id="37" name="Rectangle: Diagonal Corners Snipped 36">
                <a:extLst>
                  <a:ext uri="{FF2B5EF4-FFF2-40B4-BE49-F238E27FC236}">
                    <a16:creationId xmlns:a16="http://schemas.microsoft.com/office/drawing/2014/main" id="{C4AD9AB1-3A3F-4E1D-9C5C-50833F881733}"/>
                  </a:ext>
                </a:extLst>
              </p:cNvPr>
              <p:cNvSpPr/>
              <p:nvPr/>
            </p:nvSpPr>
            <p:spPr>
              <a:xfrm>
                <a:off x="7359993" y="3739239"/>
                <a:ext cx="2792192" cy="298450"/>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Franklin Gothic Demi" panose="020B0703020102020204" pitchFamily="34" charset="0"/>
                  </a:rPr>
                  <a:t>MENU BUTTONS</a:t>
                </a:r>
                <a:endParaRPr lang="en-US" sz="1800" dirty="0">
                  <a:solidFill>
                    <a:schemeClr val="bg1"/>
                  </a:solidFill>
                  <a:latin typeface="Franklin Gothic Demi" panose="020B0703020102020204" pitchFamily="34" charset="0"/>
                </a:endParaRPr>
              </a:p>
            </p:txBody>
          </p:sp>
          <p:sp>
            <p:nvSpPr>
              <p:cNvPr id="42" name="TextBox 41">
                <a:extLst>
                  <a:ext uri="{FF2B5EF4-FFF2-40B4-BE49-F238E27FC236}">
                    <a16:creationId xmlns:a16="http://schemas.microsoft.com/office/drawing/2014/main" id="{68F98BEA-6C3B-4CC2-BD61-90E7647F3FEE}"/>
                  </a:ext>
                </a:extLst>
              </p:cNvPr>
              <p:cNvSpPr txBox="1"/>
              <p:nvPr/>
            </p:nvSpPr>
            <p:spPr>
              <a:xfrm>
                <a:off x="581025" y="3994870"/>
                <a:ext cx="5353050" cy="2534540"/>
              </a:xfrm>
              <a:prstGeom prst="rect">
                <a:avLst/>
              </a:prstGeom>
              <a:noFill/>
            </p:spPr>
            <p:txBody>
              <a:bodyPr wrap="square" rtlCol="0">
                <a:spAutoFit/>
              </a:bodyPr>
              <a:lstStyle/>
              <a:p>
                <a:pPr>
                  <a:lnSpc>
                    <a:spcPct val="150000"/>
                  </a:lnSpc>
                </a:pPr>
                <a:r>
                  <a:rPr lang="en-US" dirty="0">
                    <a:solidFill>
                      <a:schemeClr val="bg1"/>
                    </a:solidFill>
                    <a:latin typeface="Franklin Gothic Demi" panose="020B0703020102020204" pitchFamily="34" charset="0"/>
                  </a:rPr>
                  <a:t>We need to show:</a:t>
                </a:r>
              </a:p>
              <a:p>
                <a:pPr>
                  <a:lnSpc>
                    <a:spcPct val="150000"/>
                  </a:lnSpc>
                </a:pPr>
                <a:r>
                  <a:rPr lang="en-US" dirty="0">
                    <a:solidFill>
                      <a:schemeClr val="bg1"/>
                    </a:solidFill>
                    <a:latin typeface="Franklin Gothic Demi" panose="020B0703020102020204" pitchFamily="34" charset="0"/>
                  </a:rPr>
                  <a:t>	The geometry of Detector Subsystems</a:t>
                </a:r>
              </a:p>
              <a:p>
                <a:pPr>
                  <a:lnSpc>
                    <a:spcPct val="150000"/>
                  </a:lnSpc>
                </a:pPr>
                <a:r>
                  <a:rPr lang="en-US" dirty="0">
                    <a:solidFill>
                      <a:schemeClr val="bg1"/>
                    </a:solidFill>
                    <a:latin typeface="Franklin Gothic Demi" panose="020B0703020102020204" pitchFamily="34" charset="0"/>
                  </a:rPr>
                  <a:t>	Menu</a:t>
                </a:r>
              </a:p>
              <a:p>
                <a:pPr>
                  <a:lnSpc>
                    <a:spcPct val="150000"/>
                  </a:lnSpc>
                </a:pPr>
                <a:r>
                  <a:rPr lang="en-US" dirty="0">
                    <a:solidFill>
                      <a:schemeClr val="bg1"/>
                    </a:solidFill>
                    <a:latin typeface="Franklin Gothic Demi" panose="020B0703020102020204" pitchFamily="34" charset="0"/>
                  </a:rPr>
                  <a:t>AR APP of Detector Overview contains MENU button with 4 main groups with multiple geometries to be able select them separately. </a:t>
                </a:r>
              </a:p>
            </p:txBody>
          </p:sp>
          <p:sp>
            <p:nvSpPr>
              <p:cNvPr id="43" name="Rectangle: Diagonal Corners Snipped 42">
                <a:extLst>
                  <a:ext uri="{FF2B5EF4-FFF2-40B4-BE49-F238E27FC236}">
                    <a16:creationId xmlns:a16="http://schemas.microsoft.com/office/drawing/2014/main" id="{29674572-7BF8-4EFD-8BEA-D9DB14D8395D}"/>
                  </a:ext>
                </a:extLst>
              </p:cNvPr>
              <p:cNvSpPr/>
              <p:nvPr/>
            </p:nvSpPr>
            <p:spPr>
              <a:xfrm>
                <a:off x="649737" y="4543349"/>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1</a:t>
                </a:r>
                <a:endParaRPr lang="en-US" dirty="0"/>
              </a:p>
            </p:txBody>
          </p:sp>
          <p:sp>
            <p:nvSpPr>
              <p:cNvPr id="44" name="Rectangle: Diagonal Corners Snipped 43">
                <a:extLst>
                  <a:ext uri="{FF2B5EF4-FFF2-40B4-BE49-F238E27FC236}">
                    <a16:creationId xmlns:a16="http://schemas.microsoft.com/office/drawing/2014/main" id="{A6AC5F4D-7207-4A55-B37E-32DA8188D9B4}"/>
                  </a:ext>
                </a:extLst>
              </p:cNvPr>
              <p:cNvSpPr/>
              <p:nvPr/>
            </p:nvSpPr>
            <p:spPr>
              <a:xfrm>
                <a:off x="649737" y="4961736"/>
                <a:ext cx="349250" cy="218434"/>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Demi" panose="020B0703020102020204" pitchFamily="34" charset="0"/>
                  </a:rPr>
                  <a:t>2</a:t>
                </a:r>
                <a:endParaRPr lang="en-US" dirty="0"/>
              </a:p>
            </p:txBody>
          </p:sp>
          <p:pic>
            <p:nvPicPr>
              <p:cNvPr id="7" name="Picture 6">
                <a:extLst>
                  <a:ext uri="{FF2B5EF4-FFF2-40B4-BE49-F238E27FC236}">
                    <a16:creationId xmlns:a16="http://schemas.microsoft.com/office/drawing/2014/main" id="{F278F525-022B-4DE5-AD1E-837AD645F734}"/>
                  </a:ext>
                </a:extLst>
              </p:cNvPr>
              <p:cNvPicPr>
                <a:picLocks noChangeAspect="1"/>
              </p:cNvPicPr>
              <p:nvPr/>
            </p:nvPicPr>
            <p:blipFill rotWithShape="1">
              <a:blip r:embed="rId3"/>
              <a:srcRect r="12699" b="55328"/>
              <a:stretch/>
            </p:blipFill>
            <p:spPr>
              <a:xfrm>
                <a:off x="7359993" y="4199576"/>
                <a:ext cx="2443495" cy="2119582"/>
              </a:xfrm>
              <a:prstGeom prst="rect">
                <a:avLst/>
              </a:prstGeom>
            </p:spPr>
          </p:pic>
          <p:sp>
            <p:nvSpPr>
              <p:cNvPr id="25" name="Rectangle: Rounded Corners 24">
                <a:extLst>
                  <a:ext uri="{FF2B5EF4-FFF2-40B4-BE49-F238E27FC236}">
                    <a16:creationId xmlns:a16="http://schemas.microsoft.com/office/drawing/2014/main" id="{A563605F-AE09-4DE8-B350-EA450D18E2F7}"/>
                  </a:ext>
                </a:extLst>
              </p:cNvPr>
              <p:cNvSpPr/>
              <p:nvPr/>
            </p:nvSpPr>
            <p:spPr>
              <a:xfrm>
                <a:off x="7194512" y="4110431"/>
                <a:ext cx="1342239" cy="1692979"/>
              </a:xfrm>
              <a:prstGeom prst="roundRect">
                <a:avLst/>
              </a:prstGeom>
              <a:noFill/>
              <a:ln w="25400">
                <a:solidFill>
                  <a:srgbClr val="3189C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Arrow Connector 25">
                <a:extLst>
                  <a:ext uri="{FF2B5EF4-FFF2-40B4-BE49-F238E27FC236}">
                    <a16:creationId xmlns:a16="http://schemas.microsoft.com/office/drawing/2014/main" id="{19C6D054-CA5C-4CE0-A156-3FBA45F492D7}"/>
                  </a:ext>
                </a:extLst>
              </p:cNvPr>
              <p:cNvCxnSpPr>
                <a:cxnSpLocks/>
              </p:cNvCxnSpPr>
              <p:nvPr/>
            </p:nvCxnSpPr>
            <p:spPr>
              <a:xfrm>
                <a:off x="4869122" y="5098280"/>
                <a:ext cx="1445953" cy="0"/>
              </a:xfrm>
              <a:prstGeom prst="straightConnector1">
                <a:avLst/>
              </a:prstGeom>
              <a:ln w="76200">
                <a:solidFill>
                  <a:srgbClr val="3189CA"/>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Diagonal Corners Snipped 27">
                <a:extLst>
                  <a:ext uri="{FF2B5EF4-FFF2-40B4-BE49-F238E27FC236}">
                    <a16:creationId xmlns:a16="http://schemas.microsoft.com/office/drawing/2014/main" id="{D4BE7744-ECFE-43A9-AD16-265D32B99887}"/>
                  </a:ext>
                </a:extLst>
              </p:cNvPr>
              <p:cNvSpPr/>
              <p:nvPr/>
            </p:nvSpPr>
            <p:spPr>
              <a:xfrm>
                <a:off x="7359993" y="1211687"/>
                <a:ext cx="2792192" cy="298450"/>
              </a:xfrm>
              <a:prstGeom prst="snip2DiagRect">
                <a:avLst>
                  <a:gd name="adj1" fmla="val 0"/>
                  <a:gd name="adj2" fmla="val 50000"/>
                </a:avLst>
              </a:prstGeom>
              <a:solidFill>
                <a:srgbClr val="0789D1">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Franklin Gothic Demi" panose="020B0703020102020204" pitchFamily="34" charset="0"/>
                  </a:rPr>
                  <a:t>PREVIEW</a:t>
                </a:r>
              </a:p>
            </p:txBody>
          </p:sp>
          <p:pic>
            <p:nvPicPr>
              <p:cNvPr id="10" name="Picture 9">
                <a:extLst>
                  <a:ext uri="{FF2B5EF4-FFF2-40B4-BE49-F238E27FC236}">
                    <a16:creationId xmlns:a16="http://schemas.microsoft.com/office/drawing/2014/main" id="{3D80FA92-2B16-4F9C-8B8B-2646520B7E38}"/>
                  </a:ext>
                </a:extLst>
              </p:cNvPr>
              <p:cNvPicPr>
                <a:picLocks noChangeAspect="1"/>
              </p:cNvPicPr>
              <p:nvPr/>
            </p:nvPicPr>
            <p:blipFill>
              <a:blip r:embed="rId4"/>
              <a:stretch>
                <a:fillRect/>
              </a:stretch>
            </p:blipFill>
            <p:spPr>
              <a:xfrm>
                <a:off x="824362" y="1572539"/>
                <a:ext cx="3496446" cy="2537892"/>
              </a:xfrm>
              <a:prstGeom prst="rect">
                <a:avLst/>
              </a:prstGeom>
            </p:spPr>
          </p:pic>
          <p:pic>
            <p:nvPicPr>
              <p:cNvPr id="14" name="Picture 13">
                <a:extLst>
                  <a:ext uri="{FF2B5EF4-FFF2-40B4-BE49-F238E27FC236}">
                    <a16:creationId xmlns:a16="http://schemas.microsoft.com/office/drawing/2014/main" id="{429335DB-D70D-4F9E-B2CB-1973186EDA3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94512" y="1741338"/>
                <a:ext cx="3080508" cy="1732785"/>
              </a:xfrm>
              <a:prstGeom prst="rect">
                <a:avLst/>
              </a:prstGeom>
            </p:spPr>
          </p:pic>
        </p:grpSp>
      </p:grpSp>
    </p:spTree>
    <p:extLst>
      <p:ext uri="{BB962C8B-B14F-4D97-AF65-F5344CB8AC3E}">
        <p14:creationId xmlns:p14="http://schemas.microsoft.com/office/powerpoint/2010/main" val="1940595156"/>
      </p:ext>
    </p:extLst>
  </p:cSld>
  <p:clrMapOvr>
    <a:masterClrMapping/>
  </p:clrMapOvr>
</p:sld>
</file>

<file path=ppt/theme/theme1.xml><?xml version="1.0" encoding="utf-8"?>
<a:theme xmlns:a="http://schemas.openxmlformats.org/drawingml/2006/main" name="View">
  <a:themeElements>
    <a:clrScheme name="View">
      <a:dk1>
        <a:sysClr val="windowText" lastClr="000000"/>
      </a:dk1>
      <a:lt1>
        <a:sysClr val="window" lastClr="FFFFFF"/>
      </a:lt1>
      <a:dk2>
        <a:srgbClr val="564B3C"/>
      </a:dk2>
      <a:lt2>
        <a:srgbClr val="ECEDD1"/>
      </a:lt2>
      <a:accent1>
        <a:srgbClr val="93A299"/>
      </a:accent1>
      <a:accent2>
        <a:srgbClr val="CB4B30"/>
      </a:accent2>
      <a:accent3>
        <a:srgbClr val="B5AE53"/>
      </a:accent3>
      <a:accent4>
        <a:srgbClr val="6F6A7A"/>
      </a:accent4>
      <a:accent5>
        <a:srgbClr val="E8B54D"/>
      </a:accent5>
      <a:accent6>
        <a:srgbClr val="8A7952"/>
      </a:accent6>
      <a:hlink>
        <a:srgbClr val="9F9F0B"/>
      </a:hlink>
      <a:folHlink>
        <a:srgbClr val="B2B2B2"/>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3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866257B-E5CE-4C43-9210-F2DE76BE10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TM03457515[[fn=View]]</Template>
  <TotalTime>7488</TotalTime>
  <Words>1448</Words>
  <Application>Microsoft Macintosh PowerPoint</Application>
  <PresentationFormat>Широкоэкранный</PresentationFormat>
  <Paragraphs>185</Paragraphs>
  <Slides>14</Slides>
  <Notes>11</Notes>
  <HiddenSlides>0</HiddenSlides>
  <MMClips>2</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14</vt:i4>
      </vt:variant>
    </vt:vector>
  </HeadingPairs>
  <TitlesOfParts>
    <vt:vector size="22" baseType="lpstr">
      <vt:lpstr>Arial</vt:lpstr>
      <vt:lpstr>Calibri</vt:lpstr>
      <vt:lpstr>Century Schoolbook</vt:lpstr>
      <vt:lpstr>Franklin Gothic Demi</vt:lpstr>
      <vt:lpstr>Söhne</vt:lpstr>
      <vt:lpstr>Sylfaen</vt:lpstr>
      <vt:lpstr>Wingdings 2</vt:lpstr>
      <vt:lpstr>View</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Achi PC</dc:creator>
  <cp:lastModifiedBy>Alexander Alikhanov</cp:lastModifiedBy>
  <cp:revision>159</cp:revision>
  <dcterms:created xsi:type="dcterms:W3CDTF">2022-11-25T06:27:44Z</dcterms:created>
  <dcterms:modified xsi:type="dcterms:W3CDTF">2023-11-08T10:12:03Z</dcterms:modified>
</cp:coreProperties>
</file>