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28"/>
  </p:notesMasterIdLst>
  <p:sldIdLst>
    <p:sldId id="257" r:id="rId2"/>
    <p:sldId id="258" r:id="rId3"/>
    <p:sldId id="259" r:id="rId4"/>
    <p:sldId id="260" r:id="rId5"/>
    <p:sldId id="261" r:id="rId6"/>
    <p:sldId id="262" r:id="rId7"/>
    <p:sldId id="263" r:id="rId8"/>
    <p:sldId id="264" r:id="rId9"/>
    <p:sldId id="265" r:id="rId10"/>
    <p:sldId id="266" r:id="rId11"/>
    <p:sldId id="267" r:id="rId12"/>
    <p:sldId id="273" r:id="rId13"/>
    <p:sldId id="275" r:id="rId14"/>
    <p:sldId id="274" r:id="rId15"/>
    <p:sldId id="268" r:id="rId16"/>
    <p:sldId id="269" r:id="rId17"/>
    <p:sldId id="270" r:id="rId18"/>
    <p:sldId id="271" r:id="rId19"/>
    <p:sldId id="272" r:id="rId20"/>
    <p:sldId id="276" r:id="rId21"/>
    <p:sldId id="277" r:id="rId22"/>
    <p:sldId id="278" r:id="rId23"/>
    <p:sldId id="283" r:id="rId24"/>
    <p:sldId id="280" r:id="rId25"/>
    <p:sldId id="281" r:id="rId26"/>
    <p:sldId id="28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C7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A55D95-1763-440D-84E9-FC7780CC4258}" v="392" dt="2023-11-09T08:17:38.7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7" d="100"/>
          <a:sy n="107" d="100"/>
        </p:scale>
        <p:origin x="672" y="102"/>
      </p:cViewPr>
      <p:guideLst/>
    </p:cSldViewPr>
  </p:slideViewPr>
  <p:notesTextViewPr>
    <p:cViewPr>
      <p:scale>
        <a:sx n="1" d="1"/>
        <a:sy n="1" d="1"/>
      </p:scale>
      <p:origin x="0" y="0"/>
    </p:cViewPr>
  </p:notesTextViewPr>
  <p:notesViewPr>
    <p:cSldViewPr snapToGrid="0">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imuraz Saghinadze" userId="735b3437-8aef-4efa-b1de-5eb21a88015a" providerId="ADAL" clId="{DBA55D95-1763-440D-84E9-FC7780CC4258}"/>
    <pc:docChg chg="undo custSel addSld delSld modSld">
      <pc:chgData name="Teimuraz Saghinadze" userId="735b3437-8aef-4efa-b1de-5eb21a88015a" providerId="ADAL" clId="{DBA55D95-1763-440D-84E9-FC7780CC4258}" dt="2023-11-09T08:18:23.671" v="1053" actId="2696"/>
      <pc:docMkLst>
        <pc:docMk/>
      </pc:docMkLst>
      <pc:sldChg chg="modSp mod">
        <pc:chgData name="Teimuraz Saghinadze" userId="735b3437-8aef-4efa-b1de-5eb21a88015a" providerId="ADAL" clId="{DBA55D95-1763-440D-84E9-FC7780CC4258}" dt="2023-11-09T07:46:00.090" v="1026" actId="20577"/>
        <pc:sldMkLst>
          <pc:docMk/>
          <pc:sldMk cId="3731545574" sldId="257"/>
        </pc:sldMkLst>
        <pc:spChg chg="mod">
          <ac:chgData name="Teimuraz Saghinadze" userId="735b3437-8aef-4efa-b1de-5eb21a88015a" providerId="ADAL" clId="{DBA55D95-1763-440D-84E9-FC7780CC4258}" dt="2023-11-09T07:46:00.090" v="1026" actId="20577"/>
          <ac:spMkLst>
            <pc:docMk/>
            <pc:sldMk cId="3731545574" sldId="257"/>
            <ac:spMk id="3" creationId="{F936AE8A-EC92-CB61-C5E1-99EC3FB0F147}"/>
          </ac:spMkLst>
        </pc:spChg>
      </pc:sldChg>
      <pc:sldChg chg="addSp delSp modSp mod">
        <pc:chgData name="Teimuraz Saghinadze" userId="735b3437-8aef-4efa-b1de-5eb21a88015a" providerId="ADAL" clId="{DBA55D95-1763-440D-84E9-FC7780CC4258}" dt="2023-11-09T08:06:39.778" v="1048" actId="1076"/>
        <pc:sldMkLst>
          <pc:docMk/>
          <pc:sldMk cId="711259107" sldId="260"/>
        </pc:sldMkLst>
        <pc:spChg chg="mod">
          <ac:chgData name="Teimuraz Saghinadze" userId="735b3437-8aef-4efa-b1de-5eb21a88015a" providerId="ADAL" clId="{DBA55D95-1763-440D-84E9-FC7780CC4258}" dt="2023-11-09T08:06:39.778" v="1048" actId="1076"/>
          <ac:spMkLst>
            <pc:docMk/>
            <pc:sldMk cId="711259107" sldId="260"/>
            <ac:spMk id="3" creationId="{77771741-C485-8B84-F0C4-6E72D5411C36}"/>
          </ac:spMkLst>
        </pc:spChg>
        <pc:picChg chg="add mod">
          <ac:chgData name="Teimuraz Saghinadze" userId="735b3437-8aef-4efa-b1de-5eb21a88015a" providerId="ADAL" clId="{DBA55D95-1763-440D-84E9-FC7780CC4258}" dt="2023-11-09T08:06:36.654" v="1047" actId="1076"/>
          <ac:picMkLst>
            <pc:docMk/>
            <pc:sldMk cId="711259107" sldId="260"/>
            <ac:picMk id="4" creationId="{C5890B08-9DDB-677A-DB42-42029A933E7C}"/>
          </ac:picMkLst>
        </pc:picChg>
        <pc:picChg chg="del">
          <ac:chgData name="Teimuraz Saghinadze" userId="735b3437-8aef-4efa-b1de-5eb21a88015a" providerId="ADAL" clId="{DBA55D95-1763-440D-84E9-FC7780CC4258}" dt="2023-11-08T22:42:45.130" v="102" actId="478"/>
          <ac:picMkLst>
            <pc:docMk/>
            <pc:sldMk cId="711259107" sldId="260"/>
            <ac:picMk id="4" creationId="{FC8CE7CB-4950-1502-2727-0C7ADC043243}"/>
          </ac:picMkLst>
        </pc:picChg>
        <pc:picChg chg="add mod modCrop">
          <ac:chgData name="Teimuraz Saghinadze" userId="735b3437-8aef-4efa-b1de-5eb21a88015a" providerId="ADAL" clId="{DBA55D95-1763-440D-84E9-FC7780CC4258}" dt="2023-11-09T08:06:27.748" v="1044" actId="1076"/>
          <ac:picMkLst>
            <pc:docMk/>
            <pc:sldMk cId="711259107" sldId="260"/>
            <ac:picMk id="6" creationId="{08337F5B-7D9A-8F26-1E0F-98DB53DBA0AE}"/>
          </ac:picMkLst>
        </pc:picChg>
      </pc:sldChg>
      <pc:sldChg chg="modSp">
        <pc:chgData name="Teimuraz Saghinadze" userId="735b3437-8aef-4efa-b1de-5eb21a88015a" providerId="ADAL" clId="{DBA55D95-1763-440D-84E9-FC7780CC4258}" dt="2023-11-08T22:45:06.379" v="130" actId="20577"/>
        <pc:sldMkLst>
          <pc:docMk/>
          <pc:sldMk cId="1930694706" sldId="261"/>
        </pc:sldMkLst>
        <pc:spChg chg="mod">
          <ac:chgData name="Teimuraz Saghinadze" userId="735b3437-8aef-4efa-b1de-5eb21a88015a" providerId="ADAL" clId="{DBA55D95-1763-440D-84E9-FC7780CC4258}" dt="2023-11-08T22:45:06.379" v="130" actId="20577"/>
          <ac:spMkLst>
            <pc:docMk/>
            <pc:sldMk cId="1930694706" sldId="261"/>
            <ac:spMk id="3" creationId="{282D76F6-C3B9-D1FE-E45D-2AB8E5C1C78B}"/>
          </ac:spMkLst>
        </pc:spChg>
      </pc:sldChg>
      <pc:sldChg chg="modSp mod">
        <pc:chgData name="Teimuraz Saghinadze" userId="735b3437-8aef-4efa-b1de-5eb21a88015a" providerId="ADAL" clId="{DBA55D95-1763-440D-84E9-FC7780CC4258}" dt="2023-11-09T08:02:01.824" v="1041" actId="1037"/>
        <pc:sldMkLst>
          <pc:docMk/>
          <pc:sldMk cId="970831226" sldId="262"/>
        </pc:sldMkLst>
        <pc:spChg chg="mod">
          <ac:chgData name="Teimuraz Saghinadze" userId="735b3437-8aef-4efa-b1de-5eb21a88015a" providerId="ADAL" clId="{DBA55D95-1763-440D-84E9-FC7780CC4258}" dt="2023-11-09T08:02:01.824" v="1041" actId="1037"/>
          <ac:spMkLst>
            <pc:docMk/>
            <pc:sldMk cId="970831226" sldId="262"/>
            <ac:spMk id="3" creationId="{D95AC28D-336C-E0B8-40E7-3D9EF825C8FD}"/>
          </ac:spMkLst>
        </pc:spChg>
      </pc:sldChg>
      <pc:sldChg chg="addSp delSp modSp mod">
        <pc:chgData name="Teimuraz Saghinadze" userId="735b3437-8aef-4efa-b1de-5eb21a88015a" providerId="ADAL" clId="{DBA55D95-1763-440D-84E9-FC7780CC4258}" dt="2023-11-08T22:50:41.283" v="152" actId="1076"/>
        <pc:sldMkLst>
          <pc:docMk/>
          <pc:sldMk cId="916653279" sldId="265"/>
        </pc:sldMkLst>
        <pc:picChg chg="del">
          <ac:chgData name="Teimuraz Saghinadze" userId="735b3437-8aef-4efa-b1de-5eb21a88015a" providerId="ADAL" clId="{DBA55D95-1763-440D-84E9-FC7780CC4258}" dt="2023-11-08T22:50:27.505" v="147" actId="478"/>
          <ac:picMkLst>
            <pc:docMk/>
            <pc:sldMk cId="916653279" sldId="265"/>
            <ac:picMk id="6" creationId="{A4ED44EA-BF81-251B-38D4-864F3BB10186}"/>
          </ac:picMkLst>
        </pc:picChg>
        <pc:picChg chg="add mod">
          <ac:chgData name="Teimuraz Saghinadze" userId="735b3437-8aef-4efa-b1de-5eb21a88015a" providerId="ADAL" clId="{DBA55D95-1763-440D-84E9-FC7780CC4258}" dt="2023-11-08T22:50:41.283" v="152" actId="1076"/>
          <ac:picMkLst>
            <pc:docMk/>
            <pc:sldMk cId="916653279" sldId="265"/>
            <ac:picMk id="8" creationId="{BD71BA23-3C38-FA27-28F4-A68390CB3F69}"/>
          </ac:picMkLst>
        </pc:picChg>
      </pc:sldChg>
      <pc:sldChg chg="modSp">
        <pc:chgData name="Teimuraz Saghinadze" userId="735b3437-8aef-4efa-b1de-5eb21a88015a" providerId="ADAL" clId="{DBA55D95-1763-440D-84E9-FC7780CC4258}" dt="2023-11-09T08:07:06.768" v="1049" actId="20577"/>
        <pc:sldMkLst>
          <pc:docMk/>
          <pc:sldMk cId="2893799592" sldId="266"/>
        </pc:sldMkLst>
        <pc:spChg chg="mod">
          <ac:chgData name="Teimuraz Saghinadze" userId="735b3437-8aef-4efa-b1de-5eb21a88015a" providerId="ADAL" clId="{DBA55D95-1763-440D-84E9-FC7780CC4258}" dt="2023-11-09T08:07:06.768" v="1049" actId="20577"/>
          <ac:spMkLst>
            <pc:docMk/>
            <pc:sldMk cId="2893799592" sldId="266"/>
            <ac:spMk id="3" creationId="{77901CB3-E331-4558-BD24-5F1FC8C4E48D}"/>
          </ac:spMkLst>
        </pc:spChg>
      </pc:sldChg>
      <pc:sldChg chg="modSp mod">
        <pc:chgData name="Teimuraz Saghinadze" userId="735b3437-8aef-4efa-b1de-5eb21a88015a" providerId="ADAL" clId="{DBA55D95-1763-440D-84E9-FC7780CC4258}" dt="2023-11-09T08:11:58.580" v="1051" actId="20577"/>
        <pc:sldMkLst>
          <pc:docMk/>
          <pc:sldMk cId="3133195650" sldId="268"/>
        </pc:sldMkLst>
        <pc:spChg chg="mod">
          <ac:chgData name="Teimuraz Saghinadze" userId="735b3437-8aef-4efa-b1de-5eb21a88015a" providerId="ADAL" clId="{DBA55D95-1763-440D-84E9-FC7780CC4258}" dt="2023-11-09T08:11:58.580" v="1051" actId="20577"/>
          <ac:spMkLst>
            <pc:docMk/>
            <pc:sldMk cId="3133195650" sldId="268"/>
            <ac:spMk id="2" creationId="{94380411-9C0C-4394-D59A-4F9E16CBFD6C}"/>
          </ac:spMkLst>
        </pc:spChg>
      </pc:sldChg>
      <pc:sldChg chg="modSp mod">
        <pc:chgData name="Teimuraz Saghinadze" userId="735b3437-8aef-4efa-b1de-5eb21a88015a" providerId="ADAL" clId="{DBA55D95-1763-440D-84E9-FC7780CC4258}" dt="2023-11-09T08:11:50.262" v="1050" actId="20577"/>
        <pc:sldMkLst>
          <pc:docMk/>
          <pc:sldMk cId="3655797720" sldId="269"/>
        </pc:sldMkLst>
        <pc:spChg chg="mod">
          <ac:chgData name="Teimuraz Saghinadze" userId="735b3437-8aef-4efa-b1de-5eb21a88015a" providerId="ADAL" clId="{DBA55D95-1763-440D-84E9-FC7780CC4258}" dt="2023-11-09T08:11:50.262" v="1050" actId="20577"/>
          <ac:spMkLst>
            <pc:docMk/>
            <pc:sldMk cId="3655797720" sldId="269"/>
            <ac:spMk id="2" creationId="{6EF17276-5BD0-B57C-C055-77F6862F03BD}"/>
          </ac:spMkLst>
        </pc:spChg>
      </pc:sldChg>
      <pc:sldChg chg="modSp mod">
        <pc:chgData name="Teimuraz Saghinadze" userId="735b3437-8aef-4efa-b1de-5eb21a88015a" providerId="ADAL" clId="{DBA55D95-1763-440D-84E9-FC7780CC4258}" dt="2023-11-08T22:25:35.020" v="25" actId="27636"/>
        <pc:sldMkLst>
          <pc:docMk/>
          <pc:sldMk cId="3124448423" sldId="270"/>
        </pc:sldMkLst>
        <pc:spChg chg="mod">
          <ac:chgData name="Teimuraz Saghinadze" userId="735b3437-8aef-4efa-b1de-5eb21a88015a" providerId="ADAL" clId="{DBA55D95-1763-440D-84E9-FC7780CC4258}" dt="2023-11-08T22:25:35.020" v="25" actId="27636"/>
          <ac:spMkLst>
            <pc:docMk/>
            <pc:sldMk cId="3124448423" sldId="270"/>
            <ac:spMk id="3" creationId="{6FFD8414-846E-F59E-341C-DFF9521F214B}"/>
          </ac:spMkLst>
        </pc:spChg>
      </pc:sldChg>
      <pc:sldChg chg="modSp new mod">
        <pc:chgData name="Teimuraz Saghinadze" userId="735b3437-8aef-4efa-b1de-5eb21a88015a" providerId="ADAL" clId="{DBA55D95-1763-440D-84E9-FC7780CC4258}" dt="2023-11-08T22:32:22.133" v="45" actId="20577"/>
        <pc:sldMkLst>
          <pc:docMk/>
          <pc:sldMk cId="3698729246" sldId="271"/>
        </pc:sldMkLst>
        <pc:spChg chg="mod">
          <ac:chgData name="Teimuraz Saghinadze" userId="735b3437-8aef-4efa-b1de-5eb21a88015a" providerId="ADAL" clId="{DBA55D95-1763-440D-84E9-FC7780CC4258}" dt="2023-11-08T22:26:51.819" v="28"/>
          <ac:spMkLst>
            <pc:docMk/>
            <pc:sldMk cId="3698729246" sldId="271"/>
            <ac:spMk id="2" creationId="{3240E0B1-8235-1B90-C8AA-AE6A40BF19BD}"/>
          </ac:spMkLst>
        </pc:spChg>
        <pc:spChg chg="mod">
          <ac:chgData name="Teimuraz Saghinadze" userId="735b3437-8aef-4efa-b1de-5eb21a88015a" providerId="ADAL" clId="{DBA55D95-1763-440D-84E9-FC7780CC4258}" dt="2023-11-08T22:32:22.133" v="45" actId="20577"/>
          <ac:spMkLst>
            <pc:docMk/>
            <pc:sldMk cId="3698729246" sldId="271"/>
            <ac:spMk id="3" creationId="{73370E2F-02A4-E184-CAD6-D3B330255489}"/>
          </ac:spMkLst>
        </pc:spChg>
      </pc:sldChg>
      <pc:sldChg chg="addSp delSp modSp new mod">
        <pc:chgData name="Teimuraz Saghinadze" userId="735b3437-8aef-4efa-b1de-5eb21a88015a" providerId="ADAL" clId="{DBA55D95-1763-440D-84E9-FC7780CC4258}" dt="2023-11-08T22:47:02.718" v="146"/>
        <pc:sldMkLst>
          <pc:docMk/>
          <pc:sldMk cId="1147556659" sldId="272"/>
        </pc:sldMkLst>
        <pc:spChg chg="mod">
          <ac:chgData name="Teimuraz Saghinadze" userId="735b3437-8aef-4efa-b1de-5eb21a88015a" providerId="ADAL" clId="{DBA55D95-1763-440D-84E9-FC7780CC4258}" dt="2023-11-08T22:47:02.718" v="146"/>
          <ac:spMkLst>
            <pc:docMk/>
            <pc:sldMk cId="1147556659" sldId="272"/>
            <ac:spMk id="2" creationId="{1C3E7CC3-E301-CB8B-F458-9706D21497C0}"/>
          </ac:spMkLst>
        </pc:spChg>
        <pc:spChg chg="add del mod">
          <ac:chgData name="Teimuraz Saghinadze" userId="735b3437-8aef-4efa-b1de-5eb21a88015a" providerId="ADAL" clId="{DBA55D95-1763-440D-84E9-FC7780CC4258}" dt="2023-11-08T22:36:38.477" v="63" actId="33524"/>
          <ac:spMkLst>
            <pc:docMk/>
            <pc:sldMk cId="1147556659" sldId="272"/>
            <ac:spMk id="3" creationId="{9CCD0B27-E6D6-7B1E-DE69-79B84930EB48}"/>
          </ac:spMkLst>
        </pc:spChg>
        <pc:spChg chg="add del">
          <ac:chgData name="Teimuraz Saghinadze" userId="735b3437-8aef-4efa-b1de-5eb21a88015a" providerId="ADAL" clId="{DBA55D95-1763-440D-84E9-FC7780CC4258}" dt="2023-11-08T22:33:42.957" v="48"/>
          <ac:spMkLst>
            <pc:docMk/>
            <pc:sldMk cId="1147556659" sldId="272"/>
            <ac:spMk id="5" creationId="{61B6B148-992A-4043-D85B-2F72E023A932}"/>
          </ac:spMkLst>
        </pc:spChg>
        <pc:spChg chg="add mod">
          <ac:chgData name="Teimuraz Saghinadze" userId="735b3437-8aef-4efa-b1de-5eb21a88015a" providerId="ADAL" clId="{DBA55D95-1763-440D-84E9-FC7780CC4258}" dt="2023-11-08T22:36:55.310" v="66"/>
          <ac:spMkLst>
            <pc:docMk/>
            <pc:sldMk cId="1147556659" sldId="272"/>
            <ac:spMk id="8" creationId="{C5F2AA74-E47A-5594-05A0-8796727A6F82}"/>
          </ac:spMkLst>
        </pc:spChg>
        <pc:spChg chg="add del mod">
          <ac:chgData name="Teimuraz Saghinadze" userId="735b3437-8aef-4efa-b1de-5eb21a88015a" providerId="ADAL" clId="{DBA55D95-1763-440D-84E9-FC7780CC4258}" dt="2023-11-08T22:36:45.423" v="65"/>
          <ac:spMkLst>
            <pc:docMk/>
            <pc:sldMk cId="1147556659" sldId="272"/>
            <ac:spMk id="9" creationId="{78F6D20C-B20C-CF9E-7498-E00047FD982E}"/>
          </ac:spMkLst>
        </pc:spChg>
        <pc:graphicFrameChg chg="add del mod">
          <ac:chgData name="Teimuraz Saghinadze" userId="735b3437-8aef-4efa-b1de-5eb21a88015a" providerId="ADAL" clId="{DBA55D95-1763-440D-84E9-FC7780CC4258}" dt="2023-11-08T22:33:42.957" v="48"/>
          <ac:graphicFrameMkLst>
            <pc:docMk/>
            <pc:sldMk cId="1147556659" sldId="272"/>
            <ac:graphicFrameMk id="4" creationId="{E0CD8363-88F9-3A39-97D5-412F96C310FA}"/>
          </ac:graphicFrameMkLst>
        </pc:graphicFrameChg>
        <pc:graphicFrameChg chg="add del mod">
          <ac:chgData name="Teimuraz Saghinadze" userId="735b3437-8aef-4efa-b1de-5eb21a88015a" providerId="ADAL" clId="{DBA55D95-1763-440D-84E9-FC7780CC4258}" dt="2023-11-08T22:35:00.444" v="53"/>
          <ac:graphicFrameMkLst>
            <pc:docMk/>
            <pc:sldMk cId="1147556659" sldId="272"/>
            <ac:graphicFrameMk id="6" creationId="{FA3EE809-14E8-9CFB-F8A7-DF1E5A316410}"/>
          </ac:graphicFrameMkLst>
        </pc:graphicFrameChg>
        <pc:graphicFrameChg chg="add mod modGraphic">
          <ac:chgData name="Teimuraz Saghinadze" userId="735b3437-8aef-4efa-b1de-5eb21a88015a" providerId="ADAL" clId="{DBA55D95-1763-440D-84E9-FC7780CC4258}" dt="2023-11-08T22:46:40.981" v="145" actId="207"/>
          <ac:graphicFrameMkLst>
            <pc:docMk/>
            <pc:sldMk cId="1147556659" sldId="272"/>
            <ac:graphicFrameMk id="7" creationId="{389CFAEB-2638-915C-36BA-7957B0FC023B}"/>
          </ac:graphicFrameMkLst>
        </pc:graphicFrameChg>
      </pc:sldChg>
      <pc:sldChg chg="addSp delSp modSp new mod">
        <pc:chgData name="Teimuraz Saghinadze" userId="735b3437-8aef-4efa-b1de-5eb21a88015a" providerId="ADAL" clId="{DBA55D95-1763-440D-84E9-FC7780CC4258}" dt="2023-11-09T00:07:21.695" v="611" actId="1076"/>
        <pc:sldMkLst>
          <pc:docMk/>
          <pc:sldMk cId="343618059" sldId="273"/>
        </pc:sldMkLst>
        <pc:spChg chg="mod">
          <ac:chgData name="Teimuraz Saghinadze" userId="735b3437-8aef-4efa-b1de-5eb21a88015a" providerId="ADAL" clId="{DBA55D95-1763-440D-84E9-FC7780CC4258}" dt="2023-11-08T23:46:21.564" v="405" actId="20577"/>
          <ac:spMkLst>
            <pc:docMk/>
            <pc:sldMk cId="343618059" sldId="273"/>
            <ac:spMk id="2" creationId="{3A6D87EB-2AA3-4358-7858-AA2CC0BF9AAD}"/>
          </ac:spMkLst>
        </pc:spChg>
        <pc:spChg chg="del">
          <ac:chgData name="Teimuraz Saghinadze" userId="735b3437-8aef-4efa-b1de-5eb21a88015a" providerId="ADAL" clId="{DBA55D95-1763-440D-84E9-FC7780CC4258}" dt="2023-11-08T23:47:34.101" v="406" actId="478"/>
          <ac:spMkLst>
            <pc:docMk/>
            <pc:sldMk cId="343618059" sldId="273"/>
            <ac:spMk id="3" creationId="{F8C78630-5030-04F7-AE9D-1733EDDB01FA}"/>
          </ac:spMkLst>
        </pc:spChg>
        <pc:spChg chg="add mod">
          <ac:chgData name="Teimuraz Saghinadze" userId="735b3437-8aef-4efa-b1de-5eb21a88015a" providerId="ADAL" clId="{DBA55D95-1763-440D-84E9-FC7780CC4258}" dt="2023-11-09T00:07:21.695" v="611" actId="1076"/>
          <ac:spMkLst>
            <pc:docMk/>
            <pc:sldMk cId="343618059" sldId="273"/>
            <ac:spMk id="7" creationId="{1663BA0C-A741-590B-D21D-2D8A54D37098}"/>
          </ac:spMkLst>
        </pc:spChg>
        <pc:spChg chg="add del mod">
          <ac:chgData name="Teimuraz Saghinadze" userId="735b3437-8aef-4efa-b1de-5eb21a88015a" providerId="ADAL" clId="{DBA55D95-1763-440D-84E9-FC7780CC4258}" dt="2023-11-08T23:52:59.797" v="439" actId="478"/>
          <ac:spMkLst>
            <pc:docMk/>
            <pc:sldMk cId="343618059" sldId="273"/>
            <ac:spMk id="9" creationId="{526F4293-2A8F-684C-B50B-B34361619414}"/>
          </ac:spMkLst>
        </pc:spChg>
        <pc:spChg chg="add del mod">
          <ac:chgData name="Teimuraz Saghinadze" userId="735b3437-8aef-4efa-b1de-5eb21a88015a" providerId="ADAL" clId="{DBA55D95-1763-440D-84E9-FC7780CC4258}" dt="2023-11-09T00:06:55.272" v="605" actId="478"/>
          <ac:spMkLst>
            <pc:docMk/>
            <pc:sldMk cId="343618059" sldId="273"/>
            <ac:spMk id="10" creationId="{5C16EEBC-5687-FB93-E3CC-98B38FDA4370}"/>
          </ac:spMkLst>
        </pc:spChg>
        <pc:spChg chg="add del mod">
          <ac:chgData name="Teimuraz Saghinadze" userId="735b3437-8aef-4efa-b1de-5eb21a88015a" providerId="ADAL" clId="{DBA55D95-1763-440D-84E9-FC7780CC4258}" dt="2023-11-08T23:53:12.584" v="443"/>
          <ac:spMkLst>
            <pc:docMk/>
            <pc:sldMk cId="343618059" sldId="273"/>
            <ac:spMk id="11" creationId="{D07DCDBA-56EE-762B-19C4-487ABEBB4B12}"/>
          </ac:spMkLst>
        </pc:spChg>
        <pc:picChg chg="add mod">
          <ac:chgData name="Teimuraz Saghinadze" userId="735b3437-8aef-4efa-b1de-5eb21a88015a" providerId="ADAL" clId="{DBA55D95-1763-440D-84E9-FC7780CC4258}" dt="2023-11-09T00:07:17.871" v="610" actId="1076"/>
          <ac:picMkLst>
            <pc:docMk/>
            <pc:sldMk cId="343618059" sldId="273"/>
            <ac:picMk id="5" creationId="{19ACB382-85F3-92BE-9BBB-83D19099415C}"/>
          </ac:picMkLst>
        </pc:picChg>
        <pc:picChg chg="add del mod">
          <ac:chgData name="Teimuraz Saghinadze" userId="735b3437-8aef-4efa-b1de-5eb21a88015a" providerId="ADAL" clId="{DBA55D95-1763-440D-84E9-FC7780CC4258}" dt="2023-11-09T00:06:52.545" v="604" actId="478"/>
          <ac:picMkLst>
            <pc:docMk/>
            <pc:sldMk cId="343618059" sldId="273"/>
            <ac:picMk id="13" creationId="{98EA4FFE-8939-6B05-59C9-C2AB8286208D}"/>
          </ac:picMkLst>
        </pc:picChg>
        <pc:picChg chg="add del">
          <ac:chgData name="Teimuraz Saghinadze" userId="735b3437-8aef-4efa-b1de-5eb21a88015a" providerId="ADAL" clId="{DBA55D95-1763-440D-84E9-FC7780CC4258}" dt="2023-11-09T00:02:08.514" v="499" actId="22"/>
          <ac:picMkLst>
            <pc:docMk/>
            <pc:sldMk cId="343618059" sldId="273"/>
            <ac:picMk id="15" creationId="{DDAEA495-184A-8943-E999-3DF4D98B14D7}"/>
          </ac:picMkLst>
        </pc:picChg>
        <pc:picChg chg="add del mod">
          <ac:chgData name="Teimuraz Saghinadze" userId="735b3437-8aef-4efa-b1de-5eb21a88015a" providerId="ADAL" clId="{DBA55D95-1763-440D-84E9-FC7780CC4258}" dt="2023-11-09T00:02:40.077" v="505" actId="22"/>
          <ac:picMkLst>
            <pc:docMk/>
            <pc:sldMk cId="343618059" sldId="273"/>
            <ac:picMk id="17" creationId="{1FF43B94-6EB8-3EAE-F967-3D2741B06141}"/>
          </ac:picMkLst>
        </pc:picChg>
      </pc:sldChg>
      <pc:sldChg chg="delSp modSp add mod">
        <pc:chgData name="Teimuraz Saghinadze" userId="735b3437-8aef-4efa-b1de-5eb21a88015a" providerId="ADAL" clId="{DBA55D95-1763-440D-84E9-FC7780CC4258}" dt="2023-11-09T00:12:09.429" v="625" actId="1076"/>
        <pc:sldMkLst>
          <pc:docMk/>
          <pc:sldMk cId="2635705205" sldId="274"/>
        </pc:sldMkLst>
        <pc:spChg chg="mod">
          <ac:chgData name="Teimuraz Saghinadze" userId="735b3437-8aef-4efa-b1de-5eb21a88015a" providerId="ADAL" clId="{DBA55D95-1763-440D-84E9-FC7780CC4258}" dt="2023-11-09T00:12:09.429" v="625" actId="1076"/>
          <ac:spMkLst>
            <pc:docMk/>
            <pc:sldMk cId="2635705205" sldId="274"/>
            <ac:spMk id="7" creationId="{1663BA0C-A741-590B-D21D-2D8A54D37098}"/>
          </ac:spMkLst>
        </pc:spChg>
        <pc:spChg chg="del mod">
          <ac:chgData name="Teimuraz Saghinadze" userId="735b3437-8aef-4efa-b1de-5eb21a88015a" providerId="ADAL" clId="{DBA55D95-1763-440D-84E9-FC7780CC4258}" dt="2023-11-09T00:12:01.639" v="622" actId="478"/>
          <ac:spMkLst>
            <pc:docMk/>
            <pc:sldMk cId="2635705205" sldId="274"/>
            <ac:spMk id="10" creationId="{5C16EEBC-5687-FB93-E3CC-98B38FDA4370}"/>
          </ac:spMkLst>
        </pc:spChg>
        <pc:picChg chg="mod">
          <ac:chgData name="Teimuraz Saghinadze" userId="735b3437-8aef-4efa-b1de-5eb21a88015a" providerId="ADAL" clId="{DBA55D95-1763-440D-84E9-FC7780CC4258}" dt="2023-11-09T00:12:05.549" v="624" actId="1076"/>
          <ac:picMkLst>
            <pc:docMk/>
            <pc:sldMk cId="2635705205" sldId="274"/>
            <ac:picMk id="5" creationId="{19ACB382-85F3-92BE-9BBB-83D19099415C}"/>
          </ac:picMkLst>
        </pc:picChg>
        <pc:picChg chg="del">
          <ac:chgData name="Teimuraz Saghinadze" userId="735b3437-8aef-4efa-b1de-5eb21a88015a" providerId="ADAL" clId="{DBA55D95-1763-440D-84E9-FC7780CC4258}" dt="2023-11-09T00:12:02.406" v="623" actId="478"/>
          <ac:picMkLst>
            <pc:docMk/>
            <pc:sldMk cId="2635705205" sldId="274"/>
            <ac:picMk id="13" creationId="{98EA4FFE-8939-6B05-59C9-C2AB8286208D}"/>
          </ac:picMkLst>
        </pc:picChg>
      </pc:sldChg>
      <pc:sldChg chg="add del">
        <pc:chgData name="Teimuraz Saghinadze" userId="735b3437-8aef-4efa-b1de-5eb21a88015a" providerId="ADAL" clId="{DBA55D95-1763-440D-84E9-FC7780CC4258}" dt="2023-11-09T00:06:28.107" v="602" actId="2890"/>
        <pc:sldMkLst>
          <pc:docMk/>
          <pc:sldMk cId="3961227816" sldId="275"/>
        </pc:sldMkLst>
      </pc:sldChg>
      <pc:sldChg chg="delSp modSp add mod">
        <pc:chgData name="Teimuraz Saghinadze" userId="735b3437-8aef-4efa-b1de-5eb21a88015a" providerId="ADAL" clId="{DBA55D95-1763-440D-84E9-FC7780CC4258}" dt="2023-11-09T00:18:42.428" v="660" actId="1076"/>
        <pc:sldMkLst>
          <pc:docMk/>
          <pc:sldMk cId="4014777380" sldId="275"/>
        </pc:sldMkLst>
        <pc:spChg chg="del">
          <ac:chgData name="Teimuraz Saghinadze" userId="735b3437-8aef-4efa-b1de-5eb21a88015a" providerId="ADAL" clId="{DBA55D95-1763-440D-84E9-FC7780CC4258}" dt="2023-11-09T00:07:30.239" v="613" actId="478"/>
          <ac:spMkLst>
            <pc:docMk/>
            <pc:sldMk cId="4014777380" sldId="275"/>
            <ac:spMk id="7" creationId="{1663BA0C-A741-590B-D21D-2D8A54D37098}"/>
          </ac:spMkLst>
        </pc:spChg>
        <pc:spChg chg="mod">
          <ac:chgData name="Teimuraz Saghinadze" userId="735b3437-8aef-4efa-b1de-5eb21a88015a" providerId="ADAL" clId="{DBA55D95-1763-440D-84E9-FC7780CC4258}" dt="2023-11-09T00:07:53.679" v="618" actId="14100"/>
          <ac:spMkLst>
            <pc:docMk/>
            <pc:sldMk cId="4014777380" sldId="275"/>
            <ac:spMk id="10" creationId="{5C16EEBC-5687-FB93-E3CC-98B38FDA4370}"/>
          </ac:spMkLst>
        </pc:spChg>
        <pc:picChg chg="del">
          <ac:chgData name="Teimuraz Saghinadze" userId="735b3437-8aef-4efa-b1de-5eb21a88015a" providerId="ADAL" clId="{DBA55D95-1763-440D-84E9-FC7780CC4258}" dt="2023-11-09T00:07:28.365" v="612" actId="478"/>
          <ac:picMkLst>
            <pc:docMk/>
            <pc:sldMk cId="4014777380" sldId="275"/>
            <ac:picMk id="5" creationId="{19ACB382-85F3-92BE-9BBB-83D19099415C}"/>
          </ac:picMkLst>
        </pc:picChg>
        <pc:picChg chg="mod">
          <ac:chgData name="Teimuraz Saghinadze" userId="735b3437-8aef-4efa-b1de-5eb21a88015a" providerId="ADAL" clId="{DBA55D95-1763-440D-84E9-FC7780CC4258}" dt="2023-11-09T00:18:42.428" v="660" actId="1076"/>
          <ac:picMkLst>
            <pc:docMk/>
            <pc:sldMk cId="4014777380" sldId="275"/>
            <ac:picMk id="13" creationId="{98EA4FFE-8939-6B05-59C9-C2AB8286208D}"/>
          </ac:picMkLst>
        </pc:picChg>
      </pc:sldChg>
      <pc:sldChg chg="modSp new mod">
        <pc:chgData name="Teimuraz Saghinadze" userId="735b3437-8aef-4efa-b1de-5eb21a88015a" providerId="ADAL" clId="{DBA55D95-1763-440D-84E9-FC7780CC4258}" dt="2023-11-09T07:18:09.577" v="1017" actId="20577"/>
        <pc:sldMkLst>
          <pc:docMk/>
          <pc:sldMk cId="1500493894" sldId="276"/>
        </pc:sldMkLst>
        <pc:spChg chg="mod">
          <ac:chgData name="Teimuraz Saghinadze" userId="735b3437-8aef-4efa-b1de-5eb21a88015a" providerId="ADAL" clId="{DBA55D95-1763-440D-84E9-FC7780CC4258}" dt="2023-11-09T02:01:52.274" v="943" actId="20577"/>
          <ac:spMkLst>
            <pc:docMk/>
            <pc:sldMk cId="1500493894" sldId="276"/>
            <ac:spMk id="2" creationId="{E8C8E19C-03EF-6816-02C8-D8C9F1211B4C}"/>
          </ac:spMkLst>
        </pc:spChg>
        <pc:spChg chg="mod">
          <ac:chgData name="Teimuraz Saghinadze" userId="735b3437-8aef-4efa-b1de-5eb21a88015a" providerId="ADAL" clId="{DBA55D95-1763-440D-84E9-FC7780CC4258}" dt="2023-11-09T07:18:09.577" v="1017" actId="20577"/>
          <ac:spMkLst>
            <pc:docMk/>
            <pc:sldMk cId="1500493894" sldId="276"/>
            <ac:spMk id="3" creationId="{D0F27F8D-7029-403C-0515-119762E15777}"/>
          </ac:spMkLst>
        </pc:spChg>
      </pc:sldChg>
      <pc:sldChg chg="modSp add mod">
        <pc:chgData name="Teimuraz Saghinadze" userId="735b3437-8aef-4efa-b1de-5eb21a88015a" providerId="ADAL" clId="{DBA55D95-1763-440D-84E9-FC7780CC4258}" dt="2023-11-09T07:32:49.778" v="1020"/>
        <pc:sldMkLst>
          <pc:docMk/>
          <pc:sldMk cId="2183945521" sldId="277"/>
        </pc:sldMkLst>
        <pc:spChg chg="mod">
          <ac:chgData name="Teimuraz Saghinadze" userId="735b3437-8aef-4efa-b1de-5eb21a88015a" providerId="ADAL" clId="{DBA55D95-1763-440D-84E9-FC7780CC4258}" dt="2023-11-09T02:01:55.972" v="944" actId="20577"/>
          <ac:spMkLst>
            <pc:docMk/>
            <pc:sldMk cId="2183945521" sldId="277"/>
            <ac:spMk id="2" creationId="{E8C8E19C-03EF-6816-02C8-D8C9F1211B4C}"/>
          </ac:spMkLst>
        </pc:spChg>
        <pc:spChg chg="mod">
          <ac:chgData name="Teimuraz Saghinadze" userId="735b3437-8aef-4efa-b1de-5eb21a88015a" providerId="ADAL" clId="{DBA55D95-1763-440D-84E9-FC7780CC4258}" dt="2023-11-09T07:32:49.778" v="1020"/>
          <ac:spMkLst>
            <pc:docMk/>
            <pc:sldMk cId="2183945521" sldId="277"/>
            <ac:spMk id="3" creationId="{D0F27F8D-7029-403C-0515-119762E15777}"/>
          </ac:spMkLst>
        </pc:spChg>
      </pc:sldChg>
      <pc:sldChg chg="modSp add mod">
        <pc:chgData name="Teimuraz Saghinadze" userId="735b3437-8aef-4efa-b1de-5eb21a88015a" providerId="ADAL" clId="{DBA55D95-1763-440D-84E9-FC7780CC4258}" dt="2023-11-09T08:17:38.741" v="1052" actId="20577"/>
        <pc:sldMkLst>
          <pc:docMk/>
          <pc:sldMk cId="1754532395" sldId="278"/>
        </pc:sldMkLst>
        <pc:spChg chg="mod">
          <ac:chgData name="Teimuraz Saghinadze" userId="735b3437-8aef-4efa-b1de-5eb21a88015a" providerId="ADAL" clId="{DBA55D95-1763-440D-84E9-FC7780CC4258}" dt="2023-11-09T02:01:58.409" v="945" actId="20577"/>
          <ac:spMkLst>
            <pc:docMk/>
            <pc:sldMk cId="1754532395" sldId="278"/>
            <ac:spMk id="2" creationId="{E8C8E19C-03EF-6816-02C8-D8C9F1211B4C}"/>
          </ac:spMkLst>
        </pc:spChg>
        <pc:spChg chg="mod">
          <ac:chgData name="Teimuraz Saghinadze" userId="735b3437-8aef-4efa-b1de-5eb21a88015a" providerId="ADAL" clId="{DBA55D95-1763-440D-84E9-FC7780CC4258}" dt="2023-11-09T08:17:38.741" v="1052" actId="20577"/>
          <ac:spMkLst>
            <pc:docMk/>
            <pc:sldMk cId="1754532395" sldId="278"/>
            <ac:spMk id="3" creationId="{D0F27F8D-7029-403C-0515-119762E15777}"/>
          </ac:spMkLst>
        </pc:spChg>
      </pc:sldChg>
      <pc:sldChg chg="modSp add del mod">
        <pc:chgData name="Teimuraz Saghinadze" userId="735b3437-8aef-4efa-b1de-5eb21a88015a" providerId="ADAL" clId="{DBA55D95-1763-440D-84E9-FC7780CC4258}" dt="2023-11-09T08:18:23.671" v="1053" actId="2696"/>
        <pc:sldMkLst>
          <pc:docMk/>
          <pc:sldMk cId="1526430563" sldId="279"/>
        </pc:sldMkLst>
        <pc:spChg chg="mod">
          <ac:chgData name="Teimuraz Saghinadze" userId="735b3437-8aef-4efa-b1de-5eb21a88015a" providerId="ADAL" clId="{DBA55D95-1763-440D-84E9-FC7780CC4258}" dt="2023-11-09T02:01:42.748" v="941" actId="20577"/>
          <ac:spMkLst>
            <pc:docMk/>
            <pc:sldMk cId="1526430563" sldId="279"/>
            <ac:spMk id="2" creationId="{E8C8E19C-03EF-6816-02C8-D8C9F1211B4C}"/>
          </ac:spMkLst>
        </pc:spChg>
        <pc:spChg chg="mod">
          <ac:chgData name="Teimuraz Saghinadze" userId="735b3437-8aef-4efa-b1de-5eb21a88015a" providerId="ADAL" clId="{DBA55D95-1763-440D-84E9-FC7780CC4258}" dt="2023-11-09T01:56:37.907" v="873" actId="14100"/>
          <ac:spMkLst>
            <pc:docMk/>
            <pc:sldMk cId="1526430563" sldId="279"/>
            <ac:spMk id="3" creationId="{D0F27F8D-7029-403C-0515-119762E15777}"/>
          </ac:spMkLst>
        </pc:spChg>
      </pc:sldChg>
      <pc:sldChg chg="modSp add mod">
        <pc:chgData name="Teimuraz Saghinadze" userId="735b3437-8aef-4efa-b1de-5eb21a88015a" providerId="ADAL" clId="{DBA55D95-1763-440D-84E9-FC7780CC4258}" dt="2023-11-09T02:01:46.036" v="942" actId="20577"/>
        <pc:sldMkLst>
          <pc:docMk/>
          <pc:sldMk cId="3563008960" sldId="280"/>
        </pc:sldMkLst>
        <pc:spChg chg="mod">
          <ac:chgData name="Teimuraz Saghinadze" userId="735b3437-8aef-4efa-b1de-5eb21a88015a" providerId="ADAL" clId="{DBA55D95-1763-440D-84E9-FC7780CC4258}" dt="2023-11-09T02:01:46.036" v="942" actId="20577"/>
          <ac:spMkLst>
            <pc:docMk/>
            <pc:sldMk cId="3563008960" sldId="280"/>
            <ac:spMk id="2" creationId="{E8C8E19C-03EF-6816-02C8-D8C9F1211B4C}"/>
          </ac:spMkLst>
        </pc:spChg>
        <pc:spChg chg="mod">
          <ac:chgData name="Teimuraz Saghinadze" userId="735b3437-8aef-4efa-b1de-5eb21a88015a" providerId="ADAL" clId="{DBA55D95-1763-440D-84E9-FC7780CC4258}" dt="2023-11-09T01:58:15.774" v="877" actId="5793"/>
          <ac:spMkLst>
            <pc:docMk/>
            <pc:sldMk cId="3563008960" sldId="280"/>
            <ac:spMk id="3" creationId="{D0F27F8D-7029-403C-0515-119762E15777}"/>
          </ac:spMkLst>
        </pc:spChg>
      </pc:sldChg>
      <pc:sldChg chg="modSp new mod">
        <pc:chgData name="Teimuraz Saghinadze" userId="735b3437-8aef-4efa-b1de-5eb21a88015a" providerId="ADAL" clId="{DBA55D95-1763-440D-84E9-FC7780CC4258}" dt="2023-11-09T02:00:44.939" v="931" actId="20577"/>
        <pc:sldMkLst>
          <pc:docMk/>
          <pc:sldMk cId="3118222968" sldId="281"/>
        </pc:sldMkLst>
        <pc:spChg chg="mod">
          <ac:chgData name="Teimuraz Saghinadze" userId="735b3437-8aef-4efa-b1de-5eb21a88015a" providerId="ADAL" clId="{DBA55D95-1763-440D-84E9-FC7780CC4258}" dt="2023-11-09T02:00:44.939" v="931" actId="20577"/>
          <ac:spMkLst>
            <pc:docMk/>
            <pc:sldMk cId="3118222968" sldId="281"/>
            <ac:spMk id="2" creationId="{CED98690-4764-2F36-8966-6191A3DBAC62}"/>
          </ac:spMkLst>
        </pc:spChg>
        <pc:spChg chg="mod">
          <ac:chgData name="Teimuraz Saghinadze" userId="735b3437-8aef-4efa-b1de-5eb21a88015a" providerId="ADAL" clId="{DBA55D95-1763-440D-84E9-FC7780CC4258}" dt="2023-11-09T01:59:39.626" v="917" actId="14100"/>
          <ac:spMkLst>
            <pc:docMk/>
            <pc:sldMk cId="3118222968" sldId="281"/>
            <ac:spMk id="3" creationId="{8BE81B43-0B15-3311-A62E-48643D8E18B6}"/>
          </ac:spMkLst>
        </pc:spChg>
      </pc:sldChg>
      <pc:sldChg chg="new del">
        <pc:chgData name="Teimuraz Saghinadze" userId="735b3437-8aef-4efa-b1de-5eb21a88015a" providerId="ADAL" clId="{DBA55D95-1763-440D-84E9-FC7780CC4258}" dt="2023-11-09T01:58:28.818" v="879" actId="2696"/>
        <pc:sldMkLst>
          <pc:docMk/>
          <pc:sldMk cId="3881110122" sldId="281"/>
        </pc:sldMkLst>
      </pc:sldChg>
      <pc:sldChg chg="modSp new mod">
        <pc:chgData name="Teimuraz Saghinadze" userId="735b3437-8aef-4efa-b1de-5eb21a88015a" providerId="ADAL" clId="{DBA55D95-1763-440D-84E9-FC7780CC4258}" dt="2023-11-09T02:00:15.922" v="929"/>
        <pc:sldMkLst>
          <pc:docMk/>
          <pc:sldMk cId="2379768427" sldId="282"/>
        </pc:sldMkLst>
        <pc:spChg chg="mod">
          <ac:chgData name="Teimuraz Saghinadze" userId="735b3437-8aef-4efa-b1de-5eb21a88015a" providerId="ADAL" clId="{DBA55D95-1763-440D-84E9-FC7780CC4258}" dt="2023-11-09T02:00:07.002" v="928" actId="20577"/>
          <ac:spMkLst>
            <pc:docMk/>
            <pc:sldMk cId="2379768427" sldId="282"/>
            <ac:spMk id="2" creationId="{1A6F7FA1-45AE-6A97-43C9-D80DF666B3CF}"/>
          </ac:spMkLst>
        </pc:spChg>
        <pc:spChg chg="mod">
          <ac:chgData name="Teimuraz Saghinadze" userId="735b3437-8aef-4efa-b1de-5eb21a88015a" providerId="ADAL" clId="{DBA55D95-1763-440D-84E9-FC7780CC4258}" dt="2023-11-09T02:00:15.922" v="929"/>
          <ac:spMkLst>
            <pc:docMk/>
            <pc:sldMk cId="2379768427" sldId="282"/>
            <ac:spMk id="3" creationId="{412CA56B-36BF-6C9F-1A68-59C2BB3B433F}"/>
          </ac:spMkLst>
        </pc:spChg>
      </pc:sldChg>
      <pc:sldChg chg="addSp delSp modSp new mod">
        <pc:chgData name="Teimuraz Saghinadze" userId="735b3437-8aef-4efa-b1de-5eb21a88015a" providerId="ADAL" clId="{DBA55D95-1763-440D-84E9-FC7780CC4258}" dt="2023-11-09T07:50:56.236" v="1038"/>
        <pc:sldMkLst>
          <pc:docMk/>
          <pc:sldMk cId="1685841736" sldId="283"/>
        </pc:sldMkLst>
        <pc:spChg chg="mod">
          <ac:chgData name="Teimuraz Saghinadze" userId="735b3437-8aef-4efa-b1de-5eb21a88015a" providerId="ADAL" clId="{DBA55D95-1763-440D-84E9-FC7780CC4258}" dt="2023-11-09T02:01:39.299" v="940" actId="20577"/>
          <ac:spMkLst>
            <pc:docMk/>
            <pc:sldMk cId="1685841736" sldId="283"/>
            <ac:spMk id="2" creationId="{ABE7D6A2-4D94-4786-1EB9-979B269D968A}"/>
          </ac:spMkLst>
        </pc:spChg>
        <pc:spChg chg="del">
          <ac:chgData name="Teimuraz Saghinadze" userId="735b3437-8aef-4efa-b1de-5eb21a88015a" providerId="ADAL" clId="{DBA55D95-1763-440D-84E9-FC7780CC4258}" dt="2023-11-09T02:05:48.136" v="946"/>
          <ac:spMkLst>
            <pc:docMk/>
            <pc:sldMk cId="1685841736" sldId="283"/>
            <ac:spMk id="3" creationId="{892734B1-50B2-3C03-D208-6D20F52774C3}"/>
          </ac:spMkLst>
        </pc:spChg>
        <pc:graphicFrameChg chg="add mod modGraphic">
          <ac:chgData name="Teimuraz Saghinadze" userId="735b3437-8aef-4efa-b1de-5eb21a88015a" providerId="ADAL" clId="{DBA55D95-1763-440D-84E9-FC7780CC4258}" dt="2023-11-09T07:50:56.236" v="1038"/>
          <ac:graphicFrameMkLst>
            <pc:docMk/>
            <pc:sldMk cId="1685841736" sldId="283"/>
            <ac:graphicFrameMk id="4" creationId="{9E43D5C2-A34D-1F1C-51C0-C3024277AADF}"/>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15828E-C8CF-4C36-9600-1143A61813C9}" type="datetimeFigureOut">
              <a:rPr lang="en-US" smtClean="0"/>
              <a:t>11/9/2023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0713F-B086-4AA8-AA5E-880CF1ADEB31}" type="slidenum">
              <a:rPr lang="en-US" smtClean="0"/>
              <a:t>‹#›</a:t>
            </a:fld>
            <a:endParaRPr lang="en-US"/>
          </a:p>
        </p:txBody>
      </p:sp>
    </p:spTree>
    <p:extLst>
      <p:ext uri="{BB962C8B-B14F-4D97-AF65-F5344CB8AC3E}">
        <p14:creationId xmlns:p14="http://schemas.microsoft.com/office/powerpoint/2010/main" val="3772835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chemeClr val="accent2">
              <a:lumMod val="20000"/>
              <a:lumOff val="80000"/>
            </a:schemeClr>
          </a:solidFill>
          <a:ln w="38100">
            <a:solidFill>
              <a:schemeClr val="tx1"/>
            </a:solidFill>
          </a:ln>
        </p:spPr>
        <p:txBody>
          <a:bodyPr lIns="274320" rIns="274320" anchor="ctr" anchorCtr="1">
            <a:normAutofit/>
          </a:bodyPr>
          <a:lstStyle>
            <a:lvl1pPr algn="ctr">
              <a:defRPr sz="3800" b="1" i="0" cap="none" spc="0" normalizeH="0" baseline="0">
                <a:solidFill>
                  <a:schemeClr val="tx1"/>
                </a:solidFill>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Date Placeholder 6"/>
          <p:cNvSpPr>
            <a:spLocks noGrp="1"/>
          </p:cNvSpPr>
          <p:nvPr>
            <p:ph type="dt" sz="half" idx="10"/>
          </p:nvPr>
        </p:nvSpPr>
        <p:spPr/>
        <p:txBody>
          <a:bodyPr/>
          <a:lstStyle/>
          <a:p>
            <a:fld id="{1160EA64-D806-43AC-9DF2-F8C432F32B4C}" type="datetimeFigureOut">
              <a:rPr lang="en-US" dirty="0"/>
              <a:t>11/9/2023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8174" y="334813"/>
            <a:ext cx="10475651" cy="822757"/>
          </a:xfrm>
          <a:solidFill>
            <a:schemeClr val="accent2">
              <a:lumMod val="20000"/>
              <a:lumOff val="80000"/>
            </a:schemeClr>
          </a:solidFill>
        </p:spPr>
        <p:txBody>
          <a:bodyPr>
            <a:normAutofit/>
          </a:bodyPr>
          <a:lstStyle>
            <a:lvl1pPr algn="ctr" defTabSz="914400" rtl="0" eaLnBrk="1" latinLnBrk="0" hangingPunct="1">
              <a:lnSpc>
                <a:spcPct val="90000"/>
              </a:lnSpc>
              <a:spcBef>
                <a:spcPct val="0"/>
              </a:spcBef>
              <a:buNone/>
              <a:defRPr lang="en-US" spc="0" dirty="0"/>
            </a:lvl1pPr>
          </a:lstStyle>
          <a:p>
            <a:r>
              <a:rPr lang="en-US" dirty="0"/>
              <a:t>Click to edit Master title style</a:t>
            </a:r>
          </a:p>
        </p:txBody>
      </p:sp>
      <p:sp>
        <p:nvSpPr>
          <p:cNvPr id="3" name="Content Placeholder 2"/>
          <p:cNvSpPr>
            <a:spLocks noGrp="1"/>
          </p:cNvSpPr>
          <p:nvPr>
            <p:ph idx="1"/>
          </p:nvPr>
        </p:nvSpPr>
        <p:spPr>
          <a:xfrm>
            <a:off x="858174" y="1350781"/>
            <a:ext cx="10475650" cy="471266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F070A7B3-6521-4DCA-87E5-044747A908C1}" type="datetimeFigureOut">
              <a:rPr lang="en-US" dirty="0"/>
              <a:t>11/9/2023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dirty="0"/>
              <a:t>Click to edit Master title style</a:t>
            </a:r>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11/9/2023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11/9/2023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chemeClr val="tx1"/>
            </a:solidFill>
          </a:ln>
        </p:spPr>
        <p:txBody>
          <a:bodyPr anchor="ctr" anchorCtr="1">
            <a:noAutofit/>
          </a:bodyPr>
          <a:lstStyle>
            <a:lvl1pPr>
              <a:defRPr sz="2200">
                <a:solidFill>
                  <a:schemeClr val="tx1"/>
                </a:solidFill>
              </a:defRPr>
            </a:lvl1pPr>
          </a:lstStyle>
          <a:p>
            <a:r>
              <a:rPr lang="en-US" dirty="0"/>
              <a:t>Click to edit Master title style</a:t>
            </a:r>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11/9/2023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chemeClr val="tx1"/>
            </a:solidFill>
            <a:miter lim="800000"/>
          </a:ln>
        </p:spPr>
        <p:txBody>
          <a:bodyPr vert="horz" lIns="182880" tIns="182880" rIns="182880" bIns="182880" rtlCol="0" anchor="ctr">
            <a:normAutofit/>
          </a:bodyPr>
          <a:lstStyle/>
          <a:p>
            <a:r>
              <a:rPr lang="en-US" dirty="0"/>
              <a:t>Click to edit Master title style</a:t>
            </a:r>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11/9/2023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b="1" kern="1200" cap="none" spc="200" baseline="0">
          <a:solidFill>
            <a:schemeClr val="tx1"/>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3488B-3FBB-EBF0-21B0-E578FD48BCC7}"/>
              </a:ext>
            </a:extLst>
          </p:cNvPr>
          <p:cNvSpPr>
            <a:spLocks noGrp="1"/>
          </p:cNvSpPr>
          <p:nvPr>
            <p:ph type="ctrTitle"/>
          </p:nvPr>
        </p:nvSpPr>
        <p:spPr>
          <a:xfrm>
            <a:off x="1600200" y="554980"/>
            <a:ext cx="8991600" cy="2466126"/>
          </a:xfrm>
        </p:spPr>
        <p:txBody>
          <a:bodyPr>
            <a:normAutofit/>
          </a:bodyPr>
          <a:lstStyle/>
          <a:p>
            <a:r>
              <a:rPr lang="en-US" dirty="0"/>
              <a:t>On the Mathematical Aspects of the Numerical Calculation of Engineering Constructions Weakened by Cracks</a:t>
            </a:r>
          </a:p>
        </p:txBody>
      </p:sp>
      <p:sp>
        <p:nvSpPr>
          <p:cNvPr id="3" name="Subtitle 2">
            <a:extLst>
              <a:ext uri="{FF2B5EF4-FFF2-40B4-BE49-F238E27FC236}">
                <a16:creationId xmlns:a16="http://schemas.microsoft.com/office/drawing/2014/main" id="{F936AE8A-EC92-CB61-C5E1-99EC3FB0F147}"/>
              </a:ext>
            </a:extLst>
          </p:cNvPr>
          <p:cNvSpPr>
            <a:spLocks noGrp="1"/>
          </p:cNvSpPr>
          <p:nvPr>
            <p:ph type="subTitle" idx="1"/>
          </p:nvPr>
        </p:nvSpPr>
        <p:spPr>
          <a:xfrm>
            <a:off x="1607086" y="3442447"/>
            <a:ext cx="8991600" cy="1239894"/>
          </a:xfrm>
        </p:spPr>
        <p:txBody>
          <a:bodyPr>
            <a:normAutofit/>
          </a:bodyPr>
          <a:lstStyle/>
          <a:p>
            <a:r>
              <a:rPr lang="en-US" dirty="0"/>
              <a:t>M. </a:t>
            </a:r>
            <a:r>
              <a:rPr lang="en-US" dirty="0" err="1"/>
              <a:t>Kublashvili</a:t>
            </a:r>
            <a:r>
              <a:rPr lang="en-US" dirty="0"/>
              <a:t> (MICM/GTU, Georgia), Z. </a:t>
            </a:r>
            <a:r>
              <a:rPr lang="en-US" dirty="0" err="1"/>
              <a:t>Sanikidze</a:t>
            </a:r>
            <a:r>
              <a:rPr lang="en-US" dirty="0"/>
              <a:t> (MICM/GTU, Georgia), </a:t>
            </a:r>
          </a:p>
          <a:p>
            <a:r>
              <a:rPr lang="en-US" dirty="0"/>
              <a:t>T. </a:t>
            </a:r>
            <a:r>
              <a:rPr lang="en-US" dirty="0" err="1"/>
              <a:t>Saginadze</a:t>
            </a:r>
            <a:r>
              <a:rPr lang="en-US" dirty="0"/>
              <a:t> (MICM/GTU, Georgia), M. </a:t>
            </a:r>
            <a:r>
              <a:rPr lang="en-US" dirty="0" err="1"/>
              <a:t>Kublashvili</a:t>
            </a:r>
            <a:r>
              <a:rPr lang="en-US" dirty="0"/>
              <a:t> (MICM/GTU, Georgia),</a:t>
            </a:r>
          </a:p>
          <a:p>
            <a:endParaRPr lang="en-US" dirty="0"/>
          </a:p>
        </p:txBody>
      </p:sp>
      <p:sp>
        <p:nvSpPr>
          <p:cNvPr id="4" name="TextBox 3">
            <a:extLst>
              <a:ext uri="{FF2B5EF4-FFF2-40B4-BE49-F238E27FC236}">
                <a16:creationId xmlns:a16="http://schemas.microsoft.com/office/drawing/2014/main" id="{48D63813-BF7E-695E-AC60-1F2FE22357FC}"/>
              </a:ext>
            </a:extLst>
          </p:cNvPr>
          <p:cNvSpPr txBox="1"/>
          <p:nvPr/>
        </p:nvSpPr>
        <p:spPr>
          <a:xfrm>
            <a:off x="1600200" y="5804972"/>
            <a:ext cx="4986780" cy="738664"/>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This Project is funded by the European Union</a:t>
            </a:r>
          </a:p>
          <a:p>
            <a:r>
              <a:rPr lang="en-US" sz="1400" dirty="0">
                <a:latin typeface="Times New Roman" panose="02020603050405020304" pitchFamily="18" charset="0"/>
                <a:cs typeface="Times New Roman" panose="02020603050405020304" pitchFamily="18" charset="0"/>
              </a:rPr>
              <a:t>HORIZON EUROPE - WIDERA-2021-ACCESS-03</a:t>
            </a:r>
          </a:p>
          <a:p>
            <a:r>
              <a:rPr lang="en-US" sz="1400" dirty="0">
                <a:latin typeface="Times New Roman" panose="02020603050405020304" pitchFamily="18" charset="0"/>
                <a:cs typeface="Times New Roman" panose="02020603050405020304" pitchFamily="18" charset="0"/>
              </a:rPr>
              <a:t>(Twinning ) </a:t>
            </a:r>
            <a:r>
              <a:rPr lang="en-US" sz="1400" dirty="0" err="1">
                <a:latin typeface="Times New Roman" panose="02020603050405020304" pitchFamily="18" charset="0"/>
                <a:cs typeface="Times New Roman" panose="02020603050405020304" pitchFamily="18" charset="0"/>
              </a:rPr>
              <a:t>programme</a:t>
            </a:r>
            <a:r>
              <a:rPr lang="en-US" sz="1400" dirty="0">
                <a:latin typeface="Times New Roman" panose="02020603050405020304" pitchFamily="18" charset="0"/>
                <a:cs typeface="Times New Roman" panose="02020603050405020304" pitchFamily="18" charset="0"/>
              </a:rPr>
              <a:t> under the grant agreement No. 101078950</a:t>
            </a:r>
          </a:p>
        </p:txBody>
      </p:sp>
      <p:pic>
        <p:nvPicPr>
          <p:cNvPr id="6" name="Picture 5" descr="A blue flag with yellow stars in a circle&#10;&#10;Description automatically generated">
            <a:extLst>
              <a:ext uri="{FF2B5EF4-FFF2-40B4-BE49-F238E27FC236}">
                <a16:creationId xmlns:a16="http://schemas.microsoft.com/office/drawing/2014/main" id="{C03EAE98-04DF-47CF-48DC-D82C5ABB1399}"/>
              </a:ext>
            </a:extLst>
          </p:cNvPr>
          <p:cNvPicPr>
            <a:picLocks noChangeAspect="1"/>
          </p:cNvPicPr>
          <p:nvPr/>
        </p:nvPicPr>
        <p:blipFill>
          <a:blip r:embed="rId2"/>
          <a:stretch>
            <a:fillRect/>
          </a:stretch>
        </p:blipFill>
        <p:spPr>
          <a:xfrm>
            <a:off x="351620" y="5748474"/>
            <a:ext cx="1253062" cy="875714"/>
          </a:xfrm>
          <a:prstGeom prst="rect">
            <a:avLst/>
          </a:prstGeom>
        </p:spPr>
      </p:pic>
      <p:pic>
        <p:nvPicPr>
          <p:cNvPr id="7" name="Graphic 6">
            <a:extLst>
              <a:ext uri="{FF2B5EF4-FFF2-40B4-BE49-F238E27FC236}">
                <a16:creationId xmlns:a16="http://schemas.microsoft.com/office/drawing/2014/main" id="{CEF19F4C-F909-7828-3F40-7FAF190EF4B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18236" y="5804972"/>
            <a:ext cx="1415886" cy="743788"/>
          </a:xfrm>
          <a:prstGeom prst="rect">
            <a:avLst/>
          </a:prstGeom>
        </p:spPr>
      </p:pic>
      <p:pic>
        <p:nvPicPr>
          <p:cNvPr id="9" name="Graphic 8">
            <a:extLst>
              <a:ext uri="{FF2B5EF4-FFF2-40B4-BE49-F238E27FC236}">
                <a16:creationId xmlns:a16="http://schemas.microsoft.com/office/drawing/2014/main" id="{5B3C5B5C-A3E9-76FE-7C59-AADE1B3B486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821685" y="5865347"/>
            <a:ext cx="678289" cy="678289"/>
          </a:xfrm>
          <a:prstGeom prst="rect">
            <a:avLst/>
          </a:prstGeom>
        </p:spPr>
      </p:pic>
    </p:spTree>
    <p:extLst>
      <p:ext uri="{BB962C8B-B14F-4D97-AF65-F5344CB8AC3E}">
        <p14:creationId xmlns:p14="http://schemas.microsoft.com/office/powerpoint/2010/main" val="37315455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04223-C78F-77F0-D299-E042EE17CDFD}"/>
              </a:ext>
            </a:extLst>
          </p:cNvPr>
          <p:cNvSpPr>
            <a:spLocks noGrp="1"/>
          </p:cNvSpPr>
          <p:nvPr>
            <p:ph type="title"/>
          </p:nvPr>
        </p:nvSpPr>
        <p:spPr/>
        <p:txBody>
          <a:bodyPr/>
          <a:lstStyle/>
          <a:p>
            <a:r>
              <a:rPr lang="en-US" dirty="0"/>
              <a:t>Stress Intensity Factor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7901CB3-E331-4558-BD24-5F1FC8C4E48D}"/>
                  </a:ext>
                </a:extLst>
              </p:cNvPr>
              <p:cNvSpPr>
                <a:spLocks noGrp="1"/>
              </p:cNvSpPr>
              <p:nvPr>
                <p:ph idx="1"/>
              </p:nvPr>
            </p:nvSpPr>
            <p:spPr/>
            <p:txBody>
              <a:bodyPr>
                <a:normAutofit fontScale="92500" lnSpcReduction="10000"/>
              </a:bodyPr>
              <a:lstStyle/>
              <a:p>
                <a:pPr algn="just">
                  <a:lnSpc>
                    <a:spcPct val="115000"/>
                  </a:lnSpc>
                  <a:spcBef>
                    <a:spcPts val="1200"/>
                  </a:spcBef>
                </a:pPr>
                <a:r>
                  <a:rPr lang="en-US" sz="1800" dirty="0">
                    <a:effectLst/>
                    <a:latin typeface="Times New Roman" panose="02020603050405020304" pitchFamily="18" charset="0"/>
                    <a:ea typeface="Times New Roman" panose="02020603050405020304" pitchFamily="18" charset="0"/>
                  </a:rPr>
                  <a:t>In the small region near the crack, i.e., </a:t>
                </a:r>
                <a14:m>
                  <m:oMath xmlns:m="http://schemas.openxmlformats.org/officeDocument/2006/math">
                    <m:d>
                      <m:dPr>
                        <m:begChr m:val="|"/>
                        <m:endChr m:val="|"/>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e>
                    </m:d>
                    <m:r>
                      <a:rPr lang="ka-GE" sz="1800" i="1">
                        <a:effectLst/>
                        <a:latin typeface="Cambria Math" panose="02040503050406030204" pitchFamily="18" charset="0"/>
                        <a:ea typeface="Times New Roman" panose="02020603050405020304" pitchFamily="18" charset="0"/>
                      </a:rPr>
                      <m:t>&lt;&lt;</m:t>
                    </m:r>
                    <m:r>
                      <a:rPr lang="ka-GE" sz="1800" i="1">
                        <a:effectLst/>
                        <a:latin typeface="Cambria Math" panose="02040503050406030204" pitchFamily="18" charset="0"/>
                        <a:ea typeface="Times New Roman" panose="02020603050405020304" pitchFamily="18" charset="0"/>
                      </a:rPr>
                      <m:t>𝑙</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the functions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𝛷</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𝛺</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have the following representations:</a:t>
                </a:r>
              </a:p>
              <a:p>
                <a:pPr marL="0" indent="0" algn="just">
                  <a:lnSpc>
                    <a:spcPct val="115000"/>
                  </a:lnSpc>
                  <a:spcBef>
                    <a:spcPts val="1200"/>
                  </a:spcBef>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m>
                            <m:mPr>
                              <m:mcs>
                                <m:mc>
                                  <m:mcPr>
                                    <m:count m:val="1"/>
                                    <m:mcJc m:val="center"/>
                                  </m:mcPr>
                                </m:mc>
                              </m:mcs>
                              <m:ctrlPr>
                                <a:rPr lang="en-US" sz="1800" i="1">
                                  <a:effectLst/>
                                  <a:latin typeface="Cambria Math" panose="02040503050406030204" pitchFamily="18" charset="0"/>
                                  <a:ea typeface="Times New Roman" panose="02020603050405020304" pitchFamily="18" charset="0"/>
                                </a:rPr>
                              </m:ctrlPr>
                            </m:mPr>
                            <m:m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𝛷</m:t>
                                    </m:r>
                                  </m:e>
                                  <m:sub>
                                    <m:r>
                                      <a:rPr lang="ka-GE" sz="1800" i="1">
                                        <a:effectLst/>
                                        <a:latin typeface="Cambria Math" panose="02040503050406030204" pitchFamily="18" charset="0"/>
                                        <a:ea typeface="Times New Roman" panose="02020603050405020304" pitchFamily="18" charset="0"/>
                                      </a:rPr>
                                      <m:t>1</m:t>
                                    </m:r>
                                  </m:sub>
                                </m:sSub>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2</m:t>
                                        </m:r>
                                      </m:sub>
                                      <m:sup>
                                        <m:r>
                                          <a:rPr lang="ka-GE" sz="1800" i="1">
                                            <a:effectLst/>
                                            <a:latin typeface="Cambria Math" panose="02040503050406030204" pitchFamily="18" charset="0"/>
                                            <a:ea typeface="Times New Roman" panose="02020603050405020304" pitchFamily="18" charset="0"/>
                                          </a:rPr>
                                          <m:t>±</m:t>
                                        </m:r>
                                      </m:sup>
                                    </m:sSubSup>
                                  </m:num>
                                  <m:den>
                                    <m:r>
                                      <a:rPr lang="ka-GE" sz="1800" i="1">
                                        <a:effectLst/>
                                        <a:latin typeface="Cambria Math" panose="02040503050406030204" pitchFamily="18" charset="0"/>
                                        <a:ea typeface="Times New Roman" panose="02020603050405020304" pitchFamily="18" charset="0"/>
                                      </a:rPr>
                                      <m:t>2</m:t>
                                    </m:r>
                                    <m:rad>
                                      <m:radPr>
                                        <m:degHide m:val="on"/>
                                        <m:ctrlPr>
                                          <a:rPr lang="en-US" sz="1800" i="1">
                                            <a:effectLst/>
                                            <a:latin typeface="Cambria Math" panose="02040503050406030204" pitchFamily="18" charset="0"/>
                                            <a:ea typeface="Times New Roman" panose="02020603050405020304" pitchFamily="18" charset="0"/>
                                          </a:rPr>
                                        </m:ctrlPr>
                                      </m:radPr>
                                      <m:deg/>
                                      <m:e>
                                        <m:r>
                                          <a:rPr lang="ka-GE" sz="1800" i="1">
                                            <a:effectLst/>
                                            <a:latin typeface="Cambria Math" panose="02040503050406030204" pitchFamily="18" charset="0"/>
                                            <a:ea typeface="Times New Roman" panose="02020603050405020304" pitchFamily="18" charset="0"/>
                                          </a:rPr>
                                          <m:t>2</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e>
                                    </m:rad>
                                  </m:den>
                                </m:f>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𝑂</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m:t>
                                    </m:r>
                                  </m:e>
                                </m:d>
                              </m:e>
                            </m:mr>
                            <m:m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𝛺</m:t>
                                    </m:r>
                                  </m:e>
                                  <m:sub>
                                    <m:r>
                                      <a:rPr lang="ka-GE" sz="1800" i="1">
                                        <a:effectLst/>
                                        <a:latin typeface="Cambria Math" panose="02040503050406030204" pitchFamily="18" charset="0"/>
                                        <a:ea typeface="Times New Roman" panose="02020603050405020304" pitchFamily="18" charset="0"/>
                                      </a:rPr>
                                      <m:t>1</m:t>
                                    </m:r>
                                  </m:sub>
                                </m:sSub>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2</m:t>
                                        </m:r>
                                      </m:sub>
                                      <m:sup>
                                        <m:r>
                                          <a:rPr lang="ka-GE" sz="1800" i="1">
                                            <a:effectLst/>
                                            <a:latin typeface="Cambria Math" panose="02040503050406030204" pitchFamily="18" charset="0"/>
                                            <a:ea typeface="Times New Roman" panose="02020603050405020304" pitchFamily="18" charset="0"/>
                                          </a:rPr>
                                          <m:t>±</m:t>
                                        </m:r>
                                      </m:sup>
                                    </m:sSubSup>
                                  </m:num>
                                  <m:den>
                                    <m:r>
                                      <a:rPr lang="ka-GE" sz="1800" i="1">
                                        <a:effectLst/>
                                        <a:latin typeface="Cambria Math" panose="02040503050406030204" pitchFamily="18" charset="0"/>
                                        <a:ea typeface="Times New Roman" panose="02020603050405020304" pitchFamily="18" charset="0"/>
                                      </a:rPr>
                                      <m:t>2</m:t>
                                    </m:r>
                                    <m:rad>
                                      <m:radPr>
                                        <m:degHide m:val="on"/>
                                        <m:ctrlPr>
                                          <a:rPr lang="en-US" sz="1800" i="1">
                                            <a:effectLst/>
                                            <a:latin typeface="Cambria Math" panose="02040503050406030204" pitchFamily="18" charset="0"/>
                                            <a:ea typeface="Times New Roman" panose="02020603050405020304" pitchFamily="18" charset="0"/>
                                          </a:rPr>
                                        </m:ctrlPr>
                                      </m:radPr>
                                      <m:deg/>
                                      <m:e>
                                        <m:r>
                                          <a:rPr lang="ka-GE" sz="1800" i="1">
                                            <a:effectLst/>
                                            <a:latin typeface="Cambria Math" panose="02040503050406030204" pitchFamily="18" charset="0"/>
                                            <a:ea typeface="Times New Roman" panose="02020603050405020304" pitchFamily="18" charset="0"/>
                                          </a:rPr>
                                          <m:t>2</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e>
                                    </m:rad>
                                  </m:den>
                                </m:f>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𝑂</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m:t>
                                    </m:r>
                                  </m:e>
                                </m:d>
                                <m:r>
                                  <a:rPr lang="ka-GE" sz="1800">
                                    <a:effectLst/>
                                    <a:latin typeface="Cambria Math" panose="02040503050406030204" pitchFamily="18" charset="0"/>
                                    <a:ea typeface="Times New Roman" panose="02020603050405020304" pitchFamily="18" charset="0"/>
                                  </a:rPr>
                                  <m:t>, </m:t>
                                </m:r>
                              </m:e>
                            </m:mr>
                          </m:m>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1.19</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spcBef>
                    <a:spcPts val="1200"/>
                  </a:spcBef>
                </a:pPr>
                <a:r>
                  <a:rPr lang="en-US" sz="1800" dirty="0">
                    <a:effectLst/>
                    <a:latin typeface="Times New Roman" panose="02020603050405020304" pitchFamily="18" charset="0"/>
                    <a:ea typeface="Times New Roman" panose="02020603050405020304" pitchFamily="18" charset="0"/>
                  </a:rPr>
                  <a:t>Where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𝑂</m:t>
                    </m:r>
                  </m:oMath>
                </a14:m>
                <a:r>
                  <a:rPr lang="ka-GE" sz="1800" dirty="0">
                    <a:effectLst/>
                    <a:latin typeface="Times New Roman" panose="02020603050405020304" pitchFamily="18" charset="0"/>
                    <a:ea typeface="Times New Roman" panose="02020603050405020304" pitchFamily="18" charset="0"/>
                  </a:rPr>
                  <a:t> (1) </a:t>
                </a:r>
                <a:r>
                  <a:rPr lang="en-US" sz="1800" dirty="0">
                    <a:effectLst/>
                    <a:latin typeface="Times New Roman" panose="02020603050405020304" pitchFamily="18" charset="0"/>
                    <a:ea typeface="Times New Roman" panose="02020603050405020304" pitchFamily="18" charset="0"/>
                  </a:rPr>
                  <a:t>is a bounded space, when </a:t>
                </a:r>
                <a14:m>
                  <m:oMath xmlns:m="http://schemas.openxmlformats.org/officeDocument/2006/math">
                    <m:d>
                      <m:dPr>
                        <m:begChr m:val="|"/>
                        <m:endChr m:val="|"/>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e>
                    </m:d>
                    <m:r>
                      <a:rPr lang="ka-GE" sz="1800" i="1">
                        <a:effectLst/>
                        <a:latin typeface="Cambria Math" panose="02040503050406030204" pitchFamily="18" charset="0"/>
                        <a:ea typeface="Times New Roman" panose="02020603050405020304" pitchFamily="18" charset="0"/>
                      </a:rPr>
                      <m:t>→0</m:t>
                    </m:r>
                  </m:oMath>
                </a14:m>
                <a:r>
                  <a:rPr lang="ka-GE"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0" indent="0" algn="just">
                  <a:lnSpc>
                    <a:spcPct val="115000"/>
                  </a:lnSpc>
                  <a:spcBef>
                    <a:spcPts val="1200"/>
                  </a:spcBef>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2</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𝜋</m:t>
                              </m:r>
                              <m:rad>
                                <m:radPr>
                                  <m:degHide m:val="on"/>
                                  <m:ctrlPr>
                                    <a:rPr lang="en-US" sz="1800" i="1">
                                      <a:effectLst/>
                                      <a:latin typeface="Cambria Math" panose="02040503050406030204" pitchFamily="18" charset="0"/>
                                      <a:ea typeface="Times New Roman" panose="02020603050405020304" pitchFamily="18" charset="0"/>
                                    </a:rPr>
                                  </m:ctrlPr>
                                </m:radPr>
                                <m:deg/>
                                <m:e>
                                  <m:r>
                                    <a:rPr lang="ka-GE" sz="1800" i="1">
                                      <a:effectLst/>
                                      <a:latin typeface="Cambria Math" panose="02040503050406030204" pitchFamily="18" charset="0"/>
                                      <a:ea typeface="Times New Roman" panose="02020603050405020304" pitchFamily="18" charset="0"/>
                                    </a:rPr>
                                    <m:t>𝑙</m:t>
                                  </m:r>
                                </m:e>
                              </m:rad>
                            </m:den>
                          </m:f>
                          <m:d>
                            <m:dPr>
                              <m:begChr m:val="["/>
                              <m:endChr m:val="]"/>
                              <m:ctrlPr>
                                <a:rPr lang="en-US" sz="1800" i="1">
                                  <a:effectLst/>
                                  <a:latin typeface="Cambria Math" panose="02040503050406030204" pitchFamily="18" charset="0"/>
                                  <a:ea typeface="Times New Roman" panose="02020603050405020304" pitchFamily="18" charset="0"/>
                                </a:rPr>
                              </m:ctrlPr>
                            </m:dPr>
                            <m:e>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rad>
                                    <m:radPr>
                                      <m:degHide m:val="on"/>
                                      <m:ctrlPr>
                                        <a:rPr lang="en-US" sz="1800" i="1">
                                          <a:effectLst/>
                                          <a:latin typeface="Cambria Math" panose="02040503050406030204" pitchFamily="18" charset="0"/>
                                          <a:ea typeface="Times New Roman" panose="02020603050405020304" pitchFamily="18" charset="0"/>
                                        </a:rPr>
                                      </m:ctrlPr>
                                    </m:radPr>
                                    <m:deg/>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𝑙</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num>
                                        <m:den>
                                          <m:r>
                                            <a:rPr lang="ka-GE" sz="1800" i="1">
                                              <a:effectLst/>
                                              <a:latin typeface="Cambria Math" panose="02040503050406030204" pitchFamily="18" charset="0"/>
                                              <a:ea typeface="Times New Roman" panose="02020603050405020304" pitchFamily="18" charset="0"/>
                                            </a:rPr>
                                            <m:t>𝑙</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den>
                                      </m:f>
                                    </m:e>
                                  </m:rad>
                                  <m:r>
                                    <a:rPr lang="ka-GE" sz="1800" i="1">
                                      <a:effectLst/>
                                      <a:latin typeface="Cambria Math" panose="02040503050406030204" pitchFamily="18" charset="0"/>
                                      <a:ea typeface="Times New Roman" panose="02020603050405020304" pitchFamily="18" charset="0"/>
                                    </a:rPr>
                                    <m:t>𝑝</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ℵ−1</m:t>
                                      </m:r>
                                    </m:num>
                                    <m:den>
                                      <m:r>
                                        <a:rPr lang="ka-GE" sz="1800" i="1">
                                          <a:effectLst/>
                                          <a:latin typeface="Cambria Math" panose="02040503050406030204" pitchFamily="18" charset="0"/>
                                          <a:ea typeface="Times New Roman" panose="02020603050405020304" pitchFamily="18" charset="0"/>
                                        </a:rPr>
                                        <m:t>ℵ+1</m:t>
                                      </m:r>
                                    </m:den>
                                  </m:f>
                                </m:e>
                              </m:nary>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r>
                                    <a:rPr lang="ka-GE" sz="1800" i="1">
                                      <a:effectLst/>
                                      <a:latin typeface="Cambria Math" panose="02040503050406030204" pitchFamily="18" charset="0"/>
                                      <a:ea typeface="Times New Roman" panose="02020603050405020304" pitchFamily="18" charset="0"/>
                                    </a:rPr>
                                    <m:t>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e>
                              </m:nary>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1.20</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spcBef>
                    <a:spcPts val="1200"/>
                  </a:spcBef>
                </a:pPr>
                <a:r>
                  <a:rPr lang="en-US" sz="1800" dirty="0">
                    <a:effectLst/>
                    <a:latin typeface="Times New Roman" panose="02020603050405020304" pitchFamily="18" charset="0"/>
                    <a:ea typeface="Times New Roman" panose="02020603050405020304" pitchFamily="18" charset="0"/>
                  </a:rPr>
                  <a:t>From now and on </a:t>
                </a:r>
                <a14:m>
                  <m:oMath xmlns:m="http://schemas.openxmlformats.org/officeDocument/2006/math">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m:t>
                        </m:r>
                      </m:sup>
                    </m:sSub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a:t>
                </a:r>
                <a14:m>
                  <m:oMath xmlns:m="http://schemas.openxmlformats.org/officeDocument/2006/math">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2</m:t>
                        </m:r>
                      </m:sub>
                      <m:sup>
                        <m:r>
                          <a:rPr lang="ka-GE" sz="1800" i="1">
                            <a:effectLst/>
                            <a:latin typeface="Cambria Math" panose="02040503050406030204" pitchFamily="18" charset="0"/>
                            <a:ea typeface="Times New Roman" panose="02020603050405020304" pitchFamily="18" charset="0"/>
                          </a:rPr>
                          <m:t>±</m:t>
                        </m:r>
                      </m:sup>
                    </m:sSub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are real-valued. The "+" sign belongs to the right tip of the crack </a:t>
                </a:r>
                <a14:m>
                  <m:oMath xmlns:m="http://schemas.openxmlformats.org/officeDocument/2006/math">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the "-" sign to the left tip </a:t>
                </a:r>
                <a14:m>
                  <m:oMath xmlns:m="http://schemas.openxmlformats.org/officeDocument/2006/math">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14:m>
                  <m:oMath xmlns:m="http://schemas.openxmlformats.org/officeDocument/2006/math">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m:t>
                        </m:r>
                      </m:sup>
                    </m:sSub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a:t>
                </a:r>
                <a14:m>
                  <m:oMath xmlns:m="http://schemas.openxmlformats.org/officeDocument/2006/math">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2</m:t>
                        </m:r>
                      </m:sub>
                      <m:sup>
                        <m:r>
                          <a:rPr lang="ka-GE" sz="1800" i="1">
                            <a:effectLst/>
                            <a:latin typeface="Cambria Math" panose="02040503050406030204" pitchFamily="18" charset="0"/>
                            <a:ea typeface="Times New Roman" panose="02020603050405020304" pitchFamily="18" charset="0"/>
                          </a:rPr>
                          <m:t>±</m:t>
                        </m:r>
                      </m:sup>
                    </m:sSub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coefficients are referred to as stress intensity coefficients. In some works, it is accepted to call the stress intensity coefficients</a:t>
                </a:r>
                <a:r>
                  <a:rPr lang="ka-GE" sz="1800" dirty="0">
                    <a:effectLst/>
                    <a:latin typeface="Times New Roman" panose="02020603050405020304" pitchFamily="18" charset="0"/>
                    <a:ea typeface="Times New Roman" panose="02020603050405020304" pitchFamily="18" charset="0"/>
                  </a:rPr>
                  <a:t>. </a:t>
                </a:r>
                <a14:m>
                  <m:oMath xmlns:m="http://schemas.openxmlformats.org/officeDocument/2006/math">
                    <m:rad>
                      <m:radPr>
                        <m:degHide m:val="on"/>
                        <m:ctrlPr>
                          <a:rPr lang="en-US" sz="1800" i="1">
                            <a:effectLst/>
                            <a:latin typeface="Cambria Math" panose="02040503050406030204" pitchFamily="18" charset="0"/>
                            <a:ea typeface="Times New Roman" panose="02020603050405020304" pitchFamily="18" charset="0"/>
                          </a:rPr>
                        </m:ctrlPr>
                      </m:radPr>
                      <m:deg/>
                      <m:e>
                        <m:r>
                          <a:rPr lang="ka-GE" sz="1800" i="1">
                            <a:effectLst/>
                            <a:latin typeface="Cambria Math" panose="02040503050406030204" pitchFamily="18" charset="0"/>
                            <a:ea typeface="Times New Roman" panose="02020603050405020304" pitchFamily="18" charset="0"/>
                          </a:rPr>
                          <m:t>𝜋</m:t>
                        </m:r>
                      </m:e>
                    </m:rad>
                    <m:r>
                      <a:rPr lang="en-US" sz="1800" b="0" i="0" smtClean="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times</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higher</m:t>
                    </m:r>
                    <m:r>
                      <a:rPr lang="en-US" sz="1800">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i</m:t>
                    </m:r>
                    <m:r>
                      <a:rPr lang="en-US" sz="1800">
                        <a:effectLst/>
                        <a:latin typeface="Cambria Math" panose="02040503050406030204" pitchFamily="18" charset="0"/>
                        <a:ea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rPr>
                      <m:t>e</m:t>
                    </m:r>
                    <m:r>
                      <a:rPr lang="en-US" sz="1800">
                        <a:effectLst/>
                        <a:latin typeface="Cambria Math" panose="02040503050406030204" pitchFamily="18" charset="0"/>
                        <a:ea typeface="Times New Roman" panose="02020603050405020304" pitchFamily="18" charset="0"/>
                      </a:rPr>
                      <m:t>.,</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rad>
                      <m:radPr>
                        <m:degHide m:val="on"/>
                        <m:ctrlPr>
                          <a:rPr lang="en-US" sz="1800" i="1">
                            <a:effectLst/>
                            <a:latin typeface="Cambria Math" panose="02040503050406030204" pitchFamily="18" charset="0"/>
                            <a:ea typeface="Times New Roman" panose="02020603050405020304" pitchFamily="18" charset="0"/>
                          </a:rPr>
                        </m:ctrlPr>
                      </m:radPr>
                      <m:deg/>
                      <m:e>
                        <m:r>
                          <a:rPr lang="ka-GE" sz="1800" i="1">
                            <a:effectLst/>
                            <a:latin typeface="Cambria Math" panose="02040503050406030204" pitchFamily="18" charset="0"/>
                            <a:ea typeface="Times New Roman" panose="02020603050405020304" pitchFamily="18" charset="0"/>
                          </a:rPr>
                          <m:t>𝜋</m:t>
                        </m:r>
                      </m:e>
                    </m:rad>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m:t>
                        </m:r>
                      </m:sup>
                    </m:sSubSup>
                  </m:oMath>
                </a14:m>
                <a:r>
                  <a:rPr lang="en-US" sz="1800" dirty="0">
                    <a:effectLst/>
                    <a:latin typeface="Times New Roman" panose="02020603050405020304" pitchFamily="18" charset="0"/>
                    <a:ea typeface="Times New Roman" panose="02020603050405020304" pitchFamily="18" charset="0"/>
                  </a:rPr>
                  <a:t> and </a:t>
                </a:r>
                <a14:m>
                  <m:oMath xmlns:m="http://schemas.openxmlformats.org/officeDocument/2006/math">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2</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rad>
                      <m:radPr>
                        <m:degHide m:val="on"/>
                        <m:ctrlPr>
                          <a:rPr lang="en-US" sz="1800" i="1">
                            <a:effectLst/>
                            <a:latin typeface="Cambria Math" panose="02040503050406030204" pitchFamily="18" charset="0"/>
                            <a:ea typeface="Times New Roman" panose="02020603050405020304" pitchFamily="18" charset="0"/>
                          </a:rPr>
                        </m:ctrlPr>
                      </m:radPr>
                      <m:deg/>
                      <m:e>
                        <m:r>
                          <a:rPr lang="ka-GE" sz="1800" i="1">
                            <a:effectLst/>
                            <a:latin typeface="Cambria Math" panose="02040503050406030204" pitchFamily="18" charset="0"/>
                            <a:ea typeface="Times New Roman" panose="02020603050405020304" pitchFamily="18" charset="0"/>
                          </a:rPr>
                          <m:t>𝜋</m:t>
                        </m:r>
                      </m:e>
                    </m:rad>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2</m:t>
                        </m:r>
                      </m:sub>
                      <m:sup>
                        <m:r>
                          <a:rPr lang="ka-GE" sz="1800" i="1">
                            <a:effectLst/>
                            <a:latin typeface="Cambria Math" panose="02040503050406030204" pitchFamily="18" charset="0"/>
                            <a:ea typeface="Times New Roman" panose="02020603050405020304" pitchFamily="18" charset="0"/>
                          </a:rPr>
                          <m:t>±</m:t>
                        </m:r>
                      </m:sup>
                    </m:sSubSup>
                  </m:oMath>
                </a14:m>
                <a:r>
                  <a:rPr lang="ka-GE"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endParaRPr lang="en-US" dirty="0"/>
              </a:p>
            </p:txBody>
          </p:sp>
        </mc:Choice>
        <mc:Fallback>
          <p:sp>
            <p:nvSpPr>
              <p:cNvPr id="3" name="Content Placeholder 2">
                <a:extLst>
                  <a:ext uri="{FF2B5EF4-FFF2-40B4-BE49-F238E27FC236}">
                    <a16:creationId xmlns:a16="http://schemas.microsoft.com/office/drawing/2014/main" id="{77901CB3-E331-4558-BD24-5F1FC8C4E48D}"/>
                  </a:ext>
                </a:extLst>
              </p:cNvPr>
              <p:cNvSpPr>
                <a:spLocks noGrp="1" noRot="1" noChangeAspect="1" noMove="1" noResize="1" noEditPoints="1" noAdjustHandles="1" noChangeArrowheads="1" noChangeShapeType="1" noTextEdit="1"/>
              </p:cNvSpPr>
              <p:nvPr>
                <p:ph idx="1"/>
              </p:nvPr>
            </p:nvSpPr>
            <p:spPr>
              <a:blipFill>
                <a:blip r:embed="rId2"/>
                <a:stretch>
                  <a:fillRect l="-291" t="-517" r="-349"/>
                </a:stretch>
              </a:blipFill>
            </p:spPr>
            <p:txBody>
              <a:bodyPr/>
              <a:lstStyle/>
              <a:p>
                <a:r>
                  <a:rPr lang="en-US">
                    <a:noFill/>
                  </a:rPr>
                  <a:t> </a:t>
                </a:r>
              </a:p>
            </p:txBody>
          </p:sp>
        </mc:Fallback>
      </mc:AlternateContent>
    </p:spTree>
    <p:extLst>
      <p:ext uri="{BB962C8B-B14F-4D97-AF65-F5344CB8AC3E}">
        <p14:creationId xmlns:p14="http://schemas.microsoft.com/office/powerpoint/2010/main" val="2893799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6934C-1A69-270F-1EC1-2DB11505F70D}"/>
              </a:ext>
            </a:extLst>
          </p:cNvPr>
          <p:cNvSpPr>
            <a:spLocks noGrp="1"/>
          </p:cNvSpPr>
          <p:nvPr>
            <p:ph type="title"/>
          </p:nvPr>
        </p:nvSpPr>
        <p:spPr/>
        <p:txBody>
          <a:bodyPr/>
          <a:lstStyle/>
          <a:p>
            <a:r>
              <a:rPr lang="en-US" dirty="0"/>
              <a:t>Limit Equilibrium Equation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600268F-8602-310A-9A91-7E2F2CDD8F29}"/>
                  </a:ext>
                </a:extLst>
              </p:cNvPr>
              <p:cNvSpPr>
                <a:spLocks noGrp="1"/>
              </p:cNvSpPr>
              <p:nvPr>
                <p:ph idx="1"/>
              </p:nvPr>
            </p:nvSpPr>
            <p:spPr/>
            <p:txBody>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During the investigation of the limit-equilibrium state of brittle bodies with defect, it is required to determine the critical value of the external load, upon reaching which the cracks begin to propagate. i.e., local, or complete breakdown of the body begins. A fundamental fact in solving this problem is the formulation of the boundary equilibrium condition. Such a condition is relatively easily formulated in the theory of so-called quasi-brittle cracks, when the plastic size in the region at the crack tip is small, compared to the size of the crack and the distance from the crack tip to the body boundary. The simplest version of this condition was formulated by Irwin based on the physical idea of Griffiths. In the case of a normal development crack, i.e., in the case of local symmetry </a:t>
                </a:r>
                <a:r>
                  <a:rPr lang="ka-GE" sz="1800" dirty="0">
                    <a:effectLst/>
                    <a:latin typeface="Times New Roman" panose="02020603050405020304" pitchFamily="18" charset="0"/>
                    <a:ea typeface="Times New Roman" panose="02020603050405020304" pitchFamily="18" charset="0"/>
                  </a:rPr>
                  <a:t>(</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2</m:t>
                        </m:r>
                      </m:sub>
                    </m:sSub>
                    <m:r>
                      <a:rPr lang="ka-GE" sz="1800" i="1">
                        <a:effectLst/>
                        <a:latin typeface="Cambria Math" panose="02040503050406030204" pitchFamily="18" charset="0"/>
                        <a:ea typeface="Times New Roman" panose="02020603050405020304" pitchFamily="18" charset="0"/>
                      </a:rPr>
                      <m:t>=0)</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he asserted that crack propagation in brittle or quasi-brittle bodies begins when, for a given material, under given conditions, the stress intensity coefficient near the crack tip reaches a constant value.</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𝐾</m:t>
                                  </m:r>
                                </m:e>
                                <m:sub>
                                  <m:r>
                                    <a:rPr lang="ka-GE" sz="1800" i="1">
                                      <a:effectLst/>
                                      <a:latin typeface="Cambria Math" panose="02040503050406030204" pitchFamily="18" charset="0"/>
                                      <a:ea typeface="Times New Roman" panose="02020603050405020304" pitchFamily="18" charset="0"/>
                                    </a:rPr>
                                    <m:t>1</m:t>
                                  </m:r>
                                  <m:r>
                                    <a:rPr lang="ka-GE" sz="1800" i="1">
                                      <a:effectLst/>
                                      <a:latin typeface="Cambria Math" panose="02040503050406030204" pitchFamily="18" charset="0"/>
                                      <a:ea typeface="Times New Roman" panose="02020603050405020304" pitchFamily="18" charset="0"/>
                                    </a:rPr>
                                    <m:t>𝑐</m:t>
                                  </m:r>
                                </m:sub>
                              </m:sSub>
                            </m:num>
                            <m:den>
                              <m:rad>
                                <m:radPr>
                                  <m:degHide m:val="on"/>
                                  <m:ctrlPr>
                                    <a:rPr lang="en-US" sz="1800" i="1">
                                      <a:effectLst/>
                                      <a:latin typeface="Cambria Math" panose="02040503050406030204" pitchFamily="18" charset="0"/>
                                      <a:ea typeface="Times New Roman" panose="02020603050405020304" pitchFamily="18" charset="0"/>
                                    </a:rPr>
                                  </m:ctrlPr>
                                </m:radPr>
                                <m:deg/>
                                <m:e>
                                  <m:r>
                                    <a:rPr lang="ka-GE" sz="1800" i="1">
                                      <a:effectLst/>
                                      <a:latin typeface="Cambria Math" panose="02040503050406030204" pitchFamily="18" charset="0"/>
                                      <a:ea typeface="Times New Roman" panose="02020603050405020304" pitchFamily="18" charset="0"/>
                                    </a:rPr>
                                    <m:t>𝜋</m:t>
                                  </m:r>
                                </m:e>
                              </m:rad>
                            </m:den>
                          </m:f>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1.22</m:t>
                              </m:r>
                            </m:e>
                          </m:d>
                        </m:e>
                      </m:eqArr>
                    </m:oMath>
                  </m:oMathPara>
                </a14:m>
                <a:endParaRPr lang="en-US" sz="1800" dirty="0">
                  <a:effectLst/>
                  <a:latin typeface="Times New Roman" panose="02020603050405020304" pitchFamily="18" charset="0"/>
                  <a:ea typeface="Times New Roman" panose="02020603050405020304" pitchFamily="18" charset="0"/>
                </a:endParaRPr>
              </a:p>
              <a:p>
                <a:endParaRPr lang="en-US" dirty="0"/>
              </a:p>
            </p:txBody>
          </p:sp>
        </mc:Choice>
        <mc:Fallback xmlns="">
          <p:sp>
            <p:nvSpPr>
              <p:cNvPr id="3" name="Content Placeholder 2">
                <a:extLst>
                  <a:ext uri="{FF2B5EF4-FFF2-40B4-BE49-F238E27FC236}">
                    <a16:creationId xmlns:a16="http://schemas.microsoft.com/office/drawing/2014/main" id="{9600268F-8602-310A-9A91-7E2F2CDD8F29}"/>
                  </a:ext>
                </a:extLst>
              </p:cNvPr>
              <p:cNvSpPr>
                <a:spLocks noGrp="1" noRot="1" noChangeAspect="1" noMove="1" noResize="1" noEditPoints="1" noAdjustHandles="1" noChangeArrowheads="1" noChangeShapeType="1" noTextEdit="1"/>
              </p:cNvSpPr>
              <p:nvPr>
                <p:ph idx="1"/>
              </p:nvPr>
            </p:nvSpPr>
            <p:spPr>
              <a:blipFill>
                <a:blip r:embed="rId2"/>
                <a:stretch>
                  <a:fillRect l="-407" t="-388" r="-466"/>
                </a:stretch>
              </a:blipFill>
            </p:spPr>
            <p:txBody>
              <a:bodyPr/>
              <a:lstStyle/>
              <a:p>
                <a:r>
                  <a:rPr lang="en-US">
                    <a:noFill/>
                  </a:rPr>
                  <a:t> </a:t>
                </a:r>
              </a:p>
            </p:txBody>
          </p:sp>
        </mc:Fallback>
      </mc:AlternateContent>
    </p:spTree>
    <p:extLst>
      <p:ext uri="{BB962C8B-B14F-4D97-AF65-F5344CB8AC3E}">
        <p14:creationId xmlns:p14="http://schemas.microsoft.com/office/powerpoint/2010/main" val="1228423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D87EB-2AA3-4358-7858-AA2CC0BF9AAD}"/>
              </a:ext>
            </a:extLst>
          </p:cNvPr>
          <p:cNvSpPr>
            <a:spLocks noGrp="1"/>
          </p:cNvSpPr>
          <p:nvPr>
            <p:ph type="title"/>
          </p:nvPr>
        </p:nvSpPr>
        <p:spPr/>
        <p:txBody>
          <a:bodyPr>
            <a:normAutofit fontScale="90000"/>
          </a:bodyPr>
          <a:lstStyle/>
          <a:p>
            <a:r>
              <a:rPr lang="en-US" dirty="0"/>
              <a:t>Some Examples of Problems that Reduce to Fredholm Singular Integral Equations of the First Kind</a:t>
            </a:r>
          </a:p>
        </p:txBody>
      </p:sp>
      <p:pic>
        <p:nvPicPr>
          <p:cNvPr id="5" name="Picture 4">
            <a:extLst>
              <a:ext uri="{FF2B5EF4-FFF2-40B4-BE49-F238E27FC236}">
                <a16:creationId xmlns:a16="http://schemas.microsoft.com/office/drawing/2014/main" id="{19ACB382-85F3-92BE-9BBB-83D19099415C}"/>
              </a:ext>
            </a:extLst>
          </p:cNvPr>
          <p:cNvPicPr>
            <a:picLocks noChangeAspect="1"/>
          </p:cNvPicPr>
          <p:nvPr/>
        </p:nvPicPr>
        <p:blipFill>
          <a:blip r:embed="rId2"/>
          <a:srcRect/>
          <a:stretch/>
        </p:blipFill>
        <p:spPr>
          <a:xfrm>
            <a:off x="2371610" y="1667053"/>
            <a:ext cx="7646003" cy="2442762"/>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663BA0C-A741-590B-D21D-2D8A54D37098}"/>
                  </a:ext>
                </a:extLst>
              </p:cNvPr>
              <p:cNvSpPr txBox="1"/>
              <p:nvPr/>
            </p:nvSpPr>
            <p:spPr>
              <a:xfrm>
                <a:off x="3773493" y="4302408"/>
                <a:ext cx="4842236" cy="2061590"/>
              </a:xfrm>
              <a:prstGeom prst="rect">
                <a:avLst/>
              </a:prstGeom>
              <a:noFill/>
            </p:spPr>
            <p:txBody>
              <a:bodyPr wrap="square" numCol="2">
                <a:spAutoFit/>
              </a:bodyPr>
              <a:lstStyle/>
              <a:p>
                <a:pPr/>
                <a14:m>
                  <m:oMathPara xmlns:m="http://schemas.openxmlformats.org/officeDocument/2006/math">
                    <m:oMathParaPr>
                      <m:jc m:val="centerGroup"/>
                    </m:oMathParaPr>
                    <m:oMath xmlns:m="http://schemas.openxmlformats.org/officeDocument/2006/math">
                      <m:eqArr>
                        <m:eqArrPr>
                          <m:ctrlPr>
                            <a:rPr lang="en-US" sz="1600" i="1">
                              <a:latin typeface="Cambria Math" panose="02040503050406030204" pitchFamily="18" charset="0"/>
                            </a:rPr>
                          </m:ctrlPr>
                        </m:eqArrPr>
                        <m:e>
                          <m:f>
                            <m:fPr>
                              <m:ctrlPr>
                                <a:rPr lang="en-US" sz="1600" i="1">
                                  <a:latin typeface="Cambria Math" panose="02040503050406030204" pitchFamily="18" charset="0"/>
                                </a:rPr>
                              </m:ctrlPr>
                            </m:fPr>
                            <m:num>
                              <m:r>
                                <a:rPr lang="ka-GE" sz="1600" i="1">
                                  <a:latin typeface="Cambria Math" panose="02040503050406030204" pitchFamily="18" charset="0"/>
                                </a:rPr>
                                <m:t>1</m:t>
                              </m:r>
                            </m:num>
                            <m:den>
                              <m:r>
                                <a:rPr lang="ka-GE" sz="1600" i="1">
                                  <a:latin typeface="Cambria Math" panose="02040503050406030204" pitchFamily="18" charset="0"/>
                                </a:rPr>
                                <m:t>𝜋</m:t>
                              </m:r>
                            </m:den>
                          </m:f>
                          <m:nary>
                            <m:naryPr>
                              <m:ctrlPr>
                                <a:rPr lang="en-US" sz="1600" i="1">
                                  <a:latin typeface="Cambria Math" panose="02040503050406030204" pitchFamily="18" charset="0"/>
                                </a:rPr>
                              </m:ctrlPr>
                            </m:naryPr>
                            <m:sub>
                              <m:r>
                                <a:rPr lang="ka-GE" sz="1600" i="1">
                                  <a:latin typeface="Cambria Math" panose="02040503050406030204" pitchFamily="18" charset="0"/>
                                </a:rPr>
                                <m:t>−</m:t>
                              </m:r>
                              <m:r>
                                <a:rPr lang="ka-GE" sz="1600" i="1">
                                  <a:latin typeface="Cambria Math" panose="02040503050406030204" pitchFamily="18" charset="0"/>
                                </a:rPr>
                                <m:t>𝑎</m:t>
                              </m:r>
                            </m:sub>
                            <m:sup>
                              <m:r>
                                <a:rPr lang="ka-GE" sz="1600" i="1">
                                  <a:latin typeface="Cambria Math" panose="02040503050406030204" pitchFamily="18" charset="0"/>
                                </a:rPr>
                                <m:t>+</m:t>
                              </m:r>
                              <m:r>
                                <a:rPr lang="ka-GE" sz="1600" i="1">
                                  <a:latin typeface="Cambria Math" panose="02040503050406030204" pitchFamily="18" charset="0"/>
                                </a:rPr>
                                <m:t>𝑎</m:t>
                              </m:r>
                            </m:sup>
                            <m:e>
                              <m:f>
                                <m:fPr>
                                  <m:ctrlPr>
                                    <a:rPr lang="en-US" sz="1600" i="1">
                                      <a:latin typeface="Cambria Math" panose="02040503050406030204" pitchFamily="18" charset="0"/>
                                    </a:rPr>
                                  </m:ctrlPr>
                                </m:fPr>
                                <m:num>
                                  <m:sSub>
                                    <m:sSubPr>
                                      <m:ctrlPr>
                                        <a:rPr lang="en-US" sz="1600" i="1">
                                          <a:latin typeface="Cambria Math" panose="02040503050406030204" pitchFamily="18" charset="0"/>
                                        </a:rPr>
                                      </m:ctrlPr>
                                    </m:sSubPr>
                                    <m:e>
                                      <m:r>
                                        <a:rPr lang="ka-GE" sz="1600" i="1">
                                          <a:latin typeface="Cambria Math" panose="02040503050406030204" pitchFamily="18" charset="0"/>
                                        </a:rPr>
                                        <m:t>𝑅</m:t>
                                      </m:r>
                                    </m:e>
                                    <m:sub>
                                      <m:r>
                                        <a:rPr lang="ka-GE" sz="1600" i="1">
                                          <a:latin typeface="Cambria Math" panose="02040503050406030204" pitchFamily="18" charset="0"/>
                                        </a:rPr>
                                        <m:t>1</m:t>
                                      </m:r>
                                    </m:sub>
                                  </m:sSub>
                                  <m:d>
                                    <m:dPr>
                                      <m:ctrlPr>
                                        <a:rPr lang="en-US" sz="1600" i="1">
                                          <a:latin typeface="Cambria Math" panose="02040503050406030204" pitchFamily="18" charset="0"/>
                                        </a:rPr>
                                      </m:ctrlPr>
                                    </m:dPr>
                                    <m:e>
                                      <m:r>
                                        <a:rPr lang="ka-GE" sz="1600" i="1">
                                          <a:latin typeface="Cambria Math" panose="02040503050406030204" pitchFamily="18" charset="0"/>
                                        </a:rPr>
                                        <m:t>𝜏</m:t>
                                      </m:r>
                                    </m:e>
                                  </m:d>
                                  <m:r>
                                    <a:rPr lang="ka-GE" sz="1600" i="1">
                                      <a:latin typeface="Cambria Math" panose="02040503050406030204" pitchFamily="18" charset="0"/>
                                    </a:rPr>
                                    <m:t>𝑑</m:t>
                                  </m:r>
                                  <m:r>
                                    <a:rPr lang="ka-GE" sz="1600" i="1">
                                      <a:latin typeface="Cambria Math" panose="02040503050406030204" pitchFamily="18" charset="0"/>
                                    </a:rPr>
                                    <m:t>𝜏</m:t>
                                  </m:r>
                                </m:num>
                                <m:den>
                                  <m:r>
                                    <a:rPr lang="ka-GE" sz="1600" i="1">
                                      <a:latin typeface="Cambria Math" panose="02040503050406030204" pitchFamily="18" charset="0"/>
                                    </a:rPr>
                                    <m:t>𝜏</m:t>
                                  </m:r>
                                  <m:r>
                                    <a:rPr lang="ka-GE" sz="1600" i="1">
                                      <a:latin typeface="Cambria Math" panose="02040503050406030204" pitchFamily="18" charset="0"/>
                                    </a:rPr>
                                    <m:t>−</m:t>
                                  </m:r>
                                  <m:r>
                                    <a:rPr lang="ka-GE" sz="1600" i="1">
                                      <a:latin typeface="Cambria Math" panose="02040503050406030204" pitchFamily="18" charset="0"/>
                                    </a:rPr>
                                    <m:t>𝑦</m:t>
                                  </m:r>
                                </m:den>
                              </m:f>
                            </m:e>
                          </m:nary>
                          <m:r>
                            <a:rPr lang="ka-GE" sz="1600" i="1">
                              <a:latin typeface="Cambria Math" panose="02040503050406030204" pitchFamily="18" charset="0"/>
                            </a:rPr>
                            <m:t>=−</m:t>
                          </m:r>
                          <m:f>
                            <m:fPr>
                              <m:ctrlPr>
                                <a:rPr lang="en-US" sz="1600" i="1">
                                  <a:latin typeface="Cambria Math" panose="02040503050406030204" pitchFamily="18" charset="0"/>
                                </a:rPr>
                              </m:ctrlPr>
                            </m:fPr>
                            <m:num>
                              <m:r>
                                <a:rPr lang="ka-GE" sz="1600" i="1">
                                  <a:latin typeface="Cambria Math" panose="02040503050406030204" pitchFamily="18" charset="0"/>
                                </a:rPr>
                                <m:t>𝑖𝑅</m:t>
                              </m:r>
                            </m:num>
                            <m:den>
                              <m:r>
                                <a:rPr lang="ka-GE" sz="1600" i="1">
                                  <a:latin typeface="Cambria Math" panose="02040503050406030204" pitchFamily="18" charset="0"/>
                                </a:rPr>
                                <m:t>𝑑</m:t>
                              </m:r>
                            </m:den>
                          </m:f>
                          <m:r>
                            <a:rPr lang="ka-GE" sz="1600" i="1">
                              <a:latin typeface="Cambria Math" panose="02040503050406030204" pitchFamily="18" charset="0"/>
                            </a:rPr>
                            <m:t>⋅</m:t>
                          </m:r>
                          <m:f>
                            <m:fPr>
                              <m:ctrlPr>
                                <a:rPr lang="en-US" sz="1600" i="1">
                                  <a:latin typeface="Cambria Math" panose="02040503050406030204" pitchFamily="18" charset="0"/>
                                </a:rPr>
                              </m:ctrlPr>
                            </m:fPr>
                            <m:num>
                              <m:r>
                                <a:rPr lang="ka-GE" sz="1600" i="1">
                                  <a:latin typeface="Cambria Math" panose="02040503050406030204" pitchFamily="18" charset="0"/>
                                </a:rPr>
                                <m:t>𝑦</m:t>
                              </m:r>
                            </m:num>
                            <m:den>
                              <m:d>
                                <m:dPr>
                                  <m:ctrlPr>
                                    <a:rPr lang="en-US" sz="1600" i="1">
                                      <a:latin typeface="Cambria Math" panose="02040503050406030204" pitchFamily="18" charset="0"/>
                                    </a:rPr>
                                  </m:ctrlPr>
                                </m:dPr>
                                <m:e>
                                  <m:r>
                                    <a:rPr lang="ka-GE" sz="1600" i="1">
                                      <a:latin typeface="Cambria Math" panose="02040503050406030204" pitchFamily="18" charset="0"/>
                                    </a:rPr>
                                    <m:t>1+</m:t>
                                  </m:r>
                                  <m:sSup>
                                    <m:sSupPr>
                                      <m:ctrlPr>
                                        <a:rPr lang="en-US" sz="1600" i="1">
                                          <a:latin typeface="Cambria Math" panose="02040503050406030204" pitchFamily="18" charset="0"/>
                                        </a:rPr>
                                      </m:ctrlPr>
                                    </m:sSupPr>
                                    <m:e>
                                      <m:r>
                                        <a:rPr lang="ka-GE" sz="1600" i="1">
                                          <a:latin typeface="Cambria Math" panose="02040503050406030204" pitchFamily="18" charset="0"/>
                                        </a:rPr>
                                        <m:t>𝑦</m:t>
                                      </m:r>
                                    </m:e>
                                    <m:sup>
                                      <m:r>
                                        <a:rPr lang="ka-GE" sz="1600" i="1">
                                          <a:latin typeface="Cambria Math" panose="02040503050406030204" pitchFamily="18" charset="0"/>
                                        </a:rPr>
                                        <m:t>2</m:t>
                                      </m:r>
                                    </m:sup>
                                  </m:sSup>
                                </m:e>
                              </m:d>
                            </m:den>
                          </m:f>
                          <m:r>
                            <a:rPr lang="ka-GE" sz="1600" i="1">
                              <a:latin typeface="Cambria Math" panose="02040503050406030204" pitchFamily="18" charset="0"/>
                            </a:rPr>
                            <m:t>+</m:t>
                          </m:r>
                          <m:f>
                            <m:fPr>
                              <m:ctrlPr>
                                <a:rPr lang="en-US" sz="1600" i="1">
                                  <a:latin typeface="Cambria Math" panose="02040503050406030204" pitchFamily="18" charset="0"/>
                                </a:rPr>
                              </m:ctrlPr>
                            </m:fPr>
                            <m:num>
                              <m:sSub>
                                <m:sSubPr>
                                  <m:ctrlPr>
                                    <a:rPr lang="en-US" sz="1600" i="1">
                                      <a:latin typeface="Cambria Math" panose="02040503050406030204" pitchFamily="18" charset="0"/>
                                    </a:rPr>
                                  </m:ctrlPr>
                                </m:sSubPr>
                                <m:e>
                                  <m:r>
                                    <a:rPr lang="ka-GE" sz="1600" i="1">
                                      <a:latin typeface="Cambria Math" panose="02040503050406030204" pitchFamily="18" charset="0"/>
                                    </a:rPr>
                                    <m:t>𝑝</m:t>
                                  </m:r>
                                </m:e>
                                <m:sub>
                                  <m:r>
                                    <a:rPr lang="ka-GE" sz="1600" i="1">
                                      <a:latin typeface="Cambria Math" panose="02040503050406030204" pitchFamily="18" charset="0"/>
                                    </a:rPr>
                                    <m:t>1</m:t>
                                  </m:r>
                                </m:sub>
                              </m:sSub>
                              <m:d>
                                <m:dPr>
                                  <m:ctrlPr>
                                    <a:rPr lang="en-US" sz="1600" i="1">
                                      <a:latin typeface="Cambria Math" panose="02040503050406030204" pitchFamily="18" charset="0"/>
                                    </a:rPr>
                                  </m:ctrlPr>
                                </m:dPr>
                                <m:e>
                                  <m:r>
                                    <a:rPr lang="ka-GE" sz="1600" i="1">
                                      <a:latin typeface="Cambria Math" panose="02040503050406030204" pitchFamily="18" charset="0"/>
                                    </a:rPr>
                                    <m:t>𝑦</m:t>
                                  </m:r>
                                </m:e>
                              </m:d>
                            </m:num>
                            <m:den>
                              <m:r>
                                <a:rPr lang="ka-GE" sz="1600" i="1">
                                  <a:latin typeface="Cambria Math" panose="02040503050406030204" pitchFamily="18" charset="0"/>
                                </a:rPr>
                                <m:t>1+</m:t>
                              </m:r>
                              <m:sSup>
                                <m:sSupPr>
                                  <m:ctrlPr>
                                    <a:rPr lang="en-US" sz="1600" i="1">
                                      <a:latin typeface="Cambria Math" panose="02040503050406030204" pitchFamily="18" charset="0"/>
                                    </a:rPr>
                                  </m:ctrlPr>
                                </m:sSupPr>
                                <m:e>
                                  <m:r>
                                    <a:rPr lang="ka-GE" sz="1600" i="1">
                                      <a:latin typeface="Cambria Math" panose="02040503050406030204" pitchFamily="18" charset="0"/>
                                    </a:rPr>
                                    <m:t>𝑦</m:t>
                                  </m:r>
                                </m:e>
                                <m:sup>
                                  <m:r>
                                    <a:rPr lang="ka-GE" sz="1600" i="1">
                                      <a:latin typeface="Cambria Math" panose="02040503050406030204" pitchFamily="18" charset="0"/>
                                    </a:rPr>
                                    <m:t>2</m:t>
                                  </m:r>
                                </m:sup>
                              </m:sSup>
                            </m:den>
                          </m:f>
                          <m:r>
                            <a:rPr lang="ka-GE" sz="1600" i="1">
                              <a:latin typeface="Cambria Math" panose="02040503050406030204" pitchFamily="18" charset="0"/>
                            </a:rPr>
                            <m:t>,</m:t>
                          </m:r>
                          <m:r>
                            <m:rPr>
                              <m:nor/>
                            </m:rPr>
                            <a:rPr lang="ka-GE" sz="1600"/>
                            <m:t> </m:t>
                          </m:r>
                          <m:d>
                            <m:dPr>
                              <m:begChr m:val="|"/>
                              <m:endChr m:val="|"/>
                              <m:ctrlPr>
                                <a:rPr lang="en-US" sz="1600" i="1">
                                  <a:latin typeface="Cambria Math" panose="02040503050406030204" pitchFamily="18" charset="0"/>
                                </a:rPr>
                              </m:ctrlPr>
                            </m:dPr>
                            <m:e>
                              <m:r>
                                <a:rPr lang="ka-GE" sz="1600" i="1">
                                  <a:latin typeface="Cambria Math" panose="02040503050406030204" pitchFamily="18" charset="0"/>
                                </a:rPr>
                                <m:t>𝑦</m:t>
                              </m:r>
                            </m:e>
                          </m:d>
                          <m:r>
                            <a:rPr lang="ka-GE" sz="1600" i="1">
                              <a:latin typeface="Cambria Math" panose="02040503050406030204" pitchFamily="18" charset="0"/>
                            </a:rPr>
                            <m:t>&lt;</m:t>
                          </m:r>
                          <m:r>
                            <a:rPr lang="ka-GE" sz="1600" i="1">
                              <a:latin typeface="Cambria Math" panose="02040503050406030204" pitchFamily="18" charset="0"/>
                            </a:rPr>
                            <m:t>𝑎</m:t>
                          </m:r>
                        </m:e>
                      </m:eqArr>
                    </m:oMath>
                  </m:oMathPara>
                </a14:m>
                <a:endParaRPr lang="en-US" sz="1600" dirty="0"/>
              </a:p>
              <a:p>
                <a:r>
                  <a:rPr lang="en-US" sz="1600" dirty="0">
                    <a:latin typeface="Times New Roman" panose="02020603050405020304" pitchFamily="18" charset="0"/>
                    <a:cs typeface="Times New Roman" panose="02020603050405020304" pitchFamily="18" charset="0"/>
                  </a:rPr>
                  <a:t>where</a:t>
                </a:r>
                <a:r>
                  <a:rPr lang="ka-GE" sz="1600" dirty="0">
                    <a:cs typeface="Times New Roman" panose="02020603050405020304" pitchFamily="18" charset="0"/>
                  </a:rPr>
                  <a:t> </a:t>
                </a:r>
                <a14:m>
                  <m:oMath xmlns:m="http://schemas.openxmlformats.org/officeDocument/2006/math">
                    <m:r>
                      <a:rPr lang="ka-GE" sz="1600" i="1">
                        <a:latin typeface="Cambria Math" panose="02040503050406030204" pitchFamily="18" charset="0"/>
                      </a:rPr>
                      <m:t>𝑅</m:t>
                    </m:r>
                  </m:oMath>
                </a14:m>
                <a:r>
                  <a:rPr lang="ka-GE" sz="1600" dirty="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is defined as</a:t>
                </a:r>
              </a:p>
              <a:p>
                <a:pPr/>
                <a14:m>
                  <m:oMathPara xmlns:m="http://schemas.openxmlformats.org/officeDocument/2006/math">
                    <m:oMathParaPr>
                      <m:jc m:val="centerGroup"/>
                    </m:oMathParaPr>
                    <m:oMath xmlns:m="http://schemas.openxmlformats.org/officeDocument/2006/math">
                      <m:nary>
                        <m:naryPr>
                          <m:ctrlPr>
                            <a:rPr lang="en-US" sz="1600" i="1">
                              <a:latin typeface="Cambria Math" panose="02040503050406030204" pitchFamily="18" charset="0"/>
                            </a:rPr>
                          </m:ctrlPr>
                        </m:naryPr>
                        <m:sub>
                          <m:r>
                            <a:rPr lang="ka-GE" sz="1600" i="1">
                              <a:latin typeface="Cambria Math" panose="02040503050406030204" pitchFamily="18" charset="0"/>
                            </a:rPr>
                            <m:t>−</m:t>
                          </m:r>
                          <m:r>
                            <a:rPr lang="ka-GE" sz="1600" i="1">
                              <a:latin typeface="Cambria Math" panose="02040503050406030204" pitchFamily="18" charset="0"/>
                            </a:rPr>
                            <m:t>𝑙</m:t>
                          </m:r>
                        </m:sub>
                        <m:sup>
                          <m:r>
                            <a:rPr lang="ka-GE" sz="1600" i="1">
                              <a:latin typeface="Cambria Math" panose="02040503050406030204" pitchFamily="18" charset="0"/>
                            </a:rPr>
                            <m:t>+</m:t>
                          </m:r>
                          <m:r>
                            <a:rPr lang="ka-GE" sz="1600" i="1">
                              <a:latin typeface="Cambria Math" panose="02040503050406030204" pitchFamily="18" charset="0"/>
                            </a:rPr>
                            <m:t>𝑙</m:t>
                          </m:r>
                        </m:sup>
                        <m:e>
                          <m:r>
                            <a:rPr lang="ka-GE" sz="1600" i="1">
                              <a:latin typeface="Cambria Math" panose="02040503050406030204" pitchFamily="18" charset="0"/>
                            </a:rPr>
                            <m:t>𝑅</m:t>
                          </m:r>
                          <m:r>
                            <a:rPr lang="ka-GE" sz="1600" i="1">
                              <a:latin typeface="Cambria Math" panose="02040503050406030204" pitchFamily="18" charset="0"/>
                            </a:rPr>
                            <m:t>(</m:t>
                          </m:r>
                          <m:r>
                            <a:rPr lang="ka-GE" sz="1600" i="1">
                              <a:latin typeface="Cambria Math" panose="02040503050406030204" pitchFamily="18" charset="0"/>
                            </a:rPr>
                            <m:t>𝑡</m:t>
                          </m:r>
                          <m:r>
                            <a:rPr lang="ka-GE" sz="1600" i="1">
                              <a:latin typeface="Cambria Math" panose="02040503050406030204" pitchFamily="18" charset="0"/>
                            </a:rPr>
                            <m:t>)</m:t>
                          </m:r>
                          <m:r>
                            <a:rPr lang="ka-GE" sz="1600" i="1">
                              <a:latin typeface="Cambria Math" panose="02040503050406030204" pitchFamily="18" charset="0"/>
                            </a:rPr>
                            <m:t>𝑑𝑡</m:t>
                          </m:r>
                          <m:r>
                            <a:rPr lang="ka-GE" sz="1600" i="1">
                              <a:latin typeface="Cambria Math" panose="02040503050406030204" pitchFamily="18" charset="0"/>
                            </a:rPr>
                            <m:t>=</m:t>
                          </m:r>
                          <m:r>
                            <a:rPr lang="ka-GE" sz="1600" i="1">
                              <a:latin typeface="Cambria Math" panose="02040503050406030204" pitchFamily="18" charset="0"/>
                            </a:rPr>
                            <m:t>𝑖</m:t>
                          </m:r>
                          <m:f>
                            <m:fPr>
                              <m:ctrlPr>
                                <a:rPr lang="en-US" sz="1600" i="1">
                                  <a:latin typeface="Cambria Math" panose="02040503050406030204" pitchFamily="18" charset="0"/>
                                </a:rPr>
                              </m:ctrlPr>
                            </m:fPr>
                            <m:num>
                              <m:r>
                                <a:rPr lang="ka-GE" sz="1600" i="1">
                                  <a:latin typeface="Cambria Math" panose="02040503050406030204" pitchFamily="18" charset="0"/>
                                </a:rPr>
                                <m:t>ℵ−1</m:t>
                              </m:r>
                            </m:num>
                            <m:den>
                              <m:r>
                                <a:rPr lang="ka-GE" sz="1600" i="1">
                                  <a:latin typeface="Cambria Math" panose="02040503050406030204" pitchFamily="18" charset="0"/>
                                </a:rPr>
                                <m:t>ℵ+1</m:t>
                              </m:r>
                            </m:den>
                          </m:f>
                        </m:e>
                      </m:nary>
                      <m:nary>
                        <m:naryPr>
                          <m:ctrlPr>
                            <a:rPr lang="en-US" sz="1600" i="1">
                              <a:latin typeface="Cambria Math" panose="02040503050406030204" pitchFamily="18" charset="0"/>
                            </a:rPr>
                          </m:ctrlPr>
                        </m:naryPr>
                        <m:sub>
                          <m:r>
                            <a:rPr lang="ka-GE" sz="1600" i="1">
                              <a:latin typeface="Cambria Math" panose="02040503050406030204" pitchFamily="18" charset="0"/>
                            </a:rPr>
                            <m:t>−</m:t>
                          </m:r>
                          <m:r>
                            <a:rPr lang="ka-GE" sz="1600" i="1">
                              <a:latin typeface="Cambria Math" panose="02040503050406030204" pitchFamily="18" charset="0"/>
                            </a:rPr>
                            <m:t>𝑙</m:t>
                          </m:r>
                        </m:sub>
                        <m:sup>
                          <m:r>
                            <a:rPr lang="ka-GE" sz="1600" i="1">
                              <a:latin typeface="Cambria Math" panose="02040503050406030204" pitchFamily="18" charset="0"/>
                            </a:rPr>
                            <m:t>+</m:t>
                          </m:r>
                          <m:r>
                            <a:rPr lang="ka-GE" sz="1600" i="1">
                              <a:latin typeface="Cambria Math" panose="02040503050406030204" pitchFamily="18" charset="0"/>
                            </a:rPr>
                            <m:t>𝑙</m:t>
                          </m:r>
                        </m:sup>
                        <m:e>
                          <m:r>
                            <a:rPr lang="ka-GE" sz="1600" i="1">
                              <a:latin typeface="Cambria Math" panose="02040503050406030204" pitchFamily="18" charset="0"/>
                            </a:rPr>
                            <m:t>𝑞</m:t>
                          </m:r>
                          <m:r>
                            <a:rPr lang="ka-GE" sz="1600" i="1">
                              <a:latin typeface="Cambria Math" panose="02040503050406030204" pitchFamily="18" charset="0"/>
                            </a:rPr>
                            <m:t>(</m:t>
                          </m:r>
                          <m:r>
                            <a:rPr lang="ka-GE" sz="1600" i="1">
                              <a:latin typeface="Cambria Math" panose="02040503050406030204" pitchFamily="18" charset="0"/>
                            </a:rPr>
                            <m:t>𝑡</m:t>
                          </m:r>
                          <m:r>
                            <a:rPr lang="ka-GE" sz="1600" i="1">
                              <a:latin typeface="Cambria Math" panose="02040503050406030204" pitchFamily="18" charset="0"/>
                            </a:rPr>
                            <m:t>)</m:t>
                          </m:r>
                          <m:r>
                            <a:rPr lang="ka-GE" sz="1600" i="1">
                              <a:latin typeface="Cambria Math" panose="02040503050406030204" pitchFamily="18" charset="0"/>
                            </a:rPr>
                            <m:t>𝑑𝑡</m:t>
                          </m:r>
                          <m:r>
                            <a:rPr lang="ka-GE" sz="1600" i="1">
                              <a:latin typeface="Cambria Math" panose="02040503050406030204" pitchFamily="18" charset="0"/>
                            </a:rPr>
                            <m:t>=</m:t>
                          </m:r>
                          <m:r>
                            <a:rPr lang="ka-GE" sz="1600" i="1">
                              <a:latin typeface="Cambria Math" panose="02040503050406030204" pitchFamily="18" charset="0"/>
                            </a:rPr>
                            <m:t>𝑖𝑅</m:t>
                          </m:r>
                        </m:e>
                      </m:nary>
                    </m:oMath>
                  </m:oMathPara>
                </a14:m>
                <a:endParaRPr lang="en-US" sz="1600" dirty="0"/>
              </a:p>
              <a:p>
                <a:pPr algn="just">
                  <a:lnSpc>
                    <a:spcPct val="115000"/>
                  </a:lnSpc>
                </a:pPr>
                <a:endParaRPr lang="en-US" sz="1800" dirty="0">
                  <a:effectLst/>
                  <a:latin typeface="Times New Roman" panose="02020603050405020304" pitchFamily="18" charset="0"/>
                  <a:ea typeface="Times New Roman" panose="02020603050405020304" pitchFamily="18" charset="0"/>
                </a:endParaRPr>
              </a:p>
              <a:p>
                <a:pPr algn="just">
                  <a:lnSpc>
                    <a:spcPct val="115000"/>
                  </a:lnSpc>
                </a:pPr>
                <a:endParaRPr lang="en-US" sz="1800" dirty="0">
                  <a:effectLst/>
                  <a:latin typeface="Times New Roman" panose="02020603050405020304" pitchFamily="18" charset="0"/>
                  <a:ea typeface="Times New Roman" panose="02020603050405020304" pitchFamily="18" charset="0"/>
                </a:endParaRPr>
              </a:p>
            </p:txBody>
          </p:sp>
        </mc:Choice>
        <mc:Fallback xmlns="">
          <p:sp>
            <p:nvSpPr>
              <p:cNvPr id="7" name="TextBox 6">
                <a:extLst>
                  <a:ext uri="{FF2B5EF4-FFF2-40B4-BE49-F238E27FC236}">
                    <a16:creationId xmlns:a16="http://schemas.microsoft.com/office/drawing/2014/main" id="{1663BA0C-A741-590B-D21D-2D8A54D37098}"/>
                  </a:ext>
                </a:extLst>
              </p:cNvPr>
              <p:cNvSpPr txBox="1">
                <a:spLocks noRot="1" noChangeAspect="1" noMove="1" noResize="1" noEditPoints="1" noAdjustHandles="1" noChangeArrowheads="1" noChangeShapeType="1" noTextEdit="1"/>
              </p:cNvSpPr>
              <p:nvPr/>
            </p:nvSpPr>
            <p:spPr>
              <a:xfrm>
                <a:off x="3773493" y="4302408"/>
                <a:ext cx="4842236" cy="2061590"/>
              </a:xfrm>
              <a:prstGeom prst="rect">
                <a:avLst/>
              </a:prstGeom>
              <a:blipFill>
                <a:blip r:embed="rId3"/>
                <a:stretch>
                  <a:fillRect l="-630"/>
                </a:stretch>
              </a:blipFill>
            </p:spPr>
            <p:txBody>
              <a:bodyPr/>
              <a:lstStyle/>
              <a:p>
                <a:r>
                  <a:rPr lang="en-US">
                    <a:noFill/>
                  </a:rPr>
                  <a:t> </a:t>
                </a:r>
              </a:p>
            </p:txBody>
          </p:sp>
        </mc:Fallback>
      </mc:AlternateContent>
    </p:spTree>
    <p:extLst>
      <p:ext uri="{BB962C8B-B14F-4D97-AF65-F5344CB8AC3E}">
        <p14:creationId xmlns:p14="http://schemas.microsoft.com/office/powerpoint/2010/main" val="343618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D87EB-2AA3-4358-7858-AA2CC0BF9AAD}"/>
              </a:ext>
            </a:extLst>
          </p:cNvPr>
          <p:cNvSpPr>
            <a:spLocks noGrp="1"/>
          </p:cNvSpPr>
          <p:nvPr>
            <p:ph type="title"/>
          </p:nvPr>
        </p:nvSpPr>
        <p:spPr/>
        <p:txBody>
          <a:bodyPr>
            <a:normAutofit fontScale="90000"/>
          </a:bodyPr>
          <a:lstStyle/>
          <a:p>
            <a:r>
              <a:rPr lang="en-US" dirty="0"/>
              <a:t>Some Examples of Problems that Reduce to Fredholm Singular Integral Equations of the First Kind</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C16EEBC-5687-FB93-E3CC-98B38FDA4370}"/>
                  </a:ext>
                </a:extLst>
              </p:cNvPr>
              <p:cNvSpPr txBox="1"/>
              <p:nvPr/>
            </p:nvSpPr>
            <p:spPr>
              <a:xfrm>
                <a:off x="869325" y="1448591"/>
                <a:ext cx="7351309" cy="4970720"/>
              </a:xfrm>
              <a:prstGeom prst="rect">
                <a:avLst/>
              </a:prstGeom>
              <a:noFill/>
            </p:spPr>
            <p:txBody>
              <a:bodyPr wrap="square" numCol="2">
                <a:spAutoFit/>
              </a:bodyPr>
              <a:lstStyle/>
              <a:p>
                <a:r>
                  <a:rPr lang="en-US" dirty="0"/>
                  <a:t>For symmetric loads across the cut</a:t>
                </a:r>
              </a:p>
              <a:p>
                <a:pPr/>
                <a14:m>
                  <m:oMathPara xmlns:m="http://schemas.openxmlformats.org/officeDocument/2006/math">
                    <m:oMathParaPr>
                      <m:jc m:val="centerGroup"/>
                    </m:oMathParaPr>
                    <m:oMath xmlns:m="http://schemas.openxmlformats.org/officeDocument/2006/math">
                      <m:eqArr>
                        <m:eqArrPr>
                          <m:ctrlPr>
                            <a:rPr lang="en-US" i="1">
                              <a:latin typeface="Cambria Math" panose="02040503050406030204" pitchFamily="18" charset="0"/>
                            </a:rPr>
                          </m:ctrlPr>
                        </m:eqArrPr>
                        <m:e>
                          <m:nary>
                            <m:naryPr>
                              <m:ctrlPr>
                                <a:rPr lang="en-US" i="1">
                                  <a:latin typeface="Cambria Math" panose="02040503050406030204" pitchFamily="18" charset="0"/>
                                </a:rPr>
                              </m:ctrlPr>
                            </m:naryPr>
                            <m:sub>
                              <m:r>
                                <a:rPr lang="ka-GE" i="1">
                                  <a:latin typeface="Cambria Math" panose="02040503050406030204" pitchFamily="18" charset="0"/>
                                </a:rPr>
                                <m:t>0</m:t>
                              </m:r>
                            </m:sub>
                            <m:sup>
                              <m:r>
                                <a:rPr lang="ka-GE" i="1">
                                  <a:latin typeface="Cambria Math" panose="02040503050406030204" pitchFamily="18" charset="0"/>
                                </a:rPr>
                                <m:t>1</m:t>
                              </m:r>
                            </m:sup>
                            <m:e>
                              <m:r>
                                <a:rPr lang="ka-GE" i="1">
                                  <a:latin typeface="Cambria Math" panose="02040503050406030204" pitchFamily="18" charset="0"/>
                                </a:rPr>
                                <m:t>𝐾</m:t>
                              </m:r>
                              <m:d>
                                <m:dPr>
                                  <m:ctrlPr>
                                    <a:rPr lang="en-US" i="1">
                                      <a:latin typeface="Cambria Math" panose="02040503050406030204" pitchFamily="18" charset="0"/>
                                    </a:rPr>
                                  </m:ctrlPr>
                                </m:dPr>
                                <m:e>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e>
                              </m:d>
                            </m:e>
                          </m:nary>
                          <m:sSup>
                            <m:sSupPr>
                              <m:ctrlPr>
                                <a:rPr lang="en-US" i="1">
                                  <a:latin typeface="Cambria Math" panose="02040503050406030204" pitchFamily="18" charset="0"/>
                                </a:rPr>
                              </m:ctrlPr>
                            </m:sSupPr>
                            <m:e>
                              <m:r>
                                <a:rPr lang="ka-GE" i="1">
                                  <a:latin typeface="Cambria Math" panose="02040503050406030204" pitchFamily="18" charset="0"/>
                                </a:rPr>
                                <m:t>𝑣</m:t>
                              </m:r>
                            </m:e>
                            <m:sup>
                              <m:r>
                                <a:rPr lang="ka-GE" i="1">
                                  <a:latin typeface="Cambria Math" panose="02040503050406030204" pitchFamily="18" charset="0"/>
                                </a:rPr>
                                <m:t>′</m:t>
                              </m:r>
                            </m:sup>
                          </m:sSup>
                          <m:d>
                            <m:dPr>
                              <m:ctrlPr>
                                <a:rPr lang="en-US" i="1">
                                  <a:latin typeface="Cambria Math" panose="02040503050406030204" pitchFamily="18" charset="0"/>
                                </a:rPr>
                              </m:ctrlPr>
                            </m:dPr>
                            <m:e>
                              <m:r>
                                <a:rPr lang="ka-GE" i="1">
                                  <a:latin typeface="Cambria Math" panose="02040503050406030204" pitchFamily="18" charset="0"/>
                                </a:rPr>
                                <m:t>𝜂</m:t>
                              </m:r>
                            </m:e>
                          </m:d>
                          <m:r>
                            <a:rPr lang="ka-GE" i="1">
                              <a:latin typeface="Cambria Math" panose="02040503050406030204" pitchFamily="18" charset="0"/>
                            </a:rPr>
                            <m:t>𝑑</m:t>
                          </m:r>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𝜋𝜎</m:t>
                          </m:r>
                          <m:d>
                            <m:dPr>
                              <m:ctrlPr>
                                <a:rPr lang="en-US" i="1">
                                  <a:latin typeface="Cambria Math" panose="02040503050406030204" pitchFamily="18" charset="0"/>
                                </a:rPr>
                              </m:ctrlPr>
                            </m:dPr>
                            <m:e>
                              <m:r>
                                <a:rPr lang="ka-GE" i="1">
                                  <a:latin typeface="Cambria Math" panose="02040503050406030204" pitchFamily="18" charset="0"/>
                                </a:rPr>
                                <m:t>𝜉</m:t>
                              </m:r>
                            </m:e>
                          </m:d>
                          <m:r>
                            <a:rPr lang="ka-GE" i="1">
                              <a:latin typeface="Cambria Math" panose="02040503050406030204" pitchFamily="18" charset="0"/>
                            </a:rPr>
                            <m:t>,</m:t>
                          </m:r>
                          <m:r>
                            <m:rPr>
                              <m:nor/>
                            </m:rPr>
                            <a:rPr lang="ka-GE"/>
                            <m:t> </m:t>
                          </m:r>
                          <m:r>
                            <a:rPr lang="ka-GE">
                              <a:latin typeface="Cambria Math" panose="02040503050406030204" pitchFamily="18" charset="0"/>
                            </a:rPr>
                            <m:t>0≤</m:t>
                          </m:r>
                          <m:r>
                            <a:rPr lang="ka-GE" i="1">
                              <a:latin typeface="Cambria Math" panose="02040503050406030204" pitchFamily="18" charset="0"/>
                            </a:rPr>
                            <m:t>𝜉</m:t>
                          </m:r>
                          <m:r>
                            <a:rPr lang="ka-GE">
                              <a:latin typeface="Cambria Math" panose="02040503050406030204" pitchFamily="18" charset="0"/>
                            </a:rPr>
                            <m:t>≤1</m:t>
                          </m:r>
                        </m:e>
                      </m:eqArr>
                    </m:oMath>
                  </m:oMathPara>
                </a14:m>
                <a:endParaRPr lang="en-US" dirty="0"/>
              </a:p>
              <a:p>
                <a:r>
                  <a:rPr lang="en-US" dirty="0"/>
                  <a:t>For antisymmetric loads across the cut</a:t>
                </a:r>
              </a:p>
              <a:p>
                <a:pPr/>
                <a14:m>
                  <m:oMathPara xmlns:m="http://schemas.openxmlformats.org/officeDocument/2006/math">
                    <m:oMathParaPr>
                      <m:jc m:val="centerGroup"/>
                    </m:oMathParaPr>
                    <m:oMath xmlns:m="http://schemas.openxmlformats.org/officeDocument/2006/math">
                      <m:eqArr>
                        <m:eqArrPr>
                          <m:ctrlPr>
                            <a:rPr lang="en-US" i="1">
                              <a:latin typeface="Cambria Math" panose="02040503050406030204" pitchFamily="18" charset="0"/>
                            </a:rPr>
                          </m:ctrlPr>
                        </m:eqArrPr>
                        <m:e>
                          <m:nary>
                            <m:naryPr>
                              <m:ctrlPr>
                                <a:rPr lang="en-US" i="1">
                                  <a:latin typeface="Cambria Math" panose="02040503050406030204" pitchFamily="18" charset="0"/>
                                </a:rPr>
                              </m:ctrlPr>
                            </m:naryPr>
                            <m:sub>
                              <m:r>
                                <a:rPr lang="ka-GE" i="1">
                                  <a:latin typeface="Cambria Math" panose="02040503050406030204" pitchFamily="18" charset="0"/>
                                </a:rPr>
                                <m:t>0</m:t>
                              </m:r>
                            </m:sub>
                            <m:sup>
                              <m:r>
                                <a:rPr lang="ka-GE" i="1">
                                  <a:latin typeface="Cambria Math" panose="02040503050406030204" pitchFamily="18" charset="0"/>
                                </a:rPr>
                                <m:t>1</m:t>
                              </m:r>
                            </m:sup>
                            <m:e>
                              <m:r>
                                <a:rPr lang="ka-GE" i="1">
                                  <a:latin typeface="Cambria Math" panose="02040503050406030204" pitchFamily="18" charset="0"/>
                                </a:rPr>
                                <m:t>𝐿</m:t>
                              </m:r>
                              <m:d>
                                <m:dPr>
                                  <m:ctrlPr>
                                    <a:rPr lang="en-US" i="1">
                                      <a:latin typeface="Cambria Math" panose="02040503050406030204" pitchFamily="18" charset="0"/>
                                    </a:rPr>
                                  </m:ctrlPr>
                                </m:dPr>
                                <m:e>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e>
                              </m:d>
                            </m:e>
                          </m:nary>
                          <m:sSup>
                            <m:sSupPr>
                              <m:ctrlPr>
                                <a:rPr lang="en-US" i="1">
                                  <a:latin typeface="Cambria Math" panose="02040503050406030204" pitchFamily="18" charset="0"/>
                                </a:rPr>
                              </m:ctrlPr>
                            </m:sSupPr>
                            <m:e>
                              <m:r>
                                <a:rPr lang="ka-GE" i="1">
                                  <a:latin typeface="Cambria Math" panose="02040503050406030204" pitchFamily="18" charset="0"/>
                                </a:rPr>
                                <m:t>𝑣</m:t>
                              </m:r>
                            </m:e>
                            <m:sup>
                              <m:r>
                                <a:rPr lang="ka-GE" i="1">
                                  <a:latin typeface="Cambria Math" panose="02040503050406030204" pitchFamily="18" charset="0"/>
                                </a:rPr>
                                <m:t>′</m:t>
                              </m:r>
                            </m:sup>
                          </m:sSup>
                          <m:d>
                            <m:dPr>
                              <m:ctrlPr>
                                <a:rPr lang="en-US" i="1">
                                  <a:latin typeface="Cambria Math" panose="02040503050406030204" pitchFamily="18" charset="0"/>
                                </a:rPr>
                              </m:ctrlPr>
                            </m:dPr>
                            <m:e>
                              <m:r>
                                <a:rPr lang="ka-GE" i="1">
                                  <a:latin typeface="Cambria Math" panose="02040503050406030204" pitchFamily="18" charset="0"/>
                                </a:rPr>
                                <m:t>𝜂</m:t>
                              </m:r>
                            </m:e>
                          </m:d>
                          <m:r>
                            <a:rPr lang="ka-GE" i="1">
                              <a:latin typeface="Cambria Math" panose="02040503050406030204" pitchFamily="18" charset="0"/>
                            </a:rPr>
                            <m:t>𝑑</m:t>
                          </m:r>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𝜋𝜏</m:t>
                          </m:r>
                          <m:d>
                            <m:dPr>
                              <m:ctrlPr>
                                <a:rPr lang="en-US" i="1">
                                  <a:latin typeface="Cambria Math" panose="02040503050406030204" pitchFamily="18" charset="0"/>
                                </a:rPr>
                              </m:ctrlPr>
                            </m:dPr>
                            <m:e>
                              <m:r>
                                <a:rPr lang="ka-GE" i="1">
                                  <a:latin typeface="Cambria Math" panose="02040503050406030204" pitchFamily="18" charset="0"/>
                                </a:rPr>
                                <m:t>𝜉</m:t>
                              </m:r>
                            </m:e>
                          </m:d>
                          <m:r>
                            <a:rPr lang="ka-GE" i="1">
                              <a:latin typeface="Cambria Math" panose="02040503050406030204" pitchFamily="18" charset="0"/>
                            </a:rPr>
                            <m:t>,</m:t>
                          </m:r>
                          <m:r>
                            <m:rPr>
                              <m:nor/>
                            </m:rPr>
                            <a:rPr lang="ka-GE"/>
                            <m:t> </m:t>
                          </m:r>
                          <m:r>
                            <a:rPr lang="ka-GE">
                              <a:latin typeface="Cambria Math" panose="02040503050406030204" pitchFamily="18" charset="0"/>
                            </a:rPr>
                            <m:t>0≤</m:t>
                          </m:r>
                          <m:r>
                            <a:rPr lang="ka-GE" i="1">
                              <a:latin typeface="Cambria Math" panose="02040503050406030204" pitchFamily="18" charset="0"/>
                            </a:rPr>
                            <m:t>𝜉</m:t>
                          </m:r>
                          <m:r>
                            <a:rPr lang="ka-GE">
                              <a:latin typeface="Cambria Math" panose="02040503050406030204" pitchFamily="18" charset="0"/>
                            </a:rPr>
                            <m:t>≤1</m:t>
                          </m:r>
                        </m:e>
                      </m:eqArr>
                    </m:oMath>
                  </m:oMathPara>
                </a14:m>
                <a:endParaRPr lang="en-US" dirty="0"/>
              </a:p>
              <a:p>
                <a:r>
                  <a:rPr lang="ka-GE" dirty="0"/>
                  <a:t> </a:t>
                </a:r>
                <a:endParaRPr lang="en-US" dirty="0"/>
              </a:p>
              <a:p>
                <a:r>
                  <a:rPr lang="en-US" dirty="0"/>
                  <a:t>where</a:t>
                </a:r>
              </a:p>
              <a:p>
                <a:pPr/>
                <a14:m>
                  <m:oMathPara xmlns:m="http://schemas.openxmlformats.org/officeDocument/2006/math">
                    <m:oMathParaPr>
                      <m:jc m:val="centerGroup"/>
                    </m:oMathParaPr>
                    <m:oMath xmlns:m="http://schemas.openxmlformats.org/officeDocument/2006/math">
                      <m:r>
                        <a:rPr lang="ka-GE" i="1">
                          <a:latin typeface="Cambria Math" panose="02040503050406030204" pitchFamily="18" charset="0"/>
                        </a:rPr>
                        <m:t>𝐾</m:t>
                      </m:r>
                      <m:d>
                        <m:dPr>
                          <m:ctrlPr>
                            <a:rPr lang="en-US" i="1">
                              <a:latin typeface="Cambria Math" panose="02040503050406030204" pitchFamily="18" charset="0"/>
                            </a:rPr>
                          </m:ctrlPr>
                        </m:dPr>
                        <m:e>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e>
                      </m:d>
                      <m:r>
                        <a:rPr lang="ka-GE" i="1">
                          <a:latin typeface="Cambria Math" panose="02040503050406030204" pitchFamily="18" charset="0"/>
                        </a:rPr>
                        <m:t>=</m:t>
                      </m:r>
                      <m:r>
                        <a:rPr lang="ka-GE" i="1">
                          <a:latin typeface="Cambria Math" panose="02040503050406030204" pitchFamily="18" charset="0"/>
                        </a:rPr>
                        <m:t>𝑅</m:t>
                      </m:r>
                      <m:d>
                        <m:dPr>
                          <m:ctrlPr>
                            <a:rPr lang="en-US" i="1">
                              <a:latin typeface="Cambria Math" panose="02040503050406030204" pitchFamily="18" charset="0"/>
                            </a:rPr>
                          </m:ctrlPr>
                        </m:dPr>
                        <m:e>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e>
                      </m:d>
                      <m:r>
                        <a:rPr lang="ka-GE" i="1">
                          <a:latin typeface="Cambria Math" panose="02040503050406030204" pitchFamily="18" charset="0"/>
                        </a:rPr>
                        <m:t>+</m:t>
                      </m:r>
                      <m:r>
                        <a:rPr lang="ka-GE" i="1">
                          <a:latin typeface="Cambria Math" panose="02040503050406030204" pitchFamily="18" charset="0"/>
                        </a:rPr>
                        <m:t>𝑆</m:t>
                      </m:r>
                      <m:d>
                        <m:dPr>
                          <m:ctrlPr>
                            <a:rPr lang="en-US" i="1">
                              <a:latin typeface="Cambria Math" panose="02040503050406030204" pitchFamily="18" charset="0"/>
                            </a:rPr>
                          </m:ctrlPr>
                        </m:dPr>
                        <m:e>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e>
                      </m:d>
                      <m:r>
                        <a:rPr lang="ka-GE" i="1">
                          <a:latin typeface="Cambria Math" panose="02040503050406030204" pitchFamily="18" charset="0"/>
                        </a:rPr>
                        <m:t>,</m:t>
                      </m:r>
                      <m:r>
                        <m:rPr>
                          <m:nor/>
                        </m:rPr>
                        <a:rPr lang="ka-GE"/>
                        <m:t> </m:t>
                      </m:r>
                      <m:r>
                        <a:rPr lang="ka-GE" i="1">
                          <a:latin typeface="Cambria Math" panose="02040503050406030204" pitchFamily="18" charset="0"/>
                        </a:rPr>
                        <m:t>𝐿</m:t>
                      </m:r>
                      <m:d>
                        <m:dPr>
                          <m:ctrlPr>
                            <a:rPr lang="en-US" i="1">
                              <a:latin typeface="Cambria Math" panose="02040503050406030204" pitchFamily="18" charset="0"/>
                            </a:rPr>
                          </m:ctrlPr>
                        </m:dPr>
                        <m:e>
                          <m:r>
                            <a:rPr lang="ka-GE" i="1">
                              <a:latin typeface="Cambria Math" panose="02040503050406030204" pitchFamily="18" charset="0"/>
                            </a:rPr>
                            <m:t>𝜂</m:t>
                          </m:r>
                          <m:r>
                            <a:rPr lang="ka-GE">
                              <a:latin typeface="Cambria Math" panose="02040503050406030204" pitchFamily="18" charset="0"/>
                            </a:rPr>
                            <m:t>,</m:t>
                          </m:r>
                          <m:r>
                            <a:rPr lang="ka-GE" i="1">
                              <a:latin typeface="Cambria Math" panose="02040503050406030204" pitchFamily="18" charset="0"/>
                            </a:rPr>
                            <m:t>𝜉</m:t>
                          </m:r>
                        </m:e>
                      </m:d>
                      <m:r>
                        <a:rPr lang="ka-GE">
                          <a:latin typeface="Cambria Math" panose="02040503050406030204" pitchFamily="18" charset="0"/>
                        </a:rPr>
                        <m:t>=</m:t>
                      </m:r>
                      <m:r>
                        <a:rPr lang="ka-GE" i="1">
                          <a:latin typeface="Cambria Math" panose="02040503050406030204" pitchFamily="18" charset="0"/>
                        </a:rPr>
                        <m:t>𝑅</m:t>
                      </m:r>
                      <m:d>
                        <m:dPr>
                          <m:ctrlPr>
                            <a:rPr lang="en-US" i="1">
                              <a:latin typeface="Cambria Math" panose="02040503050406030204" pitchFamily="18" charset="0"/>
                            </a:rPr>
                          </m:ctrlPr>
                        </m:dPr>
                        <m:e>
                          <m:r>
                            <a:rPr lang="ka-GE" i="1">
                              <a:latin typeface="Cambria Math" panose="02040503050406030204" pitchFamily="18" charset="0"/>
                            </a:rPr>
                            <m:t>𝜂</m:t>
                          </m:r>
                          <m:r>
                            <a:rPr lang="ka-GE">
                              <a:latin typeface="Cambria Math" panose="02040503050406030204" pitchFamily="18" charset="0"/>
                            </a:rPr>
                            <m:t>,</m:t>
                          </m:r>
                          <m:r>
                            <a:rPr lang="ka-GE" i="1">
                              <a:latin typeface="Cambria Math" panose="02040503050406030204" pitchFamily="18" charset="0"/>
                            </a:rPr>
                            <m:t>𝜉</m:t>
                          </m:r>
                        </m:e>
                      </m:d>
                      <m:r>
                        <a:rPr lang="ka-GE" i="1">
                          <a:latin typeface="Cambria Math" panose="02040503050406030204" pitchFamily="18" charset="0"/>
                        </a:rPr>
                        <m:t>−</m:t>
                      </m:r>
                      <m:r>
                        <a:rPr lang="ka-GE" i="1">
                          <a:latin typeface="Cambria Math" panose="02040503050406030204" pitchFamily="18" charset="0"/>
                        </a:rPr>
                        <m:t>𝑆</m:t>
                      </m:r>
                      <m:d>
                        <m:dPr>
                          <m:ctrlPr>
                            <a:rPr lang="en-US" i="1">
                              <a:latin typeface="Cambria Math" panose="02040503050406030204" pitchFamily="18" charset="0"/>
                            </a:rPr>
                          </m:ctrlPr>
                        </m:dPr>
                        <m:e>
                          <m:r>
                            <a:rPr lang="ka-GE" i="1">
                              <a:latin typeface="Cambria Math" panose="02040503050406030204" pitchFamily="18" charset="0"/>
                            </a:rPr>
                            <m:t>𝜂</m:t>
                          </m:r>
                          <m:r>
                            <a:rPr lang="ka-GE">
                              <a:latin typeface="Cambria Math" panose="02040503050406030204" pitchFamily="18" charset="0"/>
                            </a:rPr>
                            <m:t>,</m:t>
                          </m:r>
                          <m:r>
                            <a:rPr lang="ka-GE" i="1">
                              <a:latin typeface="Cambria Math" panose="02040503050406030204" pitchFamily="18" charset="0"/>
                            </a:rPr>
                            <m:t>𝜉</m:t>
                          </m:r>
                        </m:e>
                      </m:d>
                      <m:r>
                        <a:rPr lang="ka-GE" i="1">
                          <a:latin typeface="Cambria Math" panose="02040503050406030204" pitchFamily="18" charset="0"/>
                        </a:rPr>
                        <m:t>,</m:t>
                      </m:r>
                    </m:oMath>
                  </m:oMathPara>
                </a14:m>
                <a:endParaRPr lang="en-US" dirty="0"/>
              </a:p>
              <a:p>
                <a:pPr/>
                <a14:m>
                  <m:oMathPara xmlns:m="http://schemas.openxmlformats.org/officeDocument/2006/math">
                    <m:oMathParaPr>
                      <m:jc m:val="centerGroup"/>
                    </m:oMathParaPr>
                    <m:oMath xmlns:m="http://schemas.openxmlformats.org/officeDocument/2006/math">
                      <m:r>
                        <a:rPr lang="ka-GE" i="1">
                          <a:latin typeface="Cambria Math" panose="02040503050406030204" pitchFamily="18" charset="0"/>
                        </a:rPr>
                        <m:t>𝑅</m:t>
                      </m:r>
                      <m:r>
                        <a:rPr lang="ka-GE" i="1">
                          <a:latin typeface="Cambria Math" panose="02040503050406030204" pitchFamily="18" charset="0"/>
                        </a:rPr>
                        <m:t>(</m:t>
                      </m:r>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r>
                        <a:rPr lang="ka-GE" i="1">
                          <a:latin typeface="Cambria Math" panose="02040503050406030204" pitchFamily="18" charset="0"/>
                        </a:rPr>
                        <m:t>)=</m:t>
                      </m:r>
                      <m:f>
                        <m:fPr>
                          <m:ctrlPr>
                            <a:rPr lang="en-US" i="1">
                              <a:latin typeface="Cambria Math" panose="02040503050406030204" pitchFamily="18" charset="0"/>
                            </a:rPr>
                          </m:ctrlPr>
                        </m:fPr>
                        <m:num>
                          <m:r>
                            <a:rPr lang="ka-GE" i="1">
                              <a:latin typeface="Cambria Math" panose="02040503050406030204" pitchFamily="18" charset="0"/>
                            </a:rPr>
                            <m:t>1</m:t>
                          </m:r>
                        </m:num>
                        <m:den>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den>
                      </m:f>
                      <m:r>
                        <a:rPr lang="ka-GE" i="1">
                          <a:latin typeface="Cambria Math" panose="02040503050406030204" pitchFamily="18" charset="0"/>
                        </a:rPr>
                        <m:t>+</m:t>
                      </m:r>
                      <m:f>
                        <m:fPr>
                          <m:ctrlPr>
                            <a:rPr lang="en-US" i="1">
                              <a:latin typeface="Cambria Math" panose="02040503050406030204" pitchFamily="18" charset="0"/>
                            </a:rPr>
                          </m:ctrlPr>
                        </m:fPr>
                        <m:num>
                          <m:r>
                            <a:rPr lang="ka-GE" i="1">
                              <a:latin typeface="Cambria Math" panose="02040503050406030204" pitchFamily="18" charset="0"/>
                            </a:rPr>
                            <m:t>1</m:t>
                          </m:r>
                        </m:num>
                        <m:den>
                          <m:r>
                            <a:rPr lang="ka-GE" i="1">
                              <a:latin typeface="Cambria Math" panose="02040503050406030204" pitchFamily="18" charset="0"/>
                            </a:rPr>
                            <m:t>2(</m:t>
                          </m:r>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r>
                            <a:rPr lang="ka-GE" i="1">
                              <a:latin typeface="Cambria Math" panose="02040503050406030204" pitchFamily="18" charset="0"/>
                            </a:rPr>
                            <m:t>−</m:t>
                          </m:r>
                          <m:r>
                            <a:rPr lang="ka-GE" i="1">
                              <a:latin typeface="Cambria Math" panose="02040503050406030204" pitchFamily="18" charset="0"/>
                            </a:rPr>
                            <m:t>𝜆𝜂𝜉</m:t>
                          </m:r>
                          <m:sSup>
                            <m:sSupPr>
                              <m:ctrlPr>
                                <a:rPr lang="en-US" i="1">
                                  <a:latin typeface="Cambria Math" panose="02040503050406030204" pitchFamily="18" charset="0"/>
                                </a:rPr>
                              </m:ctrlPr>
                            </m:sSupPr>
                            <m:e>
                              <m:r>
                                <a:rPr lang="ka-GE" i="1">
                                  <a:latin typeface="Cambria Math" panose="02040503050406030204" pitchFamily="18" charset="0"/>
                                </a:rPr>
                                <m:t>)</m:t>
                              </m:r>
                            </m:e>
                            <m:sup>
                              <m:r>
                                <a:rPr lang="ka-GE" i="1">
                                  <a:latin typeface="Cambria Math" panose="02040503050406030204" pitchFamily="18" charset="0"/>
                                </a:rPr>
                                <m:t>2</m:t>
                              </m:r>
                            </m:sup>
                          </m:sSup>
                        </m:den>
                      </m:f>
                      <m:r>
                        <a:rPr lang="ka-GE" i="1">
                          <a:latin typeface="Cambria Math" panose="02040503050406030204" pitchFamily="18" charset="0"/>
                        </a:rPr>
                        <m:t>[2(</m:t>
                      </m:r>
                      <m:sSup>
                        <m:sSupPr>
                          <m:ctrlPr>
                            <a:rPr lang="en-US" i="1">
                              <a:latin typeface="Cambria Math" panose="02040503050406030204" pitchFamily="18" charset="0"/>
                            </a:rPr>
                          </m:ctrlPr>
                        </m:sSupPr>
                        <m:e>
                          <m:r>
                            <a:rPr lang="ka-GE" i="1">
                              <a:latin typeface="Cambria Math" panose="02040503050406030204" pitchFamily="18" charset="0"/>
                            </a:rPr>
                            <m:t>𝜉</m:t>
                          </m:r>
                        </m:e>
                        <m:sup>
                          <m:r>
                            <a:rPr lang="ka-GE" i="1">
                              <a:latin typeface="Cambria Math" panose="02040503050406030204" pitchFamily="18" charset="0"/>
                            </a:rPr>
                            <m:t>2</m:t>
                          </m:r>
                        </m:sup>
                      </m:sSup>
                      <m:r>
                        <a:rPr lang="ka-GE" i="1">
                          <a:latin typeface="Cambria Math" panose="02040503050406030204" pitchFamily="18" charset="0"/>
                        </a:rPr>
                        <m:t>+4</m:t>
                      </m:r>
                      <m:r>
                        <a:rPr lang="ka-GE" i="1">
                          <a:latin typeface="Cambria Math" panose="02040503050406030204" pitchFamily="18" charset="0"/>
                        </a:rPr>
                        <m:t>𝜉𝜂</m:t>
                      </m:r>
                      <m:r>
                        <a:rPr lang="ka-GE" i="1">
                          <a:latin typeface="Cambria Math" panose="02040503050406030204" pitchFamily="18" charset="0"/>
                        </a:rPr>
                        <m:t>−</m:t>
                      </m:r>
                      <m:sSup>
                        <m:sSupPr>
                          <m:ctrlPr>
                            <a:rPr lang="en-US" i="1">
                              <a:latin typeface="Cambria Math" panose="02040503050406030204" pitchFamily="18" charset="0"/>
                            </a:rPr>
                          </m:ctrlPr>
                        </m:sSupPr>
                        <m:e>
                          <m:r>
                            <a:rPr lang="ka-GE" i="1">
                              <a:latin typeface="Cambria Math" panose="02040503050406030204" pitchFamily="18" charset="0"/>
                            </a:rPr>
                            <m:t>𝜂</m:t>
                          </m:r>
                        </m:e>
                        <m:sup>
                          <m:r>
                            <a:rPr lang="ka-GE" i="1">
                              <a:latin typeface="Cambria Math" panose="02040503050406030204" pitchFamily="18" charset="0"/>
                            </a:rPr>
                            <m:t>2</m:t>
                          </m:r>
                        </m:sup>
                      </m:sSup>
                      <m:r>
                        <a:rPr lang="ka-GE" i="1">
                          <a:latin typeface="Cambria Math" panose="02040503050406030204" pitchFamily="18" charset="0"/>
                        </a:rPr>
                        <m:t>)−2</m:t>
                      </m:r>
                      <m:r>
                        <a:rPr lang="ka-GE" i="1">
                          <a:latin typeface="Cambria Math" panose="02040503050406030204" pitchFamily="18" charset="0"/>
                        </a:rPr>
                        <m:t>𝜆𝜂</m:t>
                      </m:r>
                      <m:r>
                        <a:rPr lang="ka-GE" i="1">
                          <a:latin typeface="Cambria Math" panose="02040503050406030204" pitchFamily="18" charset="0"/>
                        </a:rPr>
                        <m:t>(3</m:t>
                      </m:r>
                      <m:sSup>
                        <m:sSupPr>
                          <m:ctrlPr>
                            <a:rPr lang="en-US" i="1">
                              <a:latin typeface="Cambria Math" panose="02040503050406030204" pitchFamily="18" charset="0"/>
                            </a:rPr>
                          </m:ctrlPr>
                        </m:sSupPr>
                        <m:e>
                          <m:r>
                            <a:rPr lang="ka-GE" i="1">
                              <a:latin typeface="Cambria Math" panose="02040503050406030204" pitchFamily="18" charset="0"/>
                            </a:rPr>
                            <m:t>𝜉</m:t>
                          </m:r>
                        </m:e>
                        <m:sup>
                          <m:r>
                            <a:rPr lang="ka-GE" i="1">
                              <a:latin typeface="Cambria Math" panose="02040503050406030204" pitchFamily="18" charset="0"/>
                            </a:rPr>
                            <m:t>2</m:t>
                          </m:r>
                        </m:sup>
                      </m:sSup>
                      <m:r>
                        <a:rPr lang="ka-GE" i="1">
                          <a:latin typeface="Cambria Math" panose="02040503050406030204" pitchFamily="18" charset="0"/>
                        </a:rPr>
                        <m:t>+7</m:t>
                      </m:r>
                      <m:r>
                        <a:rPr lang="ka-GE" i="1">
                          <a:latin typeface="Cambria Math" panose="02040503050406030204" pitchFamily="18" charset="0"/>
                        </a:rPr>
                        <m:t>𝜉𝜂</m:t>
                      </m:r>
                      <m:r>
                        <a:rPr lang="ka-GE" i="1">
                          <a:latin typeface="Cambria Math" panose="02040503050406030204" pitchFamily="18" charset="0"/>
                        </a:rPr>
                        <m:t>+2</m:t>
                      </m:r>
                      <m:sSup>
                        <m:sSupPr>
                          <m:ctrlPr>
                            <a:rPr lang="en-US" i="1">
                              <a:latin typeface="Cambria Math" panose="02040503050406030204" pitchFamily="18" charset="0"/>
                            </a:rPr>
                          </m:ctrlPr>
                        </m:sSupPr>
                        <m:e>
                          <m:r>
                            <a:rPr lang="ka-GE" i="1">
                              <a:latin typeface="Cambria Math" panose="02040503050406030204" pitchFamily="18" charset="0"/>
                            </a:rPr>
                            <m:t>𝜂</m:t>
                          </m:r>
                        </m:e>
                        <m:sup>
                          <m:r>
                            <a:rPr lang="ka-GE" i="1">
                              <a:latin typeface="Cambria Math" panose="02040503050406030204" pitchFamily="18" charset="0"/>
                            </a:rPr>
                            <m:t>2</m:t>
                          </m:r>
                        </m:sup>
                      </m:sSup>
                      <m:r>
                        <a:rPr lang="ka-GE" i="1">
                          <a:latin typeface="Cambria Math" panose="02040503050406030204" pitchFamily="18" charset="0"/>
                        </a:rPr>
                        <m:t>)+</m:t>
                      </m:r>
                    </m:oMath>
                    <m:oMath xmlns:m="http://schemas.openxmlformats.org/officeDocument/2006/math">
                      <m:r>
                        <a:rPr lang="ka-GE" i="1">
                          <a:latin typeface="Cambria Math" panose="02040503050406030204" pitchFamily="18" charset="0"/>
                        </a:rPr>
                        <m:t>2</m:t>
                      </m:r>
                      <m:sSup>
                        <m:sSupPr>
                          <m:ctrlPr>
                            <a:rPr lang="en-US" i="1">
                              <a:latin typeface="Cambria Math" panose="02040503050406030204" pitchFamily="18" charset="0"/>
                            </a:rPr>
                          </m:ctrlPr>
                        </m:sSupPr>
                        <m:e>
                          <m:r>
                            <a:rPr lang="ka-GE" i="1">
                              <a:latin typeface="Cambria Math" panose="02040503050406030204" pitchFamily="18" charset="0"/>
                            </a:rPr>
                            <m:t>𝜆</m:t>
                          </m:r>
                        </m:e>
                        <m:sup>
                          <m:r>
                            <a:rPr lang="ka-GE" i="1">
                              <a:latin typeface="Cambria Math" panose="02040503050406030204" pitchFamily="18" charset="0"/>
                            </a:rPr>
                            <m:t>2</m:t>
                          </m:r>
                        </m:sup>
                      </m:sSup>
                      <m:r>
                        <a:rPr lang="ka-GE" i="1">
                          <a:latin typeface="Cambria Math" panose="02040503050406030204" pitchFamily="18" charset="0"/>
                        </a:rPr>
                        <m:t>𝜂</m:t>
                      </m:r>
                      <m:r>
                        <a:rPr lang="ka-GE" i="1">
                          <a:latin typeface="Cambria Math" panose="02040503050406030204" pitchFamily="18" charset="0"/>
                        </a:rPr>
                        <m:t>(</m:t>
                      </m:r>
                      <m:sSup>
                        <m:sSupPr>
                          <m:ctrlPr>
                            <a:rPr lang="en-US" i="1">
                              <a:latin typeface="Cambria Math" panose="02040503050406030204" pitchFamily="18" charset="0"/>
                            </a:rPr>
                          </m:ctrlPr>
                        </m:sSupPr>
                        <m:e>
                          <m:r>
                            <a:rPr lang="ka-GE" i="1">
                              <a:latin typeface="Cambria Math" panose="02040503050406030204" pitchFamily="18" charset="0"/>
                            </a:rPr>
                            <m:t>𝜉</m:t>
                          </m:r>
                        </m:e>
                        <m:sup>
                          <m:r>
                            <a:rPr lang="ka-GE" i="1">
                              <a:latin typeface="Cambria Math" panose="02040503050406030204" pitchFamily="18" charset="0"/>
                            </a:rPr>
                            <m:t>2</m:t>
                          </m:r>
                        </m:sup>
                      </m:sSup>
                      <m:r>
                        <a:rPr lang="ka-GE" i="1">
                          <a:latin typeface="Cambria Math" panose="02040503050406030204" pitchFamily="18" charset="0"/>
                        </a:rPr>
                        <m:t>+6</m:t>
                      </m:r>
                      <m:sSup>
                        <m:sSupPr>
                          <m:ctrlPr>
                            <a:rPr lang="en-US" i="1">
                              <a:latin typeface="Cambria Math" panose="02040503050406030204" pitchFamily="18" charset="0"/>
                            </a:rPr>
                          </m:ctrlPr>
                        </m:sSupPr>
                        <m:e>
                          <m:r>
                            <a:rPr lang="ka-GE" i="1">
                              <a:latin typeface="Cambria Math" panose="02040503050406030204" pitchFamily="18" charset="0"/>
                            </a:rPr>
                            <m:t>𝜉</m:t>
                          </m:r>
                        </m:e>
                        <m:sup>
                          <m:r>
                            <a:rPr lang="ka-GE" i="1">
                              <a:latin typeface="Cambria Math" panose="02040503050406030204" pitchFamily="18" charset="0"/>
                            </a:rPr>
                            <m:t>2</m:t>
                          </m:r>
                        </m:sup>
                      </m:sSup>
                      <m:r>
                        <a:rPr lang="ka-GE" i="1">
                          <a:latin typeface="Cambria Math" panose="02040503050406030204" pitchFamily="18" charset="0"/>
                        </a:rPr>
                        <m:t>𝜂</m:t>
                      </m:r>
                      <m:r>
                        <a:rPr lang="ka-GE" i="1">
                          <a:latin typeface="Cambria Math" panose="02040503050406030204" pitchFamily="18" charset="0"/>
                        </a:rPr>
                        <m:t>+7</m:t>
                      </m:r>
                      <m:r>
                        <a:rPr lang="ka-GE" i="1">
                          <a:latin typeface="Cambria Math" panose="02040503050406030204" pitchFamily="18" charset="0"/>
                        </a:rPr>
                        <m:t>𝜉</m:t>
                      </m:r>
                      <m:sSup>
                        <m:sSupPr>
                          <m:ctrlPr>
                            <a:rPr lang="en-US" i="1">
                              <a:latin typeface="Cambria Math" panose="02040503050406030204" pitchFamily="18" charset="0"/>
                            </a:rPr>
                          </m:ctrlPr>
                        </m:sSupPr>
                        <m:e>
                          <m:r>
                            <a:rPr lang="ka-GE" i="1">
                              <a:latin typeface="Cambria Math" panose="02040503050406030204" pitchFamily="18" charset="0"/>
                            </a:rPr>
                            <m:t>𝜂</m:t>
                          </m:r>
                        </m:e>
                        <m:sup>
                          <m:r>
                            <a:rPr lang="ka-GE" i="1">
                              <a:latin typeface="Cambria Math" panose="02040503050406030204" pitchFamily="18" charset="0"/>
                            </a:rPr>
                            <m:t>2</m:t>
                          </m:r>
                        </m:sup>
                      </m:sSup>
                      <m:r>
                        <a:rPr lang="ka-GE" i="1">
                          <a:latin typeface="Cambria Math" panose="02040503050406030204" pitchFamily="18" charset="0"/>
                        </a:rPr>
                        <m:t>+</m:t>
                      </m:r>
                      <m:sSup>
                        <m:sSupPr>
                          <m:ctrlPr>
                            <a:rPr lang="en-US" i="1">
                              <a:latin typeface="Cambria Math" panose="02040503050406030204" pitchFamily="18" charset="0"/>
                            </a:rPr>
                          </m:ctrlPr>
                        </m:sSupPr>
                        <m:e>
                          <m:r>
                            <a:rPr lang="ka-GE" i="1">
                              <a:latin typeface="Cambria Math" panose="02040503050406030204" pitchFamily="18" charset="0"/>
                            </a:rPr>
                            <m:t>𝜂</m:t>
                          </m:r>
                        </m:e>
                        <m:sup>
                          <m:r>
                            <a:rPr lang="ka-GE" i="1">
                              <a:latin typeface="Cambria Math" panose="02040503050406030204" pitchFamily="18" charset="0"/>
                            </a:rPr>
                            <m:t>2</m:t>
                          </m:r>
                        </m:sup>
                      </m:sSup>
                      <m:r>
                        <a:rPr lang="ka-GE" i="1">
                          <a:latin typeface="Cambria Math" panose="02040503050406030204" pitchFamily="18" charset="0"/>
                        </a:rPr>
                        <m:t>)−</m:t>
                      </m:r>
                      <m:sSup>
                        <m:sSupPr>
                          <m:ctrlPr>
                            <a:rPr lang="en-US" i="1">
                              <a:latin typeface="Cambria Math" panose="02040503050406030204" pitchFamily="18" charset="0"/>
                            </a:rPr>
                          </m:ctrlPr>
                        </m:sSupPr>
                        <m:e>
                          <m:r>
                            <a:rPr lang="ka-GE" i="1">
                              <a:latin typeface="Cambria Math" panose="02040503050406030204" pitchFamily="18" charset="0"/>
                            </a:rPr>
                            <m:t>𝜆</m:t>
                          </m:r>
                        </m:e>
                        <m:sup>
                          <m:r>
                            <a:rPr lang="ka-GE" i="1">
                              <a:latin typeface="Cambria Math" panose="02040503050406030204" pitchFamily="18" charset="0"/>
                            </a:rPr>
                            <m:t>2</m:t>
                          </m:r>
                        </m:sup>
                      </m:sSup>
                      <m:sSup>
                        <m:sSupPr>
                          <m:ctrlPr>
                            <a:rPr lang="en-US" i="1">
                              <a:latin typeface="Cambria Math" panose="02040503050406030204" pitchFamily="18" charset="0"/>
                            </a:rPr>
                          </m:ctrlPr>
                        </m:sSupPr>
                        <m:e>
                          <m:r>
                            <a:rPr lang="ka-GE" i="1">
                              <a:latin typeface="Cambria Math" panose="02040503050406030204" pitchFamily="18" charset="0"/>
                            </a:rPr>
                            <m:t>𝜂</m:t>
                          </m:r>
                        </m:e>
                        <m:sup>
                          <m:r>
                            <a:rPr lang="ka-GE" i="1">
                              <a:latin typeface="Cambria Math" panose="02040503050406030204" pitchFamily="18" charset="0"/>
                            </a:rPr>
                            <m:t>2</m:t>
                          </m:r>
                        </m:sup>
                      </m:sSup>
                      <m:r>
                        <a:rPr lang="ka-GE" i="1">
                          <a:latin typeface="Cambria Math" panose="02040503050406030204" pitchFamily="18" charset="0"/>
                        </a:rPr>
                        <m:t>𝜉</m:t>
                      </m:r>
                      <m:r>
                        <a:rPr lang="ka-GE" i="1">
                          <a:latin typeface="Cambria Math" panose="02040503050406030204" pitchFamily="18" charset="0"/>
                        </a:rPr>
                        <m:t>(5</m:t>
                      </m:r>
                      <m:sSup>
                        <m:sSupPr>
                          <m:ctrlPr>
                            <a:rPr lang="en-US" i="1">
                              <a:latin typeface="Cambria Math" panose="02040503050406030204" pitchFamily="18" charset="0"/>
                            </a:rPr>
                          </m:ctrlPr>
                        </m:sSupPr>
                        <m:e>
                          <m:r>
                            <a:rPr lang="ka-GE" i="1">
                              <a:latin typeface="Cambria Math" panose="02040503050406030204" pitchFamily="18" charset="0"/>
                            </a:rPr>
                            <m:t>𝜉</m:t>
                          </m:r>
                        </m:e>
                        <m:sup>
                          <m:r>
                            <a:rPr lang="ka-GE" i="1">
                              <a:latin typeface="Cambria Math" panose="02040503050406030204" pitchFamily="18" charset="0"/>
                            </a:rPr>
                            <m:t>2</m:t>
                          </m:r>
                        </m:sup>
                      </m:sSup>
                      <m:r>
                        <a:rPr lang="ka-GE" i="1">
                          <a:latin typeface="Cambria Math" panose="02040503050406030204" pitchFamily="18" charset="0"/>
                        </a:rPr>
                        <m:t>+11</m:t>
                      </m:r>
                      <m:r>
                        <a:rPr lang="ka-GE" i="1">
                          <a:latin typeface="Cambria Math" panose="02040503050406030204" pitchFamily="18" charset="0"/>
                        </a:rPr>
                        <m:t>𝜉𝜂</m:t>
                      </m:r>
                      <m:r>
                        <a:rPr lang="ka-GE" i="1">
                          <a:latin typeface="Cambria Math" panose="02040503050406030204" pitchFamily="18" charset="0"/>
                        </a:rPr>
                        <m:t>+4</m:t>
                      </m:r>
                      <m:sSup>
                        <m:sSupPr>
                          <m:ctrlPr>
                            <a:rPr lang="en-US" i="1">
                              <a:latin typeface="Cambria Math" panose="02040503050406030204" pitchFamily="18" charset="0"/>
                            </a:rPr>
                          </m:ctrlPr>
                        </m:sSupPr>
                        <m:e>
                          <m:r>
                            <a:rPr lang="ka-GE" i="1">
                              <a:latin typeface="Cambria Math" panose="02040503050406030204" pitchFamily="18" charset="0"/>
                            </a:rPr>
                            <m:t>𝜂</m:t>
                          </m:r>
                        </m:e>
                        <m:sup>
                          <m:r>
                            <a:rPr lang="ka-GE" i="1">
                              <a:latin typeface="Cambria Math" panose="02040503050406030204" pitchFamily="18" charset="0"/>
                            </a:rPr>
                            <m:t>2</m:t>
                          </m:r>
                        </m:sup>
                      </m:sSup>
                      <m:r>
                        <a:rPr lang="ka-GE" i="1">
                          <a:latin typeface="Cambria Math" panose="02040503050406030204" pitchFamily="18" charset="0"/>
                        </a:rPr>
                        <m:t>)+</m:t>
                      </m:r>
                      <m:sSup>
                        <m:sSupPr>
                          <m:ctrlPr>
                            <a:rPr lang="en-US" i="1">
                              <a:latin typeface="Cambria Math" panose="02040503050406030204" pitchFamily="18" charset="0"/>
                            </a:rPr>
                          </m:ctrlPr>
                        </m:sSupPr>
                        <m:e>
                          <m:r>
                            <a:rPr lang="ka-GE" i="1">
                              <a:latin typeface="Cambria Math" panose="02040503050406030204" pitchFamily="18" charset="0"/>
                            </a:rPr>
                            <m:t>𝜆</m:t>
                          </m:r>
                        </m:e>
                        <m:sup>
                          <m:r>
                            <a:rPr lang="ka-GE" i="1">
                              <a:latin typeface="Cambria Math" panose="02040503050406030204" pitchFamily="18" charset="0"/>
                            </a:rPr>
                            <m:t>4</m:t>
                          </m:r>
                        </m:sup>
                      </m:sSup>
                      <m:sSup>
                        <m:sSupPr>
                          <m:ctrlPr>
                            <a:rPr lang="en-US" i="1">
                              <a:latin typeface="Cambria Math" panose="02040503050406030204" pitchFamily="18" charset="0"/>
                            </a:rPr>
                          </m:ctrlPr>
                        </m:sSupPr>
                        <m:e>
                          <m:r>
                            <a:rPr lang="ka-GE" i="1">
                              <a:latin typeface="Cambria Math" panose="02040503050406030204" pitchFamily="18" charset="0"/>
                            </a:rPr>
                            <m:t>𝜂</m:t>
                          </m:r>
                        </m:e>
                        <m:sup>
                          <m:r>
                            <a:rPr lang="ka-GE" i="1">
                              <a:latin typeface="Cambria Math" panose="02040503050406030204" pitchFamily="18" charset="0"/>
                            </a:rPr>
                            <m:t>3</m:t>
                          </m:r>
                        </m:sup>
                      </m:sSup>
                      <m:sSup>
                        <m:sSupPr>
                          <m:ctrlPr>
                            <a:rPr lang="en-US" i="1">
                              <a:latin typeface="Cambria Math" panose="02040503050406030204" pitchFamily="18" charset="0"/>
                            </a:rPr>
                          </m:ctrlPr>
                        </m:sSupPr>
                        <m:e>
                          <m:r>
                            <a:rPr lang="ka-GE" i="1">
                              <a:latin typeface="Cambria Math" panose="02040503050406030204" pitchFamily="18" charset="0"/>
                            </a:rPr>
                            <m:t>𝜉</m:t>
                          </m:r>
                        </m:e>
                        <m:sup>
                          <m:r>
                            <a:rPr lang="ka-GE" i="1">
                              <a:latin typeface="Cambria Math" panose="02040503050406030204" pitchFamily="18" charset="0"/>
                            </a:rPr>
                            <m:t>2</m:t>
                          </m:r>
                        </m:sup>
                      </m:sSup>
                      <m:r>
                        <a:rPr lang="ka-GE" i="1">
                          <a:latin typeface="Cambria Math" panose="02040503050406030204" pitchFamily="18" charset="0"/>
                        </a:rPr>
                        <m:t>(4</m:t>
                      </m:r>
                      <m:r>
                        <a:rPr lang="ka-GE" i="1">
                          <a:latin typeface="Cambria Math" panose="02040503050406030204" pitchFamily="18" charset="0"/>
                        </a:rPr>
                        <m:t>𝜉</m:t>
                      </m:r>
                      <m:r>
                        <a:rPr lang="ka-GE" i="1">
                          <a:latin typeface="Cambria Math" panose="02040503050406030204" pitchFamily="18" charset="0"/>
                        </a:rPr>
                        <m:t>+3</m:t>
                      </m:r>
                      <m:r>
                        <a:rPr lang="ka-GE" i="1">
                          <a:latin typeface="Cambria Math" panose="02040503050406030204" pitchFamily="18" charset="0"/>
                        </a:rPr>
                        <m:t>𝜂</m:t>
                      </m:r>
                      <m:r>
                        <a:rPr lang="ka-GE" i="1">
                          <a:latin typeface="Cambria Math" panose="02040503050406030204" pitchFamily="18" charset="0"/>
                        </a:rPr>
                        <m:t>)−</m:t>
                      </m:r>
                      <m:sSup>
                        <m:sSupPr>
                          <m:ctrlPr>
                            <a:rPr lang="en-US" i="1">
                              <a:latin typeface="Cambria Math" panose="02040503050406030204" pitchFamily="18" charset="0"/>
                            </a:rPr>
                          </m:ctrlPr>
                        </m:sSupPr>
                        <m:e>
                          <m:r>
                            <a:rPr lang="ka-GE" i="1">
                              <a:latin typeface="Cambria Math" panose="02040503050406030204" pitchFamily="18" charset="0"/>
                            </a:rPr>
                            <m:t>𝜆</m:t>
                          </m:r>
                        </m:e>
                        <m:sup>
                          <m:r>
                            <a:rPr lang="ka-GE" i="1">
                              <a:latin typeface="Cambria Math" panose="02040503050406030204" pitchFamily="18" charset="0"/>
                            </a:rPr>
                            <m:t>5</m:t>
                          </m:r>
                        </m:sup>
                      </m:sSup>
                      <m:sSup>
                        <m:sSupPr>
                          <m:ctrlPr>
                            <a:rPr lang="en-US" i="1">
                              <a:latin typeface="Cambria Math" panose="02040503050406030204" pitchFamily="18" charset="0"/>
                            </a:rPr>
                          </m:ctrlPr>
                        </m:sSupPr>
                        <m:e>
                          <m:r>
                            <a:rPr lang="ka-GE" i="1">
                              <a:latin typeface="Cambria Math" panose="02040503050406030204" pitchFamily="18" charset="0"/>
                            </a:rPr>
                            <m:t>𝜂</m:t>
                          </m:r>
                        </m:e>
                        <m:sup>
                          <m:r>
                            <a:rPr lang="ka-GE" i="1">
                              <a:latin typeface="Cambria Math" panose="02040503050406030204" pitchFamily="18" charset="0"/>
                            </a:rPr>
                            <m:t>4</m:t>
                          </m:r>
                        </m:sup>
                      </m:sSup>
                      <m:sSup>
                        <m:sSupPr>
                          <m:ctrlPr>
                            <a:rPr lang="en-US" i="1">
                              <a:latin typeface="Cambria Math" panose="02040503050406030204" pitchFamily="18" charset="0"/>
                            </a:rPr>
                          </m:ctrlPr>
                        </m:sSupPr>
                        <m:e>
                          <m:r>
                            <a:rPr lang="ka-GE" i="1">
                              <a:latin typeface="Cambria Math" panose="02040503050406030204" pitchFamily="18" charset="0"/>
                            </a:rPr>
                            <m:t>𝜉</m:t>
                          </m:r>
                        </m:e>
                        <m:sup>
                          <m:r>
                            <a:rPr lang="ka-GE" i="1">
                              <a:latin typeface="Cambria Math" panose="02040503050406030204" pitchFamily="18" charset="0"/>
                            </a:rPr>
                            <m:t>3</m:t>
                          </m:r>
                        </m:sup>
                      </m:sSup>
                      <m:r>
                        <a:rPr lang="ka-GE" i="1">
                          <a:latin typeface="Cambria Math" panose="02040503050406030204" pitchFamily="18" charset="0"/>
                        </a:rPr>
                        <m:t>]</m:t>
                      </m:r>
                    </m:oMath>
                  </m:oMathPara>
                </a14:m>
                <a:endParaRPr lang="en-US" dirty="0"/>
              </a:p>
              <a:p>
                <a:pPr/>
                <a14:m>
                  <m:oMathPara xmlns:m="http://schemas.openxmlformats.org/officeDocument/2006/math">
                    <m:oMathParaPr>
                      <m:jc m:val="centerGroup"/>
                    </m:oMathParaPr>
                    <m:oMath xmlns:m="http://schemas.openxmlformats.org/officeDocument/2006/math">
                      <m:r>
                        <a:rPr lang="ka-GE" i="1">
                          <a:latin typeface="Cambria Math" panose="02040503050406030204" pitchFamily="18" charset="0"/>
                        </a:rPr>
                        <m:t>𝑆</m:t>
                      </m:r>
                      <m:d>
                        <m:dPr>
                          <m:ctrlPr>
                            <a:rPr lang="en-US" i="1">
                              <a:latin typeface="Cambria Math" panose="02040503050406030204" pitchFamily="18" charset="0"/>
                            </a:rPr>
                          </m:ctrlPr>
                        </m:dPr>
                        <m:e>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e>
                      </m:d>
                      <m:r>
                        <a:rPr lang="ka-GE" i="1">
                          <a:latin typeface="Cambria Math" panose="02040503050406030204" pitchFamily="18" charset="0"/>
                        </a:rPr>
                        <m:t>=</m:t>
                      </m:r>
                      <m:f>
                        <m:fPr>
                          <m:ctrlPr>
                            <a:rPr lang="en-US" i="1">
                              <a:latin typeface="Cambria Math" panose="02040503050406030204" pitchFamily="18" charset="0"/>
                            </a:rPr>
                          </m:ctrlPr>
                        </m:fPr>
                        <m:num>
                          <m:r>
                            <a:rPr lang="ka-GE" i="1">
                              <a:latin typeface="Cambria Math" panose="02040503050406030204" pitchFamily="18" charset="0"/>
                            </a:rPr>
                            <m:t>𝜆𝜂</m:t>
                          </m:r>
                        </m:num>
                        <m:den>
                          <m:r>
                            <a:rPr lang="ka-GE" i="1">
                              <a:latin typeface="Cambria Math" panose="02040503050406030204" pitchFamily="18" charset="0"/>
                            </a:rPr>
                            <m:t>2(</m:t>
                          </m:r>
                          <m:r>
                            <a:rPr lang="ka-GE" i="1">
                              <a:latin typeface="Cambria Math" panose="02040503050406030204" pitchFamily="18" charset="0"/>
                            </a:rPr>
                            <m:t>𝜂</m:t>
                          </m:r>
                          <m:r>
                            <a:rPr lang="ka-GE" i="1">
                              <a:latin typeface="Cambria Math" panose="02040503050406030204" pitchFamily="18" charset="0"/>
                            </a:rPr>
                            <m:t>+</m:t>
                          </m:r>
                          <m:r>
                            <a:rPr lang="ka-GE" i="1">
                              <a:latin typeface="Cambria Math" panose="02040503050406030204" pitchFamily="18" charset="0"/>
                            </a:rPr>
                            <m:t>𝜉</m:t>
                          </m:r>
                          <m:r>
                            <a:rPr lang="ka-GE" i="1">
                              <a:latin typeface="Cambria Math" panose="02040503050406030204" pitchFamily="18" charset="0"/>
                            </a:rPr>
                            <m:t>−</m:t>
                          </m:r>
                          <m:r>
                            <a:rPr lang="ka-GE" i="1">
                              <a:latin typeface="Cambria Math" panose="02040503050406030204" pitchFamily="18" charset="0"/>
                            </a:rPr>
                            <m:t>𝜆𝜂𝜉</m:t>
                          </m:r>
                          <m:sSup>
                            <m:sSupPr>
                              <m:ctrlPr>
                                <a:rPr lang="en-US" i="1">
                                  <a:latin typeface="Cambria Math" panose="02040503050406030204" pitchFamily="18" charset="0"/>
                                </a:rPr>
                              </m:ctrlPr>
                            </m:sSupPr>
                            <m:e>
                              <m:r>
                                <a:rPr lang="ka-GE" i="1">
                                  <a:latin typeface="Cambria Math" panose="02040503050406030204" pitchFamily="18" charset="0"/>
                                </a:rPr>
                                <m:t>)</m:t>
                              </m:r>
                            </m:e>
                            <m:sup>
                              <m:r>
                                <a:rPr lang="ka-GE" i="1">
                                  <a:latin typeface="Cambria Math" panose="02040503050406030204" pitchFamily="18" charset="0"/>
                                </a:rPr>
                                <m:t>2</m:t>
                              </m:r>
                            </m:sup>
                          </m:sSup>
                        </m:den>
                      </m:f>
                      <m:d>
                        <m:dPr>
                          <m:begChr m:val="["/>
                          <m:endChr m:val="]"/>
                          <m:ctrlPr>
                            <a:rPr lang="en-US" i="1">
                              <a:latin typeface="Cambria Math" panose="02040503050406030204" pitchFamily="18" charset="0"/>
                            </a:rPr>
                          </m:ctrlPr>
                        </m:dPr>
                        <m:e>
                          <m:r>
                            <a:rPr lang="ka-GE" i="1">
                              <a:latin typeface="Cambria Math" panose="02040503050406030204" pitchFamily="18" charset="0"/>
                            </a:rPr>
                            <m:t>−4</m:t>
                          </m:r>
                          <m:r>
                            <a:rPr lang="ka-GE" i="1">
                              <a:latin typeface="Cambria Math" panose="02040503050406030204" pitchFamily="18" charset="0"/>
                            </a:rPr>
                            <m:t>𝜂</m:t>
                          </m:r>
                          <m:r>
                            <a:rPr lang="ka-GE" i="1">
                              <a:latin typeface="Cambria Math" panose="02040503050406030204" pitchFamily="18" charset="0"/>
                            </a:rPr>
                            <m:t>+2</m:t>
                          </m:r>
                          <m:r>
                            <a:rPr lang="ka-GE" i="1">
                              <a:latin typeface="Cambria Math" panose="02040503050406030204" pitchFamily="18" charset="0"/>
                            </a:rPr>
                            <m:t>𝜆</m:t>
                          </m:r>
                          <m:r>
                            <a:rPr lang="ka-GE" i="1">
                              <a:latin typeface="Cambria Math" panose="02040503050406030204" pitchFamily="18" charset="0"/>
                            </a:rPr>
                            <m:t>(</m:t>
                          </m:r>
                          <m:r>
                            <a:rPr lang="ka-GE" i="1">
                              <a:latin typeface="Cambria Math" panose="02040503050406030204" pitchFamily="18" charset="0"/>
                            </a:rPr>
                            <m:t>𝜉</m:t>
                          </m:r>
                          <m:r>
                            <a:rPr lang="ka-GE" i="1">
                              <a:latin typeface="Cambria Math" panose="02040503050406030204" pitchFamily="18" charset="0"/>
                            </a:rPr>
                            <m:t>+</m:t>
                          </m:r>
                          <m:r>
                            <a:rPr lang="ka-GE" i="1">
                              <a:latin typeface="Cambria Math" panose="02040503050406030204" pitchFamily="18" charset="0"/>
                            </a:rPr>
                            <m:t>𝜂</m:t>
                          </m:r>
                          <m:sSup>
                            <m:sSupPr>
                              <m:ctrlPr>
                                <a:rPr lang="en-US" i="1">
                                  <a:latin typeface="Cambria Math" panose="02040503050406030204" pitchFamily="18" charset="0"/>
                                </a:rPr>
                              </m:ctrlPr>
                            </m:sSupPr>
                            <m:e>
                              <m:r>
                                <a:rPr lang="ka-GE" i="1">
                                  <a:latin typeface="Cambria Math" panose="02040503050406030204" pitchFamily="18" charset="0"/>
                                </a:rPr>
                                <m:t>)</m:t>
                              </m:r>
                            </m:e>
                            <m:sup>
                              <m:r>
                                <a:rPr lang="ka-GE" i="1">
                                  <a:latin typeface="Cambria Math" panose="02040503050406030204" pitchFamily="18" charset="0"/>
                                </a:rPr>
                                <m:t>2</m:t>
                              </m:r>
                            </m:sup>
                          </m:sSup>
                          <m:r>
                            <a:rPr lang="ka-GE" i="1">
                              <a:latin typeface="Cambria Math" panose="02040503050406030204" pitchFamily="18" charset="0"/>
                            </a:rPr>
                            <m:t>−</m:t>
                          </m:r>
                          <m:sSup>
                            <m:sSupPr>
                              <m:ctrlPr>
                                <a:rPr lang="en-US" i="1">
                                  <a:latin typeface="Cambria Math" panose="02040503050406030204" pitchFamily="18" charset="0"/>
                                </a:rPr>
                              </m:ctrlPr>
                            </m:sSupPr>
                            <m:e>
                              <m:r>
                                <a:rPr lang="ka-GE" i="1">
                                  <a:latin typeface="Cambria Math" panose="02040503050406030204" pitchFamily="18" charset="0"/>
                                </a:rPr>
                                <m:t>𝜆</m:t>
                              </m:r>
                            </m:e>
                            <m:sup>
                              <m:r>
                                <a:rPr lang="ka-GE" i="1">
                                  <a:latin typeface="Cambria Math" panose="02040503050406030204" pitchFamily="18" charset="0"/>
                                </a:rPr>
                                <m:t>2</m:t>
                              </m:r>
                            </m:sup>
                          </m:sSup>
                          <m:r>
                            <a:rPr lang="ka-GE" i="1">
                              <a:latin typeface="Cambria Math" panose="02040503050406030204" pitchFamily="18" charset="0"/>
                            </a:rPr>
                            <m:t>𝜂𝜉</m:t>
                          </m:r>
                          <m:r>
                            <a:rPr lang="ka-GE" i="1">
                              <a:latin typeface="Cambria Math" panose="02040503050406030204" pitchFamily="18" charset="0"/>
                            </a:rPr>
                            <m:t>(3</m:t>
                          </m:r>
                          <m:r>
                            <a:rPr lang="ka-GE" i="1">
                              <a:latin typeface="Cambria Math" panose="02040503050406030204" pitchFamily="18" charset="0"/>
                            </a:rPr>
                            <m:t>𝜉</m:t>
                          </m:r>
                          <m:r>
                            <a:rPr lang="ka-GE" i="1">
                              <a:latin typeface="Cambria Math" panose="02040503050406030204" pitchFamily="18" charset="0"/>
                            </a:rPr>
                            <m:t>+2</m:t>
                          </m:r>
                          <m:r>
                            <a:rPr lang="ka-GE" i="1">
                              <a:latin typeface="Cambria Math" panose="02040503050406030204" pitchFamily="18" charset="0"/>
                            </a:rPr>
                            <m:t>𝜂</m:t>
                          </m:r>
                          <m:r>
                            <a:rPr lang="ka-GE" i="1">
                              <a:latin typeface="Cambria Math" panose="02040503050406030204" pitchFamily="18" charset="0"/>
                            </a:rPr>
                            <m:t>)+</m:t>
                          </m:r>
                          <m:sSup>
                            <m:sSupPr>
                              <m:ctrlPr>
                                <a:rPr lang="en-US" i="1">
                                  <a:latin typeface="Cambria Math" panose="02040503050406030204" pitchFamily="18" charset="0"/>
                                </a:rPr>
                              </m:ctrlPr>
                            </m:sSupPr>
                            <m:e>
                              <m:r>
                                <a:rPr lang="ka-GE" i="1">
                                  <a:latin typeface="Cambria Math" panose="02040503050406030204" pitchFamily="18" charset="0"/>
                                </a:rPr>
                                <m:t>𝜆</m:t>
                              </m:r>
                            </m:e>
                            <m:sup>
                              <m:r>
                                <a:rPr lang="ka-GE" i="1">
                                  <a:latin typeface="Cambria Math" panose="02040503050406030204" pitchFamily="18" charset="0"/>
                                </a:rPr>
                                <m:t>3</m:t>
                              </m:r>
                            </m:sup>
                          </m:sSup>
                          <m:sSup>
                            <m:sSupPr>
                              <m:ctrlPr>
                                <a:rPr lang="en-US" i="1">
                                  <a:latin typeface="Cambria Math" panose="02040503050406030204" pitchFamily="18" charset="0"/>
                                </a:rPr>
                              </m:ctrlPr>
                            </m:sSupPr>
                            <m:e>
                              <m:r>
                                <a:rPr lang="ka-GE" i="1">
                                  <a:latin typeface="Cambria Math" panose="02040503050406030204" pitchFamily="18" charset="0"/>
                                </a:rPr>
                                <m:t>𝜉</m:t>
                              </m:r>
                            </m:e>
                            <m:sup>
                              <m:r>
                                <a:rPr lang="ka-GE" i="1">
                                  <a:latin typeface="Cambria Math" panose="02040503050406030204" pitchFamily="18" charset="0"/>
                                </a:rPr>
                                <m:t>2</m:t>
                              </m:r>
                            </m:sup>
                          </m:sSup>
                          <m:sSup>
                            <m:sSupPr>
                              <m:ctrlPr>
                                <a:rPr lang="en-US" i="1">
                                  <a:latin typeface="Cambria Math" panose="02040503050406030204" pitchFamily="18" charset="0"/>
                                </a:rPr>
                              </m:ctrlPr>
                            </m:sSupPr>
                            <m:e>
                              <m:r>
                                <a:rPr lang="ka-GE" i="1">
                                  <a:latin typeface="Cambria Math" panose="02040503050406030204" pitchFamily="18" charset="0"/>
                                </a:rPr>
                                <m:t>𝜂</m:t>
                              </m:r>
                            </m:e>
                            <m:sup>
                              <m:r>
                                <a:rPr lang="ka-GE" i="1">
                                  <a:latin typeface="Cambria Math" panose="02040503050406030204" pitchFamily="18" charset="0"/>
                                </a:rPr>
                                <m:t>2</m:t>
                              </m:r>
                            </m:sup>
                          </m:sSup>
                        </m:e>
                      </m:d>
                    </m:oMath>
                  </m:oMathPara>
                </a14:m>
                <a:endParaRPr lang="en-US" dirty="0"/>
              </a:p>
              <a:p>
                <a:pPr/>
                <a14:m>
                  <m:oMathPara xmlns:m="http://schemas.openxmlformats.org/officeDocument/2006/math">
                    <m:oMathParaPr>
                      <m:jc m:val="centerGroup"/>
                    </m:oMathParaPr>
                    <m:oMath xmlns:m="http://schemas.openxmlformats.org/officeDocument/2006/math">
                      <m:r>
                        <a:rPr lang="ka-GE" i="1">
                          <a:latin typeface="Cambria Math" panose="02040503050406030204" pitchFamily="18" charset="0"/>
                        </a:rPr>
                        <m:t>𝜉</m:t>
                      </m:r>
                      <m:r>
                        <a:rPr lang="ka-GE" i="1">
                          <a:latin typeface="Cambria Math" panose="02040503050406030204" pitchFamily="18" charset="0"/>
                        </a:rPr>
                        <m:t>=</m:t>
                      </m:r>
                      <m:r>
                        <a:rPr lang="ka-GE" i="1">
                          <a:latin typeface="Cambria Math" panose="02040503050406030204" pitchFamily="18" charset="0"/>
                        </a:rPr>
                        <m:t>𝑥</m:t>
                      </m:r>
                      <m:r>
                        <a:rPr lang="ka-GE" i="1">
                          <a:latin typeface="Cambria Math" panose="02040503050406030204" pitchFamily="18" charset="0"/>
                        </a:rPr>
                        <m:t>/</m:t>
                      </m:r>
                      <m:r>
                        <a:rPr lang="ka-GE" i="1">
                          <a:latin typeface="Cambria Math" panose="02040503050406030204" pitchFamily="18" charset="0"/>
                        </a:rPr>
                        <m:t>𝑙</m:t>
                      </m:r>
                      <m:r>
                        <a:rPr lang="ka-GE" i="1">
                          <a:latin typeface="Cambria Math" panose="02040503050406030204" pitchFamily="18" charset="0"/>
                        </a:rPr>
                        <m:t>,</m:t>
                      </m:r>
                      <m:r>
                        <m:rPr>
                          <m:nor/>
                        </m:rPr>
                        <a:rPr lang="ka-GE"/>
                        <m:t> </m:t>
                      </m:r>
                      <m:r>
                        <a:rPr lang="ka-GE" i="1">
                          <a:latin typeface="Cambria Math" panose="02040503050406030204" pitchFamily="18" charset="0"/>
                        </a:rPr>
                        <m:t>𝜂</m:t>
                      </m:r>
                      <m:r>
                        <a:rPr lang="ka-GE">
                          <a:latin typeface="Cambria Math" panose="02040503050406030204" pitchFamily="18" charset="0"/>
                        </a:rPr>
                        <m:t>=</m:t>
                      </m:r>
                      <m:r>
                        <a:rPr lang="ka-GE" i="1">
                          <a:latin typeface="Cambria Math" panose="02040503050406030204" pitchFamily="18" charset="0"/>
                        </a:rPr>
                        <m:t>𝑡</m:t>
                      </m:r>
                      <m:r>
                        <a:rPr lang="ka-GE">
                          <a:latin typeface="Cambria Math" panose="02040503050406030204" pitchFamily="18" charset="0"/>
                        </a:rPr>
                        <m:t>/</m:t>
                      </m:r>
                      <m:r>
                        <a:rPr lang="ka-GE" i="1">
                          <a:latin typeface="Cambria Math" panose="02040503050406030204" pitchFamily="18" charset="0"/>
                        </a:rPr>
                        <m:t>𝑙</m:t>
                      </m:r>
                      <m:r>
                        <a:rPr lang="ka-GE">
                          <a:latin typeface="Cambria Math" panose="02040503050406030204" pitchFamily="18" charset="0"/>
                        </a:rPr>
                        <m:t>,</m:t>
                      </m:r>
                      <m:r>
                        <m:rPr>
                          <m:nor/>
                        </m:rPr>
                        <a:rPr lang="ka-GE"/>
                        <m:t> </m:t>
                      </m:r>
                      <m:r>
                        <a:rPr lang="ka-GE" i="1">
                          <a:latin typeface="Cambria Math" panose="02040503050406030204" pitchFamily="18" charset="0"/>
                        </a:rPr>
                        <m:t>𝜆</m:t>
                      </m:r>
                      <m:r>
                        <a:rPr lang="ka-GE">
                          <a:latin typeface="Cambria Math" panose="02040503050406030204" pitchFamily="18" charset="0"/>
                        </a:rPr>
                        <m:t>=</m:t>
                      </m:r>
                      <m:r>
                        <a:rPr lang="ka-GE" i="1">
                          <a:latin typeface="Cambria Math" panose="02040503050406030204" pitchFamily="18" charset="0"/>
                        </a:rPr>
                        <m:t>𝑙</m:t>
                      </m:r>
                      <m:r>
                        <a:rPr lang="ka-GE">
                          <a:latin typeface="Cambria Math" panose="02040503050406030204" pitchFamily="18" charset="0"/>
                        </a:rPr>
                        <m:t>/</m:t>
                      </m:r>
                      <m:r>
                        <a:rPr lang="ka-GE" i="1">
                          <a:latin typeface="Cambria Math" panose="02040503050406030204" pitchFamily="18" charset="0"/>
                        </a:rPr>
                        <m:t>𝑅</m:t>
                      </m:r>
                      <m:r>
                        <a:rPr lang="ka-GE">
                          <a:latin typeface="Cambria Math" panose="02040503050406030204" pitchFamily="18" charset="0"/>
                        </a:rPr>
                        <m:t>.</m:t>
                      </m:r>
                    </m:oMath>
                  </m:oMathPara>
                </a14:m>
                <a:endParaRPr lang="en-US" dirty="0"/>
              </a:p>
            </p:txBody>
          </p:sp>
        </mc:Choice>
        <mc:Fallback xmlns="">
          <p:sp>
            <p:nvSpPr>
              <p:cNvPr id="10" name="TextBox 9">
                <a:extLst>
                  <a:ext uri="{FF2B5EF4-FFF2-40B4-BE49-F238E27FC236}">
                    <a16:creationId xmlns:a16="http://schemas.microsoft.com/office/drawing/2014/main" id="{5C16EEBC-5687-FB93-E3CC-98B38FDA4370}"/>
                  </a:ext>
                </a:extLst>
              </p:cNvPr>
              <p:cNvSpPr txBox="1">
                <a:spLocks noRot="1" noChangeAspect="1" noMove="1" noResize="1" noEditPoints="1" noAdjustHandles="1" noChangeArrowheads="1" noChangeShapeType="1" noTextEdit="1"/>
              </p:cNvSpPr>
              <p:nvPr/>
            </p:nvSpPr>
            <p:spPr>
              <a:xfrm>
                <a:off x="869325" y="1448591"/>
                <a:ext cx="7351309" cy="4970720"/>
              </a:xfrm>
              <a:prstGeom prst="rect">
                <a:avLst/>
              </a:prstGeom>
              <a:blipFill>
                <a:blip r:embed="rId2"/>
                <a:stretch>
                  <a:fillRect l="-746" t="-736" b="-245"/>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98EA4FFE-8939-6B05-59C9-C2AB8286208D}"/>
              </a:ext>
            </a:extLst>
          </p:cNvPr>
          <p:cNvPicPr>
            <a:picLocks noChangeAspect="1"/>
          </p:cNvPicPr>
          <p:nvPr/>
        </p:nvPicPr>
        <p:blipFill>
          <a:blip r:embed="rId3"/>
          <a:srcRect/>
          <a:stretch/>
        </p:blipFill>
        <p:spPr>
          <a:xfrm>
            <a:off x="8344379" y="2410490"/>
            <a:ext cx="2978296" cy="2037020"/>
          </a:xfrm>
          <a:prstGeom prst="rect">
            <a:avLst/>
          </a:prstGeom>
        </p:spPr>
      </p:pic>
    </p:spTree>
    <p:extLst>
      <p:ext uri="{BB962C8B-B14F-4D97-AF65-F5344CB8AC3E}">
        <p14:creationId xmlns:p14="http://schemas.microsoft.com/office/powerpoint/2010/main" val="4014777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D87EB-2AA3-4358-7858-AA2CC0BF9AAD}"/>
              </a:ext>
            </a:extLst>
          </p:cNvPr>
          <p:cNvSpPr>
            <a:spLocks noGrp="1"/>
          </p:cNvSpPr>
          <p:nvPr>
            <p:ph type="title"/>
          </p:nvPr>
        </p:nvSpPr>
        <p:spPr/>
        <p:txBody>
          <a:bodyPr>
            <a:normAutofit fontScale="90000"/>
          </a:bodyPr>
          <a:lstStyle/>
          <a:p>
            <a:r>
              <a:rPr lang="en-US" dirty="0"/>
              <a:t>Some Examples of Problems that Reduce to Fredholm Singular Integral Equations of the First Kind</a:t>
            </a:r>
          </a:p>
        </p:txBody>
      </p:sp>
      <p:pic>
        <p:nvPicPr>
          <p:cNvPr id="5" name="Picture 4">
            <a:extLst>
              <a:ext uri="{FF2B5EF4-FFF2-40B4-BE49-F238E27FC236}">
                <a16:creationId xmlns:a16="http://schemas.microsoft.com/office/drawing/2014/main" id="{19ACB382-85F3-92BE-9BBB-83D19099415C}"/>
              </a:ext>
            </a:extLst>
          </p:cNvPr>
          <p:cNvPicPr>
            <a:picLocks noChangeAspect="1"/>
          </p:cNvPicPr>
          <p:nvPr/>
        </p:nvPicPr>
        <p:blipFill>
          <a:blip r:embed="rId2"/>
          <a:stretch>
            <a:fillRect/>
          </a:stretch>
        </p:blipFill>
        <p:spPr>
          <a:xfrm>
            <a:off x="6491589" y="2401216"/>
            <a:ext cx="4842236" cy="2552939"/>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663BA0C-A741-590B-D21D-2D8A54D37098}"/>
                  </a:ext>
                </a:extLst>
              </p:cNvPr>
              <p:cNvSpPr txBox="1"/>
              <p:nvPr/>
            </p:nvSpPr>
            <p:spPr>
              <a:xfrm>
                <a:off x="1253763" y="2769443"/>
                <a:ext cx="4842236" cy="2406493"/>
              </a:xfrm>
              <a:prstGeom prst="rect">
                <a:avLst/>
              </a:prstGeom>
              <a:noFill/>
            </p:spPr>
            <p:txBody>
              <a:bodyPr wrap="square" numCol="2">
                <a:spAutoFit/>
              </a:bodyPr>
              <a:lstStyle/>
              <a:p>
                <a:pPr algn="just">
                  <a:lnSpc>
                    <a:spcPct val="115000"/>
                  </a:lnSpc>
                </a:pPr>
                <a14:m>
                  <m:oMathPara xmlns:m="http://schemas.openxmlformats.org/officeDocument/2006/math">
                    <m:oMathParaPr>
                      <m:jc m:val="centerGroup"/>
                    </m:oMathParaPr>
                    <m:oMath xmlns:m="http://schemas.openxmlformats.org/officeDocument/2006/math">
                      <m:eqArr>
                        <m:eqArrPr>
                          <m:ctrlPr>
                            <a:rPr lang="en-US" sz="1800" i="1" smtClean="0">
                              <a:effectLst/>
                              <a:latin typeface="Cambria Math" panose="02040503050406030204" pitchFamily="18" charset="0"/>
                              <a:ea typeface="Times New Roman" panose="02020603050405020304" pitchFamily="18" charset="0"/>
                            </a:rPr>
                          </m:ctrlPr>
                        </m:eqArrPr>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𝜋</m:t>
                              </m:r>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f>
                                <m:fPr>
                                  <m:ctrlPr>
                                    <a:rPr lang="en-US" sz="1800" i="1">
                                      <a:effectLst/>
                                      <a:latin typeface="Cambria Math" panose="02040503050406030204" pitchFamily="18" charset="0"/>
                                      <a:ea typeface="Times New Roman" panose="02020603050405020304" pitchFamily="18" charset="0"/>
                                    </a:rPr>
                                  </m:ctrlPr>
                                </m:fPr>
                                <m:num>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𝜙</m:t>
                                      </m:r>
                                    </m:e>
                                    <m:sub>
                                      <m:r>
                                        <a:rPr lang="ka-GE" sz="1800" i="1">
                                          <a:effectLst/>
                                          <a:latin typeface="Cambria Math" panose="02040503050406030204" pitchFamily="18" charset="0"/>
                                          <a:ea typeface="Times New Roman" panose="02020603050405020304" pitchFamily="18" charset="0"/>
                                        </a:rPr>
                                        <m:t>0</m:t>
                                      </m:r>
                                    </m:sub>
                                  </m:sSub>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den>
                              </m:f>
                            </m:e>
                          </m:nary>
                          <m:r>
                            <a:rPr lang="ka-GE" sz="1800" i="1">
                              <a:effectLst/>
                              <a:latin typeface="Cambria Math" panose="02040503050406030204" pitchFamily="18" charset="0"/>
                              <a:ea typeface="Times New Roman" panose="02020603050405020304" pitchFamily="18" charset="0"/>
                            </a:rPr>
                            <m:t>𝑑𝑡</m:t>
                          </m:r>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𝜋</m:t>
                              </m:r>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r>
                                <a:rPr lang="ka-GE" sz="1800" i="1">
                                  <a:effectLst/>
                                  <a:latin typeface="Cambria Math" panose="02040503050406030204" pitchFamily="18" charset="0"/>
                                  <a:ea typeface="Times New Roman" panose="02020603050405020304" pitchFamily="18" charset="0"/>
                                </a:rPr>
                                <m:t>𝑘</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e>
                              </m:d>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𝜙</m:t>
                                  </m:r>
                                </m:e>
                                <m:sub>
                                  <m:r>
                                    <a:rPr lang="ka-GE" sz="1800" i="1">
                                      <a:effectLst/>
                                      <a:latin typeface="Cambria Math" panose="02040503050406030204" pitchFamily="18" charset="0"/>
                                      <a:ea typeface="Times New Roman" panose="02020603050405020304" pitchFamily="18" charset="0"/>
                                    </a:rPr>
                                    <m:t>0</m:t>
                                  </m:r>
                                </m:sub>
                              </m:sSub>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𝑓</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e>
                              </m:d>
                              <m:r>
                                <a:rPr lang="ka-GE" sz="1800" i="1">
                                  <a:effectLst/>
                                  <a:latin typeface="Cambria Math" panose="02040503050406030204" pitchFamily="18" charset="0"/>
                                  <a:ea typeface="Times New Roman" panose="02020603050405020304" pitchFamily="18" charset="0"/>
                                </a:rPr>
                                <m:t>,</m:t>
                              </m:r>
                            </m:e>
                          </m:nary>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Sylfaen" panose="010A0502050306030303" pitchFamily="18" charset="0"/>
                    <a:ea typeface="Times New Roman" panose="02020603050405020304" pitchFamily="18" charset="0"/>
                    <a:cs typeface="Sylfaen" panose="010A0502050306030303" pitchFamily="18" charset="0"/>
                  </a:rPr>
                  <a:t>where</a:t>
                </a:r>
              </a:p>
              <a:p>
                <a:pPr algn="just">
                  <a:lnSpc>
                    <a:spcPct val="115000"/>
                  </a:lnSpc>
                </a:pPr>
                <a14:m>
                  <m:oMathPara xmlns:m="http://schemas.openxmlformats.org/officeDocument/2006/math">
                    <m:oMathParaPr>
                      <m:jc m:val="centerGroup"/>
                    </m:oMathParaPr>
                    <m:oMath xmlns:m="http://schemas.openxmlformats.org/officeDocument/2006/math">
                      <m:r>
                        <a:rPr lang="ka-GE" sz="1800" i="1">
                          <a:effectLst/>
                          <a:latin typeface="Cambria Math" panose="02040503050406030204" pitchFamily="18" charset="0"/>
                          <a:ea typeface="Times New Roman" panose="02020603050405020304" pitchFamily="18" charset="0"/>
                        </a:rPr>
                        <m:t>𝑘</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𝑑</m:t>
                          </m:r>
                          <m:func>
                            <m:funcPr>
                              <m:ctrlPr>
                                <a:rPr lang="en-US" sz="1800" i="1">
                                  <a:effectLst/>
                                  <a:latin typeface="Cambria Math" panose="02040503050406030204" pitchFamily="18" charset="0"/>
                                  <a:ea typeface="Times New Roman" panose="02020603050405020304" pitchFamily="18" charset="0"/>
                                </a:rPr>
                              </m:ctrlPr>
                            </m:funcPr>
                            <m:fName>
                              <m:r>
                                <a:rPr lang="ka-GE" sz="1800" i="1">
                                  <a:effectLst/>
                                  <a:latin typeface="Cambria Math" panose="02040503050406030204" pitchFamily="18" charset="0"/>
                                  <a:ea typeface="Times New Roman" panose="02020603050405020304" pitchFamily="18" charset="0"/>
                                </a:rPr>
                                <m:t>𝑐𝑜𝑠</m:t>
                              </m:r>
                            </m:fName>
                            <m:e>
                              <m:r>
                                <a:rPr lang="ka-GE" sz="1800" i="1">
                                  <a:effectLst/>
                                  <a:latin typeface="Cambria Math" panose="02040503050406030204" pitchFamily="18" charset="0"/>
                                  <a:ea typeface="Times New Roman" panose="02020603050405020304" pitchFamily="18" charset="0"/>
                                </a:rPr>
                                <m:t>𝛽</m:t>
                              </m:r>
                            </m:e>
                          </m:func>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𝑑</m:t>
                          </m:r>
                          <m:func>
                            <m:funcPr>
                              <m:ctrlPr>
                                <a:rPr lang="en-US" sz="1800" i="1">
                                  <a:effectLst/>
                                  <a:latin typeface="Cambria Math" panose="02040503050406030204" pitchFamily="18" charset="0"/>
                                  <a:ea typeface="Times New Roman" panose="02020603050405020304" pitchFamily="18" charset="0"/>
                                </a:rPr>
                              </m:ctrlPr>
                            </m:funcPr>
                            <m:fName>
                              <m:r>
                                <a:rPr lang="ka-GE" sz="1800" i="1">
                                  <a:effectLst/>
                                  <a:latin typeface="Cambria Math" panose="02040503050406030204" pitchFamily="18" charset="0"/>
                                  <a:ea typeface="Times New Roman" panose="02020603050405020304" pitchFamily="18" charset="0"/>
                                </a:rPr>
                                <m:t>𝑐𝑜𝑠</m:t>
                              </m:r>
                            </m:fName>
                            <m:e>
                              <m:r>
                                <a:rPr lang="ka-GE" sz="1800" i="1">
                                  <a:effectLst/>
                                  <a:latin typeface="Cambria Math" panose="02040503050406030204" pitchFamily="18" charset="0"/>
                                  <a:ea typeface="Times New Roman" panose="02020603050405020304" pitchFamily="18" charset="0"/>
                                </a:rPr>
                                <m:t>𝛽</m:t>
                              </m:r>
                            </m:e>
                          </m:func>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m:t>
                              </m:r>
                            </m:e>
                            <m:sup>
                              <m:r>
                                <a:rPr lang="ka-GE" sz="1800" i="1">
                                  <a:effectLst/>
                                  <a:latin typeface="Cambria Math" panose="02040503050406030204" pitchFamily="18" charset="0"/>
                                  <a:ea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𝑑</m:t>
                              </m:r>
                            </m:e>
                            <m:sup>
                              <m:r>
                                <a:rPr lang="ka-GE" sz="1800" i="1">
                                  <a:effectLst/>
                                  <a:latin typeface="Cambria Math" panose="02040503050406030204" pitchFamily="18" charset="0"/>
                                  <a:ea typeface="Times New Roman" panose="02020603050405020304" pitchFamily="18" charset="0"/>
                                </a:rPr>
                                <m:t>2</m:t>
                              </m:r>
                            </m:sup>
                          </m:sSup>
                          <m:func>
                            <m:funcPr>
                              <m:ctrlPr>
                                <a:rPr lang="en-US" sz="1800" i="1">
                                  <a:effectLst/>
                                  <a:latin typeface="Cambria Math" panose="02040503050406030204" pitchFamily="18" charset="0"/>
                                  <a:ea typeface="Times New Roman" panose="02020603050405020304" pitchFamily="18" charset="0"/>
                                </a:rPr>
                              </m:ctrlPr>
                            </m:funcPr>
                            <m:fNa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𝑠𝑖𝑛</m:t>
                                  </m:r>
                                </m:e>
                                <m:sup>
                                  <m:r>
                                    <a:rPr lang="ka-GE" sz="1800" i="1">
                                      <a:effectLst/>
                                      <a:latin typeface="Cambria Math" panose="02040503050406030204" pitchFamily="18" charset="0"/>
                                      <a:ea typeface="Times New Roman" panose="02020603050405020304" pitchFamily="18" charset="0"/>
                                    </a:rPr>
                                    <m:t>2</m:t>
                                  </m:r>
                                </m:sup>
                              </m:sSup>
                            </m:fName>
                            <m:e>
                              <m:r>
                                <a:rPr lang="ka-GE" sz="1800" i="1">
                                  <a:effectLst/>
                                  <a:latin typeface="Cambria Math" panose="02040503050406030204" pitchFamily="18" charset="0"/>
                                  <a:ea typeface="Times New Roman" panose="02020603050405020304" pitchFamily="18" charset="0"/>
                                </a:rPr>
                                <m:t>𝛽</m:t>
                              </m:r>
                            </m:e>
                          </m:func>
                        </m:den>
                      </m:f>
                      <m:r>
                        <a:rPr lang="en-US" sz="1800" i="1">
                          <a:effectLst/>
                          <a:latin typeface="Cambria Math" panose="02040503050406030204" pitchFamily="18" charset="0"/>
                          <a:ea typeface="Times New Roman" panose="02020603050405020304" pitchFamily="18" charset="0"/>
                        </a:rPr>
                        <m:t>,</m:t>
                      </m: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endParaRPr lang="en-US" sz="1800" dirty="0">
                  <a:effectLst/>
                  <a:latin typeface="Times New Roman" panose="02020603050405020304" pitchFamily="18" charset="0"/>
                  <a:ea typeface="Times New Roman" panose="02020603050405020304" pitchFamily="18" charset="0"/>
                </a:endParaRPr>
              </a:p>
              <a:p>
                <a:pPr algn="just">
                  <a:lnSpc>
                    <a:spcPct val="115000"/>
                  </a:lnSpc>
                </a:pPr>
                <a:endParaRPr lang="en-US" sz="1800" dirty="0">
                  <a:effectLst/>
                  <a:latin typeface="Times New Roman" panose="02020603050405020304" pitchFamily="18" charset="0"/>
                  <a:ea typeface="Times New Roman" panose="02020603050405020304" pitchFamily="18" charset="0"/>
                </a:endParaRPr>
              </a:p>
            </p:txBody>
          </p:sp>
        </mc:Choice>
        <mc:Fallback xmlns="">
          <p:sp>
            <p:nvSpPr>
              <p:cNvPr id="7" name="TextBox 6">
                <a:extLst>
                  <a:ext uri="{FF2B5EF4-FFF2-40B4-BE49-F238E27FC236}">
                    <a16:creationId xmlns:a16="http://schemas.microsoft.com/office/drawing/2014/main" id="{1663BA0C-A741-590B-D21D-2D8A54D37098}"/>
                  </a:ext>
                </a:extLst>
              </p:cNvPr>
              <p:cNvSpPr txBox="1">
                <a:spLocks noRot="1" noChangeAspect="1" noMove="1" noResize="1" noEditPoints="1" noAdjustHandles="1" noChangeArrowheads="1" noChangeShapeType="1" noTextEdit="1"/>
              </p:cNvSpPr>
              <p:nvPr/>
            </p:nvSpPr>
            <p:spPr>
              <a:xfrm>
                <a:off x="1253763" y="2769443"/>
                <a:ext cx="4842236" cy="2406493"/>
              </a:xfrm>
              <a:prstGeom prst="rect">
                <a:avLst/>
              </a:prstGeom>
              <a:blipFill>
                <a:blip r:embed="rId3"/>
                <a:stretch>
                  <a:fillRect l="-1134"/>
                </a:stretch>
              </a:blipFill>
            </p:spPr>
            <p:txBody>
              <a:bodyPr/>
              <a:lstStyle/>
              <a:p>
                <a:r>
                  <a:rPr lang="en-US">
                    <a:noFill/>
                  </a:rPr>
                  <a:t> </a:t>
                </a:r>
              </a:p>
            </p:txBody>
          </p:sp>
        </mc:Fallback>
      </mc:AlternateContent>
    </p:spTree>
    <p:extLst>
      <p:ext uri="{BB962C8B-B14F-4D97-AF65-F5344CB8AC3E}">
        <p14:creationId xmlns:p14="http://schemas.microsoft.com/office/powerpoint/2010/main" val="2635705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80411-9C0C-4394-D59A-4F9E16CBFD6C}"/>
              </a:ext>
            </a:extLst>
          </p:cNvPr>
          <p:cNvSpPr>
            <a:spLocks noGrp="1"/>
          </p:cNvSpPr>
          <p:nvPr>
            <p:ph type="title"/>
          </p:nvPr>
        </p:nvSpPr>
        <p:spPr/>
        <p:txBody>
          <a:bodyPr/>
          <a:lstStyle/>
          <a:p>
            <a:r>
              <a:rPr lang="en-US" dirty="0"/>
              <a:t>Thermally Insulate Cracks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CCAD268-F1D7-CE4D-8C4F-D0527B63A9E8}"/>
                  </a:ext>
                </a:extLst>
              </p:cNvPr>
              <p:cNvSpPr>
                <a:spLocks noGrp="1"/>
              </p:cNvSpPr>
              <p:nvPr>
                <p:ph idx="1"/>
              </p:nvPr>
            </p:nvSpPr>
            <p:spPr/>
            <p:txBody>
              <a:bodyPr>
                <a:normAutofit fontScale="85000" lnSpcReduction="10000"/>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Consider an infinite body with a thermally insulated crack located along the line </a:t>
                </a:r>
                <a14:m>
                  <m:oMath xmlns:m="http://schemas.openxmlformats.org/officeDocument/2006/math">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r>
                      <a:rPr lang="ka-GE" sz="1800" i="1">
                        <a:effectLst/>
                        <a:latin typeface="Cambria Math" panose="02040503050406030204" pitchFamily="18" charset="0"/>
                        <a:ea typeface="Times New Roman" panose="02020603050405020304" pitchFamily="18" charset="0"/>
                      </a:rPr>
                      <m:t>=0</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Let's assume that the temperature distribution on the body without a crack is described by the given harmonic function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r>
                      <a:rPr lang="ka-GE" sz="1800" i="1">
                        <a:effectLst/>
                        <a:latin typeface="Cambria Math" panose="02040503050406030204" pitchFamily="18" charset="0"/>
                        <a:ea typeface="Times New Roman" panose="02020603050405020304" pitchFamily="18" charset="0"/>
                      </a:rPr>
                      <m:t>)</m:t>
                    </m:r>
                  </m:oMath>
                </a14:m>
                <a:r>
                  <a:rPr lang="en-US" sz="1800" dirty="0">
                    <a:effectLst/>
                    <a:latin typeface="Times New Roman" panose="02020603050405020304" pitchFamily="18" charset="0"/>
                    <a:ea typeface="Times New Roman" panose="02020603050405020304" pitchFamily="18" charset="0"/>
                  </a:rPr>
                  <a:t>. In this context, the general temperature field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𝑇</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can be expressed as follows:</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a:rPr lang="ka-GE" sz="1800" i="1">
                              <a:effectLst/>
                              <a:latin typeface="Cambria Math" panose="02040503050406030204" pitchFamily="18" charset="0"/>
                              <a:ea typeface="Times New Roman" panose="02020603050405020304" pitchFamily="18" charset="0"/>
                            </a:rPr>
                            <m:t>𝑇</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e>
                          </m:d>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2.1</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where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is the perturbed temperature field caused by the crack. Since the crack is thermally insulated, the condition is fulfilled on its border [1].</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𝑇</m:t>
                                  </m:r>
                                </m:e>
                                <m:sup>
                                  <m:r>
                                    <a:rPr lang="ka-GE" sz="1800" i="1">
                                      <a:effectLst/>
                                      <a:latin typeface="Cambria Math" panose="02040503050406030204" pitchFamily="18" charset="0"/>
                                      <a:ea typeface="Times New Roman" panose="02020603050405020304" pitchFamily="18" charset="0"/>
                                    </a:rPr>
                                    <m:t>+</m:t>
                                  </m:r>
                                </m:sup>
                              </m:sSup>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den>
                          </m:f>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𝑇</m:t>
                                  </m:r>
                                </m:e>
                                <m:sup>
                                  <m:r>
                                    <a:rPr lang="ka-GE" sz="1800" i="1">
                                      <a:effectLst/>
                                      <a:latin typeface="Cambria Math" panose="02040503050406030204" pitchFamily="18" charset="0"/>
                                      <a:ea typeface="Times New Roman" panose="02020603050405020304" pitchFamily="18" charset="0"/>
                                    </a:rPr>
                                    <m:t>−</m:t>
                                  </m:r>
                                </m:sup>
                              </m:sSup>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den>
                          </m:f>
                          <m:r>
                            <a:rPr lang="ka-GE" sz="1800" i="1">
                              <a:effectLst/>
                              <a:latin typeface="Cambria Math" panose="02040503050406030204" pitchFamily="18" charset="0"/>
                              <a:ea typeface="Times New Roman" panose="02020603050405020304" pitchFamily="18" charset="0"/>
                            </a:rPr>
                            <m:t>=0,</m:t>
                          </m:r>
                          <m:r>
                            <m:rPr>
                              <m:nor/>
                            </m:rPr>
                            <a:rPr lang="ka-GE" sz="1800">
                              <a:effectLst/>
                              <a:latin typeface="Times New Roman" panose="02020603050405020304" pitchFamily="18" charset="0"/>
                              <a:ea typeface="Times New Roman" panose="02020603050405020304" pitchFamily="18" charset="0"/>
                            </a:rPr>
                            <m:t> </m:t>
                          </m:r>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𝑎</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r>
                            <a:rPr lang="ka-GE" sz="1800" i="1">
                              <a:effectLst/>
                              <a:latin typeface="Cambria Math" panose="02040503050406030204" pitchFamily="18" charset="0"/>
                              <a:ea typeface="Times New Roman" panose="02020603050405020304" pitchFamily="18" charset="0"/>
                            </a:rPr>
                            <m:t>=0#</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2.2</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This expression, considering (2.1), can be written as follows:</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m:t>
                                  </m:r>
                                </m:sup>
                              </m:sSup>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den>
                          </m:f>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m:t>
                                  </m:r>
                                </m:sup>
                              </m:sSup>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den>
                          </m:f>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den>
                          </m:f>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𝑎</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r>
                            <a:rPr lang="ka-GE" sz="1800" i="1">
                              <a:effectLst/>
                              <a:latin typeface="Cambria Math" panose="02040503050406030204" pitchFamily="18" charset="0"/>
                              <a:ea typeface="Times New Roman" panose="02020603050405020304" pitchFamily="18" charset="0"/>
                            </a:rPr>
                            <m:t>=0#</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2.3</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By considering the condition of temperature continuity at the crack tips, it follows that</a:t>
                </a:r>
                <a:endParaRPr lang="en-US" dirty="0">
                  <a:ea typeface="Times New Roman" panose="02020603050405020304" pitchFamily="18" charset="0"/>
                </a:endParaRP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,0</m:t>
                              </m:r>
                            </m:e>
                          </m:d>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,0</m:t>
                              </m:r>
                            </m:e>
                          </m:d>
                          <m:r>
                            <a:rPr lang="ka-GE" sz="1800" i="1">
                              <a:effectLst/>
                              <a:latin typeface="Cambria Math" panose="02040503050406030204" pitchFamily="18" charset="0"/>
                              <a:ea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rPr>
                            <m:t>when</m:t>
                          </m:r>
                          <m:r>
                            <a:rPr lang="en-US" sz="1800" i="1">
                              <a:effectLst/>
                              <a:latin typeface="Cambria Math" panose="02040503050406030204" pitchFamily="18" charset="0"/>
                              <a:ea typeface="Times New Roman" panose="02020603050405020304" pitchFamily="18" charset="0"/>
                            </a:rPr>
                            <m:t> </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 </m:t>
                          </m:r>
                          <m:r>
                            <a:rPr lang="ka-GE" sz="1800" i="1">
                              <a:effectLst/>
                              <a:latin typeface="Cambria Math" panose="02040503050406030204" pitchFamily="18" charset="0"/>
                              <a:ea typeface="Times New Roman" panose="02020603050405020304" pitchFamily="18" charset="0"/>
                            </a:rPr>
                            <m:t>𝑎</m:t>
                          </m:r>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2.4</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Thus, the problem is reduced to defining a harmonic function t(x, y) that decays to infinity while satisfying the conditions (2.3) and (2.4). We can represent the temperature,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as follows:</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a:rPr lang="ka-GE" sz="1800" i="1">
                              <a:effectLst/>
                              <a:latin typeface="Cambria Math" panose="02040503050406030204" pitchFamily="18" charset="0"/>
                              <a:ea typeface="Times New Roman" panose="02020603050405020304" pitchFamily="18" charset="0"/>
                            </a:rPr>
                            <m:t>𝑡</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e>
                          </m:d>
                          <m:r>
                            <a:rPr lang="ka-GE" sz="1800" i="1">
                              <a:effectLst/>
                              <a:latin typeface="Cambria Math" panose="02040503050406030204" pitchFamily="18" charset="0"/>
                              <a:ea typeface="Times New Roman" panose="02020603050405020304" pitchFamily="18" charset="0"/>
                            </a:rPr>
                            <m:t>=</m:t>
                          </m:r>
                          <m:func>
                            <m:funcPr>
                              <m:ctrlPr>
                                <a:rPr lang="en-US" sz="1800" i="1">
                                  <a:effectLst/>
                                  <a:latin typeface="Cambria Math" panose="02040503050406030204" pitchFamily="18" charset="0"/>
                                  <a:ea typeface="Times New Roman" panose="02020603050405020304" pitchFamily="18" charset="0"/>
                                </a:rPr>
                              </m:ctrlPr>
                            </m:funcPr>
                            <m:fName>
                              <m:r>
                                <a:rPr lang="ka-GE" sz="1800" i="1">
                                  <a:effectLst/>
                                  <a:latin typeface="Cambria Math" panose="02040503050406030204" pitchFamily="18" charset="0"/>
                                  <a:ea typeface="Times New Roman" panose="02020603050405020304" pitchFamily="18" charset="0"/>
                                </a:rPr>
                                <m:t>𝑅𝑒</m:t>
                              </m:r>
                            </m:fName>
                            <m:e>
                              <m:r>
                                <a:rPr lang="ka-GE" sz="1800" i="1">
                                  <a:effectLst/>
                                  <a:latin typeface="Cambria Math" panose="02040503050406030204" pitchFamily="18" charset="0"/>
                                  <a:ea typeface="Times New Roman" panose="02020603050405020304" pitchFamily="18" charset="0"/>
                                </a:rPr>
                                <m:t>𝑓</m:t>
                              </m:r>
                            </m:e>
                          </m:func>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2.5</m:t>
                              </m:r>
                            </m:e>
                          </m:d>
                        </m:e>
                      </m:eqArr>
                    </m:oMath>
                  </m:oMathPara>
                </a14:m>
                <a:endParaRPr lang="en-US" sz="1800" dirty="0">
                  <a:effectLst/>
                  <a:latin typeface="Times New Roman" panose="02020603050405020304" pitchFamily="18" charset="0"/>
                  <a:ea typeface="Times New Roman" panose="02020603050405020304" pitchFamily="18" charset="0"/>
                </a:endParaRPr>
              </a:p>
              <a:p>
                <a:endParaRPr lang="en-US" dirty="0"/>
              </a:p>
            </p:txBody>
          </p:sp>
        </mc:Choice>
        <mc:Fallback xmlns="">
          <p:sp>
            <p:nvSpPr>
              <p:cNvPr id="3" name="Content Placeholder 2">
                <a:extLst>
                  <a:ext uri="{FF2B5EF4-FFF2-40B4-BE49-F238E27FC236}">
                    <a16:creationId xmlns:a16="http://schemas.microsoft.com/office/drawing/2014/main" id="{4CCAD268-F1D7-CE4D-8C4F-D0527B63A9E8}"/>
                  </a:ext>
                </a:extLst>
              </p:cNvPr>
              <p:cNvSpPr>
                <a:spLocks noGrp="1" noRot="1" noChangeAspect="1" noMove="1" noResize="1" noEditPoints="1" noAdjustHandles="1" noChangeArrowheads="1" noChangeShapeType="1" noTextEdit="1"/>
              </p:cNvSpPr>
              <p:nvPr>
                <p:ph idx="1"/>
              </p:nvPr>
            </p:nvSpPr>
            <p:spPr>
              <a:blipFill>
                <a:blip r:embed="rId2"/>
                <a:stretch>
                  <a:fillRect l="-175" t="-388" r="-233"/>
                </a:stretch>
              </a:blipFill>
            </p:spPr>
            <p:txBody>
              <a:bodyPr/>
              <a:lstStyle/>
              <a:p>
                <a:r>
                  <a:rPr lang="en-US">
                    <a:noFill/>
                  </a:rPr>
                  <a:t> </a:t>
                </a:r>
              </a:p>
            </p:txBody>
          </p:sp>
        </mc:Fallback>
      </mc:AlternateContent>
    </p:spTree>
    <p:extLst>
      <p:ext uri="{BB962C8B-B14F-4D97-AF65-F5344CB8AC3E}">
        <p14:creationId xmlns:p14="http://schemas.microsoft.com/office/powerpoint/2010/main" val="31331956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17276-5BD0-B57C-C055-77F6862F03BD}"/>
              </a:ext>
            </a:extLst>
          </p:cNvPr>
          <p:cNvSpPr>
            <a:spLocks noGrp="1"/>
          </p:cNvSpPr>
          <p:nvPr>
            <p:ph type="title"/>
          </p:nvPr>
        </p:nvSpPr>
        <p:spPr/>
        <p:txBody>
          <a:bodyPr/>
          <a:lstStyle/>
          <a:p>
            <a:r>
              <a:rPr lang="en-US" dirty="0"/>
              <a:t>Thermally Insulate Cracks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3FB10CE-F5CC-A2F5-1703-EC5D18ABBBF4}"/>
                  </a:ext>
                </a:extLst>
              </p:cNvPr>
              <p:cNvSpPr>
                <a:spLocks noGrp="1"/>
              </p:cNvSpPr>
              <p:nvPr>
                <p:ph idx="1"/>
              </p:nvPr>
            </p:nvSpPr>
            <p:spPr/>
            <p:txBody>
              <a:bodyPr>
                <a:normAutofit fontScale="92500" lnSpcReduction="10000"/>
              </a:bodyPr>
              <a:lstStyle/>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smtClean="0">
                              <a:effectLst/>
                              <a:latin typeface="Cambria Math" panose="02040503050406030204" pitchFamily="18" charset="0"/>
                              <a:ea typeface="Times New Roman" panose="02020603050405020304" pitchFamily="18" charset="0"/>
                            </a:rPr>
                          </m:ctrlPr>
                        </m:eqArrPr>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r>
                            <a:rPr lang="ka-GE" sz="1800" i="1">
                              <a:effectLst/>
                              <a:latin typeface="Cambria Math" panose="02040503050406030204" pitchFamily="18" charset="0"/>
                              <a:ea typeface="Times New Roman" panose="02020603050405020304" pitchFamily="18" charset="0"/>
                            </a:rPr>
                            <m:t>=</m:t>
                          </m:r>
                          <m:func>
                            <m:funcPr>
                              <m:ctrlPr>
                                <a:rPr lang="en-US" sz="1800" i="1">
                                  <a:effectLst/>
                                  <a:latin typeface="Cambria Math" panose="02040503050406030204" pitchFamily="18" charset="0"/>
                                  <a:ea typeface="Times New Roman" panose="02020603050405020304" pitchFamily="18" charset="0"/>
                                </a:rPr>
                              </m:ctrlPr>
                            </m:funcPr>
                            <m:fName>
                              <m:r>
                                <a:rPr lang="ka-GE" sz="1800" i="1">
                                  <a:effectLst/>
                                  <a:latin typeface="Cambria Math" panose="02040503050406030204" pitchFamily="18" charset="0"/>
                                  <a:ea typeface="Times New Roman" panose="02020603050405020304" pitchFamily="18" charset="0"/>
                                </a:rPr>
                                <m:t>𝑅𝑒</m:t>
                              </m:r>
                            </m:fName>
                            <m:e>
                              <m:r>
                                <a:rPr lang="ka-GE" sz="1800" i="1">
                                  <a:effectLst/>
                                  <a:latin typeface="Cambria Math" panose="02040503050406030204" pitchFamily="18" charset="0"/>
                                  <a:ea typeface="Times New Roman" panose="02020603050405020304" pitchFamily="18" charset="0"/>
                                </a:rPr>
                                <m:t>𝐹</m:t>
                              </m:r>
                            </m:e>
                          </m:func>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den>
                          </m:f>
                          <m:r>
                            <a:rPr lang="ka-GE" sz="1800" i="1">
                              <a:effectLst/>
                              <a:latin typeface="Cambria Math" panose="02040503050406030204" pitchFamily="18" charset="0"/>
                              <a:ea typeface="Times New Roman" panose="02020603050405020304" pitchFamily="18" charset="0"/>
                            </a:rPr>
                            <m:t>=−</m:t>
                          </m:r>
                          <m:func>
                            <m:funcPr>
                              <m:ctrlPr>
                                <a:rPr lang="en-US" sz="1800" i="1">
                                  <a:effectLst/>
                                  <a:latin typeface="Cambria Math" panose="02040503050406030204" pitchFamily="18" charset="0"/>
                                  <a:ea typeface="Times New Roman" panose="02020603050405020304" pitchFamily="18" charset="0"/>
                                </a:rPr>
                              </m:ctrlPr>
                            </m:funcPr>
                            <m:fName>
                              <m:r>
                                <a:rPr lang="ka-GE" sz="1800" i="1">
                                  <a:effectLst/>
                                  <a:latin typeface="Cambria Math" panose="02040503050406030204" pitchFamily="18" charset="0"/>
                                  <a:ea typeface="Times New Roman" panose="02020603050405020304" pitchFamily="18" charset="0"/>
                                </a:rPr>
                                <m:t>𝐼𝑚</m:t>
                              </m:r>
                            </m:fName>
                            <m:e>
                              <m:r>
                                <a:rPr lang="ka-GE" sz="1800" i="1">
                                  <a:effectLst/>
                                  <a:latin typeface="Cambria Math" panose="02040503050406030204" pitchFamily="18" charset="0"/>
                                  <a:ea typeface="Times New Roman" panose="02020603050405020304" pitchFamily="18" charset="0"/>
                                </a:rPr>
                                <m:t>𝐹</m:t>
                              </m:r>
                            </m:e>
                          </m:func>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 </m:t>
                          </m:r>
                          <m:r>
                            <a:rPr lang="ka-GE" sz="1800" i="1">
                              <a:effectLst/>
                              <a:latin typeface="Cambria Math" panose="02040503050406030204" pitchFamily="18" charset="0"/>
                              <a:ea typeface="Times New Roman" panose="02020603050405020304" pitchFamily="18" charset="0"/>
                            </a:rPr>
                            <m:t>𝐹</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rPr>
                                <m:t>𝑓</m:t>
                              </m:r>
                            </m:e>
                            <m:sup>
                              <m:r>
                                <a:rPr lang="en-US"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2.6</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Additionally, let's introduce a distribution function. This introduction enables us to know the stress distribution in a small region around the crack tip once the stress intensity factor is determined. Hence, it becomes imperative to calculate the intensity coefficients </a:t>
                </a:r>
                <a14:m>
                  <m:oMath xmlns:m="http://schemas.openxmlformats.org/officeDocument/2006/math">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m:t>
                        </m:r>
                      </m:sup>
                    </m:sSub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a:t>
                </a:r>
                <a14:m>
                  <m:oMath xmlns:m="http://schemas.openxmlformats.org/officeDocument/2006/math">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𝑘</m:t>
                        </m:r>
                      </m:e>
                      <m:sub>
                        <m:r>
                          <a:rPr lang="ka-GE" sz="1800" i="1">
                            <a:effectLst/>
                            <a:latin typeface="Cambria Math" panose="02040503050406030204" pitchFamily="18" charset="0"/>
                            <a:ea typeface="Times New Roman" panose="02020603050405020304" pitchFamily="18" charset="0"/>
                          </a:rPr>
                          <m:t>2</m:t>
                        </m:r>
                      </m:sub>
                      <m:sup>
                        <m:r>
                          <a:rPr lang="ka-GE" sz="1800" i="1">
                            <a:effectLst/>
                            <a:latin typeface="Cambria Math" panose="02040503050406030204" pitchFamily="18" charset="0"/>
                            <a:ea typeface="Times New Roman" panose="02020603050405020304" pitchFamily="18" charset="0"/>
                          </a:rPr>
                          <m:t>±</m:t>
                        </m:r>
                      </m:sup>
                    </m:sSub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a:rPr lang="ka-GE" sz="1800" i="1">
                              <a:effectLst/>
                              <a:latin typeface="Cambria Math" panose="02040503050406030204" pitchFamily="18" charset="0"/>
                              <a:ea typeface="Times New Roman" panose="02020603050405020304" pitchFamily="18" charset="0"/>
                            </a:rPr>
                            <m:t>𝜓</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2</m:t>
                              </m:r>
                            </m:den>
                          </m:f>
                          <m:d>
                            <m:dPr>
                              <m:begChr m:val="["/>
                              <m:endChr m:val="]"/>
                              <m:ctrlPr>
                                <a:rPr lang="en-US" sz="1800" i="1">
                                  <a:effectLst/>
                                  <a:latin typeface="Cambria Math" panose="02040503050406030204" pitchFamily="18" charset="0"/>
                                  <a:ea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,0</m:t>
                                  </m:r>
                                </m:e>
                              </m:d>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,0</m:t>
                                  </m:r>
                                </m:e>
                              </m:d>
                            </m:e>
                          </m:d>
                          <m:r>
                            <a:rPr lang="ka-GE" sz="1800" i="1">
                              <a:effectLst/>
                              <a:latin typeface="Cambria Math" panose="020405030504060302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 </m:t>
                          </m:r>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𝑎</m:t>
                          </m:r>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2.7</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which describes the temperature jump in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𝑡</m:t>
                    </m:r>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𝑥</m:t>
                    </m:r>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𝑦</m:t>
                    </m:r>
                    <m:r>
                      <a:rPr lang="en-US" sz="1800" i="1">
                        <a:effectLst/>
                        <a:latin typeface="Cambria Math" panose="02040503050406030204" pitchFamily="18" charset="0"/>
                        <a:ea typeface="Times New Roman" panose="02020603050405020304" pitchFamily="18" charset="0"/>
                      </a:rPr>
                      <m:t>)</m:t>
                    </m:r>
                  </m:oMath>
                </a14:m>
                <a:r>
                  <a:rPr lang="en-US" sz="1800" dirty="0">
                    <a:effectLst/>
                    <a:latin typeface="Times New Roman" panose="02020603050405020304" pitchFamily="18" charset="0"/>
                    <a:ea typeface="Times New Roman" panose="02020603050405020304" pitchFamily="18" charset="0"/>
                  </a:rPr>
                  <a:t> during the transition to the crack tip. As is known [1], the following first-order singular integral equation is obtained for </a:t>
                </a:r>
                <a14:m>
                  <m:oMath xmlns:m="http://schemas.openxmlformats.org/officeDocument/2006/math">
                    <m:r>
                      <a:rPr lang="en-US" sz="1800" i="1">
                        <a:effectLst/>
                        <a:latin typeface="Cambria Math" panose="02040503050406030204" pitchFamily="18" charset="0"/>
                        <a:ea typeface="Times New Roman" panose="02020603050405020304" pitchFamily="18" charset="0"/>
                      </a:rPr>
                      <m:t>𝜓</m:t>
                    </m:r>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𝑥</m:t>
                    </m:r>
                    <m:r>
                      <a:rPr lang="en-US" sz="1800" i="1">
                        <a:effectLst/>
                        <a:latin typeface="Cambria Math" panose="02040503050406030204" pitchFamily="18" charset="0"/>
                        <a:ea typeface="Times New Roman" panose="02020603050405020304" pitchFamily="18" charset="0"/>
                      </a:rPr>
                      <m:t>)</m:t>
                    </m:r>
                  </m:oMath>
                </a14:m>
                <a:r>
                  <a:rPr lang="en-US" sz="1800" dirty="0">
                    <a:effectLst/>
                    <a:latin typeface="Times New Roman" panose="02020603050405020304" pitchFamily="18" charset="0"/>
                    <a:ea typeface="Times New Roman" panose="02020603050405020304" pitchFamily="18" charset="0"/>
                  </a:rPr>
                  <a:t>.</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𝜋</m:t>
                              </m:r>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sup>
                            <m:e>
                              <m:f>
                                <m:fPr>
                                  <m:ctrlPr>
                                    <a:rPr lang="en-US" sz="1800" i="1">
                                      <a:effectLst/>
                                      <a:latin typeface="Cambria Math" panose="02040503050406030204" pitchFamily="18" charset="0"/>
                                      <a:ea typeface="Times New Roman" panose="02020603050405020304" pitchFamily="18" charset="0"/>
                                    </a:rPr>
                                  </m:ctrlPr>
                                </m:fPr>
                                <m:num>
                                  <m:sSup>
                                    <m:sSupPr>
                                      <m:ctrlPr>
                                        <a:rPr lang="en-US" sz="1800" i="1">
                                          <a:effectLst/>
                                          <a:latin typeface="Cambria Math" panose="02040503050406030204" pitchFamily="18" charset="0"/>
                                          <a:ea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rPr>
                                        <m:t>𝜓</m:t>
                                      </m:r>
                                    </m:e>
                                    <m:sup>
                                      <m:r>
                                        <a:rPr lang="en-US"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e>
                          </m:nary>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 </m:t>
                          </m:r>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𝑎</m:t>
                          </m:r>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2.8</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With additional condition.</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sup>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𝜓</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r>
                                <a:rPr lang="ka-GE" sz="1800" i="1">
                                  <a:effectLst/>
                                  <a:latin typeface="Cambria Math" panose="02040503050406030204" pitchFamily="18" charset="0"/>
                                  <a:ea typeface="Times New Roman" panose="02020603050405020304" pitchFamily="18" charset="0"/>
                                </a:rPr>
                                <m:t>=0</m:t>
                              </m:r>
                            </m:e>
                          </m:nary>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2.9</m:t>
                              </m:r>
                            </m:e>
                          </m:d>
                        </m:e>
                      </m:eqArr>
                    </m:oMath>
                  </m:oMathPara>
                </a14:m>
                <a:endParaRPr lang="en-US" sz="1800" dirty="0">
                  <a:effectLst/>
                  <a:latin typeface="Times New Roman" panose="02020603050405020304" pitchFamily="18" charset="0"/>
                  <a:ea typeface="Times New Roman" panose="02020603050405020304" pitchFamily="18" charset="0"/>
                </a:endParaRPr>
              </a:p>
              <a:p>
                <a:endParaRPr lang="en-US" dirty="0"/>
              </a:p>
            </p:txBody>
          </p:sp>
        </mc:Choice>
        <mc:Fallback xmlns="">
          <p:sp>
            <p:nvSpPr>
              <p:cNvPr id="3" name="Content Placeholder 2">
                <a:extLst>
                  <a:ext uri="{FF2B5EF4-FFF2-40B4-BE49-F238E27FC236}">
                    <a16:creationId xmlns:a16="http://schemas.microsoft.com/office/drawing/2014/main" id="{53FB10CE-F5CC-A2F5-1703-EC5D18ABBBF4}"/>
                  </a:ext>
                </a:extLst>
              </p:cNvPr>
              <p:cNvSpPr>
                <a:spLocks noGrp="1" noRot="1" noChangeAspect="1" noMove="1" noResize="1" noEditPoints="1" noAdjustHandles="1" noChangeArrowheads="1" noChangeShapeType="1" noTextEdit="1"/>
              </p:cNvSpPr>
              <p:nvPr>
                <p:ph idx="1"/>
              </p:nvPr>
            </p:nvSpPr>
            <p:spPr>
              <a:blipFill>
                <a:blip r:embed="rId2"/>
                <a:stretch>
                  <a:fillRect l="-291" r="-349"/>
                </a:stretch>
              </a:blipFill>
            </p:spPr>
            <p:txBody>
              <a:bodyPr/>
              <a:lstStyle/>
              <a:p>
                <a:r>
                  <a:rPr lang="en-US">
                    <a:noFill/>
                  </a:rPr>
                  <a:t> </a:t>
                </a:r>
              </a:p>
            </p:txBody>
          </p:sp>
        </mc:Fallback>
      </mc:AlternateContent>
    </p:spTree>
    <p:extLst>
      <p:ext uri="{BB962C8B-B14F-4D97-AF65-F5344CB8AC3E}">
        <p14:creationId xmlns:p14="http://schemas.microsoft.com/office/powerpoint/2010/main" val="36557977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33072-CAD3-1663-4596-7B48948CA219}"/>
              </a:ext>
            </a:extLst>
          </p:cNvPr>
          <p:cNvSpPr>
            <a:spLocks noGrp="1"/>
          </p:cNvSpPr>
          <p:nvPr>
            <p:ph type="title"/>
          </p:nvPr>
        </p:nvSpPr>
        <p:spPr/>
        <p:txBody>
          <a:bodyPr/>
          <a:lstStyle/>
          <a:p>
            <a:r>
              <a:rPr lang="en-US" dirty="0"/>
              <a:t>Numerical Solutions for Thermally Insulate Cracks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FFD8414-846E-F59E-341C-DFF9521F214B}"/>
                  </a:ext>
                </a:extLst>
              </p:cNvPr>
              <p:cNvSpPr>
                <a:spLocks noGrp="1"/>
              </p:cNvSpPr>
              <p:nvPr>
                <p:ph idx="1"/>
              </p:nvPr>
            </p:nvSpPr>
            <p:spPr/>
            <p:txBody>
              <a:bodyPr>
                <a:normAutofit/>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We will provide a more detailed discussion of the numerical solution for the boundary value problem (2.8) - (2.9) in the subsequent sections. The function </a:t>
                </a:r>
                <a14:m>
                  <m:oMath xmlns:m="http://schemas.openxmlformats.org/officeDocument/2006/math">
                    <m:r>
                      <a:rPr lang="ka-GE" sz="1800" i="1">
                        <a:effectLst/>
                        <a:latin typeface="Cambria Math" panose="02040503050406030204" pitchFamily="18" charset="0"/>
                        <a:ea typeface="Times New Roman" panose="02020603050405020304" pitchFamily="18" charset="0"/>
                      </a:rPr>
                      <m:t>𝐹</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takes the following form:</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a:rPr lang="ka-GE" sz="1800" i="1">
                              <a:effectLst/>
                              <a:latin typeface="Cambria Math" panose="02040503050406030204" pitchFamily="18" charset="0"/>
                              <a:ea typeface="Times New Roman" panose="02020603050405020304" pitchFamily="18" charset="0"/>
                            </a:rPr>
                            <m:t>𝐹</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𝐹</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i="1">
                                      <a:latin typeface="Cambria Math" panose="02040503050406030204" pitchFamily="18" charset="0"/>
                                      <a:ea typeface="Times New Roman" panose="02020603050405020304" pitchFamily="18" charset="0"/>
                                    </a:rPr>
                                    <m:t>𝜙</m:t>
                                  </m:r>
                                  <m:r>
                                    <a:rPr lang="en-US" b="0" i="1" smtClean="0">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num>
                            <m:den>
                              <m:rad>
                                <m:radPr>
                                  <m:degHide m:val="on"/>
                                  <m:ctrlPr>
                                    <a:rPr lang="en-US" sz="1800" i="1">
                                      <a:effectLst/>
                                      <a:latin typeface="Cambria Math" panose="02040503050406030204" pitchFamily="18" charset="0"/>
                                      <a:ea typeface="Times New Roman" panose="02020603050405020304" pitchFamily="18" charset="0"/>
                                    </a:rPr>
                                  </m:ctrlPr>
                                </m:radPr>
                                <m:deg/>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𝑧</m:t>
                                      </m:r>
                                    </m:e>
                                    <m:sup>
                                      <m:r>
                                        <a:rPr lang="ka-GE" sz="1800" i="1">
                                          <a:effectLst/>
                                          <a:latin typeface="Cambria Math" panose="02040503050406030204" pitchFamily="18" charset="0"/>
                                          <a:ea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𝑎</m:t>
                                      </m:r>
                                    </m:e>
                                    <m:sup>
                                      <m:r>
                                        <a:rPr lang="ka-GE" sz="1800" i="1">
                                          <a:effectLst/>
                                          <a:latin typeface="Cambria Math" panose="02040503050406030204" pitchFamily="18" charset="0"/>
                                          <a:ea typeface="Times New Roman" panose="02020603050405020304" pitchFamily="18" charset="0"/>
                                        </a:rPr>
                                        <m:t>2</m:t>
                                      </m:r>
                                    </m:sup>
                                  </m:sSup>
                                </m:e>
                              </m:rad>
                            </m:den>
                          </m:f>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𝜋</m:t>
                              </m:r>
                              <m:r>
                                <a:rPr lang="ka-GE" sz="1800" i="1">
                                  <a:effectLst/>
                                  <a:latin typeface="Cambria Math" panose="02040503050406030204" pitchFamily="18" charset="0"/>
                                  <a:ea typeface="Times New Roman" panose="02020603050405020304" pitchFamily="18" charset="0"/>
                                </a:rPr>
                                <m:t> </m:t>
                              </m:r>
                              <m:r>
                                <a:rPr lang="ka-GE" sz="1800" i="1">
                                  <a:effectLst/>
                                  <a:latin typeface="Cambria Math" panose="02040503050406030204" pitchFamily="18" charset="0"/>
                                  <a:ea typeface="Times New Roman" panose="02020603050405020304" pitchFamily="18" charset="0"/>
                                </a:rPr>
                                <m:t>𝑖</m:t>
                              </m:r>
                              <m:rad>
                                <m:radPr>
                                  <m:degHide m:val="on"/>
                                  <m:ctrlPr>
                                    <a:rPr lang="en-US" sz="1800" i="1">
                                      <a:effectLst/>
                                      <a:latin typeface="Cambria Math" panose="02040503050406030204" pitchFamily="18" charset="0"/>
                                      <a:ea typeface="Times New Roman" panose="02020603050405020304" pitchFamily="18" charset="0"/>
                                    </a:rPr>
                                  </m:ctrlPr>
                                </m:radPr>
                                <m:deg/>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𝑧</m:t>
                                      </m:r>
                                    </m:e>
                                    <m:sup>
                                      <m:r>
                                        <a:rPr lang="ka-GE" sz="1800" i="1">
                                          <a:effectLst/>
                                          <a:latin typeface="Cambria Math" panose="02040503050406030204" pitchFamily="18" charset="0"/>
                                          <a:ea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𝑎</m:t>
                                      </m:r>
                                    </m:e>
                                    <m:sup>
                                      <m:r>
                                        <a:rPr lang="ka-GE" sz="1800" i="1">
                                          <a:effectLst/>
                                          <a:latin typeface="Cambria Math" panose="02040503050406030204" pitchFamily="18" charset="0"/>
                                          <a:ea typeface="Times New Roman" panose="02020603050405020304" pitchFamily="18" charset="0"/>
                                        </a:rPr>
                                        <m:t>2</m:t>
                                      </m:r>
                                    </m:sup>
                                  </m:sSup>
                                </m:e>
                              </m:rad>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sup>
                            <m:e>
                              <m:f>
                                <m:fPr>
                                  <m:ctrlPr>
                                    <a:rPr lang="en-US" sz="1800" i="1">
                                      <a:effectLst/>
                                      <a:latin typeface="Cambria Math" panose="02040503050406030204" pitchFamily="18" charset="0"/>
                                      <a:ea typeface="Times New Roman" panose="02020603050405020304" pitchFamily="18" charset="0"/>
                                    </a:rPr>
                                  </m:ctrlPr>
                                </m:fPr>
                                <m:num>
                                  <m:rad>
                                    <m:radPr>
                                      <m:degHide m:val="on"/>
                                      <m:ctrlPr>
                                        <a:rPr lang="en-US" sz="1800" i="1">
                                          <a:effectLst/>
                                          <a:latin typeface="Cambria Math" panose="02040503050406030204" pitchFamily="18" charset="0"/>
                                          <a:ea typeface="Times New Roman" panose="02020603050405020304" pitchFamily="18" charset="0"/>
                                        </a:rPr>
                                      </m:ctrlPr>
                                    </m:radPr>
                                    <m:deg/>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𝑎</m:t>
                                          </m:r>
                                        </m:e>
                                        <m:sup>
                                          <m:r>
                                            <a:rPr lang="ka-GE" sz="1800" i="1">
                                              <a:effectLst/>
                                              <a:latin typeface="Cambria Math" panose="02040503050406030204" pitchFamily="18" charset="0"/>
                                              <a:ea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2</m:t>
                                          </m:r>
                                        </m:sup>
                                      </m:sSup>
                                    </m:e>
                                  </m:rad>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den>
                              </m:f>
                            </m:e>
                          </m:nary>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2.10</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We isolate</a:t>
                </a:r>
              </a:p>
              <a:p>
                <a:pPr marL="0" indent="0" algn="just">
                  <a:lnSpc>
                    <a:spcPct val="115000"/>
                  </a:lnSpc>
                  <a:buNone/>
                </a:pPr>
                <a14:m>
                  <m:oMathPara xmlns:m="http://schemas.openxmlformats.org/officeDocument/2006/math">
                    <m:oMathParaPr>
                      <m:jc m:val="centerGroup"/>
                    </m:oMathParaPr>
                    <m:oMath xmlns:m="http://schemas.openxmlformats.org/officeDocument/2006/math">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𝐹</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i="1">
                              <a:latin typeface="Cambria Math" panose="02040503050406030204" pitchFamily="18" charset="0"/>
                              <a:ea typeface="Times New Roman" panose="02020603050405020304" pitchFamily="18" charset="0"/>
                            </a:rPr>
                            <m:t>𝜙</m:t>
                          </m:r>
                          <m:r>
                            <a:rPr lang="en-US" b="0" i="1" smtClean="0">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𝜋</m:t>
                          </m:r>
                          <m:r>
                            <m:rPr>
                              <m:nor/>
                            </m:rPr>
                            <a:rPr lang="ka-GE" sz="1800">
                              <a:effectLst/>
                              <a:latin typeface="Times New Roman" panose="02020603050405020304" pitchFamily="18" charset="0"/>
                              <a:ea typeface="Times New Roman" panose="02020603050405020304" pitchFamily="18" charset="0"/>
                            </a:rPr>
                            <m:t> </m:t>
                          </m:r>
                          <m:r>
                            <m:rPr>
                              <m:nor/>
                            </m:rPr>
                            <a:rPr lang="ka-GE" sz="1800">
                              <a:effectLst/>
                              <a:latin typeface="Times New Roman" panose="02020603050405020304" pitchFamily="18" charset="0"/>
                              <a:ea typeface="Times New Roman" panose="02020603050405020304" pitchFamily="18" charset="0"/>
                            </a:rPr>
                            <m:t>i</m:t>
                          </m:r>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sup>
                        <m:e>
                          <m:f>
                            <m:fPr>
                              <m:ctrlPr>
                                <a:rPr lang="en-US" sz="1800" i="1">
                                  <a:effectLst/>
                                  <a:latin typeface="Cambria Math" panose="02040503050406030204" pitchFamily="18" charset="0"/>
                                  <a:ea typeface="Times New Roman" panose="02020603050405020304" pitchFamily="18" charset="0"/>
                                </a:rPr>
                              </m:ctrlPr>
                            </m:fPr>
                            <m:num>
                              <m:rad>
                                <m:radPr>
                                  <m:degHide m:val="on"/>
                                  <m:ctrlPr>
                                    <a:rPr lang="en-US" sz="1800" i="1">
                                      <a:effectLst/>
                                      <a:latin typeface="Cambria Math" panose="02040503050406030204" pitchFamily="18" charset="0"/>
                                      <a:ea typeface="Times New Roman" panose="02020603050405020304" pitchFamily="18" charset="0"/>
                                    </a:rPr>
                                  </m:ctrlPr>
                                </m:radPr>
                                <m:deg/>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𝑎</m:t>
                                      </m:r>
                                    </m:e>
                                    <m:sup>
                                      <m:r>
                                        <a:rPr lang="ka-GE" sz="1800" i="1">
                                          <a:effectLst/>
                                          <a:latin typeface="Cambria Math" panose="02040503050406030204" pitchFamily="18" charset="0"/>
                                          <a:ea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2</m:t>
                                      </m:r>
                                    </m:sup>
                                  </m:sSup>
                                </m:e>
                              </m:rad>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den>
                          </m:f>
                        </m:e>
                      </m:nary>
                      <m:r>
                        <a:rPr lang="ka-GE" sz="1800" i="1">
                          <a:effectLst/>
                          <a:latin typeface="Cambria Math" panose="02040503050406030204" pitchFamily="18" charset="0"/>
                          <a:ea typeface="Times New Roman" panose="02020603050405020304" pitchFamily="18" charset="0"/>
                        </a:rPr>
                        <m:t>.</m:t>
                      </m:r>
                    </m:oMath>
                  </m:oMathPara>
                </a14:m>
                <a:endParaRPr lang="en-US" sz="1800" dirty="0">
                  <a:effectLst/>
                  <a:latin typeface="Times New Roman" panose="02020603050405020304" pitchFamily="18" charset="0"/>
                  <a:ea typeface="Times New Roman" panose="02020603050405020304" pitchFamily="18" charset="0"/>
                </a:endParaRPr>
              </a:p>
              <a:p>
                <a:pPr marL="90170" algn="just">
                  <a:lnSpc>
                    <a:spcPct val="115000"/>
                  </a:lnSpc>
                </a:pPr>
                <a:r>
                  <a:rPr lang="en-US" sz="1800" dirty="0">
                    <a:effectLst/>
                    <a:latin typeface="Times New Roman" panose="02020603050405020304" pitchFamily="18" charset="0"/>
                    <a:ea typeface="Times New Roman" panose="02020603050405020304" pitchFamily="18" charset="0"/>
                  </a:rPr>
                  <a:t>We will determine the function </a:t>
                </a:r>
                <a14:m>
                  <m:oMath xmlns:m="http://schemas.openxmlformats.org/officeDocument/2006/math">
                    <m:r>
                      <a:rPr lang="ka-GE" sz="1800" i="1">
                        <a:effectLst/>
                        <a:latin typeface="Cambria Math" panose="02040503050406030204" pitchFamily="18" charset="0"/>
                        <a:ea typeface="Times New Roman" panose="02020603050405020304" pitchFamily="18" charset="0"/>
                      </a:rPr>
                      <m:t>𝐹</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using the relationship provided in (2.6) to obtain the function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𝑓</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en-US" sz="1800" dirty="0">
                    <a:effectLst/>
                    <a:latin typeface="Times New Roman" panose="02020603050405020304" pitchFamily="18" charset="0"/>
                    <a:ea typeface="Times New Roman" panose="02020603050405020304" pitchFamily="18" charset="0"/>
                  </a:rPr>
                  <a:t>, Subsequently, we will ascertain the temperature field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𝑦</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using the relationship presented in (2.5).</a:t>
                </a:r>
              </a:p>
              <a:p>
                <a:pPr marL="90170" algn="just">
                  <a:lnSpc>
                    <a:spcPct val="115000"/>
                  </a:lnSpc>
                </a:pPr>
                <a:r>
                  <a:rPr lang="en-US" sz="1800" dirty="0">
                    <a:effectLst/>
                    <a:latin typeface="Times New Roman" panose="02020603050405020304" pitchFamily="18" charset="0"/>
                    <a:ea typeface="Times New Roman" panose="02020603050405020304" pitchFamily="18" charset="0"/>
                  </a:rPr>
                  <a:t>The integration of </a:t>
                </a:r>
                <a14:m>
                  <m:oMath xmlns:m="http://schemas.openxmlformats.org/officeDocument/2006/math">
                    <m:r>
                      <a:rPr lang="ka-GE" sz="1800" i="1">
                        <a:effectLst/>
                        <a:latin typeface="Cambria Math" panose="02040503050406030204" pitchFamily="18" charset="0"/>
                        <a:ea typeface="Times New Roman" panose="02020603050405020304" pitchFamily="18" charset="0"/>
                      </a:rPr>
                      <m:t>𝐹</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for a fixed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𝑧</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point can be calculated using the standard quadratic formula, but the accuracy decreases significantly as the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𝑧</m:t>
                    </m:r>
                  </m:oMath>
                </a14:m>
                <a:r>
                  <a:rPr lang="en-US" sz="1800" dirty="0">
                    <a:effectLst/>
                    <a:latin typeface="Times New Roman" panose="02020603050405020304" pitchFamily="18" charset="0"/>
                    <a:ea typeface="Times New Roman" panose="02020603050405020304" pitchFamily="18" charset="0"/>
                  </a:rPr>
                  <a:t>-point approaches the boundaries </a:t>
                </a:r>
                <a:r>
                  <a:rPr lang="ka-GE" sz="1800" dirty="0">
                    <a:effectLst/>
                    <a:latin typeface="Times New Roman" panose="02020603050405020304" pitchFamily="18" charset="0"/>
                    <a:ea typeface="Times New Roman" panose="02020603050405020304" pitchFamily="18" charset="0"/>
                  </a:rPr>
                  <a:t>[</a:t>
                </a:r>
                <a14:m>
                  <m:oMath xmlns:m="http://schemas.openxmlformats.org/officeDocument/2006/math">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r>
                      <a:rPr lang="ka-GE" sz="1800" i="1">
                        <a:effectLst/>
                        <a:latin typeface="Cambria Math" panose="02040503050406030204" pitchFamily="18" charset="0"/>
                        <a:ea typeface="Times New Roman" panose="02020603050405020304" pitchFamily="18" charset="0"/>
                      </a:rPr>
                      <m:t>, +</m:t>
                    </m:r>
                    <m:r>
                      <a:rPr lang="ka-GE" sz="1800" i="1">
                        <a:effectLst/>
                        <a:latin typeface="Cambria Math" panose="02040503050406030204" pitchFamily="18" charset="0"/>
                        <a:ea typeface="Times New Roman" panose="02020603050405020304" pitchFamily="18" charset="0"/>
                      </a:rPr>
                      <m:t>𝑎</m:t>
                    </m:r>
                    <m:r>
                      <a:rPr lang="ka-GE" sz="1800" i="1">
                        <a:effectLst/>
                        <a:latin typeface="Cambria Math" panose="02040503050406030204" pitchFamily="18" charset="0"/>
                        <a:ea typeface="Times New Roman" panose="02020603050405020304" pitchFamily="18" charset="0"/>
                      </a:rPr>
                      <m:t>]</m:t>
                    </m:r>
                  </m:oMath>
                </a14:m>
                <a:r>
                  <a:rPr lang="en-US" sz="1800" dirty="0">
                    <a:effectLst/>
                    <a:latin typeface="Times New Roman" panose="02020603050405020304" pitchFamily="18" charset="0"/>
                    <a:ea typeface="Times New Roman" panose="02020603050405020304" pitchFamily="18" charset="0"/>
                  </a:rPr>
                  <a:t>, particularly when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 </m:t>
                    </m:r>
                    <m:r>
                      <a:rPr lang="ka-GE" sz="1800" i="1">
                        <a:effectLst/>
                        <a:latin typeface="Cambria Math" panose="02040503050406030204" pitchFamily="18" charset="0"/>
                        <a:ea typeface="Times New Roman" panose="02020603050405020304" pitchFamily="18" charset="0"/>
                      </a:rPr>
                      <m:t>𝑎</m:t>
                    </m:r>
                  </m:oMath>
                </a14:m>
                <a:r>
                  <a:rPr lang="en-US" sz="1800" dirty="0">
                    <a:effectLst/>
                    <a:latin typeface="Times New Roman" panose="02020603050405020304" pitchFamily="18" charset="0"/>
                    <a:ea typeface="Times New Roman" panose="02020603050405020304" pitchFamily="18" charset="0"/>
                  </a:rPr>
                  <a:t>.</a:t>
                </a:r>
              </a:p>
              <a:p>
                <a:endParaRPr lang="en-US" dirty="0"/>
              </a:p>
            </p:txBody>
          </p:sp>
        </mc:Choice>
        <mc:Fallback xmlns="">
          <p:sp>
            <p:nvSpPr>
              <p:cNvPr id="3" name="Content Placeholder 2">
                <a:extLst>
                  <a:ext uri="{FF2B5EF4-FFF2-40B4-BE49-F238E27FC236}">
                    <a16:creationId xmlns:a16="http://schemas.microsoft.com/office/drawing/2014/main" id="{6FFD8414-846E-F59E-341C-DFF9521F214B}"/>
                  </a:ext>
                </a:extLst>
              </p:cNvPr>
              <p:cNvSpPr>
                <a:spLocks noGrp="1" noRot="1" noChangeAspect="1" noMove="1" noResize="1" noEditPoints="1" noAdjustHandles="1" noChangeArrowheads="1" noChangeShapeType="1" noTextEdit="1"/>
              </p:cNvSpPr>
              <p:nvPr>
                <p:ph idx="1"/>
              </p:nvPr>
            </p:nvSpPr>
            <p:spPr>
              <a:blipFill>
                <a:blip r:embed="rId2"/>
                <a:stretch>
                  <a:fillRect l="-407" t="-388" r="-466"/>
                </a:stretch>
              </a:blipFill>
            </p:spPr>
            <p:txBody>
              <a:bodyPr/>
              <a:lstStyle/>
              <a:p>
                <a:r>
                  <a:rPr lang="en-US">
                    <a:noFill/>
                  </a:rPr>
                  <a:t> </a:t>
                </a:r>
              </a:p>
            </p:txBody>
          </p:sp>
        </mc:Fallback>
      </mc:AlternateContent>
    </p:spTree>
    <p:extLst>
      <p:ext uri="{BB962C8B-B14F-4D97-AF65-F5344CB8AC3E}">
        <p14:creationId xmlns:p14="http://schemas.microsoft.com/office/powerpoint/2010/main" val="31244484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0E0B1-8235-1B90-C8AA-AE6A40BF19BD}"/>
              </a:ext>
            </a:extLst>
          </p:cNvPr>
          <p:cNvSpPr>
            <a:spLocks noGrp="1"/>
          </p:cNvSpPr>
          <p:nvPr>
            <p:ph type="title"/>
          </p:nvPr>
        </p:nvSpPr>
        <p:spPr/>
        <p:txBody>
          <a:bodyPr/>
          <a:lstStyle/>
          <a:p>
            <a:r>
              <a:rPr lang="en-US" dirty="0"/>
              <a:t>Numerical Solutions for Thermally Insulate Cracks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3370E2F-02A4-E184-CAD6-D3B330255489}"/>
                  </a:ext>
                </a:extLst>
              </p:cNvPr>
              <p:cNvSpPr>
                <a:spLocks noGrp="1"/>
              </p:cNvSpPr>
              <p:nvPr>
                <p:ph idx="1"/>
              </p:nvPr>
            </p:nvSpPr>
            <p:spPr/>
            <p:txBody>
              <a:bodyPr>
                <a:normAutofit/>
              </a:bodyPr>
              <a:lstStyle/>
              <a:p>
                <a:pPr marL="90170" algn="just">
                  <a:lnSpc>
                    <a:spcPct val="115000"/>
                  </a:lnSpc>
                </a:pPr>
                <a:r>
                  <a:rPr lang="en-US" sz="1800" dirty="0">
                    <a:effectLst/>
                    <a:latin typeface="Times New Roman" panose="02020603050405020304" pitchFamily="18" charset="0"/>
                    <a:ea typeface="Times New Roman" panose="02020603050405020304" pitchFamily="18" charset="0"/>
                  </a:rPr>
                  <a:t>To address this accuracy issue, we employ the integral </a:t>
                </a:r>
                <a14:m>
                  <m:oMath xmlns:m="http://schemas.openxmlformats.org/officeDocument/2006/math">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𝐹</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oMath>
                </a14:m>
                <a:r>
                  <a:rPr lang="en-US" sz="1800" dirty="0">
                    <a:effectLst/>
                    <a:latin typeface="Times New Roman" panose="02020603050405020304" pitchFamily="18" charset="0"/>
                    <a:ea typeface="Times New Roman" panose="02020603050405020304" pitchFamily="18" charset="0"/>
                  </a:rPr>
                  <a:t> calculated with the quadratic formula developed in the III-chapter of [2]</a:t>
                </a:r>
              </a:p>
              <a:p>
                <a:pPr marL="0" indent="0" algn="just">
                  <a:lnSpc>
                    <a:spcPct val="115000"/>
                  </a:lnSpc>
                  <a:buNone/>
                </a:pPr>
                <a14:m>
                  <m:oMathPara xmlns:m="http://schemas.openxmlformats.org/officeDocument/2006/math">
                    <m:oMathParaPr>
                      <m:jc m:val="centerGroup"/>
                    </m:oMathParaPr>
                    <m:oMath xmlns:m="http://schemas.openxmlformats.org/officeDocument/2006/math">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𝐹</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𝐹</m:t>
                              </m:r>
                            </m:e>
                            <m:sub>
                              <m:r>
                                <a:rPr lang="ka-GE" sz="1800" i="1">
                                  <a:effectLst/>
                                  <a:latin typeface="Cambria Math" panose="02040503050406030204" pitchFamily="18" charset="0"/>
                                  <a:ea typeface="Times New Roman" panose="02020603050405020304" pitchFamily="18" charset="0"/>
                                </a:rPr>
                                <m:t>𝑛</m:t>
                              </m:r>
                            </m:sub>
                          </m:sSub>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𝐹</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m:t>
                          </m:r>
                          <m:r>
                            <a:rPr lang="ka-GE" sz="1800" i="1">
                              <a:effectLst/>
                              <a:latin typeface="Cambria Math" panose="02040503050406030204" pitchFamily="18" charset="0"/>
                              <a:ea typeface="Times New Roman" panose="02020603050405020304" pitchFamily="18" charset="0"/>
                            </a:rPr>
                            <m:t>𝑧</m:t>
                          </m:r>
                        </m:e>
                      </m:d>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𝐿</m:t>
                          </m:r>
                        </m:e>
                        <m:sub>
                          <m:r>
                            <a:rPr lang="ka-GE" sz="1800" i="1">
                              <a:effectLst/>
                              <a:latin typeface="Cambria Math" panose="02040503050406030204" pitchFamily="18" charset="0"/>
                              <a:ea typeface="Times New Roman" panose="02020603050405020304" pitchFamily="18" charset="0"/>
                            </a:rPr>
                            <m:t>𝑣</m:t>
                          </m:r>
                        </m:sub>
                      </m:sSub>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e>
                      </m:d>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𝑝</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−10</m:t>
                          </m:r>
                        </m:sub>
                      </m:sSub>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m:t>
                                  </m:r>
                                </m:sub>
                              </m:sSub>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e>
                          </m:d>
                        </m:num>
                        <m:den>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den>
                      </m:f>
                    </m:oMath>
                    <m:oMath xmlns:m="http://schemas.openxmlformats.org/officeDocument/2006/math">
                      <m:r>
                        <a:rPr lang="ka-GE" sz="1800" i="1">
                          <a:effectLst/>
                          <a:latin typeface="Cambria Math" panose="02040503050406030204" pitchFamily="18" charset="0"/>
                          <a:ea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𝑝</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−11</m:t>
                              </m:r>
                            </m:sub>
                          </m:sSub>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𝑝</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0</m:t>
                              </m:r>
                            </m:sub>
                          </m:sSub>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𝑝</m:t>
                              </m:r>
                            </m:e>
                            <m:sub>
                              <m:r>
                                <a:rPr lang="ka-GE" sz="1800" i="1">
                                  <a:effectLst/>
                                  <a:latin typeface="Cambria Math" panose="02040503050406030204" pitchFamily="18" charset="0"/>
                                  <a:ea typeface="Times New Roman" panose="02020603050405020304" pitchFamily="18" charset="0"/>
                                </a:rPr>
                                <m:t>𝑉</m:t>
                              </m:r>
                              <m:r>
                                <a:rPr lang="ka-GE" sz="1800" i="1">
                                  <a:effectLst/>
                                  <a:latin typeface="Cambria Math" panose="02040503050406030204" pitchFamily="18" charset="0"/>
                                  <a:ea typeface="Times New Roman" panose="02020603050405020304" pitchFamily="18" charset="0"/>
                                </a:rPr>
                                <m:t>1</m:t>
                              </m:r>
                            </m:sub>
                          </m:sSub>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𝑝</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+10</m:t>
                              </m:r>
                            </m:sub>
                          </m:sSub>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e>
                      </m:d>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m:t>
                                  </m:r>
                                </m:sub>
                              </m:sSub>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sub>
                              </m:sSub>
                            </m:e>
                          </m:d>
                        </m:num>
                        <m:den>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sub>
                          </m:sSub>
                        </m:den>
                      </m:f>
                      <m:r>
                        <a:rPr lang="ka-GE" sz="1800" i="1">
                          <a:effectLst/>
                          <a:latin typeface="Cambria Math" panose="02040503050406030204" pitchFamily="18" charset="0"/>
                          <a:ea typeface="Times New Roman" panose="02020603050405020304" pitchFamily="18" charset="0"/>
                        </a:rPr>
                        <m:t>+</m:t>
                      </m:r>
                    </m:oMath>
                    <m:oMath xmlns:m="http://schemas.openxmlformats.org/officeDocument/2006/math">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𝑝</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+2</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num>
                        <m:den>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+2</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den>
                      </m:f>
                      <m:r>
                        <a:rPr lang="ka-GE" sz="1800" i="1">
                          <a:effectLst/>
                          <a:latin typeface="Cambria Math" panose="02040503050406030204" pitchFamily="18" charset="0"/>
                          <a:ea typeface="Times New Roman" panose="02020603050405020304" pitchFamily="18" charset="0"/>
                        </a:rPr>
                        <m:t>+</m:t>
                      </m:r>
                      <m:nary>
                        <m:naryPr>
                          <m:chr m:val="∑"/>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𝜎</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𝑛</m:t>
                          </m:r>
                        </m:sup>
                        <m:e>
                          <m:nary>
                            <m:naryPr>
                              <m:chr m:val="∑"/>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𝑘</m:t>
                              </m:r>
                              <m:r>
                                <a:rPr lang="ka-GE" sz="1800" i="1">
                                  <a:effectLst/>
                                  <a:latin typeface="Cambria Math" panose="02040503050406030204" pitchFamily="18" charset="0"/>
                                  <a:ea typeface="Times New Roman" panose="02020603050405020304" pitchFamily="18" charset="0"/>
                                </a:rPr>
                                <m:t>=0</m:t>
                              </m:r>
                            </m:sub>
                            <m:sup>
                              <m:r>
                                <a:rPr lang="ka-GE" sz="1800" i="1">
                                  <a:effectLst/>
                                  <a:latin typeface="Cambria Math" panose="02040503050406030204" pitchFamily="18" charset="0"/>
                                  <a:ea typeface="Times New Roman" panose="02020603050405020304" pitchFamily="18" charset="0"/>
                                </a:rPr>
                                <m:t>𝑒</m:t>
                              </m:r>
                            </m:sup>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𝑝</m:t>
                                  </m:r>
                                </m:e>
                                <m:sub>
                                  <m:r>
                                    <a:rPr lang="ka-GE" sz="1800" i="1">
                                      <a:effectLst/>
                                      <a:latin typeface="Cambria Math" panose="02040503050406030204" pitchFamily="18" charset="0"/>
                                      <a:ea typeface="Times New Roman" panose="02020603050405020304" pitchFamily="18" charset="0"/>
                                    </a:rPr>
                                    <m:t>𝜎</m:t>
                                  </m:r>
                                  <m:r>
                                    <a:rPr lang="ka-GE" sz="1800" i="1">
                                      <a:effectLst/>
                                      <a:latin typeface="Cambria Math" panose="02040503050406030204" pitchFamily="18" charset="0"/>
                                      <a:ea typeface="Times New Roman" panose="02020603050405020304" pitchFamily="18" charset="0"/>
                                    </a:rPr>
                                    <m:t>𝑘</m:t>
                                  </m:r>
                                </m:sub>
                              </m:sSub>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+1</m:t>
                                          </m:r>
                                        </m:sub>
                                      </m:sSub>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e>
                                  </m:d>
                                </m:num>
                                <m:den>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𝑣</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𝑘</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den>
                              </m:f>
                              <m:r>
                                <a:rPr lang="ka-GE" sz="1800" i="1">
                                  <a:effectLst/>
                                  <a:latin typeface="Cambria Math" panose="02040503050406030204" pitchFamily="18" charset="0"/>
                                  <a:ea typeface="Times New Roman" panose="02020603050405020304" pitchFamily="18" charset="0"/>
                                </a:rPr>
                                <m:t>.</m:t>
                              </m:r>
                            </m:e>
                          </m:nary>
                        </m:e>
                      </m:nary>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Where,</a:t>
                </a:r>
              </a:p>
              <a:p>
                <a:pPr marL="0" indent="0" algn="just">
                  <a:lnSpc>
                    <a:spcPct val="115000"/>
                  </a:lnSpc>
                  <a:buNone/>
                </a:pPr>
                <a14:m>
                  <m:oMathPara xmlns:m="http://schemas.openxmlformats.org/officeDocument/2006/math">
                    <m:oMathParaPr>
                      <m:jc m:val="centerGroup"/>
                    </m:oMathParaPr>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𝑝</m:t>
                          </m:r>
                        </m:e>
                        <m:sub>
                          <m:r>
                            <a:rPr lang="ka-GE" sz="1800" i="1">
                              <a:effectLst/>
                              <a:latin typeface="Cambria Math" panose="02040503050406030204" pitchFamily="18" charset="0"/>
                              <a:ea typeface="Times New Roman" panose="02020603050405020304" pitchFamily="18" charset="0"/>
                            </a:rPr>
                            <m:t>𝜎</m:t>
                          </m:r>
                          <m:r>
                            <a:rPr lang="ka-GE" sz="1800" i="1">
                              <a:effectLst/>
                              <a:latin typeface="Cambria Math" panose="02040503050406030204" pitchFamily="18" charset="0"/>
                              <a:ea typeface="Times New Roman" panose="02020603050405020304" pitchFamily="18" charset="0"/>
                            </a:rPr>
                            <m:t>𝑘</m:t>
                          </m:r>
                        </m:sub>
                      </m:sSub>
                      <m:d>
                        <m:dPr>
                          <m:ctrlPr>
                            <a:rPr lang="ka-GE"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𝜋</m:t>
                          </m:r>
                          <m:r>
                            <a:rPr lang="ka-GE" sz="1800" i="1">
                              <a:effectLst/>
                              <a:latin typeface="Cambria Math" panose="02040503050406030204" pitchFamily="18" charset="0"/>
                              <a:ea typeface="Times New Roman" panose="02020603050405020304" pitchFamily="18" charset="0"/>
                            </a:rPr>
                            <m:t> </m:t>
                          </m:r>
                          <m:r>
                            <a:rPr lang="ka-GE" sz="1800" i="1">
                              <a:effectLst/>
                              <a:latin typeface="Cambria Math" panose="02040503050406030204" pitchFamily="18" charset="0"/>
                              <a:ea typeface="Times New Roman" panose="02020603050405020304" pitchFamily="18" charset="0"/>
                            </a:rPr>
                            <m:t>𝑖</m:t>
                          </m:r>
                        </m:den>
                      </m:f>
                      <m:nary>
                        <m:naryPr>
                          <m:supHide m:val="on"/>
                          <m:ctrlPr>
                            <a:rPr lang="en-US" sz="1800" i="1">
                              <a:effectLst/>
                              <a:latin typeface="Cambria Math" panose="02040503050406030204" pitchFamily="18" charset="0"/>
                              <a:ea typeface="Times New Roman" panose="02020603050405020304" pitchFamily="18" charset="0"/>
                            </a:rPr>
                          </m:ctrlPr>
                        </m:naryPr>
                        <m:sub>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𝜎</m:t>
                              </m:r>
                            </m:sub>
                          </m:sSub>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𝜎</m:t>
                              </m:r>
                              <m:r>
                                <a:rPr lang="ka-GE" sz="1800" i="1">
                                  <a:effectLst/>
                                  <a:latin typeface="Cambria Math" panose="02040503050406030204" pitchFamily="18" charset="0"/>
                                  <a:ea typeface="Times New Roman" panose="02020603050405020304" pitchFamily="18" charset="0"/>
                                </a:rPr>
                                <m:t>+1</m:t>
                              </m:r>
                            </m:sub>
                          </m:sSub>
                        </m:sub>
                        <m:sup/>
                        <m:e>
                          <m:f>
                            <m:fPr>
                              <m:ctrlPr>
                                <a:rPr lang="en-US" sz="1800" i="1">
                                  <a:effectLst/>
                                  <a:latin typeface="Cambria Math" panose="02040503050406030204" pitchFamily="18" charset="0"/>
                                  <a:ea typeface="Times New Roman" panose="02020603050405020304" pitchFamily="18" charset="0"/>
                                </a:rPr>
                              </m:ctrlPr>
                            </m:fPr>
                            <m:num>
                              <m:rad>
                                <m:radPr>
                                  <m:degHide m:val="on"/>
                                  <m:ctrlPr>
                                    <a:rPr lang="en-US" sz="1800" i="1">
                                      <a:effectLst/>
                                      <a:latin typeface="Cambria Math" panose="02040503050406030204" pitchFamily="18" charset="0"/>
                                      <a:ea typeface="Times New Roman" panose="02020603050405020304" pitchFamily="18" charset="0"/>
                                    </a:rPr>
                                  </m:ctrlPr>
                                </m:radPr>
                                <m:deg/>
                                <m:e>
                                  <m:d>
                                    <m:dPr>
                                      <m:ctrlPr>
                                        <a:rPr lang="ka-GE"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𝑎</m:t>
                                      </m:r>
                                    </m:e>
                                  </m:d>
                                  <m:d>
                                    <m:dPr>
                                      <m:ctrlPr>
                                        <a:rPr lang="ka-GE"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r>
                                        <a:rPr lang="en-US" sz="1800" b="0" i="1" smtClean="0">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𝑎</m:t>
                                      </m:r>
                                    </m:e>
                                  </m:d>
                                </m:e>
                              </m:rad>
                              <m:d>
                                <m:dPr>
                                  <m:ctrlPr>
                                    <a:rPr lang="ka-GE"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0</m:t>
                                      </m:r>
                                    </m:sub>
                                  </m:sSub>
                                </m:e>
                              </m:d>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den>
                          </m:f>
                        </m:e>
                      </m:nary>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𝑙</m:t>
                          </m:r>
                        </m:e>
                        <m:sub>
                          <m:r>
                            <a:rPr lang="ka-GE" sz="1800" i="1">
                              <a:effectLst/>
                              <a:latin typeface="Cambria Math" panose="02040503050406030204" pitchFamily="18" charset="0"/>
                              <a:ea typeface="Times New Roman" panose="02020603050405020304" pitchFamily="18" charset="0"/>
                            </a:rPr>
                            <m:t>𝜎</m:t>
                          </m:r>
                          <m:r>
                            <a:rPr lang="ka-GE" sz="1800" i="1">
                              <a:effectLst/>
                              <a:latin typeface="Cambria Math" panose="02040503050406030204" pitchFamily="18" charset="0"/>
                              <a:ea typeface="Times New Roman" panose="02020603050405020304" pitchFamily="18" charset="0"/>
                            </a:rPr>
                            <m:t>𝑘</m:t>
                          </m:r>
                        </m:sub>
                      </m:sSub>
                      <m:d>
                        <m:dPr>
                          <m:ctrlPr>
                            <a:rPr lang="ka-GE"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oMath>
                  </m:oMathPara>
                </a14:m>
                <a:endParaRPr lang="en-US" sz="1800" dirty="0">
                  <a:effectLst/>
                  <a:latin typeface="Times New Roman" panose="02020603050405020304" pitchFamily="18" charset="0"/>
                  <a:ea typeface="Times New Roman" panose="02020603050405020304" pitchFamily="18" charset="0"/>
                </a:endParaRPr>
              </a:p>
              <a:p>
                <a:pPr marL="0" indent="0" algn="just">
                  <a:lnSpc>
                    <a:spcPct val="115000"/>
                  </a:lnSpc>
                  <a:buNone/>
                </a:pPr>
                <a14:m>
                  <m:oMathPara xmlns:m="http://schemas.openxmlformats.org/officeDocument/2006/math">
                    <m:oMathParaPr>
                      <m:jc m:val="centerGroup"/>
                    </m:oMathParaPr>
                    <m:oMath xmlns:m="http://schemas.openxmlformats.org/officeDocument/2006/math">
                      <m:r>
                        <a:rPr lang="ka-GE" sz="1800" i="1" dirty="0" smtClean="0">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𝜎</m:t>
                      </m:r>
                      <m:r>
                        <a:rPr lang="ka-GE" sz="1800" i="1">
                          <a:effectLst/>
                          <a:latin typeface="Cambria Math" panose="02040503050406030204" pitchFamily="18" charset="0"/>
                          <a:ea typeface="Times New Roman" panose="02020603050405020304" pitchFamily="18" charset="0"/>
                        </a:rPr>
                        <m:t>=1,2,⋅⋅⋅,</m:t>
                      </m:r>
                      <m:r>
                        <a:rPr lang="ka-GE" sz="1800" i="1">
                          <a:effectLst/>
                          <a:latin typeface="Cambria Math" panose="02040503050406030204" pitchFamily="18" charset="0"/>
                          <a:ea typeface="Times New Roman" panose="02020603050405020304" pitchFamily="18" charset="0"/>
                        </a:rPr>
                        <m:t>𝑛</m:t>
                      </m:r>
                      <m:r>
                        <a:rPr lang="ka-GE" sz="1800" i="1" dirty="0" smtClean="0">
                          <a:effectLst/>
                          <a:latin typeface="Cambria Math" panose="02040503050406030204" pitchFamily="18" charset="0"/>
                          <a:ea typeface="Times New Roman" panose="02020603050405020304" pitchFamily="18" charset="0"/>
                        </a:rPr>
                        <m:t>)</m:t>
                      </m:r>
                    </m:oMath>
                  </m:oMathPara>
                </a14:m>
                <a:endParaRPr lang="en-US" sz="1800" dirty="0">
                  <a:effectLst/>
                  <a:latin typeface="Times New Roman" panose="02020603050405020304" pitchFamily="18" charset="0"/>
                  <a:ea typeface="Times New Roman" panose="02020603050405020304" pitchFamily="18" charset="0"/>
                </a:endParaRPr>
              </a:p>
              <a:p>
                <a:endParaRPr lang="en-US" dirty="0"/>
              </a:p>
            </p:txBody>
          </p:sp>
        </mc:Choice>
        <mc:Fallback xmlns="">
          <p:sp>
            <p:nvSpPr>
              <p:cNvPr id="3" name="Content Placeholder 2">
                <a:extLst>
                  <a:ext uri="{FF2B5EF4-FFF2-40B4-BE49-F238E27FC236}">
                    <a16:creationId xmlns:a16="http://schemas.microsoft.com/office/drawing/2014/main" id="{73370E2F-02A4-E184-CAD6-D3B330255489}"/>
                  </a:ext>
                </a:extLst>
              </p:cNvPr>
              <p:cNvSpPr>
                <a:spLocks noGrp="1" noRot="1" noChangeAspect="1" noMove="1" noResize="1" noEditPoints="1" noAdjustHandles="1" noChangeArrowheads="1" noChangeShapeType="1" noTextEdit="1"/>
              </p:cNvSpPr>
              <p:nvPr>
                <p:ph idx="1"/>
              </p:nvPr>
            </p:nvSpPr>
            <p:spPr>
              <a:blipFill>
                <a:blip r:embed="rId2"/>
                <a:stretch>
                  <a:fillRect l="-407" t="-388" r="-466"/>
                </a:stretch>
              </a:blipFill>
            </p:spPr>
            <p:txBody>
              <a:bodyPr/>
              <a:lstStyle/>
              <a:p>
                <a:r>
                  <a:rPr lang="en-US">
                    <a:noFill/>
                  </a:rPr>
                  <a:t> </a:t>
                </a:r>
              </a:p>
            </p:txBody>
          </p:sp>
        </mc:Fallback>
      </mc:AlternateContent>
    </p:spTree>
    <p:extLst>
      <p:ext uri="{BB962C8B-B14F-4D97-AF65-F5344CB8AC3E}">
        <p14:creationId xmlns:p14="http://schemas.microsoft.com/office/powerpoint/2010/main" val="3698729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E7CC3-E301-CB8B-F458-9706D21497C0}"/>
              </a:ext>
            </a:extLst>
          </p:cNvPr>
          <p:cNvSpPr>
            <a:spLocks noGrp="1"/>
          </p:cNvSpPr>
          <p:nvPr>
            <p:ph type="title"/>
          </p:nvPr>
        </p:nvSpPr>
        <p:spPr/>
        <p:txBody>
          <a:bodyPr/>
          <a:lstStyle/>
          <a:p>
            <a:r>
              <a:rPr lang="en-US" dirty="0"/>
              <a:t>Numerical Solutions for Thermally Insulate Cracks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CCD0B27-E6D6-7B1E-DE69-79B84930EB48}"/>
                  </a:ext>
                </a:extLst>
              </p:cNvPr>
              <p:cNvSpPr>
                <a:spLocks noGrp="1"/>
              </p:cNvSpPr>
              <p:nvPr>
                <p:ph idx="1"/>
              </p:nvPr>
            </p:nvSpPr>
            <p:spPr>
              <a:xfrm>
                <a:off x="858174" y="1350781"/>
                <a:ext cx="10475650" cy="962113"/>
              </a:xfrm>
            </p:spPr>
            <p:txBody>
              <a:bodyPr/>
              <a:lstStyle/>
              <a:p>
                <a:r>
                  <a:rPr lang="en-US" sz="1800" dirty="0">
                    <a:effectLst/>
                    <a:latin typeface="Times New Roman" panose="02020603050405020304" pitchFamily="18" charset="0"/>
                    <a:ea typeface="Times New Roman" panose="02020603050405020304" pitchFamily="18" charset="0"/>
                  </a:rPr>
                  <a:t>Below is a table presenting approximate integral calculations of </a:t>
                </a:r>
                <a14:m>
                  <m:oMath xmlns:m="http://schemas.openxmlformats.org/officeDocument/2006/math">
                    <m:r>
                      <a:rPr lang="ka-GE" sz="1800" i="1">
                        <a:effectLst/>
                        <a:latin typeface="Cambria Math" panose="02040503050406030204" pitchFamily="18" charset="0"/>
                        <a:ea typeface="Times New Roman" panose="02020603050405020304" pitchFamily="18" charset="0"/>
                      </a:rPr>
                      <m:t>𝐹</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using the algorithm. The calculations cover various values of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𝑛</m:t>
                    </m:r>
                  </m:oMath>
                </a14:m>
                <a:r>
                  <a:rPr lang="ka-GE" sz="1800" dirty="0">
                    <a:effectLst/>
                    <a:latin typeface="Times New Roman" panose="02020603050405020304" pitchFamily="18" charset="0"/>
                    <a:ea typeface="Times New Roman" panose="02020603050405020304" pitchFamily="18" charset="0"/>
                  </a:rPr>
                  <a:t> - </a:t>
                </a:r>
                <a:r>
                  <a:rPr lang="en-US" sz="1800" dirty="0">
                    <a:effectLst/>
                    <a:latin typeface="Times New Roman" panose="02020603050405020304" pitchFamily="18" charset="0"/>
                    <a:ea typeface="Times New Roman" panose="02020603050405020304" pitchFamily="18" charset="0"/>
                  </a:rPr>
                  <a:t>in the vicinity of the point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=±1</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with the </a:t>
                </a:r>
                <a14:m>
                  <m:oMath xmlns:m="http://schemas.openxmlformats.org/officeDocument/2006/math">
                    <m:r>
                      <a:rPr lang="ka-GE" sz="1800" i="1">
                        <a:effectLst/>
                        <a:latin typeface="Cambria Math" panose="02040503050406030204" pitchFamily="18" charset="0"/>
                        <a:ea typeface="Times New Roman" panose="02020603050405020304" pitchFamily="18" charset="0"/>
                      </a:rPr>
                      <m:t>𝜙</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function defined as </a:t>
                </a:r>
                <a14:m>
                  <m:oMath xmlns:m="http://schemas.openxmlformats.org/officeDocument/2006/math">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func>
                      <m:funcPr>
                        <m:ctrlPr>
                          <a:rPr lang="en-US" sz="1800" i="1">
                            <a:effectLst/>
                            <a:latin typeface="Cambria Math" panose="02040503050406030204" pitchFamily="18" charset="0"/>
                            <a:ea typeface="Times New Roman" panose="02020603050405020304" pitchFamily="18" charset="0"/>
                          </a:rPr>
                        </m:ctrlPr>
                      </m:funcPr>
                      <m:fName>
                        <m:r>
                          <a:rPr lang="ka-GE" sz="1800" i="1">
                            <a:effectLst/>
                            <a:latin typeface="Cambria Math" panose="02040503050406030204" pitchFamily="18" charset="0"/>
                            <a:ea typeface="Times New Roman" panose="02020603050405020304" pitchFamily="18" charset="0"/>
                          </a:rPr>
                          <m:t>𝑅𝑒</m:t>
                        </m:r>
                      </m:fName>
                      <m:e>
                        <m:r>
                          <a:rPr lang="ka-GE" sz="1800" i="1">
                            <a:effectLst/>
                            <a:latin typeface="Cambria Math" panose="02040503050406030204" pitchFamily="18" charset="0"/>
                            <a:ea typeface="Times New Roman" panose="02020603050405020304" pitchFamily="18" charset="0"/>
                          </a:rPr>
                          <m:t>(</m:t>
                        </m:r>
                      </m:e>
                    </m:func>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func>
                      <m:funcPr>
                        <m:ctrlPr>
                          <a:rPr lang="en-US" sz="1800" i="1">
                            <a:effectLst/>
                            <a:latin typeface="Cambria Math" panose="02040503050406030204" pitchFamily="18" charset="0"/>
                            <a:ea typeface="Times New Roman" panose="02020603050405020304" pitchFamily="18" charset="0"/>
                          </a:rPr>
                        </m:ctrlPr>
                      </m:funcPr>
                      <m:fName>
                        <m:r>
                          <a:rPr lang="ka-GE" sz="1800" i="1">
                            <a:effectLst/>
                            <a:latin typeface="Cambria Math" panose="02040503050406030204" pitchFamily="18" charset="0"/>
                            <a:ea typeface="Times New Roman" panose="02020603050405020304" pitchFamily="18" charset="0"/>
                          </a:rPr>
                          <m:t>𝐼𝑚</m:t>
                        </m:r>
                      </m:fName>
                      <m:e>
                        <m:r>
                          <a:rPr lang="ka-GE" sz="1800" i="1">
                            <a:effectLst/>
                            <a:latin typeface="Cambria Math" panose="02040503050406030204" pitchFamily="18" charset="0"/>
                            <a:ea typeface="Times New Roman" panose="02020603050405020304" pitchFamily="18" charset="0"/>
                          </a:rPr>
                          <m:t>(</m:t>
                        </m:r>
                      </m:e>
                    </m:func>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9CCD0B27-E6D6-7B1E-DE69-79B84930EB48}"/>
                  </a:ext>
                </a:extLst>
              </p:cNvPr>
              <p:cNvSpPr>
                <a:spLocks noGrp="1" noRot="1" noChangeAspect="1" noMove="1" noResize="1" noEditPoints="1" noAdjustHandles="1" noChangeArrowheads="1" noChangeShapeType="1" noTextEdit="1"/>
              </p:cNvSpPr>
              <p:nvPr>
                <p:ph idx="1"/>
              </p:nvPr>
            </p:nvSpPr>
            <p:spPr>
              <a:xfrm>
                <a:off x="858174" y="1350781"/>
                <a:ext cx="10475650" cy="962113"/>
              </a:xfrm>
              <a:blipFill>
                <a:blip r:embed="rId2"/>
                <a:stretch>
                  <a:fillRect l="-407" t="-3822" b="-57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389CFAEB-2638-915C-36BA-7957B0FC023B}"/>
                  </a:ext>
                </a:extLst>
              </p:cNvPr>
              <p:cNvGraphicFramePr>
                <a:graphicFrameLocks noGrp="1"/>
              </p:cNvGraphicFramePr>
              <p:nvPr>
                <p:extLst>
                  <p:ext uri="{D42A27DB-BD31-4B8C-83A1-F6EECF244321}">
                    <p14:modId xmlns:p14="http://schemas.microsoft.com/office/powerpoint/2010/main" val="934845082"/>
                  </p:ext>
                </p:extLst>
              </p:nvPr>
            </p:nvGraphicFramePr>
            <p:xfrm>
              <a:off x="1991980" y="2475659"/>
              <a:ext cx="8208037" cy="3101976"/>
            </p:xfrm>
            <a:graphic>
              <a:graphicData uri="http://schemas.openxmlformats.org/drawingml/2006/table">
                <a:tbl>
                  <a:tblPr firstRow="1" firstCol="1" lastRow="1" lastCol="1" bandRow="1" bandCol="1"/>
                  <a:tblGrid>
                    <a:gridCol w="459269">
                      <a:extLst>
                        <a:ext uri="{9D8B030D-6E8A-4147-A177-3AD203B41FA5}">
                          <a16:colId xmlns:a16="http://schemas.microsoft.com/office/drawing/2014/main" val="3762820265"/>
                        </a:ext>
                      </a:extLst>
                    </a:gridCol>
                    <a:gridCol w="1937192">
                      <a:extLst>
                        <a:ext uri="{9D8B030D-6E8A-4147-A177-3AD203B41FA5}">
                          <a16:colId xmlns:a16="http://schemas.microsoft.com/office/drawing/2014/main" val="1578742890"/>
                        </a:ext>
                      </a:extLst>
                    </a:gridCol>
                    <a:gridCol w="1937192">
                      <a:extLst>
                        <a:ext uri="{9D8B030D-6E8A-4147-A177-3AD203B41FA5}">
                          <a16:colId xmlns:a16="http://schemas.microsoft.com/office/drawing/2014/main" val="3470087720"/>
                        </a:ext>
                      </a:extLst>
                    </a:gridCol>
                    <a:gridCol w="1937192">
                      <a:extLst>
                        <a:ext uri="{9D8B030D-6E8A-4147-A177-3AD203B41FA5}">
                          <a16:colId xmlns:a16="http://schemas.microsoft.com/office/drawing/2014/main" val="3132581455"/>
                        </a:ext>
                      </a:extLst>
                    </a:gridCol>
                    <a:gridCol w="1937192">
                      <a:extLst>
                        <a:ext uri="{9D8B030D-6E8A-4147-A177-3AD203B41FA5}">
                          <a16:colId xmlns:a16="http://schemas.microsoft.com/office/drawing/2014/main" val="4145303141"/>
                        </a:ext>
                      </a:extLst>
                    </a:gridCol>
                  </a:tblGrid>
                  <a:tr h="344664">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𝑛</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schemeClr>
                        </a:solidFill>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𝑧</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schemeClr>
                        </a:solidFill>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𝐹</m:t>
                                </m:r>
                                <m:r>
                                  <a:rPr lang="ka-GE" sz="1400" i="1">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𝑧</m:t>
                                </m:r>
                                <m:r>
                                  <a:rPr lang="ka-GE" sz="1400" i="1">
                                    <a:effectLst/>
                                    <a:latin typeface="Cambria Math" panose="02040503050406030204" pitchFamily="18" charset="0"/>
                                    <a:ea typeface="Times New Roman" panose="02020603050405020304" pitchFamily="18" charset="0"/>
                                  </a:rPr>
                                  <m:t>)</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schemeClr>
                        </a:solidFill>
                      </a:tcPr>
                    </a:tc>
                    <a:tc>
                      <a:txBody>
                        <a:bodyPr/>
                        <a:lstStyle/>
                        <a:p>
                          <a:pPr algn="l">
                            <a:lnSpc>
                              <a:spcPct val="115000"/>
                            </a:lnSpc>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ea typeface="Times New Roman" panose="02020603050405020304" pitchFamily="18" charset="0"/>
                                      </a:rPr>
                                    </m:ctrlPr>
                                  </m:sSubPr>
                                  <m:e>
                                    <m:r>
                                      <a:rPr lang="ka-GE" sz="1400" i="1">
                                        <a:effectLst/>
                                        <a:latin typeface="Cambria Math" panose="02040503050406030204" pitchFamily="18" charset="0"/>
                                        <a:ea typeface="Times New Roman" panose="02020603050405020304" pitchFamily="18" charset="0"/>
                                      </a:rPr>
                                      <m:t>𝐹</m:t>
                                    </m:r>
                                  </m:e>
                                  <m:sub>
                                    <m:r>
                                      <a:rPr lang="ka-GE" sz="1400" i="1">
                                        <a:effectLst/>
                                        <a:latin typeface="Cambria Math" panose="02040503050406030204" pitchFamily="18" charset="0"/>
                                        <a:ea typeface="Times New Roman" panose="02020603050405020304" pitchFamily="18" charset="0"/>
                                      </a:rPr>
                                      <m:t>𝑛</m:t>
                                    </m:r>
                                  </m:sub>
                                </m:sSub>
                                <m:r>
                                  <a:rPr lang="ka-GE" sz="1400" i="1">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𝑧</m:t>
                                </m:r>
                                <m:r>
                                  <a:rPr lang="ka-GE" sz="1400" i="1">
                                    <a:effectLst/>
                                    <a:latin typeface="Cambria Math" panose="02040503050406030204" pitchFamily="18" charset="0"/>
                                    <a:ea typeface="Times New Roman" panose="02020603050405020304" pitchFamily="18" charset="0"/>
                                  </a:rPr>
                                  <m:t>)</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schemeClr>
                        </a:solidFill>
                      </a:tcPr>
                    </a:tc>
                    <a:tc>
                      <a:txBody>
                        <a:bodyPr/>
                        <a:lstStyle/>
                        <a:p>
                          <a:pPr algn="l">
                            <a:lnSpc>
                              <a:spcPct val="115000"/>
                            </a:lnSpc>
                          </a:pPr>
                          <a14:m>
                            <m:oMathPara xmlns:m="http://schemas.openxmlformats.org/officeDocument/2006/math">
                              <m:oMathParaPr>
                                <m:jc m:val="centerGroup"/>
                              </m:oMathParaPr>
                              <m:oMath xmlns:m="http://schemas.openxmlformats.org/officeDocument/2006/math">
                                <m:sSub>
                                  <m:sSubPr>
                                    <m:ctrlPr>
                                      <a:rPr lang="en-US" sz="1400" i="1">
                                        <a:effectLst/>
                                        <a:latin typeface="Cambria Math" panose="02040503050406030204" pitchFamily="18" charset="0"/>
                                        <a:ea typeface="Times New Roman" panose="02020603050405020304" pitchFamily="18" charset="0"/>
                                      </a:rPr>
                                    </m:ctrlPr>
                                  </m:sSubPr>
                                  <m:e>
                                    <m:r>
                                      <a:rPr lang="ka-GE" sz="1400" i="1">
                                        <a:effectLst/>
                                        <a:latin typeface="Cambria Math" panose="02040503050406030204" pitchFamily="18" charset="0"/>
                                        <a:ea typeface="Times New Roman" panose="02020603050405020304" pitchFamily="18" charset="0"/>
                                      </a:rPr>
                                      <m:t>𝑅</m:t>
                                    </m:r>
                                  </m:e>
                                  <m:sub>
                                    <m:r>
                                      <a:rPr lang="ka-GE" sz="1400" i="1">
                                        <a:effectLst/>
                                        <a:latin typeface="Cambria Math" panose="02040503050406030204" pitchFamily="18" charset="0"/>
                                        <a:ea typeface="Times New Roman" panose="02020603050405020304" pitchFamily="18" charset="0"/>
                                      </a:rPr>
                                      <m:t>𝑛</m:t>
                                    </m:r>
                                  </m:sub>
                                </m:sSub>
                                <m:r>
                                  <a:rPr lang="ka-GE" sz="1400" i="1">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𝑧</m:t>
                                </m:r>
                                <m:r>
                                  <a:rPr lang="ka-GE" sz="1400" i="1">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𝐹</m:t>
                                </m:r>
                                <m:r>
                                  <a:rPr lang="ka-GE" sz="1400" i="1">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𝑧</m:t>
                                </m:r>
                                <m:r>
                                  <a:rPr lang="ka-GE" sz="1400" i="1">
                                    <a:effectLst/>
                                    <a:latin typeface="Cambria Math" panose="02040503050406030204" pitchFamily="18" charset="0"/>
                                    <a:ea typeface="Times New Roman" panose="02020603050405020304" pitchFamily="18" charset="0"/>
                                  </a:rPr>
                                  <m:t>)−</m:t>
                                </m:r>
                                <m:sSub>
                                  <m:sSubPr>
                                    <m:ctrlPr>
                                      <a:rPr lang="en-US" sz="1400" i="1">
                                        <a:effectLst/>
                                        <a:latin typeface="Cambria Math" panose="02040503050406030204" pitchFamily="18" charset="0"/>
                                        <a:ea typeface="Times New Roman" panose="02020603050405020304" pitchFamily="18" charset="0"/>
                                      </a:rPr>
                                    </m:ctrlPr>
                                  </m:sSubPr>
                                  <m:e>
                                    <m:r>
                                      <a:rPr lang="ka-GE" sz="1400" i="1">
                                        <a:effectLst/>
                                        <a:latin typeface="Cambria Math" panose="02040503050406030204" pitchFamily="18" charset="0"/>
                                        <a:ea typeface="Times New Roman" panose="02020603050405020304" pitchFamily="18" charset="0"/>
                                      </a:rPr>
                                      <m:t>𝐹</m:t>
                                    </m:r>
                                  </m:e>
                                  <m:sub>
                                    <m:r>
                                      <a:rPr lang="ka-GE" sz="1400" i="1">
                                        <a:effectLst/>
                                        <a:latin typeface="Cambria Math" panose="02040503050406030204" pitchFamily="18" charset="0"/>
                                        <a:ea typeface="Times New Roman" panose="02020603050405020304" pitchFamily="18" charset="0"/>
                                      </a:rPr>
                                      <m:t>𝑛</m:t>
                                    </m:r>
                                  </m:sub>
                                </m:sSub>
                                <m:r>
                                  <a:rPr lang="ka-GE" sz="1400" i="1">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𝑧</m:t>
                                </m:r>
                                <m:r>
                                  <a:rPr lang="ka-GE" sz="1400" i="1">
                                    <a:effectLst/>
                                    <a:latin typeface="Cambria Math" panose="02040503050406030204" pitchFamily="18" charset="0"/>
                                    <a:ea typeface="Times New Roman" panose="02020603050405020304" pitchFamily="18" charset="0"/>
                                  </a:rPr>
                                  <m:t>)</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780736881"/>
                      </a:ext>
                    </a:extLst>
                  </a:tr>
                  <a:tr h="344664">
                    <a:tc rowSpan="2">
                      <a:txBody>
                        <a:bodyPr/>
                        <a:lstStyle/>
                        <a:p>
                          <a:pPr algn="ctr">
                            <a:lnSpc>
                              <a:spcPct val="115000"/>
                            </a:lnSpc>
                          </a:pPr>
                          <a:r>
                            <a:rPr lang="ka-GE" sz="1400" dirty="0">
                              <a:effectLst/>
                              <a:latin typeface="Times New Roman" panose="02020603050405020304" pitchFamily="18" charset="0"/>
                              <a:ea typeface="Times New Roman" panose="02020603050405020304" pitchFamily="18" charset="0"/>
                            </a:rPr>
                            <a:t>5</a:t>
                          </a:r>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−1+0.005</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3.60173+3.46915</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3.8148+3.66829</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0.21307+0.19914</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7280366"/>
                      </a:ext>
                    </a:extLst>
                  </a:tr>
                  <a:tr h="344664">
                    <a:tc vMerge="1">
                      <a:txBody>
                        <a:bodyPr/>
                        <a:lstStyle/>
                        <a:p>
                          <a:endParaRPr lang="en-US"/>
                        </a:p>
                      </a:txBody>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1+0.005</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−3.60173+3.46915</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−3.81848+3.66829</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−0.21307+0.19914</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1538590"/>
                      </a:ext>
                    </a:extLst>
                  </a:tr>
                  <a:tr h="344664">
                    <a:tc rowSpan="2">
                      <a:txBody>
                        <a:bodyPr/>
                        <a:lstStyle/>
                        <a:p>
                          <a:pPr algn="ctr">
                            <a:lnSpc>
                              <a:spcPct val="115000"/>
                            </a:lnSpc>
                          </a:pPr>
                          <a:r>
                            <a:rPr lang="ka-GE" sz="1400" dirty="0">
                              <a:effectLst/>
                              <a:latin typeface="Times New Roman" panose="02020603050405020304" pitchFamily="18" charset="0"/>
                              <a:ea typeface="Times New Roman" panose="02020603050405020304" pitchFamily="18" charset="0"/>
                            </a:rPr>
                            <a:t>10</a:t>
                          </a:r>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−1+0.005</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3.60173+3.46915</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−3.69248+3.52953</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0.09075+0.06038</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4503639"/>
                      </a:ext>
                    </a:extLst>
                  </a:tr>
                  <a:tr h="344664">
                    <a:tc vMerge="1">
                      <a:txBody>
                        <a:bodyPr/>
                        <a:lstStyle/>
                        <a:p>
                          <a:endParaRPr lang="en-US"/>
                        </a:p>
                      </a:txBody>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1+0.005</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−3.60173+3.46915</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−3.69248+3.52953</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0.09075+0.06038</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776463"/>
                      </a:ext>
                    </a:extLst>
                  </a:tr>
                  <a:tr h="344664">
                    <a:tc rowSpan="2">
                      <a:txBody>
                        <a:bodyPr/>
                        <a:lstStyle/>
                        <a:p>
                          <a:pPr algn="ctr">
                            <a:lnSpc>
                              <a:spcPct val="115000"/>
                            </a:lnSpc>
                          </a:pPr>
                          <a:r>
                            <a:rPr lang="ka-GE" sz="1400" dirty="0">
                              <a:effectLst/>
                              <a:latin typeface="Times New Roman" panose="02020603050405020304" pitchFamily="18" charset="0"/>
                              <a:ea typeface="Times New Roman" panose="02020603050405020304" pitchFamily="18" charset="0"/>
                            </a:rPr>
                            <a:t>30</a:t>
                          </a:r>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−1+0.005</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3.60173+3.46915</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3.69248+3.52953</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0.04035+0.09338</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802715"/>
                      </a:ext>
                    </a:extLst>
                  </a:tr>
                  <a:tr h="344664">
                    <a:tc vMerge="1">
                      <a:txBody>
                        <a:bodyPr/>
                        <a:lstStyle/>
                        <a:p>
                          <a:endParaRPr lang="en-US"/>
                        </a:p>
                      </a:txBody>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1+0.005</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3.60173+3.46915</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3.69248+3.52953</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−0.04035+0.09338</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272361"/>
                      </a:ext>
                    </a:extLst>
                  </a:tr>
                  <a:tr h="344664">
                    <a:tc rowSpan="2">
                      <a:txBody>
                        <a:bodyPr/>
                        <a:lstStyle/>
                        <a:p>
                          <a:pPr algn="ctr">
                            <a:lnSpc>
                              <a:spcPct val="115000"/>
                            </a:lnSpc>
                          </a:pPr>
                          <a:r>
                            <a:rPr lang="ka-GE" sz="1400" dirty="0">
                              <a:effectLst/>
                              <a:latin typeface="Times New Roman" panose="02020603050405020304" pitchFamily="18" charset="0"/>
                              <a:ea typeface="Times New Roman" panose="02020603050405020304" pitchFamily="18" charset="0"/>
                            </a:rPr>
                            <a:t>50</a:t>
                          </a:r>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−1+0.005</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3.60173+3.46915</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3.63742+3.45305</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0.03569−0.01610</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9509520"/>
                      </a:ext>
                    </a:extLst>
                  </a:tr>
                  <a:tr h="344664">
                    <a:tc vMerge="1">
                      <a:txBody>
                        <a:bodyPr/>
                        <a:lstStyle/>
                        <a:p>
                          <a:endParaRPr lang="en-US"/>
                        </a:p>
                      </a:txBody>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1+0.005</m:t>
                                </m:r>
                                <m:r>
                                  <a:rPr lang="ka-GE" sz="1400" i="1">
                                    <a:effectLst/>
                                    <a:latin typeface="Cambria Math" panose="02040503050406030204" pitchFamily="18" charset="0"/>
                                    <a:ea typeface="Times New Roman" panose="02020603050405020304" pitchFamily="18" charset="0"/>
                                  </a:rPr>
                                  <m:t>𝑖</m:t>
                                </m:r>
                              </m:oMath>
                            </m:oMathPara>
                          </a14:m>
                          <a:endParaRPr lang="en-US" sz="140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3.60173+3.46915</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m:t>
                                </m:r>
                                <m:r>
                                  <a:rPr lang="ka-GE" sz="1400" i="1">
                                    <a:effectLst/>
                                    <a:latin typeface="Cambria Math" panose="02040503050406030204" pitchFamily="18" charset="0"/>
                                    <a:ea typeface="Times New Roman" panose="02020603050405020304" pitchFamily="18" charset="0"/>
                                  </a:rPr>
                                  <m:t>3.63742+3.45305</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14:m>
                            <m:oMathPara xmlns:m="http://schemas.openxmlformats.org/officeDocument/2006/math">
                              <m:oMathParaPr>
                                <m:jc m:val="centerGroup"/>
                              </m:oMathParaPr>
                              <m:oMath xmlns:m="http://schemas.openxmlformats.org/officeDocument/2006/math">
                                <m:r>
                                  <a:rPr lang="ka-GE" sz="1400" i="1">
                                    <a:effectLst/>
                                    <a:latin typeface="Cambria Math" panose="02040503050406030204" pitchFamily="18" charset="0"/>
                                    <a:ea typeface="Times New Roman" panose="02020603050405020304" pitchFamily="18" charset="0"/>
                                  </a:rPr>
                                  <m:t>−0.03569−0.01610</m:t>
                                </m:r>
                                <m:r>
                                  <a:rPr lang="ka-GE" sz="1400" i="1">
                                    <a:effectLst/>
                                    <a:latin typeface="Cambria Math" panose="02040503050406030204" pitchFamily="18" charset="0"/>
                                    <a:ea typeface="Times New Roman" panose="02020603050405020304" pitchFamily="18" charset="0"/>
                                  </a:rPr>
                                  <m:t>𝑖</m:t>
                                </m:r>
                              </m:oMath>
                            </m:oMathPara>
                          </a14:m>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9587595"/>
                      </a:ext>
                    </a:extLst>
                  </a:tr>
                </a:tbl>
              </a:graphicData>
            </a:graphic>
          </p:graphicFrame>
        </mc:Choice>
        <mc:Fallback xmlns="">
          <p:graphicFrame>
            <p:nvGraphicFramePr>
              <p:cNvPr id="7" name="Table 6">
                <a:extLst>
                  <a:ext uri="{FF2B5EF4-FFF2-40B4-BE49-F238E27FC236}">
                    <a16:creationId xmlns:a16="http://schemas.microsoft.com/office/drawing/2014/main" id="{389CFAEB-2638-915C-36BA-7957B0FC023B}"/>
                  </a:ext>
                </a:extLst>
              </p:cNvPr>
              <p:cNvGraphicFramePr>
                <a:graphicFrameLocks noGrp="1"/>
              </p:cNvGraphicFramePr>
              <p:nvPr>
                <p:extLst>
                  <p:ext uri="{D42A27DB-BD31-4B8C-83A1-F6EECF244321}">
                    <p14:modId xmlns:p14="http://schemas.microsoft.com/office/powerpoint/2010/main" val="934845082"/>
                  </p:ext>
                </p:extLst>
              </p:nvPr>
            </p:nvGraphicFramePr>
            <p:xfrm>
              <a:off x="1991980" y="2475659"/>
              <a:ext cx="8208037" cy="3101976"/>
            </p:xfrm>
            <a:graphic>
              <a:graphicData uri="http://schemas.openxmlformats.org/drawingml/2006/table">
                <a:tbl>
                  <a:tblPr firstRow="1" firstCol="1" lastRow="1" lastCol="1" bandRow="1" bandCol="1"/>
                  <a:tblGrid>
                    <a:gridCol w="459269">
                      <a:extLst>
                        <a:ext uri="{9D8B030D-6E8A-4147-A177-3AD203B41FA5}">
                          <a16:colId xmlns:a16="http://schemas.microsoft.com/office/drawing/2014/main" val="3762820265"/>
                        </a:ext>
                      </a:extLst>
                    </a:gridCol>
                    <a:gridCol w="1937192">
                      <a:extLst>
                        <a:ext uri="{9D8B030D-6E8A-4147-A177-3AD203B41FA5}">
                          <a16:colId xmlns:a16="http://schemas.microsoft.com/office/drawing/2014/main" val="1578742890"/>
                        </a:ext>
                      </a:extLst>
                    </a:gridCol>
                    <a:gridCol w="1937192">
                      <a:extLst>
                        <a:ext uri="{9D8B030D-6E8A-4147-A177-3AD203B41FA5}">
                          <a16:colId xmlns:a16="http://schemas.microsoft.com/office/drawing/2014/main" val="3470087720"/>
                        </a:ext>
                      </a:extLst>
                    </a:gridCol>
                    <a:gridCol w="1937192">
                      <a:extLst>
                        <a:ext uri="{9D8B030D-6E8A-4147-A177-3AD203B41FA5}">
                          <a16:colId xmlns:a16="http://schemas.microsoft.com/office/drawing/2014/main" val="3132581455"/>
                        </a:ext>
                      </a:extLst>
                    </a:gridCol>
                    <a:gridCol w="1937192">
                      <a:extLst>
                        <a:ext uri="{9D8B030D-6E8A-4147-A177-3AD203B41FA5}">
                          <a16:colId xmlns:a16="http://schemas.microsoft.com/office/drawing/2014/main" val="4145303141"/>
                        </a:ext>
                      </a:extLst>
                    </a:gridCol>
                  </a:tblGrid>
                  <a:tr h="344664">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333" t="-1754" r="-1700000" b="-798246"/>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3824" t="-1754" r="-299687" b="-798246"/>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24214" t="-1754" r="-200629" b="-798246"/>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4214" t="-1754" r="-100629" b="-798246"/>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24214" t="-1754" r="-629" b="-798246"/>
                          </a:stretch>
                        </a:blipFill>
                      </a:tcPr>
                    </a:tc>
                    <a:extLst>
                      <a:ext uri="{0D108BD9-81ED-4DB2-BD59-A6C34878D82A}">
                        <a16:rowId xmlns:a16="http://schemas.microsoft.com/office/drawing/2014/main" val="2780736881"/>
                      </a:ext>
                    </a:extLst>
                  </a:tr>
                  <a:tr h="344664">
                    <a:tc rowSpan="2">
                      <a:txBody>
                        <a:bodyPr/>
                        <a:lstStyle/>
                        <a:p>
                          <a:pPr algn="ctr">
                            <a:lnSpc>
                              <a:spcPct val="115000"/>
                            </a:lnSpc>
                          </a:pPr>
                          <a:r>
                            <a:rPr lang="ka-GE" sz="1400" dirty="0">
                              <a:effectLst/>
                              <a:latin typeface="Times New Roman" panose="02020603050405020304" pitchFamily="18" charset="0"/>
                              <a:ea typeface="Times New Roman" panose="02020603050405020304" pitchFamily="18" charset="0"/>
                            </a:rPr>
                            <a:t>5</a:t>
                          </a:r>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3824" t="-103571" r="-299687" b="-712500"/>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24214" t="-103571" r="-200629" b="-712500"/>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4214" t="-103571" r="-100629" b="-712500"/>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24214" t="-103571" r="-629" b="-712500"/>
                          </a:stretch>
                        </a:blipFill>
                      </a:tcPr>
                    </a:tc>
                    <a:extLst>
                      <a:ext uri="{0D108BD9-81ED-4DB2-BD59-A6C34878D82A}">
                        <a16:rowId xmlns:a16="http://schemas.microsoft.com/office/drawing/2014/main" val="3567280366"/>
                      </a:ext>
                    </a:extLst>
                  </a:tr>
                  <a:tr h="344664">
                    <a:tc vMerge="1">
                      <a:txBody>
                        <a:bodyPr/>
                        <a:lstStyle/>
                        <a:p>
                          <a:endParaRPr lang="en-US"/>
                        </a:p>
                      </a:txBody>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3824" t="-200000" r="-299687" b="-600000"/>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24214" t="-200000" r="-200629" b="-600000"/>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4214" t="-200000" r="-100629" b="-600000"/>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24214" t="-200000" r="-629" b="-600000"/>
                          </a:stretch>
                        </a:blipFill>
                      </a:tcPr>
                    </a:tc>
                    <a:extLst>
                      <a:ext uri="{0D108BD9-81ED-4DB2-BD59-A6C34878D82A}">
                        <a16:rowId xmlns:a16="http://schemas.microsoft.com/office/drawing/2014/main" val="3391538590"/>
                      </a:ext>
                    </a:extLst>
                  </a:tr>
                  <a:tr h="344664">
                    <a:tc rowSpan="2">
                      <a:txBody>
                        <a:bodyPr/>
                        <a:lstStyle/>
                        <a:p>
                          <a:pPr algn="ctr">
                            <a:lnSpc>
                              <a:spcPct val="115000"/>
                            </a:lnSpc>
                          </a:pPr>
                          <a:r>
                            <a:rPr lang="ka-GE" sz="1400" dirty="0">
                              <a:effectLst/>
                              <a:latin typeface="Times New Roman" panose="02020603050405020304" pitchFamily="18" charset="0"/>
                              <a:ea typeface="Times New Roman" panose="02020603050405020304" pitchFamily="18" charset="0"/>
                            </a:rPr>
                            <a:t>10</a:t>
                          </a:r>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3824" t="-305357" r="-299687" b="-510714"/>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24214" t="-305357" r="-200629" b="-510714"/>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4214" t="-305357" r="-100629" b="-510714"/>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24214" t="-305357" r="-629" b="-510714"/>
                          </a:stretch>
                        </a:blipFill>
                      </a:tcPr>
                    </a:tc>
                    <a:extLst>
                      <a:ext uri="{0D108BD9-81ED-4DB2-BD59-A6C34878D82A}">
                        <a16:rowId xmlns:a16="http://schemas.microsoft.com/office/drawing/2014/main" val="1544503639"/>
                      </a:ext>
                    </a:extLst>
                  </a:tr>
                  <a:tr h="344664">
                    <a:tc vMerge="1">
                      <a:txBody>
                        <a:bodyPr/>
                        <a:lstStyle/>
                        <a:p>
                          <a:endParaRPr lang="en-US"/>
                        </a:p>
                      </a:txBody>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3824" t="-398246" r="-299687" b="-401754"/>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24214" t="-398246" r="-200629" b="-401754"/>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4214" t="-398246" r="-100629" b="-401754"/>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24214" t="-398246" r="-629" b="-401754"/>
                          </a:stretch>
                        </a:blipFill>
                      </a:tcPr>
                    </a:tc>
                    <a:extLst>
                      <a:ext uri="{0D108BD9-81ED-4DB2-BD59-A6C34878D82A}">
                        <a16:rowId xmlns:a16="http://schemas.microsoft.com/office/drawing/2014/main" val="109776463"/>
                      </a:ext>
                    </a:extLst>
                  </a:tr>
                  <a:tr h="344664">
                    <a:tc rowSpan="2">
                      <a:txBody>
                        <a:bodyPr/>
                        <a:lstStyle/>
                        <a:p>
                          <a:pPr algn="ctr">
                            <a:lnSpc>
                              <a:spcPct val="115000"/>
                            </a:lnSpc>
                          </a:pPr>
                          <a:r>
                            <a:rPr lang="ka-GE" sz="1400" dirty="0">
                              <a:effectLst/>
                              <a:latin typeface="Times New Roman" panose="02020603050405020304" pitchFamily="18" charset="0"/>
                              <a:ea typeface="Times New Roman" panose="02020603050405020304" pitchFamily="18" charset="0"/>
                            </a:rPr>
                            <a:t>30</a:t>
                          </a:r>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3824" t="-507143" r="-299687" b="-308929"/>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24214" t="-507143" r="-200629" b="-308929"/>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4214" t="-507143" r="-100629" b="-308929"/>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24214" t="-507143" r="-629" b="-308929"/>
                          </a:stretch>
                        </a:blipFill>
                      </a:tcPr>
                    </a:tc>
                    <a:extLst>
                      <a:ext uri="{0D108BD9-81ED-4DB2-BD59-A6C34878D82A}">
                        <a16:rowId xmlns:a16="http://schemas.microsoft.com/office/drawing/2014/main" val="65802715"/>
                      </a:ext>
                    </a:extLst>
                  </a:tr>
                  <a:tr h="344664">
                    <a:tc vMerge="1">
                      <a:txBody>
                        <a:bodyPr/>
                        <a:lstStyle/>
                        <a:p>
                          <a:endParaRPr lang="en-US"/>
                        </a:p>
                      </a:txBody>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3824" t="-596491" r="-299687" b="-203509"/>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24214" t="-596491" r="-200629" b="-203509"/>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4214" t="-596491" r="-100629" b="-203509"/>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24214" t="-596491" r="-629" b="-203509"/>
                          </a:stretch>
                        </a:blipFill>
                      </a:tcPr>
                    </a:tc>
                    <a:extLst>
                      <a:ext uri="{0D108BD9-81ED-4DB2-BD59-A6C34878D82A}">
                        <a16:rowId xmlns:a16="http://schemas.microsoft.com/office/drawing/2014/main" val="133272361"/>
                      </a:ext>
                    </a:extLst>
                  </a:tr>
                  <a:tr h="344664">
                    <a:tc rowSpan="2">
                      <a:txBody>
                        <a:bodyPr/>
                        <a:lstStyle/>
                        <a:p>
                          <a:pPr algn="ctr">
                            <a:lnSpc>
                              <a:spcPct val="115000"/>
                            </a:lnSpc>
                          </a:pPr>
                          <a:r>
                            <a:rPr lang="ka-GE" sz="1400" dirty="0">
                              <a:effectLst/>
                              <a:latin typeface="Times New Roman" panose="02020603050405020304" pitchFamily="18" charset="0"/>
                              <a:ea typeface="Times New Roman" panose="02020603050405020304" pitchFamily="18" charset="0"/>
                            </a:rPr>
                            <a:t>50</a:t>
                          </a:r>
                          <a:endParaRPr lang="en-US" sz="1400" dirty="0">
                            <a:effectLst/>
                            <a:latin typeface="Times New Roman" panose="02020603050405020304" pitchFamily="18" charset="0"/>
                            <a:ea typeface="Times New Roman" panose="02020603050405020304" pitchFamily="18" charset="0"/>
                          </a:endParaRPr>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3824" t="-708929" r="-299687" b="-107143"/>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24214" t="-708929" r="-200629" b="-107143"/>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4214" t="-708929" r="-100629" b="-107143"/>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24214" t="-708929" r="-629" b="-107143"/>
                          </a:stretch>
                        </a:blipFill>
                      </a:tcPr>
                    </a:tc>
                    <a:extLst>
                      <a:ext uri="{0D108BD9-81ED-4DB2-BD59-A6C34878D82A}">
                        <a16:rowId xmlns:a16="http://schemas.microsoft.com/office/drawing/2014/main" val="2889509520"/>
                      </a:ext>
                    </a:extLst>
                  </a:tr>
                  <a:tr h="344664">
                    <a:tc vMerge="1">
                      <a:txBody>
                        <a:bodyPr/>
                        <a:lstStyle/>
                        <a:p>
                          <a:endParaRPr lang="en-US"/>
                        </a:p>
                      </a:txBody>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3824" t="-794737" r="-299687" b="-5263"/>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124214" t="-794737" r="-200629" b="-5263"/>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24214" t="-794737" r="-100629" b="-5263"/>
                          </a:stretch>
                        </a:blipFill>
                      </a:tcPr>
                    </a:tc>
                    <a:tc>
                      <a:txBody>
                        <a:bodyPr/>
                        <a:lstStyle/>
                        <a:p>
                          <a:endParaRPr lang="en-US"/>
                        </a:p>
                      </a:txBody>
                      <a:tcPr marL="58061" marR="580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324214" t="-794737" r="-629" b="-5263"/>
                          </a:stretch>
                        </a:blipFill>
                      </a:tcPr>
                    </a:tc>
                    <a:extLst>
                      <a:ext uri="{0D108BD9-81ED-4DB2-BD59-A6C34878D82A}">
                        <a16:rowId xmlns:a16="http://schemas.microsoft.com/office/drawing/2014/main" val="1609587595"/>
                      </a:ext>
                    </a:extLst>
                  </a:tr>
                </a:tbl>
              </a:graphicData>
            </a:graphic>
          </p:graphicFrame>
        </mc:Fallback>
      </mc:AlternateContent>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C5F2AA74-E47A-5594-05A0-8796727A6F82}"/>
                  </a:ext>
                </a:extLst>
              </p:cNvPr>
              <p:cNvSpPr txBox="1">
                <a:spLocks/>
              </p:cNvSpPr>
              <p:nvPr/>
            </p:nvSpPr>
            <p:spPr>
              <a:xfrm>
                <a:off x="858174" y="5740400"/>
                <a:ext cx="10475650" cy="962113"/>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Times New Roman" panose="02020603050405020304" pitchFamily="18" charset="0"/>
                    <a:ea typeface="+mn-ea"/>
                    <a:cs typeface="Times New Roman" panose="02020603050405020304" pitchFamily="18" charset="0"/>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dirty="0"/>
                  <a:t>As demonstrated in the table, the above-mentioned algorithm achieves an order of accuracy of </a:t>
                </a:r>
                <a14:m>
                  <m:oMath xmlns:m="http://schemas.openxmlformats.org/officeDocument/2006/math">
                    <m:r>
                      <a:rPr lang="ka-GE" i="1">
                        <a:latin typeface="Cambria Math" panose="02040503050406030204" pitchFamily="18" charset="0"/>
                      </a:rPr>
                      <m:t>1</m:t>
                    </m:r>
                    <m:sSup>
                      <m:sSupPr>
                        <m:ctrlPr>
                          <a:rPr lang="en-US" i="1">
                            <a:latin typeface="Cambria Math" panose="02040503050406030204" pitchFamily="18" charset="0"/>
                          </a:rPr>
                        </m:ctrlPr>
                      </m:sSupPr>
                      <m:e>
                        <m:r>
                          <a:rPr lang="ka-GE" i="1">
                            <a:latin typeface="Cambria Math" panose="02040503050406030204" pitchFamily="18" charset="0"/>
                          </a:rPr>
                          <m:t>0</m:t>
                        </m:r>
                      </m:e>
                      <m:sup>
                        <m:r>
                          <a:rPr lang="ka-GE" i="1">
                            <a:latin typeface="Cambria Math" panose="02040503050406030204" pitchFamily="18" charset="0"/>
                          </a:rPr>
                          <m:t>−2</m:t>
                        </m:r>
                      </m:sup>
                    </m:sSup>
                  </m:oMath>
                </a14:m>
                <a:r>
                  <a:rPr lang="ka-GE" dirty="0"/>
                  <a:t> </a:t>
                </a:r>
                <a:r>
                  <a:rPr lang="en-US" dirty="0"/>
                  <a:t>at special points</a:t>
                </a:r>
                <a14:m>
                  <m:oMath xmlns:m="http://schemas.openxmlformats.org/officeDocument/2006/math">
                    <m:r>
                      <a:rPr lang="ka-GE" i="1">
                        <a:latin typeface="Cambria Math" panose="02040503050406030204" pitchFamily="18" charset="0"/>
                      </a:rPr>
                      <m:t>𝑧</m:t>
                    </m:r>
                    <m:r>
                      <a:rPr lang="ka-GE" i="1">
                        <a:latin typeface="Cambria Math" panose="02040503050406030204" pitchFamily="18" charset="0"/>
                      </a:rPr>
                      <m:t>=±1+0,005</m:t>
                    </m:r>
                    <m:r>
                      <a:rPr lang="ka-GE" i="1">
                        <a:latin typeface="Cambria Math" panose="02040503050406030204" pitchFamily="18" charset="0"/>
                      </a:rPr>
                      <m:t>𝑖</m:t>
                    </m:r>
                  </m:oMath>
                </a14:m>
                <a:r>
                  <a:rPr lang="ka-GE" dirty="0"/>
                  <a:t> </a:t>
                </a:r>
                <a:r>
                  <a:rPr lang="en-US" dirty="0"/>
                  <a:t>(located at the ends of the crack) when </a:t>
                </a:r>
                <a14:m>
                  <m:oMath xmlns:m="http://schemas.openxmlformats.org/officeDocument/2006/math">
                    <m:r>
                      <a:rPr lang="ka-GE" i="1">
                        <a:latin typeface="Cambria Math" panose="02040503050406030204" pitchFamily="18" charset="0"/>
                      </a:rPr>
                      <m:t>𝑛</m:t>
                    </m:r>
                    <m:r>
                      <a:rPr lang="ka-GE" i="1">
                        <a:latin typeface="Cambria Math" panose="02040503050406030204" pitchFamily="18" charset="0"/>
                      </a:rPr>
                      <m:t>=50</m:t>
                    </m:r>
                  </m:oMath>
                </a14:m>
                <a:r>
                  <a:rPr lang="en-US" dirty="0"/>
                  <a:t>.</a:t>
                </a:r>
              </a:p>
            </p:txBody>
          </p:sp>
        </mc:Choice>
        <mc:Fallback xmlns="">
          <p:sp>
            <p:nvSpPr>
              <p:cNvPr id="8" name="Content Placeholder 2">
                <a:extLst>
                  <a:ext uri="{FF2B5EF4-FFF2-40B4-BE49-F238E27FC236}">
                    <a16:creationId xmlns:a16="http://schemas.microsoft.com/office/drawing/2014/main" id="{C5F2AA74-E47A-5594-05A0-8796727A6F82}"/>
                  </a:ext>
                </a:extLst>
              </p:cNvPr>
              <p:cNvSpPr txBox="1">
                <a:spLocks noRot="1" noChangeAspect="1" noMove="1" noResize="1" noEditPoints="1" noAdjustHandles="1" noChangeArrowheads="1" noChangeShapeType="1" noTextEdit="1"/>
              </p:cNvSpPr>
              <p:nvPr/>
            </p:nvSpPr>
            <p:spPr>
              <a:xfrm>
                <a:off x="858174" y="5740400"/>
                <a:ext cx="10475650" cy="962113"/>
              </a:xfrm>
              <a:prstGeom prst="rect">
                <a:avLst/>
              </a:prstGeom>
              <a:blipFill>
                <a:blip r:embed="rId4"/>
                <a:stretch>
                  <a:fillRect l="-407" t="-3185"/>
                </a:stretch>
              </a:blipFill>
            </p:spPr>
            <p:txBody>
              <a:bodyPr/>
              <a:lstStyle/>
              <a:p>
                <a:r>
                  <a:rPr lang="en-US">
                    <a:noFill/>
                  </a:rPr>
                  <a:t> </a:t>
                </a:r>
              </a:p>
            </p:txBody>
          </p:sp>
        </mc:Fallback>
      </mc:AlternateContent>
    </p:spTree>
    <p:extLst>
      <p:ext uri="{BB962C8B-B14F-4D97-AF65-F5344CB8AC3E}">
        <p14:creationId xmlns:p14="http://schemas.microsoft.com/office/powerpoint/2010/main" val="1147556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7486F-9E4A-5A32-2D8B-E98FC83DE59A}"/>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48380E62-DC8F-F1DF-16EB-72725B8097DD}"/>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rPr>
              <a:t>The actual strength of solids essentially depends on the defects in the structure. In real materials, there are always numerous micro defects of different types. When subjected to external loads, these defects can develop, leading to the formation of cracks that may ultimately result in local or complete rupture of the material. This phenomenon is particularly characteristic of brittle or quasi-brittle deformable solid bodies. The study of structural elements and the strength of structures with cracks is of great interest to many well-known researchers. </a:t>
            </a:r>
          </a:p>
          <a:p>
            <a:r>
              <a:rPr lang="en-US" sz="1800" dirty="0">
                <a:effectLst/>
                <a:latin typeface="Times New Roman" panose="02020603050405020304" pitchFamily="18" charset="0"/>
                <a:ea typeface="Times New Roman" panose="02020603050405020304" pitchFamily="18" charset="0"/>
              </a:rPr>
              <a:t>One of the key points investigations in these works is the analysis of stress distribution within bodies during the occurrence of cracks and holes. Thus far, solutions for stress-strain state of bodies with various types of cracks have primarily been addressed within the framework of linear elasticity. These solutions often pertain to bodies with a single crack or a specific arrangement of cracks, and the employed solution methods are limited to certain classes of problems</a:t>
            </a:r>
            <a:r>
              <a:rPr lang="en-US" dirty="0">
                <a:ea typeface="Times New Roman" panose="02020603050405020304" pitchFamily="18" charset="0"/>
              </a:rPr>
              <a:t>.</a:t>
            </a:r>
          </a:p>
          <a:p>
            <a:r>
              <a:rPr lang="en-US" dirty="0"/>
              <a:t>The primary tool of said investigation will be singular integral equations.</a:t>
            </a:r>
          </a:p>
        </p:txBody>
      </p:sp>
    </p:spTree>
    <p:extLst>
      <p:ext uri="{BB962C8B-B14F-4D97-AF65-F5344CB8AC3E}">
        <p14:creationId xmlns:p14="http://schemas.microsoft.com/office/powerpoint/2010/main" val="36162029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8E19C-03EF-6816-02C8-D8C9F1211B4C}"/>
              </a:ext>
            </a:extLst>
          </p:cNvPr>
          <p:cNvSpPr>
            <a:spLocks noGrp="1"/>
          </p:cNvSpPr>
          <p:nvPr>
            <p:ph type="title"/>
          </p:nvPr>
        </p:nvSpPr>
        <p:spPr/>
        <p:txBody>
          <a:bodyPr>
            <a:normAutofit fontScale="90000"/>
          </a:bodyPr>
          <a:lstStyle/>
          <a:p>
            <a:r>
              <a:rPr lang="en-US" dirty="0"/>
              <a:t>Approximation of Singular Integrals by Quadrature Formulas Close in Accuracy to Gaussian-type Formulas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0F27F8D-7029-403C-0515-119762E15777}"/>
                  </a:ext>
                </a:extLst>
              </p:cNvPr>
              <p:cNvSpPr>
                <a:spLocks noGrp="1"/>
              </p:cNvSpPr>
              <p:nvPr>
                <p:ph idx="1"/>
              </p:nvPr>
            </p:nvSpPr>
            <p:spPr>
              <a:xfrm>
                <a:off x="858174" y="1350781"/>
                <a:ext cx="10475650" cy="5372748"/>
              </a:xfrm>
            </p:spPr>
            <p:txBody>
              <a:bodyPr>
                <a:normAutofit fontScale="85000" lnSpcReduction="10000"/>
              </a:bodyPr>
              <a:lstStyle/>
              <a:p>
                <a:pPr algn="just">
                  <a:lnSpc>
                    <a:spcPct val="115000"/>
                  </a:lnSpc>
                </a:pPr>
                <a:r>
                  <a:rPr lang="en-US" sz="1800" dirty="0">
                    <a:effectLst/>
                    <a:latin typeface="Sylfaen" panose="010A0502050306030303" pitchFamily="18" charset="0"/>
                    <a:ea typeface="Times New Roman" panose="02020603050405020304" pitchFamily="18" charset="0"/>
                    <a:cs typeface="Sylfaen" panose="010A0502050306030303" pitchFamily="18" charset="0"/>
                  </a:rPr>
                  <a:t>Let’s consider the following integral</a:t>
                </a:r>
                <a:endParaRPr lang="en-US" sz="1800" dirty="0">
                  <a:effectLst/>
                  <a:latin typeface="Times New Roman" panose="02020603050405020304" pitchFamily="18" charset="0"/>
                  <a:ea typeface="Times New Roman" panose="02020603050405020304" pitchFamily="18" charset="0"/>
                </a:endParaRPr>
              </a:p>
              <a:p>
                <a:pPr marL="0" indent="0" algn="just">
                  <a:lnSpc>
                    <a:spcPct val="115000"/>
                  </a:lnSpc>
                  <a:buNone/>
                  <a:tabLst>
                    <a:tab pos="5047615" algn="l"/>
                  </a:tabLst>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+1</m:t>
                              </m:r>
                            </m:sup>
                            <m:e>
                              <m:r>
                                <a:rPr lang="ka-GE" sz="1800" i="1">
                                  <a:effectLst/>
                                  <a:latin typeface="Cambria Math" panose="02040503050406030204" pitchFamily="18" charset="0"/>
                                  <a:ea typeface="Times New Roman" panose="02020603050405020304" pitchFamily="18" charset="0"/>
                                </a:rPr>
                                <m:t>𝜌</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f>
                                <m:fPr>
                                  <m:ctrlPr>
                                    <a:rPr lang="en-US" sz="1800" i="1">
                                      <a:effectLst/>
                                      <a:latin typeface="Cambria Math" panose="02040503050406030204" pitchFamily="18" charset="0"/>
                                      <a:ea typeface="Times New Roman" panose="02020603050405020304" pitchFamily="18" charset="0"/>
                                    </a:rPr>
                                  </m:ctrlPr>
                                </m:fPr>
                                <m:num>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e>
                                  </m:d>
                                  <m:r>
                                    <a:rPr lang="ka-GE" sz="1800" i="1">
                                      <a:effectLst/>
                                      <a:latin typeface="Cambria Math" panose="02040503050406030204" pitchFamily="18" charset="0"/>
                                      <a:ea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e>
                          </m:nary>
                          <m:r>
                            <a:rPr lang="ka-GE" sz="1800" i="1">
                              <a:effectLst/>
                              <a:latin typeface="Cambria Math" panose="020405030504060302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 </m:t>
                          </m:r>
                          <m:d>
                            <m:dPr>
                              <m:ctrlPr>
                                <a:rPr lang="en-US" sz="1800" i="1">
                                  <a:effectLst/>
                                  <a:latin typeface="Cambria Math" panose="02040503050406030204" pitchFamily="18" charset="0"/>
                                  <a:ea typeface="Times New Roman" panose="02020603050405020304" pitchFamily="18" charset="0"/>
                                </a:rPr>
                              </m:ctrlPr>
                            </m:dPr>
                            <m:e>
                              <m:r>
                                <m:rPr>
                                  <m:nor/>
                                </m:rPr>
                                <a:rPr lang="ka-GE" sz="1800" i="1">
                                  <a:effectLst/>
                                  <a:latin typeface="Times New Roman" panose="020206030504050203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1</m:t>
                              </m:r>
                              <m:r>
                                <a:rPr lang="ka-GE" sz="1800">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𝑥</m:t>
                              </m:r>
                              <m:r>
                                <a:rPr lang="ka-GE" sz="1800">
                                  <a:effectLst/>
                                  <a:latin typeface="Cambria Math" panose="02040503050406030204" pitchFamily="18" charset="0"/>
                                  <a:ea typeface="Times New Roman" panose="02020603050405020304" pitchFamily="18" charset="0"/>
                                </a:rPr>
                                <m:t>&lt;1</m:t>
                              </m:r>
                            </m:e>
                          </m:d>
                          <m:r>
                            <a:rPr lang="ka-GE" sz="1800" i="1">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#(3.1)</m:t>
                          </m:r>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Here, the weight function has specific properties, and </a:t>
                </a:r>
                <a14:m>
                  <m:oMath xmlns:m="http://schemas.openxmlformats.org/officeDocument/2006/math">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belongs</a:t>
                </a:r>
                <a:r>
                  <a:rPr lang="en-US"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class of smooth functions defined on the interval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Sylfaen" panose="010A0502050306030303" pitchFamily="18" charset="0"/>
                      </a:rPr>
                      <m:t>[−1,+1]</m:t>
                    </m:r>
                  </m:oMath>
                </a14:m>
                <a:r>
                  <a:rPr lang="en-US"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for which integral (3.1) exists. Let’s consider Gauss’s quadrature formula for nodes</a:t>
                </a:r>
                <a:r>
                  <a:rPr lang="en-US" sz="1800" dirty="0">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𝑘</m:t>
                        </m:r>
                      </m:sub>
                    </m:sSub>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with coefficients</a:t>
                </a:r>
                <a:r>
                  <a:rPr lang="en-US" sz="1800" dirty="0">
                    <a:effectLst/>
                    <a:latin typeface="Times New Roman" panose="02020603050405020304" pitchFamily="18" charset="0"/>
                    <a:ea typeface="Times New Roman" panose="02020603050405020304" pitchFamily="18" charset="0"/>
                  </a:rPr>
                  <a:t> </a:t>
                </a:r>
                <a14:m>
                  <m:oMath xmlns:m="http://schemas.openxmlformats.org/officeDocument/2006/math">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𝐴</m:t>
                        </m:r>
                      </m:e>
                      <m:sub>
                        <m:r>
                          <a:rPr lang="ka-GE" sz="1800" i="1">
                            <a:effectLst/>
                            <a:latin typeface="Cambria Math" panose="02040503050406030204" pitchFamily="18" charset="0"/>
                            <a:ea typeface="Times New Roman" panose="02020603050405020304" pitchFamily="18" charset="0"/>
                          </a:rPr>
                          <m:t>𝑘</m:t>
                        </m:r>
                      </m:sub>
                    </m:sSub>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+1</m:t>
                              </m:r>
                            </m:sup>
                            <m:e>
                              <m:r>
                                <a:rPr lang="ka-GE" sz="1800" i="1">
                                  <a:effectLst/>
                                  <a:latin typeface="Cambria Math" panose="02040503050406030204" pitchFamily="18" charset="0"/>
                                  <a:ea typeface="Times New Roman" panose="02020603050405020304" pitchFamily="18" charset="0"/>
                                </a:rPr>
                                <m:t>𝜌</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f>
                                <m:fPr>
                                  <m:ctrlPr>
                                    <a:rPr lang="en-US" sz="1800" i="1">
                                      <a:effectLst/>
                                      <a:latin typeface="Cambria Math" panose="02040503050406030204" pitchFamily="18" charset="0"/>
                                      <a:ea typeface="Times New Roman" panose="02020603050405020304" pitchFamily="18" charset="0"/>
                                    </a:rPr>
                                  </m:ctrlPr>
                                </m:fPr>
                                <m:num>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e>
                                  </m:d>
                                  <m:r>
                                    <a:rPr lang="ka-GE" sz="1800" i="1">
                                      <a:effectLst/>
                                      <a:latin typeface="Cambria Math" panose="02040503050406030204" pitchFamily="18" charset="0"/>
                                      <a:ea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e>
                          </m:nary>
                          <m:r>
                            <a:rPr lang="ka-GE" sz="1800" i="1">
                              <a:effectLst/>
                              <a:latin typeface="Cambria Math" panose="02040503050406030204" pitchFamily="18" charset="0"/>
                              <a:ea typeface="Times New Roman" panose="02020603050405020304" pitchFamily="18" charset="0"/>
                            </a:rPr>
                            <m:t>≈</m:t>
                          </m:r>
                          <m:nary>
                            <m:naryPr>
                              <m:chr m:val="∑"/>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𝑘</m:t>
                              </m:r>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𝑛</m:t>
                              </m:r>
                            </m:sup>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𝐴</m:t>
                                  </m:r>
                                </m:e>
                                <m:sub>
                                  <m:r>
                                    <a:rPr lang="ka-GE" sz="1800" i="1">
                                      <a:effectLst/>
                                      <a:latin typeface="Cambria Math" panose="02040503050406030204" pitchFamily="18" charset="0"/>
                                      <a:ea typeface="Times New Roman" panose="02020603050405020304" pitchFamily="18" charset="0"/>
                                    </a:rPr>
                                    <m:t>𝑘</m:t>
                                  </m:r>
                                </m:sub>
                              </m:sSub>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𝑘</m:t>
                                          </m:r>
                                        </m:sub>
                                      </m:sSub>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𝜙</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num>
                                <m:den>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𝑘</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e>
                          </m:nary>
                          <m:r>
                            <a:rPr lang="ka-GE" sz="1800" i="1">
                              <a:effectLst/>
                              <a:latin typeface="Cambria Math" panose="020405030504060302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 </m:t>
                          </m:r>
                          <m:d>
                            <m:dPr>
                              <m:ctrlPr>
                                <a:rPr lang="en-US" sz="1800" i="1">
                                  <a:effectLst/>
                                  <a:latin typeface="Cambria Math" panose="02040503050406030204" pitchFamily="18" charset="0"/>
                                  <a:ea typeface="Times New Roman" panose="02020603050405020304" pitchFamily="18" charset="0"/>
                                </a:rPr>
                              </m:ctrlPr>
                            </m:dPr>
                            <m:e>
                              <m:r>
                                <m:rPr>
                                  <m:nor/>
                                </m:rPr>
                                <a:rPr lang="ka-GE" sz="1800" i="1">
                                  <a:effectLst/>
                                  <a:latin typeface="Times New Roman" panose="020206030504050203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1</m:t>
                              </m:r>
                              <m:r>
                                <a:rPr lang="ka-GE" sz="1800">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𝑥</m:t>
                              </m:r>
                              <m:r>
                                <a:rPr lang="ka-GE" sz="1800">
                                  <a:effectLst/>
                                  <a:latin typeface="Cambria Math" panose="02040503050406030204" pitchFamily="18" charset="0"/>
                                  <a:ea typeface="Times New Roman" panose="02020603050405020304" pitchFamily="18" charset="0"/>
                                </a:rPr>
                                <m:t>&lt;1</m:t>
                              </m:r>
                            </m:e>
                          </m:d>
                          <m:r>
                            <a:rPr lang="ka-GE" sz="1800" i="1">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#(3.2)</m:t>
                          </m:r>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Sylfaen" panose="010A0502050306030303" pitchFamily="18" charset="0"/>
                    <a:ea typeface="Times New Roman" panose="02020603050405020304" pitchFamily="18" charset="0"/>
                    <a:cs typeface="Sylfaen" panose="010A0502050306030303" pitchFamily="18" charset="0"/>
                  </a:rPr>
                  <a:t>The quadrature will be exact for any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∈(−1,1)</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when </a:t>
                </a:r>
                <a14:m>
                  <m:oMath xmlns:m="http://schemas.openxmlformats.org/officeDocument/2006/math">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is a polynomial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Sylfaen" panose="010A0502050306030303" pitchFamily="18" charset="0"/>
                      </a:rPr>
                      <m:t>𝑃</m:t>
                    </m:r>
                  </m:oMath>
                </a14:m>
                <a:r>
                  <a:rPr lang="en-US" sz="1800" dirty="0">
                    <a:effectLst/>
                    <a:latin typeface="Sylfaen" panose="010A0502050306030303" pitchFamily="18" charset="0"/>
                    <a:ea typeface="Times New Roman" panose="02020603050405020304" pitchFamily="18" charset="0"/>
                    <a:cs typeface="Sylfaen" panose="010A0502050306030303" pitchFamily="18" charset="0"/>
                  </a:rPr>
                  <a:t> for which </a:t>
                </a:r>
                <a14:m>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Sylfaen" panose="010A0502050306030303" pitchFamily="18" charset="0"/>
                      </a:rPr>
                      <m:t>ord</m:t>
                    </m:r>
                    <m:r>
                      <a:rPr lang="en-US" sz="1800">
                        <a:effectLst/>
                        <a:latin typeface="Cambria Math" panose="02040503050406030204" pitchFamily="18" charset="0"/>
                        <a:ea typeface="Times New Roman" panose="02020603050405020304" pitchFamily="18" charset="0"/>
                        <a:cs typeface="Sylfaen" panose="010A0502050306030303" pitchFamily="18" charset="0"/>
                      </a:rPr>
                      <m:t>(</m:t>
                    </m:r>
                    <m:r>
                      <m:rPr>
                        <m:sty m:val="p"/>
                      </m:rPr>
                      <a:rPr lang="en-US" sz="1800">
                        <a:effectLst/>
                        <a:latin typeface="Cambria Math" panose="02040503050406030204" pitchFamily="18" charset="0"/>
                        <a:ea typeface="Times New Roman" panose="02020603050405020304" pitchFamily="18" charset="0"/>
                        <a:cs typeface="Sylfaen" panose="010A0502050306030303" pitchFamily="18" charset="0"/>
                      </a:rPr>
                      <m:t>P</m:t>
                    </m:r>
                    <m:r>
                      <a:rPr lang="en-US" sz="1800">
                        <a:effectLst/>
                        <a:latin typeface="Cambria Math" panose="02040503050406030204" pitchFamily="18" charset="0"/>
                        <a:ea typeface="Times New Roman" panose="02020603050405020304" pitchFamily="18" charset="0"/>
                        <a:cs typeface="Sylfaen" panose="010A0502050306030303" pitchFamily="18" charset="0"/>
                      </a:rPr>
                      <m:t>)</m:t>
                    </m:r>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𝑛</m:t>
                    </m:r>
                  </m:oMath>
                </a14:m>
                <a:r>
                  <a:rPr lang="ka-GE" sz="1800" dirty="0">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Sylfaen" panose="010A0502050306030303" pitchFamily="18" charset="0"/>
                    <a:ea typeface="Times New Roman" panose="02020603050405020304" pitchFamily="18" charset="0"/>
                    <a:cs typeface="Sylfaen" panose="010A0502050306030303" pitchFamily="18" charset="0"/>
                  </a:rPr>
                  <a:t>If we select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∈(−1,1)</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in such a way that</a:t>
                </a:r>
                <a:endParaRPr lang="en-US" sz="1800" dirty="0">
                  <a:effectLst/>
                  <a:latin typeface="Times New Roman" panose="02020603050405020304" pitchFamily="18" charset="0"/>
                  <a:ea typeface="Times New Roman" panose="02020603050405020304" pitchFamily="18" charset="0"/>
                </a:endParaRP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b="0" i="1" smtClean="0">
                              <a:effectLst/>
                              <a:latin typeface="Cambria Math" panose="02040503050406030204" pitchFamily="18" charset="0"/>
                              <a:ea typeface="Times New Roman" panose="02020603050405020304" pitchFamily="18" charset="0"/>
                            </a:rPr>
                          </m:ctrlPr>
                        </m:eqArrPr>
                        <m:e>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+1</m:t>
                              </m:r>
                            </m:sup>
                            <m:e>
                              <m:r>
                                <a:rPr lang="ka-GE" sz="1800" i="1">
                                  <a:effectLst/>
                                  <a:latin typeface="Cambria Math" panose="02040503050406030204" pitchFamily="18" charset="0"/>
                                  <a:ea typeface="Times New Roman" panose="02020603050405020304" pitchFamily="18" charset="0"/>
                                </a:rPr>
                                <m:t>𝜌</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e>
                          </m:nary>
                          <m:r>
                            <a:rPr lang="ka-GE" sz="1800" i="1">
                              <a:effectLst/>
                              <a:latin typeface="Cambria Math" panose="02040503050406030204" pitchFamily="18" charset="0"/>
                              <a:ea typeface="Times New Roman" panose="02020603050405020304" pitchFamily="18" charset="0"/>
                            </a:rPr>
                            <m:t>−</m:t>
                          </m:r>
                          <m:nary>
                            <m:naryPr>
                              <m:chr m:val="∑"/>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𝑘</m:t>
                              </m:r>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𝑛</m:t>
                              </m:r>
                            </m:sup>
                            <m:e>
                              <m:f>
                                <m:fPr>
                                  <m:ctrlPr>
                                    <a:rPr lang="en-US" sz="1800" i="1">
                                      <a:effectLst/>
                                      <a:latin typeface="Cambria Math" panose="02040503050406030204" pitchFamily="18" charset="0"/>
                                      <a:ea typeface="Times New Roman" panose="02020603050405020304" pitchFamily="18" charset="0"/>
                                    </a:rPr>
                                  </m:ctrlPr>
                                </m:fPr>
                                <m:num>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𝐴</m:t>
                                      </m:r>
                                    </m:e>
                                    <m:sub>
                                      <m:r>
                                        <a:rPr lang="ka-GE" sz="1800" i="1">
                                          <a:effectLst/>
                                          <a:latin typeface="Cambria Math" panose="02040503050406030204" pitchFamily="18" charset="0"/>
                                          <a:ea typeface="Times New Roman" panose="02020603050405020304" pitchFamily="18" charset="0"/>
                                        </a:rPr>
                                        <m:t>𝑘</m:t>
                                      </m:r>
                                    </m:sub>
                                  </m:sSub>
                                </m:num>
                                <m:den>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𝑘</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e>
                          </m:nary>
                          <m:r>
                            <a:rPr lang="en-US" sz="1800" b="0" i="1" smtClean="0">
                              <a:effectLst/>
                              <a:latin typeface="Cambria Math" panose="02040503050406030204" pitchFamily="18" charset="0"/>
                              <a:ea typeface="Times New Roman" panose="02020603050405020304" pitchFamily="18" charset="0"/>
                            </a:rPr>
                            <m:t>=0#</m:t>
                          </m:r>
                          <m:d>
                            <m:dPr>
                              <m:ctrlPr>
                                <a:rPr lang="en-US" sz="1800" b="0" i="1" smtClean="0">
                                  <a:effectLst/>
                                  <a:latin typeface="Cambria Math" panose="02040503050406030204" pitchFamily="18" charset="0"/>
                                  <a:ea typeface="Times New Roman" panose="02020603050405020304" pitchFamily="18" charset="0"/>
                                </a:rPr>
                              </m:ctrlPr>
                            </m:dPr>
                            <m:e>
                              <m:r>
                                <a:rPr lang="en-US" sz="1800" b="0" i="1" smtClean="0">
                                  <a:effectLst/>
                                  <a:latin typeface="Cambria Math" panose="02040503050406030204" pitchFamily="18" charset="0"/>
                                  <a:ea typeface="Times New Roman" panose="02020603050405020304" pitchFamily="18" charset="0"/>
                                </a:rPr>
                                <m:t>3.3</m:t>
                              </m:r>
                            </m:e>
                          </m:d>
                        </m:e>
                      </m:eqArr>
                    </m:oMath>
                  </m:oMathPara>
                </a14:m>
                <a:endParaRPr lang="en-US" sz="1800" b="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Sylfaen" panose="010A0502050306030303" pitchFamily="18" charset="0"/>
                    <a:ea typeface="Times New Roman" panose="02020603050405020304" pitchFamily="18" charset="0"/>
                    <a:cs typeface="Sylfaen" panose="010A0502050306030303" pitchFamily="18" charset="0"/>
                  </a:rPr>
                  <a:t>Singular integral will have the following quadrature formula:</a:t>
                </a:r>
                <a:endParaRPr lang="en-US" sz="1800" dirty="0">
                  <a:effectLst/>
                  <a:latin typeface="Times New Roman" panose="02020603050405020304" pitchFamily="18" charset="0"/>
                  <a:ea typeface="Times New Roman" panose="02020603050405020304" pitchFamily="18" charset="0"/>
                </a:endParaRP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b="0" i="1" smtClean="0">
                              <a:effectLst/>
                              <a:latin typeface="Cambria Math" panose="02040503050406030204" pitchFamily="18" charset="0"/>
                              <a:ea typeface="Times New Roman" panose="02020603050405020304" pitchFamily="18" charset="0"/>
                            </a:rPr>
                          </m:ctrlPr>
                        </m:eqArrPr>
                        <m:e>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+1</m:t>
                              </m:r>
                            </m:sup>
                            <m:e>
                              <m:r>
                                <a:rPr lang="ka-GE" sz="1800" i="1">
                                  <a:effectLst/>
                                  <a:latin typeface="Cambria Math" panose="02040503050406030204" pitchFamily="18" charset="0"/>
                                  <a:ea typeface="Times New Roman" panose="02020603050405020304" pitchFamily="18" charset="0"/>
                                </a:rPr>
                                <m:t>𝜌</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e>
                          </m:nary>
                          <m:r>
                            <a:rPr lang="ka-GE" sz="1800" i="1">
                              <a:effectLst/>
                              <a:latin typeface="Cambria Math" panose="02040503050406030204" pitchFamily="18" charset="0"/>
                              <a:ea typeface="Times New Roman" panose="02020603050405020304" pitchFamily="18" charset="0"/>
                            </a:rPr>
                            <m:t>≈</m:t>
                          </m:r>
                          <m:nary>
                            <m:naryPr>
                              <m:chr m:val="∑"/>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𝑘</m:t>
                              </m:r>
                              <m:r>
                                <a:rPr lang="ka-GE" sz="1800" i="1">
                                  <a:effectLst/>
                                  <a:latin typeface="Cambria Math" panose="02040503050406030204" pitchFamily="18" charset="0"/>
                                  <a:ea typeface="Times New Roman" panose="02020603050405020304" pitchFamily="18" charset="0"/>
                                </a:rPr>
                                <m:t>=1</m:t>
                              </m:r>
                            </m:sub>
                            <m:sup>
                              <m:r>
                                <a:rPr lang="ka-GE" sz="1800" i="1">
                                  <a:effectLst/>
                                  <a:latin typeface="Cambria Math" panose="02040503050406030204" pitchFamily="18" charset="0"/>
                                  <a:ea typeface="Times New Roman" panose="02020603050405020304" pitchFamily="18" charset="0"/>
                                </a:rPr>
                                <m:t>𝑛</m:t>
                              </m:r>
                            </m:sup>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𝐴</m:t>
                                  </m:r>
                                </m:e>
                                <m:sub>
                                  <m:r>
                                    <a:rPr lang="ka-GE" sz="1800" i="1">
                                      <a:effectLst/>
                                      <a:latin typeface="Cambria Math" panose="02040503050406030204" pitchFamily="18" charset="0"/>
                                      <a:ea typeface="Times New Roman" panose="02020603050405020304" pitchFamily="18" charset="0"/>
                                    </a:rPr>
                                    <m:t>𝑘</m:t>
                                  </m:r>
                                </m:sub>
                              </m:sSub>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𝜙</m:t>
                                  </m:r>
                                  <m:d>
                                    <m:dPr>
                                      <m:ctrlPr>
                                        <a:rPr lang="ka-GE" sz="1800" i="1">
                                          <a:effectLst/>
                                          <a:latin typeface="Cambria Math" panose="02040503050406030204" pitchFamily="18" charset="0"/>
                                          <a:ea typeface="Times New Roman" panose="02020603050405020304" pitchFamily="18" charset="0"/>
                                        </a:rPr>
                                      </m:ctrlPr>
                                    </m:d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𝑘</m:t>
                                          </m:r>
                                        </m:sub>
                                      </m:sSub>
                                    </m:e>
                                  </m:d>
                                </m:num>
                                <m:den>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𝑘</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e>
                          </m:nary>
                          <m:r>
                            <a:rPr lang="ka-GE" sz="1800" i="1">
                              <a:effectLst/>
                              <a:latin typeface="Cambria Math" panose="020405030504060302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 </m:t>
                          </m:r>
                          <m:d>
                            <m:dPr>
                              <m:ctrlPr>
                                <a:rPr lang="ka-GE" sz="1800" i="1">
                                  <a:effectLst/>
                                  <a:latin typeface="Times New Roman" panose="02020603050405020304" pitchFamily="18" charset="0"/>
                                  <a:ea typeface="Times New Roman" panose="02020603050405020304" pitchFamily="18" charset="0"/>
                                </a:rPr>
                              </m:ctrlPr>
                            </m:dPr>
                            <m:e>
                              <m:r>
                                <m:rPr>
                                  <m:nor/>
                                </m:rPr>
                                <a:rPr lang="ka-GE" sz="1800" i="1">
                                  <a:effectLst/>
                                  <a:latin typeface="Times New Roman" panose="020206030504050203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1</m:t>
                              </m:r>
                              <m:r>
                                <a:rPr lang="ka-GE" sz="1800">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𝑥</m:t>
                              </m:r>
                              <m:r>
                                <a:rPr lang="ka-GE" sz="1800">
                                  <a:effectLst/>
                                  <a:latin typeface="Cambria Math" panose="02040503050406030204" pitchFamily="18" charset="0"/>
                                  <a:ea typeface="Times New Roman" panose="02020603050405020304" pitchFamily="18" charset="0"/>
                                </a:rPr>
                                <m:t>&lt;1</m:t>
                              </m:r>
                            </m:e>
                          </m:d>
                          <m:r>
                            <a:rPr lang="ka-GE" sz="1800">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m:t>
                          </m:r>
                          <m:d>
                            <m:dPr>
                              <m:ctrlPr>
                                <a:rPr lang="ka-GE" sz="1800" i="1">
                                  <a:effectLst/>
                                  <a:latin typeface="Cambria Math" panose="02040503050406030204" pitchFamily="18" charset="0"/>
                                  <a:ea typeface="Times New Roman" panose="02020603050405020304" pitchFamily="18" charset="0"/>
                                </a:rPr>
                              </m:ctrlPr>
                            </m:dPr>
                            <m:e>
                              <m:r>
                                <a:rPr lang="en-US" sz="1800" b="0" i="0" smtClean="0">
                                  <a:effectLst/>
                                  <a:latin typeface="Cambria Math" panose="02040503050406030204" pitchFamily="18" charset="0"/>
                                  <a:ea typeface="Times New Roman" panose="02020603050405020304" pitchFamily="18" charset="0"/>
                                </a:rPr>
                                <m:t>3</m:t>
                              </m:r>
                              <m:r>
                                <a:rPr lang="ka-GE" sz="1800">
                                  <a:effectLst/>
                                  <a:latin typeface="Cambria Math" panose="02040503050406030204" pitchFamily="18" charset="0"/>
                                  <a:ea typeface="Times New Roman" panose="02020603050405020304" pitchFamily="18" charset="0"/>
                                </a:rPr>
                                <m:t>.4</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Sylfaen" panose="010A0502050306030303" pitchFamily="18" charset="0"/>
                    <a:ea typeface="Times New Roman" panose="02020603050405020304" pitchFamily="18" charset="0"/>
                    <a:cs typeface="Sylfaen" panose="010A0502050306030303" pitchFamily="18" charset="0"/>
                  </a:rPr>
                  <a:t>Both sides will agree exactly for</a:t>
                </a:r>
                <a:r>
                  <a:rPr lang="en-US" sz="1800" dirty="0">
                    <a:effectLst/>
                    <a:latin typeface="Times New Roman" panose="02020603050405020304" pitchFamily="18" charset="0"/>
                    <a:ea typeface="Times New Roman" panose="02020603050405020304" pitchFamily="18" charset="0"/>
                  </a:rPr>
                  <a:t> all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en-US" sz="1800" dirty="0">
                    <a:effectLst/>
                    <a:latin typeface="Times New Roman" panose="02020603050405020304" pitchFamily="18" charset="0"/>
                    <a:ea typeface="Times New Roman" panose="02020603050405020304" pitchFamily="18" charset="0"/>
                  </a:rPr>
                  <a:t> but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𝑡</m:t>
                        </m:r>
                      </m:e>
                      <m:sub>
                        <m:r>
                          <a:rPr lang="ka-GE" sz="1800" i="1">
                            <a:effectLst/>
                            <a:latin typeface="Cambria Math" panose="02040503050406030204" pitchFamily="18" charset="0"/>
                            <a:ea typeface="Times New Roman" panose="02020603050405020304" pitchFamily="18" charset="0"/>
                          </a:rPr>
                          <m:t>𝑘</m:t>
                        </m:r>
                      </m:sub>
                    </m:sSub>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when </a:t>
                </a:r>
                <a14:m>
                  <m:oMath xmlns:m="http://schemas.openxmlformats.org/officeDocument/2006/math">
                    <m:r>
                      <a:rPr lang="ka-GE" sz="1800" i="1">
                        <a:effectLst/>
                        <a:latin typeface="Cambria Math" panose="02040503050406030204" pitchFamily="18" charset="0"/>
                        <a:ea typeface="Times New Roman" panose="02020603050405020304" pitchFamily="18" charset="0"/>
                      </a:rPr>
                      <m:t>𝜙</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is a polynomial </a:t>
                </a:r>
                <a14:m>
                  <m:oMath xmlns:m="http://schemas.openxmlformats.org/officeDocument/2006/math">
                    <m:r>
                      <a:rPr lang="en-US" sz="1800" i="1">
                        <a:effectLst/>
                        <a:latin typeface="Cambria Math" panose="02040503050406030204" pitchFamily="18" charset="0"/>
                        <a:ea typeface="Times New Roman" panose="02020603050405020304" pitchFamily="18" charset="0"/>
                        <a:cs typeface="Sylfaen" panose="010A0502050306030303" pitchFamily="18" charset="0"/>
                      </a:rPr>
                      <m:t>𝑃</m:t>
                    </m:r>
                  </m:oMath>
                </a14:m>
                <a:r>
                  <a:rPr lang="en-US" sz="1800" dirty="0">
                    <a:effectLst/>
                    <a:latin typeface="Sylfaen" panose="010A0502050306030303" pitchFamily="18" charset="0"/>
                    <a:ea typeface="Times New Roman" panose="02020603050405020304" pitchFamily="18" charset="0"/>
                    <a:cs typeface="Sylfaen" panose="010A0502050306030303" pitchFamily="18" charset="0"/>
                  </a:rPr>
                  <a:t> for which </a:t>
                </a:r>
                <a14:m>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Sylfaen" panose="010A0502050306030303" pitchFamily="18" charset="0"/>
                      </a:rPr>
                      <m:t>ord</m:t>
                    </m:r>
                    <m:r>
                      <a:rPr lang="en-US" sz="1800">
                        <a:effectLst/>
                        <a:latin typeface="Cambria Math" panose="02040503050406030204" pitchFamily="18" charset="0"/>
                        <a:ea typeface="Times New Roman" panose="02020603050405020304" pitchFamily="18" charset="0"/>
                        <a:cs typeface="Sylfaen" panose="010A0502050306030303" pitchFamily="18" charset="0"/>
                      </a:rPr>
                      <m:t>(</m:t>
                    </m:r>
                    <m:r>
                      <m:rPr>
                        <m:sty m:val="p"/>
                      </m:rPr>
                      <a:rPr lang="en-US" sz="1800">
                        <a:effectLst/>
                        <a:latin typeface="Cambria Math" panose="02040503050406030204" pitchFamily="18" charset="0"/>
                        <a:ea typeface="Times New Roman" panose="02020603050405020304" pitchFamily="18" charset="0"/>
                        <a:cs typeface="Sylfaen" panose="010A0502050306030303" pitchFamily="18" charset="0"/>
                      </a:rPr>
                      <m:t>P</m:t>
                    </m:r>
                    <m:r>
                      <a:rPr lang="en-US" sz="1800">
                        <a:effectLst/>
                        <a:latin typeface="Cambria Math" panose="02040503050406030204" pitchFamily="18" charset="0"/>
                        <a:ea typeface="Times New Roman" panose="02020603050405020304" pitchFamily="18" charset="0"/>
                        <a:cs typeface="Sylfaen" panose="010A0502050306030303" pitchFamily="18" charset="0"/>
                      </a:rPr>
                      <m:t>)</m:t>
                    </m:r>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𝑛</m:t>
                    </m:r>
                  </m:oMath>
                </a14:m>
                <a:r>
                  <a:rPr lang="ka-GE" sz="1800" dirty="0">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endParaRPr lang="en-US" dirty="0"/>
              </a:p>
            </p:txBody>
          </p:sp>
        </mc:Choice>
        <mc:Fallback>
          <p:sp>
            <p:nvSpPr>
              <p:cNvPr id="3" name="Content Placeholder 2">
                <a:extLst>
                  <a:ext uri="{FF2B5EF4-FFF2-40B4-BE49-F238E27FC236}">
                    <a16:creationId xmlns:a16="http://schemas.microsoft.com/office/drawing/2014/main" id="{D0F27F8D-7029-403C-0515-119762E15777}"/>
                  </a:ext>
                </a:extLst>
              </p:cNvPr>
              <p:cNvSpPr>
                <a:spLocks noGrp="1" noRot="1" noChangeAspect="1" noMove="1" noResize="1" noEditPoints="1" noAdjustHandles="1" noChangeArrowheads="1" noChangeShapeType="1" noTextEdit="1"/>
              </p:cNvSpPr>
              <p:nvPr>
                <p:ph idx="1"/>
              </p:nvPr>
            </p:nvSpPr>
            <p:spPr>
              <a:xfrm>
                <a:off x="858174" y="1350781"/>
                <a:ext cx="10475650" cy="5372748"/>
              </a:xfrm>
              <a:blipFill>
                <a:blip r:embed="rId2"/>
                <a:stretch>
                  <a:fillRect l="-175" t="-114"/>
                </a:stretch>
              </a:blipFill>
            </p:spPr>
            <p:txBody>
              <a:bodyPr/>
              <a:lstStyle/>
              <a:p>
                <a:r>
                  <a:rPr lang="en-US">
                    <a:noFill/>
                  </a:rPr>
                  <a:t> </a:t>
                </a:r>
              </a:p>
            </p:txBody>
          </p:sp>
        </mc:Fallback>
      </mc:AlternateContent>
    </p:spTree>
    <p:extLst>
      <p:ext uri="{BB962C8B-B14F-4D97-AF65-F5344CB8AC3E}">
        <p14:creationId xmlns:p14="http://schemas.microsoft.com/office/powerpoint/2010/main" val="1500493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8E19C-03EF-6816-02C8-D8C9F1211B4C}"/>
              </a:ext>
            </a:extLst>
          </p:cNvPr>
          <p:cNvSpPr>
            <a:spLocks noGrp="1"/>
          </p:cNvSpPr>
          <p:nvPr>
            <p:ph type="title"/>
          </p:nvPr>
        </p:nvSpPr>
        <p:spPr/>
        <p:txBody>
          <a:bodyPr>
            <a:normAutofit fontScale="90000"/>
          </a:bodyPr>
          <a:lstStyle/>
          <a:p>
            <a:r>
              <a:rPr lang="en-US" dirty="0"/>
              <a:t>Approximation of Singular Integrals by Quadrature Formulas Close in Accuracy to Gaussian-type Formulas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0F27F8D-7029-403C-0515-119762E15777}"/>
                  </a:ext>
                </a:extLst>
              </p:cNvPr>
              <p:cNvSpPr>
                <a:spLocks noGrp="1"/>
              </p:cNvSpPr>
              <p:nvPr>
                <p:ph idx="1"/>
              </p:nvPr>
            </p:nvSpPr>
            <p:spPr>
              <a:xfrm>
                <a:off x="858174" y="1350781"/>
                <a:ext cx="10475650" cy="5372748"/>
              </a:xfrm>
            </p:spPr>
            <p:txBody>
              <a:bodyPr>
                <a:normAutofit/>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The number of singularity points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𝑥</m:t>
                    </m:r>
                  </m:oMath>
                </a14:m>
                <a:r>
                  <a:rPr lang="en-US" sz="1800" dirty="0">
                    <a:effectLst/>
                    <a:latin typeface="Times New Roman" panose="02020603050405020304" pitchFamily="18" charset="0"/>
                    <a:ea typeface="Times New Roman" panose="02020603050405020304" pitchFamily="18" charset="0"/>
                  </a:rPr>
                  <a:t> at which the highest level of accuracy in equation (3.4) is attained consists of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𝑛</m:t>
                    </m:r>
                    <m:r>
                      <a:rPr lang="en-US" sz="1800" i="1">
                        <a:effectLst/>
                        <a:latin typeface="Cambria Math" panose="02040503050406030204" pitchFamily="18" charset="0"/>
                        <a:ea typeface="Times New Roman" panose="02020603050405020304" pitchFamily="18" charset="0"/>
                      </a:rPr>
                      <m:t>−1</m:t>
                    </m:r>
                  </m:oMath>
                </a14:m>
                <a:r>
                  <a:rPr lang="en-US" sz="1800" dirty="0">
                    <a:effectLst/>
                    <a:latin typeface="Times New Roman" panose="02020603050405020304" pitchFamily="18" charset="0"/>
                    <a:ea typeface="Times New Roman" panose="02020603050405020304" pitchFamily="18" charset="0"/>
                  </a:rPr>
                  <a:t> values, denoted as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𝑥</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𝑥</m:t>
                        </m:r>
                      </m:e>
                      <m:sub>
                        <m:r>
                          <a:rPr lang="ka-GE" sz="1800" i="1">
                            <a:effectLst/>
                            <a:latin typeface="Cambria Math" panose="02040503050406030204" pitchFamily="18" charset="0"/>
                            <a:ea typeface="Times New Roman" panose="02020603050405020304" pitchFamily="18" charset="0"/>
                          </a:rPr>
                          <m:t>2</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𝑥</m:t>
                        </m:r>
                      </m:e>
                      <m:sub>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−1</m:t>
                        </m:r>
                      </m:sub>
                    </m:sSub>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they are related to the zeros of functions of the second kind. These quadratic formulas, referred to in the literature as Gauss's quadratic formulas for singular integrals, are uniquely determined by these singularity points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𝑥</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𝑥</m:t>
                        </m:r>
                      </m:e>
                      <m:sub>
                        <m:r>
                          <a:rPr lang="ka-GE" sz="1800" i="1">
                            <a:effectLst/>
                            <a:latin typeface="Cambria Math" panose="02040503050406030204" pitchFamily="18" charset="0"/>
                            <a:ea typeface="Times New Roman" panose="02020603050405020304" pitchFamily="18" charset="0"/>
                          </a:rPr>
                          <m:t>2</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𝑥</m:t>
                        </m:r>
                      </m:e>
                      <m:sub>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−1</m:t>
                        </m:r>
                      </m:sub>
                    </m:sSub>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[1,3]</a:t>
                </a:r>
                <a:r>
                  <a:rPr lang="en-US" sz="1800" dirty="0">
                    <a:effectLst/>
                    <a:latin typeface="Times New Roman" panose="02020603050405020304" pitchFamily="18" charset="0"/>
                    <a:ea typeface="Times New Roman" panose="02020603050405020304" pitchFamily="18" charset="0"/>
                  </a:rPr>
                  <a:t>. These quadratic formulas, referred to in the literature as Gauss's quadratic formulas for singular integrals, are uniquely determined by these singularity points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to maintain relatively high-order accuracy in the corresponding quadratic formulas, approaching the highest possible accuracy.</a:t>
                </a:r>
              </a:p>
              <a:p>
                <a:pPr algn="just">
                  <a:lnSpc>
                    <a:spcPct val="115000"/>
                  </a:lnSpc>
                </a:pPr>
                <a:r>
                  <a:rPr lang="en-US" sz="1800" dirty="0">
                    <a:effectLst/>
                    <a:latin typeface="Times New Roman" panose="02020603050405020304" pitchFamily="18" charset="0"/>
                    <a:ea typeface="Times New Roman" panose="02020603050405020304" pitchFamily="18" charset="0"/>
                  </a:rPr>
                  <a:t>In the case of Chebyshev's weight, where </a:t>
                </a:r>
                <a14:m>
                  <m:oMath xmlns:m="http://schemas.openxmlformats.org/officeDocument/2006/math">
                    <m:r>
                      <a:rPr lang="ka-GE" sz="1800" i="1">
                        <a:effectLst/>
                        <a:latin typeface="Cambria Math" panose="02040503050406030204" pitchFamily="18" charset="0"/>
                        <a:ea typeface="Times New Roman" panose="02020603050405020304" pitchFamily="18" charset="0"/>
                      </a:rPr>
                      <m:t>𝜌</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ad>
                      <m:radPr>
                        <m:degHide m:val="on"/>
                        <m:ctrlPr>
                          <a:rPr lang="en-US" sz="1800" i="1">
                            <a:effectLst/>
                            <a:latin typeface="Cambria Math" panose="02040503050406030204" pitchFamily="18" charset="0"/>
                            <a:ea typeface="Times New Roman" panose="02020603050405020304" pitchFamily="18" charset="0"/>
                          </a:rPr>
                        </m:ctrlPr>
                      </m:radPr>
                      <m:deg/>
                      <m:e>
                        <m:r>
                          <a:rPr lang="ka-GE" sz="1800" i="1">
                            <a:effectLst/>
                            <a:latin typeface="Cambria Math" panose="02040503050406030204" pitchFamily="18" charset="0"/>
                            <a:ea typeface="Times New Roman" panose="02020603050405020304" pitchFamily="18" charset="0"/>
                          </a:rPr>
                          <m:t>1−</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2</m:t>
                            </m:r>
                          </m:sup>
                        </m:sSup>
                      </m:e>
                    </m:rad>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m:t>
                        </m:r>
                      </m:e>
                      <m:sup>
                        <m:r>
                          <a:rPr lang="ka-GE" sz="1800" i="1">
                            <a:effectLst/>
                            <a:latin typeface="Cambria Math" panose="02040503050406030204" pitchFamily="18" charset="0"/>
                            <a:ea typeface="Times New Roman" panose="02020603050405020304" pitchFamily="18" charset="0"/>
                          </a:rPr>
                          <m:t>−1</m:t>
                        </m:r>
                      </m:sup>
                    </m:s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can be seen in [4].</a:t>
                </a:r>
                <a:r>
                  <a:rPr lang="en-US" sz="1800" dirty="0">
                    <a:effectLst/>
                    <a:latin typeface="Times New Roman" panose="02020603050405020304" pitchFamily="18" charset="0"/>
                    <a:ea typeface="Times New Roman" panose="02020603050405020304" pitchFamily="18" charset="0"/>
                  </a:rPr>
                  <a:t> Our objective is to find the singularity parameter values </a:t>
                </a:r>
                <a:r>
                  <a:rPr lang="en-US" sz="1800" dirty="0">
                    <a:effectLst/>
                    <a:latin typeface="Sylfaen" panose="010A0502050306030303" pitchFamily="18" charset="0"/>
                    <a:ea typeface="Times New Roman" panose="02020603050405020304" pitchFamily="18" charset="0"/>
                    <a:cs typeface="Sylfaen" panose="010A0502050306030303" pitchFamily="18" charset="0"/>
                  </a:rPr>
                  <a:t>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denoted</a:t>
                </a:r>
                <a:r>
                  <a:rPr lang="en-US" sz="1800" dirty="0">
                    <a:effectLst/>
                    <a:latin typeface="Times New Roman" panose="02020603050405020304" pitchFamily="18" charset="0"/>
                    <a:ea typeface="Times New Roman" panose="02020603050405020304" pitchFamily="18" charset="0"/>
                  </a:rPr>
                  <a:t> </a:t>
                </a:r>
                <a:r>
                  <a:rPr lang="ka-GE" sz="1800" dirty="0">
                    <a:effectLst/>
                    <a:latin typeface="Times New Roman" panose="02020603050405020304" pitchFamily="18" charset="0"/>
                    <a:ea typeface="Times New Roman" panose="02020603050405020304" pitchFamily="18" charset="0"/>
                  </a:rPr>
                  <a:t>{</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𝑥</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𝑥</m:t>
                        </m:r>
                      </m:e>
                      <m:sub>
                        <m:r>
                          <a:rPr lang="ka-GE" sz="1800" i="1">
                            <a:effectLst/>
                            <a:latin typeface="Cambria Math" panose="02040503050406030204" pitchFamily="18" charset="0"/>
                            <a:ea typeface="Times New Roman" panose="02020603050405020304" pitchFamily="18" charset="0"/>
                          </a:rPr>
                          <m:t>2</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𝑥</m:t>
                        </m:r>
                      </m:e>
                      <m:sub>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−1</m:t>
                        </m:r>
                      </m:sub>
                    </m:sSub>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different from </a:t>
                </a:r>
                <a14:m>
                  <m:oMath xmlns:m="http://schemas.openxmlformats.org/officeDocument/2006/math">
                    <m:r>
                      <a:rPr lang="en-US" sz="1800" i="1" dirty="0" smtClean="0">
                        <a:effectLst/>
                        <a:latin typeface="Cambria Math" panose="02040503050406030204" pitchFamily="18" charset="0"/>
                        <a:ea typeface="Times New Roman" panose="02020603050405020304" pitchFamily="18" charset="0"/>
                      </a:rPr>
                      <m:t>𝑥</m:t>
                    </m:r>
                  </m:oMath>
                </a14:m>
                <a:r>
                  <a:rPr lang="en-US" sz="1800" dirty="0">
                    <a:effectLst/>
                    <a:latin typeface="Times New Roman" panose="02020603050405020304" pitchFamily="18" charset="0"/>
                    <a:ea typeface="Times New Roman" panose="02020603050405020304" pitchFamily="18" charset="0"/>
                  </a:rPr>
                  <a:t>, which depend on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𝑛</m:t>
                    </m:r>
                  </m:oMath>
                </a14:m>
                <a:r>
                  <a:rPr lang="en-US" sz="1800" dirty="0">
                    <a:effectLst/>
                    <a:latin typeface="Times New Roman" panose="02020603050405020304" pitchFamily="18" charset="0"/>
                    <a:ea typeface="Times New Roman" panose="02020603050405020304" pitchFamily="18" charset="0"/>
                  </a:rPr>
                  <a:t> in a certain sense. These values are selected to cancel the left side of equation (3.3) as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14:m>
                  <m:oMath xmlns:m="http://schemas.openxmlformats.org/officeDocument/2006/math">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𝑟</m:t>
                        </m:r>
                      </m:sup>
                    </m:s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Sylfaen" panose="010A0502050306030303" pitchFamily="18" charset="0"/>
                    <a:ea typeface="Times New Roman" panose="02020603050405020304" pitchFamily="18" charset="0"/>
                    <a:cs typeface="Sylfaen" panose="010A0502050306030303" pitchFamily="18" charset="0"/>
                  </a:rPr>
                  <a:t>where</a:t>
                </a:r>
                <a:r>
                  <a:rPr lang="en-US" sz="1800" dirty="0">
                    <a:effectLst/>
                    <a:latin typeface="Times New Roman" panose="02020603050405020304" pitchFamily="18" charset="0"/>
                    <a:ea typeface="Times New Roman" panose="02020603050405020304" pitchFamily="18" charset="0"/>
                  </a:rPr>
                  <a:t>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𝑟</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+1,2</m:t>
                    </m:r>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&gt;1)</m:t>
                    </m:r>
                  </m:oMath>
                </a14:m>
                <a:r>
                  <a:rPr lang="en-US" sz="1800" dirty="0">
                    <a:effectLst/>
                    <a:latin typeface="Times New Roman" panose="02020603050405020304" pitchFamily="18" charset="0"/>
                    <a:ea typeface="Times New Roman" panose="02020603050405020304" pitchFamily="18" charset="0"/>
                  </a:rPr>
                  <a:t>. The case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𝑟</m:t>
                    </m:r>
                    <m:r>
                      <a:rPr lang="en-US" sz="1800" i="1">
                        <a:effectLst/>
                        <a:latin typeface="Cambria Math" panose="02040503050406030204" pitchFamily="18" charset="0"/>
                        <a:ea typeface="Times New Roman" panose="02020603050405020304" pitchFamily="18" charset="0"/>
                      </a:rPr>
                      <m:t>=2</m:t>
                    </m:r>
                    <m:r>
                      <a:rPr lang="en-US" sz="1800" i="1">
                        <a:effectLst/>
                        <a:latin typeface="Cambria Math" panose="02040503050406030204" pitchFamily="18" charset="0"/>
                        <a:ea typeface="Times New Roman" panose="02020603050405020304" pitchFamily="18" charset="0"/>
                      </a:rPr>
                      <m:t>𝑛</m:t>
                    </m:r>
                  </m:oMath>
                </a14:m>
                <a:r>
                  <a:rPr lang="en-US" sz="1800" dirty="0">
                    <a:effectLst/>
                    <a:latin typeface="Times New Roman" panose="02020603050405020304" pitchFamily="18" charset="0"/>
                    <a:ea typeface="Times New Roman" panose="02020603050405020304" pitchFamily="18" charset="0"/>
                  </a:rPr>
                  <a:t> is already well known [3].</a:t>
                </a:r>
              </a:p>
            </p:txBody>
          </p:sp>
        </mc:Choice>
        <mc:Fallback>
          <p:sp>
            <p:nvSpPr>
              <p:cNvPr id="3" name="Content Placeholder 2">
                <a:extLst>
                  <a:ext uri="{FF2B5EF4-FFF2-40B4-BE49-F238E27FC236}">
                    <a16:creationId xmlns:a16="http://schemas.microsoft.com/office/drawing/2014/main" id="{D0F27F8D-7029-403C-0515-119762E15777}"/>
                  </a:ext>
                </a:extLst>
              </p:cNvPr>
              <p:cNvSpPr>
                <a:spLocks noGrp="1" noRot="1" noChangeAspect="1" noMove="1" noResize="1" noEditPoints="1" noAdjustHandles="1" noChangeArrowheads="1" noChangeShapeType="1" noTextEdit="1"/>
              </p:cNvSpPr>
              <p:nvPr>
                <p:ph idx="1"/>
              </p:nvPr>
            </p:nvSpPr>
            <p:spPr>
              <a:xfrm>
                <a:off x="858174" y="1350781"/>
                <a:ext cx="10475650" cy="5372748"/>
              </a:xfrm>
              <a:blipFill>
                <a:blip r:embed="rId2"/>
                <a:stretch>
                  <a:fillRect l="-407" t="-341" r="-466"/>
                </a:stretch>
              </a:blipFill>
            </p:spPr>
            <p:txBody>
              <a:bodyPr/>
              <a:lstStyle/>
              <a:p>
                <a:r>
                  <a:rPr lang="en-US">
                    <a:noFill/>
                  </a:rPr>
                  <a:t> </a:t>
                </a:r>
              </a:p>
            </p:txBody>
          </p:sp>
        </mc:Fallback>
      </mc:AlternateContent>
    </p:spTree>
    <p:extLst>
      <p:ext uri="{BB962C8B-B14F-4D97-AF65-F5344CB8AC3E}">
        <p14:creationId xmlns:p14="http://schemas.microsoft.com/office/powerpoint/2010/main" val="2183945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8E19C-03EF-6816-02C8-D8C9F1211B4C}"/>
              </a:ext>
            </a:extLst>
          </p:cNvPr>
          <p:cNvSpPr>
            <a:spLocks noGrp="1"/>
          </p:cNvSpPr>
          <p:nvPr>
            <p:ph type="title"/>
          </p:nvPr>
        </p:nvSpPr>
        <p:spPr/>
        <p:txBody>
          <a:bodyPr>
            <a:normAutofit fontScale="90000"/>
          </a:bodyPr>
          <a:lstStyle/>
          <a:p>
            <a:r>
              <a:rPr lang="en-US" dirty="0"/>
              <a:t>Approximation of Singular Integrals by Quadrature Formulas Close in Accuracy to Gaussian-type Formulas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0F27F8D-7029-403C-0515-119762E15777}"/>
                  </a:ext>
                </a:extLst>
              </p:cNvPr>
              <p:cNvSpPr>
                <a:spLocks noGrp="1"/>
              </p:cNvSpPr>
              <p:nvPr>
                <p:ph idx="1"/>
              </p:nvPr>
            </p:nvSpPr>
            <p:spPr>
              <a:xfrm>
                <a:off x="858174" y="1350781"/>
                <a:ext cx="10475650" cy="5372748"/>
              </a:xfrm>
            </p:spPr>
            <p:txBody>
              <a:bodyPr>
                <a:normAutofit/>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However, when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𝑟</m:t>
                    </m:r>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−1, 2</m:t>
                    </m:r>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−2, 2</m:t>
                    </m:r>
                    <m:r>
                      <a:rPr lang="ka-GE" sz="1800" i="1">
                        <a:effectLst/>
                        <a:latin typeface="Cambria Math" panose="02040503050406030204" pitchFamily="18" charset="0"/>
                        <a:ea typeface="Times New Roman" panose="02020603050405020304" pitchFamily="18" charset="0"/>
                      </a:rPr>
                      <m:t>𝑛</m:t>
                    </m:r>
                    <m:r>
                      <a:rPr lang="ka-GE" sz="1800" i="1">
                        <a:effectLst/>
                        <a:latin typeface="Cambria Math" panose="02040503050406030204" pitchFamily="18" charset="0"/>
                        <a:ea typeface="Times New Roman" panose="02020603050405020304" pitchFamily="18" charset="0"/>
                      </a:rPr>
                      <m:t>−3</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we obtain approximate values of the singularity parameter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that differ in terms of accuracy but maintain a significantly higher order than interpolation quadratic formulas. </a:t>
                </a:r>
              </a:p>
              <a:p>
                <a:pPr algn="just">
                  <a:lnSpc>
                    <a:spcPct val="115000"/>
                  </a:lnSpc>
                </a:pPr>
                <a:r>
                  <a:rPr lang="en-US" sz="1800" dirty="0">
                    <a:effectLst/>
                    <a:latin typeface="Times New Roman" panose="02020603050405020304" pitchFamily="18" charset="0"/>
                    <a:ea typeface="Times New Roman" panose="02020603050405020304" pitchFamily="18" charset="0"/>
                  </a:rPr>
                  <a:t>In our numerical experiments, we compared these results to those presented by A.A. </a:t>
                </a:r>
                <a:r>
                  <a:rPr lang="en-US" sz="1800" dirty="0" err="1">
                    <a:effectLst/>
                    <a:latin typeface="Times New Roman" panose="02020603050405020304" pitchFamily="18" charset="0"/>
                    <a:ea typeface="Times New Roman" panose="02020603050405020304" pitchFamily="18" charset="0"/>
                  </a:rPr>
                  <a:t>Korneichuk</a:t>
                </a:r>
                <a:r>
                  <a:rPr lang="en-US" sz="1800" dirty="0">
                    <a:effectLst/>
                    <a:latin typeface="Times New Roman" panose="02020603050405020304" pitchFamily="18" charset="0"/>
                    <a:ea typeface="Times New Roman" panose="02020603050405020304" pitchFamily="18" charset="0"/>
                  </a:rPr>
                  <a:t>, and we recalculated the values for the singularity parameter </a:t>
                </a:r>
                <a:r>
                  <a:rPr lang="ka-GE" sz="1800" dirty="0">
                    <a:effectLst/>
                    <a:latin typeface="Times New Roman" panose="02020603050405020304" pitchFamily="18" charset="0"/>
                    <a:ea typeface="Times New Roman" panose="02020603050405020304" pitchFamily="18" charset="0"/>
                  </a:rPr>
                  <a:t>{</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=0.951057},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=-0.951057},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=0.809017},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=-0.809017},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=-0.587785},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=0.587785},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=0.309017},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=-0.309017},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𝑥</m:t>
                    </m:r>
                  </m:oMath>
                </a14:m>
                <a:r>
                  <a:rPr lang="ka-GE" sz="1800" dirty="0">
                    <a:effectLst/>
                    <a:latin typeface="Times New Roman" panose="02020603050405020304" pitchFamily="18" charset="0"/>
                    <a:ea typeface="Times New Roman" panose="02020603050405020304" pitchFamily="18" charset="0"/>
                  </a:rPr>
                  <a:t> =0} </a:t>
                </a:r>
                <a:r>
                  <a:rPr lang="en-US" sz="1800" dirty="0">
                    <a:effectLst/>
                    <a:latin typeface="Times New Roman" panose="02020603050405020304" pitchFamily="18" charset="0"/>
                    <a:ea typeface="Times New Roman" panose="02020603050405020304" pitchFamily="18" charset="0"/>
                  </a:rPr>
                  <a:t>These values align with his results Furthermore, we provide results for four different values of the parameter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𝑟</m:t>
                    </m:r>
                  </m:oMath>
                </a14:m>
                <a:r>
                  <a:rPr lang="en-US" sz="1800" dirty="0">
                    <a:effectLst/>
                    <a:latin typeface="Times New Roman" panose="02020603050405020304" pitchFamily="18" charset="0"/>
                    <a:ea typeface="Times New Roman" panose="02020603050405020304" pitchFamily="18" charset="0"/>
                  </a:rPr>
                  <a:t> at which a Gaussian level of accuracy is achieved for the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𝑥</m:t>
                    </m:r>
                  </m:oMath>
                </a14:m>
                <a:r>
                  <a:rPr lang="en-US" sz="1800" dirty="0">
                    <a:effectLst/>
                    <a:latin typeface="Times New Roman" panose="02020603050405020304" pitchFamily="18" charset="0"/>
                    <a:ea typeface="Times New Roman" panose="02020603050405020304" pitchFamily="18" charset="0"/>
                  </a:rPr>
                  <a:t> values determined by the condition</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b="0" i="1" smtClean="0">
                              <a:effectLst/>
                              <a:latin typeface="Cambria Math" panose="02040503050406030204" pitchFamily="18" charset="0"/>
                              <a:ea typeface="Times New Roman" panose="02020603050405020304" pitchFamily="18" charset="0"/>
                            </a:rPr>
                          </m:ctrlPr>
                        </m:eqArrPr>
                        <m:e>
                          <m:nary>
                            <m:naryPr>
                              <m:ctrlPr>
                                <a:rPr lang="en-US" sz="1800" b="0" i="1" smtClean="0">
                                  <a:effectLst/>
                                  <a:latin typeface="Cambria Math" panose="02040503050406030204" pitchFamily="18" charset="0"/>
                                  <a:ea typeface="Times New Roman" panose="02020603050405020304" pitchFamily="18" charset="0"/>
                                </a:rPr>
                              </m:ctrlPr>
                            </m:naryPr>
                            <m:sub>
                              <m:r>
                                <a:rPr lang="en-US" sz="1800" b="0" i="1" smtClean="0">
                                  <a:effectLst/>
                                  <a:latin typeface="Cambria Math" panose="02040503050406030204" pitchFamily="18" charset="0"/>
                                  <a:ea typeface="Times New Roman" panose="02020603050405020304" pitchFamily="18" charset="0"/>
                                </a:rPr>
                                <m:t>−1</m:t>
                              </m:r>
                            </m:sub>
                            <m:sup>
                              <m:r>
                                <a:rPr lang="en-US" sz="1800" b="0" i="1" smtClean="0">
                                  <a:effectLst/>
                                  <a:latin typeface="Cambria Math" panose="02040503050406030204" pitchFamily="18" charset="0"/>
                                  <a:ea typeface="Times New Roman" panose="02020603050405020304" pitchFamily="18" charset="0"/>
                                </a:rPr>
                                <m:t>1</m:t>
                              </m:r>
                            </m:sup>
                            <m:e>
                              <m:r>
                                <a:rPr lang="en-US" sz="1800" b="0" i="1" smtClean="0">
                                  <a:effectLst/>
                                  <a:latin typeface="Cambria Math" panose="02040503050406030204" pitchFamily="18" charset="0"/>
                                  <a:ea typeface="Times New Roman" panose="02020603050405020304" pitchFamily="18" charset="0"/>
                                </a:rPr>
                                <m:t>𝜌</m:t>
                              </m:r>
                              <m:d>
                                <m:dPr>
                                  <m:ctrlPr>
                                    <a:rPr lang="en-US" sz="1800" b="0" i="1" smtClean="0">
                                      <a:effectLst/>
                                      <a:latin typeface="Cambria Math" panose="02040503050406030204" pitchFamily="18" charset="0"/>
                                      <a:ea typeface="Times New Roman" panose="02020603050405020304" pitchFamily="18" charset="0"/>
                                    </a:rPr>
                                  </m:ctrlPr>
                                </m:dPr>
                                <m:e>
                                  <m:r>
                                    <a:rPr lang="en-US" sz="1800" b="0" i="1" smtClean="0">
                                      <a:effectLst/>
                                      <a:latin typeface="Cambria Math" panose="02040503050406030204" pitchFamily="18" charset="0"/>
                                      <a:ea typeface="Times New Roman" panose="02020603050405020304" pitchFamily="18" charset="0"/>
                                    </a:rPr>
                                    <m:t>𝑡</m:t>
                                  </m:r>
                                </m:e>
                              </m:d>
                              <m:f>
                                <m:fPr>
                                  <m:ctrlPr>
                                    <a:rPr lang="en-US" sz="1800" b="0" i="1" smtClean="0">
                                      <a:effectLst/>
                                      <a:latin typeface="Cambria Math" panose="02040503050406030204" pitchFamily="18" charset="0"/>
                                      <a:ea typeface="Times New Roman" panose="02020603050405020304" pitchFamily="18" charset="0"/>
                                    </a:rPr>
                                  </m:ctrlPr>
                                </m:fPr>
                                <m:num>
                                  <m:r>
                                    <a:rPr lang="en-US" sz="1800" b="0" i="1" smtClean="0">
                                      <a:effectLst/>
                                      <a:latin typeface="Cambria Math" panose="02040503050406030204" pitchFamily="18" charset="0"/>
                                      <a:ea typeface="Times New Roman" panose="02020603050405020304" pitchFamily="18" charset="0"/>
                                    </a:rPr>
                                    <m:t>𝑑𝑡</m:t>
                                  </m:r>
                                </m:num>
                                <m:den>
                                  <m:r>
                                    <a:rPr lang="en-US" sz="1800" b="0" i="1" smtClean="0">
                                      <a:effectLst/>
                                      <a:latin typeface="Cambria Math" panose="02040503050406030204" pitchFamily="18" charset="0"/>
                                      <a:ea typeface="Times New Roman" panose="02020603050405020304" pitchFamily="18" charset="0"/>
                                    </a:rPr>
                                    <m:t>𝑡</m:t>
                                  </m:r>
                                  <m:r>
                                    <a:rPr lang="en-US" sz="1800" b="0" i="1" smtClean="0">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𝑥</m:t>
                                  </m:r>
                                </m:den>
                              </m:f>
                              <m:r>
                                <a:rPr lang="en-US" sz="1800" b="0" i="1" smtClean="0">
                                  <a:effectLst/>
                                  <a:latin typeface="Cambria Math" panose="02040503050406030204" pitchFamily="18" charset="0"/>
                                  <a:ea typeface="Times New Roman" panose="02020603050405020304" pitchFamily="18" charset="0"/>
                                </a:rPr>
                                <m:t>−</m:t>
                              </m:r>
                              <m:nary>
                                <m:naryPr>
                                  <m:chr m:val="∑"/>
                                  <m:ctrlPr>
                                    <a:rPr lang="en-US" sz="1800" b="0" i="1" smtClean="0">
                                      <a:effectLst/>
                                      <a:latin typeface="Cambria Math" panose="02040503050406030204" pitchFamily="18" charset="0"/>
                                      <a:ea typeface="Times New Roman" panose="02020603050405020304" pitchFamily="18" charset="0"/>
                                    </a:rPr>
                                  </m:ctrlPr>
                                </m:naryPr>
                                <m:sub>
                                  <m:r>
                                    <a:rPr lang="en-US" sz="1800" b="0" i="1" smtClean="0">
                                      <a:effectLst/>
                                      <a:latin typeface="Cambria Math" panose="02040503050406030204" pitchFamily="18" charset="0"/>
                                      <a:ea typeface="Times New Roman" panose="02020603050405020304" pitchFamily="18" charset="0"/>
                                    </a:rPr>
                                    <m:t>𝑘</m:t>
                                  </m:r>
                                  <m:r>
                                    <a:rPr lang="en-US" sz="1800" b="0" i="1" smtClean="0">
                                      <a:effectLst/>
                                      <a:latin typeface="Cambria Math" panose="02040503050406030204" pitchFamily="18" charset="0"/>
                                      <a:ea typeface="Times New Roman" panose="02020603050405020304" pitchFamily="18" charset="0"/>
                                    </a:rPr>
                                    <m:t>=1</m:t>
                                  </m:r>
                                </m:sub>
                                <m:sup>
                                  <m:r>
                                    <a:rPr lang="en-US" sz="1800" b="0" i="1" smtClean="0">
                                      <a:effectLst/>
                                      <a:latin typeface="Cambria Math" panose="02040503050406030204" pitchFamily="18" charset="0"/>
                                      <a:ea typeface="Times New Roman" panose="02020603050405020304" pitchFamily="18" charset="0"/>
                                    </a:rPr>
                                    <m:t>𝑛</m:t>
                                  </m:r>
                                </m:sup>
                                <m:e>
                                  <m:f>
                                    <m:fPr>
                                      <m:ctrlPr>
                                        <a:rPr lang="en-US" sz="1800" b="0" i="1" smtClean="0">
                                          <a:effectLst/>
                                          <a:latin typeface="Cambria Math" panose="02040503050406030204" pitchFamily="18" charset="0"/>
                                          <a:ea typeface="Times New Roman" panose="02020603050405020304" pitchFamily="18" charset="0"/>
                                        </a:rPr>
                                      </m:ctrlPr>
                                    </m:fPr>
                                    <m:num>
                                      <m:sSub>
                                        <m:sSubPr>
                                          <m:ctrlPr>
                                            <a:rPr lang="en-US" sz="1800" b="0" i="1" smtClean="0">
                                              <a:effectLst/>
                                              <a:latin typeface="Cambria Math" panose="02040503050406030204" pitchFamily="18" charset="0"/>
                                              <a:ea typeface="Times New Roman" panose="02020603050405020304" pitchFamily="18" charset="0"/>
                                            </a:rPr>
                                          </m:ctrlPr>
                                        </m:sSubPr>
                                        <m:e>
                                          <m:r>
                                            <a:rPr lang="en-US" sz="1800" b="0" i="1" smtClean="0">
                                              <a:effectLst/>
                                              <a:latin typeface="Cambria Math" panose="02040503050406030204" pitchFamily="18" charset="0"/>
                                              <a:ea typeface="Times New Roman" panose="02020603050405020304" pitchFamily="18" charset="0"/>
                                            </a:rPr>
                                            <m:t>𝐴</m:t>
                                          </m:r>
                                        </m:e>
                                        <m:sub>
                                          <m:r>
                                            <a:rPr lang="en-US" sz="1800" b="0" i="1" smtClean="0">
                                              <a:effectLst/>
                                              <a:latin typeface="Cambria Math" panose="02040503050406030204" pitchFamily="18" charset="0"/>
                                              <a:ea typeface="Times New Roman" panose="02020603050405020304" pitchFamily="18" charset="0"/>
                                            </a:rPr>
                                            <m:t>𝑘</m:t>
                                          </m:r>
                                        </m:sub>
                                      </m:sSub>
                                    </m:num>
                                    <m:den>
                                      <m:sSub>
                                        <m:sSubPr>
                                          <m:ctrlPr>
                                            <a:rPr lang="en-US" sz="1800" b="0" i="1" smtClean="0">
                                              <a:effectLst/>
                                              <a:latin typeface="Cambria Math" panose="02040503050406030204" pitchFamily="18" charset="0"/>
                                              <a:ea typeface="Times New Roman" panose="02020603050405020304" pitchFamily="18" charset="0"/>
                                            </a:rPr>
                                          </m:ctrlPr>
                                        </m:sSubPr>
                                        <m:e>
                                          <m:r>
                                            <a:rPr lang="en-US" sz="1800" b="0" i="1" smtClean="0">
                                              <a:effectLst/>
                                              <a:latin typeface="Cambria Math" panose="02040503050406030204" pitchFamily="18" charset="0"/>
                                              <a:ea typeface="Times New Roman" panose="02020603050405020304" pitchFamily="18" charset="0"/>
                                            </a:rPr>
                                            <m:t>𝑡</m:t>
                                          </m:r>
                                        </m:e>
                                        <m:sub>
                                          <m:r>
                                            <a:rPr lang="en-US" sz="1800" b="0" i="1" smtClean="0">
                                              <a:effectLst/>
                                              <a:latin typeface="Cambria Math" panose="02040503050406030204" pitchFamily="18" charset="0"/>
                                              <a:ea typeface="Times New Roman" panose="02020603050405020304" pitchFamily="18" charset="0"/>
                                            </a:rPr>
                                            <m:t>𝑘</m:t>
                                          </m:r>
                                        </m:sub>
                                      </m:sSub>
                                      <m:r>
                                        <a:rPr lang="en-US" sz="1800" b="0" i="1" smtClean="0">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𝑥</m:t>
                                      </m:r>
                                    </m:den>
                                  </m:f>
                                </m:e>
                              </m:nary>
                              <m:r>
                                <a:rPr lang="en-US" sz="1800" b="0" i="1" smtClean="0">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𝑂</m:t>
                              </m:r>
                              <m:d>
                                <m:dPr>
                                  <m:ctrlPr>
                                    <a:rPr lang="en-US" sz="1800" b="0" i="1" smtClean="0">
                                      <a:effectLst/>
                                      <a:latin typeface="Cambria Math" panose="02040503050406030204" pitchFamily="18" charset="0"/>
                                      <a:ea typeface="Times New Roman" panose="02020603050405020304" pitchFamily="18" charset="0"/>
                                    </a:rPr>
                                  </m:ctrlPr>
                                </m:dPr>
                                <m:e>
                                  <m:f>
                                    <m:fPr>
                                      <m:ctrlPr>
                                        <a:rPr lang="en-US" sz="1800" b="0" i="1" smtClean="0">
                                          <a:effectLst/>
                                          <a:latin typeface="Cambria Math" panose="02040503050406030204" pitchFamily="18" charset="0"/>
                                          <a:ea typeface="Times New Roman" panose="02020603050405020304" pitchFamily="18" charset="0"/>
                                        </a:rPr>
                                      </m:ctrlPr>
                                    </m:fPr>
                                    <m:num>
                                      <m:r>
                                        <a:rPr lang="en-US" sz="1800" b="0" i="1" smtClean="0">
                                          <a:effectLst/>
                                          <a:latin typeface="Cambria Math" panose="02040503050406030204" pitchFamily="18" charset="0"/>
                                          <a:ea typeface="Times New Roman" panose="02020603050405020304" pitchFamily="18" charset="0"/>
                                        </a:rPr>
                                        <m:t>1</m:t>
                                      </m:r>
                                    </m:num>
                                    <m:den>
                                      <m:sSup>
                                        <m:sSupPr>
                                          <m:ctrlPr>
                                            <a:rPr lang="en-US" sz="1800" b="0" i="1" smtClean="0">
                                              <a:effectLst/>
                                              <a:latin typeface="Cambria Math" panose="02040503050406030204" pitchFamily="18" charset="0"/>
                                              <a:ea typeface="Times New Roman" panose="02020603050405020304" pitchFamily="18" charset="0"/>
                                            </a:rPr>
                                          </m:ctrlPr>
                                        </m:sSupPr>
                                        <m:e>
                                          <m:d>
                                            <m:dPr>
                                              <m:ctrlPr>
                                                <a:rPr lang="en-US" sz="1800" b="0" i="1" smtClean="0">
                                                  <a:effectLst/>
                                                  <a:latin typeface="Cambria Math" panose="02040503050406030204" pitchFamily="18" charset="0"/>
                                                  <a:ea typeface="Times New Roman" panose="02020603050405020304" pitchFamily="18" charset="0"/>
                                                </a:rPr>
                                              </m:ctrlPr>
                                            </m:dPr>
                                            <m:e>
                                              <m:r>
                                                <a:rPr lang="en-US" sz="1800" b="0" i="1" smtClean="0">
                                                  <a:effectLst/>
                                                  <a:latin typeface="Cambria Math" panose="02040503050406030204" pitchFamily="18" charset="0"/>
                                                  <a:ea typeface="Times New Roman" panose="02020603050405020304" pitchFamily="18" charset="0"/>
                                                </a:rPr>
                                                <m:t>2</m:t>
                                              </m:r>
                                              <m:r>
                                                <a:rPr lang="en-US" sz="1800" b="0" i="1" smtClean="0">
                                                  <a:effectLst/>
                                                  <a:latin typeface="Cambria Math" panose="02040503050406030204" pitchFamily="18" charset="0"/>
                                                  <a:ea typeface="Times New Roman" panose="02020603050405020304" pitchFamily="18" charset="0"/>
                                                </a:rPr>
                                                <m:t>𝑛</m:t>
                                              </m:r>
                                            </m:e>
                                          </m:d>
                                        </m:e>
                                        <m:sup>
                                          <m:r>
                                            <a:rPr lang="en-US" sz="1800" b="0" i="1" smtClean="0">
                                              <a:effectLst/>
                                              <a:latin typeface="Cambria Math" panose="02040503050406030204" pitchFamily="18" charset="0"/>
                                              <a:ea typeface="Times New Roman" panose="02020603050405020304" pitchFamily="18" charset="0"/>
                                            </a:rPr>
                                            <m:t>𝑟</m:t>
                                          </m:r>
                                        </m:sup>
                                      </m:sSup>
                                    </m:den>
                                  </m:f>
                                </m:e>
                              </m:d>
                            </m:e>
                          </m:nary>
                          <m:r>
                            <a:rPr lang="en-US" sz="1800" b="0" i="1" smtClean="0">
                              <a:effectLst/>
                              <a:latin typeface="Cambria Math" panose="02040503050406030204" pitchFamily="18" charset="0"/>
                              <a:ea typeface="Times New Roman" panose="02020603050405020304" pitchFamily="18" charset="0"/>
                            </a:rPr>
                            <m:t>#</m:t>
                          </m:r>
                          <m:d>
                            <m:dPr>
                              <m:ctrlPr>
                                <a:rPr lang="en-US" sz="1800" b="0" i="1" smtClean="0">
                                  <a:effectLst/>
                                  <a:latin typeface="Cambria Math" panose="02040503050406030204" pitchFamily="18" charset="0"/>
                                  <a:ea typeface="Times New Roman" panose="02020603050405020304" pitchFamily="18" charset="0"/>
                                </a:rPr>
                              </m:ctrlPr>
                            </m:dPr>
                            <m:e>
                              <m:r>
                                <a:rPr lang="en-US" sz="1800" b="0" i="1" smtClean="0">
                                  <a:effectLst/>
                                  <a:latin typeface="Cambria Math" panose="02040503050406030204" pitchFamily="18" charset="0"/>
                                  <a:ea typeface="Times New Roman" panose="02020603050405020304" pitchFamily="18" charset="0"/>
                                </a:rPr>
                                <m:t>3.5</m:t>
                              </m:r>
                            </m:e>
                          </m:d>
                        </m:e>
                      </m:eqArr>
                    </m:oMath>
                  </m:oMathPara>
                </a14:m>
                <a:endParaRPr lang="en-US" sz="1800" b="0" dirty="0">
                  <a:effectLst/>
                  <a:latin typeface="Times New Roman" panose="02020603050405020304" pitchFamily="18" charset="0"/>
                  <a:ea typeface="Times New Roman" panose="02020603050405020304" pitchFamily="18" charset="0"/>
                </a:endParaRPr>
              </a:p>
              <a:p>
                <a:pPr marL="0" indent="0" algn="just">
                  <a:lnSpc>
                    <a:spcPct val="115000"/>
                  </a:lnSpc>
                  <a:buNone/>
                </a:pPr>
                <a:endParaRPr lang="en-US" sz="1800" dirty="0">
                  <a:effectLst/>
                  <a:latin typeface="Times New Roman" panose="02020603050405020304" pitchFamily="18" charset="0"/>
                  <a:ea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D0F27F8D-7029-403C-0515-119762E15777}"/>
                  </a:ext>
                </a:extLst>
              </p:cNvPr>
              <p:cNvSpPr>
                <a:spLocks noGrp="1" noRot="1" noChangeAspect="1" noMove="1" noResize="1" noEditPoints="1" noAdjustHandles="1" noChangeArrowheads="1" noChangeShapeType="1" noTextEdit="1"/>
              </p:cNvSpPr>
              <p:nvPr>
                <p:ph idx="1"/>
              </p:nvPr>
            </p:nvSpPr>
            <p:spPr>
              <a:xfrm>
                <a:off x="858174" y="1350781"/>
                <a:ext cx="10475650" cy="5372748"/>
              </a:xfrm>
              <a:blipFill>
                <a:blip r:embed="rId2"/>
                <a:stretch>
                  <a:fillRect l="-407" t="-341" r="-466"/>
                </a:stretch>
              </a:blipFill>
            </p:spPr>
            <p:txBody>
              <a:bodyPr/>
              <a:lstStyle/>
              <a:p>
                <a:r>
                  <a:rPr lang="en-US">
                    <a:noFill/>
                  </a:rPr>
                  <a:t> </a:t>
                </a:r>
              </a:p>
            </p:txBody>
          </p:sp>
        </mc:Fallback>
      </mc:AlternateContent>
    </p:spTree>
    <p:extLst>
      <p:ext uri="{BB962C8B-B14F-4D97-AF65-F5344CB8AC3E}">
        <p14:creationId xmlns:p14="http://schemas.microsoft.com/office/powerpoint/2010/main" val="1754532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7D6A2-4D94-4786-1EB9-979B269D968A}"/>
              </a:ext>
            </a:extLst>
          </p:cNvPr>
          <p:cNvSpPr>
            <a:spLocks noGrp="1"/>
          </p:cNvSpPr>
          <p:nvPr>
            <p:ph type="title"/>
          </p:nvPr>
        </p:nvSpPr>
        <p:spPr/>
        <p:txBody>
          <a:bodyPr>
            <a:normAutofit fontScale="90000"/>
          </a:bodyPr>
          <a:lstStyle/>
          <a:p>
            <a:r>
              <a:rPr lang="en-US" dirty="0"/>
              <a:t>Approximation of Singular Integrals by Quadrature Formulas Close in Accuracy to Gaussian-type Formulas</a:t>
            </a:r>
          </a:p>
        </p:txBody>
      </p:sp>
      <mc:AlternateContent xmlns:mc="http://schemas.openxmlformats.org/markup-compatibility/2006">
        <mc:Choice xmlns:a14="http://schemas.microsoft.com/office/drawing/2010/main" Requires="a14">
          <p:graphicFrame>
            <p:nvGraphicFramePr>
              <p:cNvPr id="4" name="Content Placeholder 3">
                <a:extLst>
                  <a:ext uri="{FF2B5EF4-FFF2-40B4-BE49-F238E27FC236}">
                    <a16:creationId xmlns:a16="http://schemas.microsoft.com/office/drawing/2014/main" id="{9E43D5C2-A34D-1F1C-51C0-C3024277AADF}"/>
                  </a:ext>
                </a:extLst>
              </p:cNvPr>
              <p:cNvGraphicFramePr>
                <a:graphicFrameLocks noGrp="1"/>
              </p:cNvGraphicFramePr>
              <p:nvPr>
                <p:ph idx="1"/>
                <p:extLst>
                  <p:ext uri="{D42A27DB-BD31-4B8C-83A1-F6EECF244321}">
                    <p14:modId xmlns:p14="http://schemas.microsoft.com/office/powerpoint/2010/main" val="2850906802"/>
                  </p:ext>
                </p:extLst>
              </p:nvPr>
            </p:nvGraphicFramePr>
            <p:xfrm>
              <a:off x="858174" y="1407460"/>
              <a:ext cx="10475651" cy="2850775"/>
            </p:xfrm>
            <a:graphic>
              <a:graphicData uri="http://schemas.openxmlformats.org/drawingml/2006/table">
                <a:tbl>
                  <a:tblPr firstRow="1" firstCol="1" bandRow="1"/>
                  <a:tblGrid>
                    <a:gridCol w="212981">
                      <a:extLst>
                        <a:ext uri="{9D8B030D-6E8A-4147-A177-3AD203B41FA5}">
                          <a16:colId xmlns:a16="http://schemas.microsoft.com/office/drawing/2014/main" val="456711467"/>
                        </a:ext>
                      </a:extLst>
                    </a:gridCol>
                    <a:gridCol w="1026267">
                      <a:extLst>
                        <a:ext uri="{9D8B030D-6E8A-4147-A177-3AD203B41FA5}">
                          <a16:colId xmlns:a16="http://schemas.microsoft.com/office/drawing/2014/main" val="2243894616"/>
                        </a:ext>
                      </a:extLst>
                    </a:gridCol>
                    <a:gridCol w="1026267">
                      <a:extLst>
                        <a:ext uri="{9D8B030D-6E8A-4147-A177-3AD203B41FA5}">
                          <a16:colId xmlns:a16="http://schemas.microsoft.com/office/drawing/2014/main" val="71448017"/>
                        </a:ext>
                      </a:extLst>
                    </a:gridCol>
                    <a:gridCol w="1026267">
                      <a:extLst>
                        <a:ext uri="{9D8B030D-6E8A-4147-A177-3AD203B41FA5}">
                          <a16:colId xmlns:a16="http://schemas.microsoft.com/office/drawing/2014/main" val="2392274662"/>
                        </a:ext>
                      </a:extLst>
                    </a:gridCol>
                    <a:gridCol w="1026267">
                      <a:extLst>
                        <a:ext uri="{9D8B030D-6E8A-4147-A177-3AD203B41FA5}">
                          <a16:colId xmlns:a16="http://schemas.microsoft.com/office/drawing/2014/main" val="1913995403"/>
                        </a:ext>
                      </a:extLst>
                    </a:gridCol>
                    <a:gridCol w="1026267">
                      <a:extLst>
                        <a:ext uri="{9D8B030D-6E8A-4147-A177-3AD203B41FA5}">
                          <a16:colId xmlns:a16="http://schemas.microsoft.com/office/drawing/2014/main" val="478866657"/>
                        </a:ext>
                      </a:extLst>
                    </a:gridCol>
                    <a:gridCol w="1026267">
                      <a:extLst>
                        <a:ext uri="{9D8B030D-6E8A-4147-A177-3AD203B41FA5}">
                          <a16:colId xmlns:a16="http://schemas.microsoft.com/office/drawing/2014/main" val="2886686946"/>
                        </a:ext>
                      </a:extLst>
                    </a:gridCol>
                    <a:gridCol w="1026267">
                      <a:extLst>
                        <a:ext uri="{9D8B030D-6E8A-4147-A177-3AD203B41FA5}">
                          <a16:colId xmlns:a16="http://schemas.microsoft.com/office/drawing/2014/main" val="316625254"/>
                        </a:ext>
                      </a:extLst>
                    </a:gridCol>
                    <a:gridCol w="1026267">
                      <a:extLst>
                        <a:ext uri="{9D8B030D-6E8A-4147-A177-3AD203B41FA5}">
                          <a16:colId xmlns:a16="http://schemas.microsoft.com/office/drawing/2014/main" val="3596288845"/>
                        </a:ext>
                      </a:extLst>
                    </a:gridCol>
                    <a:gridCol w="1026267">
                      <a:extLst>
                        <a:ext uri="{9D8B030D-6E8A-4147-A177-3AD203B41FA5}">
                          <a16:colId xmlns:a16="http://schemas.microsoft.com/office/drawing/2014/main" val="764342445"/>
                        </a:ext>
                      </a:extLst>
                    </a:gridCol>
                    <a:gridCol w="1026267">
                      <a:extLst>
                        <a:ext uri="{9D8B030D-6E8A-4147-A177-3AD203B41FA5}">
                          <a16:colId xmlns:a16="http://schemas.microsoft.com/office/drawing/2014/main" val="1421713189"/>
                        </a:ext>
                      </a:extLst>
                    </a:gridCol>
                  </a:tblGrid>
                  <a:tr h="329051">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i="1">
                                    <a:effectLst/>
                                    <a:latin typeface="Cambria Math" panose="02040503050406030204" pitchFamily="18" charset="0"/>
                                    <a:ea typeface="Times New Roman" panose="02020603050405020304" pitchFamily="18" charset="0"/>
                                  </a:rPr>
                                  <m:t>𝑟</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en-US" sz="1400" b="0" i="1" smtClean="0">
                                    <a:effectLst/>
                                    <a:latin typeface="Cambria Math" panose="02040503050406030204" pitchFamily="18" charset="0"/>
                                    <a:ea typeface="Times New Roman" panose="02020603050405020304" pitchFamily="18" charset="0"/>
                                  </a:rPr>
                                  <m:t>𝑥</m:t>
                                </m:r>
                              </m:oMath>
                            </m:oMathPara>
                          </a14:m>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721612511"/>
                      </a:ext>
                    </a:extLst>
                  </a:tr>
                  <a:tr h="570062">
                    <a:tc>
                      <a:txBody>
                        <a:bodyPr/>
                        <a:lstStyle/>
                        <a:p>
                          <a:pPr algn="ctr">
                            <a:lnSpc>
                              <a:spcPct val="115000"/>
                            </a:lnSpc>
                          </a:pPr>
                          <a14:m>
                            <m:oMathPara xmlns:m="http://schemas.openxmlformats.org/officeDocument/2006/math">
                              <m:oMathParaPr>
                                <m:jc m:val="centerGroup"/>
                              </m:oMathParaPr>
                              <m:oMath xmlns:m="http://schemas.openxmlformats.org/officeDocument/2006/math">
                                <m:r>
                                  <a:rPr lang="en-US" sz="1200" i="1">
                                    <a:effectLst/>
                                    <a:latin typeface="Cambria Math" panose="02040503050406030204" pitchFamily="18" charset="0"/>
                                    <a:ea typeface="Times New Roman" panose="02020603050405020304" pitchFamily="18" charset="0"/>
                                  </a:rPr>
                                  <m:t>2</m:t>
                                </m:r>
                                <m:r>
                                  <a:rPr lang="en-US" sz="1200" i="1">
                                    <a:effectLst/>
                                    <a:latin typeface="Cambria Math" panose="02040503050406030204" pitchFamily="18" charset="0"/>
                                    <a:ea typeface="Times New Roman" panose="02020603050405020304" pitchFamily="18" charset="0"/>
                                  </a:rPr>
                                  <m:t>𝑛</m:t>
                                </m:r>
                              </m:oMath>
                            </m:oMathPara>
                          </a14:m>
                          <a:endParaRPr lang="en-US" sz="1200" dirty="0">
                            <a:effectLst/>
                            <a:latin typeface="Times New Roman" panose="02020603050405020304" pitchFamily="18" charset="0"/>
                            <a:ea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ka-GE" sz="1200" i="1">
                                    <a:effectLst/>
                                    <a:latin typeface="Cambria Math" panose="02040503050406030204" pitchFamily="18" charset="0"/>
                                    <a:ea typeface="Times New Roman" panose="02020603050405020304" pitchFamily="18" charset="0"/>
                                  </a:rPr>
                                  <m:t>0.951051</m:t>
                                </m:r>
                              </m:oMath>
                            </m:oMathPara>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ka-GE" sz="1200" i="1">
                                    <a:effectLst/>
                                    <a:latin typeface="Cambria Math" panose="02040503050406030204" pitchFamily="18" charset="0"/>
                                    <a:ea typeface="Times New Roman" panose="02020603050405020304" pitchFamily="18" charset="0"/>
                                  </a:rPr>
                                  <m:t>−0.951166</m:t>
                                </m:r>
                              </m:oMath>
                            </m:oMathPara>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ka-GE" sz="1200" i="1">
                                    <a:effectLst/>
                                    <a:latin typeface="Cambria Math" panose="02040503050406030204" pitchFamily="18" charset="0"/>
                                    <a:ea typeface="Times New Roman" panose="02020603050405020304" pitchFamily="18" charset="0"/>
                                  </a:rPr>
                                  <m:t>0.808964</m:t>
                                </m:r>
                              </m:oMath>
                            </m:oMathPara>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ka-GE" sz="1200" i="1">
                                    <a:effectLst/>
                                    <a:latin typeface="Cambria Math" panose="02040503050406030204" pitchFamily="18" charset="0"/>
                                    <a:ea typeface="Times New Roman" panose="02020603050405020304" pitchFamily="18" charset="0"/>
                                  </a:rPr>
                                  <m:t>0.809508</m:t>
                                </m:r>
                              </m:oMath>
                            </m:oMathPara>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14:m>
                            <m:oMathPara xmlns:m="http://schemas.openxmlformats.org/officeDocument/2006/math">
                              <m:oMathParaPr>
                                <m:jc m:val="centerGroup"/>
                              </m:oMathParaPr>
                              <m:oMath xmlns:m="http://schemas.openxmlformats.org/officeDocument/2006/math">
                                <m:r>
                                  <a:rPr lang="ka-GE" sz="1200" i="1">
                                    <a:effectLst/>
                                    <a:latin typeface="Cambria Math" panose="02040503050406030204" pitchFamily="18" charset="0"/>
                                    <a:ea typeface="Times New Roman" panose="02020603050405020304" pitchFamily="18" charset="0"/>
                                  </a:rPr>
                                  <m:t>0.58757</m:t>
                                </m:r>
                              </m:oMath>
                            </m:oMathPara>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−0.588612</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−0.308519</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−0.309959</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−0.0007963</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0.0007963</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6488877"/>
                      </a:ext>
                    </a:extLst>
                  </a:tr>
                  <a:tr h="650554">
                    <a:tc>
                      <a:txBody>
                        <a:bodyPr/>
                        <a:lstStyle/>
                        <a:p>
                          <a:pPr algn="ctr">
                            <a:lnSpc>
                              <a:spcPct val="115000"/>
                            </a:lnSpc>
                          </a:pPr>
                          <a14:m>
                            <m:oMathPara xmlns:m="http://schemas.openxmlformats.org/officeDocument/2006/math">
                              <m:oMathParaPr>
                                <m:jc m:val="centerGroup"/>
                              </m:oMathParaPr>
                              <m:oMath xmlns:m="http://schemas.openxmlformats.org/officeDocument/2006/math">
                                <m:r>
                                  <a:rPr lang="en-US" sz="1200" i="1">
                                    <a:effectLst/>
                                    <a:latin typeface="Cambria Math" panose="02040503050406030204" pitchFamily="18" charset="0"/>
                                    <a:ea typeface="Times New Roman" panose="02020603050405020304" pitchFamily="18" charset="0"/>
                                  </a:rPr>
                                  <m:t>2</m:t>
                                </m:r>
                                <m:r>
                                  <a:rPr lang="en-US" sz="1200" i="1">
                                    <a:effectLst/>
                                    <a:latin typeface="Cambria Math" panose="02040503050406030204" pitchFamily="18" charset="0"/>
                                    <a:ea typeface="Times New Roman" panose="02020603050405020304" pitchFamily="18" charset="0"/>
                                  </a:rPr>
                                  <m:t>𝑛</m:t>
                                </m:r>
                                <m:r>
                                  <a:rPr lang="en-US" sz="1200" i="1">
                                    <a:effectLst/>
                                    <a:latin typeface="Cambria Math" panose="02040503050406030204" pitchFamily="18" charset="0"/>
                                    <a:ea typeface="Times New Roman" panose="02020603050405020304" pitchFamily="18" charset="0"/>
                                  </a:rPr>
                                  <m:t>−1</m:t>
                                </m:r>
                              </m:oMath>
                            </m:oMathPara>
                          </a14:m>
                          <a:endParaRPr lang="en-US" sz="1200" dirty="0">
                            <a:effectLst/>
                            <a:latin typeface="Times New Roman" panose="02020603050405020304" pitchFamily="18" charset="0"/>
                            <a:ea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0.951278</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−0.9464</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0.811053</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−0.789402</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0.595877</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−0.556487</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0.327475</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−0.274258</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0.0292467</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0.0292467</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1172609"/>
                      </a:ext>
                    </a:extLst>
                  </a:tr>
                  <a:tr h="650554">
                    <a:tc>
                      <a:txBody>
                        <a:bodyPr/>
                        <a:lstStyle/>
                        <a:p>
                          <a:pPr algn="ctr">
                            <a:lnSpc>
                              <a:spcPct val="115000"/>
                            </a:lnSpc>
                          </a:pPr>
                          <a14:m>
                            <m:oMathPara xmlns:m="http://schemas.openxmlformats.org/officeDocument/2006/math">
                              <m:oMathParaPr>
                                <m:jc m:val="centerGroup"/>
                              </m:oMathParaPr>
                              <m:oMath xmlns:m="http://schemas.openxmlformats.org/officeDocument/2006/math">
                                <m:r>
                                  <a:rPr lang="en-US" sz="1200" i="1">
                                    <a:effectLst/>
                                    <a:latin typeface="Cambria Math" panose="02040503050406030204" pitchFamily="18" charset="0"/>
                                    <a:ea typeface="Times New Roman" panose="02020603050405020304" pitchFamily="18" charset="0"/>
                                  </a:rPr>
                                  <m:t>2</m:t>
                                </m:r>
                                <m:r>
                                  <a:rPr lang="en-US" sz="1200" i="1">
                                    <a:effectLst/>
                                    <a:latin typeface="Cambria Math" panose="02040503050406030204" pitchFamily="18" charset="0"/>
                                    <a:ea typeface="Times New Roman" panose="02020603050405020304" pitchFamily="18" charset="0"/>
                                  </a:rPr>
                                  <m:t>𝑛</m:t>
                                </m:r>
                                <m:r>
                                  <a:rPr lang="en-US" sz="1200" i="1">
                                    <a:effectLst/>
                                    <a:latin typeface="Cambria Math" panose="02040503050406030204" pitchFamily="18" charset="0"/>
                                    <a:ea typeface="Times New Roman" panose="02020603050405020304" pitchFamily="18" charset="0"/>
                                  </a:rPr>
                                  <m:t>−2</m:t>
                                </m:r>
                              </m:oMath>
                            </m:oMathPara>
                          </a14:m>
                          <a:endParaRPr lang="en-US" sz="1200" dirty="0">
                            <a:effectLst/>
                            <a:latin typeface="Times New Roman" panose="02020603050405020304" pitchFamily="18" charset="0"/>
                            <a:ea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0.951503</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0.940935</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0.813065</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−0.771394</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0.603542</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−0.531103</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0.343939</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−0.246632</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0.0535829</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−0.0535829</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3487104"/>
                      </a:ext>
                    </a:extLst>
                  </a:tr>
                  <a:tr h="650554">
                    <a:tc>
                      <a:txBody>
                        <a:bodyPr/>
                        <a:lstStyle/>
                        <a:p>
                          <a:pPr algn="ctr">
                            <a:lnSpc>
                              <a:spcPct val="115000"/>
                            </a:lnSpc>
                          </a:pPr>
                          <a14:m>
                            <m:oMathPara xmlns:m="http://schemas.openxmlformats.org/officeDocument/2006/math">
                              <m:oMathParaPr>
                                <m:jc m:val="centerGroup"/>
                              </m:oMathParaPr>
                              <m:oMath xmlns:m="http://schemas.openxmlformats.org/officeDocument/2006/math">
                                <m:r>
                                  <a:rPr lang="en-US" sz="1200" i="1">
                                    <a:effectLst/>
                                    <a:latin typeface="Cambria Math" panose="02040503050406030204" pitchFamily="18" charset="0"/>
                                    <a:ea typeface="Times New Roman" panose="02020603050405020304" pitchFamily="18" charset="0"/>
                                  </a:rPr>
                                  <m:t>2</m:t>
                                </m:r>
                                <m:r>
                                  <a:rPr lang="en-US" sz="1200" i="1">
                                    <a:effectLst/>
                                    <a:latin typeface="Cambria Math" panose="02040503050406030204" pitchFamily="18" charset="0"/>
                                    <a:ea typeface="Times New Roman" panose="02020603050405020304" pitchFamily="18" charset="0"/>
                                  </a:rPr>
                                  <m:t>𝑛</m:t>
                                </m:r>
                                <m:r>
                                  <a:rPr lang="en-US" sz="1200" i="1">
                                    <a:effectLst/>
                                    <a:latin typeface="Cambria Math" panose="02040503050406030204" pitchFamily="18" charset="0"/>
                                    <a:ea typeface="Times New Roman" panose="02020603050405020304" pitchFamily="18" charset="0"/>
                                  </a:rPr>
                                  <m:t>−3</m:t>
                                </m:r>
                              </m:oMath>
                            </m:oMathPara>
                          </a14:m>
                          <a:endParaRPr lang="en-US" sz="1200" dirty="0">
                            <a:effectLst/>
                            <a:latin typeface="Times New Roman" panose="02020603050405020304" pitchFamily="18" charset="0"/>
                            <a:ea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0.951725</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−0.935098</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0.815002</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−0.757817</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0.610537</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−0.513714</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0.35771</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−0.227433</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0.0719113</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ka-GE" sz="1200"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
                                <a:rPr lang="ka-GE" sz="1200" i="1" kern="1200" smtClean="0">
                                  <a:solidFill>
                                    <a:schemeClr val="tx1"/>
                                  </a:solidFill>
                                  <a:effectLst/>
                                  <a:latin typeface="Cambria Math" panose="02040503050406030204" pitchFamily="18" charset="0"/>
                                  <a:ea typeface="+mn-ea"/>
                                  <a:cs typeface="+mn-cs"/>
                                </a:rPr>
                                <m:t>−0.0719113</m:t>
                              </m:r>
                            </m:oMath>
                          </a14:m>
                          <a:endParaRPr lang="en-U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5158197"/>
                      </a:ext>
                    </a:extLst>
                  </a:tr>
                </a:tbl>
              </a:graphicData>
            </a:graphic>
          </p:graphicFrame>
        </mc:Choice>
        <mc:Fallback>
          <p:graphicFrame>
            <p:nvGraphicFramePr>
              <p:cNvPr id="4" name="Content Placeholder 3">
                <a:extLst>
                  <a:ext uri="{FF2B5EF4-FFF2-40B4-BE49-F238E27FC236}">
                    <a16:creationId xmlns:a16="http://schemas.microsoft.com/office/drawing/2014/main" id="{9E43D5C2-A34D-1F1C-51C0-C3024277AADF}"/>
                  </a:ext>
                </a:extLst>
              </p:cNvPr>
              <p:cNvGraphicFramePr>
                <a:graphicFrameLocks noGrp="1"/>
              </p:cNvGraphicFramePr>
              <p:nvPr>
                <p:ph idx="1"/>
                <p:extLst>
                  <p:ext uri="{D42A27DB-BD31-4B8C-83A1-F6EECF244321}">
                    <p14:modId xmlns:p14="http://schemas.microsoft.com/office/powerpoint/2010/main" val="2850906802"/>
                  </p:ext>
                </p:extLst>
              </p:nvPr>
            </p:nvGraphicFramePr>
            <p:xfrm>
              <a:off x="858174" y="1407460"/>
              <a:ext cx="10475651" cy="2850775"/>
            </p:xfrm>
            <a:graphic>
              <a:graphicData uri="http://schemas.openxmlformats.org/drawingml/2006/table">
                <a:tbl>
                  <a:tblPr firstRow="1" firstCol="1" bandRow="1"/>
                  <a:tblGrid>
                    <a:gridCol w="212981">
                      <a:extLst>
                        <a:ext uri="{9D8B030D-6E8A-4147-A177-3AD203B41FA5}">
                          <a16:colId xmlns:a16="http://schemas.microsoft.com/office/drawing/2014/main" val="456711467"/>
                        </a:ext>
                      </a:extLst>
                    </a:gridCol>
                    <a:gridCol w="1026267">
                      <a:extLst>
                        <a:ext uri="{9D8B030D-6E8A-4147-A177-3AD203B41FA5}">
                          <a16:colId xmlns:a16="http://schemas.microsoft.com/office/drawing/2014/main" val="2243894616"/>
                        </a:ext>
                      </a:extLst>
                    </a:gridCol>
                    <a:gridCol w="1026267">
                      <a:extLst>
                        <a:ext uri="{9D8B030D-6E8A-4147-A177-3AD203B41FA5}">
                          <a16:colId xmlns:a16="http://schemas.microsoft.com/office/drawing/2014/main" val="71448017"/>
                        </a:ext>
                      </a:extLst>
                    </a:gridCol>
                    <a:gridCol w="1026267">
                      <a:extLst>
                        <a:ext uri="{9D8B030D-6E8A-4147-A177-3AD203B41FA5}">
                          <a16:colId xmlns:a16="http://schemas.microsoft.com/office/drawing/2014/main" val="2392274662"/>
                        </a:ext>
                      </a:extLst>
                    </a:gridCol>
                    <a:gridCol w="1026267">
                      <a:extLst>
                        <a:ext uri="{9D8B030D-6E8A-4147-A177-3AD203B41FA5}">
                          <a16:colId xmlns:a16="http://schemas.microsoft.com/office/drawing/2014/main" val="1913995403"/>
                        </a:ext>
                      </a:extLst>
                    </a:gridCol>
                    <a:gridCol w="1026267">
                      <a:extLst>
                        <a:ext uri="{9D8B030D-6E8A-4147-A177-3AD203B41FA5}">
                          <a16:colId xmlns:a16="http://schemas.microsoft.com/office/drawing/2014/main" val="478866657"/>
                        </a:ext>
                      </a:extLst>
                    </a:gridCol>
                    <a:gridCol w="1026267">
                      <a:extLst>
                        <a:ext uri="{9D8B030D-6E8A-4147-A177-3AD203B41FA5}">
                          <a16:colId xmlns:a16="http://schemas.microsoft.com/office/drawing/2014/main" val="2886686946"/>
                        </a:ext>
                      </a:extLst>
                    </a:gridCol>
                    <a:gridCol w="1026267">
                      <a:extLst>
                        <a:ext uri="{9D8B030D-6E8A-4147-A177-3AD203B41FA5}">
                          <a16:colId xmlns:a16="http://schemas.microsoft.com/office/drawing/2014/main" val="316625254"/>
                        </a:ext>
                      </a:extLst>
                    </a:gridCol>
                    <a:gridCol w="1026267">
                      <a:extLst>
                        <a:ext uri="{9D8B030D-6E8A-4147-A177-3AD203B41FA5}">
                          <a16:colId xmlns:a16="http://schemas.microsoft.com/office/drawing/2014/main" val="3596288845"/>
                        </a:ext>
                      </a:extLst>
                    </a:gridCol>
                    <a:gridCol w="1026267">
                      <a:extLst>
                        <a:ext uri="{9D8B030D-6E8A-4147-A177-3AD203B41FA5}">
                          <a16:colId xmlns:a16="http://schemas.microsoft.com/office/drawing/2014/main" val="764342445"/>
                        </a:ext>
                      </a:extLst>
                    </a:gridCol>
                    <a:gridCol w="1026267">
                      <a:extLst>
                        <a:ext uri="{9D8B030D-6E8A-4147-A177-3AD203B41FA5}">
                          <a16:colId xmlns:a16="http://schemas.microsoft.com/office/drawing/2014/main" val="1421713189"/>
                        </a:ext>
                      </a:extLst>
                    </a:gridCol>
                  </a:tblGrid>
                  <a:tr h="329051">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857" t="-1852" r="-4820000"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1429" t="-1852" r="-904167"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20710" t="-1852" r="-798817"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22024" t="-1852" r="-703571"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20118" t="-1852" r="-599408"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22619" t="-1852" r="-502976"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519527" t="-1852" r="-400000"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623214" t="-1852" r="-302381"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718935" t="-1852" r="-200592"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823810" t="-1852" r="-101786" b="-772222"/>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18343" t="-1852" r="-1183" b="-772222"/>
                          </a:stretch>
                        </a:blipFill>
                      </a:tcPr>
                    </a:tc>
                    <a:extLst>
                      <a:ext uri="{0D108BD9-81ED-4DB2-BD59-A6C34878D82A}">
                        <a16:rowId xmlns:a16="http://schemas.microsoft.com/office/drawing/2014/main" val="1721612511"/>
                      </a:ext>
                    </a:extLst>
                  </a:tr>
                  <a:tr h="570062">
                    <a:tc>
                      <a:txBody>
                        <a:bodyPr/>
                        <a:lstStyle/>
                        <a:p>
                          <a:endParaRPr lang="en-US"/>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857" t="-58511" r="-4820000"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1429" t="-58511" r="-904167"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20710" t="-58511" r="-798817"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22024" t="-58511" r="-703571"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20118" t="-58511" r="-599408"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22619" t="-58511" r="-502976"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519527" t="-58511" r="-400000"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623214" t="-58511" r="-302381"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718935" t="-58511" r="-200592"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823810" t="-58511" r="-101786" b="-343617"/>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18343" t="-58511" r="-1183" b="-343617"/>
                          </a:stretch>
                        </a:blipFill>
                      </a:tcPr>
                    </a:tc>
                    <a:extLst>
                      <a:ext uri="{0D108BD9-81ED-4DB2-BD59-A6C34878D82A}">
                        <a16:rowId xmlns:a16="http://schemas.microsoft.com/office/drawing/2014/main" val="3296488877"/>
                      </a:ext>
                    </a:extLst>
                  </a:tr>
                  <a:tr h="650554">
                    <a:tc>
                      <a:txBody>
                        <a:bodyPr/>
                        <a:lstStyle/>
                        <a:p>
                          <a:endParaRPr lang="en-US"/>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857" t="-139252" r="-4820000"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1429" t="-139252" r="-904167"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20710" t="-139252" r="-798817"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22024" t="-139252" r="-703571"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20118" t="-139252" r="-599408"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22619" t="-139252" r="-502976"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519527" t="-139252" r="-400000"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623214" t="-139252" r="-302381"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718935" t="-139252" r="-200592"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823810" t="-139252" r="-101786" b="-2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18343" t="-139252" r="-1183" b="-201869"/>
                          </a:stretch>
                        </a:blipFill>
                      </a:tcPr>
                    </a:tc>
                    <a:extLst>
                      <a:ext uri="{0D108BD9-81ED-4DB2-BD59-A6C34878D82A}">
                        <a16:rowId xmlns:a16="http://schemas.microsoft.com/office/drawing/2014/main" val="1161172609"/>
                      </a:ext>
                    </a:extLst>
                  </a:tr>
                  <a:tr h="650554">
                    <a:tc>
                      <a:txBody>
                        <a:bodyPr/>
                        <a:lstStyle/>
                        <a:p>
                          <a:endParaRPr lang="en-US"/>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857" t="-239252" r="-4820000"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1429" t="-239252" r="-904167"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20710" t="-239252" r="-798817"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22024" t="-239252" r="-703571"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20118" t="-239252" r="-599408"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22619" t="-239252" r="-502976"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519527" t="-239252" r="-400000"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623214" t="-239252" r="-302381"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718935" t="-239252" r="-200592"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823810" t="-239252" r="-101786" b="-10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18343" t="-239252" r="-1183" b="-101869"/>
                          </a:stretch>
                        </a:blipFill>
                      </a:tcPr>
                    </a:tc>
                    <a:extLst>
                      <a:ext uri="{0D108BD9-81ED-4DB2-BD59-A6C34878D82A}">
                        <a16:rowId xmlns:a16="http://schemas.microsoft.com/office/drawing/2014/main" val="4043487104"/>
                      </a:ext>
                    </a:extLst>
                  </a:tr>
                  <a:tr h="650554">
                    <a:tc>
                      <a:txBody>
                        <a:bodyPr/>
                        <a:lstStyle/>
                        <a:p>
                          <a:endParaRPr lang="en-US"/>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857" t="-339252" r="-4820000"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1429" t="-339252" r="-904167"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20710" t="-339252" r="-798817"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22024" t="-339252" r="-703571"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20118" t="-339252" r="-599408"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22619" t="-339252" r="-502976"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519527" t="-339252" r="-400000"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623214" t="-339252" r="-302381"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718935" t="-339252" r="-200592"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823810" t="-339252" r="-101786" b="-1869"/>
                          </a:stretch>
                        </a:blip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18343" t="-339252" r="-1183" b="-1869"/>
                          </a:stretch>
                        </a:blipFill>
                      </a:tcPr>
                    </a:tc>
                    <a:extLst>
                      <a:ext uri="{0D108BD9-81ED-4DB2-BD59-A6C34878D82A}">
                        <a16:rowId xmlns:a16="http://schemas.microsoft.com/office/drawing/2014/main" val="3495158197"/>
                      </a:ext>
                    </a:extLst>
                  </a:tr>
                </a:tbl>
              </a:graphicData>
            </a:graphic>
          </p:graphicFrame>
        </mc:Fallback>
      </mc:AlternateContent>
    </p:spTree>
    <p:extLst>
      <p:ext uri="{BB962C8B-B14F-4D97-AF65-F5344CB8AC3E}">
        <p14:creationId xmlns:p14="http://schemas.microsoft.com/office/powerpoint/2010/main" val="1685841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8E19C-03EF-6816-02C8-D8C9F1211B4C}"/>
              </a:ext>
            </a:extLst>
          </p:cNvPr>
          <p:cNvSpPr>
            <a:spLocks noGrp="1"/>
          </p:cNvSpPr>
          <p:nvPr>
            <p:ph type="title"/>
          </p:nvPr>
        </p:nvSpPr>
        <p:spPr/>
        <p:txBody>
          <a:bodyPr>
            <a:normAutofit fontScale="90000"/>
          </a:bodyPr>
          <a:lstStyle/>
          <a:p>
            <a:r>
              <a:rPr lang="en-US" dirty="0"/>
              <a:t>Approximation of Singular Integrals by Quadrature Formulas Close in Accuracy to Gaussian-type Formulas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0F27F8D-7029-403C-0515-119762E15777}"/>
                  </a:ext>
                </a:extLst>
              </p:cNvPr>
              <p:cNvSpPr>
                <a:spLocks noGrp="1"/>
              </p:cNvSpPr>
              <p:nvPr>
                <p:ph idx="1"/>
              </p:nvPr>
            </p:nvSpPr>
            <p:spPr>
              <a:xfrm>
                <a:off x="858174" y="1350781"/>
                <a:ext cx="10475650" cy="4234231"/>
              </a:xfrm>
            </p:spPr>
            <p:txBody>
              <a:bodyPr>
                <a:normAutofit/>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As anticipated, the values corresponding to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𝑟</m:t>
                    </m:r>
                    <m:r>
                      <a:rPr lang="en-US" sz="1800" i="1">
                        <a:effectLst/>
                        <a:latin typeface="Cambria Math" panose="02040503050406030204" pitchFamily="18" charset="0"/>
                        <a:ea typeface="Times New Roman" panose="02020603050405020304" pitchFamily="18" charset="0"/>
                      </a:rPr>
                      <m:t> = 2</m:t>
                    </m:r>
                    <m:r>
                      <a:rPr lang="en-US" sz="1800" i="1">
                        <a:effectLst/>
                        <a:latin typeface="Cambria Math" panose="02040503050406030204" pitchFamily="18" charset="0"/>
                        <a:ea typeface="Times New Roman" panose="02020603050405020304" pitchFamily="18" charset="0"/>
                      </a:rPr>
                      <m:t>𝑛</m:t>
                    </m:r>
                  </m:oMath>
                </a14:m>
                <a:r>
                  <a:rPr lang="en-US" sz="1800" dirty="0">
                    <a:effectLst/>
                    <a:latin typeface="Times New Roman" panose="02020603050405020304" pitchFamily="18" charset="0"/>
                    <a:ea typeface="Times New Roman" panose="02020603050405020304" pitchFamily="18" charset="0"/>
                  </a:rPr>
                  <a:t> are closer to achieving the highest degree of accuracy. Our numerical experiments reveal that when we reduce the value of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𝑟</m:t>
                    </m:r>
                  </m:oMath>
                </a14:m>
                <a:r>
                  <a:rPr lang="en-US" sz="1800" dirty="0">
                    <a:effectLst/>
                    <a:latin typeface="Times New Roman" panose="02020603050405020304" pitchFamily="18" charset="0"/>
                    <a:ea typeface="Times New Roman" panose="02020603050405020304" pitchFamily="18" charset="0"/>
                  </a:rPr>
                  <a:t> we obtain quadratic formulas with a lower order of accuracy, albeit still close to Gaussian accuracy.</a:t>
                </a:r>
              </a:p>
              <a:p>
                <a:pPr algn="just">
                  <a:lnSpc>
                    <a:spcPct val="115000"/>
                  </a:lnSpc>
                </a:pPr>
                <a:r>
                  <a:rPr lang="en-US" sz="1800" dirty="0">
                    <a:effectLst/>
                    <a:latin typeface="Times New Roman" panose="02020603050405020304" pitchFamily="18" charset="0"/>
                    <a:ea typeface="Times New Roman" panose="02020603050405020304" pitchFamily="18" charset="0"/>
                  </a:rPr>
                  <a:t>Using a similar approach, we derive quadratic formulas for singular integrals with various weight functions, thereby expanding the range of singularity points for which the order of accuracy approaches Gaussian levels.</a:t>
                </a:r>
              </a:p>
              <a:p>
                <a:pPr algn="just">
                  <a:lnSpc>
                    <a:spcPct val="115000"/>
                  </a:lnSpc>
                </a:pPr>
                <a:r>
                  <a:rPr lang="en-US" sz="1800" dirty="0">
                    <a:effectLst/>
                    <a:latin typeface="Times New Roman" panose="02020603050405020304" pitchFamily="18" charset="0"/>
                    <a:ea typeface="Times New Roman" panose="02020603050405020304" pitchFamily="18" charset="0"/>
                  </a:rPr>
                  <a:t>Selecting the optimal value of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𝑟</m:t>
                    </m:r>
                  </m:oMath>
                </a14:m>
                <a:r>
                  <a:rPr lang="en-US" sz="1800" dirty="0">
                    <a:effectLst/>
                    <a:latin typeface="Times New Roman" panose="02020603050405020304" pitchFamily="18" charset="0"/>
                    <a:ea typeface="Times New Roman" panose="02020603050405020304" pitchFamily="18" charset="0"/>
                  </a:rPr>
                  <a:t> to ensure high accuracy is generally a challenging task. As observed, numerical experiments play a crucial role in constructing quadratic formulas of the type (4). These formulas are important for solving problems reduced to Cauchy's heart singular integral equations of a similar nature.</a:t>
                </a:r>
              </a:p>
              <a:p>
                <a:pPr marL="0" indent="0" algn="just">
                  <a:lnSpc>
                    <a:spcPct val="115000"/>
                  </a:lnSpc>
                  <a:buNone/>
                </a:pPr>
                <a:endParaRPr lang="en-US" sz="1800" b="0" dirty="0">
                  <a:effectLst/>
                  <a:latin typeface="Times New Roman" panose="02020603050405020304" pitchFamily="18" charset="0"/>
                  <a:ea typeface="Times New Roman" panose="02020603050405020304" pitchFamily="18" charset="0"/>
                </a:endParaRPr>
              </a:p>
              <a:p>
                <a:pPr marL="0" indent="0" algn="just">
                  <a:lnSpc>
                    <a:spcPct val="115000"/>
                  </a:lnSpc>
                  <a:buNone/>
                </a:pPr>
                <a:endParaRPr lang="en-US" sz="1800" dirty="0">
                  <a:effectLst/>
                  <a:latin typeface="Times New Roman" panose="02020603050405020304" pitchFamily="18" charset="0"/>
                  <a:ea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D0F27F8D-7029-403C-0515-119762E15777}"/>
                  </a:ext>
                </a:extLst>
              </p:cNvPr>
              <p:cNvSpPr>
                <a:spLocks noGrp="1" noRot="1" noChangeAspect="1" noMove="1" noResize="1" noEditPoints="1" noAdjustHandles="1" noChangeArrowheads="1" noChangeShapeType="1" noTextEdit="1"/>
              </p:cNvSpPr>
              <p:nvPr>
                <p:ph idx="1"/>
              </p:nvPr>
            </p:nvSpPr>
            <p:spPr>
              <a:xfrm>
                <a:off x="858174" y="1350781"/>
                <a:ext cx="10475650" cy="4234231"/>
              </a:xfrm>
              <a:blipFill>
                <a:blip r:embed="rId2"/>
                <a:stretch>
                  <a:fillRect l="-407" t="-432" r="-466"/>
                </a:stretch>
              </a:blipFill>
            </p:spPr>
            <p:txBody>
              <a:bodyPr/>
              <a:lstStyle/>
              <a:p>
                <a:r>
                  <a:rPr lang="en-US">
                    <a:noFill/>
                  </a:rPr>
                  <a:t> </a:t>
                </a:r>
              </a:p>
            </p:txBody>
          </p:sp>
        </mc:Fallback>
      </mc:AlternateContent>
    </p:spTree>
    <p:extLst>
      <p:ext uri="{BB962C8B-B14F-4D97-AF65-F5344CB8AC3E}">
        <p14:creationId xmlns:p14="http://schemas.microsoft.com/office/powerpoint/2010/main" val="35630089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98690-4764-2F36-8966-6191A3DBAC62}"/>
              </a:ext>
            </a:extLst>
          </p:cNvPr>
          <p:cNvSpPr>
            <a:spLocks noGrp="1"/>
          </p:cNvSpPr>
          <p:nvPr>
            <p:ph type="title"/>
          </p:nvPr>
        </p:nvSpPr>
        <p:spPr>
          <a:noFill/>
        </p:spPr>
        <p:txBody>
          <a:bodyPr/>
          <a:lstStyle/>
          <a:p>
            <a:r>
              <a:rPr lang="en-US" dirty="0"/>
              <a:t>Thank you</a:t>
            </a:r>
          </a:p>
        </p:txBody>
      </p:sp>
      <p:sp>
        <p:nvSpPr>
          <p:cNvPr id="3" name="Text Placeholder 2">
            <a:extLst>
              <a:ext uri="{FF2B5EF4-FFF2-40B4-BE49-F238E27FC236}">
                <a16:creationId xmlns:a16="http://schemas.microsoft.com/office/drawing/2014/main" id="{8BE81B43-0B15-3311-A62E-48643D8E18B6}"/>
              </a:ext>
            </a:extLst>
          </p:cNvPr>
          <p:cNvSpPr>
            <a:spLocks noGrp="1"/>
          </p:cNvSpPr>
          <p:nvPr>
            <p:ph type="body" idx="1"/>
          </p:nvPr>
        </p:nvSpPr>
        <p:spPr>
          <a:xfrm>
            <a:off x="2695194" y="3429000"/>
            <a:ext cx="6801612" cy="515471"/>
          </a:xfrm>
        </p:spPr>
        <p:txBody>
          <a:bodyPr>
            <a:normAutofit/>
          </a:bodyPr>
          <a:lstStyle/>
          <a:p>
            <a:r>
              <a:rPr lang="en-US" sz="2400" b="1" dirty="0"/>
              <a:t>for your attention</a:t>
            </a:r>
          </a:p>
        </p:txBody>
      </p:sp>
    </p:spTree>
    <p:extLst>
      <p:ext uri="{BB962C8B-B14F-4D97-AF65-F5344CB8AC3E}">
        <p14:creationId xmlns:p14="http://schemas.microsoft.com/office/powerpoint/2010/main" val="31182229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F7FA1-45AE-6A97-43C9-D80DF666B3CF}"/>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412CA56B-36BF-6C9F-1A68-59C2BB3B433F}"/>
              </a:ext>
            </a:extLst>
          </p:cNvPr>
          <p:cNvSpPr>
            <a:spLocks noGrp="1"/>
          </p:cNvSpPr>
          <p:nvPr>
            <p:ph idx="1"/>
          </p:nvPr>
        </p:nvSpPr>
        <p:spPr/>
        <p:txBody>
          <a:bodyPr/>
          <a:lstStyle/>
          <a:p>
            <a:pPr marL="342900" lvl="0" indent="-342900" algn="just">
              <a:lnSpc>
                <a:spcPct val="115000"/>
              </a:lnSpc>
              <a:buFont typeface="+mj-lt"/>
              <a:buAutoNum type="arabicPeriod"/>
            </a:pPr>
            <a:r>
              <a:rPr lang="ka-GE" sz="1800" i="1" dirty="0" err="1">
                <a:effectLst/>
                <a:latin typeface="Times New Roman" panose="02020603050405020304" pitchFamily="18" charset="0"/>
                <a:ea typeface="Times New Roman" panose="02020603050405020304" pitchFamily="18" charset="0"/>
                <a:cs typeface="Times New Roman" panose="02020603050405020304" pitchFamily="18" charset="0"/>
              </a:rPr>
              <a:t>Панасиюк</a:t>
            </a:r>
            <a:r>
              <a:rPr lang="ka-GE" sz="1800" i="1" dirty="0">
                <a:effectLst/>
                <a:latin typeface="Times New Roman" panose="02020603050405020304" pitchFamily="18" charset="0"/>
                <a:ea typeface="Times New Roman" panose="02020603050405020304" pitchFamily="18" charset="0"/>
                <a:cs typeface="Times New Roman" panose="02020603050405020304" pitchFamily="18" charset="0"/>
              </a:rPr>
              <a:t> В.В. </a:t>
            </a:r>
            <a:r>
              <a:rPr lang="ka-GE" sz="1800" i="1" dirty="0" err="1">
                <a:effectLst/>
                <a:latin typeface="Times New Roman" panose="02020603050405020304" pitchFamily="18" charset="0"/>
                <a:ea typeface="Times New Roman" panose="02020603050405020304" pitchFamily="18" charset="0"/>
                <a:cs typeface="Times New Roman" panose="02020603050405020304" pitchFamily="18" charset="0"/>
              </a:rPr>
              <a:t>Саврюк</a:t>
            </a:r>
            <a:r>
              <a:rPr lang="ka-GE" sz="1800" i="1" dirty="0">
                <a:effectLst/>
                <a:latin typeface="Times New Roman" panose="02020603050405020304" pitchFamily="18" charset="0"/>
                <a:ea typeface="Times New Roman" panose="02020603050405020304" pitchFamily="18" charset="0"/>
                <a:cs typeface="Times New Roman" panose="02020603050405020304" pitchFamily="18" charset="0"/>
              </a:rPr>
              <a:t> М.П. </a:t>
            </a:r>
            <a:r>
              <a:rPr lang="ka-GE" sz="1800" i="1" dirty="0" err="1">
                <a:effectLst/>
                <a:latin typeface="Times New Roman" panose="02020603050405020304" pitchFamily="18" charset="0"/>
                <a:ea typeface="Times New Roman" panose="02020603050405020304" pitchFamily="18" charset="0"/>
                <a:cs typeface="Times New Roman" panose="02020603050405020304" pitchFamily="18" charset="0"/>
              </a:rPr>
              <a:t>Дацышин</a:t>
            </a:r>
            <a:r>
              <a:rPr lang="ka-GE" sz="1800" i="1" dirty="0">
                <a:effectLst/>
                <a:latin typeface="Times New Roman" panose="02020603050405020304" pitchFamily="18" charset="0"/>
                <a:ea typeface="Times New Roman" panose="02020603050405020304" pitchFamily="18" charset="0"/>
                <a:cs typeface="Times New Roman" panose="02020603050405020304" pitchFamily="18" charset="0"/>
              </a:rPr>
              <a:t> А.П</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cs typeface="Times New Roman" panose="02020603050405020304" pitchFamily="18" charset="0"/>
              </a:rPr>
              <a:t>Распределение</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cs typeface="Times New Roman" panose="02020603050405020304" pitchFamily="18" charset="0"/>
              </a:rPr>
              <a:t>напряжений</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cs typeface="Times New Roman" panose="02020603050405020304" pitchFamily="18" charset="0"/>
              </a:rPr>
              <a:t>около</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cs typeface="Times New Roman" panose="02020603050405020304" pitchFamily="18" charset="0"/>
              </a:rPr>
              <a:t>трешин</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в </a:t>
            </a:r>
            <a:r>
              <a:rPr lang="ka-GE" sz="1800" dirty="0" err="1">
                <a:effectLst/>
                <a:latin typeface="Times New Roman" panose="02020603050405020304" pitchFamily="18" charset="0"/>
                <a:ea typeface="Times New Roman" panose="02020603050405020304" pitchFamily="18" charset="0"/>
                <a:cs typeface="Times New Roman" panose="02020603050405020304" pitchFamily="18" charset="0"/>
              </a:rPr>
              <a:t>пластинах</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и </a:t>
            </a:r>
            <a:r>
              <a:rPr lang="ka-GE" sz="1800" dirty="0" err="1">
                <a:effectLst/>
                <a:latin typeface="Times New Roman" panose="02020603050405020304" pitchFamily="18" charset="0"/>
                <a:ea typeface="Times New Roman" panose="02020603050405020304" pitchFamily="18" charset="0"/>
                <a:cs typeface="Times New Roman" panose="02020603050405020304" pitchFamily="18" charset="0"/>
              </a:rPr>
              <a:t>оболочках</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cs typeface="Times New Roman" panose="02020603050405020304" pitchFamily="18" charset="0"/>
              </a:rPr>
              <a:t>Киев</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cs typeface="Times New Roman" panose="02020603050405020304" pitchFamily="18" charset="0"/>
              </a:rPr>
              <a:t>Наукова</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cs typeface="Times New Roman" panose="02020603050405020304" pitchFamily="18" charset="0"/>
              </a:rPr>
              <a:t>думка</a:t>
            </a:r>
            <a:r>
              <a:rPr lang="ka-GE" sz="1800" dirty="0">
                <a:effectLst/>
                <a:latin typeface="Times New Roman" panose="02020603050405020304" pitchFamily="18" charset="0"/>
                <a:ea typeface="Times New Roman" panose="02020603050405020304" pitchFamily="18" charset="0"/>
                <a:cs typeface="Times New Roman" panose="02020603050405020304" pitchFamily="18" charset="0"/>
              </a:rPr>
              <a:t> ,1976, 443 с.</a:t>
            </a:r>
            <a:endParaRPr lang="en-US" sz="1800" dirty="0">
              <a:effectLst/>
              <a:latin typeface="literaturuli_BJG_2000"/>
              <a:ea typeface="Times New Roman" panose="02020603050405020304" pitchFamily="18" charset="0"/>
              <a:cs typeface="Times New Roman" panose="02020603050405020304" pitchFamily="18" charset="0"/>
            </a:endParaRPr>
          </a:p>
          <a:p>
            <a:pPr marL="342900" lvl="0" indent="-342900" algn="just">
              <a:lnSpc>
                <a:spcPct val="115000"/>
              </a:lnSpc>
              <a:buFont typeface="+mj-lt"/>
              <a:buAutoNum type="arabicPeriod"/>
            </a:pPr>
            <a:r>
              <a:rPr lang="ka-GE" sz="1800" dirty="0" err="1">
                <a:effectLst/>
                <a:latin typeface="Sylfaen" panose="010A0502050306030303" pitchFamily="18" charset="0"/>
                <a:ea typeface="Times New Roman" panose="02020603050405020304" pitchFamily="18" charset="0"/>
                <a:cs typeface="Sylfaen" panose="010A0502050306030303" pitchFamily="18" charset="0"/>
              </a:rPr>
              <a:t>მ</a:t>
            </a:r>
            <a:r>
              <a:rPr lang="ka-GE" sz="1800" dirty="0" err="1">
                <a:effectLst/>
                <a:latin typeface="Times New Roman" panose="02020603050405020304" pitchFamily="18" charset="0"/>
                <a:ea typeface="Times New Roman" panose="02020603050405020304" pitchFamily="18" charset="0"/>
              </a:rPr>
              <a:t>.</a:t>
            </a:r>
            <a:r>
              <a:rPr lang="ka-GE" sz="1800" dirty="0" err="1">
                <a:effectLst/>
                <a:latin typeface="Sylfaen" panose="010A0502050306030303" pitchFamily="18" charset="0"/>
                <a:ea typeface="Times New Roman" panose="02020603050405020304" pitchFamily="18" charset="0"/>
                <a:cs typeface="Sylfaen" panose="010A0502050306030303" pitchFamily="18" charset="0"/>
              </a:rPr>
              <a:t>კუბლაშვილი</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ბზარების</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მქონე</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სხეულების</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დაძაბულ</a:t>
            </a:r>
            <a:r>
              <a:rPr lang="ka-GE" sz="1800" dirty="0">
                <a:effectLst/>
                <a:latin typeface="Times New Roman" panose="02020603050405020304" pitchFamily="18" charset="0"/>
                <a:ea typeface="Times New Roman" panose="02020603050405020304" pitchFamily="18" charset="0"/>
              </a:rPr>
              <a:t>-</a:t>
            </a:r>
            <a:r>
              <a:rPr lang="ka-GE" sz="1800" dirty="0">
                <a:effectLst/>
                <a:latin typeface="Sylfaen" panose="010A0502050306030303" pitchFamily="18" charset="0"/>
                <a:ea typeface="Times New Roman" panose="02020603050405020304" pitchFamily="18" charset="0"/>
                <a:cs typeface="Sylfaen" panose="010A0502050306030303" pitchFamily="18" charset="0"/>
              </a:rPr>
              <a:t>დეფორმაციული</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და</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რღვევის</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პროცესების</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კვლევის</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მეთოდების</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დამუშავება</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სინგულარულ</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ინტეგრალურ</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განტოლებათა</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მეთოდის</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გამოყენებით</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სადოქტორო</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დისერტაცია</a:t>
            </a:r>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თბილისი</a:t>
            </a:r>
            <a:r>
              <a:rPr lang="ka-GE" sz="1800" dirty="0">
                <a:effectLst/>
                <a:latin typeface="Times New Roman" panose="02020603050405020304" pitchFamily="18" charset="0"/>
                <a:ea typeface="Times New Roman" panose="02020603050405020304" pitchFamily="18" charset="0"/>
              </a:rPr>
              <a:t> 2004 </a:t>
            </a:r>
            <a:r>
              <a:rPr lang="ka-GE" sz="1800" dirty="0">
                <a:effectLst/>
                <a:latin typeface="Sylfaen" panose="010A0502050306030303" pitchFamily="18" charset="0"/>
                <a:ea typeface="Times New Roman" panose="02020603050405020304" pitchFamily="18" charset="0"/>
                <a:cs typeface="Sylfaen" panose="010A0502050306030303" pitchFamily="18" charset="0"/>
              </a:rPr>
              <a:t>წ</a:t>
            </a:r>
            <a:r>
              <a:rPr lang="ka-GE"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mj-lt"/>
              <a:buAutoNum type="arabicPeriod"/>
            </a:pPr>
            <a:r>
              <a:rPr lang="ka-GE" sz="1800" i="1" dirty="0" err="1">
                <a:effectLst/>
                <a:latin typeface="Times New Roman" panose="02020603050405020304" pitchFamily="18" charset="0"/>
                <a:ea typeface="Times New Roman" panose="02020603050405020304" pitchFamily="18" charset="0"/>
              </a:rPr>
              <a:t>Корнейчук</a:t>
            </a:r>
            <a:r>
              <a:rPr lang="ka-GE" sz="1800" i="1" dirty="0">
                <a:effectLst/>
                <a:latin typeface="Times New Roman" panose="02020603050405020304" pitchFamily="18" charset="0"/>
                <a:ea typeface="Times New Roman" panose="02020603050405020304" pitchFamily="18" charset="0"/>
              </a:rPr>
              <a:t> А.А.</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Квадратурные</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формулы</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для</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сингулярных</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интегралов</a:t>
            </a:r>
            <a:r>
              <a:rPr lang="ka-GE" sz="1800" dirty="0">
                <a:effectLst/>
                <a:latin typeface="Times New Roman" panose="02020603050405020304" pitchFamily="18" charset="0"/>
                <a:ea typeface="Times New Roman" panose="02020603050405020304" pitchFamily="18" charset="0"/>
              </a:rPr>
              <a:t>. // В </a:t>
            </a:r>
            <a:r>
              <a:rPr lang="ka-GE" sz="1800" dirty="0" err="1">
                <a:effectLst/>
                <a:latin typeface="Times New Roman" panose="02020603050405020304" pitchFamily="18" charset="0"/>
                <a:ea typeface="Times New Roman" panose="02020603050405020304" pitchFamily="18" charset="0"/>
              </a:rPr>
              <a:t>кн</a:t>
            </a:r>
            <a:r>
              <a:rPr lang="ka-GE" sz="1800" dirty="0">
                <a:effectLst/>
                <a:latin typeface="Times New Roman" panose="02020603050405020304" pitchFamily="18" charset="0"/>
                <a:ea typeface="Times New Roman" panose="02020603050405020304" pitchFamily="18" charset="0"/>
              </a:rPr>
              <a:t>.:”</a:t>
            </a:r>
            <a:r>
              <a:rPr lang="ka-GE" sz="1800" dirty="0" err="1">
                <a:effectLst/>
                <a:latin typeface="Times New Roman" panose="02020603050405020304" pitchFamily="18" charset="0"/>
                <a:ea typeface="Times New Roman" panose="02020603050405020304" pitchFamily="18" charset="0"/>
              </a:rPr>
              <a:t>Численные</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методы</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решения</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дифференциалъных</a:t>
            </a:r>
            <a:r>
              <a:rPr lang="ka-GE" sz="1800" dirty="0">
                <a:effectLst/>
                <a:latin typeface="Times New Roman" panose="02020603050405020304" pitchFamily="18" charset="0"/>
                <a:ea typeface="Times New Roman" panose="02020603050405020304" pitchFamily="18" charset="0"/>
              </a:rPr>
              <a:t> и </a:t>
            </a:r>
            <a:r>
              <a:rPr lang="ka-GE" sz="1800" dirty="0" err="1">
                <a:effectLst/>
                <a:latin typeface="Times New Roman" panose="02020603050405020304" pitchFamily="18" charset="0"/>
                <a:ea typeface="Times New Roman" panose="02020603050405020304" pitchFamily="18" charset="0"/>
              </a:rPr>
              <a:t>интегралъных</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уравнений</a:t>
            </a:r>
            <a:r>
              <a:rPr lang="ka-GE" sz="1800" dirty="0">
                <a:effectLst/>
                <a:latin typeface="Times New Roman" panose="02020603050405020304" pitchFamily="18" charset="0"/>
                <a:ea typeface="Times New Roman" panose="02020603050405020304" pitchFamily="18" charset="0"/>
              </a:rPr>
              <a:t> и </a:t>
            </a:r>
            <a:r>
              <a:rPr lang="ka-GE" sz="1800" dirty="0" err="1">
                <a:effectLst/>
                <a:latin typeface="Times New Roman" panose="02020603050405020304" pitchFamily="18" charset="0"/>
                <a:ea typeface="Times New Roman" panose="02020603050405020304" pitchFamily="18" charset="0"/>
              </a:rPr>
              <a:t>квадратурных</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формула</a:t>
            </a:r>
            <a:r>
              <a:rPr lang="ka-GE" sz="1800" dirty="0">
                <a:effectLst/>
                <a:latin typeface="Times New Roman" panose="02020603050405020304" pitchFamily="18" charset="0"/>
                <a:ea typeface="Times New Roman" panose="02020603050405020304" pitchFamily="18" charset="0"/>
              </a:rPr>
              <a:t>”.-М.:</a:t>
            </a:r>
            <a:r>
              <a:rPr lang="ka-GE" sz="1800" dirty="0" err="1">
                <a:effectLst/>
                <a:latin typeface="Times New Roman" panose="02020603050405020304" pitchFamily="18" charset="0"/>
                <a:ea typeface="Times New Roman" panose="02020603050405020304" pitchFamily="18" charset="0"/>
              </a:rPr>
              <a:t>Наука</a:t>
            </a:r>
            <a:r>
              <a:rPr lang="ka-GE" sz="1800" dirty="0">
                <a:effectLst/>
                <a:latin typeface="Times New Roman" panose="02020603050405020304" pitchFamily="18" charset="0"/>
                <a:ea typeface="Times New Roman" panose="02020603050405020304" pitchFamily="18" charset="0"/>
              </a:rPr>
              <a:t>, 1964.-с.64-74</a:t>
            </a:r>
            <a:endParaRPr lang="en-US" sz="1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mj-lt"/>
              <a:buAutoNum type="arabicPeriod"/>
            </a:pPr>
            <a:r>
              <a:rPr lang="ka-GE" sz="1800" dirty="0">
                <a:effectLst/>
                <a:latin typeface="Times New Roman" panose="02020603050405020304" pitchFamily="18" charset="0"/>
                <a:ea typeface="Times New Roman" panose="02020603050405020304" pitchFamily="18" charset="0"/>
              </a:rPr>
              <a:t>К. Р. </a:t>
            </a:r>
            <a:r>
              <a:rPr lang="ka-GE" sz="1800" dirty="0" err="1">
                <a:effectLst/>
                <a:latin typeface="Times New Roman" panose="02020603050405020304" pitchFamily="18" charset="0"/>
                <a:ea typeface="Times New Roman" panose="02020603050405020304" pitchFamily="18" charset="0"/>
              </a:rPr>
              <a:t>Купатадзе</a:t>
            </a:r>
            <a:r>
              <a:rPr lang="ka-GE" sz="1800" dirty="0">
                <a:effectLst/>
                <a:latin typeface="Times New Roman" panose="02020603050405020304" pitchFamily="18" charset="0"/>
                <a:ea typeface="Times New Roman" panose="02020603050405020304" pitchFamily="18" charset="0"/>
              </a:rPr>
              <a:t>, Д. Г. </a:t>
            </a:r>
            <a:r>
              <a:rPr lang="ka-GE" sz="1800" dirty="0" err="1">
                <a:effectLst/>
                <a:latin typeface="Times New Roman" panose="02020603050405020304" pitchFamily="18" charset="0"/>
                <a:ea typeface="Times New Roman" panose="02020603050405020304" pitchFamily="18" charset="0"/>
              </a:rPr>
              <a:t>Саникидзе</a:t>
            </a:r>
            <a:r>
              <a:rPr lang="ka-GE" sz="1800" dirty="0">
                <a:effectLst/>
                <a:latin typeface="Times New Roman" panose="02020603050405020304" pitchFamily="18" charset="0"/>
                <a:ea typeface="Times New Roman" panose="02020603050405020304" pitchFamily="18" charset="0"/>
              </a:rPr>
              <a:t>, Ш. С. </a:t>
            </a:r>
            <a:r>
              <a:rPr lang="ka-GE" sz="1800" dirty="0" err="1">
                <a:effectLst/>
                <a:latin typeface="Times New Roman" panose="02020603050405020304" pitchFamily="18" charset="0"/>
                <a:ea typeface="Times New Roman" panose="02020603050405020304" pitchFamily="18" charset="0"/>
              </a:rPr>
              <a:t>Хубежты</a:t>
            </a:r>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t>
            </a:r>
            <a:r>
              <a:rPr lang="ka-GE" sz="1800" dirty="0">
                <a:effectLst/>
                <a:latin typeface="Times New Roman" panose="02020603050405020304" pitchFamily="18" charset="0"/>
                <a:ea typeface="Times New Roman" panose="02020603050405020304" pitchFamily="18" charset="0"/>
              </a:rPr>
              <a:t>О </a:t>
            </a:r>
            <a:r>
              <a:rPr lang="ka-GE" sz="1800" dirty="0" err="1">
                <a:effectLst/>
                <a:latin typeface="Times New Roman" panose="02020603050405020304" pitchFamily="18" charset="0"/>
                <a:ea typeface="Times New Roman" panose="02020603050405020304" pitchFamily="18" charset="0"/>
              </a:rPr>
              <a:t>квадратурных</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формулах</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для</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сингулярных</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интегралов</a:t>
            </a:r>
            <a:r>
              <a:rPr lang="ka-GE" sz="1800" dirty="0">
                <a:effectLst/>
                <a:latin typeface="Times New Roman" panose="02020603050405020304" pitchFamily="18" charset="0"/>
                <a:ea typeface="Times New Roman" panose="02020603050405020304" pitchFamily="18" charset="0"/>
              </a:rPr>
              <a:t> с</a:t>
            </a:r>
            <a:r>
              <a:rPr lang="ka-GE"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ядром</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Коши</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имеющих</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близкую</a:t>
            </a:r>
            <a:r>
              <a:rPr lang="ka-GE" sz="1800" dirty="0">
                <a:effectLst/>
                <a:latin typeface="Times New Roman" panose="02020603050405020304" pitchFamily="18" charset="0"/>
                <a:ea typeface="Times New Roman" panose="02020603050405020304" pitchFamily="18" charset="0"/>
              </a:rPr>
              <a:t> к </a:t>
            </a:r>
            <a:r>
              <a:rPr lang="ka-GE" sz="1800" dirty="0" err="1">
                <a:effectLst/>
                <a:latin typeface="Times New Roman" panose="02020603050405020304" pitchFamily="18" charset="0"/>
                <a:ea typeface="Times New Roman" panose="02020603050405020304" pitchFamily="18" charset="0"/>
              </a:rPr>
              <a:t>гауссовской</a:t>
            </a:r>
            <a:r>
              <a:rPr lang="ka-GE" sz="1800" dirty="0">
                <a:effectLst/>
                <a:latin typeface="Times New Roman" panose="02020603050405020304" pitchFamily="18" charset="0"/>
                <a:ea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степень</a:t>
            </a:r>
            <a:r>
              <a:rPr lang="ka-GE"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ka-GE" sz="1800" dirty="0" err="1">
                <a:effectLst/>
                <a:latin typeface="Times New Roman" panose="02020603050405020304" pitchFamily="18" charset="0"/>
                <a:ea typeface="Times New Roman" panose="02020603050405020304" pitchFamily="18" charset="0"/>
              </a:rPr>
              <a:t>точности</a:t>
            </a:r>
            <a:r>
              <a:rPr lang="en-US" sz="1800" dirty="0">
                <a:effectLst/>
                <a:latin typeface="Times New Roman" panose="02020603050405020304" pitchFamily="18" charset="0"/>
                <a:ea typeface="Times New Roman" panose="02020603050405020304" pitchFamily="18" charset="0"/>
              </a:rPr>
              <a:t>” // </a:t>
            </a:r>
            <a:r>
              <a:rPr lang="en-US" sz="1800" dirty="0" err="1">
                <a:effectLst/>
                <a:latin typeface="Times New Roman" panose="02020603050405020304" pitchFamily="18" charset="0"/>
                <a:ea typeface="Times New Roman" panose="02020603050405020304" pitchFamily="18" charset="0"/>
              </a:rPr>
              <a:t>Вісник</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Харківського</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національного</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університету</a:t>
            </a:r>
            <a:r>
              <a:rPr lang="en-US" sz="1800" dirty="0">
                <a:effectLst/>
                <a:latin typeface="Times New Roman" panose="02020603050405020304" pitchFamily="18" charset="0"/>
                <a:ea typeface="Times New Roman" panose="02020603050405020304" pitchFamily="18" charset="0"/>
              </a:rPr>
              <a:t> №1063, 2013</a:t>
            </a:r>
          </a:p>
          <a:p>
            <a:endParaRPr lang="en-US" dirty="0"/>
          </a:p>
        </p:txBody>
      </p:sp>
    </p:spTree>
    <p:extLst>
      <p:ext uri="{BB962C8B-B14F-4D97-AF65-F5344CB8AC3E}">
        <p14:creationId xmlns:p14="http://schemas.microsoft.com/office/powerpoint/2010/main" val="237976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7486F-9E4A-5A32-2D8B-E98FC83DE59A}"/>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48380E62-DC8F-F1DF-16EB-72725B8097DD}"/>
              </a:ext>
            </a:extLst>
          </p:cNvPr>
          <p:cNvSpPr>
            <a:spLocks noGrp="1"/>
          </p:cNvSpPr>
          <p:nvPr>
            <p:ph idx="1"/>
          </p:nvPr>
        </p:nvSpPr>
        <p:spPr/>
        <p:txBody>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Brittle fracture mechanics primarily centers on the study of the stress-strain state of cracked bodies in the vicinity of crack tips or other types of defects. Additionally, it involves the criteria for crack propagation in deformable bodies subjected to external forces. The foundation of brittle fracture mechanics can be traced back to Griffith's pioneering work, with subsequent development by G. Irvin, E. </a:t>
            </a:r>
            <a:r>
              <a:rPr lang="en-US" sz="1800" dirty="0" err="1">
                <a:effectLst/>
                <a:latin typeface="Times New Roman" panose="02020603050405020304" pitchFamily="18" charset="0"/>
                <a:ea typeface="Times New Roman" panose="02020603050405020304" pitchFamily="18" charset="0"/>
              </a:rPr>
              <a:t>Orovan</a:t>
            </a:r>
            <a:r>
              <a:rPr lang="en-US" sz="1800" dirty="0">
                <a:effectLst/>
                <a:latin typeface="Times New Roman" panose="02020603050405020304" pitchFamily="18" charset="0"/>
                <a:ea typeface="Times New Roman" panose="02020603050405020304" pitchFamily="18" charset="0"/>
              </a:rPr>
              <a:t>, and others. Numerous new studies have emerged in this field, with their numbers increasing each year. Notably, significant progress has been made in understanding the stress-strain state of plates weakened by cracks.</a:t>
            </a:r>
          </a:p>
          <a:p>
            <a:r>
              <a:rPr lang="en-US" sz="1800" dirty="0">
                <a:effectLst/>
                <a:latin typeface="Times New Roman" panose="02020603050405020304" pitchFamily="18" charset="0"/>
                <a:ea typeface="Times New Roman" panose="02020603050405020304" pitchFamily="18" charset="0"/>
              </a:rPr>
              <a:t>The study of stress states along cracks dates to as early as 1909 when </a:t>
            </a:r>
            <a:r>
              <a:rPr lang="en-US" sz="1800" b="1" i="1" dirty="0">
                <a:effectLst/>
                <a:latin typeface="Times New Roman" panose="02020603050405020304" pitchFamily="18" charset="0"/>
                <a:ea typeface="Times New Roman" panose="02020603050405020304" pitchFamily="18" charset="0"/>
              </a:rPr>
              <a:t>Kolosov</a:t>
            </a:r>
            <a:r>
              <a:rPr lang="en-US" sz="1800" dirty="0">
                <a:effectLst/>
                <a:latin typeface="Times New Roman" panose="02020603050405020304" pitchFamily="18" charset="0"/>
                <a:ea typeface="Times New Roman" panose="02020603050405020304" pitchFamily="18" charset="0"/>
              </a:rPr>
              <a:t> examined an evenly stretched plane weakened by an elliptical hole. England subsequently considered the same problem with various loads and elliptical holes. </a:t>
            </a:r>
            <a:r>
              <a:rPr lang="en-US" sz="1800" b="1" i="1" dirty="0" err="1">
                <a:effectLst/>
                <a:latin typeface="Times New Roman" panose="02020603050405020304" pitchFamily="18" charset="0"/>
                <a:ea typeface="Times New Roman" panose="02020603050405020304" pitchFamily="18" charset="0"/>
              </a:rPr>
              <a:t>Muskhelishvili</a:t>
            </a:r>
            <a:r>
              <a:rPr lang="en-US" sz="1800" dirty="0">
                <a:effectLst/>
                <a:latin typeface="Times New Roman" panose="02020603050405020304" pitchFamily="18" charset="0"/>
                <a:ea typeface="Times New Roman" panose="02020603050405020304" pitchFamily="18" charset="0"/>
              </a:rPr>
              <a:t> addressed the issue of weakened plane tension. Of particular interest in fracture mechanics is the study of stress and displacement distribution in the vicinity of crack tips. </a:t>
            </a:r>
            <a:endParaRPr lang="en-US" dirty="0"/>
          </a:p>
        </p:txBody>
      </p:sp>
    </p:spTree>
    <p:extLst>
      <p:ext uri="{BB962C8B-B14F-4D97-AF65-F5344CB8AC3E}">
        <p14:creationId xmlns:p14="http://schemas.microsoft.com/office/powerpoint/2010/main" val="4049504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50A43-5151-CD42-1F8E-EF713E048196}"/>
              </a:ext>
            </a:extLst>
          </p:cNvPr>
          <p:cNvSpPr>
            <a:spLocks noGrp="1"/>
          </p:cNvSpPr>
          <p:nvPr>
            <p:ph type="title"/>
          </p:nvPr>
        </p:nvSpPr>
        <p:spPr/>
        <p:txBody>
          <a:bodyPr>
            <a:normAutofit/>
          </a:bodyPr>
          <a:lstStyle/>
          <a:p>
            <a:r>
              <a:rPr lang="en-US" sz="2800" b="1" dirty="0">
                <a:effectLst/>
                <a:latin typeface="Times New Roman" panose="02020603050405020304" pitchFamily="18" charset="0"/>
                <a:ea typeface="Times New Roman" panose="02020603050405020304" pitchFamily="18" charset="0"/>
              </a:rPr>
              <a:t>Stress-Strain Analysis of an Elastic Plane with a Linear Cut</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7771741-C485-8B84-F0C4-6E72D5411C36}"/>
                  </a:ext>
                </a:extLst>
              </p:cNvPr>
              <p:cNvSpPr>
                <a:spLocks noGrp="1"/>
              </p:cNvSpPr>
              <p:nvPr>
                <p:ph idx="1"/>
              </p:nvPr>
            </p:nvSpPr>
            <p:spPr>
              <a:xfrm>
                <a:off x="858173" y="2863713"/>
                <a:ext cx="5237826" cy="2078219"/>
              </a:xfrm>
            </p:spPr>
            <p:txBody>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As is well-known, to determine the stress-deformed state at any point in an elastic isotropic body, it is essential to find three components of the stress vector tensor </a:t>
                </a:r>
                <a:r>
                  <a:rPr lang="ka-GE" sz="1800" dirty="0">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𝑥</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Sub>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Sub>
                  </m:oMath>
                </a14:m>
                <a:r>
                  <a:rPr lang="en-US" sz="1800" dirty="0">
                    <a:effectLst/>
                    <a:latin typeface="Times New Roman" panose="02020603050405020304" pitchFamily="18" charset="0"/>
                    <a:ea typeface="Times New Roman" panose="02020603050405020304" pitchFamily="18" charset="0"/>
                  </a:rPr>
                  <a:t> (as shown in Fig.), along with two corresponding components of the displacement vector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𝑢</m:t>
                    </m:r>
                  </m:oMath>
                </a14:m>
                <a:r>
                  <a:rPr lang="en-US" sz="1800" dirty="0">
                    <a:effectLst/>
                    <a:latin typeface="Times New Roman" panose="02020603050405020304" pitchFamily="18" charset="0"/>
                    <a:ea typeface="Times New Roman" panose="02020603050405020304" pitchFamily="18" charset="0"/>
                  </a:rPr>
                  <a:t> and </a:t>
                </a:r>
                <a14:m>
                  <m:oMath xmlns:m="http://schemas.openxmlformats.org/officeDocument/2006/math">
                    <m:r>
                      <a:rPr lang="en-US" sz="1800" i="1">
                        <a:effectLst/>
                        <a:latin typeface="Cambria Math" panose="02040503050406030204" pitchFamily="18" charset="0"/>
                        <a:ea typeface="Times New Roman" panose="02020603050405020304" pitchFamily="18" charset="0"/>
                      </a:rPr>
                      <m:t>𝑣</m:t>
                    </m:r>
                  </m:oMath>
                </a14:m>
                <a:r>
                  <a:rPr lang="ka-GE" sz="1800" dirty="0">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endParaRPr lang="en-US" dirty="0"/>
              </a:p>
            </p:txBody>
          </p:sp>
        </mc:Choice>
        <mc:Fallback>
          <p:sp>
            <p:nvSpPr>
              <p:cNvPr id="3" name="Content Placeholder 2">
                <a:extLst>
                  <a:ext uri="{FF2B5EF4-FFF2-40B4-BE49-F238E27FC236}">
                    <a16:creationId xmlns:a16="http://schemas.microsoft.com/office/drawing/2014/main" id="{77771741-C485-8B84-F0C4-6E72D5411C36}"/>
                  </a:ext>
                </a:extLst>
              </p:cNvPr>
              <p:cNvSpPr>
                <a:spLocks noGrp="1" noRot="1" noChangeAspect="1" noMove="1" noResize="1" noEditPoints="1" noAdjustHandles="1" noChangeArrowheads="1" noChangeShapeType="1" noTextEdit="1"/>
              </p:cNvSpPr>
              <p:nvPr>
                <p:ph idx="1"/>
              </p:nvPr>
            </p:nvSpPr>
            <p:spPr>
              <a:xfrm>
                <a:off x="858173" y="2863713"/>
                <a:ext cx="5237826" cy="2078219"/>
              </a:xfrm>
              <a:blipFill>
                <a:blip r:embed="rId2"/>
                <a:stretch>
                  <a:fillRect l="-815" t="-880" r="-931" b="-293"/>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08337F5B-7D9A-8F26-1E0F-98DB53DBA0AE}"/>
              </a:ext>
            </a:extLst>
          </p:cNvPr>
          <p:cNvPicPr>
            <a:picLocks noChangeAspect="1"/>
          </p:cNvPicPr>
          <p:nvPr/>
        </p:nvPicPr>
        <p:blipFill rotWithShape="1">
          <a:blip r:embed="rId3"/>
          <a:srcRect l="7702" t="3103" r="3298" b="4105"/>
          <a:stretch/>
        </p:blipFill>
        <p:spPr>
          <a:xfrm>
            <a:off x="6454588" y="1456254"/>
            <a:ext cx="4661648" cy="2814918"/>
          </a:xfrm>
          <a:prstGeom prst="rect">
            <a:avLst/>
          </a:prstGeom>
        </p:spPr>
      </p:pic>
      <p:pic>
        <p:nvPicPr>
          <p:cNvPr id="4" name="Picture 3">
            <a:extLst>
              <a:ext uri="{FF2B5EF4-FFF2-40B4-BE49-F238E27FC236}">
                <a16:creationId xmlns:a16="http://schemas.microsoft.com/office/drawing/2014/main" id="{C5890B08-9DDB-677A-DB42-42029A933E7C}"/>
              </a:ext>
            </a:extLst>
          </p:cNvPr>
          <p:cNvPicPr>
            <a:picLocks noChangeAspect="1"/>
          </p:cNvPicPr>
          <p:nvPr/>
        </p:nvPicPr>
        <p:blipFill>
          <a:blip r:embed="rId4"/>
          <a:stretch>
            <a:fillRect/>
          </a:stretch>
        </p:blipFill>
        <p:spPr>
          <a:xfrm>
            <a:off x="6311152" y="4271172"/>
            <a:ext cx="4948519" cy="2427786"/>
          </a:xfrm>
          <a:prstGeom prst="rect">
            <a:avLst/>
          </a:prstGeom>
        </p:spPr>
      </p:pic>
    </p:spTree>
    <p:extLst>
      <p:ext uri="{BB962C8B-B14F-4D97-AF65-F5344CB8AC3E}">
        <p14:creationId xmlns:p14="http://schemas.microsoft.com/office/powerpoint/2010/main" val="71125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950EA-0107-EE9B-6E58-69BE7951659E}"/>
              </a:ext>
            </a:extLst>
          </p:cNvPr>
          <p:cNvSpPr>
            <a:spLocks noGrp="1"/>
          </p:cNvSpPr>
          <p:nvPr>
            <p:ph type="title"/>
          </p:nvPr>
        </p:nvSpPr>
        <p:spPr/>
        <p:txBody>
          <a:bodyPr>
            <a:normAutofit fontScale="90000"/>
          </a:bodyPr>
          <a:lstStyle/>
          <a:p>
            <a:r>
              <a:rPr lang="en-US" dirty="0"/>
              <a:t>Setting up the Problem and Formulating it as an Integral Equation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82D76F6-C3B9-D1FE-E45D-2AB8E5C1C78B}"/>
                  </a:ext>
                </a:extLst>
              </p:cNvPr>
              <p:cNvSpPr>
                <a:spLocks noGrp="1"/>
              </p:cNvSpPr>
              <p:nvPr>
                <p:ph idx="1"/>
              </p:nvPr>
            </p:nvSpPr>
            <p:spPr/>
            <p:txBody>
              <a:bodyPr>
                <a:normAutofit fontScale="85000" lnSpcReduction="20000"/>
              </a:bodyPr>
              <a:lstStyle/>
              <a:p>
                <a:r>
                  <a:rPr lang="en-US" sz="1800" dirty="0">
                    <a:effectLst/>
                    <a:latin typeface="Times New Roman" panose="02020603050405020304" pitchFamily="18" charset="0"/>
                    <a:ea typeface="Times New Roman" panose="02020603050405020304" pitchFamily="18" charset="0"/>
                  </a:rPr>
                  <a:t>Let's consider an elastic body occupying a region that covers the entire plane, cut along the section </a:t>
                </a:r>
                <a14:m>
                  <m:oMath xmlns:m="http://schemas.openxmlformats.org/officeDocument/2006/math">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oMath>
                </a14:m>
                <a:r>
                  <a:rPr lang="en-US" sz="1800" dirty="0">
                    <a:effectLst/>
                    <a:latin typeface="Times New Roman" panose="02020603050405020304" pitchFamily="18" charset="0"/>
                    <a:ea typeface="Times New Roman" panose="02020603050405020304" pitchFamily="18" charset="0"/>
                  </a:rPr>
                  <a:t>, with </a:t>
                </a:r>
                <a14:m>
                  <m:oMath xmlns:m="http://schemas.openxmlformats.org/officeDocument/2006/math">
                    <m:r>
                      <a:rPr lang="ka-GE" sz="1800" i="1">
                        <a:effectLst/>
                        <a:latin typeface="Cambria Math" panose="02040503050406030204" pitchFamily="18" charset="0"/>
                        <a:ea typeface="Times New Roman" panose="02020603050405020304" pitchFamily="18" charset="0"/>
                      </a:rPr>
                      <m:t>𝛾</m:t>
                    </m:r>
                    <m:r>
                      <a:rPr lang="ka-GE" sz="1800">
                        <a:effectLst/>
                        <a:latin typeface="Cambria Math" panose="02040503050406030204" pitchFamily="18" charset="0"/>
                        <a:ea typeface="Times New Roman" panose="02020603050405020304" pitchFamily="18" charset="0"/>
                      </a:rPr>
                      <m:t>=0</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on the x-axis. This means that the potential at infinity is set to zero, and the stress components </a:t>
                </a:r>
                <a14:m>
                  <m:oMath xmlns:m="http://schemas.openxmlformats.org/officeDocument/2006/math">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up>
                        <m:r>
                          <a:rPr lang="ka-GE" sz="1800" i="1">
                            <a:effectLst/>
                            <a:latin typeface="Cambria Math" panose="02040503050406030204" pitchFamily="18" charset="0"/>
                            <a:ea typeface="Times New Roman" panose="02020603050405020304" pitchFamily="18" charset="0"/>
                          </a:rPr>
                          <m:t>−</m:t>
                        </m:r>
                      </m:sup>
                    </m:sSub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a:t>
                </a:r>
                <a14:m>
                  <m:oMath xmlns:m="http://schemas.openxmlformats.org/officeDocument/2006/math">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up>
                        <m:r>
                          <a:rPr lang="ka-GE" sz="1800" i="1">
                            <a:effectLst/>
                            <a:latin typeface="Cambria Math" panose="02040503050406030204" pitchFamily="18" charset="0"/>
                            <a:ea typeface="Times New Roman" panose="02020603050405020304" pitchFamily="18" charset="0"/>
                          </a:rPr>
                          <m:t>−</m:t>
                        </m:r>
                      </m:sup>
                    </m:sSubSup>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are given on the edges of the slit. Here, the "+" and "-" signs denote the limiting values of the respective parameters, obtained from the upper and lower sides of the slot. It's worth noting:</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smtClean="0">
                              <a:effectLst/>
                              <a:latin typeface="Cambria Math" panose="02040503050406030204" pitchFamily="18" charset="0"/>
                              <a:ea typeface="Times New Roman" panose="02020603050405020304" pitchFamily="18" charset="0"/>
                            </a:rPr>
                          </m:ctrlPr>
                        </m:eqArrPr>
                        <m:e>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up>
                              <m:r>
                                <a:rPr lang="ka-GE" sz="1800" i="1">
                                  <a:effectLst/>
                                  <a:latin typeface="Cambria Math" panose="02040503050406030204" pitchFamily="18" charset="0"/>
                                  <a:ea typeface="Times New Roman" panose="02020603050405020304" pitchFamily="18" charset="0"/>
                                </a:rPr>
                                <m:t>±</m:t>
                              </m:r>
                            </m:sup>
                          </m:sSub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,0</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sSup>
                            <m:sSupPr>
                              <m:ctrlPr>
                                <a:rPr lang="en-US" sz="1800" i="1">
                                  <a:effectLst/>
                                  <a:latin typeface="Cambria Math" panose="02040503050406030204" pitchFamily="18" charset="0"/>
                                  <a:ea typeface="Times New Roman" panose="02020603050405020304" pitchFamily="18" charset="0"/>
                                </a:rPr>
                              </m:ctrlPr>
                            </m:sSupP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Sub>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,0</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𝑝</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 </m:t>
                          </m:r>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𝑙</m:t>
                          </m:r>
                          <m:r>
                            <a:rPr lang="ka-GE" sz="1800" i="1">
                              <a:effectLst/>
                              <a:latin typeface="Cambria Math" panose="02040503050406030204" pitchFamily="18" charset="0"/>
                              <a:ea typeface="Times New Roman" panose="02020603050405020304" pitchFamily="18" charset="0"/>
                            </a:rPr>
                            <m:t>, #</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1.1</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Where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𝑝</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და</a:t>
                </a:r>
                <a:r>
                  <a:rPr lang="ka-GE" sz="1800" dirty="0">
                    <a:effectLst/>
                    <a:latin typeface="Times New Roman" panose="02020603050405020304" pitchFamily="18" charset="0"/>
                    <a:ea typeface="Times New Roman" panose="02020603050405020304" pitchFamily="18" charset="0"/>
                  </a:rPr>
                  <a:t>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𝑞</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are defined as follows</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m>
                            <m:mPr>
                              <m:mcs>
                                <m:mc>
                                  <m:mcPr>
                                    <m:count m:val="1"/>
                                    <m:mcJc m:val="center"/>
                                  </m:mcPr>
                                </m:mc>
                              </m:mcs>
                              <m:ctrlPr>
                                <a:rPr lang="en-US" sz="1800" i="1">
                                  <a:effectLst/>
                                  <a:latin typeface="Cambria Math" panose="02040503050406030204" pitchFamily="18" charset="0"/>
                                  <a:ea typeface="Times New Roman" panose="02020603050405020304" pitchFamily="18" charset="0"/>
                                </a:rPr>
                              </m:ctrlPr>
                            </m:mPr>
                            <m:mr>
                              <m:e>
                                <m:r>
                                  <a:rPr lang="ka-GE" sz="1800" i="1">
                                    <a:effectLst/>
                                    <a:latin typeface="Cambria Math" panose="02040503050406030204" pitchFamily="18" charset="0"/>
                                    <a:ea typeface="Times New Roman" panose="02020603050405020304" pitchFamily="18" charset="0"/>
                                  </a:rPr>
                                  <m:t>𝑝</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2</m:t>
                                    </m:r>
                                  </m:den>
                                </m:f>
                                <m:d>
                                  <m:dPr>
                                    <m:ctrlPr>
                                      <a:rPr lang="en-US" sz="1800" i="1">
                                        <a:effectLst/>
                                        <a:latin typeface="Cambria Math" panose="02040503050406030204" pitchFamily="18" charset="0"/>
                                        <a:ea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up>
                                        <m:r>
                                          <a:rPr lang="ka-GE" sz="1800" i="1">
                                            <a:effectLst/>
                                            <a:latin typeface="Cambria Math" panose="02040503050406030204" pitchFamily="18" charset="0"/>
                                            <a:ea typeface="Times New Roman" panose="02020603050405020304" pitchFamily="18" charset="0"/>
                                          </a:rPr>
                                          <m:t>−</m:t>
                                        </m:r>
                                      </m:sup>
                                    </m:sSubSup>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𝑖</m:t>
                                    </m:r>
                                  </m:num>
                                  <m:den>
                                    <m:r>
                                      <a:rPr lang="ka-GE" sz="1800" i="1">
                                        <a:effectLst/>
                                        <a:latin typeface="Cambria Math" panose="02040503050406030204" pitchFamily="18" charset="0"/>
                                        <a:ea typeface="Times New Roman" panose="02020603050405020304" pitchFamily="18" charset="0"/>
                                      </a:rPr>
                                      <m:t>2</m:t>
                                    </m:r>
                                  </m:den>
                                </m:f>
                                <m:d>
                                  <m:dPr>
                                    <m:ctrlPr>
                                      <a:rPr lang="en-US" sz="1800" i="1">
                                        <a:effectLst/>
                                        <a:latin typeface="Cambria Math" panose="02040503050406030204" pitchFamily="18" charset="0"/>
                                        <a:ea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up>
                                        <m:r>
                                          <a:rPr lang="ka-GE" sz="1800" i="1">
                                            <a:effectLst/>
                                            <a:latin typeface="Cambria Math" panose="02040503050406030204" pitchFamily="18" charset="0"/>
                                            <a:ea typeface="Times New Roman" panose="02020603050405020304" pitchFamily="18" charset="0"/>
                                          </a:rPr>
                                          <m:t>−</m:t>
                                        </m:r>
                                      </m:sup>
                                    </m:sSubSup>
                                  </m:e>
                                </m:d>
                              </m:e>
                            </m:mr>
                            <m:mr>
                              <m:e>
                                <m:r>
                                  <a:rPr lang="ka-GE" sz="1800" i="1">
                                    <a:effectLst/>
                                    <a:latin typeface="Cambria Math" panose="02040503050406030204" pitchFamily="18" charset="0"/>
                                    <a:ea typeface="Times New Roman" panose="02020603050405020304" pitchFamily="18" charset="0"/>
                                  </a:rPr>
                                  <m:t>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2</m:t>
                                    </m:r>
                                  </m:den>
                                </m:f>
                                <m:d>
                                  <m:dPr>
                                    <m:ctrlPr>
                                      <a:rPr lang="en-US" sz="1800" i="1">
                                        <a:effectLst/>
                                        <a:latin typeface="Cambria Math" panose="02040503050406030204" pitchFamily="18" charset="0"/>
                                        <a:ea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up>
                                        <m:r>
                                          <a:rPr lang="ka-GE" sz="1800" i="1">
                                            <a:effectLst/>
                                            <a:latin typeface="Cambria Math" panose="02040503050406030204" pitchFamily="18" charset="0"/>
                                            <a:ea typeface="Times New Roman" panose="02020603050405020304" pitchFamily="18" charset="0"/>
                                          </a:rPr>
                                          <m:t>−</m:t>
                                        </m:r>
                                      </m:sup>
                                    </m:sSubSup>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𝑖</m:t>
                                    </m:r>
                                  </m:num>
                                  <m:den>
                                    <m:r>
                                      <a:rPr lang="ka-GE" sz="1800" i="1">
                                        <a:effectLst/>
                                        <a:latin typeface="Cambria Math" panose="02040503050406030204" pitchFamily="18" charset="0"/>
                                        <a:ea typeface="Times New Roman" panose="02020603050405020304" pitchFamily="18" charset="0"/>
                                      </a:rPr>
                                      <m:t>2</m:t>
                                    </m:r>
                                  </m:den>
                                </m:f>
                                <m:d>
                                  <m:dPr>
                                    <m:ctrlPr>
                                      <a:rPr lang="en-US" sz="1800" i="1">
                                        <a:effectLst/>
                                        <a:latin typeface="Cambria Math" panose="02040503050406030204" pitchFamily="18" charset="0"/>
                                        <a:ea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up>
                                        <m:r>
                                          <a:rPr lang="ka-GE" sz="1800" i="1">
                                            <a:effectLst/>
                                            <a:latin typeface="Cambria Math" panose="02040503050406030204" pitchFamily="18" charset="0"/>
                                            <a:ea typeface="Times New Roman" panose="02020603050405020304" pitchFamily="18" charset="0"/>
                                          </a:rPr>
                                          <m:t>−</m:t>
                                        </m:r>
                                      </m:sup>
                                    </m:sSubSup>
                                  </m:e>
                                </m:d>
                              </m:e>
                            </m:mr>
                          </m:m>
                          <m:r>
                            <a:rPr lang="ka-GE" sz="1800" i="1">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1.2</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If we were provided with discontinuities in stresses and strains for </a:t>
                </a:r>
                <a14:m>
                  <m:oMath xmlns:m="http://schemas.openxmlformats.org/officeDocument/2006/math">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oMath>
                </a14:m>
                <a:r>
                  <a:rPr lang="en-US" sz="1800" dirty="0">
                    <a:effectLst/>
                    <a:latin typeface="Times New Roman" panose="02020603050405020304" pitchFamily="18" charset="0"/>
                    <a:ea typeface="Times New Roman" panose="02020603050405020304" pitchFamily="18" charset="0"/>
                  </a:rPr>
                  <a:t>:</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d>
                            <m:dPr>
                              <m:ctrlPr>
                                <a:rPr lang="en-US" sz="1800" i="1">
                                  <a:effectLst/>
                                  <a:latin typeface="Cambria Math" panose="02040503050406030204" pitchFamily="18" charset="0"/>
                                  <a:ea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up>
                                  <m:r>
                                    <a:rPr lang="ka-GE" sz="1800" i="1">
                                      <a:effectLst/>
                                      <a:latin typeface="Cambria Math" panose="02040503050406030204" pitchFamily="18" charset="0"/>
                                      <a:ea typeface="Times New Roman" panose="02020603050405020304" pitchFamily="18" charset="0"/>
                                    </a:rPr>
                                    <m:t>+</m:t>
                                  </m:r>
                                </m:sup>
                              </m:sSubSup>
                              <m:r>
                                <a:rPr lang="ka-GE" sz="1800" i="1">
                                  <a:effectLst/>
                                  <a:latin typeface="Cambria Math" panose="02040503050406030204" pitchFamily="18" charset="0"/>
                                  <a:ea typeface="Times New Roman" panose="02020603050405020304" pitchFamily="18" charset="0"/>
                                </a:rPr>
                                <m:t>−</m:t>
                              </m:r>
                              <m:sSubSup>
                                <m:sSubSupPr>
                                  <m:ctrlPr>
                                    <a:rPr lang="en-US" sz="1800" i="1">
                                      <a:effectLst/>
                                      <a:latin typeface="Cambria Math" panose="02040503050406030204" pitchFamily="18" charset="0"/>
                                      <a:ea typeface="Times New Roman" panose="02020603050405020304" pitchFamily="18" charset="0"/>
                                    </a:rPr>
                                  </m:ctrlPr>
                                </m:sSubSup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up>
                                  <m:r>
                                    <a:rPr lang="ka-GE" sz="1800" i="1">
                                      <a:effectLst/>
                                      <a:latin typeface="Cambria Math" panose="02040503050406030204" pitchFamily="18" charset="0"/>
                                      <a:ea typeface="Times New Roman" panose="02020603050405020304" pitchFamily="18" charset="0"/>
                                    </a:rPr>
                                    <m:t>−</m:t>
                                  </m:r>
                                </m:sup>
                              </m:sSubSup>
                            </m:e>
                          </m:d>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1.3</m:t>
                              </m:r>
                            </m:e>
                          </m:d>
                        </m:e>
                      </m:eqArr>
                    </m:oMath>
                  </m:oMathPara>
                </a14:m>
                <a:endParaRPr lang="en-US" sz="1800" dirty="0">
                  <a:effectLst/>
                  <a:latin typeface="Times New Roman" panose="02020603050405020304" pitchFamily="18" charset="0"/>
                  <a:ea typeface="Times New Roman" panose="02020603050405020304" pitchFamily="18" charset="0"/>
                </a:endParaRP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m:t>
                              </m:r>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d>
                            <m:dPr>
                              <m:begChr m:val="["/>
                              <m:endChr m:val="]"/>
                              <m:ctrlPr>
                                <a:rPr lang="en-US" sz="1800" i="1">
                                  <a:effectLst/>
                                  <a:latin typeface="Cambria Math" panose="02040503050406030204" pitchFamily="18" charset="0"/>
                                  <a:ea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𝑢</m:t>
                                  </m:r>
                                </m:e>
                                <m:sup>
                                  <m:r>
                                    <a:rPr lang="ka-GE" sz="1800" i="1">
                                      <a:effectLst/>
                                      <a:latin typeface="Cambria Math" panose="02040503050406030204" pitchFamily="18" charset="0"/>
                                      <a:ea typeface="Times New Roman" panose="02020603050405020304" pitchFamily="18" charset="0"/>
                                    </a:rPr>
                                    <m:t>+</m:t>
                                  </m:r>
                                </m:sup>
                              </m:sSup>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𝑢</m:t>
                                  </m:r>
                                </m:e>
                                <m:sup>
                                  <m:r>
                                    <a:rPr lang="ka-GE" sz="1800" i="1">
                                      <a:effectLst/>
                                      <a:latin typeface="Cambria Math" panose="02040503050406030204" pitchFamily="18" charset="0"/>
                                      <a:ea typeface="Times New Roman" panose="02020603050405020304" pitchFamily="18" charset="0"/>
                                    </a:rPr>
                                    <m:t>−</m:t>
                                  </m:r>
                                </m:sup>
                              </m:s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d>
                                <m:dPr>
                                  <m:ctrlPr>
                                    <a:rPr lang="en-US" sz="1800" i="1">
                                      <a:effectLst/>
                                      <a:latin typeface="Cambria Math" panose="02040503050406030204" pitchFamily="18" charset="0"/>
                                      <a:ea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𝜈</m:t>
                                      </m:r>
                                    </m:e>
                                    <m:sup>
                                      <m:r>
                                        <a:rPr lang="ka-GE" sz="1800" i="1">
                                          <a:effectLst/>
                                          <a:latin typeface="Cambria Math" panose="02040503050406030204" pitchFamily="18" charset="0"/>
                                          <a:ea typeface="Times New Roman" panose="02020603050405020304" pitchFamily="18" charset="0"/>
                                        </a:rPr>
                                        <m:t>+</m:t>
                                      </m:r>
                                    </m:sup>
                                  </m:sSup>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𝜈</m:t>
                                      </m:r>
                                    </m:e>
                                    <m:sup>
                                      <m:r>
                                        <a:rPr lang="ka-GE" sz="1800" i="1">
                                          <a:effectLst/>
                                          <a:latin typeface="Cambria Math" panose="02040503050406030204" pitchFamily="18" charset="0"/>
                                          <a:ea typeface="Times New Roman" panose="02020603050405020304" pitchFamily="18" charset="0"/>
                                        </a:rPr>
                                        <m:t>−</m:t>
                                      </m:r>
                                    </m:sup>
                                  </m:sSup>
                                </m:e>
                              </m:d>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𝑖</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ℵ+1</m:t>
                                  </m:r>
                                </m:e>
                              </m:d>
                            </m:num>
                            <m:den>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𝜇</m:t>
                              </m:r>
                            </m:den>
                          </m:f>
                          <m:sSup>
                            <m:sSupPr>
                              <m:ctrlPr>
                                <a:rPr lang="en-US" sz="1800" i="1">
                                  <a:effectLst/>
                                  <a:latin typeface="Cambria Math" panose="02040503050406030204" pitchFamily="18" charset="0"/>
                                  <a:ea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rPr>
                                <m:t>𝑔</m:t>
                              </m:r>
                            </m:e>
                            <m:sup>
                              <m:r>
                                <a:rPr lang="en-US"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en-US" sz="1800" i="1">
                                  <a:effectLst/>
                                  <a:latin typeface="Cambria Math" panose="02040503050406030204" pitchFamily="18" charset="0"/>
                                  <a:ea typeface="Times New Roman" panose="02020603050405020304" pitchFamily="18" charset="0"/>
                                </a:rPr>
                                <m:t>1.4</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14:m>
                  <m:oMath xmlns:m="http://schemas.openxmlformats.org/officeDocument/2006/math">
                    <m:r>
                      <a:rPr lang="ka-GE" sz="1800" i="1">
                        <a:effectLst/>
                        <a:latin typeface="Cambria Math" panose="02040503050406030204" pitchFamily="18" charset="0"/>
                        <a:ea typeface="Times New Roman" panose="02020603050405020304" pitchFamily="18" charset="0"/>
                      </a:rPr>
                      <m:t>ℵ,</m:t>
                    </m:r>
                    <m:r>
                      <a:rPr lang="ka-GE" sz="1800" i="1">
                        <a:effectLst/>
                        <a:latin typeface="Cambria Math" panose="02040503050406030204" pitchFamily="18" charset="0"/>
                        <a:ea typeface="Times New Roman" panose="02020603050405020304" pitchFamily="18" charset="0"/>
                      </a:rPr>
                      <m:t>𝜇</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are constants</a:t>
                </a:r>
              </a:p>
              <a:p>
                <a:pPr algn="just">
                  <a:lnSpc>
                    <a:spcPct val="115000"/>
                  </a:lnSpc>
                </a:pPr>
                <a:r>
                  <a:rPr lang="en-US" sz="1800" dirty="0">
                    <a:effectLst/>
                    <a:latin typeface="Times New Roman" panose="02020603050405020304" pitchFamily="18" charset="0"/>
                    <a:ea typeface="Times New Roman" panose="02020603050405020304" pitchFamily="18" charset="0"/>
                  </a:rPr>
                  <a:t>There are no discontinuities in displacement at the ends of the cut, hence:</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a:rPr lang="ka-GE" sz="1800" i="1">
                              <a:effectLst/>
                              <a:latin typeface="Cambria Math" panose="02040503050406030204" pitchFamily="18" charset="0"/>
                              <a:ea typeface="Times New Roman" panose="02020603050405020304" pitchFamily="18" charset="0"/>
                            </a:rPr>
                            <m:t>𝑔</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𝓁</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𝑔</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𝓁</m:t>
                              </m:r>
                            </m:e>
                          </m:d>
                          <m:r>
                            <a:rPr lang="ka-GE" sz="1800" i="1">
                              <a:effectLst/>
                              <a:latin typeface="Cambria Math" panose="02040503050406030204" pitchFamily="18" charset="0"/>
                              <a:ea typeface="Times New Roman" panose="02020603050405020304" pitchFamily="18" charset="0"/>
                            </a:rPr>
                            <m:t>=0.#</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1.5</m:t>
                              </m:r>
                            </m:e>
                          </m:d>
                        </m:e>
                      </m:eqArr>
                    </m:oMath>
                  </m:oMathPara>
                </a14:m>
                <a:endParaRPr lang="en-US" sz="1800" dirty="0">
                  <a:effectLst/>
                  <a:latin typeface="Times New Roman" panose="02020603050405020304" pitchFamily="18" charset="0"/>
                  <a:ea typeface="Times New Roman" panose="02020603050405020304" pitchFamily="18" charset="0"/>
                </a:endParaRPr>
              </a:p>
              <a:p>
                <a:endParaRPr lang="en-US" dirty="0"/>
              </a:p>
            </p:txBody>
          </p:sp>
        </mc:Choice>
        <mc:Fallback xmlns="">
          <p:sp>
            <p:nvSpPr>
              <p:cNvPr id="3" name="Content Placeholder 2">
                <a:extLst>
                  <a:ext uri="{FF2B5EF4-FFF2-40B4-BE49-F238E27FC236}">
                    <a16:creationId xmlns:a16="http://schemas.microsoft.com/office/drawing/2014/main" id="{282D76F6-C3B9-D1FE-E45D-2AB8E5C1C78B}"/>
                  </a:ext>
                </a:extLst>
              </p:cNvPr>
              <p:cNvSpPr>
                <a:spLocks noGrp="1" noRot="1" noChangeAspect="1" noMove="1" noResize="1" noEditPoints="1" noAdjustHandles="1" noChangeArrowheads="1" noChangeShapeType="1" noTextEdit="1"/>
              </p:cNvSpPr>
              <p:nvPr>
                <p:ph idx="1"/>
              </p:nvPr>
            </p:nvSpPr>
            <p:spPr>
              <a:blipFill>
                <a:blip r:embed="rId2"/>
                <a:stretch>
                  <a:fillRect l="-175" t="-1294" r="-116"/>
                </a:stretch>
              </a:blipFill>
            </p:spPr>
            <p:txBody>
              <a:bodyPr/>
              <a:lstStyle/>
              <a:p>
                <a:r>
                  <a:rPr lang="en-US">
                    <a:noFill/>
                  </a:rPr>
                  <a:t> </a:t>
                </a:r>
              </a:p>
            </p:txBody>
          </p:sp>
        </mc:Fallback>
      </mc:AlternateContent>
    </p:spTree>
    <p:extLst>
      <p:ext uri="{BB962C8B-B14F-4D97-AF65-F5344CB8AC3E}">
        <p14:creationId xmlns:p14="http://schemas.microsoft.com/office/powerpoint/2010/main" val="1930694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56FF7-1D33-A60C-6A3F-88CBF4E6C91B}"/>
              </a:ext>
            </a:extLst>
          </p:cNvPr>
          <p:cNvSpPr>
            <a:spLocks noGrp="1"/>
          </p:cNvSpPr>
          <p:nvPr>
            <p:ph type="title"/>
          </p:nvPr>
        </p:nvSpPr>
        <p:spPr/>
        <p:txBody>
          <a:bodyPr>
            <a:normAutofit fontScale="90000"/>
          </a:bodyPr>
          <a:lstStyle/>
          <a:p>
            <a:r>
              <a:rPr lang="en-US" dirty="0"/>
              <a:t>Setting up the Problem and Formulating it as an Integral Equation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95AC28D-336C-E0B8-40E7-3D9EF825C8FD}"/>
                  </a:ext>
                </a:extLst>
              </p:cNvPr>
              <p:cNvSpPr>
                <a:spLocks noGrp="1"/>
              </p:cNvSpPr>
              <p:nvPr>
                <p:ph idx="1"/>
              </p:nvPr>
            </p:nvSpPr>
            <p:spPr>
              <a:xfrm>
                <a:off x="849209" y="1350781"/>
                <a:ext cx="10475650" cy="4712668"/>
              </a:xfrm>
            </p:spPr>
            <p:txBody>
              <a:bodyPr>
                <a:normAutofit fontScale="85000" lnSpcReduction="20000"/>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Let’s introduce a new function:</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a:rPr lang="ka-GE" sz="1800" i="1">
                              <a:effectLst/>
                              <a:latin typeface="Cambria Math" panose="02040503050406030204" pitchFamily="18" charset="0"/>
                              <a:ea typeface="Times New Roman" panose="02020603050405020304" pitchFamily="18" charset="0"/>
                            </a:rPr>
                            <m:t>𝛺</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acc>
                            <m:accPr>
                              <m:chr m:val="̅"/>
                              <m:ctrlPr>
                                <a:rPr lang="en-US" sz="1800" i="1">
                                  <a:effectLst/>
                                  <a:latin typeface="Cambria Math" panose="02040503050406030204" pitchFamily="18" charset="0"/>
                                  <a:ea typeface="Times New Roman" panose="02020603050405020304" pitchFamily="18" charset="0"/>
                                </a:rPr>
                              </m:ctrlPr>
                            </m:accPr>
                            <m:e>
                              <m:r>
                                <m:rPr>
                                  <m:sty m:val="p"/>
                                </m:rPr>
                                <a:rPr lang="ka-GE" sz="1800">
                                  <a:effectLst/>
                                  <a:latin typeface="Cambria Math" panose="02040503050406030204" pitchFamily="18" charset="0"/>
                                  <a:ea typeface="Times New Roman" panose="02020603050405020304" pitchFamily="18" charset="0"/>
                                </a:rPr>
                                <m:t>Φ</m:t>
                              </m:r>
                            </m:e>
                          </m:acc>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sSup>
                            <m:sSupPr>
                              <m:ctrlPr>
                                <a:rPr lang="en-US" sz="1800" i="1">
                                  <a:effectLst/>
                                  <a:latin typeface="Cambria Math" panose="02040503050406030204" pitchFamily="18" charset="0"/>
                                  <a:ea typeface="Times New Roman" panose="02020603050405020304" pitchFamily="18" charset="0"/>
                                </a:rPr>
                              </m:ctrlPr>
                            </m:sSupPr>
                            <m:e>
                              <m:acc>
                                <m:accPr>
                                  <m:chr m:val="̅"/>
                                  <m:ctrlPr>
                                    <a:rPr lang="en-US" sz="1800" i="1">
                                      <a:effectLst/>
                                      <a:latin typeface="Cambria Math" panose="02040503050406030204" pitchFamily="18" charset="0"/>
                                      <a:ea typeface="Times New Roman" panose="02020603050405020304" pitchFamily="18" charset="0"/>
                                    </a:rPr>
                                  </m:ctrlPr>
                                </m:accPr>
                                <m:e>
                                  <m:r>
                                    <m:rPr>
                                      <m:sty m:val="p"/>
                                    </m:rPr>
                                    <a:rPr lang="ka-GE" sz="1800">
                                      <a:effectLst/>
                                      <a:latin typeface="Cambria Math" panose="02040503050406030204" pitchFamily="18" charset="0"/>
                                      <a:ea typeface="Times New Roman" panose="02020603050405020304" pitchFamily="18" charset="0"/>
                                    </a:rPr>
                                    <m:t>Φ</m:t>
                                  </m:r>
                                </m:e>
                              </m:acc>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acc>
                            <m:accPr>
                              <m:chr m:val="̅"/>
                              <m:ctrlPr>
                                <a:rPr lang="en-US" sz="1800" i="1">
                                  <a:effectLst/>
                                  <a:latin typeface="Cambria Math" panose="02040503050406030204" pitchFamily="18" charset="0"/>
                                  <a:ea typeface="Times New Roman" panose="02020603050405020304" pitchFamily="18" charset="0"/>
                                </a:rPr>
                              </m:ctrlPr>
                            </m:accPr>
                            <m:e>
                              <m:r>
                                <m:rPr>
                                  <m:sty m:val="p"/>
                                </m:rPr>
                                <a:rPr lang="ka-GE" sz="1800">
                                  <a:effectLst/>
                                  <a:latin typeface="Cambria Math" panose="02040503050406030204" pitchFamily="18" charset="0"/>
                                  <a:ea typeface="Times New Roman" panose="02020603050405020304" pitchFamily="18" charset="0"/>
                                </a:rPr>
                                <m:t>Ψ</m:t>
                              </m:r>
                            </m:e>
                          </m:acc>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1.6</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such that following displacement and stress can be expressed using following equations:</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m>
                            <m:mPr>
                              <m:mcs>
                                <m:mc>
                                  <m:mcPr>
                                    <m:count m:val="1"/>
                                    <m:mcJc m:val="center"/>
                                  </m:mcPr>
                                </m:mc>
                              </m:mcs>
                              <m:ctrlPr>
                                <a:rPr lang="en-US" sz="1800" i="1">
                                  <a:effectLst/>
                                  <a:latin typeface="Cambria Math" panose="02040503050406030204" pitchFamily="18" charset="0"/>
                                  <a:ea typeface="Times New Roman" panose="02020603050405020304" pitchFamily="18" charset="0"/>
                                </a:rPr>
                              </m:ctrlPr>
                            </m:mPr>
                            <m:m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𝑥</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Sub>
                                <m:r>
                                  <a:rPr lang="ka-GE" sz="1800" i="1">
                                    <a:effectLst/>
                                    <a:latin typeface="Cambria Math" panose="02040503050406030204" pitchFamily="18" charset="0"/>
                                    <a:ea typeface="Times New Roman" panose="02020603050405020304" pitchFamily="18" charset="0"/>
                                  </a:rPr>
                                  <m:t>=2</m:t>
                                </m:r>
                                <m:d>
                                  <m:dPr>
                                    <m:begChr m:val="["/>
                                    <m:endChr m:val="]"/>
                                    <m:ctrlPr>
                                      <a:rPr lang="en-US" sz="1800" i="1">
                                        <a:effectLst/>
                                        <a:latin typeface="Cambria Math" panose="02040503050406030204" pitchFamily="18" charset="0"/>
                                        <a:ea typeface="Times New Roman" panose="02020603050405020304" pitchFamily="18" charset="0"/>
                                      </a:rPr>
                                    </m:ctrlPr>
                                  </m:dPr>
                                  <m:e>
                                    <m:r>
                                      <m:rPr>
                                        <m:sty m:val="p"/>
                                      </m:rPr>
                                      <a:rPr lang="en-US" sz="1800">
                                        <a:effectLst/>
                                        <a:latin typeface="Cambria Math" panose="02040503050406030204" pitchFamily="18" charset="0"/>
                                        <a:ea typeface="Times New Roman" panose="02020603050405020304" pitchFamily="18" charset="0"/>
                                      </a:rPr>
                                      <m:t>Φ</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acc>
                                      <m:accPr>
                                        <m:chr m:val="̅"/>
                                        <m:ctrlPr>
                                          <a:rPr lang="en-US" sz="1800" i="1">
                                            <a:effectLst/>
                                            <a:latin typeface="Cambria Math" panose="02040503050406030204" pitchFamily="18" charset="0"/>
                                            <a:ea typeface="Times New Roman" panose="02020603050405020304" pitchFamily="18" charset="0"/>
                                          </a:rPr>
                                        </m:ctrlPr>
                                      </m:accPr>
                                      <m:e>
                                        <m:r>
                                          <m:rPr>
                                            <m:sty m:val="p"/>
                                          </m:rPr>
                                          <a:rPr lang="ka-GE" sz="1800">
                                            <a:effectLst/>
                                            <a:latin typeface="Cambria Math" panose="02040503050406030204" pitchFamily="18" charset="0"/>
                                            <a:ea typeface="Times New Roman" panose="02020603050405020304" pitchFamily="18" charset="0"/>
                                          </a:rPr>
                                          <m:t>Φ</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e>
                                    </m:acc>
                                  </m:e>
                                </m:d>
                              </m:e>
                            </m:mr>
                            <m:mr>
                              <m:e>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𝜎</m:t>
                                    </m:r>
                                  </m:e>
                                  <m:sub>
                                    <m:r>
                                      <a:rPr lang="ka-GE" sz="1800" i="1">
                                        <a:effectLst/>
                                        <a:latin typeface="Cambria Math" panose="02040503050406030204" pitchFamily="18" charset="0"/>
                                        <a:ea typeface="Times New Roman" panose="02020603050405020304" pitchFamily="18" charset="0"/>
                                      </a:rPr>
                                      <m:t>𝑦</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𝜏</m:t>
                                    </m:r>
                                  </m:e>
                                  <m:sub>
                                    <m:r>
                                      <a:rPr lang="ka-GE" sz="1800" i="1">
                                        <a:effectLst/>
                                        <a:latin typeface="Cambria Math" panose="02040503050406030204" pitchFamily="18" charset="0"/>
                                        <a:ea typeface="Times New Roman" panose="02020603050405020304" pitchFamily="18" charset="0"/>
                                      </a:rPr>
                                      <m:t>𝑥𝑦</m:t>
                                    </m:r>
                                  </m:sub>
                                </m:sSub>
                                <m:r>
                                  <a:rPr lang="ka-GE" sz="1800" i="1">
                                    <a:effectLst/>
                                    <a:latin typeface="Cambria Math" panose="02040503050406030204" pitchFamily="18" charset="0"/>
                                    <a:ea typeface="Times New Roman" panose="02020603050405020304" pitchFamily="18" charset="0"/>
                                  </a:rPr>
                                  <m:t>=</m:t>
                                </m:r>
                                <m:r>
                                  <m:rPr>
                                    <m:sty m:val="p"/>
                                  </m:rPr>
                                  <a:rPr lang="ka-GE" sz="1800">
                                    <a:effectLst/>
                                    <a:latin typeface="Cambria Math" panose="02040503050406030204" pitchFamily="18" charset="0"/>
                                    <a:ea typeface="Times New Roman" panose="02020603050405020304" pitchFamily="18" charset="0"/>
                                  </a:rPr>
                                  <m:t>Φ</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𝛺</m:t>
                                </m:r>
                                <m:d>
                                  <m:dPr>
                                    <m:ctrlPr>
                                      <a:rPr lang="en-US" sz="1800" i="1">
                                        <a:effectLst/>
                                        <a:latin typeface="Cambria Math" panose="02040503050406030204" pitchFamily="18" charset="0"/>
                                        <a:ea typeface="Times New Roman" panose="02020603050405020304" pitchFamily="18" charset="0"/>
                                      </a:rPr>
                                    </m:ctrlPr>
                                  </m:dPr>
                                  <m:e>
                                    <m:acc>
                                      <m:accPr>
                                        <m:chr m:val="̅"/>
                                        <m:ctrlPr>
                                          <a:rPr lang="en-US" sz="1800" i="1">
                                            <a:effectLst/>
                                            <a:latin typeface="Cambria Math" panose="02040503050406030204" pitchFamily="18" charset="0"/>
                                            <a:ea typeface="Times New Roman" panose="02020603050405020304" pitchFamily="18" charset="0"/>
                                          </a:rPr>
                                        </m:ctrlPr>
                                      </m:accPr>
                                      <m:e>
                                        <m:r>
                                          <a:rPr lang="ka-GE" sz="1800" i="1">
                                            <a:effectLst/>
                                            <a:latin typeface="Cambria Math" panose="02040503050406030204" pitchFamily="18" charset="0"/>
                                            <a:ea typeface="Times New Roman" panose="02020603050405020304" pitchFamily="18" charset="0"/>
                                          </a:rPr>
                                          <m:t>𝑧</m:t>
                                        </m:r>
                                      </m:e>
                                    </m:acc>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acc>
                                      <m:accPr>
                                        <m:chr m:val="̅"/>
                                        <m:ctrlPr>
                                          <a:rPr lang="en-US" sz="1800" i="1">
                                            <a:effectLst/>
                                            <a:latin typeface="Cambria Math" panose="02040503050406030204" pitchFamily="18" charset="0"/>
                                            <a:ea typeface="Times New Roman" panose="02020603050405020304" pitchFamily="18" charset="0"/>
                                          </a:rPr>
                                        </m:ctrlPr>
                                      </m:accPr>
                                      <m:e>
                                        <m:r>
                                          <a:rPr lang="ka-GE" sz="1800" i="1">
                                            <a:effectLst/>
                                            <a:latin typeface="Cambria Math" panose="02040503050406030204" pitchFamily="18" charset="0"/>
                                            <a:ea typeface="Times New Roman" panose="02020603050405020304" pitchFamily="18" charset="0"/>
                                          </a:rPr>
                                          <m:t>𝑧</m:t>
                                        </m:r>
                                      </m:e>
                                    </m:acc>
                                  </m:e>
                                </m:d>
                                <m:acc>
                                  <m:accPr>
                                    <m:chr m:val="̅"/>
                                    <m:ctrlPr>
                                      <a:rPr lang="en-US" sz="1800" i="1">
                                        <a:effectLst/>
                                        <a:latin typeface="Cambria Math" panose="02040503050406030204" pitchFamily="18" charset="0"/>
                                        <a:ea typeface="Times New Roman" panose="02020603050405020304" pitchFamily="18" charset="0"/>
                                      </a:rPr>
                                    </m:ctrlPr>
                                  </m:accPr>
                                  <m:e>
                                    <m:sSup>
                                      <m:sSupPr>
                                        <m:ctrlPr>
                                          <a:rPr lang="en-US" sz="1800" i="1">
                                            <a:effectLst/>
                                            <a:latin typeface="Cambria Math" panose="02040503050406030204" pitchFamily="18" charset="0"/>
                                            <a:ea typeface="Times New Roman" panose="02020603050405020304" pitchFamily="18" charset="0"/>
                                          </a:rPr>
                                        </m:ctrlPr>
                                      </m:sSupPr>
                                      <m:e>
                                        <m:r>
                                          <m:rPr>
                                            <m:sty m:val="p"/>
                                          </m:rPr>
                                          <a:rPr lang="ka-GE" sz="1800">
                                            <a:effectLst/>
                                            <a:latin typeface="Cambria Math" panose="02040503050406030204" pitchFamily="18" charset="0"/>
                                            <a:ea typeface="Times New Roman" panose="02020603050405020304" pitchFamily="18" charset="0"/>
                                          </a:rPr>
                                          <m:t>Φ</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e>
                                </m:acc>
                              </m:e>
                            </m:mr>
                            <m:mr>
                              <m:e>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𝜇</m:t>
                                </m:r>
                                <m:d>
                                  <m:dPr>
                                    <m:ctrlPr>
                                      <a:rPr lang="en-US" sz="1800" i="1">
                                        <a:effectLst/>
                                        <a:latin typeface="Cambria Math" panose="02040503050406030204" pitchFamily="18" charset="0"/>
                                        <a:ea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𝑢</m:t>
                                        </m:r>
                                      </m:e>
                                      <m:sup>
                                        <m:r>
                                          <a:rPr lang="ka-GE" sz="1800" i="1">
                                            <a:effectLst/>
                                            <a:latin typeface="Cambria Math" panose="02040503050406030204" pitchFamily="18" charset="0"/>
                                            <a:ea typeface="Times New Roman" panose="02020603050405020304" pitchFamily="18" charset="0"/>
                                          </a:rPr>
                                          <m:t>′</m:t>
                                        </m:r>
                                      </m:sup>
                                    </m:s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𝑣</m:t>
                                        </m:r>
                                      </m:e>
                                      <m:sup>
                                        <m:r>
                                          <a:rPr lang="ka-GE" sz="1800" i="1">
                                            <a:effectLst/>
                                            <a:latin typeface="Cambria Math" panose="02040503050406030204" pitchFamily="18" charset="0"/>
                                            <a:ea typeface="Times New Roman" panose="02020603050405020304" pitchFamily="18" charset="0"/>
                                          </a:rPr>
                                          <m:t>′</m:t>
                                        </m:r>
                                      </m:sup>
                                    </m:sSup>
                                  </m:e>
                                </m:d>
                                <m:r>
                                  <a:rPr lang="ka-GE" sz="1800" i="1">
                                    <a:effectLst/>
                                    <a:latin typeface="Cambria Math" panose="02040503050406030204" pitchFamily="18" charset="0"/>
                                    <a:ea typeface="Times New Roman" panose="02020603050405020304" pitchFamily="18" charset="0"/>
                                  </a:rPr>
                                  <m:t>=ℵ</m:t>
                                </m:r>
                                <m:r>
                                  <m:rPr>
                                    <m:sty m:val="p"/>
                                  </m:rPr>
                                  <a:rPr lang="ka-GE" sz="1800">
                                    <a:effectLst/>
                                    <a:latin typeface="Cambria Math" panose="02040503050406030204" pitchFamily="18" charset="0"/>
                                    <a:ea typeface="Times New Roman" panose="02020603050405020304" pitchFamily="18" charset="0"/>
                                  </a:rPr>
                                  <m:t>Φ</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𝛺</m:t>
                                </m:r>
                                <m:d>
                                  <m:dPr>
                                    <m:ctrlPr>
                                      <a:rPr lang="en-US" sz="1800" i="1">
                                        <a:effectLst/>
                                        <a:latin typeface="Cambria Math" panose="02040503050406030204" pitchFamily="18" charset="0"/>
                                        <a:ea typeface="Times New Roman" panose="02020603050405020304" pitchFamily="18" charset="0"/>
                                      </a:rPr>
                                    </m:ctrlPr>
                                  </m:dPr>
                                  <m:e>
                                    <m:acc>
                                      <m:accPr>
                                        <m:chr m:val="̅"/>
                                        <m:ctrlPr>
                                          <a:rPr lang="en-US" sz="1800" i="1">
                                            <a:effectLst/>
                                            <a:latin typeface="Cambria Math" panose="02040503050406030204" pitchFamily="18" charset="0"/>
                                            <a:ea typeface="Times New Roman" panose="02020603050405020304" pitchFamily="18" charset="0"/>
                                          </a:rPr>
                                        </m:ctrlPr>
                                      </m:accPr>
                                      <m:e>
                                        <m:r>
                                          <a:rPr lang="ka-GE" sz="1800" i="1">
                                            <a:effectLst/>
                                            <a:latin typeface="Cambria Math" panose="02040503050406030204" pitchFamily="18" charset="0"/>
                                            <a:ea typeface="Times New Roman" panose="02020603050405020304" pitchFamily="18" charset="0"/>
                                          </a:rPr>
                                          <m:t>𝑧</m:t>
                                        </m:r>
                                      </m:e>
                                    </m:acc>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acc>
                                      <m:accPr>
                                        <m:chr m:val="̅"/>
                                        <m:ctrlPr>
                                          <a:rPr lang="en-US" sz="1800" i="1">
                                            <a:effectLst/>
                                            <a:latin typeface="Cambria Math" panose="02040503050406030204" pitchFamily="18" charset="0"/>
                                            <a:ea typeface="Times New Roman" panose="02020603050405020304" pitchFamily="18" charset="0"/>
                                          </a:rPr>
                                        </m:ctrlPr>
                                      </m:accPr>
                                      <m:e>
                                        <m:r>
                                          <a:rPr lang="ka-GE" sz="1800" i="1">
                                            <a:effectLst/>
                                            <a:latin typeface="Cambria Math" panose="02040503050406030204" pitchFamily="18" charset="0"/>
                                            <a:ea typeface="Times New Roman" panose="02020603050405020304" pitchFamily="18" charset="0"/>
                                          </a:rPr>
                                          <m:t>𝑧</m:t>
                                        </m:r>
                                      </m:e>
                                    </m:acc>
                                  </m:e>
                                </m:d>
                                <m:acc>
                                  <m:accPr>
                                    <m:chr m:val="̅"/>
                                    <m:ctrlPr>
                                      <a:rPr lang="en-US" sz="1800" i="1">
                                        <a:effectLst/>
                                        <a:latin typeface="Cambria Math" panose="02040503050406030204" pitchFamily="18" charset="0"/>
                                        <a:ea typeface="Times New Roman" panose="02020603050405020304" pitchFamily="18" charset="0"/>
                                      </a:rPr>
                                    </m:ctrlPr>
                                  </m:accPr>
                                  <m:e>
                                    <m:sSup>
                                      <m:sSupPr>
                                        <m:ctrlPr>
                                          <a:rPr lang="en-US" sz="1800" i="1">
                                            <a:effectLst/>
                                            <a:latin typeface="Cambria Math" panose="02040503050406030204" pitchFamily="18" charset="0"/>
                                            <a:ea typeface="Times New Roman" panose="02020603050405020304" pitchFamily="18" charset="0"/>
                                          </a:rPr>
                                        </m:ctrlPr>
                                      </m:sSupPr>
                                      <m:e>
                                        <m:r>
                                          <m:rPr>
                                            <m:sty m:val="p"/>
                                          </m:rPr>
                                          <a:rPr lang="ka-GE" sz="1800">
                                            <a:effectLst/>
                                            <a:latin typeface="Cambria Math" panose="02040503050406030204" pitchFamily="18" charset="0"/>
                                            <a:ea typeface="Times New Roman" panose="02020603050405020304" pitchFamily="18" charset="0"/>
                                          </a:rPr>
                                          <m:t>Φ</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e>
                                </m:acc>
                              </m:e>
                            </m:mr>
                          </m:m>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1.7</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where </a:t>
                </a:r>
                <a14:m>
                  <m:oMath xmlns:m="http://schemas.openxmlformats.org/officeDocument/2006/math">
                    <m:r>
                      <m:rPr>
                        <m:sty m:val="p"/>
                      </m:rPr>
                      <a:rPr lang="en-US" sz="1800">
                        <a:effectLst/>
                        <a:latin typeface="Cambria Math" panose="02040503050406030204" pitchFamily="18" charset="0"/>
                        <a:ea typeface="Times New Roman" panose="02020603050405020304" pitchFamily="18" charset="0"/>
                      </a:rPr>
                      <m:t>Φ</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en-US" sz="1800" dirty="0">
                    <a:effectLst/>
                    <a:latin typeface="Times New Roman" panose="02020603050405020304" pitchFamily="18" charset="0"/>
                    <a:ea typeface="Times New Roman" panose="02020603050405020304" pitchFamily="18" charset="0"/>
                  </a:rPr>
                  <a:t> and </a:t>
                </a:r>
                <a14:m>
                  <m:oMath xmlns:m="http://schemas.openxmlformats.org/officeDocument/2006/math">
                    <m:r>
                      <a:rPr lang="ka-GE" sz="1800" i="1">
                        <a:effectLst/>
                        <a:latin typeface="Cambria Math" panose="02040503050406030204" pitchFamily="18" charset="0"/>
                        <a:ea typeface="Times New Roman" panose="02020603050405020304" pitchFamily="18" charset="0"/>
                      </a:rPr>
                      <m:t>𝛺</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are analytic functions disappearing at infinity and expressed in the following form:</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m:rPr>
                              <m:sty m:val="p"/>
                            </m:rPr>
                            <a:rPr lang="ka-GE" sz="1800">
                              <a:effectLst/>
                              <a:latin typeface="Cambria Math" panose="02040503050406030204" pitchFamily="18" charset="0"/>
                              <a:ea typeface="Times New Roman" panose="02020603050405020304" pitchFamily="18" charset="0"/>
                            </a:rPr>
                            <m:t>Φ</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𝜋</m:t>
                              </m:r>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𝑄</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den>
                              </m:f>
                            </m:e>
                          </m:nary>
                          <m:r>
                            <a:rPr lang="ka-GE" sz="1800" i="1">
                              <a:effectLst/>
                              <a:latin typeface="Cambria Math" panose="02040503050406030204" pitchFamily="18" charset="0"/>
                              <a:ea typeface="Times New Roman" panose="02020603050405020304" pitchFamily="18" charset="0"/>
                            </a:rPr>
                            <m:t>𝑑𝑡</m:t>
                          </m:r>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1.9</m:t>
                              </m:r>
                            </m:e>
                          </m:d>
                        </m:e>
                      </m:eqArr>
                    </m:oMath>
                  </m:oMathPara>
                </a14:m>
                <a:endParaRPr lang="en-US" sz="1800" dirty="0">
                  <a:effectLst/>
                  <a:latin typeface="Times New Roman" panose="02020603050405020304" pitchFamily="18" charset="0"/>
                  <a:ea typeface="Times New Roman" panose="02020603050405020304" pitchFamily="18" charset="0"/>
                </a:endParaRP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a:rPr lang="ka-GE" sz="1800" i="1">
                              <a:effectLst/>
                              <a:latin typeface="Cambria Math" panose="02040503050406030204" pitchFamily="18" charset="0"/>
                              <a:ea typeface="Times New Roman" panose="02020603050405020304" pitchFamily="18" charset="0"/>
                            </a:rPr>
                            <m:t>𝛺</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𝜋</m:t>
                              </m:r>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𝑄</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𝑖𝑞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den>
                              </m:f>
                              <m:r>
                                <a:rPr lang="ka-GE" sz="1800" i="1">
                                  <a:effectLst/>
                                  <a:latin typeface="Cambria Math" panose="02040503050406030204" pitchFamily="18" charset="0"/>
                                  <a:ea typeface="Times New Roman" panose="02020603050405020304" pitchFamily="18" charset="0"/>
                                </a:rPr>
                                <m:t>𝑑𝑡</m:t>
                              </m:r>
                            </m:e>
                          </m:nary>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1.10</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ka-GE" sz="1800" dirty="0">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These solutions address the boundary value problem (1.3) and (1.4), where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𝑄</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is determined based on the condition:</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sSup>
                            <m:sSupPr>
                              <m:ctrlPr>
                                <a:rPr lang="en-US" sz="1800" i="1">
                                  <a:effectLst/>
                                  <a:latin typeface="Cambria Math" panose="02040503050406030204" pitchFamily="18" charset="0"/>
                                  <a:ea typeface="Times New Roman" panose="02020603050405020304" pitchFamily="18" charset="0"/>
                                </a:rPr>
                              </m:ctrlPr>
                            </m:sSupPr>
                            <m:e>
                              <m:r>
                                <m:rPr>
                                  <m:sty m:val="p"/>
                                </m:rPr>
                                <a:rPr lang="ka-GE" sz="1800">
                                  <a:effectLst/>
                                  <a:latin typeface="Cambria Math" panose="02040503050406030204" pitchFamily="18" charset="0"/>
                                  <a:ea typeface="Times New Roman" panose="02020603050405020304" pitchFamily="18" charset="0"/>
                                </a:rPr>
                                <m:t>Φ</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m:rPr>
                                  <m:sty m:val="p"/>
                                </m:rPr>
                                <a:rPr lang="ka-GE" sz="1800">
                                  <a:effectLst/>
                                  <a:latin typeface="Cambria Math" panose="02040503050406030204" pitchFamily="18" charset="0"/>
                                  <a:ea typeface="Times New Roman" panose="02020603050405020304" pitchFamily="18" charset="0"/>
                                </a:rPr>
                                <m:t>Φ</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d>
                            <m:dPr>
                              <m:begChr m:val="["/>
                              <m:endChr m:val="]"/>
                              <m:ctrlPr>
                                <a:rPr lang="en-US" sz="1800" i="1">
                                  <a:effectLst/>
                                  <a:latin typeface="Cambria Math" panose="02040503050406030204" pitchFamily="18" charset="0"/>
                                  <a:ea typeface="Times New Roman" panose="02020603050405020304" pitchFamily="18" charset="0"/>
                                </a:rPr>
                              </m:ctrlPr>
                            </m:dPr>
                            <m:e>
                              <m:sSup>
                                <m:sSupPr>
                                  <m:ctrlPr>
                                    <a:rPr lang="en-US" sz="1800" i="1">
                                      <a:effectLst/>
                                      <a:latin typeface="Cambria Math" panose="02040503050406030204" pitchFamily="18" charset="0"/>
                                      <a:ea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rPr>
                                    <m:t>𝑔</m:t>
                                  </m:r>
                                </m:e>
                                <m:sup>
                                  <m:r>
                                    <a:rPr lang="en-US"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num>
                                <m:den>
                                  <m:r>
                                    <a:rPr lang="ka-GE" sz="1800" i="1">
                                      <a:effectLst/>
                                      <a:latin typeface="Cambria Math" panose="02040503050406030204" pitchFamily="18" charset="0"/>
                                      <a:ea typeface="Times New Roman" panose="02020603050405020304" pitchFamily="18" charset="0"/>
                                    </a:rPr>
                                    <m:t>ℵ+1</m:t>
                                  </m:r>
                                </m:den>
                              </m:f>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𝑖𝑄</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m:rPr>
                              <m:nor/>
                            </m:rPr>
                            <a:rPr lang="en-US" sz="1800">
                              <a:effectLst/>
                              <a:latin typeface="Times New Roman" panose="02020603050405020304" pitchFamily="18" charset="0"/>
                              <a:ea typeface="Times New Roman" panose="02020603050405020304" pitchFamily="18" charset="0"/>
                            </a:rPr>
                            <m:t>, </m:t>
                          </m:r>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𝑙</m:t>
                          </m:r>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1.11</m:t>
                              </m:r>
                            </m:e>
                          </m:d>
                        </m:e>
                      </m:eqArr>
                    </m:oMath>
                  </m:oMathPara>
                </a14:m>
                <a:endParaRPr lang="en-US" sz="1800" dirty="0">
                  <a:effectLst/>
                  <a:latin typeface="Times New Roman" panose="02020603050405020304" pitchFamily="18" charset="0"/>
                  <a:ea typeface="Times New Roman" panose="02020603050405020304" pitchFamily="18" charset="0"/>
                </a:endParaRPr>
              </a:p>
              <a:p>
                <a:endParaRPr lang="en-US" dirty="0"/>
              </a:p>
            </p:txBody>
          </p:sp>
        </mc:Choice>
        <mc:Fallback>
          <p:sp>
            <p:nvSpPr>
              <p:cNvPr id="3" name="Content Placeholder 2">
                <a:extLst>
                  <a:ext uri="{FF2B5EF4-FFF2-40B4-BE49-F238E27FC236}">
                    <a16:creationId xmlns:a16="http://schemas.microsoft.com/office/drawing/2014/main" id="{D95AC28D-336C-E0B8-40E7-3D9EF825C8FD}"/>
                  </a:ext>
                </a:extLst>
              </p:cNvPr>
              <p:cNvSpPr>
                <a:spLocks noGrp="1" noRot="1" noChangeAspect="1" noMove="1" noResize="1" noEditPoints="1" noAdjustHandles="1" noChangeArrowheads="1" noChangeShapeType="1" noTextEdit="1"/>
              </p:cNvSpPr>
              <p:nvPr>
                <p:ph idx="1"/>
              </p:nvPr>
            </p:nvSpPr>
            <p:spPr>
              <a:xfrm>
                <a:off x="849209" y="1350781"/>
                <a:ext cx="10475650" cy="4712668"/>
              </a:xfrm>
              <a:blipFill>
                <a:blip r:embed="rId2"/>
                <a:stretch>
                  <a:fillRect l="-175" t="-647"/>
                </a:stretch>
              </a:blipFill>
            </p:spPr>
            <p:txBody>
              <a:bodyPr/>
              <a:lstStyle/>
              <a:p>
                <a:r>
                  <a:rPr lang="en-US">
                    <a:noFill/>
                  </a:rPr>
                  <a:t> </a:t>
                </a:r>
              </a:p>
            </p:txBody>
          </p:sp>
        </mc:Fallback>
      </mc:AlternateContent>
    </p:spTree>
    <p:extLst>
      <p:ext uri="{BB962C8B-B14F-4D97-AF65-F5344CB8AC3E}">
        <p14:creationId xmlns:p14="http://schemas.microsoft.com/office/powerpoint/2010/main" val="970831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E74C8-4572-D6C2-7684-25CD26D50408}"/>
              </a:ext>
            </a:extLst>
          </p:cNvPr>
          <p:cNvSpPr>
            <a:spLocks noGrp="1"/>
          </p:cNvSpPr>
          <p:nvPr>
            <p:ph type="title"/>
          </p:nvPr>
        </p:nvSpPr>
        <p:spPr/>
        <p:txBody>
          <a:bodyPr>
            <a:normAutofit fontScale="90000"/>
          </a:bodyPr>
          <a:lstStyle/>
          <a:p>
            <a:r>
              <a:rPr lang="en-US" dirty="0"/>
              <a:t>Setting up the Problem and Formulating it as an Integral Equation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5525DB3-D9E1-5BC6-873F-70E2FA7E1D60}"/>
                  </a:ext>
                </a:extLst>
              </p:cNvPr>
              <p:cNvSpPr>
                <a:spLocks noGrp="1"/>
              </p:cNvSpPr>
              <p:nvPr>
                <p:ph idx="1"/>
              </p:nvPr>
            </p:nvSpPr>
            <p:spPr/>
            <p:txBody>
              <a:bodyPr/>
              <a:lstStyle/>
              <a:p>
                <a:pPr algn="just">
                  <a:lnSpc>
                    <a:spcPct val="115000"/>
                  </a:lnSpc>
                </a:pPr>
                <a:r>
                  <a:rPr lang="en-US" sz="1800" dirty="0">
                    <a:effectLst/>
                    <a:latin typeface="Times New Roman" panose="02020603050405020304" pitchFamily="18" charset="0"/>
                    <a:ea typeface="Times New Roman" panose="02020603050405020304" pitchFamily="18" charset="0"/>
                  </a:rPr>
                  <a:t>Let’s take into consideration that,</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m:rPr>
                              <m:sty m:val="p"/>
                            </m:rPr>
                            <a:rPr lang="ka-GE" sz="1800">
                              <a:effectLst/>
                              <a:latin typeface="Cambria Math" panose="02040503050406030204" pitchFamily="18" charset="0"/>
                              <a:ea typeface="Times New Roman" panose="02020603050405020304" pitchFamily="18" charset="0"/>
                            </a:rPr>
                            <m:t>Ψ</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acc>
                            <m:accPr>
                              <m:chr m:val="̅"/>
                              <m:ctrlPr>
                                <a:rPr lang="en-US" sz="1800" i="1">
                                  <a:effectLst/>
                                  <a:latin typeface="Cambria Math" panose="02040503050406030204" pitchFamily="18" charset="0"/>
                                  <a:ea typeface="Times New Roman" panose="02020603050405020304" pitchFamily="18" charset="0"/>
                                </a:rPr>
                              </m:ctrlPr>
                            </m:accPr>
                            <m:e>
                              <m:r>
                                <m:rPr>
                                  <m:sty m:val="p"/>
                                </m:rPr>
                                <a:rPr lang="ka-GE" sz="1800">
                                  <a:effectLst/>
                                  <a:latin typeface="Cambria Math" panose="02040503050406030204" pitchFamily="18" charset="0"/>
                                  <a:ea typeface="Times New Roman" panose="02020603050405020304" pitchFamily="18" charset="0"/>
                                </a:rPr>
                                <m:t>Ω</m:t>
                              </m:r>
                            </m:e>
                          </m:acc>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r>
                            <m:rPr>
                              <m:sty m:val="p"/>
                            </m:rPr>
                            <a:rPr lang="ka-GE" sz="1800">
                              <a:effectLst/>
                              <a:latin typeface="Cambria Math" panose="02040503050406030204" pitchFamily="18" charset="0"/>
                              <a:ea typeface="Times New Roman" panose="02020603050405020304" pitchFamily="18" charset="0"/>
                            </a:rPr>
                            <m:t>Φ</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sSup>
                            <m:sSupPr>
                              <m:ctrlPr>
                                <a:rPr lang="en-US" sz="1800" i="1">
                                  <a:effectLst/>
                                  <a:latin typeface="Cambria Math" panose="02040503050406030204" pitchFamily="18" charset="0"/>
                                  <a:ea typeface="Times New Roman" panose="02020603050405020304" pitchFamily="18" charset="0"/>
                                </a:rPr>
                              </m:ctrlPr>
                            </m:sSupPr>
                            <m:e>
                              <m:r>
                                <m:rPr>
                                  <m:sty m:val="p"/>
                                </m:rPr>
                                <a:rPr lang="ka-GE" sz="1800">
                                  <a:effectLst/>
                                  <a:latin typeface="Cambria Math" panose="02040503050406030204" pitchFamily="18" charset="0"/>
                                  <a:ea typeface="Times New Roman" panose="02020603050405020304" pitchFamily="18" charset="0"/>
                                </a:rPr>
                                <m:t>Φ</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1.12</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then </a:t>
                </a:r>
                <a14:m>
                  <m:oMath xmlns:m="http://schemas.openxmlformats.org/officeDocument/2006/math">
                    <m:r>
                      <m:rPr>
                        <m:sty m:val="p"/>
                      </m:rPr>
                      <a:rPr lang="ka-GE" sz="1800">
                        <a:effectLst/>
                        <a:latin typeface="Cambria Math" panose="02040503050406030204" pitchFamily="18" charset="0"/>
                        <a:ea typeface="Times New Roman" panose="02020603050405020304" pitchFamily="18" charset="0"/>
                      </a:rPr>
                      <m:t>Ψ</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function can be expressed using following equality</a:t>
                </a:r>
              </a:p>
              <a:p>
                <a:pPr marL="0" indent="0" algn="just">
                  <a:lnSpc>
                    <a:spcPct val="115000"/>
                  </a:lnSpc>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m:rPr>
                              <m:sty m:val="p"/>
                            </m:rPr>
                            <a:rPr lang="ka-GE" sz="1800">
                              <a:effectLst/>
                              <a:latin typeface="Cambria Math" panose="02040503050406030204" pitchFamily="18" charset="0"/>
                              <a:ea typeface="Times New Roman" panose="02020603050405020304" pitchFamily="18" charset="0"/>
                            </a:rPr>
                            <m:t>Ψ</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𝜋</m:t>
                              </m:r>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d>
                                <m:dPr>
                                  <m:begChr m:val="["/>
                                  <m:endChr m:val="]"/>
                                  <m:ctrlPr>
                                    <a:rPr lang="en-US" sz="1800" i="1">
                                      <a:effectLst/>
                                      <a:latin typeface="Cambria Math" panose="02040503050406030204" pitchFamily="18" charset="0"/>
                                      <a:ea typeface="Times New Roman" panose="02020603050405020304" pitchFamily="18" charset="0"/>
                                    </a:rPr>
                                  </m:ctrlPr>
                                </m:dPr>
                                <m:e>
                                  <m:f>
                                    <m:fPr>
                                      <m:ctrlPr>
                                        <a:rPr lang="en-US" sz="1800" i="1">
                                          <a:effectLst/>
                                          <a:latin typeface="Cambria Math" panose="02040503050406030204" pitchFamily="18" charset="0"/>
                                          <a:ea typeface="Times New Roman" panose="02020603050405020304" pitchFamily="18" charset="0"/>
                                        </a:rPr>
                                      </m:ctrlPr>
                                    </m:fPr>
                                    <m:num>
                                      <m:bar>
                                        <m:barPr>
                                          <m:pos m:val="top"/>
                                          <m:ctrlPr>
                                            <a:rPr lang="en-US" sz="1800" i="1">
                                              <a:effectLst/>
                                              <a:latin typeface="Cambria Math" panose="02040503050406030204" pitchFamily="18" charset="0"/>
                                              <a:ea typeface="Times New Roman" panose="02020603050405020304" pitchFamily="18" charset="0"/>
                                            </a:rPr>
                                          </m:ctrlPr>
                                        </m:barPr>
                                        <m:e>
                                          <m:r>
                                            <a:rPr lang="ka-GE" sz="1800" i="1">
                                              <a:effectLst/>
                                              <a:latin typeface="Cambria Math" panose="02040503050406030204" pitchFamily="18" charset="0"/>
                                              <a:ea typeface="Times New Roman" panose="02020603050405020304" pitchFamily="18" charset="0"/>
                                            </a:rPr>
                                            <m:t>𝑄</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e>
                                      </m:bar>
                                      <m:r>
                                        <a:rPr lang="ka-GE" sz="1800" i="1">
                                          <a:effectLst/>
                                          <a:latin typeface="Cambria Math" panose="02040503050406030204" pitchFamily="18" charset="0"/>
                                          <a:ea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rPr>
                                        <m:t>𝑖</m:t>
                                      </m:r>
                                      <m:bar>
                                        <m:barPr>
                                          <m:pos m:val="top"/>
                                          <m:ctrlPr>
                                            <a:rPr lang="en-US" sz="1800" i="1">
                                              <a:effectLst/>
                                              <a:latin typeface="Cambria Math" panose="02040503050406030204" pitchFamily="18" charset="0"/>
                                              <a:ea typeface="Times New Roman" panose="02020603050405020304" pitchFamily="18" charset="0"/>
                                            </a:rPr>
                                          </m:ctrlPr>
                                        </m:barPr>
                                        <m:e>
                                          <m:r>
                                            <a:rPr lang="ka-GE" sz="1800" i="1">
                                              <a:effectLst/>
                                              <a:latin typeface="Cambria Math" panose="02040503050406030204" pitchFamily="18" charset="0"/>
                                              <a:ea typeface="Times New Roman" panose="02020603050405020304" pitchFamily="18" charset="0"/>
                                            </a:rPr>
                                            <m:t>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e>
                                      </m:bar>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den>
                                  </m:f>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𝑖𝑄</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num>
                                    <m:den>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m:t>
                                          </m:r>
                                        </m:e>
                                        <m:sup>
                                          <m:r>
                                            <a:rPr lang="ka-GE" sz="1800" i="1">
                                              <a:effectLst/>
                                              <a:latin typeface="Cambria Math" panose="02040503050406030204" pitchFamily="18" charset="0"/>
                                              <a:ea typeface="Times New Roman" panose="02020603050405020304" pitchFamily="18" charset="0"/>
                                            </a:rPr>
                                            <m:t>2</m:t>
                                          </m:r>
                                        </m:sup>
                                      </m:sSup>
                                    </m:den>
                                  </m:f>
                                </m:e>
                              </m:d>
                            </m:e>
                          </m:nary>
                          <m:r>
                            <a:rPr lang="ka-GE" sz="1800" i="1">
                              <a:effectLst/>
                              <a:latin typeface="Cambria Math" panose="02040503050406030204" pitchFamily="18" charset="0"/>
                              <a:ea typeface="Times New Roman" panose="02020603050405020304" pitchFamily="18" charset="0"/>
                            </a:rPr>
                            <m:t>𝑑𝑡</m:t>
                          </m:r>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1.13</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pPr>
                <a:r>
                  <a:rPr lang="en-US" sz="1800" dirty="0">
                    <a:effectLst/>
                    <a:latin typeface="Times New Roman" panose="02020603050405020304" pitchFamily="18" charset="0"/>
                    <a:ea typeface="Times New Roman" panose="02020603050405020304" pitchFamily="18" charset="0"/>
                  </a:rPr>
                  <a:t>Now, let's assume that </a:t>
                </a:r>
                <a14:m>
                  <m:oMath xmlns:m="http://schemas.openxmlformats.org/officeDocument/2006/math">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𝑙</m:t>
                    </m:r>
                  </m:oMath>
                </a14:m>
                <a:r>
                  <a:rPr lang="en-US" sz="1800" dirty="0">
                    <a:effectLst/>
                    <a:latin typeface="Times New Roman" panose="02020603050405020304" pitchFamily="18" charset="0"/>
                    <a:ea typeface="Times New Roman" panose="02020603050405020304" pitchFamily="18" charset="0"/>
                  </a:rPr>
                  <a:t> and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𝑦</m:t>
                    </m:r>
                    <m:r>
                      <a:rPr lang="ka-GE" sz="1800" i="1">
                        <a:effectLst/>
                        <a:latin typeface="Cambria Math" panose="02040503050406030204" pitchFamily="18" charset="0"/>
                        <a:ea typeface="Times New Roman" panose="02020603050405020304" pitchFamily="18" charset="0"/>
                      </a:rPr>
                      <m:t>=0</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on the edge of the cut is given by (1.1), without having the potential at infinity. We will seek the potentials </a:t>
                </a:r>
                <a14:m>
                  <m:oMath xmlns:m="http://schemas.openxmlformats.org/officeDocument/2006/math">
                    <m:r>
                      <m:rPr>
                        <m:sty m:val="p"/>
                      </m:rPr>
                      <a:rPr lang="ka-GE" sz="1800">
                        <a:effectLst/>
                        <a:latin typeface="Cambria Math" panose="02040503050406030204" pitchFamily="18" charset="0"/>
                        <a:ea typeface="Times New Roman" panose="02020603050405020304" pitchFamily="18" charset="0"/>
                      </a:rPr>
                      <m:t>Φ</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a:t>
                </a:r>
                <a14:m>
                  <m:oMath xmlns:m="http://schemas.openxmlformats.org/officeDocument/2006/math">
                    <m:r>
                      <a:rPr lang="ka-GE" sz="1800" i="1">
                        <a:effectLst/>
                        <a:latin typeface="Cambria Math" panose="02040503050406030204" pitchFamily="18" charset="0"/>
                        <a:ea typeface="Times New Roman" panose="02020603050405020304" pitchFamily="18" charset="0"/>
                      </a:rPr>
                      <m:t>𝛺</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for this problem in the form of (1.9) and (1.10), respectively. Additionally, let's consider the function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𝑔</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as unknown. Thus, the problem involves determining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𝑔</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ka-GE" sz="1800" dirty="0">
                    <a:effectLst/>
                    <a:latin typeface="Sylfaen" panose="010A0502050306030303" pitchFamily="18" charset="0"/>
                    <a:ea typeface="Times New Roman" panose="02020603050405020304" pitchFamily="18" charset="0"/>
                    <a:cs typeface="Sylfaen" panose="010A0502050306030303" pitchFamily="18" charset="0"/>
                  </a:rPr>
                  <a:t>ან</a:t>
                </a:r>
                <a:r>
                  <a:rPr lang="ka-GE" sz="1800" dirty="0">
                    <a:effectLst/>
                    <a:latin typeface="Times New Roman" panose="02020603050405020304" pitchFamily="18" charset="0"/>
                    <a:ea typeface="Times New Roman" panose="02020603050405020304" pitchFamily="18" charset="0"/>
                  </a:rPr>
                  <a:t> </a:t>
                </a:r>
                <a14:m>
                  <m:oMath xmlns:m="http://schemas.openxmlformats.org/officeDocument/2006/math">
                    <m:sSup>
                      <m:sSupPr>
                        <m:ctrlPr>
                          <a:rPr lang="en-US" sz="1800" i="1">
                            <a:effectLst/>
                            <a:latin typeface="Cambria Math" panose="02040503050406030204" pitchFamily="18" charset="0"/>
                            <a:ea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rPr>
                          <m:t>𝑔</m:t>
                        </m:r>
                      </m:e>
                      <m:sup>
                        <m:r>
                          <a:rPr lang="en-US" sz="1800" i="1">
                            <a:effectLst/>
                            <a:latin typeface="Cambria Math" panose="02040503050406030204" pitchFamily="18" charset="0"/>
                            <a:ea typeface="Times New Roman" panose="02020603050405020304" pitchFamily="18" charset="0"/>
                          </a:rPr>
                          <m:t>′</m:t>
                        </m:r>
                      </m:sup>
                    </m:s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This problem is further reduced to a singular integral equation [1].</a:t>
                </a:r>
              </a:p>
              <a:p>
                <a:pPr marL="0" indent="0" algn="just">
                  <a:lnSpc>
                    <a:spcPct val="115000"/>
                  </a:lnSpc>
                  <a:spcBef>
                    <a:spcPts val="1200"/>
                  </a:spcBef>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𝜋</m:t>
                              </m:r>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𝑄</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e>
                          </m:nary>
                          <m:r>
                            <a:rPr lang="ka-GE" sz="1800" i="1">
                              <a:effectLst/>
                              <a:latin typeface="Cambria Math" panose="02040503050406030204" pitchFamily="18" charset="0"/>
                              <a:ea typeface="Times New Roman" panose="02020603050405020304" pitchFamily="18" charset="0"/>
                            </a:rPr>
                            <m:t>𝑑𝑡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𝑝</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a:rPr lang="ka-GE" sz="1800">
                              <a:effectLst/>
                              <a:latin typeface="Cambria Math" panose="02040503050406030204" pitchFamily="18" charset="0"/>
                              <a:ea typeface="Times New Roman" panose="02020603050405020304" pitchFamily="18" charset="0"/>
                            </a:rPr>
                            <m:t> </m:t>
                          </m:r>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&lt;</m:t>
                          </m:r>
                          <m:r>
                            <a:rPr lang="ka-GE" sz="1800" i="1">
                              <a:effectLst/>
                              <a:latin typeface="Cambria Math" panose="02040503050406030204" pitchFamily="18" charset="0"/>
                              <a:ea typeface="Times New Roman" panose="02020603050405020304" pitchFamily="18" charset="0"/>
                            </a:rPr>
                            <m:t>𝑙</m:t>
                          </m:r>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en-US" sz="1800" i="1">
                                  <a:effectLst/>
                                  <a:latin typeface="Cambria Math" panose="02040503050406030204" pitchFamily="18" charset="0"/>
                                  <a:ea typeface="Times New Roman" panose="02020603050405020304" pitchFamily="18" charset="0"/>
                                </a:rPr>
                                <m:t>1.14</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spcBef>
                    <a:spcPts val="1200"/>
                  </a:spcBef>
                </a:pPr>
                <a:r>
                  <a:rPr lang="en-US" sz="1800" dirty="0">
                    <a:effectLst/>
                    <a:latin typeface="Times New Roman" panose="02020603050405020304" pitchFamily="18" charset="0"/>
                    <a:ea typeface="Times New Roman" panose="02020603050405020304" pitchFamily="18" charset="0"/>
                  </a:rPr>
                  <a:t>Where if we take into consideration </a:t>
                </a:r>
                <a14:m>
                  <m:oMath xmlns:m="http://schemas.openxmlformats.org/officeDocument/2006/math">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𝑔</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e>
                    </m:nary>
                    <m:r>
                      <a:rPr lang="ka-GE" sz="1800" i="1">
                        <a:effectLst/>
                        <a:latin typeface="Cambria Math" panose="02040503050406030204" pitchFamily="18" charset="0"/>
                        <a:ea typeface="Times New Roman" panose="02020603050405020304" pitchFamily="18" charset="0"/>
                      </a:rPr>
                      <m:t>=0</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we get</a:t>
                </a:r>
              </a:p>
              <a:p>
                <a:endParaRPr lang="en-US" dirty="0"/>
              </a:p>
            </p:txBody>
          </p:sp>
        </mc:Choice>
        <mc:Fallback xmlns="">
          <p:sp>
            <p:nvSpPr>
              <p:cNvPr id="3" name="Content Placeholder 2">
                <a:extLst>
                  <a:ext uri="{FF2B5EF4-FFF2-40B4-BE49-F238E27FC236}">
                    <a16:creationId xmlns:a16="http://schemas.microsoft.com/office/drawing/2014/main" id="{45525DB3-D9E1-5BC6-873F-70E2FA7E1D60}"/>
                  </a:ext>
                </a:extLst>
              </p:cNvPr>
              <p:cNvSpPr>
                <a:spLocks noGrp="1" noRot="1" noChangeAspect="1" noMove="1" noResize="1" noEditPoints="1" noAdjustHandles="1" noChangeArrowheads="1" noChangeShapeType="1" noTextEdit="1"/>
              </p:cNvSpPr>
              <p:nvPr>
                <p:ph idx="1"/>
              </p:nvPr>
            </p:nvSpPr>
            <p:spPr>
              <a:blipFill>
                <a:blip r:embed="rId2"/>
                <a:stretch>
                  <a:fillRect l="-407" t="-388" r="-466" b="-16041"/>
                </a:stretch>
              </a:blipFill>
            </p:spPr>
            <p:txBody>
              <a:bodyPr/>
              <a:lstStyle/>
              <a:p>
                <a:r>
                  <a:rPr lang="en-US">
                    <a:noFill/>
                  </a:rPr>
                  <a:t> </a:t>
                </a:r>
              </a:p>
            </p:txBody>
          </p:sp>
        </mc:Fallback>
      </mc:AlternateContent>
    </p:spTree>
    <p:extLst>
      <p:ext uri="{BB962C8B-B14F-4D97-AF65-F5344CB8AC3E}">
        <p14:creationId xmlns:p14="http://schemas.microsoft.com/office/powerpoint/2010/main" val="3866393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12382-D630-E6FF-C1E2-197333E34F93}"/>
              </a:ext>
            </a:extLst>
          </p:cNvPr>
          <p:cNvSpPr>
            <a:spLocks noGrp="1"/>
          </p:cNvSpPr>
          <p:nvPr>
            <p:ph type="title"/>
          </p:nvPr>
        </p:nvSpPr>
        <p:spPr/>
        <p:txBody>
          <a:bodyPr>
            <a:normAutofit fontScale="90000"/>
          </a:bodyPr>
          <a:lstStyle/>
          <a:p>
            <a:r>
              <a:rPr lang="en-US" dirty="0"/>
              <a:t>Setting up the Problem and Formulating it as an Integral Equation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068552B-74D4-AAF7-A75B-D233E59C19FC}"/>
                  </a:ext>
                </a:extLst>
              </p:cNvPr>
              <p:cNvSpPr>
                <a:spLocks noGrp="1"/>
              </p:cNvSpPr>
              <p:nvPr>
                <p:ph idx="1"/>
              </p:nvPr>
            </p:nvSpPr>
            <p:spPr/>
            <p:txBody>
              <a:bodyPr/>
              <a:lstStyle/>
              <a:p>
                <a:pPr algn="just">
                  <a:lnSpc>
                    <a:spcPct val="115000"/>
                  </a:lnSpc>
                  <a:spcBef>
                    <a:spcPts val="1200"/>
                  </a:spcBef>
                </a:pPr>
                <a:r>
                  <a:rPr lang="en-US" sz="1800" dirty="0">
                    <a:effectLst/>
                    <a:latin typeface="Times New Roman" panose="02020603050405020304" pitchFamily="18" charset="0"/>
                    <a:ea typeface="Times New Roman" panose="02020603050405020304" pitchFamily="18" charset="0"/>
                  </a:rPr>
                  <a:t>Where if we take into consideration </a:t>
                </a:r>
                <a14:m>
                  <m:oMath xmlns:m="http://schemas.openxmlformats.org/officeDocument/2006/math">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𝑔</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e>
                    </m:nary>
                    <m:r>
                      <a:rPr lang="ka-GE" sz="1800" i="1">
                        <a:effectLst/>
                        <a:latin typeface="Cambria Math" panose="02040503050406030204" pitchFamily="18" charset="0"/>
                        <a:ea typeface="Times New Roman" panose="02020603050405020304" pitchFamily="18" charset="0"/>
                      </a:rPr>
                      <m:t>=0</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we get</a:t>
                </a:r>
              </a:p>
              <a:p>
                <a:pPr marL="0" indent="0" algn="just">
                  <a:lnSpc>
                    <a:spcPct val="115000"/>
                  </a:lnSpc>
                  <a:spcBef>
                    <a:spcPts val="1200"/>
                  </a:spcBef>
                  <a:buNone/>
                </a:pPr>
                <a14:m>
                  <m:oMathPara xmlns:m="http://schemas.openxmlformats.org/officeDocument/2006/math">
                    <m:oMathParaPr>
                      <m:jc m:val="centerGroup"/>
                    </m:oMathParaPr>
                    <m:oMath xmlns:m="http://schemas.openxmlformats.org/officeDocument/2006/math">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𝑔</m:t>
                          </m:r>
                        </m:e>
                        <m:sup>
                          <m:r>
                            <a:rPr lang="ka-GE" sz="1800" i="1">
                              <a:effectLst/>
                              <a:latin typeface="Cambria Math" panose="02040503050406030204" pitchFamily="18" charset="0"/>
                              <a:ea typeface="Times New Roman" panose="02020603050405020304" pitchFamily="18" charset="0"/>
                            </a:rPr>
                            <m:t>′</m:t>
                          </m:r>
                        </m:sup>
                      </m:sSup>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ℵ−1</m:t>
                          </m:r>
                        </m:num>
                        <m:den>
                          <m:r>
                            <a:rPr lang="ka-GE" sz="1800" i="1">
                              <a:effectLst/>
                              <a:latin typeface="Cambria Math" panose="02040503050406030204" pitchFamily="18" charset="0"/>
                              <a:ea typeface="Times New Roman" panose="02020603050405020304" pitchFamily="18" charset="0"/>
                            </a:rPr>
                            <m:t>ℵ+1</m:t>
                          </m:r>
                        </m:den>
                      </m:f>
                      <m:r>
                        <a:rPr lang="ka-GE" sz="1800" i="1">
                          <a:effectLst/>
                          <a:latin typeface="Cambria Math" panose="02040503050406030204" pitchFamily="18" charset="0"/>
                          <a:ea typeface="Times New Roman" panose="02020603050405020304" pitchFamily="18" charset="0"/>
                        </a:rPr>
                        <m:t>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𝑥</m:t>
                          </m:r>
                        </m:e>
                      </m:d>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rPr>
                            <m:t>𝜋</m:t>
                          </m:r>
                          <m:rad>
                            <m:radPr>
                              <m:degHide m:val="on"/>
                              <m:ctrlPr>
                                <a:rPr lang="en-US" sz="1800" i="1">
                                  <a:effectLst/>
                                  <a:latin typeface="Cambria Math" panose="02040503050406030204" pitchFamily="18" charset="0"/>
                                  <a:ea typeface="Times New Roman" panose="02020603050405020304" pitchFamily="18" charset="0"/>
                                </a:rPr>
                              </m:ctrlPr>
                            </m:radPr>
                            <m:deg/>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𝑙</m:t>
                                  </m:r>
                                </m:e>
                                <m:sup>
                                  <m:r>
                                    <a:rPr lang="ka-GE" sz="1800" i="1">
                                      <a:effectLst/>
                                      <a:latin typeface="Cambria Math" panose="02040503050406030204" pitchFamily="18" charset="0"/>
                                      <a:ea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𝑥</m:t>
                                  </m:r>
                                </m:e>
                                <m:sup>
                                  <m:r>
                                    <a:rPr lang="ka-GE" sz="1800" i="1">
                                      <a:effectLst/>
                                      <a:latin typeface="Cambria Math" panose="02040503050406030204" pitchFamily="18" charset="0"/>
                                      <a:ea typeface="Times New Roman" panose="02020603050405020304" pitchFamily="18" charset="0"/>
                                    </a:rPr>
                                    <m:t>2</m:t>
                                  </m:r>
                                </m:sup>
                              </m:sSup>
                            </m:e>
                          </m:rad>
                        </m:den>
                      </m:f>
                      <m:d>
                        <m:dPr>
                          <m:begChr m:val="["/>
                          <m:endChr m:val="]"/>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m:t>
                          </m:r>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sup>
                            <m:e>
                              <m:f>
                                <m:fPr>
                                  <m:ctrlPr>
                                    <a:rPr lang="en-US" sz="1800" i="1">
                                      <a:effectLst/>
                                      <a:latin typeface="Cambria Math" panose="02040503050406030204" pitchFamily="18" charset="0"/>
                                      <a:ea typeface="Times New Roman" panose="02020603050405020304" pitchFamily="18" charset="0"/>
                                    </a:rPr>
                                  </m:ctrlPr>
                                </m:fPr>
                                <m:num>
                                  <m:rad>
                                    <m:radPr>
                                      <m:degHide m:val="on"/>
                                      <m:ctrlPr>
                                        <a:rPr lang="en-US" sz="1800" i="1">
                                          <a:effectLst/>
                                          <a:latin typeface="Cambria Math" panose="02040503050406030204" pitchFamily="18" charset="0"/>
                                          <a:ea typeface="Times New Roman" panose="02020603050405020304" pitchFamily="18" charset="0"/>
                                        </a:rPr>
                                      </m:ctrlPr>
                                    </m:radPr>
                                    <m:deg/>
                                    <m:e>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𝑙</m:t>
                                          </m:r>
                                        </m:e>
                                        <m:sup>
                                          <m:r>
                                            <a:rPr lang="ka-GE" sz="1800" i="1">
                                              <a:effectLst/>
                                              <a:latin typeface="Cambria Math" panose="02040503050406030204" pitchFamily="18" charset="0"/>
                                              <a:ea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rPr>
                                          </m:ctrlPr>
                                        </m:sSupPr>
                                        <m:e>
                                          <m:r>
                                            <a:rPr lang="ka-GE" sz="1800" i="1">
                                              <a:effectLst/>
                                              <a:latin typeface="Cambria Math" panose="02040503050406030204" pitchFamily="18" charset="0"/>
                                              <a:ea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rPr>
                                            <m:t>2</m:t>
                                          </m:r>
                                        </m:sup>
                                      </m:sSup>
                                    </m:e>
                                  </m:rad>
                                  <m:r>
                                    <a:rPr lang="ka-GE" sz="1800" i="1">
                                      <a:effectLst/>
                                      <a:latin typeface="Cambria Math" panose="02040503050406030204" pitchFamily="18" charset="0"/>
                                      <a:ea typeface="Times New Roman" panose="02020603050405020304" pitchFamily="18" charset="0"/>
                                    </a:rPr>
                                    <m:t>𝑝</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num>
                                <m:den>
                                  <m:r>
                                    <a:rPr lang="ka-GE" sz="1800" i="1">
                                      <a:effectLst/>
                                      <a:latin typeface="Cambria Math" panose="02040503050406030204" pitchFamily="18" charset="0"/>
                                      <a:ea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𝑥</m:t>
                                  </m:r>
                                </m:den>
                              </m:f>
                              <m:r>
                                <a:rPr lang="ka-GE" sz="1800" i="1">
                                  <a:effectLst/>
                                  <a:latin typeface="Cambria Math" panose="02040503050406030204" pitchFamily="18" charset="0"/>
                                  <a:ea typeface="Times New Roman" panose="02020603050405020304" pitchFamily="18" charset="0"/>
                                </a:rPr>
                                <m:t>𝑑𝑡</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𝑖𝑅</m:t>
                              </m:r>
                            </m:e>
                          </m:nary>
                        </m:e>
                      </m:d>
                      <m:r>
                        <a:rPr lang="ka-GE" sz="1800" i="1">
                          <a:effectLst/>
                          <a:latin typeface="Cambria Math" panose="02040503050406030204" pitchFamily="18" charset="0"/>
                          <a:ea typeface="Times New Roman" panose="02020603050405020304" pitchFamily="18" charset="0"/>
                        </a:rPr>
                        <m:t>.</m:t>
                      </m: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spcBef>
                    <a:spcPts val="1200"/>
                  </a:spcBef>
                </a:pPr>
                <a:r>
                  <a:rPr lang="en-US" sz="1800" dirty="0">
                    <a:effectLst/>
                    <a:latin typeface="Times New Roman" panose="02020603050405020304" pitchFamily="18" charset="0"/>
                    <a:ea typeface="Times New Roman" panose="02020603050405020304" pitchFamily="18" charset="0"/>
                  </a:rPr>
                  <a:t>Here,</a:t>
                </a:r>
              </a:p>
              <a:p>
                <a:pPr marL="0" indent="0" algn="just">
                  <a:lnSpc>
                    <a:spcPct val="115000"/>
                  </a:lnSpc>
                  <a:spcBef>
                    <a:spcPts val="1200"/>
                  </a:spcBef>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r>
                            <a:rPr lang="ka-GE" sz="1800" i="1">
                              <a:effectLst/>
                              <a:latin typeface="Cambria Math" panose="02040503050406030204" pitchFamily="18" charset="0"/>
                              <a:ea typeface="Times New Roman" panose="02020603050405020304" pitchFamily="18" charset="0"/>
                            </a:rPr>
                            <m:t>𝑅</m:t>
                          </m:r>
                          <m:r>
                            <a:rPr lang="ka-GE" sz="1800" i="1">
                              <a:effectLst/>
                              <a:latin typeface="Cambria Math" panose="02040503050406030204" pitchFamily="18" charset="0"/>
                              <a:ea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rPr>
                              </m:ctrlPr>
                            </m:fPr>
                            <m:num>
                              <m:r>
                                <a:rPr lang="ka-GE" sz="1800" i="1">
                                  <a:effectLst/>
                                  <a:latin typeface="Cambria Math" panose="02040503050406030204" pitchFamily="18" charset="0"/>
                                  <a:ea typeface="Times New Roman" panose="02020603050405020304" pitchFamily="18" charset="0"/>
                                </a:rPr>
                                <m:t>ℵ−1</m:t>
                              </m:r>
                            </m:num>
                            <m:den>
                              <m:r>
                                <a:rPr lang="ka-GE" sz="1800" i="1">
                                  <a:effectLst/>
                                  <a:latin typeface="Cambria Math" panose="02040503050406030204" pitchFamily="18" charset="0"/>
                                  <a:ea typeface="Times New Roman" panose="02020603050405020304" pitchFamily="18" charset="0"/>
                                </a:rPr>
                                <m:t>ℵ+1</m:t>
                              </m:r>
                            </m:den>
                          </m:f>
                          <m:nary>
                            <m:naryPr>
                              <m:ctrlPr>
                                <a:rPr lang="en-US" sz="1800" i="1">
                                  <a:effectLst/>
                                  <a:latin typeface="Cambria Math" panose="02040503050406030204" pitchFamily="18" charset="0"/>
                                  <a:ea typeface="Times New Roman" panose="02020603050405020304" pitchFamily="18" charset="0"/>
                                </a:rPr>
                              </m:ctrlPr>
                            </m:naryPr>
                            <m:sub>
                              <m:r>
                                <a:rPr lang="ka-GE" sz="1800" i="1">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𝑙</m:t>
                              </m:r>
                            </m:sup>
                            <m:e>
                              <m:r>
                                <a:rPr lang="ka-GE" sz="1800" i="1">
                                  <a:effectLst/>
                                  <a:latin typeface="Cambria Math" panose="02040503050406030204" pitchFamily="18" charset="0"/>
                                  <a:ea typeface="Times New Roman" panose="02020603050405020304" pitchFamily="18" charset="0"/>
                                </a:rPr>
                                <m:t>𝑞</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rPr>
                                <m:t>𝑑𝑡</m:t>
                              </m:r>
                            </m:e>
                          </m:nary>
                          <m:r>
                            <a:rPr lang="ka-GE" sz="1800" i="1">
                              <a:effectLst/>
                              <a:latin typeface="Cambria Math" panose="02040503050406030204" pitchFamily="18" charset="0"/>
                              <a:ea typeface="Times New Roman" panose="02020603050405020304" pitchFamily="18" charset="0"/>
                            </a:rPr>
                            <m:t>#</m:t>
                          </m:r>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1.15</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spcBef>
                    <a:spcPts val="1200"/>
                  </a:spcBef>
                </a:pPr>
                <a:r>
                  <a:rPr lang="en-US" sz="1800" dirty="0">
                    <a:effectLst/>
                    <a:latin typeface="Times New Roman" panose="02020603050405020304" pitchFamily="18" charset="0"/>
                    <a:ea typeface="Times New Roman" panose="02020603050405020304" pitchFamily="18" charset="0"/>
                  </a:rPr>
                  <a:t>Full solution to the problem takes following form:</a:t>
                </a:r>
              </a:p>
              <a:p>
                <a:pPr marL="0" indent="0">
                  <a:buNone/>
                </a:pPr>
                <a14:m>
                  <m:oMathPara xmlns:m="http://schemas.openxmlformats.org/officeDocument/2006/math">
                    <m:oMathParaPr>
                      <m:jc m:val="centerGroup"/>
                    </m:oMathParaPr>
                    <m:oMath xmlns:m="http://schemas.openxmlformats.org/officeDocument/2006/math">
                      <m:eqArr>
                        <m:eqArrPr>
                          <m:ctrlPr>
                            <a:rPr lang="en-US" i="1">
                              <a:effectLst/>
                              <a:latin typeface="Cambria Math" panose="02040503050406030204" pitchFamily="18" charset="0"/>
                            </a:rPr>
                          </m:ctrlPr>
                        </m:eqArrPr>
                        <m:e>
                          <m:m>
                            <m:mPr>
                              <m:mcs>
                                <m:mc>
                                  <m:mcPr>
                                    <m:count m:val="1"/>
                                    <m:mcJc m:val="center"/>
                                  </m:mcPr>
                                </m:mc>
                              </m:mcs>
                              <m:ctrlPr>
                                <a:rPr lang="en-US" i="1">
                                  <a:effectLst/>
                                  <a:latin typeface="Cambria Math" panose="02040503050406030204" pitchFamily="18" charset="0"/>
                                </a:rPr>
                              </m:ctrlPr>
                            </m:mPr>
                            <m:m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Φ</m:t>
                                </m:r>
                                <m:d>
                                  <m:dPr>
                                    <m:ctrlPr>
                                      <a:rPr lang="en-US" i="1">
                                        <a:effectLst/>
                                        <a:latin typeface="Cambria Math" panose="02040503050406030204" pitchFamily="18" charset="0"/>
                                      </a:rPr>
                                    </m:ctrlPr>
                                  </m:d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𝜋</m:t>
                                    </m:r>
                                    <m:rad>
                                      <m:radPr>
                                        <m:degHide m:val="on"/>
                                        <m:ctrlPr>
                                          <a:rPr lang="en-US" i="1">
                                            <a:effectLst/>
                                            <a:latin typeface="Cambria Math" panose="02040503050406030204" pitchFamily="18" charset="0"/>
                                          </a:rPr>
                                        </m:ctrlPr>
                                      </m:radPr>
                                      <m:deg/>
                                      <m:e>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rad>
                                  </m:den>
                                </m:f>
                                <m:nary>
                                  <m:naryPr>
                                    <m:ctrlPr>
                                      <a:rPr lang="en-US" i="1">
                                        <a:effectLst/>
                                        <a:latin typeface="Cambria Math" panose="02040503050406030204" pitchFamily="18" charset="0"/>
                                      </a:rPr>
                                    </m:ctrlPr>
                                  </m:naryPr>
                                  <m:sub>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sup>
                                  <m:e>
                                    <m:f>
                                      <m:fPr>
                                        <m:ctrlPr>
                                          <a:rPr lang="en-US" i="1">
                                            <a:effectLst/>
                                            <a:latin typeface="Cambria Math" panose="02040503050406030204" pitchFamily="18" charset="0"/>
                                          </a:rPr>
                                        </m:ctrlPr>
                                      </m:fPr>
                                      <m:num>
                                        <m:rad>
                                          <m:radPr>
                                            <m:degHide m:val="on"/>
                                            <m:ctrlPr>
                                              <a:rPr lang="en-US" i="1">
                                                <a:effectLst/>
                                                <a:latin typeface="Cambria Math" panose="02040503050406030204" pitchFamily="18" charset="0"/>
                                              </a:rPr>
                                            </m:ctrlPr>
                                          </m:radPr>
                                          <m:deg/>
                                          <m:e>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ra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𝑝</m:t>
                                        </m:r>
                                        <m:d>
                                          <m:dPr>
                                            <m:ctrlPr>
                                              <a:rPr lang="en-US" i="1">
                                                <a:effectLst/>
                                                <a:latin typeface="Cambria Math" panose="02040503050406030204" pitchFamily="18" charset="0"/>
                                              </a:rPr>
                                            </m:ctrlPr>
                                          </m:d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den>
                                    </m:f>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𝜋</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𝑖</m:t>
                                        </m:r>
                                      </m:den>
                                    </m:f>
                                  </m:e>
                                </m:nary>
                                <m:d>
                                  <m:dPr>
                                    <m:begChr m:val="["/>
                                    <m:endChr m:val="]"/>
                                    <m:ctrlPr>
                                      <a:rPr lang="en-US" i="1">
                                        <a:effectLst/>
                                        <a:latin typeface="Cambria Math" panose="02040503050406030204" pitchFamily="18" charset="0"/>
                                      </a:rPr>
                                    </m:ctrlPr>
                                  </m:dPr>
                                  <m:e>
                                    <m:nary>
                                      <m:naryPr>
                                        <m:ctrlPr>
                                          <a:rPr lang="en-US" i="1">
                                            <a:effectLst/>
                                            <a:latin typeface="Cambria Math" panose="02040503050406030204" pitchFamily="18" charset="0"/>
                                          </a:rPr>
                                        </m:ctrlPr>
                                      </m:naryPr>
                                      <m:sub>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sup>
                                      <m:e>
                                        <m:f>
                                          <m:fPr>
                                            <m:ctrlPr>
                                              <a:rPr lang="en-US" i="1">
                                                <a:effectLst/>
                                                <a:latin typeface="Cambria Math" panose="02040503050406030204" pitchFamily="18" charset="0"/>
                                              </a:rPr>
                                            </m:ctrlPr>
                                          </m:fPr>
                                          <m:num>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𝑞</m:t>
                                            </m:r>
                                            <m:d>
                                              <m:dPr>
                                                <m:ctrlPr>
                                                  <a:rPr lang="en-US" i="1">
                                                    <a:effectLst/>
                                                    <a:latin typeface="Cambria Math" panose="02040503050406030204" pitchFamily="18" charset="0"/>
                                                  </a:rPr>
                                                </m:ctrlPr>
                                              </m:d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den>
                                        </m:f>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𝑅</m:t>
                                            </m:r>
                                          </m:num>
                                          <m:den>
                                            <m:rad>
                                              <m:radPr>
                                                <m:degHide m:val="on"/>
                                                <m:ctrlPr>
                                                  <a:rPr lang="en-US" i="1">
                                                    <a:effectLst/>
                                                    <a:latin typeface="Cambria Math" panose="02040503050406030204" pitchFamily="18" charset="0"/>
                                                  </a:rPr>
                                                </m:ctrlPr>
                                              </m:radPr>
                                              <m:deg/>
                                              <m:e>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rad>
                                          </m:den>
                                        </m:f>
                                      </m:e>
                                    </m:nary>
                                  </m:e>
                                </m: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e>
                            </m:mr>
                            <m:m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𝛺</m:t>
                                </m:r>
                                <m:d>
                                  <m:dPr>
                                    <m:ctrlPr>
                                      <a:rPr lang="en-US" i="1">
                                        <a:effectLst/>
                                        <a:latin typeface="Cambria Math" panose="02040503050406030204" pitchFamily="18" charset="0"/>
                                      </a:rPr>
                                    </m:ctrlPr>
                                  </m:d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e>
                                </m: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𝜋</m:t>
                                    </m:r>
                                    <m:rad>
                                      <m:radPr>
                                        <m:degHide m:val="on"/>
                                        <m:ctrlPr>
                                          <a:rPr lang="en-US" i="1">
                                            <a:effectLst/>
                                            <a:latin typeface="Cambria Math" panose="02040503050406030204" pitchFamily="18" charset="0"/>
                                          </a:rPr>
                                        </m:ctrlPr>
                                      </m:radPr>
                                      <m:deg/>
                                      <m:e>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rad>
                                  </m:den>
                                </m:f>
                                <m:nary>
                                  <m:naryPr>
                                    <m:ctrlPr>
                                      <a:rPr lang="en-US" i="1">
                                        <a:effectLst/>
                                        <a:latin typeface="Cambria Math" panose="02040503050406030204" pitchFamily="18" charset="0"/>
                                      </a:rPr>
                                    </m:ctrlPr>
                                  </m:naryPr>
                                  <m:sub>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sup>
                                  <m:e>
                                    <m:f>
                                      <m:fPr>
                                        <m:ctrlPr>
                                          <a:rPr lang="en-US" i="1">
                                            <a:effectLst/>
                                            <a:latin typeface="Cambria Math" panose="02040503050406030204" pitchFamily="18" charset="0"/>
                                          </a:rPr>
                                        </m:ctrlPr>
                                      </m:fPr>
                                      <m:num>
                                        <m:rad>
                                          <m:radPr>
                                            <m:degHide m:val="on"/>
                                            <m:ctrlPr>
                                              <a:rPr lang="en-US" i="1">
                                                <a:effectLst/>
                                                <a:latin typeface="Cambria Math" panose="02040503050406030204" pitchFamily="18" charset="0"/>
                                              </a:rPr>
                                            </m:ctrlPr>
                                          </m:radPr>
                                          <m:deg/>
                                          <m:e>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ra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𝑝</m:t>
                                        </m:r>
                                        <m:d>
                                          <m:dPr>
                                            <m:ctrlPr>
                                              <a:rPr lang="en-US" i="1">
                                                <a:effectLst/>
                                                <a:latin typeface="Cambria Math" panose="02040503050406030204" pitchFamily="18" charset="0"/>
                                              </a:rPr>
                                            </m:ctrlPr>
                                          </m:d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den>
                                    </m:f>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𝜋</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𝑖</m:t>
                                        </m:r>
                                      </m:den>
                                    </m:f>
                                  </m:e>
                                </m:nary>
                                <m:d>
                                  <m:dPr>
                                    <m:begChr m:val="["/>
                                    <m:endChr m:val="]"/>
                                    <m:ctrlPr>
                                      <a:rPr lang="en-US" i="1">
                                        <a:effectLst/>
                                        <a:latin typeface="Cambria Math" panose="02040503050406030204" pitchFamily="18" charset="0"/>
                                      </a:rPr>
                                    </m:ctrlPr>
                                  </m:d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nary>
                                      <m:naryPr>
                                        <m:ctrlPr>
                                          <a:rPr lang="en-US" i="1">
                                            <a:effectLst/>
                                            <a:latin typeface="Cambria Math" panose="02040503050406030204" pitchFamily="18" charset="0"/>
                                          </a:rPr>
                                        </m:ctrlPr>
                                      </m:naryPr>
                                      <m:sub>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sub>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sup>
                                      <m:e>
                                        <m:f>
                                          <m:fPr>
                                            <m:ctrlPr>
                                              <a:rPr lang="en-US" i="1">
                                                <a:effectLst/>
                                                <a:latin typeface="Cambria Math" panose="02040503050406030204" pitchFamily="18" charset="0"/>
                                              </a:rPr>
                                            </m:ctrlPr>
                                          </m:fPr>
                                          <m:num>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𝑞</m:t>
                                            </m:r>
                                            <m:d>
                                              <m:dPr>
                                                <m:ctrlPr>
                                                  <a:rPr lang="en-US" i="1">
                                                    <a:effectLst/>
                                                    <a:latin typeface="Cambria Math" panose="02040503050406030204" pitchFamily="18" charset="0"/>
                                                  </a:rPr>
                                                </m:ctrlPr>
                                              </m:d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e>
                                            </m: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𝑑𝑡</m:t>
                                            </m:r>
                                          </m:num>
                                          <m:den>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den>
                                        </m:f>
                                      </m:e>
                                    </m:nary>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𝑅</m:t>
                                        </m:r>
                                      </m:num>
                                      <m:den>
                                        <m:rad>
                                          <m:radPr>
                                            <m:degHide m:val="on"/>
                                            <m:ctrlPr>
                                              <a:rPr lang="en-US" i="1">
                                                <a:effectLst/>
                                                <a:latin typeface="Cambria Math" panose="02040503050406030204" pitchFamily="18" charset="0"/>
                                              </a:rPr>
                                            </m:ctrlPr>
                                          </m:radPr>
                                          <m:deg/>
                                          <m:e>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rad>
                                      </m:den>
                                    </m:f>
                                  </m:e>
                                </m: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e>
                            </m:mr>
                          </m:m>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rPr>
                              </m:ctrlPr>
                            </m:d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1.16</m:t>
                              </m:r>
                            </m:e>
                          </m:d>
                        </m:e>
                      </m:eqArr>
                    </m:oMath>
                  </m:oMathPara>
                </a14:m>
                <a:endParaRPr lang="en-US" dirty="0"/>
              </a:p>
            </p:txBody>
          </p:sp>
        </mc:Choice>
        <mc:Fallback xmlns="">
          <p:sp>
            <p:nvSpPr>
              <p:cNvPr id="3" name="Content Placeholder 2">
                <a:extLst>
                  <a:ext uri="{FF2B5EF4-FFF2-40B4-BE49-F238E27FC236}">
                    <a16:creationId xmlns:a16="http://schemas.microsoft.com/office/drawing/2014/main" id="{4068552B-74D4-AAF7-A75B-D233E59C19FC}"/>
                  </a:ext>
                </a:extLst>
              </p:cNvPr>
              <p:cNvSpPr>
                <a:spLocks noGrp="1" noRot="1" noChangeAspect="1" noMove="1" noResize="1" noEditPoints="1" noAdjustHandles="1" noChangeArrowheads="1" noChangeShapeType="1" noTextEdit="1"/>
              </p:cNvSpPr>
              <p:nvPr>
                <p:ph idx="1"/>
              </p:nvPr>
            </p:nvSpPr>
            <p:spPr>
              <a:blipFill>
                <a:blip r:embed="rId2"/>
                <a:stretch>
                  <a:fillRect l="-407" t="-9444"/>
                </a:stretch>
              </a:blipFill>
            </p:spPr>
            <p:txBody>
              <a:bodyPr/>
              <a:lstStyle/>
              <a:p>
                <a:r>
                  <a:rPr lang="en-US">
                    <a:noFill/>
                  </a:rPr>
                  <a:t> </a:t>
                </a:r>
              </a:p>
            </p:txBody>
          </p:sp>
        </mc:Fallback>
      </mc:AlternateContent>
    </p:spTree>
    <p:extLst>
      <p:ext uri="{BB962C8B-B14F-4D97-AF65-F5344CB8AC3E}">
        <p14:creationId xmlns:p14="http://schemas.microsoft.com/office/powerpoint/2010/main" val="1709360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1FDFC-D8A0-5BB6-75EE-B90D4BEA088F}"/>
              </a:ext>
            </a:extLst>
          </p:cNvPr>
          <p:cNvSpPr>
            <a:spLocks noGrp="1"/>
          </p:cNvSpPr>
          <p:nvPr>
            <p:ph type="title"/>
          </p:nvPr>
        </p:nvSpPr>
        <p:spPr/>
        <p:txBody>
          <a:bodyPr/>
          <a:lstStyle/>
          <a:p>
            <a:r>
              <a:rPr lang="en-US" dirty="0"/>
              <a:t>Stress Intensity Factor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AD7BE2E-F852-EEAB-268F-37690B021A4C}"/>
                  </a:ext>
                </a:extLst>
              </p:cNvPr>
              <p:cNvSpPr>
                <a:spLocks noGrp="1"/>
              </p:cNvSpPr>
              <p:nvPr>
                <p:ph idx="1"/>
              </p:nvPr>
            </p:nvSpPr>
            <p:spPr>
              <a:xfrm>
                <a:off x="858174" y="1350781"/>
                <a:ext cx="5336438" cy="4712668"/>
              </a:xfrm>
            </p:spPr>
            <p:txBody>
              <a:bodyPr/>
              <a:lstStyle/>
              <a:p>
                <a:pPr algn="just"/>
                <a:r>
                  <a:rPr lang="en-US" sz="1800" dirty="0">
                    <a:effectLst/>
                    <a:latin typeface="Times New Roman" panose="02020603050405020304" pitchFamily="18" charset="0"/>
                    <a:ea typeface="Times New Roman" panose="02020603050405020304" pitchFamily="18" charset="0"/>
                  </a:rPr>
                  <a:t>Consider an infinite isotropic plane and the distribution of stresses and displacements within a small region near the ends of a linear crack. To achieve this, we will transition to a new polar coordinate system with the origin at the crack tip, where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𝑙</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or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2</m:t>
                        </m:r>
                      </m:sub>
                    </m:sSub>
                    <m:r>
                      <a:rPr lang="en-US" sz="1800" b="0" i="1" smtClean="0">
                        <a:effectLst/>
                        <a:latin typeface="Cambria Math" panose="02040503050406030204" pitchFamily="18" charset="0"/>
                        <a:ea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rPr>
                      <m:t>𝑙</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(as shown in Fig. 2). Hence,</a:t>
                </a:r>
              </a:p>
              <a:p>
                <a:pPr algn="just"/>
                <a:endParaRPr lang="en-US" sz="1800" dirty="0">
                  <a:effectLst/>
                  <a:latin typeface="Times New Roman" panose="02020603050405020304" pitchFamily="18" charset="0"/>
                  <a:ea typeface="Times New Roman" panose="02020603050405020304" pitchFamily="18" charset="0"/>
                </a:endParaRPr>
              </a:p>
              <a:p>
                <a:pPr marL="0" indent="0" algn="just">
                  <a:buNone/>
                </a:pPr>
                <a14:m>
                  <m:oMathPara xmlns:m="http://schemas.openxmlformats.org/officeDocument/2006/math">
                    <m:oMathParaPr>
                      <m:jc m:val="centerGroup"/>
                    </m:oMathParaPr>
                    <m:oMath xmlns:m="http://schemas.openxmlformats.org/officeDocument/2006/math">
                      <m:eqArr>
                        <m:eqArrPr>
                          <m:ctrlPr>
                            <a:rPr lang="en-US" i="1" smtClean="0">
                              <a:effectLst/>
                              <a:latin typeface="Cambria Math" panose="02040503050406030204" pitchFamily="18" charset="0"/>
                            </a:rPr>
                          </m:ctrlPr>
                        </m:eqArr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rPr>
                              </m:ctrlPr>
                            </m:dPr>
                            <m:e>
                              <m:sSub>
                                <m:sSubPr>
                                  <m:ctrlPr>
                                    <a:rPr lang="en-US" i="1">
                                      <a:effectLst/>
                                      <a:latin typeface="Cambria Math" panose="02040503050406030204" pitchFamily="18" charset="0"/>
                                    </a:rPr>
                                  </m:ctrlPr>
                                </m:sSub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𝑙</m:t>
                              </m:r>
                            </m:e>
                          </m:d>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m:rPr>
                              <m:nor/>
                            </m:rPr>
                            <a:rPr lang="ka-GE" sz="1800">
                              <a:effectLst/>
                              <a:latin typeface="Times New Roman" panose="02020603050405020304" pitchFamily="18" charset="0"/>
                              <a:ea typeface="Times New Roman" panose="02020603050405020304" pitchFamily="18" charset="0"/>
                            </a:rPr>
                            <m:t> </m:t>
                          </m:r>
                          <m:sSub>
                            <m:sSubPr>
                              <m:ctrlPr>
                                <a:rPr lang="en-US" i="1">
                                  <a:effectLst/>
                                  <a:latin typeface="Cambria Math" panose="02040503050406030204" pitchFamily="18" charset="0"/>
                                </a:rPr>
                              </m:ctrlPr>
                            </m:sSub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1" smtClean="0">
                              <a:effectLst/>
                              <a:latin typeface="Cambria Math" panose="02040503050406030204" pitchFamily="18" charset="0"/>
                              <a:ea typeface="Times New Roman" panose="02020603050405020304" pitchFamily="18" charset="0"/>
                              <a:cs typeface="Times New Roman" panose="02020603050405020304" pitchFamily="18" charset="0"/>
                            </a:rPr>
                            <m:t>𝑟</m:t>
                          </m:r>
                          <m:sSup>
                            <m:sSupPr>
                              <m:ctrlPr>
                                <a:rPr lang="en-US" i="1">
                                  <a:effectLst/>
                                  <a:latin typeface="Cambria Math" panose="02040503050406030204" pitchFamily="18" charset="0"/>
                                </a:rPr>
                              </m:ctrlPr>
                            </m:sSup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𝑒</m:t>
                              </m:r>
                            </m:e>
                            <m: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𝑖</m:t>
                              </m:r>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𝜙</m:t>
                              </m:r>
                            </m:sup>
                          </m:sSup>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rPr>
                              </m:ctrlPr>
                            </m:dPr>
                            <m:e>
                              <m:r>
                                <a:rPr lang="ka-GE" sz="1800" i="1">
                                  <a:effectLst/>
                                  <a:latin typeface="Cambria Math" panose="02040503050406030204" pitchFamily="18" charset="0"/>
                                  <a:ea typeface="Times New Roman" panose="02020603050405020304" pitchFamily="18" charset="0"/>
                                  <a:cs typeface="Times New Roman" panose="02020603050405020304" pitchFamily="18" charset="0"/>
                                </a:rPr>
                                <m:t>1.17</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lnSpc>
                    <a:spcPct val="115000"/>
                  </a:lnSpc>
                  <a:spcBef>
                    <a:spcPts val="1200"/>
                  </a:spcBef>
                </a:pPr>
                <a:r>
                  <a:rPr lang="en-US" sz="1800" dirty="0">
                    <a:effectLst/>
                    <a:latin typeface="Times New Roman" panose="02020603050405020304" pitchFamily="18" charset="0"/>
                    <a:ea typeface="Times New Roman" panose="02020603050405020304" pitchFamily="18" charset="0"/>
                  </a:rPr>
                  <a:t>The potentials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𝛷</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𝛺</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rPr>
                        </m:ctrlPr>
                      </m:sSubPr>
                      <m:e>
                        <m:r>
                          <a:rPr lang="ka-GE" sz="1800" i="1">
                            <a:effectLst/>
                            <a:latin typeface="Cambria Math" panose="02040503050406030204" pitchFamily="18" charset="0"/>
                            <a:ea typeface="Times New Roman" panose="02020603050405020304" pitchFamily="18" charset="0"/>
                          </a:rPr>
                          <m:t>𝑧</m:t>
                        </m:r>
                      </m:e>
                      <m:sub>
                        <m:r>
                          <a:rPr lang="ka-GE" sz="1800" i="1">
                            <a:effectLst/>
                            <a:latin typeface="Cambria Math" panose="02040503050406030204" pitchFamily="18" charset="0"/>
                            <a:ea typeface="Times New Roman" panose="02020603050405020304" pitchFamily="18" charset="0"/>
                          </a:rPr>
                          <m:t>1</m:t>
                        </m:r>
                      </m:sub>
                    </m:sSub>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correspond to the expressions defined in the </a:t>
                </a:r>
                <a14:m>
                  <m:oMath xmlns:m="http://schemas.openxmlformats.org/officeDocument/2006/math">
                    <m:r>
                      <a:rPr lang="ka-GE" sz="1800" i="1">
                        <a:effectLst/>
                        <a:latin typeface="Cambria Math" panose="02040503050406030204" pitchFamily="18" charset="0"/>
                        <a:ea typeface="Times New Roman" panose="02020603050405020304" pitchFamily="18" charset="0"/>
                      </a:rPr>
                      <m:t>𝑋𝑂𝑌</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system for the functions </a:t>
                </a:r>
                <a14:m>
                  <m:oMath xmlns:m="http://schemas.openxmlformats.org/officeDocument/2006/math">
                    <m:r>
                      <a:rPr lang="ka-GE" sz="1800" i="1">
                        <a:effectLst/>
                        <a:latin typeface="Cambria Math" panose="02040503050406030204" pitchFamily="18" charset="0"/>
                        <a:ea typeface="Times New Roman" panose="02020603050405020304" pitchFamily="18" charset="0"/>
                      </a:rPr>
                      <m:t>𝛷</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and </a:t>
                </a:r>
                <a14:m>
                  <m:oMath xmlns:m="http://schemas.openxmlformats.org/officeDocument/2006/math">
                    <m:r>
                      <a:rPr lang="ka-GE" sz="1800" i="1">
                        <a:effectLst/>
                        <a:latin typeface="Cambria Math" panose="02040503050406030204" pitchFamily="18" charset="0"/>
                        <a:ea typeface="Times New Roman" panose="02020603050405020304" pitchFamily="18" charset="0"/>
                      </a:rPr>
                      <m:t>𝛺</m:t>
                    </m:r>
                    <m:r>
                      <a:rPr lang="ka-GE" sz="1800" i="1">
                        <a:effectLst/>
                        <a:latin typeface="Cambria Math" panose="02040503050406030204" pitchFamily="18" charset="0"/>
                        <a:ea typeface="Times New Roman" panose="02020603050405020304" pitchFamily="18" charset="0"/>
                      </a:rPr>
                      <m:t>(</m:t>
                    </m:r>
                    <m:r>
                      <a:rPr lang="ka-GE" sz="1800" i="1">
                        <a:effectLst/>
                        <a:latin typeface="Cambria Math" panose="02040503050406030204" pitchFamily="18" charset="0"/>
                        <a:ea typeface="Times New Roman" panose="02020603050405020304" pitchFamily="18" charset="0"/>
                      </a:rPr>
                      <m:t>𝑧</m:t>
                    </m:r>
                    <m:r>
                      <a:rPr lang="ka-GE" sz="1800" i="1">
                        <a:effectLst/>
                        <a:latin typeface="Cambria Math" panose="02040503050406030204" pitchFamily="18" charset="0"/>
                        <a:ea typeface="Times New Roman" panose="02020603050405020304" pitchFamily="18" charset="0"/>
                      </a:rPr>
                      <m:t>)</m:t>
                    </m:r>
                  </m:oMath>
                </a14:m>
                <a:r>
                  <a:rPr lang="ka-GE"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in the new coordinate system.</a:t>
                </a:r>
              </a:p>
              <a:p>
                <a:pPr marL="0" indent="0" algn="just">
                  <a:lnSpc>
                    <a:spcPct val="115000"/>
                  </a:lnSpc>
                  <a:spcBef>
                    <a:spcPts val="1200"/>
                  </a:spcBef>
                  <a:buNone/>
                </a:pPr>
                <a14:m>
                  <m:oMathPara xmlns:m="http://schemas.openxmlformats.org/officeDocument/2006/math">
                    <m:oMathParaPr>
                      <m:jc m:val="centerGroup"/>
                    </m:oMathParaPr>
                    <m:oMath xmlns:m="http://schemas.openxmlformats.org/officeDocument/2006/math">
                      <m:eqArr>
                        <m:eqArrPr>
                          <m:ctrlPr>
                            <a:rPr lang="en-US" sz="1800" i="1">
                              <a:effectLst/>
                              <a:latin typeface="Cambria Math" panose="02040503050406030204" pitchFamily="18" charset="0"/>
                              <a:ea typeface="Times New Roman" panose="02020603050405020304" pitchFamily="18" charset="0"/>
                            </a:rPr>
                          </m:ctrlPr>
                        </m:eqArrPr>
                        <m:e>
                          <m:m>
                            <m:mPr>
                              <m:mcs>
                                <m:mc>
                                  <m:mcPr>
                                    <m:count m:val="1"/>
                                    <m:mcJc m:val="center"/>
                                  </m:mcPr>
                                </m:mc>
                              </m:mcs>
                              <m:ctrlPr>
                                <a:rPr lang="en-US" sz="1800" i="1" smtClean="0">
                                  <a:effectLst/>
                                  <a:latin typeface="Cambria Math" panose="02040503050406030204" pitchFamily="18" charset="0"/>
                                </a:rPr>
                              </m:ctrlPr>
                            </m:mPr>
                            <m:mr>
                              <m:e>
                                <m:sSub>
                                  <m:sSubPr>
                                    <m:ctrlPr>
                                      <a:rPr lang="en-US" i="1">
                                        <a:latin typeface="Cambria Math" panose="02040503050406030204" pitchFamily="18" charset="0"/>
                                        <a:ea typeface="Times New Roman" panose="02020603050405020304" pitchFamily="18" charset="0"/>
                                      </a:rPr>
                                    </m:ctrlPr>
                                  </m:sSubPr>
                                  <m:e>
                                    <m:r>
                                      <a:rPr lang="ka-GE" i="1">
                                        <a:latin typeface="Cambria Math" panose="02040503050406030204" pitchFamily="18" charset="0"/>
                                        <a:ea typeface="Times New Roman" panose="02020603050405020304" pitchFamily="18" charset="0"/>
                                      </a:rPr>
                                      <m:t>𝛷</m:t>
                                    </m:r>
                                  </m:e>
                                  <m:sub>
                                    <m:r>
                                      <a:rPr lang="ka-GE" i="1">
                                        <a:latin typeface="Cambria Math" panose="02040503050406030204" pitchFamily="18" charset="0"/>
                                        <a:ea typeface="Times New Roman" panose="02020603050405020304" pitchFamily="18" charset="0"/>
                                      </a:rPr>
                                      <m:t>1</m:t>
                                    </m:r>
                                  </m:sub>
                                </m:sSub>
                                <m:d>
                                  <m:dPr>
                                    <m:ctrlPr>
                                      <a:rPr lang="en-US" i="1">
                                        <a:latin typeface="Cambria Math" panose="02040503050406030204" pitchFamily="18" charset="0"/>
                                        <a:ea typeface="Times New Roman" panose="02020603050405020304" pitchFamily="18" charset="0"/>
                                      </a:rPr>
                                    </m:ctrlPr>
                                  </m:dPr>
                                  <m:e>
                                    <m:sSub>
                                      <m:sSubPr>
                                        <m:ctrlPr>
                                          <a:rPr lang="en-US" i="1">
                                            <a:latin typeface="Cambria Math" panose="02040503050406030204" pitchFamily="18" charset="0"/>
                                            <a:ea typeface="Times New Roman" panose="02020603050405020304" pitchFamily="18" charset="0"/>
                                          </a:rPr>
                                        </m:ctrlPr>
                                      </m:sSubPr>
                                      <m:e>
                                        <m:r>
                                          <a:rPr lang="ka-GE" i="1">
                                            <a:latin typeface="Cambria Math" panose="02040503050406030204" pitchFamily="18" charset="0"/>
                                            <a:ea typeface="Times New Roman" panose="02020603050405020304" pitchFamily="18" charset="0"/>
                                          </a:rPr>
                                          <m:t>𝑧</m:t>
                                        </m:r>
                                      </m:e>
                                      <m:sub>
                                        <m:r>
                                          <a:rPr lang="ka-GE" i="1">
                                            <a:latin typeface="Cambria Math" panose="02040503050406030204" pitchFamily="18" charset="0"/>
                                            <a:ea typeface="Times New Roman" panose="02020603050405020304" pitchFamily="18" charset="0"/>
                                          </a:rPr>
                                          <m:t>1</m:t>
                                        </m:r>
                                      </m:sub>
                                    </m:sSub>
                                  </m:e>
                                </m:d>
                                <m:r>
                                  <a:rPr lang="ka-GE" i="1">
                                    <a:latin typeface="Cambria Math" panose="02040503050406030204" pitchFamily="18" charset="0"/>
                                    <a:ea typeface="Times New Roman" panose="02020603050405020304" pitchFamily="18" charset="0"/>
                                  </a:rPr>
                                  <m:t>=</m:t>
                                </m:r>
                                <m:r>
                                  <a:rPr lang="ka-GE" i="1">
                                    <a:latin typeface="Cambria Math" panose="02040503050406030204" pitchFamily="18" charset="0"/>
                                    <a:ea typeface="Times New Roman" panose="02020603050405020304" pitchFamily="18" charset="0"/>
                                  </a:rPr>
                                  <m:t>𝛷</m:t>
                                </m:r>
                                <m:d>
                                  <m:dPr>
                                    <m:ctrlPr>
                                      <a:rPr lang="en-US" i="1">
                                        <a:latin typeface="Cambria Math" panose="02040503050406030204" pitchFamily="18" charset="0"/>
                                        <a:ea typeface="Times New Roman" panose="02020603050405020304" pitchFamily="18" charset="0"/>
                                      </a:rPr>
                                    </m:ctrlPr>
                                  </m:dPr>
                                  <m:e>
                                    <m:r>
                                      <a:rPr lang="ka-GE" i="1">
                                        <a:latin typeface="Cambria Math" panose="02040503050406030204" pitchFamily="18" charset="0"/>
                                        <a:ea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rPr>
                                        </m:ctrlPr>
                                      </m:sSubPr>
                                      <m:e>
                                        <m:r>
                                          <a:rPr lang="ka-GE" i="1">
                                            <a:latin typeface="Cambria Math" panose="02040503050406030204" pitchFamily="18" charset="0"/>
                                            <a:ea typeface="Times New Roman" panose="02020603050405020304" pitchFamily="18" charset="0"/>
                                          </a:rPr>
                                          <m:t>𝑧</m:t>
                                        </m:r>
                                      </m:e>
                                      <m:sub>
                                        <m:r>
                                          <a:rPr lang="ka-GE" i="1">
                                            <a:latin typeface="Cambria Math" panose="02040503050406030204" pitchFamily="18" charset="0"/>
                                            <a:ea typeface="Times New Roman" panose="02020603050405020304" pitchFamily="18" charset="0"/>
                                          </a:rPr>
                                          <m:t>1</m:t>
                                        </m:r>
                                      </m:sub>
                                    </m:sSub>
                                    <m:r>
                                      <a:rPr lang="ka-GE" i="1">
                                        <a:latin typeface="Cambria Math" panose="02040503050406030204" pitchFamily="18" charset="0"/>
                                        <a:ea typeface="Times New Roman" panose="02020603050405020304" pitchFamily="18" charset="0"/>
                                      </a:rPr>
                                      <m:t>±</m:t>
                                    </m:r>
                                    <m:r>
                                      <a:rPr lang="ka-GE" i="1">
                                        <a:latin typeface="Cambria Math" panose="02040503050406030204" pitchFamily="18" charset="0"/>
                                        <a:ea typeface="Times New Roman" panose="02020603050405020304" pitchFamily="18" charset="0"/>
                                      </a:rPr>
                                      <m:t>𝑙</m:t>
                                    </m:r>
                                  </m:e>
                                </m:d>
                              </m:e>
                            </m:mr>
                            <m:mr>
                              <m:e>
                                <m:sSub>
                                  <m:sSubPr>
                                    <m:ctrlPr>
                                      <a:rPr lang="en-US" i="1">
                                        <a:latin typeface="Cambria Math" panose="02040503050406030204" pitchFamily="18" charset="0"/>
                                        <a:ea typeface="Times New Roman" panose="02020603050405020304" pitchFamily="18" charset="0"/>
                                      </a:rPr>
                                    </m:ctrlPr>
                                  </m:sSubPr>
                                  <m:e>
                                    <m:r>
                                      <a:rPr lang="ka-GE" i="1">
                                        <a:latin typeface="Cambria Math" panose="02040503050406030204" pitchFamily="18" charset="0"/>
                                        <a:ea typeface="Times New Roman" panose="02020603050405020304" pitchFamily="18" charset="0"/>
                                      </a:rPr>
                                      <m:t>𝛺</m:t>
                                    </m:r>
                                  </m:e>
                                  <m:sub>
                                    <m:r>
                                      <a:rPr lang="ka-GE" i="1">
                                        <a:latin typeface="Cambria Math" panose="02040503050406030204" pitchFamily="18" charset="0"/>
                                        <a:ea typeface="Times New Roman" panose="02020603050405020304" pitchFamily="18" charset="0"/>
                                      </a:rPr>
                                      <m:t>1</m:t>
                                    </m:r>
                                  </m:sub>
                                </m:sSub>
                                <m:r>
                                  <a:rPr lang="ka-GE" i="1">
                                    <a:latin typeface="Cambria Math" panose="02040503050406030204" pitchFamily="18" charset="0"/>
                                    <a:ea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rPr>
                                    </m:ctrlPr>
                                  </m:sSubPr>
                                  <m:e>
                                    <m:r>
                                      <a:rPr lang="ka-GE" i="1">
                                        <a:latin typeface="Cambria Math" panose="02040503050406030204" pitchFamily="18" charset="0"/>
                                        <a:ea typeface="Times New Roman" panose="02020603050405020304" pitchFamily="18" charset="0"/>
                                      </a:rPr>
                                      <m:t>𝑧</m:t>
                                    </m:r>
                                  </m:e>
                                  <m:sub>
                                    <m:r>
                                      <a:rPr lang="ka-GE" i="1">
                                        <a:latin typeface="Cambria Math" panose="02040503050406030204" pitchFamily="18" charset="0"/>
                                        <a:ea typeface="Times New Roman" panose="02020603050405020304" pitchFamily="18" charset="0"/>
                                      </a:rPr>
                                      <m:t>1</m:t>
                                    </m:r>
                                  </m:sub>
                                </m:sSub>
                                <m:r>
                                  <a:rPr lang="ka-GE" i="1">
                                    <a:latin typeface="Cambria Math" panose="02040503050406030204" pitchFamily="18" charset="0"/>
                                    <a:ea typeface="Times New Roman" panose="02020603050405020304" pitchFamily="18" charset="0"/>
                                  </a:rPr>
                                  <m:t>)=</m:t>
                                </m:r>
                                <m:r>
                                  <a:rPr lang="ka-GE" i="1">
                                    <a:latin typeface="Cambria Math" panose="02040503050406030204" pitchFamily="18" charset="0"/>
                                    <a:ea typeface="Times New Roman" panose="02020603050405020304" pitchFamily="18" charset="0"/>
                                  </a:rPr>
                                  <m:t>𝛺</m:t>
                                </m:r>
                                <m:r>
                                  <a:rPr lang="ka-GE" i="1">
                                    <a:latin typeface="Cambria Math" panose="02040503050406030204" pitchFamily="18" charset="0"/>
                                    <a:ea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rPr>
                                    </m:ctrlPr>
                                  </m:sSubPr>
                                  <m:e>
                                    <m:r>
                                      <a:rPr lang="ka-GE" i="1">
                                        <a:latin typeface="Cambria Math" panose="02040503050406030204" pitchFamily="18" charset="0"/>
                                        <a:ea typeface="Times New Roman" panose="02020603050405020304" pitchFamily="18" charset="0"/>
                                      </a:rPr>
                                      <m:t>𝑧</m:t>
                                    </m:r>
                                  </m:e>
                                  <m:sub>
                                    <m:r>
                                      <a:rPr lang="ka-GE" i="1">
                                        <a:latin typeface="Cambria Math" panose="02040503050406030204" pitchFamily="18" charset="0"/>
                                        <a:ea typeface="Times New Roman" panose="02020603050405020304" pitchFamily="18" charset="0"/>
                                      </a:rPr>
                                      <m:t>1</m:t>
                                    </m:r>
                                  </m:sub>
                                </m:sSub>
                                <m:r>
                                  <a:rPr lang="ka-GE" i="1">
                                    <a:latin typeface="Cambria Math" panose="02040503050406030204" pitchFamily="18" charset="0"/>
                                    <a:ea typeface="Times New Roman" panose="02020603050405020304" pitchFamily="18" charset="0"/>
                                  </a:rPr>
                                  <m:t>±</m:t>
                                </m:r>
                                <m:r>
                                  <a:rPr lang="ka-GE" i="1">
                                    <a:latin typeface="Cambria Math" panose="02040503050406030204" pitchFamily="18" charset="0"/>
                                    <a:ea typeface="Times New Roman" panose="02020603050405020304" pitchFamily="18" charset="0"/>
                                  </a:rPr>
                                  <m:t>𝑙</m:t>
                                </m:r>
                                <m:r>
                                  <a:rPr lang="ka-GE" i="1">
                                    <a:latin typeface="Cambria Math" panose="02040503050406030204" pitchFamily="18" charset="0"/>
                                    <a:ea typeface="Times New Roman" panose="02020603050405020304" pitchFamily="18" charset="0"/>
                                  </a:rPr>
                                  <m:t>)</m:t>
                                </m:r>
                                <m:r>
                                  <m:rPr>
                                    <m:nor/>
                                  </m:rPr>
                                  <a:rPr lang="en-US" dirty="0">
                                    <a:ea typeface="Times New Roman" panose="02020603050405020304" pitchFamily="18" charset="0"/>
                                  </a:rPr>
                                  <m:t> </m:t>
                                </m:r>
                              </m:e>
                            </m:mr>
                          </m:m>
                          <m:d>
                            <m:dPr>
                              <m:ctrlPr>
                                <a:rPr lang="en-US" sz="1800" i="1">
                                  <a:effectLst/>
                                  <a:latin typeface="Cambria Math" panose="02040503050406030204" pitchFamily="18" charset="0"/>
                                  <a:ea typeface="Times New Roman" panose="02020603050405020304" pitchFamily="18" charset="0"/>
                                </a:rPr>
                              </m:ctrlPr>
                            </m:dPr>
                            <m:e>
                              <m:r>
                                <a:rPr lang="ka-GE" sz="1800" i="1">
                                  <a:effectLst/>
                                  <a:latin typeface="Cambria Math" panose="02040503050406030204" pitchFamily="18" charset="0"/>
                                  <a:ea typeface="Times New Roman" panose="02020603050405020304" pitchFamily="18" charset="0"/>
                                </a:rPr>
                                <m:t>1.18</m:t>
                              </m:r>
                            </m:e>
                          </m:d>
                        </m:e>
                      </m:eqArr>
                    </m:oMath>
                  </m:oMathPara>
                </a14:m>
                <a:endParaRPr lang="en-US" sz="1800" dirty="0">
                  <a:effectLst/>
                  <a:latin typeface="Times New Roman" panose="02020603050405020304" pitchFamily="18" charset="0"/>
                  <a:ea typeface="Times New Roman" panose="02020603050405020304" pitchFamily="18" charset="0"/>
                </a:endParaRPr>
              </a:p>
              <a:p>
                <a:pPr algn="just"/>
                <a:endParaRPr lang="en-US" sz="1800" dirty="0">
                  <a:effectLst/>
                  <a:latin typeface="Times New Roman" panose="02020603050405020304" pitchFamily="18" charset="0"/>
                  <a:ea typeface="Times New Roman" panose="02020603050405020304" pitchFamily="18" charset="0"/>
                </a:endParaRPr>
              </a:p>
              <a:p>
                <a:pPr algn="just"/>
                <a:endParaRPr lang="en-US" dirty="0"/>
              </a:p>
            </p:txBody>
          </p:sp>
        </mc:Choice>
        <mc:Fallback xmlns="">
          <p:sp>
            <p:nvSpPr>
              <p:cNvPr id="3" name="Content Placeholder 2">
                <a:extLst>
                  <a:ext uri="{FF2B5EF4-FFF2-40B4-BE49-F238E27FC236}">
                    <a16:creationId xmlns:a16="http://schemas.microsoft.com/office/drawing/2014/main" id="{0AD7BE2E-F852-EEAB-268F-37690B021A4C}"/>
                  </a:ext>
                </a:extLst>
              </p:cNvPr>
              <p:cNvSpPr>
                <a:spLocks noGrp="1" noRot="1" noChangeAspect="1" noMove="1" noResize="1" noEditPoints="1" noAdjustHandles="1" noChangeArrowheads="1" noChangeShapeType="1" noTextEdit="1"/>
              </p:cNvSpPr>
              <p:nvPr>
                <p:ph idx="1"/>
              </p:nvPr>
            </p:nvSpPr>
            <p:spPr>
              <a:xfrm>
                <a:off x="858174" y="1350781"/>
                <a:ext cx="5336438" cy="4712668"/>
              </a:xfrm>
              <a:blipFill>
                <a:blip r:embed="rId2"/>
                <a:stretch>
                  <a:fillRect l="-800" t="-776" r="-914"/>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BD71BA23-3C38-FA27-28F4-A68390CB3F69}"/>
              </a:ext>
            </a:extLst>
          </p:cNvPr>
          <p:cNvPicPr>
            <a:picLocks noChangeAspect="1"/>
          </p:cNvPicPr>
          <p:nvPr/>
        </p:nvPicPr>
        <p:blipFill>
          <a:blip r:embed="rId3"/>
          <a:stretch>
            <a:fillRect/>
          </a:stretch>
        </p:blipFill>
        <p:spPr>
          <a:xfrm>
            <a:off x="6579196" y="2135586"/>
            <a:ext cx="5272692" cy="2586828"/>
          </a:xfrm>
          <a:prstGeom prst="rect">
            <a:avLst/>
          </a:prstGeom>
        </p:spPr>
      </p:pic>
    </p:spTree>
    <p:extLst>
      <p:ext uri="{BB962C8B-B14F-4D97-AF65-F5344CB8AC3E}">
        <p14:creationId xmlns:p14="http://schemas.microsoft.com/office/powerpoint/2010/main" val="916653279"/>
      </p:ext>
    </p:extLst>
  </p:cSld>
  <p:clrMapOvr>
    <a:masterClrMapping/>
  </p:clrMapOvr>
</p:sld>
</file>

<file path=ppt/theme/theme1.xml><?xml version="1.0" encoding="utf-8"?>
<a:theme xmlns:a="http://schemas.openxmlformats.org/drawingml/2006/main" name="Parcel">
  <a:themeElements>
    <a:clrScheme name="Custom 1">
      <a:dk1>
        <a:srgbClr val="000000"/>
      </a:dk1>
      <a:lt1>
        <a:srgbClr val="FFFFFF"/>
      </a:lt1>
      <a:dk2>
        <a:srgbClr val="4A5356"/>
      </a:dk2>
      <a:lt2>
        <a:srgbClr val="F2F2F2"/>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434</TotalTime>
  <Words>3280</Words>
  <Application>Microsoft Office PowerPoint</Application>
  <PresentationFormat>Widescreen</PresentationFormat>
  <Paragraphs>247</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Cambria Math</vt:lpstr>
      <vt:lpstr>Gill Sans MT</vt:lpstr>
      <vt:lpstr>literaturuli_BJG_2000</vt:lpstr>
      <vt:lpstr>Sylfaen</vt:lpstr>
      <vt:lpstr>Times New Roman</vt:lpstr>
      <vt:lpstr>Parcel</vt:lpstr>
      <vt:lpstr>On the Mathematical Aspects of the Numerical Calculation of Engineering Constructions Weakened by Cracks</vt:lpstr>
      <vt:lpstr>Introduction</vt:lpstr>
      <vt:lpstr>Introduction</vt:lpstr>
      <vt:lpstr>Stress-Strain Analysis of an Elastic Plane with a Linear Cut</vt:lpstr>
      <vt:lpstr>Setting up the Problem and Formulating it as an Integral Equation</vt:lpstr>
      <vt:lpstr>Setting up the Problem and Formulating it as an Integral Equation</vt:lpstr>
      <vt:lpstr>Setting up the Problem and Formulating it as an Integral Equation</vt:lpstr>
      <vt:lpstr>Setting up the Problem and Formulating it as an Integral Equation</vt:lpstr>
      <vt:lpstr>Stress Intensity Factor</vt:lpstr>
      <vt:lpstr>Stress Intensity Factor</vt:lpstr>
      <vt:lpstr>Limit Equilibrium Equation</vt:lpstr>
      <vt:lpstr>Some Examples of Problems that Reduce to Fredholm Singular Integral Equations of the First Kind</vt:lpstr>
      <vt:lpstr>Some Examples of Problems that Reduce to Fredholm Singular Integral Equations of the First Kind</vt:lpstr>
      <vt:lpstr>Some Examples of Problems that Reduce to Fredholm Singular Integral Equations of the First Kind</vt:lpstr>
      <vt:lpstr>Thermally Insulate Cracks</vt:lpstr>
      <vt:lpstr>Thermally Insulate Cracks</vt:lpstr>
      <vt:lpstr>Numerical Solutions for Thermally Insulate Cracks</vt:lpstr>
      <vt:lpstr>Numerical Solutions for Thermally Insulate Cracks</vt:lpstr>
      <vt:lpstr>Numerical Solutions for Thermally Insulate Cracks</vt:lpstr>
      <vt:lpstr>Approximation of Singular Integrals by Quadrature Formulas Close in Accuracy to Gaussian-type Formulas</vt:lpstr>
      <vt:lpstr>Approximation of Singular Integrals by Quadrature Formulas Close in Accuracy to Gaussian-type Formulas</vt:lpstr>
      <vt:lpstr>Approximation of Singular Integrals by Quadrature Formulas Close in Accuracy to Gaussian-type Formulas</vt:lpstr>
      <vt:lpstr>Approximation of Singular Integrals by Quadrature Formulas Close in Accuracy to Gaussian-type Formulas</vt:lpstr>
      <vt:lpstr>Approximation of Singular Integrals by Quadrature Formulas Close in Accuracy to Gaussian-type Formulas</vt:lpstr>
      <vt:lpstr>Thank you</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 the Mathematical Aspects of the Numerical Calculation of Engineering Constructions Weakened by Cracks</dc:title>
  <dc:creator>Teimuraz Saghinadze</dc:creator>
  <cp:lastModifiedBy>Teimuraz Saghinadze</cp:lastModifiedBy>
  <cp:revision>1</cp:revision>
  <dcterms:created xsi:type="dcterms:W3CDTF">2023-11-08T20:07:17Z</dcterms:created>
  <dcterms:modified xsi:type="dcterms:W3CDTF">2023-11-09T08:18:39Z</dcterms:modified>
</cp:coreProperties>
</file>