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1" r:id="rId6"/>
    <p:sldId id="260" r:id="rId7"/>
    <p:sldId id="263" r:id="rId8"/>
    <p:sldId id="262" r:id="rId9"/>
    <p:sldId id="264" r:id="rId10"/>
    <p:sldId id="265" r:id="rId11"/>
    <p:sldId id="268" r:id="rId12"/>
    <p:sldId id="266" r:id="rId13"/>
    <p:sldId id="267" r:id="rId14"/>
    <p:sldId id="274" r:id="rId15"/>
    <p:sldId id="285" r:id="rId16"/>
    <p:sldId id="286" r:id="rId17"/>
    <p:sldId id="275" r:id="rId18"/>
    <p:sldId id="276" r:id="rId19"/>
    <p:sldId id="269" r:id="rId20"/>
    <p:sldId id="279" r:id="rId21"/>
    <p:sldId id="287" r:id="rId22"/>
    <p:sldId id="278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35"/>
    <p:restoredTop sz="96405"/>
  </p:normalViewPr>
  <p:slideViewPr>
    <p:cSldViewPr snapToGrid="0" snapToObjects="1">
      <p:cViewPr varScale="1">
        <p:scale>
          <a:sx n="102" d="100"/>
          <a:sy n="102" d="100"/>
        </p:scale>
        <p:origin x="200" y="8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7824CE-DE6F-8E4C-9A1D-DBABFFC9EDE8}" type="datetimeFigureOut">
              <a:rPr lang="en-US" smtClean="0"/>
              <a:t>11/9/23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4282DD-8BBC-204A-A732-8EBE400297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5663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r>
              <a:rPr lang="en-US"/>
              <a:t>11/9/23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r>
              <a:rPr lang="en-US"/>
              <a:t>O. Solovyanov - PMBC2023 - Tbilisi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11/9/23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O. Solovyanov - PMBC2023 - Tbilisi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11/9/23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O. Solovyanov - PMBC2023 - Tbilisi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11/9/23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O. Solovyanov - PMBC2023 - Tbilisi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11/9/23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O. Solovyanov - PMBC2023 - Tbilisi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11/9/23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O. Solovyanov - PMBC2023 - Tbilisi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11/9/23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O. Solovyanov - PMBC2023 - Tbilisi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11/9/23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O. Solovyanov - PMBC2023 - Tbilisi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11/9/23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O. Solovyanov - PMBC2023 - Tbilisi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11/9/23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O. Solovyanov - PMBC2023 - Tbilisi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11/9/23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O. Solovyanov - PMBC2023 - Tbilisi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11/9/23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O. Solovyanov - PMBC2023 - Tbilisi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11/9/23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O. Solovyanov - PMBC2023 - Tbilisi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11/9/23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O. Solovyanov - PMBC2023 - Tbilisi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11/9/23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O. Solovyanov - PMBC2023 - Tbilisi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11/9/23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O. Solovyanov - PMBC2023 - Tbilisi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11/9/23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O. Solovyanov - PMBC2023 - Tbilisi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r>
              <a:rPr lang="en-US"/>
              <a:t>11/9/23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r>
              <a:rPr lang="en-US"/>
              <a:t>O. Solovyanov - PMBC2023 - Tbilisi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8" r:id="rId14"/>
    <p:sldLayoutId id="2147483667" r:id="rId15"/>
    <p:sldLayoutId id="2147483658" r:id="rId16"/>
    <p:sldLayoutId id="2147483659" r:id="rId17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en.wikipedia.org/wiki/Particle_detector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hyperlink" Target="https://www.desy.de/~garutti/LECTURES/ParticleDetectorSS12/Lectures_SS2012.htm" TargetMode="External"/><Relationship Id="rId7" Type="http://schemas.openxmlformats.org/officeDocument/2006/relationships/image" Target="../media/image6.png"/><Relationship Id="rId2" Type="http://schemas.openxmlformats.org/officeDocument/2006/relationships/hyperlink" Target="https://inspirehep.net/literature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hyperlink" Target="https://pdg.lbl.gov/2023/reviews/experimental_methods_and_colliders.html" TargetMode="External"/><Relationship Id="rId4" Type="http://schemas.openxmlformats.org/officeDocument/2006/relationships/hyperlink" Target="https://cerncourier.com/p/in-focus/detector-technology/" TargetMode="External"/><Relationship Id="rId9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cerncourier.com/a/nuclear-emulsions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hyperlink" Target="https://cds.cern.ch/record/39474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atlas.cern/Updates/Press-Statement/Run3-first-collisions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5C4-FEF4-1E4D-95B9-235B14A0FD6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Detector technologies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7EE216E-AE5E-2D40-AFB9-1B51BDF84D6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i="1" dirty="0"/>
              <a:t>AN EXTREMELY brief introduction to </a:t>
            </a:r>
          </a:p>
          <a:p>
            <a:r>
              <a:rPr lang="en-US" i="1" dirty="0"/>
              <a:t>Current AND future detector technologies </a:t>
            </a:r>
          </a:p>
          <a:p>
            <a:r>
              <a:rPr lang="en-US" i="1" dirty="0"/>
              <a:t>in High energy particle physics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A8EB37A-7A76-2E45-A6B8-25DC264855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O. Solovyanov - PMBC2023 - Tbilisi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D63BD45-0EBA-A740-A9B4-5AD85AD584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08657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6AB988-C775-5946-9F52-ECE746989B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ATLAS DETECTOR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A2786B-6917-594A-951B-3E3F940141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2" y="2142067"/>
            <a:ext cx="4799673" cy="3649133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So-called “4-pi” multi-purpose detector</a:t>
            </a:r>
          </a:p>
          <a:p>
            <a:r>
              <a:rPr lang="en-US" dirty="0"/>
              <a:t>Ideally has to detect and measure all particles</a:t>
            </a:r>
          </a:p>
          <a:p>
            <a:r>
              <a:rPr lang="en-US" dirty="0"/>
              <a:t>Hermetical and layered structure</a:t>
            </a:r>
          </a:p>
          <a:p>
            <a:pPr lvl="1"/>
            <a:r>
              <a:rPr lang="en-US" dirty="0"/>
              <a:t>Tracking detectors – measure momentum</a:t>
            </a:r>
          </a:p>
          <a:p>
            <a:pPr lvl="2"/>
            <a:r>
              <a:rPr lang="en-US" dirty="0"/>
              <a:t>Close to interaction (collision) point</a:t>
            </a:r>
          </a:p>
          <a:p>
            <a:pPr lvl="2"/>
            <a:r>
              <a:rPr lang="en-US" dirty="0"/>
              <a:t>Use magnetic field to curve charged particles to sense the charge and measure momentum</a:t>
            </a:r>
          </a:p>
          <a:p>
            <a:pPr lvl="1"/>
            <a:r>
              <a:rPr lang="en-US" dirty="0"/>
              <a:t>Calorimeters – measure energy</a:t>
            </a:r>
          </a:p>
          <a:p>
            <a:pPr lvl="2"/>
            <a:r>
              <a:rPr lang="en-US" dirty="0"/>
              <a:t>Measure energy from electro-magnetic showers and nuclear interactions </a:t>
            </a:r>
          </a:p>
          <a:p>
            <a:pPr lvl="1"/>
            <a:r>
              <a:rPr lang="en-US" dirty="0"/>
              <a:t>Muon detectors</a:t>
            </a:r>
          </a:p>
          <a:p>
            <a:pPr lvl="2"/>
            <a:r>
              <a:rPr lang="en-US" dirty="0"/>
              <a:t>Located outside of calorimeters to measure the momentum of escaping muons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FDC969-EAF9-4243-9938-E5F6DBD0EE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O. Solovyanov - PMBC2023 - Tbilisi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AEC6F40-7740-6549-A8C7-FCEEA9A199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B5ECAAE-9E0E-A543-A8AC-EC22E63AFF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6608" y="1101271"/>
            <a:ext cx="6271364" cy="384121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C69E37A-FBAB-9D41-827C-25F86148F48D}"/>
              </a:ext>
            </a:extLst>
          </p:cNvPr>
          <p:cNvSpPr txBox="1"/>
          <p:nvPr/>
        </p:nvSpPr>
        <p:spPr>
          <a:xfrm>
            <a:off x="8367866" y="617951"/>
            <a:ext cx="708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44 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01B0DE4-B459-774F-A67A-7CAF6C4CEB45}"/>
              </a:ext>
            </a:extLst>
          </p:cNvPr>
          <p:cNvSpPr txBox="1"/>
          <p:nvPr/>
        </p:nvSpPr>
        <p:spPr>
          <a:xfrm rot="16200000">
            <a:off x="4972834" y="2837209"/>
            <a:ext cx="655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25 m</a:t>
            </a:r>
          </a:p>
        </p:txBody>
      </p:sp>
    </p:spTree>
    <p:extLst>
      <p:ext uri="{BB962C8B-B14F-4D97-AF65-F5344CB8AC3E}">
        <p14:creationId xmlns:p14="http://schemas.microsoft.com/office/powerpoint/2010/main" val="29419005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BE41F4-7C0B-C449-9112-81088935DE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Types of particle detectors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482B74-86C9-3A42-AB31-5634A3C5AF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1" y="2142067"/>
            <a:ext cx="5815207" cy="3649133"/>
          </a:xfrm>
        </p:spPr>
        <p:txBody>
          <a:bodyPr/>
          <a:lstStyle/>
          <a:p>
            <a:r>
              <a:rPr lang="en-US" dirty="0"/>
              <a:t>Can </a:t>
            </a:r>
            <a:r>
              <a:rPr lang="en-US" dirty="0" err="1"/>
              <a:t>categorise</a:t>
            </a:r>
            <a:r>
              <a:rPr lang="en-US" dirty="0"/>
              <a:t> in several ways</a:t>
            </a:r>
          </a:p>
          <a:p>
            <a:pPr lvl="1"/>
            <a:r>
              <a:rPr lang="en-US" dirty="0"/>
              <a:t>By </a:t>
            </a:r>
            <a:r>
              <a:rPr lang="en-GB" dirty="0"/>
              <a:t>purpose</a:t>
            </a:r>
            <a:endParaRPr lang="en-US" dirty="0"/>
          </a:p>
          <a:p>
            <a:pPr lvl="2"/>
            <a:r>
              <a:rPr lang="en-US" dirty="0"/>
              <a:t>Trigger, tracking, calorimeter, particle identification (PID)…</a:t>
            </a:r>
          </a:p>
          <a:p>
            <a:pPr lvl="1"/>
            <a:r>
              <a:rPr lang="en-US" dirty="0"/>
              <a:t>By detection principle and technology</a:t>
            </a:r>
          </a:p>
          <a:p>
            <a:pPr lvl="2"/>
            <a:r>
              <a:rPr lang="en-US" dirty="0"/>
              <a:t>Gaseous detector, scintillating counter, Cherenkov counter, semiconductor counter, …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C2EED75-5C84-774E-94D7-65772BA868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O. Solovyanov - PMBC2023 - Tbilisi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4184423-00B8-0C4B-95D5-EEB3495865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5442CDE-8888-5344-8AFC-5E3FC5934B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6268" y="1688139"/>
            <a:ext cx="5565732" cy="4182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06429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A6362-325A-6B4C-9B97-91F4A512A2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Trigger detectors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C23389-A71A-3D49-9C76-F15F3648CC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Detects a passage of the particle</a:t>
            </a:r>
          </a:p>
          <a:p>
            <a:r>
              <a:rPr lang="en-US" dirty="0"/>
              <a:t>Scintillating counters</a:t>
            </a:r>
          </a:p>
          <a:p>
            <a:pPr lvl="1"/>
            <a:r>
              <a:rPr lang="en-US" dirty="0"/>
              <a:t>Plastic scintillator</a:t>
            </a:r>
          </a:p>
          <a:p>
            <a:pPr lvl="1"/>
            <a:r>
              <a:rPr lang="en-US" dirty="0"/>
              <a:t>Wavelength-shifting fibers</a:t>
            </a:r>
          </a:p>
          <a:p>
            <a:pPr lvl="1"/>
            <a:r>
              <a:rPr lang="en-US" dirty="0"/>
              <a:t>Photomultiplier (PMT)</a:t>
            </a:r>
          </a:p>
          <a:p>
            <a:pPr lvl="1"/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5D1F406-384A-9141-867B-DF0224E0FF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O. Solovyanov - PMBC2023 - Tbilisi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FCDCE9-1726-2F40-988E-E339C5B9EC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81BB55D-E259-8747-B93D-9ACD612BD1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90982" y="228700"/>
            <a:ext cx="4003046" cy="3010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29903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D34EFC-D765-3F4C-98CE-B7991B55C5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TRACKING DETECTORS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A1AB52-0BEE-B842-8237-D1D142C404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1" y="2142067"/>
            <a:ext cx="6554243" cy="3649133"/>
          </a:xfrm>
        </p:spPr>
        <p:txBody>
          <a:bodyPr>
            <a:normAutofit lnSpcReduction="10000"/>
          </a:bodyPr>
          <a:lstStyle/>
          <a:p>
            <a:r>
              <a:rPr lang="en-US" dirty="0"/>
              <a:t>Several  layers of sensitive elements, need at least  3 “hits”</a:t>
            </a:r>
          </a:p>
          <a:p>
            <a:r>
              <a:rPr lang="en-US" dirty="0"/>
              <a:t>Normally in magnetic field</a:t>
            </a:r>
          </a:p>
          <a:p>
            <a:pPr lvl="1"/>
            <a:r>
              <a:rPr lang="en-US" dirty="0"/>
              <a:t>Charged particles have “bend” trajectories, can measure momentum and detect charge sign</a:t>
            </a:r>
          </a:p>
          <a:p>
            <a:r>
              <a:rPr lang="en-US" dirty="0"/>
              <a:t>Resolution of each hit depends on the element size and technology</a:t>
            </a:r>
          </a:p>
          <a:p>
            <a:r>
              <a:rPr lang="en-US" dirty="0"/>
              <a:t>Many types of  tracking detectors</a:t>
            </a:r>
          </a:p>
          <a:p>
            <a:pPr lvl="1"/>
            <a:r>
              <a:rPr lang="en-US" dirty="0"/>
              <a:t>Gaseous (chambers, tubes, etc.)</a:t>
            </a:r>
          </a:p>
          <a:p>
            <a:pPr lvl="1"/>
            <a:r>
              <a:rPr lang="en-US" dirty="0"/>
              <a:t>Silicon (solid state) detectors</a:t>
            </a:r>
          </a:p>
          <a:p>
            <a:pPr lvl="1"/>
            <a:r>
              <a:rPr lang="en-US" dirty="0"/>
              <a:t>Fiber trackers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4B3C55E-EFE8-9C4B-87B6-90AC653DC6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O. Solovyanov - PMBC2023 - Tbilisi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773777-3105-FD47-9C24-B6F9373F68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2C02B7E5-82C2-614B-AF6F-399432CB95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601472" y="319718"/>
            <a:ext cx="4210050" cy="4208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86610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B6725F-9590-E74B-B396-C02F818262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GASEOUS DETECTORS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58EA7D-88B9-5C41-9437-33602083DD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2" y="2142067"/>
            <a:ext cx="5276588" cy="3649133"/>
          </a:xfrm>
        </p:spPr>
        <p:txBody>
          <a:bodyPr/>
          <a:lstStyle/>
          <a:p>
            <a:r>
              <a:rPr lang="en-US" dirty="0"/>
              <a:t>Tube filled with a gas</a:t>
            </a:r>
          </a:p>
          <a:p>
            <a:r>
              <a:rPr lang="en-US" dirty="0"/>
              <a:t>Central wire under “high” voltage</a:t>
            </a:r>
          </a:p>
          <a:p>
            <a:r>
              <a:rPr lang="en-US" dirty="0"/>
              <a:t>Charged particle create ionization on the passage</a:t>
            </a:r>
          </a:p>
          <a:p>
            <a:r>
              <a:rPr lang="en-US" dirty="0"/>
              <a:t>Results in a signal passing through the wire</a:t>
            </a:r>
          </a:p>
          <a:p>
            <a:r>
              <a:rPr lang="en-US" dirty="0"/>
              <a:t>Can measure position and time</a:t>
            </a:r>
          </a:p>
          <a:p>
            <a:r>
              <a:rPr lang="en-US" dirty="0"/>
              <a:t>Can cover large volumes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E0BFC1C-1FDD-5A48-951A-3AB51769CB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O. Solovyanov - PMBC2023 - Tbilisi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C71DF2-3A7A-294B-8AA6-1D2A863923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442E3C1-14E7-E24F-B6B8-970992170F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60753" y="3707226"/>
            <a:ext cx="3530600" cy="24003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4B68B8F-0D39-BA40-A300-23E813B5D0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02467" y="149871"/>
            <a:ext cx="4572000" cy="3429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B5916AF-C4B0-4849-A5CE-63754EABAB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39405" y="3707226"/>
            <a:ext cx="2032000" cy="20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78850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B67A39-3C30-EE4B-A80C-5623D5DB32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ATLAS MUON CHAMBERS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69429DA-0EA7-9040-9ABB-891527321E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O. Solovyanov - PMBC2023 - Tbilisi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AD03655-6FF0-D94F-A0AF-BEBC57FA21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DD24332-190F-584F-8A9F-DF551A7765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4811" y="1136735"/>
            <a:ext cx="5958214" cy="4468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1316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5D3793-8D3A-144B-B51B-72191FC600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ATLAS TRT  (TRANSITION RADIATION TRACKER)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0B63DA-2054-6B42-9A7A-B2F4623D83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2" y="2142067"/>
            <a:ext cx="5051120" cy="3649133"/>
          </a:xfrm>
        </p:spPr>
        <p:txBody>
          <a:bodyPr/>
          <a:lstStyle/>
          <a:p>
            <a:r>
              <a:rPr lang="en-US" dirty="0"/>
              <a:t>Thin wall tubes</a:t>
            </a:r>
          </a:p>
          <a:p>
            <a:r>
              <a:rPr lang="en-US" dirty="0"/>
              <a:t>Measure drift time for precise positioning</a:t>
            </a:r>
          </a:p>
          <a:p>
            <a:r>
              <a:rPr lang="en-US" dirty="0"/>
              <a:t>Measure time-over-threshold (</a:t>
            </a:r>
            <a:r>
              <a:rPr lang="en-US" dirty="0" err="1"/>
              <a:t>ToT</a:t>
            </a:r>
            <a:r>
              <a:rPr lang="en-US" dirty="0"/>
              <a:t>)</a:t>
            </a:r>
          </a:p>
          <a:p>
            <a:r>
              <a:rPr lang="en-US" dirty="0"/>
              <a:t>Can provide particle identification, like electrons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2AFD08-1083-5E4E-8FE4-8B248EBFA8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O. Solovyanov - PMBC2023 - Tbilisi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5E6DF8-2E64-F54E-B5C2-59CF72443E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4685832-7A97-EE4F-A099-F2998FFD2E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95921" y="1642533"/>
            <a:ext cx="3556000" cy="23241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D73DB4C-0254-3549-BDA2-B5A726815F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4751" y="3098800"/>
            <a:ext cx="3199885" cy="314325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C89D1A7-84E6-A44A-B285-88BB97EE83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24761" y="3419475"/>
            <a:ext cx="2501900" cy="2501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22474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04D463-CF35-DD4B-BF35-E8451B42CB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SOLID STATE (SILICON) DETECTORS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80B8C3-372A-474C-85AA-D6D2653B0D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1" y="2142067"/>
            <a:ext cx="5577213" cy="3649133"/>
          </a:xfrm>
        </p:spPr>
        <p:txBody>
          <a:bodyPr/>
          <a:lstStyle/>
          <a:p>
            <a:r>
              <a:rPr lang="en-US" dirty="0"/>
              <a:t>Essentially a diode connected in a special way</a:t>
            </a:r>
          </a:p>
          <a:p>
            <a:r>
              <a:rPr lang="en-US" dirty="0"/>
              <a:t>Charged particle creates electron/hole pairs</a:t>
            </a:r>
          </a:p>
          <a:p>
            <a:r>
              <a:rPr lang="en-US" dirty="0"/>
              <a:t>This signal can be registered</a:t>
            </a:r>
          </a:p>
          <a:p>
            <a:r>
              <a:rPr lang="en-US" dirty="0"/>
              <a:t>Can have many channels</a:t>
            </a:r>
          </a:p>
          <a:p>
            <a:r>
              <a:rPr lang="en-US" dirty="0"/>
              <a:t>Very fine space resolution to separate hits (tracks)</a:t>
            </a:r>
          </a:p>
          <a:p>
            <a:r>
              <a:rPr lang="en-US" dirty="0"/>
              <a:t>But cannot cover large volumes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92D135A-FBEE-5C43-9A58-7BA23EA994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O. Solovyanov - PMBC2023 - Tbilisi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E373586-8E16-D541-8C73-38174DFFD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0344199-4D8E-6447-8FF0-225DE95CA0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9758" y="1727141"/>
            <a:ext cx="6084779" cy="406405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67D182A-B8D5-2F46-992B-D6ABA2CBF3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90564" y="222230"/>
            <a:ext cx="4384111" cy="3217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47971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A36182-B441-B040-9E91-96440B0175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FIBER TRACKERS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7AF31B-8AE8-9746-9602-7DCA32E3BF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1" y="2142067"/>
            <a:ext cx="5001015" cy="3649133"/>
          </a:xfrm>
        </p:spPr>
        <p:txBody>
          <a:bodyPr/>
          <a:lstStyle/>
          <a:p>
            <a:r>
              <a:rPr lang="en-US" dirty="0"/>
              <a:t>Small (~1mm) diameter fibers</a:t>
            </a:r>
          </a:p>
          <a:p>
            <a:r>
              <a:rPr lang="en-US" dirty="0"/>
              <a:t>Read out by PMTs or other photo-detectors</a:t>
            </a:r>
          </a:p>
          <a:p>
            <a:r>
              <a:rPr lang="en-US" dirty="0"/>
              <a:t>Measure time and signal strength</a:t>
            </a:r>
          </a:p>
          <a:p>
            <a:r>
              <a:rPr lang="en-US" dirty="0"/>
              <a:t>Can cover relative large area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AE4CF1B-668F-694E-878A-0750224714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O. Solovyanov - PMBC2023 - Tbilisi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F586B3-61EA-6549-8956-4FB8013A37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8C6E93A-B356-E449-ADCF-D4A9A648D2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5933682" y="-364183"/>
            <a:ext cx="2603392" cy="436668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8A867D2-ECD0-5941-9845-496FFF12BF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8335" y="3200230"/>
            <a:ext cx="4530247" cy="2680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37817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54627E-425E-2741-860A-895BAB8ACB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CALORIMETERS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6462F0-2464-DA49-BAFF-8072F4BF8A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1" y="2142067"/>
            <a:ext cx="4675339" cy="3649133"/>
          </a:xfrm>
        </p:spPr>
        <p:txBody>
          <a:bodyPr/>
          <a:lstStyle/>
          <a:p>
            <a:r>
              <a:rPr lang="en-US" dirty="0"/>
              <a:t>Measure energy and time</a:t>
            </a:r>
          </a:p>
          <a:p>
            <a:r>
              <a:rPr lang="en-US" dirty="0"/>
              <a:t>Passing particle create “showers” of secondary particles</a:t>
            </a:r>
          </a:p>
          <a:p>
            <a:r>
              <a:rPr lang="en-US" dirty="0"/>
              <a:t>Number of particles in a shower proportional to the energy of initial one</a:t>
            </a:r>
          </a:p>
          <a:p>
            <a:r>
              <a:rPr lang="en-US" dirty="0"/>
              <a:t>Stopping most of the particles </a:t>
            </a:r>
          </a:p>
          <a:p>
            <a:r>
              <a:rPr lang="en-US" dirty="0"/>
              <a:t>Homogeneous or sampling (sandwich type)</a:t>
            </a:r>
          </a:p>
          <a:p>
            <a:r>
              <a:rPr lang="en-US" dirty="0"/>
              <a:t>Cover large volumes 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98A5690-CBEB-244B-B542-38AA3DC3DA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O. Solovyanov - PMBC2023 - Tbilisi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4A5A18-A5C1-C449-8C85-ACE7B07B22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199E1F1-83D9-7843-B56E-A4C6274B24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22921" y="227860"/>
            <a:ext cx="3276600" cy="2387600"/>
          </a:xfrm>
          <a:prstGeom prst="rect">
            <a:avLst/>
          </a:prstGeom>
        </p:spPr>
      </p:pic>
      <p:pic>
        <p:nvPicPr>
          <p:cNvPr id="7" name="Picture 6" descr="0803015_01-A4-at-144-dpi.jpg">
            <a:extLst>
              <a:ext uri="{FF2B5EF4-FFF2-40B4-BE49-F238E27FC236}">
                <a16:creationId xmlns:a16="http://schemas.microsoft.com/office/drawing/2014/main" id="{CD633A35-6302-6549-A66D-931BDF29BA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0761" y="205936"/>
            <a:ext cx="4521896" cy="3043530"/>
          </a:xfrm>
          <a:prstGeom prst="rect">
            <a:avLst/>
          </a:prstGeom>
        </p:spPr>
      </p:pic>
      <p:pic>
        <p:nvPicPr>
          <p:cNvPr id="8" name="Content Placeholder 6" descr="tilecal-99-034_10.jpg">
            <a:extLst>
              <a:ext uri="{FF2B5EF4-FFF2-40B4-BE49-F238E27FC236}">
                <a16:creationId xmlns:a16="http://schemas.microsoft.com/office/drawing/2014/main" id="{89747ED4-F0A5-FF46-AB80-9803FAADE13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20762" y="3344088"/>
            <a:ext cx="4521896" cy="2486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40276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8424B4-79D7-3E4C-9DC8-02E94E0518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2E172-D60F-0B45-95D1-5BB5C69EE0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Definitions</a:t>
            </a:r>
          </a:p>
          <a:p>
            <a:r>
              <a:rPr lang="en-US" dirty="0"/>
              <a:t>What do we measure</a:t>
            </a:r>
          </a:p>
          <a:p>
            <a:r>
              <a:rPr lang="en-US" dirty="0"/>
              <a:t>Past and current detector technologies</a:t>
            </a:r>
          </a:p>
          <a:p>
            <a:r>
              <a:rPr lang="en-US" dirty="0"/>
              <a:t>Future detector  technologies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C9C1523-041B-9B47-B37C-D17DEC76D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O. Solovyanov - PMBC2023 - Tbilisi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52E8D9A-3813-604E-B3BF-F863E57DD0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411338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368AC6-F506-B346-BAC3-C8BCCA4256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CHERENKOV COUNTER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A68193-D864-A847-A7E1-8877D0849C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2" y="2142067"/>
            <a:ext cx="6892446" cy="3649133"/>
          </a:xfrm>
        </p:spPr>
        <p:txBody>
          <a:bodyPr/>
          <a:lstStyle/>
          <a:p>
            <a:r>
              <a:rPr lang="en-US" dirty="0"/>
              <a:t>Charged particle radiates when going faster than some threshold</a:t>
            </a:r>
          </a:p>
          <a:p>
            <a:r>
              <a:rPr lang="en-US" dirty="0"/>
              <a:t>Can distinguish between different particles</a:t>
            </a:r>
          </a:p>
          <a:p>
            <a:r>
              <a:rPr lang="en-US" dirty="0"/>
              <a:t>Can provide a “ring” of light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868FFA5-5D13-714B-A302-196843505A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O. Solovyanov - PMBC2023 - Tbilisi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9AD40EE-0B18-3C45-A98E-96F558DD3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5F8998C-1C0C-5E49-873E-E56000B78F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9284" y="283314"/>
            <a:ext cx="4110286" cy="271040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7B2C8CE-5AA5-8249-BACE-B925CA8B23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39918" y="899345"/>
            <a:ext cx="2841552" cy="306887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B9EF129-0412-CA42-9D1F-DF6C93B9C5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40140" y="3474509"/>
            <a:ext cx="2167334" cy="2889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500371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293FBF-4C2B-3E44-992D-FE8F37DE4E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ACCELERATORS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8C2DFD04-B6E3-C94B-86F7-78F5EC0BE53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5800" y="2155840"/>
            <a:ext cx="6233164" cy="3318034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C98BA4D-381B-784D-B2C8-7899A49839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O. Solovyanov - PMBC2023 - Tbilisi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2652909-3E65-5540-BACB-B353805FA4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EC75CB6-C219-A544-88A6-0B3B74D54D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16998" y="483730"/>
            <a:ext cx="4438802" cy="2948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895421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235501-C0B5-5A40-85A1-C8F9F7318E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TECHNOLOGIES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2ED316-6AFA-DB4A-BC3B-AEC9007431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Need “new” detectors for future experiments</a:t>
            </a:r>
          </a:p>
          <a:p>
            <a:r>
              <a:rPr lang="en-US" dirty="0"/>
              <a:t>Developing better detectors and electronics</a:t>
            </a:r>
          </a:p>
          <a:p>
            <a:r>
              <a:rPr lang="en-US" dirty="0"/>
              <a:t>More channels</a:t>
            </a:r>
          </a:p>
          <a:p>
            <a:r>
              <a:rPr lang="en-US" dirty="0"/>
              <a:t>High granularity</a:t>
            </a:r>
          </a:p>
          <a:p>
            <a:r>
              <a:rPr lang="en-US" dirty="0"/>
              <a:t>Better precision</a:t>
            </a:r>
          </a:p>
          <a:p>
            <a:r>
              <a:rPr lang="en-US" dirty="0"/>
              <a:t>Tracking calorimeters</a:t>
            </a:r>
          </a:p>
          <a:p>
            <a:r>
              <a:rPr lang="en-US" dirty="0"/>
              <a:t>Integration with readout</a:t>
            </a:r>
          </a:p>
          <a:p>
            <a:r>
              <a:rPr lang="en-US" dirty="0"/>
              <a:t>Lower cost?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85823DC-EEDE-C048-95F7-010A45453E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O. </a:t>
            </a:r>
            <a:r>
              <a:rPr lang="en-US" dirty="0" err="1"/>
              <a:t>Solovyanov</a:t>
            </a:r>
            <a:r>
              <a:rPr lang="en-US" dirty="0"/>
              <a:t> - PMBC2023 - Tbilisi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695B7A4-F5EE-4A4C-B46D-075539F656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F432A9A-58FB-A548-A0DF-731ED703AC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23978" y="203809"/>
            <a:ext cx="6397408" cy="277513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0E3835E-0261-EC44-B06D-85FC5C4CB4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3582" y="3200400"/>
            <a:ext cx="2959100" cy="25908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0DDA02A-8193-B147-91B4-1782AEC6F4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22878" y="3200399"/>
            <a:ext cx="3102792" cy="2573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01860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FEA733-6201-E04A-B87D-4019254B92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detector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C63452B7-A0D2-E74F-AB59-E4C41E58442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05645" y="1878491"/>
            <a:ext cx="7291736" cy="3649662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629E4CF-ABDA-8F4E-B3BC-0C10F1B37E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O. Solovyanov - PMBC2023 - Tbilisi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B173B5C-8B06-3B40-95C2-40DE252B32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38016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6BF926-E8BA-B041-8848-9105844626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PARTICLE DETECTOR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7A6AE6-96BD-2D4F-AD24-DF7AA4D2E6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From </a:t>
            </a:r>
            <a:r>
              <a:rPr lang="en-US" dirty="0">
                <a:hlinkClick r:id="rId2"/>
              </a:rPr>
              <a:t>Wikipedia</a:t>
            </a:r>
            <a:r>
              <a:rPr lang="en-US" dirty="0"/>
              <a:t>, the free encyclopedia</a:t>
            </a:r>
          </a:p>
          <a:p>
            <a:pPr lvl="1"/>
            <a:r>
              <a:rPr lang="en-US" i="1" dirty="0"/>
              <a:t>A particle detector, to detect, track, identify and ionizing particles</a:t>
            </a:r>
          </a:p>
          <a:p>
            <a:pPr lvl="1"/>
            <a:r>
              <a:rPr lang="en-US" i="1" dirty="0"/>
              <a:t>Detectors can measure the attributes of the particle, such as energy, momentum, charge, particle type, as opposed to only detect the presence of the particle  </a:t>
            </a:r>
          </a:p>
          <a:p>
            <a:pPr lvl="1"/>
            <a:r>
              <a:rPr lang="en-US" i="1" dirty="0"/>
              <a:t>An absence of the detection of the results of ionization or other “traces”, can lead to a detection, or rather indication of a non-ionizing particle, </a:t>
            </a:r>
            <a:r>
              <a:rPr lang="en-US" i="1" dirty="0" err="1"/>
              <a:t>f.ex</a:t>
            </a:r>
            <a:r>
              <a:rPr lang="en-US" i="1" dirty="0"/>
              <a:t>. neutrino (missing energy)</a:t>
            </a:r>
          </a:p>
          <a:p>
            <a:pPr lvl="1"/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32E7B4-013C-B448-AAE8-0264727C9A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O. Solovyanov - PMBC2023 - Tbilisi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B177C02-B045-9241-80AD-3A1F2C09FB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63621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6B8AE-5C0D-DA41-8DDC-48CF03E44C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PARTICLE Detector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4B5BA1-DA3E-6344-9D45-4D79AD7798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2" y="2142067"/>
            <a:ext cx="5065712" cy="3649133"/>
          </a:xfrm>
        </p:spPr>
        <p:txBody>
          <a:bodyPr/>
          <a:lstStyle/>
          <a:p>
            <a:r>
              <a:rPr lang="en-US" dirty="0"/>
              <a:t>Vast subject</a:t>
            </a:r>
          </a:p>
          <a:p>
            <a:pPr lvl="1"/>
            <a:r>
              <a:rPr lang="en-US" dirty="0">
                <a:hlinkClick r:id="rId2"/>
              </a:rPr>
              <a:t>INSPIRE HEP paper database</a:t>
            </a:r>
            <a:endParaRPr lang="en-US" dirty="0"/>
          </a:p>
          <a:p>
            <a:r>
              <a:rPr lang="en-US" dirty="0"/>
              <a:t>Normally requires a semester to introduce</a:t>
            </a:r>
          </a:p>
          <a:p>
            <a:pPr lvl="1"/>
            <a:r>
              <a:rPr lang="en-US" dirty="0">
                <a:hlinkClick r:id="rId3"/>
              </a:rPr>
              <a:t>Physics of particle detector</a:t>
            </a:r>
            <a:r>
              <a:rPr lang="en-US" dirty="0"/>
              <a:t> (DESY)</a:t>
            </a:r>
          </a:p>
          <a:p>
            <a:r>
              <a:rPr lang="en-US" dirty="0"/>
              <a:t>Rich history</a:t>
            </a:r>
          </a:p>
          <a:p>
            <a:pPr lvl="1"/>
            <a:r>
              <a:rPr lang="en-US" dirty="0">
                <a:hlinkClick r:id="rId4"/>
              </a:rPr>
              <a:t>A retrospective of 60 years' coverage of detector technology</a:t>
            </a:r>
            <a:endParaRPr lang="en-US" dirty="0"/>
          </a:p>
          <a:p>
            <a:r>
              <a:rPr lang="en-US" dirty="0"/>
              <a:t>Detailed references</a:t>
            </a:r>
          </a:p>
          <a:p>
            <a:pPr lvl="1"/>
            <a:r>
              <a:rPr lang="en-US" dirty="0">
                <a:hlinkClick r:id="rId5"/>
              </a:rPr>
              <a:t>PDG Experimental Methods and Colliders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C325AB0-99A3-1B4D-842E-D6C4029E2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O. Solovyanov - PMBC2023 - Tbilisi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9B32D97-711B-DF48-984A-AAE48EB049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3864201-C7B7-D044-BFE3-9A8BBAEE6FF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22605" y="92252"/>
            <a:ext cx="3572736" cy="231196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BD5B511-3AD7-4540-8B5F-FDBEC962267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51512" y="913883"/>
            <a:ext cx="4744581" cy="213987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547349D-E35F-FE47-AA3F-0B0A29C0822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65605" y="1983818"/>
            <a:ext cx="4744581" cy="196821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DCA9E5B-A5B9-B542-99BB-07301752C2E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579166" y="3181540"/>
            <a:ext cx="4476905" cy="2649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71139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BE41F4-7C0B-C449-9112-81088935DE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Types of particle detectors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482B74-86C9-3A42-AB31-5634A3C5AF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1" y="2142067"/>
            <a:ext cx="5815207" cy="3649133"/>
          </a:xfrm>
        </p:spPr>
        <p:txBody>
          <a:bodyPr/>
          <a:lstStyle/>
          <a:p>
            <a:r>
              <a:rPr lang="en-US" dirty="0"/>
              <a:t>Can </a:t>
            </a:r>
            <a:r>
              <a:rPr lang="en-US" dirty="0" err="1"/>
              <a:t>categorise</a:t>
            </a:r>
            <a:r>
              <a:rPr lang="en-US" dirty="0"/>
              <a:t> in several ways</a:t>
            </a:r>
          </a:p>
          <a:p>
            <a:pPr lvl="1"/>
            <a:r>
              <a:rPr lang="en-US" dirty="0"/>
              <a:t>By </a:t>
            </a:r>
            <a:r>
              <a:rPr lang="en-GB" dirty="0"/>
              <a:t>purpose</a:t>
            </a:r>
            <a:endParaRPr lang="en-US" dirty="0"/>
          </a:p>
          <a:p>
            <a:pPr lvl="2"/>
            <a:r>
              <a:rPr lang="en-US" dirty="0"/>
              <a:t>Trigger, tracking, calorimeter, particle identification (PID)…</a:t>
            </a:r>
          </a:p>
          <a:p>
            <a:pPr lvl="1"/>
            <a:r>
              <a:rPr lang="en-US" dirty="0"/>
              <a:t>By detection principle and technology</a:t>
            </a:r>
          </a:p>
          <a:p>
            <a:pPr lvl="2"/>
            <a:r>
              <a:rPr lang="en-US" dirty="0"/>
              <a:t>Gaseous detector, scintillating counter, Cherenkov counter, semiconductor (solid state) counter, …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C2EED75-5C84-774E-94D7-65772BA868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O. Solovyanov - PMBC2023 - Tbilisi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4184423-00B8-0C4B-95D5-EEB3495865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5442CDE-8888-5344-8AFC-5E3FC5934B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6268" y="1688139"/>
            <a:ext cx="5565732" cy="4182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23222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2B90A2-614E-F14C-ADF3-D1A8BEDB45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BACK – NUCLEAR EMULSION, BUBBLE CHAMBER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8E39DF-7575-9344-AEA6-F58B8A2235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2" y="2142067"/>
            <a:ext cx="5389322" cy="3649133"/>
          </a:xfrm>
        </p:spPr>
        <p:txBody>
          <a:bodyPr/>
          <a:lstStyle/>
          <a:p>
            <a:r>
              <a:rPr lang="en-US" dirty="0"/>
              <a:t>The possibility to detect charged particles using photographic emulsion was investigated already at the beginning of 20</a:t>
            </a:r>
            <a:r>
              <a:rPr lang="en-US" baseline="30000" dirty="0"/>
              <a:t>th</a:t>
            </a:r>
            <a:r>
              <a:rPr lang="en-US" dirty="0"/>
              <a:t> century </a:t>
            </a:r>
          </a:p>
          <a:p>
            <a:r>
              <a:rPr lang="en-US" dirty="0"/>
              <a:t>Later on a “thick” (&gt;50 microns) emulsion was developed and successfully used</a:t>
            </a:r>
          </a:p>
          <a:p>
            <a:r>
              <a:rPr lang="en-US" dirty="0"/>
              <a:t>In the 1950x, the “bubble” chamber was invented and successfully used to register tracks from </a:t>
            </a:r>
            <a:r>
              <a:rPr lang="en-US" dirty="0" err="1"/>
              <a:t>ionising</a:t>
            </a:r>
            <a:r>
              <a:rPr lang="en-US" dirty="0"/>
              <a:t> particles by making a photo of the small gas bubbles in the liquid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845B4D5-039C-9C48-AA0E-119F9F6974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O. Solovyanov - PMBC2023 - Tbilisi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C207442-E9C6-1F43-8678-BF1C3E9988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6" name="Picture 5">
            <a:hlinkClick r:id="rId2"/>
            <a:extLst>
              <a:ext uri="{FF2B5EF4-FFF2-40B4-BE49-F238E27FC236}">
                <a16:creationId xmlns:a16="http://schemas.microsoft.com/office/drawing/2014/main" id="{95511FD7-6970-DD4B-8FBA-477AB51285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2350" y="1852685"/>
            <a:ext cx="5160136" cy="1928051"/>
          </a:xfrm>
          <a:prstGeom prst="rect">
            <a:avLst/>
          </a:prstGeom>
        </p:spPr>
      </p:pic>
      <p:pic>
        <p:nvPicPr>
          <p:cNvPr id="7" name="Picture 6">
            <a:hlinkClick r:id="rId4"/>
            <a:extLst>
              <a:ext uri="{FF2B5EF4-FFF2-40B4-BE49-F238E27FC236}">
                <a16:creationId xmlns:a16="http://schemas.microsoft.com/office/drawing/2014/main" id="{C865D14B-7AC5-1340-BFD6-195E66B3B9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43926" y="4362227"/>
            <a:ext cx="3020416" cy="201046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D09D410-7C75-744C-A758-F143F6BF3138}"/>
              </a:ext>
            </a:extLst>
          </p:cNvPr>
          <p:cNvSpPr txBox="1"/>
          <p:nvPr/>
        </p:nvSpPr>
        <p:spPr>
          <a:xfrm>
            <a:off x="7880493" y="3764371"/>
            <a:ext cx="18838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2"/>
              </a:rPr>
              <a:t>Nuclear emissions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7CE3EA0-04DC-ED4C-919B-6B38168BD2DB}"/>
              </a:ext>
            </a:extLst>
          </p:cNvPr>
          <p:cNvSpPr txBox="1"/>
          <p:nvPr/>
        </p:nvSpPr>
        <p:spPr>
          <a:xfrm>
            <a:off x="7078331" y="6372691"/>
            <a:ext cx="23516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4"/>
              </a:rPr>
              <a:t>Bubble chamber image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84673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960252-4DF8-B045-B75B-373A3955F4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PARTICLE PHYSICS ACCELERATOR EXPERIMENTS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E25338-C20D-6748-A291-8852B298E6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2" y="2142067"/>
            <a:ext cx="5426899" cy="3649133"/>
          </a:xfrm>
        </p:spPr>
        <p:txBody>
          <a:bodyPr/>
          <a:lstStyle/>
          <a:p>
            <a:r>
              <a:rPr lang="en-US" dirty="0"/>
              <a:t>Accelerate particles to gain energy</a:t>
            </a:r>
          </a:p>
          <a:p>
            <a:r>
              <a:rPr lang="en-US" dirty="0"/>
              <a:t>Hit accelerated particles to transform energy into matter</a:t>
            </a:r>
          </a:p>
          <a:p>
            <a:pPr lvl="1"/>
            <a:r>
              <a:rPr lang="en-US" dirty="0"/>
              <a:t>Onto a fixed target – fixed target experiments</a:t>
            </a:r>
          </a:p>
          <a:p>
            <a:pPr lvl="1"/>
            <a:r>
              <a:rPr lang="en-US" dirty="0"/>
              <a:t>Onto an oncoming particle – collider experiments (proton-proton, electron-positron, proton-ion, …)</a:t>
            </a:r>
          </a:p>
          <a:p>
            <a:r>
              <a:rPr lang="en-US" dirty="0"/>
              <a:t>Produce and observe new particles</a:t>
            </a:r>
          </a:p>
          <a:p>
            <a:r>
              <a:rPr lang="en-US" dirty="0"/>
              <a:t>Detect, measure and record particle properties</a:t>
            </a:r>
          </a:p>
          <a:p>
            <a:r>
              <a:rPr lang="en-US" dirty="0"/>
              <a:t>All under controlled and repeatable conditions = experiment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50E91F2-A633-5344-9271-3619474924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O. </a:t>
            </a:r>
            <a:r>
              <a:rPr lang="en-US" dirty="0" err="1"/>
              <a:t>Solovyanov</a:t>
            </a:r>
            <a:r>
              <a:rPr lang="en-US" dirty="0"/>
              <a:t> - PMBC2023 - Tbilisi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0A83F67-55D9-934B-9C2A-F18F906BD7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D2A003C-CC0A-5E40-B394-79E14EDABD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96226" y="2142067"/>
            <a:ext cx="5057858" cy="333818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BAEFCBB-E9B6-E842-94B2-6114006114B9}"/>
              </a:ext>
            </a:extLst>
          </p:cNvPr>
          <p:cNvSpPr txBox="1"/>
          <p:nvPr/>
        </p:nvSpPr>
        <p:spPr>
          <a:xfrm>
            <a:off x="7364119" y="5517944"/>
            <a:ext cx="31718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3"/>
              </a:rPr>
              <a:t>CERN ATLAS Run3 first collisions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1193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44E5B7-3CF1-6840-AC19-E0E59BF391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CERN LHC COLLIDER EXPERIMENTS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657D88-A41B-204C-A668-9E92EF8F0F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2" y="2065867"/>
            <a:ext cx="3209794" cy="3725333"/>
          </a:xfrm>
        </p:spPr>
        <p:txBody>
          <a:bodyPr>
            <a:normAutofit/>
          </a:bodyPr>
          <a:lstStyle/>
          <a:p>
            <a:r>
              <a:rPr lang="en-US" dirty="0"/>
              <a:t>Large installations (10+ m)</a:t>
            </a:r>
          </a:p>
          <a:p>
            <a:r>
              <a:rPr lang="en-US" dirty="0"/>
              <a:t>Layered architecture (sandwich or onion)</a:t>
            </a:r>
          </a:p>
          <a:p>
            <a:r>
              <a:rPr lang="en-US" dirty="0"/>
              <a:t>Hermetical </a:t>
            </a:r>
            <a:r>
              <a:rPr lang="en-US" dirty="0" err="1"/>
              <a:t>organisation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A989B6A-216D-9E49-A21B-DD4177DD2C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O. Solovyanov - PMBC2023 - Tbilisi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5AE41F-609E-5F4A-8196-A132D7E346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CC0EE18-610D-0B47-A83E-6256600F0E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6181" y="2627305"/>
            <a:ext cx="7575642" cy="2602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513495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Celestial</Template>
  <TotalTime>2212</TotalTime>
  <Words>981</Words>
  <Application>Microsoft Macintosh PowerPoint</Application>
  <PresentationFormat>Widescreen</PresentationFormat>
  <Paragraphs>173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Arial</vt:lpstr>
      <vt:lpstr>Calibri</vt:lpstr>
      <vt:lpstr>Calibri Light</vt:lpstr>
      <vt:lpstr>Celestial</vt:lpstr>
      <vt:lpstr>Detector technologies</vt:lpstr>
      <vt:lpstr>outline</vt:lpstr>
      <vt:lpstr>detector</vt:lpstr>
      <vt:lpstr>PARTICLE DETECTOR</vt:lpstr>
      <vt:lpstr>PARTICLE Detector</vt:lpstr>
      <vt:lpstr>Types of particle detectors</vt:lpstr>
      <vt:lpstr>STEP BACK – NUCLEAR EMULSION, BUBBLE CHAMBER</vt:lpstr>
      <vt:lpstr>PARTICLE PHYSICS ACCELERATOR EXPERIMENTS</vt:lpstr>
      <vt:lpstr>CERN LHC COLLIDER EXPERIMENTS</vt:lpstr>
      <vt:lpstr>ATLAS DETECTOR</vt:lpstr>
      <vt:lpstr>Types of particle detectors</vt:lpstr>
      <vt:lpstr>Trigger detectors</vt:lpstr>
      <vt:lpstr>TRACKING DETECTORS</vt:lpstr>
      <vt:lpstr>GASEOUS DETECTORS</vt:lpstr>
      <vt:lpstr>ATLAS MUON CHAMBERS</vt:lpstr>
      <vt:lpstr>ATLAS TRT  (TRANSITION RADIATION TRACKER)</vt:lpstr>
      <vt:lpstr>SOLID STATE (SILICON) DETECTORS</vt:lpstr>
      <vt:lpstr>FIBER TRACKERS</vt:lpstr>
      <vt:lpstr>CALORIMETERS</vt:lpstr>
      <vt:lpstr>CHERENKOV COUNTER</vt:lpstr>
      <vt:lpstr>FUTURE ACCELERATORS</vt:lpstr>
      <vt:lpstr>FUTURE TECHNOLOGIES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Detector technologies</dc:title>
  <dc:creator>Oleg</dc:creator>
  <cp:lastModifiedBy>Oleg</cp:lastModifiedBy>
  <cp:revision>32</cp:revision>
  <dcterms:created xsi:type="dcterms:W3CDTF">2023-11-08T20:22:33Z</dcterms:created>
  <dcterms:modified xsi:type="dcterms:W3CDTF">2023-11-10T09:15:22Z</dcterms:modified>
</cp:coreProperties>
</file>