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5" r:id="rId2"/>
    <p:sldMasterId id="2147483689" r:id="rId3"/>
  </p:sldMasterIdLst>
  <p:notesMasterIdLst>
    <p:notesMasterId r:id="rId23"/>
  </p:notesMasterIdLst>
  <p:sldIdLst>
    <p:sldId id="4122" r:id="rId4"/>
    <p:sldId id="1333" r:id="rId5"/>
    <p:sldId id="257" r:id="rId6"/>
    <p:sldId id="4128" r:id="rId7"/>
    <p:sldId id="280" r:id="rId8"/>
    <p:sldId id="4154" r:id="rId9"/>
    <p:sldId id="4150" r:id="rId10"/>
    <p:sldId id="285" r:id="rId11"/>
    <p:sldId id="4161" r:id="rId12"/>
    <p:sldId id="2052" r:id="rId13"/>
    <p:sldId id="4125" r:id="rId14"/>
    <p:sldId id="1282" r:id="rId15"/>
    <p:sldId id="4132" r:id="rId16"/>
    <p:sldId id="268" r:id="rId17"/>
    <p:sldId id="4184" r:id="rId18"/>
    <p:sldId id="256" r:id="rId19"/>
    <p:sldId id="4213" r:id="rId20"/>
    <p:sldId id="4214" r:id="rId21"/>
    <p:sldId id="4117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98"/>
    <p:restoredTop sz="95037"/>
  </p:normalViewPr>
  <p:slideViewPr>
    <p:cSldViewPr snapToGrid="0" snapToObjects="1">
      <p:cViewPr varScale="1">
        <p:scale>
          <a:sx n="88" d="100"/>
          <a:sy n="88" d="100"/>
        </p:scale>
        <p:origin x="216" y="1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3354A-7376-7F46-B051-A614E3F87BB8}" type="datetimeFigureOut">
              <a:rPr lang="en-CH" smtClean="0"/>
              <a:t>09.12.2023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58CC0-8C2B-0C40-8BA8-8F5A133ADA2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4835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14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82153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82A1-C57B-4646-B465-83AF9B114B9C}" type="slidenum"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+mn-ea"/>
                <a:sym typeface="Avenir Book"/>
              </a:rPr>
              <a:pPr marL="0" marR="0" lvl="0" indent="0" algn="l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102741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89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Is this the last version of this slide, now published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82153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82A1-C57B-4646-B465-83AF9B114B9C}" type="slidenum"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+mn-ea"/>
                <a:sym typeface="Avenir Book"/>
              </a:rPr>
              <a:pPr marL="0" marR="0" lvl="0" indent="0" algn="l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559062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338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3ebe98d7d6_0_243:notes"/>
          <p:cNvSpPr txBox="1">
            <a:spLocks noGrp="1"/>
          </p:cNvSpPr>
          <p:nvPr>
            <p:ph type="body" idx="1"/>
          </p:nvPr>
        </p:nvSpPr>
        <p:spPr>
          <a:xfrm>
            <a:off x="914400" y="3300413"/>
            <a:ext cx="7315200" cy="27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" name="Google Shape;169;g13ebe98d7d6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A019F3-8596-4028-9847-CBD3A185B07A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218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99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Include Phys and </a:t>
            </a:r>
            <a:r>
              <a:rPr lang="en-US" dirty="0" err="1"/>
              <a:t>Det</a:t>
            </a:r>
            <a:r>
              <a:rPr lang="en-US" dirty="0"/>
              <a:t> studies </a:t>
            </a:r>
          </a:p>
        </p:txBody>
      </p:sp>
    </p:spTree>
    <p:extLst>
      <p:ext uri="{BB962C8B-B14F-4D97-AF65-F5344CB8AC3E}">
        <p14:creationId xmlns:p14="http://schemas.microsoft.com/office/powerpoint/2010/main" val="1186108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5" name="Shape 4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0332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5" name="Shape 4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6228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0041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925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fld id="{6A12A38D-8EC9-4302-BD09-EB2DA5085CA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26481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59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hyperlink" Target="mailto:lars.rickard.stroem@cern.ch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D3192-D074-BF4F-AEC2-487D867914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E88B8-87DE-D649-8427-B5E6EAFF9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A6D6-DCFF-A648-A939-FC28AD14C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F7F8F-209E-8947-A006-10244B25A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4100A-30CB-2343-826A-C74F60B9D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7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FC6CB-CAA5-B94D-9964-048AAA707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0AF802-98BA-FB45-B4AE-B7F20626B2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8C627-258A-884A-848D-6665E350A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6AF0B-357B-554A-B943-7D4C51914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51D7B-66DD-CA40-B40B-18BD3D587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9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ED7829-BE40-4640-A72D-74F4EBE688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681D9E-2165-3648-ACCB-95FE106C8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1CE4-153D-994B-83E8-02E76795F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376B8-4278-6140-94FB-CBEAF6CCD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7273-ABCE-AC45-A06B-C0093E5B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95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och punkt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"/>
          <p:cNvSpPr/>
          <p:nvPr/>
        </p:nvSpPr>
        <p:spPr>
          <a:xfrm>
            <a:off x="-1787" y="6580774"/>
            <a:ext cx="12195573" cy="279661"/>
          </a:xfrm>
          <a:prstGeom prst="rect">
            <a:avLst/>
          </a:prstGeom>
          <a:solidFill>
            <a:srgbClr val="0053A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 algn="ctr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pic>
        <p:nvPicPr>
          <p:cNvPr id="24" name="LogoBadge-01.jpg" descr="LogoBadge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7516" y="261275"/>
            <a:ext cx="784638" cy="784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CLIC-Logo-Color-72.png" descr="CLIC-Logo-Color-7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5" y="58706"/>
            <a:ext cx="1189776" cy="118977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" name="Title Text"/>
          <p:cNvSpPr>
            <a:spLocks noGrp="1"/>
          </p:cNvSpPr>
          <p:nvPr>
            <p:ph type="title"/>
          </p:nvPr>
        </p:nvSpPr>
        <p:spPr>
          <a:xfrm>
            <a:off x="2416969" y="184944"/>
            <a:ext cx="7358063" cy="950000"/>
          </a:xfrm>
          <a:prstGeom prst="rect">
            <a:avLst/>
          </a:prstGeom>
        </p:spPr>
        <p:txBody>
          <a:bodyPr/>
          <a:lstStyle>
            <a:lvl1pPr>
              <a:defRPr sz="3750"/>
            </a:lvl1pPr>
          </a:lstStyle>
          <a:p>
            <a:r>
              <a:t>Title Text</a:t>
            </a:r>
          </a:p>
        </p:txBody>
      </p:sp>
      <p:sp>
        <p:nvSpPr>
          <p:cNvPr id="28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Spåtind 2020 / Rickard Ström lars.rickard.stroem@cern.ch">
            <a:extLst>
              <a:ext uri="{FF2B5EF4-FFF2-40B4-BE49-F238E27FC236}">
                <a16:creationId xmlns:a16="http://schemas.microsoft.com/office/drawing/2014/main" id="{2AE9AD55-C7AC-6842-B4B3-6982E1B8AC33}"/>
              </a:ext>
            </a:extLst>
          </p:cNvPr>
          <p:cNvSpPr txBox="1"/>
          <p:nvPr userDrawn="1"/>
        </p:nvSpPr>
        <p:spPr>
          <a:xfrm>
            <a:off x="5494085" y="6584508"/>
            <a:ext cx="1203856" cy="272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>
              <a:defRPr sz="2600">
                <a:solidFill>
                  <a:srgbClr val="FFFFFF"/>
                </a:solidFill>
              </a:defRPr>
            </a:pPr>
            <a:r>
              <a:rPr lang="en-US" sz="1300" dirty="0"/>
              <a:t>CLIC / Stapnes</a:t>
            </a:r>
            <a:endParaRPr lang="en-US" sz="1300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833571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3" y="6538861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54226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2"/>
            <a:ext cx="4339856" cy="365125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838200" y="1698129"/>
            <a:ext cx="10515600" cy="4232411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050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097388CF-879E-5454-5E97-738EE3CF128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11893326" y="6580110"/>
            <a:ext cx="291746" cy="2886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118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58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28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Diapositive de titr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52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>
            <a:spLocks noGrp="1"/>
          </p:cNvSpPr>
          <p:nvPr>
            <p:ph type="title"/>
          </p:nvPr>
        </p:nvSpPr>
        <p:spPr>
          <a:xfrm>
            <a:off x="831851" y="1709737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6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4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64DC1-2FA6-1349-8A95-35C215A70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07E81-E165-7842-9AE2-098752C69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BFBBE-16E4-C141-8218-86209F9A4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F096A-66CD-9247-98C6-B33051C25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71CB1-6EE2-1A47-8405-70A3918F6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952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56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47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07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71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61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48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304800" y="4495800"/>
            <a:ext cx="9652000" cy="533400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304800" y="5181600"/>
            <a:ext cx="92456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/>
              <a:t>Click to add author information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304800" y="6477000"/>
            <a:ext cx="2133600" cy="3048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444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10769600" cy="228600"/>
          </a:xfrm>
          <a:solidFill>
            <a:srgbClr val="CC3333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</p:spTree>
    <p:extLst>
      <p:ext uri="{BB962C8B-B14F-4D97-AF65-F5344CB8AC3E}">
        <p14:creationId xmlns:p14="http://schemas.microsoft.com/office/powerpoint/2010/main" val="36893163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65305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107696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107696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5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43BCD-6DD5-A248-84A2-1500B432B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845BE-3016-534B-BFCF-D31396E09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30423-9CEA-5B48-8DCE-86D89E414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95BD2-F23F-994A-B898-B21F87BBC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6E88A-703C-7C46-9F22-2319EE05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756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5888736" y="381000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5888736" y="609600"/>
            <a:ext cx="5283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12AE2184-566C-8149-B153-37333A55F1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4934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3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5888736" y="381000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5888736" y="609600"/>
            <a:ext cx="5283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17CADB81-BEFC-C742-A79C-9A1DFF4123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998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5892800" y="381000"/>
            <a:ext cx="5283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5892800" y="609600"/>
            <a:ext cx="52832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5888736" y="3319272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58887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7B95BBBC-3A9C-E849-A818-15868CE6FD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317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107696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402336" y="609600"/>
            <a:ext cx="10765536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5888736" y="3319272"/>
            <a:ext cx="5287264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58887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91B21DB0-3985-8843-B94C-8F93CF8EE8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375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5892800" y="609600"/>
            <a:ext cx="52832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58887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58887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A9C3167D-226A-EE4B-ACF6-07B1800F4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263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5892800" y="609600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5888736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5888736" y="256946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5892800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5892800" y="452018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44540A8-3FFD-8446-9420-BB3147CDBC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94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5888736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5888736" y="609600"/>
            <a:ext cx="5283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064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406400" y="609600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02336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402336" y="256946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06400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406400" y="452018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6BFA5FF0-7232-2241-80C7-92AD0F9CC6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447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5892800" y="609600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5888736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5888736" y="256946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5892800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5892800" y="452018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3EAC6D9F-CAE6-C940-AE04-C1B323F131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3311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10464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410464" y="609600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06400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406400" y="256946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10464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410464" y="4520184"/>
            <a:ext cx="52832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5892800" y="609600"/>
            <a:ext cx="52832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58887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5888736" y="3547872"/>
            <a:ext cx="5287264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0ACECD3B-D77C-6F44-85BF-F7A3572D10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0726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6"/>
          <p:cNvSpPr/>
          <p:nvPr/>
        </p:nvSpPr>
        <p:spPr>
          <a:xfrm>
            <a:off x="1828800" y="14478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8" name="Rectangle 6"/>
          <p:cNvSpPr/>
          <p:nvPr/>
        </p:nvSpPr>
        <p:spPr>
          <a:xfrm>
            <a:off x="1828800" y="38862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26" name="Rectangle 6"/>
          <p:cNvSpPr/>
          <p:nvPr/>
        </p:nvSpPr>
        <p:spPr>
          <a:xfrm>
            <a:off x="4673600" y="14478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25" name="Rectangle 6"/>
          <p:cNvSpPr/>
          <p:nvPr/>
        </p:nvSpPr>
        <p:spPr>
          <a:xfrm>
            <a:off x="4673600" y="38862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31" name="Rectangle 6"/>
          <p:cNvSpPr/>
          <p:nvPr/>
        </p:nvSpPr>
        <p:spPr>
          <a:xfrm>
            <a:off x="7518400" y="14478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3" name="Rectangle 6"/>
          <p:cNvSpPr/>
          <p:nvPr/>
        </p:nvSpPr>
        <p:spPr>
          <a:xfrm>
            <a:off x="7518400" y="38862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2032000" y="1600200"/>
            <a:ext cx="18288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2032000" y="4038600"/>
            <a:ext cx="18288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4876800" y="1600200"/>
            <a:ext cx="18288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4876800" y="4038600"/>
            <a:ext cx="18288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7721600" y="1600200"/>
            <a:ext cx="18288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7721600" y="4038600"/>
            <a:ext cx="18288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2032000" y="2895600"/>
            <a:ext cx="18288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2032000" y="5334000"/>
            <a:ext cx="18288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4876800" y="2895600"/>
            <a:ext cx="18288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4876800" y="5334000"/>
            <a:ext cx="18288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7721600" y="2895600"/>
            <a:ext cx="18288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7721600" y="5334000"/>
            <a:ext cx="18288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2032000" y="3200400"/>
            <a:ext cx="18288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2032000" y="5638800"/>
            <a:ext cx="18288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4876800" y="3200400"/>
            <a:ext cx="18288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4876800" y="5638800"/>
            <a:ext cx="18288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7721600" y="3200400"/>
            <a:ext cx="18288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7721600" y="5638800"/>
            <a:ext cx="18288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2032000" y="2286000"/>
            <a:ext cx="18288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2032000" y="4724400"/>
            <a:ext cx="18288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4876800" y="2286000"/>
            <a:ext cx="18288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4876800" y="4724400"/>
            <a:ext cx="18288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7721600" y="2286000"/>
            <a:ext cx="18288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7721600" y="4724400"/>
            <a:ext cx="18288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406400" y="381000"/>
            <a:ext cx="107696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6" name="Rectangle 15">
            <a:extLst>
              <a:ext uri="{FF2B5EF4-FFF2-40B4-BE49-F238E27FC236}">
                <a16:creationId xmlns:a16="http://schemas.microsoft.com/office/drawing/2014/main" id="{AA1F7E46-5ACE-9B4C-B77E-F8582103F8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449560" y="6477000"/>
            <a:ext cx="136144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91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92A26-03F0-FA46-B1F2-2B56887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8704C-3A23-5F48-90D6-967990418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3F9A6-CD1D-904C-88EA-D8900543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F0B64B-27F8-3042-8A75-F58347776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10C68D-BC8F-C147-AE36-98F08E33B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1133F-2917-0241-9507-69603AD9A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1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10748-9423-CA42-B9B9-55A287FE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77DA6-4631-384A-BB63-2234752A0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73934A-4563-F140-AB88-8813A3DE4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B41763-9D96-FA46-8DA5-D8909EB308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DFE2C6-DFC0-C941-9D62-6253D3734D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3B4D98-D2E5-3547-9A13-6955D1CF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A73495-E818-614F-A86C-D58A516E0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D43BF8-01FE-A744-B81E-EBA85D430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36734-0E89-5048-9617-79A5AAA32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73B646-4BF2-494A-8C3D-15F6B9031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21077-5533-EE4B-9DA8-F5387DB1C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E1461E-DC02-7B45-A3E0-0A24E4BD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6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BFD1DE-6286-C649-B87C-9D4A7AB2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B858E4-61EC-4F43-9A0B-6011073C3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B0813-0793-EB4D-8040-ACE51F0F3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54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57A33-DAA5-3D4B-9AFB-A6F14BC7B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A20F3-A7CF-D54A-8E5E-0C564384A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1B3CA-6D8C-6047-B4A9-716E8678C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24A923-3752-564B-9B91-A639122C6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D6BBE-3E39-214D-BB17-D311490C9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EC419F-BEB5-1847-A7D0-927531C6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7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7E3A9-2348-0843-9652-01E8FE40E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1F633A-C874-3349-9A1E-622A0F4E3E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091EC1-A3A6-0C49-8CAD-F9E36579E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5280A-CCA4-C24B-BE69-DDEF1E92F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D6734-B0DD-234E-8D83-3ABDF68F0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2201A-8816-784F-81FC-14607971F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6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849C8C-85A2-184F-B6FF-4DDC6963C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48939-D4D9-AD48-8775-B6E6C8713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0CA80-46C4-E548-A121-0F29EF5C3E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F99FF-61F6-ED40-9AC3-8ED715B54DD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9662F-CEAB-554D-B7E4-14AA67B5D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859AB-8F4E-2B40-91B8-5DB25183A9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6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814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06400" y="381000"/>
            <a:ext cx="10769600" cy="5867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 txBox="1">
            <a:spLocks/>
          </p:cNvSpPr>
          <p:nvPr userDrawn="1"/>
        </p:nvSpPr>
        <p:spPr>
          <a:xfrm>
            <a:off x="4572000" y="6477000"/>
            <a:ext cx="61976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000">
                <a:solidFill>
                  <a:srgbClr val="00009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000" b="0" i="0" dirty="0">
                <a:latin typeface="Arial" panose="020B0604020202020204" pitchFamily="34" charset="0"/>
                <a:cs typeface="Arial" panose="020B0604020202020204" pitchFamily="34" charset="0"/>
              </a:rPr>
              <a:t>CLIC</a:t>
            </a:r>
            <a:r>
              <a:rPr lang="en-US" sz="1000" b="0" i="0" baseline="0" dirty="0">
                <a:latin typeface="Arial" panose="020B0604020202020204" pitchFamily="34" charset="0"/>
                <a:cs typeface="Arial" panose="020B0604020202020204" pitchFamily="34" charset="0"/>
              </a:rPr>
              <a:t> Cost Review – 6</a:t>
            </a:r>
            <a:r>
              <a:rPr lang="en-US" sz="1000" b="0" i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000" b="0" i="0" baseline="0" dirty="0">
                <a:latin typeface="Arial" panose="020B0604020202020204" pitchFamily="34" charset="0"/>
                <a:cs typeface="Arial" panose="020B0604020202020204" pitchFamily="34" charset="0"/>
              </a:rPr>
              <a:t> November 2018</a:t>
            </a:r>
            <a:endParaRPr lang="en-US" sz="10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7A7A5F8-1DB3-4048-97B5-46B52BED1DBD}"/>
              </a:ext>
            </a:extLst>
          </p:cNvPr>
          <p:cNvGrpSpPr/>
          <p:nvPr userDrawn="1"/>
        </p:nvGrpSpPr>
        <p:grpSpPr>
          <a:xfrm>
            <a:off x="406400" y="5943600"/>
            <a:ext cx="1524000" cy="914400"/>
            <a:chOff x="304800" y="6202082"/>
            <a:chExt cx="1143000" cy="655918"/>
          </a:xfrm>
        </p:grpSpPr>
        <p:pic>
          <p:nvPicPr>
            <p:cNvPr id="15" name="Picture 14" descr="LogoOutline-Blue-02.jpg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800" y="6285447"/>
              <a:ext cx="535075" cy="488079"/>
            </a:xfrm>
            <a:prstGeom prst="rect">
              <a:avLst/>
            </a:prstGeom>
          </p:spPr>
        </p:pic>
        <p:pic>
          <p:nvPicPr>
            <p:cNvPr id="1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762000" y="6202082"/>
              <a:ext cx="685800" cy="65591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412162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arxiv.org/abs/2203.09186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33.jpeg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nowmass21.org/docs/files/summaries/IF/SNOWMASS21-IF3_IF6_Mathieu_Benoit-188.pdf" TargetMode="External"/><Relationship Id="rId3" Type="http://schemas.openxmlformats.org/officeDocument/2006/relationships/image" Target="../media/image5.jpeg"/><Relationship Id="rId7" Type="http://schemas.openxmlformats.org/officeDocument/2006/relationships/hyperlink" Target="https://www.snowmass21.org/docs/files/summaries/EF/SNOWMASS21-EF0_EF0_CLICphysics-170.pdf" TargetMode="Externa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nowmass21.org/docs/files/summaries/AF/SNOWMASS21-AF1_AF4-161.pdf" TargetMode="External"/><Relationship Id="rId11" Type="http://schemas.openxmlformats.org/officeDocument/2006/relationships/image" Target="../media/image7.emf"/><Relationship Id="rId5" Type="http://schemas.openxmlformats.org/officeDocument/2006/relationships/hyperlink" Target="https://www.snowmass21.org/docs/files/summaries/AF/SNOWMASS21-AF4_AF3-EF0_EF0-177.pdf" TargetMode="External"/><Relationship Id="rId10" Type="http://schemas.openxmlformats.org/officeDocument/2006/relationships/image" Target="../media/image6.emf"/><Relationship Id="rId4" Type="http://schemas.openxmlformats.org/officeDocument/2006/relationships/hyperlink" Target="http://clic.cern/european-strategy" TargetMode="External"/><Relationship Id="rId9" Type="http://schemas.openxmlformats.org/officeDocument/2006/relationships/hyperlink" Target="https://arxiv.org/abs/2203.0918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CLIC_SummaryYR2018_Cover_Size13.jpg" descr="CLIC_SummaryYR2018_Cover_Size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7619" y="0"/>
            <a:ext cx="5385242" cy="658222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Rectangle"/>
          <p:cNvSpPr/>
          <p:nvPr/>
        </p:nvSpPr>
        <p:spPr>
          <a:xfrm>
            <a:off x="6803546" y="-11027"/>
            <a:ext cx="4147226" cy="659152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66" eaLnBrk="1" fontAlgn="auto">
              <a:spcBef>
                <a:spcPts val="0"/>
              </a:spcBef>
              <a:spcAft>
                <a:spcPts val="0"/>
              </a:spcAft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cs typeface="Gill Sans"/>
              <a:sym typeface="Gill Sans"/>
            </a:endParaRPr>
          </a:p>
        </p:txBody>
      </p:sp>
      <p:sp>
        <p:nvSpPr>
          <p:cNvPr id="56" name="The Compact Linear Collider (CLIC)…"/>
          <p:cNvSpPr/>
          <p:nvPr/>
        </p:nvSpPr>
        <p:spPr>
          <a:xfrm>
            <a:off x="1241228" y="275772"/>
            <a:ext cx="6920465" cy="732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64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3200" kern="0" dirty="0">
                <a:solidFill>
                  <a:srgbClr val="000000"/>
                </a:solidFill>
                <a:latin typeface="Avenir Heavy"/>
                <a:sym typeface="Avenir Heavy"/>
              </a:rPr>
              <a:t>The Compact Linear Collider (CLIC)</a:t>
            </a:r>
          </a:p>
        </p:txBody>
      </p:sp>
      <p:sp>
        <p:nvSpPr>
          <p:cNvPr id="58" name="26th Nordic Particle Physics Meeting – Spåtind 2020…"/>
          <p:cNvSpPr txBox="1"/>
          <p:nvPr/>
        </p:nvSpPr>
        <p:spPr>
          <a:xfrm>
            <a:off x="706925" y="5629313"/>
            <a:ext cx="72200" cy="341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3500">
                <a:latin typeface="Avenir Heavy"/>
                <a:ea typeface="Avenir Heavy"/>
                <a:cs typeface="Avenir Heavy"/>
                <a:sym typeface="Avenir Heavy"/>
              </a:defRPr>
            </a:pPr>
            <a:endParaRPr sz="1750" kern="0" dirty="0">
              <a:solidFill>
                <a:srgbClr val="000000"/>
              </a:solidFill>
              <a:latin typeface="Avenir Book"/>
              <a:sym typeface="Avenir Book"/>
            </a:endParaRPr>
          </a:p>
        </p:txBody>
      </p:sp>
      <p:sp>
        <p:nvSpPr>
          <p:cNvPr id="59" name="Line"/>
          <p:cNvSpPr/>
          <p:nvPr/>
        </p:nvSpPr>
        <p:spPr>
          <a:xfrm flipH="1">
            <a:off x="572160" y="5494662"/>
            <a:ext cx="1" cy="719724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66" eaLnBrk="1" fontAlgn="auto">
              <a:spcBef>
                <a:spcPts val="0"/>
              </a:spcBef>
              <a:spcAft>
                <a:spcPts val="0"/>
              </a:spcAft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cs typeface="Gill Sans"/>
              <a:sym typeface="Gill Sans"/>
            </a:endParaRPr>
          </a:p>
        </p:txBody>
      </p:sp>
      <p:sp>
        <p:nvSpPr>
          <p:cNvPr id="8" name="Introduction…">
            <a:extLst>
              <a:ext uri="{FF2B5EF4-FFF2-40B4-BE49-F238E27FC236}">
                <a16:creationId xmlns:a16="http://schemas.microsoft.com/office/drawing/2014/main" id="{A25F5716-7DA1-4C42-A2B7-5EB150BB46A3}"/>
              </a:ext>
            </a:extLst>
          </p:cNvPr>
          <p:cNvSpPr txBox="1"/>
          <p:nvPr/>
        </p:nvSpPr>
        <p:spPr>
          <a:xfrm>
            <a:off x="961242" y="2305878"/>
            <a:ext cx="5660187" cy="2246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 marL="342900" indent="-342900" defTabSz="410766" eaLnBrk="1" fontAlgn="auto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5500"/>
            </a:pPr>
            <a:r>
              <a:rPr lang="en-US" sz="2000" kern="0" dirty="0">
                <a:latin typeface="Avenir Book"/>
                <a:sym typeface="Avenir Book"/>
              </a:rPr>
              <a:t>Most recent status in Snowmass white paper (March 22) </a:t>
            </a:r>
            <a:r>
              <a:rPr lang="en-US" sz="2000" kern="0" dirty="0">
                <a:solidFill>
                  <a:schemeClr val="tx1"/>
                </a:solidFill>
                <a:latin typeface="Avenir Book"/>
                <a:sym typeface="Avenir Book"/>
              </a:rPr>
              <a:t>: </a:t>
            </a:r>
            <a:r>
              <a:rPr lang="en-US" sz="2000" dirty="0">
                <a:solidFill>
                  <a:schemeClr val="tx1"/>
                </a:solidFill>
                <a:latin typeface="Avenir Book" panose="02000503020000020003" pitchFamily="2" charset="0"/>
                <a:hlinkClick r:id="rId4"/>
              </a:rPr>
              <a:t>https://arxiv.org/abs/2203.09186</a:t>
            </a:r>
            <a:endParaRPr lang="en-US" sz="20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pPr marL="342900" indent="-342900" defTabSz="410766" eaLnBrk="1" fontAlgn="auto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5500"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panose="02000503020000020003" pitchFamily="2" charset="0"/>
            </a:endParaRPr>
          </a:p>
          <a:p>
            <a:pPr marL="342900" indent="-342900" defTabSz="410766" eaLnBrk="1" fontAlgn="auto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5500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More details in Project Implementation Plan  documents for the European Strategy Update 2018-19.</a:t>
            </a:r>
          </a:p>
          <a:p>
            <a:pPr marL="342900" indent="-342900" defTabSz="410766" eaLnBrk="1" fontAlgn="auto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5500"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panose="02000503020000020003" pitchFamily="2" charset="0"/>
            </a:endParaRPr>
          </a:p>
          <a:p>
            <a:pPr marL="342900" indent="-342900" defTabSz="410766" eaLnBrk="1" fontAlgn="auto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5500"/>
            </a:pPr>
            <a:r>
              <a:rPr lang="en-US" sz="2000" dirty="0">
                <a:latin typeface="Avenir Book" panose="02000503020000020003" pitchFamily="2" charset="0"/>
              </a:rPr>
              <a:t>Focus on ESPP update ~2026</a:t>
            </a:r>
          </a:p>
          <a:p>
            <a:pPr defTabSz="410766" eaLnBrk="1" fontAlgn="auto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defRPr sz="5500"/>
            </a:pPr>
            <a:endParaRPr lang="en-US" sz="2000" kern="0" dirty="0">
              <a:solidFill>
                <a:schemeClr val="tx1"/>
              </a:solidFill>
              <a:latin typeface="Avenir Book"/>
              <a:sym typeface="Avenir Book"/>
            </a:endParaRPr>
          </a:p>
          <a:p>
            <a:pPr defTabSz="410766" eaLnBrk="1" fontAlgn="auto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defRPr sz="5500"/>
            </a:pPr>
            <a:endParaRPr lang="en-US" sz="2000" kern="0" dirty="0">
              <a:solidFill>
                <a:srgbClr val="000000"/>
              </a:solidFill>
              <a:latin typeface="Avenir Book"/>
              <a:sym typeface="Avenir Book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6EFEB3-08A2-8040-AD25-261CD8986A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63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97038-5404-DA8E-8484-63CF1151B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-25164"/>
            <a:ext cx="11376025" cy="106574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Avenir Book" panose="02000503020000020003" pitchFamily="2" charset="0"/>
              </a:rPr>
              <a:t>On-going CLIC studies towards next ESPP update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9A52C-6121-1AB4-CE8C-AB4CCA625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Steinar Stapnes - Linear Colliders</a:t>
            </a: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6FF9F-9876-C747-4EF0-9BA8410C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Avenir Book" panose="02000503020000020003" pitchFamily="2" charset="0"/>
              </a:rPr>
              <a:pPr/>
              <a:t>10</a:t>
            </a:fld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54FFD0-72B2-1CF9-BAB8-339111A85691}"/>
              </a:ext>
            </a:extLst>
          </p:cNvPr>
          <p:cNvSpPr/>
          <p:nvPr/>
        </p:nvSpPr>
        <p:spPr>
          <a:xfrm>
            <a:off x="335360" y="937510"/>
            <a:ext cx="11017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Project Readiness Report as a step toward a TDR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Assuming ESPP in  ~  2026, Project Approval ~ 2028, Project (tunnel) construction can start in ~ 2030.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Book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C82AC9-7618-8E5E-108B-AC04664B6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374" y="1650475"/>
            <a:ext cx="3318671" cy="314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0AA4C0-38DA-31E5-B77A-3CFBCB951FF4}"/>
              </a:ext>
            </a:extLst>
          </p:cNvPr>
          <p:cNvSpPr txBox="1"/>
          <p:nvPr/>
        </p:nvSpPr>
        <p:spPr>
          <a:xfrm>
            <a:off x="335360" y="1675733"/>
            <a:ext cx="3604726" cy="646331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The X-band technology readiness for the 380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GeV CLIC initial phase - </a:t>
            </a:r>
            <a:r>
              <a:rPr lang="en-US" sz="1200" dirty="0">
                <a:solidFill>
                  <a:srgbClr val="303030"/>
                </a:solidFill>
                <a:latin typeface="Avenir Book" panose="02000503020000020003" pitchFamily="2" charset="0"/>
                <a:sym typeface="Avenir Book"/>
              </a:rPr>
              <a:t>more and more driven by use in small compact accelerators.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7AD590-D803-E3B3-B1CA-81ED6D5983C0}"/>
              </a:ext>
            </a:extLst>
          </p:cNvPr>
          <p:cNvSpPr txBox="1"/>
          <p:nvPr/>
        </p:nvSpPr>
        <p:spPr>
          <a:xfrm>
            <a:off x="7391524" y="1683145"/>
            <a:ext cx="4753148" cy="2492990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Optimizing the luminosity at 380 GeV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– already implemented for </a:t>
            </a:r>
            <a:r>
              <a:rPr lang="en-US" sz="1200" dirty="0">
                <a:solidFill>
                  <a:srgbClr val="303030"/>
                </a:solidFill>
                <a:latin typeface="Avenir Book" panose="02000503020000020003" pitchFamily="2" charset="0"/>
                <a:sym typeface="Avenir Book"/>
              </a:rPr>
              <a:t>Snowmass paper, further work to provide margins will continue.</a:t>
            </a:r>
          </a:p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303030"/>
                </a:solidFill>
                <a:latin typeface="Avenir Book" panose="02000503020000020003" pitchFamily="2" charset="0"/>
                <a:sym typeface="Avenir Book"/>
              </a:rPr>
              <a:t>  </a:t>
            </a:r>
          </a:p>
          <a:p>
            <a:pPr marL="0" marR="0" lvl="3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Luminosity margins and increases:</a:t>
            </a:r>
          </a:p>
          <a:p>
            <a:pPr marL="261938" lvl="2" indent="-263525" defTabSz="410766" hangingPunct="0"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Initial estimates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 of static and dynamic degradations from damping ring to IP gave: 1.5 x 10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34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cm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-2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 s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-1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Book"/>
            </a:endParaRPr>
          </a:p>
          <a:p>
            <a:pPr marL="261938" lvl="2" indent="-263525" defTabSz="410766"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Simulations taking into accord static and dynamic effects with corrective algorithms give 2.8 on average, and 90% of the machines above </a:t>
            </a:r>
            <a:r>
              <a:rPr lang="en-US" sz="1200" b="1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2.3 x 10</a:t>
            </a:r>
            <a:r>
              <a:rPr lang="en-US" sz="1200" b="1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34 </a:t>
            </a:r>
            <a:r>
              <a:rPr lang="en-US" sz="1200" b="1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cm</a:t>
            </a:r>
            <a:r>
              <a:rPr lang="en-US" sz="1200" b="1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-2</a:t>
            </a:r>
            <a:r>
              <a:rPr lang="en-US" sz="1200" b="1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 s</a:t>
            </a:r>
            <a:r>
              <a:rPr lang="en-US" sz="1200" b="1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-1   </a:t>
            </a: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(this is the value currently used)  </a:t>
            </a:r>
          </a:p>
          <a:p>
            <a:pPr marL="0" lvl="2" defTabSz="410766">
              <a:defRPr/>
            </a:pPr>
            <a:endParaRPr lang="en-US" sz="1200" kern="0" dirty="0">
              <a:solidFill>
                <a:srgbClr val="000000"/>
              </a:solidFill>
              <a:latin typeface="Avenir Book" panose="02000503020000020003" pitchFamily="2" charset="0"/>
              <a:sym typeface="Avenir Book"/>
            </a:endParaRPr>
          </a:p>
          <a:p>
            <a:pPr marL="0" lvl="2" defTabSz="410766">
              <a:defRPr/>
            </a:pP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Common LC studies in ATF3 part of this, and also on positron, sources, DRs and beam-dynamics.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62500F-F29E-F04C-C949-CB4980DF82CC}"/>
              </a:ext>
            </a:extLst>
          </p:cNvPr>
          <p:cNvSpPr txBox="1"/>
          <p:nvPr/>
        </p:nvSpPr>
        <p:spPr>
          <a:xfrm>
            <a:off x="2740739" y="4819899"/>
            <a:ext cx="684076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Improving the power efficiency for both the initial phase and at high energies, including more general sustainability studies</a:t>
            </a:r>
          </a:p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200" dirty="0">
              <a:solidFill>
                <a:srgbClr val="FF0000"/>
              </a:solidFill>
              <a:latin typeface="Avenir Book" panose="02000503020000020003" pitchFamily="2" charset="0"/>
              <a:sym typeface="Avenir Book"/>
            </a:endParaRPr>
          </a:p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Power estimate bottom up (concentrating on 380 GeV systems)</a:t>
            </a:r>
          </a:p>
          <a:p>
            <a:pPr marL="285750" indent="-28575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Very large reductions since the CDR, better estimates of nominal settings, much more </a:t>
            </a:r>
            <a:r>
              <a:rPr lang="en-US" sz="1200" kern="0" dirty="0" err="1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optimised</a:t>
            </a: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drivebeam</a:t>
            </a: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 complex and more efficient klystrons, injectors more optimized, main target damping ring RF significantly reduced, recent L-band klystron studies </a:t>
            </a:r>
          </a:p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Energy consumption ~0.6 </a:t>
            </a:r>
            <a:r>
              <a:rPr lang="en-US" sz="1200" kern="0" dirty="0" err="1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TWh</a:t>
            </a: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 yearly, CERN is currently (when running at 1.2 </a:t>
            </a:r>
            <a:r>
              <a:rPr lang="en-US" sz="1200" kern="0" dirty="0" err="1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TWh</a:t>
            </a: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.</a:t>
            </a:r>
          </a:p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endParaRPr lang="en-US" sz="1200" kern="0" dirty="0">
              <a:solidFill>
                <a:srgbClr val="000000"/>
              </a:solidFill>
              <a:latin typeface="Avenir Book" panose="02000503020000020003" pitchFamily="2" charset="0"/>
              <a:ea typeface="Avenir Book" charset="0"/>
              <a:cs typeface="Avenir Book" charset="0"/>
              <a:sym typeface="Avenir Book"/>
            </a:endParaRPr>
          </a:p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rgbClr val="000000"/>
                </a:solidFill>
                <a:latin typeface="Avenir Book" panose="02000503020000020003" pitchFamily="2" charset="0"/>
                <a:ea typeface="Avenir Book" charset="0"/>
                <a:cs typeface="Avenir Book" charset="0"/>
                <a:sym typeface="Avenir Book"/>
              </a:rPr>
              <a:t>More work needed on LCA (carbon and other issues).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BB93503-D1DF-69B2-5099-11792625A7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5784" y="4787247"/>
            <a:ext cx="2507761" cy="16709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710C958-8602-1210-1EF0-271B5EAA34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360" y="2507797"/>
            <a:ext cx="3658353" cy="141373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5563C5-F275-C763-F0AD-E7BAE6AAD6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3103169"/>
            <a:ext cx="1534833" cy="17167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A1924C7-F9B7-7C92-76DE-8F3693EA4A8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4928191"/>
            <a:ext cx="2265847" cy="103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17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F62AA5-A9F9-344C-9738-C68EB5A8EDFF}" type="slidenum">
              <a:rPr kumimoji="0" lang="en-US" sz="12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Book"/>
                <a:sym typeface="Avenir Book"/>
              </a:rPr>
              <a:pPr marL="0" marR="0" lvl="0" indent="0" algn="ctr" defTabSz="410766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26771" y="136525"/>
            <a:ext cx="9427029" cy="949325"/>
          </a:xfrm>
        </p:spPr>
        <p:txBody>
          <a:bodyPr/>
          <a:lstStyle/>
          <a:p>
            <a:pPr algn="ctr"/>
            <a:r>
              <a:rPr lang="en-US" sz="3200" dirty="0">
                <a:latin typeface="Avenir Book" panose="02000503020000020003" pitchFamily="2" charset="0"/>
              </a:rPr>
              <a:t>CLIC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E058A9-2B03-8F4B-9497-DC8A907B1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0" y="1052736"/>
            <a:ext cx="8489759" cy="548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32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C926E-B500-CB4D-95AA-D32548236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033" y="189531"/>
            <a:ext cx="9397306" cy="950000"/>
          </a:xfrm>
        </p:spPr>
        <p:txBody>
          <a:bodyPr/>
          <a:lstStyle/>
          <a:p>
            <a:pPr algn="ctr"/>
            <a:r>
              <a:rPr lang="en-US" sz="3200" dirty="0">
                <a:latin typeface="Avenir Book" panose="02000503020000020003" pitchFamily="2" charset="0"/>
              </a:rPr>
              <a:t>Low emittance generation and preservation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BABFCA-C9B3-624E-9CF4-599A9CEC7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447" y="4559649"/>
            <a:ext cx="1514967" cy="199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A24CD3-6F0C-094C-9842-C37D1F47E78F}"/>
              </a:ext>
            </a:extLst>
          </p:cNvPr>
          <p:cNvSpPr txBox="1">
            <a:spLocks/>
          </p:cNvSpPr>
          <p:nvPr/>
        </p:nvSpPr>
        <p:spPr>
          <a:xfrm>
            <a:off x="3294506" y="1315057"/>
            <a:ext cx="5602228" cy="3313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None/>
              <a:defRPr/>
            </a:pPr>
            <a:r>
              <a:rPr lang="en-US" sz="1800" dirty="0">
                <a:solidFill>
                  <a:srgbClr val="011893"/>
                </a:solidFill>
                <a:latin typeface="Avenir" panose="02000503020000020003" pitchFamily="2" charset="0"/>
                <a:cs typeface="Avenir Book"/>
                <a:sym typeface="Symbol" charset="0"/>
              </a:rPr>
              <a:t>Low emittance damping rings </a:t>
            </a:r>
          </a:p>
          <a:p>
            <a:pPr>
              <a:spcBef>
                <a:spcPts val="600"/>
              </a:spcBef>
              <a:buNone/>
              <a:defRPr/>
            </a:pPr>
            <a:r>
              <a:rPr lang="en-US" sz="1800" dirty="0">
                <a:solidFill>
                  <a:srgbClr val="011893"/>
                </a:solidFill>
                <a:latin typeface="Avenir" panose="02000503020000020003" pitchFamily="2" charset="0"/>
                <a:cs typeface="Avenir Book"/>
                <a:sym typeface="Symbol" charset="0"/>
              </a:rPr>
              <a:t>Preserve by</a:t>
            </a:r>
            <a:endParaRPr lang="en-US" sz="1600" dirty="0">
              <a:latin typeface="Avenir" panose="02000503020000020003" pitchFamily="2" charset="0"/>
              <a:cs typeface="Avenir Book"/>
              <a:sym typeface="Symbol" charset="0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Align components (10 </a:t>
            </a:r>
            <a:r>
              <a:rPr lang="en-US" sz="1400" dirty="0" err="1">
                <a:latin typeface="Avenir" panose="02000503020000020003" pitchFamily="2" charset="0"/>
                <a:ea typeface="Lucida Grande"/>
                <a:cs typeface="Avenir Book"/>
                <a:sym typeface="Symbol" charset="0"/>
              </a:rPr>
              <a:t>μ</a:t>
            </a:r>
            <a:r>
              <a:rPr lang="en-US" sz="1400" dirty="0" err="1">
                <a:latin typeface="Avenir" panose="02000503020000020003" pitchFamily="2" charset="0"/>
                <a:cs typeface="Avenir Book"/>
                <a:sym typeface="Symbol" charset="0"/>
              </a:rPr>
              <a:t>m</a:t>
            </a: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 over 200 m)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Control/damp vibrations (from ground to accelerator)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Beam based measurements </a:t>
            </a:r>
            <a:b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</a:b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– allow to steer beam and optimize positions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Algorithms for measurements, beam and component optimization, feedbacks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  <a:defRPr/>
            </a:pPr>
            <a:endParaRPr lang="en-US" sz="1400" dirty="0">
              <a:latin typeface="Avenir" panose="02000503020000020003" pitchFamily="2" charset="0"/>
              <a:cs typeface="Avenir Book"/>
              <a:sym typeface="Symbol" charset="0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Experimental tests in existing accelerators of equipment and algorithms </a:t>
            </a:r>
            <a:b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</a:br>
            <a:r>
              <a:rPr lang="en-US" sz="1400" dirty="0">
                <a:latin typeface="Avenir" panose="02000503020000020003" pitchFamily="2" charset="0"/>
                <a:cs typeface="Avenir Book"/>
                <a:sym typeface="Symbol" charset="0"/>
              </a:rPr>
              <a:t>(FACET at Stanford,  ATF2 at KEK, CTF3, Light-sources) </a:t>
            </a:r>
          </a:p>
          <a:p>
            <a:pPr>
              <a:spcBef>
                <a:spcPts val="600"/>
              </a:spcBef>
              <a:buNone/>
              <a:defRPr/>
            </a:pPr>
            <a:endParaRPr lang="en-US" sz="1200" dirty="0">
              <a:latin typeface="Century Gothic" panose="020B0502020202020204" pitchFamily="34" charset="0"/>
              <a:cs typeface="Avenir Book"/>
              <a:sym typeface="Symbol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3EB2BB5-E0F5-8E46-B078-0A0CB8805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010" y="3914287"/>
            <a:ext cx="155642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62F2D6-B8D7-BA40-AD98-2A7F8FD0BE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2984" y="1310446"/>
            <a:ext cx="2604709" cy="37849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A95C64-96F6-A845-8ED9-5DA2D8746C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132" y="4746471"/>
            <a:ext cx="5622235" cy="177754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F29922A-CDE6-2D4A-B510-97A2B16D3241}"/>
              </a:ext>
            </a:extLst>
          </p:cNvPr>
          <p:cNvSpPr/>
          <p:nvPr/>
        </p:nvSpPr>
        <p:spPr>
          <a:xfrm>
            <a:off x="9491486" y="5237740"/>
            <a:ext cx="25864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venir" panose="02000503020000020003" pitchFamily="2" charset="0"/>
              </a:rPr>
              <a:t>Wake-field measurements in FACET</a:t>
            </a:r>
            <a:br>
              <a:rPr lang="en-US" sz="1000" dirty="0">
                <a:latin typeface="Avenir" panose="02000503020000020003" pitchFamily="2" charset="0"/>
              </a:rPr>
            </a:br>
            <a:endParaRPr lang="en-US" sz="1000" dirty="0">
              <a:latin typeface="Avenir" panose="02000503020000020003" pitchFamily="2" charset="0"/>
            </a:endParaRPr>
          </a:p>
          <a:p>
            <a:r>
              <a:rPr lang="en-US" sz="1000" dirty="0">
                <a:latin typeface="Avenir" panose="02000503020000020003" pitchFamily="2" charset="0"/>
              </a:rPr>
              <a:t>(a) Wakefield plots compared with numerical simulations. </a:t>
            </a:r>
            <a:br>
              <a:rPr lang="en-US" sz="1000" dirty="0">
                <a:latin typeface="Avenir" panose="02000503020000020003" pitchFamily="2" charset="0"/>
              </a:rPr>
            </a:br>
            <a:r>
              <a:rPr lang="en-US" sz="1000" dirty="0">
                <a:latin typeface="Avenir" panose="02000503020000020003" pitchFamily="2" charset="0"/>
              </a:rPr>
              <a:t>(b) Spectrum of measured data versus numerical simulation. </a:t>
            </a:r>
          </a:p>
        </p:txBody>
      </p:sp>
      <p:pic>
        <p:nvPicPr>
          <p:cNvPr id="11" name="Picture 10" descr="PastedGraphic-2.pdf">
            <a:extLst>
              <a:ext uri="{FF2B5EF4-FFF2-40B4-BE49-F238E27FC236}">
                <a16:creationId xmlns:a16="http://schemas.microsoft.com/office/drawing/2014/main" id="{6D38DBBD-1B4D-5E47-B1D6-92B5BCB10599}"/>
              </a:ext>
            </a:extLst>
          </p:cNvPr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8" t="2229" r="1549" b="3010"/>
          <a:stretch/>
        </p:blipFill>
        <p:spPr>
          <a:xfrm>
            <a:off x="195964" y="1961304"/>
            <a:ext cx="2679793" cy="16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4AC5A2-9D3C-4F44-ADC2-E1AA550B26F0}"/>
              </a:ext>
            </a:extLst>
          </p:cNvPr>
          <p:cNvSpPr txBox="1"/>
          <p:nvPr/>
        </p:nvSpPr>
        <p:spPr>
          <a:xfrm>
            <a:off x="816217" y="1541752"/>
            <a:ext cx="10836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Century Gothic" panose="020B0502020202020204" pitchFamily="34" charset="0"/>
              </a:rPr>
              <a:t>Target and </a:t>
            </a:r>
            <a:r>
              <a:rPr lang="en-US" sz="650" dirty="0">
                <a:latin typeface="Avenir" panose="02000503020000020003" pitchFamily="2" charset="0"/>
              </a:rPr>
              <a:t>achieved</a:t>
            </a:r>
            <a:r>
              <a:rPr lang="en-US" sz="650" dirty="0">
                <a:latin typeface="Century Gothic" panose="020B0502020202020204" pitchFamily="34" charset="0"/>
              </a:rPr>
              <a:t> emittance in existing and planned machines</a:t>
            </a:r>
          </a:p>
        </p:txBody>
      </p:sp>
      <p:pic>
        <p:nvPicPr>
          <p:cNvPr id="14" name="Picture 13" descr="PastedGraphic-2.pdf">
            <a:extLst>
              <a:ext uri="{FF2B5EF4-FFF2-40B4-BE49-F238E27FC236}">
                <a16:creationId xmlns:a16="http://schemas.microsoft.com/office/drawing/2014/main" id="{FC0CC07C-CA80-9443-A875-66A7539F8A9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59" t="1828" r="1550" b="2598"/>
          <a:stretch/>
        </p:blipFill>
        <p:spPr>
          <a:xfrm>
            <a:off x="205205" y="1949759"/>
            <a:ext cx="2676325" cy="16356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545543-F3D5-804B-AF52-489DDA94C2F2}"/>
              </a:ext>
            </a:extLst>
          </p:cNvPr>
          <p:cNvSpPr txBox="1"/>
          <p:nvPr/>
        </p:nvSpPr>
        <p:spPr>
          <a:xfrm>
            <a:off x="2476633" y="1756227"/>
            <a:ext cx="2837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Century Gothic" panose="020B0502020202020204" pitchFamily="34" charset="0"/>
              </a:rPr>
              <a:t>2008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74FD83-7C8A-7748-88C1-A85F23B58892}"/>
              </a:ext>
            </a:extLst>
          </p:cNvPr>
          <p:cNvSpPr txBox="1"/>
          <p:nvPr/>
        </p:nvSpPr>
        <p:spPr>
          <a:xfrm>
            <a:off x="2476633" y="1752147"/>
            <a:ext cx="283780" cy="29238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Century Gothic" panose="020B0502020202020204" pitchFamily="34" charset="0"/>
              </a:rPr>
              <a:t>2018</a:t>
            </a:r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4E04276F-53F3-C14D-A55B-14F1BEF2B113}"/>
              </a:ext>
            </a:extLst>
          </p:cNvPr>
          <p:cNvSpPr/>
          <p:nvPr/>
        </p:nvSpPr>
        <p:spPr bwMode="auto">
          <a:xfrm>
            <a:off x="1795275" y="2953277"/>
            <a:ext cx="39532" cy="39532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2536EC56-1EEC-1747-89D3-F37B495006A3}"/>
              </a:ext>
            </a:extLst>
          </p:cNvPr>
          <p:cNvSpPr/>
          <p:nvPr/>
        </p:nvSpPr>
        <p:spPr bwMode="auto">
          <a:xfrm>
            <a:off x="1775509" y="2790227"/>
            <a:ext cx="39532" cy="39532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9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18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B09BE9-5A16-FE4D-AEE2-12AD823F7E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264" y="1526108"/>
            <a:ext cx="3791384" cy="27230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46A8AD-AC60-B44E-BA9F-AAEE3D2B8618}"/>
              </a:ext>
            </a:extLst>
          </p:cNvPr>
          <p:cNvSpPr txBox="1"/>
          <p:nvPr/>
        </p:nvSpPr>
        <p:spPr>
          <a:xfrm>
            <a:off x="263352" y="1340768"/>
            <a:ext cx="7632848" cy="3306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9400" marR="0" lvl="3" indent="-27940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Luminosity margins and increases</a:t>
            </a: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Initial estimates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 of static and dynamic degradations from damping ring to IP gave: 1.5 x 10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34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cm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-2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 s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-1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Book"/>
            </a:endParaRPr>
          </a:p>
          <a:p>
            <a:pPr marL="719138" lvl="3" indent="-263525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Simulations give 2.8 on average, and 90% of the machines above </a:t>
            </a:r>
            <a:r>
              <a:rPr lang="en-US" sz="1600" b="1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2.3 x 10</a:t>
            </a:r>
            <a:r>
              <a:rPr lang="en-US" sz="1600" b="1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34 </a:t>
            </a:r>
            <a:r>
              <a:rPr lang="en-US" sz="1600" b="1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cm</a:t>
            </a:r>
            <a:r>
              <a:rPr lang="en-US" sz="1600" b="1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-2</a:t>
            </a:r>
            <a:r>
              <a:rPr lang="en-US" sz="1600" b="1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 s</a:t>
            </a:r>
            <a:r>
              <a:rPr lang="en-US" sz="1600" b="1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-1 </a:t>
            </a:r>
            <a:endParaRPr lang="en-US" sz="1600" b="1" kern="0" dirty="0">
              <a:solidFill>
                <a:srgbClr val="000000"/>
              </a:solidFill>
              <a:latin typeface="Avenir Book" panose="02000503020000020003" pitchFamily="2" charset="0"/>
              <a:sym typeface="Avenir Book"/>
            </a:endParaRP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A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 “perfect” machine will give : 4.3 x 10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34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cm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-2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 s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-1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Book"/>
            </a:endParaRP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In addition: doubling the frequency (50 Hz to 100 Hz) would double the luminosity, at a cost of ~5</a:t>
            </a: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5%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Book"/>
              </a:rPr>
              <a:t> and ~5% power and cost increase  </a:t>
            </a:r>
          </a:p>
          <a:p>
            <a:pPr marL="285750" lvl="2" indent="-285750" defTabSz="410766" eaLnBrk="1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Z pole performance, 2.3x10</a:t>
            </a:r>
            <a:r>
              <a:rPr lang="en-US" sz="1600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32</a:t>
            </a: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 – 0.4x10</a:t>
            </a:r>
            <a:r>
              <a:rPr lang="en-US" sz="1600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34 </a:t>
            </a: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cm</a:t>
            </a:r>
            <a:r>
              <a:rPr lang="en-US" sz="1600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-2</a:t>
            </a: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 s</a:t>
            </a:r>
            <a:r>
              <a:rPr lang="en-US" sz="1600" kern="0" baseline="3000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-1</a:t>
            </a:r>
          </a:p>
          <a:p>
            <a:pPr marL="715963" lvl="3" indent="-26035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The latter number when accelerator configured for Z running (e.g. early or end of first stage) </a:t>
            </a:r>
          </a:p>
          <a:p>
            <a:pPr marL="279400" lvl="3" indent="-27940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Avenir Book" panose="02000503020000020003" pitchFamily="2" charset="0"/>
                <a:sym typeface="Avenir Book"/>
              </a:rPr>
              <a:t>Gamma – Gamma spectrum (example) </a:t>
            </a:r>
          </a:p>
          <a:p>
            <a:pPr marL="0" marR="0" lvl="2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Book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66A82F-E8FC-084D-B27F-59288C8A1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605" y="246934"/>
            <a:ext cx="8760996" cy="950000"/>
          </a:xfrm>
        </p:spPr>
        <p:txBody>
          <a:bodyPr/>
          <a:lstStyle/>
          <a:p>
            <a:pPr algn="ctr"/>
            <a:r>
              <a:rPr lang="en-US" sz="3200" dirty="0">
                <a:latin typeface="Avenir Book" panose="02000503020000020003" pitchFamily="2" charset="0"/>
              </a:rPr>
              <a:t>Luminosities studies 2019-22</a:t>
            </a:r>
          </a:p>
        </p:txBody>
      </p:sp>
    </p:spTree>
    <p:extLst>
      <p:ext uri="{BB962C8B-B14F-4D97-AF65-F5344CB8AC3E}">
        <p14:creationId xmlns:p14="http://schemas.microsoft.com/office/powerpoint/2010/main" val="3965672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Book"/>
                <a:sym typeface="Avenir Book"/>
              </a:rPr>
              <a:pPr marL="0" marR="0" lvl="0" indent="0" algn="ctr" defTabSz="410766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sz="12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  <p:sp>
        <p:nvSpPr>
          <p:cNvPr id="262" name="CLIC accelerator footprint"/>
          <p:cNvSpPr>
            <a:spLocks noGrp="1"/>
          </p:cNvSpPr>
          <p:nvPr>
            <p:ph type="title" idx="4294967295"/>
          </p:nvPr>
        </p:nvSpPr>
        <p:spPr>
          <a:xfrm>
            <a:off x="1676400" y="211337"/>
            <a:ext cx="9296400" cy="949325"/>
          </a:xfrm>
          <a:prstGeom prst="rect">
            <a:avLst/>
          </a:prstGeom>
        </p:spPr>
        <p:txBody>
          <a:bodyPr/>
          <a:lstStyle>
            <a:lvl1pPr>
              <a:defRPr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algn="ctr"/>
            <a:r>
              <a:rPr sz="3200" dirty="0"/>
              <a:t>CLIC </a:t>
            </a:r>
            <a:r>
              <a:rPr lang="en-US" sz="3200" dirty="0"/>
              <a:t>CE, stages and schedules</a:t>
            </a:r>
            <a:endParaRPr sz="3200" dirty="0"/>
          </a:p>
        </p:txBody>
      </p:sp>
      <p:sp>
        <p:nvSpPr>
          <p:cNvPr id="10" name="Technology-driven schedule from start of construction…">
            <a:extLst>
              <a:ext uri="{FF2B5EF4-FFF2-40B4-BE49-F238E27FC236}">
                <a16:creationId xmlns:a16="http://schemas.microsoft.com/office/drawing/2014/main" id="{3B7382A4-266D-E54E-977A-EDF36FE8677B}"/>
              </a:ext>
            </a:extLst>
          </p:cNvPr>
          <p:cNvSpPr txBox="1"/>
          <p:nvPr/>
        </p:nvSpPr>
        <p:spPr>
          <a:xfrm>
            <a:off x="5416670" y="3619746"/>
            <a:ext cx="6299200" cy="1857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r>
              <a:rPr kumimoji="0" lang="en-US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Technology Driven Schedule </a:t>
            </a:r>
            <a:r>
              <a:rPr kumimoji="0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from start of construction</a:t>
            </a:r>
            <a:r>
              <a:rPr kumimoji="0" lang="en-US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 shown above. </a:t>
            </a: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kumimoji="0" lang="en-US" sz="14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r>
              <a:rPr kumimoji="0" lang="en-US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A preparation phase of ~5 years is needed before (estimated resource need for this phase is  ~4% of overall project costs)</a:t>
            </a: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lang="en-US" sz="1450" kern="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lang="en-US" sz="1450" kern="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kumimoji="0" lang="en-US" sz="14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kumimoji="0" lang="en-US" sz="145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D90A80-4157-684C-AA85-F3ACE78690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4797152"/>
            <a:ext cx="4148956" cy="1503454"/>
          </a:xfrm>
          <a:prstGeom prst="rect">
            <a:avLst/>
          </a:prstGeom>
        </p:spPr>
      </p:pic>
      <p:pic>
        <p:nvPicPr>
          <p:cNvPr id="8" name="Picture 21">
            <a:extLst>
              <a:ext uri="{FF2B5EF4-FFF2-40B4-BE49-F238E27FC236}">
                <a16:creationId xmlns:a16="http://schemas.microsoft.com/office/drawing/2014/main" id="{E455ABCC-D5F6-77EE-C586-2AEB90B636D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059" y="1618513"/>
            <a:ext cx="4394879" cy="27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5DA2A6-2A36-9D40-D2AC-4B52AC6B97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716" y="1717589"/>
            <a:ext cx="6723402" cy="171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757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1" name="Google Shape;171;p24"/>
          <p:cNvCxnSpPr/>
          <p:nvPr/>
        </p:nvCxnSpPr>
        <p:spPr>
          <a:xfrm>
            <a:off x="7444967" y="4995000"/>
            <a:ext cx="1550400" cy="14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2" name="Google Shape;172;p24"/>
          <p:cNvCxnSpPr/>
          <p:nvPr/>
        </p:nvCxnSpPr>
        <p:spPr>
          <a:xfrm>
            <a:off x="6140840" y="4912845"/>
            <a:ext cx="16800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3" name="Google Shape;173;p24"/>
          <p:cNvSpPr txBox="1"/>
          <p:nvPr/>
        </p:nvSpPr>
        <p:spPr>
          <a:xfrm>
            <a:off x="45893" y="-12643"/>
            <a:ext cx="3667600" cy="574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33" bIns="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Indicative scenarios of future colliders [considered by ESG]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4"/>
          <p:cNvSpPr txBox="1"/>
          <p:nvPr/>
        </p:nvSpPr>
        <p:spPr>
          <a:xfrm>
            <a:off x="528461" y="6517475"/>
            <a:ext cx="6668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2020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8199601" y="6570267"/>
            <a:ext cx="914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2070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4"/>
          <p:cNvSpPr txBox="1"/>
          <p:nvPr/>
        </p:nvSpPr>
        <p:spPr>
          <a:xfrm>
            <a:off x="3615684" y="6547582"/>
            <a:ext cx="722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2040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4"/>
          <p:cNvSpPr txBox="1"/>
          <p:nvPr/>
        </p:nvSpPr>
        <p:spPr>
          <a:xfrm>
            <a:off x="2075572" y="6547582"/>
            <a:ext cx="6752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2030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4"/>
          <p:cNvSpPr txBox="1"/>
          <p:nvPr/>
        </p:nvSpPr>
        <p:spPr>
          <a:xfrm>
            <a:off x="5206437" y="6562664"/>
            <a:ext cx="688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2050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4"/>
          <p:cNvSpPr txBox="1"/>
          <p:nvPr/>
        </p:nvSpPr>
        <p:spPr>
          <a:xfrm>
            <a:off x="6710560" y="6576982"/>
            <a:ext cx="6732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2060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4"/>
          <p:cNvSpPr/>
          <p:nvPr/>
        </p:nvSpPr>
        <p:spPr>
          <a:xfrm>
            <a:off x="332699" y="1185745"/>
            <a:ext cx="274000" cy="526400"/>
          </a:xfrm>
          <a:prstGeom prst="leftBrace">
            <a:avLst>
              <a:gd name="adj1" fmla="val 8333"/>
              <a:gd name="adj2" fmla="val 50533"/>
            </a:avLst>
          </a:prstGeom>
          <a:noFill/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4"/>
          <p:cNvSpPr txBox="1"/>
          <p:nvPr/>
        </p:nvSpPr>
        <p:spPr>
          <a:xfrm rot="-5400000">
            <a:off x="-178732" y="1209662"/>
            <a:ext cx="7784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Japan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4"/>
          <p:cNvSpPr/>
          <p:nvPr/>
        </p:nvSpPr>
        <p:spPr>
          <a:xfrm>
            <a:off x="341817" y="3580143"/>
            <a:ext cx="510000" cy="2568800"/>
          </a:xfrm>
          <a:prstGeom prst="leftBrace">
            <a:avLst>
              <a:gd name="adj1" fmla="val 8333"/>
              <a:gd name="adj2" fmla="val 50533"/>
            </a:avLst>
          </a:prstGeom>
          <a:noFill/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4"/>
          <p:cNvSpPr txBox="1"/>
          <p:nvPr/>
        </p:nvSpPr>
        <p:spPr>
          <a:xfrm rot="-5400000">
            <a:off x="-206627" y="4820577"/>
            <a:ext cx="8060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CERN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4"/>
          <p:cNvSpPr txBox="1"/>
          <p:nvPr/>
        </p:nvSpPr>
        <p:spPr>
          <a:xfrm>
            <a:off x="3539237" y="1158970"/>
            <a:ext cx="1691200" cy="524237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36000" rIns="91433" bIns="360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ILC: 250 GeV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 ab</a:t>
            </a:r>
            <a:r>
              <a:rPr kumimoji="0" lang="en-US" sz="14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4"/>
          <p:cNvSpPr txBox="1"/>
          <p:nvPr/>
        </p:nvSpPr>
        <p:spPr>
          <a:xfrm>
            <a:off x="3083967" y="2345290"/>
            <a:ext cx="1989200" cy="482271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CepC: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90/160/240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GeV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100/6/20 ab</a:t>
            </a:r>
            <a:r>
              <a:rPr kumimoji="0" lang="en-US" sz="10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4"/>
          <p:cNvSpPr txBox="1"/>
          <p:nvPr/>
        </p:nvSpPr>
        <p:spPr>
          <a:xfrm>
            <a:off x="5494761" y="1157254"/>
            <a:ext cx="1420800" cy="524237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1433" bIns="360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500 GeV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 ab</a:t>
            </a:r>
            <a:r>
              <a:rPr kumimoji="0" lang="en-US" sz="14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4"/>
          <p:cNvSpPr txBox="1"/>
          <p:nvPr/>
        </p:nvSpPr>
        <p:spPr>
          <a:xfrm>
            <a:off x="5085751" y="4722637"/>
            <a:ext cx="1549600" cy="420716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FCC-ee:  </a:t>
            </a:r>
            <a:r>
              <a:rPr kumimoji="0" lang="en-US" sz="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90/160/250 GeV </a:t>
            </a: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-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150/10/5 ab</a:t>
            </a:r>
            <a:r>
              <a:rPr kumimoji="0" lang="en-US" sz="800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0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4"/>
          <p:cNvSpPr/>
          <p:nvPr/>
        </p:nvSpPr>
        <p:spPr>
          <a:xfrm>
            <a:off x="357669" y="2420853"/>
            <a:ext cx="233200" cy="431600"/>
          </a:xfrm>
          <a:prstGeom prst="leftBrace">
            <a:avLst>
              <a:gd name="adj1" fmla="val 8333"/>
              <a:gd name="adj2" fmla="val 50533"/>
            </a:avLst>
          </a:prstGeom>
          <a:noFill/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4"/>
          <p:cNvSpPr txBox="1"/>
          <p:nvPr/>
        </p:nvSpPr>
        <p:spPr>
          <a:xfrm rot="-5400000">
            <a:off x="-167063" y="2378061"/>
            <a:ext cx="7472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China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4"/>
          <p:cNvSpPr txBox="1"/>
          <p:nvPr/>
        </p:nvSpPr>
        <p:spPr>
          <a:xfrm>
            <a:off x="6135551" y="2492234"/>
            <a:ext cx="2375200" cy="31806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SppC: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75-125 TeV, 10-20 ab</a:t>
            </a:r>
            <a:r>
              <a:rPr kumimoji="0" lang="en-US" sz="1200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-1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4"/>
          <p:cNvSpPr/>
          <p:nvPr/>
        </p:nvSpPr>
        <p:spPr>
          <a:xfrm>
            <a:off x="3620923" y="24320"/>
            <a:ext cx="180000" cy="1080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3631865" y="224491"/>
            <a:ext cx="180000" cy="1080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4"/>
          <p:cNvSpPr/>
          <p:nvPr/>
        </p:nvSpPr>
        <p:spPr>
          <a:xfrm>
            <a:off x="3631655" y="424135"/>
            <a:ext cx="180000" cy="108000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4"/>
          <p:cNvSpPr txBox="1"/>
          <p:nvPr/>
        </p:nvSpPr>
        <p:spPr>
          <a:xfrm>
            <a:off x="3902309" y="-56123"/>
            <a:ext cx="307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Proton collider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3902532" y="153802"/>
            <a:ext cx="307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Electron  collider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4"/>
          <p:cNvSpPr txBox="1"/>
          <p:nvPr/>
        </p:nvSpPr>
        <p:spPr>
          <a:xfrm>
            <a:off x="3902532" y="365649"/>
            <a:ext cx="307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Muon  collider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4"/>
          <p:cNvSpPr txBox="1"/>
          <p:nvPr/>
        </p:nvSpPr>
        <p:spPr>
          <a:xfrm>
            <a:off x="9675868" y="6554800"/>
            <a:ext cx="7864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2080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Google Shape;198;p24"/>
          <p:cNvCxnSpPr/>
          <p:nvPr/>
        </p:nvCxnSpPr>
        <p:spPr>
          <a:xfrm rot="10800000" flipH="1">
            <a:off x="6476560" y="113319"/>
            <a:ext cx="468000" cy="8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9" name="Google Shape;199;p24"/>
          <p:cNvSpPr txBox="1"/>
          <p:nvPr/>
        </p:nvSpPr>
        <p:spPr>
          <a:xfrm>
            <a:off x="6977227" y="-10539"/>
            <a:ext cx="52148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Construction/Transformation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038" y="6479072"/>
            <a:ext cx="10878644" cy="12854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4"/>
          <p:cNvSpPr txBox="1"/>
          <p:nvPr/>
        </p:nvSpPr>
        <p:spPr>
          <a:xfrm>
            <a:off x="11192232" y="6547567"/>
            <a:ext cx="786400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2090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4"/>
          <p:cNvSpPr txBox="1">
            <a:spLocks noGrp="1"/>
          </p:cNvSpPr>
          <p:nvPr>
            <p:ph type="ftr" idx="11"/>
          </p:nvPr>
        </p:nvSpPr>
        <p:spPr>
          <a:xfrm>
            <a:off x="11617824" y="6698627"/>
            <a:ext cx="786400" cy="1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UB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204" name="Google Shape;204;p24"/>
          <p:cNvSpPr txBox="1"/>
          <p:nvPr/>
        </p:nvSpPr>
        <p:spPr>
          <a:xfrm>
            <a:off x="6755547" y="4710595"/>
            <a:ext cx="756400" cy="543635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350-365 </a:t>
            </a:r>
            <a:r>
              <a:rPr kumimoji="0" lang="en-US" sz="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GeV 1.7 ab</a:t>
            </a:r>
            <a:r>
              <a:rPr kumimoji="0" lang="en-US" sz="933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kumimoji="0" lang="en-US" sz="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0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4"/>
          <p:cNvSpPr txBox="1"/>
          <p:nvPr/>
        </p:nvSpPr>
        <p:spPr>
          <a:xfrm>
            <a:off x="2205824" y="1306015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4"/>
          <p:cNvSpPr txBox="1"/>
          <p:nvPr/>
        </p:nvSpPr>
        <p:spPr>
          <a:xfrm>
            <a:off x="2011661" y="2509975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100km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4"/>
          <p:cNvSpPr txBox="1"/>
          <p:nvPr/>
        </p:nvSpPr>
        <p:spPr>
          <a:xfrm>
            <a:off x="2756833" y="4634039"/>
            <a:ext cx="18524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100km tunnel, installation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4"/>
          <p:cNvSpPr txBox="1"/>
          <p:nvPr/>
        </p:nvSpPr>
        <p:spPr>
          <a:xfrm>
            <a:off x="7378363" y="6066841"/>
            <a:ext cx="11276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50 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4"/>
          <p:cNvSpPr txBox="1"/>
          <p:nvPr/>
        </p:nvSpPr>
        <p:spPr>
          <a:xfrm>
            <a:off x="8969120" y="4825789"/>
            <a:ext cx="3664000" cy="338514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FCC hh: 100 TeV ≈ 30 ab</a:t>
            </a:r>
            <a:r>
              <a:rPr kumimoji="0" lang="en-US" sz="1600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10" name="Google Shape;210;p24"/>
          <p:cNvSpPr txBox="1"/>
          <p:nvPr/>
        </p:nvSpPr>
        <p:spPr>
          <a:xfrm>
            <a:off x="7197393" y="1151135"/>
            <a:ext cx="1420800" cy="524237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1433" bIns="360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1 TeV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≈ 4-5.4 ab</a:t>
            </a:r>
            <a:r>
              <a:rPr kumimoji="0" lang="en-US" sz="1467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-1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4"/>
          <p:cNvSpPr txBox="1"/>
          <p:nvPr/>
        </p:nvSpPr>
        <p:spPr>
          <a:xfrm>
            <a:off x="4421928" y="1682142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31km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4"/>
          <p:cNvSpPr txBox="1"/>
          <p:nvPr/>
        </p:nvSpPr>
        <p:spPr>
          <a:xfrm>
            <a:off x="6259067" y="1670723"/>
            <a:ext cx="1114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40 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1258945" y="1282868"/>
            <a:ext cx="8504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5 years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p24"/>
          <p:cNvCxnSpPr/>
          <p:nvPr/>
        </p:nvCxnSpPr>
        <p:spPr>
          <a:xfrm>
            <a:off x="6440831" y="377820"/>
            <a:ext cx="501600" cy="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5" name="Google Shape;215;p24"/>
          <p:cNvSpPr txBox="1"/>
          <p:nvPr/>
        </p:nvSpPr>
        <p:spPr>
          <a:xfrm>
            <a:off x="6942419" y="239998"/>
            <a:ext cx="3907200" cy="31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Preparation / R&amp;D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4"/>
          <p:cNvSpPr txBox="1"/>
          <p:nvPr/>
        </p:nvSpPr>
        <p:spPr>
          <a:xfrm>
            <a:off x="5744209" y="6066841"/>
            <a:ext cx="11276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29 km tunnel 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" name="Google Shape;217;p24"/>
          <p:cNvCxnSpPr/>
          <p:nvPr/>
        </p:nvCxnSpPr>
        <p:spPr>
          <a:xfrm rot="10800000" flipH="1">
            <a:off x="4485063" y="1659719"/>
            <a:ext cx="1010000" cy="68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8" name="Google Shape;218;p24"/>
          <p:cNvCxnSpPr/>
          <p:nvPr/>
        </p:nvCxnSpPr>
        <p:spPr>
          <a:xfrm rot="10800000" flipH="1">
            <a:off x="6194412" y="1659539"/>
            <a:ext cx="1010000" cy="68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9" name="Google Shape;219;p24"/>
          <p:cNvCxnSpPr/>
          <p:nvPr/>
        </p:nvCxnSpPr>
        <p:spPr>
          <a:xfrm rot="10800000" flipH="1">
            <a:off x="1720976" y="2783324"/>
            <a:ext cx="1404800" cy="56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0" name="Google Shape;220;p24"/>
          <p:cNvCxnSpPr/>
          <p:nvPr/>
        </p:nvCxnSpPr>
        <p:spPr>
          <a:xfrm>
            <a:off x="5083043" y="2777755"/>
            <a:ext cx="104240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1" name="Google Shape;221;p24"/>
          <p:cNvCxnSpPr>
            <a:stCxn id="204" idx="1"/>
            <a:endCxn id="204" idx="1"/>
          </p:cNvCxnSpPr>
          <p:nvPr/>
        </p:nvCxnSpPr>
        <p:spPr>
          <a:xfrm>
            <a:off x="6755547" y="4982413"/>
            <a:ext cx="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2" name="Google Shape;222;p24"/>
          <p:cNvCxnSpPr/>
          <p:nvPr/>
        </p:nvCxnSpPr>
        <p:spPr>
          <a:xfrm>
            <a:off x="1105220" y="4932591"/>
            <a:ext cx="1714000" cy="400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3" name="Google Shape;223;p24"/>
          <p:cNvCxnSpPr/>
          <p:nvPr/>
        </p:nvCxnSpPr>
        <p:spPr>
          <a:xfrm>
            <a:off x="1097475" y="2777755"/>
            <a:ext cx="621600" cy="1120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24"/>
          <p:cNvCxnSpPr/>
          <p:nvPr/>
        </p:nvCxnSpPr>
        <p:spPr>
          <a:xfrm rot="10800000">
            <a:off x="1080481" y="1151347"/>
            <a:ext cx="26800" cy="5414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24"/>
          <p:cNvCxnSpPr/>
          <p:nvPr/>
        </p:nvCxnSpPr>
        <p:spPr>
          <a:xfrm>
            <a:off x="1296331" y="1605883"/>
            <a:ext cx="739600" cy="0"/>
          </a:xfrm>
          <a:prstGeom prst="straightConnector1">
            <a:avLst/>
          </a:prstGeom>
          <a:noFill/>
          <a:ln w="762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24"/>
          <p:cNvCxnSpPr>
            <a:endCxn id="187" idx="1"/>
          </p:cNvCxnSpPr>
          <p:nvPr/>
        </p:nvCxnSpPr>
        <p:spPr>
          <a:xfrm flipV="1">
            <a:off x="2818951" y="4932995"/>
            <a:ext cx="2266800" cy="21642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7" name="Google Shape;227;p24"/>
          <p:cNvCxnSpPr/>
          <p:nvPr/>
        </p:nvCxnSpPr>
        <p:spPr>
          <a:xfrm rot="10800000" flipH="1">
            <a:off x="2011661" y="1582976"/>
            <a:ext cx="1561200" cy="172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8" name="Google Shape;228;p24"/>
          <p:cNvSpPr txBox="1"/>
          <p:nvPr/>
        </p:nvSpPr>
        <p:spPr>
          <a:xfrm>
            <a:off x="3441403" y="929143"/>
            <a:ext cx="15152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2038 start physics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29" name="Google Shape;229;p24"/>
          <p:cNvSpPr txBox="1"/>
          <p:nvPr/>
        </p:nvSpPr>
        <p:spPr>
          <a:xfrm>
            <a:off x="2977744" y="2088233"/>
            <a:ext cx="15152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2035 start physics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>
            <a:off x="4996433" y="4421086"/>
            <a:ext cx="15152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2048 start physics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31" name="Google Shape;231;p24"/>
          <p:cNvSpPr/>
          <p:nvPr/>
        </p:nvSpPr>
        <p:spPr>
          <a:xfrm>
            <a:off x="851905" y="3580143"/>
            <a:ext cx="3486000" cy="59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 LHC              HL-LHC (14TeV, 3 ab</a:t>
            </a:r>
            <a:r>
              <a:rPr kumimoji="0" lang="en-US" sz="1467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-1</a:t>
            </a:r>
            <a:r>
              <a:rPr kumimoji="0" lang="en-US" sz="14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) </a:t>
            </a:r>
            <a:endParaRPr kumimoji="0" sz="14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(13.6TeV, 450 fb</a:t>
            </a:r>
            <a:r>
              <a:rPr kumimoji="0" lang="en-US" sz="1067" b="0" i="0" u="none" strike="noStrike" kern="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-1 </a:t>
            </a: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)</a:t>
            </a:r>
            <a:endParaRPr kumimoji="0" sz="14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4"/>
          <p:cNvSpPr/>
          <p:nvPr/>
        </p:nvSpPr>
        <p:spPr>
          <a:xfrm>
            <a:off x="7864760" y="4673695"/>
            <a:ext cx="914000" cy="2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installation 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" name="Google Shape;233;p24"/>
          <p:cNvCxnSpPr/>
          <p:nvPr/>
        </p:nvCxnSpPr>
        <p:spPr>
          <a:xfrm rot="10800000" flipH="1">
            <a:off x="6619311" y="5093097"/>
            <a:ext cx="140400" cy="112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34" name="Google Shape;23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5234" y="5300985"/>
            <a:ext cx="8406565" cy="859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5" name="Google Shape;235;p24"/>
          <p:cNvCxnSpPr/>
          <p:nvPr/>
        </p:nvCxnSpPr>
        <p:spPr>
          <a:xfrm rot="10800000">
            <a:off x="6146515" y="1206347"/>
            <a:ext cx="26800" cy="5414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" name="Google Shape;286;p25">
            <a:extLst>
              <a:ext uri="{FF2B5EF4-FFF2-40B4-BE49-F238E27FC236}">
                <a16:creationId xmlns:a16="http://schemas.microsoft.com/office/drawing/2014/main" id="{A39B6355-131F-6CAF-7BEE-0FA7FA0066BF}"/>
              </a:ext>
            </a:extLst>
          </p:cNvPr>
          <p:cNvSpPr txBox="1"/>
          <p:nvPr/>
        </p:nvSpPr>
        <p:spPr>
          <a:xfrm>
            <a:off x="10099270" y="255393"/>
            <a:ext cx="2185923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  <a:buSzPts val="1100"/>
            </a:pPr>
            <a:r>
              <a:rPr lang="en-US" sz="1200" kern="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Original from ESG by UB</a:t>
            </a:r>
            <a:endParaRPr sz="1467" kern="0" dirty="0">
              <a:solidFill>
                <a:schemeClr val="tx2">
                  <a:lumMod val="75000"/>
                </a:schemeClr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  <a:buSzPts val="1100"/>
            </a:pPr>
            <a:r>
              <a:rPr lang="en-US" sz="1200" kern="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Updated  July 25, 2022 by </a:t>
            </a:r>
            <a:r>
              <a:rPr lang="en-CH" sz="1200" dirty="0">
                <a:solidFill>
                  <a:schemeClr val="tx2">
                    <a:lumMod val="75000"/>
                  </a:schemeClr>
                </a:solidFill>
              </a:rPr>
              <a:t>M.Narain (Snowmass summary)</a:t>
            </a:r>
            <a:endParaRPr sz="1200" kern="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0" y="6218518"/>
            <a:ext cx="1219200" cy="685800"/>
            <a:chOff x="304800" y="6218518"/>
            <a:chExt cx="1219200" cy="685800"/>
          </a:xfrm>
        </p:grpSpPr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22DC20A-1098-3DA8-B372-08635E60C4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287963"/>
            <a:ext cx="3954517" cy="3276600"/>
          </a:xfrm>
          <a:prstGeom prst="rect">
            <a:avLst/>
          </a:prstGeom>
        </p:spPr>
      </p:pic>
      <p:sp>
        <p:nvSpPr>
          <p:cNvPr id="10" name="Rectangle 8">
            <a:extLst>
              <a:ext uri="{FF2B5EF4-FFF2-40B4-BE49-F238E27FC236}">
                <a16:creationId xmlns:a16="http://schemas.microsoft.com/office/drawing/2014/main" id="{258F0DE5-D5D1-6826-DAAA-7DA5160C1CA5}"/>
              </a:ext>
            </a:extLst>
          </p:cNvPr>
          <p:cNvSpPr txBox="1">
            <a:spLocks/>
          </p:cNvSpPr>
          <p:nvPr/>
        </p:nvSpPr>
        <p:spPr>
          <a:xfrm>
            <a:off x="228600" y="228600"/>
            <a:ext cx="510540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Proposed Strategy for CLIC cost review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29CED-822A-EC64-89D3-89D586A7AB60}"/>
              </a:ext>
            </a:extLst>
          </p:cNvPr>
          <p:cNvSpPr txBox="1"/>
          <p:nvPr/>
        </p:nvSpPr>
        <p:spPr>
          <a:xfrm>
            <a:off x="372952" y="894658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 PIP 2018 – 380 GeV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BE12C0-FB5D-70EF-74B1-AC874DCC3725}"/>
              </a:ext>
            </a:extLst>
          </p:cNvPr>
          <p:cNvSpPr txBox="1"/>
          <p:nvPr/>
        </p:nvSpPr>
        <p:spPr>
          <a:xfrm>
            <a:off x="457200" y="4606202"/>
            <a:ext cx="323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 DB “Light” Review performed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63E59-549E-3644-5AFE-21B904CDF588}"/>
              </a:ext>
            </a:extLst>
          </p:cNvPr>
          <p:cNvSpPr txBox="1"/>
          <p:nvPr/>
        </p:nvSpPr>
        <p:spPr>
          <a:xfrm>
            <a:off x="8458200" y="5169352"/>
            <a:ext cx="3044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2018 1 EUR = 1.13 CHF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 – 2023 CE index= + 15%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 – 2023 IPP index= + 2.9%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2023 1 EUR = 0.9751 CHF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924C1E-15CC-DF8A-B36F-BD6E75DA48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186" y="5013634"/>
            <a:ext cx="7730709" cy="12347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2B29BE-250A-FF0E-8EA7-29B7FF7A3286}"/>
              </a:ext>
            </a:extLst>
          </p:cNvPr>
          <p:cNvSpPr txBox="1"/>
          <p:nvPr/>
        </p:nvSpPr>
        <p:spPr>
          <a:xfrm>
            <a:off x="5791200" y="894658"/>
            <a:ext cx="6228949" cy="22775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Review Areas that may produce a relevant impact on cost: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Civil Engineering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Damping Rings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RF (Modulators + Klystrons)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Cooling and Ventilation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Additional Detector (push – pull)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8ECAED-7A96-65BF-0850-3467E3DB8F95}"/>
              </a:ext>
            </a:extLst>
          </p:cNvPr>
          <p:cNvSpPr txBox="1"/>
          <p:nvPr/>
        </p:nvSpPr>
        <p:spPr>
          <a:xfrm>
            <a:off x="5791200" y="3666411"/>
            <a:ext cx="5503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Invest 0.3FTE in the development of a more user friendly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</a:t>
            </a: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nterface to the existing Costing Tool 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035E08-D1D0-45CB-3E5F-2EFACE343593}"/>
              </a:ext>
            </a:extLst>
          </p:cNvPr>
          <p:cNvSpPr txBox="1"/>
          <p:nvPr/>
        </p:nvSpPr>
        <p:spPr>
          <a:xfrm>
            <a:off x="5791200" y="4331792"/>
            <a:ext cx="432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First Draft of cost review due by June 2024 ?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84C47D-E46B-1458-FA8E-EC20A8A86B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395" y="0"/>
            <a:ext cx="62332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99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3CFE90-D777-C4A3-275B-BE4A232A64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379" y="0"/>
            <a:ext cx="279427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0C973F3-0E3F-FFFE-FD63-E0EF801584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300" y="1001485"/>
            <a:ext cx="2600834" cy="45429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90F073-5F52-3C0C-0C8D-DC05A6E416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899" y="2612571"/>
            <a:ext cx="3268345" cy="30975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4A683D-ADF7-8C93-F644-E6DD81DEF44E}"/>
              </a:ext>
            </a:extLst>
          </p:cNvPr>
          <p:cNvSpPr txBox="1"/>
          <p:nvPr/>
        </p:nvSpPr>
        <p:spPr>
          <a:xfrm>
            <a:off x="4005899" y="6066972"/>
            <a:ext cx="3919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Power and Sustainability, see talks later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092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A6946-1E49-DB46-9471-A37511875DB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5CB5AED3-26AD-487A-87EB-C04A4C3C2297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FC59A5-957E-254D-99E5-4379B8E1C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thanks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2D974E-A327-F840-81A1-B2A8399D7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4438" y="1340768"/>
            <a:ext cx="10383124" cy="4489748"/>
          </a:xfrm>
        </p:spPr>
        <p:txBody>
          <a:bodyPr anchor="t">
            <a:normAutofit/>
          </a:bodyPr>
          <a:lstStyle/>
          <a:p>
            <a:pPr marL="492125" indent="-333375"/>
            <a:r>
              <a:rPr lang="en-US" sz="2400" dirty="0"/>
              <a:t>CLIC studies focused on core technologies, X-band and nanobeam, for next ESPP update well underway. </a:t>
            </a:r>
          </a:p>
          <a:p>
            <a:pPr marL="949325" lvl="1" indent="-333375"/>
            <a:r>
              <a:rPr lang="en-US" dirty="0"/>
              <a:t>Many common studies with ILC – the traditional ones but also recently related to sustainability, also common interactions with C</a:t>
            </a:r>
            <a:r>
              <a:rPr lang="en-US" baseline="30000" dirty="0"/>
              <a:t>3</a:t>
            </a:r>
            <a:endParaRPr lang="en-US" dirty="0"/>
          </a:p>
          <a:p>
            <a:pPr marL="949325" lvl="1" indent="-333375"/>
            <a:r>
              <a:rPr lang="en-US" dirty="0"/>
              <a:t>Keep focus on both 380 GeV and multi-</a:t>
            </a:r>
            <a:r>
              <a:rPr lang="en-US" dirty="0" err="1"/>
              <a:t>TeV</a:t>
            </a:r>
            <a:r>
              <a:rPr lang="en-US" dirty="0"/>
              <a:t> performance and R&amp;D</a:t>
            </a:r>
          </a:p>
          <a:p>
            <a:pPr marL="492125" indent="-333375"/>
            <a:r>
              <a:rPr lang="en-US" sz="2400" dirty="0"/>
              <a:t>Greatly helped by studies of smaller linacs and systems using X-band technology – important for collaboration and industry capabilities </a:t>
            </a:r>
          </a:p>
          <a:p>
            <a:pPr marL="158750" indent="0">
              <a:buNone/>
            </a:pPr>
            <a:endParaRPr lang="en-US" sz="2400" dirty="0"/>
          </a:p>
          <a:p>
            <a:pPr marL="492125" indent="-333375"/>
            <a:r>
              <a:rPr lang="en-US" sz="2000" dirty="0"/>
              <a:t>Thanks to many CLIC accelerator colleagues for slides and input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067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CLIC_SummaryYR2018_Cover_Size13.jpg" descr="CLIC_SummaryYR2018_Cover_Size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7619" y="0"/>
            <a:ext cx="5385242" cy="6582228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Slide Number"/>
          <p:cNvSpPr>
            <a:spLocks noGrp="1"/>
          </p:cNvSpPr>
          <p:nvPr>
            <p:ph type="sldNum" sz="quarter" idx="12"/>
          </p:nvPr>
        </p:nvSpPr>
        <p:spPr>
          <a:xfrm>
            <a:off x="9203732" y="6356350"/>
            <a:ext cx="2743200" cy="3651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Book"/>
                <a:sym typeface="Avenir Book"/>
              </a:rPr>
              <a:pPr marL="0" marR="0" lvl="0" indent="0" algn="ctr" defTabSz="410766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12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  <p:sp>
        <p:nvSpPr>
          <p:cNvPr id="220" name="Rectangle"/>
          <p:cNvSpPr/>
          <p:nvPr/>
        </p:nvSpPr>
        <p:spPr>
          <a:xfrm>
            <a:off x="6663604" y="-4649"/>
            <a:ext cx="5486867" cy="659152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3052">
                <a:srgbClr val="FFFFFF">
                  <a:alpha val="50000"/>
                </a:srgbClr>
              </a:gs>
              <a:gs pos="100000">
                <a:srgbClr val="FFFFFF"/>
              </a:gs>
            </a:gsLst>
            <a:lin ang="10800000"/>
          </a:gradFill>
          <a:ln w="12700">
            <a:noFill/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37" name="Available at:…"/>
          <p:cNvSpPr txBox="1"/>
          <p:nvPr/>
        </p:nvSpPr>
        <p:spPr>
          <a:xfrm>
            <a:off x="476701" y="5294036"/>
            <a:ext cx="3207609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0" marR="0" lvl="0" indent="0" algn="l" defTabSz="68566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kumimoji="0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Heavy"/>
              </a:rPr>
              <a:t>Available at:</a:t>
            </a:r>
          </a:p>
          <a:p>
            <a:pPr marL="0" marR="0" lvl="0" indent="0" algn="l" defTabSz="68566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Heavy"/>
                <a:hlinkClick r:id="rId4"/>
              </a:rPr>
              <a:t>clic.cern/european-strategy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Heavy"/>
              <a:hlinkClick r:id="rId4"/>
            </a:endParaRPr>
          </a:p>
        </p:txBody>
      </p:sp>
      <p:sp>
        <p:nvSpPr>
          <p:cNvPr id="238" name="Resources"/>
          <p:cNvSpPr/>
          <p:nvPr/>
        </p:nvSpPr>
        <p:spPr>
          <a:xfrm>
            <a:off x="1425322" y="66256"/>
            <a:ext cx="7358063" cy="95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7500"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/>
                <a:sym typeface="Avenir Light"/>
              </a:rPr>
              <a:t>Status reports and studies  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/>
              <a:sym typeface="Avenir Light"/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694E448-6208-9F4E-898E-39D62323F3FD}"/>
              </a:ext>
            </a:extLst>
          </p:cNvPr>
          <p:cNvSpPr txBox="1">
            <a:spLocks/>
          </p:cNvSpPr>
          <p:nvPr/>
        </p:nvSpPr>
        <p:spPr>
          <a:xfrm>
            <a:off x="5784979" y="2156281"/>
            <a:ext cx="6338538" cy="456519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>
              <a:buNone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Several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LoIs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 have been submitted on behalf of CLIC and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CLICdp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 to the Snowmass process: </a:t>
            </a: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CLIC accelerator study: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5"/>
              </a:rPr>
              <a:t>Link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 </a:t>
            </a: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Beam-dynamics focused on very high energies: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6"/>
              </a:rPr>
              <a:t>Link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 </a:t>
            </a: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physics potential: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7"/>
              </a:rPr>
              <a:t>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detector: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8"/>
              </a:rPr>
              <a:t>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Snowmass white paper:</a:t>
            </a:r>
          </a:p>
          <a:p>
            <a:pPr marL="90488" lvl="0" indent="68263">
              <a:spcBef>
                <a:spcPts val="0"/>
              </a:spcBef>
              <a:buNone/>
              <a:defRPr/>
            </a:pPr>
            <a:r>
              <a:rPr lang="en-US" sz="2000" dirty="0">
                <a:latin typeface="Avenir Book" panose="02000503020000020003" pitchFamily="2" charset="0"/>
                <a:hlinkClick r:id="rId9"/>
              </a:rPr>
              <a:t>https://arxiv.org/abs/2203.09186</a:t>
            </a:r>
            <a:endParaRPr lang="en-US" sz="2000" dirty="0">
              <a:latin typeface="Avenir Book" panose="02000503020000020003" pitchFamily="2" charset="0"/>
            </a:endParaRPr>
          </a:p>
          <a:p>
            <a:pPr marL="90488" lvl="0" indent="68263">
              <a:spcBef>
                <a:spcPts val="0"/>
              </a:spcBef>
              <a:buNone/>
              <a:defRPr/>
            </a:pPr>
            <a:endParaRPr lang="en-US" sz="2000" dirty="0">
              <a:latin typeface="Avenir Book" panose="02000503020000020003" pitchFamily="2" charset="0"/>
            </a:endParaRPr>
          </a:p>
          <a:p>
            <a:pPr marL="90488" lvl="0" indent="68263" algn="ctr">
              <a:spcBef>
                <a:spcPts val="0"/>
              </a:spcBef>
              <a:buNone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Gill San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cs typeface="Gill San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CBDCC6-E15E-3AFF-2FCB-1D80430366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897" y="1220119"/>
            <a:ext cx="5681390" cy="39172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FC7393-2B5A-F5AF-A16A-A2DD1F5772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57797" y="144247"/>
            <a:ext cx="3772588" cy="17440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3BE9BA0-A103-D024-D4E7-E669D3CE33F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684" y="4003589"/>
            <a:ext cx="2283024" cy="275094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F09167E-ABDF-F4E1-417F-434439132F14}"/>
              </a:ext>
            </a:extLst>
          </p:cNvPr>
          <p:cNvSpPr txBox="1"/>
          <p:nvPr/>
        </p:nvSpPr>
        <p:spPr>
          <a:xfrm>
            <a:off x="5977514" y="5161581"/>
            <a:ext cx="3521032" cy="5751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Book"/>
                <a:ea typeface="Avenir Book"/>
                <a:cs typeface="Avenir Book"/>
                <a:sym typeface="Avenir Book"/>
              </a:rPr>
              <a:t>Broadly speaking: “Updated accelerator part of 2018 Summary Report”  </a:t>
            </a:r>
          </a:p>
        </p:txBody>
      </p:sp>
    </p:spTree>
    <p:extLst>
      <p:ext uri="{BB962C8B-B14F-4D97-AF65-F5344CB8AC3E}">
        <p14:creationId xmlns:p14="http://schemas.microsoft.com/office/powerpoint/2010/main" val="422959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06CE77-D5BE-6452-0A83-94BD33275510}"/>
              </a:ext>
            </a:extLst>
          </p:cNvPr>
          <p:cNvSpPr txBox="1"/>
          <p:nvPr/>
        </p:nvSpPr>
        <p:spPr>
          <a:xfrm>
            <a:off x="892629" y="1271830"/>
            <a:ext cx="10515600" cy="5221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0" indent="-274320">
              <a:lnSpc>
                <a:spcPct val="107000"/>
              </a:lnSpc>
              <a:spcAft>
                <a:spcPts val="600"/>
              </a:spcAft>
              <a:tabLst>
                <a:tab pos="274320" algn="l"/>
                <a:tab pos="457200" algn="l"/>
              </a:tabLst>
            </a:pPr>
            <a:r>
              <a:rPr lang="en-US" dirty="0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Update </a:t>
            </a:r>
            <a:r>
              <a:rPr lang="en-US" dirty="0" err="1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US" dirty="0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Project Implementation Plan document 2018</a:t>
            </a:r>
            <a:r>
              <a:rPr lang="en-US" dirty="0">
                <a:solidFill>
                  <a:srgbClr val="595959"/>
                </a:solidFill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4320" indent="-274320">
              <a:lnSpc>
                <a:spcPct val="107000"/>
              </a:lnSpc>
              <a:spcAft>
                <a:spcPts val="600"/>
              </a:spcAft>
              <a:tabLst>
                <a:tab pos="274320" algn="l"/>
                <a:tab pos="457200" algn="l"/>
              </a:tabLst>
            </a:pPr>
            <a:r>
              <a:rPr lang="en-US" dirty="0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Key updates: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Luminosity numbers, covering beam-dynamics, nanobeam studies and hardware, and positron production - at all energies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274320" algn="l"/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Risk reduction (</a:t>
            </a:r>
            <a:r>
              <a:rPr lang="en-US" dirty="0" err="1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performance), bumps, redundancies 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Energy/power/sustainability: 380 well underway, 3 </a:t>
            </a:r>
            <a:r>
              <a:rPr lang="en-US" dirty="0" err="1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TeV</a:t>
            </a: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to be done, L-band klystrons 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 issues, more work on running/energy models, carbon (construction/operation/disassembly) 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X-band progress – for CLIC, smaller machines, industry availability, including RF network  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RF design optimization/development – including injectors, R&amp;D for higher energies, gradient (cool/HTS/etc.), power, beam parameters - links to plasma (if it can be made) 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Cost update. Changes </a:t>
            </a:r>
            <a:r>
              <a:rPr lang="en-US" dirty="0" err="1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to 2018, plus impact of going green.  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Physics “update”, use for “diversity” types of physics, LDM etc. 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Low cost/power klystron version, with fewer klystrons, 250 GeV</a:t>
            </a:r>
            <a:endParaRPr lang="en-CH" sz="20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DDE4F8-9D8C-5855-9546-CD2F35673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313" y="219983"/>
            <a:ext cx="10515600" cy="1051848"/>
          </a:xfrm>
        </p:spPr>
        <p:txBody>
          <a:bodyPr/>
          <a:lstStyle/>
          <a:p>
            <a:r>
              <a:rPr lang="en-GB" sz="3600" dirty="0"/>
              <a:t>Readiness Report around ~2025-26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79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E84C79A-79B3-444C-9444-F77EF68B6C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50" y="4461877"/>
            <a:ext cx="2293074" cy="2357750"/>
          </a:xfrm>
          <a:prstGeom prst="rect">
            <a:avLst/>
          </a:prstGeom>
          <a:effectLst>
            <a:outerShdw blurRad="419100" dist="152400" dir="5400000" algn="ctr" rotWithShape="0">
              <a:schemeClr val="tx1">
                <a:alpha val="39000"/>
              </a:schemeClr>
            </a:outerShdw>
          </a:effectLst>
        </p:spPr>
      </p:pic>
      <p:pic>
        <p:nvPicPr>
          <p:cNvPr id="211" name="derniere.pdf" descr="derniere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1268760"/>
            <a:ext cx="5149374" cy="3641343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>
                <a:latin typeface="Avenir Book"/>
                <a:sym typeface="Avenir Book"/>
              </a:rPr>
              <a:pPr defTabSz="410766" eaLnBrk="1"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kern="0">
              <a:latin typeface="Avenir Book"/>
              <a:sym typeface="Avenir Book"/>
            </a:endParaRPr>
          </a:p>
        </p:txBody>
      </p:sp>
      <p:sp>
        <p:nvSpPr>
          <p:cNvPr id="216" name="Proposed e+e– linear colliders – CLIC"/>
          <p:cNvSpPr>
            <a:spLocks noGrp="1"/>
          </p:cNvSpPr>
          <p:nvPr>
            <p:ph type="title" idx="4294967295"/>
          </p:nvPr>
        </p:nvSpPr>
        <p:spPr>
          <a:xfrm>
            <a:off x="3042209" y="245085"/>
            <a:ext cx="7358062" cy="949325"/>
          </a:xfrm>
          <a:prstGeom prst="rect">
            <a:avLst/>
          </a:prstGeom>
        </p:spPr>
        <p:txBody>
          <a:bodyPr/>
          <a:lstStyle/>
          <a:p>
            <a:pPr>
              <a:defRPr sz="64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sz="3200" dirty="0">
                <a:latin typeface="Avenir Light" panose="020B0402020203020204" pitchFamily="34" charset="77"/>
                <a:sym typeface="Avenir Heavy"/>
              </a:rPr>
              <a:t>The Compact Linear Collider (CLIC)</a:t>
            </a:r>
          </a:p>
        </p:txBody>
      </p:sp>
      <p:sp>
        <p:nvSpPr>
          <p:cNvPr id="213" name="The Compact Linear Collider (CLIC)…"/>
          <p:cNvSpPr txBox="1"/>
          <p:nvPr/>
        </p:nvSpPr>
        <p:spPr>
          <a:xfrm>
            <a:off x="5654921" y="912577"/>
            <a:ext cx="6016733" cy="5155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t">
            <a:spAutoFit/>
          </a:bodyPr>
          <a:lstStyle/>
          <a:p>
            <a:pPr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3200">
                <a:latin typeface="Avenir Heavy"/>
                <a:ea typeface="Avenir Heavy"/>
                <a:cs typeface="Avenir Heavy"/>
                <a:sym typeface="Avenir Heavy"/>
              </a:defRPr>
            </a:pPr>
            <a:endParaRPr lang="en-US" sz="1600" kern="0" dirty="0">
              <a:solidFill>
                <a:srgbClr val="000000"/>
              </a:solidFill>
              <a:latin typeface="Avenir Heavy"/>
              <a:sym typeface="Avenir Heavy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Timeline: 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Electron-positron linear collider at CERN for the era beyond HL-LHC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Compact: 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Novel and unique two-beam accelerating technique with high-gradient room temperature RF cavities (~20’500 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structures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 at 380 GeV)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, ~11km in its initial phase</a:t>
            </a:r>
            <a:endParaRPr sz="16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Expandable: 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Staged </a:t>
            </a:r>
            <a:r>
              <a:rPr sz="1600" kern="0" dirty="0" err="1">
                <a:solidFill>
                  <a:srgbClr val="000000"/>
                </a:solidFill>
                <a:latin typeface="Avenir Book"/>
                <a:sym typeface="Avenir Book"/>
              </a:rPr>
              <a:t>programme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 with collision energies from 380 GeV 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(Higgs/top) 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up to 3 </a:t>
            </a:r>
            <a:r>
              <a:rPr sz="1600" kern="0" dirty="0" err="1">
                <a:solidFill>
                  <a:srgbClr val="000000"/>
                </a:solidFill>
                <a:latin typeface="Avenir Book"/>
                <a:sym typeface="Avenir Book"/>
              </a:rPr>
              <a:t>TeV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 (Energy Frontier)</a:t>
            </a:r>
          </a:p>
          <a:p>
            <a:pPr marL="0" lvl="1" indent="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endParaRPr sz="10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CDR in 2012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 with focus on 3 </a:t>
            </a:r>
            <a:r>
              <a:rPr lang="en-US" sz="1600" kern="0" dirty="0" err="1">
                <a:solidFill>
                  <a:srgbClr val="000000"/>
                </a:solidFill>
                <a:latin typeface="Avenir Book"/>
                <a:sym typeface="Avenir Book"/>
              </a:rPr>
              <a:t>TeV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. 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Updated 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project 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overview documents in 2018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 (Project Implementation Plan) with focus 380 GeV for Higgs and top.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endParaRPr sz="10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Cost</a:t>
            </a:r>
            <a:r>
              <a:rPr lang="en-US"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: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 5.9 BCHF for 380 GeV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Power</a:t>
            </a:r>
            <a:r>
              <a:rPr lang="en-US"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/Energy: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 1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10</a:t>
            </a:r>
            <a:r>
              <a:rPr sz="1600" kern="0" dirty="0">
                <a:solidFill>
                  <a:srgbClr val="000000"/>
                </a:solidFill>
                <a:latin typeface="Avenir Book"/>
                <a:sym typeface="Avenir Book"/>
              </a:rPr>
              <a:t> MW at 380 GeV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 (~0.6 </a:t>
            </a:r>
            <a:r>
              <a:rPr lang="en-US" sz="1600" kern="0" dirty="0" err="1">
                <a:solidFill>
                  <a:srgbClr val="000000"/>
                </a:solidFill>
                <a:latin typeface="Avenir Book"/>
                <a:sym typeface="Avenir Book"/>
              </a:rPr>
              <a:t>TWh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 annually), </a:t>
            </a:r>
          </a:p>
          <a:p>
            <a:pPr marL="187325" lvl="1" indent="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corresponding to 50% of CERN’s energy consumption today </a:t>
            </a:r>
          </a:p>
          <a:p>
            <a:pPr marL="0" lvl="1" indent="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endParaRPr lang="en-US" sz="16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185738" lvl="1" indent="-185738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0000"/>
              <a:buFont typeface="Arial" panose="020B0604020202020204" pitchFamily="34" charset="0"/>
              <a:buChar char="•"/>
              <a:defRPr sz="3200"/>
            </a:pP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Comprehensive </a:t>
            </a:r>
            <a:r>
              <a:rPr lang="en-US" sz="1600" b="1" kern="0" dirty="0">
                <a:solidFill>
                  <a:srgbClr val="000000"/>
                </a:solidFill>
                <a:latin typeface="Avenir Book"/>
                <a:sym typeface="Avenir Book"/>
              </a:rPr>
              <a:t>Detector and Physics 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studies </a:t>
            </a:r>
          </a:p>
        </p:txBody>
      </p:sp>
      <p:sp>
        <p:nvSpPr>
          <p:cNvPr id="215" name="Accelerating structure prototype for CLIC:…"/>
          <p:cNvSpPr txBox="1"/>
          <p:nvPr/>
        </p:nvSpPr>
        <p:spPr>
          <a:xfrm>
            <a:off x="1395801" y="4265987"/>
            <a:ext cx="2118113" cy="718466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2800" i="1"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sz="1400" i="1" kern="0" dirty="0">
                <a:solidFill>
                  <a:srgbClr val="000000"/>
                </a:solidFill>
                <a:latin typeface="Avenir Light" panose="020B0402020203020204" pitchFamily="34" charset="77"/>
                <a:sym typeface="Avenir Light"/>
              </a:rPr>
              <a:t>Accelerating structure prototype for </a:t>
            </a:r>
            <a:r>
              <a:rPr lang="en-US" sz="1400" i="1" kern="0" dirty="0">
                <a:solidFill>
                  <a:srgbClr val="000000"/>
                </a:solidFill>
                <a:latin typeface="Avenir Light" panose="020B0402020203020204" pitchFamily="34" charset="77"/>
                <a:sym typeface="Avenir Light"/>
              </a:rPr>
              <a:t>CLIC</a:t>
            </a:r>
            <a:r>
              <a:rPr sz="1400" i="1" kern="0" dirty="0">
                <a:solidFill>
                  <a:srgbClr val="000000"/>
                </a:solidFill>
                <a:latin typeface="Avenir Light" panose="020B0402020203020204" pitchFamily="34" charset="77"/>
                <a:sym typeface="Avenir Light"/>
              </a:rPr>
              <a:t>: </a:t>
            </a:r>
          </a:p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2800" i="1"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sz="1400" i="1" kern="0" dirty="0">
                <a:solidFill>
                  <a:srgbClr val="000000"/>
                </a:solidFill>
                <a:latin typeface="Avenir Light" panose="020B0402020203020204" pitchFamily="34" charset="77"/>
                <a:sym typeface="Avenir Light"/>
              </a:rPr>
              <a:t>12 GHz  (L~25 cm)</a:t>
            </a:r>
          </a:p>
        </p:txBody>
      </p:sp>
      <p:pic>
        <p:nvPicPr>
          <p:cNvPr id="10" name="CLICdet_3d_lowres.png" descr="CLICdet_3d_lowres.png">
            <a:extLst>
              <a:ext uri="{FF2B5EF4-FFF2-40B4-BE49-F238E27FC236}">
                <a16:creationId xmlns:a16="http://schemas.microsoft.com/office/drawing/2014/main" id="{26CFF252-7AB7-3E44-90FD-D29FBAA9AD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914" y="3342570"/>
            <a:ext cx="1970820" cy="1812888"/>
          </a:xfrm>
          <a:prstGeom prst="rect">
            <a:avLst/>
          </a:prstGeom>
          <a:solidFill>
            <a:schemeClr val="bg1"/>
          </a:solidFill>
          <a:ln w="25400" cap="flat">
            <a:noFill/>
            <a:miter lim="400000"/>
          </a:ln>
          <a:effectLst>
            <a:reflection stA="50000" endPos="4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0676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411" name="CLIC_complex_380gev_wlogo.pdf" descr="CLIC_complex_380gev_wlogo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591" y="976918"/>
            <a:ext cx="10084851" cy="5702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7009C7-3725-254E-9412-A5C6FD5654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700" y="1389722"/>
            <a:ext cx="1774372" cy="1435576"/>
          </a:xfrm>
          <a:prstGeom prst="rect">
            <a:avLst/>
          </a:prstGeom>
        </p:spPr>
      </p:pic>
      <p:sp>
        <p:nvSpPr>
          <p:cNvPr id="413" name="Drive beam accelerated to a few GeV using conventional klystrons…"/>
          <p:cNvSpPr txBox="1"/>
          <p:nvPr/>
        </p:nvSpPr>
        <p:spPr>
          <a:xfrm>
            <a:off x="6969192" y="111120"/>
            <a:ext cx="5020482" cy="118428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 marL="292100" lvl="1" indent="-114300">
              <a:spcBef>
                <a:spcPts val="550"/>
              </a:spcBef>
              <a:buSzPct val="100000"/>
              <a:buAutoNum type="arabicPeriod"/>
              <a:defRPr sz="2200"/>
            </a:pPr>
            <a:r>
              <a:rPr sz="1200" dirty="0">
                <a:latin typeface="Avenir Book" panose="02000503020000020003" pitchFamily="2" charset="0"/>
              </a:rPr>
              <a:t> </a:t>
            </a:r>
            <a:r>
              <a:rPr sz="1200" dirty="0">
                <a:latin typeface="Avenir Book" panose="02000503020000020003" pitchFamily="2" charset="0"/>
                <a:ea typeface="Avenir Heavy"/>
                <a:cs typeface="Avenir Heavy"/>
                <a:sym typeface="Avenir Heavy"/>
              </a:rPr>
              <a:t>Drive beam</a:t>
            </a:r>
            <a:r>
              <a:rPr sz="1200" dirty="0">
                <a:latin typeface="Avenir Book" panose="02000503020000020003" pitchFamily="2" charset="0"/>
              </a:rPr>
              <a:t> accelerated to </a:t>
            </a:r>
            <a:r>
              <a:rPr lang="en-US" sz="1200" dirty="0">
                <a:latin typeface="Avenir Book" panose="02000503020000020003" pitchFamily="2" charset="0"/>
              </a:rPr>
              <a:t>~2 </a:t>
            </a:r>
            <a:r>
              <a:rPr sz="1200" dirty="0">
                <a:latin typeface="Avenir Book" panose="02000503020000020003" pitchFamily="2" charset="0"/>
              </a:rPr>
              <a:t>GeV using conventional klystrons</a:t>
            </a:r>
          </a:p>
          <a:p>
            <a:pPr marL="292100" lvl="1" indent="-114300">
              <a:spcBef>
                <a:spcPts val="550"/>
              </a:spcBef>
              <a:buSzPct val="100000"/>
              <a:buAutoNum type="arabicPeriod"/>
              <a:defRPr sz="2200"/>
            </a:pPr>
            <a:r>
              <a:rPr sz="1200" dirty="0">
                <a:latin typeface="Avenir Book" panose="02000503020000020003" pitchFamily="2" charset="0"/>
              </a:rPr>
              <a:t> </a:t>
            </a:r>
            <a:r>
              <a:rPr lang="en-US" sz="1200" dirty="0">
                <a:latin typeface="Avenir Book" panose="02000503020000020003" pitchFamily="2" charset="0"/>
                <a:sym typeface="Avenir Heavy"/>
              </a:rPr>
              <a:t>Intensity</a:t>
            </a:r>
            <a:r>
              <a:rPr sz="1200" dirty="0">
                <a:latin typeface="Avenir Book" panose="02000503020000020003" pitchFamily="2" charset="0"/>
                <a:ea typeface="Avenir Heavy"/>
                <a:cs typeface="Avenir Heavy"/>
                <a:sym typeface="Avenir Heavy"/>
              </a:rPr>
              <a:t> increased</a:t>
            </a:r>
            <a:r>
              <a:rPr sz="1200" dirty="0">
                <a:latin typeface="Avenir Book" panose="02000503020000020003" pitchFamily="2" charset="0"/>
              </a:rPr>
              <a:t> using a series of delay loops and combiner rings</a:t>
            </a:r>
          </a:p>
          <a:p>
            <a:pPr marL="292100" lvl="1" indent="-114300">
              <a:spcBef>
                <a:spcPts val="550"/>
              </a:spcBef>
              <a:buSzPct val="100000"/>
              <a:buAutoNum type="arabicPeriod"/>
              <a:defRPr sz="2200"/>
            </a:pPr>
            <a:r>
              <a:rPr sz="1200" dirty="0">
                <a:latin typeface="Avenir Book" panose="02000503020000020003" pitchFamily="2" charset="0"/>
              </a:rPr>
              <a:t> </a:t>
            </a:r>
            <a:r>
              <a:rPr sz="1200" dirty="0">
                <a:latin typeface="Avenir Book" panose="02000503020000020003" pitchFamily="2" charset="0"/>
                <a:ea typeface="Avenir Heavy"/>
                <a:cs typeface="Avenir Heavy"/>
                <a:sym typeface="Avenir Heavy"/>
              </a:rPr>
              <a:t>Drive beam decelerated</a:t>
            </a:r>
            <a:r>
              <a:rPr sz="1200" dirty="0">
                <a:latin typeface="Avenir Book" panose="02000503020000020003" pitchFamily="2" charset="0"/>
              </a:rPr>
              <a:t> and produces high-RF</a:t>
            </a:r>
          </a:p>
          <a:p>
            <a:pPr marL="292100" lvl="1" indent="-114300">
              <a:spcBef>
                <a:spcPts val="550"/>
              </a:spcBef>
              <a:buSzPct val="100000"/>
              <a:buAutoNum type="arabicPeriod"/>
              <a:defRPr sz="2200"/>
            </a:pPr>
            <a:r>
              <a:rPr sz="1200" dirty="0">
                <a:latin typeface="Avenir Book" panose="02000503020000020003" pitchFamily="2" charset="0"/>
              </a:rPr>
              <a:t> </a:t>
            </a:r>
            <a:r>
              <a:rPr sz="1200" dirty="0">
                <a:latin typeface="Avenir Book" panose="02000503020000020003" pitchFamily="2" charset="0"/>
                <a:ea typeface="Avenir Heavy"/>
                <a:cs typeface="Avenir Heavy"/>
                <a:sym typeface="Avenir Heavy"/>
              </a:rPr>
              <a:t>Feed</a:t>
            </a:r>
            <a:r>
              <a:rPr sz="1200" dirty="0">
                <a:latin typeface="Avenir Book" panose="02000503020000020003" pitchFamily="2" charset="0"/>
              </a:rPr>
              <a:t> high-RF </a:t>
            </a:r>
            <a:r>
              <a:rPr sz="1200" dirty="0">
                <a:latin typeface="Avenir Book" panose="02000503020000020003" pitchFamily="2" charset="0"/>
                <a:ea typeface="Avenir Heavy"/>
                <a:cs typeface="Avenir Heavy"/>
                <a:sym typeface="Avenir Heavy"/>
              </a:rPr>
              <a:t>to</a:t>
            </a:r>
            <a:r>
              <a:rPr sz="1200" dirty="0">
                <a:latin typeface="Avenir Book" panose="02000503020000020003" pitchFamily="2" charset="0"/>
              </a:rPr>
              <a:t> the less intense </a:t>
            </a:r>
            <a:r>
              <a:rPr sz="1200" dirty="0">
                <a:latin typeface="Avenir Book" panose="02000503020000020003" pitchFamily="2" charset="0"/>
                <a:ea typeface="Avenir Heavy"/>
                <a:cs typeface="Avenir Heavy"/>
                <a:sym typeface="Avenir Heavy"/>
              </a:rPr>
              <a:t>main beam </a:t>
            </a:r>
            <a:r>
              <a:rPr sz="1200" dirty="0">
                <a:latin typeface="Avenir Book" panose="02000503020000020003" pitchFamily="2" charset="0"/>
              </a:rPr>
              <a:t>using waveguides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1FB5BD5-D299-F983-216F-7EDC8386CBB5}"/>
              </a:ext>
            </a:extLst>
          </p:cNvPr>
          <p:cNvSpPr txBox="1">
            <a:spLocks/>
          </p:cNvSpPr>
          <p:nvPr/>
        </p:nvSpPr>
        <p:spPr>
          <a:xfrm>
            <a:off x="1865533" y="272397"/>
            <a:ext cx="4955397" cy="6101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latin typeface="Avenir Book" panose="02000503020000020003" pitchFamily="2" charset="0"/>
              </a:rPr>
              <a:t>Accelerator layout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8752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/>
                <a:sym typeface="Avenir Book"/>
              </a:rPr>
              <a:pPr marL="0" marR="0" lvl="0" indent="0" algn="r" defTabSz="410766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sz="12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  <p:pic>
        <p:nvPicPr>
          <p:cNvPr id="411" name="CLIC_complex_380gev_wlogo.pdf" descr="CLIC_complex_380gev_wlogo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5962" y="2612989"/>
            <a:ext cx="4785405" cy="2705703"/>
          </a:xfrm>
          <a:prstGeom prst="rect">
            <a:avLst/>
          </a:prstGeom>
          <a:ln w="12700">
            <a:miter lim="400000"/>
          </a:ln>
        </p:spPr>
      </p:pic>
      <p:sp>
        <p:nvSpPr>
          <p:cNvPr id="412" name="Rectangle 5"/>
          <p:cNvSpPr/>
          <p:nvPr/>
        </p:nvSpPr>
        <p:spPr>
          <a:xfrm>
            <a:off x="7302823" y="1583505"/>
            <a:ext cx="635038" cy="54676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algn="ctr" defTabSz="5028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13" name="Drive beam accelerated to a few GeV using conventional klystrons…"/>
          <p:cNvSpPr txBox="1"/>
          <p:nvPr/>
        </p:nvSpPr>
        <p:spPr>
          <a:xfrm>
            <a:off x="6886940" y="1953781"/>
            <a:ext cx="5159896" cy="1303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/>
          <a:p>
            <a:pPr marL="358775" marR="0" lvl="1" indent="-180975" algn="l" defTabSz="410766" rtl="0" eaLnBrk="1" fontAlgn="auto" latinLnBrk="0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Tx/>
              <a:buSzPct val="100000"/>
              <a:buFontTx/>
              <a:buAutoNum type="arabicPeriod"/>
              <a:tabLst/>
              <a:defRPr sz="22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Avenir Heavy"/>
                <a:cs typeface="Avenir Heavy"/>
                <a:sym typeface="Avenir Heavy"/>
              </a:rPr>
              <a:t>Drive beam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accelerated to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~2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GeV using conventional klystrons</a:t>
            </a:r>
          </a:p>
          <a:p>
            <a:pPr marL="358775" marR="0" lvl="1" indent="-180975" algn="l" defTabSz="410766" rtl="0" eaLnBrk="1" fontAlgn="auto" latinLnBrk="0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Tx/>
              <a:buSzPct val="100000"/>
              <a:buFontTx/>
              <a:buAutoNum type="arabicPeriod"/>
              <a:tabLst/>
              <a:defRPr sz="22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Heavy"/>
              </a:rPr>
              <a:t>Intensity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Avenir Heavy"/>
                <a:cs typeface="Avenir Heavy"/>
                <a:sym typeface="Avenir Heavy"/>
              </a:rPr>
              <a:t> increased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using a series of delay loops and combiner rings</a:t>
            </a:r>
          </a:p>
          <a:p>
            <a:pPr marL="358775" marR="0" lvl="1" indent="-180975" algn="l" defTabSz="410766" rtl="0" eaLnBrk="1" fontAlgn="auto" latinLnBrk="0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Tx/>
              <a:buSzPct val="100000"/>
              <a:buFontTx/>
              <a:buAutoNum type="arabicPeriod"/>
              <a:tabLst/>
              <a:defRPr sz="22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Avenir Heavy"/>
                <a:cs typeface="Avenir Heavy"/>
                <a:sym typeface="Avenir Heavy"/>
              </a:rPr>
              <a:t>Drive beam decelerated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and produces high-RF</a:t>
            </a:r>
          </a:p>
          <a:p>
            <a:pPr marL="358775" marR="0" lvl="1" indent="-180975" algn="l" defTabSz="410766" rtl="0" eaLnBrk="1" fontAlgn="auto" latinLnBrk="0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Tx/>
              <a:buSzPct val="100000"/>
              <a:buFontTx/>
              <a:buAutoNum type="arabicPeriod"/>
              <a:tabLst/>
              <a:defRPr sz="22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Avenir Heavy"/>
                <a:cs typeface="Avenir Heavy"/>
                <a:sym typeface="Avenir Heavy"/>
              </a:rPr>
              <a:t>Feed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high-RF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Avenir Heavy"/>
                <a:cs typeface="Avenir Heavy"/>
                <a:sym typeface="Avenir Heavy"/>
              </a:rPr>
              <a:t>to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the less intense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Avenir Heavy"/>
                <a:cs typeface="Avenir Heavy"/>
                <a:sym typeface="Avenir Heavy"/>
              </a:rPr>
              <a:t>main beam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using waveguides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ea typeface="+mn-ea"/>
              <a:sym typeface="Avenir Book"/>
            </a:endParaRPr>
          </a:p>
          <a:p>
            <a:pPr marL="358775" marR="0" lvl="1" indent="-180975" algn="l" defTabSz="410766" rtl="0" eaLnBrk="1" fontAlgn="auto" latinLnBrk="0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Tx/>
              <a:buSzPct val="100000"/>
              <a:buFontTx/>
              <a:buAutoNum type="arabicPeriod"/>
              <a:tabLst/>
              <a:defRPr sz="2200"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ea typeface="+mn-ea"/>
              <a:sym typeface="Avenir Book"/>
            </a:endParaRPr>
          </a:p>
          <a:p>
            <a:pPr marL="177800" marR="0" lvl="1" indent="0" algn="l" defTabSz="410766" rtl="0" eaLnBrk="1" fontAlgn="auto" latinLnBrk="0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2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Extend by extending main linacs, increase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drivebeam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pulse-length and power, and a second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drivebeam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to get to 3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TeV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 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ea typeface="+mn-ea"/>
              <a:sym typeface="Avenir 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009C7-3725-254E-9412-A5C6FD5654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7210" y="57194"/>
            <a:ext cx="2049626" cy="1658274"/>
          </a:xfrm>
          <a:prstGeom prst="rect">
            <a:avLst/>
          </a:prstGeom>
        </p:spPr>
      </p:pic>
      <p:pic>
        <p:nvPicPr>
          <p:cNvPr id="7" name="CLIC_complex_3tev_wlogo.pdf" descr="CLIC_complex_3tev_wlogo.pdf">
            <a:extLst>
              <a:ext uri="{FF2B5EF4-FFF2-40B4-BE49-F238E27FC236}">
                <a16:creationId xmlns:a16="http://schemas.microsoft.com/office/drawing/2014/main" id="{C869ADA8-5C85-8B49-9A6B-59FA5261F2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940" y="3738267"/>
            <a:ext cx="4744013" cy="280059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8F15DE-CC14-0044-AF3F-1C8B113BD4E8}"/>
              </a:ext>
            </a:extLst>
          </p:cNvPr>
          <p:cNvSpPr txBox="1"/>
          <p:nvPr/>
        </p:nvSpPr>
        <p:spPr>
          <a:xfrm>
            <a:off x="974036" y="160908"/>
            <a:ext cx="5548684" cy="11291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CLIC can easily be extended into the multi-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TeV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 region </a:t>
            </a:r>
          </a:p>
        </p:txBody>
      </p:sp>
      <p:pic>
        <p:nvPicPr>
          <p:cNvPr id="9" name="CLIC_map_CLIC380_CLIC1500_CLIC3000_wtext.jpeg" descr="CLIC_map_CLIC380_CLIC1500_CLIC3000_wtext.jpeg">
            <a:extLst>
              <a:ext uri="{FF2B5EF4-FFF2-40B4-BE49-F238E27FC236}">
                <a16:creationId xmlns:a16="http://schemas.microsoft.com/office/drawing/2014/main" id="{ECFA1B98-98AF-6948-A0BC-0B24D1B611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742" y="57194"/>
            <a:ext cx="2049626" cy="153673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rive beam accelerated to a few GeV using conventional klystrons…">
            <a:extLst>
              <a:ext uri="{FF2B5EF4-FFF2-40B4-BE49-F238E27FC236}">
                <a16:creationId xmlns:a16="http://schemas.microsoft.com/office/drawing/2014/main" id="{E68947A0-1232-7A42-A19B-4F1FB3C888C4}"/>
              </a:ext>
            </a:extLst>
          </p:cNvPr>
          <p:cNvSpPr txBox="1"/>
          <p:nvPr/>
        </p:nvSpPr>
        <p:spPr>
          <a:xfrm>
            <a:off x="1986216" y="1520878"/>
            <a:ext cx="4536504" cy="1303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/>
          <a:p>
            <a:pPr marL="177800" marR="0" lvl="1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2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What are the critical elements:</a:t>
            </a:r>
          </a:p>
          <a:p>
            <a:pPr marL="401638" marR="0" lvl="2" indent="-220663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2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Physics </a:t>
            </a:r>
          </a:p>
          <a:p>
            <a:pPr marL="401638" marR="0" lvl="2" indent="-220663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2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Gradient and power efficiency </a:t>
            </a:r>
          </a:p>
          <a:p>
            <a:pPr marL="401638" marR="0" lvl="2" indent="-220663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2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sym typeface="Avenir Book"/>
              </a:rPr>
              <a:t>Costs 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ea typeface="+mn-ea"/>
              <a:sym typeface="Avenir Book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3FA651-9797-114E-8C09-1E198E891A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278" y="5611745"/>
            <a:ext cx="3463699" cy="92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71613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2C8A-C665-FC44-B149-A8ED7E76F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4532" y="349488"/>
            <a:ext cx="6913782" cy="616022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CLIC 380 GeV with X-band klystrons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E93E3-9659-F549-938D-C934C11ACC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78564" y="1340768"/>
            <a:ext cx="5605468" cy="4232411"/>
          </a:xfrm>
        </p:spPr>
        <p:txBody>
          <a:bodyPr>
            <a:normAutofit fontScale="92500" lnSpcReduction="20000"/>
          </a:bodyPr>
          <a:lstStyle/>
          <a:p>
            <a:endParaRPr lang="en-US" sz="1800" dirty="0"/>
          </a:p>
          <a:p>
            <a:r>
              <a:rPr lang="en-US" sz="1800" dirty="0"/>
              <a:t>Design made, many parts prototyped and available (and used in the smaller linacs mentioned on pages 9-10)</a:t>
            </a:r>
          </a:p>
          <a:p>
            <a:r>
              <a:rPr lang="en-US" sz="1800" dirty="0"/>
              <a:t>Need larger tunnel for klystron gallery (CE study also made for this option)</a:t>
            </a:r>
          </a:p>
          <a:p>
            <a:r>
              <a:rPr lang="en-US" sz="1800" dirty="0"/>
              <a:t>Also in this case the upgrades would require a </a:t>
            </a:r>
            <a:r>
              <a:rPr lang="en-US" sz="1800" dirty="0" err="1"/>
              <a:t>drivebeam</a:t>
            </a:r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Challenges: number of klystrons a factor 10 higher than in drive-beam version (~5500), lifetime a concern, costs (RF costs per 2m module approaching 1 MCHF) </a:t>
            </a:r>
          </a:p>
          <a:p>
            <a:endParaRPr lang="en-US" sz="1800" dirty="0"/>
          </a:p>
          <a:p>
            <a:r>
              <a:rPr lang="en-US" sz="1800" dirty="0"/>
              <a:t>Redesign to reduce the klystron challenge – fewer, current design not optimized since 2018 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BDA094-1E29-074D-8C75-450697D82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2384" y="1124744"/>
            <a:ext cx="2489531" cy="49269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3B8D1B-3827-EC44-A21E-62430E218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0350" y="806276"/>
            <a:ext cx="3035300" cy="6007100"/>
          </a:xfrm>
          <a:prstGeom prst="rect">
            <a:avLst/>
          </a:prstGeom>
        </p:spPr>
      </p:pic>
      <p:pic>
        <p:nvPicPr>
          <p:cNvPr id="6" name="图片 22">
            <a:extLst>
              <a:ext uri="{FF2B5EF4-FFF2-40B4-BE49-F238E27FC236}">
                <a16:creationId xmlns:a16="http://schemas.microsoft.com/office/drawing/2014/main" id="{0DD7C436-59FF-4144-8659-AD248F25F1B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032104" y="1916832"/>
            <a:ext cx="2596007" cy="231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82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lide Number Placeholder 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435" name="Title 1"/>
          <p:cNvSpPr txBox="1">
            <a:spLocks noGrp="1"/>
          </p:cNvSpPr>
          <p:nvPr>
            <p:ph type="title" idx="4294967295"/>
          </p:nvPr>
        </p:nvSpPr>
        <p:spPr>
          <a:xfrm>
            <a:off x="1945289" y="162887"/>
            <a:ext cx="7427311" cy="9493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3200" dirty="0">
                <a:latin typeface="Avenir Book" panose="02000503020000020003" pitchFamily="2" charset="0"/>
              </a:rPr>
              <a:t>Accelerator challenges</a:t>
            </a:r>
            <a:r>
              <a:rPr lang="en-US" sz="3200" dirty="0">
                <a:latin typeface="Avenir Book" panose="02000503020000020003" pitchFamily="2" charset="0"/>
              </a:rPr>
              <a:t>/technologies</a:t>
            </a:r>
            <a:endParaRPr sz="3200" dirty="0">
              <a:latin typeface="Avenir Book" panose="02000503020000020003" pitchFamily="2" charset="0"/>
            </a:endParaRPr>
          </a:p>
        </p:txBody>
      </p:sp>
      <p:sp>
        <p:nvSpPr>
          <p:cNvPr id="436" name="CLIC baseline – a drive-beam based machine with an initial stage at 380 GeV…"/>
          <p:cNvSpPr txBox="1"/>
          <p:nvPr/>
        </p:nvSpPr>
        <p:spPr>
          <a:xfrm>
            <a:off x="651161" y="1261050"/>
            <a:ext cx="8316829" cy="46887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77800" indent="-1778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Char char="•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CLIC baseline – a drive-beam based machine with an initial stage at 380 GeV</a:t>
            </a:r>
          </a:p>
          <a:p>
            <a:pPr marL="177800" indent="-1778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Char char="•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Four main challenges</a:t>
            </a:r>
          </a:p>
          <a:p>
            <a:pPr marL="431800" lvl="1" indent="-1143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AutoNum type="arabicPeriod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 High-current 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solidFill>
                  <a:srgbClr val="FF0000"/>
                </a:solidFill>
                <a:latin typeface="Avenir Book" panose="02000503020000020003" pitchFamily="2" charset="0"/>
                <a:cs typeface="Al Nile" pitchFamily="2" charset="-78"/>
              </a:rPr>
              <a:t>drive beam 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bunched at 12 GHz</a:t>
            </a:r>
          </a:p>
          <a:p>
            <a:pPr marL="431800" lvl="1" indent="-1143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AutoNum type="arabicPeriod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 Power transfer and main-beam acceleration</a:t>
            </a:r>
            <a:r>
              <a:rPr lang="en-US"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, </a:t>
            </a:r>
            <a:r>
              <a:rPr lang="en-US" sz="1600" dirty="0">
                <a:ln w="0" cap="flat">
                  <a:noFill/>
                  <a:prstDash val="solid"/>
                  <a:miter lim="400000"/>
                </a:ln>
                <a:solidFill>
                  <a:srgbClr val="FF0000"/>
                </a:solidFill>
                <a:latin typeface="Avenir Book" panose="02000503020000020003" pitchFamily="2" charset="0"/>
                <a:cs typeface="Al Nile" pitchFamily="2" charset="-78"/>
              </a:rPr>
              <a:t>efficient RF power </a:t>
            </a:r>
            <a:endParaRPr sz="1600" dirty="0">
              <a:ln w="0" cap="flat">
                <a:noFill/>
                <a:prstDash val="solid"/>
                <a:miter lim="400000"/>
              </a:ln>
              <a:solidFill>
                <a:srgbClr val="FF0000"/>
              </a:solidFill>
              <a:latin typeface="Avenir Book" panose="02000503020000020003" pitchFamily="2" charset="0"/>
              <a:cs typeface="Al Nile" pitchFamily="2" charset="-78"/>
            </a:endParaRPr>
          </a:p>
          <a:p>
            <a:pPr marL="431800" lvl="1" indent="-1143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AutoNum type="arabicPeriod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 </a:t>
            </a:r>
            <a:r>
              <a:rPr lang="en-US"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Towards 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100 MV/m gradient in main-beam </a:t>
            </a:r>
            <a:r>
              <a:rPr lang="en-US" sz="1600" dirty="0">
                <a:ln w="0" cap="flat">
                  <a:noFill/>
                  <a:prstDash val="solid"/>
                  <a:miter lim="400000"/>
                </a:ln>
                <a:solidFill>
                  <a:srgbClr val="FF0000"/>
                </a:solidFill>
                <a:latin typeface="Avenir Book" panose="02000503020000020003" pitchFamily="2" charset="0"/>
                <a:cs typeface="Al Nile" pitchFamily="2" charset="-78"/>
              </a:rPr>
              <a:t>X-band 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solidFill>
                  <a:srgbClr val="FF0000"/>
                </a:solidFill>
                <a:latin typeface="Avenir Book" panose="02000503020000020003" pitchFamily="2" charset="0"/>
                <a:cs typeface="Al Nile" pitchFamily="2" charset="-78"/>
              </a:rPr>
              <a:t>cavities</a:t>
            </a:r>
          </a:p>
          <a:p>
            <a:pPr marL="431800" lvl="1" indent="-1143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AutoNum type="arabicPeriod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 Alignment and stability (“</a:t>
            </a:r>
            <a:r>
              <a:rPr sz="1600" dirty="0" err="1">
                <a:ln w="0" cap="flat">
                  <a:noFill/>
                  <a:prstDash val="solid"/>
                  <a:miter lim="400000"/>
                </a:ln>
                <a:solidFill>
                  <a:srgbClr val="FF0000"/>
                </a:solidFill>
                <a:latin typeface="Avenir Book" panose="02000503020000020003" pitchFamily="2" charset="0"/>
                <a:cs typeface="Al Nile" pitchFamily="2" charset="-78"/>
              </a:rPr>
              <a:t>nano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solidFill>
                  <a:srgbClr val="FF0000"/>
                </a:solidFill>
                <a:latin typeface="Avenir Book" panose="02000503020000020003" pitchFamily="2" charset="0"/>
                <a:cs typeface="Al Nile" pitchFamily="2" charset="-78"/>
              </a:rPr>
              <a:t>-beams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”)</a:t>
            </a:r>
          </a:p>
          <a:p>
            <a:pPr marL="177800" indent="-1778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Char char="•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The CTF3 (CLIC Test Facility at CERN) </a:t>
            </a:r>
            <a:r>
              <a:rPr sz="1600" dirty="0" err="1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programme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 addressed all drive-beam production issues</a:t>
            </a:r>
            <a:endParaRPr lang="en-US" sz="1600" dirty="0">
              <a:ln w="0" cap="flat">
                <a:noFill/>
                <a:prstDash val="solid"/>
                <a:miter lim="400000"/>
              </a:ln>
              <a:latin typeface="Avenir Book" panose="02000503020000020003" pitchFamily="2" charset="0"/>
              <a:cs typeface="Al Nile" pitchFamily="2" charset="-78"/>
            </a:endParaRPr>
          </a:p>
          <a:p>
            <a:pPr marL="177800" indent="-1778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Char char="•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Other critical technical systems (alignment, damping rings, beam delivery, etc.) addressed via design and/or test-facility demonstrations</a:t>
            </a:r>
            <a:endParaRPr lang="en-US" sz="1600" dirty="0">
              <a:ln w="0" cap="flat">
                <a:noFill/>
                <a:prstDash val="solid"/>
                <a:miter lim="400000"/>
              </a:ln>
              <a:latin typeface="Avenir Book" panose="02000503020000020003" pitchFamily="2" charset="0"/>
              <a:cs typeface="Al Nile" pitchFamily="2" charset="-78"/>
            </a:endParaRPr>
          </a:p>
          <a:p>
            <a:pPr marL="177800" indent="-1778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Char char="•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lang="en-US"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X-band technology developed and verified with prototyping, test-stands, and use in smaller systems and linacs </a:t>
            </a:r>
            <a:endParaRPr sz="1600" dirty="0">
              <a:ln w="0" cap="flat">
                <a:noFill/>
                <a:prstDash val="solid"/>
                <a:miter lim="400000"/>
              </a:ln>
              <a:latin typeface="Avenir Book" panose="02000503020000020003" pitchFamily="2" charset="0"/>
              <a:cs typeface="Al Nile" pitchFamily="2" charset="-78"/>
            </a:endParaRPr>
          </a:p>
          <a:p>
            <a:pPr marL="177800" indent="-177800" defTabSz="228600">
              <a:spcBef>
                <a:spcPts val="800"/>
              </a:spcBef>
              <a:buClr>
                <a:srgbClr val="000000"/>
              </a:buClr>
              <a:buSzPct val="100000"/>
              <a:buFont typeface="Times"/>
              <a:buChar char="•"/>
              <a:defRPr sz="32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pP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Two C-band XFELS (SACLA and </a:t>
            </a:r>
            <a:r>
              <a:rPr sz="1600" dirty="0" err="1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SwissFEL</a:t>
            </a:r>
            <a:r>
              <a:rPr lang="en-US"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 – the latter particularly relevant</a:t>
            </a:r>
            <a:r>
              <a:rPr sz="1600" dirty="0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) now operational: large-scale demonstrations of normal-conducting, high-frequency, low-emittance </a:t>
            </a:r>
            <a:r>
              <a:rPr sz="1600" dirty="0" err="1">
                <a:ln w="0" cap="flat">
                  <a:noFill/>
                  <a:prstDash val="solid"/>
                  <a:miter lim="400000"/>
                </a:ln>
                <a:latin typeface="Avenir Book" panose="02000503020000020003" pitchFamily="2" charset="0"/>
                <a:cs typeface="Al Nile" pitchFamily="2" charset="-78"/>
              </a:rPr>
              <a:t>linacs</a:t>
            </a:r>
            <a:endParaRPr sz="1600" dirty="0">
              <a:ln w="0" cap="flat">
                <a:noFill/>
                <a:prstDash val="solid"/>
                <a:miter lim="400000"/>
              </a:ln>
              <a:latin typeface="Avenir Book" panose="02000503020000020003" pitchFamily="2" charset="0"/>
              <a:cs typeface="Al Nile" pitchFamily="2" charset="-78"/>
            </a:endParaRPr>
          </a:p>
        </p:txBody>
      </p:sp>
      <p:pic>
        <p:nvPicPr>
          <p:cNvPr id="437" name="xband_2_photobyMatteoVolpi.jpg" descr="xband_2_photobyMatteoVolp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2163" y="3372217"/>
            <a:ext cx="2394065" cy="1484041"/>
          </a:xfrm>
          <a:prstGeom prst="rect">
            <a:avLst/>
          </a:prstGeom>
          <a:ln w="25400">
            <a:miter lim="400000"/>
          </a:ln>
          <a:effectLst>
            <a:outerShdw blurRad="355600" dist="177800" dir="5400000" rotWithShape="0">
              <a:srgbClr val="000000">
                <a:alpha val="0"/>
              </a:srgbClr>
            </a:outerShdw>
          </a:effectLst>
        </p:spPr>
      </p:pic>
      <p:pic>
        <p:nvPicPr>
          <p:cNvPr id="10" name="Picture 9" descr="ctf3_highres-2.pdf">
            <a:extLst>
              <a:ext uri="{FF2B5EF4-FFF2-40B4-BE49-F238E27FC236}">
                <a16:creationId xmlns:a16="http://schemas.microsoft.com/office/drawing/2014/main" id="{2D4DFF9D-EF90-E842-8A92-2B56C5B5A1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75032" y="-29010"/>
            <a:ext cx="2391326" cy="17442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69F46E-4029-A74C-85FB-CD8E77AD01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49" t="70427" r="55434"/>
          <a:stretch/>
        </p:blipFill>
        <p:spPr>
          <a:xfrm>
            <a:off x="9718130" y="1762487"/>
            <a:ext cx="2448228" cy="15624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PastedGraphic-2.pdf">
            <a:extLst>
              <a:ext uri="{FF2B5EF4-FFF2-40B4-BE49-F238E27FC236}">
                <a16:creationId xmlns:a16="http://schemas.microsoft.com/office/drawing/2014/main" id="{6787AC80-4666-A153-E9FF-48D82F41704B}"/>
              </a:ext>
            </a:extLst>
          </p:cNvPr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8" t="2229" r="1549" b="3010"/>
          <a:stretch/>
        </p:blipFill>
        <p:spPr>
          <a:xfrm>
            <a:off x="9494078" y="5240201"/>
            <a:ext cx="2679793" cy="16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B3D4725-C65F-C310-27CC-9781CDAABDEF}"/>
              </a:ext>
            </a:extLst>
          </p:cNvPr>
          <p:cNvSpPr txBox="1"/>
          <p:nvPr/>
        </p:nvSpPr>
        <p:spPr>
          <a:xfrm>
            <a:off x="9940910" y="4892659"/>
            <a:ext cx="10836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Century Gothic" panose="020B0502020202020204" pitchFamily="34" charset="0"/>
              </a:rPr>
              <a:t>Target and </a:t>
            </a:r>
            <a:r>
              <a:rPr lang="en-US" sz="650" dirty="0">
                <a:latin typeface="Avenir" panose="02000503020000020003" pitchFamily="2" charset="0"/>
              </a:rPr>
              <a:t>achieved</a:t>
            </a:r>
            <a:r>
              <a:rPr lang="en-US" sz="650" dirty="0">
                <a:latin typeface="Century Gothic" panose="020B0502020202020204" pitchFamily="34" charset="0"/>
              </a:rPr>
              <a:t> emittance in existing and planned machines</a:t>
            </a:r>
          </a:p>
        </p:txBody>
      </p:sp>
      <p:pic>
        <p:nvPicPr>
          <p:cNvPr id="14" name="Picture 13" descr="PastedGraphic-2.pdf">
            <a:extLst>
              <a:ext uri="{FF2B5EF4-FFF2-40B4-BE49-F238E27FC236}">
                <a16:creationId xmlns:a16="http://schemas.microsoft.com/office/drawing/2014/main" id="{FD4D3F16-EBBA-5A67-083A-988379A10D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59" t="1828" r="1550" b="2598"/>
          <a:stretch/>
        </p:blipFill>
        <p:spPr>
          <a:xfrm>
            <a:off x="9494078" y="5244281"/>
            <a:ext cx="2676325" cy="16356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AF07EE-A272-0AAF-5FD5-58D881B00CA5}"/>
              </a:ext>
            </a:extLst>
          </p:cNvPr>
          <p:cNvSpPr txBox="1"/>
          <p:nvPr/>
        </p:nvSpPr>
        <p:spPr>
          <a:xfrm>
            <a:off x="11774747" y="5059838"/>
            <a:ext cx="399124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Century Gothic" panose="020B0502020202020204" pitchFamily="34" charset="0"/>
              </a:rPr>
              <a:t>2008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5D490B-F15B-5BF1-E008-2DE740FCBA82}"/>
              </a:ext>
            </a:extLst>
          </p:cNvPr>
          <p:cNvSpPr txBox="1"/>
          <p:nvPr/>
        </p:nvSpPr>
        <p:spPr>
          <a:xfrm>
            <a:off x="11774746" y="5055758"/>
            <a:ext cx="391611" cy="19236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Century Gothic" panose="020B0502020202020204" pitchFamily="34" charset="0"/>
              </a:rPr>
              <a:t>2018</a:t>
            </a:r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859764A2-A1B0-EABA-E706-C4433C3499E9}"/>
              </a:ext>
            </a:extLst>
          </p:cNvPr>
          <p:cNvSpPr/>
          <p:nvPr/>
        </p:nvSpPr>
        <p:spPr bwMode="auto">
          <a:xfrm>
            <a:off x="11093388" y="6232174"/>
            <a:ext cx="39532" cy="39532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latin typeface="Arial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A7EF56C-1AF6-4FD9-D73C-9364AB53533C}"/>
              </a:ext>
            </a:extLst>
          </p:cNvPr>
          <p:cNvSpPr/>
          <p:nvPr/>
        </p:nvSpPr>
        <p:spPr bwMode="auto">
          <a:xfrm>
            <a:off x="11073623" y="6069124"/>
            <a:ext cx="39532" cy="39532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45720" tIns="22860" rIns="45720" bIns="22860" numCol="1" rtlCol="0" anchor="ctr" anchorCtr="0" compatLnSpc="1">
            <a:prstTxWarp prst="textNoShape">
              <a:avLst/>
            </a:prstTxWarp>
          </a:bodyPr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93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8A0560-E13B-FC41-A160-D7F5393C4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1268760"/>
            <a:ext cx="8725087" cy="49068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8CDE31-94FA-3147-80F9-B67E966B7843}"/>
              </a:ext>
            </a:extLst>
          </p:cNvPr>
          <p:cNvSpPr txBox="1"/>
          <p:nvPr/>
        </p:nvSpPr>
        <p:spPr>
          <a:xfrm>
            <a:off x="9336360" y="1484784"/>
            <a:ext cx="2520280" cy="41453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The CLIC accelerator studies are mature:</a:t>
            </a:r>
          </a:p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Avenir Book"/>
              <a:cs typeface="Avenir Book"/>
              <a:sym typeface="Avenir Book"/>
            </a:endParaRPr>
          </a:p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Optimised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 design for cost and power </a:t>
            </a:r>
          </a:p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Avenir Book"/>
              <a:cs typeface="Avenir Book"/>
              <a:sym typeface="Avenir Book"/>
            </a:endParaRPr>
          </a:p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Many tests in CTF3, FELs,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lightsources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 and test-stands</a:t>
            </a:r>
          </a:p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Avenir Book"/>
              <a:cs typeface="Avenir Book"/>
              <a:sym typeface="Avenir Book"/>
            </a:endParaRPr>
          </a:p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Avenir Book"/>
                <a:cs typeface="Avenir Book"/>
                <a:sym typeface="Avenir Book"/>
              </a:rPr>
              <a:t>Technical developments of “all” key elements </a:t>
            </a:r>
          </a:p>
        </p:txBody>
      </p:sp>
      <p:sp>
        <p:nvSpPr>
          <p:cNvPr id="7" name="Collaborations">
            <a:extLst>
              <a:ext uri="{FF2B5EF4-FFF2-40B4-BE49-F238E27FC236}">
                <a16:creationId xmlns:a16="http://schemas.microsoft.com/office/drawing/2014/main" id="{F1324EA0-7A73-D362-789D-790A1F7251B3}"/>
              </a:ext>
            </a:extLst>
          </p:cNvPr>
          <p:cNvSpPr txBox="1">
            <a:spLocks/>
          </p:cNvSpPr>
          <p:nvPr/>
        </p:nvSpPr>
        <p:spPr>
          <a:xfrm>
            <a:off x="2224087" y="185738"/>
            <a:ext cx="8822854" cy="949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sz="3200" dirty="0"/>
              <a:t>Extensive prototyping over the last ~5-10 years </a:t>
            </a:r>
          </a:p>
        </p:txBody>
      </p:sp>
    </p:spTree>
    <p:extLst>
      <p:ext uri="{BB962C8B-B14F-4D97-AF65-F5344CB8AC3E}">
        <p14:creationId xmlns:p14="http://schemas.microsoft.com/office/powerpoint/2010/main" val="1868271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itch 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12209</TotalTime>
  <Words>1794</Words>
  <Application>Microsoft Macintosh PowerPoint</Application>
  <PresentationFormat>Widescreen</PresentationFormat>
  <Paragraphs>245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Avenir</vt:lpstr>
      <vt:lpstr>Avenir Book</vt:lpstr>
      <vt:lpstr>Avenir Heavy</vt:lpstr>
      <vt:lpstr>Avenir Light</vt:lpstr>
      <vt:lpstr>Calibri</vt:lpstr>
      <vt:lpstr>Calibri Light</vt:lpstr>
      <vt:lpstr>Century Gothic</vt:lpstr>
      <vt:lpstr>Courier New</vt:lpstr>
      <vt:lpstr>Gill Sans</vt:lpstr>
      <vt:lpstr>Symbol</vt:lpstr>
      <vt:lpstr>Times</vt:lpstr>
      <vt:lpstr>Office Theme</vt:lpstr>
      <vt:lpstr>Thème Office</vt:lpstr>
      <vt:lpstr>Pitch Book</vt:lpstr>
      <vt:lpstr>PowerPoint Presentation</vt:lpstr>
      <vt:lpstr>PowerPoint Presentation</vt:lpstr>
      <vt:lpstr>Readiness Report around ~2025-26</vt:lpstr>
      <vt:lpstr>The Compact Linear Collider (CLIC)</vt:lpstr>
      <vt:lpstr>PowerPoint Presentation</vt:lpstr>
      <vt:lpstr>PowerPoint Presentation</vt:lpstr>
      <vt:lpstr>CLIC 380 GeV with X-band klystrons</vt:lpstr>
      <vt:lpstr>Accelerator challenges/technologies</vt:lpstr>
      <vt:lpstr>PowerPoint Presentation</vt:lpstr>
      <vt:lpstr>On-going CLIC studies towards next ESPP update </vt:lpstr>
      <vt:lpstr>CLIC parameters</vt:lpstr>
      <vt:lpstr>Low emittance generation and preservation</vt:lpstr>
      <vt:lpstr>Luminosities studies 2019-22</vt:lpstr>
      <vt:lpstr>CLIC CE, stages and schedules</vt:lpstr>
      <vt:lpstr>PowerPoint Presentation</vt:lpstr>
      <vt:lpstr>PowerPoint Presentation</vt:lpstr>
      <vt:lpstr>PowerPoint Presentation</vt:lpstr>
      <vt:lpstr>PowerPoint Presentation</vt:lpstr>
      <vt:lpstr>Summary and thanks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angeles.faus.golfe@gmail.com</dc:creator>
  <cp:lastModifiedBy>Steinar Stapnes</cp:lastModifiedBy>
  <cp:revision>53</cp:revision>
  <dcterms:created xsi:type="dcterms:W3CDTF">2022-07-11T06:31:49Z</dcterms:created>
  <dcterms:modified xsi:type="dcterms:W3CDTF">2023-12-11T08:40:01Z</dcterms:modified>
</cp:coreProperties>
</file>