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5" r:id="rId3"/>
    <p:sldMasterId id="2147483711" r:id="rId4"/>
    <p:sldMasterId id="2147483771" r:id="rId5"/>
    <p:sldMasterId id="2147483783" r:id="rId6"/>
  </p:sldMasterIdLst>
  <p:notesMasterIdLst>
    <p:notesMasterId r:id="rId38"/>
  </p:notesMasterIdLst>
  <p:sldIdLst>
    <p:sldId id="256" r:id="rId7"/>
    <p:sldId id="800" r:id="rId8"/>
    <p:sldId id="257" r:id="rId9"/>
    <p:sldId id="285" r:id="rId10"/>
    <p:sldId id="387" r:id="rId11"/>
    <p:sldId id="388" r:id="rId12"/>
    <p:sldId id="390" r:id="rId13"/>
    <p:sldId id="392" r:id="rId14"/>
    <p:sldId id="773" r:id="rId15"/>
    <p:sldId id="774" r:id="rId16"/>
    <p:sldId id="290" r:id="rId17"/>
    <p:sldId id="411" r:id="rId18"/>
    <p:sldId id="391" r:id="rId19"/>
    <p:sldId id="432" r:id="rId20"/>
    <p:sldId id="797" r:id="rId21"/>
    <p:sldId id="763" r:id="rId22"/>
    <p:sldId id="412" r:id="rId23"/>
    <p:sldId id="768" r:id="rId24"/>
    <p:sldId id="799" r:id="rId25"/>
    <p:sldId id="798" r:id="rId26"/>
    <p:sldId id="413" r:id="rId27"/>
    <p:sldId id="399" r:id="rId28"/>
    <p:sldId id="803" r:id="rId29"/>
    <p:sldId id="396" r:id="rId30"/>
    <p:sldId id="801" r:id="rId31"/>
    <p:sldId id="428" r:id="rId32"/>
    <p:sldId id="792" r:id="rId33"/>
    <p:sldId id="394" r:id="rId34"/>
    <p:sldId id="406" r:id="rId35"/>
    <p:sldId id="433" r:id="rId36"/>
    <p:sldId id="416" r:id="rId37"/>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256"/>
            <p14:sldId id="800"/>
            <p14:sldId id="257"/>
            <p14:sldId id="285"/>
            <p14:sldId id="387"/>
            <p14:sldId id="388"/>
            <p14:sldId id="390"/>
            <p14:sldId id="392"/>
            <p14:sldId id="773"/>
            <p14:sldId id="774"/>
            <p14:sldId id="290"/>
            <p14:sldId id="411"/>
            <p14:sldId id="391"/>
            <p14:sldId id="432"/>
            <p14:sldId id="797"/>
            <p14:sldId id="763"/>
            <p14:sldId id="412"/>
            <p14:sldId id="768"/>
            <p14:sldId id="799"/>
            <p14:sldId id="798"/>
            <p14:sldId id="413"/>
            <p14:sldId id="399"/>
            <p14:sldId id="803"/>
            <p14:sldId id="396"/>
            <p14:sldId id="801"/>
            <p14:sldId id="428"/>
            <p14:sldId id="792"/>
            <p14:sldId id="394"/>
            <p14:sldId id="406"/>
            <p14:sldId id="433"/>
            <p14:sldId id="416"/>
          </p14:sldIdLst>
        </p14:section>
        <p14:section name="Untitled Section" id="{CC53B445-A592-4D91-980D-CD5C1CA0C03A}">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13"/>
    <p:restoredTop sz="97188"/>
  </p:normalViewPr>
  <p:slideViewPr>
    <p:cSldViewPr snapToGrid="0" showGuides="1">
      <p:cViewPr varScale="1">
        <p:scale>
          <a:sx n="147" d="100"/>
          <a:sy n="147" d="100"/>
        </p:scale>
        <p:origin x="414" y="13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60" d="100"/>
          <a:sy n="160" d="100"/>
        </p:scale>
        <p:origin x="2192"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11/12/2023</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63F217DD-0266-4D8E-8E8E-9F45DC3EA05C}" type="slidenum">
              <a:rPr lang="en-GB" smtClean="0"/>
              <a:t>1</a:t>
            </a:fld>
            <a:endParaRPr lang="en-GB"/>
          </a:p>
        </p:txBody>
      </p:sp>
      <p:sp>
        <p:nvSpPr>
          <p:cNvPr id="5" name="Notes Placeholder 4">
            <a:extLst>
              <a:ext uri="{FF2B5EF4-FFF2-40B4-BE49-F238E27FC236}">
                <a16:creationId xmlns:a16="http://schemas.microsoft.com/office/drawing/2014/main" id="{F7F31815-A484-5781-414E-3AFEDD8AA7AB}"/>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3136317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a:extLst>
              <a:ext uri="{FF2B5EF4-FFF2-40B4-BE49-F238E27FC236}">
                <a16:creationId xmlns:a16="http://schemas.microsoft.com/office/drawing/2014/main" id="{F42D2727-2A4D-866F-A7BA-70730A55CE08}"/>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876233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F217DD-0266-4D8E-8E8E-9F45DC3EA05C}" type="slidenum">
              <a:rPr lang="en-GB" smtClean="0"/>
              <a:t>11</a:t>
            </a:fld>
            <a:endParaRPr lang="en-GB"/>
          </a:p>
        </p:txBody>
      </p:sp>
    </p:spTree>
    <p:extLst>
      <p:ext uri="{BB962C8B-B14F-4D97-AF65-F5344CB8AC3E}">
        <p14:creationId xmlns:p14="http://schemas.microsoft.com/office/powerpoint/2010/main" val="1076475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12</a:t>
            </a:fld>
            <a:endParaRPr lang="en-GB"/>
          </a:p>
        </p:txBody>
      </p:sp>
      <p:sp>
        <p:nvSpPr>
          <p:cNvPr id="5" name="Notes Placeholder 4">
            <a:extLst>
              <a:ext uri="{FF2B5EF4-FFF2-40B4-BE49-F238E27FC236}">
                <a16:creationId xmlns:a16="http://schemas.microsoft.com/office/drawing/2014/main" id="{1E30288E-E437-1651-7220-561B8579D69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1822444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F217DD-0266-4D8E-8E8E-9F45DC3EA05C}" type="slidenum">
              <a:rPr lang="en-GB" smtClean="0"/>
              <a:t>13</a:t>
            </a:fld>
            <a:endParaRPr lang="en-GB"/>
          </a:p>
        </p:txBody>
      </p:sp>
    </p:spTree>
    <p:extLst>
      <p:ext uri="{BB962C8B-B14F-4D97-AF65-F5344CB8AC3E}">
        <p14:creationId xmlns:p14="http://schemas.microsoft.com/office/powerpoint/2010/main" val="202671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63F217DD-0266-4D8E-8E8E-9F45DC3EA05C}" type="slidenum">
              <a:rPr lang="en-GB" smtClean="0"/>
              <a:t>14</a:t>
            </a:fld>
            <a:endParaRPr lang="en-GB"/>
          </a:p>
        </p:txBody>
      </p:sp>
    </p:spTree>
    <p:extLst>
      <p:ext uri="{BB962C8B-B14F-4D97-AF65-F5344CB8AC3E}">
        <p14:creationId xmlns:p14="http://schemas.microsoft.com/office/powerpoint/2010/main" val="1574869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15</a:t>
            </a:fld>
            <a:endParaRPr lang="en-GB"/>
          </a:p>
        </p:txBody>
      </p:sp>
      <p:sp>
        <p:nvSpPr>
          <p:cNvPr id="5" name="Notes Placeholder 4">
            <a:extLst>
              <a:ext uri="{FF2B5EF4-FFF2-40B4-BE49-F238E27FC236}">
                <a16:creationId xmlns:a16="http://schemas.microsoft.com/office/drawing/2014/main" id="{D2032551-7C03-94FE-3E22-E573B2AC3689}"/>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767239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a:extLst>
              <a:ext uri="{FF2B5EF4-FFF2-40B4-BE49-F238E27FC236}">
                <a16:creationId xmlns:a16="http://schemas.microsoft.com/office/drawing/2014/main" id="{7AC317AC-4A5B-43AB-06D3-0154FC92B2C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301192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3088" y="1341438"/>
            <a:ext cx="6413500" cy="3608387"/>
          </a:xfrm>
        </p:spPr>
      </p:sp>
      <p:sp>
        <p:nvSpPr>
          <p:cNvPr id="4" name="Slide Number Placeholder 3"/>
          <p:cNvSpPr>
            <a:spLocks noGrp="1"/>
          </p:cNvSpPr>
          <p:nvPr>
            <p:ph type="sldNum" sz="quarter" idx="5"/>
          </p:nvPr>
        </p:nvSpPr>
        <p:spPr/>
        <p:txBody>
          <a:bodyPr/>
          <a:lstStyle/>
          <a:p>
            <a:fld id="{63F217DD-0266-4D8E-8E8E-9F45DC3EA05C}" type="slidenum">
              <a:rPr lang="en-GB" smtClean="0"/>
              <a:t>17</a:t>
            </a:fld>
            <a:endParaRPr lang="en-GB"/>
          </a:p>
        </p:txBody>
      </p:sp>
      <p:sp>
        <p:nvSpPr>
          <p:cNvPr id="5" name="Notes Placeholder 4">
            <a:extLst>
              <a:ext uri="{FF2B5EF4-FFF2-40B4-BE49-F238E27FC236}">
                <a16:creationId xmlns:a16="http://schemas.microsoft.com/office/drawing/2014/main" id="{207F07BF-77CF-9CBE-C045-C80D1AC0205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825807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18</a:t>
            </a:fld>
            <a:endParaRPr lang="en-GB"/>
          </a:p>
        </p:txBody>
      </p:sp>
      <p:sp>
        <p:nvSpPr>
          <p:cNvPr id="6" name="Notes Placeholder 5">
            <a:extLst>
              <a:ext uri="{FF2B5EF4-FFF2-40B4-BE49-F238E27FC236}">
                <a16:creationId xmlns:a16="http://schemas.microsoft.com/office/drawing/2014/main" id="{DB42D926-5A67-94E8-6C1D-C5A0999DF9B9}"/>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1221458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19</a:t>
            </a:fld>
            <a:endParaRPr lang="en-GB"/>
          </a:p>
        </p:txBody>
      </p:sp>
      <p:sp>
        <p:nvSpPr>
          <p:cNvPr id="6" name="Notes Placeholder 5">
            <a:extLst>
              <a:ext uri="{FF2B5EF4-FFF2-40B4-BE49-F238E27FC236}">
                <a16:creationId xmlns:a16="http://schemas.microsoft.com/office/drawing/2014/main" id="{219FD9F4-0C81-2222-8D78-68DD6EDE82F6}"/>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742517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2</a:t>
            </a:fld>
            <a:endParaRPr lang="en-GB"/>
          </a:p>
        </p:txBody>
      </p:sp>
      <p:sp>
        <p:nvSpPr>
          <p:cNvPr id="6" name="Notes Placeholder 5">
            <a:extLst>
              <a:ext uri="{FF2B5EF4-FFF2-40B4-BE49-F238E27FC236}">
                <a16:creationId xmlns:a16="http://schemas.microsoft.com/office/drawing/2014/main" id="{DE945136-5DCF-9B77-A7DB-D12333157FB8}"/>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1375892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a:extLst>
              <a:ext uri="{FF2B5EF4-FFF2-40B4-BE49-F238E27FC236}">
                <a16:creationId xmlns:a16="http://schemas.microsoft.com/office/drawing/2014/main" id="{1ABB286C-FB11-BDAB-8C83-00FEAF1F65A6}"/>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1835553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21</a:t>
            </a:fld>
            <a:endParaRPr lang="en-GB"/>
          </a:p>
        </p:txBody>
      </p:sp>
      <p:sp>
        <p:nvSpPr>
          <p:cNvPr id="6" name="Notes Placeholder 5">
            <a:extLst>
              <a:ext uri="{FF2B5EF4-FFF2-40B4-BE49-F238E27FC236}">
                <a16:creationId xmlns:a16="http://schemas.microsoft.com/office/drawing/2014/main" id="{4E4278D3-B7A9-7B42-217A-C9067B3B5D11}"/>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108886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22</a:t>
            </a:fld>
            <a:endParaRPr lang="en-GB"/>
          </a:p>
        </p:txBody>
      </p:sp>
      <p:sp>
        <p:nvSpPr>
          <p:cNvPr id="5" name="Notes Placeholder 4">
            <a:extLst>
              <a:ext uri="{FF2B5EF4-FFF2-40B4-BE49-F238E27FC236}">
                <a16:creationId xmlns:a16="http://schemas.microsoft.com/office/drawing/2014/main" id="{060DF5A7-646A-6ACE-963B-7A3145D7AC6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665384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23</a:t>
            </a:fld>
            <a:endParaRPr lang="en-GB"/>
          </a:p>
        </p:txBody>
      </p:sp>
      <p:sp>
        <p:nvSpPr>
          <p:cNvPr id="6" name="Notes Placeholder 5">
            <a:extLst>
              <a:ext uri="{FF2B5EF4-FFF2-40B4-BE49-F238E27FC236}">
                <a16:creationId xmlns:a16="http://schemas.microsoft.com/office/drawing/2014/main" id="{8BACC4B9-9E80-C5C1-3536-1F0CC55B1C55}"/>
              </a:ext>
            </a:extLst>
          </p:cNvPr>
          <p:cNvSpPr>
            <a:spLocks noGrp="1"/>
          </p:cNvSpPr>
          <p:nvPr>
            <p:ph type="body" sz="quarter" idx="3"/>
          </p:nvPr>
        </p:nvSpPr>
        <p:spPr/>
        <p:txBody>
          <a:bodyPr/>
          <a:lstStyle/>
          <a:p>
            <a:endParaRPr lang="en-CH" dirty="0"/>
          </a:p>
        </p:txBody>
      </p:sp>
    </p:spTree>
    <p:extLst>
      <p:ext uri="{BB962C8B-B14F-4D97-AF65-F5344CB8AC3E}">
        <p14:creationId xmlns:p14="http://schemas.microsoft.com/office/powerpoint/2010/main" val="24776871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F217DD-0266-4D8E-8E8E-9F45DC3EA05C}" type="slidenum">
              <a:rPr lang="en-GB" smtClean="0"/>
              <a:t>24</a:t>
            </a:fld>
            <a:endParaRPr lang="en-GB"/>
          </a:p>
        </p:txBody>
      </p:sp>
    </p:spTree>
    <p:extLst>
      <p:ext uri="{BB962C8B-B14F-4D97-AF65-F5344CB8AC3E}">
        <p14:creationId xmlns:p14="http://schemas.microsoft.com/office/powerpoint/2010/main" val="1294329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F217DD-0266-4D8E-8E8E-9F45DC3EA05C}" type="slidenum">
              <a:rPr lang="en-GB" smtClean="0"/>
              <a:t>26</a:t>
            </a:fld>
            <a:endParaRPr lang="en-GB"/>
          </a:p>
        </p:txBody>
      </p:sp>
    </p:spTree>
    <p:extLst>
      <p:ext uri="{BB962C8B-B14F-4D97-AF65-F5344CB8AC3E}">
        <p14:creationId xmlns:p14="http://schemas.microsoft.com/office/powerpoint/2010/main" val="1314131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3363" y="1249363"/>
            <a:ext cx="6413500" cy="3608387"/>
          </a:xfrm>
        </p:spPr>
      </p:sp>
      <p:sp>
        <p:nvSpPr>
          <p:cNvPr id="5" name="Notes Placeholder 4">
            <a:extLst>
              <a:ext uri="{FF2B5EF4-FFF2-40B4-BE49-F238E27FC236}">
                <a16:creationId xmlns:a16="http://schemas.microsoft.com/office/drawing/2014/main" id="{3372F963-E498-39A8-B5F4-50936D241B2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6959549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28</a:t>
            </a:fld>
            <a:endParaRPr lang="en-GB"/>
          </a:p>
        </p:txBody>
      </p:sp>
      <p:sp>
        <p:nvSpPr>
          <p:cNvPr id="7" name="Notes Placeholder 6">
            <a:extLst>
              <a:ext uri="{FF2B5EF4-FFF2-40B4-BE49-F238E27FC236}">
                <a16:creationId xmlns:a16="http://schemas.microsoft.com/office/drawing/2014/main" id="{C6CC75D3-02E4-E289-816A-FAB664DC7BB3}"/>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2788240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F217DD-0266-4D8E-8E8E-9F45DC3EA05C}" type="slidenum">
              <a:rPr lang="en-GB" smtClean="0"/>
              <a:t>29</a:t>
            </a:fld>
            <a:endParaRPr lang="en-GB"/>
          </a:p>
        </p:txBody>
      </p:sp>
    </p:spTree>
    <p:extLst>
      <p:ext uri="{BB962C8B-B14F-4D97-AF65-F5344CB8AC3E}">
        <p14:creationId xmlns:p14="http://schemas.microsoft.com/office/powerpoint/2010/main" val="2418991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63F217DD-0266-4D8E-8E8E-9F45DC3EA05C}" type="slidenum">
              <a:rPr lang="en-GB" smtClean="0"/>
              <a:t>30</a:t>
            </a:fld>
            <a:endParaRPr lang="en-GB"/>
          </a:p>
        </p:txBody>
      </p:sp>
    </p:spTree>
    <p:extLst>
      <p:ext uri="{BB962C8B-B14F-4D97-AF65-F5344CB8AC3E}">
        <p14:creationId xmlns:p14="http://schemas.microsoft.com/office/powerpoint/2010/main" val="20299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3</a:t>
            </a:fld>
            <a:endParaRPr lang="en-GB"/>
          </a:p>
        </p:txBody>
      </p:sp>
      <p:sp>
        <p:nvSpPr>
          <p:cNvPr id="5" name="Notes Placeholder 4">
            <a:extLst>
              <a:ext uri="{FF2B5EF4-FFF2-40B4-BE49-F238E27FC236}">
                <a16:creationId xmlns:a16="http://schemas.microsoft.com/office/drawing/2014/main" id="{57667544-57A5-D80A-57D9-97CEF902F32B}"/>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45792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31</a:t>
            </a:fld>
            <a:endParaRPr lang="en-GB"/>
          </a:p>
        </p:txBody>
      </p:sp>
      <p:sp>
        <p:nvSpPr>
          <p:cNvPr id="5" name="Notes Placeholder 4">
            <a:extLst>
              <a:ext uri="{FF2B5EF4-FFF2-40B4-BE49-F238E27FC236}">
                <a16:creationId xmlns:a16="http://schemas.microsoft.com/office/drawing/2014/main" id="{B9FE338B-9300-3A5E-3A2B-7C1B69896338}"/>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3579850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4</a:t>
            </a:fld>
            <a:endParaRPr lang="en-GB"/>
          </a:p>
        </p:txBody>
      </p:sp>
      <p:sp>
        <p:nvSpPr>
          <p:cNvPr id="5" name="Notes Placeholder 4">
            <a:extLst>
              <a:ext uri="{FF2B5EF4-FFF2-40B4-BE49-F238E27FC236}">
                <a16:creationId xmlns:a16="http://schemas.microsoft.com/office/drawing/2014/main" id="{9F7026B9-4596-230E-7F7F-BAA1CEB70C57}"/>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033716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5</a:t>
            </a:fld>
            <a:endParaRPr lang="en-GB"/>
          </a:p>
        </p:txBody>
      </p:sp>
      <p:sp>
        <p:nvSpPr>
          <p:cNvPr id="5" name="Notes Placeholder 4">
            <a:extLst>
              <a:ext uri="{FF2B5EF4-FFF2-40B4-BE49-F238E27FC236}">
                <a16:creationId xmlns:a16="http://schemas.microsoft.com/office/drawing/2014/main" id="{7B7030F3-B83B-27B8-A742-4A7D62F4417B}"/>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3344985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6</a:t>
            </a:fld>
            <a:endParaRPr lang="en-GB"/>
          </a:p>
        </p:txBody>
      </p:sp>
      <p:sp>
        <p:nvSpPr>
          <p:cNvPr id="5" name="Notes Placeholder 4">
            <a:extLst>
              <a:ext uri="{FF2B5EF4-FFF2-40B4-BE49-F238E27FC236}">
                <a16:creationId xmlns:a16="http://schemas.microsoft.com/office/drawing/2014/main" id="{024D742C-164F-4BB7-9539-7358064CB1EA}"/>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225717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7</a:t>
            </a:fld>
            <a:endParaRPr lang="en-GB"/>
          </a:p>
        </p:txBody>
      </p:sp>
      <p:sp>
        <p:nvSpPr>
          <p:cNvPr id="5" name="Notes Placeholder 4">
            <a:extLst>
              <a:ext uri="{FF2B5EF4-FFF2-40B4-BE49-F238E27FC236}">
                <a16:creationId xmlns:a16="http://schemas.microsoft.com/office/drawing/2014/main" id="{E0212D26-3278-CC2C-5576-E7A3DF11F4E7}"/>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3578738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63F217DD-0266-4D8E-8E8E-9F45DC3EA05C}" type="slidenum">
              <a:rPr lang="en-GB" smtClean="0"/>
              <a:t>8</a:t>
            </a:fld>
            <a:endParaRPr lang="en-GB"/>
          </a:p>
        </p:txBody>
      </p:sp>
      <p:sp>
        <p:nvSpPr>
          <p:cNvPr id="5" name="Notes Placeholder 4">
            <a:extLst>
              <a:ext uri="{FF2B5EF4-FFF2-40B4-BE49-F238E27FC236}">
                <a16:creationId xmlns:a16="http://schemas.microsoft.com/office/drawing/2014/main" id="{89296B63-EEFA-813A-72A8-FC154CEB34AB}"/>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863262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3088" y="1344613"/>
            <a:ext cx="6413500" cy="3608387"/>
          </a:xfrm>
        </p:spPr>
      </p:sp>
      <p:sp>
        <p:nvSpPr>
          <p:cNvPr id="5" name="Notes Placeholder 4">
            <a:extLst>
              <a:ext uri="{FF2B5EF4-FFF2-40B4-BE49-F238E27FC236}">
                <a16:creationId xmlns:a16="http://schemas.microsoft.com/office/drawing/2014/main" id="{43F8D01B-85FE-227A-E162-4F9BE3ACECEF}"/>
              </a:ext>
            </a:extLst>
          </p:cNvPr>
          <p:cNvSpPr>
            <a:spLocks noGrp="1"/>
          </p:cNvSpPr>
          <p:nvPr>
            <p:ph type="body" sz="quarter" idx="3"/>
          </p:nvPr>
        </p:nvSpPr>
        <p:spPr/>
        <p:txBody>
          <a:bodyPr/>
          <a:lstStyle/>
          <a:p>
            <a:endParaRPr lang="en-CH"/>
          </a:p>
        </p:txBody>
      </p:sp>
    </p:spTree>
    <p:extLst>
      <p:ext uri="{BB962C8B-B14F-4D97-AF65-F5344CB8AC3E}">
        <p14:creationId xmlns:p14="http://schemas.microsoft.com/office/powerpoint/2010/main" val="49379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8"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9"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1"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2"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3"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4"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6"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7"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8"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9"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0"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1"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49"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1"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3"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0"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2"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4"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8"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0"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1"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5"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6"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8"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9"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0"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1"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2"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3"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5447117"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87780639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9"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534652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79212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503665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1"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2"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320290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8558844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5014890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4825441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7218003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6063526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847664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55129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67403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5447117"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89999528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44E39-60B8-410A-8A6C-4020B45EFCE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B479B1-AA14-49C6-BB04-09C408E5C1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1207E0-172E-4818-962C-EFBFFA992988}"/>
              </a:ext>
            </a:extLst>
          </p:cNvPr>
          <p:cNvSpPr>
            <a:spLocks noGrp="1"/>
          </p:cNvSpPr>
          <p:nvPr>
            <p:ph type="dt" sz="half" idx="10"/>
          </p:nvPr>
        </p:nvSpPr>
        <p:spPr/>
        <p:txBody>
          <a:bodyPr/>
          <a:lstStyle/>
          <a:p>
            <a:fld id="{6C4188DE-FD65-4F6A-A92E-21A96831338F}" type="datetime1">
              <a:rPr lang="en-GB" smtClean="0"/>
              <a:t>11/12/2023</a:t>
            </a:fld>
            <a:endParaRPr lang="en-GB"/>
          </a:p>
        </p:txBody>
      </p:sp>
      <p:sp>
        <p:nvSpPr>
          <p:cNvPr id="5" name="Footer Placeholder 4">
            <a:extLst>
              <a:ext uri="{FF2B5EF4-FFF2-40B4-BE49-F238E27FC236}">
                <a16:creationId xmlns:a16="http://schemas.microsoft.com/office/drawing/2014/main" id="{59A80F9B-83D4-4BA3-A09D-D424740A1F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5D71C4-4D23-4FBD-B5D3-E22A48508090}"/>
              </a:ext>
            </a:extLst>
          </p:cNvPr>
          <p:cNvSpPr>
            <a:spLocks noGrp="1"/>
          </p:cNvSpPr>
          <p:nvPr>
            <p:ph type="sldNum" sz="quarter" idx="12"/>
          </p:nvPr>
        </p:nvSpPr>
        <p:spPr/>
        <p:txBody>
          <a:bodyPr/>
          <a:lstStyle/>
          <a:p>
            <a:fld id="{21258405-9FEB-4DF0-888C-11F8C2898010}" type="slidenum">
              <a:rPr lang="en-GB" smtClean="0"/>
              <a:t>‹#›</a:t>
            </a:fld>
            <a:endParaRPr lang="en-GB"/>
          </a:p>
        </p:txBody>
      </p:sp>
    </p:spTree>
    <p:extLst>
      <p:ext uri="{BB962C8B-B14F-4D97-AF65-F5344CB8AC3E}">
        <p14:creationId xmlns:p14="http://schemas.microsoft.com/office/powerpoint/2010/main" val="29153061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7"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8"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5"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6"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4.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6" Type="http://schemas.openxmlformats.org/officeDocument/2006/relationships/image" Target="../media/image4.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4.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4.pn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image" Target="../media/image7.pn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image" Target="../media/image6.png"/><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theme" Target="../theme/theme6.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9143640" cy="5143320"/>
          </a:xfrm>
          <a:prstGeom prst="rect">
            <a:avLst/>
          </a:prstGeom>
          <a:ln>
            <a:noFill/>
          </a:ln>
        </p:spPr>
      </p:pic>
      <p:pic>
        <p:nvPicPr>
          <p:cNvPr id="7" name="Grafik 11"/>
          <p:cNvPicPr/>
          <p:nvPr/>
        </p:nvPicPr>
        <p:blipFill>
          <a:blip r:embed="rId15">
            <a:alphaModFix amt="40000"/>
          </a:blip>
          <a:stretch/>
        </p:blipFill>
        <p:spPr>
          <a:xfrm>
            <a:off x="2629800" y="849240"/>
            <a:ext cx="4098960" cy="3598920"/>
          </a:xfrm>
          <a:prstGeom prst="rect">
            <a:avLst/>
          </a:prstGeom>
          <a:ln>
            <a:noFill/>
          </a:ln>
        </p:spPr>
      </p:pic>
      <p:sp>
        <p:nvSpPr>
          <p:cNvPr id="2" name="PlaceHolder 1"/>
          <p:cNvSpPr>
            <a:spLocks noGrp="1"/>
          </p:cNvSpPr>
          <p:nvPr>
            <p:ph type="title"/>
          </p:nvPr>
        </p:nvSpPr>
        <p:spPr>
          <a:xfrm>
            <a:off x="442800" y="1046160"/>
            <a:ext cx="8263080" cy="1790280"/>
          </a:xfrm>
          <a:prstGeom prst="rect">
            <a:avLst/>
          </a:prstGeom>
        </p:spPr>
        <p:txBody>
          <a:bodyPr anchor="b">
            <a:noAutofit/>
          </a:bodyPr>
          <a:lstStyle/>
          <a:p>
            <a:pPr algn="ctr">
              <a:lnSpc>
                <a:spcPts val="3563"/>
              </a:lnSpc>
            </a:pPr>
            <a:r>
              <a:rPr lang="de-DE" sz="3600" b="0" strike="noStrike" cap="all" spc="-1">
                <a:solidFill>
                  <a:srgbClr val="FFFFFF"/>
                </a:solidFill>
                <a:latin typeface="Arial"/>
              </a:rPr>
              <a:t>Add Title</a:t>
            </a:r>
            <a:endParaRPr lang="de-DE" sz="3600" b="0" strike="noStrike" spc="-1">
              <a:solidFill>
                <a:srgbClr val="0F124A"/>
              </a:solidFill>
              <a:latin typeface="Arial"/>
            </a:endParaRPr>
          </a:p>
        </p:txBody>
      </p:sp>
      <p:sp>
        <p:nvSpPr>
          <p:cNvPr id="3" name="PlaceHolder 2"/>
          <p:cNvSpPr>
            <a:spLocks noGrp="1"/>
          </p:cNvSpPr>
          <p:nvPr>
            <p:ph type="sldNum"/>
          </p:nvPr>
        </p:nvSpPr>
        <p:spPr>
          <a:xfrm>
            <a:off x="8745480" y="52560"/>
            <a:ext cx="289080" cy="169560"/>
          </a:xfrm>
          <a:prstGeom prst="rect">
            <a:avLst/>
          </a:prstGeom>
        </p:spPr>
        <p:txBody>
          <a:bodyPr anchor="ctr">
            <a:noAutofit/>
          </a:bodyPr>
          <a:lstStyle/>
          <a:p>
            <a:pPr algn="r">
              <a:lnSpc>
                <a:spcPts val="1239"/>
              </a:lnSpc>
            </a:pPr>
            <a:fld id="{5418D9B7-41AC-4D4F-BA1A-FF1ECBDC2359}" type="slidenum">
              <a:rPr lang="en-GB" sz="800" b="0" strike="noStrike" spc="-1">
                <a:solidFill>
                  <a:srgbClr val="FFFFFF"/>
                </a:solidFill>
                <a:latin typeface="Arial"/>
              </a:rPr>
              <a:t>‹#›</a:t>
            </a:fld>
            <a:endParaRPr lang="en-GB" sz="800" b="0" strike="noStrike" spc="-1">
              <a:latin typeface="Times New Roman"/>
            </a:endParaRPr>
          </a:p>
        </p:txBody>
      </p:sp>
      <p:pic>
        <p:nvPicPr>
          <p:cNvPr id="4" name="Grafik 15"/>
          <p:cNvPicPr/>
          <p:nvPr/>
        </p:nvPicPr>
        <p:blipFill>
          <a:blip r:embed="rId16"/>
          <a:stretch/>
        </p:blipFill>
        <p:spPr>
          <a:xfrm>
            <a:off x="130320" y="95760"/>
            <a:ext cx="447480" cy="179640"/>
          </a:xfrm>
          <a:prstGeom prst="rect">
            <a:avLst/>
          </a:prstGeom>
          <a:ln>
            <a:noFill/>
          </a:ln>
        </p:spPr>
      </p:pic>
      <p:sp>
        <p:nvSpPr>
          <p:cNvPr id="5" name="PlaceHolder 3"/>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200" b="0" strike="noStrike" spc="-1">
                <a:solidFill>
                  <a:srgbClr val="0F124A"/>
                </a:solidFill>
                <a:latin typeface="Arial"/>
              </a:rPr>
              <a:t>Click to edit the outline text format</a:t>
            </a:r>
          </a:p>
          <a:p>
            <a:pPr marL="864000" lvl="1" indent="-324000">
              <a:spcBef>
                <a:spcPts val="1134"/>
              </a:spcBef>
              <a:buClr>
                <a:srgbClr val="000000"/>
              </a:buClr>
              <a:buSzPct val="75000"/>
              <a:buFont typeface="Symbol" charset="2"/>
              <a:buChar char=""/>
            </a:pPr>
            <a:r>
              <a:rPr lang="de-DE" sz="1200" b="0" strike="noStrike" spc="-1">
                <a:solidFill>
                  <a:srgbClr val="0F124A"/>
                </a:solidFill>
                <a:latin typeface="Arial"/>
              </a:rPr>
              <a:t>Second Outline Level</a:t>
            </a:r>
          </a:p>
          <a:p>
            <a:pPr marL="1296000" lvl="2" indent="-288000">
              <a:spcBef>
                <a:spcPts val="850"/>
              </a:spcBef>
              <a:buClr>
                <a:srgbClr val="000000"/>
              </a:buClr>
              <a:buSzPct val="45000"/>
              <a:buFont typeface="Wingdings" charset="2"/>
              <a:buChar char=""/>
            </a:pPr>
            <a:r>
              <a:rPr lang="de-DE" sz="1200" b="0" strike="noStrike" spc="-1">
                <a:solidFill>
                  <a:srgbClr val="0F124A"/>
                </a:solidFill>
                <a:latin typeface="Arial"/>
              </a:rPr>
              <a:t>Third Outline Level</a:t>
            </a:r>
          </a:p>
          <a:p>
            <a:pPr marL="1728000" lvl="3" indent="-216000">
              <a:spcBef>
                <a:spcPts val="567"/>
              </a:spcBef>
              <a:buClr>
                <a:srgbClr val="000000"/>
              </a:buClr>
              <a:buSzPct val="75000"/>
              <a:buFont typeface="Symbol" charset="2"/>
              <a:buChar char=""/>
            </a:pPr>
            <a:r>
              <a:rPr lang="de-DE" sz="1200" b="0" strike="noStrike" spc="-1">
                <a:solidFill>
                  <a:srgbClr val="0F124A"/>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F124A"/>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F124A"/>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F124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0" y="0"/>
            <a:ext cx="9143640" cy="3596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pic>
        <p:nvPicPr>
          <p:cNvPr id="43" name="Grafik 16"/>
          <p:cNvPicPr/>
          <p:nvPr/>
        </p:nvPicPr>
        <p:blipFill>
          <a:blip r:embed="rId15"/>
          <a:stretch/>
        </p:blipFill>
        <p:spPr>
          <a:xfrm>
            <a:off x="109080" y="90000"/>
            <a:ext cx="447480" cy="179640"/>
          </a:xfrm>
          <a:prstGeom prst="rect">
            <a:avLst/>
          </a:prstGeom>
          <a:ln>
            <a:noFill/>
          </a:ln>
        </p:spPr>
      </p:pic>
      <p:sp>
        <p:nvSpPr>
          <p:cNvPr id="44" name="PlaceHolder 2"/>
          <p:cNvSpPr>
            <a:spLocks noGrp="1"/>
          </p:cNvSpPr>
          <p:nvPr>
            <p:ph type="sldNum"/>
          </p:nvPr>
        </p:nvSpPr>
        <p:spPr>
          <a:xfrm>
            <a:off x="8745480" y="95040"/>
            <a:ext cx="289080" cy="169560"/>
          </a:xfrm>
          <a:prstGeom prst="rect">
            <a:avLst/>
          </a:prstGeom>
        </p:spPr>
        <p:txBody>
          <a:bodyPr anchor="ctr">
            <a:noAutofit/>
          </a:bodyPr>
          <a:lstStyle/>
          <a:p>
            <a:pPr algn="r">
              <a:lnSpc>
                <a:spcPts val="1239"/>
              </a:lnSpc>
            </a:pPr>
            <a:fld id="{AD6139BC-BE3E-4C42-921C-7DE4B605E283}" type="slidenum">
              <a:rPr lang="en-GB" sz="800" b="0" strike="noStrike" spc="-1">
                <a:solidFill>
                  <a:srgbClr val="FFFFFF"/>
                </a:solidFill>
                <a:latin typeface="Arial"/>
              </a:rPr>
              <a:t>‹#›</a:t>
            </a:fld>
            <a:endParaRPr lang="en-GB" sz="800" b="0" strike="noStrike" spc="-1">
              <a:latin typeface="Times New Roman"/>
            </a:endParaRPr>
          </a:p>
        </p:txBody>
      </p:sp>
      <p:sp>
        <p:nvSpPr>
          <p:cNvPr id="45" name="PlaceHolder 3"/>
          <p:cNvSpPr>
            <a:spLocks noGrp="1"/>
          </p:cNvSpPr>
          <p:nvPr>
            <p:ph type="body"/>
          </p:nvPr>
        </p:nvSpPr>
        <p:spPr>
          <a:xfrm>
            <a:off x="4428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6" name="PlaceHolder 4"/>
          <p:cNvSpPr>
            <a:spLocks noGrp="1"/>
          </p:cNvSpPr>
          <p:nvPr>
            <p:ph type="body"/>
          </p:nvPr>
        </p:nvSpPr>
        <p:spPr>
          <a:xfrm>
            <a:off x="46872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7" name="PlaceHolder 5"/>
          <p:cNvSpPr>
            <a:spLocks noGrp="1"/>
          </p:cNvSpPr>
          <p:nvPr>
            <p:ph type="title"/>
          </p:nvPr>
        </p:nvSpPr>
        <p:spPr>
          <a:xfrm>
            <a:off x="442800" y="577800"/>
            <a:ext cx="8263080" cy="803880"/>
          </a:xfrm>
          <a:prstGeom prst="rect">
            <a:avLst/>
          </a:prstGeom>
        </p:spPr>
        <p:txBody>
          <a:bodyPr>
            <a:noAutofit/>
          </a:bodyPr>
          <a:lstStyle/>
          <a:p>
            <a:pPr>
              <a:lnSpc>
                <a:spcPts val="2999"/>
              </a:lnSpc>
            </a:pPr>
            <a:r>
              <a:rPr lang="de-DE" sz="3000" b="0" strike="noStrike" spc="-1">
                <a:solidFill>
                  <a:srgbClr val="0F124A"/>
                </a:solidFill>
                <a:latin typeface="Arial"/>
              </a:rPr>
              <a:t>Add Title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79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6"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208791422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94" r:id="rId12"/>
    <p:sldLayoutId id="2147483795" r:id="rId13"/>
    <p:sldLayoutId id="2147483797" r:id="rId1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2.xml"/><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8.xml"/><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1038/s41566-020-00712-8" TargetMode="External"/><Relationship Id="rId7"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hyperlink" Target="https://doi.org/10.1016/j.nima.2023.168543" TargetMode="External"/><Relationship Id="rId4" Type="http://schemas.openxmlformats.org/officeDocument/2006/relationships/hyperlink" Target="https://doi.org/10.1109/TNS.2022.323056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4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48.xml"/><Relationship Id="rId6" Type="http://schemas.openxmlformats.org/officeDocument/2006/relationships/image" Target="../media/image38.png"/><Relationship Id="rId5" Type="http://schemas.openxmlformats.org/officeDocument/2006/relationships/image" Target="../media/image37.jp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49.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chart.ch/reports/" TargetMode="External"/><Relationship Id="rId4" Type="http://schemas.openxmlformats.org/officeDocument/2006/relationships/hyperlink" Target="https://chart.ch/"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49.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48.xml"/><Relationship Id="rId6" Type="http://schemas.openxmlformats.org/officeDocument/2006/relationships/image" Target="../media/image49.png"/><Relationship Id="rId5" Type="http://schemas.openxmlformats.org/officeDocument/2006/relationships/image" Target="../media/image44.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48.xml"/><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hyperlink" Target="https://chart.ch/reports/" TargetMode="External"/><Relationship Id="rId4" Type="http://schemas.openxmlformats.org/officeDocument/2006/relationships/hyperlink" Target="https://chart.ch/"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2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jpg"/></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59.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29.xml"/><Relationship Id="rId1" Type="http://schemas.openxmlformats.org/officeDocument/2006/relationships/slideLayout" Target="../slideLayouts/slideLayout47.xml"/><Relationship Id="rId5" Type="http://schemas.openxmlformats.org/officeDocument/2006/relationships/image" Target="../media/image62.png"/><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7.xml"/><Relationship Id="rId4" Type="http://schemas.openxmlformats.org/officeDocument/2006/relationships/image" Target="../media/image15.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4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TextShape 2"/>
          <p:cNvSpPr txBox="1"/>
          <p:nvPr/>
        </p:nvSpPr>
        <p:spPr>
          <a:xfrm>
            <a:off x="609919" y="2677549"/>
            <a:ext cx="8263080" cy="382555"/>
          </a:xfrm>
          <a:prstGeom prst="rect">
            <a:avLst/>
          </a:prstGeom>
          <a:noFill/>
          <a:ln>
            <a:noFill/>
          </a:ln>
        </p:spPr>
        <p:txBody>
          <a:bodyPr>
            <a:noAutofit/>
          </a:bodyPr>
          <a:lstStyle/>
          <a:p>
            <a:pPr algn="ctr"/>
            <a:r>
              <a:rPr lang="en-US" spc="-1" dirty="0">
                <a:solidFill>
                  <a:srgbClr val="FFFFFF"/>
                </a:solidFill>
                <a:latin typeface="Arial"/>
              </a:rPr>
              <a:t>Alexej Grudiev on behalf of the CHART/FCCee Injector design collaboration</a:t>
            </a:r>
          </a:p>
          <a:p>
            <a:pPr algn="ctr"/>
            <a:r>
              <a:rPr lang="en-US" spc="-1" dirty="0">
                <a:solidFill>
                  <a:srgbClr val="FFFFFF"/>
                </a:solidFill>
                <a:latin typeface="Arial"/>
              </a:rPr>
              <a:t>Slides (most of) are kindly provided by Paolo Craievich</a:t>
            </a:r>
          </a:p>
          <a:p>
            <a:pPr algn="ctr">
              <a:lnSpc>
                <a:spcPts val="1389"/>
              </a:lnSpc>
            </a:pPr>
            <a:endParaRPr lang="en-US" spc="-1" dirty="0">
              <a:solidFill>
                <a:srgbClr val="FFFFFF"/>
              </a:solidFill>
              <a:latin typeface="Arial"/>
            </a:endParaRPr>
          </a:p>
        </p:txBody>
      </p:sp>
      <p:sp>
        <p:nvSpPr>
          <p:cNvPr id="256" name="CustomShape 4"/>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pic>
        <p:nvPicPr>
          <p:cNvPr id="2" name="Picture 1">
            <a:extLst>
              <a:ext uri="{FF2B5EF4-FFF2-40B4-BE49-F238E27FC236}">
                <a16:creationId xmlns:a16="http://schemas.microsoft.com/office/drawing/2014/main" id="{04DAC935-E135-6D14-206E-74AD2BC1692D}"/>
              </a:ext>
            </a:extLst>
          </p:cNvPr>
          <p:cNvPicPr>
            <a:picLocks noChangeAspect="1"/>
          </p:cNvPicPr>
          <p:nvPr/>
        </p:nvPicPr>
        <p:blipFill>
          <a:blip r:embed="rId3"/>
          <a:stretch>
            <a:fillRect/>
          </a:stretch>
        </p:blipFill>
        <p:spPr>
          <a:xfrm>
            <a:off x="4552578" y="3364023"/>
            <a:ext cx="1030522" cy="757736"/>
          </a:xfrm>
          <a:prstGeom prst="rect">
            <a:avLst/>
          </a:prstGeom>
        </p:spPr>
      </p:pic>
      <p:pic>
        <p:nvPicPr>
          <p:cNvPr id="4" name="Picture 2" descr="No photo description available.">
            <a:extLst>
              <a:ext uri="{FF2B5EF4-FFF2-40B4-BE49-F238E27FC236}">
                <a16:creationId xmlns:a16="http://schemas.microsoft.com/office/drawing/2014/main" id="{38ABBE74-4ED4-7CF3-811E-0D9478D5006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010" t="15026" r="6834" b="15850"/>
          <a:stretch/>
        </p:blipFill>
        <p:spPr bwMode="auto">
          <a:xfrm>
            <a:off x="3505251" y="3350556"/>
            <a:ext cx="972387" cy="7712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ERN Logo">
            <a:extLst>
              <a:ext uri="{FF2B5EF4-FFF2-40B4-BE49-F238E27FC236}">
                <a16:creationId xmlns:a16="http://schemas.microsoft.com/office/drawing/2014/main" id="{E01307B4-51D3-6B0C-E319-13B0118B52A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474" r="22926"/>
          <a:stretch/>
        </p:blipFill>
        <p:spPr bwMode="auto">
          <a:xfrm>
            <a:off x="2570851" y="3330712"/>
            <a:ext cx="795460" cy="791047"/>
          </a:xfrm>
          <a:prstGeom prst="rect">
            <a:avLst/>
          </a:prstGeom>
          <a:solidFill>
            <a:schemeClr val="bg1"/>
          </a:solidFill>
        </p:spPr>
      </p:pic>
      <p:pic>
        <p:nvPicPr>
          <p:cNvPr id="6" name="Picture 5">
            <a:extLst>
              <a:ext uri="{FF2B5EF4-FFF2-40B4-BE49-F238E27FC236}">
                <a16:creationId xmlns:a16="http://schemas.microsoft.com/office/drawing/2014/main" id="{C6C28E77-C1D7-F854-419E-D71131C73FF0}"/>
              </a:ext>
            </a:extLst>
          </p:cNvPr>
          <p:cNvPicPr>
            <a:picLocks noChangeAspect="1"/>
          </p:cNvPicPr>
          <p:nvPr/>
        </p:nvPicPr>
        <p:blipFill>
          <a:blip r:embed="rId6"/>
          <a:stretch>
            <a:fillRect/>
          </a:stretch>
        </p:blipFill>
        <p:spPr>
          <a:xfrm>
            <a:off x="5658040" y="3617703"/>
            <a:ext cx="1693862" cy="504056"/>
          </a:xfrm>
          <a:prstGeom prst="rect">
            <a:avLst/>
          </a:prstGeom>
        </p:spPr>
      </p:pic>
      <p:pic>
        <p:nvPicPr>
          <p:cNvPr id="7" name="Bild 24" descr="PSI-Logo_narrow_30k.eps">
            <a:extLst>
              <a:ext uri="{FF2B5EF4-FFF2-40B4-BE49-F238E27FC236}">
                <a16:creationId xmlns:a16="http://schemas.microsoft.com/office/drawing/2014/main" id="{F8B419F6-6A39-C3C7-98AB-E2DF53FC290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bwMode="auto">
          <a:xfrm>
            <a:off x="925933" y="3585631"/>
            <a:ext cx="1505978" cy="53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41B703EA-3BA2-F286-2BE2-AFE5E107C5C1}"/>
              </a:ext>
            </a:extLst>
          </p:cNvPr>
          <p:cNvSpPr txBox="1"/>
          <p:nvPr/>
        </p:nvSpPr>
        <p:spPr>
          <a:xfrm>
            <a:off x="735372" y="1268169"/>
            <a:ext cx="8012175" cy="1138773"/>
          </a:xfrm>
          <a:prstGeom prst="rect">
            <a:avLst/>
          </a:prstGeom>
          <a:noFill/>
        </p:spPr>
        <p:txBody>
          <a:bodyPr wrap="square" rtlCol="0">
            <a:spAutoFit/>
          </a:bodyPr>
          <a:lstStyle/>
          <a:p>
            <a:pPr algn="ctr"/>
            <a:r>
              <a:rPr lang="en-CH" sz="3600" dirty="0">
                <a:solidFill>
                  <a:schemeClr val="bg1"/>
                </a:solidFill>
              </a:rPr>
              <a:t>THE FCC-ee INJECTOR COMPLEX: </a:t>
            </a:r>
            <a:r>
              <a:rPr lang="en-CH" sz="3200" dirty="0">
                <a:solidFill>
                  <a:schemeClr val="bg1"/>
                </a:solidFill>
              </a:rPr>
              <a:t>AN OVERVIEW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C173027-C91A-926A-3FD5-69A75F672CBD}"/>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10</a:t>
            </a:fld>
            <a:endParaRPr lang="de-DE" dirty="0"/>
          </a:p>
        </p:txBody>
      </p:sp>
      <p:sp>
        <p:nvSpPr>
          <p:cNvPr id="6" name="TextBox 5">
            <a:extLst>
              <a:ext uri="{FF2B5EF4-FFF2-40B4-BE49-F238E27FC236}">
                <a16:creationId xmlns:a16="http://schemas.microsoft.com/office/drawing/2014/main" id="{F29F207F-011D-F44E-064C-254629A9B3C9}"/>
              </a:ext>
            </a:extLst>
          </p:cNvPr>
          <p:cNvSpPr txBox="1"/>
          <p:nvPr/>
        </p:nvSpPr>
        <p:spPr>
          <a:xfrm>
            <a:off x="3029908" y="4866501"/>
            <a:ext cx="3198276" cy="276999"/>
          </a:xfrm>
          <a:prstGeom prst="rect">
            <a:avLst/>
          </a:prstGeom>
          <a:noFill/>
        </p:spPr>
        <p:txBody>
          <a:bodyPr wrap="square">
            <a:spAutoFit/>
          </a:bodyPr>
          <a:lstStyle/>
          <a:p>
            <a:pPr algn="l"/>
            <a:r>
              <a:rPr lang="en-GB" sz="1200" dirty="0">
                <a:latin typeface="Calibri Light" panose="020F0302020204030204" pitchFamily="34" charset="0"/>
                <a:cs typeface="Calibri Light" panose="020F0302020204030204" pitchFamily="34" charset="0"/>
              </a:rPr>
              <a:t>Courtesy of </a:t>
            </a:r>
            <a:r>
              <a:rPr lang="en-GB" sz="1200" dirty="0" err="1">
                <a:latin typeface="Calibri Light" panose="020F0302020204030204" pitchFamily="34" charset="0"/>
                <a:cs typeface="Calibri Light" panose="020F0302020204030204" pitchFamily="34" charset="0"/>
              </a:rPr>
              <a:t>Zdenek</a:t>
            </a:r>
            <a:r>
              <a:rPr lang="en-GB" sz="1200" dirty="0">
                <a:latin typeface="Calibri Light" panose="020F0302020204030204" pitchFamily="34" charset="0"/>
                <a:cs typeface="Calibri Light" panose="020F0302020204030204" pitchFamily="34" charset="0"/>
              </a:rPr>
              <a:t> Vostrel and Steffen Doebert</a:t>
            </a:r>
          </a:p>
        </p:txBody>
      </p:sp>
      <p:pic>
        <p:nvPicPr>
          <p:cNvPr id="7" name="Picture 6" descr="A picture containing text, screenshot, line, plot&#10;&#10;Description automatically generated">
            <a:extLst>
              <a:ext uri="{FF2B5EF4-FFF2-40B4-BE49-F238E27FC236}">
                <a16:creationId xmlns:a16="http://schemas.microsoft.com/office/drawing/2014/main" id="{2314B084-4F78-73E2-6B28-C57DBD9F3C12}"/>
              </a:ext>
            </a:extLst>
          </p:cNvPr>
          <p:cNvPicPr>
            <a:picLocks noChangeAspect="1"/>
          </p:cNvPicPr>
          <p:nvPr/>
        </p:nvPicPr>
        <p:blipFill>
          <a:blip r:embed="rId3"/>
          <a:stretch>
            <a:fillRect/>
          </a:stretch>
        </p:blipFill>
        <p:spPr>
          <a:xfrm>
            <a:off x="5046390" y="500835"/>
            <a:ext cx="3893796" cy="2710995"/>
          </a:xfrm>
          <a:prstGeom prst="rect">
            <a:avLst/>
          </a:prstGeom>
        </p:spPr>
      </p:pic>
      <p:sp>
        <p:nvSpPr>
          <p:cNvPr id="9" name="TextBox 8">
            <a:extLst>
              <a:ext uri="{FF2B5EF4-FFF2-40B4-BE49-F238E27FC236}">
                <a16:creationId xmlns:a16="http://schemas.microsoft.com/office/drawing/2014/main" id="{244D03AA-DED0-0A1B-949E-C5EF65457420}"/>
              </a:ext>
            </a:extLst>
          </p:cNvPr>
          <p:cNvSpPr txBox="1"/>
          <p:nvPr/>
        </p:nvSpPr>
        <p:spPr>
          <a:xfrm>
            <a:off x="321782" y="590129"/>
            <a:ext cx="4560097" cy="492443"/>
          </a:xfrm>
          <a:prstGeom prst="rect">
            <a:avLst/>
          </a:prstGeom>
          <a:noFill/>
        </p:spPr>
        <p:txBody>
          <a:bodyPr wrap="square" lIns="0" tIns="0" rIns="0" bIns="0" rtlCol="0">
            <a:spAutoFit/>
          </a:bodyPr>
          <a:lstStyle/>
          <a:p>
            <a:pPr>
              <a:spcBef>
                <a:spcPts val="0"/>
              </a:spcBef>
              <a:spcAft>
                <a:spcPts val="1200"/>
              </a:spcAft>
            </a:pPr>
            <a:r>
              <a:rPr lang="en-GB" sz="1600" dirty="0">
                <a:solidFill>
                  <a:srgbClr val="000000"/>
                </a:solidFill>
                <a:latin typeface="Calibri Light" panose="020F0302020204030204" pitchFamily="34" charset="0"/>
                <a:cs typeface="Calibri Light" panose="020F0302020204030204" pitchFamily="34" charset="0"/>
              </a:rPr>
              <a:t>Robust solution to preserve the emittance for different bunch charge</a:t>
            </a:r>
            <a:endParaRPr lang="en-GB" dirty="0">
              <a:latin typeface="Calibri Light" panose="020F0302020204030204" pitchFamily="34" charset="0"/>
              <a:cs typeface="Calibri Light" panose="020F0302020204030204" pitchFamily="34" charset="0"/>
            </a:endParaRPr>
          </a:p>
        </p:txBody>
      </p:sp>
      <p:pic>
        <p:nvPicPr>
          <p:cNvPr id="14" name="Picture 13">
            <a:extLst>
              <a:ext uri="{FF2B5EF4-FFF2-40B4-BE49-F238E27FC236}">
                <a16:creationId xmlns:a16="http://schemas.microsoft.com/office/drawing/2014/main" id="{D0EE4780-09D1-DBBB-80F4-E9376C41C14D}"/>
              </a:ext>
            </a:extLst>
          </p:cNvPr>
          <p:cNvPicPr>
            <a:picLocks noChangeAspect="1"/>
          </p:cNvPicPr>
          <p:nvPr/>
        </p:nvPicPr>
        <p:blipFill>
          <a:blip r:embed="rId4"/>
          <a:srcRect/>
          <a:stretch/>
        </p:blipFill>
        <p:spPr>
          <a:xfrm>
            <a:off x="203814" y="2060922"/>
            <a:ext cx="3934529" cy="2739357"/>
          </a:xfrm>
          <a:prstGeom prst="rect">
            <a:avLst/>
          </a:prstGeom>
        </p:spPr>
      </p:pic>
      <p:sp>
        <p:nvSpPr>
          <p:cNvPr id="18" name="TextBox 17">
            <a:extLst>
              <a:ext uri="{FF2B5EF4-FFF2-40B4-BE49-F238E27FC236}">
                <a16:creationId xmlns:a16="http://schemas.microsoft.com/office/drawing/2014/main" id="{0F344CD8-B67E-8150-3DAD-8A54857F52DB}"/>
              </a:ext>
            </a:extLst>
          </p:cNvPr>
          <p:cNvSpPr txBox="1"/>
          <p:nvPr/>
        </p:nvSpPr>
        <p:spPr>
          <a:xfrm>
            <a:off x="4247456" y="3642156"/>
            <a:ext cx="4896544" cy="969496"/>
          </a:xfrm>
          <a:prstGeom prst="rect">
            <a:avLst/>
          </a:prstGeom>
          <a:noFill/>
        </p:spPr>
        <p:txBody>
          <a:bodyPr wrap="square">
            <a:spAutoFit/>
          </a:bodyPr>
          <a:lstStyle/>
          <a:p>
            <a:pPr marL="134938" indent="-134938">
              <a:spcBef>
                <a:spcPts val="0"/>
              </a:spcBef>
              <a:spcAft>
                <a:spcPts val="600"/>
              </a:spcAft>
              <a:buFont typeface="Wingdings" pitchFamily="2" charset="2"/>
              <a:buChar char="§"/>
            </a:pPr>
            <a:r>
              <a:rPr lang="en-GB" sz="1600" dirty="0">
                <a:latin typeface="Calibri Light" panose="020F0302020204030204" pitchFamily="34" charset="0"/>
                <a:cs typeface="Calibri Light" panose="020F0302020204030204" pitchFamily="34" charset="0"/>
              </a:rPr>
              <a:t>Large contribution from 5% particles</a:t>
            </a:r>
            <a:endParaRPr lang="en-GB" dirty="0">
              <a:solidFill>
                <a:schemeClr val="accent2"/>
              </a:solidFill>
              <a:latin typeface="Calibri Light" panose="020F0302020204030204" pitchFamily="34" charset="0"/>
              <a:cs typeface="Calibri Light" panose="020F0302020204030204" pitchFamily="34" charset="0"/>
            </a:endParaRPr>
          </a:p>
          <a:p>
            <a:pPr marL="134938" indent="-134938">
              <a:spcBef>
                <a:spcPts val="0"/>
              </a:spcBef>
              <a:spcAft>
                <a:spcPts val="600"/>
              </a:spcAft>
              <a:buFont typeface="Wingdings" pitchFamily="2" charset="2"/>
              <a:buChar char="§"/>
            </a:pPr>
            <a:r>
              <a:rPr lang="en-GB" dirty="0">
                <a:solidFill>
                  <a:schemeClr val="tx2"/>
                </a:solidFill>
                <a:latin typeface="Calibri Light" panose="020F0302020204030204" pitchFamily="34" charset="0"/>
                <a:cs typeface="Calibri Light" panose="020F0302020204030204" pitchFamily="34" charset="0"/>
              </a:rPr>
              <a:t>Cutting particles based on energy or transverse position</a:t>
            </a:r>
          </a:p>
        </p:txBody>
      </p:sp>
      <p:sp>
        <p:nvSpPr>
          <p:cNvPr id="22" name="TextBox 21">
            <a:extLst>
              <a:ext uri="{FF2B5EF4-FFF2-40B4-BE49-F238E27FC236}">
                <a16:creationId xmlns:a16="http://schemas.microsoft.com/office/drawing/2014/main" id="{BEE6B0AE-DB06-C7A8-774A-35D0E95F45EF}"/>
              </a:ext>
            </a:extLst>
          </p:cNvPr>
          <p:cNvSpPr txBox="1"/>
          <p:nvPr/>
        </p:nvSpPr>
        <p:spPr>
          <a:xfrm>
            <a:off x="6695728" y="2247245"/>
            <a:ext cx="2088232" cy="461665"/>
          </a:xfrm>
          <a:prstGeom prst="rect">
            <a:avLst/>
          </a:prstGeom>
          <a:noFill/>
        </p:spPr>
        <p:txBody>
          <a:bodyPr wrap="square">
            <a:spAutoFit/>
          </a:bodyPr>
          <a:lstStyle/>
          <a:p>
            <a:pPr>
              <a:spcBef>
                <a:spcPts val="0"/>
              </a:spcBef>
              <a:spcAft>
                <a:spcPts val="600"/>
              </a:spcAft>
            </a:pPr>
            <a:r>
              <a:rPr lang="en-GB" sz="1200" dirty="0">
                <a:latin typeface="Calibri Light" panose="020F0302020204030204" pitchFamily="34" charset="0"/>
                <a:cs typeface="Calibri Light" panose="020F0302020204030204" pitchFamily="34" charset="0"/>
              </a:rPr>
              <a:t>Emittance for different charges (nominal design charge is 5 nC)</a:t>
            </a:r>
          </a:p>
        </p:txBody>
      </p:sp>
      <p:sp>
        <p:nvSpPr>
          <p:cNvPr id="23" name="TextBox 22">
            <a:extLst>
              <a:ext uri="{FF2B5EF4-FFF2-40B4-BE49-F238E27FC236}">
                <a16:creationId xmlns:a16="http://schemas.microsoft.com/office/drawing/2014/main" id="{7CFC78CC-B41F-702D-C5B4-8FB070774C2D}"/>
              </a:ext>
            </a:extLst>
          </p:cNvPr>
          <p:cNvSpPr txBox="1"/>
          <p:nvPr/>
        </p:nvSpPr>
        <p:spPr>
          <a:xfrm>
            <a:off x="6866849" y="3746090"/>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2" name="TextBox 1">
            <a:extLst>
              <a:ext uri="{FF2B5EF4-FFF2-40B4-BE49-F238E27FC236}">
                <a16:creationId xmlns:a16="http://schemas.microsoft.com/office/drawing/2014/main" id="{69E20723-16DD-02E6-6DE4-620C77BF5462}"/>
              </a:ext>
            </a:extLst>
          </p:cNvPr>
          <p:cNvSpPr txBox="1"/>
          <p:nvPr/>
        </p:nvSpPr>
        <p:spPr>
          <a:xfrm>
            <a:off x="3524277" y="-34691"/>
            <a:ext cx="2095445"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Electron source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9083705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30ACBB-AFAE-F97B-AC39-177365BE6420}"/>
              </a:ext>
            </a:extLst>
          </p:cNvPr>
          <p:cNvSpPr>
            <a:spLocks noGrp="1"/>
          </p:cNvSpPr>
          <p:nvPr>
            <p:ph idx="1"/>
          </p:nvPr>
        </p:nvSpPr>
        <p:spPr>
          <a:xfrm>
            <a:off x="238760" y="582269"/>
            <a:ext cx="8327390" cy="1760097"/>
          </a:xfrm>
        </p:spPr>
        <p:txBody>
          <a:bodyPr>
            <a:normAutofit lnSpcReduction="10000"/>
          </a:bodyPr>
          <a:lstStyle/>
          <a:p>
            <a:pPr marL="385763" indent="-385763">
              <a:lnSpc>
                <a:spcPct val="100000"/>
              </a:lnSpc>
              <a:spcAft>
                <a:spcPts val="600"/>
              </a:spcAft>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Beam dynamics design (start-to-end simulations) provides specification for accelerating structure design: aperture, RF frequency, structure length, gradient, etc.</a:t>
            </a:r>
          </a:p>
          <a:p>
            <a:pPr marL="385763" indent="-385763">
              <a:lnSpc>
                <a:spcPct val="100000"/>
              </a:lnSpc>
              <a:spcAft>
                <a:spcPts val="600"/>
              </a:spcAft>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RF design of accelerating structures (S-, C-band, 2.0 GHz)</a:t>
            </a:r>
          </a:p>
          <a:p>
            <a:pPr marL="385763" indent="-385763">
              <a:lnSpc>
                <a:spcPct val="100000"/>
              </a:lnSpc>
              <a:spcAft>
                <a:spcPts val="600"/>
              </a:spcAft>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RF module layout and parameters are put together based on the above input and the parameters of the RF power sources</a:t>
            </a:r>
          </a:p>
        </p:txBody>
      </p:sp>
      <p:sp>
        <p:nvSpPr>
          <p:cNvPr id="4" name="Date Placeholder 3">
            <a:extLst>
              <a:ext uri="{FF2B5EF4-FFF2-40B4-BE49-F238E27FC236}">
                <a16:creationId xmlns:a16="http://schemas.microsoft.com/office/drawing/2014/main" id="{74808516-73C8-3F23-C25D-3FD26AA2467E}"/>
              </a:ext>
            </a:extLst>
          </p:cNvPr>
          <p:cNvSpPr>
            <a:spLocks noGrp="1"/>
          </p:cNvSpPr>
          <p:nvPr>
            <p:ph type="dt" sz="half" idx="10"/>
          </p:nvPr>
        </p:nvSpPr>
        <p:spPr/>
        <p:txBody>
          <a:bodyPr/>
          <a:lstStyle/>
          <a:p>
            <a:fld id="{D312B1F7-121B-4ABB-8108-165764EEBE7A}" type="datetime1">
              <a:rPr lang="en-GB" smtClean="0"/>
              <a:t>11/12/2023</a:t>
            </a:fld>
            <a:endParaRPr lang="en-GB"/>
          </a:p>
        </p:txBody>
      </p:sp>
      <p:sp>
        <p:nvSpPr>
          <p:cNvPr id="5" name="Slide Number Placeholder 4">
            <a:extLst>
              <a:ext uri="{FF2B5EF4-FFF2-40B4-BE49-F238E27FC236}">
                <a16:creationId xmlns:a16="http://schemas.microsoft.com/office/drawing/2014/main" id="{88551E29-2C42-78FE-0912-ED7F792D43DB}"/>
              </a:ext>
            </a:extLst>
          </p:cNvPr>
          <p:cNvSpPr>
            <a:spLocks noGrp="1"/>
          </p:cNvSpPr>
          <p:nvPr>
            <p:ph type="sldNum" sz="quarter" idx="12"/>
          </p:nvPr>
        </p:nvSpPr>
        <p:spPr/>
        <p:txBody>
          <a:bodyPr/>
          <a:lstStyle/>
          <a:p>
            <a:fld id="{21258405-9FEB-4DF0-888C-11F8C2898010}" type="slidenum">
              <a:rPr lang="en-GB" smtClean="0"/>
              <a:t>11</a:t>
            </a:fld>
            <a:endParaRPr lang="en-GB"/>
          </a:p>
        </p:txBody>
      </p:sp>
      <p:graphicFrame>
        <p:nvGraphicFramePr>
          <p:cNvPr id="8" name="Table 7">
            <a:extLst>
              <a:ext uri="{FF2B5EF4-FFF2-40B4-BE49-F238E27FC236}">
                <a16:creationId xmlns:a16="http://schemas.microsoft.com/office/drawing/2014/main" id="{9AF4BA9A-21A1-CAE1-C474-9B87F2C38620}"/>
              </a:ext>
            </a:extLst>
          </p:cNvPr>
          <p:cNvGraphicFramePr>
            <a:graphicFrameLocks noGrp="1"/>
          </p:cNvGraphicFramePr>
          <p:nvPr>
            <p:extLst>
              <p:ext uri="{D42A27DB-BD31-4B8C-83A1-F6EECF244321}">
                <p14:modId xmlns:p14="http://schemas.microsoft.com/office/powerpoint/2010/main" val="2211329856"/>
              </p:ext>
            </p:extLst>
          </p:nvPr>
        </p:nvGraphicFramePr>
        <p:xfrm>
          <a:off x="567690" y="2476701"/>
          <a:ext cx="7821295" cy="2286000"/>
        </p:xfrm>
        <a:graphic>
          <a:graphicData uri="http://schemas.openxmlformats.org/drawingml/2006/table">
            <a:tbl>
              <a:tblPr firstRow="1" bandRow="1"/>
              <a:tblGrid>
                <a:gridCol w="883713">
                  <a:extLst>
                    <a:ext uri="{9D8B030D-6E8A-4147-A177-3AD203B41FA5}">
                      <a16:colId xmlns:a16="http://schemas.microsoft.com/office/drawing/2014/main" val="1864562054"/>
                    </a:ext>
                  </a:extLst>
                </a:gridCol>
                <a:gridCol w="1402080">
                  <a:extLst>
                    <a:ext uri="{9D8B030D-6E8A-4147-A177-3AD203B41FA5}">
                      <a16:colId xmlns:a16="http://schemas.microsoft.com/office/drawing/2014/main" val="3324495452"/>
                    </a:ext>
                  </a:extLst>
                </a:gridCol>
                <a:gridCol w="629920">
                  <a:extLst>
                    <a:ext uri="{9D8B030D-6E8A-4147-A177-3AD203B41FA5}">
                      <a16:colId xmlns:a16="http://schemas.microsoft.com/office/drawing/2014/main" val="1232723406"/>
                    </a:ext>
                  </a:extLst>
                </a:gridCol>
                <a:gridCol w="1051560">
                  <a:extLst>
                    <a:ext uri="{9D8B030D-6E8A-4147-A177-3AD203B41FA5}">
                      <a16:colId xmlns:a16="http://schemas.microsoft.com/office/drawing/2014/main" val="3629797659"/>
                    </a:ext>
                  </a:extLst>
                </a:gridCol>
                <a:gridCol w="584200">
                  <a:extLst>
                    <a:ext uri="{9D8B030D-6E8A-4147-A177-3AD203B41FA5}">
                      <a16:colId xmlns:a16="http://schemas.microsoft.com/office/drawing/2014/main" val="3747300116"/>
                    </a:ext>
                  </a:extLst>
                </a:gridCol>
                <a:gridCol w="807720">
                  <a:extLst>
                    <a:ext uri="{9D8B030D-6E8A-4147-A177-3AD203B41FA5}">
                      <a16:colId xmlns:a16="http://schemas.microsoft.com/office/drawing/2014/main" val="2591310210"/>
                    </a:ext>
                  </a:extLst>
                </a:gridCol>
                <a:gridCol w="756920">
                  <a:extLst>
                    <a:ext uri="{9D8B030D-6E8A-4147-A177-3AD203B41FA5}">
                      <a16:colId xmlns:a16="http://schemas.microsoft.com/office/drawing/2014/main" val="2342814587"/>
                    </a:ext>
                  </a:extLst>
                </a:gridCol>
                <a:gridCol w="894080">
                  <a:extLst>
                    <a:ext uri="{9D8B030D-6E8A-4147-A177-3AD203B41FA5}">
                      <a16:colId xmlns:a16="http://schemas.microsoft.com/office/drawing/2014/main" val="1466485908"/>
                    </a:ext>
                  </a:extLst>
                </a:gridCol>
                <a:gridCol w="811102">
                  <a:extLst>
                    <a:ext uri="{9D8B030D-6E8A-4147-A177-3AD203B41FA5}">
                      <a16:colId xmlns:a16="http://schemas.microsoft.com/office/drawing/2014/main" val="2120378678"/>
                    </a:ext>
                  </a:extLst>
                </a:gridCol>
              </a:tblGrid>
              <a:tr h="305899">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Klystron abbrev.</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Linac</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Freq.</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Peak</a:t>
                      </a:r>
                      <a:r>
                        <a:rPr lang="en-GB" sz="1200" baseline="0" noProof="0">
                          <a:latin typeface="Lato" panose="020F0502020204030203" pitchFamily="34" charset="0"/>
                          <a:ea typeface="Lato" panose="020F0502020204030203" pitchFamily="34" charset="0"/>
                          <a:cs typeface="Lato" panose="020F0502020204030203" pitchFamily="34" charset="0"/>
                        </a:rPr>
                        <a:t> power specification</a:t>
                      </a:r>
                      <a:endParaRPr lang="en-GB" sz="1200" noProof="0">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Rep.</a:t>
                      </a:r>
                      <a:r>
                        <a:rPr lang="en-GB" sz="1200" baseline="0" noProof="0">
                          <a:latin typeface="Lato" panose="020F0502020204030203" pitchFamily="34" charset="0"/>
                          <a:ea typeface="Lato" panose="020F0502020204030203" pitchFamily="34" charset="0"/>
                          <a:cs typeface="Lato" panose="020F0502020204030203" pitchFamily="34" charset="0"/>
                        </a:rPr>
                        <a:t> Rate</a:t>
                      </a:r>
                      <a:endParaRPr lang="en-GB" sz="1200" noProof="0">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RF pulse length</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p>
                      <a:pPr algn="ctr"/>
                      <a:r>
                        <a:rPr lang="en-GB" sz="1200" noProof="0">
                          <a:latin typeface="Lato" panose="020F0502020204030203" pitchFamily="34" charset="0"/>
                          <a:ea typeface="Lato" panose="020F0502020204030203" pitchFamily="34" charset="0"/>
                          <a:cs typeface="Lato" panose="020F0502020204030203" pitchFamily="34" charset="0"/>
                        </a:rPr>
                        <a:t>Duty factor</a:t>
                      </a:r>
                    </a:p>
                  </a:txBody>
                  <a:tcP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Average</a:t>
                      </a:r>
                      <a:r>
                        <a:rPr lang="en-GB" sz="1200" baseline="0" noProof="0">
                          <a:latin typeface="Lato" panose="020F0502020204030203" pitchFamily="34" charset="0"/>
                          <a:ea typeface="Lato" panose="020F0502020204030203" pitchFamily="34" charset="0"/>
                          <a:cs typeface="Lato" panose="020F0502020204030203" pitchFamily="34" charset="0"/>
                        </a:rPr>
                        <a:t> power</a:t>
                      </a:r>
                      <a:endParaRPr lang="en-GB" sz="1200" noProof="0">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Required numbers</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extLst>
                  <a:ext uri="{0D108BD9-81ED-4DB2-BD59-A6C34878D82A}">
                    <a16:rowId xmlns:a16="http://schemas.microsoft.com/office/drawing/2014/main" val="3306431053"/>
                  </a:ext>
                </a:extLst>
              </a:tr>
              <a:tr h="124626">
                <a:tc>
                  <a:txBody>
                    <a:body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[MHz]</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[MW]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[Hz]</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a:t>
                      </a:r>
                      <a:r>
                        <a:rPr lang="en-GB" sz="1200" noProof="0">
                          <a:solidFill>
                            <a:schemeClr val="tx1"/>
                          </a:solidFill>
                          <a:latin typeface="Symbol" pitchFamily="2" charset="2"/>
                          <a:ea typeface="Lato" panose="020F0502020204030203" pitchFamily="34" charset="0"/>
                          <a:cs typeface="Lato" panose="020F0502020204030203" pitchFamily="34" charset="0"/>
                        </a:rPr>
                        <a:t>m</a:t>
                      </a: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[1e-3]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[kW]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extLst>
                  <a:ext uri="{0D108BD9-81ED-4DB2-BD59-A6C34878D82A}">
                    <a16:rowId xmlns:a16="http://schemas.microsoft.com/office/drawing/2014/main" val="1585558575"/>
                  </a:ext>
                </a:extLst>
              </a:tr>
              <a:tr h="124626">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Kly_p</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p-linac + Ecomp</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2004</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80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200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5</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dirty="0">
                          <a:solidFill>
                            <a:srgbClr val="FF0000"/>
                          </a:solidFill>
                          <a:latin typeface="Lato" panose="020F0502020204030203" pitchFamily="34" charset="0"/>
                          <a:ea typeface="Lato" panose="020F0502020204030203" pitchFamily="34" charset="0"/>
                          <a:cs typeface="Lato" panose="020F0502020204030203" pitchFamily="34" charset="0"/>
                        </a:rPr>
                        <a:t>1</a:t>
                      </a: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solidFill>
                            <a:srgbClr val="FF0000"/>
                          </a:solidFill>
                          <a:latin typeface="Lato" panose="020F0502020204030203" pitchFamily="34" charset="0"/>
                          <a:ea typeface="Lato" panose="020F0502020204030203" pitchFamily="34" charset="0"/>
                          <a:cs typeface="Lato" panose="020F0502020204030203" pitchFamily="34" charset="0"/>
                        </a:rPr>
                        <a:t>80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16 + 1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extLst>
                  <a:ext uri="{0D108BD9-81ED-4DB2-BD59-A6C34878D82A}">
                    <a16:rowId xmlns:a16="http://schemas.microsoft.com/office/drawing/2014/main" val="3385213710"/>
                  </a:ext>
                </a:extLst>
              </a:tr>
              <a:tr h="305899">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Kly_e</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noProof="0">
                          <a:latin typeface="Lato" panose="020F0502020204030203" pitchFamily="34" charset="0"/>
                          <a:ea typeface="Lato" panose="020F0502020204030203" pitchFamily="34" charset="0"/>
                          <a:cs typeface="Lato" panose="020F0502020204030203" pitchFamily="34" charset="0"/>
                        </a:rPr>
                        <a:t>e-linac + e-source</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HE-linac</a:t>
                      </a:r>
                      <a:r>
                        <a:rPr lang="en-GB" sz="1200" baseline="0" noProof="0">
                          <a:solidFill>
                            <a:schemeClr val="tx1"/>
                          </a:solidFill>
                          <a:latin typeface="Lato" panose="020F0502020204030203" pitchFamily="34" charset="0"/>
                          <a:ea typeface="Lato" panose="020F0502020204030203" pitchFamily="34" charset="0"/>
                          <a:cs typeface="Lato" panose="020F0502020204030203" pitchFamily="34" charset="0"/>
                        </a:rPr>
                        <a:t> S-band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2806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80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200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0.6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solidFill>
                            <a:schemeClr val="tx1"/>
                          </a:solidFill>
                          <a:latin typeface="Lato" panose="020F0502020204030203" pitchFamily="34" charset="0"/>
                          <a:ea typeface="Lato" panose="020F0502020204030203" pitchFamily="34" charset="0"/>
                          <a:cs typeface="Lato" panose="020F0502020204030203" pitchFamily="34" charset="0"/>
                        </a:rPr>
                        <a:t>48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10 + 1</a:t>
                      </a:r>
                    </a:p>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82</a:t>
                      </a:r>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2258899043"/>
                  </a:ext>
                </a:extLst>
              </a:tr>
              <a:tr h="124626">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Kly_c</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c-linac</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2806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50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400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1.2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35</a:t>
                      </a:r>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3748446619"/>
                  </a:ext>
                </a:extLst>
              </a:tr>
              <a:tr h="124626">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extLst>
                  <a:ext uri="{0D108BD9-81ED-4DB2-BD59-A6C34878D82A}">
                    <a16:rowId xmlns:a16="http://schemas.microsoft.com/office/drawing/2014/main" val="1232996299"/>
                  </a:ext>
                </a:extLst>
              </a:tr>
              <a:tr h="215262">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Kly_HE_C</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HE-linac </a:t>
                      </a:r>
                      <a:r>
                        <a:rPr lang="en-GB" sz="1200" baseline="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C-band</a:t>
                      </a:r>
                      <a:endPar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5611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200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0.6</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30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86</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1359430222"/>
                  </a:ext>
                </a:extLst>
              </a:tr>
            </a:tbl>
          </a:graphicData>
        </a:graphic>
      </p:graphicFrame>
      <p:sp>
        <p:nvSpPr>
          <p:cNvPr id="9" name="TextBox 8">
            <a:extLst>
              <a:ext uri="{FF2B5EF4-FFF2-40B4-BE49-F238E27FC236}">
                <a16:creationId xmlns:a16="http://schemas.microsoft.com/office/drawing/2014/main" id="{318EC36B-2F21-43E7-07FE-E6518F86FA08}"/>
              </a:ext>
            </a:extLst>
          </p:cNvPr>
          <p:cNvSpPr txBox="1"/>
          <p:nvPr/>
        </p:nvSpPr>
        <p:spPr>
          <a:xfrm>
            <a:off x="1869440" y="-20055"/>
            <a:ext cx="5405120" cy="400110"/>
          </a:xfrm>
          <a:prstGeom prst="rect">
            <a:avLst/>
          </a:prstGeom>
          <a:noFill/>
        </p:spPr>
        <p:txBody>
          <a:bodyPr wrap="squar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 common, e+ and HE-linacs: design steps</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id="{2A86F277-3672-A10F-65CD-D7C38D24C581}"/>
              </a:ext>
            </a:extLst>
          </p:cNvPr>
          <p:cNvSpPr txBox="1"/>
          <p:nvPr/>
        </p:nvSpPr>
        <p:spPr>
          <a:xfrm>
            <a:off x="3229592" y="4897279"/>
            <a:ext cx="3242328" cy="246221"/>
          </a:xfrm>
          <a:prstGeom prst="rect">
            <a:avLst/>
          </a:prstGeom>
          <a:noFill/>
        </p:spPr>
        <p:txBody>
          <a:bodyPr wrap="square" rtlCol="0">
            <a:spAutoFit/>
          </a:bodyPr>
          <a:lstStyle/>
          <a:p>
            <a:pPr algn="l"/>
            <a:r>
              <a:rPr lang="en-CH" sz="1000" dirty="0"/>
              <a:t>A. Grudiev, J.-Y. Raguin, S. Bettoni, M. Schär et al. </a:t>
            </a:r>
          </a:p>
        </p:txBody>
      </p:sp>
    </p:spTree>
    <p:extLst>
      <p:ext uri="{BB962C8B-B14F-4D97-AF65-F5344CB8AC3E}">
        <p14:creationId xmlns:p14="http://schemas.microsoft.com/office/powerpoint/2010/main" val="1082978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12</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292369" y="-24720"/>
            <a:ext cx="4559261"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Electron, Common, HE linacs</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E1D77762-0150-5103-765B-6B74C9635F6C}"/>
              </a:ext>
            </a:extLst>
          </p:cNvPr>
          <p:cNvSpPr txBox="1"/>
          <p:nvPr/>
        </p:nvSpPr>
        <p:spPr>
          <a:xfrm>
            <a:off x="1604211" y="409073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8" name="TextBox 7">
            <a:extLst>
              <a:ext uri="{FF2B5EF4-FFF2-40B4-BE49-F238E27FC236}">
                <a16:creationId xmlns:a16="http://schemas.microsoft.com/office/drawing/2014/main" id="{7A9E9FE7-2EA8-EA92-4194-212D90D09B5B}"/>
              </a:ext>
            </a:extLst>
          </p:cNvPr>
          <p:cNvSpPr txBox="1"/>
          <p:nvPr/>
        </p:nvSpPr>
        <p:spPr>
          <a:xfrm>
            <a:off x="2862729" y="360978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13" name="Title 1">
            <a:extLst>
              <a:ext uri="{FF2B5EF4-FFF2-40B4-BE49-F238E27FC236}">
                <a16:creationId xmlns:a16="http://schemas.microsoft.com/office/drawing/2014/main" id="{9BC560C3-1101-1053-1DE0-6E70612DE8AF}"/>
              </a:ext>
            </a:extLst>
          </p:cNvPr>
          <p:cNvSpPr txBox="1">
            <a:spLocks/>
          </p:cNvSpPr>
          <p:nvPr/>
        </p:nvSpPr>
        <p:spPr>
          <a:xfrm>
            <a:off x="200892" y="415670"/>
            <a:ext cx="4643581" cy="400111"/>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1800" dirty="0">
                <a:latin typeface="Lato" panose="020F0502020204030203" pitchFamily="34" charset="0"/>
                <a:ea typeface="Lato" panose="020F0502020204030203" pitchFamily="34" charset="0"/>
                <a:cs typeface="Lato" panose="020F0502020204030203" pitchFamily="34" charset="0"/>
              </a:rPr>
              <a:t>RF module summary table for all linacs</a:t>
            </a:r>
            <a:endParaRPr lang="en-GB" sz="1800" dirty="0">
              <a:latin typeface="Lato" panose="020F0502020204030203" pitchFamily="34" charset="0"/>
              <a:ea typeface="Lato" panose="020F0502020204030203" pitchFamily="34" charset="0"/>
              <a:cs typeface="Lato" panose="020F0502020204030203" pitchFamily="34" charset="0"/>
            </a:endParaRPr>
          </a:p>
        </p:txBody>
      </p:sp>
      <p:pic>
        <p:nvPicPr>
          <p:cNvPr id="17" name="Picture 16">
            <a:extLst>
              <a:ext uri="{FF2B5EF4-FFF2-40B4-BE49-F238E27FC236}">
                <a16:creationId xmlns:a16="http://schemas.microsoft.com/office/drawing/2014/main" id="{8168CF3E-E2EF-C331-D44F-5AA82F118C68}"/>
              </a:ext>
            </a:extLst>
          </p:cNvPr>
          <p:cNvPicPr>
            <a:picLocks noChangeAspect="1"/>
          </p:cNvPicPr>
          <p:nvPr/>
        </p:nvPicPr>
        <p:blipFill>
          <a:blip r:embed="rId3"/>
          <a:stretch>
            <a:fillRect/>
          </a:stretch>
        </p:blipFill>
        <p:spPr>
          <a:xfrm>
            <a:off x="219365" y="880059"/>
            <a:ext cx="5984413" cy="3973650"/>
          </a:xfrm>
          <a:prstGeom prst="rect">
            <a:avLst/>
          </a:prstGeom>
        </p:spPr>
      </p:pic>
      <p:sp>
        <p:nvSpPr>
          <p:cNvPr id="14" name="Rectangle 13">
            <a:extLst>
              <a:ext uri="{FF2B5EF4-FFF2-40B4-BE49-F238E27FC236}">
                <a16:creationId xmlns:a16="http://schemas.microsoft.com/office/drawing/2014/main" id="{47436AA5-8B09-CDBD-AE41-6BDFAE92A8F1}"/>
              </a:ext>
            </a:extLst>
          </p:cNvPr>
          <p:cNvSpPr/>
          <p:nvPr/>
        </p:nvSpPr>
        <p:spPr>
          <a:xfrm>
            <a:off x="3920837" y="905459"/>
            <a:ext cx="651163" cy="389283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TextBox 18">
            <a:extLst>
              <a:ext uri="{FF2B5EF4-FFF2-40B4-BE49-F238E27FC236}">
                <a16:creationId xmlns:a16="http://schemas.microsoft.com/office/drawing/2014/main" id="{44E0AED0-F9F1-6F36-9D76-F971DC7BE9EE}"/>
              </a:ext>
            </a:extLst>
          </p:cNvPr>
          <p:cNvSpPr txBox="1"/>
          <p:nvPr/>
        </p:nvSpPr>
        <p:spPr>
          <a:xfrm>
            <a:off x="6203778" y="3612063"/>
            <a:ext cx="2900217" cy="323165"/>
          </a:xfrm>
          <a:prstGeom prst="rect">
            <a:avLst/>
          </a:prstGeom>
          <a:noFill/>
        </p:spPr>
        <p:txBody>
          <a:bodyPr wrap="square">
            <a:spAutoFit/>
          </a:bodyPr>
          <a:lstStyle/>
          <a:p>
            <a:r>
              <a:rPr lang="en-US" sz="1500" dirty="0">
                <a:latin typeface="Lato" panose="020F0502020204030203" pitchFamily="34" charset="0"/>
                <a:ea typeface="Lato" panose="020F0502020204030203" pitchFamily="34" charset="0"/>
                <a:cs typeface="Lato" panose="020F0502020204030203" pitchFamily="34" charset="0"/>
              </a:rPr>
              <a:t>Inc. WG loss and 90% margin</a:t>
            </a:r>
            <a:endParaRPr lang="en-GB" sz="15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BDF3AC22-4AA6-F690-5111-60C8A81F63AC}"/>
              </a:ext>
            </a:extLst>
          </p:cNvPr>
          <p:cNvSpPr txBox="1"/>
          <p:nvPr/>
        </p:nvSpPr>
        <p:spPr>
          <a:xfrm>
            <a:off x="6203778" y="4066369"/>
            <a:ext cx="2940221" cy="553998"/>
          </a:xfrm>
          <a:prstGeom prst="rect">
            <a:avLst/>
          </a:prstGeom>
          <a:noFill/>
        </p:spPr>
        <p:txBody>
          <a:bodyPr wrap="square">
            <a:spAutoFit/>
          </a:bodyPr>
          <a:lstStyle/>
          <a:p>
            <a:r>
              <a:rPr lang="en-US" sz="1500" dirty="0">
                <a:latin typeface="Lato" panose="020F0502020204030203" pitchFamily="34" charset="0"/>
                <a:ea typeface="Lato" panose="020F0502020204030203" pitchFamily="34" charset="0"/>
                <a:cs typeface="Lato" panose="020F0502020204030203" pitchFamily="34" charset="0"/>
              </a:rPr>
              <a:t>Same for quads, </a:t>
            </a:r>
            <a:r>
              <a:rPr lang="en-US" sz="1500" dirty="0" err="1">
                <a:latin typeface="Lato" panose="020F0502020204030203" pitchFamily="34" charset="0"/>
                <a:ea typeface="Lato" panose="020F0502020204030203" pitchFamily="34" charset="0"/>
                <a:cs typeface="Lato" panose="020F0502020204030203" pitchFamily="34" charset="0"/>
              </a:rPr>
              <a:t>corrs</a:t>
            </a:r>
            <a:r>
              <a:rPr lang="en-US" sz="1500" dirty="0">
                <a:latin typeface="Lato" panose="020F0502020204030203" pitchFamily="34" charset="0"/>
                <a:ea typeface="Lato" panose="020F0502020204030203" pitchFamily="34" charset="0"/>
                <a:cs typeface="Lato" panose="020F0502020204030203" pitchFamily="34" charset="0"/>
              </a:rPr>
              <a:t>. and BPMs</a:t>
            </a:r>
          </a:p>
          <a:p>
            <a:endParaRPr lang="en-US" sz="15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9FBC2F47-F215-29A4-6291-21027F43623B}"/>
              </a:ext>
            </a:extLst>
          </p:cNvPr>
          <p:cNvSpPr txBox="1"/>
          <p:nvPr/>
        </p:nvSpPr>
        <p:spPr>
          <a:xfrm>
            <a:off x="6223779" y="2374405"/>
            <a:ext cx="2900217" cy="1015663"/>
          </a:xfrm>
          <a:prstGeom prst="rect">
            <a:avLst/>
          </a:prstGeom>
          <a:noFill/>
        </p:spPr>
        <p:txBody>
          <a:bodyPr wrap="square">
            <a:spAutoFit/>
          </a:bodyPr>
          <a:lstStyle/>
          <a:p>
            <a:r>
              <a:rPr lang="en-US" sz="1500" dirty="0">
                <a:latin typeface="Lato" panose="020F0502020204030203" pitchFamily="34" charset="0"/>
                <a:ea typeface="Lato" panose="020F0502020204030203" pitchFamily="34" charset="0"/>
                <a:cs typeface="Lato" panose="020F0502020204030203" pitchFamily="34" charset="0"/>
              </a:rPr>
              <a:t>Peak gradient </a:t>
            </a:r>
            <a:r>
              <a:rPr lang="en-US" sz="1500" dirty="0">
                <a:latin typeface="Lato" panose="020F0502020204030203" pitchFamily="34" charset="0"/>
                <a:ea typeface="Lato" panose="020F0502020204030203" pitchFamily="34" charset="0"/>
                <a:cs typeface="Lato" panose="020F0502020204030203" pitchFamily="34" charset="0"/>
                <a:sym typeface="Wingdings" pitchFamily="2" charset="2"/>
              </a:rPr>
              <a:t></a:t>
            </a:r>
            <a:r>
              <a:rPr lang="en-US" sz="1500" dirty="0">
                <a:latin typeface="Lato" panose="020F0502020204030203" pitchFamily="34" charset="0"/>
                <a:ea typeface="Lato" panose="020F0502020204030203" pitchFamily="34" charset="0"/>
                <a:cs typeface="Lato" panose="020F0502020204030203" pitchFamily="34" charset="0"/>
              </a:rPr>
              <a:t> Average power: up to 7.5 kW/m, power density on outer wall radius up to 104 kW/m</a:t>
            </a:r>
            <a:r>
              <a:rPr lang="en-US" sz="1500" baseline="30000" dirty="0">
                <a:latin typeface="Lato" panose="020F0502020204030203" pitchFamily="34" charset="0"/>
                <a:ea typeface="Lato" panose="020F0502020204030203" pitchFamily="34" charset="0"/>
                <a:cs typeface="Lato" panose="020F0502020204030203" pitchFamily="34" charset="0"/>
              </a:rPr>
              <a:t>2</a:t>
            </a:r>
            <a:endParaRPr lang="en-GB" sz="1500" baseline="300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a16="http://schemas.microsoft.com/office/drawing/2014/main" id="{AB282912-06B1-5E10-8D91-5D28FAD2DB91}"/>
              </a:ext>
            </a:extLst>
          </p:cNvPr>
          <p:cNvSpPr/>
          <p:nvPr/>
        </p:nvSpPr>
        <p:spPr>
          <a:xfrm>
            <a:off x="2701636" y="2955636"/>
            <a:ext cx="3502142" cy="21243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C96AC48D-526E-91CA-E116-12CB7ECC2D01}"/>
              </a:ext>
            </a:extLst>
          </p:cNvPr>
          <p:cNvSpPr txBox="1"/>
          <p:nvPr/>
        </p:nvSpPr>
        <p:spPr>
          <a:xfrm>
            <a:off x="3046320" y="4853709"/>
            <a:ext cx="2907048" cy="246221"/>
          </a:xfrm>
          <a:prstGeom prst="rect">
            <a:avLst/>
          </a:prstGeom>
          <a:noFill/>
        </p:spPr>
        <p:txBody>
          <a:bodyPr wrap="square" rtlCol="0">
            <a:spAutoFit/>
          </a:bodyPr>
          <a:lstStyle/>
          <a:p>
            <a:pPr algn="l"/>
            <a:r>
              <a:rPr lang="en-CH" sz="1000" dirty="0"/>
              <a:t>A. Grudiev, </a:t>
            </a:r>
            <a:r>
              <a:rPr lang="en-GB" sz="1000" dirty="0"/>
              <a:t>A. </a:t>
            </a:r>
            <a:r>
              <a:rPr lang="en-GB" sz="1000" dirty="0" err="1"/>
              <a:t>Kurtulus</a:t>
            </a:r>
            <a:r>
              <a:rPr lang="en-CH" sz="1000" dirty="0"/>
              <a:t> et al. </a:t>
            </a:r>
          </a:p>
        </p:txBody>
      </p:sp>
    </p:spTree>
    <p:extLst>
      <p:ext uri="{BB962C8B-B14F-4D97-AF65-F5344CB8AC3E}">
        <p14:creationId xmlns:p14="http://schemas.microsoft.com/office/powerpoint/2010/main" val="338115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13</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046228" y="-24720"/>
            <a:ext cx="5112297"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Electron-, Common, Positron and HE-linacs</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55DF28CC-9070-3C43-D715-9EBC4BF5FCF6}"/>
              </a:ext>
            </a:extLst>
          </p:cNvPr>
          <p:cNvPicPr>
            <a:picLocks noChangeAspect="1"/>
          </p:cNvPicPr>
          <p:nvPr/>
        </p:nvPicPr>
        <p:blipFill>
          <a:blip r:embed="rId3"/>
          <a:stretch>
            <a:fillRect/>
          </a:stretch>
        </p:blipFill>
        <p:spPr>
          <a:xfrm>
            <a:off x="99735" y="2020091"/>
            <a:ext cx="5386463" cy="2722826"/>
          </a:xfrm>
          <a:prstGeom prst="rect">
            <a:avLst/>
          </a:prstGeom>
        </p:spPr>
      </p:pic>
      <p:sp>
        <p:nvSpPr>
          <p:cNvPr id="6" name="TextBox 5">
            <a:extLst>
              <a:ext uri="{FF2B5EF4-FFF2-40B4-BE49-F238E27FC236}">
                <a16:creationId xmlns:a16="http://schemas.microsoft.com/office/drawing/2014/main" id="{E1D77762-0150-5103-765B-6B74C9635F6C}"/>
              </a:ext>
            </a:extLst>
          </p:cNvPr>
          <p:cNvSpPr txBox="1"/>
          <p:nvPr/>
        </p:nvSpPr>
        <p:spPr>
          <a:xfrm>
            <a:off x="1604211" y="412435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8" name="TextBox 7">
            <a:extLst>
              <a:ext uri="{FF2B5EF4-FFF2-40B4-BE49-F238E27FC236}">
                <a16:creationId xmlns:a16="http://schemas.microsoft.com/office/drawing/2014/main" id="{7A9E9FE7-2EA8-EA92-4194-212D90D09B5B}"/>
              </a:ext>
            </a:extLst>
          </p:cNvPr>
          <p:cNvSpPr txBox="1"/>
          <p:nvPr/>
        </p:nvSpPr>
        <p:spPr>
          <a:xfrm>
            <a:off x="2862729" y="364340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pic>
        <p:nvPicPr>
          <p:cNvPr id="4" name="Picture 3">
            <a:extLst>
              <a:ext uri="{FF2B5EF4-FFF2-40B4-BE49-F238E27FC236}">
                <a16:creationId xmlns:a16="http://schemas.microsoft.com/office/drawing/2014/main" id="{5F7ECC15-1B44-2229-1A09-005B9EB9F506}"/>
              </a:ext>
            </a:extLst>
          </p:cNvPr>
          <p:cNvPicPr>
            <a:picLocks noChangeAspect="1"/>
          </p:cNvPicPr>
          <p:nvPr/>
        </p:nvPicPr>
        <p:blipFill>
          <a:blip r:embed="rId4"/>
          <a:stretch>
            <a:fillRect/>
          </a:stretch>
        </p:blipFill>
        <p:spPr>
          <a:xfrm>
            <a:off x="5527289" y="2053717"/>
            <a:ext cx="3616711" cy="2689200"/>
          </a:xfrm>
          <a:prstGeom prst="rect">
            <a:avLst/>
          </a:prstGeom>
        </p:spPr>
      </p:pic>
      <p:sp>
        <p:nvSpPr>
          <p:cNvPr id="12" name="TextBox 11">
            <a:extLst>
              <a:ext uri="{FF2B5EF4-FFF2-40B4-BE49-F238E27FC236}">
                <a16:creationId xmlns:a16="http://schemas.microsoft.com/office/drawing/2014/main" id="{20211D5D-9EFB-60A9-8150-1BF3F9DA0F83}"/>
              </a:ext>
            </a:extLst>
          </p:cNvPr>
          <p:cNvSpPr txBox="1"/>
          <p:nvPr/>
        </p:nvSpPr>
        <p:spPr>
          <a:xfrm>
            <a:off x="253889" y="4578845"/>
            <a:ext cx="2983346" cy="500715"/>
          </a:xfrm>
          <a:prstGeom prst="rect">
            <a:avLst/>
          </a:prstGeom>
          <a:noFill/>
        </p:spPr>
        <p:txBody>
          <a:bodyPr wrap="square" rtlCol="0">
            <a:spAutoFit/>
          </a:bodyPr>
          <a:lstStyle/>
          <a:p>
            <a:pPr algn="l">
              <a:lnSpc>
                <a:spcPts val="3700"/>
              </a:lnSpc>
            </a:pPr>
            <a:r>
              <a:rPr lang="en-CH" dirty="0">
                <a:solidFill>
                  <a:schemeClr val="bg1"/>
                </a:solidFill>
                <a:latin typeface="Lato" panose="020F0502020204030203" pitchFamily="34" charset="0"/>
                <a:ea typeface="Lato" panose="020F0502020204030203" pitchFamily="34" charset="0"/>
                <a:cs typeface="Lato" panose="020F0502020204030203" pitchFamily="34" charset="0"/>
              </a:rPr>
              <a:t>SwissFEL linac</a:t>
            </a:r>
          </a:p>
        </p:txBody>
      </p:sp>
      <p:sp>
        <p:nvSpPr>
          <p:cNvPr id="13" name="Content Placeholder 3">
            <a:extLst>
              <a:ext uri="{FF2B5EF4-FFF2-40B4-BE49-F238E27FC236}">
                <a16:creationId xmlns:a16="http://schemas.microsoft.com/office/drawing/2014/main" id="{27E196E9-75E7-9059-0EF0-E2A5F993D555}"/>
              </a:ext>
            </a:extLst>
          </p:cNvPr>
          <p:cNvSpPr txBox="1">
            <a:spLocks/>
          </p:cNvSpPr>
          <p:nvPr/>
        </p:nvSpPr>
        <p:spPr>
          <a:xfrm>
            <a:off x="121684" y="509765"/>
            <a:ext cx="8900632" cy="1409577"/>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RF technology: tuning-free from PSI</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Each RF module: one klystron/modulator, rf WG network, 2 rf structures (3-m long), LLRF, cooling system, 2 BPMs, 2 quads and 2 correctors. Total length: 7.5 m</a:t>
            </a:r>
          </a:p>
          <a:p>
            <a:pPr marL="268288" indent="-268288">
              <a:spcAft>
                <a:spcPts val="600"/>
              </a:spcAft>
              <a:buSzPct val="80000"/>
              <a:buFont typeface=".PingFang SC Regular"/>
              <a:buChar char="－"/>
            </a:pPr>
            <a:r>
              <a:rPr lang="en-CH" sz="1600" dirty="0">
                <a:solidFill>
                  <a:schemeClr val="tx2"/>
                </a:solidFill>
                <a:latin typeface="Lato" panose="020F0502020204030203" pitchFamily="34" charset="0"/>
                <a:ea typeface="Lato" panose="020F0502020204030203" pitchFamily="34" charset="0"/>
                <a:cs typeface="Lato" panose="020F0502020204030203" pitchFamily="34" charset="0"/>
              </a:rPr>
              <a:t>Common linac at 400 Hz during positron production</a:t>
            </a:r>
          </a:p>
        </p:txBody>
      </p:sp>
    </p:spTree>
    <p:extLst>
      <p:ext uri="{BB962C8B-B14F-4D97-AF65-F5344CB8AC3E}">
        <p14:creationId xmlns:p14="http://schemas.microsoft.com/office/powerpoint/2010/main" val="1933641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BD330F-C7F4-7598-0FAC-5D0A7AE8ACD0}"/>
              </a:ext>
            </a:extLst>
          </p:cNvPr>
          <p:cNvSpPr txBox="1"/>
          <p:nvPr/>
        </p:nvSpPr>
        <p:spPr>
          <a:xfrm>
            <a:off x="2704466" y="-47784"/>
            <a:ext cx="3881191"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High gradient &amp; Breakdown rate</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Content Placeholder 3">
            <a:extLst>
              <a:ext uri="{FF2B5EF4-FFF2-40B4-BE49-F238E27FC236}">
                <a16:creationId xmlns:a16="http://schemas.microsoft.com/office/drawing/2014/main" id="{282F7236-AE8D-203A-CA39-311903E6B0AD}"/>
              </a:ext>
            </a:extLst>
          </p:cNvPr>
          <p:cNvSpPr txBox="1">
            <a:spLocks/>
          </p:cNvSpPr>
          <p:nvPr/>
        </p:nvSpPr>
        <p:spPr>
          <a:xfrm>
            <a:off x="65028" y="426654"/>
            <a:ext cx="5918769" cy="4637751"/>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1200"/>
              </a:spcAft>
              <a:buSzPct val="80000"/>
              <a:buFont typeface=".PingFang SC Regular"/>
              <a:buChar char="－"/>
            </a:pPr>
            <a:r>
              <a:rPr lang="en-US" sz="1300" dirty="0">
                <a:latin typeface="Lato" panose="020F0502020204030203" pitchFamily="34" charset="0"/>
                <a:ea typeface="Lato" panose="020F0502020204030203" pitchFamily="34" charset="0"/>
                <a:cs typeface="Lato" panose="020F0502020204030203" pitchFamily="34" charset="0"/>
                <a:sym typeface="Wingdings"/>
              </a:rPr>
              <a:t>Tuning-free technology: PSI has developed a production line of high technological content for high-quality, high gradient </a:t>
            </a:r>
            <a:r>
              <a:rPr lang="en-US" sz="1300" dirty="0">
                <a:solidFill>
                  <a:schemeClr val="tx2"/>
                </a:solidFill>
                <a:latin typeface="Lato" panose="020F0502020204030203" pitchFamily="34" charset="0"/>
                <a:ea typeface="Lato" panose="020F0502020204030203" pitchFamily="34" charset="0"/>
                <a:cs typeface="Lato" panose="020F0502020204030203" pitchFamily="34" charset="0"/>
                <a:sym typeface="Wingdings"/>
              </a:rPr>
              <a:t>C-band accelerating structures </a:t>
            </a:r>
            <a:r>
              <a:rPr lang="en-US" sz="1300" dirty="0">
                <a:latin typeface="Lato" panose="020F0502020204030203" pitchFamily="34" charset="0"/>
                <a:ea typeface="Lato" panose="020F0502020204030203" pitchFamily="34" charset="0"/>
                <a:cs typeface="Lato" panose="020F0502020204030203" pitchFamily="34" charset="0"/>
                <a:sym typeface="Wingdings"/>
              </a:rPr>
              <a:t>for the SwissFEL project (~120 structures) </a:t>
            </a:r>
            <a:r>
              <a:rPr lang="en-US" sz="1300" dirty="0">
                <a:latin typeface="Lato" panose="020F0502020204030203" pitchFamily="34" charset="0"/>
                <a:ea typeface="Lato" panose="020F0502020204030203" pitchFamily="34" charset="0"/>
                <a:cs typeface="Lato" panose="020F0502020204030203" pitchFamily="34" charset="0"/>
                <a:sym typeface="Wingdings"/>
                <a:hlinkClick r:id="rId3"/>
              </a:rPr>
              <a:t>https://doi.org/10.1038/s41566-020-00712-8</a:t>
            </a:r>
            <a:r>
              <a:rPr lang="en-US" sz="1300" dirty="0">
                <a:latin typeface="Lato" panose="020F0502020204030203" pitchFamily="34" charset="0"/>
                <a:ea typeface="Lato" panose="020F0502020204030203" pitchFamily="34" charset="0"/>
                <a:cs typeface="Lato" panose="020F0502020204030203" pitchFamily="34" charset="0"/>
                <a:sym typeface="Wingdings"/>
              </a:rPr>
              <a:t> </a:t>
            </a:r>
          </a:p>
          <a:p>
            <a:pPr marL="557212" lvl="1" indent="-285750">
              <a:spcAft>
                <a:spcPts val="1200"/>
              </a:spcAft>
              <a:buSzPct val="80000"/>
              <a:buFont typeface="Wingdings" pitchFamily="2" charset="2"/>
              <a:buChar char="§"/>
            </a:pPr>
            <a:r>
              <a:rPr lang="en-US" sz="1300" dirty="0">
                <a:latin typeface="Lato" panose="020F0502020204030203" pitchFamily="34" charset="0"/>
                <a:ea typeface="Lato" panose="020F0502020204030203" pitchFamily="34" charset="0"/>
                <a:cs typeface="Lato" panose="020F0502020204030203" pitchFamily="34" charset="0"/>
                <a:sym typeface="Wingdings"/>
              </a:rPr>
              <a:t>Gradient and BDR at 100 Hz: max 55 MV/m, BDR=1E-07, operation at 30 MV/m</a:t>
            </a:r>
          </a:p>
          <a:p>
            <a:pPr marL="268288" indent="-268288">
              <a:spcAft>
                <a:spcPts val="1200"/>
              </a:spcAft>
              <a:buSzPct val="80000"/>
              <a:buFont typeface=".PingFang SC Regular"/>
              <a:buChar char="－"/>
            </a:pPr>
            <a:r>
              <a:rPr lang="en-US" sz="1300" dirty="0">
                <a:latin typeface="Lato" panose="020F0502020204030203" pitchFamily="34" charset="0"/>
                <a:ea typeface="Lato" panose="020F0502020204030203" pitchFamily="34" charset="0"/>
                <a:cs typeface="Lato" panose="020F0502020204030203" pitchFamily="34" charset="0"/>
                <a:sym typeface="Wingdings"/>
              </a:rPr>
              <a:t>Collaboration CERN-PSI on first-tuning-free </a:t>
            </a:r>
            <a:r>
              <a:rPr lang="en-US" sz="1300" dirty="0">
                <a:solidFill>
                  <a:schemeClr val="tx2"/>
                </a:solidFill>
                <a:latin typeface="Lato" panose="020F0502020204030203" pitchFamily="34" charset="0"/>
                <a:ea typeface="Lato" panose="020F0502020204030203" pitchFamily="34" charset="0"/>
                <a:cs typeface="Lato" panose="020F0502020204030203" pitchFamily="34" charset="0"/>
                <a:sym typeface="Wingdings"/>
              </a:rPr>
              <a:t>X-band Accelerating Structures</a:t>
            </a:r>
            <a:r>
              <a:rPr lang="en-US" sz="1300" dirty="0">
                <a:latin typeface="Lato" panose="020F0502020204030203" pitchFamily="34" charset="0"/>
                <a:ea typeface="Lato" panose="020F0502020204030203" pitchFamily="34" charset="0"/>
                <a:cs typeface="Lato" panose="020F0502020204030203" pitchFamily="34" charset="0"/>
                <a:sym typeface="Wingdings"/>
              </a:rPr>
              <a:t>: CLIC X-band prototypes (max gradient ~120 MV/m at 100 Hz) </a:t>
            </a:r>
            <a:r>
              <a:rPr lang="en-US" sz="1300" dirty="0">
                <a:latin typeface="Lato" panose="020F0502020204030203" pitchFamily="34" charset="0"/>
                <a:ea typeface="Lato" panose="020F0502020204030203" pitchFamily="34" charset="0"/>
                <a:cs typeface="Lato" panose="020F0502020204030203" pitchFamily="34" charset="0"/>
                <a:sym typeface="Wingdings"/>
                <a:hlinkClick r:id="rId4"/>
              </a:rPr>
              <a:t>https://doi.org/10.1109/TNS.2022.3230567</a:t>
            </a:r>
            <a:r>
              <a:rPr lang="en-US" sz="1300" dirty="0">
                <a:latin typeface="Lato" panose="020F0502020204030203" pitchFamily="34" charset="0"/>
                <a:ea typeface="Lato" panose="020F0502020204030203" pitchFamily="34" charset="0"/>
                <a:cs typeface="Lato" panose="020F0502020204030203" pitchFamily="34" charset="0"/>
                <a:sym typeface="Wingdings"/>
              </a:rPr>
              <a:t> </a:t>
            </a:r>
          </a:p>
          <a:p>
            <a:pPr marL="268288" indent="-268288">
              <a:spcAft>
                <a:spcPts val="1200"/>
              </a:spcAft>
              <a:buSzPct val="80000"/>
              <a:buFont typeface=".PingFang SC Regular"/>
              <a:buChar char="－"/>
            </a:pPr>
            <a:r>
              <a:rPr lang="en-US" sz="1300" dirty="0">
                <a:latin typeface="Lato" panose="020F0502020204030203" pitchFamily="34" charset="0"/>
                <a:ea typeface="Lato" panose="020F0502020204030203" pitchFamily="34" charset="0"/>
                <a:cs typeface="Lato" panose="020F0502020204030203" pitchFamily="34" charset="0"/>
                <a:sym typeface="Wingdings"/>
              </a:rPr>
              <a:t>Collaboration Elettra-PSI: free tuning free </a:t>
            </a:r>
            <a:r>
              <a:rPr lang="en-US" sz="1300" dirty="0">
                <a:solidFill>
                  <a:schemeClr val="tx2"/>
                </a:solidFill>
                <a:latin typeface="Lato" panose="020F0502020204030203" pitchFamily="34" charset="0"/>
                <a:ea typeface="Lato" panose="020F0502020204030203" pitchFamily="34" charset="0"/>
                <a:cs typeface="Lato" panose="020F0502020204030203" pitchFamily="34" charset="0"/>
                <a:sym typeface="Wingdings"/>
              </a:rPr>
              <a:t>S-band Accelerating Structures </a:t>
            </a:r>
            <a:r>
              <a:rPr lang="en-US" sz="1300" dirty="0">
                <a:solidFill>
                  <a:schemeClr val="tx2"/>
                </a:solidFill>
                <a:latin typeface="Lato" panose="020F0502020204030203" pitchFamily="34" charset="0"/>
                <a:ea typeface="Lato" panose="020F0502020204030203" pitchFamily="34" charset="0"/>
                <a:cs typeface="Lato" panose="020F0502020204030203" pitchFamily="34" charset="0"/>
                <a:sym typeface="Wingdings"/>
                <a:hlinkClick r:id="rId5"/>
              </a:rPr>
              <a:t>https://doi.org/10.1016/j.nima.2023.168543</a:t>
            </a:r>
            <a:endParaRPr lang="en-US" sz="1300" dirty="0">
              <a:latin typeface="Lato" panose="020F0502020204030203" pitchFamily="34" charset="0"/>
              <a:ea typeface="Lato" panose="020F0502020204030203" pitchFamily="34" charset="0"/>
              <a:cs typeface="Lato" panose="020F0502020204030203" pitchFamily="34" charset="0"/>
              <a:sym typeface="Wingdings"/>
            </a:endParaRPr>
          </a:p>
          <a:p>
            <a:pPr marL="557212" lvl="1" indent="-285750">
              <a:spcAft>
                <a:spcPts val="1200"/>
              </a:spcAft>
              <a:buSzPct val="80000"/>
              <a:buFont typeface="Wingdings" pitchFamily="2" charset="2"/>
              <a:buChar char="§"/>
              <a:tabLst>
                <a:tab pos="439738" algn="l"/>
              </a:tabLst>
            </a:pPr>
            <a:r>
              <a:rPr lang="en-US" sz="1300" dirty="0">
                <a:latin typeface="Lato" panose="020F0502020204030203" pitchFamily="34" charset="0"/>
                <a:ea typeface="Lato" panose="020F0502020204030203" pitchFamily="34" charset="0"/>
                <a:cs typeface="Lato" panose="020F0502020204030203" pitchFamily="34" charset="0"/>
                <a:sym typeface="Wingdings"/>
              </a:rPr>
              <a:t>Gradient and BDR at 100 Hz: max 40 MV/m, BDR=1E-07, operation at 30 MV/m</a:t>
            </a:r>
          </a:p>
          <a:p>
            <a:pPr marL="557212" lvl="1" indent="-285750">
              <a:spcAft>
                <a:spcPts val="1200"/>
              </a:spcAft>
              <a:buSzPct val="80000"/>
              <a:buFont typeface="Wingdings" pitchFamily="2" charset="2"/>
              <a:buChar char="§"/>
              <a:tabLst>
                <a:tab pos="439738" algn="l"/>
              </a:tabLst>
            </a:pPr>
            <a:r>
              <a:rPr lang="en-US" sz="1300" dirty="0">
                <a:latin typeface="Lato" panose="020F0502020204030203" pitchFamily="34" charset="0"/>
                <a:ea typeface="Lato" panose="020F0502020204030203" pitchFamily="34" charset="0"/>
                <a:cs typeface="Lato" panose="020F0502020204030203" pitchFamily="34" charset="0"/>
                <a:sym typeface="Wingdings"/>
              </a:rPr>
              <a:t>Max gradient was limited by the RF source</a:t>
            </a:r>
          </a:p>
          <a:p>
            <a:pPr marL="93672" indent="0">
              <a:spcAft>
                <a:spcPts val="1200"/>
              </a:spcAft>
              <a:buSzPct val="80000"/>
              <a:buNone/>
              <a:tabLst>
                <a:tab pos="439738" algn="l"/>
              </a:tabLst>
            </a:pPr>
            <a:r>
              <a:rPr lang="en-US" sz="1300" dirty="0">
                <a:solidFill>
                  <a:schemeClr val="tx2"/>
                </a:solidFill>
                <a:latin typeface="Lato" panose="020F0502020204030203" pitchFamily="34" charset="0"/>
                <a:ea typeface="Lato" panose="020F0502020204030203" pitchFamily="34" charset="0"/>
                <a:cs typeface="Lato" panose="020F0502020204030203" pitchFamily="34" charset="0"/>
                <a:sym typeface="Wingdings"/>
              </a:rPr>
              <a:t>As a conclusion: present gradients (30 MV/m at 200 Hz, 21.5 MV/m at 400 MV/) are well supported by experiences, </a:t>
            </a:r>
            <a:r>
              <a:rPr lang="en-GB" sz="13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sym typeface="Wingdings" pitchFamily="2" charset="2"/>
              </a:rPr>
              <a:t>thermo-mechanical analysis to be performed with higher dissipated power density</a:t>
            </a:r>
            <a:endParaRPr lang="en-US" sz="1300" dirty="0">
              <a:solidFill>
                <a:srgbClr val="C00000"/>
              </a:solidFill>
              <a:latin typeface="Lato" panose="020F0502020204030203" pitchFamily="34" charset="0"/>
              <a:ea typeface="Lato" panose="020F0502020204030203" pitchFamily="34" charset="0"/>
              <a:cs typeface="Lato" panose="020F0502020204030203" pitchFamily="34" charset="0"/>
              <a:sym typeface="Wingdings"/>
            </a:endParaRPr>
          </a:p>
        </p:txBody>
      </p:sp>
      <p:pic>
        <p:nvPicPr>
          <p:cNvPr id="3" name="Content Placeholder 6">
            <a:extLst>
              <a:ext uri="{FF2B5EF4-FFF2-40B4-BE49-F238E27FC236}">
                <a16:creationId xmlns:a16="http://schemas.microsoft.com/office/drawing/2014/main" id="{8753DB7C-5466-EB36-77DC-2CBD2840137A}"/>
              </a:ext>
            </a:extLst>
          </p:cNvPr>
          <p:cNvPicPr>
            <a:picLocks noChangeAspect="1"/>
          </p:cNvPicPr>
          <p:nvPr/>
        </p:nvPicPr>
        <p:blipFill>
          <a:blip r:embed="rId6"/>
          <a:stretch>
            <a:fillRect/>
          </a:stretch>
        </p:blipFill>
        <p:spPr>
          <a:xfrm>
            <a:off x="5983797" y="1028989"/>
            <a:ext cx="3010709" cy="2267586"/>
          </a:xfrm>
          <a:prstGeom prst="rect">
            <a:avLst/>
          </a:prstGeom>
        </p:spPr>
      </p:pic>
      <p:pic>
        <p:nvPicPr>
          <p:cNvPr id="5" name="Picture 4">
            <a:extLst>
              <a:ext uri="{FF2B5EF4-FFF2-40B4-BE49-F238E27FC236}">
                <a16:creationId xmlns:a16="http://schemas.microsoft.com/office/drawing/2014/main" id="{D632DCF1-A785-448A-0613-F4C68119EE9E}"/>
              </a:ext>
            </a:extLst>
          </p:cNvPr>
          <p:cNvPicPr>
            <a:picLocks noChangeAspect="1"/>
          </p:cNvPicPr>
          <p:nvPr/>
        </p:nvPicPr>
        <p:blipFill rotWithShape="1">
          <a:blip r:embed="rId7"/>
          <a:srcRect t="8683" b="19002"/>
          <a:stretch/>
        </p:blipFill>
        <p:spPr>
          <a:xfrm>
            <a:off x="5983798" y="3372775"/>
            <a:ext cx="3010708" cy="1691630"/>
          </a:xfrm>
          <a:prstGeom prst="rect">
            <a:avLst/>
          </a:prstGeom>
        </p:spPr>
      </p:pic>
      <p:sp>
        <p:nvSpPr>
          <p:cNvPr id="7" name="TextBox 6">
            <a:extLst>
              <a:ext uri="{FF2B5EF4-FFF2-40B4-BE49-F238E27FC236}">
                <a16:creationId xmlns:a16="http://schemas.microsoft.com/office/drawing/2014/main" id="{86A57C2E-BB09-5591-B908-55769127F9B3}"/>
              </a:ext>
            </a:extLst>
          </p:cNvPr>
          <p:cNvSpPr txBox="1"/>
          <p:nvPr/>
        </p:nvSpPr>
        <p:spPr>
          <a:xfrm>
            <a:off x="5917561" y="713890"/>
            <a:ext cx="3161411" cy="461665"/>
          </a:xfrm>
          <a:prstGeom prst="rect">
            <a:avLst/>
          </a:prstGeom>
          <a:solidFill>
            <a:schemeClr val="bg1"/>
          </a:solidFill>
        </p:spPr>
        <p:txBody>
          <a:bodyPr wrap="squar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3m-long S-band structure brazed in one piece</a:t>
            </a:r>
            <a:endParaRPr lang="en-GB" sz="12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44945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07582" y="97560"/>
            <a:ext cx="385618"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15</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063542" y="-34549"/>
            <a:ext cx="5745484"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Electron, Common, HE linacs – RF power density</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739660E0-4CD8-8038-1B5C-550B55E48BDF}"/>
              </a:ext>
            </a:extLst>
          </p:cNvPr>
          <p:cNvPicPr>
            <a:picLocks noChangeAspect="1"/>
          </p:cNvPicPr>
          <p:nvPr/>
        </p:nvPicPr>
        <p:blipFill>
          <a:blip r:embed="rId3"/>
          <a:stretch>
            <a:fillRect/>
          </a:stretch>
        </p:blipFill>
        <p:spPr>
          <a:xfrm>
            <a:off x="564571" y="375085"/>
            <a:ext cx="7487229" cy="2226932"/>
          </a:xfrm>
          <a:prstGeom prst="rect">
            <a:avLst/>
          </a:prstGeom>
          <a:solidFill>
            <a:schemeClr val="bg1"/>
          </a:solidFill>
        </p:spPr>
      </p:pic>
      <p:sp>
        <p:nvSpPr>
          <p:cNvPr id="11" name="TextBox 10">
            <a:extLst>
              <a:ext uri="{FF2B5EF4-FFF2-40B4-BE49-F238E27FC236}">
                <a16:creationId xmlns:a16="http://schemas.microsoft.com/office/drawing/2014/main" id="{D6807066-B0C3-1269-2309-F653206C961B}"/>
              </a:ext>
            </a:extLst>
          </p:cNvPr>
          <p:cNvSpPr txBox="1"/>
          <p:nvPr/>
        </p:nvSpPr>
        <p:spPr>
          <a:xfrm>
            <a:off x="3271370" y="998619"/>
            <a:ext cx="843891" cy="307777"/>
          </a:xfrm>
          <a:prstGeom prst="rect">
            <a:avLst/>
          </a:prstGeom>
          <a:noFill/>
        </p:spPr>
        <p:txBody>
          <a:bodyPr wrap="square" rtlCol="0">
            <a:spAutoFit/>
          </a:bodyPr>
          <a:lstStyle/>
          <a:p>
            <a:pPr algn="l">
              <a:spcAft>
                <a:spcPts val="600"/>
              </a:spcAft>
            </a:pPr>
            <a:r>
              <a:rPr lang="en-US" sz="1400" dirty="0">
                <a:latin typeface="Lato" panose="020F0502020204030203" pitchFamily="34" charset="0"/>
                <a:ea typeface="Lato" panose="020F0502020204030203" pitchFamily="34" charset="0"/>
                <a:cs typeface="Lato" panose="020F0502020204030203" pitchFamily="34" charset="0"/>
              </a:rPr>
              <a:t>400 Hz</a:t>
            </a:r>
            <a:endParaRPr lang="en-CH" sz="1400" dirty="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id="{B3AEF8B9-C3B9-DE1F-FB29-139919AFFAAD}"/>
              </a:ext>
            </a:extLst>
          </p:cNvPr>
          <p:cNvSpPr txBox="1"/>
          <p:nvPr/>
        </p:nvSpPr>
        <p:spPr>
          <a:xfrm>
            <a:off x="1049101" y="375085"/>
            <a:ext cx="843891" cy="307777"/>
          </a:xfrm>
          <a:prstGeom prst="rect">
            <a:avLst/>
          </a:prstGeom>
          <a:noFill/>
        </p:spPr>
        <p:txBody>
          <a:bodyPr wrap="square" rtlCol="0">
            <a:spAutoFit/>
          </a:bodyPr>
          <a:lstStyle/>
          <a:p>
            <a:pPr algn="l">
              <a:spcAft>
                <a:spcPts val="600"/>
              </a:spcAft>
            </a:pPr>
            <a:r>
              <a:rPr lang="en-US" sz="1400" dirty="0">
                <a:latin typeface="Lato" panose="020F0502020204030203" pitchFamily="34" charset="0"/>
                <a:ea typeface="Lato" panose="020F0502020204030203" pitchFamily="34" charset="0"/>
                <a:cs typeface="Lato" panose="020F0502020204030203" pitchFamily="34" charset="0"/>
              </a:rPr>
              <a:t>200 Hz</a:t>
            </a:r>
            <a:endParaRPr lang="en-CH" sz="1400" dirty="0">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20382E60-7ABA-6A7B-A456-E74FB2D99C5E}"/>
              </a:ext>
            </a:extLst>
          </p:cNvPr>
          <p:cNvSpPr txBox="1"/>
          <p:nvPr/>
        </p:nvSpPr>
        <p:spPr>
          <a:xfrm>
            <a:off x="5770268" y="1697577"/>
            <a:ext cx="843891" cy="307777"/>
          </a:xfrm>
          <a:prstGeom prst="rect">
            <a:avLst/>
          </a:prstGeom>
          <a:noFill/>
        </p:spPr>
        <p:txBody>
          <a:bodyPr wrap="square" rtlCol="0">
            <a:spAutoFit/>
          </a:bodyPr>
          <a:lstStyle/>
          <a:p>
            <a:pPr algn="l">
              <a:spcAft>
                <a:spcPts val="600"/>
              </a:spcAft>
            </a:pPr>
            <a:r>
              <a:rPr lang="en-US" sz="1400" dirty="0">
                <a:latin typeface="Lato" panose="020F0502020204030203" pitchFamily="34" charset="0"/>
                <a:ea typeface="Lato" panose="020F0502020204030203" pitchFamily="34" charset="0"/>
                <a:cs typeface="Lato" panose="020F0502020204030203" pitchFamily="34" charset="0"/>
              </a:rPr>
              <a:t>200 Hz</a:t>
            </a:r>
            <a:endParaRPr lang="en-CH" sz="1400" dirty="0">
              <a:latin typeface="Lato" panose="020F0502020204030203" pitchFamily="34" charset="0"/>
              <a:ea typeface="Lato" panose="020F0502020204030203" pitchFamily="34" charset="0"/>
              <a:cs typeface="Lato" panose="020F0502020204030203" pitchFamily="34" charset="0"/>
            </a:endParaRPr>
          </a:p>
        </p:txBody>
      </p:sp>
      <p:graphicFrame>
        <p:nvGraphicFramePr>
          <p:cNvPr id="48" name="Table 47">
            <a:extLst>
              <a:ext uri="{FF2B5EF4-FFF2-40B4-BE49-F238E27FC236}">
                <a16:creationId xmlns:a16="http://schemas.microsoft.com/office/drawing/2014/main" id="{05DE0FB7-31A6-F9D8-050C-D205BB70A98A}"/>
              </a:ext>
            </a:extLst>
          </p:cNvPr>
          <p:cNvGraphicFramePr>
            <a:graphicFrameLocks noGrp="1"/>
          </p:cNvGraphicFramePr>
          <p:nvPr>
            <p:extLst>
              <p:ext uri="{D42A27DB-BD31-4B8C-83A1-F6EECF244321}">
                <p14:modId xmlns:p14="http://schemas.microsoft.com/office/powerpoint/2010/main" val="4278275962"/>
              </p:ext>
            </p:extLst>
          </p:nvPr>
        </p:nvGraphicFramePr>
        <p:xfrm>
          <a:off x="322185" y="2653448"/>
          <a:ext cx="8499629" cy="2437902"/>
        </p:xfrm>
        <a:graphic>
          <a:graphicData uri="http://schemas.openxmlformats.org/drawingml/2006/table">
            <a:tbl>
              <a:tblPr firstRow="1" bandRow="1"/>
              <a:tblGrid>
                <a:gridCol w="1397789">
                  <a:extLst>
                    <a:ext uri="{9D8B030D-6E8A-4147-A177-3AD203B41FA5}">
                      <a16:colId xmlns:a16="http://schemas.microsoft.com/office/drawing/2014/main" val="3324495452"/>
                    </a:ext>
                  </a:extLst>
                </a:gridCol>
                <a:gridCol w="589280">
                  <a:extLst>
                    <a:ext uri="{9D8B030D-6E8A-4147-A177-3AD203B41FA5}">
                      <a16:colId xmlns:a16="http://schemas.microsoft.com/office/drawing/2014/main" val="1232723406"/>
                    </a:ext>
                  </a:extLst>
                </a:gridCol>
                <a:gridCol w="822960">
                  <a:extLst>
                    <a:ext uri="{9D8B030D-6E8A-4147-A177-3AD203B41FA5}">
                      <a16:colId xmlns:a16="http://schemas.microsoft.com/office/drawing/2014/main" val="3629797659"/>
                    </a:ext>
                  </a:extLst>
                </a:gridCol>
                <a:gridCol w="1270000">
                  <a:extLst>
                    <a:ext uri="{9D8B030D-6E8A-4147-A177-3AD203B41FA5}">
                      <a16:colId xmlns:a16="http://schemas.microsoft.com/office/drawing/2014/main" val="1466485908"/>
                    </a:ext>
                  </a:extLst>
                </a:gridCol>
                <a:gridCol w="828040">
                  <a:extLst>
                    <a:ext uri="{9D8B030D-6E8A-4147-A177-3AD203B41FA5}">
                      <a16:colId xmlns:a16="http://schemas.microsoft.com/office/drawing/2014/main" val="2824338955"/>
                    </a:ext>
                  </a:extLst>
                </a:gridCol>
                <a:gridCol w="1249680">
                  <a:extLst>
                    <a:ext uri="{9D8B030D-6E8A-4147-A177-3AD203B41FA5}">
                      <a16:colId xmlns:a16="http://schemas.microsoft.com/office/drawing/2014/main" val="3789821282"/>
                    </a:ext>
                  </a:extLst>
                </a:gridCol>
                <a:gridCol w="894080">
                  <a:extLst>
                    <a:ext uri="{9D8B030D-6E8A-4147-A177-3AD203B41FA5}">
                      <a16:colId xmlns:a16="http://schemas.microsoft.com/office/drawing/2014/main" val="3491796358"/>
                    </a:ext>
                  </a:extLst>
                </a:gridCol>
                <a:gridCol w="1447800">
                  <a:extLst>
                    <a:ext uri="{9D8B030D-6E8A-4147-A177-3AD203B41FA5}">
                      <a16:colId xmlns:a16="http://schemas.microsoft.com/office/drawing/2014/main" val="233540942"/>
                    </a:ext>
                  </a:extLst>
                </a:gridCol>
              </a:tblGrid>
              <a:tr h="465129">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Linac</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Freq.</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Peak</a:t>
                      </a:r>
                      <a:r>
                        <a:rPr lang="en-GB" sz="1200" baseline="0" noProof="0" dirty="0">
                          <a:latin typeface="Lato" panose="020F0502020204030203" pitchFamily="34" charset="0"/>
                          <a:ea typeface="Lato" panose="020F0502020204030203" pitchFamily="34" charset="0"/>
                          <a:cs typeface="Lato" panose="020F0502020204030203" pitchFamily="34" charset="0"/>
                        </a:rPr>
                        <a:t> gradient</a:t>
                      </a:r>
                    </a:p>
                  </a:txBody>
                  <a:tcP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DCA00"/>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Average</a:t>
                      </a:r>
                      <a:r>
                        <a:rPr lang="en-GB" sz="1200" baseline="0" noProof="0">
                          <a:latin typeface="Lato" panose="020F0502020204030203" pitchFamily="34" charset="0"/>
                          <a:ea typeface="Lato" panose="020F0502020204030203" pitchFamily="34" charset="0"/>
                          <a:cs typeface="Lato" panose="020F0502020204030203" pitchFamily="34" charset="0"/>
                        </a:rPr>
                        <a:t> power &lt;Pin&gt;</a:t>
                      </a:r>
                      <a:endParaRPr lang="en-GB" sz="1200" noProof="0">
                        <a:latin typeface="Lato" panose="020F0502020204030203" pitchFamily="34" charset="0"/>
                        <a:ea typeface="Lato" panose="020F0502020204030203" pitchFamily="34" charset="0"/>
                        <a:cs typeface="Lato" panose="020F0502020204030203"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Structure length</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a:latin typeface="Lato" panose="020F0502020204030203" pitchFamily="34" charset="0"/>
                          <a:ea typeface="Lato" panose="020F0502020204030203" pitchFamily="34" charset="0"/>
                          <a:cs typeface="Lato" panose="020F0502020204030203" pitchFamily="34" charset="0"/>
                        </a:rPr>
                        <a:t>Average power &lt;Pin&gt;/L*3/4</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Outer wall radius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a:latin typeface="Lato" panose="020F0502020204030203" pitchFamily="34" charset="0"/>
                          <a:ea typeface="Lato" panose="020F0502020204030203" pitchFamily="34" charset="0"/>
                          <a:cs typeface="Lato" panose="020F0502020204030203" pitchFamily="34" charset="0"/>
                        </a:rPr>
                        <a:t>Power density on outer wall radius</a:t>
                      </a:r>
                    </a:p>
                  </a:txBody>
                  <a:tcP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extLst>
                  <a:ext uri="{0D108BD9-81ED-4DB2-BD59-A6C34878D82A}">
                    <a16:rowId xmlns:a16="http://schemas.microsoft.com/office/drawing/2014/main" val="3306431053"/>
                  </a:ext>
                </a:extLst>
              </a:tr>
              <a:tr h="0">
                <a:tc>
                  <a:txBody>
                    <a:bodyPr/>
                    <a:lstStyle/>
                    <a:p>
                      <a:pPr algn="ctr"/>
                      <a:endParaRPr lang="en-GB" sz="1200" noProof="0" dirty="0">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[GHz]</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FDCA0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aseline="0" noProof="0" dirty="0">
                          <a:latin typeface="Lato" panose="020F0502020204030203" pitchFamily="34" charset="0"/>
                          <a:ea typeface="Lato" panose="020F0502020204030203" pitchFamily="34" charset="0"/>
                          <a:cs typeface="Lato" panose="020F0502020204030203" pitchFamily="34" charset="0"/>
                        </a:rPr>
                        <a:t>[MV/m]</a:t>
                      </a:r>
                      <a:endParaRPr lang="en-GB" sz="1200" noProof="0" dirty="0">
                        <a:latin typeface="Lato" panose="020F0502020204030203" pitchFamily="34" charset="0"/>
                        <a:ea typeface="Lato" panose="020F0502020204030203" pitchFamily="34" charset="0"/>
                        <a:cs typeface="Lato" panose="020F0502020204030203"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FDCA00"/>
                    </a:solidFill>
                  </a:tcPr>
                </a:tc>
                <a:tc>
                  <a:txBody>
                    <a:bodyPr/>
                    <a:lstStyle/>
                    <a:p>
                      <a:pPr algn="ctr"/>
                      <a:r>
                        <a:rPr lang="en-GB" sz="1200" baseline="0" noProof="0" dirty="0">
                          <a:latin typeface="Lato" panose="020F0502020204030203" pitchFamily="34" charset="0"/>
                          <a:ea typeface="Lato" panose="020F0502020204030203" pitchFamily="34" charset="0"/>
                          <a:cs typeface="Lato" panose="020F0502020204030203" pitchFamily="34" charset="0"/>
                        </a:rPr>
                        <a:t>[kW/structure]</a:t>
                      </a:r>
                      <a:endParaRPr lang="en-GB" sz="1200" noProof="0" dirty="0">
                        <a:latin typeface="Lato" panose="020F0502020204030203" pitchFamily="34" charset="0"/>
                        <a:ea typeface="Lato" panose="020F0502020204030203" pitchFamily="34" charset="0"/>
                        <a:cs typeface="Lato" panose="020F0502020204030203"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[m]</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noProof="0" dirty="0">
                          <a:latin typeface="Lato" panose="020F0502020204030203" pitchFamily="34" charset="0"/>
                          <a:ea typeface="Lato" panose="020F0502020204030203" pitchFamily="34" charset="0"/>
                          <a:cs typeface="Lato" panose="020F0502020204030203" pitchFamily="34" charset="0"/>
                        </a:rPr>
                        <a:t>[kW/m]</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noProof="0" dirty="0">
                          <a:latin typeface="Lato" panose="020F0502020204030203" pitchFamily="34" charset="0"/>
                          <a:ea typeface="Lato" panose="020F0502020204030203" pitchFamily="34" charset="0"/>
                          <a:cs typeface="Lato" panose="020F0502020204030203" pitchFamily="34" charset="0"/>
                        </a:rPr>
                        <a:t>[mm]</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noProof="0" dirty="0">
                          <a:latin typeface="Lato" panose="020F0502020204030203" pitchFamily="34" charset="0"/>
                          <a:ea typeface="Lato" panose="020F0502020204030203" pitchFamily="34" charset="0"/>
                          <a:cs typeface="Lato" panose="020F0502020204030203" pitchFamily="34" charset="0"/>
                        </a:rPr>
                        <a:t>[kW/m^2]</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solidFill>
                  </a:tcPr>
                </a:tc>
                <a:extLst>
                  <a:ext uri="{0D108BD9-81ED-4DB2-BD59-A6C34878D82A}">
                    <a16:rowId xmlns:a16="http://schemas.microsoft.com/office/drawing/2014/main" val="3193686750"/>
                  </a:ext>
                </a:extLst>
              </a:tr>
              <a:tr h="302069">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latin typeface="Lato" panose="020F0502020204030203" pitchFamily="34" charset="0"/>
                          <a:ea typeface="Lato" panose="020F0502020204030203" pitchFamily="34" charset="0"/>
                          <a:cs typeface="Lato" panose="020F0502020204030203" pitchFamily="34" charset="0"/>
                        </a:rPr>
                        <a:t>p-linac</a:t>
                      </a:r>
                    </a:p>
                  </a:txBody>
                  <a:tcP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2.0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latin typeface="Lato" panose="020F0502020204030203" pitchFamily="34" charset="0"/>
                          <a:ea typeface="Lato" panose="020F0502020204030203" pitchFamily="34" charset="0"/>
                          <a:cs typeface="Lato" panose="020F0502020204030203" pitchFamily="34" charset="0"/>
                        </a:rPr>
                        <a:t>20</a:t>
                      </a:r>
                    </a:p>
                  </a:txBody>
                  <a:tcP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dirty="0">
                          <a:solidFill>
                            <a:srgbClr val="FF0000"/>
                          </a:solidFill>
                          <a:latin typeface="Lato" panose="020F0502020204030203" pitchFamily="34" charset="0"/>
                          <a:ea typeface="Lato" panose="020F0502020204030203" pitchFamily="34" charset="0"/>
                          <a:cs typeface="Lato" panose="020F0502020204030203" pitchFamily="34" charset="0"/>
                        </a:rPr>
                        <a:t>31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7.5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125</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extLst>
                  <a:ext uri="{0D108BD9-81ED-4DB2-BD59-A6C34878D82A}">
                    <a16:rowId xmlns:a16="http://schemas.microsoft.com/office/drawing/2014/main" val="3385213710"/>
                  </a:ext>
                </a:extLst>
              </a:tr>
              <a:tr h="497840">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noProof="0" dirty="0">
                          <a:latin typeface="Lato" panose="020F0502020204030203" pitchFamily="34" charset="0"/>
                          <a:ea typeface="Lato" panose="020F0502020204030203" pitchFamily="34" charset="0"/>
                          <a:cs typeface="Lato" panose="020F0502020204030203" pitchFamily="34" charset="0"/>
                        </a:rPr>
                        <a:t>e-linac </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noProof="0" dirty="0">
                          <a:solidFill>
                            <a:schemeClr val="tx1"/>
                          </a:solidFill>
                          <a:latin typeface="Lato" panose="020F0502020204030203" pitchFamily="34" charset="0"/>
                          <a:ea typeface="Lato" panose="020F0502020204030203" pitchFamily="34" charset="0"/>
                          <a:cs typeface="Lato" panose="020F0502020204030203" pitchFamily="34" charset="0"/>
                        </a:rPr>
                        <a:t>HE-linac</a:t>
                      </a:r>
                      <a:r>
                        <a:rPr lang="en-GB" sz="1200" baseline="0" noProof="0" dirty="0">
                          <a:solidFill>
                            <a:schemeClr val="tx1"/>
                          </a:solidFill>
                          <a:latin typeface="Lato" panose="020F0502020204030203" pitchFamily="34" charset="0"/>
                          <a:ea typeface="Lato" panose="020F0502020204030203" pitchFamily="34" charset="0"/>
                          <a:cs typeface="Lato" panose="020F0502020204030203" pitchFamily="34" charset="0"/>
                        </a:rPr>
                        <a:t> S-band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29.5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4.5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~40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112.5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2258899043"/>
                  </a:ext>
                </a:extLst>
              </a:tr>
              <a:tr h="304800">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c-linac</a:t>
                      </a:r>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23.4</a:t>
                      </a:r>
                    </a:p>
                  </a:txBody>
                  <a:tcP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DCA00">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22.5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5.6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~40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tc>
                  <a:txBody>
                    <a:bodyPr/>
                    <a:lstStyle/>
                    <a:p>
                      <a:pPr algn="ctr"/>
                      <a:r>
                        <a:rPr lang="en-GB" sz="1200" noProof="0">
                          <a:solidFill>
                            <a:srgbClr val="FF0000"/>
                          </a:solidFill>
                          <a:latin typeface="Lato" panose="020F0502020204030203" pitchFamily="34" charset="0"/>
                          <a:ea typeface="Lato" panose="020F0502020204030203" pitchFamily="34" charset="0"/>
                          <a:cs typeface="Lato" panose="020F0502020204030203" pitchFamily="34" charset="0"/>
                        </a:rPr>
                        <a:t>141</a:t>
                      </a:r>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40000"/>
                      </a:srgbClr>
                    </a:solidFill>
                  </a:tcPr>
                </a:tc>
                <a:extLst>
                  <a:ext uri="{0D108BD9-81ED-4DB2-BD59-A6C34878D82A}">
                    <a16:rowId xmlns:a16="http://schemas.microsoft.com/office/drawing/2014/main" val="1750761318"/>
                  </a:ext>
                </a:extLst>
              </a:tr>
              <a:tr h="309880">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HE-linac </a:t>
                      </a:r>
                      <a:r>
                        <a:rPr lang="en-GB" sz="1200" baseline="0" noProof="0">
                          <a:solidFill>
                            <a:schemeClr val="tx1"/>
                          </a:solidFill>
                          <a:latin typeface="Lato" panose="020F0502020204030203" pitchFamily="34" charset="0"/>
                          <a:ea typeface="Lato" panose="020F0502020204030203" pitchFamily="34" charset="0"/>
                          <a:cs typeface="Lato" panose="020F0502020204030203" pitchFamily="34" charset="0"/>
                        </a:rPr>
                        <a:t>C-band</a:t>
                      </a:r>
                      <a:endParaRPr lang="en-GB" sz="1200" noProof="0">
                        <a:solidFill>
                          <a:schemeClr val="tx1"/>
                        </a:solidFill>
                        <a:latin typeface="Lato" panose="020F0502020204030203" pitchFamily="34" charset="0"/>
                        <a:ea typeface="Lato" panose="020F0502020204030203" pitchFamily="34" charset="0"/>
                        <a:cs typeface="Lato" panose="020F0502020204030203" pitchFamily="34" charset="0"/>
                      </a:endParaRP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5.6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~20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a:solidFill>
                            <a:schemeClr val="tx1"/>
                          </a:solidFill>
                          <a:latin typeface="Lato" panose="020F0502020204030203" pitchFamily="34" charset="0"/>
                          <a:ea typeface="Lato" panose="020F0502020204030203" pitchFamily="34" charset="0"/>
                          <a:cs typeface="Lato" panose="020F0502020204030203" pitchFamily="34" charset="0"/>
                        </a:rPr>
                        <a:t>140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1359430222"/>
                  </a:ext>
                </a:extLst>
              </a:tr>
              <a:tr h="283864">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SwissFEL C-band</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5.7</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30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1.9</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~20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tc>
                  <a:txBody>
                    <a:bodyPr/>
                    <a:lstStyle/>
                    <a:p>
                      <a:pPr algn="ctr"/>
                      <a:r>
                        <a:rPr lang="en-GB" sz="1200" noProof="0" dirty="0">
                          <a:solidFill>
                            <a:schemeClr val="accent4"/>
                          </a:solidFill>
                          <a:latin typeface="Lato" panose="020F0502020204030203" pitchFamily="34" charset="0"/>
                          <a:ea typeface="Lato" panose="020F0502020204030203" pitchFamily="34" charset="0"/>
                          <a:cs typeface="Lato" panose="020F0502020204030203" pitchFamily="34" charset="0"/>
                        </a:rPr>
                        <a:t>95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CA00">
                        <a:tint val="20000"/>
                      </a:srgbClr>
                    </a:solidFill>
                  </a:tcPr>
                </a:tc>
                <a:extLst>
                  <a:ext uri="{0D108BD9-81ED-4DB2-BD59-A6C34878D82A}">
                    <a16:rowId xmlns:a16="http://schemas.microsoft.com/office/drawing/2014/main" val="606334629"/>
                  </a:ext>
                </a:extLst>
              </a:tr>
            </a:tbl>
          </a:graphicData>
        </a:graphic>
      </p:graphicFrame>
    </p:spTree>
    <p:extLst>
      <p:ext uri="{BB962C8B-B14F-4D97-AF65-F5344CB8AC3E}">
        <p14:creationId xmlns:p14="http://schemas.microsoft.com/office/powerpoint/2010/main" val="14324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2D67DF6-AF6F-2FA9-8B55-F12D53D85FC2}"/>
              </a:ext>
            </a:extLst>
          </p:cNvPr>
          <p:cNvSpPr>
            <a:spLocks noGrp="1"/>
          </p:cNvSpPr>
          <p:nvPr>
            <p:ph type="sldNum" sz="quarter" idx="12"/>
          </p:nvPr>
        </p:nvSpPr>
        <p:spPr>
          <a:xfrm>
            <a:off x="8206312" y="4948014"/>
            <a:ext cx="575742" cy="147638"/>
          </a:xfrm>
        </p:spPr>
        <p:txBody>
          <a:bodyPr/>
          <a:lstStyle/>
          <a:p>
            <a:pPr algn="r">
              <a:defRPr/>
            </a:pPr>
            <a:r>
              <a:rPr lang="de-DE" dirty="0"/>
              <a:t>Page </a:t>
            </a:r>
            <a:fld id="{EBC07571-3134-BB4B-B83F-1A9FE18D34F3}" type="slidenum">
              <a:rPr lang="de-DE" smtClean="0"/>
              <a:pPr algn="r">
                <a:defRPr/>
              </a:pPr>
              <a:t>16</a:t>
            </a:fld>
            <a:endParaRPr lang="de-DE" dirty="0"/>
          </a:p>
        </p:txBody>
      </p:sp>
      <p:grpSp>
        <p:nvGrpSpPr>
          <p:cNvPr id="10" name="Group 9">
            <a:extLst>
              <a:ext uri="{FF2B5EF4-FFF2-40B4-BE49-F238E27FC236}">
                <a16:creationId xmlns:a16="http://schemas.microsoft.com/office/drawing/2014/main" id="{F076F907-5884-F5F3-72A6-C282CFC8CF5F}"/>
              </a:ext>
            </a:extLst>
          </p:cNvPr>
          <p:cNvGrpSpPr/>
          <p:nvPr/>
        </p:nvGrpSpPr>
        <p:grpSpPr>
          <a:xfrm>
            <a:off x="119526" y="570690"/>
            <a:ext cx="5236993" cy="1656184"/>
            <a:chOff x="755576" y="771550"/>
            <a:chExt cx="5236993" cy="1656184"/>
          </a:xfrm>
        </p:grpSpPr>
        <p:pic>
          <p:nvPicPr>
            <p:cNvPr id="4" name="Picture 3">
              <a:extLst>
                <a:ext uri="{FF2B5EF4-FFF2-40B4-BE49-F238E27FC236}">
                  <a16:creationId xmlns:a16="http://schemas.microsoft.com/office/drawing/2014/main" id="{B579B67A-9B34-D73F-5447-63EFB349F124}"/>
                </a:ext>
              </a:extLst>
            </p:cNvPr>
            <p:cNvPicPr>
              <a:picLocks noChangeAspect="1"/>
            </p:cNvPicPr>
            <p:nvPr/>
          </p:nvPicPr>
          <p:blipFill rotWithShape="1">
            <a:blip r:embed="rId3"/>
            <a:srcRect l="32370" t="1128" r="20539" b="60457"/>
            <a:stretch/>
          </p:blipFill>
          <p:spPr>
            <a:xfrm>
              <a:off x="755576" y="771550"/>
              <a:ext cx="4896544" cy="1656184"/>
            </a:xfrm>
            <a:prstGeom prst="rect">
              <a:avLst/>
            </a:prstGeom>
            <a:solidFill>
              <a:schemeClr val="bg1"/>
            </a:solidFill>
          </p:spPr>
        </p:pic>
        <p:sp>
          <p:nvSpPr>
            <p:cNvPr id="7" name="Rectangle 6">
              <a:extLst>
                <a:ext uri="{FF2B5EF4-FFF2-40B4-BE49-F238E27FC236}">
                  <a16:creationId xmlns:a16="http://schemas.microsoft.com/office/drawing/2014/main" id="{BBD5BDDA-A676-C400-482C-E43996A5E174}"/>
                </a:ext>
              </a:extLst>
            </p:cNvPr>
            <p:cNvSpPr/>
            <p:nvPr/>
          </p:nvSpPr>
          <p:spPr bwMode="auto">
            <a:xfrm>
              <a:off x="4408393" y="2136006"/>
              <a:ext cx="1584176" cy="29172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
          <p:nvSpPr>
            <p:cNvPr id="8" name="Rectangle 7">
              <a:extLst>
                <a:ext uri="{FF2B5EF4-FFF2-40B4-BE49-F238E27FC236}">
                  <a16:creationId xmlns:a16="http://schemas.microsoft.com/office/drawing/2014/main" id="{CF30DD3B-40BA-4255-BCDB-F0B3D2F80C9B}"/>
                </a:ext>
              </a:extLst>
            </p:cNvPr>
            <p:cNvSpPr/>
            <p:nvPr/>
          </p:nvSpPr>
          <p:spPr bwMode="auto">
            <a:xfrm>
              <a:off x="5200481" y="1462187"/>
              <a:ext cx="432048" cy="3813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
          <p:nvSpPr>
            <p:cNvPr id="9" name="Rectangle 8">
              <a:extLst>
                <a:ext uri="{FF2B5EF4-FFF2-40B4-BE49-F238E27FC236}">
                  <a16:creationId xmlns:a16="http://schemas.microsoft.com/office/drawing/2014/main" id="{DA4CAEEE-C872-F33F-30C3-7368B5AC5C3C}"/>
                </a:ext>
              </a:extLst>
            </p:cNvPr>
            <p:cNvSpPr/>
            <p:nvPr/>
          </p:nvSpPr>
          <p:spPr bwMode="auto">
            <a:xfrm>
              <a:off x="5508104" y="1779662"/>
              <a:ext cx="144016"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
        <p:nvSpPr>
          <p:cNvPr id="2" name="TextBox 1">
            <a:extLst>
              <a:ext uri="{FF2B5EF4-FFF2-40B4-BE49-F238E27FC236}">
                <a16:creationId xmlns:a16="http://schemas.microsoft.com/office/drawing/2014/main" id="{164A12AB-FDBD-63BE-87C1-AB206614C3AC}"/>
              </a:ext>
            </a:extLst>
          </p:cNvPr>
          <p:cNvSpPr txBox="1"/>
          <p:nvPr/>
        </p:nvSpPr>
        <p:spPr>
          <a:xfrm>
            <a:off x="2580910" y="-22756"/>
            <a:ext cx="3982180"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source and capture linac</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9F955188-C758-94B5-26DF-032C0A9F0BF6}"/>
              </a:ext>
            </a:extLst>
          </p:cNvPr>
          <p:cNvSpPr txBox="1"/>
          <p:nvPr/>
        </p:nvSpPr>
        <p:spPr>
          <a:xfrm>
            <a:off x="4007850" y="4900705"/>
            <a:ext cx="1268009" cy="19494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000" dirty="0">
                <a:solidFill>
                  <a:srgbClr val="000000"/>
                </a:solidFill>
                <a:latin typeface="Lato" panose="020F0502020204030203" pitchFamily="34" charset="0"/>
                <a:ea typeface="Lato" panose="020F0502020204030203" pitchFamily="34" charset="0"/>
                <a:cs typeface="Lato" panose="020F0502020204030203" pitchFamily="34" charset="0"/>
              </a:rPr>
              <a:t>I. Chaikovska et al.</a:t>
            </a:r>
          </a:p>
        </p:txBody>
      </p:sp>
      <p:sp>
        <p:nvSpPr>
          <p:cNvPr id="15" name="TextBox 14">
            <a:extLst>
              <a:ext uri="{FF2B5EF4-FFF2-40B4-BE49-F238E27FC236}">
                <a16:creationId xmlns:a16="http://schemas.microsoft.com/office/drawing/2014/main" id="{99A4CA64-7728-48A0-D23E-38372741ABE2}"/>
              </a:ext>
            </a:extLst>
          </p:cNvPr>
          <p:cNvSpPr txBox="1"/>
          <p:nvPr/>
        </p:nvSpPr>
        <p:spPr>
          <a:xfrm>
            <a:off x="5046900" y="694557"/>
            <a:ext cx="4162618" cy="1200329"/>
          </a:xfrm>
          <a:prstGeom prst="rect">
            <a:avLst/>
          </a:prstGeom>
          <a:noFill/>
        </p:spPr>
        <p:txBody>
          <a:bodyPr wrap="square">
            <a:spAutoFit/>
          </a:bodyPr>
          <a:lstStyle/>
          <a:p>
            <a:r>
              <a:rPr lang="en-GB" sz="1800" b="1" i="0" u="sng"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Accepted e</a:t>
            </a:r>
            <a:r>
              <a:rPr lang="en-GB" sz="1800" b="1" i="0" u="sng" strike="noStrike" baseline="30000" dirty="0">
                <a:solidFill>
                  <a:srgbClr val="595959"/>
                </a:solidFill>
                <a:effectLst/>
                <a:latin typeface="Lato" panose="020F0502020204030203" pitchFamily="34" charset="0"/>
                <a:ea typeface="Lato" panose="020F0502020204030203" pitchFamily="34" charset="0"/>
                <a:cs typeface="Lato" panose="020F0502020204030203" pitchFamily="34" charset="0"/>
              </a:rPr>
              <a:t>+</a:t>
            </a:r>
            <a:r>
              <a:rPr lang="en-GB" sz="1800" b="1" i="0" u="sng"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 yield</a:t>
            </a:r>
            <a:r>
              <a:rPr lang="en-GB" sz="1800" b="1" i="0" u="none"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 is a function of </a:t>
            </a:r>
            <a:r>
              <a:rPr lang="en-GB" sz="1800" b="1" i="0" u="none" strike="noStrike" dirty="0">
                <a:solidFill>
                  <a:schemeClr val="accent1">
                    <a:lumMod val="60000"/>
                    <a:lumOff val="40000"/>
                  </a:schemeClr>
                </a:solidFill>
                <a:effectLst/>
                <a:latin typeface="Lato" panose="020F0502020204030203" pitchFamily="34" charset="0"/>
                <a:ea typeface="Lato" panose="020F0502020204030203" pitchFamily="34" charset="0"/>
                <a:cs typeface="Lato" panose="020F0502020204030203" pitchFamily="34" charset="0"/>
              </a:rPr>
              <a:t>primary beam characteristics </a:t>
            </a:r>
            <a:r>
              <a:rPr lang="en-GB" sz="1800" b="1" i="0" u="none"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a:t>
            </a:r>
            <a:r>
              <a:rPr lang="en-GB"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a:t>
            </a:r>
            <a:r>
              <a:rPr lang="en-GB" sz="1800" b="1" i="0" u="none" strike="noStrike" dirty="0">
                <a:solidFill>
                  <a:srgbClr val="2F5597"/>
                </a:solidFill>
                <a:effectLst/>
                <a:latin typeface="Lato" panose="020F0502020204030203" pitchFamily="34" charset="0"/>
                <a:ea typeface="Lato" panose="020F0502020204030203" pitchFamily="34" charset="0"/>
                <a:cs typeface="Lato" panose="020F0502020204030203" pitchFamily="34" charset="0"/>
              </a:rPr>
              <a:t>target +</a:t>
            </a:r>
            <a:r>
              <a:rPr lang="en-GB" sz="1800" b="1" i="0" u="none"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 </a:t>
            </a:r>
            <a:r>
              <a:rPr lang="en-GB" sz="1800" b="1" i="0" u="none" strike="noStrike" dirty="0">
                <a:solidFill>
                  <a:srgbClr val="92D050"/>
                </a:solidFill>
                <a:effectLst/>
                <a:latin typeface="Lato" panose="020F0502020204030203" pitchFamily="34" charset="0"/>
                <a:ea typeface="Lato" panose="020F0502020204030203" pitchFamily="34" charset="0"/>
                <a:cs typeface="Lato" panose="020F0502020204030203" pitchFamily="34" charset="0"/>
              </a:rPr>
              <a:t>matching device </a:t>
            </a:r>
            <a:r>
              <a:rPr lang="en-GB" sz="1800" b="1" i="0" u="none"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 </a:t>
            </a:r>
            <a:r>
              <a:rPr lang="en-GB" sz="1800" b="1" i="0" u="none" strike="noStrike" dirty="0">
                <a:solidFill>
                  <a:srgbClr val="92D050"/>
                </a:solidFill>
                <a:effectLst/>
                <a:latin typeface="Lato" panose="020F0502020204030203" pitchFamily="34" charset="0"/>
                <a:ea typeface="Lato" panose="020F0502020204030203" pitchFamily="34" charset="0"/>
                <a:cs typeface="Lato" panose="020F0502020204030203" pitchFamily="34" charset="0"/>
              </a:rPr>
              <a:t>capture linac</a:t>
            </a:r>
            <a:r>
              <a:rPr lang="en-GB"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a:t>
            </a:r>
            <a:r>
              <a:rPr lang="en-GB" sz="1800" b="1" i="0" u="none" strike="noStrike" dirty="0">
                <a:solidFill>
                  <a:srgbClr val="595959"/>
                </a:solidFill>
                <a:effectLst/>
                <a:latin typeface="Lato" panose="020F0502020204030203" pitchFamily="34" charset="0"/>
                <a:ea typeface="Lato" panose="020F0502020204030203" pitchFamily="34" charset="0"/>
                <a:cs typeface="Lato" panose="020F0502020204030203" pitchFamily="34" charset="0"/>
              </a:rPr>
              <a:t>+ beam transport +</a:t>
            </a:r>
            <a:r>
              <a:rPr lang="en-GB"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a:t>
            </a:r>
            <a:r>
              <a:rPr lang="en-GB" sz="1800" b="1" i="0" u="none" strike="noStrike" dirty="0">
                <a:solidFill>
                  <a:srgbClr val="FF0000"/>
                </a:solidFill>
                <a:effectLst/>
                <a:latin typeface="Lato" panose="020F0502020204030203" pitchFamily="34" charset="0"/>
                <a:ea typeface="Lato" panose="020F0502020204030203" pitchFamily="34" charset="0"/>
                <a:cs typeface="Lato" panose="020F0502020204030203" pitchFamily="34" charset="0"/>
              </a:rPr>
              <a:t>DR acceptance</a:t>
            </a:r>
            <a:endParaRPr lang="en-FR" sz="1800" dirty="0">
              <a:solidFill>
                <a:srgbClr val="FF0000"/>
              </a:solidFill>
              <a:latin typeface="Lato" panose="020F0502020204030203" pitchFamily="34" charset="0"/>
              <a:ea typeface="Lato" panose="020F0502020204030203" pitchFamily="34" charset="0"/>
              <a:cs typeface="Lato" panose="020F0502020204030203" pitchFamily="34" charset="0"/>
            </a:endParaRPr>
          </a:p>
        </p:txBody>
      </p:sp>
      <p:pic>
        <p:nvPicPr>
          <p:cNvPr id="16" name="Picture 15">
            <a:extLst>
              <a:ext uri="{FF2B5EF4-FFF2-40B4-BE49-F238E27FC236}">
                <a16:creationId xmlns:a16="http://schemas.microsoft.com/office/drawing/2014/main" id="{1EE47FB7-84B4-5773-E1F7-22A479789761}"/>
              </a:ext>
            </a:extLst>
          </p:cNvPr>
          <p:cNvPicPr>
            <a:picLocks noChangeAspect="1"/>
          </p:cNvPicPr>
          <p:nvPr/>
        </p:nvPicPr>
        <p:blipFill>
          <a:blip r:embed="rId4"/>
          <a:stretch>
            <a:fillRect/>
          </a:stretch>
        </p:blipFill>
        <p:spPr>
          <a:xfrm>
            <a:off x="3544700" y="2571750"/>
            <a:ext cx="1270566" cy="1136822"/>
          </a:xfrm>
          <a:prstGeom prst="rect">
            <a:avLst/>
          </a:prstGeom>
        </p:spPr>
      </p:pic>
      <p:pic>
        <p:nvPicPr>
          <p:cNvPr id="18" name="Picture 17">
            <a:extLst>
              <a:ext uri="{FF2B5EF4-FFF2-40B4-BE49-F238E27FC236}">
                <a16:creationId xmlns:a16="http://schemas.microsoft.com/office/drawing/2014/main" id="{E1F558A0-47FE-3733-4BF4-1B3312B36854}"/>
              </a:ext>
            </a:extLst>
          </p:cNvPr>
          <p:cNvPicPr>
            <a:picLocks noChangeAspect="1"/>
          </p:cNvPicPr>
          <p:nvPr/>
        </p:nvPicPr>
        <p:blipFill>
          <a:blip r:embed="rId5"/>
          <a:stretch>
            <a:fillRect/>
          </a:stretch>
        </p:blipFill>
        <p:spPr>
          <a:xfrm>
            <a:off x="119526" y="2492454"/>
            <a:ext cx="3246712" cy="1504089"/>
          </a:xfrm>
          <a:prstGeom prst="rect">
            <a:avLst/>
          </a:prstGeom>
        </p:spPr>
      </p:pic>
      <p:pic>
        <p:nvPicPr>
          <p:cNvPr id="20" name="Picture 19">
            <a:extLst>
              <a:ext uri="{FF2B5EF4-FFF2-40B4-BE49-F238E27FC236}">
                <a16:creationId xmlns:a16="http://schemas.microsoft.com/office/drawing/2014/main" id="{4EC3D71B-115E-DEE0-443D-DCD9904C3E33}"/>
              </a:ext>
            </a:extLst>
          </p:cNvPr>
          <p:cNvPicPr>
            <a:picLocks noChangeAspect="1"/>
          </p:cNvPicPr>
          <p:nvPr/>
        </p:nvPicPr>
        <p:blipFill>
          <a:blip r:embed="rId6"/>
          <a:stretch>
            <a:fillRect/>
          </a:stretch>
        </p:blipFill>
        <p:spPr>
          <a:xfrm>
            <a:off x="5046900" y="2187330"/>
            <a:ext cx="1114413" cy="1726972"/>
          </a:xfrm>
          <a:prstGeom prst="rect">
            <a:avLst/>
          </a:prstGeom>
        </p:spPr>
      </p:pic>
      <p:pic>
        <p:nvPicPr>
          <p:cNvPr id="21" name="Picture 20">
            <a:extLst>
              <a:ext uri="{FF2B5EF4-FFF2-40B4-BE49-F238E27FC236}">
                <a16:creationId xmlns:a16="http://schemas.microsoft.com/office/drawing/2014/main" id="{D4668493-FFA1-2161-A5ED-5B88705260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6392947" y="2528413"/>
            <a:ext cx="2723890" cy="1180159"/>
          </a:xfrm>
          <a:prstGeom prst="rect">
            <a:avLst/>
          </a:prstGeom>
        </p:spPr>
      </p:pic>
      <p:sp>
        <p:nvSpPr>
          <p:cNvPr id="22" name="TextBox 21">
            <a:extLst>
              <a:ext uri="{FF2B5EF4-FFF2-40B4-BE49-F238E27FC236}">
                <a16:creationId xmlns:a16="http://schemas.microsoft.com/office/drawing/2014/main" id="{930A821F-7D57-6BA4-DFEC-2E96EB345B9D}"/>
              </a:ext>
            </a:extLst>
          </p:cNvPr>
          <p:cNvSpPr txBox="1"/>
          <p:nvPr/>
        </p:nvSpPr>
        <p:spPr>
          <a:xfrm>
            <a:off x="675556" y="4176269"/>
            <a:ext cx="2690682" cy="584775"/>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Primary (drive) beam parmeters</a:t>
            </a:r>
          </a:p>
        </p:txBody>
      </p:sp>
      <p:sp>
        <p:nvSpPr>
          <p:cNvPr id="23" name="TextBox 22">
            <a:extLst>
              <a:ext uri="{FF2B5EF4-FFF2-40B4-BE49-F238E27FC236}">
                <a16:creationId xmlns:a16="http://schemas.microsoft.com/office/drawing/2014/main" id="{C37DBA6D-0383-DE34-8270-F095F073D1E3}"/>
              </a:ext>
            </a:extLst>
          </p:cNvPr>
          <p:cNvSpPr txBox="1"/>
          <p:nvPr/>
        </p:nvSpPr>
        <p:spPr>
          <a:xfrm>
            <a:off x="3474417" y="4176268"/>
            <a:ext cx="1416840" cy="584775"/>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Conventional target</a:t>
            </a:r>
          </a:p>
        </p:txBody>
      </p:sp>
      <p:sp>
        <p:nvSpPr>
          <p:cNvPr id="24" name="TextBox 23">
            <a:extLst>
              <a:ext uri="{FF2B5EF4-FFF2-40B4-BE49-F238E27FC236}">
                <a16:creationId xmlns:a16="http://schemas.microsoft.com/office/drawing/2014/main" id="{9C7E78F3-B32E-4462-D5F3-27FF8A633BB9}"/>
              </a:ext>
            </a:extLst>
          </p:cNvPr>
          <p:cNvSpPr txBox="1"/>
          <p:nvPr/>
        </p:nvSpPr>
        <p:spPr>
          <a:xfrm>
            <a:off x="5120763" y="4179882"/>
            <a:ext cx="1314002" cy="584775"/>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Matching device (MD)</a:t>
            </a:r>
          </a:p>
        </p:txBody>
      </p:sp>
      <p:sp>
        <p:nvSpPr>
          <p:cNvPr id="25" name="TextBox 24">
            <a:extLst>
              <a:ext uri="{FF2B5EF4-FFF2-40B4-BE49-F238E27FC236}">
                <a16:creationId xmlns:a16="http://schemas.microsoft.com/office/drawing/2014/main" id="{0534E096-A79D-CC86-6C2A-02B33BA02F82}"/>
              </a:ext>
            </a:extLst>
          </p:cNvPr>
          <p:cNvSpPr txBox="1"/>
          <p:nvPr/>
        </p:nvSpPr>
        <p:spPr>
          <a:xfrm>
            <a:off x="7052009" y="4156555"/>
            <a:ext cx="1776869" cy="584775"/>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Capture linac and solenoid focusing</a:t>
            </a:r>
          </a:p>
        </p:txBody>
      </p:sp>
    </p:spTree>
    <p:extLst>
      <p:ext uri="{BB962C8B-B14F-4D97-AF65-F5344CB8AC3E}">
        <p14:creationId xmlns:p14="http://schemas.microsoft.com/office/powerpoint/2010/main" val="189331157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07582" y="97244"/>
            <a:ext cx="361096"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17</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725284" y="-40089"/>
            <a:ext cx="3961341"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source: matching device</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15" name="Picture 14">
            <a:extLst>
              <a:ext uri="{FF2B5EF4-FFF2-40B4-BE49-F238E27FC236}">
                <a16:creationId xmlns:a16="http://schemas.microsoft.com/office/drawing/2014/main" id="{AC0D77C7-BC1E-5DFA-B3B7-A061C3BAC7F2}"/>
              </a:ext>
            </a:extLst>
          </p:cNvPr>
          <p:cNvPicPr>
            <a:picLocks noChangeAspect="1"/>
          </p:cNvPicPr>
          <p:nvPr/>
        </p:nvPicPr>
        <p:blipFill rotWithShape="1">
          <a:blip r:embed="rId3">
            <a:extLst>
              <a:ext uri="{28A0092B-C50C-407E-A947-70E740481C1C}">
                <a14:useLocalDpi xmlns:a14="http://schemas.microsoft.com/office/drawing/2010/main" val="0"/>
              </a:ext>
            </a:extLst>
          </a:blip>
          <a:srcRect l="31801" r="35708" b="22381"/>
          <a:stretch/>
        </p:blipFill>
        <p:spPr>
          <a:xfrm>
            <a:off x="-108601" y="348714"/>
            <a:ext cx="3022164" cy="2590652"/>
          </a:xfrm>
          <a:prstGeom prst="rect">
            <a:avLst/>
          </a:prstGeom>
        </p:spPr>
      </p:pic>
      <p:pic>
        <p:nvPicPr>
          <p:cNvPr id="6" name="Picture 5">
            <a:extLst>
              <a:ext uri="{FF2B5EF4-FFF2-40B4-BE49-F238E27FC236}">
                <a16:creationId xmlns:a16="http://schemas.microsoft.com/office/drawing/2014/main" id="{0DACDC89-9642-912E-075B-87ACE3DFF123}"/>
              </a:ext>
            </a:extLst>
          </p:cNvPr>
          <p:cNvPicPr>
            <a:picLocks noChangeAspect="1"/>
          </p:cNvPicPr>
          <p:nvPr/>
        </p:nvPicPr>
        <p:blipFill>
          <a:blip r:embed="rId4"/>
          <a:stretch>
            <a:fillRect/>
          </a:stretch>
        </p:blipFill>
        <p:spPr>
          <a:xfrm>
            <a:off x="2461124" y="586543"/>
            <a:ext cx="3409354" cy="2074080"/>
          </a:xfrm>
          <a:prstGeom prst="rect">
            <a:avLst/>
          </a:prstGeom>
        </p:spPr>
      </p:pic>
      <p:sp>
        <p:nvSpPr>
          <p:cNvPr id="8" name="TextBox 7">
            <a:extLst>
              <a:ext uri="{FF2B5EF4-FFF2-40B4-BE49-F238E27FC236}">
                <a16:creationId xmlns:a16="http://schemas.microsoft.com/office/drawing/2014/main" id="{7034EFDC-22DB-E01F-06EC-E92A358B546B}"/>
              </a:ext>
            </a:extLst>
          </p:cNvPr>
          <p:cNvSpPr txBox="1"/>
          <p:nvPr/>
        </p:nvSpPr>
        <p:spPr>
          <a:xfrm>
            <a:off x="2534603" y="2860122"/>
            <a:ext cx="4010796" cy="584775"/>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Flux concentrator (FC) - SuperKEKB source </a:t>
            </a:r>
          </a:p>
        </p:txBody>
      </p:sp>
      <p:sp>
        <p:nvSpPr>
          <p:cNvPr id="17" name="TextBox 16">
            <a:extLst>
              <a:ext uri="{FF2B5EF4-FFF2-40B4-BE49-F238E27FC236}">
                <a16:creationId xmlns:a16="http://schemas.microsoft.com/office/drawing/2014/main" id="{D5EA8F58-5186-530D-61BF-85F2E21C0618}"/>
              </a:ext>
            </a:extLst>
          </p:cNvPr>
          <p:cNvSpPr txBox="1"/>
          <p:nvPr/>
        </p:nvSpPr>
        <p:spPr>
          <a:xfrm>
            <a:off x="148197" y="2940192"/>
            <a:ext cx="2093843" cy="338554"/>
          </a:xfrm>
          <a:prstGeom prst="rect">
            <a:avLst/>
          </a:prstGeom>
          <a:noFill/>
        </p:spPr>
        <p:txBody>
          <a:bodyPr wrap="square" rtlCol="0">
            <a:spAutoFit/>
          </a:bodyPr>
          <a:lstStyle/>
          <a:p>
            <a:pPr algn="l"/>
            <a:r>
              <a:rPr lang="en-CH" sz="1600" dirty="0">
                <a:solidFill>
                  <a:schemeClr val="accent6">
                    <a:lumMod val="50000"/>
                    <a:lumOff val="50000"/>
                  </a:schemeClr>
                </a:solidFill>
                <a:latin typeface="Lato" panose="020F0502020204030203" pitchFamily="34" charset="0"/>
                <a:ea typeface="Lato" panose="020F0502020204030203" pitchFamily="34" charset="0"/>
                <a:cs typeface="Lato" panose="020F0502020204030203" pitchFamily="34" charset="0"/>
              </a:rPr>
              <a:t>SC solenoid (PSI)</a:t>
            </a:r>
          </a:p>
        </p:txBody>
      </p:sp>
      <p:sp>
        <p:nvSpPr>
          <p:cNvPr id="18" name="Rectangle 17">
            <a:extLst>
              <a:ext uri="{FF2B5EF4-FFF2-40B4-BE49-F238E27FC236}">
                <a16:creationId xmlns:a16="http://schemas.microsoft.com/office/drawing/2014/main" id="{D4980CD9-D59B-436C-C7EE-FCC59E32D319}"/>
              </a:ext>
            </a:extLst>
          </p:cNvPr>
          <p:cNvSpPr/>
          <p:nvPr/>
        </p:nvSpPr>
        <p:spPr>
          <a:xfrm>
            <a:off x="107633" y="3690889"/>
            <a:ext cx="8829542" cy="1290097"/>
          </a:xfrm>
          <a:prstGeom prst="rect">
            <a:avLst/>
          </a:prstGeom>
        </p:spPr>
        <p:txBody>
          <a:bodyPr wrap="square">
            <a:spAutoFit/>
          </a:bodyPr>
          <a:lstStyle/>
          <a:p>
            <a:pPr algn="just" defTabSz="415431">
              <a:spcBef>
                <a:spcPts val="700"/>
              </a:spcBef>
              <a:buClr>
                <a:srgbClr val="484848"/>
              </a:buClr>
              <a:buSzPct val="100000"/>
              <a:defRPr sz="2800">
                <a:solidFill>
                  <a:srgbClr val="414141"/>
                </a:solidFill>
                <a:latin typeface="Palatino"/>
                <a:ea typeface="Palatino"/>
                <a:cs typeface="Palatino"/>
                <a:sym typeface="Palatino"/>
              </a:defRPr>
            </a:pPr>
            <a:r>
              <a:rPr lang="en-GB" sz="1800" b="1" u="sng"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FC:</a:t>
            </a:r>
            <a:r>
              <a:rPr lang="en-GB" sz="1800" b="1"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 </a:t>
            </a:r>
            <a:r>
              <a:rPr lang="en-GB" sz="1800"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lower peak field and aperture, fixed target position, challenging power source working at 200 Hz, </a:t>
            </a:r>
            <a:r>
              <a:rPr lang="en-GB" sz="1800" b="1"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robust and reliable solution</a:t>
            </a:r>
            <a:r>
              <a:rPr lang="en-GB" sz="1800" dirty="0">
                <a:solidFill>
                  <a:schemeClr val="accent6">
                    <a:lumMod val="75000"/>
                  </a:schemeClr>
                </a:solidFill>
                <a:latin typeface="Lato" panose="020F0502020204030203" pitchFamily="34" charset="0"/>
                <a:ea typeface="Lato" panose="020F0502020204030203" pitchFamily="34" charset="0"/>
                <a:cs typeface="Lato" panose="020F0502020204030203" pitchFamily="34" charset="0"/>
              </a:rPr>
              <a:t>…</a:t>
            </a:r>
            <a:endParaRPr lang="en-GB" sz="1800" dirty="0">
              <a:solidFill>
                <a:srgbClr val="3F3F3F"/>
              </a:solidFill>
              <a:latin typeface="Lato" panose="020F0502020204030203" pitchFamily="34" charset="0"/>
              <a:ea typeface="Lato" panose="020F0502020204030203" pitchFamily="34" charset="0"/>
              <a:cs typeface="Lato" panose="020F0502020204030203" pitchFamily="34" charset="0"/>
            </a:endParaRPr>
          </a:p>
          <a:p>
            <a:pPr algn="just" defTabSz="415431">
              <a:spcBef>
                <a:spcPts val="700"/>
              </a:spcBef>
              <a:buClr>
                <a:srgbClr val="484848"/>
              </a:buClr>
              <a:buSzPct val="100000"/>
              <a:defRPr sz="2800">
                <a:solidFill>
                  <a:srgbClr val="414141"/>
                </a:solidFill>
                <a:latin typeface="Palatino"/>
                <a:ea typeface="Palatino"/>
                <a:cs typeface="Palatino"/>
                <a:sym typeface="Palatino"/>
              </a:defRPr>
            </a:pPr>
            <a:r>
              <a:rPr lang="en-GB" sz="1800" b="1" u="sng"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sym typeface="Palatino"/>
              </a:rPr>
              <a:t>HTS solenoid:</a:t>
            </a:r>
            <a:r>
              <a:rPr lang="en-GB" sz="1800" b="1"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sym typeface="Palatino"/>
              </a:rPr>
              <a:t> </a:t>
            </a:r>
            <a:r>
              <a:rPr lang="en-GB" sz="1800"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sym typeface="Palatino"/>
              </a:rPr>
              <a:t>higher </a:t>
            </a:r>
            <a:r>
              <a:rPr lang="en-GB" sz="1800"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peak field and aperture, flexibility on the field profile and target position, DC operation, </a:t>
            </a:r>
            <a:r>
              <a:rPr lang="en-GB" sz="1800" b="1"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innovative solution in application for e</a:t>
            </a:r>
            <a:r>
              <a:rPr lang="en-GB" sz="1800" b="1" baseline="30000"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a:t>
            </a:r>
            <a:r>
              <a:rPr lang="en-GB" sz="1800" b="1"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 capture</a:t>
            </a:r>
            <a:r>
              <a:rPr lang="en-GB" sz="1800"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a:t>
            </a:r>
            <a:endParaRPr lang="en-GB" sz="1800"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sym typeface="Palatino"/>
            </a:endParaRPr>
          </a:p>
        </p:txBody>
      </p:sp>
      <p:pic>
        <p:nvPicPr>
          <p:cNvPr id="19" name="Picture 18">
            <a:extLst>
              <a:ext uri="{FF2B5EF4-FFF2-40B4-BE49-F238E27FC236}">
                <a16:creationId xmlns:a16="http://schemas.microsoft.com/office/drawing/2014/main" id="{D040B4C4-13A9-BB5F-BE67-7C233613890A}"/>
              </a:ext>
            </a:extLst>
          </p:cNvPr>
          <p:cNvPicPr>
            <a:picLocks noChangeAspect="1"/>
          </p:cNvPicPr>
          <p:nvPr/>
        </p:nvPicPr>
        <p:blipFill rotWithShape="1">
          <a:blip r:embed="rId5"/>
          <a:srcRect t="23856" b="8409"/>
          <a:stretch/>
        </p:blipFill>
        <p:spPr>
          <a:xfrm>
            <a:off x="3091240" y="2195738"/>
            <a:ext cx="1389952" cy="658578"/>
          </a:xfrm>
          <a:prstGeom prst="rect">
            <a:avLst/>
          </a:prstGeom>
        </p:spPr>
      </p:pic>
      <p:pic>
        <p:nvPicPr>
          <p:cNvPr id="20" name="Picture 19">
            <a:extLst>
              <a:ext uri="{FF2B5EF4-FFF2-40B4-BE49-F238E27FC236}">
                <a16:creationId xmlns:a16="http://schemas.microsoft.com/office/drawing/2014/main" id="{3B277A2A-399F-DEA2-A873-E7DD42941A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79892" y="780236"/>
            <a:ext cx="3164108" cy="2074080"/>
          </a:xfrm>
          <a:prstGeom prst="rect">
            <a:avLst/>
          </a:prstGeom>
        </p:spPr>
      </p:pic>
      <p:sp>
        <p:nvSpPr>
          <p:cNvPr id="22" name="TextBox 21">
            <a:extLst>
              <a:ext uri="{FF2B5EF4-FFF2-40B4-BE49-F238E27FC236}">
                <a16:creationId xmlns:a16="http://schemas.microsoft.com/office/drawing/2014/main" id="{146EDF31-8CEC-E0B7-EE99-212CE182CFAF}"/>
              </a:ext>
            </a:extLst>
          </p:cNvPr>
          <p:cNvSpPr txBox="1"/>
          <p:nvPr/>
        </p:nvSpPr>
        <p:spPr>
          <a:xfrm>
            <a:off x="6723076" y="2666094"/>
            <a:ext cx="1928858" cy="486415"/>
          </a:xfrm>
          <a:prstGeom prst="rect">
            <a:avLst/>
          </a:prstGeom>
          <a:noFill/>
        </p:spPr>
        <p:txBody>
          <a:bodyPr wrap="square" rtlCol="0">
            <a:spAutoFit/>
          </a:bodyPr>
          <a:lstStyle/>
          <a:p>
            <a:pPr algn="l">
              <a:lnSpc>
                <a:spcPts val="3700"/>
              </a:lnSpc>
            </a:pPr>
            <a:r>
              <a:rPr lang="en-CH" sz="1400" dirty="0">
                <a:solidFill>
                  <a:schemeClr val="tx2"/>
                </a:solidFill>
                <a:latin typeface="Lato" panose="020F0502020204030203" pitchFamily="34" charset="0"/>
                <a:ea typeface="Lato" panose="020F0502020204030203" pitchFamily="34" charset="0"/>
                <a:cs typeface="Lato" panose="020F0502020204030203" pitchFamily="34" charset="0"/>
              </a:rPr>
              <a:t>Magnetic field profiles</a:t>
            </a:r>
          </a:p>
        </p:txBody>
      </p:sp>
      <p:sp>
        <p:nvSpPr>
          <p:cNvPr id="23" name="TextBox 22">
            <a:extLst>
              <a:ext uri="{FF2B5EF4-FFF2-40B4-BE49-F238E27FC236}">
                <a16:creationId xmlns:a16="http://schemas.microsoft.com/office/drawing/2014/main" id="{B5A19DFB-06D8-532F-6F3C-C903CEAC2A3E}"/>
              </a:ext>
            </a:extLst>
          </p:cNvPr>
          <p:cNvSpPr txBox="1"/>
          <p:nvPr/>
        </p:nvSpPr>
        <p:spPr>
          <a:xfrm>
            <a:off x="148197" y="3229339"/>
            <a:ext cx="2508567" cy="338554"/>
          </a:xfrm>
          <a:prstGeom prst="rect">
            <a:avLst/>
          </a:prstGeom>
          <a:noFill/>
        </p:spPr>
        <p:txBody>
          <a:bodyPr wrap="square">
            <a:spAutoFit/>
          </a:bodyPr>
          <a:lstStyle/>
          <a:p>
            <a:r>
              <a:rPr lang="en-GB" sz="1600" dirty="0">
                <a:effectLst/>
                <a:latin typeface="Calibri" panose="020F0502020204030204" pitchFamily="34" charset="0"/>
              </a:rPr>
              <a:t>18.2 T @15K@2kA reached</a:t>
            </a:r>
          </a:p>
        </p:txBody>
      </p:sp>
      <p:pic>
        <p:nvPicPr>
          <p:cNvPr id="24" name="Picture 23">
            <a:extLst>
              <a:ext uri="{FF2B5EF4-FFF2-40B4-BE49-F238E27FC236}">
                <a16:creationId xmlns:a16="http://schemas.microsoft.com/office/drawing/2014/main" id="{C72B792E-0042-1547-4023-40C28445D3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8197" y="1298073"/>
            <a:ext cx="763909" cy="1135194"/>
          </a:xfrm>
          <a:prstGeom prst="rect">
            <a:avLst/>
          </a:prstGeom>
        </p:spPr>
      </p:pic>
    </p:spTree>
    <p:extLst>
      <p:ext uri="{BB962C8B-B14F-4D97-AF65-F5344CB8AC3E}">
        <p14:creationId xmlns:p14="http://schemas.microsoft.com/office/powerpoint/2010/main" val="1076443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85FF55-AE9A-8729-8470-87095F2A880E}"/>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5" name="TextBox 4">
            <a:extLst>
              <a:ext uri="{FF2B5EF4-FFF2-40B4-BE49-F238E27FC236}">
                <a16:creationId xmlns:a16="http://schemas.microsoft.com/office/drawing/2014/main" id="{F4397CA6-0721-14B9-A85A-C8A35441FADC}"/>
              </a:ext>
            </a:extLst>
          </p:cNvPr>
          <p:cNvSpPr txBox="1"/>
          <p:nvPr/>
        </p:nvSpPr>
        <p:spPr>
          <a:xfrm>
            <a:off x="2468898" y="4966087"/>
            <a:ext cx="5315347" cy="22825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000" dirty="0">
                <a:solidFill>
                  <a:srgbClr val="000000"/>
                </a:solidFill>
                <a:latin typeface="Calibri Light" panose="020F0302020204030204" pitchFamily="34" charset="0"/>
                <a:cs typeface="Calibri Light" panose="020F0302020204030204" pitchFamily="34" charset="0"/>
              </a:rPr>
              <a:t>N. Vallis et al., </a:t>
            </a:r>
            <a:r>
              <a:rPr lang="en-GB" sz="1000" dirty="0">
                <a:solidFill>
                  <a:srgbClr val="000000"/>
                </a:solidFill>
                <a:latin typeface="Calibri Light" panose="020F0302020204030204" pitchFamily="34" charset="0"/>
                <a:cs typeface="Calibri Light" panose="020F0302020204030204" pitchFamily="34" charset="0"/>
              </a:rPr>
              <a:t>Proof-of-principle e + source for future colliders, accepted PR AB.</a:t>
            </a:r>
            <a:endParaRPr lang="en-CH" sz="1000" dirty="0">
              <a:solidFill>
                <a:srgbClr val="000000"/>
              </a:solidFill>
              <a:latin typeface="Calibri Light" panose="020F0302020204030204" pitchFamily="34" charset="0"/>
              <a:cs typeface="Calibri Light" panose="020F0302020204030204" pitchFamily="34" charset="0"/>
            </a:endParaRPr>
          </a:p>
        </p:txBody>
      </p:sp>
      <p:sp>
        <p:nvSpPr>
          <p:cNvPr id="8" name="TextBox 7">
            <a:extLst>
              <a:ext uri="{FF2B5EF4-FFF2-40B4-BE49-F238E27FC236}">
                <a16:creationId xmlns:a16="http://schemas.microsoft.com/office/drawing/2014/main" id="{796F7250-29F3-3C70-8D40-8C1FBAE1E713}"/>
              </a:ext>
            </a:extLst>
          </p:cNvPr>
          <p:cNvSpPr txBox="1"/>
          <p:nvPr/>
        </p:nvSpPr>
        <p:spPr>
          <a:xfrm>
            <a:off x="80793" y="571113"/>
            <a:ext cx="4349071" cy="2157874"/>
          </a:xfrm>
          <a:prstGeom prst="rect">
            <a:avLst/>
          </a:prstGeom>
          <a:noFill/>
        </p:spPr>
        <p:txBody>
          <a:bodyPr wrap="square" lIns="0" tIns="0" rIns="0" bIns="0" rtlCol="0">
            <a:noAutofit/>
          </a:bodyPr>
          <a:lstStyle/>
          <a:p>
            <a:pPr marL="285750" indent="-285750" eaLnBrk="1" hangingPunct="1">
              <a:lnSpc>
                <a:spcPct val="110000"/>
              </a:lnSpc>
              <a:spcBef>
                <a:spcPct val="0"/>
              </a:spcBef>
              <a:spcAft>
                <a:spcPts val="600"/>
              </a:spcAft>
              <a:buClr>
                <a:srgbClr val="000000"/>
              </a:buClr>
              <a:buFont typeface="System Font Regular"/>
              <a:buChar cha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D</a:t>
            </a:r>
            <a:r>
              <a:rPr lang="en-GB" sz="1600" dirty="0">
                <a:solidFill>
                  <a:srgbClr val="000000"/>
                </a:solidFill>
                <a:latin typeface="Lato" panose="020F0502020204030203" pitchFamily="34" charset="0"/>
                <a:ea typeface="Lato" panose="020F0502020204030203" pitchFamily="34" charset="0"/>
                <a:cs typeface="Lato" panose="020F0502020204030203" pitchFamily="34" charset="0"/>
              </a:rPr>
              <a:t>e</a:t>
            </a: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sign phase well advanced, several components are ordered</a:t>
            </a:r>
          </a:p>
          <a:p>
            <a:pPr marL="285750" indent="-285750" eaLnBrk="1" hangingPunct="1">
              <a:lnSpc>
                <a:spcPct val="110000"/>
              </a:lnSpc>
              <a:spcBef>
                <a:spcPct val="0"/>
              </a:spcBef>
              <a:spcAft>
                <a:spcPts val="600"/>
              </a:spcAft>
              <a:buClr>
                <a:srgbClr val="000000"/>
              </a:buClr>
              <a:buFont typeface="System Font Regular"/>
              <a:buChar cha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Installation on the Porthos extraction line ongoing</a:t>
            </a:r>
          </a:p>
          <a:p>
            <a:pPr marL="285750" indent="-285750" eaLnBrk="1" hangingPunct="1">
              <a:lnSpc>
                <a:spcPct val="110000"/>
              </a:lnSpc>
              <a:spcBef>
                <a:spcPct val="0"/>
              </a:spcBef>
              <a:spcAft>
                <a:spcPts val="600"/>
              </a:spcAft>
              <a:buClr>
                <a:srgbClr val="000000"/>
              </a:buClr>
              <a:buFont typeface="System Font Regular"/>
              <a:buChar cha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Ongoing collaboration with CERN STI for the target</a:t>
            </a:r>
          </a:p>
          <a:p>
            <a:pPr marL="285750" indent="-285750" eaLnBrk="1" hangingPunct="1">
              <a:lnSpc>
                <a:spcPct val="110000"/>
              </a:lnSpc>
              <a:spcBef>
                <a:spcPct val="0"/>
              </a:spcBef>
              <a:spcAft>
                <a:spcPts val="600"/>
              </a:spcAft>
              <a:buClr>
                <a:srgbClr val="000000"/>
              </a:buClr>
              <a:buFont typeface="System Font Regular"/>
              <a:buChar cha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Experiments in 2025/2026</a:t>
            </a:r>
          </a:p>
        </p:txBody>
      </p:sp>
      <p:sp>
        <p:nvSpPr>
          <p:cNvPr id="11" name="TextBox 10">
            <a:extLst>
              <a:ext uri="{FF2B5EF4-FFF2-40B4-BE49-F238E27FC236}">
                <a16:creationId xmlns:a16="http://schemas.microsoft.com/office/drawing/2014/main" id="{BF46FE52-8195-F40E-7BD2-E72DBECBD2DF}"/>
              </a:ext>
            </a:extLst>
          </p:cNvPr>
          <p:cNvSpPr txBox="1"/>
          <p:nvPr/>
        </p:nvSpPr>
        <p:spPr>
          <a:xfrm>
            <a:off x="1972883" y="-28440"/>
            <a:ext cx="5495415"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PSI Positron Production (p-cubed) experiment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15" name="Picture 14" descr="A machine with many boxes&#10;&#10;Description automatically generated">
            <a:extLst>
              <a:ext uri="{FF2B5EF4-FFF2-40B4-BE49-F238E27FC236}">
                <a16:creationId xmlns:a16="http://schemas.microsoft.com/office/drawing/2014/main" id="{B4966393-D86F-D621-B4B0-223097DE47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9864" y="464479"/>
            <a:ext cx="4675981" cy="2668359"/>
          </a:xfrm>
          <a:prstGeom prst="rect">
            <a:avLst/>
          </a:prstGeom>
        </p:spPr>
      </p:pic>
      <p:pic>
        <p:nvPicPr>
          <p:cNvPr id="16" name="Content Placeholder 4">
            <a:extLst>
              <a:ext uri="{FF2B5EF4-FFF2-40B4-BE49-F238E27FC236}">
                <a16:creationId xmlns:a16="http://schemas.microsoft.com/office/drawing/2014/main" id="{F3018728-9126-60EF-96DC-3828CFC223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802" y="3172136"/>
            <a:ext cx="8533498" cy="1843234"/>
          </a:xfrm>
          <a:prstGeom prst="rect">
            <a:avLst/>
          </a:prstGeom>
        </p:spPr>
      </p:pic>
    </p:spTree>
    <p:extLst>
      <p:ext uri="{BB962C8B-B14F-4D97-AF65-F5344CB8AC3E}">
        <p14:creationId xmlns:p14="http://schemas.microsoft.com/office/powerpoint/2010/main" val="104829457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A3119F-D259-FE08-60F6-43F38EBD5BD9}"/>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19</a:t>
            </a:fld>
            <a:endParaRPr lang="de-DE" dirty="0"/>
          </a:p>
        </p:txBody>
      </p:sp>
      <p:sp>
        <p:nvSpPr>
          <p:cNvPr id="5" name="Rectangle 4">
            <a:extLst>
              <a:ext uri="{FF2B5EF4-FFF2-40B4-BE49-F238E27FC236}">
                <a16:creationId xmlns:a16="http://schemas.microsoft.com/office/drawing/2014/main" id="{DACD6BE9-4A89-1548-5073-EEA03F1DD582}"/>
              </a:ext>
            </a:extLst>
          </p:cNvPr>
          <p:cNvSpPr/>
          <p:nvPr/>
        </p:nvSpPr>
        <p:spPr>
          <a:xfrm>
            <a:off x="177799" y="3279909"/>
            <a:ext cx="8856979" cy="1567096"/>
          </a:xfrm>
          <a:prstGeom prst="rect">
            <a:avLst/>
          </a:prstGeom>
        </p:spPr>
        <p:txBody>
          <a:bodyPr wrap="square">
            <a:spAutoFit/>
          </a:bodyPr>
          <a:lstStyle/>
          <a:p>
            <a:pPr marL="336642" indent="-336642">
              <a:spcBef>
                <a:spcPts val="707"/>
              </a:spcBef>
              <a:buFont typeface=".PingFang SC Regular"/>
              <a:buChar char="－"/>
            </a:pPr>
            <a:r>
              <a:rPr lang="en-US" sz="1800" dirty="0">
                <a:solidFill>
                  <a:schemeClr val="tx2"/>
                </a:solidFill>
                <a:latin typeface="Lato" panose="020F0502020204030203" pitchFamily="34" charset="0"/>
                <a:ea typeface="Lato" panose="020F0502020204030203" pitchFamily="34" charset="0"/>
                <a:cs typeface="Lato" panose="020F0502020204030203" pitchFamily="34" charset="0"/>
              </a:rPr>
              <a:t>Baseline structure: </a:t>
            </a:r>
            <a:r>
              <a:rPr lang="en-GB" sz="1800" dirty="0">
                <a:solidFill>
                  <a:srgbClr val="3F3F3F"/>
                </a:solidFill>
                <a:latin typeface="Lato" panose="020F0502020204030203" pitchFamily="34" charset="0"/>
                <a:ea typeface="Lato" panose="020F0502020204030203" pitchFamily="34" charset="0"/>
                <a:cs typeface="Lato" panose="020F0502020204030203" pitchFamily="34" charset="0"/>
              </a:rPr>
              <a:t>large-aperture (</a:t>
            </a:r>
            <a:r>
              <a:rPr lang="el-GR" sz="1800" dirty="0">
                <a:solidFill>
                  <a:srgbClr val="3F3F3F"/>
                </a:solidFill>
                <a:latin typeface="Lato" panose="020F0502020204030203" pitchFamily="34" charset="0"/>
                <a:ea typeface="Lato" panose="020F0502020204030203" pitchFamily="34" charset="0"/>
                <a:cs typeface="Lato" panose="020F0502020204030203" pitchFamily="34" charset="0"/>
              </a:rPr>
              <a:t>Φ = 60 </a:t>
            </a:r>
            <a:r>
              <a:rPr lang="en-GB" sz="1800" dirty="0">
                <a:solidFill>
                  <a:srgbClr val="3F3F3F"/>
                </a:solidFill>
                <a:latin typeface="Lato" panose="020F0502020204030203" pitchFamily="34" charset="0"/>
                <a:ea typeface="Lato" panose="020F0502020204030203" pitchFamily="34" charset="0"/>
                <a:cs typeface="Lato" panose="020F0502020204030203" pitchFamily="34" charset="0"/>
              </a:rPr>
              <a:t>mm) TW L-band  @ 2 GHz, 9</a:t>
            </a:r>
            <a:r>
              <a:rPr lang="el-GR" sz="1800" dirty="0">
                <a:solidFill>
                  <a:srgbClr val="3F3F3F"/>
                </a:solidFill>
                <a:latin typeface="Lato" panose="020F0502020204030203" pitchFamily="34" charset="0"/>
                <a:ea typeface="Lato" panose="020F0502020204030203" pitchFamily="34" charset="0"/>
                <a:cs typeface="Lato" panose="020F0502020204030203" pitchFamily="34" charset="0"/>
              </a:rPr>
              <a:t>π/10, 3</a:t>
            </a:r>
            <a:r>
              <a:rPr lang="en-US" sz="1800" dirty="0">
                <a:solidFill>
                  <a:srgbClr val="3F3F3F"/>
                </a:solidFill>
                <a:latin typeface="Lato" panose="020F0502020204030203" pitchFamily="34" charset="0"/>
                <a:ea typeface="Lato" panose="020F0502020204030203" pitchFamily="34" charset="0"/>
                <a:cs typeface="Lato" panose="020F0502020204030203" pitchFamily="34" charset="0"/>
              </a:rPr>
              <a:t>-</a:t>
            </a:r>
            <a:r>
              <a:rPr lang="en-GB" sz="1800" dirty="0">
                <a:solidFill>
                  <a:srgbClr val="3F3F3F"/>
                </a:solidFill>
                <a:latin typeface="Lato" panose="020F0502020204030203" pitchFamily="34" charset="0"/>
                <a:ea typeface="Lato" panose="020F0502020204030203" pitchFamily="34" charset="0"/>
                <a:cs typeface="Lato" panose="020F0502020204030203" pitchFamily="34" charset="0"/>
              </a:rPr>
              <a:t>m long, 20 MV/m. 5 RF structures are used to accelerate the e</a:t>
            </a:r>
            <a:r>
              <a:rPr lang="en-GB" sz="1800" baseline="30000" dirty="0">
                <a:solidFill>
                  <a:srgbClr val="3F3F3F"/>
                </a:solidFill>
                <a:latin typeface="Lato" panose="020F0502020204030203" pitchFamily="34" charset="0"/>
                <a:ea typeface="Lato" panose="020F0502020204030203" pitchFamily="34" charset="0"/>
                <a:cs typeface="Lato" panose="020F0502020204030203" pitchFamily="34" charset="0"/>
              </a:rPr>
              <a:t>+</a:t>
            </a:r>
            <a:r>
              <a:rPr lang="en-GB" sz="1800" dirty="0">
                <a:solidFill>
                  <a:srgbClr val="3F3F3F"/>
                </a:solidFill>
                <a:latin typeface="Lato" panose="020F0502020204030203" pitchFamily="34" charset="0"/>
                <a:ea typeface="Lato" panose="020F0502020204030203" pitchFamily="34" charset="0"/>
                <a:cs typeface="Lato" panose="020F0502020204030203" pitchFamily="34" charset="0"/>
              </a:rPr>
              <a:t> beam up to ~200 MeV where there is the electron/positron separation</a:t>
            </a:r>
            <a:endParaRPr lang="en-US" sz="1800" dirty="0">
              <a:solidFill>
                <a:srgbClr val="3F3F3F"/>
              </a:solidFill>
              <a:latin typeface="Lato" panose="020F0502020204030203" pitchFamily="34" charset="0"/>
              <a:ea typeface="Lato" panose="020F0502020204030203" pitchFamily="34" charset="0"/>
              <a:cs typeface="Lato" panose="020F0502020204030203" pitchFamily="34" charset="0"/>
            </a:endParaRPr>
          </a:p>
          <a:p>
            <a:pPr marL="336642" indent="-336642">
              <a:spcBef>
                <a:spcPts val="707"/>
              </a:spcBef>
              <a:buFont typeface=".PingFang SC Regular"/>
              <a:buChar char="－"/>
            </a:pPr>
            <a:r>
              <a:rPr lang="en-US" sz="1800" dirty="0">
                <a:solidFill>
                  <a:schemeClr val="tx2"/>
                </a:solidFill>
                <a:latin typeface="Lato" panose="020F0502020204030203" pitchFamily="34" charset="0"/>
                <a:ea typeface="Lato" panose="020F0502020204030203" pitchFamily="34" charset="0"/>
                <a:cs typeface="Lato" panose="020F0502020204030203" pitchFamily="34" charset="0"/>
              </a:rPr>
              <a:t>Baseline solenoid configuration: </a:t>
            </a:r>
            <a:r>
              <a:rPr lang="en-GB" sz="1800" dirty="0">
                <a:solidFill>
                  <a:srgbClr val="3F3F3F"/>
                </a:solidFill>
                <a:latin typeface="Lato" panose="020F0502020204030203" pitchFamily="34" charset="0"/>
                <a:ea typeface="Lato" panose="020F0502020204030203" pitchFamily="34" charset="0"/>
                <a:cs typeface="Lato" panose="020F0502020204030203" pitchFamily="34" charset="0"/>
              </a:rPr>
              <a:t>0.5 T NC solenoid</a:t>
            </a:r>
            <a:r>
              <a:rPr lang="en-GB" dirty="0">
                <a:solidFill>
                  <a:srgbClr val="3F3F3F"/>
                </a:solidFill>
                <a:latin typeface="Lato" panose="020F0502020204030203" pitchFamily="34" charset="0"/>
                <a:ea typeface="Lato" panose="020F0502020204030203" pitchFamily="34" charset="0"/>
                <a:cs typeface="Lato" panose="020F0502020204030203" pitchFamily="34" charset="0"/>
              </a:rPr>
              <a:t>, magnetic field uniformity, solenoid focusing first 50 m, quadrupole focusing downstream   </a:t>
            </a:r>
            <a:endParaRPr lang="en-GB" sz="1800" dirty="0">
              <a:solidFill>
                <a:srgbClr val="3F3F3F"/>
              </a:solidFill>
              <a:latin typeface="Lato" panose="020F0502020204030203" pitchFamily="34" charset="0"/>
              <a:ea typeface="Lato" panose="020F0502020204030203" pitchFamily="34" charset="0"/>
              <a:cs typeface="Lato" panose="020F0502020204030203" pitchFamily="34" charset="0"/>
            </a:endParaRPr>
          </a:p>
        </p:txBody>
      </p:sp>
      <p:pic>
        <p:nvPicPr>
          <p:cNvPr id="6" name="Picture 5">
            <a:extLst>
              <a:ext uri="{FF2B5EF4-FFF2-40B4-BE49-F238E27FC236}">
                <a16:creationId xmlns:a16="http://schemas.microsoft.com/office/drawing/2014/main" id="{D60679EC-B2B0-3750-7E03-9DAE26DD27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137920" y="415384"/>
            <a:ext cx="6483746" cy="2809161"/>
          </a:xfrm>
          <a:prstGeom prst="rect">
            <a:avLst/>
          </a:prstGeom>
        </p:spPr>
      </p:pic>
      <p:sp>
        <p:nvSpPr>
          <p:cNvPr id="7" name="TextBox 6">
            <a:extLst>
              <a:ext uri="{FF2B5EF4-FFF2-40B4-BE49-F238E27FC236}">
                <a16:creationId xmlns:a16="http://schemas.microsoft.com/office/drawing/2014/main" id="{92894016-98D0-C5B8-CB8C-C6888332B81A}"/>
              </a:ext>
            </a:extLst>
          </p:cNvPr>
          <p:cNvSpPr txBox="1"/>
          <p:nvPr/>
        </p:nvSpPr>
        <p:spPr>
          <a:xfrm>
            <a:off x="2725284" y="-40089"/>
            <a:ext cx="3576620"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source: capture linac</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7167635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5010" y="0"/>
            <a:ext cx="2593980" cy="400110"/>
          </a:xfrm>
          <a:prstGeom prst="rect">
            <a:avLst/>
          </a:prstGeom>
          <a:noFill/>
        </p:spPr>
        <p:txBody>
          <a:bodyPr wrap="none" rtlCol="0">
            <a:spAutoFit/>
          </a:bodyPr>
          <a:lstStyle/>
          <a:p>
            <a:r>
              <a:rPr lang="en-US" sz="2000" b="1" dirty="0">
                <a:solidFill>
                  <a:schemeClr val="bg1"/>
                </a:solidFill>
              </a:rPr>
              <a:t>Acknowledgements</a:t>
            </a:r>
            <a:endParaRPr lang="en-GB" sz="2000" b="1" dirty="0">
              <a:solidFill>
                <a:schemeClr val="bg1"/>
              </a:solidFill>
            </a:endParaRPr>
          </a:p>
        </p:txBody>
      </p:sp>
      <p:sp>
        <p:nvSpPr>
          <p:cNvPr id="5"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a:t>
            </a:fld>
            <a:endParaRPr lang="en-GB" sz="800" b="0" strike="noStrike" spc="-1">
              <a:latin typeface="Times New Roman"/>
            </a:endParaRPr>
          </a:p>
        </p:txBody>
      </p:sp>
      <p:pic>
        <p:nvPicPr>
          <p:cNvPr id="6" name="Picture 5">
            <a:extLst>
              <a:ext uri="{FF2B5EF4-FFF2-40B4-BE49-F238E27FC236}">
                <a16:creationId xmlns:a16="http://schemas.microsoft.com/office/drawing/2014/main" id="{6356ABC7-A1A8-94B9-0BB9-EFC9C4840D45}"/>
              </a:ext>
            </a:extLst>
          </p:cNvPr>
          <p:cNvPicPr>
            <a:picLocks noChangeAspect="1"/>
          </p:cNvPicPr>
          <p:nvPr/>
        </p:nvPicPr>
        <p:blipFill>
          <a:blip r:embed="rId3"/>
          <a:stretch>
            <a:fillRect/>
          </a:stretch>
        </p:blipFill>
        <p:spPr>
          <a:xfrm>
            <a:off x="289862" y="4532604"/>
            <a:ext cx="1571988" cy="467789"/>
          </a:xfrm>
          <a:prstGeom prst="rect">
            <a:avLst/>
          </a:prstGeom>
        </p:spPr>
      </p:pic>
      <p:sp>
        <p:nvSpPr>
          <p:cNvPr id="7" name="TextBox 6">
            <a:extLst>
              <a:ext uri="{FF2B5EF4-FFF2-40B4-BE49-F238E27FC236}">
                <a16:creationId xmlns:a16="http://schemas.microsoft.com/office/drawing/2014/main" id="{0AB1F06E-FB15-2802-CC20-5CA4ED79893F}"/>
              </a:ext>
            </a:extLst>
          </p:cNvPr>
          <p:cNvSpPr txBox="1"/>
          <p:nvPr/>
        </p:nvSpPr>
        <p:spPr>
          <a:xfrm>
            <a:off x="1816039" y="4532604"/>
            <a:ext cx="6944465" cy="461665"/>
          </a:xfrm>
          <a:prstGeom prst="rect">
            <a:avLst/>
          </a:prstGeom>
          <a:solidFill>
            <a:schemeClr val="bg1"/>
          </a:solidFill>
        </p:spPr>
        <p:txBody>
          <a:bodyPr wrap="square">
            <a:spAutoFit/>
          </a:bodyPr>
          <a:lstStyle/>
          <a:p>
            <a:r>
              <a:rPr lang="en-GB" sz="1200" dirty="0">
                <a:latin typeface="Lato" panose="020F0502020204030203" pitchFamily="34" charset="0"/>
                <a:ea typeface="Lato" panose="020F0502020204030203" pitchFamily="34" charset="0"/>
                <a:cs typeface="Lato" panose="020F0502020204030203" pitchFamily="34" charset="0"/>
              </a:rPr>
              <a:t>This work was done under the auspices of CHART (Swiss Accelerator Research and Technology) Collaboration, </a:t>
            </a:r>
            <a:r>
              <a:rPr lang="en-GB" sz="1200" dirty="0">
                <a:latin typeface="Lato" panose="020F0502020204030203" pitchFamily="34" charset="0"/>
                <a:ea typeface="Lato" panose="020F0502020204030203" pitchFamily="34" charset="0"/>
                <a:cs typeface="Lato" panose="020F0502020204030203" pitchFamily="34" charset="0"/>
                <a:hlinkClick r:id="rId4"/>
              </a:rPr>
              <a:t>https://chart.ch</a:t>
            </a:r>
            <a:r>
              <a:rPr lang="en-GB" sz="1200" dirty="0">
                <a:latin typeface="Lato" panose="020F0502020204030203" pitchFamily="34" charset="0"/>
                <a:ea typeface="Lato" panose="020F0502020204030203" pitchFamily="34" charset="0"/>
                <a:cs typeface="Lato" panose="020F0502020204030203" pitchFamily="34" charset="0"/>
              </a:rPr>
              <a:t> - </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rPr>
              <a:t>CHART Scientific Report 2022: </a:t>
            </a:r>
            <a:r>
              <a:rPr lang="en-GB" sz="1200" b="1" dirty="0">
                <a:solidFill>
                  <a:srgbClr val="000000"/>
                </a:solidFill>
                <a:latin typeface="Lato" panose="020F0502020204030203" pitchFamily="34" charset="0"/>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https://chart.ch/reports</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rPr>
              <a:t> </a:t>
            </a:r>
          </a:p>
        </p:txBody>
      </p:sp>
      <p:graphicFrame>
        <p:nvGraphicFramePr>
          <p:cNvPr id="8" name="Table 5">
            <a:extLst>
              <a:ext uri="{FF2B5EF4-FFF2-40B4-BE49-F238E27FC236}">
                <a16:creationId xmlns:a16="http://schemas.microsoft.com/office/drawing/2014/main" id="{2158829F-2517-6D65-E5A0-176EF6ECA2B5}"/>
              </a:ext>
            </a:extLst>
          </p:cNvPr>
          <p:cNvGraphicFramePr>
            <a:graphicFrameLocks noGrp="1"/>
          </p:cNvGraphicFramePr>
          <p:nvPr>
            <p:extLst>
              <p:ext uri="{D42A27DB-BD31-4B8C-83A1-F6EECF244321}">
                <p14:modId xmlns:p14="http://schemas.microsoft.com/office/powerpoint/2010/main" val="2538336918"/>
              </p:ext>
            </p:extLst>
          </p:nvPr>
        </p:nvGraphicFramePr>
        <p:xfrm>
          <a:off x="289862" y="527882"/>
          <a:ext cx="8470642" cy="3743960"/>
        </p:xfrm>
        <a:graphic>
          <a:graphicData uri="http://schemas.openxmlformats.org/drawingml/2006/table">
            <a:tbl>
              <a:tblPr firstRow="1" bandRow="1">
                <a:tableStyleId>{D7AC3CCA-C797-4891-BE02-D94E43425B78}</a:tableStyleId>
              </a:tblPr>
              <a:tblGrid>
                <a:gridCol w="1117272">
                  <a:extLst>
                    <a:ext uri="{9D8B030D-6E8A-4147-A177-3AD203B41FA5}">
                      <a16:colId xmlns:a16="http://schemas.microsoft.com/office/drawing/2014/main" val="547279261"/>
                    </a:ext>
                  </a:extLst>
                </a:gridCol>
                <a:gridCol w="7353370">
                  <a:extLst>
                    <a:ext uri="{9D8B030D-6E8A-4147-A177-3AD203B41FA5}">
                      <a16:colId xmlns:a16="http://schemas.microsoft.com/office/drawing/2014/main" val="2791368337"/>
                    </a:ext>
                  </a:extLst>
                </a:gridCol>
              </a:tblGrid>
              <a:tr h="370840">
                <a:tc>
                  <a:txBody>
                    <a:bodyPr/>
                    <a:lstStyle/>
                    <a:p>
                      <a:r>
                        <a:rPr lang="en-CH" sz="1400" b="0" i="0" dirty="0">
                          <a:latin typeface="Lato" panose="020F0502020204030203" pitchFamily="34" charset="0"/>
                          <a:ea typeface="Lato" panose="020F0502020204030203" pitchFamily="34" charset="0"/>
                          <a:cs typeface="Lato" panose="020F0502020204030203" pitchFamily="34" charset="0"/>
                        </a:rPr>
                        <a:t>PSI</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400" b="0" i="0" dirty="0">
                          <a:latin typeface="Lato" panose="020F0502020204030203" pitchFamily="34" charset="0"/>
                          <a:ea typeface="Lato" panose="020F0502020204030203" pitchFamily="34" charset="0"/>
                          <a:cs typeface="Lato" panose="020F0502020204030203" pitchFamily="34" charset="0"/>
                        </a:rPr>
                        <a:t>R. Zennaro, M. Schaer, N. Vallis, B. </a:t>
                      </a:r>
                      <a:r>
                        <a:rPr lang="en-GB" sz="1400" b="0" i="0" dirty="0" err="1">
                          <a:latin typeface="Lato" panose="020F0502020204030203" pitchFamily="34" charset="0"/>
                          <a:ea typeface="Lato" panose="020F0502020204030203" pitchFamily="34" charset="0"/>
                          <a:cs typeface="Lato" panose="020F0502020204030203" pitchFamily="34" charset="0"/>
                        </a:rPr>
                        <a:t>Auchmann</a:t>
                      </a:r>
                      <a:r>
                        <a:rPr lang="en-GB" sz="1400" b="0" i="0" dirty="0">
                          <a:latin typeface="Lato" panose="020F0502020204030203" pitchFamily="34" charset="0"/>
                          <a:ea typeface="Lato" panose="020F0502020204030203" pitchFamily="34" charset="0"/>
                          <a:cs typeface="Lato" panose="020F0502020204030203" pitchFamily="34" charset="0"/>
                        </a:rPr>
                        <a:t>, I. Besana, S. </a:t>
                      </a:r>
                      <a:r>
                        <a:rPr lang="en-GB" sz="1400" b="0" i="0" dirty="0" err="1">
                          <a:latin typeface="Lato" panose="020F0502020204030203" pitchFamily="34" charset="0"/>
                          <a:ea typeface="Lato" panose="020F0502020204030203" pitchFamily="34" charset="0"/>
                          <a:cs typeface="Lato" panose="020F0502020204030203" pitchFamily="34" charset="0"/>
                        </a:rPr>
                        <a:t>Bettoni</a:t>
                      </a:r>
                      <a:r>
                        <a:rPr lang="en-GB" sz="1400" b="0" i="0" dirty="0">
                          <a:latin typeface="Lato" panose="020F0502020204030203" pitchFamily="34" charset="0"/>
                          <a:ea typeface="Lato" panose="020F0502020204030203" pitchFamily="34" charset="0"/>
                          <a:cs typeface="Lato" panose="020F0502020204030203" pitchFamily="34" charset="0"/>
                        </a:rPr>
                        <a:t>, H. Braun, M. Duda, R. Fortunati, H. Garcia-Rodrigues, D. </a:t>
                      </a:r>
                      <a:r>
                        <a:rPr lang="en-GB" sz="1400" b="0" i="0" dirty="0" err="1">
                          <a:latin typeface="Lato" panose="020F0502020204030203" pitchFamily="34" charset="0"/>
                          <a:ea typeface="Lato" panose="020F0502020204030203" pitchFamily="34" charset="0"/>
                          <a:cs typeface="Lato" panose="020F0502020204030203" pitchFamily="34" charset="0"/>
                        </a:rPr>
                        <a:t>Hauenstein</a:t>
                      </a:r>
                      <a:r>
                        <a:rPr lang="en-GB" sz="1400" b="0" i="0" dirty="0">
                          <a:latin typeface="Lato" panose="020F0502020204030203" pitchFamily="34" charset="0"/>
                          <a:ea typeface="Lato" panose="020F0502020204030203" pitchFamily="34" charset="0"/>
                          <a:cs typeface="Lato" panose="020F0502020204030203" pitchFamily="34" charset="0"/>
                        </a:rPr>
                        <a:t>, E. Hohmann, R. Ischebeck, P. </a:t>
                      </a:r>
                      <a:r>
                        <a:rPr lang="en-GB" sz="1400" b="0" i="0" dirty="0" err="1">
                          <a:latin typeface="Lato" panose="020F0502020204030203" pitchFamily="34" charset="0"/>
                          <a:ea typeface="Lato" panose="020F0502020204030203" pitchFamily="34" charset="0"/>
                          <a:cs typeface="Lato" panose="020F0502020204030203" pitchFamily="34" charset="0"/>
                        </a:rPr>
                        <a:t>Juranic</a:t>
                      </a:r>
                      <a:r>
                        <a:rPr lang="en-GB" sz="1400" b="0" i="0" dirty="0">
                          <a:latin typeface="Lato" panose="020F0502020204030203" pitchFamily="34" charset="0"/>
                          <a:ea typeface="Lato" panose="020F0502020204030203" pitchFamily="34" charset="0"/>
                          <a:cs typeface="Lato" panose="020F0502020204030203" pitchFamily="34" charset="0"/>
                        </a:rPr>
                        <a:t>, J. Kosse, F. Marcellini, U. </a:t>
                      </a:r>
                      <a:r>
                        <a:rPr lang="en-GB" sz="1400" b="0" i="0" dirty="0" err="1">
                          <a:latin typeface="Lato" panose="020F0502020204030203" pitchFamily="34" charset="0"/>
                          <a:ea typeface="Lato" panose="020F0502020204030203" pitchFamily="34" charset="0"/>
                          <a:cs typeface="Lato" panose="020F0502020204030203" pitchFamily="34" charset="0"/>
                        </a:rPr>
                        <a:t>Michlmayr</a:t>
                      </a:r>
                      <a:r>
                        <a:rPr lang="en-GB" sz="1400" b="0" i="0" dirty="0">
                          <a:latin typeface="Lato" panose="020F0502020204030203" pitchFamily="34" charset="0"/>
                          <a:ea typeface="Lato" panose="020F0502020204030203" pitchFamily="34" charset="0"/>
                          <a:cs typeface="Lato" panose="020F0502020204030203" pitchFamily="34" charset="0"/>
                        </a:rPr>
                        <a:t>, S. Muller, G. L. Orlandi, M. Pedrozzi, J.-Y. Raguin, S. Reiche, M. Seidel, R. Rotundo, S. Sanfilippo, M. </a:t>
                      </a:r>
                      <a:r>
                        <a:rPr lang="en-GB" sz="1400" b="0" i="0" dirty="0" err="1">
                          <a:latin typeface="Lato" panose="020F0502020204030203" pitchFamily="34" charset="0"/>
                          <a:ea typeface="Lato" panose="020F0502020204030203" pitchFamily="34" charset="0"/>
                          <a:cs typeface="Lato" panose="020F0502020204030203" pitchFamily="34" charset="0"/>
                        </a:rPr>
                        <a:t>Zykova</a:t>
                      </a:r>
                      <a:r>
                        <a:rPr lang="en-GB" sz="1400" b="0" i="0" dirty="0">
                          <a:latin typeface="Lato" panose="020F0502020204030203" pitchFamily="34" charset="0"/>
                          <a:ea typeface="Lato" panose="020F0502020204030203" pitchFamily="34" charset="0"/>
                          <a:cs typeface="Lato" panose="020F0502020204030203" pitchFamily="34" charset="0"/>
                        </a:rPr>
                        <a:t> </a:t>
                      </a:r>
                    </a:p>
                    <a:p>
                      <a:r>
                        <a:rPr lang="en-GB" sz="1400" b="0" i="0" dirty="0">
                          <a:latin typeface="Lato" panose="020F0502020204030203" pitchFamily="34" charset="0"/>
                          <a:ea typeface="Lato" panose="020F0502020204030203" pitchFamily="34" charset="0"/>
                          <a:cs typeface="Lato" panose="020F0502020204030203" pitchFamily="34" charset="0"/>
                        </a:rPr>
                        <a:t>all the technical groups involved  in the P3 experiment</a:t>
                      </a: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8258489"/>
                  </a:ext>
                </a:extLst>
              </a:tr>
              <a:tr h="370840">
                <a:tc>
                  <a:txBody>
                    <a:bodyPr/>
                    <a:lstStyle/>
                    <a:p>
                      <a:r>
                        <a:rPr lang="en-GB" sz="1400" b="0" i="0" dirty="0">
                          <a:effectLst/>
                          <a:latin typeface="Lato" panose="020F0502020204030203" pitchFamily="34" charset="0"/>
                          <a:ea typeface="Lato" panose="020F0502020204030203" pitchFamily="34" charset="0"/>
                          <a:cs typeface="Lato" panose="020F0502020204030203" pitchFamily="34" charset="0"/>
                        </a:rPr>
                        <a:t>IJCLab</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400" dirty="0">
                          <a:latin typeface="Lato" panose="020F0502020204030203" pitchFamily="34" charset="0"/>
                          <a:ea typeface="Lato" panose="020F0502020204030203" pitchFamily="34" charset="0"/>
                          <a:cs typeface="Lato" panose="020F0502020204030203" pitchFamily="34" charset="0"/>
                        </a:rPr>
                        <a:t>I. Chaikovska, F. </a:t>
                      </a:r>
                      <a:r>
                        <a:rPr lang="en-GB" sz="1400" dirty="0" err="1">
                          <a:latin typeface="Lato" panose="020F0502020204030203" pitchFamily="34" charset="0"/>
                          <a:ea typeface="Lato" panose="020F0502020204030203" pitchFamily="34" charset="0"/>
                          <a:cs typeface="Lato" panose="020F0502020204030203" pitchFamily="34" charset="0"/>
                        </a:rPr>
                        <a:t>Alharthi</a:t>
                      </a:r>
                      <a:r>
                        <a:rPr lang="en-GB" sz="1400" dirty="0">
                          <a:latin typeface="Lato" panose="020F0502020204030203" pitchFamily="34" charset="0"/>
                          <a:ea typeface="Lato" panose="020F0502020204030203" pitchFamily="34" charset="0"/>
                          <a:cs typeface="Lato" panose="020F0502020204030203" pitchFamily="34" charset="0"/>
                        </a:rPr>
                        <a:t>, V. </a:t>
                      </a:r>
                      <a:r>
                        <a:rPr lang="en-GB" sz="1400" dirty="0" err="1">
                          <a:latin typeface="Lato" panose="020F0502020204030203" pitchFamily="34" charset="0"/>
                          <a:ea typeface="Lato" panose="020F0502020204030203" pitchFamily="34" charset="0"/>
                          <a:cs typeface="Lato" panose="020F0502020204030203" pitchFamily="34" charset="0"/>
                        </a:rPr>
                        <a:t>Mytrochenko</a:t>
                      </a:r>
                      <a:r>
                        <a:rPr lang="en-GB" sz="1400" dirty="0">
                          <a:latin typeface="Lato" panose="020F0502020204030203" pitchFamily="34" charset="0"/>
                          <a:ea typeface="Lato" panose="020F0502020204030203" pitchFamily="34" charset="0"/>
                          <a:cs typeface="Lato" panose="020F0502020204030203" pitchFamily="34" charset="0"/>
                        </a:rPr>
                        <a:t>, R. Chehab</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78111555"/>
                  </a:ext>
                </a:extLst>
              </a:tr>
              <a:tr h="370840">
                <a:tc>
                  <a:txBody>
                    <a:bodyPr/>
                    <a:lstStyle/>
                    <a:p>
                      <a:r>
                        <a:rPr lang="en-GB" sz="1400" b="0" i="0" dirty="0">
                          <a:effectLst/>
                          <a:latin typeface="Lato" panose="020F0502020204030203" pitchFamily="34" charset="0"/>
                          <a:ea typeface="Lato" panose="020F0502020204030203" pitchFamily="34" charset="0"/>
                          <a:cs typeface="Lato" panose="020F0502020204030203" pitchFamily="34" charset="0"/>
                        </a:rPr>
                        <a:t>CERN</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400" dirty="0">
                          <a:latin typeface="Lato" panose="020F0502020204030203" pitchFamily="34" charset="0"/>
                          <a:ea typeface="Lato" panose="020F0502020204030203" pitchFamily="34" charset="0"/>
                          <a:cs typeface="Lato" panose="020F0502020204030203" pitchFamily="34" charset="0"/>
                        </a:rPr>
                        <a:t>A. Grudiev, A. Latina, S. Doebert, Z. Vostrel, Y.  Zhao, B. </a:t>
                      </a:r>
                      <a:r>
                        <a:rPr lang="en-GB" sz="1400" dirty="0" err="1">
                          <a:latin typeface="Lato" panose="020F0502020204030203" pitchFamily="34" charset="0"/>
                          <a:ea typeface="Lato" panose="020F0502020204030203" pitchFamily="34" charset="0"/>
                          <a:cs typeface="Lato" panose="020F0502020204030203" pitchFamily="34" charset="0"/>
                        </a:rPr>
                        <a:t>Humann</a:t>
                      </a:r>
                      <a:r>
                        <a:rPr lang="en-GB" sz="1400" dirty="0">
                          <a:latin typeface="Lato" panose="020F0502020204030203" pitchFamily="34" charset="0"/>
                          <a:ea typeface="Lato" panose="020F0502020204030203" pitchFamily="34" charset="0"/>
                          <a:cs typeface="Lato" panose="020F0502020204030203" pitchFamily="34" charset="0"/>
                        </a:rPr>
                        <a:t>, A. Lechner, A. </a:t>
                      </a:r>
                      <a:r>
                        <a:rPr lang="en-GB" sz="1400" dirty="0" err="1">
                          <a:latin typeface="Lato" panose="020F0502020204030203" pitchFamily="34" charset="0"/>
                          <a:ea typeface="Lato" panose="020F0502020204030203" pitchFamily="34" charset="0"/>
                          <a:cs typeface="Lato" panose="020F0502020204030203" pitchFamily="34" charset="0"/>
                        </a:rPr>
                        <a:t>Kurtulus</a:t>
                      </a:r>
                      <a:r>
                        <a:rPr lang="en-GB" sz="1400" dirty="0">
                          <a:latin typeface="Lato" panose="020F0502020204030203" pitchFamily="34" charset="0"/>
                          <a:ea typeface="Lato" panose="020F0502020204030203" pitchFamily="34" charset="0"/>
                          <a:cs typeface="Lato" panose="020F0502020204030203" pitchFamily="34" charset="0"/>
                        </a:rPr>
                        <a:t>, R. Mena Andrade,  J.L. Grenard, A. </a:t>
                      </a:r>
                      <a:r>
                        <a:rPr lang="en-GB" sz="1400" dirty="0" err="1">
                          <a:latin typeface="Lato" panose="020F0502020204030203" pitchFamily="34" charset="0"/>
                          <a:ea typeface="Lato" panose="020F0502020204030203" pitchFamily="34" charset="0"/>
                          <a:cs typeface="Lato" panose="020F0502020204030203" pitchFamily="34" charset="0"/>
                        </a:rPr>
                        <a:t>Marcone</a:t>
                      </a:r>
                      <a:r>
                        <a:rPr lang="en-GB" sz="1400" dirty="0">
                          <a:latin typeface="Lato" panose="020F0502020204030203" pitchFamily="34" charset="0"/>
                          <a:ea typeface="Lato" panose="020F0502020204030203" pitchFamily="34" charset="0"/>
                          <a:cs typeface="Lato" panose="020F0502020204030203" pitchFamily="34" charset="0"/>
                        </a:rPr>
                        <a:t>, M. </a:t>
                      </a:r>
                      <a:r>
                        <a:rPr lang="en-GB" sz="1400" dirty="0" err="1">
                          <a:latin typeface="Lato" panose="020F0502020204030203" pitchFamily="34" charset="0"/>
                          <a:ea typeface="Lato" panose="020F0502020204030203" pitchFamily="34" charset="0"/>
                          <a:cs typeface="Lato" panose="020F0502020204030203" pitchFamily="34" charset="0"/>
                        </a:rPr>
                        <a:t>Calviani</a:t>
                      </a:r>
                      <a:r>
                        <a:rPr lang="en-GB" sz="1400" dirty="0">
                          <a:latin typeface="Lato" panose="020F0502020204030203" pitchFamily="34" charset="0"/>
                          <a:ea typeface="Lato" panose="020F0502020204030203" pitchFamily="34" charset="0"/>
                          <a:cs typeface="Lato" panose="020F0502020204030203" pitchFamily="34" charset="0"/>
                        </a:rPr>
                        <a:t>, W. Bartmann, Y. </a:t>
                      </a:r>
                      <a:r>
                        <a:rPr lang="en-GB" sz="1400" dirty="0" err="1">
                          <a:latin typeface="Lato" panose="020F0502020204030203" pitchFamily="34" charset="0"/>
                          <a:ea typeface="Lato" panose="020F0502020204030203" pitchFamily="34" charset="0"/>
                          <a:cs typeface="Lato" panose="020F0502020204030203" pitchFamily="34" charset="0"/>
                        </a:rPr>
                        <a:t>Duthell</a:t>
                      </a:r>
                      <a:r>
                        <a:rPr lang="en-GB" sz="1400" dirty="0">
                          <a:latin typeface="Lato" panose="020F0502020204030203" pitchFamily="34" charset="0"/>
                          <a:ea typeface="Lato" panose="020F0502020204030203" pitchFamily="34" charset="0"/>
                          <a:cs typeface="Lato" panose="020F0502020204030203" pitchFamily="34" charset="0"/>
                        </a:rPr>
                        <a:t>, H. </a:t>
                      </a:r>
                      <a:r>
                        <a:rPr lang="en-GB" sz="1400" dirty="0" err="1">
                          <a:latin typeface="Lato" panose="020F0502020204030203" pitchFamily="34" charset="0"/>
                          <a:ea typeface="Lato" panose="020F0502020204030203" pitchFamily="34" charset="0"/>
                          <a:cs typeface="Lato" panose="020F0502020204030203" pitchFamily="34" charset="0"/>
                        </a:rPr>
                        <a:t>Bartosik</a:t>
                      </a:r>
                      <a:r>
                        <a:rPr lang="en-GB" sz="1400" dirty="0">
                          <a:latin typeface="Lato" panose="020F0502020204030203" pitchFamily="34" charset="0"/>
                          <a:ea typeface="Lato" panose="020F0502020204030203" pitchFamily="34" charset="0"/>
                          <a:cs typeface="Lato" panose="020F0502020204030203" pitchFamily="34" charset="0"/>
                        </a:rPr>
                        <a:t>, K. </a:t>
                      </a:r>
                      <a:r>
                        <a:rPr lang="en-GB" sz="1400" dirty="0" err="1">
                          <a:latin typeface="Lato" panose="020F0502020204030203" pitchFamily="34" charset="0"/>
                          <a:ea typeface="Lato" panose="020F0502020204030203" pitchFamily="34" charset="0"/>
                          <a:cs typeface="Lato" panose="020F0502020204030203" pitchFamily="34" charset="0"/>
                        </a:rPr>
                        <a:t>Oide</a:t>
                      </a:r>
                      <a:r>
                        <a:rPr lang="en-GB" sz="1400" dirty="0">
                          <a:latin typeface="Lato" panose="020F0502020204030203" pitchFamily="34" charset="0"/>
                          <a:ea typeface="Lato" panose="020F0502020204030203" pitchFamily="34" charset="0"/>
                          <a:cs typeface="Lato" panose="020F0502020204030203" pitchFamily="34" charset="0"/>
                        </a:rPr>
                        <a:t>, F. Zimmermann, M. Benedikt</a:t>
                      </a: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32662409"/>
                  </a:ext>
                </a:extLst>
              </a:tr>
              <a:tr h="370840">
                <a:tc>
                  <a:txBody>
                    <a:bodyPr/>
                    <a:lstStyle/>
                    <a:p>
                      <a:r>
                        <a:rPr lang="en-GB" sz="1400" b="0" i="0" dirty="0">
                          <a:effectLst/>
                          <a:latin typeface="Lato" panose="020F0502020204030203" pitchFamily="34" charset="0"/>
                          <a:ea typeface="Lato" panose="020F0502020204030203" pitchFamily="34" charset="0"/>
                          <a:cs typeface="Lato" panose="020F0502020204030203" pitchFamily="34" charset="0"/>
                        </a:rPr>
                        <a:t>INFN-LNF</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400" dirty="0">
                          <a:latin typeface="Lato" panose="020F0502020204030203" pitchFamily="34" charset="0"/>
                          <a:ea typeface="Lato" panose="020F0502020204030203" pitchFamily="34" charset="0"/>
                          <a:cs typeface="Lato" panose="020F0502020204030203" pitchFamily="34" charset="0"/>
                        </a:rPr>
                        <a:t>C. Milardi, A. De </a:t>
                      </a:r>
                      <a:r>
                        <a:rPr lang="en-GB" sz="1400" dirty="0" err="1">
                          <a:latin typeface="Lato" panose="020F0502020204030203" pitchFamily="34" charset="0"/>
                          <a:ea typeface="Lato" panose="020F0502020204030203" pitchFamily="34" charset="0"/>
                          <a:cs typeface="Lato" panose="020F0502020204030203" pitchFamily="34" charset="0"/>
                        </a:rPr>
                        <a:t>Santis</a:t>
                      </a:r>
                      <a:r>
                        <a:rPr lang="en-GB" sz="1400" dirty="0">
                          <a:latin typeface="Lato" panose="020F0502020204030203" pitchFamily="34" charset="0"/>
                          <a:ea typeface="Lato" panose="020F0502020204030203" pitchFamily="34" charset="0"/>
                          <a:cs typeface="Lato" panose="020F0502020204030203" pitchFamily="34" charset="0"/>
                        </a:rPr>
                        <a:t>, O. </a:t>
                      </a:r>
                      <a:r>
                        <a:rPr lang="en-GB" sz="1400" dirty="0" err="1">
                          <a:latin typeface="Lato" panose="020F0502020204030203" pitchFamily="34" charset="0"/>
                          <a:ea typeface="Lato" panose="020F0502020204030203" pitchFamily="34" charset="0"/>
                          <a:cs typeface="Lato" panose="020F0502020204030203" pitchFamily="34" charset="0"/>
                        </a:rPr>
                        <a:t>Etisken</a:t>
                      </a:r>
                      <a:r>
                        <a:rPr lang="en-GB" sz="1400" dirty="0">
                          <a:latin typeface="Lato" panose="020F0502020204030203" pitchFamily="34" charset="0"/>
                          <a:ea typeface="Lato" panose="020F0502020204030203" pitchFamily="34" charset="0"/>
                          <a:cs typeface="Lato" panose="020F0502020204030203" pitchFamily="34" charset="0"/>
                        </a:rPr>
                        <a:t>, S. </a:t>
                      </a:r>
                      <a:r>
                        <a:rPr lang="en-GB" sz="1400" dirty="0" err="1">
                          <a:latin typeface="Lato" panose="020F0502020204030203" pitchFamily="34" charset="0"/>
                          <a:ea typeface="Lato" panose="020F0502020204030203" pitchFamily="34" charset="0"/>
                          <a:cs typeface="Lato" panose="020F0502020204030203" pitchFamily="34" charset="0"/>
                        </a:rPr>
                        <a:t>Spampinati</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623934586"/>
                  </a:ext>
                </a:extLst>
              </a:tr>
              <a:tr h="370840">
                <a:tc>
                  <a:txBody>
                    <a:bodyPr/>
                    <a:lstStyle/>
                    <a:p>
                      <a:r>
                        <a:rPr lang="en-CH" sz="1400" b="0" i="0" dirty="0">
                          <a:latin typeface="Lato" panose="020F0502020204030203" pitchFamily="34" charset="0"/>
                          <a:ea typeface="Lato" panose="020F0502020204030203" pitchFamily="34" charset="0"/>
                          <a:cs typeface="Lato" panose="020F0502020204030203" pitchFamily="34" charset="0"/>
                        </a:rPr>
                        <a:t>SLAC</a:t>
                      </a: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400" dirty="0">
                          <a:latin typeface="Lato" panose="020F0502020204030203" pitchFamily="34" charset="0"/>
                          <a:ea typeface="Lato" panose="020F0502020204030203" pitchFamily="34" charset="0"/>
                          <a:cs typeface="Lato" panose="020F0502020204030203" pitchFamily="34" charset="0"/>
                        </a:rPr>
                        <a:t>T. </a:t>
                      </a:r>
                      <a:r>
                        <a:rPr lang="en-GB" sz="1400" dirty="0" err="1">
                          <a:latin typeface="Lato" panose="020F0502020204030203" pitchFamily="34" charset="0"/>
                          <a:ea typeface="Lato" panose="020F0502020204030203" pitchFamily="34" charset="0"/>
                          <a:cs typeface="Lato" panose="020F0502020204030203" pitchFamily="34" charset="0"/>
                        </a:rPr>
                        <a:t>Rauberheimen</a:t>
                      </a:r>
                      <a:endParaRPr lang="en-GB" sz="140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5418876"/>
                  </a:ext>
                </a:extLst>
              </a:tr>
              <a:tr h="370840">
                <a:tc>
                  <a:txBody>
                    <a:bodyPr/>
                    <a:lstStyle/>
                    <a:p>
                      <a:r>
                        <a:rPr lang="en-GB" sz="1400" b="0" i="0" dirty="0">
                          <a:effectLst/>
                          <a:latin typeface="Lato" panose="020F0502020204030203" pitchFamily="34" charset="0"/>
                          <a:ea typeface="Lato" panose="020F0502020204030203" pitchFamily="34" charset="0"/>
                          <a:cs typeface="Lato" panose="020F0502020204030203" pitchFamily="34" charset="0"/>
                        </a:rPr>
                        <a:t>KEK:</a:t>
                      </a:r>
                      <a:endParaRPr lang="en-CH" sz="14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400" dirty="0">
                          <a:latin typeface="Lato" panose="020F0502020204030203" pitchFamily="34" charset="0"/>
                          <a:ea typeface="Lato" panose="020F0502020204030203" pitchFamily="34" charset="0"/>
                          <a:cs typeface="Lato" panose="020F0502020204030203" pitchFamily="34" charset="0"/>
                        </a:rPr>
                        <a:t>Y. </a:t>
                      </a:r>
                      <a:r>
                        <a:rPr lang="en-GB" sz="1400" dirty="0" err="1">
                          <a:latin typeface="Lato" panose="020F0502020204030203" pitchFamily="34" charset="0"/>
                          <a:ea typeface="Lato" panose="020F0502020204030203" pitchFamily="34" charset="0"/>
                          <a:cs typeface="Lato" panose="020F0502020204030203" pitchFamily="34" charset="0"/>
                        </a:rPr>
                        <a:t>Enomoto</a:t>
                      </a:r>
                      <a:r>
                        <a:rPr lang="en-GB" sz="1400" dirty="0">
                          <a:latin typeface="Lato" panose="020F0502020204030203" pitchFamily="34" charset="0"/>
                          <a:ea typeface="Lato" panose="020F0502020204030203" pitchFamily="34" charset="0"/>
                          <a:cs typeface="Lato" panose="020F0502020204030203" pitchFamily="34" charset="0"/>
                        </a:rPr>
                        <a:t>, K. Furukawa</a:t>
                      </a: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991491993"/>
                  </a:ext>
                </a:extLst>
              </a:tr>
              <a:tr h="370840">
                <a:tc gridSpan="2">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400" dirty="0">
                          <a:latin typeface="Lato" panose="020F0502020204030203" pitchFamily="34" charset="0"/>
                          <a:ea typeface="Lato" panose="020F0502020204030203" pitchFamily="34" charset="0"/>
                          <a:cs typeface="Lato" panose="020F0502020204030203" pitchFamily="34" charset="0"/>
                        </a:rPr>
                        <a:t>and L. </a:t>
                      </a:r>
                      <a:r>
                        <a:rPr lang="en-GB" sz="1400" dirty="0" err="1">
                          <a:latin typeface="Lato" panose="020F0502020204030203" pitchFamily="34" charset="0"/>
                          <a:ea typeface="Lato" panose="020F0502020204030203" pitchFamily="34" charset="0"/>
                          <a:cs typeface="Lato" panose="020F0502020204030203" pitchFamily="34" charset="0"/>
                        </a:rPr>
                        <a:t>Bandiera</a:t>
                      </a:r>
                      <a:r>
                        <a:rPr lang="en-GB" sz="1400" dirty="0">
                          <a:latin typeface="Lato" panose="020F0502020204030203" pitchFamily="34" charset="0"/>
                          <a:ea typeface="Lato" panose="020F0502020204030203" pitchFamily="34" charset="0"/>
                          <a:cs typeface="Lato" panose="020F0502020204030203" pitchFamily="34" charset="0"/>
                        </a:rPr>
                        <a:t>, M. </a:t>
                      </a:r>
                      <a:r>
                        <a:rPr lang="en-GB" sz="1400" dirty="0" err="1">
                          <a:latin typeface="Lato" panose="020F0502020204030203" pitchFamily="34" charset="0"/>
                          <a:ea typeface="Lato" panose="020F0502020204030203" pitchFamily="34" charset="0"/>
                          <a:cs typeface="Lato" panose="020F0502020204030203" pitchFamily="34" charset="0"/>
                        </a:rPr>
                        <a:t>Soldani</a:t>
                      </a:r>
                      <a:r>
                        <a:rPr lang="en-GB" sz="1400" dirty="0">
                          <a:latin typeface="Lato" panose="020F0502020204030203" pitchFamily="34" charset="0"/>
                          <a:ea typeface="Lato" panose="020F0502020204030203" pitchFamily="34" charset="0"/>
                          <a:cs typeface="Lato" panose="020F0502020204030203" pitchFamily="34" charset="0"/>
                        </a:rPr>
                        <a:t>, A. </a:t>
                      </a:r>
                      <a:r>
                        <a:rPr lang="en-GB" sz="1400" dirty="0" err="1">
                          <a:latin typeface="Lato" panose="020F0502020204030203" pitchFamily="34" charset="0"/>
                          <a:ea typeface="Lato" panose="020F0502020204030203" pitchFamily="34" charset="0"/>
                          <a:cs typeface="Lato" panose="020F0502020204030203" pitchFamily="34" charset="0"/>
                        </a:rPr>
                        <a:t>Sytov</a:t>
                      </a:r>
                      <a:r>
                        <a:rPr lang="en-GB" sz="1400" dirty="0">
                          <a:latin typeface="Lato" panose="020F0502020204030203" pitchFamily="34" charset="0"/>
                          <a:ea typeface="Lato" panose="020F0502020204030203" pitchFamily="34" charset="0"/>
                          <a:cs typeface="Lato" panose="020F0502020204030203" pitchFamily="34" charset="0"/>
                        </a:rPr>
                        <a:t> (INFN/Ferrara), A. </a:t>
                      </a:r>
                      <a:r>
                        <a:rPr lang="en-GB" sz="1400" dirty="0" err="1">
                          <a:latin typeface="Lato" panose="020F0502020204030203" pitchFamily="34" charset="0"/>
                          <a:ea typeface="Lato" panose="020F0502020204030203" pitchFamily="34" charset="0"/>
                          <a:cs typeface="Lato" panose="020F0502020204030203" pitchFamily="34" charset="0"/>
                        </a:rPr>
                        <a:t>Bacci</a:t>
                      </a:r>
                      <a:r>
                        <a:rPr lang="en-GB" sz="1400" dirty="0">
                          <a:latin typeface="Lato" panose="020F0502020204030203" pitchFamily="34" charset="0"/>
                          <a:ea typeface="Lato" panose="020F0502020204030203" pitchFamily="34" charset="0"/>
                          <a:cs typeface="Lato" panose="020F0502020204030203" pitchFamily="34" charset="0"/>
                        </a:rPr>
                        <a:t>, M. Rossetti Conti (INFN/Milano)</a:t>
                      </a:r>
                      <a:endParaRPr lang="en-GB" sz="1400" dirty="0">
                        <a:effectLst/>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CH" sz="1200" b="0" i="0" dirty="0">
                        <a:latin typeface="Calibri Light" panose="020F0302020204030204" pitchFamily="34" charset="0"/>
                        <a:ea typeface="Lato" panose="020F0502020204030203" pitchFamily="34" charset="0"/>
                        <a:cs typeface="Calibri Light" panose="020F0302020204030204" pitchFamily="34" charset="0"/>
                      </a:endParaRPr>
                    </a:p>
                  </a:txBody>
                  <a:tcPr/>
                </a:tc>
                <a:extLst>
                  <a:ext uri="{0D108BD9-81ED-4DB2-BD59-A6C34878D82A}">
                    <a16:rowId xmlns:a16="http://schemas.microsoft.com/office/drawing/2014/main" val="3927936427"/>
                  </a:ext>
                </a:extLst>
              </a:tr>
            </a:tbl>
          </a:graphicData>
        </a:graphic>
      </p:graphicFrame>
    </p:spTree>
    <p:extLst>
      <p:ext uri="{BB962C8B-B14F-4D97-AF65-F5344CB8AC3E}">
        <p14:creationId xmlns:p14="http://schemas.microsoft.com/office/powerpoint/2010/main" val="2960969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2D67DF6-AF6F-2FA9-8B55-F12D53D85FC2}"/>
              </a:ext>
            </a:extLst>
          </p:cNvPr>
          <p:cNvSpPr>
            <a:spLocks noGrp="1"/>
          </p:cNvSpPr>
          <p:nvPr>
            <p:ph type="sldNum" sz="quarter" idx="12"/>
          </p:nvPr>
        </p:nvSpPr>
        <p:spPr>
          <a:xfrm>
            <a:off x="8206312" y="4948014"/>
            <a:ext cx="575742" cy="147638"/>
          </a:xfrm>
        </p:spPr>
        <p:txBody>
          <a:bodyPr/>
          <a:lstStyle/>
          <a:p>
            <a:pPr algn="r">
              <a:defRPr/>
            </a:pPr>
            <a:r>
              <a:rPr lang="de-DE"/>
              <a:t>Page </a:t>
            </a:r>
            <a:fld id="{EBC07571-3134-BB4B-B83F-1A9FE18D34F3}" type="slidenum">
              <a:rPr lang="de-DE" smtClean="0"/>
              <a:pPr algn="r">
                <a:defRPr/>
              </a:pPr>
              <a:t>20</a:t>
            </a:fld>
            <a:endParaRPr lang="de-DE" dirty="0"/>
          </a:p>
        </p:txBody>
      </p:sp>
      <p:sp>
        <p:nvSpPr>
          <p:cNvPr id="14" name="TextBox 13">
            <a:extLst>
              <a:ext uri="{FF2B5EF4-FFF2-40B4-BE49-F238E27FC236}">
                <a16:creationId xmlns:a16="http://schemas.microsoft.com/office/drawing/2014/main" id="{949CE88C-EC41-7BBB-D31A-36CC85220AFD}"/>
              </a:ext>
            </a:extLst>
          </p:cNvPr>
          <p:cNvSpPr txBox="1"/>
          <p:nvPr/>
        </p:nvSpPr>
        <p:spPr>
          <a:xfrm>
            <a:off x="4403948" y="644538"/>
            <a:ext cx="4740052" cy="1631216"/>
          </a:xfrm>
          <a:prstGeom prst="rect">
            <a:avLst/>
          </a:prstGeom>
          <a:noFill/>
        </p:spPr>
        <p:txBody>
          <a:bodyPr wrap="square" lIns="0" tIns="0" rIns="0" bIns="0" rtlCol="0">
            <a:spAutoFit/>
          </a:bodyPr>
          <a:lstStyle/>
          <a:p>
            <a:pPr marL="177800" indent="-177800">
              <a:spcBef>
                <a:spcPts val="0"/>
              </a:spcBef>
              <a:spcAft>
                <a:spcPts val="600"/>
              </a:spcAft>
              <a:buFont typeface="Wingdings" pitchFamily="2" charset="2"/>
              <a:buChar char="§"/>
            </a:pPr>
            <a:r>
              <a:rPr lang="en-GB" sz="1600" dirty="0">
                <a:solidFill>
                  <a:srgbClr val="000000"/>
                </a:solidFill>
                <a:latin typeface="Calibri Light" panose="020F0302020204030204" pitchFamily="34" charset="0"/>
                <a:cs typeface="Calibri Light" panose="020F0302020204030204" pitchFamily="34" charset="0"/>
              </a:rPr>
              <a:t>Safety margin for the acceptance in the DR and transport in the linac (13.5 nC)</a:t>
            </a:r>
          </a:p>
          <a:p>
            <a:pPr marL="177800" indent="-177800">
              <a:spcBef>
                <a:spcPts val="0"/>
              </a:spcBef>
              <a:spcAft>
                <a:spcPts val="600"/>
              </a:spcAft>
              <a:buFont typeface="Wingdings" pitchFamily="2" charset="2"/>
              <a:buChar char="§"/>
            </a:pPr>
            <a:r>
              <a:rPr lang="en-GB" sz="1600" dirty="0">
                <a:solidFill>
                  <a:srgbClr val="000000"/>
                </a:solidFill>
                <a:latin typeface="Calibri Light" panose="020F0302020204030204" pitchFamily="34" charset="0"/>
                <a:cs typeface="Calibri Light" panose="020F0302020204030204" pitchFamily="34" charset="0"/>
              </a:rPr>
              <a:t>Drive beam parameters have been also updated based on this safety margin</a:t>
            </a:r>
          </a:p>
          <a:p>
            <a:pPr marL="177800" indent="-177800">
              <a:spcAft>
                <a:spcPts val="600"/>
              </a:spcAft>
              <a:buFont typeface="Wingdings" pitchFamily="2" charset="2"/>
              <a:buChar char="§"/>
            </a:pPr>
            <a:r>
              <a:rPr lang="en-GB" sz="1600" dirty="0">
                <a:solidFill>
                  <a:srgbClr val="000000"/>
                </a:solidFill>
                <a:latin typeface="Calibri Light" panose="020F0302020204030204" pitchFamily="34" charset="0"/>
                <a:cs typeface="Calibri Light" panose="020F0302020204030204" pitchFamily="34" charset="0"/>
              </a:rPr>
              <a:t>The studies on the positron source based on the SC solenoid are well advanced</a:t>
            </a:r>
          </a:p>
        </p:txBody>
      </p:sp>
      <p:sp>
        <p:nvSpPr>
          <p:cNvPr id="2" name="TextBox 1">
            <a:extLst>
              <a:ext uri="{FF2B5EF4-FFF2-40B4-BE49-F238E27FC236}">
                <a16:creationId xmlns:a16="http://schemas.microsoft.com/office/drawing/2014/main" id="{164A12AB-FDBD-63BE-87C1-AB206614C3AC}"/>
              </a:ext>
            </a:extLst>
          </p:cNvPr>
          <p:cNvSpPr txBox="1"/>
          <p:nvPr/>
        </p:nvSpPr>
        <p:spPr>
          <a:xfrm>
            <a:off x="2580910" y="-22756"/>
            <a:ext cx="3982180"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source and capture linac</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9F955188-C758-94B5-26DF-032C0A9F0BF6}"/>
              </a:ext>
            </a:extLst>
          </p:cNvPr>
          <p:cNvSpPr txBox="1"/>
          <p:nvPr/>
        </p:nvSpPr>
        <p:spPr>
          <a:xfrm>
            <a:off x="3988324" y="4948014"/>
            <a:ext cx="1268009" cy="19494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000" dirty="0">
                <a:solidFill>
                  <a:srgbClr val="000000"/>
                </a:solidFill>
                <a:latin typeface="Lato" panose="020F0502020204030203" pitchFamily="34" charset="0"/>
                <a:ea typeface="Lato" panose="020F0502020204030203" pitchFamily="34" charset="0"/>
                <a:cs typeface="Lato" panose="020F0502020204030203" pitchFamily="34" charset="0"/>
              </a:rPr>
              <a:t>I. Chaikovska et al.</a:t>
            </a:r>
          </a:p>
        </p:txBody>
      </p:sp>
      <p:pic>
        <p:nvPicPr>
          <p:cNvPr id="12" name="Picture 11">
            <a:extLst>
              <a:ext uri="{FF2B5EF4-FFF2-40B4-BE49-F238E27FC236}">
                <a16:creationId xmlns:a16="http://schemas.microsoft.com/office/drawing/2014/main" id="{92D67A25-7995-5304-57D6-40CA756DADFD}"/>
              </a:ext>
            </a:extLst>
          </p:cNvPr>
          <p:cNvPicPr>
            <a:picLocks noChangeAspect="1"/>
          </p:cNvPicPr>
          <p:nvPr/>
        </p:nvPicPr>
        <p:blipFill>
          <a:blip r:embed="rId3"/>
          <a:stretch>
            <a:fillRect/>
          </a:stretch>
        </p:blipFill>
        <p:spPr>
          <a:xfrm>
            <a:off x="137160" y="500018"/>
            <a:ext cx="4155453" cy="2286848"/>
          </a:xfrm>
          <a:prstGeom prst="rect">
            <a:avLst/>
          </a:prstGeom>
        </p:spPr>
      </p:pic>
      <p:pic>
        <p:nvPicPr>
          <p:cNvPr id="5" name="图片 13">
            <a:extLst>
              <a:ext uri="{FF2B5EF4-FFF2-40B4-BE49-F238E27FC236}">
                <a16:creationId xmlns:a16="http://schemas.microsoft.com/office/drawing/2014/main" id="{2381D739-3C40-0F85-744B-2F2554D75493}"/>
              </a:ext>
            </a:extLst>
          </p:cNvPr>
          <p:cNvPicPr>
            <a:picLocks noChangeAspect="1"/>
          </p:cNvPicPr>
          <p:nvPr/>
        </p:nvPicPr>
        <p:blipFill>
          <a:blip r:embed="rId4"/>
          <a:stretch>
            <a:fillRect/>
          </a:stretch>
        </p:blipFill>
        <p:spPr>
          <a:xfrm>
            <a:off x="5017657" y="2403386"/>
            <a:ext cx="3413779" cy="2544628"/>
          </a:xfrm>
          <a:prstGeom prst="rect">
            <a:avLst/>
          </a:prstGeom>
        </p:spPr>
      </p:pic>
      <p:sp>
        <p:nvSpPr>
          <p:cNvPr id="15" name="Rectangle 14">
            <a:extLst>
              <a:ext uri="{FF2B5EF4-FFF2-40B4-BE49-F238E27FC236}">
                <a16:creationId xmlns:a16="http://schemas.microsoft.com/office/drawing/2014/main" id="{A86E5B90-7516-44B6-FBB4-52CF0115EE0F}"/>
              </a:ext>
            </a:extLst>
          </p:cNvPr>
          <p:cNvSpPr/>
          <p:nvPr/>
        </p:nvSpPr>
        <p:spPr>
          <a:xfrm>
            <a:off x="5673162" y="2506133"/>
            <a:ext cx="2201624"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solidFill>
                  <a:schemeClr val="bg1"/>
                </a:solidFill>
                <a:latin typeface="Lato" panose="020F0502020204030203" pitchFamily="34" charset="0"/>
                <a:ea typeface="Lato" panose="020F0502020204030203" pitchFamily="34" charset="0"/>
                <a:cs typeface="Lato" panose="020F0502020204030203" pitchFamily="34" charset="0"/>
              </a:rPr>
              <a:t>@ 1.54 GeV (DR entrance)</a:t>
            </a:r>
          </a:p>
        </p:txBody>
      </p:sp>
      <p:pic>
        <p:nvPicPr>
          <p:cNvPr id="21" name="Content Placeholder 5">
            <a:extLst>
              <a:ext uri="{FF2B5EF4-FFF2-40B4-BE49-F238E27FC236}">
                <a16:creationId xmlns:a16="http://schemas.microsoft.com/office/drawing/2014/main" id="{D7F79C2A-6DCB-8E6B-2976-D6C8E3FE6042}"/>
              </a:ext>
            </a:extLst>
          </p:cNvPr>
          <p:cNvPicPr>
            <a:picLocks noChangeAspect="1"/>
          </p:cNvPicPr>
          <p:nvPr/>
        </p:nvPicPr>
        <p:blipFill rotWithShape="1">
          <a:blip r:embed="rId5">
            <a:extLst>
              <a:ext uri="{28A0092B-C50C-407E-A947-70E740481C1C}">
                <a14:useLocalDpi xmlns:a14="http://schemas.microsoft.com/office/drawing/2010/main" val="0"/>
              </a:ext>
            </a:extLst>
          </a:blip>
          <a:srcRect r="48249" b="48653"/>
          <a:stretch/>
        </p:blipFill>
        <p:spPr>
          <a:xfrm>
            <a:off x="0" y="2896452"/>
            <a:ext cx="2426454" cy="1529823"/>
          </a:xfrm>
          <a:prstGeom prst="rect">
            <a:avLst/>
          </a:prstGeom>
        </p:spPr>
      </p:pic>
      <p:pic>
        <p:nvPicPr>
          <p:cNvPr id="22" name="Content Placeholder 4">
            <a:extLst>
              <a:ext uri="{FF2B5EF4-FFF2-40B4-BE49-F238E27FC236}">
                <a16:creationId xmlns:a16="http://schemas.microsoft.com/office/drawing/2014/main" id="{E990DB32-850F-8D46-3B1D-A3DA8A5EED12}"/>
              </a:ext>
            </a:extLst>
          </p:cNvPr>
          <p:cNvPicPr>
            <a:picLocks noChangeAspect="1"/>
          </p:cNvPicPr>
          <p:nvPr/>
        </p:nvPicPr>
        <p:blipFill rotWithShape="1">
          <a:blip r:embed="rId6">
            <a:extLst>
              <a:ext uri="{28A0092B-C50C-407E-A947-70E740481C1C}">
                <a14:useLocalDpi xmlns:a14="http://schemas.microsoft.com/office/drawing/2010/main" val="0"/>
              </a:ext>
            </a:extLst>
          </a:blip>
          <a:srcRect r="49548" b="48653"/>
          <a:stretch/>
        </p:blipFill>
        <p:spPr>
          <a:xfrm>
            <a:off x="2400852" y="2896452"/>
            <a:ext cx="2426454" cy="1558495"/>
          </a:xfrm>
          <a:prstGeom prst="rect">
            <a:avLst/>
          </a:prstGeom>
        </p:spPr>
      </p:pic>
      <p:sp>
        <p:nvSpPr>
          <p:cNvPr id="23" name="Rectangle 22">
            <a:extLst>
              <a:ext uri="{FF2B5EF4-FFF2-40B4-BE49-F238E27FC236}">
                <a16:creationId xmlns:a16="http://schemas.microsoft.com/office/drawing/2014/main" id="{55F13F45-2CFD-E105-D8E5-F5FD8E269DCF}"/>
              </a:ext>
            </a:extLst>
          </p:cNvPr>
          <p:cNvSpPr/>
          <p:nvPr/>
        </p:nvSpPr>
        <p:spPr>
          <a:xfrm>
            <a:off x="2887512" y="4495361"/>
            <a:ext cx="2201624"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latin typeface="Lato" panose="020F0502020204030203" pitchFamily="34" charset="0"/>
                <a:ea typeface="Lato" panose="020F0502020204030203" pitchFamily="34" charset="0"/>
                <a:cs typeface="Lato" panose="020F0502020204030203" pitchFamily="34" charset="0"/>
              </a:rPr>
              <a:t>Vertical Phase space</a:t>
            </a:r>
          </a:p>
        </p:txBody>
      </p:sp>
      <p:sp>
        <p:nvSpPr>
          <p:cNvPr id="24" name="Rectangle 23">
            <a:extLst>
              <a:ext uri="{FF2B5EF4-FFF2-40B4-BE49-F238E27FC236}">
                <a16:creationId xmlns:a16="http://schemas.microsoft.com/office/drawing/2014/main" id="{FB310891-B316-327C-B93C-C0EAE1635F5D}"/>
              </a:ext>
            </a:extLst>
          </p:cNvPr>
          <p:cNvSpPr/>
          <p:nvPr/>
        </p:nvSpPr>
        <p:spPr>
          <a:xfrm>
            <a:off x="484864" y="4489593"/>
            <a:ext cx="2201624"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latin typeface="Lato" panose="020F0502020204030203" pitchFamily="34" charset="0"/>
                <a:ea typeface="Lato" panose="020F0502020204030203" pitchFamily="34" charset="0"/>
                <a:cs typeface="Lato" panose="020F0502020204030203" pitchFamily="34" charset="0"/>
              </a:rPr>
              <a:t>Horizontal phase space</a:t>
            </a:r>
          </a:p>
        </p:txBody>
      </p:sp>
      <p:sp>
        <p:nvSpPr>
          <p:cNvPr id="25" name="Rectangle 24">
            <a:extLst>
              <a:ext uri="{FF2B5EF4-FFF2-40B4-BE49-F238E27FC236}">
                <a16:creationId xmlns:a16="http://schemas.microsoft.com/office/drawing/2014/main" id="{33E20E0A-E57F-01D0-02FF-4977B47DC7C8}"/>
              </a:ext>
            </a:extLst>
          </p:cNvPr>
          <p:cNvSpPr/>
          <p:nvPr/>
        </p:nvSpPr>
        <p:spPr>
          <a:xfrm>
            <a:off x="6088404" y="4224052"/>
            <a:ext cx="1738093"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solidFill>
                  <a:schemeClr val="bg1"/>
                </a:solidFill>
                <a:latin typeface="Lato" panose="020F0502020204030203" pitchFamily="34" charset="0"/>
                <a:ea typeface="Lato" panose="020F0502020204030203" pitchFamily="34" charset="0"/>
                <a:cs typeface="Lato" panose="020F0502020204030203" pitchFamily="34" charset="0"/>
              </a:rPr>
              <a:t>Long. phase space</a:t>
            </a:r>
          </a:p>
        </p:txBody>
      </p:sp>
    </p:spTree>
    <p:extLst>
      <p:ext uri="{BB962C8B-B14F-4D97-AF65-F5344CB8AC3E}">
        <p14:creationId xmlns:p14="http://schemas.microsoft.com/office/powerpoint/2010/main" val="384366343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634953" y="90555"/>
            <a:ext cx="431934"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21</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211552" y="-29124"/>
            <a:ext cx="4854214"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Damping Ring and Return Transfer Lines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4" name="Picture 3">
            <a:extLst>
              <a:ext uri="{FF2B5EF4-FFF2-40B4-BE49-F238E27FC236}">
                <a16:creationId xmlns:a16="http://schemas.microsoft.com/office/drawing/2014/main" id="{67AED879-46AB-3C79-DB9C-FFCDA47F0E90}"/>
              </a:ext>
            </a:extLst>
          </p:cNvPr>
          <p:cNvPicPr>
            <a:picLocks noChangeAspect="1"/>
          </p:cNvPicPr>
          <p:nvPr/>
        </p:nvPicPr>
        <p:blipFill>
          <a:blip r:embed="rId3"/>
          <a:stretch>
            <a:fillRect/>
          </a:stretch>
        </p:blipFill>
        <p:spPr>
          <a:xfrm>
            <a:off x="551537" y="2043319"/>
            <a:ext cx="7698148" cy="2975851"/>
          </a:xfrm>
          <a:prstGeom prst="rect">
            <a:avLst/>
          </a:prstGeom>
        </p:spPr>
      </p:pic>
      <p:sp>
        <p:nvSpPr>
          <p:cNvPr id="10" name="TextBox 9">
            <a:extLst>
              <a:ext uri="{FF2B5EF4-FFF2-40B4-BE49-F238E27FC236}">
                <a16:creationId xmlns:a16="http://schemas.microsoft.com/office/drawing/2014/main" id="{2C2ECF0C-124B-4110-FD54-733B9773380C}"/>
              </a:ext>
            </a:extLst>
          </p:cNvPr>
          <p:cNvSpPr txBox="1"/>
          <p:nvPr/>
        </p:nvSpPr>
        <p:spPr>
          <a:xfrm>
            <a:off x="4710377" y="3159133"/>
            <a:ext cx="3262600" cy="38693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600" dirty="0">
                <a:latin typeface="Lato" panose="020F0502020204030203" pitchFamily="34" charset="0"/>
                <a:ea typeface="Lato" panose="020F0502020204030203" pitchFamily="34" charset="0"/>
                <a:cs typeface="Lato" panose="020F0502020204030203" pitchFamily="34" charset="0"/>
              </a:rPr>
              <a:t>Damping Ring 1.54 GeV – C=242 m</a:t>
            </a:r>
          </a:p>
        </p:txBody>
      </p:sp>
      <p:sp>
        <p:nvSpPr>
          <p:cNvPr id="5" name="TextBox 4">
            <a:extLst>
              <a:ext uri="{FF2B5EF4-FFF2-40B4-BE49-F238E27FC236}">
                <a16:creationId xmlns:a16="http://schemas.microsoft.com/office/drawing/2014/main" id="{756E3480-BBAC-8A9D-9DF2-AA6A282CD0F1}"/>
              </a:ext>
            </a:extLst>
          </p:cNvPr>
          <p:cNvSpPr txBox="1"/>
          <p:nvPr/>
        </p:nvSpPr>
        <p:spPr>
          <a:xfrm>
            <a:off x="3498728" y="2166268"/>
            <a:ext cx="1913206" cy="307777"/>
          </a:xfrm>
          <a:prstGeom prst="rect">
            <a:avLst/>
          </a:prstGeom>
          <a:noFill/>
        </p:spPr>
        <p:txBody>
          <a:bodyPr wrap="square">
            <a:spAutoFit/>
          </a:bodyPr>
          <a:lstStyle/>
          <a:p>
            <a:r>
              <a:rPr lang="en-US" sz="1400" dirty="0">
                <a:latin typeface="Lato" panose="020F0502020204030203" pitchFamily="34" charset="0"/>
                <a:ea typeface="Lato" panose="020F0502020204030203" pitchFamily="34" charset="0"/>
                <a:cs typeface="Lato" panose="020F0502020204030203" pitchFamily="34" charset="0"/>
              </a:rPr>
              <a:t>Energy Compressor</a:t>
            </a:r>
            <a:endParaRPr lang="en-CH" sz="1400" dirty="0"/>
          </a:p>
        </p:txBody>
      </p:sp>
      <p:sp>
        <p:nvSpPr>
          <p:cNvPr id="7" name="TextBox 6">
            <a:extLst>
              <a:ext uri="{FF2B5EF4-FFF2-40B4-BE49-F238E27FC236}">
                <a16:creationId xmlns:a16="http://schemas.microsoft.com/office/drawing/2014/main" id="{C84F5BA2-4295-63B3-3769-2F90EC30DAEF}"/>
              </a:ext>
            </a:extLst>
          </p:cNvPr>
          <p:cNvSpPr txBox="1"/>
          <p:nvPr/>
        </p:nvSpPr>
        <p:spPr>
          <a:xfrm>
            <a:off x="5645273" y="2352395"/>
            <a:ext cx="1526319" cy="307777"/>
          </a:xfrm>
          <a:prstGeom prst="rect">
            <a:avLst/>
          </a:prstGeom>
          <a:noFill/>
        </p:spPr>
        <p:txBody>
          <a:bodyPr wrap="square">
            <a:spAutoFit/>
          </a:bodyPr>
          <a:lstStyle/>
          <a:p>
            <a:r>
              <a:rPr lang="en-US" sz="1400" dirty="0">
                <a:latin typeface="Lato" panose="020F0502020204030203" pitchFamily="34" charset="0"/>
                <a:ea typeface="Lato" panose="020F0502020204030203" pitchFamily="34" charset="0"/>
                <a:cs typeface="Lato" panose="020F0502020204030203" pitchFamily="34" charset="0"/>
              </a:rPr>
              <a:t>Injection dogleg</a:t>
            </a:r>
            <a:endParaRPr lang="en-CH" sz="1400" dirty="0"/>
          </a:p>
        </p:txBody>
      </p:sp>
      <p:sp>
        <p:nvSpPr>
          <p:cNvPr id="9" name="TextBox 8">
            <a:extLst>
              <a:ext uri="{FF2B5EF4-FFF2-40B4-BE49-F238E27FC236}">
                <a16:creationId xmlns:a16="http://schemas.microsoft.com/office/drawing/2014/main" id="{F11AAEEB-973C-2C54-5FDA-488F284ECEA1}"/>
              </a:ext>
            </a:extLst>
          </p:cNvPr>
          <p:cNvSpPr txBox="1"/>
          <p:nvPr/>
        </p:nvSpPr>
        <p:spPr>
          <a:xfrm>
            <a:off x="6150486" y="4728816"/>
            <a:ext cx="1844973" cy="307777"/>
          </a:xfrm>
          <a:prstGeom prst="rect">
            <a:avLst/>
          </a:prstGeom>
          <a:noFill/>
        </p:spPr>
        <p:txBody>
          <a:bodyPr wrap="square">
            <a:spAutoFit/>
          </a:bodyPr>
          <a:lstStyle/>
          <a:p>
            <a:r>
              <a:rPr lang="en-US" sz="1400" dirty="0">
                <a:latin typeface="Lato" panose="020F0502020204030203" pitchFamily="34" charset="0"/>
                <a:ea typeface="Lato" panose="020F0502020204030203" pitchFamily="34" charset="0"/>
                <a:cs typeface="Lato" panose="020F0502020204030203" pitchFamily="34" charset="0"/>
              </a:rPr>
              <a:t>Extraction dogleg</a:t>
            </a:r>
            <a:endParaRPr lang="en-CH" sz="1400" dirty="0"/>
          </a:p>
        </p:txBody>
      </p:sp>
      <p:pic>
        <p:nvPicPr>
          <p:cNvPr id="8" name="Picture 7">
            <a:extLst>
              <a:ext uri="{FF2B5EF4-FFF2-40B4-BE49-F238E27FC236}">
                <a16:creationId xmlns:a16="http://schemas.microsoft.com/office/drawing/2014/main" id="{3501A772-FAD1-D00A-B1B8-2E2765CE944E}"/>
              </a:ext>
            </a:extLst>
          </p:cNvPr>
          <p:cNvPicPr>
            <a:picLocks noChangeAspect="1"/>
          </p:cNvPicPr>
          <p:nvPr/>
        </p:nvPicPr>
        <p:blipFill rotWithShape="1">
          <a:blip r:embed="rId4"/>
          <a:srcRect l="1369"/>
          <a:stretch/>
        </p:blipFill>
        <p:spPr>
          <a:xfrm>
            <a:off x="3691185" y="401979"/>
            <a:ext cx="2459301" cy="1532538"/>
          </a:xfrm>
          <a:prstGeom prst="rect">
            <a:avLst/>
          </a:prstGeom>
        </p:spPr>
      </p:pic>
      <p:pic>
        <p:nvPicPr>
          <p:cNvPr id="12" name="图片 13">
            <a:extLst>
              <a:ext uri="{FF2B5EF4-FFF2-40B4-BE49-F238E27FC236}">
                <a16:creationId xmlns:a16="http://schemas.microsoft.com/office/drawing/2014/main" id="{0FBEE8F4-9D00-6289-F7D0-817859F8E4D9}"/>
              </a:ext>
            </a:extLst>
          </p:cNvPr>
          <p:cNvPicPr>
            <a:picLocks noChangeAspect="1"/>
          </p:cNvPicPr>
          <p:nvPr/>
        </p:nvPicPr>
        <p:blipFill>
          <a:blip r:embed="rId5"/>
          <a:stretch>
            <a:fillRect/>
          </a:stretch>
        </p:blipFill>
        <p:spPr>
          <a:xfrm>
            <a:off x="1722003" y="497670"/>
            <a:ext cx="1910339" cy="1423965"/>
          </a:xfrm>
          <a:prstGeom prst="rect">
            <a:avLst/>
          </a:prstGeom>
        </p:spPr>
      </p:pic>
      <p:pic>
        <p:nvPicPr>
          <p:cNvPr id="13" name="Picture 12">
            <a:extLst>
              <a:ext uri="{FF2B5EF4-FFF2-40B4-BE49-F238E27FC236}">
                <a16:creationId xmlns:a16="http://schemas.microsoft.com/office/drawing/2014/main" id="{9014BCDA-E5A9-DCCC-D9F7-D26B035462A9}"/>
              </a:ext>
            </a:extLst>
          </p:cNvPr>
          <p:cNvPicPr>
            <a:picLocks noChangeAspect="1"/>
          </p:cNvPicPr>
          <p:nvPr/>
        </p:nvPicPr>
        <p:blipFill rotWithShape="1">
          <a:blip r:embed="rId6"/>
          <a:srcRect l="1389" b="6209"/>
          <a:stretch/>
        </p:blipFill>
        <p:spPr>
          <a:xfrm>
            <a:off x="6249975" y="414684"/>
            <a:ext cx="2778119" cy="1746429"/>
          </a:xfrm>
          <a:prstGeom prst="rect">
            <a:avLst/>
          </a:prstGeom>
        </p:spPr>
      </p:pic>
      <p:sp>
        <p:nvSpPr>
          <p:cNvPr id="15" name="TextBox 14">
            <a:extLst>
              <a:ext uri="{FF2B5EF4-FFF2-40B4-BE49-F238E27FC236}">
                <a16:creationId xmlns:a16="http://schemas.microsoft.com/office/drawing/2014/main" id="{2CACA8FF-2867-B5D2-ECFA-CAE46190ECE7}"/>
              </a:ext>
            </a:extLst>
          </p:cNvPr>
          <p:cNvSpPr txBox="1"/>
          <p:nvPr/>
        </p:nvSpPr>
        <p:spPr>
          <a:xfrm>
            <a:off x="3126831" y="4952641"/>
            <a:ext cx="3023655" cy="19494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000" dirty="0">
                <a:solidFill>
                  <a:srgbClr val="000000"/>
                </a:solidFill>
                <a:latin typeface="Lato" panose="020F0502020204030203" pitchFamily="34" charset="0"/>
                <a:ea typeface="Lato" panose="020F0502020204030203" pitchFamily="34" charset="0"/>
                <a:cs typeface="Lato" panose="020F0502020204030203" pitchFamily="34" charset="0"/>
              </a:rPr>
              <a:t>C. Milardi, A. De </a:t>
            </a:r>
            <a:r>
              <a:rPr lang="en-GB" sz="1000" dirty="0" err="1">
                <a:solidFill>
                  <a:srgbClr val="000000"/>
                </a:solidFill>
                <a:latin typeface="Lato" panose="020F0502020204030203" pitchFamily="34" charset="0"/>
                <a:ea typeface="Lato" panose="020F0502020204030203" pitchFamily="34" charset="0"/>
                <a:cs typeface="Lato" panose="020F0502020204030203" pitchFamily="34" charset="0"/>
              </a:rPr>
              <a:t>Santis</a:t>
            </a:r>
            <a:r>
              <a:rPr lang="en-GB" sz="1000" dirty="0">
                <a:solidFill>
                  <a:srgbClr val="000000"/>
                </a:solidFill>
                <a:latin typeface="Lato" panose="020F0502020204030203" pitchFamily="34" charset="0"/>
                <a:ea typeface="Lato" panose="020F0502020204030203" pitchFamily="34" charset="0"/>
                <a:cs typeface="Lato" panose="020F0502020204030203" pitchFamily="34" charset="0"/>
              </a:rPr>
              <a:t>, S. </a:t>
            </a:r>
            <a:r>
              <a:rPr lang="en-GB" sz="1000" dirty="0" err="1">
                <a:solidFill>
                  <a:srgbClr val="000000"/>
                </a:solidFill>
                <a:latin typeface="Lato" panose="020F0502020204030203" pitchFamily="34" charset="0"/>
                <a:ea typeface="Lato" panose="020F0502020204030203" pitchFamily="34" charset="0"/>
                <a:cs typeface="Lato" panose="020F0502020204030203" pitchFamily="34" charset="0"/>
              </a:rPr>
              <a:t>Spampinati</a:t>
            </a:r>
            <a:r>
              <a:rPr lang="en-GB" sz="1000" dirty="0">
                <a:solidFill>
                  <a:srgbClr val="000000"/>
                </a:solidFill>
                <a:latin typeface="Lato" panose="020F0502020204030203" pitchFamily="34" charset="0"/>
                <a:ea typeface="Lato" panose="020F0502020204030203" pitchFamily="34" charset="0"/>
                <a:cs typeface="Lato" panose="020F0502020204030203" pitchFamily="34" charset="0"/>
              </a:rPr>
              <a:t>, O. </a:t>
            </a:r>
            <a:r>
              <a:rPr lang="en-GB" sz="1000" dirty="0" err="1">
                <a:solidFill>
                  <a:srgbClr val="000000"/>
                </a:solidFill>
                <a:latin typeface="Lato" panose="020F0502020204030203" pitchFamily="34" charset="0"/>
                <a:ea typeface="Lato" panose="020F0502020204030203" pitchFamily="34" charset="0"/>
                <a:cs typeface="Lato" panose="020F0502020204030203" pitchFamily="34" charset="0"/>
              </a:rPr>
              <a:t>Etisken</a:t>
            </a:r>
            <a:endParaRPr lang="en-GB" sz="1000" dirty="0">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id="{EC9CB5EB-592A-0EAF-9DC2-93AE6D7B6B29}"/>
              </a:ext>
            </a:extLst>
          </p:cNvPr>
          <p:cNvSpPr/>
          <p:nvPr/>
        </p:nvSpPr>
        <p:spPr>
          <a:xfrm>
            <a:off x="6603161" y="1677726"/>
            <a:ext cx="2247759"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dirty="0">
                <a:solidFill>
                  <a:schemeClr val="tx2"/>
                </a:solidFill>
                <a:latin typeface="Lato" panose="020F0502020204030203" pitchFamily="34" charset="0"/>
                <a:ea typeface="Lato" panose="020F0502020204030203" pitchFamily="34" charset="0"/>
                <a:cs typeface="Lato" panose="020F0502020204030203" pitchFamily="34" charset="0"/>
              </a:rPr>
              <a:t>Damping ring acceptance</a:t>
            </a:r>
          </a:p>
        </p:txBody>
      </p:sp>
      <p:sp>
        <p:nvSpPr>
          <p:cNvPr id="17" name="Rectangle 16">
            <a:extLst>
              <a:ext uri="{FF2B5EF4-FFF2-40B4-BE49-F238E27FC236}">
                <a16:creationId xmlns:a16="http://schemas.microsoft.com/office/drawing/2014/main" id="{26FD5C50-0EE1-3B2C-4EA7-E28AF421A4BA}"/>
              </a:ext>
            </a:extLst>
          </p:cNvPr>
          <p:cNvSpPr/>
          <p:nvPr/>
        </p:nvSpPr>
        <p:spPr>
          <a:xfrm>
            <a:off x="1087699" y="2397135"/>
            <a:ext cx="3149583" cy="1779974"/>
          </a:xfrm>
          <a:prstGeom prst="rect">
            <a:avLst/>
          </a:prstGeom>
        </p:spPr>
        <p:txBody>
          <a:bodyPr wrap="square">
            <a:spAutoFit/>
          </a:bodyPr>
          <a:lstStyle/>
          <a:p>
            <a:pPr marL="179388" indent="-179388" defTabSz="415431">
              <a:spcBef>
                <a:spcPts val="700"/>
              </a:spcBef>
              <a:buClr>
                <a:srgbClr val="484848"/>
              </a:buClr>
              <a:buSzPct val="100000"/>
              <a:buFont typeface="Wingdings" pitchFamily="2" charset="2"/>
              <a:buChar char="§"/>
              <a:defRPr sz="2800">
                <a:solidFill>
                  <a:srgbClr val="414141"/>
                </a:solidFill>
                <a:latin typeface="Palatino"/>
                <a:ea typeface="Palatino"/>
                <a:cs typeface="Palatino"/>
                <a:sym typeface="Palatino"/>
              </a:defRPr>
            </a:pPr>
            <a:r>
              <a:rPr lang="en-GB" sz="1400" dirty="0">
                <a:latin typeface="Lato" panose="020F0502020204030203" pitchFamily="34" charset="0"/>
                <a:ea typeface="Lato" panose="020F0502020204030203" pitchFamily="34" charset="0"/>
                <a:cs typeface="Lato" panose="020F0502020204030203" pitchFamily="34" charset="0"/>
              </a:rPr>
              <a:t>R</a:t>
            </a:r>
            <a:r>
              <a:rPr lang="en-GB" sz="1400" baseline="-25000" dirty="0">
                <a:latin typeface="Lato" panose="020F0502020204030203" pitchFamily="34" charset="0"/>
                <a:ea typeface="Lato" panose="020F0502020204030203" pitchFamily="34" charset="0"/>
                <a:cs typeface="Lato" panose="020F0502020204030203" pitchFamily="34" charset="0"/>
              </a:rPr>
              <a:t>56</a:t>
            </a:r>
            <a:r>
              <a:rPr lang="en-GB" sz="1400" dirty="0">
                <a:latin typeface="Lato" panose="020F0502020204030203" pitchFamily="34" charset="0"/>
                <a:ea typeface="Lato" panose="020F0502020204030203" pitchFamily="34" charset="0"/>
                <a:cs typeface="Lato" panose="020F0502020204030203" pitchFamily="34" charset="0"/>
              </a:rPr>
              <a:t> = 0.40 m</a:t>
            </a:r>
          </a:p>
          <a:p>
            <a:pPr marL="179388" indent="-179388" defTabSz="415431">
              <a:spcBef>
                <a:spcPts val="700"/>
              </a:spcBef>
              <a:buClr>
                <a:srgbClr val="484848"/>
              </a:buClr>
              <a:buSzPct val="100000"/>
              <a:buFont typeface="Wingdings" pitchFamily="2" charset="2"/>
              <a:buChar char="§"/>
              <a:defRPr sz="2800">
                <a:solidFill>
                  <a:srgbClr val="414141"/>
                </a:solidFill>
                <a:latin typeface="Palatino"/>
                <a:ea typeface="Palatino"/>
                <a:cs typeface="Palatino"/>
                <a:sym typeface="Palatino"/>
              </a:defRPr>
            </a:pPr>
            <a:r>
              <a:rPr lang="en-GB" sz="1400" dirty="0">
                <a:latin typeface="Lato" panose="020F0502020204030203" pitchFamily="34" charset="0"/>
                <a:ea typeface="Lato" panose="020F0502020204030203" pitchFamily="34" charset="0"/>
                <a:cs typeface="Lato" panose="020F0502020204030203" pitchFamily="34" charset="0"/>
              </a:rPr>
              <a:t>One S-band RF module to chirp the beam. Accelerating voltage 54 MV (70.5 MV available) </a:t>
            </a:r>
          </a:p>
          <a:p>
            <a:pPr marL="179388" indent="-179388" defTabSz="415431">
              <a:spcBef>
                <a:spcPts val="700"/>
              </a:spcBef>
              <a:buClr>
                <a:srgbClr val="484848"/>
              </a:buClr>
              <a:buSzPct val="100000"/>
              <a:buFont typeface="Wingdings" pitchFamily="2" charset="2"/>
              <a:buChar char="§"/>
              <a:defRPr sz="2800">
                <a:solidFill>
                  <a:srgbClr val="414141"/>
                </a:solidFill>
                <a:latin typeface="Palatino"/>
                <a:ea typeface="Palatino"/>
                <a:cs typeface="Palatino"/>
                <a:sym typeface="Palatino"/>
              </a:defRPr>
            </a:pPr>
            <a:r>
              <a:rPr lang="en-GB" sz="1400" dirty="0">
                <a:latin typeface="Lato" panose="020F0502020204030203" pitchFamily="34" charset="0"/>
                <a:ea typeface="Lato" panose="020F0502020204030203" pitchFamily="34" charset="0"/>
                <a:cs typeface="Lato" panose="020F0502020204030203" pitchFamily="34" charset="0"/>
              </a:rPr>
              <a:t>Two S-band RF modules to remove part of the chirp.  Accelerating voltage 110 MV (140MV available)</a:t>
            </a:r>
          </a:p>
        </p:txBody>
      </p:sp>
      <p:sp>
        <p:nvSpPr>
          <p:cNvPr id="19" name="Rectangle 18">
            <a:extLst>
              <a:ext uri="{FF2B5EF4-FFF2-40B4-BE49-F238E27FC236}">
                <a16:creationId xmlns:a16="http://schemas.microsoft.com/office/drawing/2014/main" id="{1126507E-BD64-222B-7F2D-BC9744DC82A6}"/>
              </a:ext>
            </a:extLst>
          </p:cNvPr>
          <p:cNvSpPr/>
          <p:nvPr/>
        </p:nvSpPr>
        <p:spPr>
          <a:xfrm>
            <a:off x="1854538" y="1809932"/>
            <a:ext cx="1978216" cy="307777"/>
          </a:xfrm>
          <a:prstGeom prst="rect">
            <a:avLst/>
          </a:prstGeom>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solidFill>
                  <a:schemeClr val="tx2"/>
                </a:solidFill>
                <a:latin typeface="Lato" panose="020F0502020204030203" pitchFamily="34" charset="0"/>
                <a:ea typeface="Lato" panose="020F0502020204030203" pitchFamily="34" charset="0"/>
                <a:cs typeface="Lato" panose="020F0502020204030203" pitchFamily="34" charset="0"/>
              </a:rPr>
              <a:t>LPS from positron linac</a:t>
            </a:r>
          </a:p>
        </p:txBody>
      </p:sp>
      <p:pic>
        <p:nvPicPr>
          <p:cNvPr id="20" name="Picture 19">
            <a:extLst>
              <a:ext uri="{FF2B5EF4-FFF2-40B4-BE49-F238E27FC236}">
                <a16:creationId xmlns:a16="http://schemas.microsoft.com/office/drawing/2014/main" id="{6EEE3AE5-E334-C81A-6892-E58024D812E0}"/>
              </a:ext>
            </a:extLst>
          </p:cNvPr>
          <p:cNvPicPr>
            <a:picLocks noChangeAspect="1"/>
          </p:cNvPicPr>
          <p:nvPr/>
        </p:nvPicPr>
        <p:blipFill rotWithShape="1">
          <a:blip r:embed="rId7"/>
          <a:srcRect t="5439" r="5667" b="7307"/>
          <a:stretch/>
        </p:blipFill>
        <p:spPr>
          <a:xfrm>
            <a:off x="29645" y="488733"/>
            <a:ext cx="1642613" cy="1338402"/>
          </a:xfrm>
          <a:prstGeom prst="rect">
            <a:avLst/>
          </a:prstGeom>
        </p:spPr>
      </p:pic>
      <p:sp>
        <p:nvSpPr>
          <p:cNvPr id="21" name="Right Arrow 20">
            <a:extLst>
              <a:ext uri="{FF2B5EF4-FFF2-40B4-BE49-F238E27FC236}">
                <a16:creationId xmlns:a16="http://schemas.microsoft.com/office/drawing/2014/main" id="{DBD9D976-3273-19F8-F050-3D40C7A70E92}"/>
              </a:ext>
            </a:extLst>
          </p:cNvPr>
          <p:cNvSpPr/>
          <p:nvPr/>
        </p:nvSpPr>
        <p:spPr>
          <a:xfrm>
            <a:off x="3439660" y="1047059"/>
            <a:ext cx="393094" cy="12118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Up Arrow 21">
            <a:extLst>
              <a:ext uri="{FF2B5EF4-FFF2-40B4-BE49-F238E27FC236}">
                <a16:creationId xmlns:a16="http://schemas.microsoft.com/office/drawing/2014/main" id="{DD94BAF3-6FDD-2096-495C-9F668570FF8F}"/>
              </a:ext>
            </a:extLst>
          </p:cNvPr>
          <p:cNvSpPr/>
          <p:nvPr/>
        </p:nvSpPr>
        <p:spPr>
          <a:xfrm rot="19378181">
            <a:off x="1576865" y="1905217"/>
            <a:ext cx="110755" cy="261016"/>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FCFA787-655E-18BD-CB44-08777AB7D255}"/>
              </a:ext>
            </a:extLst>
          </p:cNvPr>
          <p:cNvSpPr/>
          <p:nvPr/>
        </p:nvSpPr>
        <p:spPr>
          <a:xfrm>
            <a:off x="1008000" y="606441"/>
            <a:ext cx="579171" cy="3221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378D8AF9-68E5-D06A-09DA-8067C8E0645B}"/>
              </a:ext>
            </a:extLst>
          </p:cNvPr>
          <p:cNvSpPr/>
          <p:nvPr/>
        </p:nvSpPr>
        <p:spPr>
          <a:xfrm>
            <a:off x="45106" y="353257"/>
            <a:ext cx="1910339" cy="307777"/>
          </a:xfrm>
          <a:prstGeom prst="rect">
            <a:avLst/>
          </a:prstGeom>
          <a:solidFill>
            <a:schemeClr val="bg1"/>
          </a:solidFill>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400" i="1" dirty="0">
                <a:solidFill>
                  <a:schemeClr val="tx2"/>
                </a:solidFill>
                <a:latin typeface="Lato" panose="020F0502020204030203" pitchFamily="34" charset="0"/>
                <a:ea typeface="Lato" panose="020F0502020204030203" pitchFamily="34" charset="0"/>
                <a:cs typeface="Lato" panose="020F0502020204030203" pitchFamily="34" charset="0"/>
              </a:rPr>
              <a:t>Bunch profile to c-linac</a:t>
            </a:r>
          </a:p>
        </p:txBody>
      </p:sp>
      <p:sp>
        <p:nvSpPr>
          <p:cNvPr id="25" name="Rectangle 24">
            <a:extLst>
              <a:ext uri="{FF2B5EF4-FFF2-40B4-BE49-F238E27FC236}">
                <a16:creationId xmlns:a16="http://schemas.microsoft.com/office/drawing/2014/main" id="{8A23B679-2D6C-3F10-EA18-9B8E1C7FEAFC}"/>
              </a:ext>
            </a:extLst>
          </p:cNvPr>
          <p:cNvSpPr/>
          <p:nvPr/>
        </p:nvSpPr>
        <p:spPr>
          <a:xfrm>
            <a:off x="1087657" y="1141295"/>
            <a:ext cx="766881" cy="430887"/>
          </a:xfrm>
          <a:prstGeom prst="rect">
            <a:avLst/>
          </a:prstGeom>
          <a:noFill/>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100" i="1" dirty="0">
                <a:latin typeface="Lato" panose="020F0502020204030203" pitchFamily="34" charset="0"/>
                <a:ea typeface="Lato" panose="020F0502020204030203" pitchFamily="34" charset="0"/>
                <a:cs typeface="Lato" panose="020F0502020204030203" pitchFamily="34" charset="0"/>
              </a:rPr>
              <a:t>Before BC</a:t>
            </a:r>
          </a:p>
        </p:txBody>
      </p:sp>
      <p:sp>
        <p:nvSpPr>
          <p:cNvPr id="26" name="Rectangle 25">
            <a:extLst>
              <a:ext uri="{FF2B5EF4-FFF2-40B4-BE49-F238E27FC236}">
                <a16:creationId xmlns:a16="http://schemas.microsoft.com/office/drawing/2014/main" id="{99716EC6-E977-2AA0-12DC-0048E98428B7}"/>
              </a:ext>
            </a:extLst>
          </p:cNvPr>
          <p:cNvSpPr/>
          <p:nvPr/>
        </p:nvSpPr>
        <p:spPr>
          <a:xfrm>
            <a:off x="320776" y="639465"/>
            <a:ext cx="637479" cy="430887"/>
          </a:xfrm>
          <a:prstGeom prst="rect">
            <a:avLst/>
          </a:prstGeom>
          <a:noFill/>
        </p:spPr>
        <p:txBody>
          <a:bodyPr wrap="square">
            <a:spAutoFit/>
          </a:bodyPr>
          <a:lstStyle/>
          <a:p>
            <a:pPr defTabSz="415431">
              <a:spcBef>
                <a:spcPts val="700"/>
              </a:spcBef>
              <a:buClr>
                <a:srgbClr val="484848"/>
              </a:buClr>
              <a:buSzPct val="100000"/>
              <a:defRPr sz="2800">
                <a:solidFill>
                  <a:srgbClr val="414141"/>
                </a:solidFill>
                <a:latin typeface="Palatino"/>
                <a:ea typeface="Palatino"/>
                <a:cs typeface="Palatino"/>
                <a:sym typeface="Palatino"/>
              </a:defRPr>
            </a:pPr>
            <a:r>
              <a:rPr lang="en-GB" sz="1100" i="1" dirty="0">
                <a:latin typeface="Lato" panose="020F0502020204030203" pitchFamily="34" charset="0"/>
                <a:ea typeface="Lato" panose="020F0502020204030203" pitchFamily="34" charset="0"/>
                <a:cs typeface="Lato" panose="020F0502020204030203" pitchFamily="34" charset="0"/>
              </a:rPr>
              <a:t>After BC</a:t>
            </a:r>
          </a:p>
        </p:txBody>
      </p:sp>
      <p:sp>
        <p:nvSpPr>
          <p:cNvPr id="27" name="TextBox 26">
            <a:extLst>
              <a:ext uri="{FF2B5EF4-FFF2-40B4-BE49-F238E27FC236}">
                <a16:creationId xmlns:a16="http://schemas.microsoft.com/office/drawing/2014/main" id="{9370B715-C965-1BF6-5BFE-52C94702A408}"/>
              </a:ext>
            </a:extLst>
          </p:cNvPr>
          <p:cNvSpPr txBox="1"/>
          <p:nvPr/>
        </p:nvSpPr>
        <p:spPr>
          <a:xfrm rot="16200000">
            <a:off x="-440744" y="3300616"/>
            <a:ext cx="1765511" cy="307777"/>
          </a:xfrm>
          <a:prstGeom prst="rect">
            <a:avLst/>
          </a:prstGeom>
          <a:noFill/>
        </p:spPr>
        <p:txBody>
          <a:bodyPr wrap="square">
            <a:spAutoFit/>
          </a:bodyPr>
          <a:lstStyle/>
          <a:p>
            <a:r>
              <a:rPr lang="en-US" sz="1400" dirty="0">
                <a:latin typeface="Lato" panose="020F0502020204030203" pitchFamily="34" charset="0"/>
                <a:ea typeface="Lato" panose="020F0502020204030203" pitchFamily="34" charset="0"/>
                <a:cs typeface="Lato" panose="020F0502020204030203" pitchFamily="34" charset="0"/>
              </a:rPr>
              <a:t>Bunch Compressor</a:t>
            </a:r>
            <a:endParaRPr lang="en-CH" sz="1400" dirty="0"/>
          </a:p>
        </p:txBody>
      </p:sp>
      <p:sp>
        <p:nvSpPr>
          <p:cNvPr id="29" name="TextBox 28">
            <a:extLst>
              <a:ext uri="{FF2B5EF4-FFF2-40B4-BE49-F238E27FC236}">
                <a16:creationId xmlns:a16="http://schemas.microsoft.com/office/drawing/2014/main" id="{F8C31B46-E08E-6189-318C-3F4EB875CFEF}"/>
              </a:ext>
            </a:extLst>
          </p:cNvPr>
          <p:cNvSpPr txBox="1"/>
          <p:nvPr/>
        </p:nvSpPr>
        <p:spPr>
          <a:xfrm>
            <a:off x="4101230" y="837514"/>
            <a:ext cx="1568171" cy="523220"/>
          </a:xfrm>
          <a:prstGeom prst="rect">
            <a:avLst/>
          </a:prstGeom>
          <a:noFill/>
        </p:spPr>
        <p:txBody>
          <a:bodyPr wrap="square">
            <a:spAutoFit/>
          </a:bodyPr>
          <a:lstStyle/>
          <a:p>
            <a:r>
              <a:rPr lang="en-GB" sz="1400" dirty="0">
                <a:solidFill>
                  <a:schemeClr val="tx2"/>
                </a:solidFill>
                <a:effectLst/>
                <a:latin typeface="Lato" panose="020F0502020204030203" pitchFamily="34" charset="0"/>
                <a:ea typeface="Lato" panose="020F0502020204030203" pitchFamily="34" charset="0"/>
                <a:cs typeface="Lato" panose="020F0502020204030203" pitchFamily="34" charset="0"/>
              </a:rPr>
              <a:t>Analytical Energy Compressor </a:t>
            </a:r>
          </a:p>
        </p:txBody>
      </p:sp>
    </p:spTree>
    <p:extLst>
      <p:ext uri="{BB962C8B-B14F-4D97-AF65-F5344CB8AC3E}">
        <p14:creationId xmlns:p14="http://schemas.microsoft.com/office/powerpoint/2010/main" val="926436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634953" y="90555"/>
            <a:ext cx="431934"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22</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211552" y="-29124"/>
            <a:ext cx="4854214"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Damping Ring and Return Transfer Lines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6" name="Picture 5">
            <a:extLst>
              <a:ext uri="{FF2B5EF4-FFF2-40B4-BE49-F238E27FC236}">
                <a16:creationId xmlns:a16="http://schemas.microsoft.com/office/drawing/2014/main" id="{58340056-3FFB-AD6A-CF3F-1F36BCE6860D}"/>
              </a:ext>
            </a:extLst>
          </p:cNvPr>
          <p:cNvPicPr>
            <a:picLocks noChangeAspect="1"/>
          </p:cNvPicPr>
          <p:nvPr/>
        </p:nvPicPr>
        <p:blipFill>
          <a:blip r:embed="rId3"/>
          <a:stretch>
            <a:fillRect/>
          </a:stretch>
        </p:blipFill>
        <p:spPr>
          <a:xfrm>
            <a:off x="316753" y="514661"/>
            <a:ext cx="3626410" cy="1975709"/>
          </a:xfrm>
          <a:prstGeom prst="rect">
            <a:avLst/>
          </a:prstGeom>
        </p:spPr>
      </p:pic>
      <p:sp>
        <p:nvSpPr>
          <p:cNvPr id="4" name="Content Placeholder 3">
            <a:extLst>
              <a:ext uri="{FF2B5EF4-FFF2-40B4-BE49-F238E27FC236}">
                <a16:creationId xmlns:a16="http://schemas.microsoft.com/office/drawing/2014/main" id="{93DDBDB0-5ED1-6EDF-6480-97237DE21CA2}"/>
              </a:ext>
            </a:extLst>
          </p:cNvPr>
          <p:cNvSpPr txBox="1">
            <a:spLocks/>
          </p:cNvSpPr>
          <p:nvPr/>
        </p:nvSpPr>
        <p:spPr>
          <a:xfrm>
            <a:off x="195676" y="2472222"/>
            <a:ext cx="8871211" cy="2522765"/>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1200"/>
              </a:spcAft>
              <a:buSzPct val="80000"/>
              <a:buFont typeface=".PingFang SC Regular"/>
              <a:buChar char="－"/>
            </a:pPr>
            <a:r>
              <a:rPr lang="en-US" sz="1400" dirty="0">
                <a:latin typeface="Lato" panose="020F0502020204030203" pitchFamily="34" charset="0"/>
                <a:ea typeface="Lato" panose="020F0502020204030203" pitchFamily="34" charset="0"/>
                <a:cs typeface="Lato" panose="020F0502020204030203" pitchFamily="34" charset="0"/>
                <a:sym typeface="Wingdings"/>
              </a:rPr>
              <a:t>Layout in CDR0 for cost estimate: DR and TLs design has been complete</a:t>
            </a:r>
          </a:p>
          <a:p>
            <a:pPr marL="268288" indent="-268288">
              <a:spcAft>
                <a:spcPts val="1200"/>
              </a:spcAft>
              <a:buSzPct val="80000"/>
              <a:buFont typeface=".PingFang SC Regular"/>
              <a:buChar char="－"/>
            </a:pPr>
            <a:r>
              <a:rPr lang="en-US" sz="1400" b="1" dirty="0">
                <a:latin typeface="Lato" panose="020F0502020204030203" pitchFamily="34" charset="0"/>
                <a:ea typeface="Lato" panose="020F0502020204030203" pitchFamily="34" charset="0"/>
                <a:cs typeface="Lato" panose="020F0502020204030203" pitchFamily="34" charset="0"/>
                <a:sym typeface="Wingdings"/>
              </a:rPr>
              <a:t>DR acceptance larger than 83% can be achieved with the help of the ECS installed between the p-linac and the DR injection line</a:t>
            </a:r>
          </a:p>
          <a:p>
            <a:pPr marL="268288" indent="-268288">
              <a:spcAft>
                <a:spcPts val="1200"/>
              </a:spcAft>
              <a:buSzPct val="80000"/>
              <a:buFont typeface=".PingFang SC Regular"/>
              <a:buChar char="－"/>
            </a:pPr>
            <a:r>
              <a:rPr lang="en-US" sz="1400" dirty="0">
                <a:latin typeface="Lato" panose="020F0502020204030203" pitchFamily="34" charset="0"/>
                <a:ea typeface="Lato" panose="020F0502020204030203" pitchFamily="34" charset="0"/>
                <a:cs typeface="Lato" panose="020F0502020204030203" pitchFamily="34" charset="0"/>
                <a:sym typeface="Wingdings"/>
              </a:rPr>
              <a:t>A BCS has been included in the return line from DR to c-linac (max compression factor 5)</a:t>
            </a:r>
          </a:p>
          <a:p>
            <a:pPr marL="268288" indent="-268288">
              <a:spcAft>
                <a:spcPts val="1200"/>
              </a:spcAft>
              <a:buSzPct val="80000"/>
              <a:buFont typeface=".PingFang SC Regular"/>
              <a:buChar char="－"/>
            </a:pPr>
            <a:r>
              <a:rPr lang="en-US" sz="1400" dirty="0">
                <a:latin typeface="Lato" panose="020F0502020204030203" pitchFamily="34" charset="0"/>
                <a:ea typeface="Lato" panose="020F0502020204030203" pitchFamily="34" charset="0"/>
                <a:cs typeface="Lato" panose="020F0502020204030203" pitchFamily="34" charset="0"/>
                <a:sym typeface="Wingdings"/>
              </a:rPr>
              <a:t>Alternative DR designs are being considered</a:t>
            </a:r>
          </a:p>
          <a:p>
            <a:pPr lvl="1">
              <a:spcAft>
                <a:spcPts val="1200"/>
              </a:spcAft>
              <a:buSzPct val="80000"/>
              <a:buFont typeface="Courier New" panose="02070309020205020404" pitchFamily="49" charset="0"/>
              <a:buChar char="o"/>
            </a:pPr>
            <a:r>
              <a:rPr lang="en-US" sz="1400" dirty="0">
                <a:latin typeface="Lato" panose="020F0502020204030203" pitchFamily="34" charset="0"/>
                <a:ea typeface="Lato" panose="020F0502020204030203" pitchFamily="34" charset="0"/>
                <a:cs typeface="Lato" panose="020F0502020204030203" pitchFamily="34" charset="0"/>
                <a:sym typeface="Wingdings"/>
              </a:rPr>
              <a:t>Different types of cells and magnets are being evaluated to reduce the number of elements</a:t>
            </a:r>
          </a:p>
          <a:p>
            <a:pPr lvl="1">
              <a:spcAft>
                <a:spcPts val="1200"/>
              </a:spcAft>
              <a:buSzPct val="80000"/>
              <a:buFont typeface="Courier New" panose="02070309020205020404" pitchFamily="49" charset="0"/>
              <a:buChar char="o"/>
            </a:pPr>
            <a:r>
              <a:rPr lang="en-US" sz="1400" dirty="0">
                <a:latin typeface="Lato" panose="020F0502020204030203" pitchFamily="34" charset="0"/>
                <a:ea typeface="Lato" panose="020F0502020204030203" pitchFamily="34" charset="0"/>
                <a:cs typeface="Lato" panose="020F0502020204030203" pitchFamily="34" charset="0"/>
                <a:sym typeface="Wingdings"/>
              </a:rPr>
              <a:t>Preliminary study for a DR at higher energy is on-going</a:t>
            </a:r>
          </a:p>
        </p:txBody>
      </p:sp>
      <p:pic>
        <p:nvPicPr>
          <p:cNvPr id="8" name="Picture 7">
            <a:extLst>
              <a:ext uri="{FF2B5EF4-FFF2-40B4-BE49-F238E27FC236}">
                <a16:creationId xmlns:a16="http://schemas.microsoft.com/office/drawing/2014/main" id="{713D0043-3EAB-CB8C-036D-0A424A73500A}"/>
              </a:ext>
            </a:extLst>
          </p:cNvPr>
          <p:cNvPicPr>
            <a:picLocks noChangeAspect="1"/>
          </p:cNvPicPr>
          <p:nvPr/>
        </p:nvPicPr>
        <p:blipFill>
          <a:blip r:embed="rId4"/>
          <a:stretch>
            <a:fillRect/>
          </a:stretch>
        </p:blipFill>
        <p:spPr>
          <a:xfrm>
            <a:off x="5709672" y="416737"/>
            <a:ext cx="3195270" cy="2113443"/>
          </a:xfrm>
          <a:prstGeom prst="rect">
            <a:avLst/>
          </a:prstGeom>
        </p:spPr>
      </p:pic>
      <p:sp>
        <p:nvSpPr>
          <p:cNvPr id="10" name="TextBox 9">
            <a:extLst>
              <a:ext uri="{FF2B5EF4-FFF2-40B4-BE49-F238E27FC236}">
                <a16:creationId xmlns:a16="http://schemas.microsoft.com/office/drawing/2014/main" id="{9AA83581-240D-92E1-4D01-7773A2F49C72}"/>
              </a:ext>
            </a:extLst>
          </p:cNvPr>
          <p:cNvSpPr txBox="1"/>
          <p:nvPr/>
        </p:nvSpPr>
        <p:spPr>
          <a:xfrm>
            <a:off x="6884894" y="1852705"/>
            <a:ext cx="1219200" cy="486415"/>
          </a:xfrm>
          <a:prstGeom prst="rect">
            <a:avLst/>
          </a:prstGeom>
          <a:noFill/>
        </p:spPr>
        <p:txBody>
          <a:bodyPr wrap="square" rtlCol="0">
            <a:spAutoFit/>
          </a:bodyPr>
          <a:lstStyle/>
          <a:p>
            <a:pPr algn="l">
              <a:lnSpc>
                <a:spcPts val="3700"/>
              </a:lnSpc>
            </a:pPr>
            <a:r>
              <a:rPr lang="en-CH" sz="1400" dirty="0">
                <a:latin typeface="Lato" panose="020F0502020204030203" pitchFamily="34" charset="0"/>
                <a:ea typeface="Lato" panose="020F0502020204030203" pitchFamily="34" charset="0"/>
                <a:cs typeface="Lato" panose="020F0502020204030203" pitchFamily="34" charset="0"/>
              </a:rPr>
              <a:t>106 x 53 m</a:t>
            </a:r>
          </a:p>
        </p:txBody>
      </p:sp>
      <p:sp>
        <p:nvSpPr>
          <p:cNvPr id="18" name="TextBox 17">
            <a:extLst>
              <a:ext uri="{FF2B5EF4-FFF2-40B4-BE49-F238E27FC236}">
                <a16:creationId xmlns:a16="http://schemas.microsoft.com/office/drawing/2014/main" id="{CB726AFA-9A01-C595-F6C5-4EE7ADD51C16}"/>
              </a:ext>
            </a:extLst>
          </p:cNvPr>
          <p:cNvSpPr txBox="1"/>
          <p:nvPr/>
        </p:nvSpPr>
        <p:spPr>
          <a:xfrm>
            <a:off x="3716787" y="1109148"/>
            <a:ext cx="2040965" cy="523220"/>
          </a:xfrm>
          <a:prstGeom prst="rect">
            <a:avLst/>
          </a:prstGeom>
          <a:noFill/>
        </p:spPr>
        <p:txBody>
          <a:bodyPr wrap="square">
            <a:spAutoFit/>
          </a:bodyPr>
          <a:lstStyle/>
          <a:p>
            <a:r>
              <a:rPr lang="en-GB" sz="1400" dirty="0">
                <a:effectLst/>
                <a:latin typeface="Lato" panose="020F0502020204030203" pitchFamily="34" charset="0"/>
                <a:ea typeface="Lato" panose="020F0502020204030203" pitchFamily="34" charset="0"/>
                <a:cs typeface="Lato" panose="020F0502020204030203" pitchFamily="34" charset="0"/>
              </a:rPr>
              <a:t>400 MHz, RF cavity</a:t>
            </a:r>
            <a:br>
              <a:rPr lang="en-GB" sz="1400" dirty="0">
                <a:effectLst/>
                <a:latin typeface="Lato" panose="020F0502020204030203" pitchFamily="34" charset="0"/>
                <a:ea typeface="Lato" panose="020F0502020204030203" pitchFamily="34" charset="0"/>
                <a:cs typeface="Lato" panose="020F0502020204030203" pitchFamily="34" charset="0"/>
              </a:rPr>
            </a:br>
            <a:endParaRPr lang="en-GB" sz="1400" dirty="0">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20388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7865" y="-32611"/>
            <a:ext cx="1353256" cy="400110"/>
          </a:xfrm>
          <a:prstGeom prst="rect">
            <a:avLst/>
          </a:prstGeom>
          <a:noFill/>
        </p:spPr>
        <p:txBody>
          <a:bodyPr wrap="none" rtlCol="0">
            <a:spAutoFit/>
          </a:bodyPr>
          <a:lstStyle/>
          <a:p>
            <a:r>
              <a:rPr lang="en-US" sz="2000" b="1" dirty="0">
                <a:solidFill>
                  <a:schemeClr val="bg1"/>
                </a:solidFill>
              </a:rPr>
              <a:t>Summary</a:t>
            </a:r>
            <a:endParaRPr lang="en-GB" sz="2000" b="1" dirty="0">
              <a:solidFill>
                <a:schemeClr val="bg1"/>
              </a:solidFill>
            </a:endParaRPr>
          </a:p>
        </p:txBody>
      </p:sp>
      <p:sp>
        <p:nvSpPr>
          <p:cNvPr id="3" name="TextBox 2"/>
          <p:cNvSpPr txBox="1"/>
          <p:nvPr/>
        </p:nvSpPr>
        <p:spPr>
          <a:xfrm>
            <a:off x="175331" y="707133"/>
            <a:ext cx="8859229" cy="3192349"/>
          </a:xfrm>
          <a:prstGeom prst="rect">
            <a:avLst/>
          </a:prstGeom>
          <a:noFill/>
        </p:spPr>
        <p:txBody>
          <a:bodyPr wrap="square" rtlCol="0">
            <a:spAutoFit/>
          </a:bodyPr>
          <a:lstStyle/>
          <a:p>
            <a:pPr marL="358775" indent="-358775">
              <a:lnSpc>
                <a:spcPct val="150000"/>
              </a:lnSpc>
              <a:spcAft>
                <a:spcPts val="600"/>
              </a:spcAft>
              <a:buFont typeface="System Font Regular"/>
              <a:buChar char="－"/>
            </a:pPr>
            <a:r>
              <a:rPr lang="en-US" dirty="0">
                <a:latin typeface="Lato" panose="020F0502020204030203" pitchFamily="34" charset="0"/>
                <a:ea typeface="Lato" panose="020F0502020204030203" pitchFamily="34" charset="0"/>
                <a:cs typeface="Lato" panose="020F0502020204030203" pitchFamily="34" charset="0"/>
              </a:rPr>
              <a:t>A baseline for the pre-injector layout was ready for the mid-term review (week 42)</a:t>
            </a:r>
          </a:p>
          <a:p>
            <a:pPr marL="715963" lvl="1" indent="-258763">
              <a:lnSpc>
                <a:spcPct val="150000"/>
              </a:lnSpc>
              <a:spcAft>
                <a:spcPts val="600"/>
              </a:spcAft>
              <a:buFont typeface="Courier New" panose="02070309020205020404" pitchFamily="49" charset="0"/>
              <a:buChar char="o"/>
            </a:pPr>
            <a:r>
              <a:rPr lang="en-US" sz="1600" dirty="0">
                <a:latin typeface="Lato" panose="020F0502020204030203" pitchFamily="34" charset="0"/>
                <a:ea typeface="Lato" panose="020F0502020204030203" pitchFamily="34" charset="0"/>
                <a:cs typeface="Lato" panose="020F0502020204030203" pitchFamily="34" charset="0"/>
              </a:rPr>
              <a:t>Cost estimates for the hardware, technical infrastructures and civil engineering are available for the project</a:t>
            </a:r>
          </a:p>
          <a:p>
            <a:pPr marL="358775" indent="-358775">
              <a:lnSpc>
                <a:spcPct val="150000"/>
              </a:lnSpc>
              <a:spcAft>
                <a:spcPts val="600"/>
              </a:spcAft>
              <a:buFont typeface="System Font Regular"/>
              <a:buChar char="－"/>
            </a:pPr>
            <a:r>
              <a:rPr lang="en-US" dirty="0">
                <a:latin typeface="Lato" panose="020F0502020204030203" pitchFamily="34" charset="0"/>
                <a:ea typeface="Lato" panose="020F0502020204030203" pitchFamily="34" charset="0"/>
                <a:cs typeface="Lato" panose="020F0502020204030203" pitchFamily="34" charset="0"/>
              </a:rPr>
              <a:t>Pre-Injector can fulfill the (partially new) requirements for the collider rings</a:t>
            </a:r>
          </a:p>
          <a:p>
            <a:pPr marL="715963" lvl="1" indent="-258763">
              <a:lnSpc>
                <a:spcPct val="150000"/>
              </a:lnSpc>
              <a:spcAft>
                <a:spcPts val="600"/>
              </a:spcAft>
              <a:buFont typeface="Courier New" panose="02070309020205020404" pitchFamily="49" charset="0"/>
              <a:buChar char="o"/>
            </a:pPr>
            <a:r>
              <a:rPr lang="en-US" sz="1600" dirty="0">
                <a:latin typeface="Lato" panose="020F0502020204030203" pitchFamily="34" charset="0"/>
                <a:ea typeface="Lato" panose="020F0502020204030203" pitchFamily="34" charset="0"/>
                <a:cs typeface="Lato" panose="020F0502020204030203" pitchFamily="34" charset="0"/>
              </a:rPr>
              <a:t>but there is still room for some optimizations</a:t>
            </a:r>
          </a:p>
          <a:p>
            <a:pPr marL="358775" indent="-358775">
              <a:lnSpc>
                <a:spcPct val="150000"/>
              </a:lnSpc>
              <a:spcAft>
                <a:spcPts val="600"/>
              </a:spcAft>
              <a:buFont typeface="System Font Regular"/>
              <a:buChar char="－"/>
            </a:pPr>
            <a:r>
              <a:rPr lang="en-US" dirty="0">
                <a:latin typeface="Lato" panose="020F0502020204030203" pitchFamily="34" charset="0"/>
                <a:ea typeface="Lato" panose="020F0502020204030203" pitchFamily="34" charset="0"/>
                <a:cs typeface="Lato" panose="020F0502020204030203" pitchFamily="34" charset="0"/>
              </a:rPr>
              <a:t>P</a:t>
            </a:r>
            <a:r>
              <a:rPr lang="en-US" baseline="30000" dirty="0">
                <a:latin typeface="Lato" panose="020F0502020204030203" pitchFamily="34" charset="0"/>
                <a:ea typeface="Lato" panose="020F0502020204030203" pitchFamily="34" charset="0"/>
                <a:cs typeface="Lato" panose="020F0502020204030203" pitchFamily="34" charset="0"/>
              </a:rPr>
              <a:t>3</a:t>
            </a:r>
            <a:r>
              <a:rPr lang="en-US" dirty="0">
                <a:latin typeface="Lato" panose="020F0502020204030203" pitchFamily="34" charset="0"/>
                <a:ea typeface="Lato" panose="020F0502020204030203" pitchFamily="34" charset="0"/>
                <a:cs typeface="Lato" panose="020F0502020204030203" pitchFamily="34" charset="0"/>
              </a:rPr>
              <a:t> project is underway, and will be a first step towards the FCCee positron source</a:t>
            </a:r>
          </a:p>
          <a:p>
            <a:pPr marL="358775" indent="-358775">
              <a:lnSpc>
                <a:spcPct val="150000"/>
              </a:lnSpc>
              <a:spcAft>
                <a:spcPts val="600"/>
              </a:spcAft>
              <a:buFont typeface="System Font Regular"/>
              <a:buChar char="－"/>
            </a:pPr>
            <a:r>
              <a:rPr lang="en-US" dirty="0">
                <a:latin typeface="Lato" panose="020F0502020204030203" pitchFamily="34" charset="0"/>
                <a:ea typeface="Lato" panose="020F0502020204030203" pitchFamily="34" charset="0"/>
                <a:cs typeface="Lato" panose="020F0502020204030203" pitchFamily="34" charset="0"/>
              </a:rPr>
              <a:t>Several presentations with more details were given at FCC week 2023 </a:t>
            </a:r>
          </a:p>
        </p:txBody>
      </p:sp>
      <p:sp>
        <p:nvSpPr>
          <p:cNvPr id="5"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23</a:t>
            </a:fld>
            <a:endParaRPr lang="en-GB" sz="800" b="0" strike="noStrike" spc="-1">
              <a:latin typeface="Times New Roman"/>
            </a:endParaRPr>
          </a:p>
        </p:txBody>
      </p:sp>
    </p:spTree>
    <p:extLst>
      <p:ext uri="{BB962C8B-B14F-4D97-AF65-F5344CB8AC3E}">
        <p14:creationId xmlns:p14="http://schemas.microsoft.com/office/powerpoint/2010/main" val="1946759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7865" y="-32611"/>
            <a:ext cx="1067921" cy="400110"/>
          </a:xfrm>
          <a:prstGeom prst="rect">
            <a:avLst/>
          </a:prstGeom>
          <a:noFill/>
        </p:spPr>
        <p:txBody>
          <a:bodyPr wrap="none" rtlCol="0">
            <a:spAutoFit/>
          </a:bodyPr>
          <a:lstStyle/>
          <a:p>
            <a:r>
              <a:rPr lang="en-US" sz="2000" b="1" dirty="0">
                <a:solidFill>
                  <a:schemeClr val="bg1"/>
                </a:solidFill>
              </a:rPr>
              <a:t>Credits</a:t>
            </a:r>
            <a:endParaRPr lang="en-GB" sz="2000" b="1" dirty="0">
              <a:solidFill>
                <a:schemeClr val="bg1"/>
              </a:solidFill>
            </a:endParaRPr>
          </a:p>
        </p:txBody>
      </p:sp>
      <p:sp>
        <p:nvSpPr>
          <p:cNvPr id="5"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24</a:t>
            </a:fld>
            <a:endParaRPr lang="en-GB" sz="800" b="0" strike="noStrike" spc="-1">
              <a:latin typeface="Times New Roman"/>
            </a:endParaRPr>
          </a:p>
        </p:txBody>
      </p:sp>
      <p:pic>
        <p:nvPicPr>
          <p:cNvPr id="6" name="Picture 5">
            <a:extLst>
              <a:ext uri="{FF2B5EF4-FFF2-40B4-BE49-F238E27FC236}">
                <a16:creationId xmlns:a16="http://schemas.microsoft.com/office/drawing/2014/main" id="{6356ABC7-A1A8-94B9-0BB9-EFC9C4840D45}"/>
              </a:ext>
            </a:extLst>
          </p:cNvPr>
          <p:cNvPicPr>
            <a:picLocks noChangeAspect="1"/>
          </p:cNvPicPr>
          <p:nvPr/>
        </p:nvPicPr>
        <p:blipFill>
          <a:blip r:embed="rId3"/>
          <a:stretch>
            <a:fillRect/>
          </a:stretch>
        </p:blipFill>
        <p:spPr>
          <a:xfrm>
            <a:off x="535802" y="4532604"/>
            <a:ext cx="1571988" cy="467789"/>
          </a:xfrm>
          <a:prstGeom prst="rect">
            <a:avLst/>
          </a:prstGeom>
        </p:spPr>
      </p:pic>
      <p:sp>
        <p:nvSpPr>
          <p:cNvPr id="7" name="TextBox 6">
            <a:extLst>
              <a:ext uri="{FF2B5EF4-FFF2-40B4-BE49-F238E27FC236}">
                <a16:creationId xmlns:a16="http://schemas.microsoft.com/office/drawing/2014/main" id="{0AB1F06E-FB15-2802-CC20-5CA4ED79893F}"/>
              </a:ext>
            </a:extLst>
          </p:cNvPr>
          <p:cNvSpPr txBox="1"/>
          <p:nvPr/>
        </p:nvSpPr>
        <p:spPr>
          <a:xfrm>
            <a:off x="2061979" y="4532604"/>
            <a:ext cx="6944465" cy="461665"/>
          </a:xfrm>
          <a:prstGeom prst="rect">
            <a:avLst/>
          </a:prstGeom>
          <a:solidFill>
            <a:schemeClr val="bg1"/>
          </a:solidFill>
        </p:spPr>
        <p:txBody>
          <a:bodyPr wrap="square">
            <a:spAutoFit/>
          </a:bodyPr>
          <a:lstStyle/>
          <a:p>
            <a:r>
              <a:rPr lang="en-GB" sz="1200" dirty="0">
                <a:latin typeface="Lato" panose="020F0502020204030203" pitchFamily="34" charset="0"/>
                <a:ea typeface="Lato" panose="020F0502020204030203" pitchFamily="34" charset="0"/>
                <a:cs typeface="Lato" panose="020F0502020204030203" pitchFamily="34" charset="0"/>
              </a:rPr>
              <a:t>This work was done under the auspices of CHART (Swiss Accelerator Research and Technology) Collaboration, </a:t>
            </a:r>
            <a:r>
              <a:rPr lang="en-GB" sz="1200" dirty="0">
                <a:latin typeface="Lato" panose="020F0502020204030203" pitchFamily="34" charset="0"/>
                <a:ea typeface="Lato" panose="020F0502020204030203" pitchFamily="34" charset="0"/>
                <a:cs typeface="Lato" panose="020F0502020204030203" pitchFamily="34" charset="0"/>
                <a:hlinkClick r:id="rId4"/>
              </a:rPr>
              <a:t>https://chart.ch</a:t>
            </a:r>
            <a:r>
              <a:rPr lang="en-GB" sz="1200" dirty="0">
                <a:latin typeface="Lato" panose="020F0502020204030203" pitchFamily="34" charset="0"/>
                <a:ea typeface="Lato" panose="020F0502020204030203" pitchFamily="34" charset="0"/>
                <a:cs typeface="Lato" panose="020F0502020204030203" pitchFamily="34" charset="0"/>
              </a:rPr>
              <a:t> - </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rPr>
              <a:t>CHART Scientific Report 2022: </a:t>
            </a:r>
            <a:r>
              <a:rPr lang="en-GB" sz="1200" b="1" dirty="0">
                <a:solidFill>
                  <a:srgbClr val="000000"/>
                </a:solidFill>
                <a:latin typeface="Lato" panose="020F0502020204030203" pitchFamily="34" charset="0"/>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https://chart.ch/reports</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a:t>
            </a:r>
            <a:r>
              <a:rPr lang="en-GB" sz="1200" b="1" dirty="0">
                <a:solidFill>
                  <a:srgbClr val="C00000"/>
                </a:solidFill>
                <a:latin typeface="Lato" panose="020F0502020204030203" pitchFamily="34" charset="0"/>
                <a:ea typeface="Lato" panose="020F0502020204030203" pitchFamily="34" charset="0"/>
                <a:cs typeface="Lato" panose="020F0502020204030203" pitchFamily="34" charset="0"/>
              </a:rPr>
              <a:t> </a:t>
            </a:r>
          </a:p>
        </p:txBody>
      </p:sp>
      <p:graphicFrame>
        <p:nvGraphicFramePr>
          <p:cNvPr id="8" name="Table 5">
            <a:extLst>
              <a:ext uri="{FF2B5EF4-FFF2-40B4-BE49-F238E27FC236}">
                <a16:creationId xmlns:a16="http://schemas.microsoft.com/office/drawing/2014/main" id="{2158829F-2517-6D65-E5A0-176EF6ECA2B5}"/>
              </a:ext>
            </a:extLst>
          </p:cNvPr>
          <p:cNvGraphicFramePr>
            <a:graphicFrameLocks noGrp="1"/>
          </p:cNvGraphicFramePr>
          <p:nvPr>
            <p:extLst>
              <p:ext uri="{D42A27DB-BD31-4B8C-83A1-F6EECF244321}">
                <p14:modId xmlns:p14="http://schemas.microsoft.com/office/powerpoint/2010/main" val="2109659481"/>
              </p:ext>
            </p:extLst>
          </p:nvPr>
        </p:nvGraphicFramePr>
        <p:xfrm>
          <a:off x="529823" y="649802"/>
          <a:ext cx="8230681" cy="3500120"/>
        </p:xfrm>
        <a:graphic>
          <a:graphicData uri="http://schemas.openxmlformats.org/drawingml/2006/table">
            <a:tbl>
              <a:tblPr firstRow="1" bandRow="1">
                <a:tableStyleId>{D7AC3CCA-C797-4891-BE02-D94E43425B78}</a:tableStyleId>
              </a:tblPr>
              <a:tblGrid>
                <a:gridCol w="947995">
                  <a:extLst>
                    <a:ext uri="{9D8B030D-6E8A-4147-A177-3AD203B41FA5}">
                      <a16:colId xmlns:a16="http://schemas.microsoft.com/office/drawing/2014/main" val="547279261"/>
                    </a:ext>
                  </a:extLst>
                </a:gridCol>
                <a:gridCol w="7282686">
                  <a:extLst>
                    <a:ext uri="{9D8B030D-6E8A-4147-A177-3AD203B41FA5}">
                      <a16:colId xmlns:a16="http://schemas.microsoft.com/office/drawing/2014/main" val="2791368337"/>
                    </a:ext>
                  </a:extLst>
                </a:gridCol>
              </a:tblGrid>
              <a:tr h="370840">
                <a:tc>
                  <a:txBody>
                    <a:bodyPr/>
                    <a:lstStyle/>
                    <a:p>
                      <a:r>
                        <a:rPr lang="en-CH" sz="1200" b="0" i="0" dirty="0">
                          <a:latin typeface="Lato" panose="020F0502020204030203" pitchFamily="34" charset="0"/>
                          <a:ea typeface="Lato" panose="020F0502020204030203" pitchFamily="34" charset="0"/>
                          <a:cs typeface="Lato" panose="020F0502020204030203" pitchFamily="34" charset="0"/>
                        </a:rPr>
                        <a:t>PSI</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200" b="0" i="0" dirty="0">
                          <a:latin typeface="Lato" panose="020F0502020204030203" pitchFamily="34" charset="0"/>
                          <a:ea typeface="Lato" panose="020F0502020204030203" pitchFamily="34" charset="0"/>
                          <a:cs typeface="Lato" panose="020F0502020204030203" pitchFamily="34" charset="0"/>
                        </a:rPr>
                        <a:t>R. Zennaro, M. Schaer, N. Vallis, B. </a:t>
                      </a:r>
                      <a:r>
                        <a:rPr lang="en-GB" sz="1200" b="0" i="0" dirty="0" err="1">
                          <a:latin typeface="Lato" panose="020F0502020204030203" pitchFamily="34" charset="0"/>
                          <a:ea typeface="Lato" panose="020F0502020204030203" pitchFamily="34" charset="0"/>
                          <a:cs typeface="Lato" panose="020F0502020204030203" pitchFamily="34" charset="0"/>
                        </a:rPr>
                        <a:t>Auchmann</a:t>
                      </a:r>
                      <a:r>
                        <a:rPr lang="en-GB" sz="1200" b="0" i="0" dirty="0">
                          <a:latin typeface="Lato" panose="020F0502020204030203" pitchFamily="34" charset="0"/>
                          <a:ea typeface="Lato" panose="020F0502020204030203" pitchFamily="34" charset="0"/>
                          <a:cs typeface="Lato" panose="020F0502020204030203" pitchFamily="34" charset="0"/>
                        </a:rPr>
                        <a:t>, I. Besana, S. </a:t>
                      </a:r>
                      <a:r>
                        <a:rPr lang="en-GB" sz="1200" b="0" i="0" dirty="0" err="1">
                          <a:latin typeface="Lato" panose="020F0502020204030203" pitchFamily="34" charset="0"/>
                          <a:ea typeface="Lato" panose="020F0502020204030203" pitchFamily="34" charset="0"/>
                          <a:cs typeface="Lato" panose="020F0502020204030203" pitchFamily="34" charset="0"/>
                        </a:rPr>
                        <a:t>Bettoni</a:t>
                      </a:r>
                      <a:r>
                        <a:rPr lang="en-GB" sz="1200" b="0" i="0" dirty="0">
                          <a:latin typeface="Lato" panose="020F0502020204030203" pitchFamily="34" charset="0"/>
                          <a:ea typeface="Lato" panose="020F0502020204030203" pitchFamily="34" charset="0"/>
                          <a:cs typeface="Lato" panose="020F0502020204030203" pitchFamily="34" charset="0"/>
                        </a:rPr>
                        <a:t>, H. Braun, M. Duda, R. Fortunati, H. Garcia-Rodrigues, D. </a:t>
                      </a:r>
                      <a:r>
                        <a:rPr lang="en-GB" sz="1200" b="0" i="0" dirty="0" err="1">
                          <a:latin typeface="Lato" panose="020F0502020204030203" pitchFamily="34" charset="0"/>
                          <a:ea typeface="Lato" panose="020F0502020204030203" pitchFamily="34" charset="0"/>
                          <a:cs typeface="Lato" panose="020F0502020204030203" pitchFamily="34" charset="0"/>
                        </a:rPr>
                        <a:t>Hauenstein</a:t>
                      </a:r>
                      <a:r>
                        <a:rPr lang="en-GB" sz="1200" b="0" i="0" dirty="0">
                          <a:latin typeface="Lato" panose="020F0502020204030203" pitchFamily="34" charset="0"/>
                          <a:ea typeface="Lato" panose="020F0502020204030203" pitchFamily="34" charset="0"/>
                          <a:cs typeface="Lato" panose="020F0502020204030203" pitchFamily="34" charset="0"/>
                        </a:rPr>
                        <a:t>, E. Hohmann, R. Ischebeck, P. </a:t>
                      </a:r>
                      <a:r>
                        <a:rPr lang="en-GB" sz="1200" b="0" i="0" dirty="0" err="1">
                          <a:latin typeface="Lato" panose="020F0502020204030203" pitchFamily="34" charset="0"/>
                          <a:ea typeface="Lato" panose="020F0502020204030203" pitchFamily="34" charset="0"/>
                          <a:cs typeface="Lato" panose="020F0502020204030203" pitchFamily="34" charset="0"/>
                        </a:rPr>
                        <a:t>Juranic</a:t>
                      </a:r>
                      <a:r>
                        <a:rPr lang="en-GB" sz="1200" b="0" i="0" dirty="0">
                          <a:latin typeface="Lato" panose="020F0502020204030203" pitchFamily="34" charset="0"/>
                          <a:ea typeface="Lato" panose="020F0502020204030203" pitchFamily="34" charset="0"/>
                          <a:cs typeface="Lato" panose="020F0502020204030203" pitchFamily="34" charset="0"/>
                        </a:rPr>
                        <a:t>, J. Kosse, F. Marcellini, U. </a:t>
                      </a:r>
                      <a:r>
                        <a:rPr lang="en-GB" sz="1200" b="0" i="0" dirty="0" err="1">
                          <a:latin typeface="Lato" panose="020F0502020204030203" pitchFamily="34" charset="0"/>
                          <a:ea typeface="Lato" panose="020F0502020204030203" pitchFamily="34" charset="0"/>
                          <a:cs typeface="Lato" panose="020F0502020204030203" pitchFamily="34" charset="0"/>
                        </a:rPr>
                        <a:t>Michlmayr</a:t>
                      </a:r>
                      <a:r>
                        <a:rPr lang="en-GB" sz="1200" b="0" i="0" dirty="0">
                          <a:latin typeface="Lato" panose="020F0502020204030203" pitchFamily="34" charset="0"/>
                          <a:ea typeface="Lato" panose="020F0502020204030203" pitchFamily="34" charset="0"/>
                          <a:cs typeface="Lato" panose="020F0502020204030203" pitchFamily="34" charset="0"/>
                        </a:rPr>
                        <a:t>, S. Muller, G. L. Orlandi, M. Pedrozzi, J.-Y. Raguin, S. Reiche, M. Seidel, R. Rotundo, S. Sanfilippo, M. </a:t>
                      </a:r>
                      <a:r>
                        <a:rPr lang="en-GB" sz="1200" b="0" i="0" dirty="0" err="1">
                          <a:latin typeface="Lato" panose="020F0502020204030203" pitchFamily="34" charset="0"/>
                          <a:ea typeface="Lato" panose="020F0502020204030203" pitchFamily="34" charset="0"/>
                          <a:cs typeface="Lato" panose="020F0502020204030203" pitchFamily="34" charset="0"/>
                        </a:rPr>
                        <a:t>Zykova</a:t>
                      </a:r>
                      <a:r>
                        <a:rPr lang="en-GB" sz="1200" b="0" i="0" dirty="0">
                          <a:latin typeface="Lato" panose="020F0502020204030203" pitchFamily="34" charset="0"/>
                          <a:ea typeface="Lato" panose="020F0502020204030203" pitchFamily="34" charset="0"/>
                          <a:cs typeface="Lato" panose="020F0502020204030203" pitchFamily="34" charset="0"/>
                        </a:rPr>
                        <a:t> </a:t>
                      </a:r>
                    </a:p>
                    <a:p>
                      <a:r>
                        <a:rPr lang="en-GB" sz="1200" b="0" i="0" dirty="0">
                          <a:latin typeface="Lato" panose="020F0502020204030203" pitchFamily="34" charset="0"/>
                          <a:ea typeface="Lato" panose="020F0502020204030203" pitchFamily="34" charset="0"/>
                          <a:cs typeface="Lato" panose="020F0502020204030203" pitchFamily="34" charset="0"/>
                        </a:rPr>
                        <a:t>all the technical groups involved  in the P</a:t>
                      </a:r>
                      <a:r>
                        <a:rPr lang="en-GB" sz="1200" b="0" i="0" baseline="30000" dirty="0">
                          <a:latin typeface="Lato" panose="020F0502020204030203" pitchFamily="34" charset="0"/>
                          <a:ea typeface="Lato" panose="020F0502020204030203" pitchFamily="34" charset="0"/>
                          <a:cs typeface="Lato" panose="020F0502020204030203" pitchFamily="34" charset="0"/>
                        </a:rPr>
                        <a:t>3</a:t>
                      </a:r>
                      <a:r>
                        <a:rPr lang="en-GB" sz="1200" b="0" i="0" dirty="0">
                          <a:latin typeface="Lato" panose="020F0502020204030203" pitchFamily="34" charset="0"/>
                          <a:ea typeface="Lato" panose="020F0502020204030203" pitchFamily="34" charset="0"/>
                          <a:cs typeface="Lato" panose="020F0502020204030203" pitchFamily="34" charset="0"/>
                        </a:rPr>
                        <a:t> experiment</a:t>
                      </a: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8258489"/>
                  </a:ext>
                </a:extLst>
              </a:tr>
              <a:tr h="370840">
                <a:tc>
                  <a:txBody>
                    <a:bodyPr/>
                    <a:lstStyle/>
                    <a:p>
                      <a:r>
                        <a:rPr lang="en-GB" sz="1200" b="0" i="0" dirty="0">
                          <a:effectLst/>
                          <a:latin typeface="Lato" panose="020F0502020204030203" pitchFamily="34" charset="0"/>
                          <a:ea typeface="Lato" panose="020F0502020204030203" pitchFamily="34" charset="0"/>
                          <a:cs typeface="Lato" panose="020F0502020204030203" pitchFamily="34" charset="0"/>
                        </a:rPr>
                        <a:t>IJCLab</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200" dirty="0">
                          <a:latin typeface="Lato" panose="020F0502020204030203" pitchFamily="34" charset="0"/>
                          <a:ea typeface="Lato" panose="020F0502020204030203" pitchFamily="34" charset="0"/>
                          <a:cs typeface="Lato" panose="020F0502020204030203" pitchFamily="34" charset="0"/>
                        </a:rPr>
                        <a:t>I. Chaikovska, F. </a:t>
                      </a:r>
                      <a:r>
                        <a:rPr lang="en-GB" sz="1200" dirty="0" err="1">
                          <a:latin typeface="Lato" panose="020F0502020204030203" pitchFamily="34" charset="0"/>
                          <a:ea typeface="Lato" panose="020F0502020204030203" pitchFamily="34" charset="0"/>
                          <a:cs typeface="Lato" panose="020F0502020204030203" pitchFamily="34" charset="0"/>
                        </a:rPr>
                        <a:t>Alharthi</a:t>
                      </a:r>
                      <a:r>
                        <a:rPr lang="en-GB" sz="1200" dirty="0">
                          <a:latin typeface="Lato" panose="020F0502020204030203" pitchFamily="34" charset="0"/>
                          <a:ea typeface="Lato" panose="020F0502020204030203" pitchFamily="34" charset="0"/>
                          <a:cs typeface="Lato" panose="020F0502020204030203" pitchFamily="34" charset="0"/>
                        </a:rPr>
                        <a:t>, V. </a:t>
                      </a:r>
                      <a:r>
                        <a:rPr lang="en-GB" sz="1200" dirty="0" err="1">
                          <a:latin typeface="Lato" panose="020F0502020204030203" pitchFamily="34" charset="0"/>
                          <a:ea typeface="Lato" panose="020F0502020204030203" pitchFamily="34" charset="0"/>
                          <a:cs typeface="Lato" panose="020F0502020204030203" pitchFamily="34" charset="0"/>
                        </a:rPr>
                        <a:t>Mytrochenko</a:t>
                      </a:r>
                      <a:r>
                        <a:rPr lang="en-GB" sz="1200" dirty="0">
                          <a:latin typeface="Lato" panose="020F0502020204030203" pitchFamily="34" charset="0"/>
                          <a:ea typeface="Lato" panose="020F0502020204030203" pitchFamily="34" charset="0"/>
                          <a:cs typeface="Lato" panose="020F0502020204030203" pitchFamily="34" charset="0"/>
                        </a:rPr>
                        <a:t>, R. Chehab</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78111555"/>
                  </a:ext>
                </a:extLst>
              </a:tr>
              <a:tr h="370840">
                <a:tc>
                  <a:txBody>
                    <a:bodyPr/>
                    <a:lstStyle/>
                    <a:p>
                      <a:r>
                        <a:rPr lang="en-GB" sz="1200" b="0" i="0" dirty="0">
                          <a:effectLst/>
                          <a:latin typeface="Lato" panose="020F0502020204030203" pitchFamily="34" charset="0"/>
                          <a:ea typeface="Lato" panose="020F0502020204030203" pitchFamily="34" charset="0"/>
                          <a:cs typeface="Lato" panose="020F0502020204030203" pitchFamily="34" charset="0"/>
                        </a:rPr>
                        <a:t>CERN</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200" dirty="0">
                          <a:latin typeface="Lato" panose="020F0502020204030203" pitchFamily="34" charset="0"/>
                          <a:ea typeface="Lato" panose="020F0502020204030203" pitchFamily="34" charset="0"/>
                          <a:cs typeface="Lato" panose="020F0502020204030203" pitchFamily="34" charset="0"/>
                        </a:rPr>
                        <a:t>A. Grudiev, A. Latina, S. Doebert, Z. Vostrel, Y.  Zhao, B. </a:t>
                      </a:r>
                      <a:r>
                        <a:rPr lang="en-GB" sz="1200" dirty="0" err="1">
                          <a:latin typeface="Lato" panose="020F0502020204030203" pitchFamily="34" charset="0"/>
                          <a:ea typeface="Lato" panose="020F0502020204030203" pitchFamily="34" charset="0"/>
                          <a:cs typeface="Lato" panose="020F0502020204030203" pitchFamily="34" charset="0"/>
                        </a:rPr>
                        <a:t>Humann</a:t>
                      </a:r>
                      <a:r>
                        <a:rPr lang="en-GB" sz="1200" dirty="0">
                          <a:latin typeface="Lato" panose="020F0502020204030203" pitchFamily="34" charset="0"/>
                          <a:ea typeface="Lato" panose="020F0502020204030203" pitchFamily="34" charset="0"/>
                          <a:cs typeface="Lato" panose="020F0502020204030203" pitchFamily="34" charset="0"/>
                        </a:rPr>
                        <a:t>, A. Lechner, </a:t>
                      </a:r>
                      <a:r>
                        <a:rPr lang="en-GB" sz="1200" dirty="0"/>
                        <a:t>A. </a:t>
                      </a:r>
                      <a:r>
                        <a:rPr lang="en-GB" sz="1200" dirty="0" err="1"/>
                        <a:t>Kurtulus</a:t>
                      </a:r>
                      <a:r>
                        <a:rPr lang="en-CH" sz="1200" dirty="0"/>
                        <a:t>, </a:t>
                      </a:r>
                      <a:r>
                        <a:rPr lang="en-GB" sz="1200" dirty="0">
                          <a:latin typeface="Lato" panose="020F0502020204030203" pitchFamily="34" charset="0"/>
                          <a:ea typeface="Lato" panose="020F0502020204030203" pitchFamily="34" charset="0"/>
                          <a:cs typeface="Lato" panose="020F0502020204030203" pitchFamily="34" charset="0"/>
                        </a:rPr>
                        <a:t>R. Mena Andrade,  J.L. Grenard, A. </a:t>
                      </a:r>
                      <a:r>
                        <a:rPr lang="en-GB" sz="1200" dirty="0" err="1">
                          <a:latin typeface="Lato" panose="020F0502020204030203" pitchFamily="34" charset="0"/>
                          <a:ea typeface="Lato" panose="020F0502020204030203" pitchFamily="34" charset="0"/>
                          <a:cs typeface="Lato" panose="020F0502020204030203" pitchFamily="34" charset="0"/>
                        </a:rPr>
                        <a:t>Marcone</a:t>
                      </a:r>
                      <a:r>
                        <a:rPr lang="en-GB" sz="1200" dirty="0">
                          <a:latin typeface="Lato" panose="020F0502020204030203" pitchFamily="34" charset="0"/>
                          <a:ea typeface="Lato" panose="020F0502020204030203" pitchFamily="34" charset="0"/>
                          <a:cs typeface="Lato" panose="020F0502020204030203" pitchFamily="34" charset="0"/>
                        </a:rPr>
                        <a:t>, M. </a:t>
                      </a:r>
                      <a:r>
                        <a:rPr lang="en-GB" sz="1200" dirty="0" err="1">
                          <a:latin typeface="Lato" panose="020F0502020204030203" pitchFamily="34" charset="0"/>
                          <a:ea typeface="Lato" panose="020F0502020204030203" pitchFamily="34" charset="0"/>
                          <a:cs typeface="Lato" panose="020F0502020204030203" pitchFamily="34" charset="0"/>
                        </a:rPr>
                        <a:t>Calviani</a:t>
                      </a:r>
                      <a:r>
                        <a:rPr lang="en-GB" sz="1200" dirty="0">
                          <a:latin typeface="Lato" panose="020F0502020204030203" pitchFamily="34" charset="0"/>
                          <a:ea typeface="Lato" panose="020F0502020204030203" pitchFamily="34" charset="0"/>
                          <a:cs typeface="Lato" panose="020F0502020204030203" pitchFamily="34" charset="0"/>
                        </a:rPr>
                        <a:t>, W. Bartmann, Y. </a:t>
                      </a:r>
                      <a:r>
                        <a:rPr lang="en-GB" sz="1200" dirty="0" err="1">
                          <a:latin typeface="Lato" panose="020F0502020204030203" pitchFamily="34" charset="0"/>
                          <a:ea typeface="Lato" panose="020F0502020204030203" pitchFamily="34" charset="0"/>
                          <a:cs typeface="Lato" panose="020F0502020204030203" pitchFamily="34" charset="0"/>
                        </a:rPr>
                        <a:t>Duthell</a:t>
                      </a:r>
                      <a:r>
                        <a:rPr lang="en-GB" sz="1200" dirty="0">
                          <a:latin typeface="Lato" panose="020F0502020204030203" pitchFamily="34" charset="0"/>
                          <a:ea typeface="Lato" panose="020F0502020204030203" pitchFamily="34" charset="0"/>
                          <a:cs typeface="Lato" panose="020F0502020204030203" pitchFamily="34" charset="0"/>
                        </a:rPr>
                        <a:t>, H. </a:t>
                      </a:r>
                      <a:r>
                        <a:rPr lang="en-GB" sz="1200" dirty="0" err="1">
                          <a:latin typeface="Lato" panose="020F0502020204030203" pitchFamily="34" charset="0"/>
                          <a:ea typeface="Lato" panose="020F0502020204030203" pitchFamily="34" charset="0"/>
                          <a:cs typeface="Lato" panose="020F0502020204030203" pitchFamily="34" charset="0"/>
                        </a:rPr>
                        <a:t>Bartosik</a:t>
                      </a:r>
                      <a:r>
                        <a:rPr lang="en-GB" sz="1200" dirty="0">
                          <a:latin typeface="Lato" panose="020F0502020204030203" pitchFamily="34" charset="0"/>
                          <a:ea typeface="Lato" panose="020F0502020204030203" pitchFamily="34" charset="0"/>
                          <a:cs typeface="Lato" panose="020F0502020204030203" pitchFamily="34" charset="0"/>
                        </a:rPr>
                        <a:t>, K. </a:t>
                      </a:r>
                      <a:r>
                        <a:rPr lang="en-GB" sz="1200" dirty="0" err="1">
                          <a:latin typeface="Lato" panose="020F0502020204030203" pitchFamily="34" charset="0"/>
                          <a:ea typeface="Lato" panose="020F0502020204030203" pitchFamily="34" charset="0"/>
                          <a:cs typeface="Lato" panose="020F0502020204030203" pitchFamily="34" charset="0"/>
                        </a:rPr>
                        <a:t>Oide</a:t>
                      </a:r>
                      <a:r>
                        <a:rPr lang="en-GB" sz="1200" dirty="0">
                          <a:latin typeface="Lato" panose="020F0502020204030203" pitchFamily="34" charset="0"/>
                          <a:ea typeface="Lato" panose="020F0502020204030203" pitchFamily="34" charset="0"/>
                          <a:cs typeface="Lato" panose="020F0502020204030203" pitchFamily="34" charset="0"/>
                        </a:rPr>
                        <a:t>, F. Zimmermann, M. Benedikt</a:t>
                      </a: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32662409"/>
                  </a:ext>
                </a:extLst>
              </a:tr>
              <a:tr h="370840">
                <a:tc>
                  <a:txBody>
                    <a:bodyPr/>
                    <a:lstStyle/>
                    <a:p>
                      <a:r>
                        <a:rPr lang="en-GB" sz="1200" b="0" i="0" dirty="0">
                          <a:effectLst/>
                          <a:latin typeface="Lato" panose="020F0502020204030203" pitchFamily="34" charset="0"/>
                          <a:ea typeface="Lato" panose="020F0502020204030203" pitchFamily="34" charset="0"/>
                          <a:cs typeface="Lato" panose="020F0502020204030203" pitchFamily="34" charset="0"/>
                        </a:rPr>
                        <a:t>INFN-LNF</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r>
                        <a:rPr lang="en-GB" sz="1200" dirty="0">
                          <a:latin typeface="Lato" panose="020F0502020204030203" pitchFamily="34" charset="0"/>
                          <a:ea typeface="Lato" panose="020F0502020204030203" pitchFamily="34" charset="0"/>
                          <a:cs typeface="Lato" panose="020F0502020204030203" pitchFamily="34" charset="0"/>
                        </a:rPr>
                        <a:t>C. Milardi, A. De </a:t>
                      </a:r>
                      <a:r>
                        <a:rPr lang="en-GB" sz="1200" dirty="0" err="1">
                          <a:latin typeface="Lato" panose="020F0502020204030203" pitchFamily="34" charset="0"/>
                          <a:ea typeface="Lato" panose="020F0502020204030203" pitchFamily="34" charset="0"/>
                          <a:cs typeface="Lato" panose="020F0502020204030203" pitchFamily="34" charset="0"/>
                        </a:rPr>
                        <a:t>Santis</a:t>
                      </a:r>
                      <a:r>
                        <a:rPr lang="en-GB" sz="1200" dirty="0">
                          <a:latin typeface="Lato" panose="020F0502020204030203" pitchFamily="34" charset="0"/>
                          <a:ea typeface="Lato" panose="020F0502020204030203" pitchFamily="34" charset="0"/>
                          <a:cs typeface="Lato" panose="020F0502020204030203" pitchFamily="34" charset="0"/>
                        </a:rPr>
                        <a:t>, O. </a:t>
                      </a:r>
                      <a:r>
                        <a:rPr lang="en-GB" sz="1200" dirty="0" err="1">
                          <a:latin typeface="Lato" panose="020F0502020204030203" pitchFamily="34" charset="0"/>
                          <a:ea typeface="Lato" panose="020F0502020204030203" pitchFamily="34" charset="0"/>
                          <a:cs typeface="Lato" panose="020F0502020204030203" pitchFamily="34" charset="0"/>
                        </a:rPr>
                        <a:t>Etisken</a:t>
                      </a:r>
                      <a:r>
                        <a:rPr lang="en-GB" sz="1200" dirty="0">
                          <a:latin typeface="Lato" panose="020F0502020204030203" pitchFamily="34" charset="0"/>
                          <a:ea typeface="Lato" panose="020F0502020204030203" pitchFamily="34" charset="0"/>
                          <a:cs typeface="Lato" panose="020F0502020204030203" pitchFamily="34" charset="0"/>
                        </a:rPr>
                        <a:t>, S. </a:t>
                      </a:r>
                      <a:r>
                        <a:rPr lang="en-GB" sz="1200" dirty="0" err="1">
                          <a:latin typeface="Lato" panose="020F0502020204030203" pitchFamily="34" charset="0"/>
                          <a:ea typeface="Lato" panose="020F0502020204030203" pitchFamily="34" charset="0"/>
                          <a:cs typeface="Lato" panose="020F0502020204030203" pitchFamily="34" charset="0"/>
                        </a:rPr>
                        <a:t>Spampinati</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623934586"/>
                  </a:ext>
                </a:extLst>
              </a:tr>
              <a:tr h="370840">
                <a:tc>
                  <a:txBody>
                    <a:bodyPr/>
                    <a:lstStyle/>
                    <a:p>
                      <a:r>
                        <a:rPr lang="en-CH" sz="1200" b="0" i="0" dirty="0">
                          <a:latin typeface="Lato" panose="020F0502020204030203" pitchFamily="34" charset="0"/>
                          <a:ea typeface="Lato" panose="020F0502020204030203" pitchFamily="34" charset="0"/>
                          <a:cs typeface="Lato" panose="020F0502020204030203" pitchFamily="34" charset="0"/>
                        </a:rPr>
                        <a:t>SLAC</a:t>
                      </a: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200" dirty="0">
                          <a:latin typeface="Lato" panose="020F0502020204030203" pitchFamily="34" charset="0"/>
                          <a:ea typeface="Lato" panose="020F0502020204030203" pitchFamily="34" charset="0"/>
                          <a:cs typeface="Lato" panose="020F0502020204030203" pitchFamily="34" charset="0"/>
                        </a:rPr>
                        <a:t>T. </a:t>
                      </a:r>
                      <a:r>
                        <a:rPr lang="en-GB" sz="1200" dirty="0" err="1">
                          <a:latin typeface="Lato" panose="020F0502020204030203" pitchFamily="34" charset="0"/>
                          <a:ea typeface="Lato" panose="020F0502020204030203" pitchFamily="34" charset="0"/>
                          <a:cs typeface="Lato" panose="020F0502020204030203" pitchFamily="34" charset="0"/>
                        </a:rPr>
                        <a:t>Rauberheimen</a:t>
                      </a:r>
                      <a:endParaRPr lang="en-GB" sz="1200" dirty="0">
                        <a:latin typeface="Lato" panose="020F0502020204030203" pitchFamily="34" charset="0"/>
                        <a:ea typeface="Lato" panose="020F0502020204030203" pitchFamily="34" charset="0"/>
                        <a:cs typeface="Lato" panose="020F0502020204030203"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5418876"/>
                  </a:ext>
                </a:extLst>
              </a:tr>
              <a:tr h="370840">
                <a:tc>
                  <a:txBody>
                    <a:bodyPr/>
                    <a:lstStyle/>
                    <a:p>
                      <a:r>
                        <a:rPr lang="en-GB" sz="1200" b="0" i="0" dirty="0">
                          <a:effectLst/>
                          <a:latin typeface="Lato" panose="020F0502020204030203" pitchFamily="34" charset="0"/>
                          <a:ea typeface="Lato" panose="020F0502020204030203" pitchFamily="34" charset="0"/>
                          <a:cs typeface="Lato" panose="020F0502020204030203" pitchFamily="34" charset="0"/>
                        </a:rPr>
                        <a:t>KEK:</a:t>
                      </a:r>
                      <a:endParaRPr lang="en-CH" sz="1200" b="0" i="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200" dirty="0">
                          <a:latin typeface="Lato" panose="020F0502020204030203" pitchFamily="34" charset="0"/>
                          <a:ea typeface="Lato" panose="020F0502020204030203" pitchFamily="34" charset="0"/>
                          <a:cs typeface="Lato" panose="020F0502020204030203" pitchFamily="34" charset="0"/>
                        </a:rPr>
                        <a:t>Y. </a:t>
                      </a:r>
                      <a:r>
                        <a:rPr lang="en-GB" sz="1200" dirty="0" err="1">
                          <a:latin typeface="Lato" panose="020F0502020204030203" pitchFamily="34" charset="0"/>
                          <a:ea typeface="Lato" panose="020F0502020204030203" pitchFamily="34" charset="0"/>
                          <a:cs typeface="Lato" panose="020F0502020204030203" pitchFamily="34" charset="0"/>
                        </a:rPr>
                        <a:t>Enomoto</a:t>
                      </a:r>
                      <a:r>
                        <a:rPr lang="en-GB" sz="1200" dirty="0">
                          <a:latin typeface="Lato" panose="020F0502020204030203" pitchFamily="34" charset="0"/>
                          <a:ea typeface="Lato" panose="020F0502020204030203" pitchFamily="34" charset="0"/>
                          <a:cs typeface="Lato" panose="020F0502020204030203" pitchFamily="34" charset="0"/>
                        </a:rPr>
                        <a:t>, K. Furukawa</a:t>
                      </a: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991491993"/>
                  </a:ext>
                </a:extLst>
              </a:tr>
              <a:tr h="370840">
                <a:tc gridSpan="2">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en-GB" sz="1200" dirty="0">
                          <a:latin typeface="Lato" panose="020F0502020204030203" pitchFamily="34" charset="0"/>
                          <a:ea typeface="Lato" panose="020F0502020204030203" pitchFamily="34" charset="0"/>
                          <a:cs typeface="Lato" panose="020F0502020204030203" pitchFamily="34" charset="0"/>
                        </a:rPr>
                        <a:t>and L. </a:t>
                      </a:r>
                      <a:r>
                        <a:rPr lang="en-GB" sz="1200" dirty="0" err="1">
                          <a:latin typeface="Lato" panose="020F0502020204030203" pitchFamily="34" charset="0"/>
                          <a:ea typeface="Lato" panose="020F0502020204030203" pitchFamily="34" charset="0"/>
                          <a:cs typeface="Lato" panose="020F0502020204030203" pitchFamily="34" charset="0"/>
                        </a:rPr>
                        <a:t>Bandiera</a:t>
                      </a:r>
                      <a:r>
                        <a:rPr lang="en-GB" sz="1200" dirty="0">
                          <a:latin typeface="Lato" panose="020F0502020204030203" pitchFamily="34" charset="0"/>
                          <a:ea typeface="Lato" panose="020F0502020204030203" pitchFamily="34" charset="0"/>
                          <a:cs typeface="Lato" panose="020F0502020204030203" pitchFamily="34" charset="0"/>
                        </a:rPr>
                        <a:t>, M. </a:t>
                      </a:r>
                      <a:r>
                        <a:rPr lang="en-GB" sz="1200" dirty="0" err="1">
                          <a:latin typeface="Lato" panose="020F0502020204030203" pitchFamily="34" charset="0"/>
                          <a:ea typeface="Lato" panose="020F0502020204030203" pitchFamily="34" charset="0"/>
                          <a:cs typeface="Lato" panose="020F0502020204030203" pitchFamily="34" charset="0"/>
                        </a:rPr>
                        <a:t>Soldani</a:t>
                      </a:r>
                      <a:r>
                        <a:rPr lang="en-GB" sz="1200" dirty="0">
                          <a:latin typeface="Lato" panose="020F0502020204030203" pitchFamily="34" charset="0"/>
                          <a:ea typeface="Lato" panose="020F0502020204030203" pitchFamily="34" charset="0"/>
                          <a:cs typeface="Lato" panose="020F0502020204030203" pitchFamily="34" charset="0"/>
                        </a:rPr>
                        <a:t>, A. </a:t>
                      </a:r>
                      <a:r>
                        <a:rPr lang="en-GB" sz="1200" dirty="0" err="1">
                          <a:latin typeface="Lato" panose="020F0502020204030203" pitchFamily="34" charset="0"/>
                          <a:ea typeface="Lato" panose="020F0502020204030203" pitchFamily="34" charset="0"/>
                          <a:cs typeface="Lato" panose="020F0502020204030203" pitchFamily="34" charset="0"/>
                        </a:rPr>
                        <a:t>Sytov</a:t>
                      </a:r>
                      <a:r>
                        <a:rPr lang="en-GB" sz="1200" dirty="0">
                          <a:latin typeface="Lato" panose="020F0502020204030203" pitchFamily="34" charset="0"/>
                          <a:ea typeface="Lato" panose="020F0502020204030203" pitchFamily="34" charset="0"/>
                          <a:cs typeface="Lato" panose="020F0502020204030203" pitchFamily="34" charset="0"/>
                        </a:rPr>
                        <a:t> (INFN/Ferrara), A. </a:t>
                      </a:r>
                      <a:r>
                        <a:rPr lang="en-GB" sz="1200" dirty="0" err="1">
                          <a:latin typeface="Lato" panose="020F0502020204030203" pitchFamily="34" charset="0"/>
                          <a:ea typeface="Lato" panose="020F0502020204030203" pitchFamily="34" charset="0"/>
                          <a:cs typeface="Lato" panose="020F0502020204030203" pitchFamily="34" charset="0"/>
                        </a:rPr>
                        <a:t>Bacci</a:t>
                      </a:r>
                      <a:r>
                        <a:rPr lang="en-GB" sz="1200" dirty="0">
                          <a:latin typeface="Lato" panose="020F0502020204030203" pitchFamily="34" charset="0"/>
                          <a:ea typeface="Lato" panose="020F0502020204030203" pitchFamily="34" charset="0"/>
                          <a:cs typeface="Lato" panose="020F0502020204030203" pitchFamily="34" charset="0"/>
                        </a:rPr>
                        <a:t>, M. Rossetti Conti (INFN/Milano)</a:t>
                      </a:r>
                      <a:endParaRPr lang="en-GB" sz="1200" dirty="0">
                        <a:effectLst/>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CH" sz="1200" b="0" i="0" dirty="0">
                        <a:latin typeface="Calibri Light" panose="020F0302020204030204" pitchFamily="34" charset="0"/>
                        <a:ea typeface="Lato" panose="020F0502020204030203" pitchFamily="34" charset="0"/>
                        <a:cs typeface="Calibri Light" panose="020F0302020204030204" pitchFamily="34" charset="0"/>
                      </a:endParaRPr>
                    </a:p>
                  </a:txBody>
                  <a:tcPr/>
                </a:tc>
                <a:extLst>
                  <a:ext uri="{0D108BD9-81ED-4DB2-BD59-A6C34878D82A}">
                    <a16:rowId xmlns:a16="http://schemas.microsoft.com/office/drawing/2014/main" val="3927936427"/>
                  </a:ext>
                </a:extLst>
              </a:tr>
            </a:tbl>
          </a:graphicData>
        </a:graphic>
      </p:graphicFrame>
    </p:spTree>
    <p:extLst>
      <p:ext uri="{BB962C8B-B14F-4D97-AF65-F5344CB8AC3E}">
        <p14:creationId xmlns:p14="http://schemas.microsoft.com/office/powerpoint/2010/main" val="381368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iver running through a town&#10;&#10;Description automatically generated">
            <a:extLst>
              <a:ext uri="{FF2B5EF4-FFF2-40B4-BE49-F238E27FC236}">
                <a16:creationId xmlns:a16="http://schemas.microsoft.com/office/drawing/2014/main" id="{A2366928-C903-1955-182D-78AD6960B0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75" y="443111"/>
            <a:ext cx="8731250" cy="4562078"/>
          </a:xfrm>
          <a:prstGeom prst="rect">
            <a:avLst/>
          </a:prstGeom>
        </p:spPr>
      </p:pic>
      <p:sp>
        <p:nvSpPr>
          <p:cNvPr id="8" name="TextBox 7">
            <a:extLst>
              <a:ext uri="{FF2B5EF4-FFF2-40B4-BE49-F238E27FC236}">
                <a16:creationId xmlns:a16="http://schemas.microsoft.com/office/drawing/2014/main" id="{FAE6595F-B3D4-CD47-CA93-45845F6C8F72}"/>
              </a:ext>
            </a:extLst>
          </p:cNvPr>
          <p:cNvSpPr txBox="1"/>
          <p:nvPr/>
        </p:nvSpPr>
        <p:spPr>
          <a:xfrm>
            <a:off x="4016375" y="443111"/>
            <a:ext cx="4921250" cy="584775"/>
          </a:xfrm>
          <a:prstGeom prst="rect">
            <a:avLst/>
          </a:prstGeom>
          <a:solidFill>
            <a:schemeClr val="bg2">
              <a:lumMod val="95000"/>
            </a:schemeClr>
          </a:solidFill>
        </p:spPr>
        <p:txBody>
          <a:bodyPr wrap="square" rtlCol="0">
            <a:spAutoFit/>
          </a:bodyPr>
          <a:lstStyle/>
          <a:p>
            <a:r>
              <a:rPr lang="en-CH" sz="3200" dirty="0">
                <a:latin typeface="Lato" panose="020F0502020204030203" pitchFamily="34" charset="0"/>
                <a:ea typeface="Lato" panose="020F0502020204030203" pitchFamily="34" charset="0"/>
                <a:cs typeface="Lato" panose="020F0502020204030203" pitchFamily="34" charset="0"/>
              </a:rPr>
              <a:t>Thank for your attention!!</a:t>
            </a:r>
          </a:p>
        </p:txBody>
      </p:sp>
      <p:sp>
        <p:nvSpPr>
          <p:cNvPr id="10" name="TextBox 9">
            <a:extLst>
              <a:ext uri="{FF2B5EF4-FFF2-40B4-BE49-F238E27FC236}">
                <a16:creationId xmlns:a16="http://schemas.microsoft.com/office/drawing/2014/main" id="{B082336B-AE70-614F-FCE4-A18DE4CE3769}"/>
              </a:ext>
            </a:extLst>
          </p:cNvPr>
          <p:cNvSpPr txBox="1"/>
          <p:nvPr/>
        </p:nvSpPr>
        <p:spPr>
          <a:xfrm>
            <a:off x="206375" y="4728190"/>
            <a:ext cx="3022600" cy="276999"/>
          </a:xfrm>
          <a:prstGeom prst="rect">
            <a:avLst/>
          </a:prstGeom>
          <a:noFill/>
        </p:spPr>
        <p:txBody>
          <a:bodyPr wrap="square">
            <a:spAutoFit/>
          </a:bodyPr>
          <a:lstStyle/>
          <a:p>
            <a:r>
              <a:rPr lang="en-CH" sz="1200" dirty="0">
                <a:solidFill>
                  <a:schemeClr val="bg1"/>
                </a:solidFill>
                <a:latin typeface="Lato" panose="020F0502020204030203" pitchFamily="34" charset="0"/>
                <a:ea typeface="Lato" panose="020F0502020204030203" pitchFamily="34" charset="0"/>
                <a:cs typeface="Lato" panose="020F0502020204030203" pitchFamily="34" charset="0"/>
              </a:rPr>
              <a:t>Warm autumn colours at the PSI Campus</a:t>
            </a:r>
          </a:p>
        </p:txBody>
      </p:sp>
    </p:spTree>
    <p:extLst>
      <p:ext uri="{BB962C8B-B14F-4D97-AF65-F5344CB8AC3E}">
        <p14:creationId xmlns:p14="http://schemas.microsoft.com/office/powerpoint/2010/main" val="4097596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956B8927-1D37-D49F-BBBF-6BA45579CF99}"/>
              </a:ext>
            </a:extLst>
          </p:cNvPr>
          <p:cNvGraphicFramePr>
            <a:graphicFrameLocks noGrp="1"/>
          </p:cNvGraphicFramePr>
          <p:nvPr>
            <p:extLst>
              <p:ext uri="{D42A27DB-BD31-4B8C-83A1-F6EECF244321}">
                <p14:modId xmlns:p14="http://schemas.microsoft.com/office/powerpoint/2010/main" val="3379052474"/>
              </p:ext>
            </p:extLst>
          </p:nvPr>
        </p:nvGraphicFramePr>
        <p:xfrm>
          <a:off x="130920" y="592264"/>
          <a:ext cx="4379710" cy="3718560"/>
        </p:xfrm>
        <a:graphic>
          <a:graphicData uri="http://schemas.openxmlformats.org/drawingml/2006/table">
            <a:tbl>
              <a:tblPr firstRow="1" bandRow="1">
                <a:tableStyleId>{EB9631B5-78F2-41C9-869B-9F39066F8104}</a:tableStyleId>
              </a:tblPr>
              <a:tblGrid>
                <a:gridCol w="2237928">
                  <a:extLst>
                    <a:ext uri="{9D8B030D-6E8A-4147-A177-3AD203B41FA5}">
                      <a16:colId xmlns:a16="http://schemas.microsoft.com/office/drawing/2014/main" val="270451601"/>
                    </a:ext>
                  </a:extLst>
                </a:gridCol>
                <a:gridCol w="1049412">
                  <a:extLst>
                    <a:ext uri="{9D8B030D-6E8A-4147-A177-3AD203B41FA5}">
                      <a16:colId xmlns:a16="http://schemas.microsoft.com/office/drawing/2014/main" val="1716947493"/>
                    </a:ext>
                  </a:extLst>
                </a:gridCol>
                <a:gridCol w="1092370">
                  <a:extLst>
                    <a:ext uri="{9D8B030D-6E8A-4147-A177-3AD203B41FA5}">
                      <a16:colId xmlns:a16="http://schemas.microsoft.com/office/drawing/2014/main" val="1841520913"/>
                    </a:ext>
                  </a:extLst>
                </a:gridCol>
              </a:tblGrid>
              <a:tr h="315309">
                <a:tc>
                  <a:txBody>
                    <a:bodyPr/>
                    <a:lstStyle/>
                    <a:p>
                      <a:r>
                        <a:rPr lang="en-CH" sz="1600" dirty="0">
                          <a:latin typeface="Lato" panose="020F0502020204030203" pitchFamily="34" charset="0"/>
                          <a:ea typeface="Lato" panose="020F0502020204030203" pitchFamily="34" charset="0"/>
                          <a:cs typeface="Lato" panose="020F0502020204030203" pitchFamily="34" charset="0"/>
                        </a:rPr>
                        <a:t>Common linac</a:t>
                      </a:r>
                    </a:p>
                  </a:txBody>
                  <a:tcPr/>
                </a:tc>
                <a:tc>
                  <a:txBody>
                    <a:bodyPr/>
                    <a:lstStyle/>
                    <a:p>
                      <a:r>
                        <a:rPr lang="en-CH" sz="1600" dirty="0">
                          <a:latin typeface="Lato" panose="020F0502020204030203" pitchFamily="34" charset="0"/>
                          <a:ea typeface="Lato" panose="020F0502020204030203" pitchFamily="34" charset="0"/>
                          <a:cs typeface="Lato" panose="020F0502020204030203" pitchFamily="34" charset="0"/>
                        </a:rPr>
                        <a:t>Baseline</a:t>
                      </a:r>
                    </a:p>
                  </a:txBody>
                  <a:tcPr/>
                </a:tc>
                <a:tc>
                  <a:txBody>
                    <a:bodyPr/>
                    <a:lstStyle/>
                    <a:p>
                      <a:r>
                        <a:rPr lang="en-CH" sz="1600" dirty="0">
                          <a:latin typeface="Lato" panose="020F0502020204030203" pitchFamily="34" charset="0"/>
                          <a:ea typeface="Lato" panose="020F0502020204030203" pitchFamily="34" charset="0"/>
                          <a:cs typeface="Lato" panose="020F0502020204030203" pitchFamily="34" charset="0"/>
                        </a:rPr>
                        <a:t>Option 1*</a:t>
                      </a:r>
                    </a:p>
                  </a:txBody>
                  <a:tcPr/>
                </a:tc>
                <a:extLst>
                  <a:ext uri="{0D108BD9-81ED-4DB2-BD59-A6C34878D82A}">
                    <a16:rowId xmlns:a16="http://schemas.microsoft.com/office/drawing/2014/main" val="2575222429"/>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Repetion rate (Hz)</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400</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400</a:t>
                      </a:r>
                    </a:p>
                  </a:txBody>
                  <a:tcPr marR="199440"/>
                </a:tc>
                <a:extLst>
                  <a:ext uri="{0D108BD9-81ED-4DB2-BD59-A6C34878D82A}">
                    <a16:rowId xmlns:a16="http://schemas.microsoft.com/office/drawing/2014/main" val="1577136294"/>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Gradient (MV/m)</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23.4</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16.5</a:t>
                      </a:r>
                    </a:p>
                  </a:txBody>
                  <a:tcPr marR="199440"/>
                </a:tc>
                <a:extLst>
                  <a:ext uri="{0D108BD9-81ED-4DB2-BD59-A6C34878D82A}">
                    <a16:rowId xmlns:a16="http://schemas.microsoft.com/office/drawing/2014/main" val="1468771658"/>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Length (m)</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262.5</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360</a:t>
                      </a:r>
                    </a:p>
                  </a:txBody>
                  <a:tcPr marR="199440"/>
                </a:tc>
                <a:extLst>
                  <a:ext uri="{0D108BD9-81ED-4DB2-BD59-A6C34878D82A}">
                    <a16:rowId xmlns:a16="http://schemas.microsoft.com/office/drawing/2014/main" val="3210304418"/>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Cost for module (MCHF/module)</a:t>
                      </a:r>
                    </a:p>
                  </a:txBody>
                  <a:tcPr anchor="ct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1.840</a:t>
                      </a:r>
                    </a:p>
                  </a:txBody>
                  <a:tcPr marL="127440" marR="199440" anchor="ct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2.455</a:t>
                      </a:r>
                    </a:p>
                  </a:txBody>
                  <a:tcPr marR="199440" anchor="ctr"/>
                </a:tc>
                <a:extLst>
                  <a:ext uri="{0D108BD9-81ED-4DB2-BD59-A6C34878D82A}">
                    <a16:rowId xmlns:a16="http://schemas.microsoft.com/office/drawing/2014/main" val="3321968783"/>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 module</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35</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26</a:t>
                      </a:r>
                    </a:p>
                  </a:txBody>
                  <a:tcPr marR="199440"/>
                </a:tc>
                <a:extLst>
                  <a:ext uri="{0D108BD9-81ED-4DB2-BD59-A6C34878D82A}">
                    <a16:rowId xmlns:a16="http://schemas.microsoft.com/office/drawing/2014/main" val="3497353375"/>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Total cost (MCHF)</a:t>
                      </a:r>
                    </a:p>
                  </a:txBody>
                  <a:tcP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R="199440"/>
                </a:tc>
                <a:extLst>
                  <a:ext uri="{0D108BD9-81ED-4DB2-BD59-A6C34878D82A}">
                    <a16:rowId xmlns:a16="http://schemas.microsoft.com/office/drawing/2014/main" val="1515222589"/>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Cost per meter (kCHF/m)</a:t>
                      </a:r>
                    </a:p>
                  </a:txBody>
                  <a:tcPr anchor="ct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nchor="ct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R="199440" anchor="ctr"/>
                </a:tc>
                <a:extLst>
                  <a:ext uri="{0D108BD9-81ED-4DB2-BD59-A6C34878D82A}">
                    <a16:rowId xmlns:a16="http://schemas.microsoft.com/office/drawing/2014/main" val="1538321667"/>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Plug power red.</a:t>
                      </a:r>
                    </a:p>
                  </a:txBody>
                  <a:tcP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-26%</a:t>
                      </a:r>
                    </a:p>
                  </a:txBody>
                  <a:tcPr marR="199440"/>
                </a:tc>
                <a:extLst>
                  <a:ext uri="{0D108BD9-81ED-4DB2-BD59-A6C34878D82A}">
                    <a16:rowId xmlns:a16="http://schemas.microsoft.com/office/drawing/2014/main" val="3346244254"/>
                  </a:ext>
                </a:extLst>
              </a:tr>
            </a:tbl>
          </a:graphicData>
        </a:graphic>
      </p:graphicFrame>
      <p:graphicFrame>
        <p:nvGraphicFramePr>
          <p:cNvPr id="6" name="Table 4">
            <a:extLst>
              <a:ext uri="{FF2B5EF4-FFF2-40B4-BE49-F238E27FC236}">
                <a16:creationId xmlns:a16="http://schemas.microsoft.com/office/drawing/2014/main" id="{E5DA3A8D-BAEB-DD89-A02B-09711051FB66}"/>
              </a:ext>
            </a:extLst>
          </p:cNvPr>
          <p:cNvGraphicFramePr>
            <a:graphicFrameLocks noGrp="1"/>
          </p:cNvGraphicFramePr>
          <p:nvPr>
            <p:extLst>
              <p:ext uri="{D42A27DB-BD31-4B8C-83A1-F6EECF244321}">
                <p14:modId xmlns:p14="http://schemas.microsoft.com/office/powerpoint/2010/main" val="703975470"/>
              </p:ext>
            </p:extLst>
          </p:nvPr>
        </p:nvGraphicFramePr>
        <p:xfrm>
          <a:off x="4646665" y="598401"/>
          <a:ext cx="4379710" cy="3722120"/>
        </p:xfrm>
        <a:graphic>
          <a:graphicData uri="http://schemas.openxmlformats.org/drawingml/2006/table">
            <a:tbl>
              <a:tblPr firstRow="1" bandRow="1">
                <a:tableStyleId>{EB9631B5-78F2-41C9-869B-9F39066F8104}</a:tableStyleId>
              </a:tblPr>
              <a:tblGrid>
                <a:gridCol w="2237928">
                  <a:extLst>
                    <a:ext uri="{9D8B030D-6E8A-4147-A177-3AD203B41FA5}">
                      <a16:colId xmlns:a16="http://schemas.microsoft.com/office/drawing/2014/main" val="270451601"/>
                    </a:ext>
                  </a:extLst>
                </a:gridCol>
                <a:gridCol w="1049412">
                  <a:extLst>
                    <a:ext uri="{9D8B030D-6E8A-4147-A177-3AD203B41FA5}">
                      <a16:colId xmlns:a16="http://schemas.microsoft.com/office/drawing/2014/main" val="1716947493"/>
                    </a:ext>
                  </a:extLst>
                </a:gridCol>
                <a:gridCol w="1092370">
                  <a:extLst>
                    <a:ext uri="{9D8B030D-6E8A-4147-A177-3AD203B41FA5}">
                      <a16:colId xmlns:a16="http://schemas.microsoft.com/office/drawing/2014/main" val="1841520913"/>
                    </a:ext>
                  </a:extLst>
                </a:gridCol>
              </a:tblGrid>
              <a:tr h="315309">
                <a:tc>
                  <a:txBody>
                    <a:bodyPr/>
                    <a:lstStyle/>
                    <a:p>
                      <a:r>
                        <a:rPr lang="en-CH" sz="1600" dirty="0">
                          <a:latin typeface="Lato" panose="020F0502020204030203" pitchFamily="34" charset="0"/>
                          <a:ea typeface="Lato" panose="020F0502020204030203" pitchFamily="34" charset="0"/>
                          <a:cs typeface="Lato" panose="020F0502020204030203" pitchFamily="34" charset="0"/>
                        </a:rPr>
                        <a:t>HE linac</a:t>
                      </a:r>
                    </a:p>
                  </a:txBody>
                  <a:tcPr/>
                </a:tc>
                <a:tc>
                  <a:txBody>
                    <a:bodyPr/>
                    <a:lstStyle/>
                    <a:p>
                      <a:r>
                        <a:rPr lang="en-CH" sz="1600" dirty="0">
                          <a:latin typeface="Lato" panose="020F0502020204030203" pitchFamily="34" charset="0"/>
                          <a:ea typeface="Lato" panose="020F0502020204030203" pitchFamily="34" charset="0"/>
                          <a:cs typeface="Lato" panose="020F0502020204030203" pitchFamily="34" charset="0"/>
                        </a:rPr>
                        <a:t>Baseline</a:t>
                      </a:r>
                    </a:p>
                  </a:txBody>
                  <a:tcPr/>
                </a:tc>
                <a:tc>
                  <a:txBody>
                    <a:bodyPr/>
                    <a:lstStyle/>
                    <a:p>
                      <a:r>
                        <a:rPr lang="en-CH" sz="1600" dirty="0">
                          <a:latin typeface="Lato" panose="020F0502020204030203" pitchFamily="34" charset="0"/>
                          <a:ea typeface="Lato" panose="020F0502020204030203" pitchFamily="34" charset="0"/>
                          <a:cs typeface="Lato" panose="020F0502020204030203" pitchFamily="34" charset="0"/>
                        </a:rPr>
                        <a:t>Option 1*</a:t>
                      </a:r>
                    </a:p>
                  </a:txBody>
                  <a:tcPr/>
                </a:tc>
                <a:extLst>
                  <a:ext uri="{0D108BD9-81ED-4DB2-BD59-A6C34878D82A}">
                    <a16:rowId xmlns:a16="http://schemas.microsoft.com/office/drawing/2014/main" val="2575222429"/>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Repetion rate (Hz)</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200</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200</a:t>
                      </a:r>
                    </a:p>
                  </a:txBody>
                  <a:tcPr marR="199440"/>
                </a:tc>
                <a:extLst>
                  <a:ext uri="{0D108BD9-81ED-4DB2-BD59-A6C34878D82A}">
                    <a16:rowId xmlns:a16="http://schemas.microsoft.com/office/drawing/2014/main" val="1577136294"/>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Gradient (MV/m)</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29.5</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20.9</a:t>
                      </a:r>
                    </a:p>
                  </a:txBody>
                  <a:tcPr marR="199440"/>
                </a:tc>
                <a:extLst>
                  <a:ext uri="{0D108BD9-81ED-4DB2-BD59-A6C34878D82A}">
                    <a16:rowId xmlns:a16="http://schemas.microsoft.com/office/drawing/2014/main" val="1468771658"/>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Length (m)</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615</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885</a:t>
                      </a:r>
                    </a:p>
                  </a:txBody>
                  <a:tcPr marR="199440"/>
                </a:tc>
                <a:extLst>
                  <a:ext uri="{0D108BD9-81ED-4DB2-BD59-A6C34878D82A}">
                    <a16:rowId xmlns:a16="http://schemas.microsoft.com/office/drawing/2014/main" val="3210304418"/>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Cost for module (MCHF/module)</a:t>
                      </a:r>
                    </a:p>
                  </a:txBody>
                  <a:tcPr anchor="ct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1.805</a:t>
                      </a:r>
                    </a:p>
                  </a:txBody>
                  <a:tcPr marL="127440" marR="199440" anchor="ct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2.415</a:t>
                      </a:r>
                    </a:p>
                  </a:txBody>
                  <a:tcPr marR="199440" anchor="ctr"/>
                </a:tc>
                <a:extLst>
                  <a:ext uri="{0D108BD9-81ED-4DB2-BD59-A6C34878D82A}">
                    <a16:rowId xmlns:a16="http://schemas.microsoft.com/office/drawing/2014/main" val="3321968783"/>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 module</a:t>
                      </a:r>
                    </a:p>
                  </a:txBody>
                  <a:tcPr/>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82</a:t>
                      </a: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59</a:t>
                      </a:r>
                    </a:p>
                  </a:txBody>
                  <a:tcPr marR="199440"/>
                </a:tc>
                <a:extLst>
                  <a:ext uri="{0D108BD9-81ED-4DB2-BD59-A6C34878D82A}">
                    <a16:rowId xmlns:a16="http://schemas.microsoft.com/office/drawing/2014/main" val="407177683"/>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Total cost (MCHF)</a:t>
                      </a:r>
                    </a:p>
                  </a:txBody>
                  <a:tcP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R="199440"/>
                </a:tc>
                <a:extLst>
                  <a:ext uri="{0D108BD9-81ED-4DB2-BD59-A6C34878D82A}">
                    <a16:rowId xmlns:a16="http://schemas.microsoft.com/office/drawing/2014/main" val="1515222589"/>
                  </a:ext>
                </a:extLst>
              </a:tr>
              <a:tr h="370840">
                <a:tc>
                  <a:txBody>
                    <a:bodyPr/>
                    <a:lstStyle/>
                    <a:p>
                      <a:r>
                        <a:rPr lang="en-CH" sz="1600" dirty="0">
                          <a:latin typeface="Lato" panose="020F0502020204030203" pitchFamily="34" charset="0"/>
                          <a:ea typeface="Lato" panose="020F0502020204030203" pitchFamily="34" charset="0"/>
                          <a:cs typeface="Lato" panose="020F0502020204030203" pitchFamily="34" charset="0"/>
                        </a:rPr>
                        <a:t>Cost per meter (kCHF/m)</a:t>
                      </a:r>
                    </a:p>
                  </a:txBody>
                  <a:tcPr anchor="ct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nchor="ct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R="199440" anchor="ctr"/>
                </a:tc>
                <a:extLst>
                  <a:ext uri="{0D108BD9-81ED-4DB2-BD59-A6C34878D82A}">
                    <a16:rowId xmlns:a16="http://schemas.microsoft.com/office/drawing/2014/main" val="1538321667"/>
                  </a:ext>
                </a:extLst>
              </a:tr>
              <a:tr h="374400">
                <a:tc>
                  <a:txBody>
                    <a:bodyPr/>
                    <a:lstStyle/>
                    <a:p>
                      <a:r>
                        <a:rPr lang="en-CH" sz="1600" dirty="0">
                          <a:latin typeface="Lato" panose="020F0502020204030203" pitchFamily="34" charset="0"/>
                          <a:ea typeface="Lato" panose="020F0502020204030203" pitchFamily="34" charset="0"/>
                          <a:cs typeface="Lato" panose="020F0502020204030203" pitchFamily="34" charset="0"/>
                        </a:rPr>
                        <a:t>Plug power red.</a:t>
                      </a:r>
                    </a:p>
                  </a:txBody>
                  <a:tcPr/>
                </a:tc>
                <a:tc>
                  <a:txBody>
                    <a:bodyPr/>
                    <a:lstStyle/>
                    <a:p>
                      <a:pPr algn="r"/>
                      <a:endParaRPr lang="en-CH" sz="1600" dirty="0">
                        <a:latin typeface="Lato" panose="020F0502020204030203" pitchFamily="34" charset="0"/>
                        <a:ea typeface="Lato" panose="020F0502020204030203" pitchFamily="34" charset="0"/>
                        <a:cs typeface="Lato" panose="020F0502020204030203" pitchFamily="34" charset="0"/>
                      </a:endParaRPr>
                    </a:p>
                  </a:txBody>
                  <a:tcPr marL="127440" marR="199440"/>
                </a:tc>
                <a:tc>
                  <a:txBody>
                    <a:bodyPr/>
                    <a:lstStyle/>
                    <a:p>
                      <a:pPr algn="r"/>
                      <a:r>
                        <a:rPr lang="en-CH" sz="1600" dirty="0">
                          <a:latin typeface="Lato" panose="020F0502020204030203" pitchFamily="34" charset="0"/>
                          <a:ea typeface="Lato" panose="020F0502020204030203" pitchFamily="34" charset="0"/>
                          <a:cs typeface="Lato" panose="020F0502020204030203" pitchFamily="34" charset="0"/>
                        </a:rPr>
                        <a:t>-28%</a:t>
                      </a:r>
                    </a:p>
                  </a:txBody>
                  <a:tcPr marR="199440"/>
                </a:tc>
                <a:extLst>
                  <a:ext uri="{0D108BD9-81ED-4DB2-BD59-A6C34878D82A}">
                    <a16:rowId xmlns:a16="http://schemas.microsoft.com/office/drawing/2014/main" val="3346244254"/>
                  </a:ext>
                </a:extLst>
              </a:tr>
            </a:tbl>
          </a:graphicData>
        </a:graphic>
      </p:graphicFrame>
      <p:sp>
        <p:nvSpPr>
          <p:cNvPr id="9" name="TextBox 8">
            <a:extLst>
              <a:ext uri="{FF2B5EF4-FFF2-40B4-BE49-F238E27FC236}">
                <a16:creationId xmlns:a16="http://schemas.microsoft.com/office/drawing/2014/main" id="{7D143CD2-AA42-03D5-448F-35B542BF594D}"/>
              </a:ext>
            </a:extLst>
          </p:cNvPr>
          <p:cNvSpPr txBox="1"/>
          <p:nvPr/>
        </p:nvSpPr>
        <p:spPr>
          <a:xfrm>
            <a:off x="2488150" y="-31543"/>
            <a:ext cx="5301451"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Reduction of gradient (and dissipated power)</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id="{B6A12603-31D5-1924-D1A9-4AD9919C41CA}"/>
              </a:ext>
            </a:extLst>
          </p:cNvPr>
          <p:cNvSpPr txBox="1"/>
          <p:nvPr/>
        </p:nvSpPr>
        <p:spPr>
          <a:xfrm>
            <a:off x="34775" y="4429711"/>
            <a:ext cx="4572000" cy="545277"/>
          </a:xfrm>
          <a:prstGeom prst="rect">
            <a:avLst/>
          </a:prstGeom>
          <a:noFill/>
        </p:spPr>
        <p:txBody>
          <a:bodyPr wrap="square">
            <a:spAutoFit/>
          </a:bodyPr>
          <a:lstStyle/>
          <a:p>
            <a:pPr marL="4763" rtl="0">
              <a:lnSpc>
                <a:spcPct val="110000"/>
              </a:lnSpc>
              <a:spcAft>
                <a:spcPts val="600"/>
              </a:spcAft>
              <a:buSzPts val="1500"/>
            </a:pPr>
            <a:r>
              <a:rPr lang="en-GB" sz="1400" b="0" i="0" u="none" strike="noStrike" kern="1200" baseline="0" dirty="0">
                <a:solidFill>
                  <a:srgbClr val="000000"/>
                </a:solidFill>
                <a:latin typeface="Lato" panose="020F0502020204030203" pitchFamily="34" charset="0"/>
              </a:rPr>
              <a:t>*Option 1: four RF structures per klystron, t</a:t>
            </a:r>
            <a:r>
              <a:rPr lang="en-GB" sz="1400" dirty="0">
                <a:solidFill>
                  <a:srgbClr val="000000"/>
                </a:solidFill>
                <a:latin typeface="Lato" panose="020F0502020204030203" pitchFamily="34" charset="0"/>
              </a:rPr>
              <a:t>otal module length: 15 m</a:t>
            </a:r>
            <a:endParaRPr lang="en-GB" sz="1400" b="0" i="0" u="none" strike="noStrike" kern="1200" baseline="0" dirty="0">
              <a:solidFill>
                <a:srgbClr val="000000"/>
              </a:solidFill>
              <a:latin typeface="Lato" panose="020F0502020204030203" pitchFamily="34" charset="0"/>
            </a:endParaRPr>
          </a:p>
        </p:txBody>
      </p:sp>
    </p:spTree>
    <p:extLst>
      <p:ext uri="{BB962C8B-B14F-4D97-AF65-F5344CB8AC3E}">
        <p14:creationId xmlns:p14="http://schemas.microsoft.com/office/powerpoint/2010/main" val="29893317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928F56F-F100-858D-5508-F73BA00E281E}"/>
              </a:ext>
            </a:extLst>
          </p:cNvPr>
          <p:cNvSpPr/>
          <p:nvPr/>
        </p:nvSpPr>
        <p:spPr bwMode="auto">
          <a:xfrm>
            <a:off x="8302216" y="4888212"/>
            <a:ext cx="806288" cy="22742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1" name="TextBox 10">
            <a:extLst>
              <a:ext uri="{FF2B5EF4-FFF2-40B4-BE49-F238E27FC236}">
                <a16:creationId xmlns:a16="http://schemas.microsoft.com/office/drawing/2014/main" id="{A71DEC22-7569-DA07-3081-51D0FEFD12B5}"/>
              </a:ext>
            </a:extLst>
          </p:cNvPr>
          <p:cNvSpPr txBox="1"/>
          <p:nvPr/>
        </p:nvSpPr>
        <p:spPr>
          <a:xfrm>
            <a:off x="2924564" y="-22959"/>
            <a:ext cx="2792752"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Positron source: target</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id="{C8DA0EA2-EC62-C7BF-95CF-458E7543AFFF}"/>
              </a:ext>
            </a:extLst>
          </p:cNvPr>
          <p:cNvSpPr txBox="1"/>
          <p:nvPr/>
        </p:nvSpPr>
        <p:spPr>
          <a:xfrm>
            <a:off x="6226499" y="112365"/>
            <a:ext cx="2803819" cy="19620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000" dirty="0">
                <a:solidFill>
                  <a:schemeClr val="bg1"/>
                </a:solidFill>
                <a:latin typeface="Lato" panose="020F0502020204030203" pitchFamily="34" charset="0"/>
                <a:ea typeface="Lato" panose="020F0502020204030203" pitchFamily="34" charset="0"/>
                <a:cs typeface="Lato" panose="020F0502020204030203" pitchFamily="34" charset="0"/>
              </a:rPr>
              <a:t>R. Mena Andrade (SY-STI) et al., FCC week 2023</a:t>
            </a:r>
          </a:p>
        </p:txBody>
      </p:sp>
      <p:pic>
        <p:nvPicPr>
          <p:cNvPr id="17" name="Picture 16">
            <a:extLst>
              <a:ext uri="{FF2B5EF4-FFF2-40B4-BE49-F238E27FC236}">
                <a16:creationId xmlns:a16="http://schemas.microsoft.com/office/drawing/2014/main" id="{AA68D94A-49F3-D4B6-07B5-A48860F87085}"/>
              </a:ext>
            </a:extLst>
          </p:cNvPr>
          <p:cNvPicPr>
            <a:picLocks noChangeAspect="1"/>
          </p:cNvPicPr>
          <p:nvPr/>
        </p:nvPicPr>
        <p:blipFill rotWithShape="1">
          <a:blip r:embed="rId3"/>
          <a:srcRect l="42742" t="15359" b="12080"/>
          <a:stretch/>
        </p:blipFill>
        <p:spPr>
          <a:xfrm>
            <a:off x="111917" y="393649"/>
            <a:ext cx="2302546" cy="1796264"/>
          </a:xfrm>
          <a:prstGeom prst="rect">
            <a:avLst/>
          </a:prstGeom>
        </p:spPr>
      </p:pic>
      <p:sp>
        <p:nvSpPr>
          <p:cNvPr id="18" name="TextBox 17">
            <a:extLst>
              <a:ext uri="{FF2B5EF4-FFF2-40B4-BE49-F238E27FC236}">
                <a16:creationId xmlns:a16="http://schemas.microsoft.com/office/drawing/2014/main" id="{14B5CA67-21F6-72E7-A9D0-A8BC1E82A3A1}"/>
              </a:ext>
            </a:extLst>
          </p:cNvPr>
          <p:cNvSpPr txBox="1"/>
          <p:nvPr/>
        </p:nvSpPr>
        <p:spPr>
          <a:xfrm>
            <a:off x="2705362" y="516005"/>
            <a:ext cx="6224081" cy="1661993"/>
          </a:xfrm>
          <a:prstGeom prst="rect">
            <a:avLst/>
          </a:prstGeom>
          <a:noFill/>
        </p:spPr>
        <p:txBody>
          <a:bodyPr wrap="square" lIns="0" tIns="0" rIns="0" bIns="0" rtlCol="0">
            <a:spAutoFit/>
          </a:bodyPr>
          <a:lstStyle/>
          <a:p>
            <a:pPr marL="180975" indent="-180975">
              <a:spcBef>
                <a:spcPts val="0"/>
              </a:spcBef>
              <a:spcAft>
                <a:spcPts val="600"/>
              </a:spcAft>
              <a:buFont typeface="Wingdings" pitchFamily="2" charset="2"/>
              <a:buChar char="§"/>
            </a:pPr>
            <a:r>
              <a:rPr lang="en-GB" sz="1400" dirty="0">
                <a:solidFill>
                  <a:srgbClr val="000000"/>
                </a:solidFill>
                <a:latin typeface="Calibri Light" panose="020F0302020204030204" pitchFamily="34" charset="0"/>
                <a:cs typeface="Calibri Light" panose="020F0302020204030204" pitchFamily="34" charset="0"/>
              </a:rPr>
              <a:t>After several iterations, the current beam parameters provide a solid baseline for the design of the FCC-</a:t>
            </a:r>
            <a:r>
              <a:rPr lang="en-GB" sz="1400" dirty="0" err="1">
                <a:solidFill>
                  <a:srgbClr val="000000"/>
                </a:solidFill>
                <a:latin typeface="Calibri Light" panose="020F0302020204030204" pitchFamily="34" charset="0"/>
                <a:cs typeface="Calibri Light" panose="020F0302020204030204" pitchFamily="34" charset="0"/>
              </a:rPr>
              <a:t>ee</a:t>
            </a:r>
            <a:r>
              <a:rPr lang="en-GB" sz="1400" dirty="0">
                <a:solidFill>
                  <a:srgbClr val="000000"/>
                </a:solidFill>
                <a:latin typeface="Calibri Light" panose="020F0302020204030204" pitchFamily="34" charset="0"/>
                <a:cs typeface="Calibri Light" panose="020F0302020204030204" pitchFamily="34" charset="0"/>
              </a:rPr>
              <a:t> positron source target.</a:t>
            </a:r>
          </a:p>
          <a:p>
            <a:pPr marL="180975" indent="-180975">
              <a:spcBef>
                <a:spcPts val="0"/>
              </a:spcBef>
              <a:spcAft>
                <a:spcPts val="600"/>
              </a:spcAft>
              <a:buFont typeface="Wingdings" pitchFamily="2" charset="2"/>
              <a:buChar char="§"/>
            </a:pPr>
            <a:r>
              <a:rPr lang="en-GB" sz="1400" dirty="0">
                <a:solidFill>
                  <a:srgbClr val="000000"/>
                </a:solidFill>
                <a:latin typeface="Calibri Light" panose="020F0302020204030204" pitchFamily="34" charset="0"/>
                <a:cs typeface="Calibri Light" panose="020F0302020204030204" pitchFamily="34" charset="0"/>
              </a:rPr>
              <a:t>A target made of pure tungsten now is a feasible option. The thermo-mechanical studies show values of temperature and stresses inside of the safety limits of tungsten. </a:t>
            </a:r>
          </a:p>
          <a:p>
            <a:pPr marL="180975" indent="-180975">
              <a:spcBef>
                <a:spcPts val="0"/>
              </a:spcBef>
              <a:spcAft>
                <a:spcPts val="600"/>
              </a:spcAft>
              <a:buFont typeface="Wingdings" pitchFamily="2" charset="2"/>
              <a:buChar char="§"/>
            </a:pPr>
            <a:r>
              <a:rPr lang="en-GB" sz="1400" dirty="0">
                <a:solidFill>
                  <a:srgbClr val="000000"/>
                </a:solidFill>
                <a:latin typeface="Calibri Light" panose="020F0302020204030204" pitchFamily="34" charset="0"/>
                <a:cs typeface="Calibri Light" panose="020F0302020204030204" pitchFamily="34" charset="0"/>
              </a:rPr>
              <a:t>As a next step, a R&amp;D test campaign is foreseen to evaluate different manufacturing options for the target and the hipping of the tubes for the cooling system.</a:t>
            </a:r>
          </a:p>
        </p:txBody>
      </p:sp>
      <p:sp>
        <p:nvSpPr>
          <p:cNvPr id="20" name="TextBox 19">
            <a:extLst>
              <a:ext uri="{FF2B5EF4-FFF2-40B4-BE49-F238E27FC236}">
                <a16:creationId xmlns:a16="http://schemas.microsoft.com/office/drawing/2014/main" id="{385511B2-931C-6110-EAE9-65C7999C9C96}"/>
              </a:ext>
            </a:extLst>
          </p:cNvPr>
          <p:cNvSpPr txBox="1"/>
          <p:nvPr/>
        </p:nvSpPr>
        <p:spPr>
          <a:xfrm>
            <a:off x="2571306" y="2251727"/>
            <a:ext cx="2998760" cy="338554"/>
          </a:xfrm>
          <a:prstGeom prst="rect">
            <a:avLst/>
          </a:prstGeom>
          <a:noFill/>
        </p:spPr>
        <p:txBody>
          <a:bodyPr wrap="square" rtlCol="0">
            <a:spAutoFit/>
          </a:bodyPr>
          <a:lstStyle/>
          <a:p>
            <a:pPr algn="l"/>
            <a:r>
              <a:rPr lang="en-CH" sz="1600" dirty="0">
                <a:solidFill>
                  <a:schemeClr val="tx2"/>
                </a:solidFill>
                <a:latin typeface="Lato" panose="020F0502020204030203" pitchFamily="34" charset="0"/>
                <a:ea typeface="Lato" panose="020F0502020204030203" pitchFamily="34" charset="0"/>
                <a:cs typeface="Lato" panose="020F0502020204030203" pitchFamily="34" charset="0"/>
              </a:rPr>
              <a:t>Radiation load to HTS coils </a:t>
            </a:r>
          </a:p>
        </p:txBody>
      </p:sp>
      <p:pic>
        <p:nvPicPr>
          <p:cNvPr id="22" name="Picture 21">
            <a:extLst>
              <a:ext uri="{FF2B5EF4-FFF2-40B4-BE49-F238E27FC236}">
                <a16:creationId xmlns:a16="http://schemas.microsoft.com/office/drawing/2014/main" id="{C2AF5FF9-7AF6-08C5-0F68-BB86257DDD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17" y="2720161"/>
            <a:ext cx="1439834" cy="2309167"/>
          </a:xfrm>
          <a:prstGeom prst="rect">
            <a:avLst/>
          </a:prstGeom>
        </p:spPr>
      </p:pic>
      <p:sp>
        <p:nvSpPr>
          <p:cNvPr id="23" name="Rounded Rectangle 22">
            <a:extLst>
              <a:ext uri="{FF2B5EF4-FFF2-40B4-BE49-F238E27FC236}">
                <a16:creationId xmlns:a16="http://schemas.microsoft.com/office/drawing/2014/main" id="{614D8C48-2B7A-68F3-C304-19C92B1D5CEA}"/>
              </a:ext>
            </a:extLst>
          </p:cNvPr>
          <p:cNvSpPr/>
          <p:nvPr/>
        </p:nvSpPr>
        <p:spPr>
          <a:xfrm>
            <a:off x="1000298" y="3331216"/>
            <a:ext cx="300182" cy="36702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5C1892C2-D684-7963-9032-EC8AAFF31BC9}"/>
              </a:ext>
            </a:extLst>
          </p:cNvPr>
          <p:cNvCxnSpPr>
            <a:cxnSpLocks/>
          </p:cNvCxnSpPr>
          <p:nvPr/>
        </p:nvCxnSpPr>
        <p:spPr>
          <a:xfrm flipH="1" flipV="1">
            <a:off x="1300480" y="3508940"/>
            <a:ext cx="798905" cy="1277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BDA50C0E-2529-CDB7-69E4-455222E0F9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80579" y="3051946"/>
            <a:ext cx="2376264" cy="1869942"/>
          </a:xfrm>
          <a:prstGeom prst="rect">
            <a:avLst/>
          </a:prstGeom>
        </p:spPr>
      </p:pic>
      <p:pic>
        <p:nvPicPr>
          <p:cNvPr id="29" name="Picture 28">
            <a:extLst>
              <a:ext uri="{FF2B5EF4-FFF2-40B4-BE49-F238E27FC236}">
                <a16:creationId xmlns:a16="http://schemas.microsoft.com/office/drawing/2014/main" id="{422A473D-2F3C-A83E-E8F5-D0015E2FDC0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53784" y="3004344"/>
            <a:ext cx="2544943" cy="1917544"/>
          </a:xfrm>
          <a:prstGeom prst="rect">
            <a:avLst/>
          </a:prstGeom>
        </p:spPr>
      </p:pic>
      <p:sp>
        <p:nvSpPr>
          <p:cNvPr id="30" name="TextBox 29">
            <a:extLst>
              <a:ext uri="{FF2B5EF4-FFF2-40B4-BE49-F238E27FC236}">
                <a16:creationId xmlns:a16="http://schemas.microsoft.com/office/drawing/2014/main" id="{B8EDE791-758D-1F06-EF6E-57AD16585B45}"/>
              </a:ext>
            </a:extLst>
          </p:cNvPr>
          <p:cNvSpPr txBox="1"/>
          <p:nvPr/>
        </p:nvSpPr>
        <p:spPr>
          <a:xfrm>
            <a:off x="2417007" y="4863578"/>
            <a:ext cx="1439834" cy="276999"/>
          </a:xfrm>
          <a:prstGeom prst="rect">
            <a:avLst/>
          </a:prstGeom>
          <a:noFill/>
        </p:spPr>
        <p:txBody>
          <a:bodyPr wrap="squar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Up to </a:t>
            </a:r>
            <a:r>
              <a:rPr lang="en-US" sz="1200" b="1" dirty="0">
                <a:latin typeface="Lato" panose="020F0502020204030203" pitchFamily="34" charset="0"/>
                <a:ea typeface="Lato" panose="020F0502020204030203" pitchFamily="34" charset="0"/>
                <a:cs typeface="Lato" panose="020F0502020204030203" pitchFamily="34" charset="0"/>
              </a:rPr>
              <a:t>8MGy/year</a:t>
            </a:r>
          </a:p>
        </p:txBody>
      </p:sp>
      <p:sp>
        <p:nvSpPr>
          <p:cNvPr id="31" name="TextBox 30">
            <a:extLst>
              <a:ext uri="{FF2B5EF4-FFF2-40B4-BE49-F238E27FC236}">
                <a16:creationId xmlns:a16="http://schemas.microsoft.com/office/drawing/2014/main" id="{FD84DF99-4D66-B3CA-7767-65C6333CA057}"/>
              </a:ext>
            </a:extLst>
          </p:cNvPr>
          <p:cNvSpPr txBox="1"/>
          <p:nvPr/>
        </p:nvSpPr>
        <p:spPr>
          <a:xfrm>
            <a:off x="4580208" y="4860561"/>
            <a:ext cx="2376264" cy="276999"/>
          </a:xfrm>
          <a:prstGeom prst="rect">
            <a:avLst/>
          </a:prstGeom>
          <a:noFill/>
        </p:spPr>
        <p:txBody>
          <a:bodyPr wrap="square" rtlCol="0">
            <a:spAutoFit/>
          </a:bodyPr>
          <a:lstStyle/>
          <a:p>
            <a:pPr algn="ctr"/>
            <a:r>
              <a:rPr lang="en-US" sz="1200" dirty="0">
                <a:latin typeface="Lato" panose="020F0502020204030203" pitchFamily="34" charset="0"/>
                <a:ea typeface="Lato" panose="020F0502020204030203" pitchFamily="34" charset="0"/>
                <a:cs typeface="Lato" panose="020F0502020204030203" pitchFamily="34" charset="0"/>
              </a:rPr>
              <a:t>Up to </a:t>
            </a:r>
            <a:r>
              <a:rPr lang="en-US" sz="1200" b="1" dirty="0">
                <a:latin typeface="Lato" panose="020F0502020204030203" pitchFamily="34" charset="0"/>
                <a:ea typeface="Lato" panose="020F0502020204030203" pitchFamily="34" charset="0"/>
                <a:cs typeface="Lato" panose="020F0502020204030203" pitchFamily="34" charset="0"/>
              </a:rPr>
              <a:t>8E-5 DPA/year</a:t>
            </a:r>
            <a:endParaRPr lang="en-GB" sz="12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a:extLst>
              <a:ext uri="{FF2B5EF4-FFF2-40B4-BE49-F238E27FC236}">
                <a16:creationId xmlns:a16="http://schemas.microsoft.com/office/drawing/2014/main" id="{72CDA934-2405-09EC-011A-DCA8A69634FA}"/>
              </a:ext>
            </a:extLst>
          </p:cNvPr>
          <p:cNvSpPr txBox="1"/>
          <p:nvPr/>
        </p:nvSpPr>
        <p:spPr>
          <a:xfrm>
            <a:off x="2208137" y="2590281"/>
            <a:ext cx="1757819" cy="461665"/>
          </a:xfrm>
          <a:prstGeom prst="rect">
            <a:avLst/>
          </a:prstGeom>
          <a:noFill/>
        </p:spPr>
        <p:txBody>
          <a:bodyPr wrap="square" rtlCol="0">
            <a:spAutoFit/>
          </a:bodyPr>
          <a:lstStyle/>
          <a:p>
            <a:pPr algn="ctr"/>
            <a:r>
              <a:rPr lang="en-US" sz="1200" i="1" dirty="0">
                <a:latin typeface="Lato" panose="020F0502020204030203" pitchFamily="34" charset="0"/>
                <a:ea typeface="Lato" panose="020F0502020204030203" pitchFamily="34" charset="0"/>
                <a:cs typeface="Lato" panose="020F0502020204030203" pitchFamily="34" charset="0"/>
              </a:rPr>
              <a:t>Cumulative dose in coils</a:t>
            </a:r>
          </a:p>
          <a:p>
            <a:pPr algn="ctr"/>
            <a:r>
              <a:rPr lang="en-US" sz="1200" i="1" dirty="0">
                <a:latin typeface="Lato" panose="020F0502020204030203" pitchFamily="34" charset="0"/>
                <a:ea typeface="Lato" panose="020F0502020204030203" pitchFamily="34" charset="0"/>
                <a:cs typeface="Lato" panose="020F0502020204030203" pitchFamily="34" charset="0"/>
              </a:rPr>
              <a:t>(one year at Z-pole)</a:t>
            </a:r>
          </a:p>
        </p:txBody>
      </p:sp>
      <p:sp>
        <p:nvSpPr>
          <p:cNvPr id="36" name="TextBox 35">
            <a:extLst>
              <a:ext uri="{FF2B5EF4-FFF2-40B4-BE49-F238E27FC236}">
                <a16:creationId xmlns:a16="http://schemas.microsoft.com/office/drawing/2014/main" id="{33009C81-EC5C-9C59-FD63-485A334432A6}"/>
              </a:ext>
            </a:extLst>
          </p:cNvPr>
          <p:cNvSpPr txBox="1"/>
          <p:nvPr/>
        </p:nvSpPr>
        <p:spPr>
          <a:xfrm>
            <a:off x="4572000" y="2597940"/>
            <a:ext cx="1757819" cy="461665"/>
          </a:xfrm>
          <a:prstGeom prst="rect">
            <a:avLst/>
          </a:prstGeom>
          <a:noFill/>
        </p:spPr>
        <p:txBody>
          <a:bodyPr wrap="square" rtlCol="0">
            <a:spAutoFit/>
          </a:bodyPr>
          <a:lstStyle/>
          <a:p>
            <a:pPr algn="ctr"/>
            <a:r>
              <a:rPr lang="en-US" sz="1200" i="1" dirty="0">
                <a:latin typeface="Lato" panose="020F0502020204030203" pitchFamily="34" charset="0"/>
                <a:ea typeface="Lato" panose="020F0502020204030203" pitchFamily="34" charset="0"/>
                <a:cs typeface="Lato" panose="020F0502020204030203" pitchFamily="34" charset="0"/>
              </a:rPr>
              <a:t>DPA in coils</a:t>
            </a:r>
          </a:p>
          <a:p>
            <a:pPr algn="ctr"/>
            <a:r>
              <a:rPr lang="en-US" sz="1200" i="1" dirty="0">
                <a:latin typeface="Lato" panose="020F0502020204030203" pitchFamily="34" charset="0"/>
                <a:ea typeface="Lato" panose="020F0502020204030203" pitchFamily="34" charset="0"/>
                <a:cs typeface="Lato" panose="020F0502020204030203" pitchFamily="34" charset="0"/>
              </a:rPr>
              <a:t>(one year at Z-pole)</a:t>
            </a:r>
          </a:p>
        </p:txBody>
      </p:sp>
      <p:sp>
        <p:nvSpPr>
          <p:cNvPr id="38" name="TextBox 37">
            <a:extLst>
              <a:ext uri="{FF2B5EF4-FFF2-40B4-BE49-F238E27FC236}">
                <a16:creationId xmlns:a16="http://schemas.microsoft.com/office/drawing/2014/main" id="{DF103EC0-90CC-5BC6-41A0-98AD6CFDBCDD}"/>
              </a:ext>
            </a:extLst>
          </p:cNvPr>
          <p:cNvSpPr txBox="1"/>
          <p:nvPr/>
        </p:nvSpPr>
        <p:spPr>
          <a:xfrm>
            <a:off x="6756843" y="3111213"/>
            <a:ext cx="2351661" cy="1538883"/>
          </a:xfrm>
          <a:prstGeom prst="rect">
            <a:avLst/>
          </a:prstGeom>
          <a:noFill/>
        </p:spPr>
        <p:txBody>
          <a:bodyPr wrap="square" rtlCol="0">
            <a:spAutoFit/>
          </a:bodyPr>
          <a:lstStyle/>
          <a:p>
            <a:pPr marL="171450" indent="-171450">
              <a:spcAft>
                <a:spcPts val="600"/>
              </a:spcAft>
              <a:buFont typeface="System Font Regular"/>
              <a:buChar char="－"/>
            </a:pPr>
            <a:r>
              <a:rPr lang="en-US" sz="1200" dirty="0">
                <a:latin typeface="Lato" panose="020F0502020204030203" pitchFamily="34" charset="0"/>
                <a:ea typeface="Lato" panose="020F0502020204030203" pitchFamily="34" charset="0"/>
                <a:cs typeface="Lato" panose="020F0502020204030203" pitchFamily="34" charset="0"/>
              </a:rPr>
              <a:t>In general, no showstopper, but shielding design to be further optimized</a:t>
            </a:r>
          </a:p>
          <a:p>
            <a:pPr marL="171450" indent="-171450">
              <a:spcAft>
                <a:spcPts val="600"/>
              </a:spcAft>
              <a:buFont typeface="System Font Regular"/>
              <a:buChar char="－"/>
            </a:pPr>
            <a:r>
              <a:rPr lang="en-US" sz="1200" dirty="0">
                <a:latin typeface="Lato" panose="020F0502020204030203" pitchFamily="34" charset="0"/>
                <a:ea typeface="Lato" panose="020F0502020204030203" pitchFamily="34" charset="0"/>
                <a:cs typeface="Lato" panose="020F0502020204030203" pitchFamily="34" charset="0"/>
              </a:rPr>
              <a:t>DPA likely acceptable (with annealing cycles)</a:t>
            </a:r>
          </a:p>
          <a:p>
            <a:pPr marL="171450" indent="-171450">
              <a:spcAft>
                <a:spcPts val="600"/>
              </a:spcAft>
              <a:buFont typeface="System Font Regular"/>
              <a:buChar char="－"/>
            </a:pPr>
            <a:r>
              <a:rPr lang="en-US" sz="1200" dirty="0">
                <a:latin typeface="Lato" panose="020F0502020204030203" pitchFamily="34" charset="0"/>
                <a:ea typeface="Lato" panose="020F0502020204030203" pitchFamily="34" charset="0"/>
                <a:cs typeface="Lato" panose="020F0502020204030203" pitchFamily="34" charset="0"/>
              </a:rPr>
              <a:t>Limits for ionizing dose to be understood (if any)</a:t>
            </a:r>
          </a:p>
        </p:txBody>
      </p:sp>
      <p:cxnSp>
        <p:nvCxnSpPr>
          <p:cNvPr id="39" name="Straight Arrow Connector 38">
            <a:extLst>
              <a:ext uri="{FF2B5EF4-FFF2-40B4-BE49-F238E27FC236}">
                <a16:creationId xmlns:a16="http://schemas.microsoft.com/office/drawing/2014/main" id="{923153BC-85E9-6A29-81B0-34292D29BB62}"/>
              </a:ext>
            </a:extLst>
          </p:cNvPr>
          <p:cNvCxnSpPr>
            <a:cxnSpLocks/>
          </p:cNvCxnSpPr>
          <p:nvPr/>
        </p:nvCxnSpPr>
        <p:spPr>
          <a:xfrm>
            <a:off x="462153" y="2119298"/>
            <a:ext cx="576262" cy="1810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216628"/>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654473" y="90555"/>
            <a:ext cx="412414"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28</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1984739" y="-24720"/>
            <a:ext cx="4762842"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Injector layout with DR at higher energy</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 name="TextBox 2">
            <a:extLst>
              <a:ext uri="{FF2B5EF4-FFF2-40B4-BE49-F238E27FC236}">
                <a16:creationId xmlns:a16="http://schemas.microsoft.com/office/drawing/2014/main" id="{FEAD24BB-F056-3FBD-5F96-4AEC753E2FCC}"/>
              </a:ext>
            </a:extLst>
          </p:cNvPr>
          <p:cNvSpPr txBox="1"/>
          <p:nvPr/>
        </p:nvSpPr>
        <p:spPr>
          <a:xfrm>
            <a:off x="109471" y="2503193"/>
            <a:ext cx="8974995" cy="2599814"/>
          </a:xfrm>
          <a:prstGeom prst="rect">
            <a:avLst/>
          </a:prstGeom>
          <a:noFill/>
        </p:spPr>
        <p:txBody>
          <a:bodyPr wrap="square" rtlCol="0">
            <a:spAutoFit/>
          </a:bodyPr>
          <a:lstStyle/>
          <a:p>
            <a:pPr marL="317500" indent="-317500">
              <a:lnSpc>
                <a:spcPct val="110000"/>
              </a:lnSpc>
              <a:spcAft>
                <a:spcPts val="600"/>
              </a:spcAft>
              <a:buFont typeface=".PingFang SC Regular"/>
              <a:buChar char="－"/>
            </a:pPr>
            <a:r>
              <a:rPr lang="en-GB" sz="1700" dirty="0">
                <a:latin typeface="Lato" panose="020F0502020204030203" pitchFamily="34" charset="0"/>
                <a:ea typeface="Lato" panose="020F0502020204030203" pitchFamily="34" charset="0"/>
                <a:cs typeface="Lato" panose="020F0502020204030203" pitchFamily="34" charset="0"/>
              </a:rPr>
              <a:t>The present positron yield would allow positrons to be generated at a lower electron beam energy. Preliminary study showed </a:t>
            </a:r>
            <a:r>
              <a:rPr lang="en-GB" sz="1700" dirty="0">
                <a:solidFill>
                  <a:schemeClr val="tx2"/>
                </a:solidFill>
                <a:latin typeface="Lato" panose="020F0502020204030203" pitchFamily="34" charset="0"/>
                <a:ea typeface="Lato" panose="020F0502020204030203" pitchFamily="34" charset="0"/>
                <a:cs typeface="Lato" panose="020F0502020204030203" pitchFamily="34" charset="0"/>
              </a:rPr>
              <a:t>no more stringent specifications for the target, compatibility with present target study. </a:t>
            </a:r>
            <a:endParaRPr lang="en-CH" sz="1700" dirty="0">
              <a:solidFill>
                <a:schemeClr val="tx2"/>
              </a:solidFill>
              <a:latin typeface="Lato" panose="020F0502020204030203" pitchFamily="34" charset="0"/>
              <a:ea typeface="Lato" panose="020F0502020204030203" pitchFamily="34" charset="0"/>
              <a:cs typeface="Lato" panose="020F0502020204030203" pitchFamily="34" charset="0"/>
            </a:endParaRPr>
          </a:p>
          <a:p>
            <a:pPr marL="317500" indent="-317500">
              <a:lnSpc>
                <a:spcPct val="110000"/>
              </a:lnSpc>
              <a:spcAft>
                <a:spcPts val="600"/>
              </a:spcAft>
              <a:buFont typeface=".PingFang SC Regular"/>
              <a:buChar char="－"/>
            </a:pPr>
            <a:r>
              <a:rPr lang="en-CH" sz="1700" dirty="0">
                <a:latin typeface="Lato" panose="020F0502020204030203" pitchFamily="34" charset="0"/>
                <a:ea typeface="Lato" panose="020F0502020204030203" pitchFamily="34" charset="0"/>
                <a:cs typeface="Lato" panose="020F0502020204030203" pitchFamily="34" charset="0"/>
              </a:rPr>
              <a:t>Common linac: </a:t>
            </a:r>
            <a:r>
              <a:rPr lang="en-CH" sz="1700" dirty="0">
                <a:solidFill>
                  <a:schemeClr val="tx2"/>
                </a:solidFill>
                <a:latin typeface="Lato" panose="020F0502020204030203" pitchFamily="34" charset="0"/>
                <a:ea typeface="Lato" panose="020F0502020204030203" pitchFamily="34" charset="0"/>
                <a:cs typeface="Lato" panose="020F0502020204030203" pitchFamily="34" charset="0"/>
              </a:rPr>
              <a:t>Rep rate 200 Hz instead of 400 Hz </a:t>
            </a:r>
            <a:r>
              <a:rPr lang="en-CH" sz="1700" dirty="0">
                <a:latin typeface="Lato" panose="020F0502020204030203" pitchFamily="34" charset="0"/>
                <a:ea typeface="Lato" panose="020F0502020204030203" pitchFamily="34" charset="0"/>
                <a:cs typeface="Lato" panose="020F0502020204030203" pitchFamily="34" charset="0"/>
                <a:sym typeface="Wingdings" pitchFamily="2" charset="2"/>
              </a:rPr>
              <a:t> less average rf power, </a:t>
            </a:r>
            <a:r>
              <a:rPr lang="en-CH" sz="1700" b="1" dirty="0">
                <a:solidFill>
                  <a:schemeClr val="accent6"/>
                </a:solidFill>
                <a:latin typeface="Lato" panose="020F0502020204030203" pitchFamily="34" charset="0"/>
                <a:ea typeface="Lato" panose="020F0502020204030203" pitchFamily="34" charset="0"/>
                <a:cs typeface="Lato" panose="020F0502020204030203" pitchFamily="34" charset="0"/>
                <a:sym typeface="Wingdings" pitchFamily="2" charset="2"/>
              </a:rPr>
              <a:t>higher accelerating gradient</a:t>
            </a:r>
            <a:r>
              <a:rPr lang="en-CH" sz="1700" dirty="0">
                <a:latin typeface="Lato" panose="020F0502020204030203" pitchFamily="34" charset="0"/>
                <a:ea typeface="Lato" panose="020F0502020204030203" pitchFamily="34" charset="0"/>
                <a:cs typeface="Lato" panose="020F0502020204030203" pitchFamily="34" charset="0"/>
                <a:sym typeface="Wingdings" pitchFamily="2" charset="2"/>
              </a:rPr>
              <a:t>, shorter linac</a:t>
            </a:r>
          </a:p>
          <a:p>
            <a:pPr marL="317500" indent="-317500">
              <a:lnSpc>
                <a:spcPct val="110000"/>
              </a:lnSpc>
              <a:spcAft>
                <a:spcPts val="600"/>
              </a:spcAft>
              <a:buFont typeface=".PingFang SC Regular"/>
              <a:buChar char="－"/>
            </a:pPr>
            <a:r>
              <a:rPr lang="en-CH" sz="1700" dirty="0">
                <a:latin typeface="Lato" panose="020F0502020204030203" pitchFamily="34" charset="0"/>
                <a:ea typeface="Lato" panose="020F0502020204030203" pitchFamily="34" charset="0"/>
                <a:cs typeface="Lato" panose="020F0502020204030203" pitchFamily="34" charset="0"/>
              </a:rPr>
              <a:t>Dedicated linac for electron and positron before the DR.</a:t>
            </a:r>
          </a:p>
          <a:p>
            <a:pPr marL="317500" indent="-317500">
              <a:lnSpc>
                <a:spcPct val="110000"/>
              </a:lnSpc>
              <a:spcAft>
                <a:spcPts val="600"/>
              </a:spcAft>
              <a:buFont typeface=".PingFang SC Regular"/>
              <a:buChar char="－"/>
            </a:pPr>
            <a:r>
              <a:rPr lang="en-GB" sz="1700" dirty="0">
                <a:solidFill>
                  <a:schemeClr val="tx2"/>
                </a:solidFill>
                <a:latin typeface="Lato" panose="020F0502020204030203" pitchFamily="34" charset="0"/>
                <a:ea typeface="Lato" panose="020F0502020204030203" pitchFamily="34" charset="0"/>
                <a:cs typeface="Lato" panose="020F0502020204030203" pitchFamily="34" charset="0"/>
              </a:rPr>
              <a:t>Overall, the cost of the hardware remains approximately the same, the costs of the CE and TI to be evaluated</a:t>
            </a:r>
            <a:endParaRPr lang="en-CH" sz="17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pic>
        <p:nvPicPr>
          <p:cNvPr id="6" name="Picture 5">
            <a:extLst>
              <a:ext uri="{FF2B5EF4-FFF2-40B4-BE49-F238E27FC236}">
                <a16:creationId xmlns:a16="http://schemas.microsoft.com/office/drawing/2014/main" id="{DBA23AD4-8215-5C10-79B3-EF950EFB07A1}"/>
              </a:ext>
            </a:extLst>
          </p:cNvPr>
          <p:cNvPicPr>
            <a:picLocks noChangeAspect="1"/>
          </p:cNvPicPr>
          <p:nvPr/>
        </p:nvPicPr>
        <p:blipFill>
          <a:blip r:embed="rId3"/>
          <a:stretch>
            <a:fillRect/>
          </a:stretch>
        </p:blipFill>
        <p:spPr>
          <a:xfrm>
            <a:off x="5861967" y="399515"/>
            <a:ext cx="3222499" cy="2037559"/>
          </a:xfrm>
          <a:prstGeom prst="rect">
            <a:avLst/>
          </a:prstGeom>
        </p:spPr>
      </p:pic>
      <p:pic>
        <p:nvPicPr>
          <p:cNvPr id="4" name="Picture 3">
            <a:extLst>
              <a:ext uri="{FF2B5EF4-FFF2-40B4-BE49-F238E27FC236}">
                <a16:creationId xmlns:a16="http://schemas.microsoft.com/office/drawing/2014/main" id="{859E9669-6C4D-AA14-0B59-6265D989DA8A}"/>
              </a:ext>
            </a:extLst>
          </p:cNvPr>
          <p:cNvPicPr>
            <a:picLocks noChangeAspect="1"/>
          </p:cNvPicPr>
          <p:nvPr/>
        </p:nvPicPr>
        <p:blipFill>
          <a:blip r:embed="rId4"/>
          <a:stretch>
            <a:fillRect/>
          </a:stretch>
        </p:blipFill>
        <p:spPr>
          <a:xfrm>
            <a:off x="59534" y="450203"/>
            <a:ext cx="5728276" cy="2000548"/>
          </a:xfrm>
          <a:prstGeom prst="rect">
            <a:avLst/>
          </a:prstGeom>
        </p:spPr>
      </p:pic>
    </p:spTree>
    <p:extLst>
      <p:ext uri="{BB962C8B-B14F-4D97-AF65-F5344CB8AC3E}">
        <p14:creationId xmlns:p14="http://schemas.microsoft.com/office/powerpoint/2010/main" val="198983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658520" y="90555"/>
            <a:ext cx="408367"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29</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3137019" y="-24720"/>
            <a:ext cx="2714205"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Some general remarks</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 name="TextBox 3">
            <a:extLst>
              <a:ext uri="{FF2B5EF4-FFF2-40B4-BE49-F238E27FC236}">
                <a16:creationId xmlns:a16="http://schemas.microsoft.com/office/drawing/2014/main" id="{64E963AB-114D-1A73-BE47-B6446E6AB005}"/>
              </a:ext>
            </a:extLst>
          </p:cNvPr>
          <p:cNvSpPr txBox="1"/>
          <p:nvPr/>
        </p:nvSpPr>
        <p:spPr>
          <a:xfrm>
            <a:off x="207390" y="508399"/>
            <a:ext cx="8729220" cy="4272580"/>
          </a:xfrm>
          <a:prstGeom prst="rect">
            <a:avLst/>
          </a:prstGeom>
          <a:noFill/>
        </p:spPr>
        <p:txBody>
          <a:bodyPr wrap="square" rtlCol="0">
            <a:spAutoFit/>
          </a:bodyPr>
          <a:lstStyle/>
          <a:p>
            <a:pPr marL="268288" indent="-268288">
              <a:lnSpc>
                <a:spcPct val="150000"/>
              </a:lnSpc>
              <a:spcAft>
                <a:spcPts val="600"/>
              </a:spcAft>
              <a:buSzPct val="80000"/>
              <a:buFont typeface=".PingFang SC Regular"/>
              <a:buChar char="－"/>
            </a:pPr>
            <a:r>
              <a:rPr lang="en-GB" sz="17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RF systems at 2.0, 2.8 and 5.6 GHz to be developed: Pulsed RF sources are moving to higher repetition rate but still not mature, 400 Hz is challenging for klystrons and HV modulators </a:t>
            </a:r>
            <a:r>
              <a:rPr lang="en-GB" sz="17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sym typeface="Wingdings" pitchFamily="2" charset="2"/>
              </a:rPr>
              <a:t> </a:t>
            </a:r>
            <a:r>
              <a:rPr lang="en-GB" sz="1700" b="0" i="0" u="none" strike="noStrike" dirty="0">
                <a:solidFill>
                  <a:schemeClr val="tx2"/>
                </a:solidFill>
                <a:effectLst/>
                <a:latin typeface="Lato" panose="020F0502020204030203" pitchFamily="34" charset="0"/>
                <a:ea typeface="Lato" panose="020F0502020204030203" pitchFamily="34" charset="0"/>
                <a:cs typeface="Lato" panose="020F0502020204030203" pitchFamily="34" charset="0"/>
                <a:sym typeface="Wingdings" pitchFamily="2" charset="2"/>
              </a:rPr>
              <a:t>collaboration with suppliers </a:t>
            </a:r>
            <a:r>
              <a:rPr lang="en-GB" sz="1700" dirty="0">
                <a:solidFill>
                  <a:schemeClr val="tx2"/>
                </a:solidFill>
                <a:latin typeface="Lato" panose="020F0502020204030203" pitchFamily="34" charset="0"/>
                <a:ea typeface="Lato" panose="020F0502020204030203" pitchFamily="34" charset="0"/>
                <a:cs typeface="Lato" panose="020F0502020204030203" pitchFamily="34" charset="0"/>
                <a:sym typeface="Wingdings" pitchFamily="2" charset="2"/>
              </a:rPr>
              <a:t>for development of prototypes</a:t>
            </a:r>
            <a:r>
              <a:rPr lang="en-GB" sz="1700" b="0" i="0" u="none" strike="noStrike" dirty="0">
                <a:solidFill>
                  <a:schemeClr val="tx2"/>
                </a:solidFill>
                <a:effectLst/>
                <a:latin typeface="Lato" panose="020F0502020204030203" pitchFamily="34" charset="0"/>
                <a:ea typeface="Lato" panose="020F0502020204030203" pitchFamily="34" charset="0"/>
                <a:cs typeface="Lato" panose="020F0502020204030203" pitchFamily="34" charset="0"/>
                <a:sym typeface="Wingdings" pitchFamily="2" charset="2"/>
              </a:rPr>
              <a:t> </a:t>
            </a:r>
            <a:endParaRPr lang="en-GB" sz="1700" b="0" i="0" u="none" strike="noStrike" dirty="0">
              <a:solidFill>
                <a:schemeClr val="tx2"/>
              </a:solidFill>
              <a:effectLst/>
              <a:latin typeface="Lato" panose="020F0502020204030203" pitchFamily="34" charset="0"/>
              <a:ea typeface="Lato" panose="020F0502020204030203" pitchFamily="34" charset="0"/>
              <a:cs typeface="Lato" panose="020F0502020204030203" pitchFamily="34" charset="0"/>
            </a:endParaRPr>
          </a:p>
          <a:p>
            <a:pPr marL="268288" indent="-268288">
              <a:lnSpc>
                <a:spcPct val="150000"/>
              </a:lnSpc>
              <a:spcAft>
                <a:spcPts val="600"/>
              </a:spcAft>
              <a:buSzPct val="80000"/>
              <a:buFont typeface=".PingFang SC Regular"/>
              <a:buChar char="－"/>
            </a:pPr>
            <a:r>
              <a:rPr lang="en-GB" sz="17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RF structures: peak gradient vs dissipated power and breakdown rate (prototypes), high power density to be dissipated </a:t>
            </a:r>
            <a:r>
              <a:rPr lang="en-GB" sz="17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sym typeface="Wingdings" pitchFamily="2" charset="2"/>
              </a:rPr>
              <a:t> </a:t>
            </a:r>
            <a:r>
              <a:rPr lang="en-GB" sz="1700" b="0" i="0" u="none" strike="noStrike" dirty="0">
                <a:solidFill>
                  <a:schemeClr val="tx2"/>
                </a:solidFill>
                <a:effectLst/>
                <a:latin typeface="Lato" panose="020F0502020204030203" pitchFamily="34" charset="0"/>
                <a:ea typeface="Lato" panose="020F0502020204030203" pitchFamily="34" charset="0"/>
                <a:cs typeface="Lato" panose="020F0502020204030203" pitchFamily="34" charset="0"/>
                <a:sym typeface="Wingdings" pitchFamily="2" charset="2"/>
              </a:rPr>
              <a:t>thermo-mechanical analysis to be performed </a:t>
            </a:r>
            <a:endParaRPr lang="en-GB" sz="1700" b="0" i="0" u="none" strike="noStrike" dirty="0">
              <a:solidFill>
                <a:schemeClr val="tx2"/>
              </a:solidFill>
              <a:effectLst/>
              <a:latin typeface="Lato" panose="020F0502020204030203" pitchFamily="34" charset="0"/>
              <a:ea typeface="Lato" panose="020F0502020204030203" pitchFamily="34" charset="0"/>
              <a:cs typeface="Lato" panose="020F0502020204030203" pitchFamily="34" charset="0"/>
            </a:endParaRPr>
          </a:p>
          <a:p>
            <a:pPr marL="268288" indent="-268288">
              <a:lnSpc>
                <a:spcPct val="150000"/>
              </a:lnSpc>
              <a:spcAft>
                <a:spcPts val="600"/>
              </a:spcAft>
              <a:buSzPct val="80000"/>
              <a:buFont typeface=".PingFang SC Regular"/>
              <a:buChar char="－"/>
            </a:pPr>
            <a:r>
              <a:rPr lang="en-GB" sz="1700" dirty="0">
                <a:solidFill>
                  <a:srgbClr val="000000"/>
                </a:solidFill>
                <a:latin typeface="Lato" panose="020F0502020204030203" pitchFamily="34" charset="0"/>
                <a:ea typeface="Lato" panose="020F0502020204030203" pitchFamily="34" charset="0"/>
                <a:cs typeface="Lato" panose="020F0502020204030203" pitchFamily="34" charset="0"/>
              </a:rPr>
              <a:t>Damping ring acceptance must be confirmed with collective effects, IBS, etc… </a:t>
            </a:r>
          </a:p>
          <a:p>
            <a:pPr marL="268288" indent="-268288">
              <a:lnSpc>
                <a:spcPct val="150000"/>
              </a:lnSpc>
              <a:spcAft>
                <a:spcPts val="600"/>
              </a:spcAft>
              <a:buSzPct val="80000"/>
              <a:buFont typeface=".PingFang SC Regular"/>
              <a:buChar char="－"/>
            </a:pPr>
            <a:r>
              <a:rPr lang="en-GB" sz="1700" dirty="0">
                <a:solidFill>
                  <a:srgbClr val="000000"/>
                </a:solidFill>
                <a:latin typeface="Lato" panose="020F0502020204030203" pitchFamily="34" charset="0"/>
                <a:ea typeface="Lato" panose="020F0502020204030203" pitchFamily="34" charset="0"/>
                <a:cs typeface="Lato" panose="020F0502020204030203" pitchFamily="34" charset="0"/>
              </a:rPr>
              <a:t>Positron source: AMD based on SC solenoid, demonstrator will provide several information, AMD based on FC to be verified the operation at 200 Hz in term of ohmic losses on the FC and high-power requirement for the pulsed PS</a:t>
            </a:r>
          </a:p>
          <a:p>
            <a:pPr marL="268288" indent="-268288">
              <a:lnSpc>
                <a:spcPct val="150000"/>
              </a:lnSpc>
              <a:spcAft>
                <a:spcPts val="600"/>
              </a:spcAft>
              <a:buSzPct val="80000"/>
              <a:buFont typeface=".PingFang SC Regular"/>
              <a:buChar char="－"/>
            </a:pPr>
            <a:r>
              <a:rPr lang="en-GB" sz="1700" dirty="0">
                <a:solidFill>
                  <a:srgbClr val="000000"/>
                </a:solidFill>
                <a:latin typeface="Lato" panose="020F0502020204030203" pitchFamily="34" charset="0"/>
                <a:ea typeface="Lato" panose="020F0502020204030203" pitchFamily="34" charset="0"/>
                <a:cs typeface="Lato" panose="020F0502020204030203" pitchFamily="34" charset="0"/>
              </a:rPr>
              <a:t>Electron source: stability and top-up scheme to be verified up to 5 nC</a:t>
            </a:r>
          </a:p>
        </p:txBody>
      </p:sp>
    </p:spTree>
    <p:extLst>
      <p:ext uri="{BB962C8B-B14F-4D97-AF65-F5344CB8AC3E}">
        <p14:creationId xmlns:p14="http://schemas.microsoft.com/office/powerpoint/2010/main" val="50491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3</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3216567" y="-24720"/>
            <a:ext cx="1119217"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Content</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Content Placeholder 3">
            <a:extLst>
              <a:ext uri="{FF2B5EF4-FFF2-40B4-BE49-F238E27FC236}">
                <a16:creationId xmlns:a16="http://schemas.microsoft.com/office/drawing/2014/main" id="{1D25ED8C-3022-4F9D-A7DB-7A72BF402855}"/>
              </a:ext>
            </a:extLst>
          </p:cNvPr>
          <p:cNvSpPr txBox="1">
            <a:spLocks/>
          </p:cNvSpPr>
          <p:nvPr/>
        </p:nvSpPr>
        <p:spPr>
          <a:xfrm>
            <a:off x="486300" y="935560"/>
            <a:ext cx="8171399" cy="3527470"/>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1200"/>
              </a:spcAft>
              <a:buSzPct val="80000"/>
              <a:buFont typeface=".PingFang SC Regular"/>
              <a:buChar char="－"/>
            </a:pPr>
            <a:r>
              <a:rPr lang="en-US" sz="1800" dirty="0">
                <a:latin typeface="Lato" panose="020F0502020204030203" pitchFamily="34" charset="0"/>
                <a:ea typeface="Lato" panose="020F0502020204030203" pitchFamily="34" charset="0"/>
                <a:cs typeface="Lato" panose="020F0502020204030203" pitchFamily="34" charset="0"/>
                <a:sym typeface="Wingdings"/>
              </a:rPr>
              <a:t>Where we are in FCCee</a:t>
            </a:r>
          </a:p>
          <a:p>
            <a:pPr marL="268288" indent="-268288">
              <a:spcAft>
                <a:spcPts val="1200"/>
              </a:spcAft>
              <a:buSzPct val="80000"/>
              <a:buFont typeface=".PingFang SC Regular"/>
              <a:buChar char="－"/>
            </a:pPr>
            <a:r>
              <a:rPr lang="en-US" sz="1800" dirty="0">
                <a:latin typeface="Lato" panose="020F0502020204030203" pitchFamily="34" charset="0"/>
                <a:ea typeface="Lato" panose="020F0502020204030203" pitchFamily="34" charset="0"/>
                <a:cs typeface="Lato" panose="020F0502020204030203" pitchFamily="34" charset="0"/>
                <a:sym typeface="Wingdings"/>
              </a:rPr>
              <a:t>Injector parameters (for the choice of key technology)</a:t>
            </a:r>
          </a:p>
          <a:p>
            <a:pPr lvl="1">
              <a:spcAft>
                <a:spcPts val="1200"/>
              </a:spcAft>
              <a:buSzPct val="80000"/>
              <a:buFont typeface="Courier New" panose="02070309020205020404" pitchFamily="49" charset="0"/>
              <a:buChar char="o"/>
            </a:pPr>
            <a:r>
              <a:rPr lang="en-US" sz="1800" dirty="0">
                <a:latin typeface="Lato" panose="020F0502020204030203" pitchFamily="34" charset="0"/>
                <a:ea typeface="Lato" panose="020F0502020204030203" pitchFamily="34" charset="0"/>
                <a:cs typeface="Lato" panose="020F0502020204030203" pitchFamily="34" charset="0"/>
                <a:sym typeface="Wingdings"/>
              </a:rPr>
              <a:t>Pre-requisite for linacs technology: conventional normal conducting technology based on the SwissFEL facility (at the Paul Scherrer Institut)</a:t>
            </a:r>
          </a:p>
          <a:p>
            <a:pPr lvl="1">
              <a:spcAft>
                <a:spcPts val="1200"/>
              </a:spcAft>
              <a:buSzPct val="80000"/>
              <a:buFont typeface="Courier New" panose="02070309020205020404" pitchFamily="49" charset="0"/>
              <a:buChar char="o"/>
            </a:pPr>
            <a:r>
              <a:rPr lang="en-US" sz="1800" dirty="0">
                <a:latin typeface="Lato" panose="020F0502020204030203" pitchFamily="34" charset="0"/>
                <a:ea typeface="Lato" panose="020F0502020204030203" pitchFamily="34" charset="0"/>
                <a:cs typeface="Lato" panose="020F0502020204030203" pitchFamily="34" charset="0"/>
                <a:sym typeface="Wingdings"/>
              </a:rPr>
              <a:t>FCC CDR0 as a starting point </a:t>
            </a:r>
          </a:p>
          <a:p>
            <a:pPr marL="268288" indent="-268288">
              <a:spcAft>
                <a:spcPts val="1200"/>
              </a:spcAft>
              <a:buSzPct val="80000"/>
              <a:buFont typeface=".PingFang SC Regular"/>
              <a:buChar char="－"/>
            </a:pPr>
            <a:r>
              <a:rPr lang="en-US" sz="1800" dirty="0">
                <a:latin typeface="Lato" panose="020F0502020204030203" pitchFamily="34" charset="0"/>
                <a:ea typeface="Lato" panose="020F0502020204030203" pitchFamily="34" charset="0"/>
                <a:cs typeface="Lato" panose="020F0502020204030203" pitchFamily="34" charset="0"/>
                <a:sym typeface="Wingdings"/>
              </a:rPr>
              <a:t>Baseline layout: linacs, positron source and damping ring</a:t>
            </a:r>
          </a:p>
          <a:p>
            <a:pPr marL="268288" indent="-268288">
              <a:spcAft>
                <a:spcPts val="1200"/>
              </a:spcAft>
              <a:buSzPct val="80000"/>
              <a:buFont typeface=".PingFang SC Regular"/>
              <a:buChar char="－"/>
            </a:pPr>
            <a:r>
              <a:rPr lang="en-US" sz="1800" dirty="0">
                <a:latin typeface="Lato" panose="020F0502020204030203" pitchFamily="34" charset="0"/>
                <a:ea typeface="Lato" panose="020F0502020204030203" pitchFamily="34" charset="0"/>
                <a:cs typeface="Lato" panose="020F0502020204030203" pitchFamily="34" charset="0"/>
                <a:sym typeface="Wingdings"/>
              </a:rPr>
              <a:t>Some remarks</a:t>
            </a:r>
          </a:p>
          <a:p>
            <a:pPr marL="268288" indent="-268288">
              <a:spcAft>
                <a:spcPts val="1200"/>
              </a:spcAft>
              <a:buSzPct val="80000"/>
              <a:buFont typeface=".PingFang SC Regular"/>
              <a:buChar char="－"/>
            </a:pPr>
            <a:r>
              <a:rPr lang="en-US" sz="1800" dirty="0">
                <a:latin typeface="Lato" panose="020F0502020204030203" pitchFamily="34" charset="0"/>
                <a:ea typeface="Lato" panose="020F0502020204030203" pitchFamily="34" charset="0"/>
                <a:cs typeface="Lato" panose="020F0502020204030203" pitchFamily="34" charset="0"/>
                <a:sym typeface="Wingdings"/>
              </a:rPr>
              <a:t>Summary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191606-A791-A58D-DC85-31EBF470857B}"/>
              </a:ext>
            </a:extLst>
          </p:cNvPr>
          <p:cNvSpPr>
            <a:spLocks noGrp="1"/>
          </p:cNvSpPr>
          <p:nvPr>
            <p:ph type="sldNum" sz="quarter" idx="10"/>
          </p:nvPr>
        </p:nvSpPr>
        <p:spPr/>
        <p:txBody>
          <a:bodyPr/>
          <a:lstStyle/>
          <a:p>
            <a:fld id="{88A1DFE4-5FC5-43BD-BB7E-75EAD82B965F}" type="slidenum">
              <a:rPr lang="en-US" noProof="0" smtClean="0"/>
              <a:pPr/>
              <a:t>30</a:t>
            </a:fld>
            <a:endParaRPr lang="en-US" noProof="0" dirty="0"/>
          </a:p>
        </p:txBody>
      </p:sp>
      <p:pic>
        <p:nvPicPr>
          <p:cNvPr id="3" name="Picture 2">
            <a:extLst>
              <a:ext uri="{FF2B5EF4-FFF2-40B4-BE49-F238E27FC236}">
                <a16:creationId xmlns:a16="http://schemas.microsoft.com/office/drawing/2014/main" id="{4390A309-9BE1-0161-D12B-5CED2B717D2F}"/>
              </a:ext>
            </a:extLst>
          </p:cNvPr>
          <p:cNvPicPr>
            <a:picLocks noChangeAspect="1"/>
          </p:cNvPicPr>
          <p:nvPr/>
        </p:nvPicPr>
        <p:blipFill rotWithShape="1">
          <a:blip r:embed="rId3"/>
          <a:srcRect t="49803" r="13074" b="-329"/>
          <a:stretch/>
        </p:blipFill>
        <p:spPr>
          <a:xfrm>
            <a:off x="0" y="1268222"/>
            <a:ext cx="5616624" cy="841773"/>
          </a:xfrm>
          <a:prstGeom prst="rect">
            <a:avLst/>
          </a:prstGeom>
          <a:solidFill>
            <a:schemeClr val="bg1"/>
          </a:solidFill>
        </p:spPr>
      </p:pic>
      <p:grpSp>
        <p:nvGrpSpPr>
          <p:cNvPr id="4" name="Group 3">
            <a:extLst>
              <a:ext uri="{FF2B5EF4-FFF2-40B4-BE49-F238E27FC236}">
                <a16:creationId xmlns:a16="http://schemas.microsoft.com/office/drawing/2014/main" id="{AB40AF9C-2187-7630-3DB3-28855A0B5F60}"/>
              </a:ext>
            </a:extLst>
          </p:cNvPr>
          <p:cNvGrpSpPr/>
          <p:nvPr/>
        </p:nvGrpSpPr>
        <p:grpSpPr>
          <a:xfrm flipV="1">
            <a:off x="5580112" y="1698194"/>
            <a:ext cx="2281798" cy="417074"/>
            <a:chOff x="5604781" y="2288101"/>
            <a:chExt cx="2281798" cy="417074"/>
          </a:xfrm>
        </p:grpSpPr>
        <p:cxnSp>
          <p:nvCxnSpPr>
            <p:cNvPr id="5" name="Straight Connector 4">
              <a:extLst>
                <a:ext uri="{FF2B5EF4-FFF2-40B4-BE49-F238E27FC236}">
                  <a16:creationId xmlns:a16="http://schemas.microsoft.com/office/drawing/2014/main" id="{8D683C6D-3319-944F-CA05-47248B701E25}"/>
                </a:ext>
              </a:extLst>
            </p:cNvPr>
            <p:cNvCxnSpPr>
              <a:cxnSpLocks/>
            </p:cNvCxnSpPr>
            <p:nvPr/>
          </p:nvCxnSpPr>
          <p:spPr bwMode="auto">
            <a:xfrm flipV="1">
              <a:off x="5604781" y="2699002"/>
              <a:ext cx="380553" cy="1"/>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8660E921-5537-37D2-38B4-4F7AE5A208D9}"/>
                </a:ext>
              </a:extLst>
            </p:cNvPr>
            <p:cNvCxnSpPr>
              <a:cxnSpLocks/>
            </p:cNvCxnSpPr>
            <p:nvPr/>
          </p:nvCxnSpPr>
          <p:spPr bwMode="auto">
            <a:xfrm flipV="1">
              <a:off x="5989245" y="2554986"/>
              <a:ext cx="110414" cy="150189"/>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C005A1D8-55AC-EF3C-7A04-4C20FBAC3427}"/>
                </a:ext>
              </a:extLst>
            </p:cNvPr>
            <p:cNvCxnSpPr>
              <a:cxnSpLocks/>
            </p:cNvCxnSpPr>
            <p:nvPr/>
          </p:nvCxnSpPr>
          <p:spPr bwMode="auto">
            <a:xfrm>
              <a:off x="6099659" y="2554986"/>
              <a:ext cx="272541"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50E5BDB9-A808-D1D9-4208-3D1E60EF8A65}"/>
                </a:ext>
              </a:extLst>
            </p:cNvPr>
            <p:cNvCxnSpPr/>
            <p:nvPr/>
          </p:nvCxnSpPr>
          <p:spPr bwMode="auto">
            <a:xfrm flipV="1">
              <a:off x="6375032" y="2347963"/>
              <a:ext cx="164529" cy="204862"/>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7F0079B9-B854-8E55-8342-1C7393840BFD}"/>
                </a:ext>
              </a:extLst>
            </p:cNvPr>
            <p:cNvCxnSpPr>
              <a:cxnSpLocks/>
            </p:cNvCxnSpPr>
            <p:nvPr/>
          </p:nvCxnSpPr>
          <p:spPr bwMode="auto">
            <a:xfrm>
              <a:off x="6539561" y="2347963"/>
              <a:ext cx="1347018"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10" name="Rectangle 9">
              <a:extLst>
                <a:ext uri="{FF2B5EF4-FFF2-40B4-BE49-F238E27FC236}">
                  <a16:creationId xmlns:a16="http://schemas.microsoft.com/office/drawing/2014/main" id="{AE36E51D-0847-F056-BE14-124B5706EF41}"/>
                </a:ext>
              </a:extLst>
            </p:cNvPr>
            <p:cNvSpPr/>
            <p:nvPr/>
          </p:nvSpPr>
          <p:spPr bwMode="auto">
            <a:xfrm>
              <a:off x="6684901" y="2288101"/>
              <a:ext cx="288032" cy="144016"/>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
        <p:nvSpPr>
          <p:cNvPr id="11" name="TextBox 10">
            <a:extLst>
              <a:ext uri="{FF2B5EF4-FFF2-40B4-BE49-F238E27FC236}">
                <a16:creationId xmlns:a16="http://schemas.microsoft.com/office/drawing/2014/main" id="{81973FA3-2226-1681-ABB6-876AE4AFD415}"/>
              </a:ext>
            </a:extLst>
          </p:cNvPr>
          <p:cNvSpPr txBox="1"/>
          <p:nvPr/>
        </p:nvSpPr>
        <p:spPr>
          <a:xfrm>
            <a:off x="7724836" y="579126"/>
            <a:ext cx="436238"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000000"/>
                </a:solidFill>
                <a:latin typeface="Calibri"/>
              </a:rPr>
              <a:t>BR</a:t>
            </a:r>
          </a:p>
        </p:txBody>
      </p:sp>
      <p:sp>
        <p:nvSpPr>
          <p:cNvPr id="12" name="Left Brace 11">
            <a:extLst>
              <a:ext uri="{FF2B5EF4-FFF2-40B4-BE49-F238E27FC236}">
                <a16:creationId xmlns:a16="http://schemas.microsoft.com/office/drawing/2014/main" id="{A27C8AB2-07BF-FC28-CFBB-BA0A67B9368A}"/>
              </a:ext>
            </a:extLst>
          </p:cNvPr>
          <p:cNvSpPr/>
          <p:nvPr/>
        </p:nvSpPr>
        <p:spPr bwMode="auto">
          <a:xfrm rot="5400000">
            <a:off x="6213423" y="670334"/>
            <a:ext cx="163450" cy="1369772"/>
          </a:xfrm>
          <a:prstGeom prst="leftBrace">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3" name="TextBox 12">
            <a:extLst>
              <a:ext uri="{FF2B5EF4-FFF2-40B4-BE49-F238E27FC236}">
                <a16:creationId xmlns:a16="http://schemas.microsoft.com/office/drawing/2014/main" id="{538DA531-7846-4EC2-8686-82EBCFCCFFB4}"/>
              </a:ext>
            </a:extLst>
          </p:cNvPr>
          <p:cNvSpPr txBox="1"/>
          <p:nvPr/>
        </p:nvSpPr>
        <p:spPr>
          <a:xfrm>
            <a:off x="5420120" y="754910"/>
            <a:ext cx="1728192" cy="64807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Trasfer line with bunch decompression/EC</a:t>
            </a:r>
          </a:p>
        </p:txBody>
      </p:sp>
      <p:sp>
        <p:nvSpPr>
          <p:cNvPr id="14" name="TextBox 13">
            <a:extLst>
              <a:ext uri="{FF2B5EF4-FFF2-40B4-BE49-F238E27FC236}">
                <a16:creationId xmlns:a16="http://schemas.microsoft.com/office/drawing/2014/main" id="{C8261313-F9DB-6B56-8CF0-7E0ACB12A297}"/>
              </a:ext>
            </a:extLst>
          </p:cNvPr>
          <p:cNvSpPr txBox="1"/>
          <p:nvPr/>
        </p:nvSpPr>
        <p:spPr>
          <a:xfrm>
            <a:off x="242142" y="2321578"/>
            <a:ext cx="5204349" cy="2534974"/>
          </a:xfrm>
          <a:prstGeom prst="rect">
            <a:avLst/>
          </a:prstGeom>
          <a:solidFill>
            <a:schemeClr val="bg1"/>
          </a:solidFill>
        </p:spPr>
        <p:txBody>
          <a:bodyPr wrap="square" lIns="0" tIns="0" rIns="0" bIns="0" rtlCol="0">
            <a:noAutofit/>
          </a:bodyPr>
          <a:lstStyle/>
          <a:p>
            <a:pPr marL="285750" indent="-285750" eaLnBrk="1" hangingPunct="1">
              <a:lnSpc>
                <a:spcPct val="110000"/>
              </a:lnSpc>
              <a:spcBef>
                <a:spcPct val="0"/>
              </a:spcBef>
              <a:spcAft>
                <a:spcPts val="600"/>
              </a:spcAft>
              <a:buClr>
                <a:srgbClr val="000000"/>
              </a:buClr>
              <a:buFont typeface="System Font Regular"/>
              <a:buChar char="－"/>
            </a:pPr>
            <a:r>
              <a:rPr lang="en-GB" dirty="0">
                <a:latin typeface="Calibri Light" panose="020F0302020204030204" pitchFamily="34" charset="0"/>
                <a:cs typeface="Calibri Light" panose="020F0302020204030204" pitchFamily="34" charset="0"/>
              </a:rPr>
              <a:t>With this option, the specifications for the linac end and for injection into the BR can be partially decoupled</a:t>
            </a:r>
          </a:p>
          <a:p>
            <a:pPr marL="285750" indent="-285750" eaLnBrk="1" hangingPunct="1">
              <a:lnSpc>
                <a:spcPct val="110000"/>
              </a:lnSpc>
              <a:spcBef>
                <a:spcPct val="0"/>
              </a:spcBef>
              <a:spcAft>
                <a:spcPts val="600"/>
              </a:spcAft>
              <a:buClr>
                <a:srgbClr val="000000"/>
              </a:buClr>
              <a:buFont typeface="System Font Regular"/>
              <a:buChar char="－"/>
            </a:pPr>
            <a:r>
              <a:rPr lang="en-GB" dirty="0">
                <a:solidFill>
                  <a:schemeClr val="accent6"/>
                </a:solidFill>
                <a:latin typeface="Calibri Light" panose="020F0302020204030204" pitchFamily="34" charset="0"/>
                <a:cs typeface="Calibri Light" panose="020F0302020204030204" pitchFamily="34" charset="0"/>
              </a:rPr>
              <a:t>More flexibility </a:t>
            </a:r>
            <a:r>
              <a:rPr lang="en-GB" dirty="0">
                <a:latin typeface="Calibri Light" panose="020F0302020204030204" pitchFamily="34" charset="0"/>
                <a:cs typeface="Calibri Light" panose="020F0302020204030204" pitchFamily="34" charset="0"/>
              </a:rPr>
              <a:t>for the linac but </a:t>
            </a:r>
            <a:r>
              <a:rPr lang="en-GB" dirty="0">
                <a:solidFill>
                  <a:srgbClr val="C00000"/>
                </a:solidFill>
                <a:latin typeface="Calibri Light" panose="020F0302020204030204" pitchFamily="34" charset="0"/>
                <a:cs typeface="Calibri Light" panose="020F0302020204030204" pitchFamily="34" charset="0"/>
              </a:rPr>
              <a:t>more complex transfer line</a:t>
            </a:r>
          </a:p>
          <a:p>
            <a:pPr marL="285750" indent="-285750" eaLnBrk="1" hangingPunct="1">
              <a:lnSpc>
                <a:spcPct val="110000"/>
              </a:lnSpc>
              <a:spcBef>
                <a:spcPct val="0"/>
              </a:spcBef>
              <a:spcAft>
                <a:spcPts val="600"/>
              </a:spcAft>
              <a:buClr>
                <a:srgbClr val="000000"/>
              </a:buClr>
              <a:buFont typeface="System Font Regular"/>
              <a:buChar char="－"/>
            </a:pPr>
            <a:r>
              <a:rPr lang="en-GB" dirty="0">
                <a:solidFill>
                  <a:schemeClr val="accent6"/>
                </a:solidFill>
                <a:latin typeface="Calibri Light" panose="020F0302020204030204" pitchFamily="34" charset="0"/>
                <a:cs typeface="Calibri Light" panose="020F0302020204030204" pitchFamily="34" charset="0"/>
              </a:rPr>
              <a:t>Independent tuning </a:t>
            </a:r>
            <a:r>
              <a:rPr lang="en-GB" dirty="0">
                <a:latin typeface="Calibri Light" panose="020F0302020204030204" pitchFamily="34" charset="0"/>
                <a:cs typeface="Calibri Light" panose="020F0302020204030204" pitchFamily="34" charset="0"/>
              </a:rPr>
              <a:t>of the </a:t>
            </a:r>
            <a:r>
              <a:rPr lang="en-GB" dirty="0">
                <a:solidFill>
                  <a:srgbClr val="0070C0"/>
                </a:solidFill>
                <a:latin typeface="Calibri Light" panose="020F0302020204030204" pitchFamily="34" charset="0"/>
                <a:cs typeface="Calibri Light" panose="020F0302020204030204" pitchFamily="34" charset="0"/>
              </a:rPr>
              <a:t>bunch length </a:t>
            </a:r>
            <a:r>
              <a:rPr lang="en-GB" dirty="0">
                <a:latin typeface="Calibri Light" panose="020F0302020204030204" pitchFamily="34" charset="0"/>
                <a:cs typeface="Calibri Light" panose="020F0302020204030204" pitchFamily="34" charset="0"/>
              </a:rPr>
              <a:t>(operating rf phase, R</a:t>
            </a:r>
            <a:r>
              <a:rPr lang="en-GB" baseline="-25000" dirty="0">
                <a:latin typeface="Calibri Light" panose="020F0302020204030204" pitchFamily="34" charset="0"/>
                <a:cs typeface="Calibri Light" panose="020F0302020204030204" pitchFamily="34" charset="0"/>
              </a:rPr>
              <a:t>56</a:t>
            </a:r>
            <a:r>
              <a:rPr lang="en-GB" dirty="0">
                <a:latin typeface="Calibri Light" panose="020F0302020204030204" pitchFamily="34" charset="0"/>
                <a:cs typeface="Calibri Light" panose="020F0302020204030204" pitchFamily="34" charset="0"/>
              </a:rPr>
              <a:t>, zero-crossing) and </a:t>
            </a:r>
            <a:r>
              <a:rPr lang="en-GB" dirty="0">
                <a:solidFill>
                  <a:srgbClr val="0070C0"/>
                </a:solidFill>
                <a:latin typeface="Calibri Light" panose="020F0302020204030204" pitchFamily="34" charset="0"/>
                <a:cs typeface="Calibri Light" panose="020F0302020204030204" pitchFamily="34" charset="0"/>
              </a:rPr>
              <a:t>energy spread </a:t>
            </a:r>
            <a:r>
              <a:rPr lang="en-GB" dirty="0">
                <a:latin typeface="Calibri Light" panose="020F0302020204030204" pitchFamily="34" charset="0"/>
                <a:cs typeface="Calibri Light" panose="020F0302020204030204" pitchFamily="34" charset="0"/>
              </a:rPr>
              <a:t>(RF voltage) </a:t>
            </a:r>
          </a:p>
        </p:txBody>
      </p:sp>
      <p:sp>
        <p:nvSpPr>
          <p:cNvPr id="15" name="TextBox 14">
            <a:extLst>
              <a:ext uri="{FF2B5EF4-FFF2-40B4-BE49-F238E27FC236}">
                <a16:creationId xmlns:a16="http://schemas.microsoft.com/office/drawing/2014/main" id="{A134D5CC-4DB4-FA3D-97CF-E069414C8FC9}"/>
              </a:ext>
            </a:extLst>
          </p:cNvPr>
          <p:cNvSpPr txBox="1"/>
          <p:nvPr/>
        </p:nvSpPr>
        <p:spPr>
          <a:xfrm>
            <a:off x="6170715" y="1464935"/>
            <a:ext cx="504454" cy="3922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000000"/>
                </a:solidFill>
                <a:latin typeface="Calibri"/>
              </a:rPr>
              <a:t>R</a:t>
            </a:r>
            <a:r>
              <a:rPr lang="en-CH" sz="1800" baseline="-25000" dirty="0">
                <a:solidFill>
                  <a:srgbClr val="000000"/>
                </a:solidFill>
                <a:latin typeface="Calibri"/>
              </a:rPr>
              <a:t>56</a:t>
            </a:r>
            <a:endParaRPr lang="en-CH" sz="1800" dirty="0">
              <a:solidFill>
                <a:srgbClr val="000000"/>
              </a:solidFill>
              <a:latin typeface="Calibri"/>
            </a:endParaRPr>
          </a:p>
        </p:txBody>
      </p:sp>
      <p:sp>
        <p:nvSpPr>
          <p:cNvPr id="16" name="TextBox 15">
            <a:extLst>
              <a:ext uri="{FF2B5EF4-FFF2-40B4-BE49-F238E27FC236}">
                <a16:creationId xmlns:a16="http://schemas.microsoft.com/office/drawing/2014/main" id="{17309714-9977-391F-0B9B-CC906076C95C}"/>
              </a:ext>
            </a:extLst>
          </p:cNvPr>
          <p:cNvSpPr txBox="1"/>
          <p:nvPr/>
        </p:nvSpPr>
        <p:spPr>
          <a:xfrm>
            <a:off x="5974915" y="5104356"/>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pic>
        <p:nvPicPr>
          <p:cNvPr id="18" name="Picture 17">
            <a:extLst>
              <a:ext uri="{FF2B5EF4-FFF2-40B4-BE49-F238E27FC236}">
                <a16:creationId xmlns:a16="http://schemas.microsoft.com/office/drawing/2014/main" id="{FC4CAED6-6982-3514-F50E-2F5CC966BC8B}"/>
              </a:ext>
            </a:extLst>
          </p:cNvPr>
          <p:cNvPicPr>
            <a:picLocks noChangeAspect="1"/>
          </p:cNvPicPr>
          <p:nvPr/>
        </p:nvPicPr>
        <p:blipFill>
          <a:blip r:embed="rId4"/>
          <a:stretch>
            <a:fillRect/>
          </a:stretch>
        </p:blipFill>
        <p:spPr>
          <a:xfrm>
            <a:off x="7489334" y="1309078"/>
            <a:ext cx="1041400" cy="723900"/>
          </a:xfrm>
          <a:prstGeom prst="rect">
            <a:avLst/>
          </a:prstGeom>
        </p:spPr>
      </p:pic>
      <p:pic>
        <p:nvPicPr>
          <p:cNvPr id="19" name="Picture 18" descr="A picture containing text, screenshot, line, plot&#10;&#10;Description automatically generated">
            <a:extLst>
              <a:ext uri="{FF2B5EF4-FFF2-40B4-BE49-F238E27FC236}">
                <a16:creationId xmlns:a16="http://schemas.microsoft.com/office/drawing/2014/main" id="{46DE6466-8FCF-2D00-E603-5436B738B41D}"/>
              </a:ext>
            </a:extLst>
          </p:cNvPr>
          <p:cNvPicPr>
            <a:picLocks noChangeAspect="1"/>
          </p:cNvPicPr>
          <p:nvPr/>
        </p:nvPicPr>
        <p:blipFill>
          <a:blip r:embed="rId5"/>
          <a:stretch>
            <a:fillRect/>
          </a:stretch>
        </p:blipFill>
        <p:spPr>
          <a:xfrm>
            <a:off x="5517422" y="2308228"/>
            <a:ext cx="3372617" cy="2534974"/>
          </a:xfrm>
          <a:prstGeom prst="rect">
            <a:avLst/>
          </a:prstGeom>
          <a:solidFill>
            <a:schemeClr val="bg1"/>
          </a:solidFill>
        </p:spPr>
      </p:pic>
      <p:sp>
        <p:nvSpPr>
          <p:cNvPr id="20" name="Oval 19">
            <a:extLst>
              <a:ext uri="{FF2B5EF4-FFF2-40B4-BE49-F238E27FC236}">
                <a16:creationId xmlns:a16="http://schemas.microsoft.com/office/drawing/2014/main" id="{00530F53-3E1C-890A-DBAA-BDAB4588CCC0}"/>
              </a:ext>
            </a:extLst>
          </p:cNvPr>
          <p:cNvSpPr/>
          <p:nvPr/>
        </p:nvSpPr>
        <p:spPr bwMode="auto">
          <a:xfrm>
            <a:off x="7042791" y="399222"/>
            <a:ext cx="1728192" cy="1656184"/>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1" name="TextBox 20">
            <a:extLst>
              <a:ext uri="{FF2B5EF4-FFF2-40B4-BE49-F238E27FC236}">
                <a16:creationId xmlns:a16="http://schemas.microsoft.com/office/drawing/2014/main" id="{358E2523-3055-B096-A9E2-F629A7DD0C16}"/>
              </a:ext>
            </a:extLst>
          </p:cNvPr>
          <p:cNvSpPr txBox="1"/>
          <p:nvPr/>
        </p:nvSpPr>
        <p:spPr>
          <a:xfrm>
            <a:off x="6660232" y="1552627"/>
            <a:ext cx="504454" cy="3922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Calibri Light" panose="020F0302020204030204" pitchFamily="34" charset="0"/>
                <a:cs typeface="Calibri Light" panose="020F0302020204030204" pitchFamily="34" charset="0"/>
              </a:rPr>
              <a:t>S</a:t>
            </a:r>
            <a:r>
              <a:rPr lang="en-CH" sz="1200" dirty="0">
                <a:solidFill>
                  <a:srgbClr val="000000"/>
                </a:solidFill>
                <a:latin typeface="Calibri Light" panose="020F0302020204030204" pitchFamily="34" charset="0"/>
                <a:cs typeface="Calibri Light" panose="020F0302020204030204" pitchFamily="34" charset="0"/>
              </a:rPr>
              <a:t>hort linac</a:t>
            </a:r>
          </a:p>
        </p:txBody>
      </p:sp>
      <p:sp>
        <p:nvSpPr>
          <p:cNvPr id="22" name="Rectangle 21">
            <a:extLst>
              <a:ext uri="{FF2B5EF4-FFF2-40B4-BE49-F238E27FC236}">
                <a16:creationId xmlns:a16="http://schemas.microsoft.com/office/drawing/2014/main" id="{22B45AAF-A392-7AAC-224C-F85E69664D3B}"/>
              </a:ext>
            </a:extLst>
          </p:cNvPr>
          <p:cNvSpPr/>
          <p:nvPr/>
        </p:nvSpPr>
        <p:spPr bwMode="auto">
          <a:xfrm>
            <a:off x="35496" y="1402983"/>
            <a:ext cx="1440160" cy="2414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3" name="TextBox 22">
            <a:extLst>
              <a:ext uri="{FF2B5EF4-FFF2-40B4-BE49-F238E27FC236}">
                <a16:creationId xmlns:a16="http://schemas.microsoft.com/office/drawing/2014/main" id="{D3485DD0-E807-D22E-F2FA-BBE759840C06}"/>
              </a:ext>
            </a:extLst>
          </p:cNvPr>
          <p:cNvSpPr txBox="1"/>
          <p:nvPr/>
        </p:nvSpPr>
        <p:spPr>
          <a:xfrm>
            <a:off x="2920106" y="-38059"/>
            <a:ext cx="3740126"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Energy compressor at linac end</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092562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528826" y="-17715"/>
            <a:ext cx="5338685" cy="400110"/>
          </a:xfrm>
          <a:prstGeom prst="rect">
            <a:avLst/>
          </a:prstGeom>
          <a:noFill/>
        </p:spPr>
        <p:txBody>
          <a:bodyPr wrap="square" rtlCol="0">
            <a:spAutoFit/>
          </a:bodyPr>
          <a:lstStyle/>
          <a:p>
            <a:r>
              <a:rPr lang="en-US" sz="2000" b="1" dirty="0">
                <a:solidFill>
                  <a:schemeClr val="bg1"/>
                </a:solidFill>
              </a:rPr>
              <a:t>SPS vs HE linac performances</a:t>
            </a:r>
            <a:endParaRPr lang="en-GB" sz="2000" b="1" dirty="0">
              <a:solidFill>
                <a:schemeClr val="bg1"/>
              </a:solidFill>
            </a:endParaRPr>
          </a:p>
        </p:txBody>
      </p:sp>
      <p:sp>
        <p:nvSpPr>
          <p:cNvPr id="13" name="TextShape 2"/>
          <p:cNvSpPr txBox="1"/>
          <p:nvPr/>
        </p:nvSpPr>
        <p:spPr>
          <a:xfrm>
            <a:off x="8617058" y="97560"/>
            <a:ext cx="417502" cy="1736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31</a:t>
            </a:fld>
            <a:endParaRPr lang="en-GB" sz="800" b="0" strike="noStrike" spc="-1">
              <a:latin typeface="Times New Roman"/>
            </a:endParaRPr>
          </a:p>
        </p:txBody>
      </p:sp>
      <p:sp>
        <p:nvSpPr>
          <p:cNvPr id="4" name="Content Placeholder 3">
            <a:extLst>
              <a:ext uri="{FF2B5EF4-FFF2-40B4-BE49-F238E27FC236}">
                <a16:creationId xmlns:a16="http://schemas.microsoft.com/office/drawing/2014/main" id="{858A4E1B-B7F4-02B8-C89F-2BE07B1EBAC6}"/>
              </a:ext>
            </a:extLst>
          </p:cNvPr>
          <p:cNvSpPr txBox="1">
            <a:spLocks/>
          </p:cNvSpPr>
          <p:nvPr/>
        </p:nvSpPr>
        <p:spPr>
          <a:xfrm>
            <a:off x="175304" y="455914"/>
            <a:ext cx="8793392" cy="4590026"/>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HE linac delivers beam with 4x small energy spread and 16x smaller transverse emittance.  The Booster injection will be difficult and will need additional time at max energy to damp.</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Collective effects in the SPS have not been evaluated for the FCC-</a:t>
            </a:r>
            <a:r>
              <a:rPr lang="en-US" sz="1600" dirty="0" err="1">
                <a:latin typeface="Lato" panose="020F0502020204030203" pitchFamily="34" charset="0"/>
                <a:ea typeface="Lato" panose="020F0502020204030203" pitchFamily="34" charset="0"/>
                <a:cs typeface="Lato" panose="020F0502020204030203" pitchFamily="34" charset="0"/>
                <a:sym typeface="Wingdings"/>
              </a:rPr>
              <a:t>ee</a:t>
            </a:r>
            <a:r>
              <a:rPr lang="en-US" sz="1600" dirty="0">
                <a:latin typeface="Lato" panose="020F0502020204030203" pitchFamily="34" charset="0"/>
                <a:ea typeface="Lato" panose="020F0502020204030203" pitchFamily="34" charset="0"/>
                <a:cs typeface="Lato" panose="020F0502020204030203" pitchFamily="34" charset="0"/>
                <a:sym typeface="Wingdings"/>
              </a:rPr>
              <a:t> bunch train (5 nC!)</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HE linac allows for higher injection energy into the booster (e.g., 20 GeV versus 16 GeV from SPS) and injection into the booster would be much more flexible (low magnetic field at booster injection and impedance effects)</a:t>
            </a:r>
          </a:p>
          <a:p>
            <a:pPr marL="666750" lvl="1" indent="-220663">
              <a:spcAft>
                <a:spcPts val="600"/>
              </a:spcAft>
              <a:buSzPct val="80000"/>
              <a:buFont typeface="Wingdings" pitchFamily="2" charset="2"/>
              <a:buChar char="Ø"/>
            </a:pPr>
            <a:r>
              <a:rPr lang="en-US" sz="1400" dirty="0">
                <a:latin typeface="Lato" panose="020F0502020204030203" pitchFamily="34" charset="0"/>
                <a:ea typeface="Lato" panose="020F0502020204030203" pitchFamily="34" charset="0"/>
                <a:cs typeface="Lato" panose="020F0502020204030203" pitchFamily="34" charset="0"/>
                <a:sym typeface="Wingdings"/>
              </a:rPr>
              <a:t>further energy increases through linac extensions could be possible, should an even higher injection energy turn out to be desirable AND would be fully independent of any hadron beam operation, and it could serve for many additional applications.</a:t>
            </a:r>
          </a:p>
          <a:p>
            <a:pPr marL="666750" lvl="1" indent="-220663">
              <a:spcAft>
                <a:spcPts val="600"/>
              </a:spcAft>
              <a:buSzPct val="80000"/>
              <a:buFont typeface="Wingdings" pitchFamily="2" charset="2"/>
              <a:buChar char="Ø"/>
            </a:pPr>
            <a:r>
              <a:rPr lang="en-US" sz="1400" dirty="0">
                <a:latin typeface="Lato" panose="020F0502020204030203" pitchFamily="34" charset="0"/>
                <a:ea typeface="Lato" panose="020F0502020204030203" pitchFamily="34" charset="0"/>
                <a:cs typeface="Lato" panose="020F0502020204030203" pitchFamily="34" charset="0"/>
                <a:sym typeface="Wingdings"/>
              </a:rPr>
              <a:t>the construction and commissioning could proceed in parallel to any SPS or LHC hadron beam operation, while the reconstruction and use of the SPS could not begin before the end of the HL-LHC </a:t>
            </a:r>
            <a:r>
              <a:rPr lang="en-US" sz="1400" dirty="0" err="1">
                <a:latin typeface="Lato" panose="020F0502020204030203" pitchFamily="34" charset="0"/>
                <a:ea typeface="Lato" panose="020F0502020204030203" pitchFamily="34" charset="0"/>
                <a:cs typeface="Lato" panose="020F0502020204030203" pitchFamily="34" charset="0"/>
                <a:sym typeface="Wingdings"/>
              </a:rPr>
              <a:t>programme</a:t>
            </a:r>
            <a:endParaRPr lang="en-US" sz="1400" dirty="0">
              <a:latin typeface="Lato" panose="020F0502020204030203" pitchFamily="34" charset="0"/>
              <a:ea typeface="Lato" panose="020F0502020204030203" pitchFamily="34" charset="0"/>
              <a:cs typeface="Lato" panose="020F0502020204030203" pitchFamily="34" charset="0"/>
              <a:sym typeface="Wingdings"/>
            </a:endParaRP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SPS as a pre-booster during Z running would be used most of the time for lepton operation. HE linac would not impact hadron beam operation. SPS option would have major repercussions for any hadron beam </a:t>
            </a:r>
            <a:r>
              <a:rPr lang="en-US" sz="1600" dirty="0" err="1">
                <a:latin typeface="Lato" panose="020F0502020204030203" pitchFamily="34" charset="0"/>
                <a:ea typeface="Lato" panose="020F0502020204030203" pitchFamily="34" charset="0"/>
                <a:cs typeface="Lato" panose="020F0502020204030203" pitchFamily="34" charset="0"/>
                <a:sym typeface="Wingdings"/>
              </a:rPr>
              <a:t>programme</a:t>
            </a:r>
            <a:r>
              <a:rPr lang="en-US" sz="1600" dirty="0">
                <a:latin typeface="Lato" panose="020F0502020204030203" pitchFamily="34" charset="0"/>
                <a:ea typeface="Lato" panose="020F0502020204030203" pitchFamily="34" charset="0"/>
                <a:cs typeface="Lato" panose="020F0502020204030203" pitchFamily="34" charset="0"/>
                <a:sym typeface="Wingdings"/>
              </a:rPr>
              <a:t> in the SPS, and also implications for any use of the SPS as a future hadron beam injector to the LHC or FCC-</a:t>
            </a:r>
            <a:r>
              <a:rPr lang="en-US" sz="1600" dirty="0" err="1">
                <a:latin typeface="Lato" panose="020F0502020204030203" pitchFamily="34" charset="0"/>
                <a:ea typeface="Lato" panose="020F0502020204030203" pitchFamily="34" charset="0"/>
                <a:cs typeface="Lato" panose="020F0502020204030203" pitchFamily="34" charset="0"/>
                <a:sym typeface="Wingdings"/>
              </a:rPr>
              <a:t>hh</a:t>
            </a:r>
            <a:endParaRPr lang="en-US" sz="1600" dirty="0">
              <a:latin typeface="Lato" panose="020F0502020204030203" pitchFamily="34" charset="0"/>
              <a:ea typeface="Lato" panose="020F0502020204030203" pitchFamily="34" charset="0"/>
              <a:cs typeface="Lato" panose="020F0502020204030203" pitchFamily="34" charset="0"/>
              <a:sym typeface="Wingdings"/>
            </a:endParaRPr>
          </a:p>
          <a:p>
            <a:pPr marL="268288" indent="-268288">
              <a:spcAft>
                <a:spcPts val="600"/>
              </a:spcAft>
              <a:buSzPct val="80000"/>
              <a:buFont typeface=".PingFang SC Regular"/>
              <a:buChar char="－"/>
            </a:pPr>
            <a:endParaRPr lang="en-US" sz="1600" dirty="0">
              <a:latin typeface="Lato" panose="020F0502020204030203" pitchFamily="34" charset="0"/>
              <a:ea typeface="Lato" panose="020F0502020204030203" pitchFamily="34" charset="0"/>
              <a:cs typeface="Lato" panose="020F0502020204030203" pitchFamily="34" charset="0"/>
              <a:sym typeface="Wingdings"/>
            </a:endParaRPr>
          </a:p>
          <a:p>
            <a:pPr marL="666750" lvl="1" indent="-220663">
              <a:spcAft>
                <a:spcPts val="600"/>
              </a:spcAft>
              <a:buSzPct val="80000"/>
              <a:buFont typeface="Wingdings" pitchFamily="2" charset="2"/>
              <a:buChar char="Ø"/>
            </a:pPr>
            <a:endParaRPr lang="en-US" sz="1400" dirty="0">
              <a:latin typeface="Lato" panose="020F0502020204030203" pitchFamily="34" charset="0"/>
              <a:ea typeface="Lato" panose="020F0502020204030203" pitchFamily="34" charset="0"/>
              <a:cs typeface="Lato" panose="020F0502020204030203" pitchFamily="34" charset="0"/>
              <a:sym typeface="Wingdings"/>
            </a:endParaRPr>
          </a:p>
        </p:txBody>
      </p:sp>
    </p:spTree>
    <p:extLst>
      <p:ext uri="{BB962C8B-B14F-4D97-AF65-F5344CB8AC3E}">
        <p14:creationId xmlns:p14="http://schemas.microsoft.com/office/powerpoint/2010/main" val="1881342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circle, design&#10;&#10;Description automatically generated">
            <a:extLst>
              <a:ext uri="{FF2B5EF4-FFF2-40B4-BE49-F238E27FC236}">
                <a16:creationId xmlns:a16="http://schemas.microsoft.com/office/drawing/2014/main" id="{574A1722-AB76-33E6-AD16-EEC45EA7385F}"/>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7252" t="1311" r="7016" b="5200"/>
          <a:stretch/>
        </p:blipFill>
        <p:spPr>
          <a:xfrm>
            <a:off x="5010727" y="374229"/>
            <a:ext cx="4133273" cy="3263722"/>
          </a:xfrm>
          <a:prstGeom prst="rect">
            <a:avLst/>
          </a:prstGeom>
        </p:spPr>
      </p:pic>
      <p:sp>
        <p:nvSpPr>
          <p:cNvPr id="12" name="TextBox 11"/>
          <p:cNvSpPr txBox="1"/>
          <p:nvPr/>
        </p:nvSpPr>
        <p:spPr>
          <a:xfrm>
            <a:off x="3201739" y="-17715"/>
            <a:ext cx="3206598" cy="400110"/>
          </a:xfrm>
          <a:prstGeom prst="rect">
            <a:avLst/>
          </a:prstGeom>
          <a:noFill/>
        </p:spPr>
        <p:txBody>
          <a:bodyPr wrap="square" rtlCol="0">
            <a:spAutoFit/>
          </a:bodyPr>
          <a:lstStyle/>
          <a:p>
            <a:r>
              <a:rPr lang="en-US" sz="2000" b="1" dirty="0">
                <a:solidFill>
                  <a:schemeClr val="bg1"/>
                </a:solidFill>
              </a:rPr>
              <a:t>Where we are in FCCee</a:t>
            </a:r>
          </a:p>
        </p:txBody>
      </p:sp>
      <p:sp>
        <p:nvSpPr>
          <p:cNvPr id="13"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4</a:t>
            </a:fld>
            <a:endParaRPr lang="en-GB" sz="800" b="0" strike="noStrike" spc="-1">
              <a:latin typeface="Times New Roman"/>
            </a:endParaRPr>
          </a:p>
        </p:txBody>
      </p:sp>
      <p:sp>
        <p:nvSpPr>
          <p:cNvPr id="4" name="TextBox 3">
            <a:extLst>
              <a:ext uri="{FF2B5EF4-FFF2-40B4-BE49-F238E27FC236}">
                <a16:creationId xmlns:a16="http://schemas.microsoft.com/office/drawing/2014/main" id="{DAD720D5-68F0-0384-E2AF-5812D28443B5}"/>
              </a:ext>
            </a:extLst>
          </p:cNvPr>
          <p:cNvSpPr txBox="1"/>
          <p:nvPr/>
        </p:nvSpPr>
        <p:spPr>
          <a:xfrm>
            <a:off x="971532" y="575025"/>
            <a:ext cx="4213782" cy="369332"/>
          </a:xfrm>
          <a:prstGeom prst="rect">
            <a:avLst/>
          </a:prstGeom>
          <a:noFill/>
        </p:spPr>
        <p:txBody>
          <a:bodyPr wrap="square" rtlCol="0">
            <a:spAutoFit/>
          </a:bodyPr>
          <a:lstStyle/>
          <a:p>
            <a:pPr algn="l"/>
            <a:r>
              <a:rPr lang="en-CH" dirty="0">
                <a:latin typeface="Lato" panose="020F0502020204030203" pitchFamily="34" charset="0"/>
                <a:ea typeface="Lato" panose="020F0502020204030203" pitchFamily="34" charset="0"/>
                <a:cs typeface="Lato" panose="020F0502020204030203" pitchFamily="34" charset="0"/>
              </a:rPr>
              <a:t>Injector complex, total length ~1.1 km </a:t>
            </a:r>
          </a:p>
        </p:txBody>
      </p:sp>
      <p:cxnSp>
        <p:nvCxnSpPr>
          <p:cNvPr id="6" name="Straight Arrow Connector 5">
            <a:extLst>
              <a:ext uri="{FF2B5EF4-FFF2-40B4-BE49-F238E27FC236}">
                <a16:creationId xmlns:a16="http://schemas.microsoft.com/office/drawing/2014/main" id="{1124862D-7F6B-1EC2-6A34-5907C68AFEC6}"/>
              </a:ext>
            </a:extLst>
          </p:cNvPr>
          <p:cNvCxnSpPr>
            <a:cxnSpLocks/>
          </p:cNvCxnSpPr>
          <p:nvPr/>
        </p:nvCxnSpPr>
        <p:spPr>
          <a:xfrm flipV="1">
            <a:off x="5052291" y="743527"/>
            <a:ext cx="1468582" cy="32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2191346D-2DCA-B534-8D14-633C022BEA77}"/>
              </a:ext>
            </a:extLst>
          </p:cNvPr>
          <p:cNvCxnSpPr>
            <a:cxnSpLocks/>
          </p:cNvCxnSpPr>
          <p:nvPr/>
        </p:nvCxnSpPr>
        <p:spPr>
          <a:xfrm flipV="1">
            <a:off x="4535054" y="1136987"/>
            <a:ext cx="1468582" cy="32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0235145-3DAB-7A66-A234-D1AC0F0D4980}"/>
              </a:ext>
            </a:extLst>
          </p:cNvPr>
          <p:cNvSpPr txBox="1"/>
          <p:nvPr/>
        </p:nvSpPr>
        <p:spPr>
          <a:xfrm>
            <a:off x="1193205" y="968485"/>
            <a:ext cx="3485013" cy="369332"/>
          </a:xfrm>
          <a:prstGeom prst="rect">
            <a:avLst/>
          </a:prstGeom>
          <a:noFill/>
        </p:spPr>
        <p:txBody>
          <a:bodyPr wrap="square" rtlCol="0">
            <a:spAutoFit/>
          </a:bodyPr>
          <a:lstStyle/>
          <a:p>
            <a:pPr algn="l"/>
            <a:r>
              <a:rPr lang="en-CH" dirty="0">
                <a:latin typeface="Lato" panose="020F0502020204030203" pitchFamily="34" charset="0"/>
                <a:ea typeface="Lato" panose="020F0502020204030203" pitchFamily="34" charset="0"/>
                <a:cs typeface="Lato" panose="020F0502020204030203" pitchFamily="34" charset="0"/>
              </a:rPr>
              <a:t>SPS to be used as a Pre-booster</a:t>
            </a:r>
          </a:p>
        </p:txBody>
      </p:sp>
      <p:pic>
        <p:nvPicPr>
          <p:cNvPr id="5" name="Picture 4">
            <a:extLst>
              <a:ext uri="{FF2B5EF4-FFF2-40B4-BE49-F238E27FC236}">
                <a16:creationId xmlns:a16="http://schemas.microsoft.com/office/drawing/2014/main" id="{8B083BCE-65E0-E688-AB18-6E4D4BD1C888}"/>
              </a:ext>
            </a:extLst>
          </p:cNvPr>
          <p:cNvPicPr>
            <a:picLocks noChangeAspect="1"/>
          </p:cNvPicPr>
          <p:nvPr/>
        </p:nvPicPr>
        <p:blipFill>
          <a:blip r:embed="rId4"/>
          <a:stretch>
            <a:fillRect/>
          </a:stretch>
        </p:blipFill>
        <p:spPr>
          <a:xfrm>
            <a:off x="191616" y="2990197"/>
            <a:ext cx="7883316" cy="2032632"/>
          </a:xfrm>
          <a:prstGeom prst="rect">
            <a:avLst/>
          </a:prstGeom>
        </p:spPr>
      </p:pic>
      <p:sp>
        <p:nvSpPr>
          <p:cNvPr id="8" name="TextBox 7">
            <a:extLst>
              <a:ext uri="{FF2B5EF4-FFF2-40B4-BE49-F238E27FC236}">
                <a16:creationId xmlns:a16="http://schemas.microsoft.com/office/drawing/2014/main" id="{7370A95B-ED57-8DFE-B9F9-FECB8E60D103}"/>
              </a:ext>
            </a:extLst>
          </p:cNvPr>
          <p:cNvSpPr txBox="1"/>
          <p:nvPr/>
        </p:nvSpPr>
        <p:spPr>
          <a:xfrm>
            <a:off x="5786582" y="2011796"/>
            <a:ext cx="2408048" cy="469457"/>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Electron-Positron collider</a:t>
            </a:r>
          </a:p>
          <a:p>
            <a:pPr algn="ctr" eaLnBrk="1" hangingPunct="1">
              <a:lnSpc>
                <a:spcPct val="110000"/>
              </a:lnSpc>
              <a:spcBef>
                <a:spcPct val="0"/>
              </a:spcBef>
              <a:buClr>
                <a:srgbClr val="000000"/>
              </a:buClr>
            </a:pPr>
            <a:r>
              <a:rPr lang="en-CH" sz="1600" dirty="0">
                <a:solidFill>
                  <a:srgbClr val="000000"/>
                </a:solidFill>
                <a:latin typeface="Lato" panose="020F0502020204030203" pitchFamily="34" charset="0"/>
                <a:ea typeface="Lato" panose="020F0502020204030203" pitchFamily="34" charset="0"/>
                <a:cs typeface="Lato" panose="020F0502020204030203" pitchFamily="34" charset="0"/>
              </a:rPr>
              <a:t>~90.7 km </a:t>
            </a:r>
          </a:p>
        </p:txBody>
      </p:sp>
    </p:spTree>
    <p:extLst>
      <p:ext uri="{BB962C8B-B14F-4D97-AF65-F5344CB8AC3E}">
        <p14:creationId xmlns:p14="http://schemas.microsoft.com/office/powerpoint/2010/main" val="1722635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5</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772095" y="-17715"/>
            <a:ext cx="3525324"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Injector parameters (Z-mode)</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a:extLst>
              <a:ext uri="{FF2B5EF4-FFF2-40B4-BE49-F238E27FC236}">
                <a16:creationId xmlns:a16="http://schemas.microsoft.com/office/drawing/2014/main" id="{6BC66069-51E8-56C3-9700-7D6A1D1B6B05}"/>
              </a:ext>
            </a:extLst>
          </p:cNvPr>
          <p:cNvSpPr txBox="1"/>
          <p:nvPr/>
        </p:nvSpPr>
        <p:spPr>
          <a:xfrm>
            <a:off x="8648538" y="3515134"/>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6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F2AD9D38-2827-DD86-1F61-BB3463AD6970}"/>
              </a:ext>
            </a:extLst>
          </p:cNvPr>
          <p:cNvSpPr txBox="1"/>
          <p:nvPr/>
        </p:nvSpPr>
        <p:spPr>
          <a:xfrm>
            <a:off x="2858773" y="387836"/>
            <a:ext cx="3328913" cy="21602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Lato" panose="020F0502020204030203" pitchFamily="34" charset="0"/>
                <a:ea typeface="Lato" panose="020F0502020204030203" pitchFamily="34" charset="0"/>
                <a:cs typeface="Lato" panose="020F0502020204030203" pitchFamily="34" charset="0"/>
              </a:rPr>
              <a:t>K. </a:t>
            </a:r>
            <a:r>
              <a:rPr lang="en-GB" sz="1200" dirty="0" err="1">
                <a:solidFill>
                  <a:srgbClr val="000000"/>
                </a:solidFill>
                <a:latin typeface="Lato" panose="020F0502020204030203" pitchFamily="34" charset="0"/>
                <a:ea typeface="Lato" panose="020F0502020204030203" pitchFamily="34" charset="0"/>
                <a:cs typeface="Lato" panose="020F0502020204030203" pitchFamily="34" charset="0"/>
              </a:rPr>
              <a:t>Oide</a:t>
            </a:r>
            <a:r>
              <a:rPr lang="en-GB" sz="1200" dirty="0">
                <a:solidFill>
                  <a:srgbClr val="000000"/>
                </a:solidFill>
                <a:latin typeface="Lato" panose="020F0502020204030203" pitchFamily="34" charset="0"/>
                <a:ea typeface="Lato" panose="020F0502020204030203" pitchFamily="34" charset="0"/>
                <a:cs typeface="Lato" panose="020F0502020204030203" pitchFamily="34" charset="0"/>
              </a:rPr>
              <a:t>, FCC week 2023 talk </a:t>
            </a:r>
            <a:endParaRPr lang="en-CH" sz="12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8" name="Table 7">
            <a:extLst>
              <a:ext uri="{FF2B5EF4-FFF2-40B4-BE49-F238E27FC236}">
                <a16:creationId xmlns:a16="http://schemas.microsoft.com/office/drawing/2014/main" id="{E6704AEE-7D90-6C6D-8294-755FA5BB1A05}"/>
              </a:ext>
            </a:extLst>
          </p:cNvPr>
          <p:cNvGraphicFramePr>
            <a:graphicFrameLocks noGrp="1"/>
          </p:cNvGraphicFramePr>
          <p:nvPr>
            <p:extLst>
              <p:ext uri="{D42A27DB-BD31-4B8C-83A1-F6EECF244321}">
                <p14:modId xmlns:p14="http://schemas.microsoft.com/office/powerpoint/2010/main" val="4097206477"/>
              </p:ext>
            </p:extLst>
          </p:nvPr>
        </p:nvGraphicFramePr>
        <p:xfrm>
          <a:off x="93486" y="707186"/>
          <a:ext cx="5571810" cy="2334866"/>
        </p:xfrm>
        <a:graphic>
          <a:graphicData uri="http://schemas.openxmlformats.org/drawingml/2006/table">
            <a:tbl>
              <a:tblPr>
                <a:tableStyleId>{93296810-A885-4BE3-A3E7-6D5BEEA58F35}</a:tableStyleId>
              </a:tblPr>
              <a:tblGrid>
                <a:gridCol w="2718383">
                  <a:extLst>
                    <a:ext uri="{9D8B030D-6E8A-4147-A177-3AD203B41FA5}">
                      <a16:colId xmlns:a16="http://schemas.microsoft.com/office/drawing/2014/main" val="2393563486"/>
                    </a:ext>
                  </a:extLst>
                </a:gridCol>
                <a:gridCol w="713129">
                  <a:extLst>
                    <a:ext uri="{9D8B030D-6E8A-4147-A177-3AD203B41FA5}">
                      <a16:colId xmlns:a16="http://schemas.microsoft.com/office/drawing/2014/main" val="2554203226"/>
                    </a:ext>
                  </a:extLst>
                </a:gridCol>
                <a:gridCol w="919424">
                  <a:extLst>
                    <a:ext uri="{9D8B030D-6E8A-4147-A177-3AD203B41FA5}">
                      <a16:colId xmlns:a16="http://schemas.microsoft.com/office/drawing/2014/main" val="2922521828"/>
                    </a:ext>
                  </a:extLst>
                </a:gridCol>
                <a:gridCol w="1220874">
                  <a:extLst>
                    <a:ext uri="{9D8B030D-6E8A-4147-A177-3AD203B41FA5}">
                      <a16:colId xmlns:a16="http://schemas.microsoft.com/office/drawing/2014/main" val="835994773"/>
                    </a:ext>
                  </a:extLst>
                </a:gridCol>
              </a:tblGrid>
              <a:tr h="266697">
                <a:tc>
                  <a:txBody>
                    <a:bodyPr/>
                    <a:lstStyle/>
                    <a:p>
                      <a:pPr algn="l" fontAlgn="b"/>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SPS</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HE Linac</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Unit</a:t>
                      </a:r>
                      <a:endParaRPr lang="en-GB"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1436113132"/>
                  </a:ext>
                </a:extLst>
              </a:tr>
              <a:tr h="256366">
                <a:tc>
                  <a:txBody>
                    <a:bodyPr/>
                    <a:lstStyle/>
                    <a:p>
                      <a:pPr algn="l" fontAlgn="b"/>
                      <a:r>
                        <a:rPr lang="en-GB" sz="1600" u="none" strike="noStrike" dirty="0">
                          <a:effectLst/>
                        </a:rPr>
                        <a:t>Injection energy</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6</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20</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GeV</a:t>
                      </a:r>
                      <a:endParaRPr lang="en-GB"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3687462546"/>
                  </a:ext>
                </a:extLst>
              </a:tr>
              <a:tr h="256366">
                <a:tc>
                  <a:txBody>
                    <a:bodyPr/>
                    <a:lstStyle/>
                    <a:p>
                      <a:pPr algn="l" fontAlgn="b"/>
                      <a:r>
                        <a:rPr lang="en-GB" sz="1600" u="none" strike="noStrike" dirty="0">
                          <a:solidFill>
                            <a:srgbClr val="C00000"/>
                          </a:solidFill>
                          <a:effectLst/>
                        </a:rPr>
                        <a:t>Bunch charge both species</a:t>
                      </a:r>
                      <a:endParaRPr lang="en-GB" sz="1600" b="0" i="0" u="none" strike="noStrike" dirty="0">
                        <a:solidFill>
                          <a:srgbClr val="C00000"/>
                        </a:solidFill>
                        <a:effectLst/>
                        <a:latin typeface="Calibri" panose="020F0502020204030204" pitchFamily="34" charset="0"/>
                      </a:endParaRPr>
                    </a:p>
                  </a:txBody>
                  <a:tcPr marL="12700" marR="12700" marT="12700" marB="0" anchor="ctr"/>
                </a:tc>
                <a:tc>
                  <a:txBody>
                    <a:bodyPr/>
                    <a:lstStyle/>
                    <a:p>
                      <a:pPr algn="ctr" fontAlgn="b"/>
                      <a:r>
                        <a:rPr lang="en-CH" sz="1600" b="0" i="0" u="none" strike="noStrike" dirty="0">
                          <a:solidFill>
                            <a:srgbClr val="C00000"/>
                          </a:solidFill>
                          <a:effectLst/>
                          <a:latin typeface="Calibri" panose="020F0502020204030204" pitchFamily="34" charset="0"/>
                        </a:rPr>
                        <a:t>4.0*</a:t>
                      </a:r>
                    </a:p>
                  </a:txBody>
                  <a:tcPr marL="12700" marR="12700" marT="12700" marB="0" anchor="ctr"/>
                </a:tc>
                <a:tc>
                  <a:txBody>
                    <a:bodyPr/>
                    <a:lstStyle/>
                    <a:p>
                      <a:pPr algn="ctr" fontAlgn="b"/>
                      <a:r>
                        <a:rPr lang="en-CH" sz="1600" b="0" i="0" u="none" strike="noStrike" dirty="0">
                          <a:solidFill>
                            <a:srgbClr val="C00000"/>
                          </a:solidFill>
                          <a:effectLst/>
                          <a:latin typeface="Calibri" panose="020F0502020204030204" pitchFamily="34" charset="0"/>
                        </a:rPr>
                        <a:t>4.0*</a:t>
                      </a:r>
                    </a:p>
                  </a:txBody>
                  <a:tcPr marL="12700" marR="12700" marT="12700" marB="0" anchor="ctr"/>
                </a:tc>
                <a:tc>
                  <a:txBody>
                    <a:bodyPr/>
                    <a:lstStyle/>
                    <a:p>
                      <a:pPr algn="ctr" fontAlgn="b"/>
                      <a:r>
                        <a:rPr lang="en-GB" sz="1600" u="none" strike="noStrike" dirty="0">
                          <a:solidFill>
                            <a:srgbClr val="C00000"/>
                          </a:solidFill>
                          <a:effectLst/>
                        </a:rPr>
                        <a:t> nC</a:t>
                      </a:r>
                      <a:endParaRPr lang="en-GB" sz="1600" b="0" i="0" u="none" strike="noStrike" dirty="0">
                        <a:solidFill>
                          <a:srgbClr val="C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2627354483"/>
                  </a:ext>
                </a:extLst>
              </a:tr>
              <a:tr h="256366">
                <a:tc>
                  <a:txBody>
                    <a:bodyPr/>
                    <a:lstStyle/>
                    <a:p>
                      <a:pPr algn="l" fontAlgn="b"/>
                      <a:r>
                        <a:rPr lang="en-GB" sz="1600" u="none" strike="noStrike">
                          <a:effectLst/>
                        </a:rPr>
                        <a:t>Repetition rate</a:t>
                      </a:r>
                      <a:endParaRPr lang="en-GB" sz="1600" b="0" i="0" u="none" strike="noStrike">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200</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200</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Hz</a:t>
                      </a:r>
                      <a:endParaRPr lang="en-GB"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4145439214"/>
                  </a:ext>
                </a:extLst>
              </a:tr>
              <a:tr h="256366">
                <a:tc>
                  <a:txBody>
                    <a:bodyPr/>
                    <a:lstStyle/>
                    <a:p>
                      <a:pPr algn="l" fontAlgn="b"/>
                      <a:r>
                        <a:rPr lang="en-GB" sz="1600" u="none" strike="noStrike">
                          <a:effectLst/>
                        </a:rPr>
                        <a:t>Number of bunches </a:t>
                      </a:r>
                      <a:endParaRPr lang="en-GB" sz="1600" b="0" i="0" u="none" strike="noStrike">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2</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2</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 </a:t>
                      </a:r>
                      <a:endParaRPr lang="en-CH"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3237111622"/>
                  </a:ext>
                </a:extLst>
              </a:tr>
              <a:tr h="256366">
                <a:tc>
                  <a:txBody>
                    <a:bodyPr/>
                    <a:lstStyle/>
                    <a:p>
                      <a:pPr algn="l" fontAlgn="b"/>
                      <a:r>
                        <a:rPr lang="en-GB" sz="1600" u="none" strike="noStrike" dirty="0">
                          <a:solidFill>
                            <a:schemeClr val="tx1"/>
                          </a:solidFill>
                          <a:effectLst/>
                        </a:rPr>
                        <a:t>Bunch spacing</a:t>
                      </a:r>
                      <a:endParaRPr lang="en-GB" sz="1600" b="0" i="0" u="none" strike="noStrike" dirty="0">
                        <a:solidFill>
                          <a:schemeClr val="tx1"/>
                        </a:solidFill>
                        <a:effectLst/>
                        <a:latin typeface="Calibri" panose="020F0502020204030204" pitchFamily="34" charset="0"/>
                      </a:endParaRPr>
                    </a:p>
                  </a:txBody>
                  <a:tcPr marL="12700" marR="12700" marT="12700" marB="0" anchor="ctr"/>
                </a:tc>
                <a:tc>
                  <a:txBody>
                    <a:bodyPr/>
                    <a:lstStyle/>
                    <a:p>
                      <a:pPr algn="ctr" fontAlgn="b"/>
                      <a:r>
                        <a:rPr lang="en-CH" sz="1600" b="0" i="0" u="none" strike="noStrike" dirty="0">
                          <a:solidFill>
                            <a:srgbClr val="C00000"/>
                          </a:solidFill>
                          <a:effectLst/>
                          <a:latin typeface="Calibri" panose="020F0502020204030204" pitchFamily="34" charset="0"/>
                        </a:rPr>
                        <a:t>25</a:t>
                      </a:r>
                    </a:p>
                  </a:txBody>
                  <a:tcPr marL="12700" marR="12700" marT="12700" marB="0" anchor="ctr"/>
                </a:tc>
                <a:tc>
                  <a:txBody>
                    <a:bodyPr/>
                    <a:lstStyle/>
                    <a:p>
                      <a:pPr algn="ctr" fontAlgn="b"/>
                      <a:r>
                        <a:rPr lang="en-CH" sz="1600" b="0" i="0" u="none" strike="noStrike" dirty="0">
                          <a:solidFill>
                            <a:srgbClr val="C00000"/>
                          </a:solidFill>
                          <a:effectLst/>
                          <a:latin typeface="Calibri" panose="020F0502020204030204" pitchFamily="34" charset="0"/>
                        </a:rPr>
                        <a:t>25</a:t>
                      </a:r>
                    </a:p>
                  </a:txBody>
                  <a:tcPr marL="12700" marR="12700" marT="12700" marB="0" anchor="ctr"/>
                </a:tc>
                <a:tc>
                  <a:txBody>
                    <a:bodyPr/>
                    <a:lstStyle/>
                    <a:p>
                      <a:pPr algn="ctr" fontAlgn="b"/>
                      <a:r>
                        <a:rPr lang="en-GB" sz="1600" u="none" strike="noStrike" dirty="0">
                          <a:solidFill>
                            <a:srgbClr val="C00000"/>
                          </a:solidFill>
                          <a:effectLst/>
                        </a:rPr>
                        <a:t>ns</a:t>
                      </a:r>
                      <a:endParaRPr lang="en-GB" sz="1600" b="0" i="0" u="none" strike="noStrike" dirty="0">
                        <a:solidFill>
                          <a:srgbClr val="C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590865530"/>
                  </a:ext>
                </a:extLst>
              </a:tr>
              <a:tr h="256366">
                <a:tc>
                  <a:txBody>
                    <a:bodyPr/>
                    <a:lstStyle/>
                    <a:p>
                      <a:pPr algn="l" fontAlgn="b"/>
                      <a:r>
                        <a:rPr lang="en-GB" sz="1600" u="none" strike="noStrike" dirty="0">
                          <a:effectLst/>
                        </a:rPr>
                        <a:t>Norm. emittance (x, y) (rms)</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b="0" i="0" u="none" strike="noStrike" dirty="0">
                          <a:solidFill>
                            <a:srgbClr val="000000"/>
                          </a:solidFill>
                          <a:effectLst/>
                          <a:latin typeface="Calibri" panose="020F0502020204030204" pitchFamily="34" charset="0"/>
                        </a:rPr>
                        <a:t>10,10</a:t>
                      </a:r>
                    </a:p>
                  </a:txBody>
                  <a:tcPr marL="12700" marR="12700" marT="12700" marB="0" anchor="ctr"/>
                </a:tc>
                <a:tc>
                  <a:txBody>
                    <a:bodyPr/>
                    <a:lstStyle/>
                    <a:p>
                      <a:pPr algn="ctr" fontAlgn="b"/>
                      <a:r>
                        <a:rPr lang="en-CH" sz="1600" b="0" i="0" u="none" strike="noStrike" dirty="0">
                          <a:solidFill>
                            <a:srgbClr val="000000"/>
                          </a:solidFill>
                          <a:effectLst/>
                          <a:latin typeface="Calibri" panose="020F0502020204030204" pitchFamily="34" charset="0"/>
                        </a:rPr>
                        <a:t>10,10</a:t>
                      </a:r>
                    </a:p>
                  </a:txBody>
                  <a:tcPr marL="12700" marR="12700" marT="12700" marB="0" anchor="ctr"/>
                </a:tc>
                <a:tc>
                  <a:txBody>
                    <a:bodyPr/>
                    <a:lstStyle/>
                    <a:p>
                      <a:pPr algn="ctr" fontAlgn="b"/>
                      <a:r>
                        <a:rPr lang="en-GB" sz="1600" u="none" strike="noStrike" dirty="0">
                          <a:effectLst/>
                        </a:rPr>
                        <a:t>mm </a:t>
                      </a:r>
                      <a:r>
                        <a:rPr lang="en-GB" sz="1600" u="none" strike="noStrike" dirty="0" err="1">
                          <a:effectLst/>
                        </a:rPr>
                        <a:t>mrad</a:t>
                      </a:r>
                      <a:endParaRPr lang="en-GB"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2268614934"/>
                  </a:ext>
                </a:extLst>
              </a:tr>
              <a:tr h="256366">
                <a:tc>
                  <a:txBody>
                    <a:bodyPr/>
                    <a:lstStyle/>
                    <a:p>
                      <a:pPr algn="l" fontAlgn="b"/>
                      <a:r>
                        <a:rPr lang="en-GB" sz="1600" u="none" strike="noStrike" dirty="0">
                          <a:effectLst/>
                        </a:rPr>
                        <a:t>Bunch length (rms)</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~1</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~1</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GB" sz="1600" u="none" strike="noStrike" dirty="0">
                          <a:effectLst/>
                        </a:rPr>
                        <a:t>mm </a:t>
                      </a:r>
                      <a:endParaRPr lang="en-GB"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3701321404"/>
                  </a:ext>
                </a:extLst>
              </a:tr>
              <a:tr h="272389">
                <a:tc>
                  <a:txBody>
                    <a:bodyPr/>
                    <a:lstStyle/>
                    <a:p>
                      <a:pPr algn="l" fontAlgn="b"/>
                      <a:r>
                        <a:rPr lang="en-GB" sz="1600" u="none" strike="noStrike" dirty="0">
                          <a:effectLst/>
                        </a:rPr>
                        <a:t>Energy spread (rms)</a:t>
                      </a:r>
                      <a:endParaRPr lang="en-GB"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0.3</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~0.1</a:t>
                      </a:r>
                      <a:endParaRPr lang="en-CH" sz="1600" b="0" i="0" u="none" strike="noStrike" dirty="0">
                        <a:solidFill>
                          <a:srgbClr val="000000"/>
                        </a:solidFill>
                        <a:effectLst/>
                        <a:latin typeface="Calibri" panose="020F0502020204030204" pitchFamily="34" charset="0"/>
                      </a:endParaRPr>
                    </a:p>
                  </a:txBody>
                  <a:tcPr marL="12700" marR="12700" marT="12700" marB="0" anchor="ctr"/>
                </a:tc>
                <a:tc>
                  <a:txBody>
                    <a:bodyPr/>
                    <a:lstStyle/>
                    <a:p>
                      <a:pPr algn="ctr" fontAlgn="b"/>
                      <a:r>
                        <a:rPr lang="en-CH" sz="1600" u="none" strike="noStrike" dirty="0">
                          <a:effectLst/>
                        </a:rPr>
                        <a:t>%</a:t>
                      </a:r>
                      <a:endParaRPr lang="en-CH" sz="1600" b="0" i="0" u="none" strike="noStrike" dirty="0">
                        <a:solidFill>
                          <a:srgbClr val="000000"/>
                        </a:solidFill>
                        <a:effectLst/>
                        <a:latin typeface="Calibri" panose="020F0502020204030204" pitchFamily="34" charset="0"/>
                      </a:endParaRPr>
                    </a:p>
                  </a:txBody>
                  <a:tcPr marL="12700" marR="12700" marT="12700" marB="0" anchor="ctr"/>
                </a:tc>
                <a:extLst>
                  <a:ext uri="{0D108BD9-81ED-4DB2-BD59-A6C34878D82A}">
                    <a16:rowId xmlns:a16="http://schemas.microsoft.com/office/drawing/2014/main" val="4188342277"/>
                  </a:ext>
                </a:extLst>
              </a:tr>
            </a:tbl>
          </a:graphicData>
        </a:graphic>
      </p:graphicFrame>
      <p:sp>
        <p:nvSpPr>
          <p:cNvPr id="9" name="TextBox 8">
            <a:extLst>
              <a:ext uri="{FF2B5EF4-FFF2-40B4-BE49-F238E27FC236}">
                <a16:creationId xmlns:a16="http://schemas.microsoft.com/office/drawing/2014/main" id="{A2C1ED3A-DACC-90DB-9125-BB0120351DBA}"/>
              </a:ext>
            </a:extLst>
          </p:cNvPr>
          <p:cNvSpPr txBox="1"/>
          <p:nvPr/>
        </p:nvSpPr>
        <p:spPr>
          <a:xfrm>
            <a:off x="5665296" y="1230977"/>
            <a:ext cx="3245419" cy="830997"/>
          </a:xfrm>
          <a:prstGeom prst="rect">
            <a:avLst/>
          </a:prstGeom>
          <a:noFill/>
        </p:spPr>
        <p:txBody>
          <a:bodyPr wrap="square">
            <a:spAutoFit/>
          </a:bodyPr>
          <a:lstStyle/>
          <a:p>
            <a:pPr>
              <a:spcBef>
                <a:spcPts val="1120"/>
              </a:spcBef>
            </a:pPr>
            <a:r>
              <a:rPr lang="en-CH" sz="1600" dirty="0">
                <a:solidFill>
                  <a:srgbClr val="C00000"/>
                </a:solidFill>
                <a:latin typeface="Lato" panose="020F0502020204030203" pitchFamily="34" charset="0"/>
                <a:ea typeface="Lato" panose="020F0502020204030203" pitchFamily="34" charset="0"/>
                <a:cs typeface="Lato" panose="020F0502020204030203" pitchFamily="34" charset="0"/>
                <a:sym typeface="Wingdings" pitchFamily="2" charset="2"/>
              </a:rPr>
              <a:t>*Maximum charge to be injected into the collider rings 4 nC (bunch pop. 2.5x10</a:t>
            </a:r>
            <a:r>
              <a:rPr lang="en-CH" sz="1600" baseline="30000" dirty="0">
                <a:solidFill>
                  <a:srgbClr val="C00000"/>
                </a:solidFill>
                <a:latin typeface="Lato" panose="020F0502020204030203" pitchFamily="34" charset="0"/>
                <a:ea typeface="Lato" panose="020F0502020204030203" pitchFamily="34" charset="0"/>
                <a:cs typeface="Lato" panose="020F0502020204030203" pitchFamily="34" charset="0"/>
                <a:sym typeface="Wingdings" pitchFamily="2" charset="2"/>
              </a:rPr>
              <a:t>10</a:t>
            </a:r>
            <a:r>
              <a:rPr lang="en-CH" sz="1600" dirty="0">
                <a:solidFill>
                  <a:srgbClr val="C00000"/>
                </a:solidFill>
                <a:latin typeface="Lato" panose="020F0502020204030203" pitchFamily="34" charset="0"/>
                <a:ea typeface="Lato" panose="020F0502020204030203" pitchFamily="34" charset="0"/>
                <a:cs typeface="Lato" panose="020F0502020204030203" pitchFamily="34" charset="0"/>
                <a:sym typeface="Wingdings" pitchFamily="2" charset="2"/>
              </a:rPr>
              <a:t> particles)</a:t>
            </a:r>
          </a:p>
        </p:txBody>
      </p:sp>
      <p:sp>
        <p:nvSpPr>
          <p:cNvPr id="10" name="TextBox 9">
            <a:extLst>
              <a:ext uri="{FF2B5EF4-FFF2-40B4-BE49-F238E27FC236}">
                <a16:creationId xmlns:a16="http://schemas.microsoft.com/office/drawing/2014/main" id="{B607288B-DC06-B812-C116-F2D0E385AF69}"/>
              </a:ext>
            </a:extLst>
          </p:cNvPr>
          <p:cNvSpPr txBox="1"/>
          <p:nvPr/>
        </p:nvSpPr>
        <p:spPr>
          <a:xfrm>
            <a:off x="93486" y="3268881"/>
            <a:ext cx="8734592" cy="584775"/>
          </a:xfrm>
          <a:prstGeom prst="rect">
            <a:avLst/>
          </a:prstGeom>
          <a:solidFill>
            <a:schemeClr val="accent1">
              <a:alpha val="37520"/>
            </a:schemeClr>
          </a:solidFill>
        </p:spPr>
        <p:txBody>
          <a:bodyPr wrap="square">
            <a:spAutoFit/>
          </a:bodyPr>
          <a:lstStyle/>
          <a:p>
            <a:pPr>
              <a:spcBef>
                <a:spcPts val="1120"/>
              </a:spcBef>
            </a:pPr>
            <a:r>
              <a:rPr lang="en-GB" sz="1600" dirty="0">
                <a:latin typeface="Lato" panose="020F0502020204030203" pitchFamily="34" charset="0"/>
                <a:ea typeface="Lato" panose="020F0502020204030203" pitchFamily="34" charset="0"/>
                <a:cs typeface="Lato" panose="020F0502020204030203" pitchFamily="34" charset="0"/>
                <a:sym typeface="Wingdings" pitchFamily="2" charset="2"/>
              </a:rPr>
              <a:t>Target bunch length and energy spread at the linac end, TL from HE linac to booster will include an energy compression (and bunch decompression) </a:t>
            </a:r>
          </a:p>
        </p:txBody>
      </p:sp>
      <p:sp>
        <p:nvSpPr>
          <p:cNvPr id="11" name="TextBox 10">
            <a:extLst>
              <a:ext uri="{FF2B5EF4-FFF2-40B4-BE49-F238E27FC236}">
                <a16:creationId xmlns:a16="http://schemas.microsoft.com/office/drawing/2014/main" id="{D6272CC4-258B-0168-436A-19CD2F646BDA}"/>
              </a:ext>
            </a:extLst>
          </p:cNvPr>
          <p:cNvSpPr txBox="1"/>
          <p:nvPr/>
        </p:nvSpPr>
        <p:spPr>
          <a:xfrm>
            <a:off x="155933" y="3972084"/>
            <a:ext cx="8609698" cy="1000274"/>
          </a:xfrm>
          <a:prstGeom prst="rect">
            <a:avLst/>
          </a:prstGeom>
          <a:noFill/>
        </p:spPr>
        <p:txBody>
          <a:bodyPr wrap="square">
            <a:spAutoFit/>
          </a:bodyPr>
          <a:lstStyle/>
          <a:p>
            <a:pPr marL="285750" indent="-285750">
              <a:spcBef>
                <a:spcPts val="0"/>
              </a:spcBef>
              <a:spcAft>
                <a:spcPts val="600"/>
              </a:spcAft>
              <a:buFont typeface="System Font Regular"/>
              <a:buChar char="－"/>
            </a:pPr>
            <a:r>
              <a:rPr lang="en-GB" dirty="0">
                <a:latin typeface="Lato" panose="020F0502020204030203" pitchFamily="34" charset="0"/>
                <a:ea typeface="Lato" panose="020F0502020204030203" pitchFamily="34" charset="0"/>
                <a:cs typeface="Lato" panose="020F0502020204030203" pitchFamily="34" charset="0"/>
              </a:rPr>
              <a:t>The bunch-by-bunch intensity will </a:t>
            </a:r>
            <a:r>
              <a:rPr lang="en-GB" dirty="0">
                <a:solidFill>
                  <a:srgbClr val="C00000"/>
                </a:solidFill>
                <a:latin typeface="Lato" panose="020F0502020204030203" pitchFamily="34" charset="0"/>
                <a:ea typeface="Lato" panose="020F0502020204030203" pitchFamily="34" charset="0"/>
                <a:cs typeface="Lato" panose="020F0502020204030203" pitchFamily="34" charset="0"/>
              </a:rPr>
              <a:t>arbitrarily vary from 0 to 100%, </a:t>
            </a:r>
            <a:r>
              <a:rPr lang="en-GB" dirty="0">
                <a:latin typeface="Lato" panose="020F0502020204030203" pitchFamily="34" charset="0"/>
                <a:ea typeface="Lato" panose="020F0502020204030203" pitchFamily="34" charset="0"/>
                <a:cs typeface="Lato" panose="020F0502020204030203" pitchFamily="34" charset="0"/>
              </a:rPr>
              <a:t>depending on the intensity balance between the collider rings </a:t>
            </a:r>
          </a:p>
          <a:p>
            <a:pPr marL="285750" indent="-285750">
              <a:spcBef>
                <a:spcPts val="0"/>
              </a:spcBef>
              <a:spcAft>
                <a:spcPts val="600"/>
              </a:spcAft>
              <a:buFont typeface="System Font Regular"/>
              <a:buChar char="－"/>
            </a:pPr>
            <a:r>
              <a:rPr lang="en-GB" dirty="0">
                <a:solidFill>
                  <a:srgbClr val="C00000"/>
                </a:solidFill>
                <a:latin typeface="Lato" panose="020F0502020204030203" pitchFamily="34" charset="0"/>
                <a:ea typeface="Lato" panose="020F0502020204030203" pitchFamily="34" charset="0"/>
                <a:cs typeface="Lato" panose="020F0502020204030203" pitchFamily="34" charset="0"/>
              </a:rPr>
              <a:t>Bunch-by-bunch intensity fluctuation: 5% (Z mode), 3% (WW, ZH, </a:t>
            </a:r>
            <a:r>
              <a:rPr lang="en-GB" dirty="0" err="1">
                <a:solidFill>
                  <a:srgbClr val="C00000"/>
                </a:solidFill>
                <a:latin typeface="Lato" panose="020F0502020204030203" pitchFamily="34" charset="0"/>
                <a:ea typeface="Lato" panose="020F0502020204030203" pitchFamily="34" charset="0"/>
                <a:cs typeface="Lato" panose="020F0502020204030203" pitchFamily="34" charset="0"/>
              </a:rPr>
              <a:t>tt</a:t>
            </a:r>
            <a:r>
              <a:rPr lang="en-GB" dirty="0">
                <a:solidFill>
                  <a:srgbClr val="C00000"/>
                </a:solidFill>
                <a:latin typeface="Lato" panose="020F0502020204030203" pitchFamily="34" charset="0"/>
                <a:ea typeface="Lato" panose="020F0502020204030203" pitchFamily="34" charset="0"/>
                <a:cs typeface="Lato" panose="020F0502020204030203" pitchFamily="34" charset="0"/>
              </a:rPr>
              <a:t>) </a:t>
            </a:r>
          </a:p>
        </p:txBody>
      </p:sp>
      <p:sp>
        <p:nvSpPr>
          <p:cNvPr id="12" name="Rectangle 11">
            <a:extLst>
              <a:ext uri="{FF2B5EF4-FFF2-40B4-BE49-F238E27FC236}">
                <a16:creationId xmlns:a16="http://schemas.microsoft.com/office/drawing/2014/main" id="{E1BD8118-54D4-22D7-48D9-942E69AB8003}"/>
              </a:ext>
            </a:extLst>
          </p:cNvPr>
          <p:cNvSpPr/>
          <p:nvPr/>
        </p:nvSpPr>
        <p:spPr bwMode="auto">
          <a:xfrm>
            <a:off x="3636475" y="2511241"/>
            <a:ext cx="720080" cy="526031"/>
          </a:xfrm>
          <a:prstGeom prst="rect">
            <a:avLst/>
          </a:prstGeom>
          <a:solidFill>
            <a:schemeClr val="accent1">
              <a:alpha val="28695"/>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600" b="0" i="0" u="none" strike="noStrike" cap="none" normalizeH="0" baseline="0">
              <a:ln>
                <a:noFill/>
              </a:ln>
              <a:solidFill>
                <a:schemeClr val="tx1"/>
              </a:solidFill>
              <a:effectLst/>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9EE7313C-7E15-DD49-1D64-D395C4FC05C3}"/>
              </a:ext>
            </a:extLst>
          </p:cNvPr>
          <p:cNvSpPr txBox="1"/>
          <p:nvPr/>
        </p:nvSpPr>
        <p:spPr>
          <a:xfrm>
            <a:off x="6137856" y="4618525"/>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6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id="{3E6BFA78-BE7F-83A0-A2BB-E20D307D72E2}"/>
              </a:ext>
            </a:extLst>
          </p:cNvPr>
          <p:cNvSpPr txBox="1"/>
          <p:nvPr/>
        </p:nvSpPr>
        <p:spPr>
          <a:xfrm>
            <a:off x="7581938" y="4210596"/>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6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03040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6</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2893251" y="-37135"/>
            <a:ext cx="3776996"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Injection time – HE linac option</a:t>
            </a:r>
          </a:p>
        </p:txBody>
      </p:sp>
      <p:sp>
        <p:nvSpPr>
          <p:cNvPr id="4" name="Oval 3">
            <a:extLst>
              <a:ext uri="{FF2B5EF4-FFF2-40B4-BE49-F238E27FC236}">
                <a16:creationId xmlns:a16="http://schemas.microsoft.com/office/drawing/2014/main" id="{4A86ED54-0D51-3200-D185-526A2470B541}"/>
              </a:ext>
            </a:extLst>
          </p:cNvPr>
          <p:cNvSpPr/>
          <p:nvPr/>
        </p:nvSpPr>
        <p:spPr>
          <a:xfrm>
            <a:off x="4710226" y="2156301"/>
            <a:ext cx="252020" cy="24061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200">
              <a:latin typeface="Lato" panose="020F0502020204030203" pitchFamily="34" charset="0"/>
              <a:ea typeface="Lato" panose="020F0502020204030203" pitchFamily="34" charset="0"/>
              <a:cs typeface="Lato" panose="020F0502020204030203" pitchFamily="34" charset="0"/>
            </a:endParaRPr>
          </a:p>
        </p:txBody>
      </p:sp>
      <p:cxnSp>
        <p:nvCxnSpPr>
          <p:cNvPr id="5" name="Straight Connector 4">
            <a:extLst>
              <a:ext uri="{FF2B5EF4-FFF2-40B4-BE49-F238E27FC236}">
                <a16:creationId xmlns:a16="http://schemas.microsoft.com/office/drawing/2014/main" id="{32BEDDE9-666D-DFDB-EDFA-D27BA5AD0D6F}"/>
              </a:ext>
            </a:extLst>
          </p:cNvPr>
          <p:cNvCxnSpPr>
            <a:cxnSpLocks/>
          </p:cNvCxnSpPr>
          <p:nvPr/>
        </p:nvCxnSpPr>
        <p:spPr>
          <a:xfrm>
            <a:off x="4357436" y="3256608"/>
            <a:ext cx="482617"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6DC63C4-0E88-B5AE-B085-B870CD92DB6D}"/>
              </a:ext>
            </a:extLst>
          </p:cNvPr>
          <p:cNvCxnSpPr>
            <a:cxnSpLocks/>
          </p:cNvCxnSpPr>
          <p:nvPr/>
        </p:nvCxnSpPr>
        <p:spPr>
          <a:xfrm>
            <a:off x="5365386" y="2895420"/>
            <a:ext cx="0" cy="37415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39A3350-9138-1A66-9419-11A8983AF759}"/>
              </a:ext>
            </a:extLst>
          </p:cNvPr>
          <p:cNvCxnSpPr>
            <a:cxnSpLocks/>
          </p:cNvCxnSpPr>
          <p:nvPr/>
        </p:nvCxnSpPr>
        <p:spPr>
          <a:xfrm>
            <a:off x="4704708" y="2895420"/>
            <a:ext cx="3450" cy="37415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D656ABF-C3FF-3B74-5F16-AD13E2A3C59C}"/>
              </a:ext>
            </a:extLst>
          </p:cNvPr>
          <p:cNvCxnSpPr>
            <a:cxnSpLocks/>
          </p:cNvCxnSpPr>
          <p:nvPr/>
        </p:nvCxnSpPr>
        <p:spPr>
          <a:xfrm>
            <a:off x="5149362" y="2902474"/>
            <a:ext cx="0" cy="3541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6488859-781C-F8C8-B861-9513E800EB87}"/>
              </a:ext>
            </a:extLst>
          </p:cNvPr>
          <p:cNvCxnSpPr>
            <a:cxnSpLocks/>
          </p:cNvCxnSpPr>
          <p:nvPr/>
        </p:nvCxnSpPr>
        <p:spPr>
          <a:xfrm>
            <a:off x="4493169" y="2892462"/>
            <a:ext cx="0" cy="37415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218A7EB-E3C9-2F87-1209-B64778FCD67C}"/>
              </a:ext>
            </a:extLst>
          </p:cNvPr>
          <p:cNvSpPr/>
          <p:nvPr/>
        </p:nvSpPr>
        <p:spPr>
          <a:xfrm>
            <a:off x="4063359" y="2737147"/>
            <a:ext cx="1619999" cy="69385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200">
              <a:latin typeface="Lato" panose="020F0502020204030203" pitchFamily="34" charset="0"/>
              <a:ea typeface="Lato" panose="020F0502020204030203" pitchFamily="34" charset="0"/>
              <a:cs typeface="Lato" panose="020F0502020204030203" pitchFamily="34" charset="0"/>
            </a:endParaRPr>
          </a:p>
        </p:txBody>
      </p:sp>
      <p:cxnSp>
        <p:nvCxnSpPr>
          <p:cNvPr id="12" name="Straight Connector 11">
            <a:extLst>
              <a:ext uri="{FF2B5EF4-FFF2-40B4-BE49-F238E27FC236}">
                <a16:creationId xmlns:a16="http://schemas.microsoft.com/office/drawing/2014/main" id="{CB9CE68E-60B3-EB8B-681F-2AE3E84932D1}"/>
              </a:ext>
            </a:extLst>
          </p:cNvPr>
          <p:cNvCxnSpPr>
            <a:cxnSpLocks/>
          </p:cNvCxnSpPr>
          <p:nvPr/>
        </p:nvCxnSpPr>
        <p:spPr>
          <a:xfrm>
            <a:off x="5052952" y="3256608"/>
            <a:ext cx="384442"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E7E809A-85AE-23CC-6BCC-2B9B6470E92C}"/>
              </a:ext>
            </a:extLst>
          </p:cNvPr>
          <p:cNvCxnSpPr>
            <a:cxnSpLocks/>
          </p:cNvCxnSpPr>
          <p:nvPr/>
        </p:nvCxnSpPr>
        <p:spPr>
          <a:xfrm>
            <a:off x="4865912" y="3256608"/>
            <a:ext cx="283450" cy="0"/>
          </a:xfrm>
          <a:prstGeom prst="line">
            <a:avLst/>
          </a:prstGeom>
          <a:ln w="28575">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CC02B2A-5D68-A14E-6317-486935DECC1F}"/>
              </a:ext>
            </a:extLst>
          </p:cNvPr>
          <p:cNvCxnSpPr>
            <a:cxnSpLocks/>
            <a:stCxn id="4" idx="4"/>
            <a:endCxn id="11" idx="0"/>
          </p:cNvCxnSpPr>
          <p:nvPr/>
        </p:nvCxnSpPr>
        <p:spPr>
          <a:xfrm>
            <a:off x="4836236" y="2396920"/>
            <a:ext cx="37123" cy="3402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2BF98E3-3023-5E59-E6FE-6D215C1CD71C}"/>
              </a:ext>
            </a:extLst>
          </p:cNvPr>
          <p:cNvCxnSpPr>
            <a:cxnSpLocks/>
          </p:cNvCxnSpPr>
          <p:nvPr/>
        </p:nvCxnSpPr>
        <p:spPr>
          <a:xfrm>
            <a:off x="4493169" y="3105019"/>
            <a:ext cx="219156" cy="0"/>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154CB5A-0BC6-7975-694D-0660BE0E7A4E}"/>
              </a:ext>
            </a:extLst>
          </p:cNvPr>
          <p:cNvCxnSpPr>
            <a:cxnSpLocks/>
          </p:cNvCxnSpPr>
          <p:nvPr/>
        </p:nvCxnSpPr>
        <p:spPr>
          <a:xfrm>
            <a:off x="4575067" y="3001218"/>
            <a:ext cx="718311" cy="0"/>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6C5004E-DBC2-E4B6-A748-2C33C7D53094}"/>
              </a:ext>
            </a:extLst>
          </p:cNvPr>
          <p:cNvSpPr txBox="1"/>
          <p:nvPr/>
        </p:nvSpPr>
        <p:spPr>
          <a:xfrm>
            <a:off x="4708158" y="2724219"/>
            <a:ext cx="508473" cy="276999"/>
          </a:xfrm>
          <a:prstGeom prst="rect">
            <a:avLst/>
          </a:prstGeom>
          <a:noFill/>
          <a:ln>
            <a:noFill/>
          </a:ln>
        </p:spPr>
        <p:txBody>
          <a:bodyPr wrap="non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5 ms</a:t>
            </a:r>
          </a:p>
        </p:txBody>
      </p:sp>
      <p:sp>
        <p:nvSpPr>
          <p:cNvPr id="18" name="TextBox 17">
            <a:extLst>
              <a:ext uri="{FF2B5EF4-FFF2-40B4-BE49-F238E27FC236}">
                <a16:creationId xmlns:a16="http://schemas.microsoft.com/office/drawing/2014/main" id="{80FA6CDF-9681-A0CB-10CC-73975BCF689A}"/>
              </a:ext>
            </a:extLst>
          </p:cNvPr>
          <p:cNvSpPr txBox="1"/>
          <p:nvPr/>
        </p:nvSpPr>
        <p:spPr>
          <a:xfrm>
            <a:off x="4038682" y="2892462"/>
            <a:ext cx="558166" cy="276999"/>
          </a:xfrm>
          <a:prstGeom prst="rect">
            <a:avLst/>
          </a:prstGeom>
          <a:noFill/>
        </p:spPr>
        <p:txBody>
          <a:bodyPr wrap="non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25 ns</a:t>
            </a:r>
          </a:p>
        </p:txBody>
      </p:sp>
      <p:sp>
        <p:nvSpPr>
          <p:cNvPr id="19" name="Oval 18">
            <a:extLst>
              <a:ext uri="{FF2B5EF4-FFF2-40B4-BE49-F238E27FC236}">
                <a16:creationId xmlns:a16="http://schemas.microsoft.com/office/drawing/2014/main" id="{96A378B0-A553-2159-C128-136B64B4D3E5}"/>
              </a:ext>
            </a:extLst>
          </p:cNvPr>
          <p:cNvSpPr/>
          <p:nvPr/>
        </p:nvSpPr>
        <p:spPr>
          <a:xfrm>
            <a:off x="6833254" y="380622"/>
            <a:ext cx="1620000" cy="1620000"/>
          </a:xfrm>
          <a:prstGeom prst="ellipse">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200" dirty="0">
              <a:latin typeface="Lato" panose="020F0502020204030203" pitchFamily="34" charset="0"/>
              <a:ea typeface="Lato" panose="020F0502020204030203" pitchFamily="34" charset="0"/>
              <a:cs typeface="Lato" panose="020F0502020204030203" pitchFamily="34" charset="0"/>
            </a:endParaRPr>
          </a:p>
        </p:txBody>
      </p:sp>
      <p:sp>
        <p:nvSpPr>
          <p:cNvPr id="20" name="Oval 19">
            <a:extLst>
              <a:ext uri="{FF2B5EF4-FFF2-40B4-BE49-F238E27FC236}">
                <a16:creationId xmlns:a16="http://schemas.microsoft.com/office/drawing/2014/main" id="{93BD8BC8-BA99-89AE-38BC-7010F6C2B026}"/>
              </a:ext>
            </a:extLst>
          </p:cNvPr>
          <p:cNvSpPr/>
          <p:nvPr/>
        </p:nvSpPr>
        <p:spPr>
          <a:xfrm>
            <a:off x="6179878" y="683546"/>
            <a:ext cx="1620000" cy="1620000"/>
          </a:xfrm>
          <a:prstGeom prst="ellipse">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200" dirty="0">
              <a:latin typeface="Lato" panose="020F0502020204030203" pitchFamily="34" charset="0"/>
              <a:ea typeface="Lato" panose="020F0502020204030203" pitchFamily="34" charset="0"/>
              <a:cs typeface="Lato" panose="020F0502020204030203" pitchFamily="34" charset="0"/>
            </a:endParaRPr>
          </a:p>
        </p:txBody>
      </p:sp>
      <p:cxnSp>
        <p:nvCxnSpPr>
          <p:cNvPr id="21" name="Straight Connector 20">
            <a:extLst>
              <a:ext uri="{FF2B5EF4-FFF2-40B4-BE49-F238E27FC236}">
                <a16:creationId xmlns:a16="http://schemas.microsoft.com/office/drawing/2014/main" id="{580DA7E3-D01A-4B72-1408-14CADA9CC497}"/>
              </a:ext>
            </a:extLst>
          </p:cNvPr>
          <p:cNvCxnSpPr>
            <a:cxnSpLocks/>
          </p:cNvCxnSpPr>
          <p:nvPr/>
        </p:nvCxnSpPr>
        <p:spPr>
          <a:xfrm>
            <a:off x="4447958" y="2303546"/>
            <a:ext cx="6049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978A0B3-A470-9916-055F-4ECF588BAD4E}"/>
              </a:ext>
            </a:extLst>
          </p:cNvPr>
          <p:cNvCxnSpPr>
            <a:cxnSpLocks/>
            <a:endCxn id="20" idx="4"/>
          </p:cNvCxnSpPr>
          <p:nvPr/>
        </p:nvCxnSpPr>
        <p:spPr>
          <a:xfrm>
            <a:off x="5069263" y="2303546"/>
            <a:ext cx="192061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7C8C849-5732-ADB9-7A40-7CF3A3D1CD27}"/>
              </a:ext>
            </a:extLst>
          </p:cNvPr>
          <p:cNvSpPr txBox="1"/>
          <p:nvPr/>
        </p:nvSpPr>
        <p:spPr>
          <a:xfrm>
            <a:off x="5870398" y="2758787"/>
            <a:ext cx="3078664" cy="1015663"/>
          </a:xfrm>
          <a:prstGeom prst="rect">
            <a:avLst/>
          </a:prstGeom>
          <a:solidFill>
            <a:schemeClr val="bg1"/>
          </a:solidFill>
        </p:spPr>
        <p:txBody>
          <a:bodyPr wrap="square" rtlCol="0">
            <a:spAutoFit/>
          </a:bodyPr>
          <a:lstStyle/>
          <a:p>
            <a:r>
              <a:rPr lang="en-CH" sz="1200" b="1" dirty="0">
                <a:solidFill>
                  <a:srgbClr val="0070C0"/>
                </a:solidFill>
                <a:latin typeface="Lato" panose="020F0502020204030203" pitchFamily="34" charset="0"/>
                <a:ea typeface="Lato" panose="020F0502020204030203" pitchFamily="34" charset="0"/>
                <a:cs typeface="Lato" panose="020F0502020204030203" pitchFamily="34" charset="0"/>
              </a:rPr>
              <a:t>Collider rings, 11200</a:t>
            </a:r>
            <a:r>
              <a:rPr lang="en-CH" sz="1200" dirty="0">
                <a:latin typeface="Lato" panose="020F0502020204030203" pitchFamily="34" charset="0"/>
                <a:ea typeface="Lato" panose="020F0502020204030203" pitchFamily="34" charset="0"/>
                <a:cs typeface="Lato" panose="020F0502020204030203" pitchFamily="34" charset="0"/>
              </a:rPr>
              <a:t> bunches</a:t>
            </a:r>
          </a:p>
          <a:p>
            <a:r>
              <a:rPr lang="en-CH" sz="1200" dirty="0">
                <a:latin typeface="Lato" panose="020F0502020204030203" pitchFamily="34" charset="0"/>
                <a:ea typeface="Lato" panose="020F0502020204030203" pitchFamily="34" charset="0"/>
                <a:cs typeface="Lato" panose="020F0502020204030203" pitchFamily="34" charset="0"/>
              </a:rPr>
              <a:t>Filling from scratch 305.4 s for each species (3.5 nC/bunch)</a:t>
            </a:r>
          </a:p>
          <a:p>
            <a:r>
              <a:rPr lang="en-CH" sz="1200" dirty="0">
                <a:latin typeface="Lato" panose="020F0502020204030203" pitchFamily="34" charset="0"/>
                <a:ea typeface="Lato" panose="020F0502020204030203" pitchFamily="34" charset="0"/>
                <a:cs typeface="Lato" panose="020F0502020204030203" pitchFamily="34" charset="0"/>
              </a:rPr>
              <a:t>Total filling time from scratch 2x305.4 s = </a:t>
            </a:r>
            <a:r>
              <a:rPr lang="en-CH" sz="1200" b="1" dirty="0">
                <a:solidFill>
                  <a:srgbClr val="197418"/>
                </a:solidFill>
                <a:latin typeface="Lato" panose="020F0502020204030203" pitchFamily="34" charset="0"/>
                <a:ea typeface="Lato" panose="020F0502020204030203" pitchFamily="34" charset="0"/>
                <a:cs typeface="Lato" panose="020F0502020204030203" pitchFamily="34" charset="0"/>
              </a:rPr>
              <a:t>610.8 s (~10 min)</a:t>
            </a:r>
          </a:p>
        </p:txBody>
      </p:sp>
      <p:cxnSp>
        <p:nvCxnSpPr>
          <p:cNvPr id="24" name="Straight Connector 23">
            <a:extLst>
              <a:ext uri="{FF2B5EF4-FFF2-40B4-BE49-F238E27FC236}">
                <a16:creationId xmlns:a16="http://schemas.microsoft.com/office/drawing/2014/main" id="{994F6029-C2D6-532C-F818-E0878AE7A675}"/>
              </a:ext>
            </a:extLst>
          </p:cNvPr>
          <p:cNvCxnSpPr>
            <a:cxnSpLocks/>
          </p:cNvCxnSpPr>
          <p:nvPr/>
        </p:nvCxnSpPr>
        <p:spPr>
          <a:xfrm flipH="1">
            <a:off x="6566175" y="432208"/>
            <a:ext cx="803121" cy="3667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C76A818-17B3-7A9F-E7DB-F140F662A47E}"/>
              </a:ext>
            </a:extLst>
          </p:cNvPr>
          <p:cNvSpPr txBox="1"/>
          <p:nvPr/>
        </p:nvSpPr>
        <p:spPr>
          <a:xfrm>
            <a:off x="3534028" y="477412"/>
            <a:ext cx="2927961" cy="646331"/>
          </a:xfrm>
          <a:prstGeom prst="rect">
            <a:avLst/>
          </a:prstGeom>
          <a:noFill/>
        </p:spPr>
        <p:txBody>
          <a:bodyPr wrap="square" rtlCol="0">
            <a:spAutoFit/>
          </a:bodyPr>
          <a:lstStyle/>
          <a:p>
            <a:r>
              <a:rPr lang="en-CH" sz="1200" b="1" dirty="0">
                <a:solidFill>
                  <a:srgbClr val="0070C0"/>
                </a:solidFill>
                <a:latin typeface="Lato" panose="020F0502020204030203" pitchFamily="34" charset="0"/>
                <a:ea typeface="Lato" panose="020F0502020204030203" pitchFamily="34" charset="0"/>
                <a:cs typeface="Lato" panose="020F0502020204030203" pitchFamily="34" charset="0"/>
              </a:rPr>
              <a:t>Booster ring</a:t>
            </a:r>
            <a:r>
              <a:rPr lang="en-CH" sz="1200" dirty="0">
                <a:latin typeface="Lato" panose="020F0502020204030203" pitchFamily="34" charset="0"/>
                <a:ea typeface="Lato" panose="020F0502020204030203" pitchFamily="34" charset="0"/>
                <a:cs typeface="Lato" panose="020F0502020204030203" pitchFamily="34" charset="0"/>
              </a:rPr>
              <a:t>, 11200 bunches, Injection time 28 s, Ramp up 0.32 s, </a:t>
            </a:r>
            <a:r>
              <a:rPr lang="en-CH" sz="1200" dirty="0">
                <a:solidFill>
                  <a:srgbClr val="C00000"/>
                </a:solidFill>
                <a:latin typeface="Lato" panose="020F0502020204030203" pitchFamily="34" charset="0"/>
                <a:ea typeface="Lato" panose="020F0502020204030203" pitchFamily="34" charset="0"/>
                <a:cs typeface="Lato" panose="020F0502020204030203" pitchFamily="34" charset="0"/>
              </a:rPr>
              <a:t>Flat-top 1.9 s</a:t>
            </a:r>
            <a:r>
              <a:rPr lang="en-CH" sz="1200" dirty="0">
                <a:latin typeface="Lato" panose="020F0502020204030203" pitchFamily="34" charset="0"/>
                <a:ea typeface="Lato" panose="020F0502020204030203" pitchFamily="34" charset="0"/>
                <a:cs typeface="Lato" panose="020F0502020204030203" pitchFamily="34" charset="0"/>
              </a:rPr>
              <a:t>, Ramp down 0.32 s</a:t>
            </a:r>
          </a:p>
        </p:txBody>
      </p:sp>
      <p:cxnSp>
        <p:nvCxnSpPr>
          <p:cNvPr id="26" name="Straight Arrow Connector 25">
            <a:extLst>
              <a:ext uri="{FF2B5EF4-FFF2-40B4-BE49-F238E27FC236}">
                <a16:creationId xmlns:a16="http://schemas.microsoft.com/office/drawing/2014/main" id="{5B0D6EEE-E85F-0F23-AA02-7508ED417A45}"/>
              </a:ext>
            </a:extLst>
          </p:cNvPr>
          <p:cNvCxnSpPr>
            <a:cxnSpLocks/>
          </p:cNvCxnSpPr>
          <p:nvPr/>
        </p:nvCxnSpPr>
        <p:spPr>
          <a:xfrm flipV="1">
            <a:off x="6809668" y="380622"/>
            <a:ext cx="475585" cy="1919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721F4F4-230E-7F5F-1D99-F03CD55639BD}"/>
              </a:ext>
            </a:extLst>
          </p:cNvPr>
          <p:cNvCxnSpPr/>
          <p:nvPr/>
        </p:nvCxnSpPr>
        <p:spPr>
          <a:xfrm>
            <a:off x="397635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A73B38F-14BA-442E-78DB-FB5185C73FCA}"/>
              </a:ext>
            </a:extLst>
          </p:cNvPr>
          <p:cNvCxnSpPr/>
          <p:nvPr/>
        </p:nvCxnSpPr>
        <p:spPr>
          <a:xfrm>
            <a:off x="386321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78A71A-1E5A-C82B-3FCD-8D5E55226E6A}"/>
              </a:ext>
            </a:extLst>
          </p:cNvPr>
          <p:cNvCxnSpPr/>
          <p:nvPr/>
        </p:nvCxnSpPr>
        <p:spPr>
          <a:xfrm>
            <a:off x="408949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CD20F35-FF3D-F7B9-F050-95E4F7317DB5}"/>
              </a:ext>
            </a:extLst>
          </p:cNvPr>
          <p:cNvCxnSpPr/>
          <p:nvPr/>
        </p:nvCxnSpPr>
        <p:spPr>
          <a:xfrm>
            <a:off x="4202629"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33D67DA-7212-355E-A10C-215582CC0EFB}"/>
              </a:ext>
            </a:extLst>
          </p:cNvPr>
          <p:cNvCxnSpPr/>
          <p:nvPr/>
        </p:nvCxnSpPr>
        <p:spPr>
          <a:xfrm>
            <a:off x="3956216"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132CD9C-8EEE-F27B-C0FE-47A3D6C5E4B2}"/>
              </a:ext>
            </a:extLst>
          </p:cNvPr>
          <p:cNvCxnSpPr/>
          <p:nvPr/>
        </p:nvCxnSpPr>
        <p:spPr>
          <a:xfrm>
            <a:off x="3843076"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223614E-10DD-0109-C93F-D457B4E2D835}"/>
              </a:ext>
            </a:extLst>
          </p:cNvPr>
          <p:cNvCxnSpPr/>
          <p:nvPr/>
        </p:nvCxnSpPr>
        <p:spPr>
          <a:xfrm>
            <a:off x="4069356"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DB3EEF4-B07A-7B18-227D-4F4B30C0F752}"/>
              </a:ext>
            </a:extLst>
          </p:cNvPr>
          <p:cNvCxnSpPr/>
          <p:nvPr/>
        </p:nvCxnSpPr>
        <p:spPr>
          <a:xfrm>
            <a:off x="4182496"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E429022-0265-24F6-6702-465D8CB7DC8F}"/>
              </a:ext>
            </a:extLst>
          </p:cNvPr>
          <p:cNvCxnSpPr/>
          <p:nvPr/>
        </p:nvCxnSpPr>
        <p:spPr>
          <a:xfrm>
            <a:off x="4679664"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B16E4E3-1ADA-391F-99CD-C12D847893E3}"/>
              </a:ext>
            </a:extLst>
          </p:cNvPr>
          <p:cNvCxnSpPr/>
          <p:nvPr/>
        </p:nvCxnSpPr>
        <p:spPr>
          <a:xfrm>
            <a:off x="4566524"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3B05E42-AFF0-9609-E34F-67DA7E7CE81D}"/>
              </a:ext>
            </a:extLst>
          </p:cNvPr>
          <p:cNvCxnSpPr/>
          <p:nvPr/>
        </p:nvCxnSpPr>
        <p:spPr>
          <a:xfrm>
            <a:off x="4792804"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4B79020-9C5A-0FFC-B928-35A8DE7082A5}"/>
              </a:ext>
            </a:extLst>
          </p:cNvPr>
          <p:cNvCxnSpPr/>
          <p:nvPr/>
        </p:nvCxnSpPr>
        <p:spPr>
          <a:xfrm>
            <a:off x="4905943"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1FE9A6D-93AF-A69C-216A-659F3219B3C1}"/>
              </a:ext>
            </a:extLst>
          </p:cNvPr>
          <p:cNvCxnSpPr/>
          <p:nvPr/>
        </p:nvCxnSpPr>
        <p:spPr>
          <a:xfrm>
            <a:off x="465953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7F5A4A6-217D-9146-AB76-F6F097061296}"/>
              </a:ext>
            </a:extLst>
          </p:cNvPr>
          <p:cNvCxnSpPr/>
          <p:nvPr/>
        </p:nvCxnSpPr>
        <p:spPr>
          <a:xfrm>
            <a:off x="454639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B69D62B-31BB-F521-B10F-64E92521882F}"/>
              </a:ext>
            </a:extLst>
          </p:cNvPr>
          <p:cNvCxnSpPr/>
          <p:nvPr/>
        </p:nvCxnSpPr>
        <p:spPr>
          <a:xfrm>
            <a:off x="477267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CCD707D-E22E-A177-7E0F-71187C46185C}"/>
              </a:ext>
            </a:extLst>
          </p:cNvPr>
          <p:cNvCxnSpPr/>
          <p:nvPr/>
        </p:nvCxnSpPr>
        <p:spPr>
          <a:xfrm>
            <a:off x="4885810" y="2032021"/>
            <a:ext cx="0" cy="27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F979EE4-9672-8024-EEC7-5CC5EE19AE5B}"/>
              </a:ext>
            </a:extLst>
          </p:cNvPr>
          <p:cNvCxnSpPr>
            <a:cxnSpLocks/>
          </p:cNvCxnSpPr>
          <p:nvPr/>
        </p:nvCxnSpPr>
        <p:spPr>
          <a:xfrm>
            <a:off x="4265780" y="2193604"/>
            <a:ext cx="21593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361EA283-D047-5994-C8D8-5A75D3D85899}"/>
              </a:ext>
            </a:extLst>
          </p:cNvPr>
          <p:cNvSpPr txBox="1"/>
          <p:nvPr/>
        </p:nvSpPr>
        <p:spPr>
          <a:xfrm>
            <a:off x="3715359" y="1474250"/>
            <a:ext cx="1578590" cy="461665"/>
          </a:xfrm>
          <a:prstGeom prst="rect">
            <a:avLst/>
          </a:prstGeom>
          <a:noFill/>
        </p:spPr>
        <p:txBody>
          <a:bodyPr wrap="squar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5600 rf pulses x 2 bunches (28 s)</a:t>
            </a:r>
          </a:p>
        </p:txBody>
      </p:sp>
      <p:cxnSp>
        <p:nvCxnSpPr>
          <p:cNvPr id="45" name="Straight Arrow Connector 44">
            <a:extLst>
              <a:ext uri="{FF2B5EF4-FFF2-40B4-BE49-F238E27FC236}">
                <a16:creationId xmlns:a16="http://schemas.microsoft.com/office/drawing/2014/main" id="{7DE60A83-0CBA-FDD8-FFE5-4A8E1A5D226E}"/>
              </a:ext>
            </a:extLst>
          </p:cNvPr>
          <p:cNvCxnSpPr>
            <a:cxnSpLocks/>
          </p:cNvCxnSpPr>
          <p:nvPr/>
        </p:nvCxnSpPr>
        <p:spPr>
          <a:xfrm>
            <a:off x="5584112" y="2433520"/>
            <a:ext cx="103632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FE8A857E-D02B-68DB-33EA-153F3FA0AD45}"/>
              </a:ext>
            </a:extLst>
          </p:cNvPr>
          <p:cNvSpPr txBox="1"/>
          <p:nvPr/>
        </p:nvSpPr>
        <p:spPr>
          <a:xfrm>
            <a:off x="5672428" y="2435997"/>
            <a:ext cx="1052607" cy="276999"/>
          </a:xfrm>
          <a:prstGeom prst="rect">
            <a:avLst/>
          </a:prstGeom>
          <a:noFill/>
        </p:spPr>
        <p:txBody>
          <a:bodyPr wrap="squar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1 injection</a:t>
            </a:r>
          </a:p>
        </p:txBody>
      </p:sp>
      <p:sp>
        <p:nvSpPr>
          <p:cNvPr id="47" name="TextBox 46">
            <a:extLst>
              <a:ext uri="{FF2B5EF4-FFF2-40B4-BE49-F238E27FC236}">
                <a16:creationId xmlns:a16="http://schemas.microsoft.com/office/drawing/2014/main" id="{06A4CBA8-E03C-C1AC-5820-F355DB58297F}"/>
              </a:ext>
            </a:extLst>
          </p:cNvPr>
          <p:cNvSpPr txBox="1"/>
          <p:nvPr/>
        </p:nvSpPr>
        <p:spPr>
          <a:xfrm>
            <a:off x="6496742" y="1406116"/>
            <a:ext cx="1054824" cy="346249"/>
          </a:xfrm>
          <a:prstGeom prst="rect">
            <a:avLst/>
          </a:prstGeom>
          <a:solidFill>
            <a:schemeClr val="bg1"/>
          </a:solidFill>
        </p:spPr>
        <p:txBody>
          <a:bodyPr wrap="square" rtlCol="0">
            <a:spAutoFit/>
          </a:bodyPr>
          <a:lstStyle/>
          <a:p>
            <a:r>
              <a:rPr lang="en-CH" sz="825" dirty="0">
                <a:latin typeface="Lato" panose="020F0502020204030203" pitchFamily="34" charset="0"/>
                <a:ea typeface="Lato" panose="020F0502020204030203" pitchFamily="34" charset="0"/>
                <a:cs typeface="Lato" panose="020F0502020204030203" pitchFamily="34" charset="0"/>
              </a:rPr>
              <a:t>Booster ring</a:t>
            </a:r>
          </a:p>
          <a:p>
            <a:r>
              <a:rPr lang="en-GB" sz="825" dirty="0">
                <a:latin typeface="Lato" panose="020F0502020204030203" pitchFamily="34" charset="0"/>
                <a:ea typeface="Lato" panose="020F0502020204030203" pitchFamily="34" charset="0"/>
                <a:cs typeface="Lato" panose="020F0502020204030203" pitchFamily="34" charset="0"/>
              </a:rPr>
              <a:t>C</a:t>
            </a:r>
            <a:r>
              <a:rPr lang="en-CH" sz="825" dirty="0">
                <a:latin typeface="Lato" panose="020F0502020204030203" pitchFamily="34" charset="0"/>
                <a:ea typeface="Lato" panose="020F0502020204030203" pitchFamily="34" charset="0"/>
                <a:cs typeface="Lato" panose="020F0502020204030203" pitchFamily="34" charset="0"/>
              </a:rPr>
              <a:t>ycle time 30.54 s</a:t>
            </a:r>
          </a:p>
        </p:txBody>
      </p:sp>
      <p:cxnSp>
        <p:nvCxnSpPr>
          <p:cNvPr id="48" name="Straight Connector 47">
            <a:extLst>
              <a:ext uri="{FF2B5EF4-FFF2-40B4-BE49-F238E27FC236}">
                <a16:creationId xmlns:a16="http://schemas.microsoft.com/office/drawing/2014/main" id="{0543330F-3E35-B971-6818-363526589DA0}"/>
              </a:ext>
            </a:extLst>
          </p:cNvPr>
          <p:cNvCxnSpPr/>
          <p:nvPr/>
        </p:nvCxnSpPr>
        <p:spPr>
          <a:xfrm>
            <a:off x="1978039"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2C8EE82-436B-D592-0357-7BB3BE36BED2}"/>
              </a:ext>
            </a:extLst>
          </p:cNvPr>
          <p:cNvCxnSpPr/>
          <p:nvPr/>
        </p:nvCxnSpPr>
        <p:spPr>
          <a:xfrm>
            <a:off x="1864899"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B025B18-B1E7-59DA-83D5-D1085751BC18}"/>
              </a:ext>
            </a:extLst>
          </p:cNvPr>
          <p:cNvCxnSpPr/>
          <p:nvPr/>
        </p:nvCxnSpPr>
        <p:spPr>
          <a:xfrm>
            <a:off x="2091178"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82CF846-A76D-9323-A569-AE0A7DA291DE}"/>
              </a:ext>
            </a:extLst>
          </p:cNvPr>
          <p:cNvCxnSpPr/>
          <p:nvPr/>
        </p:nvCxnSpPr>
        <p:spPr>
          <a:xfrm>
            <a:off x="2204318"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265799E9-B39F-4755-61C7-1B41B1F2077E}"/>
              </a:ext>
            </a:extLst>
          </p:cNvPr>
          <p:cNvCxnSpPr/>
          <p:nvPr/>
        </p:nvCxnSpPr>
        <p:spPr>
          <a:xfrm>
            <a:off x="1957905"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10DB35D-CD97-0360-DE1B-241D8F0DA4C1}"/>
              </a:ext>
            </a:extLst>
          </p:cNvPr>
          <p:cNvCxnSpPr/>
          <p:nvPr/>
        </p:nvCxnSpPr>
        <p:spPr>
          <a:xfrm>
            <a:off x="1844765"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80E767A-7E5D-A6D1-2AC1-BEA4A9C1486E}"/>
              </a:ext>
            </a:extLst>
          </p:cNvPr>
          <p:cNvCxnSpPr/>
          <p:nvPr/>
        </p:nvCxnSpPr>
        <p:spPr>
          <a:xfrm>
            <a:off x="2071045"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4F4ED03-B6B2-2652-D4F2-C4C9D0178735}"/>
              </a:ext>
            </a:extLst>
          </p:cNvPr>
          <p:cNvCxnSpPr/>
          <p:nvPr/>
        </p:nvCxnSpPr>
        <p:spPr>
          <a:xfrm>
            <a:off x="2184184" y="2032021"/>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015DDD4-C616-5FF5-5702-31D872B3D6A7}"/>
              </a:ext>
            </a:extLst>
          </p:cNvPr>
          <p:cNvCxnSpPr/>
          <p:nvPr/>
        </p:nvCxnSpPr>
        <p:spPr>
          <a:xfrm>
            <a:off x="2687012"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48BF53D-4C90-3AB5-BF32-AF82B2448F31}"/>
              </a:ext>
            </a:extLst>
          </p:cNvPr>
          <p:cNvCxnSpPr/>
          <p:nvPr/>
        </p:nvCxnSpPr>
        <p:spPr>
          <a:xfrm>
            <a:off x="2573872"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F92FC2D-AFE8-3B3C-EA85-3C7EBDD30615}"/>
              </a:ext>
            </a:extLst>
          </p:cNvPr>
          <p:cNvCxnSpPr/>
          <p:nvPr/>
        </p:nvCxnSpPr>
        <p:spPr>
          <a:xfrm>
            <a:off x="2800152"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6618640-8617-42D9-EF35-B734E7666513}"/>
              </a:ext>
            </a:extLst>
          </p:cNvPr>
          <p:cNvCxnSpPr/>
          <p:nvPr/>
        </p:nvCxnSpPr>
        <p:spPr>
          <a:xfrm>
            <a:off x="2913292"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41BA828-5D32-E6BD-6EFE-43063482B43D}"/>
              </a:ext>
            </a:extLst>
          </p:cNvPr>
          <p:cNvCxnSpPr/>
          <p:nvPr/>
        </p:nvCxnSpPr>
        <p:spPr>
          <a:xfrm>
            <a:off x="2666878"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0965678-8768-4588-24DC-3AC635733A5D}"/>
              </a:ext>
            </a:extLst>
          </p:cNvPr>
          <p:cNvCxnSpPr/>
          <p:nvPr/>
        </p:nvCxnSpPr>
        <p:spPr>
          <a:xfrm>
            <a:off x="2553739"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51ED16B-796D-A648-0A3B-FF6D2F409D1F}"/>
              </a:ext>
            </a:extLst>
          </p:cNvPr>
          <p:cNvCxnSpPr/>
          <p:nvPr/>
        </p:nvCxnSpPr>
        <p:spPr>
          <a:xfrm>
            <a:off x="2780018"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3EBE0DE-5E4B-CDCD-E9F8-D580B6BB15BB}"/>
              </a:ext>
            </a:extLst>
          </p:cNvPr>
          <p:cNvCxnSpPr/>
          <p:nvPr/>
        </p:nvCxnSpPr>
        <p:spPr>
          <a:xfrm>
            <a:off x="2893158" y="2025268"/>
            <a:ext cx="0" cy="27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5CEC3683-AEFF-6A2A-12DF-A88259149AD7}"/>
              </a:ext>
            </a:extLst>
          </p:cNvPr>
          <p:cNvCxnSpPr>
            <a:cxnSpLocks/>
          </p:cNvCxnSpPr>
          <p:nvPr/>
        </p:nvCxnSpPr>
        <p:spPr>
          <a:xfrm>
            <a:off x="2272769" y="2183389"/>
            <a:ext cx="21593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7" name="TextBox 256">
            <a:extLst>
              <a:ext uri="{FF2B5EF4-FFF2-40B4-BE49-F238E27FC236}">
                <a16:creationId xmlns:a16="http://schemas.microsoft.com/office/drawing/2014/main" id="{A25DCC8C-442B-7371-C41D-6AC89B5C4836}"/>
              </a:ext>
            </a:extLst>
          </p:cNvPr>
          <p:cNvSpPr txBox="1"/>
          <p:nvPr/>
        </p:nvSpPr>
        <p:spPr>
          <a:xfrm>
            <a:off x="1671334" y="1517214"/>
            <a:ext cx="1669737" cy="461665"/>
          </a:xfrm>
          <a:prstGeom prst="rect">
            <a:avLst/>
          </a:prstGeom>
          <a:noFill/>
        </p:spPr>
        <p:txBody>
          <a:bodyPr wrap="squar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5600 rf pulses x 2 bunches (28 s)</a:t>
            </a:r>
          </a:p>
        </p:txBody>
      </p:sp>
      <p:cxnSp>
        <p:nvCxnSpPr>
          <p:cNvPr id="259" name="Straight Arrow Connector 258">
            <a:extLst>
              <a:ext uri="{FF2B5EF4-FFF2-40B4-BE49-F238E27FC236}">
                <a16:creationId xmlns:a16="http://schemas.microsoft.com/office/drawing/2014/main" id="{8C702EDD-DEA2-F25E-2C00-231391DC8B25}"/>
              </a:ext>
            </a:extLst>
          </p:cNvPr>
          <p:cNvCxnSpPr>
            <a:cxnSpLocks/>
          </p:cNvCxnSpPr>
          <p:nvPr/>
        </p:nvCxnSpPr>
        <p:spPr>
          <a:xfrm>
            <a:off x="2922367" y="2180822"/>
            <a:ext cx="842184" cy="626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0" name="TextBox 259">
            <a:extLst>
              <a:ext uri="{FF2B5EF4-FFF2-40B4-BE49-F238E27FC236}">
                <a16:creationId xmlns:a16="http://schemas.microsoft.com/office/drawing/2014/main" id="{6956CFEC-3B58-F0B6-5569-209F5F91A0EA}"/>
              </a:ext>
            </a:extLst>
          </p:cNvPr>
          <p:cNvSpPr txBox="1"/>
          <p:nvPr/>
        </p:nvSpPr>
        <p:spPr>
          <a:xfrm>
            <a:off x="2984351" y="1865164"/>
            <a:ext cx="733135" cy="276999"/>
          </a:xfrm>
          <a:prstGeom prst="rect">
            <a:avLst/>
          </a:prstGeom>
          <a:noFill/>
        </p:spPr>
        <p:txBody>
          <a:bodyPr wrap="squar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 2.54 s </a:t>
            </a:r>
          </a:p>
        </p:txBody>
      </p:sp>
      <p:cxnSp>
        <p:nvCxnSpPr>
          <p:cNvPr id="261" name="Straight Connector 260">
            <a:extLst>
              <a:ext uri="{FF2B5EF4-FFF2-40B4-BE49-F238E27FC236}">
                <a16:creationId xmlns:a16="http://schemas.microsoft.com/office/drawing/2014/main" id="{1FC63920-EA81-383E-CA28-E27E46A3A3BC}"/>
              </a:ext>
            </a:extLst>
          </p:cNvPr>
          <p:cNvCxnSpPr>
            <a:cxnSpLocks/>
          </p:cNvCxnSpPr>
          <p:nvPr/>
        </p:nvCxnSpPr>
        <p:spPr>
          <a:xfrm>
            <a:off x="1488990" y="2305596"/>
            <a:ext cx="7728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2436872E-301E-FD2D-A531-74EF7A1E941F}"/>
              </a:ext>
            </a:extLst>
          </p:cNvPr>
          <p:cNvCxnSpPr>
            <a:cxnSpLocks/>
          </p:cNvCxnSpPr>
          <p:nvPr/>
        </p:nvCxnSpPr>
        <p:spPr>
          <a:xfrm>
            <a:off x="2477752" y="2303546"/>
            <a:ext cx="7728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95E523E2-6898-102E-DF29-97DF0A5CEEFF}"/>
              </a:ext>
            </a:extLst>
          </p:cNvPr>
          <p:cNvCxnSpPr>
            <a:cxnSpLocks/>
          </p:cNvCxnSpPr>
          <p:nvPr/>
        </p:nvCxnSpPr>
        <p:spPr>
          <a:xfrm>
            <a:off x="3250579" y="2303546"/>
            <a:ext cx="283450"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BA5EB371-F164-EFF2-32F5-C2B1C93ACFD9}"/>
              </a:ext>
            </a:extLst>
          </p:cNvPr>
          <p:cNvCxnSpPr>
            <a:cxnSpLocks/>
          </p:cNvCxnSpPr>
          <p:nvPr/>
        </p:nvCxnSpPr>
        <p:spPr>
          <a:xfrm>
            <a:off x="2228059" y="2303546"/>
            <a:ext cx="283450"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2FD726D1-4D1C-7686-CF08-B7625F0A5A22}"/>
              </a:ext>
            </a:extLst>
          </p:cNvPr>
          <p:cNvCxnSpPr>
            <a:cxnSpLocks/>
          </p:cNvCxnSpPr>
          <p:nvPr/>
        </p:nvCxnSpPr>
        <p:spPr>
          <a:xfrm>
            <a:off x="3534028" y="2303546"/>
            <a:ext cx="69799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a:extLst>
              <a:ext uri="{FF2B5EF4-FFF2-40B4-BE49-F238E27FC236}">
                <a16:creationId xmlns:a16="http://schemas.microsoft.com/office/drawing/2014/main" id="{8D50A214-DBA7-C981-066B-B4DCA0ABAC2B}"/>
              </a:ext>
            </a:extLst>
          </p:cNvPr>
          <p:cNvCxnSpPr>
            <a:cxnSpLocks/>
          </p:cNvCxnSpPr>
          <p:nvPr/>
        </p:nvCxnSpPr>
        <p:spPr>
          <a:xfrm>
            <a:off x="4198265" y="2302323"/>
            <a:ext cx="283450"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8" name="TextBox 267">
            <a:extLst>
              <a:ext uri="{FF2B5EF4-FFF2-40B4-BE49-F238E27FC236}">
                <a16:creationId xmlns:a16="http://schemas.microsoft.com/office/drawing/2014/main" id="{16024D27-571C-A8CD-DC5A-0B18CC0EE710}"/>
              </a:ext>
            </a:extLst>
          </p:cNvPr>
          <p:cNvSpPr txBox="1"/>
          <p:nvPr/>
        </p:nvSpPr>
        <p:spPr>
          <a:xfrm>
            <a:off x="578721" y="1962771"/>
            <a:ext cx="1013462" cy="461665"/>
          </a:xfrm>
          <a:prstGeom prst="rect">
            <a:avLst/>
          </a:prstGeom>
          <a:noFill/>
        </p:spPr>
        <p:txBody>
          <a:bodyPr wrap="square" rtlCol="0">
            <a:spAutoFit/>
          </a:bodyPr>
          <a:lstStyle/>
          <a:p>
            <a:r>
              <a:rPr lang="en-CH" sz="1200" dirty="0">
                <a:latin typeface="Lato" panose="020F0502020204030203" pitchFamily="34" charset="0"/>
                <a:ea typeface="Lato" panose="020F0502020204030203" pitchFamily="34" charset="0"/>
                <a:cs typeface="Lato" panose="020F0502020204030203" pitchFamily="34" charset="0"/>
              </a:rPr>
              <a:t>Linac up to 20 GeV</a:t>
            </a:r>
          </a:p>
        </p:txBody>
      </p:sp>
      <p:sp>
        <p:nvSpPr>
          <p:cNvPr id="269" name="TextBox 268">
            <a:extLst>
              <a:ext uri="{FF2B5EF4-FFF2-40B4-BE49-F238E27FC236}">
                <a16:creationId xmlns:a16="http://schemas.microsoft.com/office/drawing/2014/main" id="{4A2F5F2A-23CE-8ACA-C1FD-2536E9C3339B}"/>
              </a:ext>
            </a:extLst>
          </p:cNvPr>
          <p:cNvSpPr txBox="1"/>
          <p:nvPr/>
        </p:nvSpPr>
        <p:spPr>
          <a:xfrm>
            <a:off x="2570662" y="1134216"/>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270" name="TextBox 269">
            <a:extLst>
              <a:ext uri="{FF2B5EF4-FFF2-40B4-BE49-F238E27FC236}">
                <a16:creationId xmlns:a16="http://schemas.microsoft.com/office/drawing/2014/main" id="{9D7BBCAA-3629-59E3-F90A-DD7F6B304E85}"/>
              </a:ext>
            </a:extLst>
          </p:cNvPr>
          <p:cNvSpPr txBox="1"/>
          <p:nvPr/>
        </p:nvSpPr>
        <p:spPr>
          <a:xfrm>
            <a:off x="2802310" y="263992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272" name="TextBox 271">
            <a:extLst>
              <a:ext uri="{FF2B5EF4-FFF2-40B4-BE49-F238E27FC236}">
                <a16:creationId xmlns:a16="http://schemas.microsoft.com/office/drawing/2014/main" id="{5DB49784-3AF6-A7BE-2EF5-64800D90C598}"/>
              </a:ext>
            </a:extLst>
          </p:cNvPr>
          <p:cNvSpPr txBox="1"/>
          <p:nvPr/>
        </p:nvSpPr>
        <p:spPr>
          <a:xfrm>
            <a:off x="5842201" y="3765112"/>
            <a:ext cx="3135058" cy="461665"/>
          </a:xfrm>
          <a:prstGeom prst="rect">
            <a:avLst/>
          </a:prstGeom>
          <a:solidFill>
            <a:schemeClr val="bg1"/>
          </a:solidFill>
        </p:spPr>
        <p:txBody>
          <a:bodyPr wrap="square" rtlCol="0">
            <a:spAutoFit/>
          </a:bodyPr>
          <a:lstStyle/>
          <a:p>
            <a:r>
              <a:rPr lang="en-CH" sz="1200" b="1" dirty="0">
                <a:solidFill>
                  <a:srgbClr val="0070C0"/>
                </a:solidFill>
                <a:latin typeface="Lato" panose="020F0502020204030203" pitchFamily="34" charset="0"/>
                <a:ea typeface="Lato" panose="020F0502020204030203" pitchFamily="34" charset="0"/>
                <a:cs typeface="Lato" panose="020F0502020204030203" pitchFamily="34" charset="0"/>
              </a:rPr>
              <a:t>Collider rings, top up (Z mode) – 200 Hz</a:t>
            </a:r>
            <a:endParaRPr lang="en-CH" sz="1200" dirty="0">
              <a:latin typeface="Lato" panose="020F0502020204030203" pitchFamily="34" charset="0"/>
              <a:ea typeface="Lato" panose="020F0502020204030203" pitchFamily="34" charset="0"/>
              <a:cs typeface="Lato" panose="020F0502020204030203" pitchFamily="34" charset="0"/>
            </a:endParaRPr>
          </a:p>
          <a:p>
            <a:r>
              <a:rPr lang="en-CH" sz="1200" dirty="0">
                <a:latin typeface="Lato" panose="020F0502020204030203" pitchFamily="34" charset="0"/>
                <a:ea typeface="Lato" panose="020F0502020204030203" pitchFamily="34" charset="0"/>
                <a:cs typeface="Lato" panose="020F0502020204030203" pitchFamily="34" charset="0"/>
              </a:rPr>
              <a:t>Collider filling time 30.54 s for each species</a:t>
            </a:r>
          </a:p>
        </p:txBody>
      </p:sp>
      <p:sp>
        <p:nvSpPr>
          <p:cNvPr id="3" name="TextBox 2">
            <a:extLst>
              <a:ext uri="{FF2B5EF4-FFF2-40B4-BE49-F238E27FC236}">
                <a16:creationId xmlns:a16="http://schemas.microsoft.com/office/drawing/2014/main" id="{6122B25D-E1D1-277C-B6DD-DBAF709811A6}"/>
              </a:ext>
            </a:extLst>
          </p:cNvPr>
          <p:cNvSpPr txBox="1"/>
          <p:nvPr/>
        </p:nvSpPr>
        <p:spPr>
          <a:xfrm>
            <a:off x="256647" y="4525551"/>
            <a:ext cx="8470345" cy="584775"/>
          </a:xfrm>
          <a:prstGeom prst="rect">
            <a:avLst/>
          </a:prstGeom>
          <a:solidFill>
            <a:schemeClr val="bg1"/>
          </a:solidFill>
        </p:spPr>
        <p:txBody>
          <a:bodyPr wrap="square" rtlCol="0">
            <a:spAutoFit/>
          </a:bodyPr>
          <a:lstStyle/>
          <a:p>
            <a:r>
              <a:rPr lang="en-GB" sz="1600" b="1" dirty="0">
                <a:latin typeface="Lato" panose="020F0502020204030203" pitchFamily="34" charset="0"/>
                <a:ea typeface="Lato" panose="020F0502020204030203" pitchFamily="34" charset="0"/>
                <a:cs typeface="Lato" panose="020F0502020204030203" pitchFamily="34" charset="0"/>
              </a:rPr>
              <a:t>In top up, the injector will run continuously, and the reliability becomes an important aspect for the Injector design.</a:t>
            </a:r>
          </a:p>
        </p:txBody>
      </p:sp>
      <p:sp>
        <p:nvSpPr>
          <p:cNvPr id="6" name="TextBox 5">
            <a:extLst>
              <a:ext uri="{FF2B5EF4-FFF2-40B4-BE49-F238E27FC236}">
                <a16:creationId xmlns:a16="http://schemas.microsoft.com/office/drawing/2014/main" id="{8127AC15-5775-1BBA-A95A-65999E8A4B1C}"/>
              </a:ext>
            </a:extLst>
          </p:cNvPr>
          <p:cNvSpPr txBox="1"/>
          <p:nvPr/>
        </p:nvSpPr>
        <p:spPr>
          <a:xfrm>
            <a:off x="74191" y="2558242"/>
            <a:ext cx="3988271" cy="1954381"/>
          </a:xfrm>
          <a:prstGeom prst="rect">
            <a:avLst/>
          </a:prstGeom>
          <a:solidFill>
            <a:schemeClr val="bg1"/>
          </a:solidFill>
        </p:spPr>
        <p:txBody>
          <a:bodyPr wrap="square" rtlCol="0">
            <a:spAutoFit/>
          </a:bodyPr>
          <a:lstStyle/>
          <a:p>
            <a:pPr>
              <a:spcAft>
                <a:spcPts val="600"/>
              </a:spcAft>
            </a:pPr>
            <a:r>
              <a:rPr lang="en-GB" sz="1200" b="1" dirty="0">
                <a:latin typeface="Lato" panose="020F0502020204030203" pitchFamily="34" charset="0"/>
                <a:ea typeface="Lato" panose="020F0502020204030203" pitchFamily="34" charset="0"/>
                <a:cs typeface="Lato" panose="020F0502020204030203" pitchFamily="34" charset="0"/>
              </a:rPr>
              <a:t>Collider parameters from the mid-term review:</a:t>
            </a:r>
          </a:p>
          <a:p>
            <a:pPr>
              <a:spcAft>
                <a:spcPts val="600"/>
              </a:spcAft>
            </a:pPr>
            <a:r>
              <a:rPr lang="en-GB" sz="1200" dirty="0">
                <a:latin typeface="Lato" panose="020F0502020204030203" pitchFamily="34" charset="0"/>
                <a:ea typeface="Lato" panose="020F0502020204030203" pitchFamily="34" charset="0"/>
                <a:cs typeface="Lato" panose="020F0502020204030203" pitchFamily="34" charset="0"/>
              </a:rPr>
              <a:t>-  Bunch charge 34.24 nC, bunch pop. 2.14E11 </a:t>
            </a:r>
          </a:p>
          <a:p>
            <a:pPr marL="171450" indent="-171450">
              <a:spcAft>
                <a:spcPts val="600"/>
              </a:spcAft>
              <a:buFontTx/>
              <a:buChar char="-"/>
            </a:pPr>
            <a:r>
              <a:rPr lang="en-GB" sz="1200" dirty="0">
                <a:latin typeface="Symbol" pitchFamily="2" charset="2"/>
                <a:ea typeface="Lato" panose="020F0502020204030203" pitchFamily="34" charset="0"/>
                <a:cs typeface="Lato" panose="020F0502020204030203" pitchFamily="34" charset="0"/>
              </a:rPr>
              <a:t>D</a:t>
            </a:r>
            <a:r>
              <a:rPr lang="en-GB" sz="1200" dirty="0">
                <a:latin typeface="Lato" panose="020F0502020204030203" pitchFamily="34" charset="0"/>
                <a:ea typeface="Lato" panose="020F0502020204030203" pitchFamily="34" charset="0"/>
                <a:cs typeface="Lato" panose="020F0502020204030203" pitchFamily="34" charset="0"/>
              </a:rPr>
              <a:t> = 5%, 1.712 nC (charge for top up) </a:t>
            </a:r>
            <a:r>
              <a:rPr lang="en-GB" sz="1200" dirty="0">
                <a:latin typeface="Lato" panose="020F0502020204030203" pitchFamily="34" charset="0"/>
                <a:ea typeface="Lato" panose="020F0502020204030203" pitchFamily="34" charset="0"/>
                <a:cs typeface="Lato" panose="020F0502020204030203" pitchFamily="34" charset="0"/>
                <a:sym typeface="Wingdings" pitchFamily="2" charset="2"/>
              </a:rPr>
              <a:t> is there margin on this 5%?</a:t>
            </a:r>
          </a:p>
          <a:p>
            <a:pPr marL="171450" indent="-171450">
              <a:spcAft>
                <a:spcPts val="600"/>
              </a:spcAft>
              <a:buFontTx/>
              <a:buChar char="-"/>
            </a:pPr>
            <a:r>
              <a:rPr lang="en-GB" sz="1200" dirty="0">
                <a:latin typeface="Lato" panose="020F0502020204030203" pitchFamily="34" charset="0"/>
                <a:ea typeface="Lato" panose="020F0502020204030203" pitchFamily="34" charset="0"/>
                <a:cs typeface="Lato" panose="020F0502020204030203" pitchFamily="34" charset="0"/>
              </a:rPr>
              <a:t>Lifetime (</a:t>
            </a:r>
            <a:r>
              <a:rPr lang="en-GB" sz="1200" dirty="0">
                <a:latin typeface="Symbol" pitchFamily="2" charset="2"/>
                <a:ea typeface="Lato" panose="020F0502020204030203" pitchFamily="34" charset="0"/>
                <a:cs typeface="Lato" panose="020F0502020204030203" pitchFamily="34" charset="0"/>
              </a:rPr>
              <a:t>t</a:t>
            </a:r>
            <a:r>
              <a:rPr lang="en-GB" sz="1200" baseline="-25000" dirty="0">
                <a:latin typeface="Lato" panose="020F0502020204030203" pitchFamily="34" charset="0"/>
                <a:ea typeface="Lato" panose="020F0502020204030203" pitchFamily="34" charset="0"/>
                <a:cs typeface="Lato" panose="020F0502020204030203" pitchFamily="34" charset="0"/>
              </a:rPr>
              <a:t>2</a:t>
            </a:r>
            <a:r>
              <a:rPr lang="en-GB" sz="1200" dirty="0">
                <a:latin typeface="Lato" panose="020F0502020204030203" pitchFamily="34" charset="0"/>
                <a:ea typeface="Lato" panose="020F0502020204030203" pitchFamily="34" charset="0"/>
                <a:cs typeface="Lato" panose="020F0502020204030203" pitchFamily="34" charset="0"/>
              </a:rPr>
              <a:t>): 1240 s (~21 min)</a:t>
            </a:r>
          </a:p>
          <a:p>
            <a:pPr marL="171450" indent="-171450">
              <a:spcAft>
                <a:spcPts val="600"/>
              </a:spcAft>
              <a:buFontTx/>
              <a:buChar char="-"/>
            </a:pPr>
            <a:r>
              <a:rPr lang="en-GB" sz="1200" dirty="0" err="1">
                <a:latin typeface="Symbol" pitchFamily="2" charset="2"/>
                <a:ea typeface="Lato" panose="020F0502020204030203" pitchFamily="34" charset="0"/>
                <a:cs typeface="Lato" panose="020F0502020204030203" pitchFamily="34" charset="0"/>
              </a:rPr>
              <a:t>t</a:t>
            </a:r>
            <a:r>
              <a:rPr lang="en-GB" sz="1200" baseline="-25000" dirty="0" err="1">
                <a:latin typeface="Lato" panose="020F0502020204030203" pitchFamily="34" charset="0"/>
                <a:ea typeface="Lato" panose="020F0502020204030203" pitchFamily="34" charset="0"/>
                <a:cs typeface="Lato" panose="020F0502020204030203" pitchFamily="34" charset="0"/>
              </a:rPr>
              <a:t>top</a:t>
            </a:r>
            <a:r>
              <a:rPr lang="en-GB" sz="1200" baseline="-25000" dirty="0">
                <a:latin typeface="Lato" panose="020F0502020204030203" pitchFamily="34" charset="0"/>
                <a:ea typeface="Lato" panose="020F0502020204030203" pitchFamily="34" charset="0"/>
                <a:cs typeface="Lato" panose="020F0502020204030203" pitchFamily="34" charset="0"/>
              </a:rPr>
              <a:t>-up</a:t>
            </a:r>
            <a:r>
              <a:rPr lang="en-GB" sz="1200" dirty="0">
                <a:latin typeface="Lato" panose="020F0502020204030203" pitchFamily="34" charset="0"/>
                <a:ea typeface="Lato" panose="020F0502020204030203" pitchFamily="34" charset="0"/>
                <a:cs typeface="Lato" panose="020F0502020204030203" pitchFamily="34" charset="0"/>
              </a:rPr>
              <a:t> = </a:t>
            </a:r>
            <a:r>
              <a:rPr lang="en-GB" sz="1200" dirty="0">
                <a:latin typeface="Symbol" pitchFamily="2" charset="2"/>
                <a:ea typeface="Lato" panose="020F0502020204030203" pitchFamily="34" charset="0"/>
                <a:cs typeface="Lato" panose="020F0502020204030203" pitchFamily="34" charset="0"/>
              </a:rPr>
              <a:t>Dt</a:t>
            </a:r>
            <a:r>
              <a:rPr lang="en-GB" sz="1200" baseline="-25000" dirty="0">
                <a:latin typeface="Lato" panose="020F0502020204030203" pitchFamily="34" charset="0"/>
                <a:ea typeface="Lato" panose="020F0502020204030203" pitchFamily="34" charset="0"/>
                <a:cs typeface="Lato" panose="020F0502020204030203" pitchFamily="34" charset="0"/>
              </a:rPr>
              <a:t>2</a:t>
            </a:r>
            <a:r>
              <a:rPr lang="en-GB" sz="1200" dirty="0">
                <a:latin typeface="Lato" panose="020F0502020204030203" pitchFamily="34" charset="0"/>
                <a:ea typeface="Lato" panose="020F0502020204030203" pitchFamily="34" charset="0"/>
                <a:cs typeface="Lato" panose="020F0502020204030203" pitchFamily="34" charset="0"/>
              </a:rPr>
              <a:t> = 62 sec (</a:t>
            </a:r>
            <a:r>
              <a:rPr lang="en-GB" sz="1200" dirty="0">
                <a:latin typeface="Symbol" pitchFamily="2" charset="2"/>
                <a:ea typeface="Lato" panose="020F0502020204030203" pitchFamily="34" charset="0"/>
                <a:cs typeface="Lato" panose="020F0502020204030203" pitchFamily="34" charset="0"/>
              </a:rPr>
              <a:t>D</a:t>
            </a:r>
            <a:r>
              <a:rPr lang="en-GB" sz="1200" dirty="0">
                <a:latin typeface="Lato" panose="020F0502020204030203" pitchFamily="34" charset="0"/>
                <a:ea typeface="Lato" panose="020F0502020204030203" pitchFamily="34" charset="0"/>
                <a:cs typeface="Lato" panose="020F0502020204030203" pitchFamily="34" charset="0"/>
              </a:rPr>
              <a:t> = </a:t>
            </a:r>
            <a:r>
              <a:rPr lang="en-GB" sz="1200" dirty="0" err="1">
                <a:latin typeface="Symbol" pitchFamily="2" charset="2"/>
                <a:ea typeface="Lato" panose="020F0502020204030203" pitchFamily="34" charset="0"/>
                <a:cs typeface="Lato" panose="020F0502020204030203" pitchFamily="34" charset="0"/>
              </a:rPr>
              <a:t>t</a:t>
            </a:r>
            <a:r>
              <a:rPr lang="en-GB" sz="1200" baseline="-25000" dirty="0" err="1">
                <a:latin typeface="Lato" panose="020F0502020204030203" pitchFamily="34" charset="0"/>
                <a:ea typeface="Lato" panose="020F0502020204030203" pitchFamily="34" charset="0"/>
                <a:cs typeface="Lato" panose="020F0502020204030203" pitchFamily="34" charset="0"/>
              </a:rPr>
              <a:t>top</a:t>
            </a:r>
            <a:r>
              <a:rPr lang="en-GB" sz="1200" baseline="-25000" dirty="0">
                <a:latin typeface="Lato" panose="020F0502020204030203" pitchFamily="34" charset="0"/>
                <a:ea typeface="Lato" panose="020F0502020204030203" pitchFamily="34" charset="0"/>
                <a:cs typeface="Lato" panose="020F0502020204030203" pitchFamily="34" charset="0"/>
              </a:rPr>
              <a:t>-up</a:t>
            </a:r>
            <a:r>
              <a:rPr lang="en-GB" sz="1200" dirty="0">
                <a:latin typeface="Lato" panose="020F0502020204030203" pitchFamily="34" charset="0"/>
                <a:ea typeface="Lato" panose="020F0502020204030203" pitchFamily="34" charset="0"/>
                <a:cs typeface="Lato" panose="020F0502020204030203" pitchFamily="34" charset="0"/>
              </a:rPr>
              <a:t>/</a:t>
            </a:r>
            <a:r>
              <a:rPr lang="en-GB" sz="1200" dirty="0">
                <a:latin typeface="Symbol" pitchFamily="2" charset="2"/>
                <a:ea typeface="Lato" panose="020F0502020204030203" pitchFamily="34" charset="0"/>
                <a:cs typeface="Lato" panose="020F0502020204030203" pitchFamily="34" charset="0"/>
              </a:rPr>
              <a:t>t</a:t>
            </a:r>
            <a:r>
              <a:rPr lang="en-GB" sz="1200" baseline="-25000" dirty="0">
                <a:latin typeface="Lato" panose="020F0502020204030203" pitchFamily="34" charset="0"/>
                <a:ea typeface="Lato" panose="020F0502020204030203" pitchFamily="34" charset="0"/>
                <a:cs typeface="Lato" panose="020F0502020204030203" pitchFamily="34" charset="0"/>
              </a:rPr>
              <a:t>2</a:t>
            </a:r>
            <a:r>
              <a:rPr lang="en-GB" sz="1200" dirty="0">
                <a:latin typeface="Lato" panose="020F0502020204030203" pitchFamily="34" charset="0"/>
                <a:ea typeface="Lato" panose="020F0502020204030203" pitchFamily="34" charset="0"/>
                <a:cs typeface="Lato" panose="020F0502020204030203" pitchFamily="34" charset="0"/>
              </a:rPr>
              <a:t>) </a:t>
            </a:r>
          </a:p>
          <a:p>
            <a:pPr marL="171450" indent="-171450">
              <a:spcAft>
                <a:spcPts val="600"/>
              </a:spcAft>
              <a:buFontTx/>
              <a:buChar char="-"/>
            </a:pPr>
            <a:r>
              <a:rPr lang="en-GB" sz="1200" dirty="0">
                <a:latin typeface="Lato" panose="020F0502020204030203" pitchFamily="34" charset="0"/>
                <a:ea typeface="Lato" panose="020F0502020204030203" pitchFamily="34" charset="0"/>
                <a:cs typeface="Lato" panose="020F0502020204030203" pitchFamily="34" charset="0"/>
              </a:rPr>
              <a:t>Injection time for one specie: 30.54 s, top-up time for both species 61 sec </a:t>
            </a:r>
          </a:p>
        </p:txBody>
      </p:sp>
    </p:spTree>
    <p:extLst>
      <p:ext uri="{BB962C8B-B14F-4D97-AF65-F5344CB8AC3E}">
        <p14:creationId xmlns:p14="http://schemas.microsoft.com/office/powerpoint/2010/main" val="2550189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7</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815085" y="-38378"/>
            <a:ext cx="7736413"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Schematic layout of Injector complex – work breakdown structure</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4" name="Picture 3">
            <a:extLst>
              <a:ext uri="{FF2B5EF4-FFF2-40B4-BE49-F238E27FC236}">
                <a16:creationId xmlns:a16="http://schemas.microsoft.com/office/drawing/2014/main" id="{2D562139-8BB3-D157-7188-1F1F9F256CC3}"/>
              </a:ext>
            </a:extLst>
          </p:cNvPr>
          <p:cNvPicPr>
            <a:picLocks noChangeAspect="1"/>
          </p:cNvPicPr>
          <p:nvPr/>
        </p:nvPicPr>
        <p:blipFill>
          <a:blip r:embed="rId3"/>
          <a:stretch>
            <a:fillRect/>
          </a:stretch>
        </p:blipFill>
        <p:spPr>
          <a:xfrm>
            <a:off x="439964" y="453438"/>
            <a:ext cx="6648945" cy="4592502"/>
          </a:xfrm>
          <a:prstGeom prst="rect">
            <a:avLst/>
          </a:prstGeom>
          <a:solidFill>
            <a:schemeClr val="bg1"/>
          </a:solidFill>
        </p:spPr>
      </p:pic>
      <p:sp>
        <p:nvSpPr>
          <p:cNvPr id="3" name="Rectangle 2">
            <a:extLst>
              <a:ext uri="{FF2B5EF4-FFF2-40B4-BE49-F238E27FC236}">
                <a16:creationId xmlns:a16="http://schemas.microsoft.com/office/drawing/2014/main" id="{A3A0F2E9-8A3D-0D23-08F9-7BBFC9301F48}"/>
              </a:ext>
            </a:extLst>
          </p:cNvPr>
          <p:cNvSpPr/>
          <p:nvPr/>
        </p:nvSpPr>
        <p:spPr>
          <a:xfrm>
            <a:off x="347304" y="420255"/>
            <a:ext cx="5994713" cy="1911928"/>
          </a:xfrm>
          <a:prstGeom prst="rect">
            <a:avLst/>
          </a:prstGeom>
          <a:no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6FD044CA-31F5-0326-6B84-A28EEC8555FB}"/>
              </a:ext>
            </a:extLst>
          </p:cNvPr>
          <p:cNvSpPr txBox="1"/>
          <p:nvPr/>
        </p:nvSpPr>
        <p:spPr>
          <a:xfrm>
            <a:off x="7181570" y="871063"/>
            <a:ext cx="1885318" cy="830997"/>
          </a:xfrm>
          <a:prstGeom prst="rect">
            <a:avLst/>
          </a:prstGeom>
          <a:noFill/>
        </p:spPr>
        <p:txBody>
          <a:bodyPr wrap="square" rtlCol="0">
            <a:spAutoFit/>
          </a:bodyPr>
          <a:lstStyle/>
          <a:p>
            <a:pPr algn="l"/>
            <a:r>
              <a:rPr lang="en-CH" sz="1600" dirty="0">
                <a:latin typeface="Lato" panose="020F0502020204030203" pitchFamily="34" charset="0"/>
                <a:ea typeface="Lato" panose="020F0502020204030203" pitchFamily="34" charset="0"/>
                <a:cs typeface="Lato" panose="020F0502020204030203" pitchFamily="34" charset="0"/>
              </a:rPr>
              <a:t>WP1. Electron source and linacs (A. Grudiev, CERN)</a:t>
            </a:r>
          </a:p>
        </p:txBody>
      </p:sp>
      <p:sp>
        <p:nvSpPr>
          <p:cNvPr id="6" name="Rectangle 5">
            <a:extLst>
              <a:ext uri="{FF2B5EF4-FFF2-40B4-BE49-F238E27FC236}">
                <a16:creationId xmlns:a16="http://schemas.microsoft.com/office/drawing/2014/main" id="{AE2BF941-4E6A-C8A8-6147-F3BBEC0B8479}"/>
              </a:ext>
            </a:extLst>
          </p:cNvPr>
          <p:cNvSpPr/>
          <p:nvPr/>
        </p:nvSpPr>
        <p:spPr>
          <a:xfrm>
            <a:off x="2724728" y="2388457"/>
            <a:ext cx="1560553" cy="1028998"/>
          </a:xfrm>
          <a:prstGeom prst="rect">
            <a:avLst/>
          </a:prstGeom>
          <a:noFill/>
          <a:ln w="2222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ectangle 6">
            <a:extLst>
              <a:ext uri="{FF2B5EF4-FFF2-40B4-BE49-F238E27FC236}">
                <a16:creationId xmlns:a16="http://schemas.microsoft.com/office/drawing/2014/main" id="{963FAC28-0CF8-C41F-F9C3-7061A42B057D}"/>
              </a:ext>
            </a:extLst>
          </p:cNvPr>
          <p:cNvSpPr/>
          <p:nvPr/>
        </p:nvSpPr>
        <p:spPr>
          <a:xfrm>
            <a:off x="347304" y="2388456"/>
            <a:ext cx="2304472" cy="2657483"/>
          </a:xfrm>
          <a:prstGeom prst="rect">
            <a:avLst/>
          </a:prstGeom>
          <a:noFill/>
          <a:ln w="2222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5A97F4BB-C7CE-BE13-DB9F-218718D46E26}"/>
              </a:ext>
            </a:extLst>
          </p:cNvPr>
          <p:cNvSpPr/>
          <p:nvPr/>
        </p:nvSpPr>
        <p:spPr>
          <a:xfrm>
            <a:off x="2651776" y="4156364"/>
            <a:ext cx="2109569" cy="889575"/>
          </a:xfrm>
          <a:prstGeom prst="rect">
            <a:avLst/>
          </a:prstGeom>
          <a:noFill/>
          <a:ln w="2222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C0292C11-12D2-378E-74D3-B1F7CB114C82}"/>
              </a:ext>
            </a:extLst>
          </p:cNvPr>
          <p:cNvSpPr/>
          <p:nvPr/>
        </p:nvSpPr>
        <p:spPr>
          <a:xfrm>
            <a:off x="4761345" y="3167195"/>
            <a:ext cx="2304472" cy="1878743"/>
          </a:xfrm>
          <a:prstGeom prst="rect">
            <a:avLst/>
          </a:prstGeom>
          <a:noFill/>
          <a:ln w="2222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2B417A56-3C5C-05C7-9DEC-AC9E2D011BB1}"/>
              </a:ext>
            </a:extLst>
          </p:cNvPr>
          <p:cNvSpPr txBox="1"/>
          <p:nvPr/>
        </p:nvSpPr>
        <p:spPr>
          <a:xfrm>
            <a:off x="7181569" y="1910030"/>
            <a:ext cx="1754613" cy="1323439"/>
          </a:xfrm>
          <a:prstGeom prst="rect">
            <a:avLst/>
          </a:prstGeom>
          <a:noFill/>
        </p:spPr>
        <p:txBody>
          <a:bodyPr wrap="square" rtlCol="0">
            <a:spAutoFit/>
          </a:bodyPr>
          <a:lstStyle/>
          <a:p>
            <a:pPr algn="l"/>
            <a:r>
              <a:rPr lang="en-CH" sz="1600" dirty="0">
                <a:solidFill>
                  <a:srgbClr val="00B0F0"/>
                </a:solidFill>
                <a:latin typeface="Lato" panose="020F0502020204030203" pitchFamily="34" charset="0"/>
                <a:ea typeface="Lato" panose="020F0502020204030203" pitchFamily="34" charset="0"/>
                <a:cs typeface="Lato" panose="020F0502020204030203" pitchFamily="34" charset="0"/>
              </a:rPr>
              <a:t>WP3. Positron source and capture system</a:t>
            </a:r>
          </a:p>
          <a:p>
            <a:pPr algn="l"/>
            <a:r>
              <a:rPr lang="en-CH" sz="1600" dirty="0">
                <a:solidFill>
                  <a:srgbClr val="00B0F0"/>
                </a:solidFill>
                <a:latin typeface="Lato" panose="020F0502020204030203" pitchFamily="34" charset="0"/>
                <a:ea typeface="Lato" panose="020F0502020204030203" pitchFamily="34" charset="0"/>
                <a:cs typeface="Lato" panose="020F0502020204030203" pitchFamily="34" charset="0"/>
              </a:rPr>
              <a:t>(I. Chiakovska, IJCLab)</a:t>
            </a:r>
          </a:p>
        </p:txBody>
      </p:sp>
      <p:sp>
        <p:nvSpPr>
          <p:cNvPr id="12" name="TextBox 11">
            <a:extLst>
              <a:ext uri="{FF2B5EF4-FFF2-40B4-BE49-F238E27FC236}">
                <a16:creationId xmlns:a16="http://schemas.microsoft.com/office/drawing/2014/main" id="{D071A630-E4A9-4635-9F9D-F6BDED5BED5D}"/>
              </a:ext>
            </a:extLst>
          </p:cNvPr>
          <p:cNvSpPr txBox="1"/>
          <p:nvPr/>
        </p:nvSpPr>
        <p:spPr>
          <a:xfrm>
            <a:off x="7181569" y="3644901"/>
            <a:ext cx="1754613" cy="1323439"/>
          </a:xfrm>
          <a:prstGeom prst="rect">
            <a:avLst/>
          </a:prstGeom>
          <a:noFill/>
        </p:spPr>
        <p:txBody>
          <a:bodyPr wrap="square" rtlCol="0">
            <a:spAutoFit/>
          </a:bodyPr>
          <a:lstStyle/>
          <a:p>
            <a:pPr algn="l"/>
            <a:r>
              <a:rPr lang="en-CH" sz="1600" dirty="0">
                <a:solidFill>
                  <a:schemeClr val="accent5"/>
                </a:solidFill>
                <a:latin typeface="Lato" panose="020F0502020204030203" pitchFamily="34" charset="0"/>
                <a:ea typeface="Lato" panose="020F0502020204030203" pitchFamily="34" charset="0"/>
                <a:cs typeface="Lato" panose="020F0502020204030203" pitchFamily="34" charset="0"/>
              </a:rPr>
              <a:t>WP4. Damping ring and return transfer line</a:t>
            </a:r>
          </a:p>
          <a:p>
            <a:pPr algn="l"/>
            <a:r>
              <a:rPr lang="en-CH" sz="1600" dirty="0">
                <a:solidFill>
                  <a:schemeClr val="accent5"/>
                </a:solidFill>
                <a:latin typeface="Lato" panose="020F0502020204030203" pitchFamily="34" charset="0"/>
                <a:ea typeface="Lato" panose="020F0502020204030203" pitchFamily="34" charset="0"/>
                <a:cs typeface="Lato" panose="020F0502020204030203" pitchFamily="34" charset="0"/>
              </a:rPr>
              <a:t>(C. Milardi LNF INFN)</a:t>
            </a:r>
          </a:p>
        </p:txBody>
      </p:sp>
      <p:sp>
        <p:nvSpPr>
          <p:cNvPr id="9" name="Rectangle 8">
            <a:extLst>
              <a:ext uri="{FF2B5EF4-FFF2-40B4-BE49-F238E27FC236}">
                <a16:creationId xmlns:a16="http://schemas.microsoft.com/office/drawing/2014/main" id="{F26F6028-5A69-8B4B-686A-92E01D338916}"/>
              </a:ext>
            </a:extLst>
          </p:cNvPr>
          <p:cNvSpPr/>
          <p:nvPr/>
        </p:nvSpPr>
        <p:spPr>
          <a:xfrm>
            <a:off x="4317648" y="2378111"/>
            <a:ext cx="680555" cy="789082"/>
          </a:xfrm>
          <a:prstGeom prst="rect">
            <a:avLst/>
          </a:prstGeom>
          <a:no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0965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77807" y="90555"/>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8</a:t>
            </a:fld>
            <a:endParaRPr lang="en-GB" sz="800" b="0" strike="noStrike" spc="-1" dirty="0">
              <a:latin typeface="Times New Roman"/>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 name="TextBox 1">
            <a:extLst>
              <a:ext uri="{FF2B5EF4-FFF2-40B4-BE49-F238E27FC236}">
                <a16:creationId xmlns:a16="http://schemas.microsoft.com/office/drawing/2014/main" id="{824B7B2C-92F9-C0D3-88FC-C439DC9D69E0}"/>
              </a:ext>
            </a:extLst>
          </p:cNvPr>
          <p:cNvSpPr txBox="1"/>
          <p:nvPr/>
        </p:nvSpPr>
        <p:spPr>
          <a:xfrm>
            <a:off x="3524277" y="-34691"/>
            <a:ext cx="2095445"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Electron source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Content Placeholder 3">
            <a:extLst>
              <a:ext uri="{FF2B5EF4-FFF2-40B4-BE49-F238E27FC236}">
                <a16:creationId xmlns:a16="http://schemas.microsoft.com/office/drawing/2014/main" id="{110C8547-46D3-4B58-B12F-F0766B8F16EC}"/>
              </a:ext>
            </a:extLst>
          </p:cNvPr>
          <p:cNvSpPr txBox="1">
            <a:spLocks/>
          </p:cNvSpPr>
          <p:nvPr/>
        </p:nvSpPr>
        <p:spPr>
          <a:xfrm>
            <a:off x="2349742" y="2852526"/>
            <a:ext cx="6717145" cy="1986134"/>
          </a:xfrm>
          <a:prstGeom prst="rect">
            <a:avLst/>
          </a:prstGeom>
          <a:no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Provide electrons for positron production and injection into CR, it is based on the SwissFEL gun</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Two laser systems, each for one bunch (as in SwissFEL)</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Top up injection scheme: Robust solution to preserve the emittance for different bunch charge</a:t>
            </a:r>
          </a:p>
          <a:p>
            <a:pPr marL="268288" indent="-268288">
              <a:spcAft>
                <a:spcPts val="600"/>
              </a:spcAft>
              <a:buSzPct val="80000"/>
              <a:buFont typeface=".PingFang SC Regular"/>
              <a:buChar char="－"/>
            </a:pPr>
            <a:r>
              <a:rPr lang="en-US" sz="1600" dirty="0">
                <a:latin typeface="Lato" panose="020F0502020204030203" pitchFamily="34" charset="0"/>
                <a:ea typeface="Lato" panose="020F0502020204030203" pitchFamily="34" charset="0"/>
                <a:cs typeface="Lato" panose="020F0502020204030203" pitchFamily="34" charset="0"/>
                <a:sym typeface="Wingdings"/>
              </a:rPr>
              <a:t>Bunch-by-bunch intensity fluctuation: 5% (Z mode), 3% (WW, ZH, </a:t>
            </a:r>
            <a:r>
              <a:rPr lang="en-US" sz="1600" dirty="0" err="1">
                <a:latin typeface="Lato" panose="020F0502020204030203" pitchFamily="34" charset="0"/>
                <a:ea typeface="Lato" panose="020F0502020204030203" pitchFamily="34" charset="0"/>
                <a:cs typeface="Lato" panose="020F0502020204030203" pitchFamily="34" charset="0"/>
                <a:sym typeface="Wingdings"/>
              </a:rPr>
              <a:t>tt</a:t>
            </a:r>
            <a:r>
              <a:rPr lang="en-US" sz="1600" dirty="0">
                <a:latin typeface="Lato" panose="020F0502020204030203" pitchFamily="34" charset="0"/>
                <a:ea typeface="Lato" panose="020F0502020204030203" pitchFamily="34" charset="0"/>
                <a:cs typeface="Lato" panose="020F0502020204030203" pitchFamily="34" charset="0"/>
                <a:sym typeface="Wingdings"/>
              </a:rPr>
              <a:t>) </a:t>
            </a:r>
          </a:p>
          <a:p>
            <a:pPr marL="268288" indent="-268288">
              <a:spcAft>
                <a:spcPts val="600"/>
              </a:spcAft>
              <a:buClr>
                <a:srgbClr val="0070C0"/>
              </a:buClr>
              <a:buSzPct val="80000"/>
              <a:buFont typeface=".PingFang SC Regular"/>
              <a:buChar char="－"/>
            </a:pPr>
            <a:endParaRPr lang="en-US" sz="1600" dirty="0">
              <a:latin typeface="Lato" panose="020F0502020204030203" pitchFamily="34" charset="0"/>
              <a:ea typeface="Lato" panose="020F0502020204030203" pitchFamily="34" charset="0"/>
              <a:cs typeface="Lato" panose="020F0502020204030203" pitchFamily="34" charset="0"/>
              <a:sym typeface="Wingdings"/>
            </a:endParaRPr>
          </a:p>
        </p:txBody>
      </p:sp>
      <p:pic>
        <p:nvPicPr>
          <p:cNvPr id="4" name="Picture 3">
            <a:extLst>
              <a:ext uri="{FF2B5EF4-FFF2-40B4-BE49-F238E27FC236}">
                <a16:creationId xmlns:a16="http://schemas.microsoft.com/office/drawing/2014/main" id="{4BF1B4F6-9E95-919E-D508-54D26CCA2E9E}"/>
              </a:ext>
            </a:extLst>
          </p:cNvPr>
          <p:cNvPicPr>
            <a:picLocks noChangeAspect="1"/>
          </p:cNvPicPr>
          <p:nvPr/>
        </p:nvPicPr>
        <p:blipFill>
          <a:blip r:embed="rId3"/>
          <a:stretch>
            <a:fillRect/>
          </a:stretch>
        </p:blipFill>
        <p:spPr>
          <a:xfrm>
            <a:off x="6542978" y="935586"/>
            <a:ext cx="2494071" cy="1727313"/>
          </a:xfrm>
          <a:prstGeom prst="rect">
            <a:avLst/>
          </a:prstGeom>
        </p:spPr>
      </p:pic>
      <p:pic>
        <p:nvPicPr>
          <p:cNvPr id="8" name="Picture 7">
            <a:extLst>
              <a:ext uri="{FF2B5EF4-FFF2-40B4-BE49-F238E27FC236}">
                <a16:creationId xmlns:a16="http://schemas.microsoft.com/office/drawing/2014/main" id="{B5AE40A9-144B-9A79-4370-10D35ACE9F8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188" t="8772" r="45812" b="12281"/>
          <a:stretch/>
        </p:blipFill>
        <p:spPr>
          <a:xfrm>
            <a:off x="71291" y="1076190"/>
            <a:ext cx="1214711" cy="1389959"/>
          </a:xfrm>
          <a:prstGeom prst="rect">
            <a:avLst/>
          </a:prstGeom>
        </p:spPr>
      </p:pic>
      <p:pic>
        <p:nvPicPr>
          <p:cNvPr id="9" name="Picture 2">
            <a:extLst>
              <a:ext uri="{FF2B5EF4-FFF2-40B4-BE49-F238E27FC236}">
                <a16:creationId xmlns:a16="http://schemas.microsoft.com/office/drawing/2014/main" id="{B0A9F1BA-5190-9AC4-3891-1693EBA7CC2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81" t="37659" r="1218" b="1125"/>
          <a:stretch/>
        </p:blipFill>
        <p:spPr bwMode="auto">
          <a:xfrm>
            <a:off x="63246" y="2662612"/>
            <a:ext cx="2071110" cy="18380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TextBox 9">
            <a:extLst>
              <a:ext uri="{FF2B5EF4-FFF2-40B4-BE49-F238E27FC236}">
                <a16:creationId xmlns:a16="http://schemas.microsoft.com/office/drawing/2014/main" id="{A4DE8C79-C038-C90E-E4E5-6D17CFA40575}"/>
              </a:ext>
            </a:extLst>
          </p:cNvPr>
          <p:cNvSpPr txBox="1"/>
          <p:nvPr/>
        </p:nvSpPr>
        <p:spPr>
          <a:xfrm>
            <a:off x="63246" y="2003514"/>
            <a:ext cx="1265090" cy="477375"/>
          </a:xfrm>
          <a:prstGeom prst="rect">
            <a:avLst/>
          </a:prstGeom>
          <a:noFill/>
        </p:spPr>
        <p:txBody>
          <a:bodyPr wrap="none" rtlCol="0">
            <a:spAutoFit/>
          </a:bodyPr>
          <a:lstStyle/>
          <a:p>
            <a:pPr algn="l">
              <a:lnSpc>
                <a:spcPts val="3700"/>
              </a:lnSpc>
            </a:pPr>
            <a:r>
              <a:rPr lang="en-CH" sz="1000" b="1" dirty="0">
                <a:solidFill>
                  <a:schemeClr val="bg1"/>
                </a:solidFill>
              </a:rPr>
              <a:t>SwissFEL RF gun</a:t>
            </a:r>
          </a:p>
        </p:txBody>
      </p:sp>
      <p:sp>
        <p:nvSpPr>
          <p:cNvPr id="5" name="TextBox 4">
            <a:extLst>
              <a:ext uri="{FF2B5EF4-FFF2-40B4-BE49-F238E27FC236}">
                <a16:creationId xmlns:a16="http://schemas.microsoft.com/office/drawing/2014/main" id="{9B08B85D-DD91-31C6-0EEA-78AF038C6E07}"/>
              </a:ext>
            </a:extLst>
          </p:cNvPr>
          <p:cNvSpPr txBox="1"/>
          <p:nvPr/>
        </p:nvSpPr>
        <p:spPr>
          <a:xfrm>
            <a:off x="93912" y="4838660"/>
            <a:ext cx="4572000" cy="276999"/>
          </a:xfrm>
          <a:prstGeom prst="rect">
            <a:avLst/>
          </a:prstGeom>
          <a:noFill/>
        </p:spPr>
        <p:txBody>
          <a:bodyPr wrap="square">
            <a:spAutoFit/>
          </a:bodyPr>
          <a:lstStyle/>
          <a:p>
            <a:pPr algn="l"/>
            <a:r>
              <a:rPr lang="en-GB" sz="1200" dirty="0">
                <a:latin typeface="Calibri Light" panose="020F0302020204030204" pitchFamily="34" charset="0"/>
                <a:cs typeface="Calibri Light" panose="020F0302020204030204" pitchFamily="34" charset="0"/>
              </a:rPr>
              <a:t>Courtesy of </a:t>
            </a:r>
            <a:r>
              <a:rPr lang="en-GB" sz="1200" dirty="0" err="1">
                <a:latin typeface="Calibri Light" panose="020F0302020204030204" pitchFamily="34" charset="0"/>
                <a:cs typeface="Calibri Light" panose="020F0302020204030204" pitchFamily="34" charset="0"/>
              </a:rPr>
              <a:t>Zdenek</a:t>
            </a:r>
            <a:r>
              <a:rPr lang="en-GB" sz="1200" dirty="0">
                <a:latin typeface="Calibri Light" panose="020F0302020204030204" pitchFamily="34" charset="0"/>
                <a:cs typeface="Calibri Light" panose="020F0302020204030204" pitchFamily="34" charset="0"/>
              </a:rPr>
              <a:t> Vostrel and Steffen Doebert</a:t>
            </a:r>
          </a:p>
        </p:txBody>
      </p:sp>
      <p:pic>
        <p:nvPicPr>
          <p:cNvPr id="6" name="Picture 5">
            <a:extLst>
              <a:ext uri="{FF2B5EF4-FFF2-40B4-BE49-F238E27FC236}">
                <a16:creationId xmlns:a16="http://schemas.microsoft.com/office/drawing/2014/main" id="{E0FF881D-B4B4-253B-ACBF-B0A1CA734C61}"/>
              </a:ext>
            </a:extLst>
          </p:cNvPr>
          <p:cNvPicPr>
            <a:picLocks noChangeAspect="1"/>
          </p:cNvPicPr>
          <p:nvPr/>
        </p:nvPicPr>
        <p:blipFill>
          <a:blip r:embed="rId6"/>
          <a:stretch>
            <a:fillRect/>
          </a:stretch>
        </p:blipFill>
        <p:spPr>
          <a:xfrm>
            <a:off x="1366882" y="461716"/>
            <a:ext cx="5137550" cy="2413882"/>
          </a:xfrm>
          <a:prstGeom prst="rect">
            <a:avLst/>
          </a:prstGeom>
        </p:spPr>
      </p:pic>
    </p:spTree>
    <p:extLst>
      <p:ext uri="{BB962C8B-B14F-4D97-AF65-F5344CB8AC3E}">
        <p14:creationId xmlns:p14="http://schemas.microsoft.com/office/powerpoint/2010/main" val="2969233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C173027-C91A-926A-3FD5-69A75F672CBD}"/>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4" name="TextBox 3">
            <a:extLst>
              <a:ext uri="{FF2B5EF4-FFF2-40B4-BE49-F238E27FC236}">
                <a16:creationId xmlns:a16="http://schemas.microsoft.com/office/drawing/2014/main" id="{7A8F5B43-9284-DE59-373C-D0EBEFEBE272}"/>
              </a:ext>
            </a:extLst>
          </p:cNvPr>
          <p:cNvSpPr txBox="1"/>
          <p:nvPr/>
        </p:nvSpPr>
        <p:spPr>
          <a:xfrm>
            <a:off x="144656" y="436046"/>
            <a:ext cx="4051424" cy="29486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800" dirty="0">
                <a:solidFill>
                  <a:srgbClr val="000000"/>
                </a:solidFill>
                <a:latin typeface="Calibri Light" panose="020F0302020204030204" pitchFamily="34" charset="0"/>
                <a:cs typeface="Calibri Light" panose="020F0302020204030204" pitchFamily="34" charset="0"/>
              </a:rPr>
              <a:t>Key properties listed in the table, reached</a:t>
            </a:r>
          </a:p>
          <a:p>
            <a:pPr marL="285750" indent="-285750" eaLnBrk="1" hangingPunct="1">
              <a:lnSpc>
                <a:spcPct val="110000"/>
              </a:lnSpc>
              <a:spcBef>
                <a:spcPct val="0"/>
              </a:spcBef>
              <a:buClr>
                <a:srgbClr val="000000"/>
              </a:buClr>
              <a:buFont typeface="Wingdings" pitchFamily="2" charset="2"/>
              <a:buChar char="§"/>
            </a:pPr>
            <a:endParaRPr lang="en-GB" sz="1800" dirty="0">
              <a:solidFill>
                <a:srgbClr val="000000"/>
              </a:solidFill>
              <a:latin typeface="Calibri Light" panose="020F0302020204030204" pitchFamily="34" charset="0"/>
              <a:cs typeface="Calibri Light" panose="020F0302020204030204" pitchFamily="34" charset="0"/>
            </a:endParaRPr>
          </a:p>
          <a:p>
            <a:pPr marL="285750" indent="-285750" eaLnBrk="1" hangingPunct="1">
              <a:lnSpc>
                <a:spcPct val="110000"/>
              </a:lnSpc>
              <a:spcBef>
                <a:spcPct val="0"/>
              </a:spcBef>
              <a:buClr>
                <a:srgbClr val="000000"/>
              </a:buClr>
              <a:buFont typeface="Wingdings" pitchFamily="2" charset="2"/>
              <a:buChar char="§"/>
            </a:pPr>
            <a:endParaRPr lang="en-CH" sz="1800" dirty="0">
              <a:solidFill>
                <a:srgbClr val="000000"/>
              </a:solidFill>
              <a:latin typeface="Calibri Light" panose="020F0302020204030204" pitchFamily="34" charset="0"/>
              <a:cs typeface="Calibri Light" panose="020F0302020204030204" pitchFamily="34" charset="0"/>
            </a:endParaRPr>
          </a:p>
        </p:txBody>
      </p:sp>
      <p:sp>
        <p:nvSpPr>
          <p:cNvPr id="6" name="TextBox 5">
            <a:extLst>
              <a:ext uri="{FF2B5EF4-FFF2-40B4-BE49-F238E27FC236}">
                <a16:creationId xmlns:a16="http://schemas.microsoft.com/office/drawing/2014/main" id="{F29F207F-011D-F44E-064C-254629A9B3C9}"/>
              </a:ext>
            </a:extLst>
          </p:cNvPr>
          <p:cNvSpPr txBox="1"/>
          <p:nvPr/>
        </p:nvSpPr>
        <p:spPr>
          <a:xfrm>
            <a:off x="3787" y="4829500"/>
            <a:ext cx="4572000" cy="276999"/>
          </a:xfrm>
          <a:prstGeom prst="rect">
            <a:avLst/>
          </a:prstGeom>
          <a:noFill/>
        </p:spPr>
        <p:txBody>
          <a:bodyPr wrap="square">
            <a:spAutoFit/>
          </a:bodyPr>
          <a:lstStyle/>
          <a:p>
            <a:pPr algn="l"/>
            <a:r>
              <a:rPr lang="en-GB" sz="1200" dirty="0">
                <a:latin typeface="Calibri Light" panose="020F0302020204030204" pitchFamily="34" charset="0"/>
                <a:cs typeface="Calibri Light" panose="020F0302020204030204" pitchFamily="34" charset="0"/>
              </a:rPr>
              <a:t>Courtesy of </a:t>
            </a:r>
            <a:r>
              <a:rPr lang="en-GB" sz="1200" dirty="0" err="1">
                <a:latin typeface="Calibri Light" panose="020F0302020204030204" pitchFamily="34" charset="0"/>
                <a:cs typeface="Calibri Light" panose="020F0302020204030204" pitchFamily="34" charset="0"/>
              </a:rPr>
              <a:t>Zdenek</a:t>
            </a:r>
            <a:r>
              <a:rPr lang="en-GB" sz="1200" dirty="0">
                <a:latin typeface="Calibri Light" panose="020F0302020204030204" pitchFamily="34" charset="0"/>
                <a:cs typeface="Calibri Light" panose="020F0302020204030204" pitchFamily="34" charset="0"/>
              </a:rPr>
              <a:t> Vostrel and Steffen Doebert</a:t>
            </a:r>
          </a:p>
        </p:txBody>
      </p:sp>
      <p:graphicFrame>
        <p:nvGraphicFramePr>
          <p:cNvPr id="27" name="Tabulka 13">
            <a:extLst>
              <a:ext uri="{FF2B5EF4-FFF2-40B4-BE49-F238E27FC236}">
                <a16:creationId xmlns:a16="http://schemas.microsoft.com/office/drawing/2014/main" id="{96DC2833-9025-5E54-9942-237FAE9B22C0}"/>
              </a:ext>
            </a:extLst>
          </p:cNvPr>
          <p:cNvGraphicFramePr>
            <a:graphicFrameLocks noGrp="1"/>
          </p:cNvGraphicFramePr>
          <p:nvPr>
            <p:extLst>
              <p:ext uri="{D42A27DB-BD31-4B8C-83A1-F6EECF244321}">
                <p14:modId xmlns:p14="http://schemas.microsoft.com/office/powerpoint/2010/main" val="390787737"/>
              </p:ext>
            </p:extLst>
          </p:nvPr>
        </p:nvGraphicFramePr>
        <p:xfrm>
          <a:off x="144656" y="897192"/>
          <a:ext cx="4450110" cy="2667000"/>
        </p:xfrm>
        <a:graphic>
          <a:graphicData uri="http://schemas.openxmlformats.org/drawingml/2006/table">
            <a:tbl>
              <a:tblPr firstRow="1" bandRow="1">
                <a:tableStyleId>{2A488322-F2BA-4B5B-9748-0D474271808F}</a:tableStyleId>
              </a:tblPr>
              <a:tblGrid>
                <a:gridCol w="1353766">
                  <a:extLst>
                    <a:ext uri="{9D8B030D-6E8A-4147-A177-3AD203B41FA5}">
                      <a16:colId xmlns:a16="http://schemas.microsoft.com/office/drawing/2014/main" val="2721413239"/>
                    </a:ext>
                  </a:extLst>
                </a:gridCol>
                <a:gridCol w="1867594">
                  <a:extLst>
                    <a:ext uri="{9D8B030D-6E8A-4147-A177-3AD203B41FA5}">
                      <a16:colId xmlns:a16="http://schemas.microsoft.com/office/drawing/2014/main" val="2720148174"/>
                    </a:ext>
                  </a:extLst>
                </a:gridCol>
                <a:gridCol w="1228750">
                  <a:extLst>
                    <a:ext uri="{9D8B030D-6E8A-4147-A177-3AD203B41FA5}">
                      <a16:colId xmlns:a16="http://schemas.microsoft.com/office/drawing/2014/main" val="2706665278"/>
                    </a:ext>
                  </a:extLst>
                </a:gridCol>
              </a:tblGrid>
              <a:tr h="405479">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Bunch parameter</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Simulation</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Target</a:t>
                      </a:r>
                    </a:p>
                  </a:txBody>
                  <a:tcPr/>
                </a:tc>
                <a:extLst>
                  <a:ext uri="{0D108BD9-81ED-4DB2-BD59-A6C34878D82A}">
                    <a16:rowId xmlns:a16="http://schemas.microsoft.com/office/drawing/2014/main" val="2003691334"/>
                  </a:ext>
                </a:extLst>
              </a:tr>
              <a:tr h="370840">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Transverse emittance</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3.14 mm mrad (rms)</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&lt; 4 mm mrad</a:t>
                      </a:r>
                    </a:p>
                  </a:txBody>
                  <a:tcPr/>
                </a:tc>
                <a:extLst>
                  <a:ext uri="{0D108BD9-81ED-4DB2-BD59-A6C34878D82A}">
                    <a16:rowId xmlns:a16="http://schemas.microsoft.com/office/drawing/2014/main" val="1321428252"/>
                  </a:ext>
                </a:extLst>
              </a:tr>
              <a:tr h="370840">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Bunch length</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0.96 mm (rms)</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 1 mm (or shorter)</a:t>
                      </a:r>
                    </a:p>
                  </a:txBody>
                  <a:tcPr/>
                </a:tc>
                <a:extLst>
                  <a:ext uri="{0D108BD9-81ED-4DB2-BD59-A6C34878D82A}">
                    <a16:rowId xmlns:a16="http://schemas.microsoft.com/office/drawing/2014/main" val="810830650"/>
                  </a:ext>
                </a:extLst>
              </a:tr>
              <a:tr h="370840">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Energy</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 190 MeV</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 200 MeV</a:t>
                      </a:r>
                    </a:p>
                  </a:txBody>
                  <a:tcPr/>
                </a:tc>
                <a:extLst>
                  <a:ext uri="{0D108BD9-81ED-4DB2-BD59-A6C34878D82A}">
                    <a16:rowId xmlns:a16="http://schemas.microsoft.com/office/drawing/2014/main" val="680395049"/>
                  </a:ext>
                </a:extLst>
              </a:tr>
              <a:tr h="370840">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Energy spread</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390 keV (0.2 %)</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&lt; 0.5 %</a:t>
                      </a:r>
                    </a:p>
                  </a:txBody>
                  <a:tcPr/>
                </a:tc>
                <a:extLst>
                  <a:ext uri="{0D108BD9-81ED-4DB2-BD59-A6C34878D82A}">
                    <a16:rowId xmlns:a16="http://schemas.microsoft.com/office/drawing/2014/main" val="2533755861"/>
                  </a:ext>
                </a:extLst>
              </a:tr>
              <a:tr h="370840">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Peak charge</a:t>
                      </a:r>
                    </a:p>
                  </a:txBody>
                  <a:tcPr/>
                </a:tc>
                <a:tc>
                  <a:txBody>
                    <a:bodyPr/>
                    <a:lstStyle/>
                    <a:p>
                      <a:pPr algn="ctr"/>
                      <a:r>
                        <a:rPr lang="en-GB" sz="1400" noProof="0">
                          <a:latin typeface="Lato" panose="020F0502020204030203" pitchFamily="34" charset="0"/>
                          <a:ea typeface="Lato" panose="020F0502020204030203" pitchFamily="34" charset="0"/>
                          <a:cs typeface="Lato" panose="020F0502020204030203" pitchFamily="34" charset="0"/>
                        </a:rPr>
                        <a:t>5 nC</a:t>
                      </a:r>
                    </a:p>
                  </a:txBody>
                  <a:tcPr/>
                </a:tc>
                <a:tc>
                  <a:txBody>
                    <a:bodyPr/>
                    <a:lstStyle/>
                    <a:p>
                      <a:pPr algn="ctr"/>
                      <a:r>
                        <a:rPr lang="en-GB" sz="1400" noProof="0" dirty="0">
                          <a:latin typeface="Lato" panose="020F0502020204030203" pitchFamily="34" charset="0"/>
                          <a:ea typeface="Lato" panose="020F0502020204030203" pitchFamily="34" charset="0"/>
                          <a:cs typeface="Lato" panose="020F0502020204030203" pitchFamily="34" charset="0"/>
                        </a:rPr>
                        <a:t>5 nC</a:t>
                      </a:r>
                    </a:p>
                  </a:txBody>
                  <a:tcPr/>
                </a:tc>
                <a:extLst>
                  <a:ext uri="{0D108BD9-81ED-4DB2-BD59-A6C34878D82A}">
                    <a16:rowId xmlns:a16="http://schemas.microsoft.com/office/drawing/2014/main" val="4226450206"/>
                  </a:ext>
                </a:extLst>
              </a:tr>
            </a:tbl>
          </a:graphicData>
        </a:graphic>
      </p:graphicFrame>
      <p:sp>
        <p:nvSpPr>
          <p:cNvPr id="29" name="TextBox 28">
            <a:extLst>
              <a:ext uri="{FF2B5EF4-FFF2-40B4-BE49-F238E27FC236}">
                <a16:creationId xmlns:a16="http://schemas.microsoft.com/office/drawing/2014/main" id="{3C701309-9753-17B0-2C7A-B27DF0CD9F07}"/>
              </a:ext>
            </a:extLst>
          </p:cNvPr>
          <p:cNvSpPr txBox="1"/>
          <p:nvPr/>
        </p:nvSpPr>
        <p:spPr>
          <a:xfrm>
            <a:off x="5078565" y="1562398"/>
            <a:ext cx="3852382" cy="276999"/>
          </a:xfrm>
          <a:prstGeom prst="rect">
            <a:avLst/>
          </a:prstGeom>
          <a:noFill/>
        </p:spPr>
        <p:txBody>
          <a:bodyPr wrap="square" lIns="0" tIns="0" rIns="0" bIns="0" rtlCol="0">
            <a:spAutoFit/>
          </a:bodyPr>
          <a:lstStyle/>
          <a:p>
            <a:pPr algn="ctr"/>
            <a:r>
              <a:rPr lang="cs-CZ" dirty="0">
                <a:latin typeface="Calibri Light" panose="020F0302020204030204" pitchFamily="34" charset="0"/>
                <a:cs typeface="Calibri Light" panose="020F0302020204030204" pitchFamily="34" charset="0"/>
              </a:rPr>
              <a:t>Emittance </a:t>
            </a:r>
            <a:r>
              <a:rPr lang="en-US" dirty="0" err="1">
                <a:latin typeface="Calibri Light" panose="020F0302020204030204" pitchFamily="34" charset="0"/>
                <a:cs typeface="Calibri Light" panose="020F0302020204030204" pitchFamily="34" charset="0"/>
              </a:rPr>
              <a:t>evolu</a:t>
            </a:r>
            <a:r>
              <a:rPr lang="cs-CZ" dirty="0">
                <a:latin typeface="Calibri Light" panose="020F0302020204030204" pitchFamily="34" charset="0"/>
                <a:cs typeface="Calibri Light" panose="020F0302020204030204" pitchFamily="34" charset="0"/>
              </a:rPr>
              <a:t>tion for 5 nC charge</a:t>
            </a:r>
            <a:endParaRPr lang="en-GB" dirty="0">
              <a:latin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FE710BC6-844A-4A32-58E6-D50354619154}"/>
              </a:ext>
            </a:extLst>
          </p:cNvPr>
          <p:cNvSpPr txBox="1"/>
          <p:nvPr/>
        </p:nvSpPr>
        <p:spPr>
          <a:xfrm>
            <a:off x="3524277" y="-34691"/>
            <a:ext cx="2095445" cy="400110"/>
          </a:xfrm>
          <a:prstGeom prst="rect">
            <a:avLst/>
          </a:prstGeom>
          <a:noFill/>
        </p:spPr>
        <p:txBody>
          <a:bodyPr wrap="non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Electron source </a:t>
            </a:r>
            <a:endParaRPr lang="en-GB"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5" name="Picture 4" descr="A graph of a number of gauss&#10;&#10;Description automatically generated">
            <a:extLst>
              <a:ext uri="{FF2B5EF4-FFF2-40B4-BE49-F238E27FC236}">
                <a16:creationId xmlns:a16="http://schemas.microsoft.com/office/drawing/2014/main" id="{282D5C4B-7CB7-7A00-3F6E-0087974CA74D}"/>
              </a:ext>
            </a:extLst>
          </p:cNvPr>
          <p:cNvPicPr>
            <a:picLocks noChangeAspect="1"/>
          </p:cNvPicPr>
          <p:nvPr/>
        </p:nvPicPr>
        <p:blipFill>
          <a:blip r:embed="rId3"/>
          <a:stretch>
            <a:fillRect/>
          </a:stretch>
        </p:blipFill>
        <p:spPr>
          <a:xfrm>
            <a:off x="4675831" y="1839397"/>
            <a:ext cx="4358948" cy="3182724"/>
          </a:xfrm>
          <a:prstGeom prst="rect">
            <a:avLst/>
          </a:prstGeom>
        </p:spPr>
      </p:pic>
    </p:spTree>
    <p:extLst>
      <p:ext uri="{BB962C8B-B14F-4D97-AF65-F5344CB8AC3E}">
        <p14:creationId xmlns:p14="http://schemas.microsoft.com/office/powerpoint/2010/main" val="1552421072"/>
      </p:ext>
    </p:extLst>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6.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14900</TotalTime>
  <Words>3555</Words>
  <Application>Microsoft Office PowerPoint</Application>
  <PresentationFormat>On-screen Show (16:9)</PresentationFormat>
  <Paragraphs>496</Paragraphs>
  <Slides>31</Slides>
  <Notes>30</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31</vt:i4>
      </vt:variant>
    </vt:vector>
  </HeadingPairs>
  <TitlesOfParts>
    <vt:vector size="48" baseType="lpstr">
      <vt:lpstr>.PingFang SC Regular</vt:lpstr>
      <vt:lpstr>Arial</vt:lpstr>
      <vt:lpstr>Calibri</vt:lpstr>
      <vt:lpstr>Calibri Light</vt:lpstr>
      <vt:lpstr>Courier New</vt:lpstr>
      <vt:lpstr>Lato</vt:lpstr>
      <vt:lpstr>Symbol</vt:lpstr>
      <vt:lpstr>System Font Regular</vt:lpstr>
      <vt:lpstr>Times</vt:lpstr>
      <vt:lpstr>Times New Roman</vt:lpstr>
      <vt:lpstr>Wingdings</vt:lpstr>
      <vt:lpstr>Office Theme</vt:lpstr>
      <vt:lpstr>Office Theme</vt:lpstr>
      <vt:lpstr>Content Slides - Deep Blue</vt:lpstr>
      <vt:lpstr>3_Content Slides - Deep Blue</vt:lpstr>
      <vt:lpstr>8_Content Slides - Deep Blue</vt:lpstr>
      <vt:lpstr>9_Content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Alexej Grudiev</cp:lastModifiedBy>
  <cp:revision>1057</cp:revision>
  <dcterms:created xsi:type="dcterms:W3CDTF">2020-10-27T09:23:42Z</dcterms:created>
  <dcterms:modified xsi:type="dcterms:W3CDTF">2023-12-11T10:25:06Z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