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9" r:id="rId2"/>
    <p:sldId id="299" r:id="rId3"/>
    <p:sldId id="300" r:id="rId4"/>
    <p:sldId id="320" r:id="rId5"/>
    <p:sldId id="298" r:id="rId6"/>
    <p:sldId id="307" r:id="rId7"/>
    <p:sldId id="312" r:id="rId8"/>
    <p:sldId id="308" r:id="rId9"/>
    <p:sldId id="313" r:id="rId10"/>
    <p:sldId id="314" r:id="rId11"/>
    <p:sldId id="315" r:id="rId12"/>
    <p:sldId id="301" r:id="rId13"/>
    <p:sldId id="303" r:id="rId14"/>
    <p:sldId id="304" r:id="rId15"/>
    <p:sldId id="305" r:id="rId16"/>
    <p:sldId id="306" r:id="rId17"/>
    <p:sldId id="316" r:id="rId18"/>
    <p:sldId id="309" r:id="rId19"/>
    <p:sldId id="310" r:id="rId20"/>
    <p:sldId id="319" r:id="rId21"/>
    <p:sldId id="317" r:id="rId22"/>
    <p:sldId id="318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7"/>
    <p:restoredTop sz="94048"/>
  </p:normalViewPr>
  <p:slideViewPr>
    <p:cSldViewPr snapToObjects="1">
      <p:cViewPr varScale="1">
        <p:scale>
          <a:sx n="87" d="100"/>
          <a:sy n="87" d="100"/>
        </p:scale>
        <p:origin x="114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4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So, the obvious way to solve this, assuming the system is linear is to build the response matrix</a:t>
            </a:r>
          </a:p>
          <a:p>
            <a:r>
              <a:rPr lang="en-UA" dirty="0"/>
              <a:t>	We offset girders and quadrupoles and observe that principal components change.</a:t>
            </a:r>
          </a:p>
          <a:p>
            <a:endParaRPr lang="en-UA" dirty="0"/>
          </a:p>
          <a:p>
            <a:r>
              <a:rPr lang="en-UA" dirty="0"/>
              <a:t>- Then finding a set of the correct offsets, that modify separatly only 1 principal component (we call it an orthogonal knob) narrows down to solving the linear regression.</a:t>
            </a:r>
          </a:p>
          <a:p>
            <a:endParaRPr lang="en-UA" dirty="0"/>
          </a:p>
          <a:p>
            <a:r>
              <a:rPr lang="en-UA" dirty="0"/>
              <a:t>- The obvious solution here writes with a pseudoinverse. </a:t>
            </a:r>
          </a:p>
          <a:p>
            <a:r>
              <a:rPr lang="en-UA" dirty="0"/>
              <a:t>	So, a  knob, would a set of the offsets labeled with w</a:t>
            </a:r>
          </a:p>
          <a:p>
            <a:endParaRPr lang="en-U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A" dirty="0"/>
              <a:t>=======NEXT=======</a:t>
            </a:r>
          </a:p>
          <a:p>
            <a:r>
              <a:rPr lang="en-UA" dirty="0"/>
              <a:t>- But this solution is not good. </a:t>
            </a:r>
          </a:p>
          <a:p>
            <a:r>
              <a:rPr lang="en-UA" dirty="0"/>
              <a:t>	It is dense (which means all the elements are utilized)</a:t>
            </a:r>
          </a:p>
          <a:p>
            <a:r>
              <a:rPr lang="en-UA" dirty="0"/>
              <a:t>	Also, the elements’ offsets are not controlled.</a:t>
            </a:r>
          </a:p>
          <a:p>
            <a:r>
              <a:rPr lang="en-UA" dirty="0"/>
              <a:t>	As you can see on the plot on the left,  some girders even have the offsets larger then mm, which is not acceptable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1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 with: So, we want to build, lets call them optimal knobs.</a:t>
            </a:r>
          </a:p>
          <a:p>
            <a:endParaRPr lang="en-UA" dirty="0"/>
          </a:p>
          <a:p>
            <a:r>
              <a:rPr lang="en-UA" dirty="0"/>
              <a:t>- Such knobs are going to invoke the offsets of at most couple of tens of girders/quadrupoles</a:t>
            </a:r>
          </a:p>
          <a:p>
            <a:endParaRPr lang="en-UA" dirty="0"/>
          </a:p>
          <a:p>
            <a:r>
              <a:rPr lang="en-UA" dirty="0"/>
              <a:t>- The elements offsets cannot be too large. Certainly mm offsets are not acceptable.</a:t>
            </a:r>
          </a:p>
          <a:p>
            <a:r>
              <a:rPr lang="en-UA" dirty="0"/>
              <a:t>	The same applies to the offsets too small. Nanometer offsets are not feasible.</a:t>
            </a:r>
          </a:p>
          <a:p>
            <a:endParaRPr lang="en-UA" dirty="0"/>
          </a:p>
          <a:p>
            <a:r>
              <a:rPr lang="en-UA" dirty="0"/>
              <a:t>- Also, we want to keep track of the beam orbit, since, quads in particular can steer the beam significantly.</a:t>
            </a:r>
          </a:p>
          <a:p>
            <a:endParaRPr lang="en-UA" dirty="0"/>
          </a:p>
          <a:p>
            <a:r>
              <a:rPr lang="en-UA" dirty="0"/>
              <a:t>- So, the task to solve is the linear regression with additional regularizations.</a:t>
            </a:r>
          </a:p>
          <a:p>
            <a:endParaRPr lang="en-UA" dirty="0"/>
          </a:p>
          <a:p>
            <a:r>
              <a:rPr lang="en-UA" dirty="0"/>
              <a:t>- But also, we want to solve this with the smallest number of elements.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620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start: So, we build a linear model in Tensorflow and apply several custom regularizations:</a:t>
            </a:r>
          </a:p>
          <a:p>
            <a:endParaRPr lang="en-UA" dirty="0"/>
          </a:p>
          <a:p>
            <a:r>
              <a:rPr lang="en-UA" dirty="0"/>
              <a:t>- The offsets smaller than 1 or 10 micrometers are penalyzed, I called zero penalty</a:t>
            </a:r>
          </a:p>
          <a:p>
            <a:endParaRPr lang="en-UA" dirty="0"/>
          </a:p>
          <a:p>
            <a:r>
              <a:rPr lang="en-UA" dirty="0"/>
              <a:t>- The large offsets are clipped at 100 microns.</a:t>
            </a:r>
          </a:p>
          <a:p>
            <a:endParaRPr lang="en-UA" dirty="0"/>
          </a:p>
          <a:p>
            <a:r>
              <a:rPr lang="en-UA" dirty="0"/>
              <a:t>- Beam orbit is also penalyzed. Additionally to deal with outliners, the beam orbit above 20 micron is also penalyzed.</a:t>
            </a:r>
          </a:p>
          <a:p>
            <a:endParaRPr lang="en-UA" dirty="0"/>
          </a:p>
          <a:p>
            <a:r>
              <a:rPr lang="en-UA" dirty="0"/>
              <a:t>- To find the smallest number of elements that can solve this problem we use a so called Sequential feature selection approach with forward run.</a:t>
            </a:r>
          </a:p>
          <a:p>
            <a:endParaRPr lang="en-UA" dirty="0"/>
          </a:p>
          <a:p>
            <a:r>
              <a:rPr lang="en-UA" dirty="0"/>
              <a:t>- And also, we utilize a custom metrics, I called orthogonality. </a:t>
            </a:r>
          </a:p>
          <a:p>
            <a:r>
              <a:rPr lang="en-UA" dirty="0"/>
              <a:t>	Essentially it compares the contribution of principal component that we build a know for with a total emittance growth, coming from the other principal components</a:t>
            </a:r>
          </a:p>
          <a:p>
            <a:r>
              <a:rPr lang="en-UA" dirty="0"/>
              <a:t>	So, value of 0 is bad, value of 1 is perfect, but with any value &gt;  0.5, we would be able to perform the emittance tuning, but the number of iterations may be large.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4772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start: here you can see an example of the forward run. </a:t>
            </a:r>
          </a:p>
          <a:p>
            <a:r>
              <a:rPr lang="en-UA" dirty="0"/>
              <a:t>	The score as a function of the number of elements involved for some of the knobs.</a:t>
            </a:r>
          </a:p>
          <a:p>
            <a:endParaRPr lang="en-UA" dirty="0"/>
          </a:p>
          <a:p>
            <a:r>
              <a:rPr lang="en-UA" dirty="0"/>
              <a:t>- To balance the score and the number of elements, I picked the following configurations for the knobs. In total it requires 117 element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02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start: So, ultimately, to test the knobs we perform the tuning simulations.</a:t>
            </a:r>
          </a:p>
          <a:p>
            <a:r>
              <a:rPr lang="en-UA" dirty="0"/>
              <a:t>	So, we do the test in PLACET. We randomly misalign the elements, perform the BBA and after, we do 1 iteration of 10 knobs.</a:t>
            </a:r>
          </a:p>
          <a:p>
            <a:endParaRPr lang="en-UA" dirty="0"/>
          </a:p>
          <a:p>
            <a:r>
              <a:rPr lang="en-UA" dirty="0"/>
              <a:t>- On the left, you can see a comparison of the emittance growth before the knobs were applied and after.</a:t>
            </a:r>
          </a:p>
          <a:p>
            <a:r>
              <a:rPr lang="en-UA" dirty="0"/>
              <a:t>	In total, 100% of the machines have emittance growth below 0.5 nm.</a:t>
            </a:r>
          </a:p>
          <a:p>
            <a:endParaRPr lang="en-UA" dirty="0"/>
          </a:p>
          <a:p>
            <a:r>
              <a:rPr lang="en-UA" dirty="0"/>
              <a:t>- So, with 10 emittance  tuning knobs, it is possible to reduce the emittance budget even down to 0.5 nm.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34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star: Another aspect why such tuning knobs are important.</a:t>
            </a:r>
          </a:p>
          <a:p>
            <a:endParaRPr lang="en-UA" dirty="0"/>
          </a:p>
          <a:p>
            <a:r>
              <a:rPr lang="en-UA" dirty="0"/>
              <a:t>- The WFMs are the important part of the RF alignment. </a:t>
            </a:r>
          </a:p>
          <a:p>
            <a:r>
              <a:rPr lang="en-UA" dirty="0"/>
              <a:t>	The previous results presented assumed the WFMs accuracy of 3.5 micron.</a:t>
            </a:r>
          </a:p>
          <a:p>
            <a:r>
              <a:rPr lang="en-UA" dirty="0"/>
              <a:t>	From what I know, it is pretty optimistic.</a:t>
            </a:r>
          </a:p>
          <a:p>
            <a:r>
              <a:rPr lang="en-UA" dirty="0"/>
              <a:t>	BBA performance is sensitive to this value, since with accuracy larger than 7.5 micron, BBA alone cannot fit within the budget.</a:t>
            </a:r>
          </a:p>
          <a:p>
            <a:r>
              <a:rPr lang="en-UA" dirty="0"/>
              <a:t>	Emittance tuning knobs can provide the needed margin here to get within the budget.</a:t>
            </a:r>
          </a:p>
          <a:p>
            <a:endParaRPr lang="en-UA" dirty="0"/>
          </a:p>
          <a:p>
            <a:r>
              <a:rPr lang="en-UA" dirty="0"/>
              <a:t>- But also, if we use another set of the knobs, constucted on the data after the DFS instead of RF alignment. </a:t>
            </a:r>
          </a:p>
          <a:p>
            <a:r>
              <a:rPr lang="en-UA" dirty="0"/>
              <a:t>	It is possible to get similar performance to RF alignment. Performance of such knobs is shown on the right.</a:t>
            </a:r>
          </a:p>
          <a:p>
            <a:r>
              <a:rPr lang="en-UA" dirty="0"/>
              <a:t>	10 knobs are enough to meet the budget.</a:t>
            </a:r>
          </a:p>
          <a:p>
            <a:r>
              <a:rPr lang="en-UA" dirty="0"/>
              <a:t>	These knobs were not optimized the same way I showed previously, but I pretty sure, the results would be the same.</a:t>
            </a:r>
          </a:p>
          <a:p>
            <a:r>
              <a:rPr lang="en-UA" dirty="0"/>
              <a:t>	I in no way saying we should not use RF alignment, because these are 2 different ways of correcting. </a:t>
            </a:r>
          </a:p>
          <a:p>
            <a:r>
              <a:rPr lang="en-UA" dirty="0"/>
              <a:t>	One is BBA, another one requires emittance measurements (or in reality it would be luminosity).</a:t>
            </a:r>
          </a:p>
          <a:p>
            <a:r>
              <a:rPr lang="en-UA" dirty="0"/>
              <a:t>	But as back up solution, could be usefull.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35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start: You probably know very well this picture, the structure of the CLIC complex.</a:t>
            </a:r>
          </a:p>
          <a:p>
            <a:r>
              <a:rPr lang="en-UA" dirty="0"/>
              <a:t>	From the e+, e- sources, we have DR, RTML, Main Linac, and BDS.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It is well known that high luminosity requirement for linear colliders mean a nanometer beam size at the IP.</a:t>
            </a:r>
          </a:p>
          <a:p>
            <a:r>
              <a:rPr lang="en-UA" dirty="0"/>
              <a:t>- Small beam size at the IP: strong focusing at the FFS + small vertical emittance -&gt; limiting emittance growth is crucial</a:t>
            </a:r>
          </a:p>
          <a:p>
            <a:endParaRPr lang="en-UA" dirty="0"/>
          </a:p>
          <a:p>
            <a:r>
              <a:rPr lang="en-UA" dirty="0"/>
              <a:t>- CLIC designs foresees .. </a:t>
            </a:r>
          </a:p>
          <a:p>
            <a:r>
              <a:rPr lang="en-UA" dirty="0"/>
              <a:t>	It is assumed that correction and alignment techniques are sufficient to respect it. </a:t>
            </a:r>
          </a:p>
          <a:p>
            <a:r>
              <a:rPr lang="en-UA" dirty="0"/>
              <a:t>	You can see this budgets in the table below</a:t>
            </a:r>
          </a:p>
          <a:p>
            <a:endParaRPr lang="en-UA" dirty="0"/>
          </a:p>
          <a:p>
            <a:r>
              <a:rPr lang="en-UA" dirty="0"/>
              <a:t>- For ML it is 5 and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86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b="1" dirty="0"/>
              <a:t>Start with: </a:t>
            </a:r>
            <a:r>
              <a:rPr lang="en-UA" dirty="0"/>
              <a:t>Here is schematic picture of the ML segment.</a:t>
            </a:r>
          </a:p>
          <a:p>
            <a:endParaRPr lang="en-UA" dirty="0"/>
          </a:p>
          <a:p>
            <a:r>
              <a:rPr lang="en-UA" dirty="0"/>
              <a:t>- It includes girders interconnected with each other and elements on it. Elements are cavities, quadrupoles and BPMs</a:t>
            </a:r>
          </a:p>
          <a:p>
            <a:endParaRPr lang="en-UA" dirty="0"/>
          </a:p>
          <a:p>
            <a:r>
              <a:rPr lang="en-UA" dirty="0"/>
              <a:t>- After the ML is assembled the elements are prealigned:</a:t>
            </a:r>
          </a:p>
          <a:p>
            <a:r>
              <a:rPr lang="en-UA" dirty="0"/>
              <a:t>	Girder end points wrt Reference wire</a:t>
            </a:r>
          </a:p>
          <a:p>
            <a:r>
              <a:rPr lang="en-UA" dirty="0"/>
              <a:t>	Each 2 girder end points wrt to the articulation point they share</a:t>
            </a:r>
          </a:p>
          <a:p>
            <a:r>
              <a:rPr lang="en-UA" dirty="0"/>
              <a:t>	Elements on girders are aligned wrt the girders</a:t>
            </a:r>
          </a:p>
          <a:p>
            <a:r>
              <a:rPr lang="en-UA" dirty="0"/>
              <a:t>	You can see in the table on the left, the errors after the prealignment and their impact on the emittance growth.</a:t>
            </a:r>
          </a:p>
          <a:p>
            <a:endParaRPr lang="en-UA" dirty="0"/>
          </a:p>
          <a:p>
            <a:r>
              <a:rPr lang="en-UA" dirty="0"/>
              <a:t>- To meet the budget for static errors the BBA is used</a:t>
            </a:r>
          </a:p>
          <a:p>
            <a:r>
              <a:rPr lang="en-UA" dirty="0"/>
              <a:t>	It consists of 121 (beam is steered through the centers of the BPMs)</a:t>
            </a:r>
          </a:p>
          <a:p>
            <a:r>
              <a:rPr lang="en-UA" dirty="0"/>
              <a:t>	DFS (Beam orbit and dispersion are corrected simultanously)</a:t>
            </a:r>
          </a:p>
          <a:p>
            <a:r>
              <a:rPr lang="en-UA" dirty="0"/>
              <a:t>	RF alignment (Girders are moved to minimize the signal in the WFM – The wakefield kicks are minimized)</a:t>
            </a:r>
          </a:p>
          <a:p>
            <a:endParaRPr lang="en-UA" dirty="0"/>
          </a:p>
          <a:p>
            <a:r>
              <a:rPr lang="en-UA" dirty="0"/>
              <a:t>=======NEXT=======</a:t>
            </a:r>
          </a:p>
          <a:p>
            <a:endParaRPr lang="en-UA" dirty="0"/>
          </a:p>
          <a:p>
            <a:r>
              <a:rPr lang="en-UA" dirty="0"/>
              <a:t>- With such a BBA, we meet the budget for static errors, such that 100% of the machines have emitttance growth below 4 nm.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20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Residual emittance growth mainly comes from the wakefield kicks. </a:t>
            </a:r>
          </a:p>
          <a:p>
            <a:r>
              <a:rPr lang="en-UA" dirty="0"/>
              <a:t>	Although the budget is met, it is possible to push the emittance growth further down. S</a:t>
            </a:r>
            <a:r>
              <a:rPr lang="en-GB" dirty="0"/>
              <a:t>u</a:t>
            </a:r>
            <a:r>
              <a:rPr lang="en-UA" dirty="0"/>
              <a:t>ch that, the emittance growth budget for the static errors could be reduced.</a:t>
            </a:r>
          </a:p>
          <a:p>
            <a:r>
              <a:rPr lang="en-UA" dirty="0"/>
              <a:t>	For this, we need to use so-called emittance tuning bumps or knobs.</a:t>
            </a:r>
          </a:p>
          <a:p>
            <a:endParaRPr lang="en-UA" dirty="0"/>
          </a:p>
          <a:p>
            <a:r>
              <a:rPr lang="en-UA" dirty="0"/>
              <a:t>- On the right top  picture you see the impact the misaligned cavities have on the beam. The tail is kicked, such that the beam a kind of banana shape.</a:t>
            </a:r>
          </a:p>
          <a:p>
            <a:r>
              <a:rPr lang="en-UA" dirty="0"/>
              <a:t>	In a simplified form we need to apply a counter kick to flatten the beam, as on the bottom picture.</a:t>
            </a:r>
          </a:p>
          <a:p>
            <a:r>
              <a:rPr lang="en-UA" dirty="0"/>
              <a:t>	Such a counter-kick can be generated by either misaligning the cavities or by creating an orbit bump in the cavities area.</a:t>
            </a:r>
          </a:p>
          <a:p>
            <a:endParaRPr lang="en-UA" dirty="0"/>
          </a:p>
          <a:p>
            <a:r>
              <a:rPr lang="en-UA" dirty="0"/>
              <a:t>- So, the emittance tuning knob would be the set of cavities/girders or quadrupoles misalignment that flatten the beam longitudinal profile and reduce the emittance.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75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So, for this study we use a so called macroparticle model of the beam.</a:t>
            </a:r>
          </a:p>
          <a:p>
            <a:r>
              <a:rPr lang="en-UA" dirty="0"/>
              <a:t>	~those of you who use PLACET, might be familiar with that.</a:t>
            </a:r>
          </a:p>
          <a:p>
            <a:endParaRPr lang="en-UA" dirty="0"/>
          </a:p>
          <a:p>
            <a:r>
              <a:rPr lang="en-UA" dirty="0"/>
              <a:t>-Instead of the beam on the left, we have a set of macroparticles as on the right.</a:t>
            </a:r>
          </a:p>
          <a:p>
            <a:r>
              <a:rPr lang="en-UA" dirty="0"/>
              <a:t>	In PLACET, we slice the beam longitudinaly and put multiple macroparticles in each slice.</a:t>
            </a:r>
          </a:p>
          <a:p>
            <a:r>
              <a:rPr lang="en-UA" dirty="0"/>
              <a:t>	To simulate the energy spread – macroparticles within each slice have differene energies</a:t>
            </a:r>
          </a:p>
          <a:p>
            <a:endParaRPr lang="en-UA" dirty="0"/>
          </a:p>
          <a:p>
            <a:r>
              <a:rPr lang="en-UA" dirty="0"/>
              <a:t>- Each macroparticle is characterized with weight, its coordinates and also 2nd momentas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19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 with: In such a format, assuming the emittance growth comes from the macroparticles transverse misalignments emittance writes like this.</a:t>
            </a:r>
          </a:p>
          <a:p>
            <a:endParaRPr lang="en-UA" dirty="0"/>
          </a:p>
          <a:p>
            <a:r>
              <a:rPr lang="en-UA" dirty="0"/>
              <a:t>- This large equation can be further expanded into a smaller format. </a:t>
            </a:r>
          </a:p>
          <a:p>
            <a:r>
              <a:rPr lang="en-UA" dirty="0"/>
              <a:t>	* Here emittance_y_0 is the beam emittance when all the macroparticles are aligned transversaly. Which means no dispersion and no wakefield kicks.</a:t>
            </a:r>
          </a:p>
          <a:p>
            <a:endParaRPr lang="en-UA" dirty="0"/>
          </a:p>
          <a:p>
            <a:r>
              <a:rPr lang="en-UA" dirty="0"/>
              <a:t>- And then, with Cholesky decomposition, we get a normalized phase space, such that emittance growth writes easily as this.</a:t>
            </a:r>
          </a:p>
          <a:p>
            <a:endParaRPr lang="en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05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To build the knobs, we need to identify the source of residual emittance growth. </a:t>
            </a:r>
          </a:p>
          <a:p>
            <a:r>
              <a:rPr lang="en-UA" dirty="0"/>
              <a:t>	Or in our case – which or what combination of normalized coordinates are the main contributors to the emittance growth.</a:t>
            </a:r>
          </a:p>
          <a:p>
            <a:endParaRPr lang="en-UA" dirty="0"/>
          </a:p>
          <a:p>
            <a:r>
              <a:rPr lang="en-UA" dirty="0"/>
              <a:t>- To do this, we simulate the BBA. We randomly misalign the elements, apply the BBA, evaluate macroparticles coordinates and identify normalized coordinates.</a:t>
            </a:r>
          </a:p>
          <a:p>
            <a:endParaRPr lang="en-UA" dirty="0"/>
          </a:p>
          <a:p>
            <a:r>
              <a:rPr lang="en-UA" dirty="0"/>
              <a:t>- To identify the key configurations (or directions) in the normalized phase-space, we apply the PCA. </a:t>
            </a:r>
          </a:p>
          <a:p>
            <a:r>
              <a:rPr lang="en-UA" dirty="0"/>
              <a:t>	It builds a new set of orthogonal directions, by doing the following.</a:t>
            </a:r>
          </a:p>
          <a:p>
            <a:r>
              <a:rPr lang="en-UA" dirty="0"/>
              <a:t>	The first principal direction is arrenged to maximize the variance of the data projected on it.</a:t>
            </a:r>
          </a:p>
          <a:p>
            <a:r>
              <a:rPr lang="en-UA" dirty="0"/>
              <a:t>	The second one is found the same way, with a constraint to be orthogonal to the first one.</a:t>
            </a:r>
          </a:p>
          <a:p>
            <a:r>
              <a:rPr lang="en-UA" dirty="0"/>
              <a:t>	and so on.</a:t>
            </a:r>
          </a:p>
          <a:p>
            <a:endParaRPr lang="en-U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A" dirty="0"/>
              <a:t>=======NEXT=======</a:t>
            </a:r>
          </a:p>
          <a:p>
            <a:endParaRPr lang="en-UA" dirty="0"/>
          </a:p>
          <a:p>
            <a:r>
              <a:rPr lang="en-UA" dirty="0"/>
              <a:t>-This is an example of the PCA, performed on the data. </a:t>
            </a:r>
          </a:p>
          <a:p>
            <a:r>
              <a:rPr lang="en-UA" dirty="0"/>
              <a:t>	In the study, we use a beam of 11 slices with 5 macroparticles per slice.</a:t>
            </a:r>
          </a:p>
          <a:p>
            <a:r>
              <a:rPr lang="en-UA" dirty="0"/>
              <a:t>	In red are shown the principal components projected on the 2d plot.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21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Since the variance of the projected data (or principal components) have a meaning of the emittance growth,</a:t>
            </a:r>
          </a:p>
          <a:p>
            <a:r>
              <a:rPr lang="en-UA" dirty="0"/>
              <a:t>	we can associate the emittance growth with each principal component. (see the left plot)</a:t>
            </a:r>
          </a:p>
          <a:p>
            <a:endParaRPr lang="en-UA" dirty="0"/>
          </a:p>
          <a:p>
            <a:r>
              <a:rPr lang="en-UA" dirty="0"/>
              <a:t>- From that we build the plot shown on the right.</a:t>
            </a:r>
          </a:p>
          <a:p>
            <a:r>
              <a:rPr lang="en-UA" dirty="0"/>
              <a:t>	It shows, what RMS emittance growth we can expect if we cancel the certain number of principal components.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A" dirty="0"/>
              <a:t>=======NEXT=======</a:t>
            </a:r>
          </a:p>
          <a:p>
            <a:endParaRPr lang="en-UA" dirty="0"/>
          </a:p>
          <a:p>
            <a:r>
              <a:rPr lang="en-UA" dirty="0"/>
              <a:t>- 0 corresponds to 1 nm RMS growth, which </a:t>
            </a:r>
            <a:r>
              <a:rPr lang="en-GB" dirty="0"/>
              <a:t>I</a:t>
            </a:r>
            <a:r>
              <a:rPr lang="en-UA" dirty="0"/>
              <a:t>s the same thing we have after the BBA</a:t>
            </a:r>
          </a:p>
          <a:p>
            <a:r>
              <a:rPr lang="en-UA" dirty="0"/>
              <a:t>	for 5 it is 0.3</a:t>
            </a:r>
          </a:p>
          <a:p>
            <a:r>
              <a:rPr lang="en-UA" dirty="0"/>
              <a:t>	and for 10, it is 0.08.</a:t>
            </a:r>
          </a:p>
          <a:p>
            <a:r>
              <a:rPr lang="en-UA" dirty="0"/>
              <a:t>	In the studies further on, we set the number of principal components to correct to 10</a:t>
            </a:r>
          </a:p>
          <a:p>
            <a:r>
              <a:rPr lang="en-UA" dirty="0"/>
              <a:t>	Tthat means we are expected 10 knobs. 1 knob per each principal component.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F8211-65EB-1F4E-851D-849DA5EF3EFA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16E82B-2A93-154A-ACDA-1173B6720A6B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EB868F-9A9A-9D41-A363-BF910368651F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9698CA-AAD9-BD49-B8E5-0072C324B5F8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CB88913-05B7-C047-9135-2B10C3D8ECAD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0EFCB2C-890D-3F4D-A36C-3C05E1D17776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5D7F626-69A5-6C49-9A16-8E2861801E1F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A23FDB8-F36F-B249-AE39-9DC32F2D6D85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031F55A-FAA5-7441-BCF3-678CF00F206F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A1AB6-B011-0346-BE48-989A7485A51E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BE3-ED68-0445-92E2-3A120DAD65DC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9271-6494-9643-B876-CC9F91F2F4AB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43CB-5641-9B47-8D39-B258F85A60EC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DB4D-1871-3440-BE80-F522AC2B6D81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845-0FC9-4E4D-861A-C6A46A1108FA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EFD6-287F-7640-A643-EFAE34FF86C3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237468-0BBC-E340-934D-3FC97C8D0B04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94DF-E810-7345-ADE0-73BA75291D5E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4C89-53E8-9642-8BE0-98FDAF77CDB2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69ED547-D8EF-0748-BDB8-619B8F0B3AF3}" type="datetime4">
              <a:rPr lang="en-US" smtClean="0"/>
              <a:t>December 11, 2023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5" Type="http://schemas.openxmlformats.org/officeDocument/2006/relationships/image" Target="../media/image120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emf"/><Relationship Id="rId5" Type="http://schemas.openxmlformats.org/officeDocument/2006/relationships/image" Target="../media/image150.png"/><Relationship Id="rId4" Type="http://schemas.openxmlformats.org/officeDocument/2006/relationships/image" Target="../media/image1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Emittance tuning knobs for CLIC ML</a:t>
            </a:r>
            <a:br>
              <a:rPr lang="en-US" dirty="0"/>
            </a:br>
            <a:r>
              <a:rPr lang="en-US" sz="2400" b="0" dirty="0"/>
              <a:t>CLIC Mini Week</a:t>
            </a:r>
            <a:br>
              <a:rPr lang="en-US" sz="2400" b="0" dirty="0"/>
            </a:br>
            <a:r>
              <a:rPr lang="en-US" sz="2400" b="0" dirty="0"/>
              <a:t>December 11-13, 2023</a:t>
            </a:r>
            <a:br>
              <a:rPr lang="en-US" sz="2400" b="0" i="1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Andrii Pastushenko</a:t>
            </a:r>
          </a:p>
          <a:p>
            <a:pPr algn="l"/>
            <a:r>
              <a:rPr lang="en-US" sz="1800" dirty="0"/>
              <a:t>11/12/2023</a:t>
            </a:r>
          </a:p>
        </p:txBody>
      </p:sp>
      <p:pic>
        <p:nvPicPr>
          <p:cNvPr id="1026" name="Picture 2" descr="Home | CLIC Detector and Physics">
            <a:extLst>
              <a:ext uri="{FF2B5EF4-FFF2-40B4-BE49-F238E27FC236}">
                <a16:creationId xmlns:a16="http://schemas.microsoft.com/office/drawing/2014/main" id="{9965B1F7-E41F-4898-A17E-B75310047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548680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81"/>
    </mc:Choice>
    <mc:Fallback xmlns="">
      <p:transition spd="slow" advTm="1258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83BCC-BEE0-B9CF-51C5-6DF36A6B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77EA4-5A82-9144-AB3F-C48D7D7C53CB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D702A-A7F2-2110-A8B0-EE392D8A4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AF7DB-29D0-4993-3442-278C689D7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A213600-8CC1-4D59-4BB7-56DF3D436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PCA</a:t>
            </a:r>
            <a:endParaRPr lang="en-U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D9C544-F997-8C43-52B8-2626492AEBE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07988" y="2484985"/>
            <a:ext cx="4680520" cy="327321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099E1D-2B17-BAAF-84FE-18B523B29D0F}"/>
              </a:ext>
            </a:extLst>
          </p:cNvPr>
          <p:cNvSpPr txBox="1"/>
          <p:nvPr/>
        </p:nvSpPr>
        <p:spPr>
          <a:xfrm>
            <a:off x="424699" y="1685161"/>
            <a:ext cx="568863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From </a:t>
            </a:r>
            <a:r>
              <a:rPr lang="en-UA" b="1" dirty="0"/>
              <a:t>PCA </a:t>
            </a:r>
            <a:r>
              <a:rPr lang="en-UA" dirty="0"/>
              <a:t>we can evaluate how much of the emittance growth, each principal direction carries.</a:t>
            </a:r>
            <a:endParaRPr lang="en-UA" b="1" dirty="0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99535AE4-AAA8-52BA-4A21-EFFA00144BBC}"/>
              </a:ext>
            </a:extLst>
          </p:cNvPr>
          <p:cNvSpPr/>
          <p:nvPr/>
        </p:nvSpPr>
        <p:spPr>
          <a:xfrm>
            <a:off x="5411924" y="3552670"/>
            <a:ext cx="1044116" cy="5040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CC7372-EF1B-D3D2-11B8-E71EF8C4185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848868" y="2344153"/>
            <a:ext cx="4680520" cy="342514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98F5C8-8FC7-BD5B-BB91-115C15A1F26D}"/>
              </a:ext>
            </a:extLst>
          </p:cNvPr>
          <p:cNvSpPr txBox="1"/>
          <p:nvPr/>
        </p:nvSpPr>
        <p:spPr>
          <a:xfrm>
            <a:off x="7158090" y="1349455"/>
            <a:ext cx="45011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Or, if we assume we </a:t>
            </a:r>
            <a:r>
              <a:rPr lang="en-UA" b="1" dirty="0"/>
              <a:t>can correct first </a:t>
            </a:r>
            <a:r>
              <a:rPr lang="en-UA" b="1" i="1" dirty="0"/>
              <a:t>N </a:t>
            </a:r>
            <a:r>
              <a:rPr lang="en-UA" b="1" dirty="0"/>
              <a:t>principal components</a:t>
            </a:r>
            <a:r>
              <a:rPr lang="en-UA" dirty="0"/>
              <a:t>, what RMS emittance growth we can expect after that:</a:t>
            </a:r>
            <a:endParaRPr lang="en-UA" i="1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C061E35-7B0F-30C2-9537-20824E822C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334523"/>
              </p:ext>
            </p:extLst>
          </p:nvPr>
        </p:nvGraphicFramePr>
        <p:xfrm>
          <a:off x="2771349" y="2728813"/>
          <a:ext cx="3887812" cy="236005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943906">
                  <a:extLst>
                    <a:ext uri="{9D8B030D-6E8A-4147-A177-3AD203B41FA5}">
                      <a16:colId xmlns:a16="http://schemas.microsoft.com/office/drawing/2014/main" val="3782064303"/>
                    </a:ext>
                  </a:extLst>
                </a:gridCol>
                <a:gridCol w="1943906">
                  <a:extLst>
                    <a:ext uri="{9D8B030D-6E8A-4147-A177-3AD203B41FA5}">
                      <a16:colId xmlns:a16="http://schemas.microsoft.com/office/drawing/2014/main" val="4073492238"/>
                    </a:ext>
                  </a:extLst>
                </a:gridCol>
              </a:tblGrid>
              <a:tr h="282274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# of principal componets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Emittance growth [nm]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758163"/>
                  </a:ext>
                </a:extLst>
              </a:tr>
              <a:tr h="593646"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0.98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260578"/>
                  </a:ext>
                </a:extLst>
              </a:tr>
              <a:tr h="593646"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128815"/>
                  </a:ext>
                </a:extLst>
              </a:tr>
              <a:tr h="593646"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0.08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30869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9855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376"/>
    </mc:Choice>
    <mc:Fallback xmlns="">
      <p:transition spd="slow" advTm="1173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A470D-637A-04E6-4100-5E1BCE81C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3734-E4EA-3743-ADD7-63F6F08AC455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A0F7-C276-CF6F-5A31-969CD810E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AEC93-AD26-43DC-9548-DB5718083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6B8CB6F-A292-FAA6-0945-2E5BF9CA5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Knobs construction</a:t>
            </a:r>
            <a:endParaRPr lang="en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D68568-B874-BB9F-A6F7-D05254A892B1}"/>
                  </a:ext>
                </a:extLst>
              </p:cNvPr>
              <p:cNvSpPr txBox="1"/>
              <p:nvPr/>
            </p:nvSpPr>
            <p:spPr>
              <a:xfrm>
                <a:off x="839416" y="1522214"/>
                <a:ext cx="8928992" cy="40386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dirty="0"/>
                  <a:t>We build the </a:t>
                </a:r>
                <a:r>
                  <a:rPr lang="en-UA" b="1" dirty="0"/>
                  <a:t>response matrix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A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</m:acc>
                  </m:oMath>
                </a14:m>
                <a:r>
                  <a:rPr lang="en-UA" b="1" dirty="0"/>
                  <a:t> </a:t>
                </a:r>
                <a:r>
                  <a:rPr lang="en-UA" dirty="0"/>
                  <a:t>of the principal components on the quads/girders vertical offsets: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num>
                        <m:den>
                          <m:r>
                            <a:rPr lang="en-US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𝒐𝒇𝒇𝒔𝒆𝒕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A" b="1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dirty="0"/>
                  <a:t>To find the orthogonal knob that modifies principal component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A" dirty="0"/>
                  <a:t> we need to solve: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𝐦𝐢𝐧</m:t>
                          </m:r>
                        </m:fName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</m:acc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𝒘</m:t>
                                  </m:r>
                                </m:e>
                              </m:d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−|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⟩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A" b="1" dirty="0"/>
              </a:p>
              <a:p>
                <a:pPr lvl="1"/>
                <a:r>
                  <a:rPr lang="en-GB" dirty="0"/>
                  <a:t>W</a:t>
                </a:r>
                <a:r>
                  <a:rPr lang="en-UA" dirty="0"/>
                  <a:t>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d>
                  </m:oMath>
                </a14:m>
                <a:r>
                  <a:rPr lang="en-UA" b="1" dirty="0"/>
                  <a:t> being the elements offsets</a:t>
                </a:r>
                <a:r>
                  <a:rPr lang="en-UA" dirty="0"/>
                  <a:t> and the vector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A" dirty="0"/>
                  <a:t> having the format: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 ⋯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⋯0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A" dirty="0"/>
                  <a:t> - a zero-vector with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𝒏𝒎</m:t>
                    </m:r>
                  </m:oMath>
                </a14:m>
                <a:r>
                  <a:rPr lang="en-UA" b="1" dirty="0"/>
                  <a:t> </a:t>
                </a:r>
                <a:r>
                  <a:rPr lang="en-UA" dirty="0"/>
                  <a:t>at i</a:t>
                </a:r>
                <a:r>
                  <a:rPr lang="en-UA" baseline="30000" dirty="0"/>
                  <a:t>th</a:t>
                </a:r>
                <a:r>
                  <a:rPr lang="en-UA" dirty="0"/>
                  <a:t> position.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dirty="0"/>
                  <a:t>The obvious solution is: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</m:d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sz="20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UA" sz="2000" b="1" dirty="0">
                  <a:solidFill>
                    <a:schemeClr val="tx2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0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</m:acc>
                      </m:e>
                      <m:sup>
                        <m: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UA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A" dirty="0"/>
                  <a:t>is a pseudo-inverse matrix.</a:t>
                </a:r>
              </a:p>
              <a:p>
                <a:pPr lvl="1"/>
                <a:endParaRPr lang="en-UA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D68568-B874-BB9F-A6F7-D05254A89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1522214"/>
                <a:ext cx="8928992" cy="4038670"/>
              </a:xfrm>
              <a:prstGeom prst="rect">
                <a:avLst/>
              </a:prstGeom>
              <a:blipFill>
                <a:blip r:embed="rId4"/>
                <a:stretch>
                  <a:fillRect l="-1565" t="-1887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D1A19CC6-B327-DB04-FEDC-88DC4871477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863003" y="1347745"/>
            <a:ext cx="4232997" cy="29959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A8A127-6661-1ECA-BB6A-153D2B00C13A}"/>
              </a:ext>
            </a:extLst>
          </p:cNvPr>
          <p:cNvSpPr txBox="1"/>
          <p:nvPr/>
        </p:nvSpPr>
        <p:spPr>
          <a:xfrm>
            <a:off x="6240016" y="2132856"/>
            <a:ext cx="3528392" cy="55399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The solution is dense and the offsets are not controlled!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755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977"/>
    </mc:Choice>
    <mc:Fallback xmlns="">
      <p:transition spd="slow" advTm="1439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06E0B0-C921-7739-370D-C4CF4B3CE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Optimal knobs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684E7-83FE-9EC6-C39F-FD27479CC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34AB-5C72-2942-8340-015ECF59BD76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7756C-6FA6-2739-2D58-3B4C45F8D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685D4-E743-315E-6DA6-C225A0927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9F3663-EE8D-E464-B8C2-F436D2E8ECA3}"/>
                  </a:ext>
                </a:extLst>
              </p:cNvPr>
              <p:cNvSpPr txBox="1"/>
              <p:nvPr/>
            </p:nvSpPr>
            <p:spPr>
              <a:xfrm>
                <a:off x="907939" y="4546322"/>
                <a:ext cx="2664296" cy="4964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acc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</m:d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−|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⟩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A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9F3663-EE8D-E464-B8C2-F436D2E8E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939" y="4546322"/>
                <a:ext cx="2664296" cy="496418"/>
              </a:xfrm>
              <a:prstGeom prst="rect">
                <a:avLst/>
              </a:prstGeom>
              <a:blipFill>
                <a:blip r:embed="rId4"/>
                <a:stretch>
                  <a:fillRect l="-3318" t="-15385" b="-25641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5C5F954-40A4-7020-848F-FFDEB3BAB52F}"/>
              </a:ext>
            </a:extLst>
          </p:cNvPr>
          <p:cNvSpPr txBox="1"/>
          <p:nvPr/>
        </p:nvSpPr>
        <p:spPr>
          <a:xfrm>
            <a:off x="565889" y="1010257"/>
            <a:ext cx="7672615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The optimal knob should:</a:t>
            </a:r>
          </a:p>
          <a:p>
            <a:pPr algn="l"/>
            <a:endParaRPr lang="en-UA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A" i="1" dirty="0">
                <a:solidFill>
                  <a:schemeClr val="tx2"/>
                </a:solidFill>
              </a:rPr>
              <a:t>Be based on the offsets of couple tens of girders/quadrupoles.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en-UA" i="1" dirty="0">
              <a:solidFill>
                <a:schemeClr val="tx2"/>
              </a:solidFill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A" i="1" dirty="0">
                <a:solidFill>
                  <a:schemeClr val="tx2"/>
                </a:solidFill>
              </a:rPr>
              <a:t>Have a reasonable offsets associated with it. Offsets at the mm level mechanically are not possible. At the same time, they cannot be too small.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en-UA" i="1" dirty="0">
              <a:solidFill>
                <a:schemeClr val="tx2"/>
              </a:solidFill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A" i="1" dirty="0">
                <a:solidFill>
                  <a:schemeClr val="tx2"/>
                </a:solidFill>
              </a:rPr>
              <a:t>Beam orbit to be controlled. </a:t>
            </a:r>
            <a:r>
              <a:rPr lang="en-GB" i="1" dirty="0">
                <a:solidFill>
                  <a:schemeClr val="tx2"/>
                </a:solidFill>
              </a:rPr>
              <a:t>I</a:t>
            </a:r>
            <a:r>
              <a:rPr lang="en-UA" i="1" dirty="0">
                <a:solidFill>
                  <a:schemeClr val="tx2"/>
                </a:solidFill>
              </a:rPr>
              <a:t>t must stay at the reasonable level.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329A21-6925-3F47-3A6E-388D80C8E3C0}"/>
              </a:ext>
            </a:extLst>
          </p:cNvPr>
          <p:cNvSpPr txBox="1"/>
          <p:nvPr/>
        </p:nvSpPr>
        <p:spPr>
          <a:xfrm>
            <a:off x="695400" y="3579687"/>
            <a:ext cx="35283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sz="2400" b="1" dirty="0"/>
              <a:t>The task to be solved: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B071D-BAA9-6F5B-3040-481B643BCB5F}"/>
              </a:ext>
            </a:extLst>
          </p:cNvPr>
          <p:cNvSpPr txBox="1"/>
          <p:nvPr/>
        </p:nvSpPr>
        <p:spPr>
          <a:xfrm>
            <a:off x="3885248" y="4651495"/>
            <a:ext cx="2880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sz="2400" dirty="0">
                <a:solidFill>
                  <a:schemeClr val="tx2"/>
                </a:solidFill>
              </a:rPr>
              <a:t>+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7FC41FC-6167-9DE4-8456-0021A62FE9DF}"/>
                  </a:ext>
                </a:extLst>
              </p:cNvPr>
              <p:cNvSpPr txBox="1"/>
              <p:nvPr/>
            </p:nvSpPr>
            <p:spPr>
              <a:xfrm>
                <a:off x="4402197" y="4229953"/>
                <a:ext cx="3492751" cy="11190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A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A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∈[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]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A" sz="2800" dirty="0"/>
                                <m:t> 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fName>
                                <m:e>
                                  <m:d>
                                    <m:dPr>
                                      <m:begChr m:val="‖"/>
                                      <m:endChr m:val="‖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800" i="1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𝑜𝑟𝑏𝑖𝑡</m:t>
                                          </m:r>
                                        </m:sub>
                                      </m:sSub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|</m:t>
                                      </m:r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⟩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m:rPr>
                                  <m:nor/>
                                </m:rPr>
                                <a:rPr lang="en-UA" sz="2800" dirty="0"/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A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7FC41FC-6167-9DE4-8456-0021A62FE9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197" y="4229953"/>
                <a:ext cx="3492751" cy="1119089"/>
              </a:xfrm>
              <a:prstGeom prst="rect">
                <a:avLst/>
              </a:prstGeom>
              <a:blipFill>
                <a:blip r:embed="rId5"/>
                <a:stretch>
                  <a:fillRect l="-58333" t="-231818" r="-3261" b="-330682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C0BCDB0-6213-CBA5-4587-81AF6EC0B94A}"/>
              </a:ext>
            </a:extLst>
          </p:cNvPr>
          <p:cNvSpPr/>
          <p:nvPr/>
        </p:nvSpPr>
        <p:spPr>
          <a:xfrm>
            <a:off x="695400" y="4077072"/>
            <a:ext cx="7416824" cy="136815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A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9BD739-5679-4203-8E96-7DEF8DA9CC9C}"/>
              </a:ext>
            </a:extLst>
          </p:cNvPr>
          <p:cNvSpPr txBox="1"/>
          <p:nvPr/>
        </p:nvSpPr>
        <p:spPr>
          <a:xfrm>
            <a:off x="8470652" y="4466829"/>
            <a:ext cx="298134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And use the smallest number of quads/structures!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544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570"/>
    </mc:Choice>
    <mc:Fallback xmlns="">
      <p:transition spd="slow" advTm="1015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5" grpId="0"/>
      <p:bldP spid="16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CDF1A8-7FD9-CEEF-DCCE-9912591B5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Optimal knobs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13FCA-55CF-7C5A-6EC2-5161958F3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C9FA-D9CD-ED48-BD77-52B6B7D5025B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88814-74F3-D496-E4C2-2DE99F2A1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16DB6-780D-3C24-B8AE-6A03410EC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8D4433-10D8-679B-1510-F87F59C89C15}"/>
              </a:ext>
            </a:extLst>
          </p:cNvPr>
          <p:cNvSpPr txBox="1"/>
          <p:nvPr/>
        </p:nvSpPr>
        <p:spPr>
          <a:xfrm>
            <a:off x="681647" y="1007612"/>
            <a:ext cx="6617848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We build a model in Tensorflow</a:t>
            </a:r>
            <a:r>
              <a:rPr lang="en-UA" dirty="0"/>
              <a:t>: linear model with custom regularization:</a:t>
            </a:r>
          </a:p>
          <a:p>
            <a:pPr algn="l"/>
            <a:endParaRPr lang="en-U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The offsets </a:t>
            </a:r>
            <a:r>
              <a:rPr lang="en-UA" b="1" dirty="0"/>
              <a:t>&lt; 1 µm (&lt; 10 µm</a:t>
            </a:r>
            <a:r>
              <a:rPr lang="en-UA" dirty="0"/>
              <a:t> for girders) are penalyzed (‘Zero penalty’).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The large values are clipped to </a:t>
            </a:r>
            <a:r>
              <a:rPr lang="en-UA" b="1" dirty="0"/>
              <a:t>100 µm</a:t>
            </a:r>
            <a:r>
              <a:rPr lang="en-UA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The RMS beam orbit (among all the BPMs) is penalyzed. Also, to deal with the outliners, additional penalty is added for the BPMs with orbit </a:t>
            </a:r>
            <a:r>
              <a:rPr lang="en-UA" b="1" dirty="0"/>
              <a:t>&gt; 20 µm</a:t>
            </a:r>
            <a:r>
              <a:rPr lang="en-UA" dirty="0"/>
              <a:t>.</a:t>
            </a:r>
          </a:p>
          <a:p>
            <a:pPr algn="l"/>
            <a:endParaRPr lang="en-UA" dirty="0"/>
          </a:p>
          <a:p>
            <a:r>
              <a:rPr lang="en-UA" b="1" dirty="0"/>
              <a:t>We search for the optimal setup of the quads/girders by applying Forward Feature Selection</a:t>
            </a:r>
            <a:r>
              <a:rPr lang="en-UA" dirty="0"/>
              <a:t> (</a:t>
            </a:r>
            <a:r>
              <a:rPr lang="en-UA" b="1" dirty="0"/>
              <a:t>FFS</a:t>
            </a:r>
            <a:r>
              <a:rPr lang="en-UA" dirty="0"/>
              <a:t>).</a:t>
            </a:r>
          </a:p>
          <a:p>
            <a:pPr algn="l"/>
            <a:endParaRPr lang="en-U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E0CD8D-AAAC-38D5-FF7F-83553BA0F7E8}"/>
              </a:ext>
            </a:extLst>
          </p:cNvPr>
          <p:cNvSpPr txBox="1"/>
          <p:nvPr/>
        </p:nvSpPr>
        <p:spPr>
          <a:xfrm>
            <a:off x="652251" y="4411836"/>
            <a:ext cx="655272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To quantify the solutions I use the custom score, that I called orthogonality:</a:t>
            </a:r>
          </a:p>
          <a:p>
            <a:pPr algn="l"/>
            <a:endParaRPr lang="en-UA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EE8B05F-CBC9-9CB2-5558-A104BA92F9A3}"/>
                  </a:ext>
                </a:extLst>
              </p:cNvPr>
              <p:cNvSpPr txBox="1"/>
              <p:nvPr/>
            </p:nvSpPr>
            <p:spPr>
              <a:xfrm>
                <a:off x="839416" y="4935959"/>
                <a:ext cx="2351413" cy="827534"/>
              </a:xfrm>
              <a:prstGeom prst="rect">
                <a:avLst/>
              </a:prstGeom>
              <a:noFill/>
              <a:ln>
                <a:solidFill>
                  <a:schemeClr val="accent1">
                    <a:alpha val="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2800" b="0" dirty="0"/>
                  <a:t>O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)= 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nary>
                          <m:naryPr>
                            <m:chr m:val="∑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nary>
                      </m:den>
                    </m:f>
                  </m:oMath>
                </a14:m>
                <a:endParaRPr lang="en-UA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EE8B05F-CBC9-9CB2-5558-A104BA92F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4935959"/>
                <a:ext cx="2351413" cy="827534"/>
              </a:xfrm>
              <a:prstGeom prst="rect">
                <a:avLst/>
              </a:prstGeom>
              <a:blipFill>
                <a:blip r:embed="rId3"/>
                <a:stretch>
                  <a:fillRect l="-9091" t="-7463" r="-1070" b="-82090"/>
                </a:stretch>
              </a:blipFill>
              <a:ln>
                <a:solidFill>
                  <a:schemeClr val="accent1">
                    <a:alpha val="0"/>
                  </a:schemeClr>
                </a:solidFill>
              </a:ln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A671710-6C75-83D9-E641-7A8F7076AB3F}"/>
                  </a:ext>
                </a:extLst>
              </p:cNvPr>
              <p:cNvSpPr txBox="1"/>
              <p:nvPr/>
            </p:nvSpPr>
            <p:spPr>
              <a:xfrm>
                <a:off x="3951210" y="5232989"/>
                <a:ext cx="37202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A" sz="28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A671710-6C75-83D9-E641-7A8F7076AB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210" y="5232989"/>
                <a:ext cx="372025" cy="430887"/>
              </a:xfrm>
              <a:prstGeom prst="rect">
                <a:avLst/>
              </a:prstGeom>
              <a:blipFill>
                <a:blip r:embed="rId4"/>
                <a:stretch>
                  <a:fillRect l="-20000" r="-3333" b="-20000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63141425-DD7B-8F6C-98A5-7118AFA0FB3C}"/>
              </a:ext>
            </a:extLst>
          </p:cNvPr>
          <p:cNvSpPr txBox="1"/>
          <p:nvPr/>
        </p:nvSpPr>
        <p:spPr>
          <a:xfrm>
            <a:off x="4323235" y="5318148"/>
            <a:ext cx="28803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- principal component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36600E4-0301-AFC1-FBFF-DB29504AC0EA}"/>
                  </a:ext>
                </a:extLst>
              </p:cNvPr>
              <p:cNvSpPr txBox="1"/>
              <p:nvPr/>
            </p:nvSpPr>
            <p:spPr>
              <a:xfrm>
                <a:off x="7294978" y="4486323"/>
                <a:ext cx="4423916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0" i="1" dirty="0">
                    <a:solidFill>
                      <a:schemeClr val="tx2"/>
                    </a:solidFill>
                  </a:rPr>
                  <a:t>O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A" sz="1600" i="1" dirty="0">
                    <a:solidFill>
                      <a:schemeClr val="tx2"/>
                    </a:solidFill>
                  </a:rPr>
                  <a:t> stays in the range [0, 1].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sz="1600" i="1" dirty="0">
                    <a:solidFill>
                      <a:schemeClr val="tx2"/>
                    </a:solidFill>
                  </a:rPr>
                  <a:t>For </a:t>
                </a:r>
                <a:r>
                  <a:rPr lang="en-US" sz="1600" b="0" i="1" dirty="0">
                    <a:solidFill>
                      <a:schemeClr val="tx2"/>
                    </a:solidFill>
                  </a:rPr>
                  <a:t>O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&gt;0.5 </m:t>
                    </m:r>
                  </m:oMath>
                </a14:m>
                <a:r>
                  <a:rPr lang="en-UA" sz="1600" i="1" dirty="0">
                    <a:solidFill>
                      <a:schemeClr val="tx2"/>
                    </a:solidFill>
                  </a:rPr>
                  <a:t> it is possible to perform emittance tuning – multiple iterations might be needed.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0" i="1" dirty="0">
                    <a:solidFill>
                      <a:schemeClr val="tx2"/>
                    </a:solidFill>
                  </a:rPr>
                  <a:t>Case O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=1.0</m:t>
                    </m:r>
                  </m:oMath>
                </a14:m>
                <a:r>
                  <a:rPr lang="en-UA" sz="1600" i="1" dirty="0">
                    <a:solidFill>
                      <a:schemeClr val="tx2"/>
                    </a:solidFill>
                  </a:rPr>
                  <a:t> is ideal. 1 knob iterations is enough.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36600E4-0301-AFC1-FBFF-DB29504AC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978" y="4486323"/>
                <a:ext cx="4423916" cy="1477328"/>
              </a:xfrm>
              <a:prstGeom prst="rect">
                <a:avLst/>
              </a:prstGeom>
              <a:blipFill>
                <a:blip r:embed="rId5"/>
                <a:stretch>
                  <a:fillRect l="-2865" t="-4274" r="-4011" b="-8547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14D2591-3C21-65C7-DBBD-F7306B1F13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3154" y="1165527"/>
            <a:ext cx="4058169" cy="316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3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44"/>
    </mc:Choice>
    <mc:Fallback xmlns="">
      <p:transition spd="slow" advTm="6004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21ED5-D090-AA23-FAE1-82987202C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8E19-AE09-954F-BF5C-74FC0AA77070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6D0ADD-D11C-993D-B5BA-51B85883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8CDA2-960C-5A06-13ED-F0B67B93F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7A54844-4541-52C7-C776-5D4B4A4FE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Optimal knobs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4F42A68-BB8B-5CE1-E675-90125CF7DB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340150"/>
              </p:ext>
            </p:extLst>
          </p:nvPr>
        </p:nvGraphicFramePr>
        <p:xfrm>
          <a:off x="7965639" y="1536983"/>
          <a:ext cx="2964249" cy="378403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67395">
                  <a:extLst>
                    <a:ext uri="{9D8B030D-6E8A-4147-A177-3AD203B41FA5}">
                      <a16:colId xmlns:a16="http://schemas.microsoft.com/office/drawing/2014/main" val="2231303668"/>
                    </a:ext>
                  </a:extLst>
                </a:gridCol>
                <a:gridCol w="801153">
                  <a:extLst>
                    <a:ext uri="{9D8B030D-6E8A-4147-A177-3AD203B41FA5}">
                      <a16:colId xmlns:a16="http://schemas.microsoft.com/office/drawing/2014/main" val="1152725367"/>
                    </a:ext>
                  </a:extLst>
                </a:gridCol>
                <a:gridCol w="1395701">
                  <a:extLst>
                    <a:ext uri="{9D8B030D-6E8A-4147-A177-3AD203B41FA5}">
                      <a16:colId xmlns:a16="http://schemas.microsoft.com/office/drawing/2014/main" val="378479964"/>
                    </a:ext>
                  </a:extLst>
                </a:gridCol>
              </a:tblGrid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Knob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N_elements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80388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692663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829968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867202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24560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947813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715230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99157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36044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49881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09053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36CE2F7-FD5B-36BB-A2C4-54FA8C2D967E}"/>
              </a:ext>
            </a:extLst>
          </p:cNvPr>
          <p:cNvSpPr txBox="1"/>
          <p:nvPr/>
        </p:nvSpPr>
        <p:spPr>
          <a:xfrm>
            <a:off x="7770083" y="1129152"/>
            <a:ext cx="33553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Knobs construction summary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1D95D5-E835-9353-545D-D53B448258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63" y="1320849"/>
            <a:ext cx="2946400" cy="2438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07B639-B5A9-F78C-2FCF-840E6316B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3356" y="1320849"/>
            <a:ext cx="2946400" cy="2438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2233C6-9041-7DA2-163F-51B21CB0C5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563" y="3750956"/>
            <a:ext cx="2946400" cy="2438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BB00368-7CBA-8D59-5E0A-4F2AD1B53F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3356" y="3804964"/>
            <a:ext cx="2946400" cy="2438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D4CA55A-30FF-FA93-5CF0-D14A8C80FCE8}"/>
              </a:ext>
            </a:extLst>
          </p:cNvPr>
          <p:cNvSpPr txBox="1"/>
          <p:nvPr/>
        </p:nvSpPr>
        <p:spPr>
          <a:xfrm>
            <a:off x="407987" y="1002747"/>
            <a:ext cx="39598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</a:t>
            </a:r>
            <a:r>
              <a:rPr lang="en-UA" dirty="0"/>
              <a:t>ome examples of the FFS result: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4F5C0E-C79B-4C2B-AAE3-641EE6F9203F}"/>
              </a:ext>
            </a:extLst>
          </p:cNvPr>
          <p:cNvSpPr txBox="1"/>
          <p:nvPr/>
        </p:nvSpPr>
        <p:spPr>
          <a:xfrm>
            <a:off x="7463533" y="5572683"/>
            <a:ext cx="43204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Total number of elements involved: </a:t>
            </a:r>
            <a:r>
              <a:rPr lang="en-UA" b="1" dirty="0"/>
              <a:t>117</a:t>
            </a:r>
          </a:p>
        </p:txBody>
      </p:sp>
    </p:spTree>
    <p:extLst>
      <p:ext uri="{BB962C8B-B14F-4D97-AF65-F5344CB8AC3E}">
        <p14:creationId xmlns:p14="http://schemas.microsoft.com/office/powerpoint/2010/main" val="247204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63"/>
    </mc:Choice>
    <mc:Fallback xmlns="">
      <p:transition spd="slow" advTm="45163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ED39D-48BE-4038-B0C6-F02E00633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E0F0C-8FA7-8B43-9091-BDFF23A1FC6B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E3D58-0A9F-8B18-DAEE-EAF6CF177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BE5C9-29EF-AB69-0CAF-D7FA0ADFF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A4BCEE2A-5C1E-1952-4BFF-5633AC13C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6140"/>
          </a:xfrm>
        </p:spPr>
        <p:txBody>
          <a:bodyPr/>
          <a:lstStyle/>
          <a:p>
            <a:r>
              <a:rPr lang="en-UA" dirty="0"/>
              <a:t>Optimal knobs</a:t>
            </a:r>
            <a:br>
              <a:rPr lang="en-UA" dirty="0"/>
            </a:br>
            <a:r>
              <a:rPr lang="en-UA" sz="1600" b="0" dirty="0"/>
              <a:t>Tuning performance</a:t>
            </a:r>
            <a:endParaRPr lang="en-UA" dirty="0"/>
          </a:p>
        </p:txBody>
      </p:sp>
      <p:pic>
        <p:nvPicPr>
          <p:cNvPr id="3" name="Picture 2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AB5D004E-0A98-D325-E157-B7B224154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7" y="1439335"/>
            <a:ext cx="4722949" cy="362308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6631FD5-FD89-A5AA-2E64-A1354E262974}"/>
              </a:ext>
            </a:extLst>
          </p:cNvPr>
          <p:cNvSpPr/>
          <p:nvPr/>
        </p:nvSpPr>
        <p:spPr>
          <a:xfrm>
            <a:off x="332562" y="2057876"/>
            <a:ext cx="360040" cy="9361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4C0D22-714C-CA68-70AF-74D22072BAE3}"/>
              </a:ext>
            </a:extLst>
          </p:cNvPr>
          <p:cNvSpPr txBox="1"/>
          <p:nvPr/>
        </p:nvSpPr>
        <p:spPr>
          <a:xfrm>
            <a:off x="5591944" y="1261953"/>
            <a:ext cx="5904656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To check the performance of the knobs we simulate the BBA and knobs tuning for in PLACET for 1000 machines</a:t>
            </a:r>
          </a:p>
          <a:p>
            <a:endParaRPr lang="en-UA" dirty="0"/>
          </a:p>
          <a:p>
            <a:pPr algn="l"/>
            <a:r>
              <a:rPr lang="en-UA" b="1" dirty="0"/>
              <a:t>The setup: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A" dirty="0"/>
              <a:t>Distribute randomly the static imperfections after the prealignment.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A" dirty="0"/>
              <a:t>Apply the BBA: 1-2-1 correction, DFS, and RF alignment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A" dirty="0"/>
              <a:t>Scan each knob (Y1 – Y10).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C8B10B-5712-87E6-22D5-4EE7D43610FA}"/>
              </a:ext>
            </a:extLst>
          </p:cNvPr>
          <p:cNvSpPr txBox="1"/>
          <p:nvPr/>
        </p:nvSpPr>
        <p:spPr>
          <a:xfrm>
            <a:off x="5531684" y="4374149"/>
            <a:ext cx="610893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>
                <a:solidFill>
                  <a:schemeClr val="tx2"/>
                </a:solidFill>
              </a:rPr>
              <a:t>Summary:</a:t>
            </a:r>
          </a:p>
          <a:p>
            <a:pPr algn="l"/>
            <a:endParaRPr lang="en-UA" b="1" dirty="0"/>
          </a:p>
          <a:p>
            <a:pPr algn="l"/>
            <a:r>
              <a:rPr lang="en-UA" b="1" dirty="0"/>
              <a:t>100% of the machines have emittance growth &lt; 0.5 nm.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2A2F3F-CB8B-CAB7-AC06-8322B242919A}"/>
              </a:ext>
            </a:extLst>
          </p:cNvPr>
          <p:cNvSpPr txBox="1"/>
          <p:nvPr/>
        </p:nvSpPr>
        <p:spPr>
          <a:xfrm>
            <a:off x="917926" y="5514748"/>
            <a:ext cx="93545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I</a:t>
            </a:r>
            <a:r>
              <a:rPr lang="en-UA" b="1" dirty="0"/>
              <a:t>t is possible to squeeze in the budget for static errors down to &lt; 1 nm or even 0.5 nm!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999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492"/>
    </mc:Choice>
    <mc:Fallback xmlns="">
      <p:transition spd="slow" advTm="524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E2372A-E116-5EF4-99E1-294C449EA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830998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>
                <a:solidFill>
                  <a:srgbClr val="0033A0"/>
                </a:solidFill>
                <a:latin typeface="Arial"/>
              </a:rPr>
              <a:t>After the DFS</a:t>
            </a:r>
            <a:endParaRPr lang="en-U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B0FCB-BD22-4652-966F-1A8046803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9054-4246-4B49-AF1E-9AFF6EA7138C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051DE-2CA0-BBD9-CBE9-BDC36F568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88C64-24CE-1A57-34FF-A70DECFC8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250C03-5B4D-0A39-D216-45C89C13031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520664" y="844440"/>
            <a:ext cx="3586882" cy="2762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D3346F-1675-DCAB-3A57-D780089BADA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621686" y="3606679"/>
            <a:ext cx="3586882" cy="266589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088F1F-7D36-BC28-078D-C21F659BC4AD}"/>
              </a:ext>
            </a:extLst>
          </p:cNvPr>
          <p:cNvSpPr txBox="1"/>
          <p:nvPr/>
        </p:nvSpPr>
        <p:spPr>
          <a:xfrm>
            <a:off x="723517" y="2044005"/>
            <a:ext cx="6120680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b="1" dirty="0"/>
              <a:t>Wakefield monitors (WFMs)</a:t>
            </a:r>
            <a:r>
              <a:rPr lang="en-UA" dirty="0"/>
              <a:t> are very important for the RF alignment. So far the accuracy we used is </a:t>
            </a:r>
            <a:r>
              <a:rPr lang="en-UA" b="1" dirty="0"/>
              <a:t>3.5 μm</a:t>
            </a:r>
            <a:r>
              <a:rPr lang="en-UA" dirty="0"/>
              <a:t>. Changes to the accuracy influences the performance:</a:t>
            </a:r>
          </a:p>
          <a:p>
            <a:pPr lvl="1"/>
            <a:endParaRPr lang="en-UA" dirty="0"/>
          </a:p>
          <a:p>
            <a:pPr lvl="1"/>
            <a:r>
              <a:rPr lang="en-GB" i="1" dirty="0"/>
              <a:t>W</a:t>
            </a:r>
            <a:r>
              <a:rPr lang="en-UA" i="1" dirty="0"/>
              <a:t>ith accuracy </a:t>
            </a:r>
            <a:r>
              <a:rPr lang="en-UA" b="1" i="1" dirty="0"/>
              <a:t>&gt;</a:t>
            </a:r>
            <a:r>
              <a:rPr lang="en-UA" i="1" dirty="0"/>
              <a:t> </a:t>
            </a:r>
            <a:r>
              <a:rPr lang="en-UA" b="1" i="1" dirty="0"/>
              <a:t>7.5 μm</a:t>
            </a:r>
            <a:r>
              <a:rPr lang="en-UA" i="1" dirty="0"/>
              <a:t>, static error budget is not met!</a:t>
            </a:r>
            <a:endParaRPr lang="en-U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A" dirty="0"/>
              <a:t>We constructed another set of knobs based on the data after the DFS.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A" dirty="0"/>
          </a:p>
          <a:p>
            <a:pPr lvl="1"/>
            <a:r>
              <a:rPr lang="en-UA" b="1" i="1" dirty="0"/>
              <a:t>With 10 knobs it is possible to meet the budget.</a:t>
            </a:r>
          </a:p>
        </p:txBody>
      </p:sp>
    </p:spTree>
    <p:extLst>
      <p:ext uri="{BB962C8B-B14F-4D97-AF65-F5344CB8AC3E}">
        <p14:creationId xmlns:p14="http://schemas.microsoft.com/office/powerpoint/2010/main" val="370835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63"/>
    </mc:Choice>
    <mc:Fallback xmlns="">
      <p:transition spd="slow" advTm="93463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7AAA0-E5B3-4F03-8AE8-A636256FE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B71E-DB31-BF40-AD13-996EEDBA09CA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C6D27-0C97-5249-7401-8B7C15EA7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08659-0A6B-F6C6-724D-890809460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B13EE2B3-0B69-C2D9-8005-778823334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830998"/>
          </a:xfrm>
        </p:spPr>
        <p:txBody>
          <a:bodyPr/>
          <a:lstStyle/>
          <a:p>
            <a:r>
              <a:rPr lang="en-UA" dirty="0"/>
              <a:t>Summary</a:t>
            </a:r>
            <a:br>
              <a:rPr lang="en-UA" dirty="0"/>
            </a:br>
            <a:endParaRPr lang="en-U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721E94-B4E4-BD30-3987-4BCD639D5075}"/>
              </a:ext>
            </a:extLst>
          </p:cNvPr>
          <p:cNvSpPr txBox="1"/>
          <p:nvPr/>
        </p:nvSpPr>
        <p:spPr>
          <a:xfrm>
            <a:off x="983432" y="2197893"/>
            <a:ext cx="9577064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sz="2000" b="1" dirty="0"/>
              <a:t>With a set of emittance tuning knobs it </a:t>
            </a:r>
            <a:r>
              <a:rPr lang="en-GB" sz="2000" b="1" dirty="0"/>
              <a:t>is possible to reduce emittance growth down to &lt; 0.5 nm and consequently increase the luminosity. </a:t>
            </a:r>
          </a:p>
          <a:p>
            <a:pPr lvl="1"/>
            <a:endParaRPr lang="en-GB" sz="20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1" dirty="0"/>
              <a:t>Emittance tuning knobs provide additional margin for the emittance budget.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1" dirty="0"/>
              <a:t>Another set of the emittance tuning knobs can be used to assist the RF alignment.</a:t>
            </a:r>
            <a:endParaRPr lang="en-UA" sz="2000" b="1" dirty="0"/>
          </a:p>
        </p:txBody>
      </p:sp>
    </p:spTree>
    <p:extLst>
      <p:ext uri="{BB962C8B-B14F-4D97-AF65-F5344CB8AC3E}">
        <p14:creationId xmlns:p14="http://schemas.microsoft.com/office/powerpoint/2010/main" val="277456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660"/>
    </mc:Choice>
    <mc:Fallback xmlns="">
      <p:transition spd="slow" advTm="9466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E004B-6C19-1324-6EFC-A036212DB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5B1C-0E55-AE45-87D2-1423FD07517A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EE661B-4750-1DA1-F2C6-57E989D7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52BC8-EF5A-7A60-387D-240CB6117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93B7F-51FF-17B8-508D-C055428E6C80}"/>
              </a:ext>
            </a:extLst>
          </p:cNvPr>
          <p:cNvSpPr txBox="1"/>
          <p:nvPr/>
        </p:nvSpPr>
        <p:spPr>
          <a:xfrm>
            <a:off x="2135560" y="2875002"/>
            <a:ext cx="79208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A" sz="3600" b="1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85989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9"/>
    </mc:Choice>
    <mc:Fallback xmlns="">
      <p:transition spd="slow" advTm="2569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E004B-6C19-1324-6EFC-A036212DB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536FF-D975-9C49-8A01-B80B7B656313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EE661B-4750-1DA1-F2C6-57E989D7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52BC8-EF5A-7A60-387D-240CB6117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93B7F-51FF-17B8-508D-C055428E6C80}"/>
              </a:ext>
            </a:extLst>
          </p:cNvPr>
          <p:cNvSpPr txBox="1"/>
          <p:nvPr/>
        </p:nvSpPr>
        <p:spPr>
          <a:xfrm>
            <a:off x="2135560" y="2875002"/>
            <a:ext cx="79208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A" sz="3600" b="1" dirty="0"/>
              <a:t>Back-up</a:t>
            </a:r>
          </a:p>
        </p:txBody>
      </p:sp>
    </p:spTree>
    <p:extLst>
      <p:ext uri="{BB962C8B-B14F-4D97-AF65-F5344CB8AC3E}">
        <p14:creationId xmlns:p14="http://schemas.microsoft.com/office/powerpoint/2010/main" val="313187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"/>
    </mc:Choice>
    <mc:Fallback xmlns="">
      <p:transition spd="slow" advTm="41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EDD78C-9085-2695-621E-764A0D824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A" dirty="0"/>
              <a:t>CLIC 380 GeV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E4BD1-9783-89C4-1E17-45944E8F4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43D2-7181-1849-9B3F-EDAC8D647867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28A22-A7FE-8922-B4AD-E17414B60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07698-478F-13FA-A624-C2854E867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7C83C-4ACE-F9BF-0744-059F532488F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03512" y="980728"/>
            <a:ext cx="8352928" cy="5083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855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278"/>
    </mc:Choice>
    <mc:Fallback xmlns="">
      <p:transition spd="slow" advTm="6227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171E9-4508-2769-B01F-C26777C53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Macroparticle model of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05100-64F9-C277-F78C-B96BC38BA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DB4D-1871-3440-BE80-F522AC2B6D81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6B192-5009-5C53-7535-DF64FBBAB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E1E85-A2E5-3E3E-7A05-9F70A7A43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DC0778-5288-8526-B510-ACCDB075C26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378410" y="1772816"/>
            <a:ext cx="50400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C9277A-BF63-EF42-A2FD-0B978332B269}"/>
              </a:ext>
            </a:extLst>
          </p:cNvPr>
          <p:cNvSpPr txBox="1"/>
          <p:nvPr/>
        </p:nvSpPr>
        <p:spPr>
          <a:xfrm>
            <a:off x="1463804" y="2875002"/>
            <a:ext cx="460851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Beam emittance as a function of the number of slices and macroparticles.</a:t>
            </a:r>
          </a:p>
        </p:txBody>
      </p:sp>
    </p:spTree>
    <p:extLst>
      <p:ext uri="{BB962C8B-B14F-4D97-AF65-F5344CB8AC3E}">
        <p14:creationId xmlns:p14="http://schemas.microsoft.com/office/powerpoint/2010/main" val="35957744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A70B94-417D-234C-4678-61A3274AE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23159"/>
          </a:xfrm>
        </p:spPr>
        <p:txBody>
          <a:bodyPr/>
          <a:lstStyle/>
          <a:p>
            <a:r>
              <a:rPr lang="en-UA" dirty="0"/>
              <a:t>Optimal knob example</a:t>
            </a:r>
            <a:br>
              <a:rPr lang="en-UA" dirty="0"/>
            </a:br>
            <a:r>
              <a:rPr lang="en-UA" sz="1800" b="0" dirty="0"/>
              <a:t>Knob Y6</a:t>
            </a:r>
            <a:endParaRPr lang="en-UA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DB818-16F6-9CC5-6FA4-26E6F4B7A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4D34-53CA-7444-8F22-BE0DC5AAE05E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EB77E-CC1E-02B9-532C-9F1DB7FCB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1933D-7FA5-A863-4453-3155049B1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7CDC6A9-91AB-FF95-1B52-79220CBA41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3"/>
          <a:stretch/>
        </p:blipFill>
        <p:spPr bwMode="auto">
          <a:xfrm>
            <a:off x="5279978" y="1453821"/>
            <a:ext cx="5928589" cy="443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032B40A-E927-234C-E8CF-A7DDC34D49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907142"/>
              </p:ext>
            </p:extLst>
          </p:nvPr>
        </p:nvGraphicFramePr>
        <p:xfrm>
          <a:off x="1847528" y="1196752"/>
          <a:ext cx="2279363" cy="48209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79363">
                  <a:extLst>
                    <a:ext uri="{9D8B030D-6E8A-4147-A177-3AD203B41FA5}">
                      <a16:colId xmlns:a16="http://schemas.microsoft.com/office/drawing/2014/main" val="3391184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Quads offsets [</a:t>
                      </a:r>
                      <a:r>
                        <a:rPr lang="en-UA" b="1" dirty="0"/>
                        <a:t>µm</a:t>
                      </a:r>
                      <a:r>
                        <a:rPr lang="en-UA" dirty="0"/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179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58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4.3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829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-1.0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486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327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3557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3.7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502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3.1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476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-1.0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932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-1.0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3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-5.2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518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858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90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9"/>
    </mc:Choice>
    <mc:Fallback xmlns="">
      <p:transition spd="slow" advTm="2759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415B98-2F02-3AE3-8C94-D6B2E1F2F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Principal directions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0111D-00CA-88C5-4F69-F9B7C6122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4517-F863-9D4A-9323-6CC4843653B4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02DE6-BB94-6EEE-1843-7A6740A2C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61634-4275-6528-EABD-F49F9C487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1FA0ECED-2ABC-E35D-2EA3-025F39F1B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9816" y="1444089"/>
            <a:ext cx="5044008" cy="39698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A64FEE-0BE1-5011-C422-C9CFE545E09B}"/>
              </a:ext>
            </a:extLst>
          </p:cNvPr>
          <p:cNvSpPr txBox="1"/>
          <p:nvPr/>
        </p:nvSpPr>
        <p:spPr>
          <a:xfrm>
            <a:off x="827184" y="2403774"/>
            <a:ext cx="482453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To simplify the analysis I limit the number of  principal directions, skipping those that do not contribute to the score.</a:t>
            </a:r>
          </a:p>
          <a:p>
            <a:pPr algn="l"/>
            <a:endParaRPr lang="en-U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In the knobs constructions, 70 principal directions were used instead of 110.</a:t>
            </a:r>
          </a:p>
        </p:txBody>
      </p:sp>
    </p:spTree>
    <p:extLst>
      <p:ext uri="{BB962C8B-B14F-4D97-AF65-F5344CB8AC3E}">
        <p14:creationId xmlns:p14="http://schemas.microsoft.com/office/powerpoint/2010/main" val="31402744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"/>
    </mc:Choice>
    <mc:Fallback xmlns="">
      <p:transition spd="slow" advTm="79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DE25C7-CD70-7E61-323C-554117666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CLIC 380 GeV</a:t>
            </a:r>
            <a:br>
              <a:rPr lang="en-UA" dirty="0"/>
            </a:br>
            <a:r>
              <a:rPr lang="en-UA" sz="1600" b="0" dirty="0"/>
              <a:t>Emittance budget</a:t>
            </a:r>
            <a:endParaRPr lang="en-UA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8C681F-6EB1-591F-FFEB-B6640C96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F111-62E6-1D40-ABBA-CF7179C49568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57474-29AF-D3D3-6072-E8438D27D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4D015-4521-AF9C-BD20-9C7D4DFD0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94791B-6FDC-4AA9-82FE-12BF1041DE8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35566" y="4293096"/>
            <a:ext cx="8320867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5E9BEB-C14D-5F1E-BBF5-A8299A9F1C5C}"/>
              </a:ext>
            </a:extLst>
          </p:cNvPr>
          <p:cNvSpPr txBox="1"/>
          <p:nvPr/>
        </p:nvSpPr>
        <p:spPr>
          <a:xfrm>
            <a:off x="623392" y="1477762"/>
            <a:ext cx="10484154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A </a:t>
            </a:r>
            <a:r>
              <a:rPr lang="en-GB" sz="1800" b="0" i="0" u="none" strike="noStrike" kern="1200" cap="none" dirty="0" err="1">
                <a:ln>
                  <a:noFill/>
                </a:ln>
                <a:ea typeface="PingFang SC" pitchFamily="2"/>
                <a:cs typeface="Arial Unicode MS" pitchFamily="2"/>
              </a:rPr>
              <a:t>nanometer</a:t>
            </a: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 vertical beam size at the IP calls for a very small vertical emittance. </a:t>
            </a:r>
            <a:r>
              <a:rPr lang="en-GB" sz="1800" b="1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Limiting emittance growth throughout the beamline is crucial.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1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Each CLIC su</a:t>
            </a:r>
            <a:r>
              <a:rPr lang="en-GB" dirty="0">
                <a:ea typeface="PingFang SC" pitchFamily="2"/>
                <a:cs typeface="Arial Unicode MS" pitchFamily="2"/>
              </a:rPr>
              <a:t>bsystem has allocated emittance growth budget for </a:t>
            </a:r>
            <a:r>
              <a:rPr lang="en-GB" b="1" dirty="0">
                <a:ea typeface="PingFang SC" pitchFamily="2"/>
                <a:cs typeface="Arial Unicode MS" pitchFamily="2"/>
              </a:rPr>
              <a:t>static</a:t>
            </a:r>
            <a:r>
              <a:rPr lang="en-GB" dirty="0">
                <a:ea typeface="PingFang SC" pitchFamily="2"/>
                <a:cs typeface="Arial Unicode MS" pitchFamily="2"/>
              </a:rPr>
              <a:t> and </a:t>
            </a:r>
            <a:r>
              <a:rPr lang="en-GB" b="1" dirty="0">
                <a:ea typeface="PingFang SC" pitchFamily="2"/>
                <a:cs typeface="Arial Unicode MS" pitchFamily="2"/>
              </a:rPr>
              <a:t>dynamic</a:t>
            </a:r>
            <a:r>
              <a:rPr lang="en-GB" dirty="0">
                <a:ea typeface="PingFang SC" pitchFamily="2"/>
                <a:cs typeface="Arial Unicode MS" pitchFamily="2"/>
              </a:rPr>
              <a:t> imperfections. Respecting these allows CLIC to meet the target luminosity.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a typeface="PingFang SC" pitchFamily="2"/>
                <a:cs typeface="Arial Unicode MS" pitchFamily="2"/>
              </a:rPr>
              <a:t>For </a:t>
            </a:r>
            <a:r>
              <a:rPr lang="en-GB" b="1" dirty="0">
                <a:ea typeface="PingFang SC" pitchFamily="2"/>
                <a:cs typeface="Arial Unicode MS" pitchFamily="2"/>
              </a:rPr>
              <a:t>ML</a:t>
            </a:r>
            <a:r>
              <a:rPr lang="en-GB" dirty="0">
                <a:ea typeface="PingFang SC" pitchFamily="2"/>
                <a:cs typeface="Arial Unicode MS" pitchFamily="2"/>
              </a:rPr>
              <a:t>, the budget is </a:t>
            </a:r>
            <a:r>
              <a:rPr lang="en-GB" b="1" dirty="0">
                <a:ea typeface="PingFang SC" pitchFamily="2"/>
                <a:cs typeface="Arial Unicode MS" pitchFamily="2"/>
              </a:rPr>
              <a:t>5 nm for static imperfections</a:t>
            </a:r>
            <a:r>
              <a:rPr lang="en-GB" dirty="0">
                <a:ea typeface="PingFang SC" pitchFamily="2"/>
                <a:cs typeface="Arial Unicode MS" pitchFamily="2"/>
              </a:rPr>
              <a:t> and </a:t>
            </a:r>
            <a:r>
              <a:rPr lang="en-GB" b="1" dirty="0">
                <a:ea typeface="PingFang SC" pitchFamily="2"/>
                <a:cs typeface="Arial Unicode MS" pitchFamily="2"/>
              </a:rPr>
              <a:t>5 nm for dynamic imperfections</a:t>
            </a:r>
            <a:r>
              <a:rPr lang="en-GB" dirty="0">
                <a:ea typeface="PingFang SC" pitchFamily="2"/>
                <a:cs typeface="Arial Unicode MS" pitchFamily="2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a typeface="PingFang SC" pitchFamily="2"/>
                <a:cs typeface="Arial Unicode MS" pitchFamily="2"/>
              </a:rPr>
              <a:t>The budget is met by utilizing various </a:t>
            </a:r>
            <a:r>
              <a:rPr lang="en-GB" b="1" dirty="0">
                <a:ea typeface="PingFang SC" pitchFamily="2"/>
                <a:cs typeface="Arial Unicode MS" pitchFamily="2"/>
              </a:rPr>
              <a:t>Beam Based Alignment</a:t>
            </a:r>
            <a:r>
              <a:rPr lang="en-GB" dirty="0">
                <a:ea typeface="PingFang SC" pitchFamily="2"/>
                <a:cs typeface="Arial Unicode MS" pitchFamily="2"/>
              </a:rPr>
              <a:t> techniques.</a:t>
            </a:r>
            <a:endParaRPr lang="en-GB" sz="180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endParaRPr lang="en-GB" sz="1800" b="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algn="l"/>
            <a:endParaRPr lang="en-UA" dirty="0"/>
          </a:p>
        </p:txBody>
      </p:sp>
    </p:spTree>
    <p:extLst>
      <p:ext uri="{BB962C8B-B14F-4D97-AF65-F5344CB8AC3E}">
        <p14:creationId xmlns:p14="http://schemas.microsoft.com/office/powerpoint/2010/main" val="399999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432"/>
    </mc:Choice>
    <mc:Fallback xmlns="">
      <p:transition spd="slow" advTm="11343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7442D-9073-95E2-944A-BE63674C5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DB4D-1871-3440-BE80-F522AC2B6D81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A3411-C8E8-A693-EA47-B2E8E2D3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C1DC6-4B05-5A66-399F-954BB28C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37B90E8-878A-B6CB-1F67-EC095BF2A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CLIC 380 GeV</a:t>
            </a:r>
            <a:br>
              <a:rPr lang="en-UA" dirty="0"/>
            </a:br>
            <a:r>
              <a:rPr lang="en-UA" sz="1600" b="0" dirty="0"/>
              <a:t>Integrated simulations</a:t>
            </a:r>
            <a:endParaRPr lang="en-UA" b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F94887-98BA-A2A4-E36E-8ED493C40D8B}"/>
              </a:ext>
            </a:extLst>
          </p:cNvPr>
          <p:cNvSpPr txBox="1"/>
          <p:nvPr/>
        </p:nvSpPr>
        <p:spPr>
          <a:xfrm>
            <a:off x="656019" y="1329350"/>
            <a:ext cx="1034013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The vertical budgets are the similar to the 3 </a:t>
            </a:r>
            <a:r>
              <a:rPr lang="en-GB" sz="1800" b="0" i="0" u="none" strike="noStrike" kern="1200" cap="none" dirty="0" err="1">
                <a:ln>
                  <a:noFill/>
                </a:ln>
                <a:ea typeface="PingFang SC" pitchFamily="2"/>
                <a:cs typeface="Arial Unicode MS" pitchFamily="2"/>
              </a:rPr>
              <a:t>TeV</a:t>
            </a: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 design. Typically, it is easier to meet the budget for 380 GeV.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Integrated simulations starting from the exit of the DR to the IP including static errors give the average luminosity of </a:t>
            </a:r>
            <a:r>
              <a:rPr lang="en-GB" sz="1800" b="1" i="0" u="none" strike="noStrike" kern="1200" cap="none" baseline="33000" dirty="0">
                <a:ln>
                  <a:noFill/>
                </a:ln>
                <a:ea typeface="PingFang SC" pitchFamily="2"/>
                <a:cs typeface="Arial Unicode MS" pitchFamily="2"/>
              </a:rPr>
              <a:t>1</a:t>
            </a: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algn="l"/>
            <a:endParaRPr lang="en-UA" dirty="0"/>
          </a:p>
        </p:txBody>
      </p:sp>
      <p:grpSp>
        <p:nvGrpSpPr>
          <p:cNvPr id="12" name="Group 11" descr="28§display§\mathcal{L} = (3.0 \pm 0.4) \times 10\textsuperscript{34} \text{cm}^{-2} \text{s}^{-1}§svg§600§FALSE§" title="TexMaths">
            <a:extLst>
              <a:ext uri="{FF2B5EF4-FFF2-40B4-BE49-F238E27FC236}">
                <a16:creationId xmlns:a16="http://schemas.microsoft.com/office/drawing/2014/main" id="{B5E08937-D142-5CAA-96BD-D5A64932FE7E}"/>
              </a:ext>
            </a:extLst>
          </p:cNvPr>
          <p:cNvGrpSpPr/>
          <p:nvPr/>
        </p:nvGrpSpPr>
        <p:grpSpPr>
          <a:xfrm>
            <a:off x="3953495" y="2972422"/>
            <a:ext cx="3492000" cy="295920"/>
            <a:chOff x="2915640" y="2164320"/>
            <a:chExt cx="3492000" cy="29592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D502596-C9B5-7D7D-73BB-20738462AB12}"/>
                </a:ext>
              </a:extLst>
            </p:cNvPr>
            <p:cNvGrpSpPr/>
            <p:nvPr/>
          </p:nvGrpSpPr>
          <p:grpSpPr>
            <a:xfrm>
              <a:off x="2915640" y="2164320"/>
              <a:ext cx="3492000" cy="295920"/>
              <a:chOff x="2915640" y="2164320"/>
              <a:chExt cx="3492000" cy="295920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92B2231F-F281-365A-E0CA-ED9003A073B1}"/>
                  </a:ext>
                </a:extLst>
              </p:cNvPr>
              <p:cNvSpPr/>
              <p:nvPr/>
            </p:nvSpPr>
            <p:spPr>
              <a:xfrm>
                <a:off x="2921040" y="2177640"/>
                <a:ext cx="3473280" cy="26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9649" h="749">
                    <a:moveTo>
                      <a:pt x="0" y="0"/>
                    </a:moveTo>
                    <a:cubicBezTo>
                      <a:pt x="3216" y="0"/>
                      <a:pt x="6433" y="0"/>
                      <a:pt x="9649" y="0"/>
                    </a:cubicBezTo>
                    <a:cubicBezTo>
                      <a:pt x="9649" y="250"/>
                      <a:pt x="9649" y="499"/>
                      <a:pt x="9649" y="749"/>
                    </a:cubicBezTo>
                    <a:cubicBezTo>
                      <a:pt x="6433" y="749"/>
                      <a:pt x="3216" y="749"/>
                      <a:pt x="0" y="749"/>
                    </a:cubicBezTo>
                    <a:cubicBezTo>
                      <a:pt x="0" y="499"/>
                      <a:pt x="0" y="25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12A272C2-F8EC-D3DB-264C-DFBB404C4A86}"/>
                  </a:ext>
                </a:extLst>
              </p:cNvPr>
              <p:cNvSpPr/>
              <p:nvPr/>
            </p:nvSpPr>
            <p:spPr>
              <a:xfrm>
                <a:off x="2915640" y="2211120"/>
                <a:ext cx="163080" cy="1897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54" h="528">
                    <a:moveTo>
                      <a:pt x="108" y="445"/>
                    </a:moveTo>
                    <a:cubicBezTo>
                      <a:pt x="147" y="383"/>
                      <a:pt x="160" y="337"/>
                      <a:pt x="170" y="298"/>
                    </a:cubicBezTo>
                    <a:cubicBezTo>
                      <a:pt x="195" y="199"/>
                      <a:pt x="222" y="112"/>
                      <a:pt x="267" y="60"/>
                    </a:cubicBezTo>
                    <a:cubicBezTo>
                      <a:pt x="276" y="52"/>
                      <a:pt x="282" y="46"/>
                      <a:pt x="305" y="46"/>
                    </a:cubicBezTo>
                    <a:cubicBezTo>
                      <a:pt x="357" y="46"/>
                      <a:pt x="357" y="95"/>
                      <a:pt x="357" y="106"/>
                    </a:cubicBezTo>
                    <a:cubicBezTo>
                      <a:pt x="357" y="118"/>
                      <a:pt x="354" y="128"/>
                      <a:pt x="354" y="132"/>
                    </a:cubicBezTo>
                    <a:cubicBezTo>
                      <a:pt x="354" y="137"/>
                      <a:pt x="357" y="135"/>
                      <a:pt x="359" y="137"/>
                    </a:cubicBezTo>
                    <a:cubicBezTo>
                      <a:pt x="371" y="137"/>
                      <a:pt x="390" y="128"/>
                      <a:pt x="408" y="116"/>
                    </a:cubicBezTo>
                    <a:cubicBezTo>
                      <a:pt x="421" y="106"/>
                      <a:pt x="429" y="99"/>
                      <a:pt x="429" y="68"/>
                    </a:cubicBezTo>
                    <a:cubicBezTo>
                      <a:pt x="429" y="29"/>
                      <a:pt x="408" y="0"/>
                      <a:pt x="367" y="0"/>
                    </a:cubicBezTo>
                    <a:cubicBezTo>
                      <a:pt x="344" y="0"/>
                      <a:pt x="280" y="6"/>
                      <a:pt x="207" y="79"/>
                    </a:cubicBezTo>
                    <a:cubicBezTo>
                      <a:pt x="149" y="137"/>
                      <a:pt x="116" y="267"/>
                      <a:pt x="102" y="323"/>
                    </a:cubicBezTo>
                    <a:cubicBezTo>
                      <a:pt x="89" y="372"/>
                      <a:pt x="83" y="395"/>
                      <a:pt x="60" y="439"/>
                    </a:cubicBezTo>
                    <a:cubicBezTo>
                      <a:pt x="56" y="447"/>
                      <a:pt x="37" y="480"/>
                      <a:pt x="27" y="488"/>
                    </a:cubicBezTo>
                    <a:cubicBezTo>
                      <a:pt x="6" y="507"/>
                      <a:pt x="0" y="519"/>
                      <a:pt x="0" y="523"/>
                    </a:cubicBezTo>
                    <a:cubicBezTo>
                      <a:pt x="0" y="525"/>
                      <a:pt x="2" y="528"/>
                      <a:pt x="6" y="528"/>
                    </a:cubicBezTo>
                    <a:cubicBezTo>
                      <a:pt x="8" y="528"/>
                      <a:pt x="25" y="525"/>
                      <a:pt x="44" y="513"/>
                    </a:cubicBezTo>
                    <a:cubicBezTo>
                      <a:pt x="56" y="505"/>
                      <a:pt x="58" y="503"/>
                      <a:pt x="75" y="486"/>
                    </a:cubicBezTo>
                    <a:cubicBezTo>
                      <a:pt x="110" y="486"/>
                      <a:pt x="137" y="494"/>
                      <a:pt x="182" y="507"/>
                    </a:cubicBezTo>
                    <a:cubicBezTo>
                      <a:pt x="220" y="517"/>
                      <a:pt x="257" y="528"/>
                      <a:pt x="294" y="528"/>
                    </a:cubicBezTo>
                    <a:cubicBezTo>
                      <a:pt x="352" y="528"/>
                      <a:pt x="413" y="484"/>
                      <a:pt x="435" y="451"/>
                    </a:cubicBezTo>
                    <a:cubicBezTo>
                      <a:pt x="450" y="432"/>
                      <a:pt x="454" y="414"/>
                      <a:pt x="454" y="412"/>
                    </a:cubicBezTo>
                    <a:cubicBezTo>
                      <a:pt x="454" y="406"/>
                      <a:pt x="451" y="408"/>
                      <a:pt x="450" y="406"/>
                    </a:cubicBezTo>
                    <a:cubicBezTo>
                      <a:pt x="437" y="406"/>
                      <a:pt x="421" y="414"/>
                      <a:pt x="408" y="424"/>
                    </a:cubicBezTo>
                    <a:cubicBezTo>
                      <a:pt x="388" y="434"/>
                      <a:pt x="386" y="441"/>
                      <a:pt x="381" y="453"/>
                    </a:cubicBezTo>
                    <a:cubicBezTo>
                      <a:pt x="379" y="463"/>
                      <a:pt x="375" y="470"/>
                      <a:pt x="371" y="474"/>
                    </a:cubicBezTo>
                    <a:cubicBezTo>
                      <a:pt x="365" y="482"/>
                      <a:pt x="365" y="482"/>
                      <a:pt x="354" y="482"/>
                    </a:cubicBezTo>
                    <a:cubicBezTo>
                      <a:pt x="319" y="482"/>
                      <a:pt x="282" y="472"/>
                      <a:pt x="234" y="459"/>
                    </a:cubicBezTo>
                    <a:cubicBezTo>
                      <a:pt x="214" y="453"/>
                      <a:pt x="174" y="441"/>
                      <a:pt x="137" y="441"/>
                    </a:cubicBezTo>
                    <a:cubicBezTo>
                      <a:pt x="129" y="441"/>
                      <a:pt x="118" y="443"/>
                      <a:pt x="108" y="44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BFF35D4-C428-C970-FC3C-14FED6CDF43E}"/>
                  </a:ext>
                </a:extLst>
              </p:cNvPr>
              <p:cNvSpPr/>
              <p:nvPr/>
            </p:nvSpPr>
            <p:spPr>
              <a:xfrm>
                <a:off x="3175919" y="2300040"/>
                <a:ext cx="173520" cy="608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3" h="170">
                    <a:moveTo>
                      <a:pt x="458" y="29"/>
                    </a:moveTo>
                    <a:cubicBezTo>
                      <a:pt x="471" y="29"/>
                      <a:pt x="483" y="29"/>
                      <a:pt x="483" y="14"/>
                    </a:cubicBezTo>
                    <a:cubicBezTo>
                      <a:pt x="483" y="0"/>
                      <a:pt x="471" y="0"/>
                      <a:pt x="460" y="0"/>
                    </a:cubicBezTo>
                    <a:cubicBezTo>
                      <a:pt x="314" y="0"/>
                      <a:pt x="169" y="0"/>
                      <a:pt x="23" y="0"/>
                    </a:cubicBezTo>
                    <a:cubicBezTo>
                      <a:pt x="12" y="0"/>
                      <a:pt x="0" y="0"/>
                      <a:pt x="0" y="14"/>
                    </a:cubicBezTo>
                    <a:cubicBezTo>
                      <a:pt x="0" y="29"/>
                      <a:pt x="12" y="29"/>
                      <a:pt x="25" y="29"/>
                    </a:cubicBezTo>
                    <a:cubicBezTo>
                      <a:pt x="169" y="29"/>
                      <a:pt x="314" y="29"/>
                      <a:pt x="458" y="29"/>
                    </a:cubicBezTo>
                    <a:close/>
                    <a:moveTo>
                      <a:pt x="460" y="170"/>
                    </a:moveTo>
                    <a:cubicBezTo>
                      <a:pt x="471" y="170"/>
                      <a:pt x="483" y="170"/>
                      <a:pt x="483" y="155"/>
                    </a:cubicBezTo>
                    <a:cubicBezTo>
                      <a:pt x="483" y="141"/>
                      <a:pt x="471" y="141"/>
                      <a:pt x="458" y="141"/>
                    </a:cubicBezTo>
                    <a:cubicBezTo>
                      <a:pt x="314" y="141"/>
                      <a:pt x="169" y="141"/>
                      <a:pt x="25" y="141"/>
                    </a:cubicBezTo>
                    <a:cubicBezTo>
                      <a:pt x="12" y="141"/>
                      <a:pt x="0" y="141"/>
                      <a:pt x="0" y="155"/>
                    </a:cubicBezTo>
                    <a:cubicBezTo>
                      <a:pt x="0" y="170"/>
                      <a:pt x="12" y="170"/>
                      <a:pt x="23" y="170"/>
                    </a:cubicBezTo>
                    <a:cubicBezTo>
                      <a:pt x="169" y="170"/>
                      <a:pt x="314" y="170"/>
                      <a:pt x="460" y="17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BF12FFE9-F98E-4FAE-4521-208EE723E39F}"/>
                  </a:ext>
                </a:extLst>
              </p:cNvPr>
              <p:cNvSpPr/>
              <p:nvPr/>
            </p:nvSpPr>
            <p:spPr>
              <a:xfrm>
                <a:off x="3464279" y="2199240"/>
                <a:ext cx="60120" cy="261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68" h="726">
                    <a:moveTo>
                      <a:pt x="168" y="718"/>
                    </a:moveTo>
                    <a:cubicBezTo>
                      <a:pt x="168" y="716"/>
                      <a:pt x="168" y="716"/>
                      <a:pt x="155" y="703"/>
                    </a:cubicBezTo>
                    <a:cubicBezTo>
                      <a:pt x="64" y="612"/>
                      <a:pt x="41" y="474"/>
                      <a:pt x="41" y="364"/>
                    </a:cubicBezTo>
                    <a:cubicBezTo>
                      <a:pt x="41" y="238"/>
                      <a:pt x="68" y="112"/>
                      <a:pt x="160" y="21"/>
                    </a:cubicBezTo>
                    <a:cubicBezTo>
                      <a:pt x="168" y="12"/>
                      <a:pt x="168" y="10"/>
                      <a:pt x="168" y="8"/>
                    </a:cubicBezTo>
                    <a:cubicBezTo>
                      <a:pt x="168" y="2"/>
                      <a:pt x="166" y="0"/>
                      <a:pt x="162" y="0"/>
                    </a:cubicBezTo>
                    <a:cubicBezTo>
                      <a:pt x="153" y="0"/>
                      <a:pt x="89" y="50"/>
                      <a:pt x="46" y="143"/>
                    </a:cubicBezTo>
                    <a:cubicBezTo>
                      <a:pt x="8" y="221"/>
                      <a:pt x="0" y="302"/>
                      <a:pt x="0" y="364"/>
                    </a:cubicBezTo>
                    <a:cubicBezTo>
                      <a:pt x="0" y="420"/>
                      <a:pt x="8" y="507"/>
                      <a:pt x="48" y="590"/>
                    </a:cubicBezTo>
                    <a:cubicBezTo>
                      <a:pt x="91" y="679"/>
                      <a:pt x="153" y="726"/>
                      <a:pt x="162" y="726"/>
                    </a:cubicBezTo>
                    <a:cubicBezTo>
                      <a:pt x="166" y="726"/>
                      <a:pt x="168" y="724"/>
                      <a:pt x="168" y="71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D9D094CE-450E-738E-B303-EC32B9A115BB}"/>
                  </a:ext>
                </a:extLst>
              </p:cNvPr>
              <p:cNvSpPr/>
              <p:nvPr/>
            </p:nvSpPr>
            <p:spPr>
              <a:xfrm>
                <a:off x="3550680" y="2221560"/>
                <a:ext cx="108720" cy="17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3" h="499">
                    <a:moveTo>
                      <a:pt x="180" y="228"/>
                    </a:moveTo>
                    <a:cubicBezTo>
                      <a:pt x="240" y="207"/>
                      <a:pt x="284" y="157"/>
                      <a:pt x="284" y="99"/>
                    </a:cubicBezTo>
                    <a:cubicBezTo>
                      <a:pt x="284" y="39"/>
                      <a:pt x="220" y="0"/>
                      <a:pt x="149" y="0"/>
                    </a:cubicBezTo>
                    <a:cubicBezTo>
                      <a:pt x="75" y="0"/>
                      <a:pt x="21" y="43"/>
                      <a:pt x="21" y="97"/>
                    </a:cubicBezTo>
                    <a:cubicBezTo>
                      <a:pt x="21" y="122"/>
                      <a:pt x="35" y="137"/>
                      <a:pt x="58" y="137"/>
                    </a:cubicBezTo>
                    <a:cubicBezTo>
                      <a:pt x="81" y="137"/>
                      <a:pt x="95" y="120"/>
                      <a:pt x="95" y="99"/>
                    </a:cubicBezTo>
                    <a:cubicBezTo>
                      <a:pt x="95" y="62"/>
                      <a:pt x="60" y="62"/>
                      <a:pt x="50" y="62"/>
                    </a:cubicBezTo>
                    <a:cubicBezTo>
                      <a:pt x="73" y="27"/>
                      <a:pt x="120" y="17"/>
                      <a:pt x="147" y="17"/>
                    </a:cubicBezTo>
                    <a:cubicBezTo>
                      <a:pt x="176" y="17"/>
                      <a:pt x="216" y="33"/>
                      <a:pt x="216" y="99"/>
                    </a:cubicBezTo>
                    <a:cubicBezTo>
                      <a:pt x="216" y="108"/>
                      <a:pt x="216" y="149"/>
                      <a:pt x="195" y="182"/>
                    </a:cubicBezTo>
                    <a:cubicBezTo>
                      <a:pt x="174" y="217"/>
                      <a:pt x="149" y="219"/>
                      <a:pt x="131" y="219"/>
                    </a:cubicBezTo>
                    <a:cubicBezTo>
                      <a:pt x="124" y="219"/>
                      <a:pt x="108" y="221"/>
                      <a:pt x="102" y="221"/>
                    </a:cubicBezTo>
                    <a:cubicBezTo>
                      <a:pt x="97" y="221"/>
                      <a:pt x="91" y="223"/>
                      <a:pt x="91" y="230"/>
                    </a:cubicBezTo>
                    <a:cubicBezTo>
                      <a:pt x="91" y="238"/>
                      <a:pt x="97" y="238"/>
                      <a:pt x="110" y="238"/>
                    </a:cubicBezTo>
                    <a:cubicBezTo>
                      <a:pt x="120" y="238"/>
                      <a:pt x="131" y="238"/>
                      <a:pt x="141" y="238"/>
                    </a:cubicBezTo>
                    <a:cubicBezTo>
                      <a:pt x="201" y="238"/>
                      <a:pt x="228" y="288"/>
                      <a:pt x="228" y="358"/>
                    </a:cubicBezTo>
                    <a:cubicBezTo>
                      <a:pt x="228" y="457"/>
                      <a:pt x="178" y="478"/>
                      <a:pt x="145" y="478"/>
                    </a:cubicBezTo>
                    <a:cubicBezTo>
                      <a:pt x="114" y="478"/>
                      <a:pt x="60" y="465"/>
                      <a:pt x="33" y="424"/>
                    </a:cubicBezTo>
                    <a:cubicBezTo>
                      <a:pt x="60" y="426"/>
                      <a:pt x="83" y="412"/>
                      <a:pt x="83" y="383"/>
                    </a:cubicBezTo>
                    <a:cubicBezTo>
                      <a:pt x="83" y="358"/>
                      <a:pt x="62" y="343"/>
                      <a:pt x="41" y="343"/>
                    </a:cubicBezTo>
                    <a:cubicBezTo>
                      <a:pt x="25" y="343"/>
                      <a:pt x="0" y="354"/>
                      <a:pt x="0" y="385"/>
                    </a:cubicBezTo>
                    <a:cubicBezTo>
                      <a:pt x="0" y="451"/>
                      <a:pt x="68" y="499"/>
                      <a:pt x="147" y="499"/>
                    </a:cubicBezTo>
                    <a:cubicBezTo>
                      <a:pt x="236" y="499"/>
                      <a:pt x="303" y="432"/>
                      <a:pt x="303" y="358"/>
                    </a:cubicBezTo>
                    <a:cubicBezTo>
                      <a:pt x="303" y="300"/>
                      <a:pt x="257" y="242"/>
                      <a:pt x="180" y="22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B027D98-DE56-7783-8F6C-F94DCF8418CF}"/>
                  </a:ext>
                </a:extLst>
              </p:cNvPr>
              <p:cNvSpPr/>
              <p:nvPr/>
            </p:nvSpPr>
            <p:spPr>
              <a:xfrm>
                <a:off x="3693240" y="2367720"/>
                <a:ext cx="28080" cy="27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79" h="77">
                    <a:moveTo>
                      <a:pt x="79" y="39"/>
                    </a:moveTo>
                    <a:cubicBezTo>
                      <a:pt x="79" y="19"/>
                      <a:pt x="60" y="0"/>
                      <a:pt x="39" y="0"/>
                    </a:cubicBezTo>
                    <a:cubicBezTo>
                      <a:pt x="19" y="0"/>
                      <a:pt x="0" y="19"/>
                      <a:pt x="0" y="39"/>
                    </a:cubicBezTo>
                    <a:cubicBezTo>
                      <a:pt x="0" y="60"/>
                      <a:pt x="19" y="77"/>
                      <a:pt x="39" y="77"/>
                    </a:cubicBezTo>
                    <a:cubicBezTo>
                      <a:pt x="60" y="77"/>
                      <a:pt x="79" y="60"/>
                      <a:pt x="79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ABA2C451-E886-0DA7-951A-2C8FA0958309}"/>
                  </a:ext>
                </a:extLst>
              </p:cNvPr>
              <p:cNvSpPr/>
              <p:nvPr/>
            </p:nvSpPr>
            <p:spPr>
              <a:xfrm>
                <a:off x="3754440" y="2221560"/>
                <a:ext cx="109440" cy="17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5" h="499">
                    <a:moveTo>
                      <a:pt x="305" y="250"/>
                    </a:moveTo>
                    <a:cubicBezTo>
                      <a:pt x="305" y="192"/>
                      <a:pt x="303" y="134"/>
                      <a:pt x="276" y="81"/>
                    </a:cubicBezTo>
                    <a:cubicBezTo>
                      <a:pt x="243" y="10"/>
                      <a:pt x="182" y="0"/>
                      <a:pt x="153" y="0"/>
                    </a:cubicBezTo>
                    <a:cubicBezTo>
                      <a:pt x="110" y="0"/>
                      <a:pt x="56" y="19"/>
                      <a:pt x="27" y="85"/>
                    </a:cubicBezTo>
                    <a:cubicBezTo>
                      <a:pt x="2" y="137"/>
                      <a:pt x="0" y="192"/>
                      <a:pt x="0" y="250"/>
                    </a:cubicBezTo>
                    <a:cubicBezTo>
                      <a:pt x="0" y="304"/>
                      <a:pt x="2" y="370"/>
                      <a:pt x="31" y="426"/>
                    </a:cubicBezTo>
                    <a:cubicBezTo>
                      <a:pt x="62" y="484"/>
                      <a:pt x="116" y="499"/>
                      <a:pt x="151" y="499"/>
                    </a:cubicBezTo>
                    <a:cubicBezTo>
                      <a:pt x="191" y="499"/>
                      <a:pt x="247" y="484"/>
                      <a:pt x="278" y="414"/>
                    </a:cubicBezTo>
                    <a:cubicBezTo>
                      <a:pt x="303" y="364"/>
                      <a:pt x="305" y="308"/>
                      <a:pt x="305" y="250"/>
                    </a:cubicBezTo>
                    <a:close/>
                    <a:moveTo>
                      <a:pt x="151" y="482"/>
                    </a:moveTo>
                    <a:cubicBezTo>
                      <a:pt x="124" y="482"/>
                      <a:pt x="81" y="465"/>
                      <a:pt x="68" y="395"/>
                    </a:cubicBezTo>
                    <a:cubicBezTo>
                      <a:pt x="60" y="352"/>
                      <a:pt x="60" y="286"/>
                      <a:pt x="60" y="242"/>
                    </a:cubicBezTo>
                    <a:cubicBezTo>
                      <a:pt x="60" y="194"/>
                      <a:pt x="60" y="147"/>
                      <a:pt x="66" y="108"/>
                    </a:cubicBezTo>
                    <a:cubicBezTo>
                      <a:pt x="79" y="23"/>
                      <a:pt x="135" y="14"/>
                      <a:pt x="151" y="14"/>
                    </a:cubicBezTo>
                    <a:cubicBezTo>
                      <a:pt x="176" y="14"/>
                      <a:pt x="224" y="29"/>
                      <a:pt x="238" y="99"/>
                    </a:cubicBezTo>
                    <a:cubicBezTo>
                      <a:pt x="245" y="141"/>
                      <a:pt x="245" y="197"/>
                      <a:pt x="245" y="242"/>
                    </a:cubicBezTo>
                    <a:cubicBezTo>
                      <a:pt x="245" y="296"/>
                      <a:pt x="245" y="346"/>
                      <a:pt x="236" y="391"/>
                    </a:cubicBezTo>
                    <a:cubicBezTo>
                      <a:pt x="226" y="461"/>
                      <a:pt x="184" y="482"/>
                      <a:pt x="151" y="48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6BECE115-B8EA-9BD5-0A48-18E572BA0E8C}"/>
                  </a:ext>
                </a:extLst>
              </p:cNvPr>
              <p:cNvSpPr/>
              <p:nvPr/>
            </p:nvSpPr>
            <p:spPr>
              <a:xfrm>
                <a:off x="3947759" y="2221560"/>
                <a:ext cx="174240" cy="1731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5" h="482">
                    <a:moveTo>
                      <a:pt x="257" y="257"/>
                    </a:moveTo>
                    <a:cubicBezTo>
                      <a:pt x="325" y="257"/>
                      <a:pt x="392" y="257"/>
                      <a:pt x="460" y="257"/>
                    </a:cubicBezTo>
                    <a:cubicBezTo>
                      <a:pt x="473" y="257"/>
                      <a:pt x="485" y="258"/>
                      <a:pt x="485" y="242"/>
                    </a:cubicBezTo>
                    <a:cubicBezTo>
                      <a:pt x="485" y="227"/>
                      <a:pt x="473" y="226"/>
                      <a:pt x="460" y="226"/>
                    </a:cubicBezTo>
                    <a:cubicBezTo>
                      <a:pt x="392" y="226"/>
                      <a:pt x="325" y="226"/>
                      <a:pt x="257" y="226"/>
                    </a:cubicBezTo>
                    <a:cubicBezTo>
                      <a:pt x="257" y="159"/>
                      <a:pt x="257" y="93"/>
                      <a:pt x="257" y="27"/>
                    </a:cubicBezTo>
                    <a:cubicBezTo>
                      <a:pt x="257" y="14"/>
                      <a:pt x="257" y="0"/>
                      <a:pt x="243" y="0"/>
                    </a:cubicBezTo>
                    <a:cubicBezTo>
                      <a:pt x="228" y="0"/>
                      <a:pt x="228" y="12"/>
                      <a:pt x="228" y="25"/>
                    </a:cubicBezTo>
                    <a:cubicBezTo>
                      <a:pt x="228" y="92"/>
                      <a:pt x="228" y="159"/>
                      <a:pt x="228" y="226"/>
                    </a:cubicBezTo>
                    <a:cubicBezTo>
                      <a:pt x="160" y="226"/>
                      <a:pt x="93" y="226"/>
                      <a:pt x="25" y="226"/>
                    </a:cubicBezTo>
                    <a:cubicBezTo>
                      <a:pt x="12" y="226"/>
                      <a:pt x="0" y="227"/>
                      <a:pt x="0" y="242"/>
                    </a:cubicBezTo>
                    <a:cubicBezTo>
                      <a:pt x="0" y="258"/>
                      <a:pt x="12" y="257"/>
                      <a:pt x="25" y="257"/>
                    </a:cubicBezTo>
                    <a:cubicBezTo>
                      <a:pt x="93" y="257"/>
                      <a:pt x="160" y="257"/>
                      <a:pt x="228" y="257"/>
                    </a:cubicBezTo>
                    <a:cubicBezTo>
                      <a:pt x="228" y="322"/>
                      <a:pt x="228" y="388"/>
                      <a:pt x="228" y="453"/>
                    </a:cubicBezTo>
                    <a:cubicBezTo>
                      <a:pt x="160" y="453"/>
                      <a:pt x="93" y="453"/>
                      <a:pt x="25" y="453"/>
                    </a:cubicBezTo>
                    <a:cubicBezTo>
                      <a:pt x="12" y="453"/>
                      <a:pt x="0" y="453"/>
                      <a:pt x="0" y="468"/>
                    </a:cubicBezTo>
                    <a:cubicBezTo>
                      <a:pt x="0" y="482"/>
                      <a:pt x="12" y="482"/>
                      <a:pt x="25" y="482"/>
                    </a:cubicBezTo>
                    <a:cubicBezTo>
                      <a:pt x="170" y="482"/>
                      <a:pt x="315" y="482"/>
                      <a:pt x="460" y="482"/>
                    </a:cubicBezTo>
                    <a:cubicBezTo>
                      <a:pt x="473" y="482"/>
                      <a:pt x="485" y="482"/>
                      <a:pt x="485" y="468"/>
                    </a:cubicBezTo>
                    <a:cubicBezTo>
                      <a:pt x="485" y="453"/>
                      <a:pt x="473" y="453"/>
                      <a:pt x="460" y="453"/>
                    </a:cubicBezTo>
                    <a:cubicBezTo>
                      <a:pt x="392" y="453"/>
                      <a:pt x="325" y="453"/>
                      <a:pt x="257" y="453"/>
                    </a:cubicBezTo>
                    <a:cubicBezTo>
                      <a:pt x="257" y="388"/>
                      <a:pt x="257" y="322"/>
                      <a:pt x="257" y="257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C691BCAD-CE62-4228-17D8-4C7FDF8A99E8}"/>
                  </a:ext>
                </a:extLst>
              </p:cNvPr>
              <p:cNvSpPr/>
              <p:nvPr/>
            </p:nvSpPr>
            <p:spPr>
              <a:xfrm>
                <a:off x="4205880" y="2221560"/>
                <a:ext cx="110160" cy="17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7" h="499">
                    <a:moveTo>
                      <a:pt x="307" y="250"/>
                    </a:moveTo>
                    <a:cubicBezTo>
                      <a:pt x="307" y="192"/>
                      <a:pt x="303" y="134"/>
                      <a:pt x="278" y="81"/>
                    </a:cubicBezTo>
                    <a:cubicBezTo>
                      <a:pt x="243" y="10"/>
                      <a:pt x="184" y="0"/>
                      <a:pt x="153" y="0"/>
                    </a:cubicBezTo>
                    <a:cubicBezTo>
                      <a:pt x="110" y="0"/>
                      <a:pt x="56" y="19"/>
                      <a:pt x="27" y="85"/>
                    </a:cubicBezTo>
                    <a:cubicBezTo>
                      <a:pt x="2" y="137"/>
                      <a:pt x="0" y="192"/>
                      <a:pt x="0" y="250"/>
                    </a:cubicBezTo>
                    <a:cubicBezTo>
                      <a:pt x="0" y="304"/>
                      <a:pt x="2" y="370"/>
                      <a:pt x="33" y="426"/>
                    </a:cubicBezTo>
                    <a:cubicBezTo>
                      <a:pt x="64" y="484"/>
                      <a:pt x="116" y="499"/>
                      <a:pt x="151" y="499"/>
                    </a:cubicBezTo>
                    <a:cubicBezTo>
                      <a:pt x="191" y="499"/>
                      <a:pt x="247" y="484"/>
                      <a:pt x="280" y="414"/>
                    </a:cubicBezTo>
                    <a:cubicBezTo>
                      <a:pt x="303" y="364"/>
                      <a:pt x="307" y="308"/>
                      <a:pt x="307" y="250"/>
                    </a:cubicBezTo>
                    <a:close/>
                    <a:moveTo>
                      <a:pt x="151" y="482"/>
                    </a:moveTo>
                    <a:cubicBezTo>
                      <a:pt x="124" y="482"/>
                      <a:pt x="81" y="465"/>
                      <a:pt x="68" y="395"/>
                    </a:cubicBezTo>
                    <a:cubicBezTo>
                      <a:pt x="60" y="352"/>
                      <a:pt x="60" y="286"/>
                      <a:pt x="60" y="242"/>
                    </a:cubicBezTo>
                    <a:cubicBezTo>
                      <a:pt x="60" y="194"/>
                      <a:pt x="60" y="147"/>
                      <a:pt x="66" y="108"/>
                    </a:cubicBezTo>
                    <a:cubicBezTo>
                      <a:pt x="79" y="23"/>
                      <a:pt x="135" y="14"/>
                      <a:pt x="151" y="14"/>
                    </a:cubicBezTo>
                    <a:cubicBezTo>
                      <a:pt x="176" y="14"/>
                      <a:pt x="224" y="29"/>
                      <a:pt x="238" y="99"/>
                    </a:cubicBezTo>
                    <a:cubicBezTo>
                      <a:pt x="245" y="141"/>
                      <a:pt x="245" y="197"/>
                      <a:pt x="245" y="242"/>
                    </a:cubicBezTo>
                    <a:cubicBezTo>
                      <a:pt x="245" y="296"/>
                      <a:pt x="245" y="346"/>
                      <a:pt x="238" y="391"/>
                    </a:cubicBezTo>
                    <a:cubicBezTo>
                      <a:pt x="226" y="461"/>
                      <a:pt x="184" y="482"/>
                      <a:pt x="151" y="48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19969DC5-8FEB-1E67-F6A9-E829942AACE0}"/>
                  </a:ext>
                </a:extLst>
              </p:cNvPr>
              <p:cNvSpPr/>
              <p:nvPr/>
            </p:nvSpPr>
            <p:spPr>
              <a:xfrm>
                <a:off x="4349160" y="2367720"/>
                <a:ext cx="27360" cy="27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77" h="77">
                    <a:moveTo>
                      <a:pt x="77" y="39"/>
                    </a:moveTo>
                    <a:cubicBezTo>
                      <a:pt x="77" y="19"/>
                      <a:pt x="61" y="0"/>
                      <a:pt x="39" y="0"/>
                    </a:cubicBezTo>
                    <a:cubicBezTo>
                      <a:pt x="18" y="0"/>
                      <a:pt x="0" y="19"/>
                      <a:pt x="0" y="39"/>
                    </a:cubicBezTo>
                    <a:cubicBezTo>
                      <a:pt x="0" y="60"/>
                      <a:pt x="18" y="77"/>
                      <a:pt x="39" y="77"/>
                    </a:cubicBezTo>
                    <a:cubicBezTo>
                      <a:pt x="61" y="77"/>
                      <a:pt x="77" y="60"/>
                      <a:pt x="77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DF9B52D0-EB66-67B4-A7A8-4777AD62D1E0}"/>
                  </a:ext>
                </a:extLst>
              </p:cNvPr>
              <p:cNvSpPr/>
              <p:nvPr/>
            </p:nvSpPr>
            <p:spPr>
              <a:xfrm>
                <a:off x="4406760" y="2218680"/>
                <a:ext cx="115920" cy="1760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23" h="490">
                    <a:moveTo>
                      <a:pt x="195" y="370"/>
                    </a:moveTo>
                    <a:cubicBezTo>
                      <a:pt x="195" y="392"/>
                      <a:pt x="195" y="413"/>
                      <a:pt x="195" y="434"/>
                    </a:cubicBezTo>
                    <a:cubicBezTo>
                      <a:pt x="195" y="461"/>
                      <a:pt x="193" y="468"/>
                      <a:pt x="139" y="468"/>
                    </a:cubicBezTo>
                    <a:cubicBezTo>
                      <a:pt x="134" y="468"/>
                      <a:pt x="129" y="468"/>
                      <a:pt x="124" y="468"/>
                    </a:cubicBezTo>
                    <a:cubicBezTo>
                      <a:pt x="124" y="475"/>
                      <a:pt x="124" y="483"/>
                      <a:pt x="124" y="490"/>
                    </a:cubicBezTo>
                    <a:cubicBezTo>
                      <a:pt x="153" y="488"/>
                      <a:pt x="191" y="488"/>
                      <a:pt x="222" y="488"/>
                    </a:cubicBezTo>
                    <a:cubicBezTo>
                      <a:pt x="253" y="488"/>
                      <a:pt x="290" y="488"/>
                      <a:pt x="321" y="490"/>
                    </a:cubicBezTo>
                    <a:cubicBezTo>
                      <a:pt x="321" y="483"/>
                      <a:pt x="321" y="475"/>
                      <a:pt x="321" y="468"/>
                    </a:cubicBezTo>
                    <a:cubicBezTo>
                      <a:pt x="316" y="468"/>
                      <a:pt x="310" y="468"/>
                      <a:pt x="305" y="468"/>
                    </a:cubicBezTo>
                    <a:cubicBezTo>
                      <a:pt x="251" y="468"/>
                      <a:pt x="251" y="461"/>
                      <a:pt x="251" y="434"/>
                    </a:cubicBezTo>
                    <a:cubicBezTo>
                      <a:pt x="251" y="413"/>
                      <a:pt x="251" y="392"/>
                      <a:pt x="251" y="370"/>
                    </a:cubicBezTo>
                    <a:cubicBezTo>
                      <a:pt x="275" y="370"/>
                      <a:pt x="299" y="370"/>
                      <a:pt x="323" y="370"/>
                    </a:cubicBezTo>
                    <a:cubicBezTo>
                      <a:pt x="323" y="363"/>
                      <a:pt x="323" y="357"/>
                      <a:pt x="323" y="350"/>
                    </a:cubicBezTo>
                    <a:cubicBezTo>
                      <a:pt x="299" y="350"/>
                      <a:pt x="275" y="350"/>
                      <a:pt x="251" y="350"/>
                    </a:cubicBezTo>
                    <a:cubicBezTo>
                      <a:pt x="251" y="239"/>
                      <a:pt x="251" y="129"/>
                      <a:pt x="251" y="19"/>
                    </a:cubicBezTo>
                    <a:cubicBezTo>
                      <a:pt x="251" y="4"/>
                      <a:pt x="251" y="0"/>
                      <a:pt x="238" y="0"/>
                    </a:cubicBezTo>
                    <a:cubicBezTo>
                      <a:pt x="232" y="0"/>
                      <a:pt x="230" y="0"/>
                      <a:pt x="224" y="8"/>
                    </a:cubicBezTo>
                    <a:cubicBezTo>
                      <a:pt x="149" y="122"/>
                      <a:pt x="75" y="236"/>
                      <a:pt x="0" y="350"/>
                    </a:cubicBezTo>
                    <a:cubicBezTo>
                      <a:pt x="0" y="357"/>
                      <a:pt x="0" y="363"/>
                      <a:pt x="0" y="370"/>
                    </a:cubicBezTo>
                    <a:cubicBezTo>
                      <a:pt x="65" y="370"/>
                      <a:pt x="130" y="370"/>
                      <a:pt x="195" y="370"/>
                    </a:cubicBezTo>
                    <a:close/>
                    <a:moveTo>
                      <a:pt x="199" y="350"/>
                    </a:moveTo>
                    <a:cubicBezTo>
                      <a:pt x="140" y="350"/>
                      <a:pt x="80" y="350"/>
                      <a:pt x="21" y="350"/>
                    </a:cubicBezTo>
                    <a:cubicBezTo>
                      <a:pt x="80" y="259"/>
                      <a:pt x="140" y="169"/>
                      <a:pt x="199" y="79"/>
                    </a:cubicBezTo>
                    <a:cubicBezTo>
                      <a:pt x="199" y="169"/>
                      <a:pt x="199" y="259"/>
                      <a:pt x="199" y="35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512FB3E9-71CD-030F-B1BB-ABCAEC9B7A48}"/>
                  </a:ext>
                </a:extLst>
              </p:cNvPr>
              <p:cNvSpPr/>
              <p:nvPr/>
            </p:nvSpPr>
            <p:spPr>
              <a:xfrm>
                <a:off x="4545360" y="2199240"/>
                <a:ext cx="60840" cy="261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70" h="726">
                    <a:moveTo>
                      <a:pt x="170" y="364"/>
                    </a:moveTo>
                    <a:cubicBezTo>
                      <a:pt x="170" y="306"/>
                      <a:pt x="162" y="219"/>
                      <a:pt x="120" y="137"/>
                    </a:cubicBezTo>
                    <a:cubicBezTo>
                      <a:pt x="77" y="48"/>
                      <a:pt x="15" y="0"/>
                      <a:pt x="8" y="0"/>
                    </a:cubicBezTo>
                    <a:cubicBezTo>
                      <a:pt x="2" y="0"/>
                      <a:pt x="0" y="4"/>
                      <a:pt x="0" y="8"/>
                    </a:cubicBezTo>
                    <a:cubicBezTo>
                      <a:pt x="0" y="10"/>
                      <a:pt x="0" y="12"/>
                      <a:pt x="15" y="25"/>
                    </a:cubicBezTo>
                    <a:cubicBezTo>
                      <a:pt x="85" y="97"/>
                      <a:pt x="126" y="211"/>
                      <a:pt x="126" y="364"/>
                    </a:cubicBezTo>
                    <a:cubicBezTo>
                      <a:pt x="126" y="488"/>
                      <a:pt x="99" y="614"/>
                      <a:pt x="10" y="708"/>
                    </a:cubicBezTo>
                    <a:cubicBezTo>
                      <a:pt x="0" y="716"/>
                      <a:pt x="0" y="716"/>
                      <a:pt x="0" y="718"/>
                    </a:cubicBezTo>
                    <a:cubicBezTo>
                      <a:pt x="0" y="724"/>
                      <a:pt x="2" y="726"/>
                      <a:pt x="8" y="726"/>
                    </a:cubicBezTo>
                    <a:cubicBezTo>
                      <a:pt x="15" y="726"/>
                      <a:pt x="81" y="677"/>
                      <a:pt x="122" y="585"/>
                    </a:cubicBezTo>
                    <a:cubicBezTo>
                      <a:pt x="160" y="505"/>
                      <a:pt x="170" y="424"/>
                      <a:pt x="170" y="36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F5C7E526-D589-986E-8CFC-6FB8D92ED80D}"/>
                  </a:ext>
                </a:extLst>
              </p:cNvPr>
              <p:cNvSpPr/>
              <p:nvPr/>
            </p:nvSpPr>
            <p:spPr>
              <a:xfrm>
                <a:off x="4728960" y="2267280"/>
                <a:ext cx="126359" cy="12563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2" h="350">
                    <a:moveTo>
                      <a:pt x="176" y="155"/>
                    </a:moveTo>
                    <a:cubicBezTo>
                      <a:pt x="128" y="107"/>
                      <a:pt x="79" y="59"/>
                      <a:pt x="31" y="10"/>
                    </a:cubicBezTo>
                    <a:cubicBezTo>
                      <a:pt x="23" y="2"/>
                      <a:pt x="21" y="0"/>
                      <a:pt x="15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0" y="21"/>
                      <a:pt x="2" y="21"/>
                      <a:pt x="10" y="29"/>
                    </a:cubicBezTo>
                    <a:cubicBezTo>
                      <a:pt x="59" y="78"/>
                      <a:pt x="107" y="127"/>
                      <a:pt x="155" y="176"/>
                    </a:cubicBezTo>
                    <a:cubicBezTo>
                      <a:pt x="107" y="224"/>
                      <a:pt x="59" y="272"/>
                      <a:pt x="10" y="321"/>
                    </a:cubicBezTo>
                    <a:cubicBezTo>
                      <a:pt x="2" y="329"/>
                      <a:pt x="0" y="331"/>
                      <a:pt x="0" y="335"/>
                    </a:cubicBezTo>
                    <a:cubicBezTo>
                      <a:pt x="0" y="343"/>
                      <a:pt x="8" y="350"/>
                      <a:pt x="15" y="350"/>
                    </a:cubicBezTo>
                    <a:cubicBezTo>
                      <a:pt x="21" y="350"/>
                      <a:pt x="23" y="348"/>
                      <a:pt x="31" y="339"/>
                    </a:cubicBezTo>
                    <a:cubicBezTo>
                      <a:pt x="79" y="291"/>
                      <a:pt x="128" y="243"/>
                      <a:pt x="176" y="194"/>
                    </a:cubicBezTo>
                    <a:cubicBezTo>
                      <a:pt x="227" y="245"/>
                      <a:pt x="277" y="295"/>
                      <a:pt x="328" y="346"/>
                    </a:cubicBezTo>
                    <a:cubicBezTo>
                      <a:pt x="331" y="347"/>
                      <a:pt x="334" y="350"/>
                      <a:pt x="338" y="350"/>
                    </a:cubicBezTo>
                    <a:cubicBezTo>
                      <a:pt x="346" y="350"/>
                      <a:pt x="352" y="343"/>
                      <a:pt x="352" y="335"/>
                    </a:cubicBezTo>
                    <a:cubicBezTo>
                      <a:pt x="352" y="333"/>
                      <a:pt x="352" y="331"/>
                      <a:pt x="350" y="327"/>
                    </a:cubicBezTo>
                    <a:cubicBezTo>
                      <a:pt x="299" y="277"/>
                      <a:pt x="234" y="213"/>
                      <a:pt x="197" y="176"/>
                    </a:cubicBezTo>
                    <a:cubicBezTo>
                      <a:pt x="242" y="131"/>
                      <a:pt x="287" y="86"/>
                      <a:pt x="332" y="41"/>
                    </a:cubicBezTo>
                    <a:cubicBezTo>
                      <a:pt x="334" y="37"/>
                      <a:pt x="346" y="29"/>
                      <a:pt x="348" y="25"/>
                    </a:cubicBezTo>
                    <a:cubicBezTo>
                      <a:pt x="350" y="23"/>
                      <a:pt x="352" y="21"/>
                      <a:pt x="352" y="14"/>
                    </a:cubicBezTo>
                    <a:cubicBezTo>
                      <a:pt x="352" y="6"/>
                      <a:pt x="346" y="0"/>
                      <a:pt x="338" y="0"/>
                    </a:cubicBezTo>
                    <a:cubicBezTo>
                      <a:pt x="332" y="0"/>
                      <a:pt x="330" y="2"/>
                      <a:pt x="321" y="10"/>
                    </a:cubicBezTo>
                    <a:cubicBezTo>
                      <a:pt x="273" y="59"/>
                      <a:pt x="225" y="107"/>
                      <a:pt x="176" y="15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F9855D66-C0D8-AD25-8687-7732B46705AA}"/>
                  </a:ext>
                </a:extLst>
              </p:cNvPr>
              <p:cNvSpPr/>
              <p:nvPr/>
            </p:nvSpPr>
            <p:spPr>
              <a:xfrm>
                <a:off x="4975920" y="2221560"/>
                <a:ext cx="86040" cy="1731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40" h="482">
                    <a:moveTo>
                      <a:pt x="149" y="19"/>
                    </a:moveTo>
                    <a:cubicBezTo>
                      <a:pt x="149" y="0"/>
                      <a:pt x="149" y="0"/>
                      <a:pt x="133" y="0"/>
                    </a:cubicBezTo>
                    <a:cubicBezTo>
                      <a:pt x="89" y="46"/>
                      <a:pt x="25" y="46"/>
                      <a:pt x="0" y="46"/>
                    </a:cubicBezTo>
                    <a:cubicBezTo>
                      <a:pt x="0" y="53"/>
                      <a:pt x="0" y="61"/>
                      <a:pt x="0" y="68"/>
                    </a:cubicBezTo>
                    <a:cubicBezTo>
                      <a:pt x="15" y="68"/>
                      <a:pt x="58" y="68"/>
                      <a:pt x="95" y="50"/>
                    </a:cubicBezTo>
                    <a:cubicBezTo>
                      <a:pt x="95" y="175"/>
                      <a:pt x="95" y="301"/>
                      <a:pt x="95" y="426"/>
                    </a:cubicBezTo>
                    <a:cubicBezTo>
                      <a:pt x="95" y="451"/>
                      <a:pt x="93" y="459"/>
                      <a:pt x="29" y="459"/>
                    </a:cubicBezTo>
                    <a:cubicBezTo>
                      <a:pt x="21" y="459"/>
                      <a:pt x="12" y="459"/>
                      <a:pt x="4" y="459"/>
                    </a:cubicBezTo>
                    <a:cubicBezTo>
                      <a:pt x="4" y="467"/>
                      <a:pt x="4" y="474"/>
                      <a:pt x="4" y="482"/>
                    </a:cubicBezTo>
                    <a:cubicBezTo>
                      <a:pt x="31" y="480"/>
                      <a:pt x="93" y="480"/>
                      <a:pt x="122" y="480"/>
                    </a:cubicBezTo>
                    <a:cubicBezTo>
                      <a:pt x="151" y="480"/>
                      <a:pt x="216" y="480"/>
                      <a:pt x="240" y="482"/>
                    </a:cubicBezTo>
                    <a:cubicBezTo>
                      <a:pt x="240" y="474"/>
                      <a:pt x="240" y="467"/>
                      <a:pt x="240" y="459"/>
                    </a:cubicBezTo>
                    <a:cubicBezTo>
                      <a:pt x="233" y="459"/>
                      <a:pt x="225" y="459"/>
                      <a:pt x="218" y="459"/>
                    </a:cubicBezTo>
                    <a:cubicBezTo>
                      <a:pt x="151" y="459"/>
                      <a:pt x="149" y="453"/>
                      <a:pt x="149" y="426"/>
                    </a:cubicBezTo>
                    <a:cubicBezTo>
                      <a:pt x="149" y="290"/>
                      <a:pt x="149" y="154"/>
                      <a:pt x="149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DB80C09B-1D84-99E0-EB97-3AD254D350A1}"/>
                  </a:ext>
                </a:extLst>
              </p:cNvPr>
              <p:cNvSpPr/>
              <p:nvPr/>
            </p:nvSpPr>
            <p:spPr>
              <a:xfrm>
                <a:off x="5094000" y="2221560"/>
                <a:ext cx="110160" cy="17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7" h="499">
                    <a:moveTo>
                      <a:pt x="307" y="250"/>
                    </a:moveTo>
                    <a:cubicBezTo>
                      <a:pt x="307" y="192"/>
                      <a:pt x="305" y="134"/>
                      <a:pt x="278" y="81"/>
                    </a:cubicBezTo>
                    <a:cubicBezTo>
                      <a:pt x="245" y="10"/>
                      <a:pt x="184" y="0"/>
                      <a:pt x="155" y="0"/>
                    </a:cubicBezTo>
                    <a:cubicBezTo>
                      <a:pt x="112" y="0"/>
                      <a:pt x="58" y="19"/>
                      <a:pt x="27" y="85"/>
                    </a:cubicBezTo>
                    <a:cubicBezTo>
                      <a:pt x="4" y="137"/>
                      <a:pt x="0" y="192"/>
                      <a:pt x="0" y="250"/>
                    </a:cubicBezTo>
                    <a:cubicBezTo>
                      <a:pt x="0" y="304"/>
                      <a:pt x="4" y="370"/>
                      <a:pt x="33" y="426"/>
                    </a:cubicBezTo>
                    <a:cubicBezTo>
                      <a:pt x="64" y="484"/>
                      <a:pt x="118" y="499"/>
                      <a:pt x="153" y="499"/>
                    </a:cubicBezTo>
                    <a:cubicBezTo>
                      <a:pt x="193" y="499"/>
                      <a:pt x="249" y="484"/>
                      <a:pt x="280" y="414"/>
                    </a:cubicBezTo>
                    <a:cubicBezTo>
                      <a:pt x="305" y="364"/>
                      <a:pt x="307" y="308"/>
                      <a:pt x="307" y="250"/>
                    </a:cubicBezTo>
                    <a:close/>
                    <a:moveTo>
                      <a:pt x="153" y="482"/>
                    </a:moveTo>
                    <a:cubicBezTo>
                      <a:pt x="126" y="482"/>
                      <a:pt x="83" y="465"/>
                      <a:pt x="70" y="395"/>
                    </a:cubicBezTo>
                    <a:cubicBezTo>
                      <a:pt x="62" y="352"/>
                      <a:pt x="62" y="286"/>
                      <a:pt x="62" y="242"/>
                    </a:cubicBezTo>
                    <a:cubicBezTo>
                      <a:pt x="62" y="194"/>
                      <a:pt x="62" y="147"/>
                      <a:pt x="66" y="108"/>
                    </a:cubicBezTo>
                    <a:cubicBezTo>
                      <a:pt x="81" y="23"/>
                      <a:pt x="137" y="14"/>
                      <a:pt x="153" y="14"/>
                    </a:cubicBezTo>
                    <a:cubicBezTo>
                      <a:pt x="178" y="14"/>
                      <a:pt x="226" y="29"/>
                      <a:pt x="240" y="99"/>
                    </a:cubicBezTo>
                    <a:cubicBezTo>
                      <a:pt x="247" y="141"/>
                      <a:pt x="247" y="197"/>
                      <a:pt x="247" y="242"/>
                    </a:cubicBezTo>
                    <a:cubicBezTo>
                      <a:pt x="247" y="296"/>
                      <a:pt x="247" y="346"/>
                      <a:pt x="238" y="391"/>
                    </a:cubicBezTo>
                    <a:cubicBezTo>
                      <a:pt x="228" y="461"/>
                      <a:pt x="187" y="482"/>
                      <a:pt x="153" y="48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312EB19B-8D7C-296F-D713-B678844F22FF}"/>
                  </a:ext>
                </a:extLst>
              </p:cNvPr>
              <p:cNvSpPr/>
              <p:nvPr/>
            </p:nvSpPr>
            <p:spPr>
              <a:xfrm>
                <a:off x="5225400" y="2165760"/>
                <a:ext cx="83880" cy="12491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4" h="348">
                    <a:moveTo>
                      <a:pt x="112" y="168"/>
                    </a:moveTo>
                    <a:cubicBezTo>
                      <a:pt x="151" y="168"/>
                      <a:pt x="180" y="197"/>
                      <a:pt x="180" y="250"/>
                    </a:cubicBezTo>
                    <a:cubicBezTo>
                      <a:pt x="180" y="312"/>
                      <a:pt x="143" y="333"/>
                      <a:pt x="114" y="333"/>
                    </a:cubicBezTo>
                    <a:cubicBezTo>
                      <a:pt x="93" y="333"/>
                      <a:pt x="48" y="327"/>
                      <a:pt x="27" y="296"/>
                    </a:cubicBezTo>
                    <a:cubicBezTo>
                      <a:pt x="50" y="296"/>
                      <a:pt x="56" y="279"/>
                      <a:pt x="56" y="269"/>
                    </a:cubicBezTo>
                    <a:cubicBezTo>
                      <a:pt x="56" y="252"/>
                      <a:pt x="44" y="240"/>
                      <a:pt x="29" y="240"/>
                    </a:cubicBezTo>
                    <a:cubicBezTo>
                      <a:pt x="15" y="240"/>
                      <a:pt x="0" y="248"/>
                      <a:pt x="0" y="269"/>
                    </a:cubicBezTo>
                    <a:cubicBezTo>
                      <a:pt x="0" y="317"/>
                      <a:pt x="52" y="348"/>
                      <a:pt x="114" y="348"/>
                    </a:cubicBezTo>
                    <a:cubicBezTo>
                      <a:pt x="184" y="348"/>
                      <a:pt x="234" y="302"/>
                      <a:pt x="234" y="250"/>
                    </a:cubicBezTo>
                    <a:cubicBezTo>
                      <a:pt x="234" y="211"/>
                      <a:pt x="201" y="172"/>
                      <a:pt x="145" y="159"/>
                    </a:cubicBezTo>
                    <a:cubicBezTo>
                      <a:pt x="199" y="141"/>
                      <a:pt x="218" y="101"/>
                      <a:pt x="218" y="70"/>
                    </a:cubicBezTo>
                    <a:cubicBezTo>
                      <a:pt x="218" y="31"/>
                      <a:pt x="173" y="0"/>
                      <a:pt x="116" y="0"/>
                    </a:cubicBezTo>
                    <a:cubicBezTo>
                      <a:pt x="59" y="0"/>
                      <a:pt x="15" y="29"/>
                      <a:pt x="15" y="68"/>
                    </a:cubicBezTo>
                    <a:cubicBezTo>
                      <a:pt x="15" y="87"/>
                      <a:pt x="27" y="95"/>
                      <a:pt x="41" y="95"/>
                    </a:cubicBezTo>
                    <a:cubicBezTo>
                      <a:pt x="58" y="95"/>
                      <a:pt x="68" y="85"/>
                      <a:pt x="68" y="70"/>
                    </a:cubicBezTo>
                    <a:cubicBezTo>
                      <a:pt x="68" y="56"/>
                      <a:pt x="58" y="46"/>
                      <a:pt x="41" y="43"/>
                    </a:cubicBezTo>
                    <a:cubicBezTo>
                      <a:pt x="60" y="21"/>
                      <a:pt x="95" y="17"/>
                      <a:pt x="114" y="17"/>
                    </a:cubicBezTo>
                    <a:cubicBezTo>
                      <a:pt x="137" y="17"/>
                      <a:pt x="168" y="27"/>
                      <a:pt x="168" y="70"/>
                    </a:cubicBezTo>
                    <a:cubicBezTo>
                      <a:pt x="168" y="93"/>
                      <a:pt x="162" y="116"/>
                      <a:pt x="149" y="132"/>
                    </a:cubicBezTo>
                    <a:cubicBezTo>
                      <a:pt x="131" y="151"/>
                      <a:pt x="118" y="151"/>
                      <a:pt x="91" y="153"/>
                    </a:cubicBezTo>
                    <a:cubicBezTo>
                      <a:pt x="79" y="155"/>
                      <a:pt x="79" y="155"/>
                      <a:pt x="75" y="155"/>
                    </a:cubicBezTo>
                    <a:cubicBezTo>
                      <a:pt x="73" y="157"/>
                      <a:pt x="70" y="155"/>
                      <a:pt x="70" y="161"/>
                    </a:cubicBezTo>
                    <a:cubicBezTo>
                      <a:pt x="70" y="168"/>
                      <a:pt x="75" y="168"/>
                      <a:pt x="83" y="168"/>
                    </a:cubicBezTo>
                    <a:cubicBezTo>
                      <a:pt x="93" y="168"/>
                      <a:pt x="102" y="168"/>
                      <a:pt x="112" y="16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40400A64-EEF7-6302-AA10-6AECA5FFDD81}"/>
                  </a:ext>
                </a:extLst>
              </p:cNvPr>
              <p:cNvSpPr/>
              <p:nvPr/>
            </p:nvSpPr>
            <p:spPr>
              <a:xfrm>
                <a:off x="5326560" y="2164320"/>
                <a:ext cx="90000" cy="1224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51" h="341">
                    <a:moveTo>
                      <a:pt x="251" y="259"/>
                    </a:moveTo>
                    <a:cubicBezTo>
                      <a:pt x="251" y="252"/>
                      <a:pt x="251" y="246"/>
                      <a:pt x="251" y="240"/>
                    </a:cubicBezTo>
                    <a:cubicBezTo>
                      <a:pt x="231" y="240"/>
                      <a:pt x="212" y="240"/>
                      <a:pt x="193" y="240"/>
                    </a:cubicBezTo>
                    <a:cubicBezTo>
                      <a:pt x="193" y="165"/>
                      <a:pt x="193" y="90"/>
                      <a:pt x="193" y="14"/>
                    </a:cubicBezTo>
                    <a:cubicBezTo>
                      <a:pt x="193" y="4"/>
                      <a:pt x="193" y="0"/>
                      <a:pt x="182" y="0"/>
                    </a:cubicBezTo>
                    <a:cubicBezTo>
                      <a:pt x="176" y="0"/>
                      <a:pt x="174" y="0"/>
                      <a:pt x="170" y="6"/>
                    </a:cubicBezTo>
                    <a:cubicBezTo>
                      <a:pt x="113" y="84"/>
                      <a:pt x="57" y="162"/>
                      <a:pt x="0" y="240"/>
                    </a:cubicBezTo>
                    <a:cubicBezTo>
                      <a:pt x="0" y="246"/>
                      <a:pt x="0" y="252"/>
                      <a:pt x="0" y="259"/>
                    </a:cubicBezTo>
                    <a:cubicBezTo>
                      <a:pt x="50" y="259"/>
                      <a:pt x="99" y="259"/>
                      <a:pt x="149" y="259"/>
                    </a:cubicBezTo>
                    <a:cubicBezTo>
                      <a:pt x="149" y="272"/>
                      <a:pt x="149" y="286"/>
                      <a:pt x="149" y="300"/>
                    </a:cubicBezTo>
                    <a:cubicBezTo>
                      <a:pt x="149" y="319"/>
                      <a:pt x="149" y="325"/>
                      <a:pt x="110" y="325"/>
                    </a:cubicBezTo>
                    <a:cubicBezTo>
                      <a:pt x="105" y="325"/>
                      <a:pt x="100" y="325"/>
                      <a:pt x="95" y="325"/>
                    </a:cubicBezTo>
                    <a:cubicBezTo>
                      <a:pt x="95" y="330"/>
                      <a:pt x="95" y="336"/>
                      <a:pt x="95" y="341"/>
                    </a:cubicBezTo>
                    <a:cubicBezTo>
                      <a:pt x="120" y="341"/>
                      <a:pt x="153" y="341"/>
                      <a:pt x="172" y="341"/>
                    </a:cubicBezTo>
                    <a:cubicBezTo>
                      <a:pt x="191" y="341"/>
                      <a:pt x="224" y="341"/>
                      <a:pt x="249" y="341"/>
                    </a:cubicBezTo>
                    <a:cubicBezTo>
                      <a:pt x="249" y="336"/>
                      <a:pt x="249" y="330"/>
                      <a:pt x="249" y="325"/>
                    </a:cubicBezTo>
                    <a:cubicBezTo>
                      <a:pt x="244" y="325"/>
                      <a:pt x="239" y="325"/>
                      <a:pt x="234" y="325"/>
                    </a:cubicBezTo>
                    <a:cubicBezTo>
                      <a:pt x="193" y="325"/>
                      <a:pt x="193" y="319"/>
                      <a:pt x="193" y="300"/>
                    </a:cubicBezTo>
                    <a:cubicBezTo>
                      <a:pt x="193" y="286"/>
                      <a:pt x="193" y="272"/>
                      <a:pt x="193" y="259"/>
                    </a:cubicBezTo>
                    <a:cubicBezTo>
                      <a:pt x="212" y="259"/>
                      <a:pt x="231" y="259"/>
                      <a:pt x="251" y="259"/>
                    </a:cubicBezTo>
                    <a:close/>
                    <a:moveTo>
                      <a:pt x="153" y="56"/>
                    </a:moveTo>
                    <a:cubicBezTo>
                      <a:pt x="153" y="117"/>
                      <a:pt x="153" y="179"/>
                      <a:pt x="153" y="240"/>
                    </a:cubicBezTo>
                    <a:cubicBezTo>
                      <a:pt x="108" y="240"/>
                      <a:pt x="64" y="240"/>
                      <a:pt x="19" y="240"/>
                    </a:cubicBezTo>
                    <a:cubicBezTo>
                      <a:pt x="64" y="179"/>
                      <a:pt x="108" y="117"/>
                      <a:pt x="153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865B1AD-A8AE-884A-972C-B25091A93B7F}"/>
                  </a:ext>
                </a:extLst>
              </p:cNvPr>
              <p:cNvSpPr/>
              <p:nvPr/>
            </p:nvSpPr>
            <p:spPr>
              <a:xfrm>
                <a:off x="5446080" y="2278440"/>
                <a:ext cx="99720" cy="1195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78" h="333">
                    <a:moveTo>
                      <a:pt x="60" y="168"/>
                    </a:moveTo>
                    <a:cubicBezTo>
                      <a:pt x="60" y="50"/>
                      <a:pt x="120" y="19"/>
                      <a:pt x="160" y="19"/>
                    </a:cubicBezTo>
                    <a:cubicBezTo>
                      <a:pt x="166" y="19"/>
                      <a:pt x="211" y="19"/>
                      <a:pt x="236" y="46"/>
                    </a:cubicBezTo>
                    <a:cubicBezTo>
                      <a:pt x="207" y="48"/>
                      <a:pt x="203" y="68"/>
                      <a:pt x="203" y="79"/>
                    </a:cubicBezTo>
                    <a:cubicBezTo>
                      <a:pt x="203" y="97"/>
                      <a:pt x="216" y="112"/>
                      <a:pt x="236" y="112"/>
                    </a:cubicBezTo>
                    <a:cubicBezTo>
                      <a:pt x="255" y="112"/>
                      <a:pt x="269" y="99"/>
                      <a:pt x="269" y="79"/>
                    </a:cubicBezTo>
                    <a:cubicBezTo>
                      <a:pt x="269" y="29"/>
                      <a:pt x="214" y="0"/>
                      <a:pt x="158" y="0"/>
                    </a:cubicBezTo>
                    <a:cubicBezTo>
                      <a:pt x="66" y="0"/>
                      <a:pt x="0" y="79"/>
                      <a:pt x="0" y="170"/>
                    </a:cubicBezTo>
                    <a:cubicBezTo>
                      <a:pt x="0" y="261"/>
                      <a:pt x="73" y="333"/>
                      <a:pt x="158" y="333"/>
                    </a:cubicBezTo>
                    <a:cubicBezTo>
                      <a:pt x="255" y="333"/>
                      <a:pt x="278" y="247"/>
                      <a:pt x="278" y="240"/>
                    </a:cubicBezTo>
                    <a:cubicBezTo>
                      <a:pt x="278" y="233"/>
                      <a:pt x="272" y="232"/>
                      <a:pt x="267" y="232"/>
                    </a:cubicBezTo>
                    <a:cubicBezTo>
                      <a:pt x="261" y="232"/>
                      <a:pt x="261" y="234"/>
                      <a:pt x="259" y="240"/>
                    </a:cubicBezTo>
                    <a:cubicBezTo>
                      <a:pt x="238" y="306"/>
                      <a:pt x="191" y="314"/>
                      <a:pt x="164" y="314"/>
                    </a:cubicBezTo>
                    <a:cubicBezTo>
                      <a:pt x="124" y="314"/>
                      <a:pt x="60" y="283"/>
                      <a:pt x="60" y="16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466FB3A7-905A-7049-D366-091408319DAE}"/>
                  </a:ext>
                </a:extLst>
              </p:cNvPr>
              <p:cNvSpPr/>
              <p:nvPr/>
            </p:nvSpPr>
            <p:spPr>
              <a:xfrm>
                <a:off x="5562360" y="2279880"/>
                <a:ext cx="204119" cy="1152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568" h="321">
                    <a:moveTo>
                      <a:pt x="56" y="72"/>
                    </a:moveTo>
                    <a:cubicBezTo>
                      <a:pt x="56" y="137"/>
                      <a:pt x="56" y="202"/>
                      <a:pt x="56" y="267"/>
                    </a:cubicBezTo>
                    <a:cubicBezTo>
                      <a:pt x="56" y="298"/>
                      <a:pt x="48" y="298"/>
                      <a:pt x="0" y="298"/>
                    </a:cubicBezTo>
                    <a:cubicBezTo>
                      <a:pt x="0" y="306"/>
                      <a:pt x="0" y="313"/>
                      <a:pt x="0" y="321"/>
                    </a:cubicBezTo>
                    <a:cubicBezTo>
                      <a:pt x="25" y="321"/>
                      <a:pt x="62" y="319"/>
                      <a:pt x="81" y="319"/>
                    </a:cubicBezTo>
                    <a:cubicBezTo>
                      <a:pt x="99" y="319"/>
                      <a:pt x="139" y="321"/>
                      <a:pt x="164" y="321"/>
                    </a:cubicBezTo>
                    <a:cubicBezTo>
                      <a:pt x="164" y="313"/>
                      <a:pt x="164" y="306"/>
                      <a:pt x="164" y="298"/>
                    </a:cubicBezTo>
                    <a:cubicBezTo>
                      <a:pt x="114" y="298"/>
                      <a:pt x="106" y="298"/>
                      <a:pt x="106" y="267"/>
                    </a:cubicBezTo>
                    <a:cubicBezTo>
                      <a:pt x="106" y="222"/>
                      <a:pt x="106" y="177"/>
                      <a:pt x="106" y="132"/>
                    </a:cubicBezTo>
                    <a:cubicBezTo>
                      <a:pt x="106" y="58"/>
                      <a:pt x="158" y="17"/>
                      <a:pt x="205" y="17"/>
                    </a:cubicBezTo>
                    <a:cubicBezTo>
                      <a:pt x="251" y="17"/>
                      <a:pt x="259" y="56"/>
                      <a:pt x="259" y="97"/>
                    </a:cubicBezTo>
                    <a:cubicBezTo>
                      <a:pt x="259" y="154"/>
                      <a:pt x="259" y="210"/>
                      <a:pt x="259" y="267"/>
                    </a:cubicBezTo>
                    <a:cubicBezTo>
                      <a:pt x="259" y="298"/>
                      <a:pt x="251" y="298"/>
                      <a:pt x="201" y="298"/>
                    </a:cubicBezTo>
                    <a:cubicBezTo>
                      <a:pt x="201" y="306"/>
                      <a:pt x="201" y="313"/>
                      <a:pt x="201" y="321"/>
                    </a:cubicBezTo>
                    <a:cubicBezTo>
                      <a:pt x="228" y="321"/>
                      <a:pt x="265" y="319"/>
                      <a:pt x="284" y="319"/>
                    </a:cubicBezTo>
                    <a:cubicBezTo>
                      <a:pt x="303" y="319"/>
                      <a:pt x="340" y="321"/>
                      <a:pt x="365" y="321"/>
                    </a:cubicBezTo>
                    <a:cubicBezTo>
                      <a:pt x="365" y="313"/>
                      <a:pt x="365" y="306"/>
                      <a:pt x="365" y="298"/>
                    </a:cubicBezTo>
                    <a:cubicBezTo>
                      <a:pt x="317" y="298"/>
                      <a:pt x="309" y="298"/>
                      <a:pt x="309" y="267"/>
                    </a:cubicBezTo>
                    <a:cubicBezTo>
                      <a:pt x="309" y="222"/>
                      <a:pt x="309" y="177"/>
                      <a:pt x="309" y="132"/>
                    </a:cubicBezTo>
                    <a:cubicBezTo>
                      <a:pt x="309" y="58"/>
                      <a:pt x="361" y="17"/>
                      <a:pt x="406" y="17"/>
                    </a:cubicBezTo>
                    <a:cubicBezTo>
                      <a:pt x="454" y="17"/>
                      <a:pt x="460" y="56"/>
                      <a:pt x="460" y="97"/>
                    </a:cubicBezTo>
                    <a:cubicBezTo>
                      <a:pt x="460" y="154"/>
                      <a:pt x="460" y="210"/>
                      <a:pt x="460" y="267"/>
                    </a:cubicBezTo>
                    <a:cubicBezTo>
                      <a:pt x="460" y="298"/>
                      <a:pt x="454" y="298"/>
                      <a:pt x="404" y="298"/>
                    </a:cubicBezTo>
                    <a:cubicBezTo>
                      <a:pt x="404" y="306"/>
                      <a:pt x="404" y="313"/>
                      <a:pt x="404" y="321"/>
                    </a:cubicBezTo>
                    <a:cubicBezTo>
                      <a:pt x="429" y="321"/>
                      <a:pt x="466" y="319"/>
                      <a:pt x="487" y="319"/>
                    </a:cubicBezTo>
                    <a:cubicBezTo>
                      <a:pt x="506" y="319"/>
                      <a:pt x="543" y="321"/>
                      <a:pt x="568" y="321"/>
                    </a:cubicBezTo>
                    <a:cubicBezTo>
                      <a:pt x="568" y="313"/>
                      <a:pt x="568" y="306"/>
                      <a:pt x="568" y="298"/>
                    </a:cubicBezTo>
                    <a:cubicBezTo>
                      <a:pt x="531" y="298"/>
                      <a:pt x="512" y="298"/>
                      <a:pt x="512" y="277"/>
                    </a:cubicBezTo>
                    <a:cubicBezTo>
                      <a:pt x="512" y="231"/>
                      <a:pt x="512" y="185"/>
                      <a:pt x="512" y="139"/>
                    </a:cubicBezTo>
                    <a:cubicBezTo>
                      <a:pt x="512" y="77"/>
                      <a:pt x="512" y="54"/>
                      <a:pt x="489" y="27"/>
                    </a:cubicBezTo>
                    <a:cubicBezTo>
                      <a:pt x="479" y="14"/>
                      <a:pt x="454" y="0"/>
                      <a:pt x="413" y="0"/>
                    </a:cubicBezTo>
                    <a:cubicBezTo>
                      <a:pt x="350" y="0"/>
                      <a:pt x="319" y="43"/>
                      <a:pt x="307" y="72"/>
                    </a:cubicBezTo>
                    <a:cubicBezTo>
                      <a:pt x="296" y="8"/>
                      <a:pt x="243" y="0"/>
                      <a:pt x="209" y="0"/>
                    </a:cubicBezTo>
                    <a:cubicBezTo>
                      <a:pt x="158" y="0"/>
                      <a:pt x="122" y="31"/>
                      <a:pt x="102" y="77"/>
                    </a:cubicBezTo>
                    <a:cubicBezTo>
                      <a:pt x="102" y="51"/>
                      <a:pt x="102" y="26"/>
                      <a:pt x="102" y="0"/>
                    </a:cubicBezTo>
                    <a:cubicBezTo>
                      <a:pt x="68" y="3"/>
                      <a:pt x="34" y="6"/>
                      <a:pt x="0" y="8"/>
                    </a:cubicBezTo>
                    <a:cubicBezTo>
                      <a:pt x="0" y="16"/>
                      <a:pt x="0" y="23"/>
                      <a:pt x="0" y="31"/>
                    </a:cubicBezTo>
                    <a:cubicBezTo>
                      <a:pt x="50" y="31"/>
                      <a:pt x="56" y="35"/>
                      <a:pt x="56" y="7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9494A7DA-481D-3FD5-4C2D-11342030B115}"/>
                  </a:ext>
                </a:extLst>
              </p:cNvPr>
              <p:cNvSpPr/>
              <p:nvPr/>
            </p:nvSpPr>
            <p:spPr>
              <a:xfrm>
                <a:off x="5792400" y="2237400"/>
                <a:ext cx="123480" cy="8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4" h="25">
                    <a:moveTo>
                      <a:pt x="323" y="25"/>
                    </a:moveTo>
                    <a:cubicBezTo>
                      <a:pt x="332" y="25"/>
                      <a:pt x="344" y="25"/>
                      <a:pt x="344" y="12"/>
                    </a:cubicBezTo>
                    <a:cubicBezTo>
                      <a:pt x="344" y="0"/>
                      <a:pt x="332" y="0"/>
                      <a:pt x="323" y="0"/>
                    </a:cubicBezTo>
                    <a:cubicBezTo>
                      <a:pt x="222" y="0"/>
                      <a:pt x="122" y="0"/>
                      <a:pt x="21" y="0"/>
                    </a:cubicBezTo>
                    <a:cubicBezTo>
                      <a:pt x="12" y="0"/>
                      <a:pt x="0" y="0"/>
                      <a:pt x="0" y="12"/>
                    </a:cubicBezTo>
                    <a:cubicBezTo>
                      <a:pt x="0" y="25"/>
                      <a:pt x="10" y="25"/>
                      <a:pt x="21" y="25"/>
                    </a:cubicBezTo>
                    <a:cubicBezTo>
                      <a:pt x="122" y="25"/>
                      <a:pt x="222" y="25"/>
                      <a:pt x="323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80DEF968-D478-1ADA-2F1A-A7CC17DE6B42}"/>
                  </a:ext>
                </a:extLst>
              </p:cNvPr>
              <p:cNvSpPr/>
              <p:nvPr/>
            </p:nvSpPr>
            <p:spPr>
              <a:xfrm>
                <a:off x="5947560" y="2165760"/>
                <a:ext cx="81000" cy="1209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26" h="337">
                    <a:moveTo>
                      <a:pt x="226" y="246"/>
                    </a:moveTo>
                    <a:cubicBezTo>
                      <a:pt x="220" y="246"/>
                      <a:pt x="215" y="246"/>
                      <a:pt x="209" y="246"/>
                    </a:cubicBezTo>
                    <a:cubicBezTo>
                      <a:pt x="207" y="257"/>
                      <a:pt x="201" y="288"/>
                      <a:pt x="195" y="292"/>
                    </a:cubicBezTo>
                    <a:cubicBezTo>
                      <a:pt x="191" y="296"/>
                      <a:pt x="151" y="296"/>
                      <a:pt x="145" y="296"/>
                    </a:cubicBezTo>
                    <a:cubicBezTo>
                      <a:pt x="114" y="296"/>
                      <a:pt x="83" y="296"/>
                      <a:pt x="52" y="296"/>
                    </a:cubicBezTo>
                    <a:cubicBezTo>
                      <a:pt x="104" y="248"/>
                      <a:pt x="122" y="234"/>
                      <a:pt x="153" y="209"/>
                    </a:cubicBezTo>
                    <a:cubicBezTo>
                      <a:pt x="191" y="180"/>
                      <a:pt x="226" y="149"/>
                      <a:pt x="226" y="99"/>
                    </a:cubicBezTo>
                    <a:cubicBezTo>
                      <a:pt x="226" y="39"/>
                      <a:pt x="172" y="0"/>
                      <a:pt x="106" y="0"/>
                    </a:cubicBezTo>
                    <a:cubicBezTo>
                      <a:pt x="44" y="0"/>
                      <a:pt x="0" y="46"/>
                      <a:pt x="0" y="91"/>
                    </a:cubicBezTo>
                    <a:cubicBezTo>
                      <a:pt x="0" y="118"/>
                      <a:pt x="23" y="120"/>
                      <a:pt x="27" y="120"/>
                    </a:cubicBezTo>
                    <a:cubicBezTo>
                      <a:pt x="39" y="120"/>
                      <a:pt x="54" y="112"/>
                      <a:pt x="54" y="93"/>
                    </a:cubicBezTo>
                    <a:cubicBezTo>
                      <a:pt x="54" y="85"/>
                      <a:pt x="52" y="66"/>
                      <a:pt x="25" y="66"/>
                    </a:cubicBezTo>
                    <a:cubicBezTo>
                      <a:pt x="39" y="31"/>
                      <a:pt x="75" y="19"/>
                      <a:pt x="99" y="19"/>
                    </a:cubicBezTo>
                    <a:cubicBezTo>
                      <a:pt x="149" y="19"/>
                      <a:pt x="176" y="58"/>
                      <a:pt x="176" y="99"/>
                    </a:cubicBezTo>
                    <a:cubicBezTo>
                      <a:pt x="176" y="145"/>
                      <a:pt x="145" y="180"/>
                      <a:pt x="129" y="197"/>
                    </a:cubicBezTo>
                    <a:cubicBezTo>
                      <a:pt x="88" y="237"/>
                      <a:pt x="47" y="278"/>
                      <a:pt x="6" y="319"/>
                    </a:cubicBezTo>
                    <a:cubicBezTo>
                      <a:pt x="0" y="323"/>
                      <a:pt x="0" y="325"/>
                      <a:pt x="0" y="337"/>
                    </a:cubicBezTo>
                    <a:cubicBezTo>
                      <a:pt x="70" y="337"/>
                      <a:pt x="141" y="337"/>
                      <a:pt x="211" y="337"/>
                    </a:cubicBezTo>
                    <a:cubicBezTo>
                      <a:pt x="216" y="307"/>
                      <a:pt x="221" y="277"/>
                      <a:pt x="226" y="24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B1C79AAB-D45C-7E5C-C9AC-7AE9ABEDF1E9}"/>
                  </a:ext>
                </a:extLst>
              </p:cNvPr>
              <p:cNvSpPr/>
              <p:nvPr/>
            </p:nvSpPr>
            <p:spPr>
              <a:xfrm>
                <a:off x="6062400" y="2278440"/>
                <a:ext cx="85320" cy="1195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8" h="333">
                    <a:moveTo>
                      <a:pt x="129" y="184"/>
                    </a:moveTo>
                    <a:cubicBezTo>
                      <a:pt x="143" y="188"/>
                      <a:pt x="203" y="199"/>
                      <a:pt x="203" y="252"/>
                    </a:cubicBezTo>
                    <a:cubicBezTo>
                      <a:pt x="203" y="288"/>
                      <a:pt x="178" y="317"/>
                      <a:pt x="120" y="317"/>
                    </a:cubicBezTo>
                    <a:cubicBezTo>
                      <a:pt x="60" y="317"/>
                      <a:pt x="33" y="275"/>
                      <a:pt x="21" y="215"/>
                    </a:cubicBezTo>
                    <a:cubicBezTo>
                      <a:pt x="17" y="205"/>
                      <a:pt x="17" y="203"/>
                      <a:pt x="10" y="203"/>
                    </a:cubicBezTo>
                    <a:cubicBezTo>
                      <a:pt x="0" y="203"/>
                      <a:pt x="0" y="207"/>
                      <a:pt x="0" y="219"/>
                    </a:cubicBezTo>
                    <a:cubicBezTo>
                      <a:pt x="0" y="252"/>
                      <a:pt x="0" y="284"/>
                      <a:pt x="0" y="317"/>
                    </a:cubicBezTo>
                    <a:cubicBezTo>
                      <a:pt x="0" y="329"/>
                      <a:pt x="0" y="333"/>
                      <a:pt x="8" y="333"/>
                    </a:cubicBezTo>
                    <a:cubicBezTo>
                      <a:pt x="12" y="333"/>
                      <a:pt x="13" y="334"/>
                      <a:pt x="27" y="319"/>
                    </a:cubicBezTo>
                    <a:cubicBezTo>
                      <a:pt x="28" y="317"/>
                      <a:pt x="27" y="317"/>
                      <a:pt x="41" y="302"/>
                    </a:cubicBezTo>
                    <a:cubicBezTo>
                      <a:pt x="73" y="333"/>
                      <a:pt x="106" y="333"/>
                      <a:pt x="120" y="333"/>
                    </a:cubicBezTo>
                    <a:cubicBezTo>
                      <a:pt x="205" y="333"/>
                      <a:pt x="238" y="286"/>
                      <a:pt x="238" y="232"/>
                    </a:cubicBezTo>
                    <a:cubicBezTo>
                      <a:pt x="238" y="194"/>
                      <a:pt x="216" y="172"/>
                      <a:pt x="207" y="163"/>
                    </a:cubicBezTo>
                    <a:cubicBezTo>
                      <a:pt x="184" y="141"/>
                      <a:pt x="155" y="134"/>
                      <a:pt x="124" y="128"/>
                    </a:cubicBezTo>
                    <a:cubicBezTo>
                      <a:pt x="83" y="120"/>
                      <a:pt x="35" y="112"/>
                      <a:pt x="35" y="68"/>
                    </a:cubicBezTo>
                    <a:cubicBezTo>
                      <a:pt x="35" y="43"/>
                      <a:pt x="54" y="14"/>
                      <a:pt x="116" y="14"/>
                    </a:cubicBezTo>
                    <a:cubicBezTo>
                      <a:pt x="197" y="14"/>
                      <a:pt x="201" y="79"/>
                      <a:pt x="201" y="101"/>
                    </a:cubicBezTo>
                    <a:cubicBezTo>
                      <a:pt x="203" y="108"/>
                      <a:pt x="209" y="108"/>
                      <a:pt x="211" y="108"/>
                    </a:cubicBezTo>
                    <a:cubicBezTo>
                      <a:pt x="220" y="108"/>
                      <a:pt x="220" y="106"/>
                      <a:pt x="220" y="91"/>
                    </a:cubicBezTo>
                    <a:cubicBezTo>
                      <a:pt x="220" y="67"/>
                      <a:pt x="220" y="43"/>
                      <a:pt x="220" y="19"/>
                    </a:cubicBezTo>
                    <a:cubicBezTo>
                      <a:pt x="220" y="6"/>
                      <a:pt x="220" y="0"/>
                      <a:pt x="211" y="0"/>
                    </a:cubicBezTo>
                    <a:cubicBezTo>
                      <a:pt x="209" y="0"/>
                      <a:pt x="207" y="0"/>
                      <a:pt x="197" y="8"/>
                    </a:cubicBezTo>
                    <a:cubicBezTo>
                      <a:pt x="195" y="12"/>
                      <a:pt x="189" y="19"/>
                      <a:pt x="184" y="21"/>
                    </a:cubicBezTo>
                    <a:cubicBezTo>
                      <a:pt x="158" y="0"/>
                      <a:pt x="129" y="0"/>
                      <a:pt x="116" y="0"/>
                    </a:cubicBezTo>
                    <a:cubicBezTo>
                      <a:pt x="27" y="0"/>
                      <a:pt x="0" y="50"/>
                      <a:pt x="0" y="89"/>
                    </a:cubicBezTo>
                    <a:cubicBezTo>
                      <a:pt x="0" y="116"/>
                      <a:pt x="12" y="134"/>
                      <a:pt x="31" y="151"/>
                    </a:cubicBezTo>
                    <a:cubicBezTo>
                      <a:pt x="54" y="170"/>
                      <a:pt x="75" y="174"/>
                      <a:pt x="129" y="18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469B4FB7-F34F-0151-EE69-3E9093DA2472}"/>
                  </a:ext>
                </a:extLst>
              </p:cNvPr>
              <p:cNvSpPr/>
              <p:nvPr/>
            </p:nvSpPr>
            <p:spPr>
              <a:xfrm>
                <a:off x="6177240" y="2237400"/>
                <a:ext cx="123480" cy="8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4" h="25">
                    <a:moveTo>
                      <a:pt x="323" y="25"/>
                    </a:moveTo>
                    <a:cubicBezTo>
                      <a:pt x="332" y="25"/>
                      <a:pt x="344" y="25"/>
                      <a:pt x="344" y="12"/>
                    </a:cubicBezTo>
                    <a:cubicBezTo>
                      <a:pt x="344" y="0"/>
                      <a:pt x="332" y="0"/>
                      <a:pt x="323" y="0"/>
                    </a:cubicBezTo>
                    <a:cubicBezTo>
                      <a:pt x="222" y="0"/>
                      <a:pt x="120" y="0"/>
                      <a:pt x="19" y="0"/>
                    </a:cubicBezTo>
                    <a:cubicBezTo>
                      <a:pt x="12" y="0"/>
                      <a:pt x="0" y="0"/>
                      <a:pt x="0" y="12"/>
                    </a:cubicBezTo>
                    <a:cubicBezTo>
                      <a:pt x="0" y="25"/>
                      <a:pt x="10" y="25"/>
                      <a:pt x="19" y="25"/>
                    </a:cubicBezTo>
                    <a:cubicBezTo>
                      <a:pt x="120" y="25"/>
                      <a:pt x="222" y="25"/>
                      <a:pt x="323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23B6EBB7-E203-A26E-C57A-244F23652BE1}"/>
                  </a:ext>
                </a:extLst>
              </p:cNvPr>
              <p:cNvSpPr/>
              <p:nvPr/>
            </p:nvSpPr>
            <p:spPr>
              <a:xfrm>
                <a:off x="6340680" y="2165760"/>
                <a:ext cx="66960" cy="1209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87" h="337">
                    <a:moveTo>
                      <a:pt x="116" y="14"/>
                    </a:moveTo>
                    <a:cubicBezTo>
                      <a:pt x="116" y="2"/>
                      <a:pt x="116" y="0"/>
                      <a:pt x="102" y="0"/>
                    </a:cubicBezTo>
                    <a:cubicBezTo>
                      <a:pt x="68" y="33"/>
                      <a:pt x="23" y="33"/>
                      <a:pt x="0" y="33"/>
                    </a:cubicBezTo>
                    <a:cubicBezTo>
                      <a:pt x="0" y="39"/>
                      <a:pt x="0" y="46"/>
                      <a:pt x="0" y="52"/>
                    </a:cubicBezTo>
                    <a:cubicBezTo>
                      <a:pt x="12" y="52"/>
                      <a:pt x="48" y="52"/>
                      <a:pt x="75" y="37"/>
                    </a:cubicBezTo>
                    <a:cubicBezTo>
                      <a:pt x="75" y="123"/>
                      <a:pt x="75" y="210"/>
                      <a:pt x="75" y="296"/>
                    </a:cubicBezTo>
                    <a:cubicBezTo>
                      <a:pt x="75" y="312"/>
                      <a:pt x="75" y="321"/>
                      <a:pt x="25" y="321"/>
                    </a:cubicBezTo>
                    <a:cubicBezTo>
                      <a:pt x="18" y="321"/>
                      <a:pt x="11" y="321"/>
                      <a:pt x="4" y="321"/>
                    </a:cubicBezTo>
                    <a:cubicBezTo>
                      <a:pt x="4" y="326"/>
                      <a:pt x="4" y="332"/>
                      <a:pt x="4" y="337"/>
                    </a:cubicBezTo>
                    <a:cubicBezTo>
                      <a:pt x="15" y="337"/>
                      <a:pt x="77" y="337"/>
                      <a:pt x="95" y="337"/>
                    </a:cubicBezTo>
                    <a:cubicBezTo>
                      <a:pt x="112" y="337"/>
                      <a:pt x="176" y="337"/>
                      <a:pt x="187" y="337"/>
                    </a:cubicBezTo>
                    <a:cubicBezTo>
                      <a:pt x="187" y="332"/>
                      <a:pt x="187" y="326"/>
                      <a:pt x="187" y="321"/>
                    </a:cubicBezTo>
                    <a:cubicBezTo>
                      <a:pt x="180" y="321"/>
                      <a:pt x="174" y="321"/>
                      <a:pt x="168" y="321"/>
                    </a:cubicBezTo>
                    <a:cubicBezTo>
                      <a:pt x="116" y="321"/>
                      <a:pt x="116" y="312"/>
                      <a:pt x="116" y="296"/>
                    </a:cubicBezTo>
                    <a:cubicBezTo>
                      <a:pt x="116" y="202"/>
                      <a:pt x="116" y="108"/>
                      <a:pt x="116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9F63AD3-E98C-0FA2-D53F-385F482AD53B}"/>
              </a:ext>
            </a:extLst>
          </p:cNvPr>
          <p:cNvSpPr txBox="1"/>
          <p:nvPr/>
        </p:nvSpPr>
        <p:spPr>
          <a:xfrm>
            <a:off x="656019" y="3415957"/>
            <a:ext cx="8424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With ground motion included:</a:t>
            </a:r>
          </a:p>
        </p:txBody>
      </p:sp>
      <p:grpSp>
        <p:nvGrpSpPr>
          <p:cNvPr id="39" name="Group 38" descr="28§display§\mathcal{L} = (2.8 \pm 0.3) \times 10\textsuperscript{34} \text{cm}^{-2} \text{s}^{-1}§svg§600§FALSE§" title="TexMaths">
            <a:extLst>
              <a:ext uri="{FF2B5EF4-FFF2-40B4-BE49-F238E27FC236}">
                <a16:creationId xmlns:a16="http://schemas.microsoft.com/office/drawing/2014/main" id="{73C4EE47-C5D1-8E57-D77F-564D190412DD}"/>
              </a:ext>
            </a:extLst>
          </p:cNvPr>
          <p:cNvGrpSpPr/>
          <p:nvPr/>
        </p:nvGrpSpPr>
        <p:grpSpPr>
          <a:xfrm>
            <a:off x="3957355" y="3905716"/>
            <a:ext cx="3455280" cy="293040"/>
            <a:chOff x="2880360" y="2874600"/>
            <a:chExt cx="3455280" cy="29304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2A57A42-4C48-87C3-A270-326F9510FDC6}"/>
                </a:ext>
              </a:extLst>
            </p:cNvPr>
            <p:cNvGrpSpPr/>
            <p:nvPr/>
          </p:nvGrpSpPr>
          <p:grpSpPr>
            <a:xfrm>
              <a:off x="2880360" y="2874600"/>
              <a:ext cx="3455280" cy="293040"/>
              <a:chOff x="2880360" y="2874600"/>
              <a:chExt cx="3455280" cy="293040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91080122-6479-5804-9292-15CA01CADB50}"/>
                  </a:ext>
                </a:extLst>
              </p:cNvPr>
              <p:cNvSpPr/>
              <p:nvPr/>
            </p:nvSpPr>
            <p:spPr>
              <a:xfrm>
                <a:off x="2885400" y="2887920"/>
                <a:ext cx="3436920" cy="2664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9548" h="741">
                    <a:moveTo>
                      <a:pt x="0" y="0"/>
                    </a:moveTo>
                    <a:cubicBezTo>
                      <a:pt x="3183" y="0"/>
                      <a:pt x="6365" y="0"/>
                      <a:pt x="9548" y="0"/>
                    </a:cubicBezTo>
                    <a:cubicBezTo>
                      <a:pt x="9548" y="247"/>
                      <a:pt x="9548" y="494"/>
                      <a:pt x="9548" y="741"/>
                    </a:cubicBezTo>
                    <a:cubicBezTo>
                      <a:pt x="6365" y="741"/>
                      <a:pt x="3183" y="741"/>
                      <a:pt x="0" y="741"/>
                    </a:cubicBezTo>
                    <a:cubicBezTo>
                      <a:pt x="0" y="494"/>
                      <a:pt x="0" y="247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9FD118EC-8EC9-E738-6192-8004BC26785A}"/>
                  </a:ext>
                </a:extLst>
              </p:cNvPr>
              <p:cNvSpPr/>
              <p:nvPr/>
            </p:nvSpPr>
            <p:spPr>
              <a:xfrm>
                <a:off x="2880360" y="2921040"/>
                <a:ext cx="161280" cy="1875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49" h="522">
                    <a:moveTo>
                      <a:pt x="107" y="440"/>
                    </a:moveTo>
                    <a:cubicBezTo>
                      <a:pt x="146" y="379"/>
                      <a:pt x="158" y="334"/>
                      <a:pt x="168" y="295"/>
                    </a:cubicBezTo>
                    <a:cubicBezTo>
                      <a:pt x="193" y="197"/>
                      <a:pt x="219" y="111"/>
                      <a:pt x="265" y="59"/>
                    </a:cubicBezTo>
                    <a:cubicBezTo>
                      <a:pt x="273" y="51"/>
                      <a:pt x="279" y="45"/>
                      <a:pt x="302" y="45"/>
                    </a:cubicBezTo>
                    <a:cubicBezTo>
                      <a:pt x="353" y="45"/>
                      <a:pt x="353" y="94"/>
                      <a:pt x="353" y="104"/>
                    </a:cubicBezTo>
                    <a:cubicBezTo>
                      <a:pt x="353" y="117"/>
                      <a:pt x="351" y="127"/>
                      <a:pt x="351" y="131"/>
                    </a:cubicBezTo>
                    <a:cubicBezTo>
                      <a:pt x="351" y="135"/>
                      <a:pt x="353" y="134"/>
                      <a:pt x="355" y="135"/>
                    </a:cubicBezTo>
                    <a:cubicBezTo>
                      <a:pt x="367" y="135"/>
                      <a:pt x="386" y="127"/>
                      <a:pt x="404" y="115"/>
                    </a:cubicBezTo>
                    <a:cubicBezTo>
                      <a:pt x="416" y="104"/>
                      <a:pt x="425" y="98"/>
                      <a:pt x="425" y="68"/>
                    </a:cubicBezTo>
                    <a:cubicBezTo>
                      <a:pt x="425" y="29"/>
                      <a:pt x="404" y="0"/>
                      <a:pt x="363" y="0"/>
                    </a:cubicBezTo>
                    <a:cubicBezTo>
                      <a:pt x="340" y="0"/>
                      <a:pt x="277" y="6"/>
                      <a:pt x="205" y="78"/>
                    </a:cubicBezTo>
                    <a:cubicBezTo>
                      <a:pt x="148" y="135"/>
                      <a:pt x="115" y="264"/>
                      <a:pt x="101" y="319"/>
                    </a:cubicBezTo>
                    <a:cubicBezTo>
                      <a:pt x="88" y="368"/>
                      <a:pt x="82" y="391"/>
                      <a:pt x="59" y="434"/>
                    </a:cubicBezTo>
                    <a:cubicBezTo>
                      <a:pt x="55" y="442"/>
                      <a:pt x="37" y="475"/>
                      <a:pt x="27" y="483"/>
                    </a:cubicBezTo>
                    <a:cubicBezTo>
                      <a:pt x="6" y="502"/>
                      <a:pt x="0" y="514"/>
                      <a:pt x="0" y="518"/>
                    </a:cubicBezTo>
                    <a:cubicBezTo>
                      <a:pt x="0" y="520"/>
                      <a:pt x="2" y="522"/>
                      <a:pt x="6" y="522"/>
                    </a:cubicBezTo>
                    <a:cubicBezTo>
                      <a:pt x="8" y="522"/>
                      <a:pt x="25" y="520"/>
                      <a:pt x="43" y="508"/>
                    </a:cubicBezTo>
                    <a:cubicBezTo>
                      <a:pt x="55" y="500"/>
                      <a:pt x="57" y="497"/>
                      <a:pt x="74" y="481"/>
                    </a:cubicBezTo>
                    <a:cubicBezTo>
                      <a:pt x="109" y="481"/>
                      <a:pt x="135" y="489"/>
                      <a:pt x="180" y="502"/>
                    </a:cubicBezTo>
                    <a:cubicBezTo>
                      <a:pt x="217" y="512"/>
                      <a:pt x="254" y="522"/>
                      <a:pt x="291" y="522"/>
                    </a:cubicBezTo>
                    <a:cubicBezTo>
                      <a:pt x="349" y="522"/>
                      <a:pt x="408" y="479"/>
                      <a:pt x="431" y="446"/>
                    </a:cubicBezTo>
                    <a:cubicBezTo>
                      <a:pt x="445" y="428"/>
                      <a:pt x="449" y="409"/>
                      <a:pt x="449" y="407"/>
                    </a:cubicBezTo>
                    <a:cubicBezTo>
                      <a:pt x="449" y="401"/>
                      <a:pt x="446" y="403"/>
                      <a:pt x="445" y="401"/>
                    </a:cubicBezTo>
                    <a:cubicBezTo>
                      <a:pt x="433" y="401"/>
                      <a:pt x="416" y="409"/>
                      <a:pt x="404" y="420"/>
                    </a:cubicBezTo>
                    <a:cubicBezTo>
                      <a:pt x="384" y="430"/>
                      <a:pt x="381" y="436"/>
                      <a:pt x="377" y="448"/>
                    </a:cubicBezTo>
                    <a:cubicBezTo>
                      <a:pt x="375" y="459"/>
                      <a:pt x="371" y="465"/>
                      <a:pt x="367" y="469"/>
                    </a:cubicBezTo>
                    <a:cubicBezTo>
                      <a:pt x="361" y="477"/>
                      <a:pt x="361" y="477"/>
                      <a:pt x="351" y="477"/>
                    </a:cubicBezTo>
                    <a:cubicBezTo>
                      <a:pt x="316" y="477"/>
                      <a:pt x="279" y="467"/>
                      <a:pt x="232" y="454"/>
                    </a:cubicBezTo>
                    <a:cubicBezTo>
                      <a:pt x="211" y="448"/>
                      <a:pt x="172" y="436"/>
                      <a:pt x="135" y="436"/>
                    </a:cubicBezTo>
                    <a:cubicBezTo>
                      <a:pt x="127" y="436"/>
                      <a:pt x="117" y="438"/>
                      <a:pt x="107" y="44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180E12F6-0D75-05E8-8425-0571F6B65554}"/>
                  </a:ext>
                </a:extLst>
              </p:cNvPr>
              <p:cNvSpPr/>
              <p:nvPr/>
            </p:nvSpPr>
            <p:spPr>
              <a:xfrm>
                <a:off x="3138120" y="3008880"/>
                <a:ext cx="171720" cy="60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78" h="168">
                    <a:moveTo>
                      <a:pt x="453" y="29"/>
                    </a:moveTo>
                    <a:cubicBezTo>
                      <a:pt x="466" y="29"/>
                      <a:pt x="478" y="29"/>
                      <a:pt x="478" y="14"/>
                    </a:cubicBezTo>
                    <a:cubicBezTo>
                      <a:pt x="478" y="0"/>
                      <a:pt x="466" y="0"/>
                      <a:pt x="455" y="0"/>
                    </a:cubicBezTo>
                    <a:cubicBezTo>
                      <a:pt x="311" y="0"/>
                      <a:pt x="167" y="0"/>
                      <a:pt x="23" y="0"/>
                    </a:cubicBezTo>
                    <a:cubicBezTo>
                      <a:pt x="12" y="0"/>
                      <a:pt x="0" y="0"/>
                      <a:pt x="0" y="14"/>
                    </a:cubicBezTo>
                    <a:cubicBezTo>
                      <a:pt x="0" y="29"/>
                      <a:pt x="12" y="29"/>
                      <a:pt x="25" y="29"/>
                    </a:cubicBezTo>
                    <a:cubicBezTo>
                      <a:pt x="168" y="29"/>
                      <a:pt x="310" y="29"/>
                      <a:pt x="453" y="29"/>
                    </a:cubicBezTo>
                    <a:close/>
                    <a:moveTo>
                      <a:pt x="455" y="168"/>
                    </a:moveTo>
                    <a:cubicBezTo>
                      <a:pt x="466" y="168"/>
                      <a:pt x="478" y="168"/>
                      <a:pt x="478" y="154"/>
                    </a:cubicBezTo>
                    <a:cubicBezTo>
                      <a:pt x="478" y="139"/>
                      <a:pt x="466" y="139"/>
                      <a:pt x="453" y="139"/>
                    </a:cubicBezTo>
                    <a:cubicBezTo>
                      <a:pt x="310" y="139"/>
                      <a:pt x="168" y="139"/>
                      <a:pt x="25" y="139"/>
                    </a:cubicBezTo>
                    <a:cubicBezTo>
                      <a:pt x="12" y="139"/>
                      <a:pt x="0" y="139"/>
                      <a:pt x="0" y="154"/>
                    </a:cubicBezTo>
                    <a:cubicBezTo>
                      <a:pt x="0" y="168"/>
                      <a:pt x="12" y="168"/>
                      <a:pt x="23" y="168"/>
                    </a:cubicBezTo>
                    <a:cubicBezTo>
                      <a:pt x="167" y="168"/>
                      <a:pt x="311" y="168"/>
                      <a:pt x="455" y="16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26E11BF9-B46A-1528-8738-FC37077FA11F}"/>
                  </a:ext>
                </a:extLst>
              </p:cNvPr>
              <p:cNvSpPr/>
              <p:nvPr/>
            </p:nvSpPr>
            <p:spPr>
              <a:xfrm>
                <a:off x="3423240" y="2909160"/>
                <a:ext cx="59400" cy="2584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66" h="719">
                    <a:moveTo>
                      <a:pt x="166" y="710"/>
                    </a:moveTo>
                    <a:cubicBezTo>
                      <a:pt x="166" y="708"/>
                      <a:pt x="166" y="708"/>
                      <a:pt x="154" y="696"/>
                    </a:cubicBezTo>
                    <a:cubicBezTo>
                      <a:pt x="64" y="606"/>
                      <a:pt x="41" y="469"/>
                      <a:pt x="41" y="360"/>
                    </a:cubicBezTo>
                    <a:cubicBezTo>
                      <a:pt x="41" y="235"/>
                      <a:pt x="68" y="111"/>
                      <a:pt x="158" y="20"/>
                    </a:cubicBezTo>
                    <a:cubicBezTo>
                      <a:pt x="166" y="12"/>
                      <a:pt x="166" y="10"/>
                      <a:pt x="166" y="8"/>
                    </a:cubicBezTo>
                    <a:cubicBezTo>
                      <a:pt x="166" y="2"/>
                      <a:pt x="164" y="0"/>
                      <a:pt x="160" y="0"/>
                    </a:cubicBezTo>
                    <a:cubicBezTo>
                      <a:pt x="152" y="0"/>
                      <a:pt x="88" y="49"/>
                      <a:pt x="45" y="141"/>
                    </a:cubicBezTo>
                    <a:cubicBezTo>
                      <a:pt x="8" y="219"/>
                      <a:pt x="0" y="299"/>
                      <a:pt x="0" y="360"/>
                    </a:cubicBezTo>
                    <a:cubicBezTo>
                      <a:pt x="0" y="416"/>
                      <a:pt x="8" y="502"/>
                      <a:pt x="47" y="583"/>
                    </a:cubicBezTo>
                    <a:cubicBezTo>
                      <a:pt x="90" y="671"/>
                      <a:pt x="152" y="719"/>
                      <a:pt x="160" y="719"/>
                    </a:cubicBezTo>
                    <a:cubicBezTo>
                      <a:pt x="164" y="719"/>
                      <a:pt x="166" y="716"/>
                      <a:pt x="166" y="71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E094D757-C825-8A45-496E-3FEED0F88846}"/>
                  </a:ext>
                </a:extLst>
              </p:cNvPr>
              <p:cNvSpPr/>
              <p:nvPr/>
            </p:nvSpPr>
            <p:spPr>
              <a:xfrm>
                <a:off x="3511080" y="2931480"/>
                <a:ext cx="102959" cy="171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87" h="477">
                    <a:moveTo>
                      <a:pt x="55" y="422"/>
                    </a:moveTo>
                    <a:cubicBezTo>
                      <a:pt x="81" y="397"/>
                      <a:pt x="106" y="373"/>
                      <a:pt x="131" y="348"/>
                    </a:cubicBezTo>
                    <a:cubicBezTo>
                      <a:pt x="244" y="250"/>
                      <a:pt x="287" y="211"/>
                      <a:pt x="287" y="139"/>
                    </a:cubicBezTo>
                    <a:cubicBezTo>
                      <a:pt x="287" y="57"/>
                      <a:pt x="224" y="0"/>
                      <a:pt x="135" y="0"/>
                    </a:cubicBezTo>
                    <a:cubicBezTo>
                      <a:pt x="53" y="0"/>
                      <a:pt x="0" y="66"/>
                      <a:pt x="0" y="129"/>
                    </a:cubicBezTo>
                    <a:cubicBezTo>
                      <a:pt x="0" y="170"/>
                      <a:pt x="37" y="170"/>
                      <a:pt x="39" y="170"/>
                    </a:cubicBezTo>
                    <a:cubicBezTo>
                      <a:pt x="51" y="170"/>
                      <a:pt x="76" y="162"/>
                      <a:pt x="76" y="131"/>
                    </a:cubicBezTo>
                    <a:cubicBezTo>
                      <a:pt x="76" y="113"/>
                      <a:pt x="64" y="94"/>
                      <a:pt x="37" y="94"/>
                    </a:cubicBezTo>
                    <a:cubicBezTo>
                      <a:pt x="33" y="94"/>
                      <a:pt x="31" y="94"/>
                      <a:pt x="29" y="94"/>
                    </a:cubicBezTo>
                    <a:cubicBezTo>
                      <a:pt x="45" y="49"/>
                      <a:pt x="84" y="23"/>
                      <a:pt x="125" y="23"/>
                    </a:cubicBezTo>
                    <a:cubicBezTo>
                      <a:pt x="191" y="23"/>
                      <a:pt x="222" y="80"/>
                      <a:pt x="222" y="139"/>
                    </a:cubicBezTo>
                    <a:cubicBezTo>
                      <a:pt x="222" y="197"/>
                      <a:pt x="187" y="254"/>
                      <a:pt x="146" y="297"/>
                    </a:cubicBezTo>
                    <a:cubicBezTo>
                      <a:pt x="100" y="348"/>
                      <a:pt x="54" y="399"/>
                      <a:pt x="8" y="450"/>
                    </a:cubicBezTo>
                    <a:cubicBezTo>
                      <a:pt x="0" y="459"/>
                      <a:pt x="0" y="461"/>
                      <a:pt x="0" y="477"/>
                    </a:cubicBezTo>
                    <a:cubicBezTo>
                      <a:pt x="89" y="477"/>
                      <a:pt x="178" y="477"/>
                      <a:pt x="267" y="477"/>
                    </a:cubicBezTo>
                    <a:cubicBezTo>
                      <a:pt x="273" y="435"/>
                      <a:pt x="280" y="394"/>
                      <a:pt x="287" y="352"/>
                    </a:cubicBezTo>
                    <a:cubicBezTo>
                      <a:pt x="282" y="352"/>
                      <a:pt x="276" y="352"/>
                      <a:pt x="271" y="352"/>
                    </a:cubicBezTo>
                    <a:cubicBezTo>
                      <a:pt x="267" y="375"/>
                      <a:pt x="260" y="405"/>
                      <a:pt x="254" y="416"/>
                    </a:cubicBezTo>
                    <a:cubicBezTo>
                      <a:pt x="248" y="422"/>
                      <a:pt x="201" y="422"/>
                      <a:pt x="185" y="422"/>
                    </a:cubicBezTo>
                    <a:cubicBezTo>
                      <a:pt x="142" y="422"/>
                      <a:pt x="98" y="422"/>
                      <a:pt x="55" y="42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C52C565-1A01-BD61-30BF-7990122A821E}"/>
                  </a:ext>
                </a:extLst>
              </p:cNvPr>
              <p:cNvSpPr/>
              <p:nvPr/>
            </p:nvSpPr>
            <p:spPr>
              <a:xfrm>
                <a:off x="3649680" y="3075840"/>
                <a:ext cx="27720" cy="27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78" h="76">
                    <a:moveTo>
                      <a:pt x="78" y="39"/>
                    </a:moveTo>
                    <a:cubicBezTo>
                      <a:pt x="78" y="18"/>
                      <a:pt x="59" y="0"/>
                      <a:pt x="39" y="0"/>
                    </a:cubicBezTo>
                    <a:cubicBezTo>
                      <a:pt x="18" y="0"/>
                      <a:pt x="0" y="18"/>
                      <a:pt x="0" y="39"/>
                    </a:cubicBezTo>
                    <a:cubicBezTo>
                      <a:pt x="0" y="59"/>
                      <a:pt x="18" y="76"/>
                      <a:pt x="39" y="76"/>
                    </a:cubicBezTo>
                    <a:cubicBezTo>
                      <a:pt x="59" y="76"/>
                      <a:pt x="78" y="59"/>
                      <a:pt x="78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043C12-FB14-B30A-1EAA-082D112F9181}"/>
                  </a:ext>
                </a:extLst>
              </p:cNvPr>
              <p:cNvSpPr/>
              <p:nvPr/>
            </p:nvSpPr>
            <p:spPr>
              <a:xfrm>
                <a:off x="3710880" y="2931480"/>
                <a:ext cx="106560" cy="177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97" h="493">
                    <a:moveTo>
                      <a:pt x="86" y="149"/>
                    </a:moveTo>
                    <a:cubicBezTo>
                      <a:pt x="53" y="127"/>
                      <a:pt x="51" y="104"/>
                      <a:pt x="51" y="92"/>
                    </a:cubicBezTo>
                    <a:cubicBezTo>
                      <a:pt x="51" y="47"/>
                      <a:pt x="96" y="16"/>
                      <a:pt x="148" y="16"/>
                    </a:cubicBezTo>
                    <a:cubicBezTo>
                      <a:pt x="201" y="16"/>
                      <a:pt x="246" y="55"/>
                      <a:pt x="246" y="106"/>
                    </a:cubicBezTo>
                    <a:cubicBezTo>
                      <a:pt x="246" y="147"/>
                      <a:pt x="219" y="182"/>
                      <a:pt x="176" y="207"/>
                    </a:cubicBezTo>
                    <a:cubicBezTo>
                      <a:pt x="146" y="188"/>
                      <a:pt x="116" y="169"/>
                      <a:pt x="86" y="149"/>
                    </a:cubicBezTo>
                    <a:close/>
                    <a:moveTo>
                      <a:pt x="191" y="217"/>
                    </a:moveTo>
                    <a:cubicBezTo>
                      <a:pt x="244" y="190"/>
                      <a:pt x="279" y="154"/>
                      <a:pt x="279" y="106"/>
                    </a:cubicBezTo>
                    <a:cubicBezTo>
                      <a:pt x="279" y="41"/>
                      <a:pt x="215" y="0"/>
                      <a:pt x="150" y="0"/>
                    </a:cubicBezTo>
                    <a:cubicBezTo>
                      <a:pt x="78" y="0"/>
                      <a:pt x="18" y="53"/>
                      <a:pt x="18" y="119"/>
                    </a:cubicBezTo>
                    <a:cubicBezTo>
                      <a:pt x="18" y="133"/>
                      <a:pt x="21" y="164"/>
                      <a:pt x="51" y="199"/>
                    </a:cubicBezTo>
                    <a:cubicBezTo>
                      <a:pt x="57" y="207"/>
                      <a:pt x="84" y="225"/>
                      <a:pt x="103" y="237"/>
                    </a:cubicBezTo>
                    <a:cubicBezTo>
                      <a:pt x="62" y="258"/>
                      <a:pt x="0" y="299"/>
                      <a:pt x="0" y="368"/>
                    </a:cubicBezTo>
                    <a:cubicBezTo>
                      <a:pt x="0" y="446"/>
                      <a:pt x="72" y="493"/>
                      <a:pt x="148" y="493"/>
                    </a:cubicBezTo>
                    <a:cubicBezTo>
                      <a:pt x="230" y="493"/>
                      <a:pt x="297" y="434"/>
                      <a:pt x="297" y="356"/>
                    </a:cubicBezTo>
                    <a:cubicBezTo>
                      <a:pt x="297" y="332"/>
                      <a:pt x="291" y="299"/>
                      <a:pt x="263" y="268"/>
                    </a:cubicBezTo>
                    <a:cubicBezTo>
                      <a:pt x="250" y="254"/>
                      <a:pt x="238" y="246"/>
                      <a:pt x="191" y="217"/>
                    </a:cubicBezTo>
                    <a:close/>
                    <a:moveTo>
                      <a:pt x="119" y="248"/>
                    </a:moveTo>
                    <a:cubicBezTo>
                      <a:pt x="148" y="266"/>
                      <a:pt x="178" y="285"/>
                      <a:pt x="207" y="303"/>
                    </a:cubicBezTo>
                    <a:cubicBezTo>
                      <a:pt x="228" y="317"/>
                      <a:pt x="263" y="340"/>
                      <a:pt x="263" y="383"/>
                    </a:cubicBezTo>
                    <a:cubicBezTo>
                      <a:pt x="263" y="436"/>
                      <a:pt x="207" y="473"/>
                      <a:pt x="150" y="473"/>
                    </a:cubicBezTo>
                    <a:cubicBezTo>
                      <a:pt x="86" y="473"/>
                      <a:pt x="35" y="428"/>
                      <a:pt x="35" y="368"/>
                    </a:cubicBezTo>
                    <a:cubicBezTo>
                      <a:pt x="35" y="328"/>
                      <a:pt x="57" y="283"/>
                      <a:pt x="119" y="24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F85D64EF-BD72-6983-7323-9D8021BA726D}"/>
                  </a:ext>
                </a:extLst>
              </p:cNvPr>
              <p:cNvSpPr/>
              <p:nvPr/>
            </p:nvSpPr>
            <p:spPr>
              <a:xfrm>
                <a:off x="3901679" y="2931480"/>
                <a:ext cx="172440" cy="171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0" h="477">
                    <a:moveTo>
                      <a:pt x="254" y="254"/>
                    </a:moveTo>
                    <a:cubicBezTo>
                      <a:pt x="321" y="254"/>
                      <a:pt x="388" y="254"/>
                      <a:pt x="455" y="254"/>
                    </a:cubicBezTo>
                    <a:cubicBezTo>
                      <a:pt x="468" y="254"/>
                      <a:pt x="480" y="255"/>
                      <a:pt x="480" y="240"/>
                    </a:cubicBezTo>
                    <a:cubicBezTo>
                      <a:pt x="480" y="224"/>
                      <a:pt x="468" y="223"/>
                      <a:pt x="455" y="223"/>
                    </a:cubicBezTo>
                    <a:cubicBezTo>
                      <a:pt x="388" y="223"/>
                      <a:pt x="321" y="223"/>
                      <a:pt x="254" y="223"/>
                    </a:cubicBezTo>
                    <a:cubicBezTo>
                      <a:pt x="254" y="158"/>
                      <a:pt x="254" y="92"/>
                      <a:pt x="254" y="27"/>
                    </a:cubicBezTo>
                    <a:cubicBezTo>
                      <a:pt x="254" y="14"/>
                      <a:pt x="254" y="0"/>
                      <a:pt x="240" y="0"/>
                    </a:cubicBezTo>
                    <a:cubicBezTo>
                      <a:pt x="226" y="0"/>
                      <a:pt x="226" y="12"/>
                      <a:pt x="226" y="25"/>
                    </a:cubicBezTo>
                    <a:cubicBezTo>
                      <a:pt x="226" y="91"/>
                      <a:pt x="226" y="157"/>
                      <a:pt x="226" y="223"/>
                    </a:cubicBezTo>
                    <a:cubicBezTo>
                      <a:pt x="159" y="223"/>
                      <a:pt x="92" y="223"/>
                      <a:pt x="25" y="223"/>
                    </a:cubicBezTo>
                    <a:cubicBezTo>
                      <a:pt x="12" y="223"/>
                      <a:pt x="0" y="224"/>
                      <a:pt x="0" y="240"/>
                    </a:cubicBezTo>
                    <a:cubicBezTo>
                      <a:pt x="0" y="255"/>
                      <a:pt x="12" y="254"/>
                      <a:pt x="25" y="254"/>
                    </a:cubicBezTo>
                    <a:cubicBezTo>
                      <a:pt x="92" y="254"/>
                      <a:pt x="159" y="254"/>
                      <a:pt x="226" y="254"/>
                    </a:cubicBezTo>
                    <a:cubicBezTo>
                      <a:pt x="226" y="319"/>
                      <a:pt x="226" y="383"/>
                      <a:pt x="226" y="448"/>
                    </a:cubicBezTo>
                    <a:cubicBezTo>
                      <a:pt x="159" y="448"/>
                      <a:pt x="92" y="448"/>
                      <a:pt x="25" y="448"/>
                    </a:cubicBezTo>
                    <a:cubicBezTo>
                      <a:pt x="12" y="448"/>
                      <a:pt x="0" y="448"/>
                      <a:pt x="0" y="463"/>
                    </a:cubicBezTo>
                    <a:cubicBezTo>
                      <a:pt x="0" y="477"/>
                      <a:pt x="12" y="477"/>
                      <a:pt x="25" y="477"/>
                    </a:cubicBezTo>
                    <a:cubicBezTo>
                      <a:pt x="168" y="477"/>
                      <a:pt x="312" y="477"/>
                      <a:pt x="455" y="477"/>
                    </a:cubicBezTo>
                    <a:cubicBezTo>
                      <a:pt x="468" y="477"/>
                      <a:pt x="480" y="477"/>
                      <a:pt x="480" y="463"/>
                    </a:cubicBezTo>
                    <a:cubicBezTo>
                      <a:pt x="480" y="448"/>
                      <a:pt x="468" y="448"/>
                      <a:pt x="455" y="448"/>
                    </a:cubicBezTo>
                    <a:cubicBezTo>
                      <a:pt x="388" y="448"/>
                      <a:pt x="321" y="448"/>
                      <a:pt x="254" y="448"/>
                    </a:cubicBezTo>
                    <a:cubicBezTo>
                      <a:pt x="254" y="383"/>
                      <a:pt x="254" y="319"/>
                      <a:pt x="254" y="25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C669A82D-AECA-9800-7765-EAC61798AA23}"/>
                  </a:ext>
                </a:extLst>
              </p:cNvPr>
              <p:cNvSpPr/>
              <p:nvPr/>
            </p:nvSpPr>
            <p:spPr>
              <a:xfrm>
                <a:off x="4156920" y="2931480"/>
                <a:ext cx="109080" cy="177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4" h="493">
                    <a:moveTo>
                      <a:pt x="304" y="248"/>
                    </a:moveTo>
                    <a:cubicBezTo>
                      <a:pt x="304" y="190"/>
                      <a:pt x="299" y="133"/>
                      <a:pt x="275" y="80"/>
                    </a:cubicBezTo>
                    <a:cubicBezTo>
                      <a:pt x="240" y="10"/>
                      <a:pt x="183" y="0"/>
                      <a:pt x="152" y="0"/>
                    </a:cubicBezTo>
                    <a:cubicBezTo>
                      <a:pt x="109" y="0"/>
                      <a:pt x="55" y="18"/>
                      <a:pt x="27" y="84"/>
                    </a:cubicBezTo>
                    <a:cubicBezTo>
                      <a:pt x="2" y="135"/>
                      <a:pt x="0" y="190"/>
                      <a:pt x="0" y="248"/>
                    </a:cubicBezTo>
                    <a:cubicBezTo>
                      <a:pt x="0" y="301"/>
                      <a:pt x="2" y="366"/>
                      <a:pt x="33" y="422"/>
                    </a:cubicBezTo>
                    <a:cubicBezTo>
                      <a:pt x="64" y="479"/>
                      <a:pt x="115" y="493"/>
                      <a:pt x="150" y="493"/>
                    </a:cubicBezTo>
                    <a:cubicBezTo>
                      <a:pt x="189" y="493"/>
                      <a:pt x="244" y="479"/>
                      <a:pt x="277" y="409"/>
                    </a:cubicBezTo>
                    <a:cubicBezTo>
                      <a:pt x="299" y="360"/>
                      <a:pt x="304" y="305"/>
                      <a:pt x="304" y="248"/>
                    </a:cubicBezTo>
                    <a:close/>
                    <a:moveTo>
                      <a:pt x="150" y="477"/>
                    </a:moveTo>
                    <a:cubicBezTo>
                      <a:pt x="123" y="477"/>
                      <a:pt x="80" y="461"/>
                      <a:pt x="68" y="391"/>
                    </a:cubicBezTo>
                    <a:cubicBezTo>
                      <a:pt x="59" y="348"/>
                      <a:pt x="59" y="283"/>
                      <a:pt x="59" y="240"/>
                    </a:cubicBezTo>
                    <a:cubicBezTo>
                      <a:pt x="59" y="192"/>
                      <a:pt x="59" y="145"/>
                      <a:pt x="66" y="106"/>
                    </a:cubicBezTo>
                    <a:cubicBezTo>
                      <a:pt x="78" y="23"/>
                      <a:pt x="133" y="14"/>
                      <a:pt x="150" y="14"/>
                    </a:cubicBezTo>
                    <a:cubicBezTo>
                      <a:pt x="174" y="14"/>
                      <a:pt x="222" y="29"/>
                      <a:pt x="236" y="98"/>
                    </a:cubicBezTo>
                    <a:cubicBezTo>
                      <a:pt x="242" y="139"/>
                      <a:pt x="242" y="194"/>
                      <a:pt x="242" y="240"/>
                    </a:cubicBezTo>
                    <a:cubicBezTo>
                      <a:pt x="242" y="293"/>
                      <a:pt x="242" y="342"/>
                      <a:pt x="236" y="387"/>
                    </a:cubicBezTo>
                    <a:cubicBezTo>
                      <a:pt x="224" y="457"/>
                      <a:pt x="183" y="477"/>
                      <a:pt x="150" y="477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BADF50F1-342F-809B-0868-6D9CDF9F3405}"/>
                  </a:ext>
                </a:extLst>
              </p:cNvPr>
              <p:cNvSpPr/>
              <p:nvPr/>
            </p:nvSpPr>
            <p:spPr>
              <a:xfrm>
                <a:off x="4298760" y="3075840"/>
                <a:ext cx="27000" cy="27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76" h="76">
                    <a:moveTo>
                      <a:pt x="76" y="39"/>
                    </a:moveTo>
                    <a:cubicBezTo>
                      <a:pt x="76" y="18"/>
                      <a:pt x="61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59"/>
                      <a:pt x="17" y="76"/>
                      <a:pt x="39" y="76"/>
                    </a:cubicBezTo>
                    <a:cubicBezTo>
                      <a:pt x="61" y="76"/>
                      <a:pt x="76" y="59"/>
                      <a:pt x="76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B5B979B4-B210-EBE8-16AE-1458971719CE}"/>
                  </a:ext>
                </a:extLst>
              </p:cNvPr>
              <p:cNvSpPr/>
              <p:nvPr/>
            </p:nvSpPr>
            <p:spPr>
              <a:xfrm>
                <a:off x="4359240" y="2931480"/>
                <a:ext cx="107280" cy="177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99" h="493">
                    <a:moveTo>
                      <a:pt x="178" y="225"/>
                    </a:moveTo>
                    <a:cubicBezTo>
                      <a:pt x="238" y="205"/>
                      <a:pt x="279" y="156"/>
                      <a:pt x="279" y="98"/>
                    </a:cubicBezTo>
                    <a:cubicBezTo>
                      <a:pt x="279" y="39"/>
                      <a:pt x="215" y="0"/>
                      <a:pt x="148" y="0"/>
                    </a:cubicBezTo>
                    <a:cubicBezTo>
                      <a:pt x="74" y="0"/>
                      <a:pt x="21" y="43"/>
                      <a:pt x="21" y="96"/>
                    </a:cubicBezTo>
                    <a:cubicBezTo>
                      <a:pt x="21" y="121"/>
                      <a:pt x="35" y="135"/>
                      <a:pt x="55" y="135"/>
                    </a:cubicBezTo>
                    <a:cubicBezTo>
                      <a:pt x="78" y="135"/>
                      <a:pt x="92" y="119"/>
                      <a:pt x="92" y="98"/>
                    </a:cubicBezTo>
                    <a:cubicBezTo>
                      <a:pt x="92" y="61"/>
                      <a:pt x="59" y="61"/>
                      <a:pt x="49" y="61"/>
                    </a:cubicBezTo>
                    <a:cubicBezTo>
                      <a:pt x="70" y="27"/>
                      <a:pt x="119" y="16"/>
                      <a:pt x="144" y="16"/>
                    </a:cubicBezTo>
                    <a:cubicBezTo>
                      <a:pt x="174" y="16"/>
                      <a:pt x="213" y="33"/>
                      <a:pt x="213" y="98"/>
                    </a:cubicBezTo>
                    <a:cubicBezTo>
                      <a:pt x="213" y="106"/>
                      <a:pt x="211" y="147"/>
                      <a:pt x="193" y="180"/>
                    </a:cubicBezTo>
                    <a:cubicBezTo>
                      <a:pt x="172" y="215"/>
                      <a:pt x="148" y="217"/>
                      <a:pt x="129" y="217"/>
                    </a:cubicBezTo>
                    <a:cubicBezTo>
                      <a:pt x="123" y="217"/>
                      <a:pt x="107" y="219"/>
                      <a:pt x="101" y="219"/>
                    </a:cubicBezTo>
                    <a:cubicBezTo>
                      <a:pt x="94" y="219"/>
                      <a:pt x="90" y="221"/>
                      <a:pt x="90" y="227"/>
                    </a:cubicBezTo>
                    <a:cubicBezTo>
                      <a:pt x="90" y="235"/>
                      <a:pt x="94" y="235"/>
                      <a:pt x="107" y="235"/>
                    </a:cubicBezTo>
                    <a:cubicBezTo>
                      <a:pt x="118" y="235"/>
                      <a:pt x="129" y="235"/>
                      <a:pt x="139" y="235"/>
                    </a:cubicBezTo>
                    <a:cubicBezTo>
                      <a:pt x="199" y="235"/>
                      <a:pt x="226" y="285"/>
                      <a:pt x="226" y="354"/>
                    </a:cubicBezTo>
                    <a:cubicBezTo>
                      <a:pt x="226" y="452"/>
                      <a:pt x="174" y="473"/>
                      <a:pt x="144" y="473"/>
                    </a:cubicBezTo>
                    <a:cubicBezTo>
                      <a:pt x="113" y="473"/>
                      <a:pt x="59" y="461"/>
                      <a:pt x="33" y="420"/>
                    </a:cubicBezTo>
                    <a:cubicBezTo>
                      <a:pt x="59" y="422"/>
                      <a:pt x="80" y="407"/>
                      <a:pt x="80" y="379"/>
                    </a:cubicBezTo>
                    <a:cubicBezTo>
                      <a:pt x="80" y="354"/>
                      <a:pt x="62" y="340"/>
                      <a:pt x="41" y="340"/>
                    </a:cubicBezTo>
                    <a:cubicBezTo>
                      <a:pt x="23" y="340"/>
                      <a:pt x="0" y="350"/>
                      <a:pt x="0" y="381"/>
                    </a:cubicBezTo>
                    <a:cubicBezTo>
                      <a:pt x="0" y="446"/>
                      <a:pt x="68" y="493"/>
                      <a:pt x="146" y="493"/>
                    </a:cubicBezTo>
                    <a:cubicBezTo>
                      <a:pt x="234" y="493"/>
                      <a:pt x="299" y="428"/>
                      <a:pt x="299" y="354"/>
                    </a:cubicBezTo>
                    <a:cubicBezTo>
                      <a:pt x="299" y="297"/>
                      <a:pt x="254" y="240"/>
                      <a:pt x="178" y="2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CC7F8F13-2A39-81B3-95A8-8A55895011C5}"/>
                  </a:ext>
                </a:extLst>
              </p:cNvPr>
              <p:cNvSpPr/>
              <p:nvPr/>
            </p:nvSpPr>
            <p:spPr>
              <a:xfrm>
                <a:off x="4493160" y="2909160"/>
                <a:ext cx="60120" cy="2584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68" h="719">
                    <a:moveTo>
                      <a:pt x="168" y="360"/>
                    </a:moveTo>
                    <a:cubicBezTo>
                      <a:pt x="168" y="303"/>
                      <a:pt x="160" y="217"/>
                      <a:pt x="119" y="135"/>
                    </a:cubicBezTo>
                    <a:cubicBezTo>
                      <a:pt x="76" y="47"/>
                      <a:pt x="14" y="0"/>
                      <a:pt x="8" y="0"/>
                    </a:cubicBezTo>
                    <a:cubicBezTo>
                      <a:pt x="2" y="0"/>
                      <a:pt x="0" y="4"/>
                      <a:pt x="0" y="8"/>
                    </a:cubicBezTo>
                    <a:cubicBezTo>
                      <a:pt x="0" y="10"/>
                      <a:pt x="0" y="12"/>
                      <a:pt x="14" y="25"/>
                    </a:cubicBezTo>
                    <a:cubicBezTo>
                      <a:pt x="84" y="96"/>
                      <a:pt x="125" y="209"/>
                      <a:pt x="125" y="360"/>
                    </a:cubicBezTo>
                    <a:cubicBezTo>
                      <a:pt x="125" y="483"/>
                      <a:pt x="98" y="608"/>
                      <a:pt x="10" y="700"/>
                    </a:cubicBezTo>
                    <a:cubicBezTo>
                      <a:pt x="0" y="708"/>
                      <a:pt x="0" y="708"/>
                      <a:pt x="0" y="710"/>
                    </a:cubicBezTo>
                    <a:cubicBezTo>
                      <a:pt x="0" y="716"/>
                      <a:pt x="2" y="719"/>
                      <a:pt x="8" y="719"/>
                    </a:cubicBezTo>
                    <a:cubicBezTo>
                      <a:pt x="14" y="719"/>
                      <a:pt x="80" y="669"/>
                      <a:pt x="121" y="579"/>
                    </a:cubicBezTo>
                    <a:cubicBezTo>
                      <a:pt x="158" y="500"/>
                      <a:pt x="168" y="420"/>
                      <a:pt x="168" y="36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6835F76B-F8FD-51FE-0BB0-2882F720C1FA}"/>
                  </a:ext>
                </a:extLst>
              </p:cNvPr>
              <p:cNvSpPr/>
              <p:nvPr/>
            </p:nvSpPr>
            <p:spPr>
              <a:xfrm>
                <a:off x="4674600" y="2976480"/>
                <a:ext cx="125279" cy="12419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9" h="346">
                    <a:moveTo>
                      <a:pt x="174" y="154"/>
                    </a:moveTo>
                    <a:cubicBezTo>
                      <a:pt x="126" y="106"/>
                      <a:pt x="79" y="58"/>
                      <a:pt x="31" y="10"/>
                    </a:cubicBezTo>
                    <a:cubicBezTo>
                      <a:pt x="23" y="2"/>
                      <a:pt x="21" y="0"/>
                      <a:pt x="14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0" y="20"/>
                      <a:pt x="2" y="20"/>
                      <a:pt x="10" y="29"/>
                    </a:cubicBezTo>
                    <a:cubicBezTo>
                      <a:pt x="58" y="77"/>
                      <a:pt x="106" y="126"/>
                      <a:pt x="154" y="174"/>
                    </a:cubicBezTo>
                    <a:cubicBezTo>
                      <a:pt x="106" y="222"/>
                      <a:pt x="58" y="270"/>
                      <a:pt x="10" y="317"/>
                    </a:cubicBezTo>
                    <a:cubicBezTo>
                      <a:pt x="2" y="325"/>
                      <a:pt x="0" y="328"/>
                      <a:pt x="0" y="332"/>
                    </a:cubicBezTo>
                    <a:cubicBezTo>
                      <a:pt x="0" y="340"/>
                      <a:pt x="8" y="346"/>
                      <a:pt x="14" y="346"/>
                    </a:cubicBezTo>
                    <a:cubicBezTo>
                      <a:pt x="21" y="346"/>
                      <a:pt x="23" y="344"/>
                      <a:pt x="31" y="336"/>
                    </a:cubicBezTo>
                    <a:cubicBezTo>
                      <a:pt x="79" y="288"/>
                      <a:pt x="126" y="240"/>
                      <a:pt x="174" y="192"/>
                    </a:cubicBezTo>
                    <a:cubicBezTo>
                      <a:pt x="224" y="242"/>
                      <a:pt x="274" y="292"/>
                      <a:pt x="324" y="342"/>
                    </a:cubicBezTo>
                    <a:cubicBezTo>
                      <a:pt x="327" y="343"/>
                      <a:pt x="330" y="346"/>
                      <a:pt x="334" y="346"/>
                    </a:cubicBezTo>
                    <a:cubicBezTo>
                      <a:pt x="343" y="346"/>
                      <a:pt x="349" y="340"/>
                      <a:pt x="349" y="332"/>
                    </a:cubicBezTo>
                    <a:cubicBezTo>
                      <a:pt x="349" y="330"/>
                      <a:pt x="349" y="328"/>
                      <a:pt x="347" y="323"/>
                    </a:cubicBezTo>
                    <a:cubicBezTo>
                      <a:pt x="296" y="274"/>
                      <a:pt x="232" y="211"/>
                      <a:pt x="195" y="174"/>
                    </a:cubicBezTo>
                    <a:cubicBezTo>
                      <a:pt x="239" y="130"/>
                      <a:pt x="284" y="85"/>
                      <a:pt x="328" y="41"/>
                    </a:cubicBezTo>
                    <a:cubicBezTo>
                      <a:pt x="330" y="37"/>
                      <a:pt x="343" y="29"/>
                      <a:pt x="345" y="25"/>
                    </a:cubicBezTo>
                    <a:cubicBezTo>
                      <a:pt x="347" y="23"/>
                      <a:pt x="349" y="20"/>
                      <a:pt x="349" y="14"/>
                    </a:cubicBezTo>
                    <a:cubicBezTo>
                      <a:pt x="349" y="6"/>
                      <a:pt x="343" y="0"/>
                      <a:pt x="334" y="0"/>
                    </a:cubicBezTo>
                    <a:cubicBezTo>
                      <a:pt x="328" y="0"/>
                      <a:pt x="326" y="2"/>
                      <a:pt x="318" y="10"/>
                    </a:cubicBezTo>
                    <a:cubicBezTo>
                      <a:pt x="270" y="58"/>
                      <a:pt x="222" y="106"/>
                      <a:pt x="174" y="15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3A421D39-0241-EBE1-EE3F-D99B9621FCCD}"/>
                  </a:ext>
                </a:extLst>
              </p:cNvPr>
              <p:cNvSpPr/>
              <p:nvPr/>
            </p:nvSpPr>
            <p:spPr>
              <a:xfrm>
                <a:off x="4919040" y="2931480"/>
                <a:ext cx="85320" cy="171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8" h="477">
                    <a:moveTo>
                      <a:pt x="148" y="18"/>
                    </a:moveTo>
                    <a:cubicBezTo>
                      <a:pt x="148" y="0"/>
                      <a:pt x="148" y="0"/>
                      <a:pt x="131" y="0"/>
                    </a:cubicBezTo>
                    <a:cubicBezTo>
                      <a:pt x="88" y="45"/>
                      <a:pt x="25" y="45"/>
                      <a:pt x="0" y="45"/>
                    </a:cubicBezTo>
                    <a:cubicBezTo>
                      <a:pt x="0" y="53"/>
                      <a:pt x="0" y="60"/>
                      <a:pt x="0" y="68"/>
                    </a:cubicBezTo>
                    <a:cubicBezTo>
                      <a:pt x="14" y="68"/>
                      <a:pt x="57" y="68"/>
                      <a:pt x="94" y="49"/>
                    </a:cubicBezTo>
                    <a:cubicBezTo>
                      <a:pt x="94" y="173"/>
                      <a:pt x="94" y="298"/>
                      <a:pt x="94" y="422"/>
                    </a:cubicBezTo>
                    <a:cubicBezTo>
                      <a:pt x="94" y="446"/>
                      <a:pt x="92" y="454"/>
                      <a:pt x="29" y="454"/>
                    </a:cubicBezTo>
                    <a:cubicBezTo>
                      <a:pt x="21" y="454"/>
                      <a:pt x="12" y="454"/>
                      <a:pt x="4" y="454"/>
                    </a:cubicBezTo>
                    <a:cubicBezTo>
                      <a:pt x="4" y="462"/>
                      <a:pt x="4" y="469"/>
                      <a:pt x="4" y="477"/>
                    </a:cubicBezTo>
                    <a:cubicBezTo>
                      <a:pt x="31" y="475"/>
                      <a:pt x="92" y="475"/>
                      <a:pt x="121" y="475"/>
                    </a:cubicBezTo>
                    <a:cubicBezTo>
                      <a:pt x="150" y="475"/>
                      <a:pt x="213" y="475"/>
                      <a:pt x="238" y="477"/>
                    </a:cubicBezTo>
                    <a:cubicBezTo>
                      <a:pt x="238" y="469"/>
                      <a:pt x="238" y="462"/>
                      <a:pt x="238" y="454"/>
                    </a:cubicBezTo>
                    <a:cubicBezTo>
                      <a:pt x="230" y="454"/>
                      <a:pt x="223" y="454"/>
                      <a:pt x="215" y="454"/>
                    </a:cubicBezTo>
                    <a:cubicBezTo>
                      <a:pt x="150" y="454"/>
                      <a:pt x="148" y="448"/>
                      <a:pt x="148" y="422"/>
                    </a:cubicBezTo>
                    <a:cubicBezTo>
                      <a:pt x="148" y="287"/>
                      <a:pt x="148" y="153"/>
                      <a:pt x="148" y="1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808C0F5B-DB41-1D39-C27A-3093D6B4A0F4}"/>
                  </a:ext>
                </a:extLst>
              </p:cNvPr>
              <p:cNvSpPr/>
              <p:nvPr/>
            </p:nvSpPr>
            <p:spPr>
              <a:xfrm>
                <a:off x="5035680" y="2931480"/>
                <a:ext cx="109080" cy="177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4" h="493">
                    <a:moveTo>
                      <a:pt x="304" y="248"/>
                    </a:moveTo>
                    <a:cubicBezTo>
                      <a:pt x="304" y="190"/>
                      <a:pt x="302" y="133"/>
                      <a:pt x="275" y="80"/>
                    </a:cubicBezTo>
                    <a:cubicBezTo>
                      <a:pt x="242" y="10"/>
                      <a:pt x="183" y="0"/>
                      <a:pt x="154" y="0"/>
                    </a:cubicBezTo>
                    <a:cubicBezTo>
                      <a:pt x="111" y="0"/>
                      <a:pt x="57" y="18"/>
                      <a:pt x="27" y="84"/>
                    </a:cubicBezTo>
                    <a:cubicBezTo>
                      <a:pt x="4" y="135"/>
                      <a:pt x="0" y="190"/>
                      <a:pt x="0" y="248"/>
                    </a:cubicBezTo>
                    <a:cubicBezTo>
                      <a:pt x="0" y="301"/>
                      <a:pt x="4" y="366"/>
                      <a:pt x="33" y="422"/>
                    </a:cubicBezTo>
                    <a:cubicBezTo>
                      <a:pt x="64" y="479"/>
                      <a:pt x="117" y="493"/>
                      <a:pt x="152" y="493"/>
                    </a:cubicBezTo>
                    <a:cubicBezTo>
                      <a:pt x="191" y="493"/>
                      <a:pt x="246" y="479"/>
                      <a:pt x="277" y="409"/>
                    </a:cubicBezTo>
                    <a:cubicBezTo>
                      <a:pt x="302" y="360"/>
                      <a:pt x="304" y="305"/>
                      <a:pt x="304" y="248"/>
                    </a:cubicBezTo>
                    <a:close/>
                    <a:moveTo>
                      <a:pt x="152" y="477"/>
                    </a:moveTo>
                    <a:cubicBezTo>
                      <a:pt x="125" y="477"/>
                      <a:pt x="82" y="461"/>
                      <a:pt x="70" y="391"/>
                    </a:cubicBezTo>
                    <a:cubicBezTo>
                      <a:pt x="62" y="348"/>
                      <a:pt x="62" y="283"/>
                      <a:pt x="62" y="240"/>
                    </a:cubicBezTo>
                    <a:cubicBezTo>
                      <a:pt x="62" y="192"/>
                      <a:pt x="62" y="145"/>
                      <a:pt x="66" y="106"/>
                    </a:cubicBezTo>
                    <a:cubicBezTo>
                      <a:pt x="80" y="23"/>
                      <a:pt x="135" y="14"/>
                      <a:pt x="152" y="14"/>
                    </a:cubicBezTo>
                    <a:cubicBezTo>
                      <a:pt x="176" y="14"/>
                      <a:pt x="224" y="29"/>
                      <a:pt x="238" y="98"/>
                    </a:cubicBezTo>
                    <a:cubicBezTo>
                      <a:pt x="244" y="139"/>
                      <a:pt x="244" y="194"/>
                      <a:pt x="244" y="240"/>
                    </a:cubicBezTo>
                    <a:cubicBezTo>
                      <a:pt x="244" y="293"/>
                      <a:pt x="244" y="342"/>
                      <a:pt x="236" y="387"/>
                    </a:cubicBezTo>
                    <a:cubicBezTo>
                      <a:pt x="226" y="457"/>
                      <a:pt x="185" y="477"/>
                      <a:pt x="152" y="477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96BBFB84-BF90-4D1E-D074-8C2E74401D61}"/>
                  </a:ext>
                </a:extLst>
              </p:cNvPr>
              <p:cNvSpPr/>
              <p:nvPr/>
            </p:nvSpPr>
            <p:spPr>
              <a:xfrm>
                <a:off x="5165640" y="2876040"/>
                <a:ext cx="83160" cy="1234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2" h="344">
                    <a:moveTo>
                      <a:pt x="111" y="166"/>
                    </a:moveTo>
                    <a:cubicBezTo>
                      <a:pt x="150" y="166"/>
                      <a:pt x="178" y="194"/>
                      <a:pt x="178" y="248"/>
                    </a:cubicBezTo>
                    <a:cubicBezTo>
                      <a:pt x="178" y="309"/>
                      <a:pt x="142" y="330"/>
                      <a:pt x="113" y="330"/>
                    </a:cubicBezTo>
                    <a:cubicBezTo>
                      <a:pt x="92" y="330"/>
                      <a:pt x="47" y="323"/>
                      <a:pt x="27" y="293"/>
                    </a:cubicBezTo>
                    <a:cubicBezTo>
                      <a:pt x="49" y="293"/>
                      <a:pt x="55" y="276"/>
                      <a:pt x="55" y="266"/>
                    </a:cubicBezTo>
                    <a:cubicBezTo>
                      <a:pt x="55" y="250"/>
                      <a:pt x="43" y="237"/>
                      <a:pt x="29" y="237"/>
                    </a:cubicBezTo>
                    <a:cubicBezTo>
                      <a:pt x="14" y="237"/>
                      <a:pt x="0" y="246"/>
                      <a:pt x="0" y="266"/>
                    </a:cubicBezTo>
                    <a:cubicBezTo>
                      <a:pt x="0" y="313"/>
                      <a:pt x="51" y="344"/>
                      <a:pt x="113" y="344"/>
                    </a:cubicBezTo>
                    <a:cubicBezTo>
                      <a:pt x="183" y="344"/>
                      <a:pt x="232" y="299"/>
                      <a:pt x="232" y="248"/>
                    </a:cubicBezTo>
                    <a:cubicBezTo>
                      <a:pt x="232" y="209"/>
                      <a:pt x="199" y="170"/>
                      <a:pt x="144" y="158"/>
                    </a:cubicBezTo>
                    <a:cubicBezTo>
                      <a:pt x="197" y="139"/>
                      <a:pt x="215" y="100"/>
                      <a:pt x="215" y="70"/>
                    </a:cubicBezTo>
                    <a:cubicBezTo>
                      <a:pt x="215" y="31"/>
                      <a:pt x="171" y="0"/>
                      <a:pt x="115" y="0"/>
                    </a:cubicBezTo>
                    <a:cubicBezTo>
                      <a:pt x="58" y="0"/>
                      <a:pt x="14" y="29"/>
                      <a:pt x="14" y="68"/>
                    </a:cubicBezTo>
                    <a:cubicBezTo>
                      <a:pt x="14" y="86"/>
                      <a:pt x="27" y="94"/>
                      <a:pt x="41" y="94"/>
                    </a:cubicBezTo>
                    <a:cubicBezTo>
                      <a:pt x="57" y="94"/>
                      <a:pt x="68" y="84"/>
                      <a:pt x="68" y="70"/>
                    </a:cubicBezTo>
                    <a:cubicBezTo>
                      <a:pt x="68" y="55"/>
                      <a:pt x="57" y="45"/>
                      <a:pt x="41" y="43"/>
                    </a:cubicBezTo>
                    <a:cubicBezTo>
                      <a:pt x="59" y="20"/>
                      <a:pt x="94" y="16"/>
                      <a:pt x="113" y="16"/>
                    </a:cubicBezTo>
                    <a:cubicBezTo>
                      <a:pt x="135" y="16"/>
                      <a:pt x="166" y="27"/>
                      <a:pt x="166" y="70"/>
                    </a:cubicBezTo>
                    <a:cubicBezTo>
                      <a:pt x="166" y="92"/>
                      <a:pt x="160" y="115"/>
                      <a:pt x="148" y="131"/>
                    </a:cubicBezTo>
                    <a:cubicBezTo>
                      <a:pt x="129" y="149"/>
                      <a:pt x="117" y="149"/>
                      <a:pt x="90" y="151"/>
                    </a:cubicBezTo>
                    <a:cubicBezTo>
                      <a:pt x="78" y="154"/>
                      <a:pt x="78" y="154"/>
                      <a:pt x="74" y="154"/>
                    </a:cubicBezTo>
                    <a:cubicBezTo>
                      <a:pt x="72" y="156"/>
                      <a:pt x="70" y="154"/>
                      <a:pt x="70" y="160"/>
                    </a:cubicBezTo>
                    <a:cubicBezTo>
                      <a:pt x="70" y="166"/>
                      <a:pt x="74" y="166"/>
                      <a:pt x="82" y="166"/>
                    </a:cubicBezTo>
                    <a:cubicBezTo>
                      <a:pt x="92" y="166"/>
                      <a:pt x="101" y="166"/>
                      <a:pt x="111" y="16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2434503B-590C-5B54-F2A8-2050471C82C1}"/>
                  </a:ext>
                </a:extLst>
              </p:cNvPr>
              <p:cNvSpPr/>
              <p:nvPr/>
            </p:nvSpPr>
            <p:spPr>
              <a:xfrm>
                <a:off x="5266080" y="2874600"/>
                <a:ext cx="88920" cy="1213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48" h="338">
                    <a:moveTo>
                      <a:pt x="248" y="256"/>
                    </a:moveTo>
                    <a:cubicBezTo>
                      <a:pt x="248" y="250"/>
                      <a:pt x="248" y="244"/>
                      <a:pt x="248" y="237"/>
                    </a:cubicBezTo>
                    <a:cubicBezTo>
                      <a:pt x="229" y="237"/>
                      <a:pt x="210" y="237"/>
                      <a:pt x="191" y="237"/>
                    </a:cubicBezTo>
                    <a:cubicBezTo>
                      <a:pt x="191" y="163"/>
                      <a:pt x="191" y="89"/>
                      <a:pt x="191" y="14"/>
                    </a:cubicBezTo>
                    <a:cubicBezTo>
                      <a:pt x="191" y="4"/>
                      <a:pt x="191" y="0"/>
                      <a:pt x="180" y="0"/>
                    </a:cubicBezTo>
                    <a:cubicBezTo>
                      <a:pt x="174" y="0"/>
                      <a:pt x="172" y="0"/>
                      <a:pt x="168" y="6"/>
                    </a:cubicBezTo>
                    <a:cubicBezTo>
                      <a:pt x="112" y="83"/>
                      <a:pt x="56" y="160"/>
                      <a:pt x="0" y="237"/>
                    </a:cubicBezTo>
                    <a:cubicBezTo>
                      <a:pt x="0" y="244"/>
                      <a:pt x="0" y="250"/>
                      <a:pt x="0" y="256"/>
                    </a:cubicBezTo>
                    <a:cubicBezTo>
                      <a:pt x="49" y="256"/>
                      <a:pt x="98" y="256"/>
                      <a:pt x="148" y="256"/>
                    </a:cubicBezTo>
                    <a:cubicBezTo>
                      <a:pt x="148" y="270"/>
                      <a:pt x="148" y="283"/>
                      <a:pt x="148" y="297"/>
                    </a:cubicBezTo>
                    <a:cubicBezTo>
                      <a:pt x="148" y="315"/>
                      <a:pt x="148" y="321"/>
                      <a:pt x="109" y="321"/>
                    </a:cubicBezTo>
                    <a:cubicBezTo>
                      <a:pt x="104" y="321"/>
                      <a:pt x="99" y="321"/>
                      <a:pt x="94" y="321"/>
                    </a:cubicBezTo>
                    <a:cubicBezTo>
                      <a:pt x="94" y="327"/>
                      <a:pt x="94" y="332"/>
                      <a:pt x="94" y="338"/>
                    </a:cubicBezTo>
                    <a:cubicBezTo>
                      <a:pt x="119" y="338"/>
                      <a:pt x="152" y="338"/>
                      <a:pt x="170" y="338"/>
                    </a:cubicBezTo>
                    <a:cubicBezTo>
                      <a:pt x="189" y="338"/>
                      <a:pt x="222" y="338"/>
                      <a:pt x="246" y="338"/>
                    </a:cubicBezTo>
                    <a:cubicBezTo>
                      <a:pt x="246" y="332"/>
                      <a:pt x="246" y="327"/>
                      <a:pt x="246" y="321"/>
                    </a:cubicBezTo>
                    <a:cubicBezTo>
                      <a:pt x="241" y="321"/>
                      <a:pt x="237" y="321"/>
                      <a:pt x="232" y="321"/>
                    </a:cubicBezTo>
                    <a:cubicBezTo>
                      <a:pt x="191" y="321"/>
                      <a:pt x="191" y="315"/>
                      <a:pt x="191" y="297"/>
                    </a:cubicBezTo>
                    <a:cubicBezTo>
                      <a:pt x="191" y="283"/>
                      <a:pt x="191" y="270"/>
                      <a:pt x="191" y="256"/>
                    </a:cubicBezTo>
                    <a:cubicBezTo>
                      <a:pt x="210" y="256"/>
                      <a:pt x="229" y="256"/>
                      <a:pt x="248" y="256"/>
                    </a:cubicBezTo>
                    <a:close/>
                    <a:moveTo>
                      <a:pt x="152" y="55"/>
                    </a:moveTo>
                    <a:cubicBezTo>
                      <a:pt x="152" y="116"/>
                      <a:pt x="152" y="177"/>
                      <a:pt x="152" y="237"/>
                    </a:cubicBezTo>
                    <a:cubicBezTo>
                      <a:pt x="107" y="237"/>
                      <a:pt x="63" y="237"/>
                      <a:pt x="18" y="237"/>
                    </a:cubicBezTo>
                    <a:cubicBezTo>
                      <a:pt x="63" y="177"/>
                      <a:pt x="107" y="116"/>
                      <a:pt x="152" y="5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9DD429F0-8066-58E0-2F7E-2F1261F56255}"/>
                  </a:ext>
                </a:extLst>
              </p:cNvPr>
              <p:cNvSpPr/>
              <p:nvPr/>
            </p:nvSpPr>
            <p:spPr>
              <a:xfrm>
                <a:off x="5384160" y="2987280"/>
                <a:ext cx="98640" cy="118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75" h="330">
                    <a:moveTo>
                      <a:pt x="59" y="166"/>
                    </a:moveTo>
                    <a:cubicBezTo>
                      <a:pt x="59" y="49"/>
                      <a:pt x="119" y="18"/>
                      <a:pt x="158" y="18"/>
                    </a:cubicBezTo>
                    <a:cubicBezTo>
                      <a:pt x="164" y="18"/>
                      <a:pt x="209" y="18"/>
                      <a:pt x="234" y="45"/>
                    </a:cubicBezTo>
                    <a:cubicBezTo>
                      <a:pt x="205" y="47"/>
                      <a:pt x="201" y="68"/>
                      <a:pt x="201" y="78"/>
                    </a:cubicBezTo>
                    <a:cubicBezTo>
                      <a:pt x="201" y="96"/>
                      <a:pt x="213" y="111"/>
                      <a:pt x="234" y="111"/>
                    </a:cubicBezTo>
                    <a:cubicBezTo>
                      <a:pt x="252" y="111"/>
                      <a:pt x="267" y="98"/>
                      <a:pt x="267" y="78"/>
                    </a:cubicBezTo>
                    <a:cubicBezTo>
                      <a:pt x="267" y="29"/>
                      <a:pt x="211" y="0"/>
                      <a:pt x="156" y="0"/>
                    </a:cubicBezTo>
                    <a:cubicBezTo>
                      <a:pt x="66" y="0"/>
                      <a:pt x="0" y="78"/>
                      <a:pt x="0" y="168"/>
                    </a:cubicBezTo>
                    <a:cubicBezTo>
                      <a:pt x="0" y="258"/>
                      <a:pt x="72" y="330"/>
                      <a:pt x="156" y="330"/>
                    </a:cubicBezTo>
                    <a:cubicBezTo>
                      <a:pt x="252" y="330"/>
                      <a:pt x="275" y="245"/>
                      <a:pt x="275" y="237"/>
                    </a:cubicBezTo>
                    <a:cubicBezTo>
                      <a:pt x="275" y="230"/>
                      <a:pt x="269" y="229"/>
                      <a:pt x="265" y="229"/>
                    </a:cubicBezTo>
                    <a:cubicBezTo>
                      <a:pt x="258" y="229"/>
                      <a:pt x="258" y="231"/>
                      <a:pt x="256" y="237"/>
                    </a:cubicBezTo>
                    <a:cubicBezTo>
                      <a:pt x="236" y="303"/>
                      <a:pt x="189" y="311"/>
                      <a:pt x="162" y="311"/>
                    </a:cubicBezTo>
                    <a:cubicBezTo>
                      <a:pt x="123" y="311"/>
                      <a:pt x="59" y="280"/>
                      <a:pt x="59" y="16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0359C8B6-9E71-0FAA-59CB-31016F0E7258}"/>
                  </a:ext>
                </a:extLst>
              </p:cNvPr>
              <p:cNvSpPr/>
              <p:nvPr/>
            </p:nvSpPr>
            <p:spPr>
              <a:xfrm>
                <a:off x="5499360" y="2988720"/>
                <a:ext cx="201960" cy="1137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562" h="317">
                    <a:moveTo>
                      <a:pt x="55" y="72"/>
                    </a:moveTo>
                    <a:cubicBezTo>
                      <a:pt x="55" y="136"/>
                      <a:pt x="55" y="200"/>
                      <a:pt x="55" y="264"/>
                    </a:cubicBezTo>
                    <a:cubicBezTo>
                      <a:pt x="55" y="295"/>
                      <a:pt x="47" y="295"/>
                      <a:pt x="0" y="295"/>
                    </a:cubicBezTo>
                    <a:cubicBezTo>
                      <a:pt x="0" y="302"/>
                      <a:pt x="0" y="310"/>
                      <a:pt x="0" y="317"/>
                    </a:cubicBezTo>
                    <a:cubicBezTo>
                      <a:pt x="25" y="317"/>
                      <a:pt x="62" y="315"/>
                      <a:pt x="80" y="315"/>
                    </a:cubicBezTo>
                    <a:cubicBezTo>
                      <a:pt x="98" y="315"/>
                      <a:pt x="137" y="317"/>
                      <a:pt x="162" y="317"/>
                    </a:cubicBezTo>
                    <a:cubicBezTo>
                      <a:pt x="162" y="310"/>
                      <a:pt x="162" y="302"/>
                      <a:pt x="162" y="295"/>
                    </a:cubicBezTo>
                    <a:cubicBezTo>
                      <a:pt x="113" y="295"/>
                      <a:pt x="105" y="295"/>
                      <a:pt x="105" y="264"/>
                    </a:cubicBezTo>
                    <a:cubicBezTo>
                      <a:pt x="105" y="220"/>
                      <a:pt x="105" y="175"/>
                      <a:pt x="105" y="131"/>
                    </a:cubicBezTo>
                    <a:cubicBezTo>
                      <a:pt x="105" y="57"/>
                      <a:pt x="156" y="16"/>
                      <a:pt x="203" y="16"/>
                    </a:cubicBezTo>
                    <a:cubicBezTo>
                      <a:pt x="248" y="16"/>
                      <a:pt x="256" y="55"/>
                      <a:pt x="256" y="96"/>
                    </a:cubicBezTo>
                    <a:cubicBezTo>
                      <a:pt x="256" y="152"/>
                      <a:pt x="256" y="208"/>
                      <a:pt x="256" y="264"/>
                    </a:cubicBezTo>
                    <a:cubicBezTo>
                      <a:pt x="256" y="295"/>
                      <a:pt x="248" y="295"/>
                      <a:pt x="199" y="295"/>
                    </a:cubicBezTo>
                    <a:cubicBezTo>
                      <a:pt x="199" y="302"/>
                      <a:pt x="199" y="310"/>
                      <a:pt x="199" y="317"/>
                    </a:cubicBezTo>
                    <a:cubicBezTo>
                      <a:pt x="226" y="317"/>
                      <a:pt x="263" y="315"/>
                      <a:pt x="281" y="315"/>
                    </a:cubicBezTo>
                    <a:cubicBezTo>
                      <a:pt x="299" y="315"/>
                      <a:pt x="336" y="317"/>
                      <a:pt x="361" y="317"/>
                    </a:cubicBezTo>
                    <a:cubicBezTo>
                      <a:pt x="361" y="310"/>
                      <a:pt x="361" y="302"/>
                      <a:pt x="361" y="295"/>
                    </a:cubicBezTo>
                    <a:cubicBezTo>
                      <a:pt x="314" y="295"/>
                      <a:pt x="306" y="295"/>
                      <a:pt x="306" y="264"/>
                    </a:cubicBezTo>
                    <a:cubicBezTo>
                      <a:pt x="306" y="220"/>
                      <a:pt x="306" y="175"/>
                      <a:pt x="306" y="131"/>
                    </a:cubicBezTo>
                    <a:cubicBezTo>
                      <a:pt x="306" y="57"/>
                      <a:pt x="357" y="16"/>
                      <a:pt x="402" y="16"/>
                    </a:cubicBezTo>
                    <a:cubicBezTo>
                      <a:pt x="449" y="16"/>
                      <a:pt x="455" y="55"/>
                      <a:pt x="455" y="96"/>
                    </a:cubicBezTo>
                    <a:cubicBezTo>
                      <a:pt x="455" y="152"/>
                      <a:pt x="455" y="208"/>
                      <a:pt x="455" y="264"/>
                    </a:cubicBezTo>
                    <a:cubicBezTo>
                      <a:pt x="455" y="295"/>
                      <a:pt x="449" y="295"/>
                      <a:pt x="400" y="295"/>
                    </a:cubicBezTo>
                    <a:cubicBezTo>
                      <a:pt x="400" y="302"/>
                      <a:pt x="400" y="310"/>
                      <a:pt x="400" y="317"/>
                    </a:cubicBezTo>
                    <a:cubicBezTo>
                      <a:pt x="425" y="317"/>
                      <a:pt x="461" y="315"/>
                      <a:pt x="482" y="315"/>
                    </a:cubicBezTo>
                    <a:cubicBezTo>
                      <a:pt x="500" y="315"/>
                      <a:pt x="537" y="317"/>
                      <a:pt x="562" y="317"/>
                    </a:cubicBezTo>
                    <a:cubicBezTo>
                      <a:pt x="562" y="310"/>
                      <a:pt x="562" y="302"/>
                      <a:pt x="562" y="295"/>
                    </a:cubicBezTo>
                    <a:cubicBezTo>
                      <a:pt x="525" y="295"/>
                      <a:pt x="507" y="295"/>
                      <a:pt x="507" y="274"/>
                    </a:cubicBezTo>
                    <a:cubicBezTo>
                      <a:pt x="507" y="229"/>
                      <a:pt x="507" y="183"/>
                      <a:pt x="507" y="137"/>
                    </a:cubicBezTo>
                    <a:cubicBezTo>
                      <a:pt x="507" y="76"/>
                      <a:pt x="507" y="53"/>
                      <a:pt x="484" y="27"/>
                    </a:cubicBezTo>
                    <a:cubicBezTo>
                      <a:pt x="474" y="14"/>
                      <a:pt x="449" y="0"/>
                      <a:pt x="408" y="0"/>
                    </a:cubicBezTo>
                    <a:cubicBezTo>
                      <a:pt x="347" y="0"/>
                      <a:pt x="316" y="43"/>
                      <a:pt x="304" y="72"/>
                    </a:cubicBezTo>
                    <a:cubicBezTo>
                      <a:pt x="293" y="8"/>
                      <a:pt x="240" y="0"/>
                      <a:pt x="207" y="0"/>
                    </a:cubicBezTo>
                    <a:cubicBezTo>
                      <a:pt x="156" y="0"/>
                      <a:pt x="121" y="31"/>
                      <a:pt x="101" y="76"/>
                    </a:cubicBezTo>
                    <a:cubicBezTo>
                      <a:pt x="101" y="50"/>
                      <a:pt x="101" y="25"/>
                      <a:pt x="101" y="0"/>
                    </a:cubicBezTo>
                    <a:cubicBezTo>
                      <a:pt x="67" y="3"/>
                      <a:pt x="34" y="5"/>
                      <a:pt x="0" y="8"/>
                    </a:cubicBezTo>
                    <a:cubicBezTo>
                      <a:pt x="0" y="16"/>
                      <a:pt x="0" y="23"/>
                      <a:pt x="0" y="31"/>
                    </a:cubicBezTo>
                    <a:cubicBezTo>
                      <a:pt x="49" y="31"/>
                      <a:pt x="55" y="35"/>
                      <a:pt x="55" y="7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E340A7D2-26E5-2EE7-09ED-003A5177F56E}"/>
                  </a:ext>
                </a:extLst>
              </p:cNvPr>
              <p:cNvSpPr/>
              <p:nvPr/>
            </p:nvSpPr>
            <p:spPr>
              <a:xfrm>
                <a:off x="5726880" y="2946960"/>
                <a:ext cx="122040" cy="8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0" h="25">
                    <a:moveTo>
                      <a:pt x="320" y="25"/>
                    </a:moveTo>
                    <a:cubicBezTo>
                      <a:pt x="328" y="25"/>
                      <a:pt x="340" y="25"/>
                      <a:pt x="340" y="12"/>
                    </a:cubicBezTo>
                    <a:cubicBezTo>
                      <a:pt x="340" y="0"/>
                      <a:pt x="328" y="0"/>
                      <a:pt x="320" y="0"/>
                    </a:cubicBezTo>
                    <a:cubicBezTo>
                      <a:pt x="220" y="0"/>
                      <a:pt x="120" y="0"/>
                      <a:pt x="21" y="0"/>
                    </a:cubicBezTo>
                    <a:cubicBezTo>
                      <a:pt x="12" y="0"/>
                      <a:pt x="0" y="0"/>
                      <a:pt x="0" y="12"/>
                    </a:cubicBezTo>
                    <a:cubicBezTo>
                      <a:pt x="0" y="25"/>
                      <a:pt x="10" y="25"/>
                      <a:pt x="21" y="25"/>
                    </a:cubicBezTo>
                    <a:cubicBezTo>
                      <a:pt x="120" y="25"/>
                      <a:pt x="220" y="25"/>
                      <a:pt x="320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AF361F45-BDF9-EBDA-5E01-CA21A0BBB453}"/>
                  </a:ext>
                </a:extLst>
              </p:cNvPr>
              <p:cNvSpPr/>
              <p:nvPr/>
            </p:nvSpPr>
            <p:spPr>
              <a:xfrm>
                <a:off x="5880240" y="2876040"/>
                <a:ext cx="80280" cy="1198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24" h="334">
                    <a:moveTo>
                      <a:pt x="224" y="244"/>
                    </a:moveTo>
                    <a:cubicBezTo>
                      <a:pt x="218" y="244"/>
                      <a:pt x="213" y="244"/>
                      <a:pt x="207" y="244"/>
                    </a:cubicBezTo>
                    <a:cubicBezTo>
                      <a:pt x="205" y="254"/>
                      <a:pt x="199" y="285"/>
                      <a:pt x="193" y="289"/>
                    </a:cubicBezTo>
                    <a:cubicBezTo>
                      <a:pt x="189" y="293"/>
                      <a:pt x="150" y="293"/>
                      <a:pt x="144" y="293"/>
                    </a:cubicBezTo>
                    <a:cubicBezTo>
                      <a:pt x="113" y="293"/>
                      <a:pt x="82" y="293"/>
                      <a:pt x="51" y="293"/>
                    </a:cubicBezTo>
                    <a:cubicBezTo>
                      <a:pt x="103" y="246"/>
                      <a:pt x="121" y="231"/>
                      <a:pt x="152" y="207"/>
                    </a:cubicBezTo>
                    <a:cubicBezTo>
                      <a:pt x="189" y="178"/>
                      <a:pt x="224" y="147"/>
                      <a:pt x="224" y="98"/>
                    </a:cubicBezTo>
                    <a:cubicBezTo>
                      <a:pt x="224" y="39"/>
                      <a:pt x="170" y="0"/>
                      <a:pt x="105" y="0"/>
                    </a:cubicBezTo>
                    <a:cubicBezTo>
                      <a:pt x="43" y="0"/>
                      <a:pt x="0" y="45"/>
                      <a:pt x="0" y="90"/>
                    </a:cubicBezTo>
                    <a:cubicBezTo>
                      <a:pt x="0" y="117"/>
                      <a:pt x="23" y="119"/>
                      <a:pt x="27" y="119"/>
                    </a:cubicBezTo>
                    <a:cubicBezTo>
                      <a:pt x="39" y="119"/>
                      <a:pt x="53" y="111"/>
                      <a:pt x="53" y="92"/>
                    </a:cubicBezTo>
                    <a:cubicBezTo>
                      <a:pt x="53" y="84"/>
                      <a:pt x="51" y="66"/>
                      <a:pt x="25" y="66"/>
                    </a:cubicBezTo>
                    <a:cubicBezTo>
                      <a:pt x="39" y="31"/>
                      <a:pt x="74" y="18"/>
                      <a:pt x="98" y="18"/>
                    </a:cubicBezTo>
                    <a:cubicBezTo>
                      <a:pt x="148" y="18"/>
                      <a:pt x="174" y="57"/>
                      <a:pt x="174" y="98"/>
                    </a:cubicBezTo>
                    <a:cubicBezTo>
                      <a:pt x="174" y="143"/>
                      <a:pt x="144" y="178"/>
                      <a:pt x="127" y="194"/>
                    </a:cubicBezTo>
                    <a:cubicBezTo>
                      <a:pt x="87" y="235"/>
                      <a:pt x="46" y="275"/>
                      <a:pt x="6" y="315"/>
                    </a:cubicBezTo>
                    <a:cubicBezTo>
                      <a:pt x="0" y="319"/>
                      <a:pt x="0" y="321"/>
                      <a:pt x="0" y="334"/>
                    </a:cubicBezTo>
                    <a:cubicBezTo>
                      <a:pt x="70" y="334"/>
                      <a:pt x="139" y="334"/>
                      <a:pt x="209" y="334"/>
                    </a:cubicBezTo>
                    <a:cubicBezTo>
                      <a:pt x="214" y="304"/>
                      <a:pt x="219" y="274"/>
                      <a:pt x="224" y="24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20969E99-8B5E-1549-90FE-1D77181AC133}"/>
                  </a:ext>
                </a:extLst>
              </p:cNvPr>
              <p:cNvSpPr/>
              <p:nvPr/>
            </p:nvSpPr>
            <p:spPr>
              <a:xfrm>
                <a:off x="5993999" y="2987280"/>
                <a:ext cx="84600" cy="118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6" h="330">
                    <a:moveTo>
                      <a:pt x="127" y="182"/>
                    </a:moveTo>
                    <a:cubicBezTo>
                      <a:pt x="142" y="186"/>
                      <a:pt x="201" y="197"/>
                      <a:pt x="201" y="250"/>
                    </a:cubicBezTo>
                    <a:cubicBezTo>
                      <a:pt x="201" y="285"/>
                      <a:pt x="176" y="313"/>
                      <a:pt x="119" y="313"/>
                    </a:cubicBezTo>
                    <a:cubicBezTo>
                      <a:pt x="59" y="313"/>
                      <a:pt x="33" y="272"/>
                      <a:pt x="21" y="213"/>
                    </a:cubicBezTo>
                    <a:cubicBezTo>
                      <a:pt x="16" y="203"/>
                      <a:pt x="16" y="201"/>
                      <a:pt x="10" y="201"/>
                    </a:cubicBezTo>
                    <a:cubicBezTo>
                      <a:pt x="0" y="201"/>
                      <a:pt x="0" y="205"/>
                      <a:pt x="0" y="217"/>
                    </a:cubicBezTo>
                    <a:cubicBezTo>
                      <a:pt x="0" y="249"/>
                      <a:pt x="0" y="281"/>
                      <a:pt x="0" y="313"/>
                    </a:cubicBezTo>
                    <a:cubicBezTo>
                      <a:pt x="0" y="325"/>
                      <a:pt x="0" y="330"/>
                      <a:pt x="8" y="330"/>
                    </a:cubicBezTo>
                    <a:cubicBezTo>
                      <a:pt x="12" y="330"/>
                      <a:pt x="13" y="331"/>
                      <a:pt x="27" y="315"/>
                    </a:cubicBezTo>
                    <a:cubicBezTo>
                      <a:pt x="28" y="314"/>
                      <a:pt x="27" y="313"/>
                      <a:pt x="41" y="299"/>
                    </a:cubicBezTo>
                    <a:cubicBezTo>
                      <a:pt x="72" y="330"/>
                      <a:pt x="105" y="330"/>
                      <a:pt x="119" y="330"/>
                    </a:cubicBezTo>
                    <a:cubicBezTo>
                      <a:pt x="203" y="330"/>
                      <a:pt x="236" y="283"/>
                      <a:pt x="236" y="229"/>
                    </a:cubicBezTo>
                    <a:cubicBezTo>
                      <a:pt x="236" y="192"/>
                      <a:pt x="213" y="170"/>
                      <a:pt x="205" y="162"/>
                    </a:cubicBezTo>
                    <a:cubicBezTo>
                      <a:pt x="183" y="139"/>
                      <a:pt x="154" y="133"/>
                      <a:pt x="123" y="127"/>
                    </a:cubicBezTo>
                    <a:cubicBezTo>
                      <a:pt x="82" y="119"/>
                      <a:pt x="35" y="111"/>
                      <a:pt x="35" y="68"/>
                    </a:cubicBezTo>
                    <a:cubicBezTo>
                      <a:pt x="35" y="43"/>
                      <a:pt x="53" y="14"/>
                      <a:pt x="115" y="14"/>
                    </a:cubicBezTo>
                    <a:cubicBezTo>
                      <a:pt x="195" y="14"/>
                      <a:pt x="199" y="78"/>
                      <a:pt x="199" y="100"/>
                    </a:cubicBezTo>
                    <a:cubicBezTo>
                      <a:pt x="201" y="106"/>
                      <a:pt x="207" y="106"/>
                      <a:pt x="209" y="106"/>
                    </a:cubicBezTo>
                    <a:cubicBezTo>
                      <a:pt x="217" y="106"/>
                      <a:pt x="217" y="104"/>
                      <a:pt x="217" y="90"/>
                    </a:cubicBezTo>
                    <a:cubicBezTo>
                      <a:pt x="217" y="66"/>
                      <a:pt x="217" y="42"/>
                      <a:pt x="217" y="18"/>
                    </a:cubicBezTo>
                    <a:cubicBezTo>
                      <a:pt x="217" y="6"/>
                      <a:pt x="217" y="0"/>
                      <a:pt x="209" y="0"/>
                    </a:cubicBezTo>
                    <a:cubicBezTo>
                      <a:pt x="207" y="0"/>
                      <a:pt x="205" y="0"/>
                      <a:pt x="195" y="8"/>
                    </a:cubicBezTo>
                    <a:cubicBezTo>
                      <a:pt x="193" y="12"/>
                      <a:pt x="187" y="18"/>
                      <a:pt x="183" y="20"/>
                    </a:cubicBezTo>
                    <a:cubicBezTo>
                      <a:pt x="156" y="0"/>
                      <a:pt x="127" y="0"/>
                      <a:pt x="115" y="0"/>
                    </a:cubicBezTo>
                    <a:cubicBezTo>
                      <a:pt x="27" y="0"/>
                      <a:pt x="0" y="49"/>
                      <a:pt x="0" y="88"/>
                    </a:cubicBezTo>
                    <a:cubicBezTo>
                      <a:pt x="0" y="115"/>
                      <a:pt x="12" y="133"/>
                      <a:pt x="31" y="149"/>
                    </a:cubicBezTo>
                    <a:cubicBezTo>
                      <a:pt x="53" y="168"/>
                      <a:pt x="74" y="172"/>
                      <a:pt x="127" y="18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1F4354CB-348D-803E-495A-78745516349E}"/>
                  </a:ext>
                </a:extLst>
              </p:cNvPr>
              <p:cNvSpPr/>
              <p:nvPr/>
            </p:nvSpPr>
            <p:spPr>
              <a:xfrm>
                <a:off x="6107760" y="2946960"/>
                <a:ext cx="122040" cy="8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0" h="25">
                    <a:moveTo>
                      <a:pt x="320" y="25"/>
                    </a:moveTo>
                    <a:cubicBezTo>
                      <a:pt x="328" y="25"/>
                      <a:pt x="340" y="25"/>
                      <a:pt x="340" y="12"/>
                    </a:cubicBezTo>
                    <a:cubicBezTo>
                      <a:pt x="340" y="0"/>
                      <a:pt x="328" y="0"/>
                      <a:pt x="320" y="0"/>
                    </a:cubicBezTo>
                    <a:cubicBezTo>
                      <a:pt x="219" y="0"/>
                      <a:pt x="119" y="0"/>
                      <a:pt x="18" y="0"/>
                    </a:cubicBezTo>
                    <a:cubicBezTo>
                      <a:pt x="12" y="0"/>
                      <a:pt x="0" y="0"/>
                      <a:pt x="0" y="12"/>
                    </a:cubicBezTo>
                    <a:cubicBezTo>
                      <a:pt x="0" y="25"/>
                      <a:pt x="10" y="25"/>
                      <a:pt x="18" y="25"/>
                    </a:cubicBezTo>
                    <a:cubicBezTo>
                      <a:pt x="119" y="25"/>
                      <a:pt x="219" y="25"/>
                      <a:pt x="320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B7C24A7-6258-69E0-6BB4-8021CE06EF73}"/>
                  </a:ext>
                </a:extLst>
              </p:cNvPr>
              <p:cNvSpPr/>
              <p:nvPr/>
            </p:nvSpPr>
            <p:spPr>
              <a:xfrm>
                <a:off x="6269400" y="2876040"/>
                <a:ext cx="66240" cy="1198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85" h="334">
                    <a:moveTo>
                      <a:pt x="115" y="14"/>
                    </a:moveTo>
                    <a:cubicBezTo>
                      <a:pt x="115" y="2"/>
                      <a:pt x="115" y="0"/>
                      <a:pt x="101" y="0"/>
                    </a:cubicBezTo>
                    <a:cubicBezTo>
                      <a:pt x="68" y="33"/>
                      <a:pt x="23" y="33"/>
                      <a:pt x="0" y="33"/>
                    </a:cubicBezTo>
                    <a:cubicBezTo>
                      <a:pt x="0" y="39"/>
                      <a:pt x="0" y="45"/>
                      <a:pt x="0" y="51"/>
                    </a:cubicBezTo>
                    <a:cubicBezTo>
                      <a:pt x="12" y="51"/>
                      <a:pt x="47" y="51"/>
                      <a:pt x="74" y="37"/>
                    </a:cubicBezTo>
                    <a:cubicBezTo>
                      <a:pt x="74" y="122"/>
                      <a:pt x="74" y="207"/>
                      <a:pt x="74" y="293"/>
                    </a:cubicBezTo>
                    <a:cubicBezTo>
                      <a:pt x="74" y="309"/>
                      <a:pt x="74" y="317"/>
                      <a:pt x="25" y="317"/>
                    </a:cubicBezTo>
                    <a:cubicBezTo>
                      <a:pt x="18" y="317"/>
                      <a:pt x="11" y="317"/>
                      <a:pt x="4" y="317"/>
                    </a:cubicBezTo>
                    <a:cubicBezTo>
                      <a:pt x="4" y="323"/>
                      <a:pt x="4" y="328"/>
                      <a:pt x="4" y="334"/>
                    </a:cubicBezTo>
                    <a:cubicBezTo>
                      <a:pt x="14" y="334"/>
                      <a:pt x="76" y="334"/>
                      <a:pt x="94" y="334"/>
                    </a:cubicBezTo>
                    <a:cubicBezTo>
                      <a:pt x="111" y="334"/>
                      <a:pt x="174" y="334"/>
                      <a:pt x="185" y="334"/>
                    </a:cubicBezTo>
                    <a:cubicBezTo>
                      <a:pt x="185" y="328"/>
                      <a:pt x="185" y="323"/>
                      <a:pt x="185" y="317"/>
                    </a:cubicBezTo>
                    <a:cubicBezTo>
                      <a:pt x="178" y="317"/>
                      <a:pt x="172" y="317"/>
                      <a:pt x="166" y="317"/>
                    </a:cubicBezTo>
                    <a:cubicBezTo>
                      <a:pt x="115" y="317"/>
                      <a:pt x="115" y="309"/>
                      <a:pt x="115" y="293"/>
                    </a:cubicBezTo>
                    <a:cubicBezTo>
                      <a:pt x="115" y="200"/>
                      <a:pt x="115" y="107"/>
                      <a:pt x="115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90F34155-A458-6A24-9B85-F3BFDF726EA8}"/>
              </a:ext>
            </a:extLst>
          </p:cNvPr>
          <p:cNvSpPr txBox="1"/>
          <p:nvPr/>
        </p:nvSpPr>
        <p:spPr>
          <a:xfrm>
            <a:off x="649378" y="4446236"/>
            <a:ext cx="71287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90% of the machines reach:</a:t>
            </a:r>
            <a:endParaRPr lang="en-UA" dirty="0"/>
          </a:p>
        </p:txBody>
      </p:sp>
      <p:grpSp>
        <p:nvGrpSpPr>
          <p:cNvPr id="66" name="Group 65" descr="28§display§\mathcal{L} = 2.35 \times 10\textsuperscript{34} \text{cm}^{-2} \text{s}^{-1}§svg§600§FALSE§" title="TexMaths">
            <a:extLst>
              <a:ext uri="{FF2B5EF4-FFF2-40B4-BE49-F238E27FC236}">
                <a16:creationId xmlns:a16="http://schemas.microsoft.com/office/drawing/2014/main" id="{9DCA0506-749B-58DA-5E9C-BC4BE38CB655}"/>
              </a:ext>
            </a:extLst>
          </p:cNvPr>
          <p:cNvGrpSpPr/>
          <p:nvPr/>
        </p:nvGrpSpPr>
        <p:grpSpPr>
          <a:xfrm>
            <a:off x="3948918" y="4969941"/>
            <a:ext cx="2951639" cy="247680"/>
            <a:chOff x="2885400" y="3744000"/>
            <a:chExt cx="2951639" cy="247680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71D9D8D-30B2-5331-665A-328535B60EDC}"/>
                </a:ext>
              </a:extLst>
            </p:cNvPr>
            <p:cNvGrpSpPr/>
            <p:nvPr/>
          </p:nvGrpSpPr>
          <p:grpSpPr>
            <a:xfrm>
              <a:off x="2885400" y="3744000"/>
              <a:ext cx="2951639" cy="247680"/>
              <a:chOff x="2885400" y="3744000"/>
              <a:chExt cx="2951639" cy="247680"/>
            </a:xfrm>
          </p:grpSpPr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46E90801-8CEC-FF6C-EADE-D6209F224511}"/>
                  </a:ext>
                </a:extLst>
              </p:cNvPr>
              <p:cNvSpPr/>
              <p:nvPr/>
            </p:nvSpPr>
            <p:spPr>
              <a:xfrm>
                <a:off x="2890800" y="3758040"/>
                <a:ext cx="2931840" cy="2196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8145" h="611">
                    <a:moveTo>
                      <a:pt x="0" y="0"/>
                    </a:moveTo>
                    <a:cubicBezTo>
                      <a:pt x="2715" y="0"/>
                      <a:pt x="5430" y="0"/>
                      <a:pt x="8145" y="0"/>
                    </a:cubicBezTo>
                    <a:cubicBezTo>
                      <a:pt x="8145" y="204"/>
                      <a:pt x="8145" y="407"/>
                      <a:pt x="8145" y="611"/>
                    </a:cubicBezTo>
                    <a:cubicBezTo>
                      <a:pt x="5430" y="611"/>
                      <a:pt x="2715" y="611"/>
                      <a:pt x="0" y="611"/>
                    </a:cubicBezTo>
                    <a:cubicBezTo>
                      <a:pt x="0" y="407"/>
                      <a:pt x="0" y="20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00BD3E75-AA9F-61F1-B8E8-C0C245E1AC34}"/>
                  </a:ext>
                </a:extLst>
              </p:cNvPr>
              <p:cNvSpPr/>
              <p:nvPr/>
            </p:nvSpPr>
            <p:spPr>
              <a:xfrm>
                <a:off x="2885400" y="3792960"/>
                <a:ext cx="174240" cy="198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5" h="552">
                    <a:moveTo>
                      <a:pt x="115" y="466"/>
                    </a:moveTo>
                    <a:cubicBezTo>
                      <a:pt x="157" y="401"/>
                      <a:pt x="170" y="353"/>
                      <a:pt x="182" y="312"/>
                    </a:cubicBezTo>
                    <a:cubicBezTo>
                      <a:pt x="208" y="208"/>
                      <a:pt x="237" y="117"/>
                      <a:pt x="286" y="63"/>
                    </a:cubicBezTo>
                    <a:cubicBezTo>
                      <a:pt x="294" y="54"/>
                      <a:pt x="301" y="48"/>
                      <a:pt x="325" y="48"/>
                    </a:cubicBezTo>
                    <a:cubicBezTo>
                      <a:pt x="381" y="48"/>
                      <a:pt x="381" y="100"/>
                      <a:pt x="381" y="110"/>
                    </a:cubicBezTo>
                    <a:cubicBezTo>
                      <a:pt x="381" y="123"/>
                      <a:pt x="379" y="134"/>
                      <a:pt x="379" y="139"/>
                    </a:cubicBezTo>
                    <a:cubicBezTo>
                      <a:pt x="379" y="143"/>
                      <a:pt x="382" y="142"/>
                      <a:pt x="383" y="143"/>
                    </a:cubicBezTo>
                    <a:cubicBezTo>
                      <a:pt x="396" y="143"/>
                      <a:pt x="416" y="134"/>
                      <a:pt x="436" y="121"/>
                    </a:cubicBezTo>
                    <a:cubicBezTo>
                      <a:pt x="449" y="110"/>
                      <a:pt x="458" y="104"/>
                      <a:pt x="458" y="71"/>
                    </a:cubicBezTo>
                    <a:cubicBezTo>
                      <a:pt x="458" y="30"/>
                      <a:pt x="436" y="0"/>
                      <a:pt x="392" y="0"/>
                    </a:cubicBezTo>
                    <a:cubicBezTo>
                      <a:pt x="367" y="0"/>
                      <a:pt x="299" y="6"/>
                      <a:pt x="221" y="82"/>
                    </a:cubicBezTo>
                    <a:cubicBezTo>
                      <a:pt x="159" y="143"/>
                      <a:pt x="124" y="279"/>
                      <a:pt x="108" y="338"/>
                    </a:cubicBezTo>
                    <a:cubicBezTo>
                      <a:pt x="95" y="390"/>
                      <a:pt x="89" y="414"/>
                      <a:pt x="64" y="459"/>
                    </a:cubicBezTo>
                    <a:cubicBezTo>
                      <a:pt x="60" y="468"/>
                      <a:pt x="40" y="503"/>
                      <a:pt x="29" y="511"/>
                    </a:cubicBezTo>
                    <a:cubicBezTo>
                      <a:pt x="7" y="531"/>
                      <a:pt x="0" y="544"/>
                      <a:pt x="0" y="548"/>
                    </a:cubicBezTo>
                    <a:cubicBezTo>
                      <a:pt x="0" y="550"/>
                      <a:pt x="2" y="552"/>
                      <a:pt x="7" y="552"/>
                    </a:cubicBezTo>
                    <a:cubicBezTo>
                      <a:pt x="9" y="552"/>
                      <a:pt x="27" y="550"/>
                      <a:pt x="46" y="537"/>
                    </a:cubicBezTo>
                    <a:cubicBezTo>
                      <a:pt x="60" y="529"/>
                      <a:pt x="62" y="526"/>
                      <a:pt x="80" y="509"/>
                    </a:cubicBezTo>
                    <a:cubicBezTo>
                      <a:pt x="117" y="509"/>
                      <a:pt x="146" y="518"/>
                      <a:pt x="195" y="531"/>
                    </a:cubicBezTo>
                    <a:cubicBezTo>
                      <a:pt x="235" y="542"/>
                      <a:pt x="275" y="552"/>
                      <a:pt x="314" y="552"/>
                    </a:cubicBezTo>
                    <a:cubicBezTo>
                      <a:pt x="376" y="552"/>
                      <a:pt x="441" y="507"/>
                      <a:pt x="465" y="472"/>
                    </a:cubicBezTo>
                    <a:cubicBezTo>
                      <a:pt x="480" y="453"/>
                      <a:pt x="485" y="433"/>
                      <a:pt x="485" y="431"/>
                    </a:cubicBezTo>
                    <a:cubicBezTo>
                      <a:pt x="485" y="425"/>
                      <a:pt x="482" y="427"/>
                      <a:pt x="480" y="425"/>
                    </a:cubicBezTo>
                    <a:cubicBezTo>
                      <a:pt x="467" y="425"/>
                      <a:pt x="449" y="433"/>
                      <a:pt x="436" y="442"/>
                    </a:cubicBezTo>
                    <a:cubicBezTo>
                      <a:pt x="414" y="455"/>
                      <a:pt x="412" y="461"/>
                      <a:pt x="407" y="474"/>
                    </a:cubicBezTo>
                    <a:cubicBezTo>
                      <a:pt x="405" y="485"/>
                      <a:pt x="401" y="492"/>
                      <a:pt x="396" y="496"/>
                    </a:cubicBezTo>
                    <a:cubicBezTo>
                      <a:pt x="390" y="505"/>
                      <a:pt x="390" y="505"/>
                      <a:pt x="379" y="505"/>
                    </a:cubicBezTo>
                    <a:cubicBezTo>
                      <a:pt x="341" y="505"/>
                      <a:pt x="301" y="494"/>
                      <a:pt x="250" y="481"/>
                    </a:cubicBezTo>
                    <a:cubicBezTo>
                      <a:pt x="228" y="474"/>
                      <a:pt x="186" y="461"/>
                      <a:pt x="146" y="461"/>
                    </a:cubicBezTo>
                    <a:cubicBezTo>
                      <a:pt x="137" y="461"/>
                      <a:pt x="126" y="464"/>
                      <a:pt x="115" y="46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BCD58964-7563-B536-9525-7641AF4FB748}"/>
                  </a:ext>
                </a:extLst>
              </p:cNvPr>
              <p:cNvSpPr/>
              <p:nvPr/>
            </p:nvSpPr>
            <p:spPr>
              <a:xfrm>
                <a:off x="3163680" y="3885840"/>
                <a:ext cx="185400" cy="637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516" h="178">
                    <a:moveTo>
                      <a:pt x="489" y="30"/>
                    </a:moveTo>
                    <a:cubicBezTo>
                      <a:pt x="503" y="30"/>
                      <a:pt x="516" y="30"/>
                      <a:pt x="516" y="15"/>
                    </a:cubicBezTo>
                    <a:cubicBezTo>
                      <a:pt x="516" y="0"/>
                      <a:pt x="503" y="0"/>
                      <a:pt x="491" y="0"/>
                    </a:cubicBezTo>
                    <a:cubicBezTo>
                      <a:pt x="336" y="0"/>
                      <a:pt x="180" y="0"/>
                      <a:pt x="24" y="0"/>
                    </a:cubicBezTo>
                    <a:cubicBezTo>
                      <a:pt x="13" y="0"/>
                      <a:pt x="0" y="0"/>
                      <a:pt x="0" y="15"/>
                    </a:cubicBezTo>
                    <a:cubicBezTo>
                      <a:pt x="0" y="30"/>
                      <a:pt x="13" y="30"/>
                      <a:pt x="27" y="30"/>
                    </a:cubicBezTo>
                    <a:cubicBezTo>
                      <a:pt x="181" y="30"/>
                      <a:pt x="335" y="30"/>
                      <a:pt x="489" y="30"/>
                    </a:cubicBezTo>
                    <a:close/>
                    <a:moveTo>
                      <a:pt x="491" y="178"/>
                    </a:moveTo>
                    <a:cubicBezTo>
                      <a:pt x="503" y="178"/>
                      <a:pt x="516" y="178"/>
                      <a:pt x="516" y="162"/>
                    </a:cubicBezTo>
                    <a:cubicBezTo>
                      <a:pt x="516" y="147"/>
                      <a:pt x="503" y="147"/>
                      <a:pt x="489" y="147"/>
                    </a:cubicBezTo>
                    <a:cubicBezTo>
                      <a:pt x="335" y="147"/>
                      <a:pt x="181" y="147"/>
                      <a:pt x="27" y="147"/>
                    </a:cubicBezTo>
                    <a:cubicBezTo>
                      <a:pt x="13" y="147"/>
                      <a:pt x="0" y="147"/>
                      <a:pt x="0" y="162"/>
                    </a:cubicBezTo>
                    <a:cubicBezTo>
                      <a:pt x="0" y="178"/>
                      <a:pt x="13" y="178"/>
                      <a:pt x="24" y="178"/>
                    </a:cubicBezTo>
                    <a:cubicBezTo>
                      <a:pt x="180" y="178"/>
                      <a:pt x="336" y="178"/>
                      <a:pt x="491" y="17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A749B644-FD74-DB4F-0FE1-7C749862E5AE}"/>
                  </a:ext>
                </a:extLst>
              </p:cNvPr>
              <p:cNvSpPr/>
              <p:nvPr/>
            </p:nvSpPr>
            <p:spPr>
              <a:xfrm>
                <a:off x="3456720" y="3804120"/>
                <a:ext cx="111960" cy="181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12" h="505">
                    <a:moveTo>
                      <a:pt x="62" y="446"/>
                    </a:moveTo>
                    <a:cubicBezTo>
                      <a:pt x="89" y="420"/>
                      <a:pt x="117" y="394"/>
                      <a:pt x="144" y="368"/>
                    </a:cubicBezTo>
                    <a:cubicBezTo>
                      <a:pt x="266" y="264"/>
                      <a:pt x="312" y="223"/>
                      <a:pt x="312" y="147"/>
                    </a:cubicBezTo>
                    <a:cubicBezTo>
                      <a:pt x="312" y="61"/>
                      <a:pt x="241" y="0"/>
                      <a:pt x="146" y="0"/>
                    </a:cubicBezTo>
                    <a:cubicBezTo>
                      <a:pt x="58" y="0"/>
                      <a:pt x="0" y="69"/>
                      <a:pt x="0" y="136"/>
                    </a:cubicBezTo>
                    <a:cubicBezTo>
                      <a:pt x="0" y="180"/>
                      <a:pt x="40" y="180"/>
                      <a:pt x="42" y="180"/>
                    </a:cubicBezTo>
                    <a:cubicBezTo>
                      <a:pt x="55" y="180"/>
                      <a:pt x="82" y="171"/>
                      <a:pt x="82" y="139"/>
                    </a:cubicBezTo>
                    <a:cubicBezTo>
                      <a:pt x="82" y="119"/>
                      <a:pt x="69" y="100"/>
                      <a:pt x="42" y="100"/>
                    </a:cubicBezTo>
                    <a:cubicBezTo>
                      <a:pt x="35" y="100"/>
                      <a:pt x="33" y="100"/>
                      <a:pt x="31" y="100"/>
                    </a:cubicBezTo>
                    <a:cubicBezTo>
                      <a:pt x="49" y="52"/>
                      <a:pt x="91" y="24"/>
                      <a:pt x="137" y="24"/>
                    </a:cubicBezTo>
                    <a:cubicBezTo>
                      <a:pt x="208" y="24"/>
                      <a:pt x="241" y="84"/>
                      <a:pt x="241" y="147"/>
                    </a:cubicBezTo>
                    <a:cubicBezTo>
                      <a:pt x="241" y="208"/>
                      <a:pt x="201" y="269"/>
                      <a:pt x="159" y="314"/>
                    </a:cubicBezTo>
                    <a:cubicBezTo>
                      <a:pt x="109" y="368"/>
                      <a:pt x="59" y="422"/>
                      <a:pt x="9" y="477"/>
                    </a:cubicBezTo>
                    <a:cubicBezTo>
                      <a:pt x="0" y="485"/>
                      <a:pt x="0" y="487"/>
                      <a:pt x="0" y="505"/>
                    </a:cubicBezTo>
                    <a:cubicBezTo>
                      <a:pt x="97" y="505"/>
                      <a:pt x="193" y="505"/>
                      <a:pt x="290" y="505"/>
                    </a:cubicBezTo>
                    <a:cubicBezTo>
                      <a:pt x="297" y="461"/>
                      <a:pt x="305" y="417"/>
                      <a:pt x="312" y="373"/>
                    </a:cubicBezTo>
                    <a:cubicBezTo>
                      <a:pt x="306" y="373"/>
                      <a:pt x="299" y="373"/>
                      <a:pt x="292" y="373"/>
                    </a:cubicBezTo>
                    <a:cubicBezTo>
                      <a:pt x="288" y="396"/>
                      <a:pt x="283" y="429"/>
                      <a:pt x="275" y="440"/>
                    </a:cubicBezTo>
                    <a:cubicBezTo>
                      <a:pt x="270" y="446"/>
                      <a:pt x="217" y="446"/>
                      <a:pt x="201" y="446"/>
                    </a:cubicBezTo>
                    <a:cubicBezTo>
                      <a:pt x="155" y="446"/>
                      <a:pt x="108" y="446"/>
                      <a:pt x="62" y="44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B0675E16-A63E-F4EE-FC5E-1855FA56AB56}"/>
                  </a:ext>
                </a:extLst>
              </p:cNvPr>
              <p:cNvSpPr/>
              <p:nvPr/>
            </p:nvSpPr>
            <p:spPr>
              <a:xfrm>
                <a:off x="3607560" y="3956760"/>
                <a:ext cx="29160" cy="28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82" h="80">
                    <a:moveTo>
                      <a:pt x="82" y="41"/>
                    </a:moveTo>
                    <a:cubicBezTo>
                      <a:pt x="82" y="19"/>
                      <a:pt x="63" y="0"/>
                      <a:pt x="40" y="0"/>
                    </a:cubicBezTo>
                    <a:cubicBezTo>
                      <a:pt x="17" y="0"/>
                      <a:pt x="0" y="19"/>
                      <a:pt x="0" y="41"/>
                    </a:cubicBezTo>
                    <a:cubicBezTo>
                      <a:pt x="0" y="63"/>
                      <a:pt x="17" y="80"/>
                      <a:pt x="40" y="80"/>
                    </a:cubicBezTo>
                    <a:cubicBezTo>
                      <a:pt x="63" y="80"/>
                      <a:pt x="82" y="63"/>
                      <a:pt x="82" y="41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55E3D05B-A986-CEFE-8D69-310BCEB18AC7}"/>
                  </a:ext>
                </a:extLst>
              </p:cNvPr>
              <p:cNvSpPr/>
              <p:nvPr/>
            </p:nvSpPr>
            <p:spPr>
              <a:xfrm>
                <a:off x="3672720" y="3804120"/>
                <a:ext cx="115920" cy="1875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23" h="522">
                    <a:moveTo>
                      <a:pt x="193" y="238"/>
                    </a:moveTo>
                    <a:cubicBezTo>
                      <a:pt x="257" y="217"/>
                      <a:pt x="301" y="165"/>
                      <a:pt x="301" y="104"/>
                    </a:cubicBezTo>
                    <a:cubicBezTo>
                      <a:pt x="301" y="41"/>
                      <a:pt x="232" y="0"/>
                      <a:pt x="159" y="0"/>
                    </a:cubicBezTo>
                    <a:cubicBezTo>
                      <a:pt x="80" y="0"/>
                      <a:pt x="20" y="45"/>
                      <a:pt x="20" y="102"/>
                    </a:cubicBezTo>
                    <a:cubicBezTo>
                      <a:pt x="20" y="128"/>
                      <a:pt x="38" y="143"/>
                      <a:pt x="60" y="143"/>
                    </a:cubicBezTo>
                    <a:cubicBezTo>
                      <a:pt x="84" y="143"/>
                      <a:pt x="100" y="126"/>
                      <a:pt x="100" y="104"/>
                    </a:cubicBezTo>
                    <a:cubicBezTo>
                      <a:pt x="100" y="65"/>
                      <a:pt x="64" y="65"/>
                      <a:pt x="51" y="65"/>
                    </a:cubicBezTo>
                    <a:cubicBezTo>
                      <a:pt x="75" y="28"/>
                      <a:pt x="128" y="17"/>
                      <a:pt x="155" y="17"/>
                    </a:cubicBezTo>
                    <a:cubicBezTo>
                      <a:pt x="188" y="17"/>
                      <a:pt x="230" y="35"/>
                      <a:pt x="230" y="104"/>
                    </a:cubicBezTo>
                    <a:cubicBezTo>
                      <a:pt x="230" y="113"/>
                      <a:pt x="228" y="156"/>
                      <a:pt x="208" y="191"/>
                    </a:cubicBezTo>
                    <a:cubicBezTo>
                      <a:pt x="186" y="227"/>
                      <a:pt x="159" y="230"/>
                      <a:pt x="139" y="230"/>
                    </a:cubicBezTo>
                    <a:cubicBezTo>
                      <a:pt x="133" y="230"/>
                      <a:pt x="115" y="232"/>
                      <a:pt x="108" y="232"/>
                    </a:cubicBezTo>
                    <a:cubicBezTo>
                      <a:pt x="102" y="232"/>
                      <a:pt x="97" y="234"/>
                      <a:pt x="97" y="240"/>
                    </a:cubicBezTo>
                    <a:cubicBezTo>
                      <a:pt x="97" y="249"/>
                      <a:pt x="102" y="249"/>
                      <a:pt x="115" y="249"/>
                    </a:cubicBezTo>
                    <a:cubicBezTo>
                      <a:pt x="127" y="249"/>
                      <a:pt x="139" y="249"/>
                      <a:pt x="151" y="249"/>
                    </a:cubicBezTo>
                    <a:cubicBezTo>
                      <a:pt x="215" y="249"/>
                      <a:pt x="244" y="301"/>
                      <a:pt x="244" y="375"/>
                    </a:cubicBezTo>
                    <a:cubicBezTo>
                      <a:pt x="244" y="479"/>
                      <a:pt x="188" y="500"/>
                      <a:pt x="155" y="500"/>
                    </a:cubicBezTo>
                    <a:cubicBezTo>
                      <a:pt x="122" y="500"/>
                      <a:pt x="62" y="487"/>
                      <a:pt x="35" y="444"/>
                    </a:cubicBezTo>
                    <a:cubicBezTo>
                      <a:pt x="62" y="446"/>
                      <a:pt x="86" y="431"/>
                      <a:pt x="86" y="401"/>
                    </a:cubicBezTo>
                    <a:cubicBezTo>
                      <a:pt x="86" y="375"/>
                      <a:pt x="66" y="360"/>
                      <a:pt x="44" y="360"/>
                    </a:cubicBezTo>
                    <a:cubicBezTo>
                      <a:pt x="24" y="360"/>
                      <a:pt x="0" y="370"/>
                      <a:pt x="0" y="403"/>
                    </a:cubicBezTo>
                    <a:cubicBezTo>
                      <a:pt x="0" y="472"/>
                      <a:pt x="73" y="522"/>
                      <a:pt x="157" y="522"/>
                    </a:cubicBezTo>
                    <a:cubicBezTo>
                      <a:pt x="252" y="522"/>
                      <a:pt x="323" y="453"/>
                      <a:pt x="323" y="375"/>
                    </a:cubicBezTo>
                    <a:cubicBezTo>
                      <a:pt x="323" y="314"/>
                      <a:pt x="275" y="253"/>
                      <a:pt x="193" y="23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0771267-CC10-5540-8B81-BCFB4C19EF18}"/>
                  </a:ext>
                </a:extLst>
              </p:cNvPr>
              <p:cNvSpPr/>
              <p:nvPr/>
            </p:nvSpPr>
            <p:spPr>
              <a:xfrm>
                <a:off x="3814560" y="3804120"/>
                <a:ext cx="111960" cy="1875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12" h="522">
                    <a:moveTo>
                      <a:pt x="312" y="353"/>
                    </a:moveTo>
                    <a:cubicBezTo>
                      <a:pt x="312" y="262"/>
                      <a:pt x="248" y="186"/>
                      <a:pt x="164" y="186"/>
                    </a:cubicBezTo>
                    <a:cubicBezTo>
                      <a:pt x="126" y="186"/>
                      <a:pt x="93" y="199"/>
                      <a:pt x="64" y="225"/>
                    </a:cubicBezTo>
                    <a:cubicBezTo>
                      <a:pt x="64" y="175"/>
                      <a:pt x="64" y="126"/>
                      <a:pt x="64" y="76"/>
                    </a:cubicBezTo>
                    <a:cubicBezTo>
                      <a:pt x="80" y="82"/>
                      <a:pt x="106" y="87"/>
                      <a:pt x="131" y="87"/>
                    </a:cubicBezTo>
                    <a:cubicBezTo>
                      <a:pt x="226" y="87"/>
                      <a:pt x="281" y="17"/>
                      <a:pt x="281" y="9"/>
                    </a:cubicBezTo>
                    <a:cubicBezTo>
                      <a:pt x="281" y="2"/>
                      <a:pt x="279" y="0"/>
                      <a:pt x="272" y="0"/>
                    </a:cubicBezTo>
                    <a:cubicBezTo>
                      <a:pt x="271" y="1"/>
                      <a:pt x="270" y="0"/>
                      <a:pt x="268" y="2"/>
                    </a:cubicBezTo>
                    <a:cubicBezTo>
                      <a:pt x="252" y="9"/>
                      <a:pt x="213" y="24"/>
                      <a:pt x="162" y="24"/>
                    </a:cubicBezTo>
                    <a:cubicBezTo>
                      <a:pt x="131" y="24"/>
                      <a:pt x="95" y="17"/>
                      <a:pt x="58" y="2"/>
                    </a:cubicBezTo>
                    <a:cubicBezTo>
                      <a:pt x="51" y="0"/>
                      <a:pt x="51" y="0"/>
                      <a:pt x="49" y="0"/>
                    </a:cubicBezTo>
                    <a:cubicBezTo>
                      <a:pt x="40" y="0"/>
                      <a:pt x="40" y="6"/>
                      <a:pt x="40" y="17"/>
                    </a:cubicBezTo>
                    <a:cubicBezTo>
                      <a:pt x="40" y="92"/>
                      <a:pt x="40" y="168"/>
                      <a:pt x="40" y="243"/>
                    </a:cubicBezTo>
                    <a:cubicBezTo>
                      <a:pt x="40" y="258"/>
                      <a:pt x="40" y="262"/>
                      <a:pt x="51" y="262"/>
                    </a:cubicBezTo>
                    <a:cubicBezTo>
                      <a:pt x="58" y="262"/>
                      <a:pt x="58" y="260"/>
                      <a:pt x="62" y="256"/>
                    </a:cubicBezTo>
                    <a:cubicBezTo>
                      <a:pt x="71" y="245"/>
                      <a:pt x="100" y="204"/>
                      <a:pt x="162" y="204"/>
                    </a:cubicBezTo>
                    <a:cubicBezTo>
                      <a:pt x="201" y="204"/>
                      <a:pt x="221" y="238"/>
                      <a:pt x="228" y="251"/>
                    </a:cubicBezTo>
                    <a:cubicBezTo>
                      <a:pt x="241" y="279"/>
                      <a:pt x="241" y="310"/>
                      <a:pt x="241" y="347"/>
                    </a:cubicBezTo>
                    <a:cubicBezTo>
                      <a:pt x="241" y="375"/>
                      <a:pt x="241" y="420"/>
                      <a:pt x="224" y="451"/>
                    </a:cubicBezTo>
                    <a:cubicBezTo>
                      <a:pt x="206" y="481"/>
                      <a:pt x="177" y="500"/>
                      <a:pt x="139" y="500"/>
                    </a:cubicBezTo>
                    <a:cubicBezTo>
                      <a:pt x="84" y="500"/>
                      <a:pt x="40" y="461"/>
                      <a:pt x="27" y="416"/>
                    </a:cubicBezTo>
                    <a:cubicBezTo>
                      <a:pt x="29" y="416"/>
                      <a:pt x="31" y="418"/>
                      <a:pt x="40" y="418"/>
                    </a:cubicBezTo>
                    <a:cubicBezTo>
                      <a:pt x="64" y="418"/>
                      <a:pt x="77" y="398"/>
                      <a:pt x="77" y="379"/>
                    </a:cubicBezTo>
                    <a:cubicBezTo>
                      <a:pt x="77" y="361"/>
                      <a:pt x="64" y="342"/>
                      <a:pt x="40" y="342"/>
                    </a:cubicBezTo>
                    <a:cubicBezTo>
                      <a:pt x="29" y="342"/>
                      <a:pt x="0" y="349"/>
                      <a:pt x="0" y="383"/>
                    </a:cubicBezTo>
                    <a:cubicBezTo>
                      <a:pt x="0" y="448"/>
                      <a:pt x="55" y="522"/>
                      <a:pt x="142" y="522"/>
                    </a:cubicBezTo>
                    <a:cubicBezTo>
                      <a:pt x="232" y="522"/>
                      <a:pt x="312" y="448"/>
                      <a:pt x="312" y="353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A6D7884E-32FC-39F3-9F75-9CC829EE012C}"/>
                  </a:ext>
                </a:extLst>
              </p:cNvPr>
              <p:cNvSpPr/>
              <p:nvPr/>
            </p:nvSpPr>
            <p:spPr>
              <a:xfrm>
                <a:off x="4044240" y="3851640"/>
                <a:ext cx="135000" cy="1314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76" h="366">
                    <a:moveTo>
                      <a:pt x="188" y="162"/>
                    </a:moveTo>
                    <a:cubicBezTo>
                      <a:pt x="137" y="112"/>
                      <a:pt x="85" y="61"/>
                      <a:pt x="33" y="11"/>
                    </a:cubicBezTo>
                    <a:cubicBezTo>
                      <a:pt x="24" y="2"/>
                      <a:pt x="22" y="0"/>
                      <a:pt x="15" y="0"/>
                    </a:cubicBezTo>
                    <a:cubicBezTo>
                      <a:pt x="9" y="0"/>
                      <a:pt x="0" y="6"/>
                      <a:pt x="0" y="15"/>
                    </a:cubicBezTo>
                    <a:cubicBezTo>
                      <a:pt x="0" y="22"/>
                      <a:pt x="2" y="22"/>
                      <a:pt x="11" y="30"/>
                    </a:cubicBezTo>
                    <a:cubicBezTo>
                      <a:pt x="63" y="82"/>
                      <a:pt x="114" y="133"/>
                      <a:pt x="166" y="184"/>
                    </a:cubicBezTo>
                    <a:cubicBezTo>
                      <a:pt x="114" y="235"/>
                      <a:pt x="63" y="285"/>
                      <a:pt x="11" y="336"/>
                    </a:cubicBezTo>
                    <a:cubicBezTo>
                      <a:pt x="2" y="344"/>
                      <a:pt x="0" y="347"/>
                      <a:pt x="0" y="351"/>
                    </a:cubicBezTo>
                    <a:cubicBezTo>
                      <a:pt x="0" y="360"/>
                      <a:pt x="9" y="366"/>
                      <a:pt x="15" y="366"/>
                    </a:cubicBezTo>
                    <a:cubicBezTo>
                      <a:pt x="22" y="366"/>
                      <a:pt x="24" y="364"/>
                      <a:pt x="33" y="355"/>
                    </a:cubicBezTo>
                    <a:cubicBezTo>
                      <a:pt x="85" y="305"/>
                      <a:pt x="137" y="254"/>
                      <a:pt x="188" y="204"/>
                    </a:cubicBezTo>
                    <a:cubicBezTo>
                      <a:pt x="242" y="256"/>
                      <a:pt x="296" y="309"/>
                      <a:pt x="350" y="362"/>
                    </a:cubicBezTo>
                    <a:cubicBezTo>
                      <a:pt x="353" y="363"/>
                      <a:pt x="356" y="366"/>
                      <a:pt x="361" y="366"/>
                    </a:cubicBezTo>
                    <a:cubicBezTo>
                      <a:pt x="370" y="366"/>
                      <a:pt x="376" y="360"/>
                      <a:pt x="376" y="351"/>
                    </a:cubicBezTo>
                    <a:cubicBezTo>
                      <a:pt x="376" y="349"/>
                      <a:pt x="376" y="347"/>
                      <a:pt x="374" y="342"/>
                    </a:cubicBezTo>
                    <a:cubicBezTo>
                      <a:pt x="320" y="290"/>
                      <a:pt x="250" y="221"/>
                      <a:pt x="210" y="184"/>
                    </a:cubicBezTo>
                    <a:cubicBezTo>
                      <a:pt x="258" y="137"/>
                      <a:pt x="306" y="90"/>
                      <a:pt x="354" y="43"/>
                    </a:cubicBezTo>
                    <a:cubicBezTo>
                      <a:pt x="356" y="39"/>
                      <a:pt x="370" y="30"/>
                      <a:pt x="372" y="26"/>
                    </a:cubicBezTo>
                    <a:cubicBezTo>
                      <a:pt x="374" y="24"/>
                      <a:pt x="376" y="22"/>
                      <a:pt x="376" y="15"/>
                    </a:cubicBezTo>
                    <a:cubicBezTo>
                      <a:pt x="376" y="6"/>
                      <a:pt x="370" y="0"/>
                      <a:pt x="361" y="0"/>
                    </a:cubicBezTo>
                    <a:cubicBezTo>
                      <a:pt x="354" y="0"/>
                      <a:pt x="352" y="2"/>
                      <a:pt x="343" y="11"/>
                    </a:cubicBezTo>
                    <a:cubicBezTo>
                      <a:pt x="291" y="61"/>
                      <a:pt x="240" y="112"/>
                      <a:pt x="188" y="16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8B682E5E-70C0-49DB-2762-0E094F9712DA}"/>
                  </a:ext>
                </a:extLst>
              </p:cNvPr>
              <p:cNvSpPr/>
              <p:nvPr/>
            </p:nvSpPr>
            <p:spPr>
              <a:xfrm>
                <a:off x="4308120" y="3804120"/>
                <a:ext cx="92160" cy="181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57" h="505">
                    <a:moveTo>
                      <a:pt x="159" y="19"/>
                    </a:moveTo>
                    <a:cubicBezTo>
                      <a:pt x="159" y="0"/>
                      <a:pt x="159" y="0"/>
                      <a:pt x="142" y="0"/>
                    </a:cubicBezTo>
                    <a:cubicBezTo>
                      <a:pt x="95" y="48"/>
                      <a:pt x="27" y="48"/>
                      <a:pt x="0" y="48"/>
                    </a:cubicBezTo>
                    <a:cubicBezTo>
                      <a:pt x="0" y="56"/>
                      <a:pt x="0" y="64"/>
                      <a:pt x="0" y="71"/>
                    </a:cubicBezTo>
                    <a:cubicBezTo>
                      <a:pt x="15" y="71"/>
                      <a:pt x="62" y="71"/>
                      <a:pt x="102" y="52"/>
                    </a:cubicBezTo>
                    <a:cubicBezTo>
                      <a:pt x="102" y="183"/>
                      <a:pt x="102" y="315"/>
                      <a:pt x="102" y="446"/>
                    </a:cubicBezTo>
                    <a:cubicBezTo>
                      <a:pt x="102" y="472"/>
                      <a:pt x="100" y="481"/>
                      <a:pt x="31" y="481"/>
                    </a:cubicBezTo>
                    <a:cubicBezTo>
                      <a:pt x="22" y="481"/>
                      <a:pt x="13" y="481"/>
                      <a:pt x="4" y="481"/>
                    </a:cubicBezTo>
                    <a:cubicBezTo>
                      <a:pt x="4" y="489"/>
                      <a:pt x="4" y="497"/>
                      <a:pt x="4" y="505"/>
                    </a:cubicBezTo>
                    <a:cubicBezTo>
                      <a:pt x="33" y="503"/>
                      <a:pt x="100" y="503"/>
                      <a:pt x="131" y="503"/>
                    </a:cubicBezTo>
                    <a:cubicBezTo>
                      <a:pt x="162" y="503"/>
                      <a:pt x="230" y="503"/>
                      <a:pt x="257" y="505"/>
                    </a:cubicBezTo>
                    <a:cubicBezTo>
                      <a:pt x="257" y="497"/>
                      <a:pt x="257" y="489"/>
                      <a:pt x="257" y="481"/>
                    </a:cubicBezTo>
                    <a:cubicBezTo>
                      <a:pt x="249" y="481"/>
                      <a:pt x="241" y="481"/>
                      <a:pt x="232" y="481"/>
                    </a:cubicBezTo>
                    <a:cubicBezTo>
                      <a:pt x="162" y="481"/>
                      <a:pt x="159" y="474"/>
                      <a:pt x="159" y="446"/>
                    </a:cubicBezTo>
                    <a:cubicBezTo>
                      <a:pt x="159" y="304"/>
                      <a:pt x="159" y="162"/>
                      <a:pt x="159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F77D9070-703E-3241-1B50-63FCBB4E6DE8}"/>
                  </a:ext>
                </a:extLst>
              </p:cNvPr>
              <p:cNvSpPr/>
              <p:nvPr/>
            </p:nvSpPr>
            <p:spPr>
              <a:xfrm>
                <a:off x="4433760" y="3804120"/>
                <a:ext cx="117720" cy="1875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28" h="522">
                    <a:moveTo>
                      <a:pt x="328" y="262"/>
                    </a:moveTo>
                    <a:cubicBezTo>
                      <a:pt x="328" y="201"/>
                      <a:pt x="325" y="141"/>
                      <a:pt x="297" y="84"/>
                    </a:cubicBezTo>
                    <a:cubicBezTo>
                      <a:pt x="261" y="11"/>
                      <a:pt x="197" y="0"/>
                      <a:pt x="166" y="0"/>
                    </a:cubicBezTo>
                    <a:cubicBezTo>
                      <a:pt x="120" y="0"/>
                      <a:pt x="62" y="19"/>
                      <a:pt x="29" y="89"/>
                    </a:cubicBezTo>
                    <a:cubicBezTo>
                      <a:pt x="4" y="143"/>
                      <a:pt x="0" y="201"/>
                      <a:pt x="0" y="262"/>
                    </a:cubicBezTo>
                    <a:cubicBezTo>
                      <a:pt x="0" y="318"/>
                      <a:pt x="4" y="388"/>
                      <a:pt x="35" y="446"/>
                    </a:cubicBezTo>
                    <a:cubicBezTo>
                      <a:pt x="69" y="507"/>
                      <a:pt x="126" y="522"/>
                      <a:pt x="164" y="522"/>
                    </a:cubicBezTo>
                    <a:cubicBezTo>
                      <a:pt x="206" y="522"/>
                      <a:pt x="266" y="507"/>
                      <a:pt x="299" y="433"/>
                    </a:cubicBezTo>
                    <a:cubicBezTo>
                      <a:pt x="325" y="381"/>
                      <a:pt x="328" y="323"/>
                      <a:pt x="328" y="262"/>
                    </a:cubicBezTo>
                    <a:close/>
                    <a:moveTo>
                      <a:pt x="164" y="505"/>
                    </a:moveTo>
                    <a:cubicBezTo>
                      <a:pt x="135" y="505"/>
                      <a:pt x="89" y="487"/>
                      <a:pt x="73" y="414"/>
                    </a:cubicBezTo>
                    <a:cubicBezTo>
                      <a:pt x="66" y="368"/>
                      <a:pt x="66" y="299"/>
                      <a:pt x="66" y="253"/>
                    </a:cubicBezTo>
                    <a:cubicBezTo>
                      <a:pt x="66" y="204"/>
                      <a:pt x="66" y="154"/>
                      <a:pt x="71" y="113"/>
                    </a:cubicBezTo>
                    <a:cubicBezTo>
                      <a:pt x="86" y="24"/>
                      <a:pt x="144" y="15"/>
                      <a:pt x="164" y="15"/>
                    </a:cubicBezTo>
                    <a:cubicBezTo>
                      <a:pt x="190" y="15"/>
                      <a:pt x="241" y="30"/>
                      <a:pt x="257" y="104"/>
                    </a:cubicBezTo>
                    <a:cubicBezTo>
                      <a:pt x="263" y="147"/>
                      <a:pt x="263" y="206"/>
                      <a:pt x="263" y="253"/>
                    </a:cubicBezTo>
                    <a:cubicBezTo>
                      <a:pt x="263" y="310"/>
                      <a:pt x="263" y="362"/>
                      <a:pt x="255" y="409"/>
                    </a:cubicBezTo>
                    <a:cubicBezTo>
                      <a:pt x="244" y="483"/>
                      <a:pt x="199" y="505"/>
                      <a:pt x="164" y="50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A8655C64-D9B6-E14D-0B8E-4908D0B2FB7B}"/>
                  </a:ext>
                </a:extLst>
              </p:cNvPr>
              <p:cNvSpPr/>
              <p:nvPr/>
            </p:nvSpPr>
            <p:spPr>
              <a:xfrm>
                <a:off x="4574160" y="3745440"/>
                <a:ext cx="89640" cy="1306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50" h="364">
                    <a:moveTo>
                      <a:pt x="120" y="175"/>
                    </a:moveTo>
                    <a:cubicBezTo>
                      <a:pt x="162" y="175"/>
                      <a:pt x="193" y="206"/>
                      <a:pt x="193" y="262"/>
                    </a:cubicBezTo>
                    <a:cubicBezTo>
                      <a:pt x="193" y="327"/>
                      <a:pt x="153" y="349"/>
                      <a:pt x="122" y="349"/>
                    </a:cubicBezTo>
                    <a:cubicBezTo>
                      <a:pt x="100" y="349"/>
                      <a:pt x="51" y="342"/>
                      <a:pt x="29" y="310"/>
                    </a:cubicBezTo>
                    <a:cubicBezTo>
                      <a:pt x="53" y="310"/>
                      <a:pt x="60" y="292"/>
                      <a:pt x="60" y="282"/>
                    </a:cubicBezTo>
                    <a:cubicBezTo>
                      <a:pt x="60" y="264"/>
                      <a:pt x="46" y="251"/>
                      <a:pt x="31" y="251"/>
                    </a:cubicBezTo>
                    <a:cubicBezTo>
                      <a:pt x="15" y="251"/>
                      <a:pt x="0" y="260"/>
                      <a:pt x="0" y="282"/>
                    </a:cubicBezTo>
                    <a:cubicBezTo>
                      <a:pt x="0" y="331"/>
                      <a:pt x="55" y="364"/>
                      <a:pt x="122" y="364"/>
                    </a:cubicBezTo>
                    <a:cubicBezTo>
                      <a:pt x="197" y="364"/>
                      <a:pt x="250" y="316"/>
                      <a:pt x="250" y="262"/>
                    </a:cubicBezTo>
                    <a:cubicBezTo>
                      <a:pt x="250" y="221"/>
                      <a:pt x="215" y="180"/>
                      <a:pt x="155" y="167"/>
                    </a:cubicBezTo>
                    <a:cubicBezTo>
                      <a:pt x="213" y="147"/>
                      <a:pt x="232" y="106"/>
                      <a:pt x="232" y="74"/>
                    </a:cubicBezTo>
                    <a:cubicBezTo>
                      <a:pt x="232" y="32"/>
                      <a:pt x="185" y="0"/>
                      <a:pt x="124" y="0"/>
                    </a:cubicBezTo>
                    <a:cubicBezTo>
                      <a:pt x="63" y="0"/>
                      <a:pt x="15" y="30"/>
                      <a:pt x="15" y="71"/>
                    </a:cubicBezTo>
                    <a:cubicBezTo>
                      <a:pt x="15" y="91"/>
                      <a:pt x="29" y="100"/>
                      <a:pt x="44" y="100"/>
                    </a:cubicBezTo>
                    <a:cubicBezTo>
                      <a:pt x="62" y="100"/>
                      <a:pt x="73" y="89"/>
                      <a:pt x="73" y="74"/>
                    </a:cubicBezTo>
                    <a:cubicBezTo>
                      <a:pt x="73" y="58"/>
                      <a:pt x="62" y="48"/>
                      <a:pt x="44" y="45"/>
                    </a:cubicBezTo>
                    <a:cubicBezTo>
                      <a:pt x="64" y="22"/>
                      <a:pt x="102" y="17"/>
                      <a:pt x="122" y="17"/>
                    </a:cubicBezTo>
                    <a:cubicBezTo>
                      <a:pt x="146" y="17"/>
                      <a:pt x="179" y="28"/>
                      <a:pt x="179" y="74"/>
                    </a:cubicBezTo>
                    <a:cubicBezTo>
                      <a:pt x="179" y="97"/>
                      <a:pt x="173" y="121"/>
                      <a:pt x="159" y="139"/>
                    </a:cubicBezTo>
                    <a:cubicBezTo>
                      <a:pt x="139" y="158"/>
                      <a:pt x="126" y="158"/>
                      <a:pt x="97" y="160"/>
                    </a:cubicBezTo>
                    <a:cubicBezTo>
                      <a:pt x="84" y="162"/>
                      <a:pt x="84" y="162"/>
                      <a:pt x="80" y="162"/>
                    </a:cubicBezTo>
                    <a:cubicBezTo>
                      <a:pt x="78" y="165"/>
                      <a:pt x="75" y="162"/>
                      <a:pt x="75" y="169"/>
                    </a:cubicBezTo>
                    <a:cubicBezTo>
                      <a:pt x="75" y="175"/>
                      <a:pt x="80" y="175"/>
                      <a:pt x="89" y="175"/>
                    </a:cubicBezTo>
                    <a:cubicBezTo>
                      <a:pt x="99" y="175"/>
                      <a:pt x="109" y="175"/>
                      <a:pt x="120" y="17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5AC0B1D4-B664-4EF7-A389-22B8C1441F53}"/>
                  </a:ext>
                </a:extLst>
              </p:cNvPr>
              <p:cNvSpPr/>
              <p:nvPr/>
            </p:nvSpPr>
            <p:spPr>
              <a:xfrm>
                <a:off x="4682520" y="3744000"/>
                <a:ext cx="96120" cy="1281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68" h="357">
                    <a:moveTo>
                      <a:pt x="268" y="271"/>
                    </a:moveTo>
                    <a:cubicBezTo>
                      <a:pt x="268" y="264"/>
                      <a:pt x="268" y="258"/>
                      <a:pt x="268" y="251"/>
                    </a:cubicBezTo>
                    <a:cubicBezTo>
                      <a:pt x="247" y="251"/>
                      <a:pt x="227" y="251"/>
                      <a:pt x="206" y="251"/>
                    </a:cubicBezTo>
                    <a:cubicBezTo>
                      <a:pt x="206" y="173"/>
                      <a:pt x="206" y="94"/>
                      <a:pt x="206" y="15"/>
                    </a:cubicBezTo>
                    <a:cubicBezTo>
                      <a:pt x="206" y="4"/>
                      <a:pt x="206" y="0"/>
                      <a:pt x="195" y="0"/>
                    </a:cubicBezTo>
                    <a:cubicBezTo>
                      <a:pt x="188" y="0"/>
                      <a:pt x="186" y="0"/>
                      <a:pt x="182" y="6"/>
                    </a:cubicBezTo>
                    <a:cubicBezTo>
                      <a:pt x="121" y="88"/>
                      <a:pt x="61" y="170"/>
                      <a:pt x="0" y="251"/>
                    </a:cubicBezTo>
                    <a:cubicBezTo>
                      <a:pt x="0" y="258"/>
                      <a:pt x="0" y="264"/>
                      <a:pt x="0" y="271"/>
                    </a:cubicBezTo>
                    <a:cubicBezTo>
                      <a:pt x="53" y="271"/>
                      <a:pt x="106" y="271"/>
                      <a:pt x="159" y="271"/>
                    </a:cubicBezTo>
                    <a:cubicBezTo>
                      <a:pt x="159" y="285"/>
                      <a:pt x="159" y="300"/>
                      <a:pt x="159" y="314"/>
                    </a:cubicBezTo>
                    <a:cubicBezTo>
                      <a:pt x="159" y="334"/>
                      <a:pt x="159" y="340"/>
                      <a:pt x="117" y="340"/>
                    </a:cubicBezTo>
                    <a:cubicBezTo>
                      <a:pt x="112" y="340"/>
                      <a:pt x="107" y="340"/>
                      <a:pt x="102" y="340"/>
                    </a:cubicBezTo>
                    <a:cubicBezTo>
                      <a:pt x="102" y="346"/>
                      <a:pt x="102" y="352"/>
                      <a:pt x="102" y="357"/>
                    </a:cubicBezTo>
                    <a:cubicBezTo>
                      <a:pt x="128" y="357"/>
                      <a:pt x="164" y="355"/>
                      <a:pt x="184" y="355"/>
                    </a:cubicBezTo>
                    <a:cubicBezTo>
                      <a:pt x="204" y="355"/>
                      <a:pt x="239" y="357"/>
                      <a:pt x="266" y="357"/>
                    </a:cubicBezTo>
                    <a:cubicBezTo>
                      <a:pt x="266" y="352"/>
                      <a:pt x="266" y="346"/>
                      <a:pt x="266" y="340"/>
                    </a:cubicBezTo>
                    <a:cubicBezTo>
                      <a:pt x="260" y="340"/>
                      <a:pt x="255" y="340"/>
                      <a:pt x="250" y="340"/>
                    </a:cubicBezTo>
                    <a:cubicBezTo>
                      <a:pt x="206" y="340"/>
                      <a:pt x="206" y="334"/>
                      <a:pt x="206" y="314"/>
                    </a:cubicBezTo>
                    <a:cubicBezTo>
                      <a:pt x="206" y="300"/>
                      <a:pt x="206" y="285"/>
                      <a:pt x="206" y="271"/>
                    </a:cubicBezTo>
                    <a:cubicBezTo>
                      <a:pt x="227" y="271"/>
                      <a:pt x="247" y="271"/>
                      <a:pt x="268" y="271"/>
                    </a:cubicBezTo>
                    <a:close/>
                    <a:moveTo>
                      <a:pt x="164" y="58"/>
                    </a:moveTo>
                    <a:cubicBezTo>
                      <a:pt x="164" y="123"/>
                      <a:pt x="164" y="187"/>
                      <a:pt x="164" y="251"/>
                    </a:cubicBezTo>
                    <a:cubicBezTo>
                      <a:pt x="116" y="251"/>
                      <a:pt x="68" y="251"/>
                      <a:pt x="20" y="251"/>
                    </a:cubicBezTo>
                    <a:cubicBezTo>
                      <a:pt x="68" y="187"/>
                      <a:pt x="116" y="123"/>
                      <a:pt x="164" y="5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427429CF-BC03-50C6-DF60-A84867425F60}"/>
                  </a:ext>
                </a:extLst>
              </p:cNvPr>
              <p:cNvSpPr/>
              <p:nvPr/>
            </p:nvSpPr>
            <p:spPr>
              <a:xfrm>
                <a:off x="4809960" y="3863160"/>
                <a:ext cx="106560" cy="12527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97" h="349">
                    <a:moveTo>
                      <a:pt x="64" y="175"/>
                    </a:moveTo>
                    <a:cubicBezTo>
                      <a:pt x="64" y="52"/>
                      <a:pt x="128" y="19"/>
                      <a:pt x="170" y="19"/>
                    </a:cubicBezTo>
                    <a:cubicBezTo>
                      <a:pt x="177" y="19"/>
                      <a:pt x="226" y="19"/>
                      <a:pt x="252" y="48"/>
                    </a:cubicBezTo>
                    <a:cubicBezTo>
                      <a:pt x="221" y="50"/>
                      <a:pt x="217" y="71"/>
                      <a:pt x="217" y="82"/>
                    </a:cubicBezTo>
                    <a:cubicBezTo>
                      <a:pt x="217" y="102"/>
                      <a:pt x="230" y="117"/>
                      <a:pt x="252" y="117"/>
                    </a:cubicBezTo>
                    <a:cubicBezTo>
                      <a:pt x="272" y="117"/>
                      <a:pt x="288" y="104"/>
                      <a:pt x="288" y="82"/>
                    </a:cubicBezTo>
                    <a:cubicBezTo>
                      <a:pt x="288" y="30"/>
                      <a:pt x="228" y="0"/>
                      <a:pt x="168" y="0"/>
                    </a:cubicBezTo>
                    <a:cubicBezTo>
                      <a:pt x="71" y="0"/>
                      <a:pt x="0" y="82"/>
                      <a:pt x="0" y="178"/>
                    </a:cubicBezTo>
                    <a:cubicBezTo>
                      <a:pt x="0" y="273"/>
                      <a:pt x="77" y="349"/>
                      <a:pt x="168" y="349"/>
                    </a:cubicBezTo>
                    <a:cubicBezTo>
                      <a:pt x="272" y="349"/>
                      <a:pt x="297" y="259"/>
                      <a:pt x="297" y="251"/>
                    </a:cubicBezTo>
                    <a:cubicBezTo>
                      <a:pt x="297" y="244"/>
                      <a:pt x="288" y="243"/>
                      <a:pt x="286" y="243"/>
                    </a:cubicBezTo>
                    <a:cubicBezTo>
                      <a:pt x="279" y="243"/>
                      <a:pt x="279" y="245"/>
                      <a:pt x="277" y="251"/>
                    </a:cubicBezTo>
                    <a:cubicBezTo>
                      <a:pt x="255" y="321"/>
                      <a:pt x="204" y="329"/>
                      <a:pt x="175" y="329"/>
                    </a:cubicBezTo>
                    <a:cubicBezTo>
                      <a:pt x="133" y="329"/>
                      <a:pt x="64" y="297"/>
                      <a:pt x="64" y="17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79ADC61B-34AC-8CBA-FC89-CEDA8CF28A21}"/>
                  </a:ext>
                </a:extLst>
              </p:cNvPr>
              <p:cNvSpPr/>
              <p:nvPr/>
            </p:nvSpPr>
            <p:spPr>
              <a:xfrm>
                <a:off x="4934520" y="3864960"/>
                <a:ext cx="218160" cy="1206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607" h="336">
                    <a:moveTo>
                      <a:pt x="60" y="76"/>
                    </a:moveTo>
                    <a:cubicBezTo>
                      <a:pt x="60" y="144"/>
                      <a:pt x="60" y="212"/>
                      <a:pt x="60" y="279"/>
                    </a:cubicBezTo>
                    <a:cubicBezTo>
                      <a:pt x="60" y="312"/>
                      <a:pt x="51" y="312"/>
                      <a:pt x="0" y="312"/>
                    </a:cubicBezTo>
                    <a:cubicBezTo>
                      <a:pt x="0" y="320"/>
                      <a:pt x="0" y="328"/>
                      <a:pt x="0" y="336"/>
                    </a:cubicBezTo>
                    <a:cubicBezTo>
                      <a:pt x="27" y="336"/>
                      <a:pt x="66" y="334"/>
                      <a:pt x="86" y="334"/>
                    </a:cubicBezTo>
                    <a:cubicBezTo>
                      <a:pt x="106" y="334"/>
                      <a:pt x="148" y="336"/>
                      <a:pt x="175" y="336"/>
                    </a:cubicBezTo>
                    <a:cubicBezTo>
                      <a:pt x="175" y="328"/>
                      <a:pt x="175" y="320"/>
                      <a:pt x="175" y="312"/>
                    </a:cubicBezTo>
                    <a:cubicBezTo>
                      <a:pt x="122" y="312"/>
                      <a:pt x="113" y="312"/>
                      <a:pt x="113" y="279"/>
                    </a:cubicBezTo>
                    <a:cubicBezTo>
                      <a:pt x="113" y="233"/>
                      <a:pt x="113" y="186"/>
                      <a:pt x="113" y="139"/>
                    </a:cubicBezTo>
                    <a:cubicBezTo>
                      <a:pt x="113" y="61"/>
                      <a:pt x="168" y="17"/>
                      <a:pt x="219" y="17"/>
                    </a:cubicBezTo>
                    <a:cubicBezTo>
                      <a:pt x="268" y="17"/>
                      <a:pt x="277" y="58"/>
                      <a:pt x="277" y="102"/>
                    </a:cubicBezTo>
                    <a:cubicBezTo>
                      <a:pt x="277" y="161"/>
                      <a:pt x="277" y="220"/>
                      <a:pt x="277" y="279"/>
                    </a:cubicBezTo>
                    <a:cubicBezTo>
                      <a:pt x="277" y="312"/>
                      <a:pt x="268" y="312"/>
                      <a:pt x="215" y="312"/>
                    </a:cubicBezTo>
                    <a:cubicBezTo>
                      <a:pt x="215" y="320"/>
                      <a:pt x="215" y="328"/>
                      <a:pt x="215" y="336"/>
                    </a:cubicBezTo>
                    <a:cubicBezTo>
                      <a:pt x="244" y="336"/>
                      <a:pt x="281" y="334"/>
                      <a:pt x="303" y="334"/>
                    </a:cubicBezTo>
                    <a:cubicBezTo>
                      <a:pt x="323" y="334"/>
                      <a:pt x="363" y="336"/>
                      <a:pt x="390" y="336"/>
                    </a:cubicBezTo>
                    <a:cubicBezTo>
                      <a:pt x="390" y="328"/>
                      <a:pt x="390" y="320"/>
                      <a:pt x="390" y="312"/>
                    </a:cubicBezTo>
                    <a:cubicBezTo>
                      <a:pt x="339" y="312"/>
                      <a:pt x="330" y="312"/>
                      <a:pt x="330" y="279"/>
                    </a:cubicBezTo>
                    <a:cubicBezTo>
                      <a:pt x="330" y="233"/>
                      <a:pt x="330" y="186"/>
                      <a:pt x="330" y="139"/>
                    </a:cubicBezTo>
                    <a:cubicBezTo>
                      <a:pt x="330" y="61"/>
                      <a:pt x="385" y="17"/>
                      <a:pt x="434" y="17"/>
                    </a:cubicBezTo>
                    <a:cubicBezTo>
                      <a:pt x="485" y="17"/>
                      <a:pt x="491" y="58"/>
                      <a:pt x="491" y="102"/>
                    </a:cubicBezTo>
                    <a:cubicBezTo>
                      <a:pt x="491" y="161"/>
                      <a:pt x="491" y="220"/>
                      <a:pt x="491" y="279"/>
                    </a:cubicBezTo>
                    <a:cubicBezTo>
                      <a:pt x="491" y="312"/>
                      <a:pt x="485" y="312"/>
                      <a:pt x="432" y="312"/>
                    </a:cubicBezTo>
                    <a:cubicBezTo>
                      <a:pt x="432" y="320"/>
                      <a:pt x="432" y="328"/>
                      <a:pt x="432" y="336"/>
                    </a:cubicBezTo>
                    <a:cubicBezTo>
                      <a:pt x="458" y="336"/>
                      <a:pt x="498" y="334"/>
                      <a:pt x="520" y="334"/>
                    </a:cubicBezTo>
                    <a:cubicBezTo>
                      <a:pt x="540" y="334"/>
                      <a:pt x="580" y="336"/>
                      <a:pt x="607" y="336"/>
                    </a:cubicBezTo>
                    <a:cubicBezTo>
                      <a:pt x="607" y="328"/>
                      <a:pt x="607" y="320"/>
                      <a:pt x="607" y="312"/>
                    </a:cubicBezTo>
                    <a:cubicBezTo>
                      <a:pt x="567" y="312"/>
                      <a:pt x="547" y="312"/>
                      <a:pt x="547" y="290"/>
                    </a:cubicBezTo>
                    <a:cubicBezTo>
                      <a:pt x="547" y="242"/>
                      <a:pt x="547" y="194"/>
                      <a:pt x="547" y="145"/>
                    </a:cubicBezTo>
                    <a:cubicBezTo>
                      <a:pt x="547" y="80"/>
                      <a:pt x="547" y="56"/>
                      <a:pt x="522" y="28"/>
                    </a:cubicBezTo>
                    <a:cubicBezTo>
                      <a:pt x="511" y="15"/>
                      <a:pt x="485" y="0"/>
                      <a:pt x="441" y="0"/>
                    </a:cubicBezTo>
                    <a:cubicBezTo>
                      <a:pt x="374" y="0"/>
                      <a:pt x="341" y="45"/>
                      <a:pt x="328" y="76"/>
                    </a:cubicBezTo>
                    <a:cubicBezTo>
                      <a:pt x="317" y="9"/>
                      <a:pt x="259" y="0"/>
                      <a:pt x="224" y="0"/>
                    </a:cubicBezTo>
                    <a:cubicBezTo>
                      <a:pt x="166" y="0"/>
                      <a:pt x="131" y="32"/>
                      <a:pt x="108" y="80"/>
                    </a:cubicBezTo>
                    <a:cubicBezTo>
                      <a:pt x="108" y="53"/>
                      <a:pt x="108" y="27"/>
                      <a:pt x="108" y="0"/>
                    </a:cubicBezTo>
                    <a:cubicBezTo>
                      <a:pt x="72" y="3"/>
                      <a:pt x="36" y="6"/>
                      <a:pt x="0" y="9"/>
                    </a:cubicBezTo>
                    <a:cubicBezTo>
                      <a:pt x="0" y="17"/>
                      <a:pt x="0" y="25"/>
                      <a:pt x="0" y="32"/>
                    </a:cubicBezTo>
                    <a:cubicBezTo>
                      <a:pt x="53" y="32"/>
                      <a:pt x="60" y="37"/>
                      <a:pt x="60" y="7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CA3157D1-D9D9-0431-71E6-B2E0BE276534}"/>
                  </a:ext>
                </a:extLst>
              </p:cNvPr>
              <p:cNvSpPr/>
              <p:nvPr/>
            </p:nvSpPr>
            <p:spPr>
              <a:xfrm>
                <a:off x="5180040" y="3820320"/>
                <a:ext cx="131760" cy="9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67" h="26">
                    <a:moveTo>
                      <a:pt x="345" y="26"/>
                    </a:moveTo>
                    <a:cubicBezTo>
                      <a:pt x="354" y="26"/>
                      <a:pt x="367" y="26"/>
                      <a:pt x="367" y="13"/>
                    </a:cubicBezTo>
                    <a:cubicBezTo>
                      <a:pt x="367" y="0"/>
                      <a:pt x="354" y="0"/>
                      <a:pt x="345" y="0"/>
                    </a:cubicBezTo>
                    <a:cubicBezTo>
                      <a:pt x="238" y="0"/>
                      <a:pt x="130" y="0"/>
                      <a:pt x="22" y="0"/>
                    </a:cubicBezTo>
                    <a:cubicBezTo>
                      <a:pt x="13" y="0"/>
                      <a:pt x="0" y="0"/>
                      <a:pt x="0" y="13"/>
                    </a:cubicBezTo>
                    <a:cubicBezTo>
                      <a:pt x="0" y="26"/>
                      <a:pt x="11" y="26"/>
                      <a:pt x="22" y="26"/>
                    </a:cubicBezTo>
                    <a:cubicBezTo>
                      <a:pt x="130" y="26"/>
                      <a:pt x="238" y="26"/>
                      <a:pt x="345" y="2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528E0281-2227-9252-BEA1-CF2647B1B467}"/>
                  </a:ext>
                </a:extLst>
              </p:cNvPr>
              <p:cNvSpPr/>
              <p:nvPr/>
            </p:nvSpPr>
            <p:spPr>
              <a:xfrm>
                <a:off x="5345640" y="3745440"/>
                <a:ext cx="86400" cy="12671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41" h="353">
                    <a:moveTo>
                      <a:pt x="241" y="258"/>
                    </a:moveTo>
                    <a:cubicBezTo>
                      <a:pt x="235" y="258"/>
                      <a:pt x="229" y="258"/>
                      <a:pt x="224" y="258"/>
                    </a:cubicBezTo>
                    <a:cubicBezTo>
                      <a:pt x="221" y="269"/>
                      <a:pt x="215" y="301"/>
                      <a:pt x="208" y="305"/>
                    </a:cubicBezTo>
                    <a:cubicBezTo>
                      <a:pt x="204" y="310"/>
                      <a:pt x="162" y="310"/>
                      <a:pt x="155" y="310"/>
                    </a:cubicBezTo>
                    <a:cubicBezTo>
                      <a:pt x="122" y="310"/>
                      <a:pt x="89" y="310"/>
                      <a:pt x="55" y="310"/>
                    </a:cubicBezTo>
                    <a:cubicBezTo>
                      <a:pt x="111" y="260"/>
                      <a:pt x="131" y="245"/>
                      <a:pt x="164" y="219"/>
                    </a:cubicBezTo>
                    <a:cubicBezTo>
                      <a:pt x="204" y="188"/>
                      <a:pt x="241" y="156"/>
                      <a:pt x="241" y="104"/>
                    </a:cubicBezTo>
                    <a:cubicBezTo>
                      <a:pt x="241" y="41"/>
                      <a:pt x="184" y="0"/>
                      <a:pt x="113" y="0"/>
                    </a:cubicBezTo>
                    <a:cubicBezTo>
                      <a:pt x="46" y="0"/>
                      <a:pt x="0" y="48"/>
                      <a:pt x="0" y="95"/>
                    </a:cubicBezTo>
                    <a:cubicBezTo>
                      <a:pt x="0" y="123"/>
                      <a:pt x="24" y="126"/>
                      <a:pt x="29" y="126"/>
                    </a:cubicBezTo>
                    <a:cubicBezTo>
                      <a:pt x="42" y="126"/>
                      <a:pt x="58" y="117"/>
                      <a:pt x="58" y="97"/>
                    </a:cubicBezTo>
                    <a:cubicBezTo>
                      <a:pt x="58" y="89"/>
                      <a:pt x="55" y="69"/>
                      <a:pt x="27" y="69"/>
                    </a:cubicBezTo>
                    <a:cubicBezTo>
                      <a:pt x="42" y="32"/>
                      <a:pt x="80" y="19"/>
                      <a:pt x="106" y="19"/>
                    </a:cubicBezTo>
                    <a:cubicBezTo>
                      <a:pt x="159" y="19"/>
                      <a:pt x="188" y="61"/>
                      <a:pt x="188" y="104"/>
                    </a:cubicBezTo>
                    <a:cubicBezTo>
                      <a:pt x="188" y="152"/>
                      <a:pt x="155" y="188"/>
                      <a:pt x="137" y="206"/>
                    </a:cubicBezTo>
                    <a:cubicBezTo>
                      <a:pt x="94" y="248"/>
                      <a:pt x="50" y="291"/>
                      <a:pt x="7" y="334"/>
                    </a:cubicBezTo>
                    <a:cubicBezTo>
                      <a:pt x="0" y="338"/>
                      <a:pt x="0" y="340"/>
                      <a:pt x="0" y="353"/>
                    </a:cubicBezTo>
                    <a:cubicBezTo>
                      <a:pt x="75" y="353"/>
                      <a:pt x="151" y="353"/>
                      <a:pt x="226" y="353"/>
                    </a:cubicBezTo>
                    <a:cubicBezTo>
                      <a:pt x="231" y="321"/>
                      <a:pt x="236" y="290"/>
                      <a:pt x="241" y="25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A2274C32-FCE6-57B1-D5B0-57B3FFF9F240}"/>
                  </a:ext>
                </a:extLst>
              </p:cNvPr>
              <p:cNvSpPr/>
              <p:nvPr/>
            </p:nvSpPr>
            <p:spPr>
              <a:xfrm>
                <a:off x="5468400" y="3863160"/>
                <a:ext cx="91440" cy="12527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55" h="349">
                    <a:moveTo>
                      <a:pt x="137" y="193"/>
                    </a:moveTo>
                    <a:cubicBezTo>
                      <a:pt x="153" y="197"/>
                      <a:pt x="217" y="208"/>
                      <a:pt x="217" y="264"/>
                    </a:cubicBezTo>
                    <a:cubicBezTo>
                      <a:pt x="217" y="301"/>
                      <a:pt x="190" y="331"/>
                      <a:pt x="128" y="331"/>
                    </a:cubicBezTo>
                    <a:cubicBezTo>
                      <a:pt x="64" y="331"/>
                      <a:pt x="35" y="288"/>
                      <a:pt x="22" y="225"/>
                    </a:cubicBezTo>
                    <a:cubicBezTo>
                      <a:pt x="18" y="214"/>
                      <a:pt x="18" y="212"/>
                      <a:pt x="11" y="212"/>
                    </a:cubicBezTo>
                    <a:cubicBezTo>
                      <a:pt x="0" y="212"/>
                      <a:pt x="0" y="217"/>
                      <a:pt x="0" y="230"/>
                    </a:cubicBezTo>
                    <a:cubicBezTo>
                      <a:pt x="0" y="264"/>
                      <a:pt x="0" y="298"/>
                      <a:pt x="0" y="331"/>
                    </a:cubicBezTo>
                    <a:cubicBezTo>
                      <a:pt x="0" y="344"/>
                      <a:pt x="0" y="349"/>
                      <a:pt x="9" y="349"/>
                    </a:cubicBezTo>
                    <a:cubicBezTo>
                      <a:pt x="13" y="349"/>
                      <a:pt x="14" y="350"/>
                      <a:pt x="29" y="334"/>
                    </a:cubicBezTo>
                    <a:cubicBezTo>
                      <a:pt x="30" y="332"/>
                      <a:pt x="29" y="331"/>
                      <a:pt x="44" y="316"/>
                    </a:cubicBezTo>
                    <a:cubicBezTo>
                      <a:pt x="77" y="349"/>
                      <a:pt x="113" y="349"/>
                      <a:pt x="128" y="349"/>
                    </a:cubicBezTo>
                    <a:cubicBezTo>
                      <a:pt x="219" y="349"/>
                      <a:pt x="255" y="299"/>
                      <a:pt x="255" y="243"/>
                    </a:cubicBezTo>
                    <a:cubicBezTo>
                      <a:pt x="255" y="204"/>
                      <a:pt x="230" y="180"/>
                      <a:pt x="221" y="171"/>
                    </a:cubicBezTo>
                    <a:cubicBezTo>
                      <a:pt x="197" y="147"/>
                      <a:pt x="166" y="141"/>
                      <a:pt x="133" y="134"/>
                    </a:cubicBezTo>
                    <a:cubicBezTo>
                      <a:pt x="89" y="126"/>
                      <a:pt x="38" y="117"/>
                      <a:pt x="38" y="71"/>
                    </a:cubicBezTo>
                    <a:cubicBezTo>
                      <a:pt x="38" y="45"/>
                      <a:pt x="58" y="15"/>
                      <a:pt x="124" y="15"/>
                    </a:cubicBezTo>
                    <a:cubicBezTo>
                      <a:pt x="210" y="15"/>
                      <a:pt x="215" y="82"/>
                      <a:pt x="215" y="106"/>
                    </a:cubicBezTo>
                    <a:cubicBezTo>
                      <a:pt x="217" y="113"/>
                      <a:pt x="224" y="113"/>
                      <a:pt x="226" y="113"/>
                    </a:cubicBezTo>
                    <a:cubicBezTo>
                      <a:pt x="235" y="113"/>
                      <a:pt x="235" y="110"/>
                      <a:pt x="235" y="95"/>
                    </a:cubicBezTo>
                    <a:cubicBezTo>
                      <a:pt x="235" y="70"/>
                      <a:pt x="235" y="45"/>
                      <a:pt x="235" y="19"/>
                    </a:cubicBezTo>
                    <a:cubicBezTo>
                      <a:pt x="235" y="6"/>
                      <a:pt x="235" y="0"/>
                      <a:pt x="226" y="0"/>
                    </a:cubicBezTo>
                    <a:cubicBezTo>
                      <a:pt x="224" y="0"/>
                      <a:pt x="221" y="0"/>
                      <a:pt x="210" y="9"/>
                    </a:cubicBezTo>
                    <a:cubicBezTo>
                      <a:pt x="208" y="13"/>
                      <a:pt x="201" y="19"/>
                      <a:pt x="197" y="22"/>
                    </a:cubicBezTo>
                    <a:cubicBezTo>
                      <a:pt x="168" y="0"/>
                      <a:pt x="137" y="0"/>
                      <a:pt x="124" y="0"/>
                    </a:cubicBezTo>
                    <a:cubicBezTo>
                      <a:pt x="29" y="0"/>
                      <a:pt x="0" y="52"/>
                      <a:pt x="0" y="93"/>
                    </a:cubicBezTo>
                    <a:cubicBezTo>
                      <a:pt x="0" y="121"/>
                      <a:pt x="13" y="141"/>
                      <a:pt x="33" y="158"/>
                    </a:cubicBezTo>
                    <a:cubicBezTo>
                      <a:pt x="58" y="178"/>
                      <a:pt x="80" y="182"/>
                      <a:pt x="137" y="193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71AC6154-DDC8-F9B0-C02F-6DA632A6309F}"/>
                  </a:ext>
                </a:extLst>
              </p:cNvPr>
              <p:cNvSpPr/>
              <p:nvPr/>
            </p:nvSpPr>
            <p:spPr>
              <a:xfrm>
                <a:off x="5591160" y="3820320"/>
                <a:ext cx="131760" cy="9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67" h="26">
                    <a:moveTo>
                      <a:pt x="345" y="26"/>
                    </a:moveTo>
                    <a:cubicBezTo>
                      <a:pt x="354" y="26"/>
                      <a:pt x="367" y="26"/>
                      <a:pt x="367" y="13"/>
                    </a:cubicBezTo>
                    <a:cubicBezTo>
                      <a:pt x="367" y="0"/>
                      <a:pt x="354" y="0"/>
                      <a:pt x="345" y="0"/>
                    </a:cubicBezTo>
                    <a:cubicBezTo>
                      <a:pt x="237" y="0"/>
                      <a:pt x="128" y="0"/>
                      <a:pt x="20" y="0"/>
                    </a:cubicBezTo>
                    <a:cubicBezTo>
                      <a:pt x="13" y="0"/>
                      <a:pt x="0" y="0"/>
                      <a:pt x="0" y="13"/>
                    </a:cubicBezTo>
                    <a:cubicBezTo>
                      <a:pt x="0" y="26"/>
                      <a:pt x="11" y="26"/>
                      <a:pt x="20" y="26"/>
                    </a:cubicBezTo>
                    <a:cubicBezTo>
                      <a:pt x="128" y="26"/>
                      <a:pt x="237" y="26"/>
                      <a:pt x="345" y="2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CA77DB5E-0FCB-8CB3-525F-129E98CA672F}"/>
                  </a:ext>
                </a:extLst>
              </p:cNvPr>
              <p:cNvSpPr/>
              <p:nvPr/>
            </p:nvSpPr>
            <p:spPr>
              <a:xfrm>
                <a:off x="5765759" y="3745440"/>
                <a:ext cx="71280" cy="12671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99" h="353">
                    <a:moveTo>
                      <a:pt x="124" y="15"/>
                    </a:moveTo>
                    <a:cubicBezTo>
                      <a:pt x="124" y="2"/>
                      <a:pt x="124" y="0"/>
                      <a:pt x="108" y="0"/>
                    </a:cubicBezTo>
                    <a:cubicBezTo>
                      <a:pt x="73" y="35"/>
                      <a:pt x="24" y="35"/>
                      <a:pt x="0" y="35"/>
                    </a:cubicBezTo>
                    <a:cubicBezTo>
                      <a:pt x="0" y="41"/>
                      <a:pt x="0" y="48"/>
                      <a:pt x="0" y="54"/>
                    </a:cubicBezTo>
                    <a:cubicBezTo>
                      <a:pt x="13" y="54"/>
                      <a:pt x="51" y="54"/>
                      <a:pt x="80" y="39"/>
                    </a:cubicBezTo>
                    <a:cubicBezTo>
                      <a:pt x="80" y="129"/>
                      <a:pt x="80" y="220"/>
                      <a:pt x="80" y="310"/>
                    </a:cubicBezTo>
                    <a:cubicBezTo>
                      <a:pt x="80" y="327"/>
                      <a:pt x="80" y="336"/>
                      <a:pt x="27" y="336"/>
                    </a:cubicBezTo>
                    <a:cubicBezTo>
                      <a:pt x="19" y="336"/>
                      <a:pt x="12" y="336"/>
                      <a:pt x="4" y="336"/>
                    </a:cubicBezTo>
                    <a:cubicBezTo>
                      <a:pt x="4" y="342"/>
                      <a:pt x="4" y="347"/>
                      <a:pt x="4" y="353"/>
                    </a:cubicBezTo>
                    <a:cubicBezTo>
                      <a:pt x="15" y="353"/>
                      <a:pt x="82" y="351"/>
                      <a:pt x="102" y="351"/>
                    </a:cubicBezTo>
                    <a:cubicBezTo>
                      <a:pt x="120" y="351"/>
                      <a:pt x="188" y="353"/>
                      <a:pt x="199" y="353"/>
                    </a:cubicBezTo>
                    <a:cubicBezTo>
                      <a:pt x="199" y="347"/>
                      <a:pt x="199" y="342"/>
                      <a:pt x="199" y="336"/>
                    </a:cubicBezTo>
                    <a:cubicBezTo>
                      <a:pt x="193" y="336"/>
                      <a:pt x="186" y="336"/>
                      <a:pt x="179" y="336"/>
                    </a:cubicBezTo>
                    <a:cubicBezTo>
                      <a:pt x="124" y="336"/>
                      <a:pt x="124" y="327"/>
                      <a:pt x="124" y="310"/>
                    </a:cubicBezTo>
                    <a:cubicBezTo>
                      <a:pt x="124" y="212"/>
                      <a:pt x="124" y="113"/>
                      <a:pt x="124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619CFB91-5A38-0F24-CE99-986A07399DB8}"/>
              </a:ext>
            </a:extLst>
          </p:cNvPr>
          <p:cNvSpPr txBox="1"/>
          <p:nvPr/>
        </p:nvSpPr>
        <p:spPr>
          <a:xfrm>
            <a:off x="809969" y="5989385"/>
            <a:ext cx="1034013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i="0" u="none" strike="noStrike" kern="1200" cap="none" baseline="33000" dirty="0">
                <a:ln>
                  <a:noFill/>
                </a:ln>
                <a:ea typeface="PingFang SC" pitchFamily="2"/>
                <a:cs typeface="Arial Unicode MS" pitchFamily="2"/>
              </a:rPr>
              <a:t>1 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ea typeface="PingFang SC" pitchFamily="2"/>
                <a:cs typeface="Arial Unicode MS" pitchFamily="2"/>
              </a:rPr>
              <a:t>C. Gohil, et. al.</a:t>
            </a:r>
            <a:r>
              <a:rPr lang="en-GB" sz="14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 “</a:t>
            </a:r>
            <a:r>
              <a:rPr lang="en-GB" sz="1400" b="0" i="1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Luminosity performance of the Compact Linear Collider at 380 GeV with static and dynamic imperfections</a:t>
            </a:r>
            <a:r>
              <a:rPr lang="en-GB" sz="14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”, 2020</a:t>
            </a:r>
            <a:endParaRPr lang="en-UA" sz="1400" dirty="0"/>
          </a:p>
        </p:txBody>
      </p:sp>
    </p:spTree>
    <p:extLst>
      <p:ext uri="{BB962C8B-B14F-4D97-AF65-F5344CB8AC3E}">
        <p14:creationId xmlns:p14="http://schemas.microsoft.com/office/powerpoint/2010/main" val="16196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91F7EF-7207-DC56-F796-2BA6E2EEE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ML alignment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39ACA-848E-1140-2F4C-3D885BEB7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AC76-2F0C-0348-9970-326252659BB0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31775-1296-0684-BA10-EAB3A052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169D1AD-4823-B490-44FB-667E14AD95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729803" y="1035079"/>
            <a:ext cx="9000380" cy="1923348"/>
          </a:xfrm>
          <a:prstGeom prst="rect">
            <a:avLst/>
          </a:prstGeom>
          <a:noFill/>
          <a:ln w="36720">
            <a:solidFill>
              <a:srgbClr val="3465A4"/>
            </a:solidFill>
            <a:prstDash val="solid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06791-9CFE-645A-5951-33D7CD71037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23392" y="3701085"/>
            <a:ext cx="5630315" cy="192334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C7C699-C0F1-DA9D-BBFA-E57B467079BC}"/>
              </a:ext>
            </a:extLst>
          </p:cNvPr>
          <p:cNvSpPr txBox="1"/>
          <p:nvPr/>
        </p:nvSpPr>
        <p:spPr>
          <a:xfrm>
            <a:off x="767408" y="3435345"/>
            <a:ext cx="48245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A" dirty="0"/>
              <a:t>Each element is </a:t>
            </a:r>
            <a:r>
              <a:rPr lang="en-UA" b="1" dirty="0"/>
              <a:t>prealigned</a:t>
            </a:r>
            <a:r>
              <a:rPr lang="en-UA" dirty="0"/>
              <a:t> after installation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182851-0165-0227-4F1A-D83D64FC8D7F}"/>
              </a:ext>
            </a:extLst>
          </p:cNvPr>
          <p:cNvSpPr txBox="1"/>
          <p:nvPr/>
        </p:nvSpPr>
        <p:spPr>
          <a:xfrm>
            <a:off x="6624141" y="3435345"/>
            <a:ext cx="38530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A" b="1" dirty="0"/>
              <a:t>Beam based alignment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C2479A-C596-D3F9-41CB-F8885D0AB56F}"/>
              </a:ext>
            </a:extLst>
          </p:cNvPr>
          <p:cNvSpPr txBox="1"/>
          <p:nvPr/>
        </p:nvSpPr>
        <p:spPr>
          <a:xfrm>
            <a:off x="6653873" y="3892166"/>
            <a:ext cx="4536504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A" dirty="0"/>
              <a:t>One to one steering (</a:t>
            </a:r>
            <a:r>
              <a:rPr lang="en-UA" b="1" dirty="0"/>
              <a:t>1-2-1</a:t>
            </a:r>
            <a:r>
              <a:rPr lang="en-UA" dirty="0"/>
              <a:t>)</a:t>
            </a:r>
          </a:p>
          <a:p>
            <a:pPr marL="342900" indent="-342900" algn="l">
              <a:buFont typeface="+mj-lt"/>
              <a:buAutoNum type="arabicPeriod"/>
            </a:pPr>
            <a:endParaRPr lang="en-UA" dirty="0"/>
          </a:p>
          <a:p>
            <a:pPr marL="342900" indent="-342900">
              <a:buFont typeface="+mj-lt"/>
              <a:buAutoNum type="arabicPeriod"/>
            </a:pPr>
            <a:r>
              <a:rPr lang="en-UA" dirty="0">
                <a:solidFill>
                  <a:schemeClr val="accent1"/>
                </a:solidFill>
              </a:rPr>
              <a:t>Dispersion free steering (</a:t>
            </a:r>
            <a:r>
              <a:rPr lang="en-UA" b="1" dirty="0">
                <a:solidFill>
                  <a:schemeClr val="accent1"/>
                </a:solidFill>
              </a:rPr>
              <a:t>DFS</a:t>
            </a:r>
            <a:r>
              <a:rPr lang="en-UA" dirty="0">
                <a:solidFill>
                  <a:schemeClr val="accent1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endParaRPr lang="en-UA" dirty="0">
              <a:solidFill>
                <a:schemeClr val="accent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A" dirty="0">
                <a:solidFill>
                  <a:schemeClr val="accent1"/>
                </a:solidFill>
              </a:rPr>
              <a:t>Accelerator structure alignment (</a:t>
            </a:r>
            <a:r>
              <a:rPr lang="en-UA" b="1" dirty="0">
                <a:solidFill>
                  <a:schemeClr val="accent1"/>
                </a:solidFill>
              </a:rPr>
              <a:t>RF alignment</a:t>
            </a:r>
            <a:r>
              <a:rPr lang="en-UA" dirty="0">
                <a:solidFill>
                  <a:schemeClr val="accent1"/>
                </a:solidFill>
              </a:rPr>
              <a:t>)</a:t>
            </a:r>
          </a:p>
          <a:p>
            <a:pPr lvl="1"/>
            <a:endParaRPr lang="en-UA" sz="1400" i="1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DE44EC-33C9-7F8A-0D52-7C710F28E698}"/>
              </a:ext>
            </a:extLst>
          </p:cNvPr>
          <p:cNvSpPr txBox="1"/>
          <p:nvPr/>
        </p:nvSpPr>
        <p:spPr>
          <a:xfrm>
            <a:off x="623392" y="5987771"/>
            <a:ext cx="111606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aseline="30000" dirty="0">
                <a:latin typeface="Liberation Sans" pitchFamily="18"/>
                <a:ea typeface="PingFang SC" pitchFamily="2"/>
                <a:cs typeface="Arial Unicode MS" pitchFamily="2"/>
              </a:rPr>
              <a:t>2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N. </a:t>
            </a:r>
            <a:r>
              <a:rPr lang="en-GB" sz="1400" b="0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Blaskovic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 </a:t>
            </a:r>
            <a:r>
              <a:rPr lang="en-GB" sz="1400" b="0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Kraljevic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, D. Schulte,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 “</a:t>
            </a:r>
            <a:r>
              <a:rPr lang="en-GB" sz="1400" b="0" i="1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Beam-based beamline element alignment for the main </a:t>
            </a:r>
            <a:r>
              <a:rPr lang="en-GB" sz="1400" b="0" i="1" u="none" strike="noStrike" kern="1200" cap="none" dirty="0" err="1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linac</a:t>
            </a:r>
            <a:r>
              <a:rPr lang="en-GB" sz="1400" b="0" i="1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 of the 380 GeV stage of CLIC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”, IPAC 2019</a:t>
            </a:r>
            <a:endParaRPr lang="en-UA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0DCFDCD-4CB6-4D90-6D27-9E9904AB75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446129" y="3187628"/>
            <a:ext cx="3984840" cy="2751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724022-D8D5-13BC-983F-BB02DE7EEA2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668579" y="3176595"/>
            <a:ext cx="3764160" cy="275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F9ECC3-041E-426C-7C09-BB3497E9EB1A}"/>
              </a:ext>
            </a:extLst>
          </p:cNvPr>
          <p:cNvSpPr txBox="1"/>
          <p:nvPr/>
        </p:nvSpPr>
        <p:spPr>
          <a:xfrm>
            <a:off x="4304722" y="4734532"/>
            <a:ext cx="34307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Summary</a:t>
            </a:r>
            <a:r>
              <a:rPr lang="en-GB" b="1" baseline="30000" dirty="0">
                <a:ea typeface="PingFang SC" pitchFamily="2"/>
                <a:cs typeface="Arial Unicode MS" pitchFamily="2"/>
              </a:rPr>
              <a:t>2</a:t>
            </a:r>
            <a:r>
              <a:rPr lang="en-GB" sz="1800" b="1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100 % of the machines &lt; 4 nm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703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169"/>
    </mc:Choice>
    <mc:Fallback xmlns="">
      <p:transition spd="slow" advTm="171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60CBB-D94F-F133-4625-A48EC8F45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9E4D-1C9A-544C-8F61-449D51CC38AD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91D2F-2C45-4336-8699-954994A96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A71D0-A174-25E6-4CFC-DFE1BCA6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CFD02D6-959F-CB88-97A1-C1F0AA524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GB" dirty="0"/>
            </a:br>
            <a:r>
              <a:rPr lang="en-GB" sz="1600" b="0" dirty="0"/>
              <a:t>Emittance tuning knobs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DC963B-797F-1035-D82A-929877DC960A}"/>
              </a:ext>
            </a:extLst>
          </p:cNvPr>
          <p:cNvSpPr txBox="1"/>
          <p:nvPr/>
        </p:nvSpPr>
        <p:spPr>
          <a:xfrm>
            <a:off x="676702" y="4587668"/>
            <a:ext cx="633670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Evaluate potential of using the tuning knobs to: </a:t>
            </a:r>
            <a:r>
              <a:rPr lang="en-UA" b="1" dirty="0"/>
              <a:t>squeeze down the budget for static errors </a:t>
            </a:r>
            <a:r>
              <a:rPr lang="en-UA" dirty="0"/>
              <a:t>and </a:t>
            </a:r>
            <a:r>
              <a:rPr lang="en-UA" b="1" dirty="0"/>
              <a:t>provide a backup solution for RF alignment.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8F712-F90D-C43E-FBA8-039CC97EC32B}"/>
              </a:ext>
            </a:extLst>
          </p:cNvPr>
          <p:cNvSpPr txBox="1"/>
          <p:nvPr/>
        </p:nvSpPr>
        <p:spPr>
          <a:xfrm>
            <a:off x="676702" y="1439335"/>
            <a:ext cx="6552728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Residual emittance growth comes from the wakefields of the misaligned accelerating structures.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To compensate the unwanted wakefield kicks, we need to offset the beam vertically inside of the cavities. This can be done by </a:t>
            </a:r>
            <a:r>
              <a:rPr lang="en-UA" b="1" dirty="0"/>
              <a:t>misaligning cavities</a:t>
            </a:r>
            <a:r>
              <a:rPr lang="en-UA" dirty="0"/>
              <a:t> (girders) or creating orbit bumps with </a:t>
            </a:r>
            <a:r>
              <a:rPr lang="en-UA" b="1" dirty="0"/>
              <a:t>displaced quadrupoles.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A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b="1" dirty="0"/>
              <a:t>Emittance tuning knob</a:t>
            </a:r>
            <a:r>
              <a:rPr lang="en-UA" b="1" baseline="30000" dirty="0"/>
              <a:t>3</a:t>
            </a:r>
            <a:r>
              <a:rPr lang="en-UA" dirty="0"/>
              <a:t> – is a set of elements offset that allows to reduce the emittance growth.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9B17C5-D4A4-68CA-2E1F-FBBA1A098F1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788336" y="1497812"/>
            <a:ext cx="3319210" cy="358205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8F6E85-8267-481B-8260-7F9AE2DE019B}"/>
              </a:ext>
            </a:extLst>
          </p:cNvPr>
          <p:cNvSpPr txBox="1"/>
          <p:nvPr/>
        </p:nvSpPr>
        <p:spPr>
          <a:xfrm>
            <a:off x="707769" y="5935218"/>
            <a:ext cx="100188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400" b="1" i="0" u="none" strike="noStrike" kern="1200" cap="none" baseline="33000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3 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A. Pastushenko, D. Schulte,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 “</a:t>
            </a:r>
            <a:r>
              <a:rPr lang="en-GB" sz="1400" b="0" i="1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Emittance tuning bumps for the Main </a:t>
            </a:r>
            <a:r>
              <a:rPr lang="en-GB" sz="1400" b="0" i="1" u="none" strike="noStrike" kern="1200" cap="none" dirty="0" err="1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Linac</a:t>
            </a:r>
            <a:r>
              <a:rPr lang="en-GB" sz="1400" b="0" i="1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 of CLIC 380 GeV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”, IPAC 2023, THPL087</a:t>
            </a:r>
          </a:p>
        </p:txBody>
      </p:sp>
    </p:spTree>
    <p:extLst>
      <p:ext uri="{BB962C8B-B14F-4D97-AF65-F5344CB8AC3E}">
        <p14:creationId xmlns:p14="http://schemas.microsoft.com/office/powerpoint/2010/main" val="134720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382"/>
    </mc:Choice>
    <mc:Fallback xmlns="">
      <p:transition spd="slow" advTm="16238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9EA38-7100-6ACA-CA7F-4109997CB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DE4C1-3578-1F48-802C-A1FBF7935F7D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AC7F4-27DB-CEFF-A69A-6AE12BAC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22101-82E9-B732-74B2-7A95EF59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ED4D8F5-777A-3DD2-30D1-D30DB7D235A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1076" t="44506" r="20677" b="35302"/>
          <a:stretch>
            <a:fillRect/>
          </a:stretch>
        </p:blipFill>
        <p:spPr>
          <a:xfrm>
            <a:off x="2277887" y="4483249"/>
            <a:ext cx="6842449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4122C3-F0AF-CA55-7830-ED5C2DAAFC51}"/>
              </a:ext>
            </a:extLst>
          </p:cNvPr>
          <p:cNvSpPr txBox="1"/>
          <p:nvPr/>
        </p:nvSpPr>
        <p:spPr>
          <a:xfrm>
            <a:off x="3855941" y="4064092"/>
            <a:ext cx="3456384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Macroparticle beam simplified: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FAAD263-79E1-C423-23D4-A7881C7033A9}"/>
                  </a:ext>
                </a:extLst>
              </p:cNvPr>
              <p:cNvSpPr txBox="1"/>
              <p:nvPr/>
            </p:nvSpPr>
            <p:spPr>
              <a:xfrm>
                <a:off x="895961" y="1654671"/>
                <a:ext cx="9376345" cy="27954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The beam is represented by a set of macroparticles.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The beam is cut longitudinaly with multiple macroparticles in each slice. Macroparticles within each slice have different energies to simulate the beam energy spread.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Each macroparticle is characterized with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𝐬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𝐭</m:t>
                    </m:r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:r>
                  <a:rPr lang="en-UA" b="1" dirty="0">
                    <a:solidFill>
                      <a:schemeClr val="accent1"/>
                    </a:solidFill>
                  </a:rPr>
                  <a:t>and also the 2</a:t>
                </a:r>
                <a:r>
                  <a:rPr lang="en-UA" b="1" baseline="30000" dirty="0">
                    <a:solidFill>
                      <a:schemeClr val="accent1"/>
                    </a:solidFill>
                  </a:rPr>
                  <a:t>nd</a:t>
                </a:r>
                <a:r>
                  <a:rPr lang="en-UA" b="1" dirty="0">
                    <a:solidFill>
                      <a:schemeClr val="accent1"/>
                    </a:solidFill>
                  </a:rPr>
                  <a:t> momentas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𝒙𝒚</m:t>
                        </m:r>
                      </m:sub>
                    </m:sSub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𝒙𝒙</m:t>
                        </m:r>
                      </m:sub>
                    </m:sSub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, </a:t>
                </a:r>
                <a:r>
                  <a:rPr lang="en-UA" b="1" dirty="0">
                    <a:solidFill>
                      <a:schemeClr val="accent1"/>
                    </a:solidFill>
                  </a:rPr>
                  <a:t>.. </a:t>
                </a:r>
                <a:r>
                  <a:rPr lang="en-GB" b="1" dirty="0">
                    <a:solidFill>
                      <a:schemeClr val="accent1"/>
                    </a:solidFill>
                  </a:rPr>
                  <a:t>and</a:t>
                </a:r>
                <a:r>
                  <a:rPr lang="en-UA" b="1" dirty="0">
                    <a:solidFill>
                      <a:schemeClr val="accent1"/>
                    </a:solidFill>
                  </a:rPr>
                  <a:t> also with a weight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endParaRPr lang="en-UA" b="1" dirty="0">
                  <a:solidFill>
                    <a:schemeClr val="accent1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FAAD263-79E1-C423-23D4-A7881C7033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961" y="1654671"/>
                <a:ext cx="9376345" cy="2795445"/>
              </a:xfrm>
              <a:prstGeom prst="rect">
                <a:avLst/>
              </a:prstGeom>
              <a:blipFill>
                <a:blip r:embed="rId5"/>
                <a:stretch>
                  <a:fillRect l="-1353" t="-2715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2">
            <a:extLst>
              <a:ext uri="{FF2B5EF4-FFF2-40B4-BE49-F238E27FC236}">
                <a16:creationId xmlns:a16="http://schemas.microsoft.com/office/drawing/2014/main" id="{5FF9FBA3-7B84-1F8D-5288-969A2A9836DE}"/>
              </a:ext>
            </a:extLst>
          </p:cNvPr>
          <p:cNvSpPr txBox="1">
            <a:spLocks/>
          </p:cNvSpPr>
          <p:nvPr/>
        </p:nvSpPr>
        <p:spPr>
          <a:xfrm>
            <a:off x="560388" y="5259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Macroparticle model of the beam</a:t>
            </a:r>
            <a:endParaRPr lang="en-UA" dirty="0"/>
          </a:p>
        </p:txBody>
      </p:sp>
    </p:spTree>
    <p:extLst>
      <p:ext uri="{BB962C8B-B14F-4D97-AF65-F5344CB8AC3E}">
        <p14:creationId xmlns:p14="http://schemas.microsoft.com/office/powerpoint/2010/main" val="196855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18"/>
    </mc:Choice>
    <mc:Fallback xmlns="">
      <p:transition spd="slow" advTm="5391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05BE8A-7FBC-DFCF-3E66-9C3C8FB5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Emittance of the macroparticle beam</a:t>
            </a:r>
            <a:endParaRPr lang="en-U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55E06-0A35-04E9-C768-08ECEFBF5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9A924-907A-7148-84D9-3CB1B17012DA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FD53C-8C8C-3662-036F-8A48E08B0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338B4-D10B-9F6E-7BA3-91209EE6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5C8BC-41E7-3B0D-C26C-2994EE4182D4}"/>
                  </a:ext>
                </a:extLst>
              </p:cNvPr>
              <p:cNvSpPr txBox="1"/>
              <p:nvPr/>
            </p:nvSpPr>
            <p:spPr>
              <a:xfrm>
                <a:off x="623392" y="1124744"/>
                <a:ext cx="9865096" cy="48272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b="1" dirty="0">
                    <a:solidFill>
                      <a:schemeClr val="tx2"/>
                    </a:solidFill>
                  </a:rPr>
                  <a:t>Emittance of the macroparticle beam</a:t>
                </a:r>
                <a:r>
                  <a:rPr lang="en-UA" dirty="0">
                    <a:solidFill>
                      <a:schemeClr val="tx2"/>
                    </a:solidFill>
                  </a:rPr>
                  <a:t> writes: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nary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𝑦𝑦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nary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e>
                                  </m:nary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 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A" dirty="0">
                  <a:solidFill>
                    <a:schemeClr val="tx2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𝑴</m:t>
                    </m:r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 is the number of macropartiles;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:r>
                  <a:rPr lang="en-UA" dirty="0">
                    <a:solidFill>
                      <a:schemeClr val="tx2"/>
                    </a:solidFill>
                  </a:rPr>
                  <a:t>– coordinates of the macroparticle;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𝒚𝒚</m:t>
                        </m:r>
                      </m:sub>
                    </m:sSub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,</a:t>
                </a:r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</m:acc>
                      </m:e>
                      <m:sub>
                        <m:sSup>
                          <m:sSup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sSup>
                          <m:sSup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:r>
                  <a:rPr lang="en-UA" dirty="0">
                    <a:solidFill>
                      <a:schemeClr val="tx2"/>
                    </a:solidFill>
                  </a:rPr>
                  <a:t>are the variances, when the macroparticles are transversaly aligned;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:r>
                  <a:rPr lang="en-UA" dirty="0">
                    <a:solidFill>
                      <a:schemeClr val="tx2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 being the weight of i</a:t>
                </a:r>
                <a:r>
                  <a:rPr lang="en-UA" baseline="30000" dirty="0">
                    <a:solidFill>
                      <a:schemeClr val="tx2"/>
                    </a:solidFill>
                  </a:rPr>
                  <a:t>th</a:t>
                </a:r>
                <a:r>
                  <a:rPr lang="en-UA" dirty="0">
                    <a:solidFill>
                      <a:schemeClr val="tx2"/>
                    </a:solidFill>
                  </a:rPr>
                  <a:t> macroparticle.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dirty="0">
                    <a:solidFill>
                      <a:schemeClr val="tx2"/>
                    </a:solidFill>
                  </a:rPr>
                  <a:t>Expanded without 4</a:t>
                </a:r>
                <a:r>
                  <a:rPr lang="en-UA" baseline="30000" dirty="0">
                    <a:solidFill>
                      <a:schemeClr val="tx2"/>
                    </a:solidFill>
                  </a:rPr>
                  <a:t>th</a:t>
                </a:r>
                <a:r>
                  <a:rPr lang="en-UA" dirty="0">
                    <a:solidFill>
                      <a:schemeClr val="tx2"/>
                    </a:solidFill>
                  </a:rPr>
                  <a:t>-order terms, </a:t>
                </a:r>
                <a:r>
                  <a:rPr lang="en-UA" b="1" dirty="0">
                    <a:solidFill>
                      <a:schemeClr val="tx2"/>
                    </a:solidFill>
                  </a:rPr>
                  <a:t>emittance growth due to transverse motion of macroparticles</a:t>
                </a:r>
                <a:r>
                  <a:rPr lang="en-UA" dirty="0">
                    <a:solidFill>
                      <a:schemeClr val="tx2"/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  <m: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begChr m:val="⟨"/>
                                  <m:endChr m:val="|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  <m:e>
                              <m:d>
                                <m:dPr>
                                  <m:begChr m:val="⟨"/>
                                  <m:endChr m:val="|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mr>
                        </m:m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acc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, with block-matrix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acc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en-US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</m:acc>
                            </m:e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</m:acc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</m:acc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𝑦𝑦</m:t>
                                  </m:r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</m:acc>
                            </m:e>
                          </m:mr>
                        </m:m>
                      </m:e>
                    </m:d>
                  </m:oMath>
                </a14:m>
                <a:endParaRPr lang="en-UA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A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dirty="0">
                    <a:solidFill>
                      <a:schemeClr val="tx2"/>
                    </a:solidFill>
                  </a:rPr>
                  <a:t>With </a:t>
                </a:r>
                <a:r>
                  <a:rPr lang="en-UA" b="1" dirty="0">
                    <a:solidFill>
                      <a:schemeClr val="tx2"/>
                    </a:solidFill>
                  </a:rPr>
                  <a:t>Cholesky decomposition</a:t>
                </a:r>
                <a:r>
                  <a:rPr lang="en-UA" dirty="0">
                    <a:solidFill>
                      <a:schemeClr val="tx2"/>
                    </a:solidFill>
                  </a:rPr>
                  <a:t>, we establish a set of </a:t>
                </a:r>
                <a:r>
                  <a:rPr lang="en-UA" b="1" dirty="0">
                    <a:solidFill>
                      <a:schemeClr val="tx2"/>
                    </a:solidFill>
                  </a:rPr>
                  <a:t>normalized coordinates</a:t>
                </a:r>
                <a:r>
                  <a:rPr lang="en-UA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acc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acc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. Such that emittance growth writes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sSubSup>
                      <m:sSubSup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endParaRPr lang="en-UA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5C8BC-41E7-3B0D-C26C-2994EE418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2" y="1124744"/>
                <a:ext cx="9865096" cy="4827284"/>
              </a:xfrm>
              <a:prstGeom prst="rect">
                <a:avLst/>
              </a:prstGeom>
              <a:blipFill>
                <a:blip r:embed="rId3"/>
                <a:stretch>
                  <a:fillRect l="-1284" t="-10236" r="-642" b="-10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19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12"/>
    </mc:Choice>
    <mc:Fallback xmlns="">
      <p:transition spd="slow" advTm="2541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A3E6-DEC8-8443-CE1E-FAFB4B3B1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7D4-2DE5-5841-A472-1042AB86AFA6}" type="datetime4">
              <a:rPr lang="en-US" smtClean="0"/>
              <a:t>December 11,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54D11-BB2D-D0FE-1DD0-B6EF6962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89D4D-0CDE-C4F4-FA6E-9DCA183D6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5203E3E-12C3-883D-BB86-EE8FEA9DFA38}"/>
                  </a:ext>
                </a:extLst>
              </p:cNvPr>
              <p:cNvSpPr txBox="1"/>
              <p:nvPr/>
            </p:nvSpPr>
            <p:spPr>
              <a:xfrm>
                <a:off x="695400" y="2045011"/>
                <a:ext cx="10412146" cy="39334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To build the knobs, we need to identify the source of the residual emittance growth.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We perform the BBA simulation (1-2-1 + DFS + RF alignment) and evaluate macroparticles coordinates at the ML exit.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We convert the coordinates to normalized coodrinates. Each machine has its unique vector in the normalized phase space. The length of that vector is proportinal to the emittance growth.</a:t>
                </a:r>
              </a:p>
              <a:p>
                <a:pPr algn="l"/>
                <a:endParaRPr lang="en-UA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To identify the key directions in the normalized phase space </a:t>
                </a:r>
                <a:r>
                  <a:rPr lang="en-GB" sz="1800" b="1" i="0" u="none" strike="noStrike" kern="1200" cap="none" dirty="0">
                    <a:ln>
                      <a:noFill/>
                    </a:ln>
                    <a:ea typeface="PingFang SC" pitchFamily="2"/>
                    <a:cs typeface="Arial Unicode MS" pitchFamily="2"/>
                  </a:rPr>
                  <a:t>that statistically contribute to the emittance growth the most, we use Principal Component Analysis (PCA).</a:t>
                </a:r>
                <a:r>
                  <a:rPr lang="en-UA" b="1" dirty="0"/>
                  <a:t> So, instead of normalized coordinates, we have principal components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1800" b="1" i="0" u="none" strike="noStrike" kern="1200" cap="none" dirty="0">
                    <a:ln>
                      <a:noFill/>
                    </a:ln>
                    <a:ea typeface="PingFang SC" pitchFamily="2"/>
                    <a:cs typeface="Arial Unicode MS" pitchFamily="2"/>
                  </a:rPr>
                  <a:t>.</a:t>
                </a:r>
              </a:p>
              <a:p>
                <a:pPr lvl="1"/>
                <a:endParaRPr lang="en-GB" b="1" dirty="0">
                  <a:ea typeface="PingFang SC" pitchFamily="2"/>
                  <a:cs typeface="Arial Unicode MS" pitchFamily="2"/>
                </a:endParaRPr>
              </a:p>
              <a:p>
                <a:pPr lvl="1"/>
                <a:r>
                  <a:rPr lang="en-GB" b="1" dirty="0">
                    <a:ea typeface="PingFang SC" pitchFamily="2"/>
                    <a:cs typeface="Arial Unicode MS" pitchFamily="2"/>
                  </a:rPr>
                  <a:t>Emittance growth now writes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𝝐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𝒚</m:t>
                        </m:r>
                      </m:sub>
                      <m:sup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PingFang SC" pitchFamily="2"/>
                        <a:cs typeface="Arial Unicode MS" pitchFamily="2"/>
                      </a:rPr>
                      <m:t> −</m:t>
                    </m:r>
                    <m:sSubSup>
                      <m:sSubSup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𝝐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𝒚</m:t>
                        </m:r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, </m:t>
                        </m:r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𝒐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PingFang SC" pitchFamily="2"/>
                        <a:cs typeface="Arial Unicode MS" pitchFamily="2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𝒀</m:t>
                        </m:r>
                      </m:e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𝒀</m:t>
                        </m:r>
                      </m:e>
                    </m:d>
                  </m:oMath>
                </a14:m>
                <a:endParaRPr lang="en-GB" b="1" i="0" u="none" strike="noStrike" kern="1200" cap="none" dirty="0">
                  <a:ln>
                    <a:noFill/>
                  </a:ln>
                  <a:ea typeface="PingFang SC" pitchFamily="2"/>
                  <a:cs typeface="Arial Unicode MS" pitchFamily="2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5203E3E-12C3-883D-BB86-EE8FEA9DFA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2045011"/>
                <a:ext cx="10412146" cy="3933449"/>
              </a:xfrm>
              <a:prstGeom prst="rect">
                <a:avLst/>
              </a:prstGeom>
              <a:blipFill>
                <a:blip r:embed="rId4"/>
                <a:stretch>
                  <a:fillRect l="-1218" t="-1608" b="-1608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2">
            <a:extLst>
              <a:ext uri="{FF2B5EF4-FFF2-40B4-BE49-F238E27FC236}">
                <a16:creationId xmlns:a16="http://schemas.microsoft.com/office/drawing/2014/main" id="{228A7A3E-5513-BCA8-0F6C-04406DFDC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Emittance of the macroparticle beam</a:t>
            </a:r>
            <a:endParaRPr lang="en-U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9B80EC-0246-9565-A020-05F05DA15EE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240981" y="1439335"/>
            <a:ext cx="3758400" cy="28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C64C03-8287-8933-9D5C-DA160DDF00A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977886" y="1509585"/>
            <a:ext cx="3803040" cy="291348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86651B-502B-E549-9B10-A812460541E6}"/>
              </a:ext>
            </a:extLst>
          </p:cNvPr>
          <p:cNvSpPr txBox="1"/>
          <p:nvPr/>
        </p:nvSpPr>
        <p:spPr>
          <a:xfrm>
            <a:off x="263352" y="2045011"/>
            <a:ext cx="3977629" cy="221599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For the study we used the setup with </a:t>
            </a:r>
            <a:r>
              <a:rPr lang="en-UA" b="1" dirty="0"/>
              <a:t>11 longitudinal slices </a:t>
            </a:r>
            <a:r>
              <a:rPr lang="en-UA" dirty="0"/>
              <a:t>and </a:t>
            </a:r>
            <a:r>
              <a:rPr lang="en-UA" b="1" dirty="0"/>
              <a:t>5 macroparticles</a:t>
            </a:r>
            <a:r>
              <a:rPr lang="en-UA" dirty="0"/>
              <a:t> in each slice.</a:t>
            </a:r>
          </a:p>
          <a:p>
            <a:pPr algn="l"/>
            <a:endParaRPr lang="en-UA" dirty="0"/>
          </a:p>
          <a:p>
            <a:pPr algn="l"/>
            <a:r>
              <a:rPr lang="en-UA" dirty="0"/>
              <a:t>That gives: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 55 macroparticles in total.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110 normalized coordinates.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110 principal components.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647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411"/>
    </mc:Choice>
    <mc:Fallback xmlns="">
      <p:transition spd="slow" advTm="2384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8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7|26.2|2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2"/>
</p:tagLst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7463</TotalTime>
  <Words>3721</Words>
  <Application>Microsoft Macintosh PowerPoint</Application>
  <PresentationFormat>Widescreen</PresentationFormat>
  <Paragraphs>429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Liberation Sans</vt:lpstr>
      <vt:lpstr>Wingdings</vt:lpstr>
      <vt:lpstr>Office Theme</vt:lpstr>
      <vt:lpstr>Emittance tuning knobs for CLIC ML CLIC Mini Week December 11-13, 2023 </vt:lpstr>
      <vt:lpstr>CLIC 380 GeV</vt:lpstr>
      <vt:lpstr>CLIC 380 GeV Emittance budget</vt:lpstr>
      <vt:lpstr>CLIC 380 GeV Integrated simulations</vt:lpstr>
      <vt:lpstr>CLIC ML alignment</vt:lpstr>
      <vt:lpstr>Emittance tuning knobs Emittance tuning knobs</vt:lpstr>
      <vt:lpstr>PowerPoint Presentation</vt:lpstr>
      <vt:lpstr>Emittance tuning knobs Emittance of the macroparticle beam</vt:lpstr>
      <vt:lpstr>Emittance tuning knobs Emittance of the macroparticle beam</vt:lpstr>
      <vt:lpstr>Emittance tuning knobs PCA</vt:lpstr>
      <vt:lpstr>Emittance tuning knobs Knobs construction</vt:lpstr>
      <vt:lpstr>Optimal knobs</vt:lpstr>
      <vt:lpstr>Optimal knobs</vt:lpstr>
      <vt:lpstr>Optimal knobs</vt:lpstr>
      <vt:lpstr>Optimal knobs Tuning performance</vt:lpstr>
      <vt:lpstr>Emittance tuning knobs After the DFS</vt:lpstr>
      <vt:lpstr>Summary </vt:lpstr>
      <vt:lpstr>PowerPoint Presentation</vt:lpstr>
      <vt:lpstr>PowerPoint Presentation</vt:lpstr>
      <vt:lpstr>Macroparticle model of the beam</vt:lpstr>
      <vt:lpstr>Optimal knob example Knob Y6</vt:lpstr>
      <vt:lpstr>Principal directions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Andrii Pastushenko</dc:creator>
  <cp:lastModifiedBy>Andrii Pastushenko</cp:lastModifiedBy>
  <cp:revision>42</cp:revision>
  <cp:lastPrinted>2020-01-30T13:49:18Z</cp:lastPrinted>
  <dcterms:created xsi:type="dcterms:W3CDTF">2023-12-02T21:41:04Z</dcterms:created>
  <dcterms:modified xsi:type="dcterms:W3CDTF">2023-12-11T14:17:58Z</dcterms:modified>
</cp:coreProperties>
</file>