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97" r:id="rId2"/>
  </p:sldMasterIdLst>
  <p:notesMasterIdLst>
    <p:notesMasterId r:id="rId39"/>
  </p:notesMasterIdLst>
  <p:handoutMasterIdLst>
    <p:handoutMasterId r:id="rId40"/>
  </p:handoutMasterIdLst>
  <p:sldIdLst>
    <p:sldId id="259" r:id="rId3"/>
    <p:sldId id="4151" r:id="rId4"/>
    <p:sldId id="4234" r:id="rId5"/>
    <p:sldId id="261" r:id="rId6"/>
    <p:sldId id="4211" r:id="rId7"/>
    <p:sldId id="4133" r:id="rId8"/>
    <p:sldId id="4169" r:id="rId9"/>
    <p:sldId id="4162" r:id="rId10"/>
    <p:sldId id="4235" r:id="rId11"/>
    <p:sldId id="4207" r:id="rId12"/>
    <p:sldId id="4159" r:id="rId13"/>
    <p:sldId id="4226" r:id="rId14"/>
    <p:sldId id="2055" r:id="rId15"/>
    <p:sldId id="4237" r:id="rId16"/>
    <p:sldId id="4236" r:id="rId17"/>
    <p:sldId id="4209" r:id="rId18"/>
    <p:sldId id="4224" r:id="rId19"/>
    <p:sldId id="4230" r:id="rId20"/>
    <p:sldId id="4232" r:id="rId21"/>
    <p:sldId id="4223" r:id="rId22"/>
    <p:sldId id="4220" r:id="rId23"/>
    <p:sldId id="4221" r:id="rId24"/>
    <p:sldId id="4228" r:id="rId25"/>
    <p:sldId id="4214" r:id="rId26"/>
    <p:sldId id="4218" r:id="rId27"/>
    <p:sldId id="4229" r:id="rId28"/>
    <p:sldId id="4215" r:id="rId29"/>
    <p:sldId id="4227" r:id="rId30"/>
    <p:sldId id="4219" r:id="rId31"/>
    <p:sldId id="4191" r:id="rId32"/>
    <p:sldId id="4152" r:id="rId33"/>
    <p:sldId id="21247" r:id="rId34"/>
    <p:sldId id="4233" r:id="rId35"/>
    <p:sldId id="21248" r:id="rId36"/>
    <p:sldId id="21246" r:id="rId37"/>
    <p:sldId id="4244"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F2F2F"/>
    <a:srgbClr val="0033A0"/>
    <a:srgbClr val="303030"/>
    <a:srgbClr val="0155C0"/>
    <a:srgbClr val="CBFFB4"/>
    <a:srgbClr val="B5FF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04"/>
    <p:restoredTop sz="93380"/>
  </p:normalViewPr>
  <p:slideViewPr>
    <p:cSldViewPr snapToObjects="1">
      <p:cViewPr varScale="1">
        <p:scale>
          <a:sx n="137" d="100"/>
          <a:sy n="137" d="100"/>
        </p:scale>
        <p:origin x="4680"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40" d="100"/>
        <a:sy n="140" d="100"/>
      </p:scale>
      <p:origin x="0" y="0"/>
    </p:cViewPr>
  </p:sorterViewPr>
  <p:notesViewPr>
    <p:cSldViewPr snapToObjects="1" showGuides="1">
      <p:cViewPr varScale="1">
        <p:scale>
          <a:sx n="97" d="100"/>
          <a:sy n="97" d="100"/>
        </p:scale>
        <p:origin x="5144"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12/9/23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900752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004939F-0A42-4E57-8A29-6B319E7D8436}"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077942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2330819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2245902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14315504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17568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416386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D09BB6-4317-1D42-BE8C-18D93137F8B7}"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3719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033277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70714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8A115F-B9CE-439E-B08C-4DE178A014FB}" type="slidenum">
              <a:rPr lang="en-US" smtClean="0"/>
              <a:pPr>
                <a:defRPr/>
              </a:pPr>
              <a:t>7</a:t>
            </a:fld>
            <a:endParaRPr lang="en-US" dirty="0"/>
          </a:p>
        </p:txBody>
      </p:sp>
    </p:spTree>
    <p:extLst>
      <p:ext uri="{BB962C8B-B14F-4D97-AF65-F5344CB8AC3E}">
        <p14:creationId xmlns:p14="http://schemas.microsoft.com/office/powerpoint/2010/main" val="2123667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900543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3D09BB6-4317-1D42-BE8C-18D93137F8B7}" type="slidenum">
              <a:rPr lang="en-CH" smtClean="0"/>
              <a:t>11</a:t>
            </a:fld>
            <a:endParaRPr lang="en-CH"/>
          </a:p>
        </p:txBody>
      </p:sp>
    </p:spTree>
    <p:extLst>
      <p:ext uri="{BB962C8B-B14F-4D97-AF65-F5344CB8AC3E}">
        <p14:creationId xmlns:p14="http://schemas.microsoft.com/office/powerpoint/2010/main" val="379042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17568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0112798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27/09/23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Steinar Stapnes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Steinar Stapnes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Steinar Stapnes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27/09/23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Steinar Stapnes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27/09/23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Steinar Stapnes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Steinar Stapnes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Steinar Stapnes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27/09/23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Steinar Stapnes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Steinar Stapnes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de-CH"/>
              <a:t>27/09/23</a:t>
            </a:r>
            <a:endParaRPr lang="en-GB"/>
          </a:p>
        </p:txBody>
      </p:sp>
      <p:sp>
        <p:nvSpPr>
          <p:cNvPr id="5" name="Footer Placeholder 4"/>
          <p:cNvSpPr>
            <a:spLocks noGrp="1"/>
          </p:cNvSpPr>
          <p:nvPr>
            <p:ph type="ftr" sz="quarter" idx="11"/>
          </p:nvPr>
        </p:nvSpPr>
        <p:spPr/>
        <p:txBody>
          <a:bodyPr/>
          <a:lstStyle/>
          <a:p>
            <a:r>
              <a:rPr lang="en-GB"/>
              <a:t>Steinar Stapnes</a:t>
            </a:r>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4027672734"/>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18537920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Slide - 1 Column 2">
  <p:cSld name="Text Slide - 1 Column 2">
    <p:bg>
      <p:bgPr>
        <a:solidFill>
          <a:schemeClr val="lt1"/>
        </a:solidFill>
        <a:effectLst/>
      </p:bgPr>
    </p:bg>
    <p:spTree>
      <p:nvGrpSpPr>
        <p:cNvPr id="1" name="Shape 133"/>
        <p:cNvGrpSpPr/>
        <p:nvPr/>
      </p:nvGrpSpPr>
      <p:grpSpPr>
        <a:xfrm>
          <a:off x="0" y="0"/>
          <a:ext cx="0" cy="0"/>
          <a:chOff x="0" y="0"/>
          <a:chExt cx="0" cy="0"/>
        </a:xfrm>
      </p:grpSpPr>
      <p:sp>
        <p:nvSpPr>
          <p:cNvPr id="134" name="Google Shape;134;g1b318c8bf29_0_57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35" name="Google Shape;135;g1b318c8bf29_0_57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36" name="Google Shape;136;g1b318c8bf29_0_57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7" name="Google Shape;137;g1b318c8bf29_0_57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8" name="Google Shape;138;g1b318c8bf29_0_57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9" name="Google Shape;139;g1b318c8bf29_0_57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489441424"/>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126"/>
        <p:cNvGrpSpPr/>
        <p:nvPr/>
      </p:nvGrpSpPr>
      <p:grpSpPr>
        <a:xfrm>
          <a:off x="0" y="0"/>
          <a:ext cx="0" cy="0"/>
          <a:chOff x="0" y="0"/>
          <a:chExt cx="0" cy="0"/>
        </a:xfrm>
      </p:grpSpPr>
      <p:sp>
        <p:nvSpPr>
          <p:cNvPr id="127" name="Google Shape;127;g1b318c8bf29_0_23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28" name="Google Shape;128;g1b318c8bf29_0_2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29" name="Google Shape;129;g1b318c8bf29_0_23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0" name="Google Shape;130;g1b318c8bf29_0_23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1" name="Google Shape;131;g1b318c8bf29_0_2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2" name="Google Shape;132;g1b318c8bf29_0_23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3927117405"/>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126837" y="903072"/>
            <a:ext cx="4765964" cy="4835789"/>
          </a:xfrm>
          <a:prstGeom prst="rect">
            <a:avLst/>
          </a:prstGeom>
        </p:spPr>
        <p:txBody>
          <a:bodyPr/>
          <a:lstStyle>
            <a:lvl1pPr marL="172800" indent="-172800">
              <a:spcBef>
                <a:spcPts val="480"/>
              </a:spcBef>
              <a:defRPr sz="1680" b="0"/>
            </a:lvl1pPr>
            <a:lvl2pPr marL="345600" indent="-172800">
              <a:spcBef>
                <a:spcPts val="480"/>
              </a:spcBef>
              <a:defRPr sz="1440">
                <a:latin typeface="Arial"/>
                <a:cs typeface="Arial"/>
              </a:defRPr>
            </a:lvl2pPr>
            <a:lvl3pPr marL="518400" indent="-172800">
              <a:defRPr sz="1320">
                <a:latin typeface="Arial"/>
                <a:cs typeface="Arial"/>
              </a:defRPr>
            </a:lvl3pPr>
            <a:lvl4pPr marL="691200" indent="-172800">
              <a:buFont typeface="Lucida Grande"/>
              <a:buChar char="‒"/>
              <a:defRPr sz="1320">
                <a:latin typeface="Arial"/>
                <a:cs typeface="Arial"/>
              </a:defRPr>
            </a:lvl4pPr>
            <a:lvl5pPr marL="1509923" indent="-231553">
              <a:defRPr sz="18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
        <p:nvSpPr>
          <p:cNvPr id="9" name="Title 1"/>
          <p:cNvSpPr>
            <a:spLocks noGrp="1"/>
          </p:cNvSpPr>
          <p:nvPr>
            <p:ph type="title"/>
          </p:nvPr>
        </p:nvSpPr>
        <p:spPr>
          <a:xfrm>
            <a:off x="1126837" y="173559"/>
            <a:ext cx="9975273" cy="365761"/>
          </a:xfrm>
          <a:prstGeom prst="rect">
            <a:avLst/>
          </a:prstGeom>
        </p:spPr>
        <p:txBody>
          <a:bodyPr vert="horz" lIns="0" tIns="0" rIns="0" bIns="0"/>
          <a:lstStyle>
            <a:lvl1pPr algn="l">
              <a:defRPr sz="24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r>
              <a:rPr lang="de-CH"/>
              <a:t>27/09/23</a:t>
            </a:r>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Steinar Stapnes</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
        <p:nvSpPr>
          <p:cNvPr id="10" name="Content Placeholder 2">
            <a:extLst>
              <a:ext uri="{FF2B5EF4-FFF2-40B4-BE49-F238E27FC236}">
                <a16:creationId xmlns:a16="http://schemas.microsoft.com/office/drawing/2014/main" id="{0C36F55D-6840-884A-9D32-08F1D537A5C8}"/>
              </a:ext>
            </a:extLst>
          </p:cNvPr>
          <p:cNvSpPr>
            <a:spLocks noGrp="1"/>
          </p:cNvSpPr>
          <p:nvPr>
            <p:ph idx="18"/>
          </p:nvPr>
        </p:nvSpPr>
        <p:spPr>
          <a:xfrm>
            <a:off x="6299201" y="903072"/>
            <a:ext cx="4765964" cy="4835789"/>
          </a:xfrm>
          <a:prstGeom prst="rect">
            <a:avLst/>
          </a:prstGeom>
        </p:spPr>
        <p:txBody>
          <a:bodyPr/>
          <a:lstStyle>
            <a:lvl1pPr marL="172800" indent="-172800">
              <a:spcBef>
                <a:spcPts val="480"/>
              </a:spcBef>
              <a:defRPr sz="1680" b="0"/>
            </a:lvl1pPr>
            <a:lvl2pPr marL="345600" indent="-172800">
              <a:spcBef>
                <a:spcPts val="480"/>
              </a:spcBef>
              <a:defRPr sz="1440">
                <a:latin typeface="Arial"/>
                <a:cs typeface="Arial"/>
              </a:defRPr>
            </a:lvl2pPr>
            <a:lvl3pPr marL="518400" indent="-172800">
              <a:defRPr sz="1320">
                <a:latin typeface="Arial"/>
                <a:cs typeface="Arial"/>
              </a:defRPr>
            </a:lvl3pPr>
            <a:lvl4pPr marL="691200" indent="-172800">
              <a:buFont typeface="Lucida Grande"/>
              <a:buChar char="‒"/>
              <a:defRPr sz="1320">
                <a:latin typeface="Arial"/>
                <a:cs typeface="Arial"/>
              </a:defRPr>
            </a:lvl4pPr>
            <a:lvl5pPr marL="1509923" indent="-231553">
              <a:defRPr sz="18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Tree>
    <p:extLst>
      <p:ext uri="{BB962C8B-B14F-4D97-AF65-F5344CB8AC3E}">
        <p14:creationId xmlns:p14="http://schemas.microsoft.com/office/powerpoint/2010/main" val="19804211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cSld name="Two Content Condens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53C2A-F578-4636-9978-DB517BD99047}"/>
              </a:ext>
            </a:extLst>
          </p:cNvPr>
          <p:cNvSpPr>
            <a:spLocks noGrp="1"/>
          </p:cNvSpPr>
          <p:nvPr>
            <p:ph type="title"/>
          </p:nvPr>
        </p:nvSpPr>
        <p:spPr>
          <a:xfrm>
            <a:off x="838200" y="365125"/>
            <a:ext cx="10515600" cy="766251"/>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9954940-F41F-42C3-B56D-660C225C5577}"/>
              </a:ext>
            </a:extLst>
          </p:cNvPr>
          <p:cNvSpPr>
            <a:spLocks noGrp="1"/>
          </p:cNvSpPr>
          <p:nvPr>
            <p:ph sz="half" idx="1"/>
          </p:nvPr>
        </p:nvSpPr>
        <p:spPr>
          <a:xfrm>
            <a:off x="838200" y="1310763"/>
            <a:ext cx="5181600" cy="4866200"/>
          </a:xfrm>
        </p:spPr>
        <p:txBody>
          <a:bodyPr/>
          <a:lstStyle>
            <a:lvl1pPr>
              <a:defRPr sz="2000" b="0"/>
            </a:lvl1pPr>
            <a:lvl2pPr marL="460800" indent="-230400">
              <a:spcBef>
                <a:spcPts val="300"/>
              </a:spcBef>
              <a:defRPr sz="1800"/>
            </a:lvl2pPr>
            <a:lvl3pPr marL="691200">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C6063ED-769D-420F-BEEC-044AF919E60A}"/>
              </a:ext>
            </a:extLst>
          </p:cNvPr>
          <p:cNvSpPr>
            <a:spLocks noGrp="1"/>
          </p:cNvSpPr>
          <p:nvPr>
            <p:ph sz="half" idx="2"/>
          </p:nvPr>
        </p:nvSpPr>
        <p:spPr>
          <a:xfrm>
            <a:off x="6172200" y="1310763"/>
            <a:ext cx="5181600" cy="4866200"/>
          </a:xfrm>
        </p:spPr>
        <p:txBody>
          <a:bodyPr/>
          <a:lstStyle>
            <a:lvl1pPr>
              <a:defRPr sz="2000" b="0"/>
            </a:lvl1pPr>
            <a:lvl2pPr marL="460800">
              <a:defRPr sz="1800"/>
            </a:lvl2pPr>
            <a:lvl3pPr marL="691200">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FC88BB2-A583-47D8-B3BC-E5F46D209634}"/>
              </a:ext>
            </a:extLst>
          </p:cNvPr>
          <p:cNvSpPr>
            <a:spLocks noGrp="1"/>
          </p:cNvSpPr>
          <p:nvPr>
            <p:ph type="dt" sz="half" idx="10"/>
          </p:nvPr>
        </p:nvSpPr>
        <p:spPr/>
        <p:txBody>
          <a:bodyPr/>
          <a:lstStyle/>
          <a:p>
            <a:r>
              <a:rPr lang="de-CH"/>
              <a:t>27/09/23</a:t>
            </a:r>
            <a:endParaRPr lang="en-GB" dirty="0"/>
          </a:p>
        </p:txBody>
      </p:sp>
      <p:sp>
        <p:nvSpPr>
          <p:cNvPr id="6" name="Footer Placeholder 5">
            <a:extLst>
              <a:ext uri="{FF2B5EF4-FFF2-40B4-BE49-F238E27FC236}">
                <a16:creationId xmlns:a16="http://schemas.microsoft.com/office/drawing/2014/main" id="{D9454064-DF0A-4569-A4C7-B2C6B72AD7E4}"/>
              </a:ext>
            </a:extLst>
          </p:cNvPr>
          <p:cNvSpPr>
            <a:spLocks noGrp="1"/>
          </p:cNvSpPr>
          <p:nvPr>
            <p:ph type="ftr" sz="quarter" idx="11"/>
          </p:nvPr>
        </p:nvSpPr>
        <p:spPr/>
        <p:txBody>
          <a:bodyPr/>
          <a:lstStyle/>
          <a:p>
            <a:r>
              <a:rPr lang="en-GB"/>
              <a:t>Steinar Stapnes</a:t>
            </a:r>
            <a:endParaRPr lang="en-GB" dirty="0"/>
          </a:p>
        </p:txBody>
      </p:sp>
      <p:sp>
        <p:nvSpPr>
          <p:cNvPr id="7" name="Slide Number Placeholder 6">
            <a:extLst>
              <a:ext uri="{FF2B5EF4-FFF2-40B4-BE49-F238E27FC236}">
                <a16:creationId xmlns:a16="http://schemas.microsoft.com/office/drawing/2014/main" id="{9F6C0A95-95FE-4F03-B7A5-41EDECE9C4BC}"/>
              </a:ext>
            </a:extLst>
          </p:cNvPr>
          <p:cNvSpPr>
            <a:spLocks noGrp="1"/>
          </p:cNvSpPr>
          <p:nvPr>
            <p:ph type="sldNum" sz="quarter" idx="12"/>
          </p:nvPr>
        </p:nvSpPr>
        <p:spPr/>
        <p:txBody>
          <a:bodyPr/>
          <a:lstStyle/>
          <a:p>
            <a:fld id="{F0215628-E7A5-4DD3-9FC5-8C8731A1B873}" type="slidenum">
              <a:rPr lang="en-GB" smtClean="0"/>
              <a:t>‹#›</a:t>
            </a:fld>
            <a:endParaRPr lang="en-GB" dirty="0"/>
          </a:p>
        </p:txBody>
      </p:sp>
    </p:spTree>
    <p:extLst>
      <p:ext uri="{BB962C8B-B14F-4D97-AF65-F5344CB8AC3E}">
        <p14:creationId xmlns:p14="http://schemas.microsoft.com/office/powerpoint/2010/main" val="3057387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70808174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Steinar Stapnes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747124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0064252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27/09/23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949278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27/09/23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818874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27/09/23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859756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27/09/23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Steinar Stapnes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2559384119"/>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27/09/23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59787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27/09/23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742014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27/09/23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Steinar Stapnes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96838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57483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27/09/23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352371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8694700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13567261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Steinar Stapnes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1413820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Steinar Stapnes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62661443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27/09/23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Steinar Stapnes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335563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27/09/23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Steinar Stapnes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700244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27/09/23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Steinar Stapnes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747999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27/09/23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Steinar Stapnes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32996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Steinar Stapnes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31458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27/09/23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4634006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de-CH"/>
              <a:t>27/09/23</a:t>
            </a:r>
            <a:endParaRPr lang="en-GB"/>
          </a:p>
        </p:txBody>
      </p:sp>
      <p:sp>
        <p:nvSpPr>
          <p:cNvPr id="5" name="Footer Placeholder 4"/>
          <p:cNvSpPr>
            <a:spLocks noGrp="1"/>
          </p:cNvSpPr>
          <p:nvPr>
            <p:ph type="ftr" sz="quarter" idx="11"/>
          </p:nvPr>
        </p:nvSpPr>
        <p:spPr/>
        <p:txBody>
          <a:bodyPr/>
          <a:lstStyle/>
          <a:p>
            <a:r>
              <a:rPr lang="en-GB"/>
              <a:t>Steinar Stapnes</a:t>
            </a:r>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2622889518"/>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lvl1pPr marL="457189" indent="-457189">
              <a:buClr>
                <a:schemeClr val="tx1"/>
              </a:buClr>
              <a:buFont typeface="Arial"/>
              <a:buChar char="•"/>
              <a:defRPr sz="2667">
                <a:solidFill>
                  <a:srgbClr val="000000"/>
                </a:solidFill>
                <a:latin typeface="+mn-lt"/>
              </a:defRPr>
            </a:lvl1pPr>
            <a:lvl2pPr marL="990575" indent="-380990">
              <a:buClr>
                <a:schemeClr val="tx1"/>
              </a:buClr>
              <a:buFont typeface="Arial"/>
              <a:buChar char="•"/>
              <a:defRPr sz="2667">
                <a:solidFill>
                  <a:srgbClr val="000000"/>
                </a:solidFill>
                <a:latin typeface="+mn-lt"/>
              </a:defRPr>
            </a:lvl2pPr>
            <a:lvl3pPr marL="1523962" indent="-304792">
              <a:buClr>
                <a:schemeClr val="tx1"/>
              </a:buClr>
              <a:buFont typeface="Arial"/>
              <a:buChar char="•"/>
              <a:defRPr sz="2667">
                <a:solidFill>
                  <a:srgbClr val="000000"/>
                </a:solidFill>
                <a:latin typeface="+mn-lt"/>
              </a:defRPr>
            </a:lvl3pPr>
            <a:lvl4pPr marL="2133547" indent="-304792">
              <a:buClr>
                <a:schemeClr val="tx1"/>
              </a:buClr>
              <a:buFont typeface="Arial"/>
              <a:buChar char="•"/>
              <a:defRPr sz="2667">
                <a:solidFill>
                  <a:srgbClr val="000000"/>
                </a:solidFill>
                <a:latin typeface="+mn-lt"/>
              </a:defRPr>
            </a:lvl4pPr>
            <a:lvl5pPr marL="2743131" indent="-304792">
              <a:buClr>
                <a:schemeClr val="tx1"/>
              </a:buClr>
              <a:buFont typeface="Arial"/>
              <a:buChar char="•"/>
              <a:defRPr sz="2667">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239349" y="6597353"/>
            <a:ext cx="10022251" cy="306687"/>
          </a:xfrm>
          <a:prstGeom prst="rect">
            <a:avLst/>
          </a:prstGeom>
        </p:spPr>
        <p:txBody>
          <a:bodyPr lIns="0" tIns="0" rIns="0" bIns="0"/>
          <a:lstStyle>
            <a:lvl1pPr algn="ctr">
              <a:defRPr sz="1600">
                <a:latin typeface="Calibri"/>
                <a:cs typeface="Calibri"/>
              </a:defRPr>
            </a:lvl1pPr>
          </a:lstStyle>
          <a:p>
            <a:r>
              <a:rPr lang="en-GB"/>
              <a:t>Steinar Stapnes</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753567"/>
          </a:xfrm>
          <a:prstGeom prst="rect">
            <a:avLst/>
          </a:prstGeom>
        </p:spPr>
        <p:txBody>
          <a:bodyPr vert="horz" lIns="0" tIns="0" rIns="0" bIns="0"/>
          <a:lstStyle>
            <a:lvl1pPr>
              <a:defRPr sz="48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7903114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39107656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ext Slide - 1 Column 2">
  <p:cSld name="Text Slide - 1 Column 2">
    <p:bg>
      <p:bgPr>
        <a:solidFill>
          <a:schemeClr val="lt1"/>
        </a:solidFill>
        <a:effectLst/>
      </p:bgPr>
    </p:bg>
    <p:spTree>
      <p:nvGrpSpPr>
        <p:cNvPr id="1" name="Shape 133"/>
        <p:cNvGrpSpPr/>
        <p:nvPr/>
      </p:nvGrpSpPr>
      <p:grpSpPr>
        <a:xfrm>
          <a:off x="0" y="0"/>
          <a:ext cx="0" cy="0"/>
          <a:chOff x="0" y="0"/>
          <a:chExt cx="0" cy="0"/>
        </a:xfrm>
      </p:grpSpPr>
      <p:sp>
        <p:nvSpPr>
          <p:cNvPr id="134" name="Google Shape;134;g1b318c8bf29_0_57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35" name="Google Shape;135;g1b318c8bf29_0_57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36" name="Google Shape;136;g1b318c8bf29_0_57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7" name="Google Shape;137;g1b318c8bf29_0_57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8" name="Google Shape;138;g1b318c8bf29_0_57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9" name="Google Shape;139;g1b318c8bf29_0_57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1112024805"/>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126"/>
        <p:cNvGrpSpPr/>
        <p:nvPr/>
      </p:nvGrpSpPr>
      <p:grpSpPr>
        <a:xfrm>
          <a:off x="0" y="0"/>
          <a:ext cx="0" cy="0"/>
          <a:chOff x="0" y="0"/>
          <a:chExt cx="0" cy="0"/>
        </a:xfrm>
      </p:grpSpPr>
      <p:sp>
        <p:nvSpPr>
          <p:cNvPr id="127" name="Google Shape;127;g1b318c8bf29_0_23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28" name="Google Shape;128;g1b318c8bf29_0_2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29" name="Google Shape;129;g1b318c8bf29_0_23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0" name="Google Shape;130;g1b318c8bf29_0_23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1" name="Google Shape;131;g1b318c8bf29_0_2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2" name="Google Shape;132;g1b318c8bf29_0_23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065768862"/>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cSld name="Two Content Condens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53C2A-F578-4636-9978-DB517BD99047}"/>
              </a:ext>
            </a:extLst>
          </p:cNvPr>
          <p:cNvSpPr>
            <a:spLocks noGrp="1"/>
          </p:cNvSpPr>
          <p:nvPr>
            <p:ph type="title"/>
          </p:nvPr>
        </p:nvSpPr>
        <p:spPr>
          <a:xfrm>
            <a:off x="838200" y="365125"/>
            <a:ext cx="10515600" cy="766251"/>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9954940-F41F-42C3-B56D-660C225C5577}"/>
              </a:ext>
            </a:extLst>
          </p:cNvPr>
          <p:cNvSpPr>
            <a:spLocks noGrp="1"/>
          </p:cNvSpPr>
          <p:nvPr>
            <p:ph sz="half" idx="1"/>
          </p:nvPr>
        </p:nvSpPr>
        <p:spPr>
          <a:xfrm>
            <a:off x="838200" y="1310763"/>
            <a:ext cx="5181600" cy="4866200"/>
          </a:xfrm>
        </p:spPr>
        <p:txBody>
          <a:bodyPr/>
          <a:lstStyle>
            <a:lvl1pPr>
              <a:defRPr sz="2000" b="0"/>
            </a:lvl1pPr>
            <a:lvl2pPr marL="460800" indent="-230400">
              <a:spcBef>
                <a:spcPts val="300"/>
              </a:spcBef>
              <a:defRPr sz="1800"/>
            </a:lvl2pPr>
            <a:lvl3pPr marL="691200">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C6063ED-769D-420F-BEEC-044AF919E60A}"/>
              </a:ext>
            </a:extLst>
          </p:cNvPr>
          <p:cNvSpPr>
            <a:spLocks noGrp="1"/>
          </p:cNvSpPr>
          <p:nvPr>
            <p:ph sz="half" idx="2"/>
          </p:nvPr>
        </p:nvSpPr>
        <p:spPr>
          <a:xfrm>
            <a:off x="6172200" y="1310763"/>
            <a:ext cx="5181600" cy="4866200"/>
          </a:xfrm>
        </p:spPr>
        <p:txBody>
          <a:bodyPr/>
          <a:lstStyle>
            <a:lvl1pPr>
              <a:defRPr sz="2000" b="0"/>
            </a:lvl1pPr>
            <a:lvl2pPr marL="460800">
              <a:defRPr sz="1800"/>
            </a:lvl2pPr>
            <a:lvl3pPr marL="691200">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FC88BB2-A583-47D8-B3BC-E5F46D209634}"/>
              </a:ext>
            </a:extLst>
          </p:cNvPr>
          <p:cNvSpPr>
            <a:spLocks noGrp="1"/>
          </p:cNvSpPr>
          <p:nvPr>
            <p:ph type="dt" sz="half" idx="10"/>
          </p:nvPr>
        </p:nvSpPr>
        <p:spPr/>
        <p:txBody>
          <a:bodyPr/>
          <a:lstStyle/>
          <a:p>
            <a:r>
              <a:rPr lang="de-CH"/>
              <a:t>27/09/23</a:t>
            </a:r>
            <a:endParaRPr lang="en-GB" dirty="0"/>
          </a:p>
        </p:txBody>
      </p:sp>
      <p:sp>
        <p:nvSpPr>
          <p:cNvPr id="6" name="Footer Placeholder 5">
            <a:extLst>
              <a:ext uri="{FF2B5EF4-FFF2-40B4-BE49-F238E27FC236}">
                <a16:creationId xmlns:a16="http://schemas.microsoft.com/office/drawing/2014/main" id="{D9454064-DF0A-4569-A4C7-B2C6B72AD7E4}"/>
              </a:ext>
            </a:extLst>
          </p:cNvPr>
          <p:cNvSpPr>
            <a:spLocks noGrp="1"/>
          </p:cNvSpPr>
          <p:nvPr>
            <p:ph type="ftr" sz="quarter" idx="11"/>
          </p:nvPr>
        </p:nvSpPr>
        <p:spPr/>
        <p:txBody>
          <a:bodyPr/>
          <a:lstStyle/>
          <a:p>
            <a:r>
              <a:rPr lang="en-GB"/>
              <a:t>Steinar Stapnes</a:t>
            </a:r>
            <a:endParaRPr lang="en-GB" dirty="0"/>
          </a:p>
        </p:txBody>
      </p:sp>
      <p:sp>
        <p:nvSpPr>
          <p:cNvPr id="7" name="Slide Number Placeholder 6">
            <a:extLst>
              <a:ext uri="{FF2B5EF4-FFF2-40B4-BE49-F238E27FC236}">
                <a16:creationId xmlns:a16="http://schemas.microsoft.com/office/drawing/2014/main" id="{9F6C0A95-95FE-4F03-B7A5-41EDECE9C4BC}"/>
              </a:ext>
            </a:extLst>
          </p:cNvPr>
          <p:cNvSpPr>
            <a:spLocks noGrp="1"/>
          </p:cNvSpPr>
          <p:nvPr>
            <p:ph type="sldNum" sz="quarter" idx="12"/>
          </p:nvPr>
        </p:nvSpPr>
        <p:spPr/>
        <p:txBody>
          <a:bodyPr/>
          <a:lstStyle/>
          <a:p>
            <a:fld id="{F0215628-E7A5-4DD3-9FC5-8C8731A1B873}" type="slidenum">
              <a:rPr lang="en-GB" smtClean="0"/>
              <a:t>‹#›</a:t>
            </a:fld>
            <a:endParaRPr lang="en-GB" dirty="0"/>
          </a:p>
        </p:txBody>
      </p:sp>
    </p:spTree>
    <p:extLst>
      <p:ext uri="{BB962C8B-B14F-4D97-AF65-F5344CB8AC3E}">
        <p14:creationId xmlns:p14="http://schemas.microsoft.com/office/powerpoint/2010/main" val="2265638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27/09/23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27/09/23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Steinar Stapnes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27/09/23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27/09/23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Steinar Stapnes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de-CH" noProof="0"/>
              <a:t>27/09/23</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Steinar Stapnes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30"/>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 id="2147483681" r:id="rId24"/>
    <p:sldLayoutId id="2147483683" r:id="rId25"/>
    <p:sldLayoutId id="2147483684" r:id="rId26"/>
    <p:sldLayoutId id="2147483726" r:id="rId27"/>
    <p:sldLayoutId id="2147483727" r:id="rId28"/>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de-CH" noProof="0"/>
              <a:t>27/09/23</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Steinar Stapnes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30"/>
          <a:stretch>
            <a:fillRect/>
          </a:stretch>
        </p:blipFill>
        <p:spPr>
          <a:xfrm>
            <a:off x="407988" y="6364599"/>
            <a:ext cx="495300" cy="393700"/>
          </a:xfrm>
          <a:prstGeom prst="rect">
            <a:avLst/>
          </a:prstGeom>
        </p:spPr>
      </p:pic>
    </p:spTree>
    <p:extLst>
      <p:ext uri="{BB962C8B-B14F-4D97-AF65-F5344CB8AC3E}">
        <p14:creationId xmlns:p14="http://schemas.microsoft.com/office/powerpoint/2010/main" val="294282119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 id="2147483721" r:id="rId24"/>
    <p:sldLayoutId id="2147483722" r:id="rId25"/>
    <p:sldLayoutId id="2147483723" r:id="rId26"/>
    <p:sldLayoutId id="2147483724" r:id="rId27"/>
    <p:sldLayoutId id="2147483725" r:id="rId28"/>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23.tiff"/><Relationship Id="rId3" Type="http://schemas.openxmlformats.org/officeDocument/2006/relationships/hyperlink" Target="https://edms.cern.ch/ui/#!master/navigator/document?D:100259949:100259949:subDocs" TargetMode="External"/><Relationship Id="rId7" Type="http://schemas.openxmlformats.org/officeDocument/2006/relationships/image" Target="../media/image22.emf"/><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hyperlink" Target="https://creativecommons.org/licenses/by-sa/4.0/" TargetMode="External"/><Relationship Id="rId5" Type="http://schemas.openxmlformats.org/officeDocument/2006/relationships/hyperlink" Target="https://commons.wikimedia.org/wiki/File:Baltra_Island_-_Wind_Turbines.jpg" TargetMode="External"/><Relationship Id="rId10" Type="http://schemas.openxmlformats.org/officeDocument/2006/relationships/hyperlink" Target="https://indico.esrf.fr/event/2/contributions/94/" TargetMode="External"/><Relationship Id="rId4" Type="http://schemas.openxmlformats.org/officeDocument/2006/relationships/image" Target="../media/image21.jpeg"/><Relationship Id="rId9"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hyperlink" Target="https://creativecommons.org/licenses/by-sa/4.0/" TargetMode="External"/><Relationship Id="rId5" Type="http://schemas.openxmlformats.org/officeDocument/2006/relationships/hyperlink" Target="https://commons.wikimedia.org/wiki/File:Photovoltaic_systems_ice_rink-01.jpg" TargetMode="External"/><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0.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app.electricitymaps.com/zone/FR" TargetMode="External"/><Relationship Id="rId2" Type="http://schemas.openxmlformats.org/officeDocument/2006/relationships/image" Target="../media/image31.png"/><Relationship Id="rId1" Type="http://schemas.openxmlformats.org/officeDocument/2006/relationships/slideLayout" Target="../slideLayouts/slideLayout5.xml"/><Relationship Id="rId5" Type="http://schemas.openxmlformats.org/officeDocument/2006/relationships/hyperlink" Target="https://iea.blob.core.windows.net/assets/830fe099-5530-48f2-a7c1-11f35d510983/WorldEnergyOutlook2022.pdf" TargetMode="Externa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3.xml"/><Relationship Id="rId5" Type="http://schemas.openxmlformats.org/officeDocument/2006/relationships/hyperlink" Target="https://edms.cern.ch/ui/#!master/navigator/document?D:101320218:101320218:subDocs" TargetMode="Externa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hyperlink" Target="https://indico.desy.de/event/39980/contributions/150572/attachments/85304/113322/linear-colliders.pptx" TargetMode="External"/><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7.png"/><Relationship Id="rId7" Type="http://schemas.openxmlformats.org/officeDocument/2006/relationships/hyperlink" Target="https://iea.blob.core.windows.net/assets/830fe099-5530-48f2-a7c1-11f35d510983/WorldEnergyOutlook2022.pdf"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10" Type="http://schemas.openxmlformats.org/officeDocument/2006/relationships/image" Target="../media/image61.png"/><Relationship Id="rId4" Type="http://schemas.openxmlformats.org/officeDocument/2006/relationships/hyperlink" Target="https://arxiv.org/pdf/2307.04084.pdf" TargetMode="External"/><Relationship Id="rId9" Type="http://schemas.openxmlformats.org/officeDocument/2006/relationships/hyperlink" Target="https://edms.cern.ch/document/2917948/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hyperlink" Target="https://ieeexplore.ieee.org/document/9115885" TargetMode="External"/><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hyperlink" Target="http://jacow.org/ipac2018/papers/mopml048.pdf" TargetMode="External"/><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image" Target="../media/image16.tiff"/><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hyperlink" Target="https://doi.org/10.48550/arXiv.2203.09718" TargetMode="External"/><Relationship Id="rId2" Type="http://schemas.openxmlformats.org/officeDocument/2006/relationships/image" Target="../media/image19.emf"/><Relationship Id="rId1" Type="http://schemas.openxmlformats.org/officeDocument/2006/relationships/slideLayout" Target="../slideLayouts/slideLayout28.xml"/><Relationship Id="rId4" Type="http://schemas.openxmlformats.org/officeDocument/2006/relationships/image" Target="../media/image20.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Linear colliders</a:t>
            </a:r>
            <a:br>
              <a:rPr lang="en-US" dirty="0"/>
            </a:br>
            <a:r>
              <a:rPr lang="en-US" sz="3200" dirty="0"/>
              <a:t>Sustainability studies for LCs </a:t>
            </a:r>
            <a:br>
              <a:rPr lang="en-US" sz="3200" dirty="0"/>
            </a:br>
            <a:r>
              <a:rPr lang="en-US" sz="3200" dirty="0"/>
              <a:t>Life Cycle Assessments  </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00252"/>
            <a:ext cx="6120060" cy="803787"/>
          </a:xfrm>
        </p:spPr>
        <p:txBody>
          <a:bodyPr/>
          <a:lstStyle/>
          <a:p>
            <a:pPr algn="l"/>
            <a:r>
              <a:rPr lang="en-US" sz="1800" dirty="0"/>
              <a:t>Steinar Stapnes </a:t>
            </a:r>
          </a:p>
          <a:p>
            <a:pPr algn="l"/>
            <a:r>
              <a:rPr lang="en-US" sz="1800" dirty="0"/>
              <a:t>CLIC mini workshop 11.12.23 – hence focus on CLIC</a:t>
            </a:r>
          </a:p>
        </p:txBody>
      </p:sp>
      <p:sp>
        <p:nvSpPr>
          <p:cNvPr id="4" name="TextBox 3">
            <a:extLst>
              <a:ext uri="{FF2B5EF4-FFF2-40B4-BE49-F238E27FC236}">
                <a16:creationId xmlns:a16="http://schemas.microsoft.com/office/drawing/2014/main" id="{BFEBC3E9-0C41-CB18-9433-E145B74A9E61}"/>
              </a:ext>
            </a:extLst>
          </p:cNvPr>
          <p:cNvSpPr txBox="1"/>
          <p:nvPr/>
        </p:nvSpPr>
        <p:spPr>
          <a:xfrm>
            <a:off x="6096000" y="2852936"/>
            <a:ext cx="6020338" cy="492443"/>
          </a:xfrm>
          <a:prstGeom prst="rect">
            <a:avLst/>
          </a:prstGeom>
          <a:noFill/>
        </p:spPr>
        <p:txBody>
          <a:bodyPr wrap="square" lIns="0" tIns="0" rIns="0" bIns="0" rtlCol="0">
            <a:spAutoFit/>
          </a:bodyPr>
          <a:lstStyle/>
          <a:p>
            <a:pPr algn="l"/>
            <a:endParaRPr lang="en-GB" sz="1600" dirty="0">
              <a:solidFill>
                <a:schemeClr val="bg1"/>
              </a:solidFill>
            </a:endParaRPr>
          </a:p>
          <a:p>
            <a:pPr algn="l"/>
            <a:endParaRPr lang="en-GB" sz="1600" dirty="0">
              <a:solidFill>
                <a:schemeClr val="bg1"/>
              </a:solidFil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6C84-9F24-4B4A-8DED-BF9C899C6545}"/>
              </a:ext>
            </a:extLst>
          </p:cNvPr>
          <p:cNvSpPr>
            <a:spLocks noGrp="1"/>
          </p:cNvSpPr>
          <p:nvPr>
            <p:ph type="title" idx="4294967295"/>
          </p:nvPr>
        </p:nvSpPr>
        <p:spPr>
          <a:xfrm>
            <a:off x="119336" y="218209"/>
            <a:ext cx="11881320" cy="834527"/>
          </a:xfrm>
        </p:spPr>
        <p:txBody>
          <a:bodyPr>
            <a:noAutofit/>
          </a:bodyPr>
          <a:lstStyle/>
          <a:p>
            <a:pPr algn="ctr"/>
            <a:r>
              <a:rPr lang="en-US" dirty="0">
                <a:latin typeface="+mn-lt"/>
              </a:rPr>
              <a:t>Running on renewables and when electricity is cheap </a:t>
            </a:r>
          </a:p>
        </p:txBody>
      </p:sp>
      <p:sp>
        <p:nvSpPr>
          <p:cNvPr id="3" name="Content Placeholder 2">
            <a:extLst>
              <a:ext uri="{FF2B5EF4-FFF2-40B4-BE49-F238E27FC236}">
                <a16:creationId xmlns:a16="http://schemas.microsoft.com/office/drawing/2014/main" id="{7F16CAEB-F101-0D49-BDE7-D46603ED566B}"/>
              </a:ext>
            </a:extLst>
          </p:cNvPr>
          <p:cNvSpPr>
            <a:spLocks noGrp="1"/>
          </p:cNvSpPr>
          <p:nvPr>
            <p:ph sz="quarter" idx="4294967295"/>
          </p:nvPr>
        </p:nvSpPr>
        <p:spPr>
          <a:xfrm>
            <a:off x="2063552" y="764704"/>
            <a:ext cx="7320442" cy="3483652"/>
          </a:xfrm>
          <a:prstGeom prst="rect">
            <a:avLst/>
          </a:prstGeom>
        </p:spPr>
        <p:txBody>
          <a:bodyPr>
            <a:noAutofit/>
          </a:bodyPr>
          <a:lstStyle/>
          <a:p>
            <a:pPr algn="l">
              <a:spcBef>
                <a:spcPts val="0"/>
              </a:spcBef>
            </a:pPr>
            <a:r>
              <a:rPr lang="en-US" sz="1400" dirty="0"/>
              <a:t>Two studies in 2017:</a:t>
            </a:r>
          </a:p>
          <a:p>
            <a:pPr marL="342900" indent="-342900" algn="l">
              <a:spcBef>
                <a:spcPts val="0"/>
              </a:spcBef>
              <a:buFont typeface="Arial" panose="020B0604020202020204" pitchFamily="34" charset="0"/>
              <a:buChar char="•"/>
            </a:pPr>
            <a:r>
              <a:rPr lang="en-US" sz="1400" b="0" dirty="0"/>
              <a:t>Supply the annual electricity demand of the CLIC-380 by installing local wind and PV generators (this could be e.g. achieved by 330 MW-peak PV and 220 MW-peak wind generators) at a cost of slightly more than 10% of the CLIC 380 GeV cost.</a:t>
            </a:r>
          </a:p>
          <a:p>
            <a:pPr marL="581025" lvl="1" indent="-225425">
              <a:spcBef>
                <a:spcPts val="0"/>
              </a:spcBef>
              <a:buFont typeface="Arial" panose="020B0604020202020204" pitchFamily="34" charset="0"/>
              <a:buChar char="•"/>
            </a:pPr>
            <a:r>
              <a:rPr lang="en-US" sz="1400" dirty="0"/>
              <a:t>Study done for 200 MW, in reality only  ~110 MW are needed   </a:t>
            </a:r>
          </a:p>
          <a:p>
            <a:pPr marL="342900" indent="-342900" algn="l">
              <a:spcBef>
                <a:spcPts val="0"/>
              </a:spcBef>
              <a:spcAft>
                <a:spcPts val="0"/>
              </a:spcAft>
              <a:buFont typeface="Arial" panose="020B0604020202020204" pitchFamily="34" charset="0"/>
              <a:buChar char="•"/>
            </a:pPr>
            <a:r>
              <a:rPr lang="en-US" sz="1400" b="0" dirty="0"/>
              <a:t>Self-sufficiency during all times can not be reached but 54% of the time CLIC could run independently from public electricity supply with the portfolio simulated. </a:t>
            </a:r>
          </a:p>
          <a:p>
            <a:pPr algn="l">
              <a:spcBef>
                <a:spcPts val="0"/>
              </a:spcBef>
            </a:pPr>
            <a:r>
              <a:rPr lang="en-US" sz="1400" b="0" dirty="0"/>
              <a:t> </a:t>
            </a:r>
          </a:p>
          <a:p>
            <a:pPr marL="360363" indent="-166688" algn="l">
              <a:spcBef>
                <a:spcPts val="0"/>
              </a:spcBef>
              <a:buFont typeface="Arial" panose="020B0604020202020204" pitchFamily="34" charset="0"/>
              <a:buChar char="•"/>
            </a:pPr>
            <a:r>
              <a:rPr lang="en-US" sz="1400" b="0" dirty="0"/>
              <a:t>Can one run an accelerator as CLIC in a mode where one turn “on” and “off” depending prices (fluctuating with weather, demand, availability </a:t>
            </a:r>
            <a:r>
              <a:rPr lang="en-US" sz="1400" b="0" dirty="0" err="1"/>
              <a:t>etc</a:t>
            </a:r>
            <a:r>
              <a:rPr lang="en-US" sz="1400" b="0" dirty="0"/>
              <a:t>) ?</a:t>
            </a:r>
          </a:p>
          <a:p>
            <a:pPr marL="360363" indent="-166688" algn="l">
              <a:spcBef>
                <a:spcPts val="0"/>
              </a:spcBef>
              <a:buFont typeface="Arial" panose="020B0604020202020204" pitchFamily="34" charset="0"/>
              <a:buChar char="•"/>
            </a:pPr>
            <a:r>
              <a:rPr lang="en-US" sz="1400" b="0" dirty="0"/>
              <a:t>Specify transition times (relatively fast for a LC) and the annual luminosity goal </a:t>
            </a:r>
          </a:p>
          <a:p>
            <a:pPr marL="360363" indent="-166688" algn="l">
              <a:spcBef>
                <a:spcPts val="0"/>
              </a:spcBef>
              <a:buFont typeface="Arial" panose="020B0604020202020204" pitchFamily="34" charset="0"/>
              <a:buChar char="•"/>
            </a:pPr>
            <a:r>
              <a:rPr lang="en-US" sz="1400" b="0" dirty="0"/>
              <a:t>Significant savings – but the largest saving is the obvious one, not running in the winter.</a:t>
            </a:r>
          </a:p>
          <a:p>
            <a:pPr marL="360363" indent="-166688" algn="l">
              <a:spcBef>
                <a:spcPts val="0"/>
              </a:spcBef>
              <a:buFont typeface="Arial" panose="020B0604020202020204" pitchFamily="34" charset="0"/>
              <a:buChar char="•"/>
            </a:pPr>
            <a:r>
              <a:rPr lang="en-US" sz="1400" b="0" dirty="0"/>
              <a:t>Flexibility to adjust the power demand is expected to become increasingly important and in demand by energy companies. </a:t>
            </a:r>
          </a:p>
          <a:p>
            <a:pPr marL="7938" algn="l">
              <a:spcBef>
                <a:spcPts val="0"/>
              </a:spcBef>
            </a:pPr>
            <a:r>
              <a:rPr lang="en-US" sz="1400" b="0" dirty="0"/>
              <a:t>More information (</a:t>
            </a:r>
            <a:r>
              <a:rPr lang="en-US" sz="1400" b="0" dirty="0">
                <a:hlinkClick r:id="rId3"/>
              </a:rPr>
              <a:t>link</a:t>
            </a:r>
            <a:r>
              <a:rPr lang="en-US" sz="1400" b="0" dirty="0"/>
              <a:t>)</a:t>
            </a:r>
          </a:p>
          <a:p>
            <a:pPr marL="7938" algn="l">
              <a:spcBef>
                <a:spcPts val="0"/>
              </a:spcBef>
            </a:pPr>
            <a:endParaRPr lang="en-US" sz="1400" b="0" dirty="0"/>
          </a:p>
          <a:p>
            <a:pPr marL="7938" algn="l">
              <a:spcBef>
                <a:spcPts val="0"/>
              </a:spcBef>
            </a:pPr>
            <a:endParaRPr lang="en-US" sz="1400" b="0" dirty="0"/>
          </a:p>
          <a:p>
            <a:pPr marL="7938" algn="l">
              <a:spcBef>
                <a:spcPts val="0"/>
              </a:spcBef>
            </a:pPr>
            <a:endParaRPr lang="en-US" sz="1400" b="0" dirty="0"/>
          </a:p>
        </p:txBody>
      </p:sp>
      <p:grpSp>
        <p:nvGrpSpPr>
          <p:cNvPr id="5" name="Group 4">
            <a:extLst>
              <a:ext uri="{FF2B5EF4-FFF2-40B4-BE49-F238E27FC236}">
                <a16:creationId xmlns:a16="http://schemas.microsoft.com/office/drawing/2014/main" id="{05EB5356-B627-A24D-8F9D-3DFE8FF05048}"/>
              </a:ext>
            </a:extLst>
          </p:cNvPr>
          <p:cNvGrpSpPr/>
          <p:nvPr/>
        </p:nvGrpSpPr>
        <p:grpSpPr>
          <a:xfrm>
            <a:off x="318507" y="863641"/>
            <a:ext cx="1292989" cy="2232248"/>
            <a:chOff x="229428" y="1508436"/>
            <a:chExt cx="1881762" cy="3814678"/>
          </a:xfrm>
        </p:grpSpPr>
        <p:pic>
          <p:nvPicPr>
            <p:cNvPr id="3074" name="Picture 2">
              <a:extLst>
                <a:ext uri="{FF2B5EF4-FFF2-40B4-BE49-F238E27FC236}">
                  <a16:creationId xmlns:a16="http://schemas.microsoft.com/office/drawing/2014/main" id="{9A784DEE-EC02-AA42-BA5C-D409C2DFF4E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3768"/>
            <a:stretch/>
          </p:blipFill>
          <p:spPr bwMode="auto">
            <a:xfrm>
              <a:off x="229428" y="1534886"/>
              <a:ext cx="1881762" cy="37882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D1F4522-5B1B-A742-A54A-E5AAA7EF395B}"/>
                </a:ext>
              </a:extLst>
            </p:cNvPr>
            <p:cNvSpPr txBox="1"/>
            <p:nvPr/>
          </p:nvSpPr>
          <p:spPr>
            <a:xfrm rot="16200000">
              <a:off x="-446719" y="2184583"/>
              <a:ext cx="159851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Victor Gleim</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6">
                    <a:extLst>
                      <a:ext uri="{A12FA001-AC4F-418D-AE19-62706E023703}">
                        <ahyp:hlinkClr xmlns:ahyp="http://schemas.microsoft.com/office/drawing/2018/hyperlinkcolor" val="tx"/>
                      </a:ext>
                    </a:extLst>
                  </a:hlinkClick>
                </a:rPr>
                <a:t>CC-BY-SA-4.0</a:t>
              </a:r>
              <a:endPar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8" name="Picture 7">
            <a:extLst>
              <a:ext uri="{FF2B5EF4-FFF2-40B4-BE49-F238E27FC236}">
                <a16:creationId xmlns:a16="http://schemas.microsoft.com/office/drawing/2014/main" id="{A92CADD3-097A-A74C-909A-F0C378126C7E}"/>
              </a:ext>
            </a:extLst>
          </p:cNvPr>
          <p:cNvPicPr>
            <a:picLocks noChangeAspect="1"/>
          </p:cNvPicPr>
          <p:nvPr/>
        </p:nvPicPr>
        <p:blipFill>
          <a:blip r:embed="rId7"/>
          <a:stretch>
            <a:fillRect/>
          </a:stretch>
        </p:blipFill>
        <p:spPr>
          <a:xfrm>
            <a:off x="327532" y="3107681"/>
            <a:ext cx="1274940" cy="897383"/>
          </a:xfrm>
          <a:prstGeom prst="rect">
            <a:avLst/>
          </a:prstGeom>
        </p:spPr>
      </p:pic>
      <p:pic>
        <p:nvPicPr>
          <p:cNvPr id="9" name="Content Placeholder 7">
            <a:extLst>
              <a:ext uri="{FF2B5EF4-FFF2-40B4-BE49-F238E27FC236}">
                <a16:creationId xmlns:a16="http://schemas.microsoft.com/office/drawing/2014/main" id="{C6CD9C93-D149-08F5-0638-52248380FDEF}"/>
              </a:ext>
            </a:extLst>
          </p:cNvPr>
          <p:cNvPicPr>
            <a:picLocks noChangeAspect="1"/>
          </p:cNvPicPr>
          <p:nvPr/>
        </p:nvPicPr>
        <p:blipFill>
          <a:blip r:embed="rId8"/>
          <a:stretch>
            <a:fillRect/>
          </a:stretch>
        </p:blipFill>
        <p:spPr>
          <a:xfrm>
            <a:off x="9501388" y="908720"/>
            <a:ext cx="2363080" cy="2245221"/>
          </a:xfrm>
          <a:prstGeom prst="rect">
            <a:avLst/>
          </a:prstGeom>
        </p:spPr>
      </p:pic>
      <p:sp>
        <p:nvSpPr>
          <p:cNvPr id="13" name="Slide Number Placeholder 12">
            <a:extLst>
              <a:ext uri="{FF2B5EF4-FFF2-40B4-BE49-F238E27FC236}">
                <a16:creationId xmlns:a16="http://schemas.microsoft.com/office/drawing/2014/main" id="{EC70D9D9-7476-DCAE-B011-07318ED3C0FC}"/>
              </a:ext>
            </a:extLst>
          </p:cNvPr>
          <p:cNvSpPr>
            <a:spLocks noGrp="1"/>
          </p:cNvSpPr>
          <p:nvPr>
            <p:ph type="sldNum" sz="quarter" idx="10"/>
          </p:nvPr>
        </p:nvSpPr>
        <p:spPr/>
        <p:txBody>
          <a:bodyPr/>
          <a:lstStyle/>
          <a:p>
            <a:fld id="{D9BF5071-ED05-4944-80F9-6D12E6F81990}" type="slidenum">
              <a:rPr lang="en-US" smtClean="0"/>
              <a:t>10</a:t>
            </a:fld>
            <a:endParaRPr lang="en-US"/>
          </a:p>
        </p:txBody>
      </p:sp>
      <p:pic>
        <p:nvPicPr>
          <p:cNvPr id="6" name="Content Placeholder 9">
            <a:extLst>
              <a:ext uri="{FF2B5EF4-FFF2-40B4-BE49-F238E27FC236}">
                <a16:creationId xmlns:a16="http://schemas.microsoft.com/office/drawing/2014/main" id="{B4D54C72-914C-62D4-8D78-B0882C1AF8ED}"/>
              </a:ext>
            </a:extLst>
          </p:cNvPr>
          <p:cNvPicPr>
            <a:picLocks noGrp="1" noChangeAspect="1"/>
          </p:cNvPicPr>
          <p:nvPr/>
        </p:nvPicPr>
        <p:blipFill>
          <a:blip r:embed="rId9"/>
          <a:stretch>
            <a:fillRect/>
          </a:stretch>
        </p:blipFill>
        <p:spPr>
          <a:xfrm>
            <a:off x="7667221" y="4024591"/>
            <a:ext cx="3550940" cy="2078957"/>
          </a:xfrm>
          <a:prstGeom prst="rect">
            <a:avLst/>
          </a:prstGeom>
          <a:ln w="12700">
            <a:solidFill>
              <a:schemeClr val="tx2">
                <a:lumMod val="50000"/>
                <a:lumOff val="50000"/>
              </a:schemeClr>
            </a:solidFill>
          </a:ln>
          <a:effectLst>
            <a:outerShdw blurRad="63500" dist="63500" dir="2700000" algn="tl" rotWithShape="0">
              <a:schemeClr val="bg1">
                <a:lumMod val="50000"/>
              </a:schemeClr>
            </a:outerShdw>
          </a:effectLst>
        </p:spPr>
      </p:pic>
      <p:sp>
        <p:nvSpPr>
          <p:cNvPr id="7" name="TextBox 10">
            <a:extLst>
              <a:ext uri="{FF2B5EF4-FFF2-40B4-BE49-F238E27FC236}">
                <a16:creationId xmlns:a16="http://schemas.microsoft.com/office/drawing/2014/main" id="{D92666E0-43A7-A338-3CE5-3188788F7528}"/>
              </a:ext>
            </a:extLst>
          </p:cNvPr>
          <p:cNvSpPr txBox="1"/>
          <p:nvPr/>
        </p:nvSpPr>
        <p:spPr>
          <a:xfrm>
            <a:off x="7667221" y="6314344"/>
            <a:ext cx="3871253" cy="304699"/>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990" dirty="0"/>
              <a:t>C. Gaunand, B. </a:t>
            </a:r>
            <a:r>
              <a:rPr lang="en-GB" sz="990" dirty="0" err="1"/>
              <a:t>Remenyi</a:t>
            </a:r>
            <a:r>
              <a:rPr lang="en-GB" sz="990" dirty="0"/>
              <a:t>:  </a:t>
            </a:r>
            <a:r>
              <a:rPr lang="en-GB" sz="990" i="1" dirty="0"/>
              <a:t>Introduction to Demand Side Flexibility</a:t>
            </a:r>
          </a:p>
          <a:p>
            <a:pPr algn="l"/>
            <a:r>
              <a:rPr lang="en-GB" sz="990" dirty="0"/>
              <a:t>ESSRI Workshop 2022 </a:t>
            </a:r>
            <a:r>
              <a:rPr lang="en-GB" sz="990" dirty="0">
                <a:hlinkClick r:id="rId10"/>
              </a:rPr>
              <a:t>https://indico.esrf.fr/event/2/contributions/94/</a:t>
            </a:r>
            <a:r>
              <a:rPr lang="en-GB" sz="990" dirty="0"/>
              <a:t> </a:t>
            </a:r>
          </a:p>
        </p:txBody>
      </p:sp>
      <p:sp>
        <p:nvSpPr>
          <p:cNvPr id="10" name="TextBox 11">
            <a:extLst>
              <a:ext uri="{FF2B5EF4-FFF2-40B4-BE49-F238E27FC236}">
                <a16:creationId xmlns:a16="http://schemas.microsoft.com/office/drawing/2014/main" id="{02EC1048-3D19-1809-A787-3DFDB37FC1E2}"/>
              </a:ext>
            </a:extLst>
          </p:cNvPr>
          <p:cNvSpPr txBox="1"/>
          <p:nvPr/>
        </p:nvSpPr>
        <p:spPr>
          <a:xfrm>
            <a:off x="929001" y="4641727"/>
            <a:ext cx="6050280" cy="1177245"/>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530" dirty="0"/>
              <a:t>(Regenerative) Power availability varies</a:t>
            </a:r>
          </a:p>
          <a:p>
            <a:pPr algn="l"/>
            <a:r>
              <a:rPr lang="en-GB" sz="1530" dirty="0"/>
              <a:t>Linear accelerators have no stored beam -&gt; ideal for flexible operation</a:t>
            </a:r>
          </a:p>
          <a:p>
            <a:pPr algn="l"/>
            <a:endParaRPr lang="en-GB" sz="1530" dirty="0"/>
          </a:p>
          <a:p>
            <a:pPr algn="l"/>
            <a:r>
              <a:rPr lang="en-GB" sz="1530" dirty="0"/>
              <a:t>Study by Fraunhofer institute considered running</a:t>
            </a:r>
            <a:br>
              <a:rPr lang="en-GB" sz="1530" dirty="0"/>
            </a:br>
            <a:r>
              <a:rPr lang="en-GB" sz="1530" dirty="0"/>
              <a:t>on renewables and participating in </a:t>
            </a:r>
            <a:r>
              <a:rPr lang="en-GB" sz="1530" b="1" dirty="0"/>
              <a:t>demand side flexibility</a:t>
            </a:r>
          </a:p>
        </p:txBody>
      </p:sp>
    </p:spTree>
    <p:extLst>
      <p:ext uri="{BB962C8B-B14F-4D97-AF65-F5344CB8AC3E}">
        <p14:creationId xmlns:p14="http://schemas.microsoft.com/office/powerpoint/2010/main" val="807076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5ABF9-BBC3-DF4A-BEF5-457F0A2B2AE2}"/>
              </a:ext>
            </a:extLst>
          </p:cNvPr>
          <p:cNvSpPr>
            <a:spLocks noGrp="1"/>
          </p:cNvSpPr>
          <p:nvPr>
            <p:ph type="title"/>
          </p:nvPr>
        </p:nvSpPr>
        <p:spPr>
          <a:xfrm>
            <a:off x="5672992" y="301699"/>
            <a:ext cx="10515600" cy="887370"/>
          </a:xfrm>
        </p:spPr>
        <p:txBody>
          <a:bodyPr>
            <a:normAutofit/>
          </a:bodyPr>
          <a:lstStyle/>
          <a:p>
            <a:r>
              <a:rPr lang="en-GB" sz="3200" dirty="0">
                <a:latin typeface="+mn-lt"/>
              </a:rPr>
              <a:t>Green ILC </a:t>
            </a:r>
          </a:p>
        </p:txBody>
      </p:sp>
      <p:pic>
        <p:nvPicPr>
          <p:cNvPr id="4" name="Picture 2" descr="ILC world energy center ">
            <a:extLst>
              <a:ext uri="{FF2B5EF4-FFF2-40B4-BE49-F238E27FC236}">
                <a16:creationId xmlns:a16="http://schemas.microsoft.com/office/drawing/2014/main" id="{8F8CAA83-0386-434A-BE2F-0425C60B5F5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663952" y="1829253"/>
            <a:ext cx="5528970" cy="4146728"/>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6E617F71-25D9-9849-AAD7-AF630D751B02}"/>
              </a:ext>
            </a:extLst>
          </p:cNvPr>
          <p:cNvGrpSpPr/>
          <p:nvPr/>
        </p:nvGrpSpPr>
        <p:grpSpPr>
          <a:xfrm>
            <a:off x="821338" y="4293096"/>
            <a:ext cx="3382144" cy="2072144"/>
            <a:chOff x="5839980" y="4670331"/>
            <a:chExt cx="2824638" cy="1978346"/>
          </a:xfrm>
        </p:grpSpPr>
        <p:pic>
          <p:nvPicPr>
            <p:cNvPr id="8" name="Picture 4">
              <a:extLst>
                <a:ext uri="{FF2B5EF4-FFF2-40B4-BE49-F238E27FC236}">
                  <a16:creationId xmlns:a16="http://schemas.microsoft.com/office/drawing/2014/main" id="{7C7F0B45-BDD4-3A48-9F87-6A67D245C0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9980" y="4670331"/>
              <a:ext cx="2824638" cy="197834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5B5D772-09A7-484C-BF9C-EB93AFFFF0C6}"/>
                </a:ext>
              </a:extLst>
            </p:cNvPr>
            <p:cNvSpPr txBox="1"/>
            <p:nvPr/>
          </p:nvSpPr>
          <p:spPr>
            <a:xfrm>
              <a:off x="6338852" y="6304633"/>
              <a:ext cx="1731921" cy="284213"/>
            </a:xfrm>
            <a:prstGeom prst="rect">
              <a:avLst/>
            </a:prstGeom>
            <a:noFill/>
          </p:spPr>
          <p:txBody>
            <a:bodyPr wrap="none" rtlCol="0">
              <a:spAutoFit/>
            </a:bodyPr>
            <a:lstStyle/>
            <a:p>
              <a:r>
                <a:rPr lang="en-GB" sz="1200" dirty="0">
                  <a:solidFill>
                    <a:schemeClr val="bg1"/>
                  </a:solidFill>
                  <a:latin typeface="Avenir Book" panose="02000503020000020003" pitchFamily="2" charset="0"/>
                  <a:hlinkClick r:id="rId5">
                    <a:extLst>
                      <a:ext uri="{A12FA001-AC4F-418D-AE19-62706E023703}">
                        <ahyp:hlinkClr xmlns:ahyp="http://schemas.microsoft.com/office/drawing/2018/hyperlinkcolor" val="tx"/>
                      </a:ext>
                    </a:extLst>
                  </a:hlinkClick>
                </a:rPr>
                <a:t>Asurnipal</a:t>
              </a:r>
              <a:r>
                <a:rPr lang="en-GB" sz="1200" dirty="0">
                  <a:solidFill>
                    <a:schemeClr val="bg1"/>
                  </a:solidFill>
                  <a:latin typeface="Avenir Book" panose="02000503020000020003" pitchFamily="2" charset="0"/>
                </a:rPr>
                <a:t> </a:t>
              </a:r>
              <a:r>
                <a:rPr lang="en-GB" sz="1200" dirty="0">
                  <a:solidFill>
                    <a:schemeClr val="bg1"/>
                  </a:solidFill>
                  <a:latin typeface="Avenir Book" panose="02000503020000020003" pitchFamily="2" charset="0"/>
                  <a:hlinkClick r:id="rId6">
                    <a:extLst>
                      <a:ext uri="{A12FA001-AC4F-418D-AE19-62706E023703}">
                        <ahyp:hlinkClr xmlns:ahyp="http://schemas.microsoft.com/office/drawing/2018/hyperlinkcolor" val="tx"/>
                      </a:ext>
                    </a:extLst>
                  </a:hlinkClick>
                </a:rPr>
                <a:t>CC-BY-SA-4.0</a:t>
              </a:r>
              <a:endParaRPr lang="en-GB" sz="1200" dirty="0">
                <a:solidFill>
                  <a:schemeClr val="bg1"/>
                </a:solidFill>
                <a:latin typeface="Avenir Book" panose="02000503020000020003" pitchFamily="2" charset="0"/>
              </a:endParaRPr>
            </a:p>
          </p:txBody>
        </p:sp>
      </p:grpSp>
      <p:pic>
        <p:nvPicPr>
          <p:cNvPr id="3" name="Picture 2">
            <a:extLst>
              <a:ext uri="{FF2B5EF4-FFF2-40B4-BE49-F238E27FC236}">
                <a16:creationId xmlns:a16="http://schemas.microsoft.com/office/drawing/2014/main" id="{222AD704-60E4-C449-A60F-A0B9008184CE}"/>
              </a:ext>
            </a:extLst>
          </p:cNvPr>
          <p:cNvPicPr>
            <a:picLocks noChangeAspect="1"/>
          </p:cNvPicPr>
          <p:nvPr/>
        </p:nvPicPr>
        <p:blipFill>
          <a:blip r:embed="rId7"/>
          <a:stretch>
            <a:fillRect/>
          </a:stretch>
        </p:blipFill>
        <p:spPr>
          <a:xfrm>
            <a:off x="839416" y="306928"/>
            <a:ext cx="3310136" cy="2300948"/>
          </a:xfrm>
          <a:prstGeom prst="rect">
            <a:avLst/>
          </a:prstGeom>
        </p:spPr>
      </p:pic>
      <p:sp>
        <p:nvSpPr>
          <p:cNvPr id="5" name="TextBox 4">
            <a:extLst>
              <a:ext uri="{FF2B5EF4-FFF2-40B4-BE49-F238E27FC236}">
                <a16:creationId xmlns:a16="http://schemas.microsoft.com/office/drawing/2014/main" id="{859DFFF1-5055-7BFB-470A-FA21B1090CA2}"/>
              </a:ext>
            </a:extLst>
          </p:cNvPr>
          <p:cNvSpPr txBox="1"/>
          <p:nvPr/>
        </p:nvSpPr>
        <p:spPr>
          <a:xfrm>
            <a:off x="767408" y="2607876"/>
            <a:ext cx="3382144" cy="677108"/>
          </a:xfrm>
          <a:prstGeom prst="rect">
            <a:avLst/>
          </a:prstGeom>
          <a:solidFill>
            <a:schemeClr val="bg1"/>
          </a:solidFill>
        </p:spPr>
        <p:txBody>
          <a:bodyPr wrap="square" lIns="0" tIns="0" rIns="0" bIns="0" rtlCol="0">
            <a:spAutoFit/>
          </a:bodyPr>
          <a:lstStyle/>
          <a:p>
            <a:pPr algn="l"/>
            <a:r>
              <a:rPr lang="en-GB" sz="1100" dirty="0">
                <a:solidFill>
                  <a:srgbClr val="2F2F2F"/>
                </a:solidFill>
              </a:rPr>
              <a:t>For ILC: renewable energy available (Tohoku Electric Power) in local grid at ~23% level, need 0.5-1 % for ILC. Additionally considers increased CO2 absorption to be fully neutral.  </a:t>
            </a:r>
          </a:p>
        </p:txBody>
      </p:sp>
      <p:sp>
        <p:nvSpPr>
          <p:cNvPr id="6" name="Date Placeholder 5">
            <a:extLst>
              <a:ext uri="{FF2B5EF4-FFF2-40B4-BE49-F238E27FC236}">
                <a16:creationId xmlns:a16="http://schemas.microsoft.com/office/drawing/2014/main" id="{FE3AF1DF-F1B2-A1FD-BA90-82890C537EC7}"/>
              </a:ext>
            </a:extLst>
          </p:cNvPr>
          <p:cNvSpPr>
            <a:spLocks noGrp="1"/>
          </p:cNvSpPr>
          <p:nvPr>
            <p:ph type="dt" sz="half" idx="10"/>
          </p:nvPr>
        </p:nvSpPr>
        <p:spPr/>
        <p:txBody>
          <a:bodyPr/>
          <a:lstStyle/>
          <a:p>
            <a:r>
              <a:rPr lang="de-CH"/>
              <a:t>27/09/23</a:t>
            </a:r>
            <a:endParaRPr lang="en-US" dirty="0"/>
          </a:p>
        </p:txBody>
      </p:sp>
      <p:sp>
        <p:nvSpPr>
          <p:cNvPr id="10" name="Footer Placeholder 9">
            <a:extLst>
              <a:ext uri="{FF2B5EF4-FFF2-40B4-BE49-F238E27FC236}">
                <a16:creationId xmlns:a16="http://schemas.microsoft.com/office/drawing/2014/main" id="{BDFEF4C9-50A5-57E4-C1A8-007D6D6AE19C}"/>
              </a:ext>
            </a:extLst>
          </p:cNvPr>
          <p:cNvSpPr>
            <a:spLocks noGrp="1"/>
          </p:cNvSpPr>
          <p:nvPr>
            <p:ph type="ftr" sz="quarter" idx="11"/>
          </p:nvPr>
        </p:nvSpPr>
        <p:spPr/>
        <p:txBody>
          <a:bodyPr/>
          <a:lstStyle/>
          <a:p>
            <a:r>
              <a:rPr lang="en-US"/>
              <a:t>Steinar Stapnes</a:t>
            </a:r>
            <a:endParaRPr lang="en-US" dirty="0"/>
          </a:p>
        </p:txBody>
      </p:sp>
      <p:sp>
        <p:nvSpPr>
          <p:cNvPr id="11" name="Slide Number Placeholder 10">
            <a:extLst>
              <a:ext uri="{FF2B5EF4-FFF2-40B4-BE49-F238E27FC236}">
                <a16:creationId xmlns:a16="http://schemas.microsoft.com/office/drawing/2014/main" id="{818CB7AB-E894-503B-C030-59D80DD3846F}"/>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2089418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94FD0E4-6875-2968-5D42-C692E8DE439E}"/>
              </a:ext>
            </a:extLst>
          </p:cNvPr>
          <p:cNvSpPr>
            <a:spLocks noGrp="1"/>
          </p:cNvSpPr>
          <p:nvPr>
            <p:ph type="dt" sz="half" idx="10"/>
          </p:nvPr>
        </p:nvSpPr>
        <p:spPr/>
        <p:txBody>
          <a:bodyPr/>
          <a:lstStyle/>
          <a:p>
            <a:r>
              <a:rPr lang="de-CH"/>
              <a:t>27/09/23</a:t>
            </a:r>
            <a:endParaRPr lang="en-US" dirty="0"/>
          </a:p>
        </p:txBody>
      </p:sp>
      <p:sp>
        <p:nvSpPr>
          <p:cNvPr id="4" name="Footer Placeholder 3">
            <a:extLst>
              <a:ext uri="{FF2B5EF4-FFF2-40B4-BE49-F238E27FC236}">
                <a16:creationId xmlns:a16="http://schemas.microsoft.com/office/drawing/2014/main" id="{3A2598A5-3A88-845C-6214-CB00F701DBC6}"/>
              </a:ext>
            </a:extLst>
          </p:cNvPr>
          <p:cNvSpPr>
            <a:spLocks noGrp="1"/>
          </p:cNvSpPr>
          <p:nvPr>
            <p:ph type="ftr" sz="quarter" idx="11"/>
          </p:nvPr>
        </p:nvSpPr>
        <p:spPr/>
        <p:txBody>
          <a:bodyPr/>
          <a:lstStyle/>
          <a:p>
            <a:r>
              <a:rPr lang="en-US"/>
              <a:t>Steinar Stapnes</a:t>
            </a:r>
            <a:endParaRPr lang="en-US" dirty="0"/>
          </a:p>
        </p:txBody>
      </p:sp>
      <p:sp>
        <p:nvSpPr>
          <p:cNvPr id="5" name="Slide Number Placeholder 4">
            <a:extLst>
              <a:ext uri="{FF2B5EF4-FFF2-40B4-BE49-F238E27FC236}">
                <a16:creationId xmlns:a16="http://schemas.microsoft.com/office/drawing/2014/main" id="{D12D4097-B28C-CE00-BA8B-5125B880678B}"/>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2" name="Picture 1">
            <a:extLst>
              <a:ext uri="{FF2B5EF4-FFF2-40B4-BE49-F238E27FC236}">
                <a16:creationId xmlns:a16="http://schemas.microsoft.com/office/drawing/2014/main" id="{ED05CA2C-3AF7-E608-B240-D97BAA867AF4}"/>
              </a:ext>
            </a:extLst>
          </p:cNvPr>
          <p:cNvPicPr>
            <a:picLocks noChangeAspect="1"/>
          </p:cNvPicPr>
          <p:nvPr/>
        </p:nvPicPr>
        <p:blipFill>
          <a:blip r:embed="rId3"/>
          <a:stretch>
            <a:fillRect/>
          </a:stretch>
        </p:blipFill>
        <p:spPr>
          <a:xfrm>
            <a:off x="6095998" y="150576"/>
            <a:ext cx="4644989" cy="3557727"/>
          </a:xfrm>
          <a:prstGeom prst="rect">
            <a:avLst/>
          </a:prstGeom>
        </p:spPr>
      </p:pic>
      <p:sp>
        <p:nvSpPr>
          <p:cNvPr id="9" name="TextBox 8">
            <a:extLst>
              <a:ext uri="{FF2B5EF4-FFF2-40B4-BE49-F238E27FC236}">
                <a16:creationId xmlns:a16="http://schemas.microsoft.com/office/drawing/2014/main" id="{24A8EEAD-DC07-42FE-8AD7-446D73DCB3E2}"/>
              </a:ext>
            </a:extLst>
          </p:cNvPr>
          <p:cNvSpPr txBox="1"/>
          <p:nvPr/>
        </p:nvSpPr>
        <p:spPr>
          <a:xfrm>
            <a:off x="5120726" y="3933056"/>
            <a:ext cx="4287642" cy="1938992"/>
          </a:xfrm>
          <a:prstGeom prst="rect">
            <a:avLst/>
          </a:prstGeom>
          <a:noFill/>
        </p:spPr>
        <p:txBody>
          <a:bodyPr wrap="square" lIns="0" tIns="0" rIns="0" bIns="0" rtlCol="0">
            <a:spAutoFit/>
          </a:bodyPr>
          <a:lstStyle/>
          <a:p>
            <a:pPr algn="l"/>
            <a:r>
              <a:rPr lang="en-GB" dirty="0">
                <a:solidFill>
                  <a:srgbClr val="2F2F2F"/>
                </a:solidFill>
              </a:rPr>
              <a:t>Very uncertain but MTP assumes 120 MCHF/</a:t>
            </a:r>
            <a:r>
              <a:rPr lang="en-GB" dirty="0" err="1">
                <a:solidFill>
                  <a:srgbClr val="2F2F2F"/>
                </a:solidFill>
              </a:rPr>
              <a:t>TWh</a:t>
            </a:r>
            <a:r>
              <a:rPr lang="en-GB" dirty="0">
                <a:solidFill>
                  <a:srgbClr val="2F2F2F"/>
                </a:solidFill>
              </a:rPr>
              <a:t> beyond 2026. </a:t>
            </a:r>
          </a:p>
          <a:p>
            <a:pPr algn="l"/>
            <a:endParaRPr lang="en-GB" dirty="0">
              <a:solidFill>
                <a:srgbClr val="2F2F2F"/>
              </a:solidFill>
            </a:endParaRPr>
          </a:p>
          <a:p>
            <a:pPr algn="l"/>
            <a:r>
              <a:rPr lang="en-GB" dirty="0">
                <a:solidFill>
                  <a:srgbClr val="2F2F2F"/>
                </a:solidFill>
              </a:rPr>
              <a:t>With “standard” running scenario (on the right) every 100 MW corresponds to ~0.6 </a:t>
            </a:r>
            <a:r>
              <a:rPr lang="en-GB" dirty="0" err="1">
                <a:solidFill>
                  <a:srgbClr val="2F2F2F"/>
                </a:solidFill>
              </a:rPr>
              <a:t>TWh</a:t>
            </a:r>
            <a:r>
              <a:rPr lang="en-GB" dirty="0">
                <a:solidFill>
                  <a:srgbClr val="2F2F2F"/>
                </a:solidFill>
              </a:rPr>
              <a:t> annually, corresponding to ~75 MCHF annually (European costing)</a:t>
            </a:r>
          </a:p>
        </p:txBody>
      </p:sp>
      <p:sp>
        <p:nvSpPr>
          <p:cNvPr id="10" name="TextBox 9">
            <a:extLst>
              <a:ext uri="{FF2B5EF4-FFF2-40B4-BE49-F238E27FC236}">
                <a16:creationId xmlns:a16="http://schemas.microsoft.com/office/drawing/2014/main" id="{17FB6AFE-E246-48B2-CA27-6884062F7DED}"/>
              </a:ext>
            </a:extLst>
          </p:cNvPr>
          <p:cNvSpPr txBox="1"/>
          <p:nvPr/>
        </p:nvSpPr>
        <p:spPr>
          <a:xfrm>
            <a:off x="495794" y="1340768"/>
            <a:ext cx="4557179" cy="1661993"/>
          </a:xfrm>
          <a:prstGeom prst="rect">
            <a:avLst/>
          </a:prstGeom>
          <a:noFill/>
        </p:spPr>
        <p:txBody>
          <a:bodyPr wrap="square" lIns="0" tIns="0" rIns="0" bIns="0" rtlCol="0">
            <a:spAutoFit/>
          </a:bodyPr>
          <a:lstStyle/>
          <a:p>
            <a:pPr algn="l"/>
            <a:r>
              <a:rPr lang="en-GB" dirty="0">
                <a:solidFill>
                  <a:srgbClr val="2F2F2F"/>
                </a:solidFill>
              </a:rPr>
              <a:t>Typical power numbers for Higgs factories on the right – see also table on page above. </a:t>
            </a:r>
          </a:p>
          <a:p>
            <a:pPr algn="l"/>
            <a:endParaRPr lang="en-GB" dirty="0">
              <a:solidFill>
                <a:srgbClr val="2F2F2F"/>
              </a:solidFill>
            </a:endParaRPr>
          </a:p>
          <a:p>
            <a:pPr algn="l"/>
            <a:r>
              <a:rPr lang="en-GB" dirty="0">
                <a:solidFill>
                  <a:srgbClr val="2F2F2F"/>
                </a:solidFill>
              </a:rPr>
              <a:t>The CERN “standard” running scenario is shown below right, used to convert to annual energy needs. </a:t>
            </a:r>
          </a:p>
        </p:txBody>
      </p:sp>
      <p:pic>
        <p:nvPicPr>
          <p:cNvPr id="11" name="Picture 10">
            <a:extLst>
              <a:ext uri="{FF2B5EF4-FFF2-40B4-BE49-F238E27FC236}">
                <a16:creationId xmlns:a16="http://schemas.microsoft.com/office/drawing/2014/main" id="{4CC1AE0A-D874-8063-A87E-52D42062552C}"/>
              </a:ext>
            </a:extLst>
          </p:cNvPr>
          <p:cNvPicPr>
            <a:picLocks noChangeAspect="1"/>
          </p:cNvPicPr>
          <p:nvPr/>
        </p:nvPicPr>
        <p:blipFill>
          <a:blip r:embed="rId4"/>
          <a:stretch>
            <a:fillRect/>
          </a:stretch>
        </p:blipFill>
        <p:spPr>
          <a:xfrm>
            <a:off x="9381985" y="4106615"/>
            <a:ext cx="2762687" cy="1770657"/>
          </a:xfrm>
          <a:prstGeom prst="rect">
            <a:avLst/>
          </a:prstGeom>
        </p:spPr>
      </p:pic>
      <p:sp>
        <p:nvSpPr>
          <p:cNvPr id="12" name="Title 1">
            <a:extLst>
              <a:ext uri="{FF2B5EF4-FFF2-40B4-BE49-F238E27FC236}">
                <a16:creationId xmlns:a16="http://schemas.microsoft.com/office/drawing/2014/main" id="{92DDD559-4AFD-F386-4739-415F37053260}"/>
              </a:ext>
            </a:extLst>
          </p:cNvPr>
          <p:cNvSpPr>
            <a:spLocks noGrp="1"/>
          </p:cNvSpPr>
          <p:nvPr>
            <p:ph type="title"/>
          </p:nvPr>
        </p:nvSpPr>
        <p:spPr>
          <a:xfrm>
            <a:off x="479376" y="373593"/>
            <a:ext cx="11304637" cy="1065742"/>
          </a:xfrm>
        </p:spPr>
        <p:txBody>
          <a:bodyPr anchor="t">
            <a:normAutofit/>
          </a:bodyPr>
          <a:lstStyle/>
          <a:p>
            <a:r>
              <a:rPr lang="en-GB" dirty="0"/>
              <a:t>Power and energy </a:t>
            </a:r>
          </a:p>
        </p:txBody>
      </p:sp>
      <p:pic>
        <p:nvPicPr>
          <p:cNvPr id="6" name="Picture 5">
            <a:extLst>
              <a:ext uri="{FF2B5EF4-FFF2-40B4-BE49-F238E27FC236}">
                <a16:creationId xmlns:a16="http://schemas.microsoft.com/office/drawing/2014/main" id="{2B2DDFF7-F8DC-E0C9-8944-3C094BF4D3A2}"/>
              </a:ext>
            </a:extLst>
          </p:cNvPr>
          <p:cNvPicPr>
            <a:picLocks noChangeAspect="1"/>
          </p:cNvPicPr>
          <p:nvPr/>
        </p:nvPicPr>
        <p:blipFill>
          <a:blip r:embed="rId5"/>
          <a:stretch>
            <a:fillRect/>
          </a:stretch>
        </p:blipFill>
        <p:spPr>
          <a:xfrm>
            <a:off x="217010" y="3284984"/>
            <a:ext cx="4557179" cy="2449484"/>
          </a:xfrm>
          <a:prstGeom prst="rect">
            <a:avLst/>
          </a:prstGeom>
          <a:noFill/>
        </p:spPr>
      </p:pic>
    </p:spTree>
    <p:extLst>
      <p:ext uri="{BB962C8B-B14F-4D97-AF65-F5344CB8AC3E}">
        <p14:creationId xmlns:p14="http://schemas.microsoft.com/office/powerpoint/2010/main" val="2308430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E6B0E3A-E5C4-ECD7-C342-5C24EC183876}"/>
              </a:ext>
            </a:extLst>
          </p:cNvPr>
          <p:cNvSpPr>
            <a:spLocks noGrp="1"/>
          </p:cNvSpPr>
          <p:nvPr>
            <p:ph idx="1"/>
          </p:nvPr>
        </p:nvSpPr>
        <p:spPr>
          <a:xfrm>
            <a:off x="407987" y="983936"/>
            <a:ext cx="11304637" cy="2399696"/>
          </a:xfrm>
        </p:spPr>
        <p:txBody>
          <a:bodyPr/>
          <a:lstStyle/>
          <a:p>
            <a:pPr>
              <a:spcBef>
                <a:spcPts val="600"/>
              </a:spcBef>
            </a:pPr>
            <a:r>
              <a:rPr lang="en-GB" sz="1600" b="0" dirty="0"/>
              <a:t>Operation costs dominated by energy (and personnel, not discussed in the following)</a:t>
            </a:r>
          </a:p>
          <a:p>
            <a:pPr>
              <a:spcBef>
                <a:spcPts val="600"/>
              </a:spcBef>
            </a:pPr>
            <a:r>
              <a:rPr lang="en-GB" sz="1600" b="0" dirty="0"/>
              <a:t>Reducing power use, and costs of power, will be crucial. Other consumables (gas, liquids, travels … ) during operation need to be well justified. Align to future energy markets, green and more renewables, make sure we can be flexible customer and deal with grid stability/quality.   </a:t>
            </a:r>
          </a:p>
          <a:p>
            <a:pPr>
              <a:spcBef>
                <a:spcPts val="600"/>
              </a:spcBef>
            </a:pPr>
            <a:r>
              <a:rPr lang="en-GB" sz="1600" b="0" dirty="0"/>
              <a:t>Carbon footprint related to energy source, relatively low already for CERN (helped by nuclear power), expected to become significantly lower towards 2050 when future accelerators are foreseen to become operational (in Europe, US and Japan). </a:t>
            </a:r>
          </a:p>
          <a:p>
            <a:pPr>
              <a:spcBef>
                <a:spcPts val="600"/>
              </a:spcBef>
            </a:pPr>
            <a:r>
              <a:rPr lang="en-GB" sz="1600" b="0" dirty="0"/>
              <a:t>Provided we can run on green mixtures (PPA example at CERN, also (hopefully) built fully into the green ILC concept) we can also contractually chose green options. LCs are very suited for this (variable power load). </a:t>
            </a:r>
          </a:p>
          <a:p>
            <a:pPr marL="0" indent="0">
              <a:buNone/>
            </a:pPr>
            <a:endParaRPr lang="en-GB" b="0" dirty="0"/>
          </a:p>
          <a:p>
            <a:pPr marL="0" indent="0">
              <a:buNone/>
            </a:pPr>
            <a:r>
              <a:rPr lang="en-GB" dirty="0"/>
              <a:t> </a:t>
            </a:r>
          </a:p>
          <a:p>
            <a:pPr marL="0" indent="0">
              <a:buNone/>
            </a:pPr>
            <a:endParaRPr lang="en-GB" dirty="0"/>
          </a:p>
          <a:p>
            <a:pPr marL="0" indent="0">
              <a:buNone/>
            </a:pPr>
            <a:r>
              <a:rPr lang="en-GB" dirty="0"/>
              <a:t> </a:t>
            </a:r>
          </a:p>
        </p:txBody>
      </p:sp>
      <p:sp>
        <p:nvSpPr>
          <p:cNvPr id="6" name="Title 5">
            <a:extLst>
              <a:ext uri="{FF2B5EF4-FFF2-40B4-BE49-F238E27FC236}">
                <a16:creationId xmlns:a16="http://schemas.microsoft.com/office/drawing/2014/main" id="{C18499C2-2A26-0248-718C-5710CECB2FBB}"/>
              </a:ext>
            </a:extLst>
          </p:cNvPr>
          <p:cNvSpPr>
            <a:spLocks noGrp="1"/>
          </p:cNvSpPr>
          <p:nvPr>
            <p:ph type="title"/>
          </p:nvPr>
        </p:nvSpPr>
        <p:spPr>
          <a:xfrm>
            <a:off x="503050" y="266914"/>
            <a:ext cx="11376025" cy="1065742"/>
          </a:xfrm>
        </p:spPr>
        <p:txBody>
          <a:bodyPr/>
          <a:lstStyle/>
          <a:p>
            <a:r>
              <a:rPr lang="en-GB" dirty="0"/>
              <a:t>Sustainability during operation</a:t>
            </a:r>
          </a:p>
        </p:txBody>
      </p:sp>
      <p:sp>
        <p:nvSpPr>
          <p:cNvPr id="3" name="Date Placeholder 2">
            <a:extLst>
              <a:ext uri="{FF2B5EF4-FFF2-40B4-BE49-F238E27FC236}">
                <a16:creationId xmlns:a16="http://schemas.microsoft.com/office/drawing/2014/main" id="{EB72CFF2-0B7D-3047-AAD3-36BE09724C0B}"/>
              </a:ext>
            </a:extLst>
          </p:cNvPr>
          <p:cNvSpPr>
            <a:spLocks noGrp="1"/>
          </p:cNvSpPr>
          <p:nvPr>
            <p:ph type="dt" sz="half" idx="10"/>
          </p:nvPr>
        </p:nvSpPr>
        <p:spPr/>
        <p:txBody>
          <a:bodyPr/>
          <a:lstStyle/>
          <a:p>
            <a:r>
              <a:rPr lang="de-CH"/>
              <a:t>27/09/23</a:t>
            </a:r>
            <a:endParaRPr lang="en-US" dirty="0"/>
          </a:p>
        </p:txBody>
      </p:sp>
      <p:sp>
        <p:nvSpPr>
          <p:cNvPr id="5" name="Slide Number Placeholder 4">
            <a:extLst>
              <a:ext uri="{FF2B5EF4-FFF2-40B4-BE49-F238E27FC236}">
                <a16:creationId xmlns:a16="http://schemas.microsoft.com/office/drawing/2014/main" id="{8F6E91DC-C63D-4D4B-9E32-3BA9DD539D46}"/>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8" name="AutoShape 4">
            <a:extLst>
              <a:ext uri="{FF2B5EF4-FFF2-40B4-BE49-F238E27FC236}">
                <a16:creationId xmlns:a16="http://schemas.microsoft.com/office/drawing/2014/main" id="{1020D94E-720E-00FE-E8F0-F4CA196906FD}"/>
              </a:ext>
            </a:extLst>
          </p:cNvPr>
          <p:cNvSpPr>
            <a:spLocks noChangeAspect="1" noChangeArrowheads="1"/>
          </p:cNvSpPr>
          <p:nvPr/>
        </p:nvSpPr>
        <p:spPr bwMode="auto">
          <a:xfrm>
            <a:off x="2667000" y="-214757"/>
            <a:ext cx="68580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TextBox 13">
            <a:extLst>
              <a:ext uri="{FF2B5EF4-FFF2-40B4-BE49-F238E27FC236}">
                <a16:creationId xmlns:a16="http://schemas.microsoft.com/office/drawing/2014/main" id="{577D0C1C-9C0D-DA36-CF64-B618267D614B}"/>
              </a:ext>
            </a:extLst>
          </p:cNvPr>
          <p:cNvSpPr txBox="1"/>
          <p:nvPr/>
        </p:nvSpPr>
        <p:spPr>
          <a:xfrm>
            <a:off x="1775520" y="4142110"/>
            <a:ext cx="8681004" cy="1231106"/>
          </a:xfrm>
          <a:prstGeom prst="rect">
            <a:avLst/>
          </a:prstGeom>
          <a:noFill/>
        </p:spPr>
        <p:txBody>
          <a:bodyPr wrap="square" lIns="0" tIns="0" rIns="0" bIns="0" rtlCol="0">
            <a:spAutoFit/>
          </a:bodyPr>
          <a:lstStyle/>
          <a:p>
            <a:pPr algn="l"/>
            <a:r>
              <a:rPr lang="en-GB" sz="1600" dirty="0">
                <a:solidFill>
                  <a:srgbClr val="2F2F2F"/>
                </a:solidFill>
              </a:rPr>
              <a:t>A rough estimate, assuming ~50% nuclear and ~50% renewables (as wind/sun/hydro): </a:t>
            </a:r>
          </a:p>
          <a:p>
            <a:pPr algn="l"/>
            <a:endParaRPr lang="en-GB" sz="1600" dirty="0">
              <a:solidFill>
                <a:srgbClr val="2F2F2F"/>
              </a:solidFill>
              <a:highlight>
                <a:srgbClr val="FFFF00"/>
              </a:highlight>
            </a:endParaRPr>
          </a:p>
          <a:p>
            <a:pPr algn="l"/>
            <a:r>
              <a:rPr lang="en-GB" sz="1600" b="1" dirty="0">
                <a:solidFill>
                  <a:srgbClr val="2F2F2F"/>
                </a:solidFill>
                <a:highlight>
                  <a:srgbClr val="FFFF00"/>
                </a:highlight>
              </a:rPr>
              <a:t>1 </a:t>
            </a:r>
            <a:r>
              <a:rPr lang="en-GB" sz="1600" b="1" dirty="0" err="1">
                <a:solidFill>
                  <a:srgbClr val="2F2F2F"/>
                </a:solidFill>
                <a:highlight>
                  <a:srgbClr val="FFFF00"/>
                </a:highlight>
              </a:rPr>
              <a:t>TWh</a:t>
            </a:r>
            <a:r>
              <a:rPr lang="en-GB" sz="1600" b="1" dirty="0">
                <a:solidFill>
                  <a:srgbClr val="2F2F2F"/>
                </a:solidFill>
                <a:highlight>
                  <a:srgbClr val="FFFF00"/>
                </a:highlight>
              </a:rPr>
              <a:t> annually equals ~12.5 </a:t>
            </a:r>
            <a:r>
              <a:rPr lang="en-GB" sz="1600" b="1" dirty="0" err="1">
                <a:solidFill>
                  <a:srgbClr val="2F2F2F"/>
                </a:solidFill>
                <a:highlight>
                  <a:srgbClr val="FFFF00"/>
                </a:highlight>
              </a:rPr>
              <a:t>ktons</a:t>
            </a:r>
            <a:r>
              <a:rPr lang="en-GB" sz="1600" b="1" dirty="0">
                <a:solidFill>
                  <a:srgbClr val="2F2F2F"/>
                </a:solidFill>
                <a:highlight>
                  <a:srgbClr val="FFFF00"/>
                </a:highlight>
              </a:rPr>
              <a:t> CO2 equiv. annually </a:t>
            </a:r>
          </a:p>
          <a:p>
            <a:pPr algn="l"/>
            <a:endParaRPr lang="en-GB" sz="1600" dirty="0">
              <a:solidFill>
                <a:srgbClr val="2F2F2F"/>
              </a:solidFill>
            </a:endParaRPr>
          </a:p>
          <a:p>
            <a:pPr algn="l"/>
            <a:r>
              <a:rPr lang="en-GB" sz="1600" dirty="0">
                <a:solidFill>
                  <a:srgbClr val="2F2F2F"/>
                </a:solidFill>
              </a:rPr>
              <a:t>(note: this is factor ~3 below the current French summer month average) </a:t>
            </a:r>
          </a:p>
        </p:txBody>
      </p:sp>
      <p:sp>
        <p:nvSpPr>
          <p:cNvPr id="2" name="Footer Placeholder 1">
            <a:extLst>
              <a:ext uri="{FF2B5EF4-FFF2-40B4-BE49-F238E27FC236}">
                <a16:creationId xmlns:a16="http://schemas.microsoft.com/office/drawing/2014/main" id="{AFD98BB5-2755-ECD5-E6AB-BD364220D711}"/>
              </a:ext>
            </a:extLst>
          </p:cNvPr>
          <p:cNvSpPr>
            <a:spLocks noGrp="1"/>
          </p:cNvSpPr>
          <p:nvPr>
            <p:ph type="ftr" sz="quarter" idx="11"/>
          </p:nvPr>
        </p:nvSpPr>
        <p:spPr/>
        <p:txBody>
          <a:bodyPr/>
          <a:lstStyle/>
          <a:p>
            <a:r>
              <a:rPr lang="en-US"/>
              <a:t>Steinar Stapnes</a:t>
            </a:r>
            <a:endParaRPr lang="en-US" dirty="0"/>
          </a:p>
        </p:txBody>
      </p:sp>
    </p:spTree>
    <p:extLst>
      <p:ext uri="{BB962C8B-B14F-4D97-AF65-F5344CB8AC3E}">
        <p14:creationId xmlns:p14="http://schemas.microsoft.com/office/powerpoint/2010/main" val="1311597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7044FE-9CB8-5CDA-A449-C0CC76AA6BA8}"/>
              </a:ext>
            </a:extLst>
          </p:cNvPr>
          <p:cNvSpPr>
            <a:spLocks noGrp="1"/>
          </p:cNvSpPr>
          <p:nvPr>
            <p:ph type="title"/>
          </p:nvPr>
        </p:nvSpPr>
        <p:spPr/>
        <p:txBody>
          <a:bodyPr/>
          <a:lstStyle/>
          <a:p>
            <a:r>
              <a:rPr lang="en-GB" dirty="0"/>
              <a:t>From energy to CO2 – in 2040-50</a:t>
            </a:r>
          </a:p>
        </p:txBody>
      </p:sp>
      <p:sp>
        <p:nvSpPr>
          <p:cNvPr id="4" name="Date Placeholder 3">
            <a:extLst>
              <a:ext uri="{FF2B5EF4-FFF2-40B4-BE49-F238E27FC236}">
                <a16:creationId xmlns:a16="http://schemas.microsoft.com/office/drawing/2014/main" id="{AE78E91A-26F7-FD40-95E1-E3A2999F281E}"/>
              </a:ext>
            </a:extLst>
          </p:cNvPr>
          <p:cNvSpPr>
            <a:spLocks noGrp="1"/>
          </p:cNvSpPr>
          <p:nvPr>
            <p:ph type="dt" sz="half" idx="10"/>
          </p:nvPr>
        </p:nvSpPr>
        <p:spPr/>
        <p:txBody>
          <a:bodyPr/>
          <a:lstStyle/>
          <a:p>
            <a:r>
              <a:rPr lang="de-CH"/>
              <a:t>27/09/23</a:t>
            </a:r>
            <a:endParaRPr lang="en-US" dirty="0"/>
          </a:p>
        </p:txBody>
      </p:sp>
      <p:sp>
        <p:nvSpPr>
          <p:cNvPr id="5" name="Footer Placeholder 4">
            <a:extLst>
              <a:ext uri="{FF2B5EF4-FFF2-40B4-BE49-F238E27FC236}">
                <a16:creationId xmlns:a16="http://schemas.microsoft.com/office/drawing/2014/main" id="{3CD74A0B-A81F-D848-232B-F07E233E3DF8}"/>
              </a:ext>
            </a:extLst>
          </p:cNvPr>
          <p:cNvSpPr>
            <a:spLocks noGrp="1"/>
          </p:cNvSpPr>
          <p:nvPr>
            <p:ph type="ftr" sz="quarter" idx="11"/>
          </p:nvPr>
        </p:nvSpPr>
        <p:spPr/>
        <p:txBody>
          <a:bodyPr/>
          <a:lstStyle/>
          <a:p>
            <a:r>
              <a:rPr lang="en-US"/>
              <a:t>Steinar Stapnes</a:t>
            </a:r>
            <a:endParaRPr lang="en-US" dirty="0"/>
          </a:p>
        </p:txBody>
      </p:sp>
      <p:sp>
        <p:nvSpPr>
          <p:cNvPr id="6" name="Slide Number Placeholder 5">
            <a:extLst>
              <a:ext uri="{FF2B5EF4-FFF2-40B4-BE49-F238E27FC236}">
                <a16:creationId xmlns:a16="http://schemas.microsoft.com/office/drawing/2014/main" id="{F568C3B5-346D-63F4-CE2D-ED62363A5FA6}"/>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7" name="Picture 6">
            <a:extLst>
              <a:ext uri="{FF2B5EF4-FFF2-40B4-BE49-F238E27FC236}">
                <a16:creationId xmlns:a16="http://schemas.microsoft.com/office/drawing/2014/main" id="{2003AFE1-D3E5-173B-A12B-B25006233830}"/>
              </a:ext>
            </a:extLst>
          </p:cNvPr>
          <p:cNvPicPr>
            <a:picLocks noChangeAspect="1"/>
          </p:cNvPicPr>
          <p:nvPr/>
        </p:nvPicPr>
        <p:blipFill>
          <a:blip r:embed="rId2"/>
          <a:stretch>
            <a:fillRect/>
          </a:stretch>
        </p:blipFill>
        <p:spPr>
          <a:xfrm>
            <a:off x="436467" y="1041670"/>
            <a:ext cx="2991316" cy="3659882"/>
          </a:xfrm>
          <a:prstGeom prst="rect">
            <a:avLst/>
          </a:prstGeom>
        </p:spPr>
      </p:pic>
      <p:sp>
        <p:nvSpPr>
          <p:cNvPr id="9" name="TextBox 8">
            <a:extLst>
              <a:ext uri="{FF2B5EF4-FFF2-40B4-BE49-F238E27FC236}">
                <a16:creationId xmlns:a16="http://schemas.microsoft.com/office/drawing/2014/main" id="{0A5FF7E1-9CA1-1FCD-9C90-5EC041455FA4}"/>
              </a:ext>
            </a:extLst>
          </p:cNvPr>
          <p:cNvSpPr txBox="1"/>
          <p:nvPr/>
        </p:nvSpPr>
        <p:spPr>
          <a:xfrm>
            <a:off x="405241" y="4752731"/>
            <a:ext cx="8129116" cy="646331"/>
          </a:xfrm>
          <a:prstGeom prst="rect">
            <a:avLst/>
          </a:prstGeom>
          <a:noFill/>
        </p:spPr>
        <p:txBody>
          <a:bodyPr wrap="square">
            <a:spAutoFit/>
          </a:bodyPr>
          <a:lstStyle/>
          <a:p>
            <a:r>
              <a:rPr lang="en-GB" dirty="0"/>
              <a:t>From: </a:t>
            </a:r>
            <a:r>
              <a:rPr lang="en-GB" dirty="0">
                <a:hlinkClick r:id="rId3"/>
              </a:rPr>
              <a:t>https://app.electricitymaps.com/zone/FR</a:t>
            </a:r>
            <a:endParaRPr lang="en-GB" dirty="0"/>
          </a:p>
          <a:p>
            <a:r>
              <a:rPr lang="en-GB" dirty="0"/>
              <a:t>Contains also g/kWh per source </a:t>
            </a:r>
          </a:p>
        </p:txBody>
      </p:sp>
      <p:pic>
        <p:nvPicPr>
          <p:cNvPr id="10" name="Picture 9" descr="Chart&#10;&#10;Description automatically generated">
            <a:extLst>
              <a:ext uri="{FF2B5EF4-FFF2-40B4-BE49-F238E27FC236}">
                <a16:creationId xmlns:a16="http://schemas.microsoft.com/office/drawing/2014/main" id="{09C1CA46-78BE-21E3-C717-01B274FDA2EA}"/>
              </a:ext>
            </a:extLst>
          </p:cNvPr>
          <p:cNvPicPr>
            <a:picLocks noChangeAspect="1"/>
          </p:cNvPicPr>
          <p:nvPr/>
        </p:nvPicPr>
        <p:blipFill>
          <a:blip r:embed="rId4"/>
          <a:stretch>
            <a:fillRect/>
          </a:stretch>
        </p:blipFill>
        <p:spPr>
          <a:xfrm>
            <a:off x="6626968" y="3095779"/>
            <a:ext cx="4274501" cy="2851894"/>
          </a:xfrm>
          <a:prstGeom prst="rect">
            <a:avLst/>
          </a:prstGeom>
          <a:solidFill>
            <a:schemeClr val="bg1"/>
          </a:solidFill>
        </p:spPr>
      </p:pic>
      <p:sp>
        <p:nvSpPr>
          <p:cNvPr id="2" name="TextBox 1">
            <a:extLst>
              <a:ext uri="{FF2B5EF4-FFF2-40B4-BE49-F238E27FC236}">
                <a16:creationId xmlns:a16="http://schemas.microsoft.com/office/drawing/2014/main" id="{E9386B04-34F1-62E0-4B4E-3007EF6BC834}"/>
              </a:ext>
            </a:extLst>
          </p:cNvPr>
          <p:cNvSpPr txBox="1"/>
          <p:nvPr/>
        </p:nvSpPr>
        <p:spPr>
          <a:xfrm>
            <a:off x="6069970" y="1085466"/>
            <a:ext cx="6030972" cy="2215991"/>
          </a:xfrm>
          <a:prstGeom prst="rect">
            <a:avLst/>
          </a:prstGeom>
          <a:noFill/>
        </p:spPr>
        <p:txBody>
          <a:bodyPr wrap="square" lIns="0" tIns="0" rIns="0" bIns="0" rtlCol="0">
            <a:spAutoFit/>
          </a:bodyPr>
          <a:lstStyle/>
          <a:p>
            <a:pPr algn="l"/>
            <a:r>
              <a:rPr lang="en-GB" dirty="0"/>
              <a:t>What is the carbon intensity of energy in ~2050 (operation):</a:t>
            </a:r>
          </a:p>
          <a:p>
            <a:pPr marL="285750" indent="-285750" algn="l">
              <a:buFont typeface="Arial" panose="020B0604020202020204" pitchFamily="34" charset="0"/>
              <a:buChar char="•"/>
            </a:pPr>
            <a:r>
              <a:rPr lang="en-GB" dirty="0"/>
              <a:t>50% nuclear and 50% renewable give ~10-15g/kWh</a:t>
            </a:r>
          </a:p>
          <a:p>
            <a:pPr marL="285750" indent="-285750" algn="l">
              <a:buFont typeface="Arial" panose="020B0604020202020204" pitchFamily="34" charset="0"/>
              <a:buChar char="•"/>
            </a:pPr>
            <a:r>
              <a:rPr lang="en-GB" dirty="0"/>
              <a:t>France summer-months are today ~40g/kWh</a:t>
            </a:r>
          </a:p>
          <a:p>
            <a:pPr marL="285750" indent="-285750" algn="l">
              <a:buFont typeface="Arial" panose="020B0604020202020204" pitchFamily="34" charset="0"/>
              <a:buChar char="•"/>
            </a:pPr>
            <a:r>
              <a:rPr lang="en-GB" dirty="0"/>
              <a:t>ILC has a green implementation concept including compensation and contracting renewable energy</a:t>
            </a:r>
          </a:p>
          <a:p>
            <a:pPr marL="285750" indent="-285750" algn="l">
              <a:buFont typeface="Arial" panose="020B0604020202020204" pitchFamily="34" charset="0"/>
              <a:buChar char="•"/>
            </a:pPr>
            <a:r>
              <a:rPr lang="en-GB" dirty="0"/>
              <a:t>Reductions predicted (</a:t>
            </a:r>
            <a:r>
              <a:rPr lang="en-GB" dirty="0">
                <a:hlinkClick r:id="rId5"/>
              </a:rPr>
              <a:t>LINK</a:t>
            </a:r>
            <a:r>
              <a:rPr lang="en-GB" dirty="0"/>
              <a:t>)</a:t>
            </a:r>
          </a:p>
          <a:p>
            <a:pPr algn="l"/>
            <a:endParaRPr lang="en-GB" dirty="0"/>
          </a:p>
          <a:p>
            <a:pPr algn="l"/>
            <a:endParaRPr lang="en-GB" dirty="0"/>
          </a:p>
        </p:txBody>
      </p:sp>
    </p:spTree>
    <p:extLst>
      <p:ext uri="{BB962C8B-B14F-4D97-AF65-F5344CB8AC3E}">
        <p14:creationId xmlns:p14="http://schemas.microsoft.com/office/powerpoint/2010/main" val="633867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27D69-356D-5B83-0D4B-ECB3DF0D68A0}"/>
              </a:ext>
            </a:extLst>
          </p:cNvPr>
          <p:cNvSpPr>
            <a:spLocks noGrp="1"/>
          </p:cNvSpPr>
          <p:nvPr>
            <p:ph type="title"/>
          </p:nvPr>
        </p:nvSpPr>
        <p:spPr>
          <a:xfrm>
            <a:off x="418209" y="168475"/>
            <a:ext cx="11376025" cy="1065742"/>
          </a:xfrm>
        </p:spPr>
        <p:txBody>
          <a:bodyPr/>
          <a:lstStyle/>
          <a:p>
            <a:r>
              <a:rPr lang="en-GB" dirty="0"/>
              <a:t>From costs and power to sustainability and life cycle assessments </a:t>
            </a:r>
          </a:p>
        </p:txBody>
      </p:sp>
      <p:sp>
        <p:nvSpPr>
          <p:cNvPr id="3" name="Content Placeholder 2">
            <a:extLst>
              <a:ext uri="{FF2B5EF4-FFF2-40B4-BE49-F238E27FC236}">
                <a16:creationId xmlns:a16="http://schemas.microsoft.com/office/drawing/2014/main" id="{288E11C2-20F5-AE4A-9B8A-8261AA3913B3}"/>
              </a:ext>
            </a:extLst>
          </p:cNvPr>
          <p:cNvSpPr>
            <a:spLocks noGrp="1"/>
          </p:cNvSpPr>
          <p:nvPr>
            <p:ph sz="half" idx="1"/>
          </p:nvPr>
        </p:nvSpPr>
        <p:spPr>
          <a:xfrm>
            <a:off x="1415480" y="1769837"/>
            <a:ext cx="8712349" cy="4608512"/>
          </a:xfrm>
        </p:spPr>
        <p:txBody>
          <a:bodyPr/>
          <a:lstStyle/>
          <a:p>
            <a:pPr marL="457200" indent="-457200">
              <a:buFont typeface="+mj-lt"/>
              <a:buAutoNum type="arabicPeriod"/>
            </a:pPr>
            <a:r>
              <a:rPr lang="en-GB" dirty="0">
                <a:solidFill>
                  <a:schemeClr val="tx2">
                    <a:lumMod val="25000"/>
                    <a:lumOff val="75000"/>
                  </a:schemeClr>
                </a:solidFill>
              </a:rPr>
              <a:t>Reduce power/energy (hand in hand with cost optimisation)</a:t>
            </a:r>
          </a:p>
          <a:p>
            <a:pPr marL="457200" indent="-457200">
              <a:buFont typeface="+mj-lt"/>
              <a:buAutoNum type="arabicPeriod"/>
            </a:pPr>
            <a:r>
              <a:rPr lang="en-GB" dirty="0">
                <a:solidFill>
                  <a:schemeClr val="tx2">
                    <a:lumMod val="25000"/>
                    <a:lumOff val="75000"/>
                  </a:schemeClr>
                </a:solidFill>
              </a:rPr>
              <a:t>Operation energy use means carbon –&gt; use the minimum energy, of the right type and at the right time, compensate</a:t>
            </a:r>
          </a:p>
          <a:p>
            <a:pPr marL="457200" indent="-457200">
              <a:buFont typeface="+mj-lt"/>
              <a:buAutoNum type="arabicPeriod"/>
            </a:pPr>
            <a:r>
              <a:rPr lang="en-GB" dirty="0">
                <a:solidFill>
                  <a:srgbClr val="2F2F2F"/>
                </a:solidFill>
              </a:rPr>
              <a:t>Life Cycle Assessments  </a:t>
            </a:r>
          </a:p>
          <a:p>
            <a:endParaRPr lang="en-GB" dirty="0"/>
          </a:p>
          <a:p>
            <a:endParaRPr lang="en-GB" dirty="0"/>
          </a:p>
        </p:txBody>
      </p:sp>
      <p:sp>
        <p:nvSpPr>
          <p:cNvPr id="5" name="Date Placeholder 4">
            <a:extLst>
              <a:ext uri="{FF2B5EF4-FFF2-40B4-BE49-F238E27FC236}">
                <a16:creationId xmlns:a16="http://schemas.microsoft.com/office/drawing/2014/main" id="{EA951C5F-3AAC-D6AC-BC28-B4A60A7BE06C}"/>
              </a:ext>
            </a:extLst>
          </p:cNvPr>
          <p:cNvSpPr>
            <a:spLocks noGrp="1"/>
          </p:cNvSpPr>
          <p:nvPr>
            <p:ph type="dt" sz="half" idx="10"/>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26BA8444-8519-6058-2611-954282639237}"/>
              </a:ext>
            </a:extLst>
          </p:cNvPr>
          <p:cNvSpPr>
            <a:spLocks noGrp="1"/>
          </p:cNvSpPr>
          <p:nvPr>
            <p:ph type="ftr" sz="quarter" idx="11"/>
          </p:nvPr>
        </p:nvSpPr>
        <p:spPr/>
        <p:txBody>
          <a:bodyPr/>
          <a:lstStyle/>
          <a:p>
            <a:r>
              <a:rPr lang="en-US"/>
              <a:t>Steinar Stapnes</a:t>
            </a:r>
            <a:endParaRPr lang="en-US" dirty="0"/>
          </a:p>
        </p:txBody>
      </p:sp>
      <p:sp>
        <p:nvSpPr>
          <p:cNvPr id="7" name="Slide Number Placeholder 6">
            <a:extLst>
              <a:ext uri="{FF2B5EF4-FFF2-40B4-BE49-F238E27FC236}">
                <a16:creationId xmlns:a16="http://schemas.microsoft.com/office/drawing/2014/main" id="{0A06DC7B-1AED-24A4-2D84-D058F7B384CC}"/>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28118588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DAEFA-81C9-574C-82F6-CEBCBB5A5ED4}"/>
              </a:ext>
            </a:extLst>
          </p:cNvPr>
          <p:cNvSpPr>
            <a:spLocks noGrp="1"/>
          </p:cNvSpPr>
          <p:nvPr>
            <p:ph type="title"/>
          </p:nvPr>
        </p:nvSpPr>
        <p:spPr>
          <a:xfrm>
            <a:off x="551384" y="182419"/>
            <a:ext cx="11237415" cy="1143000"/>
          </a:xfrm>
        </p:spPr>
        <p:txBody>
          <a:bodyPr/>
          <a:lstStyle/>
          <a:p>
            <a:r>
              <a:rPr lang="en-GB" dirty="0"/>
              <a:t>Sustainable Construction – Life Cycle Assessment 	</a:t>
            </a:r>
          </a:p>
        </p:txBody>
      </p:sp>
      <p:sp>
        <p:nvSpPr>
          <p:cNvPr id="12" name="TextBox 11">
            <a:extLst>
              <a:ext uri="{FF2B5EF4-FFF2-40B4-BE49-F238E27FC236}">
                <a16:creationId xmlns:a16="http://schemas.microsoft.com/office/drawing/2014/main" id="{EC655F97-BEC4-FFD0-4E40-334AF304421E}"/>
              </a:ext>
            </a:extLst>
          </p:cNvPr>
          <p:cNvSpPr txBox="1"/>
          <p:nvPr/>
        </p:nvSpPr>
        <p:spPr>
          <a:xfrm>
            <a:off x="335360" y="3958724"/>
            <a:ext cx="5546143" cy="215444"/>
          </a:xfrm>
          <a:prstGeom prst="rect">
            <a:avLst/>
          </a:prstGeom>
          <a:solidFill>
            <a:schemeClr val="bg1"/>
          </a:solidFill>
        </p:spPr>
        <p:txBody>
          <a:bodyPr wrap="square" lIns="0" tIns="0" rIns="0" bIns="0" rtlCol="0">
            <a:spAutoFit/>
          </a:bodyPr>
          <a:lstStyle/>
          <a:p>
            <a:pPr marL="227013" algn="l"/>
            <a:endParaRPr lang="en-GB" sz="1400" dirty="0">
              <a:solidFill>
                <a:srgbClr val="303030"/>
              </a:solidFill>
            </a:endParaRPr>
          </a:p>
        </p:txBody>
      </p:sp>
      <p:sp>
        <p:nvSpPr>
          <p:cNvPr id="13" name="TextBox 12">
            <a:extLst>
              <a:ext uri="{FF2B5EF4-FFF2-40B4-BE49-F238E27FC236}">
                <a16:creationId xmlns:a16="http://schemas.microsoft.com/office/drawing/2014/main" id="{927015C3-6F3D-1071-FF39-526B94DA98E2}"/>
              </a:ext>
            </a:extLst>
          </p:cNvPr>
          <p:cNvSpPr txBox="1"/>
          <p:nvPr/>
        </p:nvSpPr>
        <p:spPr>
          <a:xfrm>
            <a:off x="7032105" y="806680"/>
            <a:ext cx="4819316" cy="861774"/>
          </a:xfrm>
          <a:prstGeom prst="rect">
            <a:avLst/>
          </a:prstGeom>
          <a:solidFill>
            <a:schemeClr val="bg1"/>
          </a:solidFill>
          <a:ln>
            <a:noFill/>
          </a:ln>
        </p:spPr>
        <p:txBody>
          <a:bodyPr wrap="square" lIns="0" tIns="0" rIns="0" bIns="0" rtlCol="0">
            <a:spAutoFit/>
          </a:bodyPr>
          <a:lstStyle/>
          <a:p>
            <a:pPr algn="l"/>
            <a:r>
              <a:rPr lang="en-GB" sz="1400" dirty="0"/>
              <a:t>Responsible purchasing – and understanding the impact on our supply chain, costs and potential for changes – will be essentials for future projects (CERN implementation information from </a:t>
            </a:r>
            <a:r>
              <a:rPr lang="en-GB" sz="1400" dirty="0" err="1"/>
              <a:t>E.Cennini</a:t>
            </a:r>
            <a:r>
              <a:rPr lang="en-GB" sz="1400" dirty="0"/>
              <a:t>) </a:t>
            </a:r>
          </a:p>
        </p:txBody>
      </p:sp>
      <p:sp>
        <p:nvSpPr>
          <p:cNvPr id="16" name="Slide Number Placeholder 15">
            <a:extLst>
              <a:ext uri="{FF2B5EF4-FFF2-40B4-BE49-F238E27FC236}">
                <a16:creationId xmlns:a16="http://schemas.microsoft.com/office/drawing/2014/main" id="{AEA4C87C-CEAE-FA81-A39B-921F49D668C3}"/>
              </a:ext>
            </a:extLst>
          </p:cNvPr>
          <p:cNvSpPr>
            <a:spLocks noGrp="1"/>
          </p:cNvSpPr>
          <p:nvPr>
            <p:ph type="sldNum" sz="quarter" idx="12"/>
          </p:nvPr>
        </p:nvSpPr>
        <p:spPr/>
        <p:txBody>
          <a:bodyPr/>
          <a:lstStyle/>
          <a:p>
            <a:fld id="{25D7037B-0BB8-45C5-8146-88985930D00E}" type="slidenum">
              <a:rPr lang="en-GB" smtClean="0"/>
              <a:t>16</a:t>
            </a:fld>
            <a:endParaRPr lang="en-GB"/>
          </a:p>
        </p:txBody>
      </p:sp>
      <p:sp>
        <p:nvSpPr>
          <p:cNvPr id="10" name="TextBox 9">
            <a:extLst>
              <a:ext uri="{FF2B5EF4-FFF2-40B4-BE49-F238E27FC236}">
                <a16:creationId xmlns:a16="http://schemas.microsoft.com/office/drawing/2014/main" id="{506F97C6-D0D5-55C7-A57F-89637461FC9F}"/>
              </a:ext>
            </a:extLst>
          </p:cNvPr>
          <p:cNvSpPr txBox="1"/>
          <p:nvPr/>
        </p:nvSpPr>
        <p:spPr>
          <a:xfrm>
            <a:off x="555372" y="753919"/>
            <a:ext cx="5818763" cy="1600438"/>
          </a:xfrm>
          <a:prstGeom prst="rect">
            <a:avLst/>
          </a:prstGeom>
          <a:noFill/>
        </p:spPr>
        <p:txBody>
          <a:bodyPr wrap="square">
            <a:spAutoFit/>
          </a:bodyPr>
          <a:lstStyle/>
          <a:p>
            <a:r>
              <a:rPr lang="en-GB" sz="1400" dirty="0"/>
              <a:t>For carbon emission the construction impact will be much earlier and might be more significant (also rare earths and many other issues  etc):</a:t>
            </a:r>
          </a:p>
          <a:p>
            <a:pPr marL="361950" lvl="1" indent="-317500">
              <a:buFont typeface="Arial" panose="020B0604020202020204" pitchFamily="34" charset="0"/>
              <a:buChar char="•"/>
            </a:pPr>
            <a:r>
              <a:rPr lang="en-GB" sz="1400" dirty="0"/>
              <a:t>Construction: CE, materials, processing and assembly – not easy to calculate </a:t>
            </a:r>
          </a:p>
          <a:p>
            <a:pPr marL="361950" lvl="1" indent="-317500">
              <a:buFont typeface="Arial" panose="020B0604020202020204" pitchFamily="34" charset="0"/>
              <a:buChar char="•"/>
            </a:pPr>
            <a:r>
              <a:rPr lang="en-GB" sz="1400" dirty="0"/>
              <a:t>Markets will push for reduced carbon, responsible purchasing crucial (see right) – construction costs likely to increase </a:t>
            </a:r>
          </a:p>
          <a:p>
            <a:r>
              <a:rPr lang="en-GB" sz="1400" dirty="0"/>
              <a:t>Decommissioning – how do we estimate impacts ? </a:t>
            </a:r>
          </a:p>
        </p:txBody>
      </p:sp>
      <p:pic>
        <p:nvPicPr>
          <p:cNvPr id="14" name="Picture 2">
            <a:extLst>
              <a:ext uri="{FF2B5EF4-FFF2-40B4-BE49-F238E27FC236}">
                <a16:creationId xmlns:a16="http://schemas.microsoft.com/office/drawing/2014/main" id="{40494E45-E3B5-0F0D-ED6D-F4EBDD7FC4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367" r="6627"/>
          <a:stretch/>
        </p:blipFill>
        <p:spPr bwMode="auto">
          <a:xfrm>
            <a:off x="563403" y="2429897"/>
            <a:ext cx="6931413" cy="44281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A31F7B4A-29A0-5DC9-1A78-52349E661010}"/>
              </a:ext>
            </a:extLst>
          </p:cNvPr>
          <p:cNvPicPr>
            <a:picLocks noChangeAspect="1"/>
          </p:cNvPicPr>
          <p:nvPr/>
        </p:nvPicPr>
        <p:blipFill>
          <a:blip r:embed="rId4"/>
          <a:stretch>
            <a:fillRect/>
          </a:stretch>
        </p:blipFill>
        <p:spPr>
          <a:xfrm>
            <a:off x="7905654" y="2092751"/>
            <a:ext cx="3974045" cy="1657370"/>
          </a:xfrm>
          <a:prstGeom prst="rect">
            <a:avLst/>
          </a:prstGeom>
        </p:spPr>
      </p:pic>
      <p:sp>
        <p:nvSpPr>
          <p:cNvPr id="6" name="TextBox 5">
            <a:extLst>
              <a:ext uri="{FF2B5EF4-FFF2-40B4-BE49-F238E27FC236}">
                <a16:creationId xmlns:a16="http://schemas.microsoft.com/office/drawing/2014/main" id="{F8AF086E-A9E3-FBDF-6FDF-68B831952B41}"/>
              </a:ext>
            </a:extLst>
          </p:cNvPr>
          <p:cNvSpPr txBox="1"/>
          <p:nvPr/>
        </p:nvSpPr>
        <p:spPr>
          <a:xfrm>
            <a:off x="7947675" y="4174168"/>
            <a:ext cx="3672408" cy="1261884"/>
          </a:xfrm>
          <a:prstGeom prst="rect">
            <a:avLst/>
          </a:prstGeom>
          <a:noFill/>
        </p:spPr>
        <p:txBody>
          <a:bodyPr wrap="square" lIns="0" tIns="0" rIns="0" bIns="0" rtlCol="0">
            <a:spAutoFit/>
          </a:bodyPr>
          <a:lstStyle/>
          <a:p>
            <a:pPr algn="l"/>
            <a:r>
              <a:rPr lang="en-GB" sz="1600" dirty="0"/>
              <a:t>The report: </a:t>
            </a:r>
            <a:r>
              <a:rPr lang="en-GB" sz="1600" dirty="0">
                <a:hlinkClick r:id="rId5"/>
              </a:rPr>
              <a:t>https://edms.cern.ch/ui/#!master/navigator/document?D:101320218:101320218:subDocs</a:t>
            </a:r>
            <a:endParaRPr lang="en-GB" sz="1600" dirty="0"/>
          </a:p>
          <a:p>
            <a:pPr algn="l"/>
            <a:endParaRPr lang="en-GB" dirty="0"/>
          </a:p>
        </p:txBody>
      </p:sp>
    </p:spTree>
    <p:extLst>
      <p:ext uri="{BB962C8B-B14F-4D97-AF65-F5344CB8AC3E}">
        <p14:creationId xmlns:p14="http://schemas.microsoft.com/office/powerpoint/2010/main" val="1567611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498C2D9-A982-9FF7-B6E3-2E07E487D1D5}"/>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4B93289F-D2D8-8221-ADE9-6C63CACB6C1C}"/>
              </a:ext>
            </a:extLst>
          </p:cNvPr>
          <p:cNvSpPr>
            <a:spLocks noGrp="1"/>
          </p:cNvSpPr>
          <p:nvPr>
            <p:ph type="sldNum" sz="quarter" idx="11"/>
          </p:nvPr>
        </p:nvSpPr>
        <p:spPr/>
        <p:txBody>
          <a:bodyPr/>
          <a:lstStyle/>
          <a:p>
            <a:fld id="{36B5EA5A-BC32-A742-B11B-8E7414D5B535}" type="slidenum">
              <a:rPr lang="en-US" smtClean="0"/>
              <a:pPr/>
              <a:t>17</a:t>
            </a:fld>
            <a:endParaRPr lang="en-US" dirty="0"/>
          </a:p>
        </p:txBody>
      </p:sp>
      <p:sp>
        <p:nvSpPr>
          <p:cNvPr id="5" name="Footer Placeholder 4">
            <a:extLst>
              <a:ext uri="{FF2B5EF4-FFF2-40B4-BE49-F238E27FC236}">
                <a16:creationId xmlns:a16="http://schemas.microsoft.com/office/drawing/2014/main" id="{E4C9B3A3-0708-C125-0A82-3FA7B71028B6}"/>
              </a:ext>
            </a:extLst>
          </p:cNvPr>
          <p:cNvSpPr>
            <a:spLocks noGrp="1"/>
          </p:cNvSpPr>
          <p:nvPr>
            <p:ph type="ftr" sz="quarter" idx="12"/>
          </p:nvPr>
        </p:nvSpPr>
        <p:spPr/>
        <p:txBody>
          <a:bodyPr/>
          <a:lstStyle/>
          <a:p>
            <a:r>
              <a:rPr lang="en-US"/>
              <a:t>Steinar Stapnes</a:t>
            </a:r>
            <a:endParaRPr lang="en-US" dirty="0"/>
          </a:p>
        </p:txBody>
      </p:sp>
      <p:pic>
        <p:nvPicPr>
          <p:cNvPr id="6" name="Picture 5">
            <a:extLst>
              <a:ext uri="{FF2B5EF4-FFF2-40B4-BE49-F238E27FC236}">
                <a16:creationId xmlns:a16="http://schemas.microsoft.com/office/drawing/2014/main" id="{6377618D-3F09-BD87-BC40-770EABCE5D5B}"/>
              </a:ext>
            </a:extLst>
          </p:cNvPr>
          <p:cNvPicPr>
            <a:picLocks noChangeAspect="1"/>
          </p:cNvPicPr>
          <p:nvPr/>
        </p:nvPicPr>
        <p:blipFill>
          <a:blip r:embed="rId2"/>
          <a:stretch>
            <a:fillRect/>
          </a:stretch>
        </p:blipFill>
        <p:spPr>
          <a:xfrm>
            <a:off x="623392" y="109027"/>
            <a:ext cx="10729192" cy="5913247"/>
          </a:xfrm>
          <a:prstGeom prst="rect">
            <a:avLst/>
          </a:prstGeom>
        </p:spPr>
      </p:pic>
      <p:sp>
        <p:nvSpPr>
          <p:cNvPr id="9" name="Rectangle 8">
            <a:extLst>
              <a:ext uri="{FF2B5EF4-FFF2-40B4-BE49-F238E27FC236}">
                <a16:creationId xmlns:a16="http://schemas.microsoft.com/office/drawing/2014/main" id="{7B69F15F-EA87-C71E-732D-33D50D0B0EA9}"/>
              </a:ext>
            </a:extLst>
          </p:cNvPr>
          <p:cNvSpPr/>
          <p:nvPr/>
        </p:nvSpPr>
        <p:spPr>
          <a:xfrm>
            <a:off x="4439816" y="4171146"/>
            <a:ext cx="1800200" cy="553998"/>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713F8A7-695E-64F1-CFD6-6F7DFC7878ED}"/>
              </a:ext>
            </a:extLst>
          </p:cNvPr>
          <p:cNvSpPr txBox="1"/>
          <p:nvPr/>
        </p:nvSpPr>
        <p:spPr>
          <a:xfrm>
            <a:off x="948140" y="5898112"/>
            <a:ext cx="10840660" cy="553998"/>
          </a:xfrm>
          <a:prstGeom prst="rect">
            <a:avLst/>
          </a:prstGeom>
          <a:noFill/>
        </p:spPr>
        <p:txBody>
          <a:bodyPr wrap="none" lIns="0" tIns="0" rIns="0" bIns="0" rtlCol="0">
            <a:spAutoFit/>
          </a:bodyPr>
          <a:lstStyle/>
          <a:p>
            <a:pPr algn="l"/>
            <a:r>
              <a:rPr lang="en-GB" dirty="0"/>
              <a:t>Only B6 discussed in all the slides above, now discuss A1-A5 for the CE </a:t>
            </a:r>
          </a:p>
          <a:p>
            <a:pPr algn="l"/>
            <a:r>
              <a:rPr lang="en-GB" dirty="0"/>
              <a:t>Missing A1-A5 for accelerator, some surface installations, all maintenance and upgrades, all </a:t>
            </a:r>
            <a:r>
              <a:rPr lang="en-GB" dirty="0" err="1"/>
              <a:t>EoL</a:t>
            </a:r>
            <a:r>
              <a:rPr lang="en-GB" dirty="0"/>
              <a:t> activities  </a:t>
            </a:r>
          </a:p>
        </p:txBody>
      </p:sp>
    </p:spTree>
    <p:extLst>
      <p:ext uri="{BB962C8B-B14F-4D97-AF65-F5344CB8AC3E}">
        <p14:creationId xmlns:p14="http://schemas.microsoft.com/office/powerpoint/2010/main" val="1131295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53D13-0559-A5F0-526C-3775E17C626F}"/>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9D624C97-BA89-2BDC-26DB-092BCEAE03A4}"/>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523DA6D5-8E2D-9E76-4D32-05E8A9BEBE86}"/>
              </a:ext>
            </a:extLst>
          </p:cNvPr>
          <p:cNvSpPr>
            <a:spLocks noGrp="1"/>
          </p:cNvSpPr>
          <p:nvPr>
            <p:ph type="sldNum" sz="quarter" idx="11"/>
          </p:nvPr>
        </p:nvSpPr>
        <p:spPr/>
        <p:txBody>
          <a:bodyPr/>
          <a:lstStyle/>
          <a:p>
            <a:fld id="{36B5EA5A-BC32-A742-B11B-8E7414D5B535}" type="slidenum">
              <a:rPr lang="en-US" smtClean="0"/>
              <a:pPr/>
              <a:t>18</a:t>
            </a:fld>
            <a:endParaRPr lang="en-US" dirty="0"/>
          </a:p>
        </p:txBody>
      </p:sp>
      <p:sp>
        <p:nvSpPr>
          <p:cNvPr id="5" name="Footer Placeholder 4">
            <a:extLst>
              <a:ext uri="{FF2B5EF4-FFF2-40B4-BE49-F238E27FC236}">
                <a16:creationId xmlns:a16="http://schemas.microsoft.com/office/drawing/2014/main" id="{6AC86044-26F4-7D87-82D5-22EAFAF4136E}"/>
              </a:ext>
            </a:extLst>
          </p:cNvPr>
          <p:cNvSpPr>
            <a:spLocks noGrp="1"/>
          </p:cNvSpPr>
          <p:nvPr>
            <p:ph type="ftr" sz="quarter" idx="12"/>
          </p:nvPr>
        </p:nvSpPr>
        <p:spPr/>
        <p:txBody>
          <a:bodyPr/>
          <a:lstStyle/>
          <a:p>
            <a:r>
              <a:rPr lang="en-US"/>
              <a:t>Steinar Stapnes</a:t>
            </a:r>
            <a:endParaRPr lang="en-US" dirty="0"/>
          </a:p>
        </p:txBody>
      </p:sp>
      <p:pic>
        <p:nvPicPr>
          <p:cNvPr id="6" name="Picture 5">
            <a:extLst>
              <a:ext uri="{FF2B5EF4-FFF2-40B4-BE49-F238E27FC236}">
                <a16:creationId xmlns:a16="http://schemas.microsoft.com/office/drawing/2014/main" id="{054965E6-8613-AA84-7D1E-7C582979FD17}"/>
              </a:ext>
            </a:extLst>
          </p:cNvPr>
          <p:cNvPicPr>
            <a:picLocks noChangeAspect="1"/>
          </p:cNvPicPr>
          <p:nvPr/>
        </p:nvPicPr>
        <p:blipFill>
          <a:blip r:embed="rId2"/>
          <a:stretch>
            <a:fillRect/>
          </a:stretch>
        </p:blipFill>
        <p:spPr>
          <a:xfrm>
            <a:off x="6528048" y="373593"/>
            <a:ext cx="5255964" cy="6106930"/>
          </a:xfrm>
          <a:prstGeom prst="rect">
            <a:avLst/>
          </a:prstGeom>
        </p:spPr>
      </p:pic>
      <p:pic>
        <p:nvPicPr>
          <p:cNvPr id="7" name="Picture 6">
            <a:extLst>
              <a:ext uri="{FF2B5EF4-FFF2-40B4-BE49-F238E27FC236}">
                <a16:creationId xmlns:a16="http://schemas.microsoft.com/office/drawing/2014/main" id="{10D63E3E-E311-F38F-A3DF-45CE3F75265D}"/>
              </a:ext>
            </a:extLst>
          </p:cNvPr>
          <p:cNvPicPr>
            <a:picLocks noChangeAspect="1"/>
          </p:cNvPicPr>
          <p:nvPr/>
        </p:nvPicPr>
        <p:blipFill>
          <a:blip r:embed="rId3"/>
          <a:stretch>
            <a:fillRect/>
          </a:stretch>
        </p:blipFill>
        <p:spPr>
          <a:xfrm>
            <a:off x="268590" y="371816"/>
            <a:ext cx="5448985" cy="6371657"/>
          </a:xfrm>
          <a:prstGeom prst="rect">
            <a:avLst/>
          </a:prstGeom>
        </p:spPr>
      </p:pic>
    </p:spTree>
    <p:extLst>
      <p:ext uri="{BB962C8B-B14F-4D97-AF65-F5344CB8AC3E}">
        <p14:creationId xmlns:p14="http://schemas.microsoft.com/office/powerpoint/2010/main" val="41060556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B3F4-586C-CDB6-5155-6F788459C34F}"/>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2BD81054-71D5-9B26-9F7D-7B93CB5BD90B}"/>
              </a:ext>
            </a:extLst>
          </p:cNvPr>
          <p:cNvSpPr>
            <a:spLocks noGrp="1"/>
          </p:cNvSpPr>
          <p:nvPr>
            <p:ph type="sldNum" sz="quarter" idx="11"/>
          </p:nvPr>
        </p:nvSpPr>
        <p:spPr/>
        <p:txBody>
          <a:bodyPr/>
          <a:lstStyle/>
          <a:p>
            <a:fld id="{36B5EA5A-BC32-A742-B11B-8E7414D5B535}" type="slidenum">
              <a:rPr lang="en-US" smtClean="0"/>
              <a:pPr/>
              <a:t>19</a:t>
            </a:fld>
            <a:endParaRPr lang="en-US" dirty="0"/>
          </a:p>
        </p:txBody>
      </p:sp>
      <p:sp>
        <p:nvSpPr>
          <p:cNvPr id="5" name="Footer Placeholder 4">
            <a:extLst>
              <a:ext uri="{FF2B5EF4-FFF2-40B4-BE49-F238E27FC236}">
                <a16:creationId xmlns:a16="http://schemas.microsoft.com/office/drawing/2014/main" id="{D2EDD9FE-64E4-02D7-6F8F-8A104B383942}"/>
              </a:ext>
            </a:extLst>
          </p:cNvPr>
          <p:cNvSpPr>
            <a:spLocks noGrp="1"/>
          </p:cNvSpPr>
          <p:nvPr>
            <p:ph type="ftr" sz="quarter" idx="12"/>
          </p:nvPr>
        </p:nvSpPr>
        <p:spPr/>
        <p:txBody>
          <a:bodyPr/>
          <a:lstStyle/>
          <a:p>
            <a:r>
              <a:rPr lang="en-US"/>
              <a:t>Steinar Stapnes</a:t>
            </a:r>
            <a:endParaRPr lang="en-US" dirty="0"/>
          </a:p>
        </p:txBody>
      </p:sp>
      <p:pic>
        <p:nvPicPr>
          <p:cNvPr id="6" name="Picture 5">
            <a:extLst>
              <a:ext uri="{FF2B5EF4-FFF2-40B4-BE49-F238E27FC236}">
                <a16:creationId xmlns:a16="http://schemas.microsoft.com/office/drawing/2014/main" id="{02E218F4-73AA-ED23-D785-D37B1DD94853}"/>
              </a:ext>
            </a:extLst>
          </p:cNvPr>
          <p:cNvPicPr>
            <a:picLocks noChangeAspect="1"/>
          </p:cNvPicPr>
          <p:nvPr/>
        </p:nvPicPr>
        <p:blipFill>
          <a:blip r:embed="rId2"/>
          <a:stretch>
            <a:fillRect/>
          </a:stretch>
        </p:blipFill>
        <p:spPr>
          <a:xfrm>
            <a:off x="1258677" y="94512"/>
            <a:ext cx="9572806" cy="6466399"/>
          </a:xfrm>
          <a:prstGeom prst="rect">
            <a:avLst/>
          </a:prstGeom>
        </p:spPr>
      </p:pic>
      <p:sp>
        <p:nvSpPr>
          <p:cNvPr id="3" name="Date Placeholder 2">
            <a:extLst>
              <a:ext uri="{FF2B5EF4-FFF2-40B4-BE49-F238E27FC236}">
                <a16:creationId xmlns:a16="http://schemas.microsoft.com/office/drawing/2014/main" id="{805324FC-0F05-23A1-4753-330B08D7BE1E}"/>
              </a:ext>
            </a:extLst>
          </p:cNvPr>
          <p:cNvSpPr>
            <a:spLocks noGrp="1"/>
          </p:cNvSpPr>
          <p:nvPr>
            <p:ph type="dt" sz="half" idx="10"/>
          </p:nvPr>
        </p:nvSpPr>
        <p:spPr/>
        <p:txBody>
          <a:bodyPr/>
          <a:lstStyle/>
          <a:p>
            <a:r>
              <a:rPr lang="de-CH"/>
              <a:t>27/09/23</a:t>
            </a:r>
            <a:endParaRPr lang="en-US" dirty="0"/>
          </a:p>
        </p:txBody>
      </p:sp>
    </p:spTree>
    <p:extLst>
      <p:ext uri="{BB962C8B-B14F-4D97-AF65-F5344CB8AC3E}">
        <p14:creationId xmlns:p14="http://schemas.microsoft.com/office/powerpoint/2010/main" val="1102965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57D30-90E9-0E47-8849-1BC2844CFB30}"/>
              </a:ext>
            </a:extLst>
          </p:cNvPr>
          <p:cNvSpPr>
            <a:spLocks noGrp="1"/>
          </p:cNvSpPr>
          <p:nvPr>
            <p:ph type="title"/>
          </p:nvPr>
        </p:nvSpPr>
        <p:spPr>
          <a:xfrm>
            <a:off x="335360" y="373593"/>
            <a:ext cx="4752528" cy="1065742"/>
          </a:xfrm>
        </p:spPr>
        <p:txBody>
          <a:bodyPr>
            <a:normAutofit/>
          </a:bodyPr>
          <a:lstStyle/>
          <a:p>
            <a:pPr algn="ctr"/>
            <a:r>
              <a:rPr lang="en-US" dirty="0">
                <a:latin typeface="+mn-lt"/>
              </a:rPr>
              <a:t>Initial c</a:t>
            </a:r>
            <a:r>
              <a:rPr lang="en-DE">
                <a:latin typeface="+mn-lt"/>
              </a:rPr>
              <a:t>onsiderations</a:t>
            </a:r>
          </a:p>
        </p:txBody>
      </p:sp>
      <p:sp>
        <p:nvSpPr>
          <p:cNvPr id="5" name="Content Placeholder 4">
            <a:extLst>
              <a:ext uri="{FF2B5EF4-FFF2-40B4-BE49-F238E27FC236}">
                <a16:creationId xmlns:a16="http://schemas.microsoft.com/office/drawing/2014/main" id="{DDF2FBE5-B915-5A46-A81D-3F031E9E0731}"/>
              </a:ext>
            </a:extLst>
          </p:cNvPr>
          <p:cNvSpPr>
            <a:spLocks noGrp="1"/>
          </p:cNvSpPr>
          <p:nvPr>
            <p:ph sz="half" idx="1"/>
          </p:nvPr>
        </p:nvSpPr>
        <p:spPr>
          <a:xfrm>
            <a:off x="407988" y="1124744"/>
            <a:ext cx="4976984" cy="4608512"/>
          </a:xfrm>
        </p:spPr>
        <p:txBody>
          <a:bodyPr>
            <a:normAutofit/>
          </a:bodyPr>
          <a:lstStyle/>
          <a:p>
            <a:r>
              <a:rPr lang="en-DE" sz="1600"/>
              <a:t>Resource </a:t>
            </a:r>
            <a:r>
              <a:rPr lang="en-US" sz="1600" dirty="0"/>
              <a:t>optimization</a:t>
            </a:r>
            <a:r>
              <a:rPr lang="en-DE" sz="1600"/>
              <a:t> </a:t>
            </a:r>
            <a:r>
              <a:rPr lang="en-US" sz="1600" dirty="0"/>
              <a:t>as traditionally done for accelerators</a:t>
            </a:r>
            <a:r>
              <a:rPr lang="en-DE" sz="1600"/>
              <a:t>:</a:t>
            </a:r>
          </a:p>
          <a:p>
            <a:pPr lvl="1"/>
            <a:r>
              <a:rPr lang="en-US" sz="1600" dirty="0"/>
              <a:t>L</a:t>
            </a:r>
            <a:r>
              <a:rPr lang="en-DE" sz="1600"/>
              <a:t>ength</a:t>
            </a:r>
            <a:r>
              <a:rPr lang="en-US" sz="1600" dirty="0"/>
              <a:t>/complexity</a:t>
            </a:r>
            <a:r>
              <a:rPr lang="en-DE" sz="1600"/>
              <a:t> -&gt; construction cost </a:t>
            </a:r>
          </a:p>
          <a:p>
            <a:pPr lvl="1"/>
            <a:r>
              <a:rPr lang="en-GB" sz="1600" dirty="0"/>
              <a:t>P</a:t>
            </a:r>
            <a:r>
              <a:rPr lang="en-DE" sz="1600"/>
              <a:t>ower</a:t>
            </a:r>
            <a:r>
              <a:rPr lang="en-US" sz="1600" dirty="0"/>
              <a:t>/energy</a:t>
            </a:r>
            <a:r>
              <a:rPr lang="en-DE" sz="1600"/>
              <a:t> consumption -&gt; operating costs</a:t>
            </a:r>
            <a:endParaRPr lang="en-US" sz="1600" dirty="0"/>
          </a:p>
          <a:p>
            <a:pPr marL="0" lvl="1" indent="0">
              <a:buNone/>
            </a:pPr>
            <a:r>
              <a:rPr lang="en-US" sz="1600" dirty="0"/>
              <a:t>Traditionally we optimize for energy reach and luminosity </a:t>
            </a:r>
            <a:r>
              <a:rPr lang="en-US" sz="1600" dirty="0" err="1"/>
              <a:t>wrt</a:t>
            </a:r>
            <a:r>
              <a:rPr lang="en-US" sz="1600" dirty="0"/>
              <a:t> to cost and power</a:t>
            </a:r>
          </a:p>
          <a:p>
            <a:pPr marL="0" lvl="1" indent="0">
              <a:buNone/>
            </a:pPr>
            <a:endParaRPr lang="en-DE" sz="1600"/>
          </a:p>
          <a:p>
            <a:r>
              <a:rPr lang="en-DE" sz="1600"/>
              <a:t>Sustainability </a:t>
            </a:r>
            <a:r>
              <a:rPr lang="en-US" sz="1600" dirty="0"/>
              <a:t>in a wider sense </a:t>
            </a:r>
            <a:r>
              <a:rPr lang="en-DE" sz="1600"/>
              <a:t>adds new </a:t>
            </a:r>
            <a:r>
              <a:rPr lang="en-US" sz="1600" dirty="0"/>
              <a:t>construction  and operation optimization criteria: </a:t>
            </a:r>
          </a:p>
          <a:p>
            <a:pPr lvl="1"/>
            <a:r>
              <a:rPr lang="en-US" sz="1600" dirty="0"/>
              <a:t>Energy use not only costs but also CO</a:t>
            </a:r>
            <a:r>
              <a:rPr lang="en-US" sz="1600" baseline="-25000" dirty="0"/>
              <a:t>2</a:t>
            </a:r>
            <a:r>
              <a:rPr lang="en-US" sz="1600" dirty="0"/>
              <a:t>, embedded </a:t>
            </a:r>
            <a:r>
              <a:rPr lang="en-DE" sz="1600"/>
              <a:t>CO</a:t>
            </a:r>
            <a:r>
              <a:rPr lang="en-DE" sz="1600" baseline="-25000"/>
              <a:t>2</a:t>
            </a:r>
            <a:r>
              <a:rPr lang="en-DE" sz="1600"/>
              <a:t> </a:t>
            </a:r>
            <a:r>
              <a:rPr lang="en-US" sz="1600" dirty="0"/>
              <a:t>in construction materials and components, </a:t>
            </a:r>
            <a:r>
              <a:rPr lang="en-DE" sz="1600"/>
              <a:t>rare earth usage</a:t>
            </a:r>
            <a:r>
              <a:rPr lang="en-US" sz="1600" dirty="0"/>
              <a:t>, responsible sourcing in general for all parts, landscaping, integration in local communities, life cycle assessments including decommission and many more issues </a:t>
            </a:r>
            <a:br>
              <a:rPr lang="en-DE" sz="1600"/>
            </a:br>
            <a:endParaRPr lang="en-DE" sz="1600"/>
          </a:p>
        </p:txBody>
      </p:sp>
      <p:sp>
        <p:nvSpPr>
          <p:cNvPr id="6" name="Content Placeholder 5">
            <a:extLst>
              <a:ext uri="{FF2B5EF4-FFF2-40B4-BE49-F238E27FC236}">
                <a16:creationId xmlns:a16="http://schemas.microsoft.com/office/drawing/2014/main" id="{29995020-FD22-A540-9C15-3D270FAECDCC}"/>
              </a:ext>
            </a:extLst>
          </p:cNvPr>
          <p:cNvSpPr>
            <a:spLocks noGrp="1"/>
          </p:cNvSpPr>
          <p:nvPr>
            <p:ph sz="half" idx="2"/>
          </p:nvPr>
        </p:nvSpPr>
        <p:spPr>
          <a:xfrm>
            <a:off x="5663952" y="1124744"/>
            <a:ext cx="6264695" cy="5172810"/>
          </a:xfrm>
        </p:spPr>
        <p:txBody>
          <a:bodyPr>
            <a:normAutofit fontScale="70000" lnSpcReduction="20000"/>
          </a:bodyPr>
          <a:lstStyle/>
          <a:p>
            <a:pPr marL="0" indent="0">
              <a:buNone/>
            </a:pPr>
            <a:r>
              <a:rPr lang="en-DE"/>
              <a:t>Approaches to increase sustainability</a:t>
            </a:r>
            <a:r>
              <a:rPr lang="en-US" dirty="0"/>
              <a:t> </a:t>
            </a:r>
            <a:endParaRPr lang="en-DE"/>
          </a:p>
          <a:p>
            <a:r>
              <a:rPr lang="en-DE"/>
              <a:t>Overall system design</a:t>
            </a:r>
          </a:p>
          <a:p>
            <a:pPr lvl="1">
              <a:lnSpc>
                <a:spcPct val="90000"/>
              </a:lnSpc>
            </a:pPr>
            <a:r>
              <a:rPr lang="en-DE" sz="2100">
                <a:solidFill>
                  <a:srgbClr val="FF0000"/>
                </a:solidFill>
              </a:rPr>
              <a:t>Compact accelerator -&gt; high gradient</a:t>
            </a:r>
            <a:r>
              <a:rPr lang="en-US" sz="2100" dirty="0">
                <a:solidFill>
                  <a:srgbClr val="FF0000"/>
                </a:solidFill>
              </a:rPr>
              <a:t>s (high field magnets for rings) </a:t>
            </a:r>
            <a:endParaRPr lang="en-DE" sz="2100">
              <a:solidFill>
                <a:srgbClr val="FF0000"/>
              </a:solidFill>
            </a:endParaRPr>
          </a:p>
          <a:p>
            <a:pPr lvl="1">
              <a:lnSpc>
                <a:spcPct val="90000"/>
              </a:lnSpc>
            </a:pPr>
            <a:r>
              <a:rPr lang="en-DE" sz="2100">
                <a:solidFill>
                  <a:srgbClr val="FF0000"/>
                </a:solidFill>
              </a:rPr>
              <a:t>Energy efficient -&gt; low losses</a:t>
            </a:r>
            <a:r>
              <a:rPr lang="en-US" sz="2100" dirty="0">
                <a:solidFill>
                  <a:srgbClr val="FF0000"/>
                </a:solidFill>
              </a:rPr>
              <a:t> (wall-plug to beam)</a:t>
            </a:r>
            <a:endParaRPr lang="en-DE" sz="2100">
              <a:solidFill>
                <a:srgbClr val="FF0000"/>
              </a:solidFill>
            </a:endParaRPr>
          </a:p>
          <a:p>
            <a:pPr lvl="1">
              <a:lnSpc>
                <a:spcPct val="90000"/>
              </a:lnSpc>
            </a:pPr>
            <a:r>
              <a:rPr lang="en-DE" sz="2100">
                <a:solidFill>
                  <a:srgbClr val="FF0000"/>
                </a:solidFill>
              </a:rPr>
              <a:t>Effective -&gt; small beam sizes</a:t>
            </a:r>
            <a:r>
              <a:rPr lang="en-US" sz="2100" dirty="0">
                <a:solidFill>
                  <a:srgbClr val="FF0000"/>
                </a:solidFill>
              </a:rPr>
              <a:t> to maximize luminosities </a:t>
            </a:r>
          </a:p>
          <a:p>
            <a:pPr lvl="1">
              <a:lnSpc>
                <a:spcPct val="90000"/>
              </a:lnSpc>
            </a:pPr>
            <a:r>
              <a:rPr lang="en-US" sz="2100" dirty="0">
                <a:solidFill>
                  <a:srgbClr val="FFC000"/>
                </a:solidFill>
              </a:rPr>
              <a:t>Energy recovery concepts </a:t>
            </a:r>
          </a:p>
          <a:p>
            <a:pPr lvl="1">
              <a:lnSpc>
                <a:spcPct val="90000"/>
              </a:lnSpc>
            </a:pPr>
            <a:r>
              <a:rPr lang="en-US" sz="2100" dirty="0">
                <a:solidFill>
                  <a:srgbClr val="FFC000"/>
                </a:solidFill>
              </a:rPr>
              <a:t>Civil engineering including landscaping and “community” integration </a:t>
            </a:r>
            <a:endParaRPr lang="en-DE" sz="2100">
              <a:solidFill>
                <a:srgbClr val="FFC000"/>
              </a:solidFill>
            </a:endParaRPr>
          </a:p>
          <a:p>
            <a:r>
              <a:rPr lang="en-DE"/>
              <a:t>Subsystem and component design, e.g.</a:t>
            </a:r>
          </a:p>
          <a:p>
            <a:pPr lvl="1">
              <a:lnSpc>
                <a:spcPct val="90000"/>
              </a:lnSpc>
            </a:pPr>
            <a:r>
              <a:rPr lang="en-DE" sz="2100">
                <a:solidFill>
                  <a:srgbClr val="FF0000"/>
                </a:solidFill>
              </a:rPr>
              <a:t>High-efficiency cavities and klystrons</a:t>
            </a:r>
          </a:p>
          <a:p>
            <a:pPr lvl="1">
              <a:lnSpc>
                <a:spcPct val="90000"/>
              </a:lnSpc>
            </a:pPr>
            <a:r>
              <a:rPr lang="en-DE" sz="2100">
                <a:solidFill>
                  <a:srgbClr val="FF0000"/>
                </a:solidFill>
              </a:rPr>
              <a:t>Permanent magnets</a:t>
            </a:r>
            <a:r>
              <a:rPr lang="en-US" sz="2100" dirty="0">
                <a:solidFill>
                  <a:srgbClr val="FF0000"/>
                </a:solidFill>
              </a:rPr>
              <a:t>, HTS magnets </a:t>
            </a:r>
            <a:endParaRPr lang="en-DE" sz="2100">
              <a:solidFill>
                <a:srgbClr val="FF0000"/>
              </a:solidFill>
            </a:endParaRPr>
          </a:p>
          <a:p>
            <a:pPr lvl="1">
              <a:lnSpc>
                <a:spcPct val="90000"/>
              </a:lnSpc>
            </a:pPr>
            <a:r>
              <a:rPr lang="en-DE" sz="2100">
                <a:solidFill>
                  <a:srgbClr val="FFC000"/>
                </a:solidFill>
              </a:rPr>
              <a:t>Heat-recovery</a:t>
            </a:r>
            <a:r>
              <a:rPr lang="en-US" sz="2100" dirty="0">
                <a:solidFill>
                  <a:srgbClr val="FFC000"/>
                </a:solidFill>
              </a:rPr>
              <a:t>. e.g. </a:t>
            </a:r>
            <a:r>
              <a:rPr lang="en-DE" sz="2100">
                <a:solidFill>
                  <a:srgbClr val="FFC000"/>
                </a:solidFill>
              </a:rPr>
              <a:t>in tunnel linings</a:t>
            </a:r>
            <a:r>
              <a:rPr lang="en-US" sz="2100" dirty="0">
                <a:solidFill>
                  <a:srgbClr val="FFC000"/>
                </a:solidFill>
              </a:rPr>
              <a:t>, possibly other components </a:t>
            </a:r>
          </a:p>
          <a:p>
            <a:pPr lvl="1">
              <a:lnSpc>
                <a:spcPct val="90000"/>
              </a:lnSpc>
            </a:pPr>
            <a:r>
              <a:rPr lang="en-US" sz="2100" dirty="0"/>
              <a:t>Responsible sourcing and material choices for all parts</a:t>
            </a:r>
            <a:endParaRPr lang="en-DE" sz="2100"/>
          </a:p>
          <a:p>
            <a:r>
              <a:rPr lang="en-DE"/>
              <a:t>Sustainable operation concepts</a:t>
            </a:r>
          </a:p>
          <a:p>
            <a:pPr lvl="1">
              <a:lnSpc>
                <a:spcPct val="90000"/>
              </a:lnSpc>
            </a:pPr>
            <a:r>
              <a:rPr lang="en-US" sz="2100" dirty="0">
                <a:solidFill>
                  <a:srgbClr val="FFC000"/>
                </a:solidFill>
              </a:rPr>
              <a:t>Renewables </a:t>
            </a:r>
          </a:p>
          <a:p>
            <a:pPr lvl="1">
              <a:lnSpc>
                <a:spcPct val="90000"/>
              </a:lnSpc>
            </a:pPr>
            <a:r>
              <a:rPr lang="en-DE" sz="2100">
                <a:solidFill>
                  <a:srgbClr val="FFC000"/>
                </a:solidFill>
              </a:rPr>
              <a:t>Adapt to power availability</a:t>
            </a:r>
          </a:p>
          <a:p>
            <a:pPr lvl="1">
              <a:lnSpc>
                <a:spcPct val="90000"/>
              </a:lnSpc>
            </a:pPr>
            <a:r>
              <a:rPr lang="en-DE" sz="2100"/>
              <a:t>Exploit energy buffering potential</a:t>
            </a:r>
            <a:endParaRPr lang="en-US" sz="2100" dirty="0"/>
          </a:p>
          <a:p>
            <a:pPr lvl="1">
              <a:lnSpc>
                <a:spcPct val="90000"/>
              </a:lnSpc>
            </a:pPr>
            <a:r>
              <a:rPr lang="en-DE" sz="2100">
                <a:solidFill>
                  <a:srgbClr val="FFC000"/>
                </a:solidFill>
              </a:rPr>
              <a:t>Rec</a:t>
            </a:r>
            <a:r>
              <a:rPr lang="en-US" sz="2100" dirty="0">
                <a:solidFill>
                  <a:srgbClr val="FFC000"/>
                </a:solidFill>
              </a:rPr>
              <a:t>over</a:t>
            </a:r>
            <a:r>
              <a:rPr lang="en-DE" sz="2100">
                <a:solidFill>
                  <a:srgbClr val="FFC000"/>
                </a:solidFill>
              </a:rPr>
              <a:t> </a:t>
            </a:r>
            <a:r>
              <a:rPr lang="en-US" sz="2100" dirty="0">
                <a:solidFill>
                  <a:srgbClr val="FFC000"/>
                </a:solidFill>
              </a:rPr>
              <a:t>low grade </a:t>
            </a:r>
            <a:r>
              <a:rPr lang="en-DE" sz="2100">
                <a:solidFill>
                  <a:srgbClr val="FFC000"/>
                </a:solidFill>
              </a:rPr>
              <a:t>energy </a:t>
            </a:r>
            <a:r>
              <a:rPr lang="en-US" sz="2100" dirty="0">
                <a:solidFill>
                  <a:srgbClr val="FFC000"/>
                </a:solidFill>
              </a:rPr>
              <a:t>(heat) </a:t>
            </a:r>
            <a:endParaRPr lang="en-DE" sz="2100">
              <a:solidFill>
                <a:srgbClr val="FFC000"/>
              </a:solidFill>
            </a:endParaRPr>
          </a:p>
          <a:p>
            <a:pPr marL="232200" lvl="1" indent="0">
              <a:buNone/>
            </a:pPr>
            <a:endParaRPr lang="en-DE"/>
          </a:p>
        </p:txBody>
      </p:sp>
      <p:sp>
        <p:nvSpPr>
          <p:cNvPr id="7" name="TextBox 6">
            <a:extLst>
              <a:ext uri="{FF2B5EF4-FFF2-40B4-BE49-F238E27FC236}">
                <a16:creationId xmlns:a16="http://schemas.microsoft.com/office/drawing/2014/main" id="{1D94E0CB-5917-8711-33B8-A359F8F2C7AA}"/>
              </a:ext>
            </a:extLst>
          </p:cNvPr>
          <p:cNvSpPr txBox="1"/>
          <p:nvPr/>
        </p:nvSpPr>
        <p:spPr>
          <a:xfrm>
            <a:off x="1271464" y="6207408"/>
            <a:ext cx="9792469" cy="553998"/>
          </a:xfrm>
          <a:prstGeom prst="rect">
            <a:avLst/>
          </a:prstGeom>
          <a:solidFill>
            <a:schemeClr val="bg1"/>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Good progress on the </a:t>
            </a:r>
            <a:r>
              <a:rPr kumimoji="0" lang="en-GB" sz="1800" b="0" i="0" u="none" strike="noStrike" kern="1200" cap="none" spc="0" normalizeH="0" baseline="0" noProof="0" dirty="0">
                <a:ln>
                  <a:noFill/>
                </a:ln>
                <a:solidFill>
                  <a:srgbClr val="C00000"/>
                </a:solidFill>
                <a:effectLst/>
                <a:uLnTx/>
                <a:uFillTx/>
                <a:latin typeface="Arial"/>
                <a:ea typeface="+mn-ea"/>
                <a:cs typeface="+mn-cs"/>
              </a:rPr>
              <a:t>red points </a:t>
            </a:r>
            <a:r>
              <a:rPr kumimoji="0" lang="en-GB" sz="1800" b="0" i="0" u="none" strike="noStrike" kern="1200" cap="none" spc="0" normalizeH="0" baseline="0" noProof="0" dirty="0">
                <a:ln>
                  <a:noFill/>
                </a:ln>
                <a:solidFill>
                  <a:srgbClr val="0033A0"/>
                </a:solidFill>
                <a:effectLst/>
                <a:uLnTx/>
                <a:uFillTx/>
                <a:latin typeface="Arial"/>
                <a:ea typeface="+mn-ea"/>
                <a:cs typeface="+mn-cs"/>
              </a:rPr>
              <a:t>(was also part of the our radiational approach), initial progress/focus on the </a:t>
            </a:r>
            <a:r>
              <a:rPr kumimoji="0" lang="en-GB" sz="1800" b="0" i="0" u="none" strike="noStrike" kern="1200" cap="none" spc="0" normalizeH="0" baseline="0" noProof="0" dirty="0">
                <a:ln>
                  <a:noFill/>
                </a:ln>
                <a:solidFill>
                  <a:srgbClr val="FFC000"/>
                </a:solidFill>
                <a:effectLst/>
                <a:uLnTx/>
                <a:uFillTx/>
                <a:latin typeface="Arial"/>
                <a:ea typeface="+mn-ea"/>
                <a:cs typeface="+mn-cs"/>
              </a:rPr>
              <a:t>yellow</a:t>
            </a:r>
            <a:r>
              <a:rPr kumimoji="0" lang="en-GB" sz="1800" b="0" i="0" u="none" strike="noStrike" kern="1200" cap="none" spc="0" normalizeH="0" baseline="0" noProof="0" dirty="0">
                <a:ln>
                  <a:noFill/>
                </a:ln>
                <a:solidFill>
                  <a:srgbClr val="0033A0"/>
                </a:solidFill>
                <a:effectLst/>
                <a:uLnTx/>
                <a:uFillTx/>
                <a:latin typeface="Arial"/>
                <a:ea typeface="+mn-ea"/>
                <a:cs typeface="+mn-cs"/>
              </a:rPr>
              <a:t>/</a:t>
            </a:r>
            <a:r>
              <a:rPr kumimoji="0" lang="en-GB" sz="1800" b="0" i="0" u="none" strike="noStrike" kern="1200" cap="none" spc="0" normalizeH="0" baseline="0" noProof="0" dirty="0">
                <a:ln>
                  <a:noFill/>
                </a:ln>
                <a:solidFill>
                  <a:srgbClr val="2F2F2F"/>
                </a:solidFill>
                <a:effectLst/>
                <a:uLnTx/>
                <a:uFillTx/>
                <a:latin typeface="Arial"/>
                <a:ea typeface="+mn-ea"/>
                <a:cs typeface="+mn-cs"/>
              </a:rPr>
              <a:t>black</a:t>
            </a:r>
            <a:r>
              <a:rPr kumimoji="0" lang="en-GB" sz="1800" b="0" i="0" u="none" strike="noStrike" kern="1200" cap="none" spc="0" normalizeH="0" baseline="0" noProof="0" dirty="0">
                <a:ln>
                  <a:noFill/>
                </a:ln>
                <a:solidFill>
                  <a:srgbClr val="0033A0"/>
                </a:solidFill>
                <a:effectLst/>
                <a:uLnTx/>
                <a:uFillTx/>
                <a:latin typeface="Arial"/>
                <a:ea typeface="+mn-ea"/>
                <a:cs typeface="+mn-cs"/>
              </a:rPr>
              <a:t> ones </a:t>
            </a:r>
          </a:p>
        </p:txBody>
      </p:sp>
      <p:sp>
        <p:nvSpPr>
          <p:cNvPr id="12" name="Slide Number Placeholder 11">
            <a:extLst>
              <a:ext uri="{FF2B5EF4-FFF2-40B4-BE49-F238E27FC236}">
                <a16:creationId xmlns:a16="http://schemas.microsoft.com/office/drawing/2014/main" id="{FB6A5A1A-1168-BB29-7EF8-31455E46B01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3357196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6A2BA-0D49-017C-9BD4-E870A0DDD100}"/>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1516AA06-48D5-F759-1849-F9303CA7C194}"/>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A5119E7E-3552-99EA-E249-140CF294B55C}"/>
              </a:ext>
            </a:extLst>
          </p:cNvPr>
          <p:cNvSpPr>
            <a:spLocks noGrp="1"/>
          </p:cNvSpPr>
          <p:nvPr>
            <p:ph type="sldNum" sz="quarter" idx="11"/>
          </p:nvPr>
        </p:nvSpPr>
        <p:spPr/>
        <p:txBody>
          <a:bodyPr/>
          <a:lstStyle/>
          <a:p>
            <a:fld id="{36B5EA5A-BC32-A742-B11B-8E7414D5B535}" type="slidenum">
              <a:rPr lang="en-US" smtClean="0"/>
              <a:pPr/>
              <a:t>20</a:t>
            </a:fld>
            <a:endParaRPr lang="en-US" dirty="0"/>
          </a:p>
        </p:txBody>
      </p:sp>
      <p:sp>
        <p:nvSpPr>
          <p:cNvPr id="5" name="Footer Placeholder 4">
            <a:extLst>
              <a:ext uri="{FF2B5EF4-FFF2-40B4-BE49-F238E27FC236}">
                <a16:creationId xmlns:a16="http://schemas.microsoft.com/office/drawing/2014/main" id="{81F7E996-29E0-DB98-1CF4-78CE4B8C5359}"/>
              </a:ext>
            </a:extLst>
          </p:cNvPr>
          <p:cNvSpPr>
            <a:spLocks noGrp="1"/>
          </p:cNvSpPr>
          <p:nvPr>
            <p:ph type="ftr" sz="quarter" idx="12"/>
          </p:nvPr>
        </p:nvSpPr>
        <p:spPr/>
        <p:txBody>
          <a:bodyPr/>
          <a:lstStyle/>
          <a:p>
            <a:r>
              <a:rPr lang="en-US"/>
              <a:t>Steinar Stapnes</a:t>
            </a:r>
            <a:endParaRPr lang="en-US" dirty="0"/>
          </a:p>
        </p:txBody>
      </p:sp>
      <p:pic>
        <p:nvPicPr>
          <p:cNvPr id="6" name="Picture 5">
            <a:extLst>
              <a:ext uri="{FF2B5EF4-FFF2-40B4-BE49-F238E27FC236}">
                <a16:creationId xmlns:a16="http://schemas.microsoft.com/office/drawing/2014/main" id="{A4237885-FEE4-0DC1-3B46-AC869F463130}"/>
              </a:ext>
            </a:extLst>
          </p:cNvPr>
          <p:cNvPicPr>
            <a:picLocks noChangeAspect="1"/>
          </p:cNvPicPr>
          <p:nvPr/>
        </p:nvPicPr>
        <p:blipFill>
          <a:blip r:embed="rId2"/>
          <a:stretch>
            <a:fillRect/>
          </a:stretch>
        </p:blipFill>
        <p:spPr>
          <a:xfrm>
            <a:off x="839416" y="502038"/>
            <a:ext cx="10513168" cy="5853923"/>
          </a:xfrm>
          <a:prstGeom prst="rect">
            <a:avLst/>
          </a:prstGeom>
        </p:spPr>
      </p:pic>
    </p:spTree>
    <p:extLst>
      <p:ext uri="{BB962C8B-B14F-4D97-AF65-F5344CB8AC3E}">
        <p14:creationId xmlns:p14="http://schemas.microsoft.com/office/powerpoint/2010/main" val="2742806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F98D4-AB0A-744A-CD1A-3F1EAEF33B30}"/>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A58DC090-05F0-023F-9BCD-252D3E1F71A6}"/>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C3C2A2C2-6EFF-D904-D1F5-D4405D9E6F68}"/>
              </a:ext>
            </a:extLst>
          </p:cNvPr>
          <p:cNvSpPr>
            <a:spLocks noGrp="1"/>
          </p:cNvSpPr>
          <p:nvPr>
            <p:ph type="sldNum" sz="quarter" idx="11"/>
          </p:nvPr>
        </p:nvSpPr>
        <p:spPr/>
        <p:txBody>
          <a:bodyPr/>
          <a:lstStyle/>
          <a:p>
            <a:fld id="{36B5EA5A-BC32-A742-B11B-8E7414D5B535}" type="slidenum">
              <a:rPr lang="en-US" smtClean="0"/>
              <a:pPr/>
              <a:t>21</a:t>
            </a:fld>
            <a:endParaRPr lang="en-US" dirty="0"/>
          </a:p>
        </p:txBody>
      </p:sp>
      <p:sp>
        <p:nvSpPr>
          <p:cNvPr id="5" name="Footer Placeholder 4">
            <a:extLst>
              <a:ext uri="{FF2B5EF4-FFF2-40B4-BE49-F238E27FC236}">
                <a16:creationId xmlns:a16="http://schemas.microsoft.com/office/drawing/2014/main" id="{0D154294-98FD-AEFC-752F-1E800ABCBAE7}"/>
              </a:ext>
            </a:extLst>
          </p:cNvPr>
          <p:cNvSpPr>
            <a:spLocks noGrp="1"/>
          </p:cNvSpPr>
          <p:nvPr>
            <p:ph type="ftr" sz="quarter" idx="12"/>
          </p:nvPr>
        </p:nvSpPr>
        <p:spPr/>
        <p:txBody>
          <a:bodyPr/>
          <a:lstStyle/>
          <a:p>
            <a:r>
              <a:rPr lang="en-US"/>
              <a:t>Steinar Stapnes</a:t>
            </a:r>
            <a:endParaRPr lang="en-US" dirty="0"/>
          </a:p>
        </p:txBody>
      </p:sp>
      <p:pic>
        <p:nvPicPr>
          <p:cNvPr id="7" name="Picture 6">
            <a:extLst>
              <a:ext uri="{FF2B5EF4-FFF2-40B4-BE49-F238E27FC236}">
                <a16:creationId xmlns:a16="http://schemas.microsoft.com/office/drawing/2014/main" id="{BF553D7B-9510-C6D8-EB09-8E1B4658510A}"/>
              </a:ext>
            </a:extLst>
          </p:cNvPr>
          <p:cNvPicPr>
            <a:picLocks noChangeAspect="1"/>
          </p:cNvPicPr>
          <p:nvPr/>
        </p:nvPicPr>
        <p:blipFill>
          <a:blip r:embed="rId2"/>
          <a:stretch>
            <a:fillRect/>
          </a:stretch>
        </p:blipFill>
        <p:spPr>
          <a:xfrm>
            <a:off x="1415480" y="340718"/>
            <a:ext cx="8640960" cy="6379337"/>
          </a:xfrm>
          <a:prstGeom prst="rect">
            <a:avLst/>
          </a:prstGeom>
        </p:spPr>
      </p:pic>
    </p:spTree>
    <p:extLst>
      <p:ext uri="{BB962C8B-B14F-4D97-AF65-F5344CB8AC3E}">
        <p14:creationId xmlns:p14="http://schemas.microsoft.com/office/powerpoint/2010/main" val="4013650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2B7B5-FDA3-7085-3163-2CE5DF021712}"/>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711C02E5-F981-C09E-C8AC-CE2C24422061}"/>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2BF05C91-9163-2906-C692-5057EF975F8D}"/>
              </a:ext>
            </a:extLst>
          </p:cNvPr>
          <p:cNvSpPr>
            <a:spLocks noGrp="1"/>
          </p:cNvSpPr>
          <p:nvPr>
            <p:ph type="sldNum" sz="quarter" idx="11"/>
          </p:nvPr>
        </p:nvSpPr>
        <p:spPr/>
        <p:txBody>
          <a:bodyPr/>
          <a:lstStyle/>
          <a:p>
            <a:fld id="{36B5EA5A-BC32-A742-B11B-8E7414D5B535}" type="slidenum">
              <a:rPr lang="en-US" smtClean="0"/>
              <a:pPr/>
              <a:t>22</a:t>
            </a:fld>
            <a:endParaRPr lang="en-US" dirty="0"/>
          </a:p>
        </p:txBody>
      </p:sp>
      <p:sp>
        <p:nvSpPr>
          <p:cNvPr id="5" name="Footer Placeholder 4">
            <a:extLst>
              <a:ext uri="{FF2B5EF4-FFF2-40B4-BE49-F238E27FC236}">
                <a16:creationId xmlns:a16="http://schemas.microsoft.com/office/drawing/2014/main" id="{59971B9D-253B-A37D-FF63-083445DE67F0}"/>
              </a:ext>
            </a:extLst>
          </p:cNvPr>
          <p:cNvSpPr>
            <a:spLocks noGrp="1"/>
          </p:cNvSpPr>
          <p:nvPr>
            <p:ph type="ftr" sz="quarter" idx="12"/>
          </p:nvPr>
        </p:nvSpPr>
        <p:spPr/>
        <p:txBody>
          <a:bodyPr/>
          <a:lstStyle/>
          <a:p>
            <a:r>
              <a:rPr lang="en-US"/>
              <a:t>Steinar Stapnes</a:t>
            </a:r>
            <a:endParaRPr lang="en-US" dirty="0"/>
          </a:p>
        </p:txBody>
      </p:sp>
      <p:pic>
        <p:nvPicPr>
          <p:cNvPr id="6" name="Picture 5">
            <a:extLst>
              <a:ext uri="{FF2B5EF4-FFF2-40B4-BE49-F238E27FC236}">
                <a16:creationId xmlns:a16="http://schemas.microsoft.com/office/drawing/2014/main" id="{F977D1BF-587D-CFCC-D5D1-69BEC6AC1CF3}"/>
              </a:ext>
            </a:extLst>
          </p:cNvPr>
          <p:cNvPicPr>
            <a:picLocks noChangeAspect="1"/>
          </p:cNvPicPr>
          <p:nvPr/>
        </p:nvPicPr>
        <p:blipFill>
          <a:blip r:embed="rId2"/>
          <a:stretch>
            <a:fillRect/>
          </a:stretch>
        </p:blipFill>
        <p:spPr>
          <a:xfrm>
            <a:off x="191344" y="124406"/>
            <a:ext cx="11592668" cy="6487941"/>
          </a:xfrm>
          <a:prstGeom prst="rect">
            <a:avLst/>
          </a:prstGeom>
        </p:spPr>
      </p:pic>
    </p:spTree>
    <p:extLst>
      <p:ext uri="{BB962C8B-B14F-4D97-AF65-F5344CB8AC3E}">
        <p14:creationId xmlns:p14="http://schemas.microsoft.com/office/powerpoint/2010/main" val="691733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C965881-5E3F-15BE-9FAB-E5E79F12ECBF}"/>
              </a:ext>
            </a:extLst>
          </p:cNvPr>
          <p:cNvSpPr>
            <a:spLocks noGrp="1"/>
          </p:cNvSpPr>
          <p:nvPr>
            <p:ph type="dt" sz="half" idx="10"/>
          </p:nvPr>
        </p:nvSpPr>
        <p:spPr>
          <a:xfrm>
            <a:off x="2495600" y="6378349"/>
            <a:ext cx="2184540" cy="365125"/>
          </a:xfrm>
        </p:spPr>
        <p:txBody>
          <a:bodyPr/>
          <a:lstStyle/>
          <a:p>
            <a:r>
              <a:rPr lang="de-CH" sz="1200"/>
              <a:t>27/09/23</a:t>
            </a:r>
            <a:endParaRPr lang="en-US" sz="1200" dirty="0"/>
          </a:p>
        </p:txBody>
      </p:sp>
      <p:sp>
        <p:nvSpPr>
          <p:cNvPr id="4" name="Slide Number Placeholder 3">
            <a:extLst>
              <a:ext uri="{FF2B5EF4-FFF2-40B4-BE49-F238E27FC236}">
                <a16:creationId xmlns:a16="http://schemas.microsoft.com/office/drawing/2014/main" id="{B8006BAA-9EF7-577F-281A-2562619090D2}"/>
              </a:ext>
            </a:extLst>
          </p:cNvPr>
          <p:cNvSpPr>
            <a:spLocks noGrp="1"/>
          </p:cNvSpPr>
          <p:nvPr>
            <p:ph type="sldNum" sz="quarter" idx="11"/>
          </p:nvPr>
        </p:nvSpPr>
        <p:spPr/>
        <p:txBody>
          <a:bodyPr/>
          <a:lstStyle/>
          <a:p>
            <a:fld id="{36B5EA5A-BC32-A742-B11B-8E7414D5B535}" type="slidenum">
              <a:rPr lang="en-US" smtClean="0"/>
              <a:pPr/>
              <a:t>23</a:t>
            </a:fld>
            <a:endParaRPr lang="en-US" dirty="0"/>
          </a:p>
        </p:txBody>
      </p:sp>
      <p:sp>
        <p:nvSpPr>
          <p:cNvPr id="5" name="Footer Placeholder 4">
            <a:extLst>
              <a:ext uri="{FF2B5EF4-FFF2-40B4-BE49-F238E27FC236}">
                <a16:creationId xmlns:a16="http://schemas.microsoft.com/office/drawing/2014/main" id="{2A0B31BF-30DB-24DB-AD51-A32DCECEB35B}"/>
              </a:ext>
            </a:extLst>
          </p:cNvPr>
          <p:cNvSpPr>
            <a:spLocks noGrp="1"/>
          </p:cNvSpPr>
          <p:nvPr>
            <p:ph type="ftr" sz="quarter" idx="12"/>
          </p:nvPr>
        </p:nvSpPr>
        <p:spPr>
          <a:xfrm>
            <a:off x="4259262" y="6383848"/>
            <a:ext cx="8858211" cy="365125"/>
          </a:xfrm>
        </p:spPr>
        <p:txBody>
          <a:bodyPr/>
          <a:lstStyle/>
          <a:p>
            <a:r>
              <a:rPr lang="en-US" sz="1800"/>
              <a:t>Steinar Stapnes</a:t>
            </a:r>
            <a:endParaRPr lang="en-US" sz="1800" dirty="0"/>
          </a:p>
        </p:txBody>
      </p:sp>
      <p:pic>
        <p:nvPicPr>
          <p:cNvPr id="6" name="Picture 5">
            <a:extLst>
              <a:ext uri="{FF2B5EF4-FFF2-40B4-BE49-F238E27FC236}">
                <a16:creationId xmlns:a16="http://schemas.microsoft.com/office/drawing/2014/main" id="{900D0FFA-8517-C902-9F60-06A6B2375515}"/>
              </a:ext>
            </a:extLst>
          </p:cNvPr>
          <p:cNvPicPr>
            <a:picLocks noChangeAspect="1"/>
          </p:cNvPicPr>
          <p:nvPr/>
        </p:nvPicPr>
        <p:blipFill>
          <a:blip r:embed="rId2"/>
          <a:stretch>
            <a:fillRect/>
          </a:stretch>
        </p:blipFill>
        <p:spPr>
          <a:xfrm>
            <a:off x="2529758" y="692696"/>
            <a:ext cx="6192688" cy="4304387"/>
          </a:xfrm>
          <a:prstGeom prst="rect">
            <a:avLst/>
          </a:prstGeom>
        </p:spPr>
      </p:pic>
      <p:sp>
        <p:nvSpPr>
          <p:cNvPr id="7" name="TextBox 6">
            <a:extLst>
              <a:ext uri="{FF2B5EF4-FFF2-40B4-BE49-F238E27FC236}">
                <a16:creationId xmlns:a16="http://schemas.microsoft.com/office/drawing/2014/main" id="{35EA9E29-7885-8053-4885-FF3BD4FB0F7E}"/>
              </a:ext>
            </a:extLst>
          </p:cNvPr>
          <p:cNvSpPr txBox="1"/>
          <p:nvPr/>
        </p:nvSpPr>
        <p:spPr>
          <a:xfrm>
            <a:off x="3215680" y="5528265"/>
            <a:ext cx="6696744" cy="430887"/>
          </a:xfrm>
          <a:prstGeom prst="rect">
            <a:avLst/>
          </a:prstGeom>
          <a:noFill/>
        </p:spPr>
        <p:txBody>
          <a:bodyPr wrap="square" lIns="0" tIns="0" rIns="0" bIns="0" rtlCol="0">
            <a:spAutoFit/>
          </a:bodyPr>
          <a:lstStyle/>
          <a:p>
            <a:pPr algn="l"/>
            <a:r>
              <a:rPr lang="en-GB" sz="2800" dirty="0"/>
              <a:t>CLIC around 11km, ILC around 20 km </a:t>
            </a:r>
          </a:p>
        </p:txBody>
      </p:sp>
      <p:sp>
        <p:nvSpPr>
          <p:cNvPr id="8" name="TextBox 7">
            <a:extLst>
              <a:ext uri="{FF2B5EF4-FFF2-40B4-BE49-F238E27FC236}">
                <a16:creationId xmlns:a16="http://schemas.microsoft.com/office/drawing/2014/main" id="{8034C42A-62FF-6E70-70FD-017510FD36BD}"/>
              </a:ext>
            </a:extLst>
          </p:cNvPr>
          <p:cNvSpPr txBox="1"/>
          <p:nvPr/>
        </p:nvSpPr>
        <p:spPr>
          <a:xfrm>
            <a:off x="9111608" y="2044005"/>
            <a:ext cx="2601015" cy="1107996"/>
          </a:xfrm>
          <a:prstGeom prst="rect">
            <a:avLst/>
          </a:prstGeom>
          <a:noFill/>
        </p:spPr>
        <p:txBody>
          <a:bodyPr wrap="square" lIns="0" tIns="0" rIns="0" bIns="0" rtlCol="0">
            <a:spAutoFit/>
          </a:bodyPr>
          <a:lstStyle/>
          <a:p>
            <a:pPr algn="l"/>
            <a:r>
              <a:rPr lang="en-GB" dirty="0"/>
              <a:t>A1-A3 material only dominates</a:t>
            </a:r>
          </a:p>
          <a:p>
            <a:pPr algn="l"/>
            <a:r>
              <a:rPr lang="en-GB" dirty="0"/>
              <a:t>Around 6kton/km for CLIC DB and ILC</a:t>
            </a:r>
          </a:p>
        </p:txBody>
      </p:sp>
    </p:spTree>
    <p:extLst>
      <p:ext uri="{BB962C8B-B14F-4D97-AF65-F5344CB8AC3E}">
        <p14:creationId xmlns:p14="http://schemas.microsoft.com/office/powerpoint/2010/main" val="1276806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88BFB-67FE-0BD6-A212-2621E3BC0188}"/>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DE88E81E-951C-6940-F73D-A8DE400EE884}"/>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DF8B23F6-70E6-784D-1CE0-F1399142C063}"/>
              </a:ext>
            </a:extLst>
          </p:cNvPr>
          <p:cNvSpPr>
            <a:spLocks noGrp="1"/>
          </p:cNvSpPr>
          <p:nvPr>
            <p:ph type="sldNum" sz="quarter" idx="11"/>
          </p:nvPr>
        </p:nvSpPr>
        <p:spPr/>
        <p:txBody>
          <a:bodyPr/>
          <a:lstStyle/>
          <a:p>
            <a:fld id="{36B5EA5A-BC32-A742-B11B-8E7414D5B535}" type="slidenum">
              <a:rPr lang="en-US" smtClean="0"/>
              <a:pPr/>
              <a:t>24</a:t>
            </a:fld>
            <a:endParaRPr lang="en-US" dirty="0"/>
          </a:p>
        </p:txBody>
      </p:sp>
      <p:sp>
        <p:nvSpPr>
          <p:cNvPr id="5" name="Footer Placeholder 4">
            <a:extLst>
              <a:ext uri="{FF2B5EF4-FFF2-40B4-BE49-F238E27FC236}">
                <a16:creationId xmlns:a16="http://schemas.microsoft.com/office/drawing/2014/main" id="{2643F60F-C78D-2C68-C3EE-15E257AA1449}"/>
              </a:ext>
            </a:extLst>
          </p:cNvPr>
          <p:cNvSpPr>
            <a:spLocks noGrp="1"/>
          </p:cNvSpPr>
          <p:nvPr>
            <p:ph type="ftr" sz="quarter" idx="12"/>
          </p:nvPr>
        </p:nvSpPr>
        <p:spPr/>
        <p:txBody>
          <a:bodyPr/>
          <a:lstStyle/>
          <a:p>
            <a:r>
              <a:rPr lang="en-US"/>
              <a:t>Steinar Stapnes</a:t>
            </a:r>
            <a:endParaRPr lang="en-US" dirty="0"/>
          </a:p>
        </p:txBody>
      </p:sp>
      <p:pic>
        <p:nvPicPr>
          <p:cNvPr id="6" name="Picture 5">
            <a:extLst>
              <a:ext uri="{FF2B5EF4-FFF2-40B4-BE49-F238E27FC236}">
                <a16:creationId xmlns:a16="http://schemas.microsoft.com/office/drawing/2014/main" id="{FCFC4FFE-3002-6989-CC1A-9694F92CC10C}"/>
              </a:ext>
            </a:extLst>
          </p:cNvPr>
          <p:cNvPicPr>
            <a:picLocks noChangeAspect="1"/>
          </p:cNvPicPr>
          <p:nvPr/>
        </p:nvPicPr>
        <p:blipFill>
          <a:blip r:embed="rId2"/>
          <a:stretch>
            <a:fillRect/>
          </a:stretch>
        </p:blipFill>
        <p:spPr>
          <a:xfrm>
            <a:off x="257121" y="426622"/>
            <a:ext cx="11677757" cy="6004755"/>
          </a:xfrm>
          <a:prstGeom prst="rect">
            <a:avLst/>
          </a:prstGeom>
        </p:spPr>
      </p:pic>
    </p:spTree>
    <p:extLst>
      <p:ext uri="{BB962C8B-B14F-4D97-AF65-F5344CB8AC3E}">
        <p14:creationId xmlns:p14="http://schemas.microsoft.com/office/powerpoint/2010/main" val="1698837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9FD117E-D235-428B-C9FA-C25E629BD5A5}"/>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A0F5CB39-D889-C2DB-FEEB-AD5111F9F209}"/>
              </a:ext>
            </a:extLst>
          </p:cNvPr>
          <p:cNvSpPr>
            <a:spLocks noGrp="1"/>
          </p:cNvSpPr>
          <p:nvPr>
            <p:ph type="sldNum" sz="quarter" idx="11"/>
          </p:nvPr>
        </p:nvSpPr>
        <p:spPr/>
        <p:txBody>
          <a:bodyPr/>
          <a:lstStyle/>
          <a:p>
            <a:fld id="{36B5EA5A-BC32-A742-B11B-8E7414D5B535}" type="slidenum">
              <a:rPr lang="en-US" smtClean="0"/>
              <a:pPr/>
              <a:t>25</a:t>
            </a:fld>
            <a:endParaRPr lang="en-US" dirty="0"/>
          </a:p>
        </p:txBody>
      </p:sp>
      <p:sp>
        <p:nvSpPr>
          <p:cNvPr id="5" name="Footer Placeholder 4">
            <a:extLst>
              <a:ext uri="{FF2B5EF4-FFF2-40B4-BE49-F238E27FC236}">
                <a16:creationId xmlns:a16="http://schemas.microsoft.com/office/drawing/2014/main" id="{CE21DC84-75C9-010E-75DC-BD29F73CFCF4}"/>
              </a:ext>
            </a:extLst>
          </p:cNvPr>
          <p:cNvSpPr>
            <a:spLocks noGrp="1"/>
          </p:cNvSpPr>
          <p:nvPr>
            <p:ph type="ftr" sz="quarter" idx="12"/>
          </p:nvPr>
        </p:nvSpPr>
        <p:spPr/>
        <p:txBody>
          <a:bodyPr/>
          <a:lstStyle/>
          <a:p>
            <a:r>
              <a:rPr lang="en-US"/>
              <a:t>Steinar Stapnes</a:t>
            </a:r>
            <a:endParaRPr lang="en-US" dirty="0"/>
          </a:p>
        </p:txBody>
      </p:sp>
      <p:pic>
        <p:nvPicPr>
          <p:cNvPr id="6" name="Picture 5">
            <a:extLst>
              <a:ext uri="{FF2B5EF4-FFF2-40B4-BE49-F238E27FC236}">
                <a16:creationId xmlns:a16="http://schemas.microsoft.com/office/drawing/2014/main" id="{215BBB92-DB84-0A12-B536-F843AF008573}"/>
              </a:ext>
            </a:extLst>
          </p:cNvPr>
          <p:cNvPicPr>
            <a:picLocks noChangeAspect="1"/>
          </p:cNvPicPr>
          <p:nvPr/>
        </p:nvPicPr>
        <p:blipFill>
          <a:blip r:embed="rId2"/>
          <a:stretch>
            <a:fillRect/>
          </a:stretch>
        </p:blipFill>
        <p:spPr>
          <a:xfrm>
            <a:off x="839417" y="450284"/>
            <a:ext cx="10325944" cy="5426988"/>
          </a:xfrm>
          <a:prstGeom prst="rect">
            <a:avLst/>
          </a:prstGeom>
        </p:spPr>
      </p:pic>
    </p:spTree>
    <p:extLst>
      <p:ext uri="{BB962C8B-B14F-4D97-AF65-F5344CB8AC3E}">
        <p14:creationId xmlns:p14="http://schemas.microsoft.com/office/powerpoint/2010/main" val="17403115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60972-6A47-F942-AF5D-E6219E0C99E9}"/>
              </a:ext>
            </a:extLst>
          </p:cNvPr>
          <p:cNvSpPr>
            <a:spLocks noGrp="1"/>
          </p:cNvSpPr>
          <p:nvPr>
            <p:ph type="title"/>
          </p:nvPr>
        </p:nvSpPr>
        <p:spPr/>
        <p:txBody>
          <a:bodyPr/>
          <a:lstStyle/>
          <a:p>
            <a:endParaRPr lang="en-GB" dirty="0"/>
          </a:p>
        </p:txBody>
      </p:sp>
      <p:sp>
        <p:nvSpPr>
          <p:cNvPr id="3" name="Date Placeholder 2">
            <a:extLst>
              <a:ext uri="{FF2B5EF4-FFF2-40B4-BE49-F238E27FC236}">
                <a16:creationId xmlns:a16="http://schemas.microsoft.com/office/drawing/2014/main" id="{2C965881-5E3F-15BE-9FAB-E5E79F12ECBF}"/>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B8006BAA-9EF7-577F-281A-2562619090D2}"/>
              </a:ext>
            </a:extLst>
          </p:cNvPr>
          <p:cNvSpPr>
            <a:spLocks noGrp="1"/>
          </p:cNvSpPr>
          <p:nvPr>
            <p:ph type="sldNum" sz="quarter" idx="11"/>
          </p:nvPr>
        </p:nvSpPr>
        <p:spPr/>
        <p:txBody>
          <a:bodyPr/>
          <a:lstStyle/>
          <a:p>
            <a:fld id="{36B5EA5A-BC32-A742-B11B-8E7414D5B535}" type="slidenum">
              <a:rPr lang="en-US" smtClean="0"/>
              <a:pPr/>
              <a:t>26</a:t>
            </a:fld>
            <a:endParaRPr lang="en-US" dirty="0"/>
          </a:p>
        </p:txBody>
      </p:sp>
      <p:pic>
        <p:nvPicPr>
          <p:cNvPr id="6" name="Picture 5">
            <a:extLst>
              <a:ext uri="{FF2B5EF4-FFF2-40B4-BE49-F238E27FC236}">
                <a16:creationId xmlns:a16="http://schemas.microsoft.com/office/drawing/2014/main" id="{AAFBA01F-F56B-226B-93E8-808BBD1FE72F}"/>
              </a:ext>
            </a:extLst>
          </p:cNvPr>
          <p:cNvPicPr>
            <a:picLocks noChangeAspect="1"/>
          </p:cNvPicPr>
          <p:nvPr/>
        </p:nvPicPr>
        <p:blipFill>
          <a:blip r:embed="rId3"/>
          <a:stretch>
            <a:fillRect/>
          </a:stretch>
        </p:blipFill>
        <p:spPr>
          <a:xfrm>
            <a:off x="0" y="188640"/>
            <a:ext cx="7675562" cy="5849406"/>
          </a:xfrm>
          <a:prstGeom prst="rect">
            <a:avLst/>
          </a:prstGeom>
        </p:spPr>
      </p:pic>
      <p:sp>
        <p:nvSpPr>
          <p:cNvPr id="7" name="TextBox 6">
            <a:extLst>
              <a:ext uri="{FF2B5EF4-FFF2-40B4-BE49-F238E27FC236}">
                <a16:creationId xmlns:a16="http://schemas.microsoft.com/office/drawing/2014/main" id="{1200E61B-D071-8279-A3E0-2083E1595C11}"/>
              </a:ext>
            </a:extLst>
          </p:cNvPr>
          <p:cNvSpPr txBox="1"/>
          <p:nvPr/>
        </p:nvSpPr>
        <p:spPr>
          <a:xfrm>
            <a:off x="7675562" y="1610856"/>
            <a:ext cx="4181078" cy="3693319"/>
          </a:xfrm>
          <a:prstGeom prst="rect">
            <a:avLst/>
          </a:prstGeom>
          <a:noFill/>
        </p:spPr>
        <p:txBody>
          <a:bodyPr wrap="square" lIns="0" tIns="0" rIns="0" bIns="0" rtlCol="0">
            <a:spAutoFit/>
          </a:bodyPr>
          <a:lstStyle/>
          <a:p>
            <a:pPr algn="l"/>
            <a:r>
              <a:rPr lang="en-GB" sz="2400" dirty="0"/>
              <a:t>Include all tunnels (access, transfer, damping rings), shafts and caverns. </a:t>
            </a:r>
          </a:p>
          <a:p>
            <a:pPr algn="l"/>
            <a:r>
              <a:rPr lang="en-GB" sz="2400" dirty="0"/>
              <a:t>A1-A5</a:t>
            </a:r>
          </a:p>
          <a:p>
            <a:pPr algn="l"/>
            <a:endParaRPr lang="en-GB" sz="2400" dirty="0"/>
          </a:p>
          <a:p>
            <a:pPr algn="l"/>
            <a:endParaRPr lang="en-GB" sz="2400" dirty="0"/>
          </a:p>
          <a:p>
            <a:pPr algn="l"/>
            <a:r>
              <a:rPr lang="en-GB" sz="2400" dirty="0"/>
              <a:t>Scaling to main linac tunnel lengths we are now at 11-14 </a:t>
            </a:r>
            <a:r>
              <a:rPr lang="en-GB" sz="2400" dirty="0" err="1"/>
              <a:t>kton</a:t>
            </a:r>
            <a:r>
              <a:rPr lang="en-GB" sz="2400" dirty="0"/>
              <a:t>/km for the CLIC DB and ILC </a:t>
            </a:r>
          </a:p>
        </p:txBody>
      </p:sp>
      <p:pic>
        <p:nvPicPr>
          <p:cNvPr id="8" name="Picture 7">
            <a:extLst>
              <a:ext uri="{FF2B5EF4-FFF2-40B4-BE49-F238E27FC236}">
                <a16:creationId xmlns:a16="http://schemas.microsoft.com/office/drawing/2014/main" id="{E54C195C-3565-9EFA-EA68-17112FAEA7D7}"/>
              </a:ext>
            </a:extLst>
          </p:cNvPr>
          <p:cNvPicPr>
            <a:picLocks noChangeAspect="1"/>
          </p:cNvPicPr>
          <p:nvPr/>
        </p:nvPicPr>
        <p:blipFill>
          <a:blip r:embed="rId4"/>
          <a:stretch>
            <a:fillRect/>
          </a:stretch>
        </p:blipFill>
        <p:spPr>
          <a:xfrm>
            <a:off x="9026743" y="5413904"/>
            <a:ext cx="2448272" cy="1363242"/>
          </a:xfrm>
          <a:prstGeom prst="rect">
            <a:avLst/>
          </a:prstGeom>
        </p:spPr>
      </p:pic>
    </p:spTree>
    <p:extLst>
      <p:ext uri="{BB962C8B-B14F-4D97-AF65-F5344CB8AC3E}">
        <p14:creationId xmlns:p14="http://schemas.microsoft.com/office/powerpoint/2010/main" val="35489579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DDBE2-26F0-E0D4-715A-3A43C31C6FFB}"/>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7A9C6899-AAAD-B442-C4AC-F7FE1C76F206}"/>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A3CAEB99-DDC3-B4AF-7247-22A5622F2FA5}"/>
              </a:ext>
            </a:extLst>
          </p:cNvPr>
          <p:cNvSpPr>
            <a:spLocks noGrp="1"/>
          </p:cNvSpPr>
          <p:nvPr>
            <p:ph type="sldNum" sz="quarter" idx="11"/>
          </p:nvPr>
        </p:nvSpPr>
        <p:spPr/>
        <p:txBody>
          <a:bodyPr/>
          <a:lstStyle/>
          <a:p>
            <a:fld id="{36B5EA5A-BC32-A742-B11B-8E7414D5B535}" type="slidenum">
              <a:rPr lang="en-US" smtClean="0"/>
              <a:pPr/>
              <a:t>27</a:t>
            </a:fld>
            <a:endParaRPr lang="en-US" dirty="0"/>
          </a:p>
        </p:txBody>
      </p:sp>
      <p:sp>
        <p:nvSpPr>
          <p:cNvPr id="5" name="Footer Placeholder 4">
            <a:extLst>
              <a:ext uri="{FF2B5EF4-FFF2-40B4-BE49-F238E27FC236}">
                <a16:creationId xmlns:a16="http://schemas.microsoft.com/office/drawing/2014/main" id="{E6E6504B-B6BA-38A2-A9A9-590EBDCEAE6C}"/>
              </a:ext>
            </a:extLst>
          </p:cNvPr>
          <p:cNvSpPr>
            <a:spLocks noGrp="1"/>
          </p:cNvSpPr>
          <p:nvPr>
            <p:ph type="ftr" sz="quarter" idx="12"/>
          </p:nvPr>
        </p:nvSpPr>
        <p:spPr/>
        <p:txBody>
          <a:bodyPr/>
          <a:lstStyle/>
          <a:p>
            <a:r>
              <a:rPr lang="en-US"/>
              <a:t>Steinar Stapnes</a:t>
            </a:r>
            <a:endParaRPr lang="en-US" dirty="0"/>
          </a:p>
        </p:txBody>
      </p:sp>
      <p:pic>
        <p:nvPicPr>
          <p:cNvPr id="6" name="Picture 5">
            <a:extLst>
              <a:ext uri="{FF2B5EF4-FFF2-40B4-BE49-F238E27FC236}">
                <a16:creationId xmlns:a16="http://schemas.microsoft.com/office/drawing/2014/main" id="{D5979833-C025-E39B-0908-A970F2AADE01}"/>
              </a:ext>
            </a:extLst>
          </p:cNvPr>
          <p:cNvPicPr>
            <a:picLocks noChangeAspect="1"/>
          </p:cNvPicPr>
          <p:nvPr/>
        </p:nvPicPr>
        <p:blipFill>
          <a:blip r:embed="rId2"/>
          <a:stretch>
            <a:fillRect/>
          </a:stretch>
        </p:blipFill>
        <p:spPr>
          <a:xfrm>
            <a:off x="422934" y="471881"/>
            <a:ext cx="11361078" cy="5906468"/>
          </a:xfrm>
          <a:prstGeom prst="rect">
            <a:avLst/>
          </a:prstGeom>
        </p:spPr>
      </p:pic>
    </p:spTree>
    <p:extLst>
      <p:ext uri="{BB962C8B-B14F-4D97-AF65-F5344CB8AC3E}">
        <p14:creationId xmlns:p14="http://schemas.microsoft.com/office/powerpoint/2010/main" val="10401133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60972-6A47-F942-AF5D-E6219E0C99E9}"/>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2C965881-5E3F-15BE-9FAB-E5E79F12ECBF}"/>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B8006BAA-9EF7-577F-281A-2562619090D2}"/>
              </a:ext>
            </a:extLst>
          </p:cNvPr>
          <p:cNvSpPr>
            <a:spLocks noGrp="1"/>
          </p:cNvSpPr>
          <p:nvPr>
            <p:ph type="sldNum" sz="quarter" idx="11"/>
          </p:nvPr>
        </p:nvSpPr>
        <p:spPr/>
        <p:txBody>
          <a:bodyPr/>
          <a:lstStyle/>
          <a:p>
            <a:fld id="{36B5EA5A-BC32-A742-B11B-8E7414D5B535}" type="slidenum">
              <a:rPr lang="en-US" smtClean="0"/>
              <a:pPr/>
              <a:t>28</a:t>
            </a:fld>
            <a:endParaRPr lang="en-US" dirty="0"/>
          </a:p>
        </p:txBody>
      </p:sp>
      <p:sp>
        <p:nvSpPr>
          <p:cNvPr id="5" name="Footer Placeholder 4">
            <a:extLst>
              <a:ext uri="{FF2B5EF4-FFF2-40B4-BE49-F238E27FC236}">
                <a16:creationId xmlns:a16="http://schemas.microsoft.com/office/drawing/2014/main" id="{2A0B31BF-30DB-24DB-AD51-A32DCECEB35B}"/>
              </a:ext>
            </a:extLst>
          </p:cNvPr>
          <p:cNvSpPr>
            <a:spLocks noGrp="1"/>
          </p:cNvSpPr>
          <p:nvPr>
            <p:ph type="ftr" sz="quarter" idx="12"/>
          </p:nvPr>
        </p:nvSpPr>
        <p:spPr/>
        <p:txBody>
          <a:bodyPr/>
          <a:lstStyle/>
          <a:p>
            <a:r>
              <a:rPr lang="en-US"/>
              <a:t>Steinar Stapnes</a:t>
            </a:r>
            <a:endParaRPr lang="en-US" dirty="0"/>
          </a:p>
        </p:txBody>
      </p:sp>
      <p:pic>
        <p:nvPicPr>
          <p:cNvPr id="7" name="Picture 6">
            <a:extLst>
              <a:ext uri="{FF2B5EF4-FFF2-40B4-BE49-F238E27FC236}">
                <a16:creationId xmlns:a16="http://schemas.microsoft.com/office/drawing/2014/main" id="{AE1720D8-2498-7EB3-808D-58727DAAE050}"/>
              </a:ext>
            </a:extLst>
          </p:cNvPr>
          <p:cNvPicPr>
            <a:picLocks noChangeAspect="1"/>
          </p:cNvPicPr>
          <p:nvPr/>
        </p:nvPicPr>
        <p:blipFill>
          <a:blip r:embed="rId2"/>
          <a:stretch>
            <a:fillRect/>
          </a:stretch>
        </p:blipFill>
        <p:spPr>
          <a:xfrm>
            <a:off x="167181" y="12927"/>
            <a:ext cx="6572221" cy="3261477"/>
          </a:xfrm>
          <a:prstGeom prst="rect">
            <a:avLst/>
          </a:prstGeom>
        </p:spPr>
      </p:pic>
      <p:pic>
        <p:nvPicPr>
          <p:cNvPr id="8" name="Picture 7">
            <a:extLst>
              <a:ext uri="{FF2B5EF4-FFF2-40B4-BE49-F238E27FC236}">
                <a16:creationId xmlns:a16="http://schemas.microsoft.com/office/drawing/2014/main" id="{25F85AFC-3EFF-6894-3E27-B8B9A36533E7}"/>
              </a:ext>
            </a:extLst>
          </p:cNvPr>
          <p:cNvPicPr>
            <a:picLocks noChangeAspect="1"/>
          </p:cNvPicPr>
          <p:nvPr/>
        </p:nvPicPr>
        <p:blipFill>
          <a:blip r:embed="rId3"/>
          <a:stretch>
            <a:fillRect/>
          </a:stretch>
        </p:blipFill>
        <p:spPr>
          <a:xfrm>
            <a:off x="5473875" y="3459869"/>
            <a:ext cx="6572221" cy="3133774"/>
          </a:xfrm>
          <a:prstGeom prst="rect">
            <a:avLst/>
          </a:prstGeom>
        </p:spPr>
      </p:pic>
    </p:spTree>
    <p:extLst>
      <p:ext uri="{BB962C8B-B14F-4D97-AF65-F5344CB8AC3E}">
        <p14:creationId xmlns:p14="http://schemas.microsoft.com/office/powerpoint/2010/main" val="41685054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DDBE2-26F0-E0D4-715A-3A43C31C6FFB}"/>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7A9C6899-AAAD-B442-C4AC-F7FE1C76F206}"/>
              </a:ext>
            </a:extLst>
          </p:cNvPr>
          <p:cNvSpPr>
            <a:spLocks noGrp="1"/>
          </p:cNvSpPr>
          <p:nvPr>
            <p:ph type="dt" sz="half" idx="10"/>
          </p:nvPr>
        </p:nvSpPr>
        <p:spPr/>
        <p:txBody>
          <a:bodyPr/>
          <a:lstStyle/>
          <a:p>
            <a:r>
              <a:rPr lang="de-CH"/>
              <a:t>27/09/23</a:t>
            </a:r>
            <a:endParaRPr lang="en-US" dirty="0"/>
          </a:p>
        </p:txBody>
      </p:sp>
      <p:sp>
        <p:nvSpPr>
          <p:cNvPr id="4" name="Slide Number Placeholder 3">
            <a:extLst>
              <a:ext uri="{FF2B5EF4-FFF2-40B4-BE49-F238E27FC236}">
                <a16:creationId xmlns:a16="http://schemas.microsoft.com/office/drawing/2014/main" id="{A3CAEB99-DDC3-B4AF-7247-22A5622F2FA5}"/>
              </a:ext>
            </a:extLst>
          </p:cNvPr>
          <p:cNvSpPr>
            <a:spLocks noGrp="1"/>
          </p:cNvSpPr>
          <p:nvPr>
            <p:ph type="sldNum" sz="quarter" idx="11"/>
          </p:nvPr>
        </p:nvSpPr>
        <p:spPr/>
        <p:txBody>
          <a:bodyPr/>
          <a:lstStyle/>
          <a:p>
            <a:fld id="{36B5EA5A-BC32-A742-B11B-8E7414D5B535}" type="slidenum">
              <a:rPr lang="en-US" smtClean="0"/>
              <a:pPr/>
              <a:t>29</a:t>
            </a:fld>
            <a:endParaRPr lang="en-US" dirty="0"/>
          </a:p>
        </p:txBody>
      </p:sp>
      <p:sp>
        <p:nvSpPr>
          <p:cNvPr id="5" name="Footer Placeholder 4">
            <a:extLst>
              <a:ext uri="{FF2B5EF4-FFF2-40B4-BE49-F238E27FC236}">
                <a16:creationId xmlns:a16="http://schemas.microsoft.com/office/drawing/2014/main" id="{E6E6504B-B6BA-38A2-A9A9-590EBDCEAE6C}"/>
              </a:ext>
            </a:extLst>
          </p:cNvPr>
          <p:cNvSpPr>
            <a:spLocks noGrp="1"/>
          </p:cNvSpPr>
          <p:nvPr>
            <p:ph type="ftr" sz="quarter" idx="12"/>
          </p:nvPr>
        </p:nvSpPr>
        <p:spPr/>
        <p:txBody>
          <a:bodyPr/>
          <a:lstStyle/>
          <a:p>
            <a:r>
              <a:rPr lang="en-US"/>
              <a:t>Steinar Stapnes</a:t>
            </a:r>
            <a:endParaRPr lang="en-US" dirty="0"/>
          </a:p>
        </p:txBody>
      </p:sp>
      <p:pic>
        <p:nvPicPr>
          <p:cNvPr id="6" name="Picture 5">
            <a:extLst>
              <a:ext uri="{FF2B5EF4-FFF2-40B4-BE49-F238E27FC236}">
                <a16:creationId xmlns:a16="http://schemas.microsoft.com/office/drawing/2014/main" id="{9EA0D24F-0CFA-A182-36E6-E0D17A36F51E}"/>
              </a:ext>
            </a:extLst>
          </p:cNvPr>
          <p:cNvPicPr>
            <a:picLocks noChangeAspect="1"/>
          </p:cNvPicPr>
          <p:nvPr/>
        </p:nvPicPr>
        <p:blipFill>
          <a:blip r:embed="rId2"/>
          <a:stretch>
            <a:fillRect/>
          </a:stretch>
        </p:blipFill>
        <p:spPr>
          <a:xfrm>
            <a:off x="478597" y="476672"/>
            <a:ext cx="11229138" cy="5901677"/>
          </a:xfrm>
          <a:prstGeom prst="rect">
            <a:avLst/>
          </a:prstGeom>
        </p:spPr>
      </p:pic>
    </p:spTree>
    <p:extLst>
      <p:ext uri="{BB962C8B-B14F-4D97-AF65-F5344CB8AC3E}">
        <p14:creationId xmlns:p14="http://schemas.microsoft.com/office/powerpoint/2010/main" val="2203235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27D69-356D-5B83-0D4B-ECB3DF0D68A0}"/>
              </a:ext>
            </a:extLst>
          </p:cNvPr>
          <p:cNvSpPr>
            <a:spLocks noGrp="1"/>
          </p:cNvSpPr>
          <p:nvPr>
            <p:ph type="title"/>
          </p:nvPr>
        </p:nvSpPr>
        <p:spPr>
          <a:xfrm>
            <a:off x="418209" y="168475"/>
            <a:ext cx="11376025" cy="1065742"/>
          </a:xfrm>
        </p:spPr>
        <p:txBody>
          <a:bodyPr/>
          <a:lstStyle/>
          <a:p>
            <a:r>
              <a:rPr lang="en-GB" dirty="0"/>
              <a:t>From costs and power to sustainability and life cycle assessments </a:t>
            </a:r>
          </a:p>
        </p:txBody>
      </p:sp>
      <p:sp>
        <p:nvSpPr>
          <p:cNvPr id="3" name="Content Placeholder 2">
            <a:extLst>
              <a:ext uri="{FF2B5EF4-FFF2-40B4-BE49-F238E27FC236}">
                <a16:creationId xmlns:a16="http://schemas.microsoft.com/office/drawing/2014/main" id="{288E11C2-20F5-AE4A-9B8A-8261AA3913B3}"/>
              </a:ext>
            </a:extLst>
          </p:cNvPr>
          <p:cNvSpPr>
            <a:spLocks noGrp="1"/>
          </p:cNvSpPr>
          <p:nvPr>
            <p:ph sz="half" idx="1"/>
          </p:nvPr>
        </p:nvSpPr>
        <p:spPr>
          <a:xfrm>
            <a:off x="1415480" y="1769837"/>
            <a:ext cx="8712349" cy="4608512"/>
          </a:xfrm>
        </p:spPr>
        <p:txBody>
          <a:bodyPr/>
          <a:lstStyle/>
          <a:p>
            <a:pPr marL="457200" indent="-457200">
              <a:buFont typeface="+mj-lt"/>
              <a:buAutoNum type="arabicPeriod"/>
            </a:pPr>
            <a:r>
              <a:rPr lang="en-GB" dirty="0"/>
              <a:t>Reduce power/energy (hand in hand with cost optimisation)</a:t>
            </a:r>
          </a:p>
          <a:p>
            <a:pPr marL="457200" indent="-457200">
              <a:buFont typeface="+mj-lt"/>
              <a:buAutoNum type="arabicPeriod"/>
            </a:pPr>
            <a:r>
              <a:rPr lang="en-GB" dirty="0">
                <a:solidFill>
                  <a:schemeClr val="tx2">
                    <a:lumMod val="25000"/>
                    <a:lumOff val="75000"/>
                  </a:schemeClr>
                </a:solidFill>
              </a:rPr>
              <a:t>Operation energy use means carbon –&gt; use the minimum energy, of the right type and at the right time, compensate</a:t>
            </a:r>
          </a:p>
          <a:p>
            <a:pPr marL="457200" indent="-457200">
              <a:buFont typeface="+mj-lt"/>
              <a:buAutoNum type="arabicPeriod"/>
            </a:pPr>
            <a:r>
              <a:rPr lang="en-GB" dirty="0">
                <a:solidFill>
                  <a:schemeClr val="tx2">
                    <a:lumMod val="25000"/>
                    <a:lumOff val="75000"/>
                  </a:schemeClr>
                </a:solidFill>
              </a:rPr>
              <a:t>Life Cycle Assessments  </a:t>
            </a:r>
          </a:p>
          <a:p>
            <a:endParaRPr lang="en-GB" dirty="0"/>
          </a:p>
          <a:p>
            <a:endParaRPr lang="en-GB" dirty="0"/>
          </a:p>
        </p:txBody>
      </p:sp>
      <p:sp>
        <p:nvSpPr>
          <p:cNvPr id="5" name="Date Placeholder 4">
            <a:extLst>
              <a:ext uri="{FF2B5EF4-FFF2-40B4-BE49-F238E27FC236}">
                <a16:creationId xmlns:a16="http://schemas.microsoft.com/office/drawing/2014/main" id="{EA951C5F-3AAC-D6AC-BC28-B4A60A7BE06C}"/>
              </a:ext>
            </a:extLst>
          </p:cNvPr>
          <p:cNvSpPr>
            <a:spLocks noGrp="1"/>
          </p:cNvSpPr>
          <p:nvPr>
            <p:ph type="dt" sz="half" idx="10"/>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26BA8444-8519-6058-2611-954282639237}"/>
              </a:ext>
            </a:extLst>
          </p:cNvPr>
          <p:cNvSpPr>
            <a:spLocks noGrp="1"/>
          </p:cNvSpPr>
          <p:nvPr>
            <p:ph type="ftr" sz="quarter" idx="11"/>
          </p:nvPr>
        </p:nvSpPr>
        <p:spPr/>
        <p:txBody>
          <a:bodyPr/>
          <a:lstStyle/>
          <a:p>
            <a:r>
              <a:rPr lang="en-US"/>
              <a:t>Steinar Stapnes</a:t>
            </a:r>
            <a:endParaRPr lang="en-US" dirty="0"/>
          </a:p>
        </p:txBody>
      </p:sp>
      <p:sp>
        <p:nvSpPr>
          <p:cNvPr id="7" name="Slide Number Placeholder 6">
            <a:extLst>
              <a:ext uri="{FF2B5EF4-FFF2-40B4-BE49-F238E27FC236}">
                <a16:creationId xmlns:a16="http://schemas.microsoft.com/office/drawing/2014/main" id="{0A06DC7B-1AED-24A4-2D84-D058F7B384CC}"/>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754039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2C0580-3688-6040-9875-F339DF376694}"/>
              </a:ext>
            </a:extLst>
          </p:cNvPr>
          <p:cNvSpPr>
            <a:spLocks noGrp="1"/>
          </p:cNvSpPr>
          <p:nvPr>
            <p:ph idx="13"/>
          </p:nvPr>
        </p:nvSpPr>
        <p:spPr>
          <a:xfrm>
            <a:off x="1126837" y="903072"/>
            <a:ext cx="5152046" cy="4835789"/>
          </a:xfrm>
        </p:spPr>
        <p:txBody>
          <a:bodyPr/>
          <a:lstStyle/>
          <a:p>
            <a:pPr marL="393700" indent="-285750">
              <a:buFont typeface="Arial" panose="020B0604020202020204" pitchFamily="34" charset="0"/>
              <a:buChar char="•"/>
            </a:pPr>
            <a:r>
              <a:rPr lang="en-GB" dirty="0"/>
              <a:t>Study to estimate the Green House Gas emissions from raw materials in CLIC 2-beam module, including waveguides and supports</a:t>
            </a:r>
          </a:p>
          <a:p>
            <a:pPr marL="393700" indent="-285750">
              <a:buFont typeface="Arial" panose="020B0604020202020204" pitchFamily="34" charset="0"/>
              <a:buChar char="•"/>
            </a:pPr>
            <a:r>
              <a:rPr lang="en-GB" dirty="0"/>
              <a:t>~2.5t CO2-eq / m:</a:t>
            </a:r>
            <a:br>
              <a:rPr lang="en-GB" dirty="0"/>
            </a:br>
            <a:r>
              <a:rPr lang="en-GB" dirty="0"/>
              <a:t>-&gt; about half of CO2 for tunnel</a:t>
            </a:r>
          </a:p>
          <a:p>
            <a:pPr marL="393700" indent="-285750">
              <a:buFont typeface="Arial" panose="020B0604020202020204" pitchFamily="34" charset="0"/>
              <a:buChar char="•"/>
            </a:pPr>
            <a:r>
              <a:rPr lang="en-GB" dirty="0"/>
              <a:t>Half of CO2 impact is steel for supports</a:t>
            </a:r>
            <a:br>
              <a:rPr lang="en-GB" dirty="0"/>
            </a:br>
            <a:r>
              <a:rPr lang="en-GB" dirty="0"/>
              <a:t>-&gt; optimization potential</a:t>
            </a:r>
          </a:p>
          <a:p>
            <a:pPr marL="393700" indent="-285750">
              <a:buFont typeface="Arial" panose="020B0604020202020204" pitchFamily="34" charset="0"/>
              <a:buChar char="•"/>
            </a:pPr>
            <a:r>
              <a:rPr lang="en-GB" dirty="0"/>
              <a:t>Services (power, cabling, cooling, ventilation) not included</a:t>
            </a:r>
          </a:p>
          <a:p>
            <a:pPr marL="393700" indent="-285750">
              <a:buFont typeface="Arial" panose="020B0604020202020204" pitchFamily="34" charset="0"/>
              <a:buChar char="•"/>
            </a:pPr>
            <a:r>
              <a:rPr lang="en-GB" dirty="0"/>
              <a:t>Situation in magnet-heavy sections (e.g. turn-arounds, bends, damping rings) may be different</a:t>
            </a:r>
          </a:p>
          <a:p>
            <a:pPr marL="393700" indent="-285750">
              <a:buFont typeface="Arial" panose="020B0604020202020204" pitchFamily="34" charset="0"/>
              <a:buChar char="•"/>
            </a:pPr>
            <a:endParaRPr lang="en-GB" dirty="0"/>
          </a:p>
          <a:p>
            <a:pPr marL="107950" indent="0"/>
            <a:r>
              <a:rPr lang="en-GB" b="1" dirty="0"/>
              <a:t>CO2 impact of accelerator components is comparable to CO2 of main tunnel – to be studies but easily 5 </a:t>
            </a:r>
            <a:r>
              <a:rPr lang="en-GB" b="1" dirty="0" err="1"/>
              <a:t>kton</a:t>
            </a:r>
            <a:r>
              <a:rPr lang="en-GB" b="1" dirty="0"/>
              <a:t>/km </a:t>
            </a:r>
          </a:p>
          <a:p>
            <a:pPr marL="107950" indent="0"/>
            <a:endParaRPr lang="en-GB" b="1" dirty="0"/>
          </a:p>
          <a:p>
            <a:pPr marL="107950" indent="0"/>
            <a:r>
              <a:rPr lang="en-GB" b="1" dirty="0">
                <a:solidFill>
                  <a:srgbClr val="FF0000"/>
                </a:solidFill>
              </a:rPr>
              <a:t>Note: Careful with material processed away, recycled or not ? </a:t>
            </a:r>
          </a:p>
          <a:p>
            <a:pPr marL="107950" indent="0"/>
            <a:endParaRPr lang="en-GB" b="1" dirty="0"/>
          </a:p>
          <a:p>
            <a:pPr marL="107950" indent="0"/>
            <a:endParaRPr lang="en-GB" b="1" dirty="0"/>
          </a:p>
          <a:p>
            <a:pPr marL="107950" indent="0"/>
            <a:endParaRPr lang="en-GB" b="1" dirty="0"/>
          </a:p>
          <a:p>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A2AAB2C2-7D2A-6321-36CA-3D9167B07C92}"/>
              </a:ext>
            </a:extLst>
          </p:cNvPr>
          <p:cNvSpPr>
            <a:spLocks noGrp="1"/>
          </p:cNvSpPr>
          <p:nvPr>
            <p:ph type="title"/>
          </p:nvPr>
        </p:nvSpPr>
        <p:spPr>
          <a:xfrm>
            <a:off x="335360" y="173559"/>
            <a:ext cx="11453439" cy="365761"/>
          </a:xfrm>
        </p:spPr>
        <p:txBody>
          <a:bodyPr/>
          <a:lstStyle/>
          <a:p>
            <a:r>
              <a:rPr lang="en-GB" sz="3200" dirty="0"/>
              <a:t>Looking at the impact of the accelerator components</a:t>
            </a:r>
          </a:p>
        </p:txBody>
      </p:sp>
      <p:sp>
        <p:nvSpPr>
          <p:cNvPr id="4" name="Date Placeholder 3">
            <a:extLst>
              <a:ext uri="{FF2B5EF4-FFF2-40B4-BE49-F238E27FC236}">
                <a16:creationId xmlns:a16="http://schemas.microsoft.com/office/drawing/2014/main" id="{119ECEF7-C347-FE1A-78B3-BE25D4E10850}"/>
              </a:ext>
            </a:extLst>
          </p:cNvPr>
          <p:cNvSpPr>
            <a:spLocks noGrp="1"/>
          </p:cNvSpPr>
          <p:nvPr>
            <p:ph type="dt" sz="half" idx="15"/>
          </p:nvPr>
        </p:nvSpPr>
        <p:spPr/>
        <p:txBody>
          <a:bodyPr/>
          <a:lstStyle/>
          <a:p>
            <a:pPr>
              <a:defRPr/>
            </a:pPr>
            <a:r>
              <a:rPr lang="de-CH"/>
              <a:t>27/09/23</a:t>
            </a:r>
            <a:endParaRPr lang="en-US" dirty="0"/>
          </a:p>
        </p:txBody>
      </p:sp>
      <p:sp>
        <p:nvSpPr>
          <p:cNvPr id="5" name="Footer Placeholder 4">
            <a:extLst>
              <a:ext uri="{FF2B5EF4-FFF2-40B4-BE49-F238E27FC236}">
                <a16:creationId xmlns:a16="http://schemas.microsoft.com/office/drawing/2014/main" id="{F9F62227-3B3D-EA5D-6075-1CD92F83EA43}"/>
              </a:ext>
            </a:extLst>
          </p:cNvPr>
          <p:cNvSpPr>
            <a:spLocks noGrp="1"/>
          </p:cNvSpPr>
          <p:nvPr>
            <p:ph type="ftr" sz="quarter" idx="16"/>
          </p:nvPr>
        </p:nvSpPr>
        <p:spPr/>
        <p:txBody>
          <a:bodyPr/>
          <a:lstStyle/>
          <a:p>
            <a:pPr>
              <a:defRPr/>
            </a:pPr>
            <a:r>
              <a:rPr lang="en-US"/>
              <a:t>Steinar Stapnes</a:t>
            </a:r>
            <a:endParaRPr lang="en-US" dirty="0"/>
          </a:p>
        </p:txBody>
      </p:sp>
      <p:sp>
        <p:nvSpPr>
          <p:cNvPr id="6" name="Slide Number Placeholder 5">
            <a:extLst>
              <a:ext uri="{FF2B5EF4-FFF2-40B4-BE49-F238E27FC236}">
                <a16:creationId xmlns:a16="http://schemas.microsoft.com/office/drawing/2014/main" id="{8DC95DFB-0AD0-05D1-33AE-1656F7CF3289}"/>
              </a:ext>
            </a:extLst>
          </p:cNvPr>
          <p:cNvSpPr>
            <a:spLocks noGrp="1"/>
          </p:cNvSpPr>
          <p:nvPr>
            <p:ph type="sldNum" sz="quarter" idx="17"/>
          </p:nvPr>
        </p:nvSpPr>
        <p:spPr/>
        <p:txBody>
          <a:bodyPr/>
          <a:lstStyle/>
          <a:p>
            <a:pPr>
              <a:defRPr/>
            </a:pPr>
            <a:fld id="{B671927D-F133-FB4E-BE50-700D114097C3}" type="slidenum">
              <a:rPr lang="en-US" smtClean="0"/>
              <a:pPr>
                <a:defRPr/>
              </a:pPr>
              <a:t>30</a:t>
            </a:fld>
            <a:endParaRPr lang="en-US"/>
          </a:p>
        </p:txBody>
      </p:sp>
      <p:pic>
        <p:nvPicPr>
          <p:cNvPr id="8" name="Content Placeholder 8" descr="A picture containing indoor&#10;&#10;Description automatically generated">
            <a:extLst>
              <a:ext uri="{FF2B5EF4-FFF2-40B4-BE49-F238E27FC236}">
                <a16:creationId xmlns:a16="http://schemas.microsoft.com/office/drawing/2014/main" id="{411BD7BA-3730-9105-85FC-5E6882D68F38}"/>
              </a:ext>
            </a:extLst>
          </p:cNvPr>
          <p:cNvPicPr>
            <a:picLocks noGrp="1" noChangeAspect="1"/>
          </p:cNvPicPr>
          <p:nvPr>
            <p:ph idx="18"/>
          </p:nvPr>
        </p:nvPicPr>
        <p:blipFill rotWithShape="1">
          <a:blip r:embed="rId2"/>
          <a:srcRect l="35771" t="5763"/>
          <a:stretch/>
        </p:blipFill>
        <p:spPr>
          <a:xfrm>
            <a:off x="6278883" y="903072"/>
            <a:ext cx="2755458" cy="1993898"/>
          </a:xfrm>
        </p:spPr>
      </p:pic>
      <p:pic>
        <p:nvPicPr>
          <p:cNvPr id="9" name="Content Placeholder 9">
            <a:extLst>
              <a:ext uri="{FF2B5EF4-FFF2-40B4-BE49-F238E27FC236}">
                <a16:creationId xmlns:a16="http://schemas.microsoft.com/office/drawing/2014/main" id="{B15FC7CC-4BC6-7F05-FE7D-0ECE3F176B9E}"/>
              </a:ext>
            </a:extLst>
          </p:cNvPr>
          <p:cNvPicPr>
            <a:picLocks noChangeAspect="1"/>
          </p:cNvPicPr>
          <p:nvPr/>
        </p:nvPicPr>
        <p:blipFill>
          <a:blip r:embed="rId3"/>
          <a:stretch>
            <a:fillRect/>
          </a:stretch>
        </p:blipFill>
        <p:spPr bwMode="auto">
          <a:xfrm>
            <a:off x="8410512" y="3280383"/>
            <a:ext cx="2681480" cy="2691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26066095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5B7A9B-9EFE-02EA-331F-634441E8FB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14FC2-D180-45CB-BFDC-9AC7B2DC4DE3}"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TextBox 3">
            <a:extLst>
              <a:ext uri="{FF2B5EF4-FFF2-40B4-BE49-F238E27FC236}">
                <a16:creationId xmlns:a16="http://schemas.microsoft.com/office/drawing/2014/main" id="{12C95039-B79C-94EA-1C01-51E30D392ED8}"/>
              </a:ext>
            </a:extLst>
          </p:cNvPr>
          <p:cNvSpPr txBox="1"/>
          <p:nvPr/>
        </p:nvSpPr>
        <p:spPr>
          <a:xfrm>
            <a:off x="407368" y="1052736"/>
            <a:ext cx="11682524" cy="504753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A1-A5: Tunnel construction (ILC and CLIC DB dimensions) </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is around 6kton/km</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Add shafts, caverns , access tunnels, DR, etc + from 30 to 60%</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Add transports, power used in construction, etc + 25%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&gt; ILC (20km) around 270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kton</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CLIC (11 km) around 125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kton</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Possible savings (but at a cost to be defined) of ~40%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Adding accelerator components and injectors more consistently (</a:t>
            </a:r>
            <a:r>
              <a:rPr lang="en-GB" sz="1600" dirty="0">
                <a:solidFill>
                  <a:srgbClr val="FF0000"/>
                </a:solidFill>
                <a:latin typeface="Arial" panose="020B0604020202020204" pitchFamily="34" charset="0"/>
                <a:cs typeface="Arial" panose="020B0604020202020204" pitchFamily="34" charset="0"/>
              </a:rPr>
              <a:t>possibly </a:t>
            </a:r>
            <a:r>
              <a:rPr kumimoji="0" lang="en-GB" sz="16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50% increase – very early days)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Operation (in </a:t>
            </a:r>
            <a:r>
              <a:rPr lang="en-GB" sz="1600" b="1" dirty="0">
                <a:solidFill>
                  <a:prstClr val="black"/>
                </a:solidFill>
                <a:latin typeface="Arial" panose="020B0604020202020204" pitchFamily="34" charset="0"/>
                <a:cs typeface="Arial" panose="020B0604020202020204" pitchFamily="34" charset="0"/>
              </a:rPr>
              <a:t>~20</a:t>
            </a:r>
            <a:r>
              <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50)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Nuclear 5g/kWh </a:t>
            </a:r>
            <a:r>
              <a:rPr lang="en-GB" sz="1600" dirty="0">
                <a:solidFill>
                  <a:srgbClr val="FF0000"/>
                </a:solidFill>
                <a:latin typeface="Arial" panose="020B0604020202020204" pitchFamily="34" charset="0"/>
                <a:cs typeface="Arial" panose="020B0604020202020204" pitchFamily="34" charset="0"/>
              </a:rPr>
              <a:t>and r</a:t>
            </a:r>
            <a:r>
              <a:rPr kumimoji="0" lang="en-GB" sz="16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e-</a:t>
            </a:r>
            <a:r>
              <a:rPr kumimoji="0" lang="en-GB" sz="1600" b="0" i="0" u="none" strike="noStrike" kern="1200" cap="none" spc="0" normalizeH="0" baseline="0" noProof="0" dirty="0" err="1">
                <a:ln>
                  <a:noFill/>
                </a:ln>
                <a:solidFill>
                  <a:srgbClr val="FF0000"/>
                </a:solidFill>
                <a:effectLst/>
                <a:uLnTx/>
                <a:uFillTx/>
                <a:latin typeface="Arial" panose="020B0604020202020204" pitchFamily="34" charset="0"/>
                <a:cs typeface="Arial" panose="020B0604020202020204" pitchFamily="34" charset="0"/>
              </a:rPr>
              <a:t>newables</a:t>
            </a:r>
            <a:r>
              <a:rPr kumimoji="0" lang="en-GB" sz="16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 (sun/wind/hydro) 20g/kWh – suitable for Europe, what is suitable as goal for Japan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Can be higher with poor energy mix, can be lower with good contracting (good mix)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Assume 50/50 mix =&gt; Energy </a:t>
            </a:r>
            <a:r>
              <a:rPr lang="en-GB" sz="1600" dirty="0">
                <a:solidFill>
                  <a:prstClr val="black"/>
                </a:solidFill>
                <a:latin typeface="Arial" panose="020B0604020202020204" pitchFamily="34" charset="0"/>
                <a:cs typeface="Arial" panose="020B0604020202020204" pitchFamily="34" charset="0"/>
              </a:rPr>
              <a:t>use</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estimated for LCs 0.6-0.8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TWh</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annually,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i.e</a:t>
            </a:r>
            <a:r>
              <a:rPr lang="en-GB" sz="1600" dirty="0">
                <a:solidFill>
                  <a:prstClr val="black"/>
                </a:solidFill>
                <a:latin typeface="Arial" panose="020B0604020202020204" pitchFamily="34" charset="0"/>
                <a:cs typeface="Arial" panose="020B0604020202020204" pitchFamily="34" charset="0"/>
              </a:rPr>
              <a:t>. around 10 </a:t>
            </a:r>
            <a:r>
              <a:rPr lang="en-GB" sz="1600" dirty="0" err="1">
                <a:solidFill>
                  <a:prstClr val="black"/>
                </a:solidFill>
                <a:latin typeface="Arial" panose="020B0604020202020204" pitchFamily="34" charset="0"/>
                <a:cs typeface="Arial" panose="020B0604020202020204" pitchFamily="34" charset="0"/>
              </a:rPr>
              <a:t>kton</a:t>
            </a:r>
            <a:r>
              <a:rPr lang="en-GB" sz="1600" dirty="0">
                <a:solidFill>
                  <a:prstClr val="black"/>
                </a:solidFill>
                <a:latin typeface="Arial" panose="020B0604020202020204" pitchFamily="34" charset="0"/>
                <a:cs typeface="Arial" panose="020B0604020202020204" pitchFamily="34" charset="0"/>
              </a:rPr>
              <a:t> CO2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France in summer months are at ~40 g/kWh, a factor three better towards 2050 within reach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solidFill>
                <a:srgbClr val="FF000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rgbClr val="FF0000"/>
                </a:solidFill>
                <a:latin typeface="Arial" panose="020B0604020202020204" pitchFamily="34" charset="0"/>
                <a:cs typeface="Arial" panose="020B0604020202020204" pitchFamily="34" charset="0"/>
              </a:rPr>
              <a:t>In Japan this is much harder, contracting on low carbon energy an important tool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 green field site </a:t>
            </a:r>
            <a:r>
              <a:rPr lang="en-GB" sz="1600" dirty="0">
                <a:solidFill>
                  <a:prstClr val="black"/>
                </a:solidFill>
                <a:latin typeface="Arial" panose="020B0604020202020204" pitchFamily="34" charset="0"/>
                <a:cs typeface="Arial" panose="020B0604020202020204" pitchFamily="34" charset="0"/>
              </a:rPr>
              <a:t>offers more flexibility for compensation (as in the green ILC approach)</a:t>
            </a: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solidFill>
                <a:prstClr val="black"/>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prstClr val="black"/>
                </a:solidFill>
                <a:latin typeface="Arial" panose="020B0604020202020204" pitchFamily="34" charset="0"/>
                <a:cs typeface="Arial" panose="020B0604020202020204" pitchFamily="34" charset="0"/>
              </a:rPr>
              <a:t>Power nevertheless has huge cost impact, and secondary effects on CO2 (more material)</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BB0C200C-C941-3716-F008-3A73ABEDCCF1}"/>
              </a:ext>
            </a:extLst>
          </p:cNvPr>
          <p:cNvPicPr>
            <a:picLocks noChangeAspect="1"/>
          </p:cNvPicPr>
          <p:nvPr/>
        </p:nvPicPr>
        <p:blipFill>
          <a:blip r:embed="rId3"/>
          <a:stretch>
            <a:fillRect/>
          </a:stretch>
        </p:blipFill>
        <p:spPr>
          <a:xfrm>
            <a:off x="8976320" y="-12615"/>
            <a:ext cx="3215680" cy="1720873"/>
          </a:xfrm>
          <a:prstGeom prst="rect">
            <a:avLst/>
          </a:prstGeom>
          <a:ln w="3175">
            <a:solidFill>
              <a:schemeClr val="tx1"/>
            </a:solidFill>
          </a:ln>
        </p:spPr>
      </p:pic>
      <p:sp>
        <p:nvSpPr>
          <p:cNvPr id="5" name="Date Placeholder 4">
            <a:extLst>
              <a:ext uri="{FF2B5EF4-FFF2-40B4-BE49-F238E27FC236}">
                <a16:creationId xmlns:a16="http://schemas.microsoft.com/office/drawing/2014/main" id="{7C9A1EDF-90EB-42CB-2F9A-5FB1E4EE66A6}"/>
              </a:ext>
            </a:extLst>
          </p:cNvPr>
          <p:cNvSpPr>
            <a:spLocks noGrp="1"/>
          </p:cNvSpPr>
          <p:nvPr>
            <p:ph type="dt" sz="half" idx="10"/>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CEC5F485-6FB4-F16B-BD94-A4284DE762CE}"/>
              </a:ext>
            </a:extLst>
          </p:cNvPr>
          <p:cNvSpPr>
            <a:spLocks noGrp="1"/>
          </p:cNvSpPr>
          <p:nvPr>
            <p:ph type="ftr" sz="quarter" idx="11"/>
          </p:nvPr>
        </p:nvSpPr>
        <p:spPr/>
        <p:txBody>
          <a:bodyPr/>
          <a:lstStyle/>
          <a:p>
            <a:r>
              <a:rPr lang="en-US"/>
              <a:t>Steinar Stapnes</a:t>
            </a:r>
            <a:endParaRPr lang="en-US" dirty="0"/>
          </a:p>
        </p:txBody>
      </p:sp>
      <p:sp>
        <p:nvSpPr>
          <p:cNvPr id="7" name="Title 2">
            <a:extLst>
              <a:ext uri="{FF2B5EF4-FFF2-40B4-BE49-F238E27FC236}">
                <a16:creationId xmlns:a16="http://schemas.microsoft.com/office/drawing/2014/main" id="{CC22788E-F22E-06B8-25E5-3A5F64524866}"/>
              </a:ext>
            </a:extLst>
          </p:cNvPr>
          <p:cNvSpPr txBox="1">
            <a:spLocks/>
          </p:cNvSpPr>
          <p:nvPr/>
        </p:nvSpPr>
        <p:spPr>
          <a:xfrm>
            <a:off x="431229" y="260648"/>
            <a:ext cx="11453439" cy="365761"/>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dirty="0"/>
              <a:t>Wrap-up </a:t>
            </a:r>
          </a:p>
        </p:txBody>
      </p:sp>
    </p:spTree>
    <p:extLst>
      <p:ext uri="{BB962C8B-B14F-4D97-AF65-F5344CB8AC3E}">
        <p14:creationId xmlns:p14="http://schemas.microsoft.com/office/powerpoint/2010/main" val="13870383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FCC10E-BE99-A2B1-DFBD-3F436C6F4A5B}"/>
              </a:ext>
            </a:extLst>
          </p:cNvPr>
          <p:cNvSpPr>
            <a:spLocks noGrp="1"/>
          </p:cNvSpPr>
          <p:nvPr>
            <p:ph type="dt" sz="half" idx="10"/>
          </p:nvPr>
        </p:nvSpPr>
        <p:spPr/>
        <p:txBody>
          <a:bodyPr/>
          <a:lstStyle/>
          <a:p>
            <a:r>
              <a:rPr lang="de-CH"/>
              <a:t>29.11.23</a:t>
            </a:r>
            <a:endParaRPr lang="en-US" dirty="0"/>
          </a:p>
        </p:txBody>
      </p:sp>
      <p:sp>
        <p:nvSpPr>
          <p:cNvPr id="4" name="Slide Number Placeholder 3">
            <a:extLst>
              <a:ext uri="{FF2B5EF4-FFF2-40B4-BE49-F238E27FC236}">
                <a16:creationId xmlns:a16="http://schemas.microsoft.com/office/drawing/2014/main" id="{0B50A59C-69AC-2E54-4DCA-683E4D71CD32}"/>
              </a:ext>
            </a:extLst>
          </p:cNvPr>
          <p:cNvSpPr>
            <a:spLocks noGrp="1"/>
          </p:cNvSpPr>
          <p:nvPr>
            <p:ph type="sldNum" sz="quarter" idx="11"/>
          </p:nvPr>
        </p:nvSpPr>
        <p:spPr/>
        <p:txBody>
          <a:bodyPr/>
          <a:lstStyle/>
          <a:p>
            <a:fld id="{36B5EA5A-BC32-A742-B11B-8E7414D5B535}" type="slidenum">
              <a:rPr lang="en-US" smtClean="0"/>
              <a:pPr/>
              <a:t>32</a:t>
            </a:fld>
            <a:endParaRPr lang="en-US" dirty="0"/>
          </a:p>
        </p:txBody>
      </p:sp>
      <p:sp>
        <p:nvSpPr>
          <p:cNvPr id="8" name="Title 2">
            <a:extLst>
              <a:ext uri="{FF2B5EF4-FFF2-40B4-BE49-F238E27FC236}">
                <a16:creationId xmlns:a16="http://schemas.microsoft.com/office/drawing/2014/main" id="{CAD135A4-192D-F19A-BB53-A9FAE74EA897}"/>
              </a:ext>
            </a:extLst>
          </p:cNvPr>
          <p:cNvSpPr txBox="1">
            <a:spLocks/>
          </p:cNvSpPr>
          <p:nvPr/>
        </p:nvSpPr>
        <p:spPr>
          <a:xfrm>
            <a:off x="431229" y="260648"/>
            <a:ext cx="11357571" cy="654378"/>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3200" dirty="0"/>
              <a:t>Towards Carbon Accounting with LCA </a:t>
            </a:r>
            <a:endParaRPr lang="en-GB" dirty="0"/>
          </a:p>
        </p:txBody>
      </p:sp>
      <p:pic>
        <p:nvPicPr>
          <p:cNvPr id="3" name="Picture 2">
            <a:extLst>
              <a:ext uri="{FF2B5EF4-FFF2-40B4-BE49-F238E27FC236}">
                <a16:creationId xmlns:a16="http://schemas.microsoft.com/office/drawing/2014/main" id="{2C133469-528B-423B-2421-4280EE5089E8}"/>
              </a:ext>
            </a:extLst>
          </p:cNvPr>
          <p:cNvPicPr>
            <a:picLocks noChangeAspect="1"/>
          </p:cNvPicPr>
          <p:nvPr/>
        </p:nvPicPr>
        <p:blipFill>
          <a:blip r:embed="rId3"/>
          <a:stretch>
            <a:fillRect/>
          </a:stretch>
        </p:blipFill>
        <p:spPr>
          <a:xfrm>
            <a:off x="1395055" y="977979"/>
            <a:ext cx="9066308" cy="5619373"/>
          </a:xfrm>
          <a:prstGeom prst="rect">
            <a:avLst/>
          </a:prstGeom>
        </p:spPr>
      </p:pic>
      <p:pic>
        <p:nvPicPr>
          <p:cNvPr id="7" name="Picture 6">
            <a:extLst>
              <a:ext uri="{FF2B5EF4-FFF2-40B4-BE49-F238E27FC236}">
                <a16:creationId xmlns:a16="http://schemas.microsoft.com/office/drawing/2014/main" id="{99ECA6B8-62CF-A0D5-89A7-D72B003EFC7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75519" y="4803548"/>
            <a:ext cx="8579833" cy="1939925"/>
          </a:xfrm>
          <a:prstGeom prst="rect">
            <a:avLst/>
          </a:prstGeom>
        </p:spPr>
      </p:pic>
      <p:sp>
        <p:nvSpPr>
          <p:cNvPr id="9" name="TextBox 8">
            <a:extLst>
              <a:ext uri="{FF2B5EF4-FFF2-40B4-BE49-F238E27FC236}">
                <a16:creationId xmlns:a16="http://schemas.microsoft.com/office/drawing/2014/main" id="{4B0C7770-D9C7-D155-402A-A7AB8055638A}"/>
              </a:ext>
            </a:extLst>
          </p:cNvPr>
          <p:cNvSpPr txBox="1"/>
          <p:nvPr/>
        </p:nvSpPr>
        <p:spPr>
          <a:xfrm>
            <a:off x="2063553" y="1010605"/>
            <a:ext cx="8291800" cy="553998"/>
          </a:xfrm>
          <a:prstGeom prst="rect">
            <a:avLst/>
          </a:prstGeom>
          <a:noFill/>
        </p:spPr>
        <p:txBody>
          <a:bodyPr wrap="square" lIns="0" tIns="0" rIns="0" bIns="0" rtlCol="0">
            <a:spAutoFit/>
          </a:bodyPr>
          <a:lstStyle/>
          <a:p>
            <a:pPr algn="l"/>
            <a:r>
              <a:rPr lang="en-GB" dirty="0"/>
              <a:t>Work in progress – this example is closest to the CLIC drive-beam parameters, detectors and computing (and travels) not considered  </a:t>
            </a:r>
          </a:p>
        </p:txBody>
      </p:sp>
    </p:spTree>
    <p:extLst>
      <p:ext uri="{BB962C8B-B14F-4D97-AF65-F5344CB8AC3E}">
        <p14:creationId xmlns:p14="http://schemas.microsoft.com/office/powerpoint/2010/main" val="13801311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2BA33F-DBA8-2D57-1C74-36D2DF70EB60}"/>
              </a:ext>
            </a:extLst>
          </p:cNvPr>
          <p:cNvSpPr>
            <a:spLocks noGrp="1"/>
          </p:cNvSpPr>
          <p:nvPr>
            <p:ph type="dt" sz="half" idx="10"/>
          </p:nvPr>
        </p:nvSpPr>
        <p:spPr/>
        <p:txBody>
          <a:bodyPr/>
          <a:lstStyle/>
          <a:p>
            <a:r>
              <a:rPr lang="de-CH"/>
              <a:t>27/09/23</a:t>
            </a:r>
            <a:endParaRPr lang="en-US" dirty="0"/>
          </a:p>
        </p:txBody>
      </p:sp>
      <p:sp>
        <p:nvSpPr>
          <p:cNvPr id="3" name="Footer Placeholder 2">
            <a:extLst>
              <a:ext uri="{FF2B5EF4-FFF2-40B4-BE49-F238E27FC236}">
                <a16:creationId xmlns:a16="http://schemas.microsoft.com/office/drawing/2014/main" id="{B032CD8A-2B56-86DA-5E5E-4793A3033A03}"/>
              </a:ext>
            </a:extLst>
          </p:cNvPr>
          <p:cNvSpPr>
            <a:spLocks noGrp="1"/>
          </p:cNvSpPr>
          <p:nvPr>
            <p:ph type="ftr" sz="quarter" idx="11"/>
          </p:nvPr>
        </p:nvSpPr>
        <p:spPr/>
        <p:txBody>
          <a:bodyPr/>
          <a:lstStyle/>
          <a:p>
            <a:r>
              <a:rPr lang="en-US"/>
              <a:t>Steinar Stapnes</a:t>
            </a:r>
            <a:endParaRPr lang="en-US" dirty="0"/>
          </a:p>
        </p:txBody>
      </p:sp>
      <p:sp>
        <p:nvSpPr>
          <p:cNvPr id="4" name="Slide Number Placeholder 3">
            <a:extLst>
              <a:ext uri="{FF2B5EF4-FFF2-40B4-BE49-F238E27FC236}">
                <a16:creationId xmlns:a16="http://schemas.microsoft.com/office/drawing/2014/main" id="{3FB92B81-D8DC-5822-E260-60D0AE1C590B}"/>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5" name="TextBox 4">
            <a:extLst>
              <a:ext uri="{FF2B5EF4-FFF2-40B4-BE49-F238E27FC236}">
                <a16:creationId xmlns:a16="http://schemas.microsoft.com/office/drawing/2014/main" id="{60C5F076-243F-112E-BFEF-9CFF2F44282A}"/>
              </a:ext>
            </a:extLst>
          </p:cNvPr>
          <p:cNvSpPr txBox="1"/>
          <p:nvPr/>
        </p:nvSpPr>
        <p:spPr>
          <a:xfrm>
            <a:off x="983432" y="4149080"/>
            <a:ext cx="10297144" cy="1661993"/>
          </a:xfrm>
          <a:prstGeom prst="rect">
            <a:avLst/>
          </a:prstGeom>
          <a:noFill/>
        </p:spPr>
        <p:txBody>
          <a:bodyPr wrap="square" lIns="0" tIns="0" rIns="0" bIns="0" rtlCol="0">
            <a:spAutoFit/>
          </a:bodyPr>
          <a:lstStyle/>
          <a:p>
            <a:pPr algn="ctr"/>
            <a:r>
              <a:rPr lang="en-GB" dirty="0"/>
              <a:t>Thanks:</a:t>
            </a:r>
          </a:p>
          <a:p>
            <a:pPr algn="ctr"/>
            <a:r>
              <a:rPr lang="en-GB" dirty="0"/>
              <a:t>CLIC and ILC teams</a:t>
            </a:r>
          </a:p>
          <a:p>
            <a:pPr algn="ctr"/>
            <a:r>
              <a:rPr lang="en-GB" dirty="0"/>
              <a:t>Benno List, Maxim </a:t>
            </a:r>
            <a:r>
              <a:rPr lang="en-GB" dirty="0" err="1"/>
              <a:t>Titov</a:t>
            </a:r>
            <a:r>
              <a:rPr lang="en-GB" dirty="0"/>
              <a:t>, Shin </a:t>
            </a:r>
            <a:r>
              <a:rPr lang="en-GB" dirty="0" err="1"/>
              <a:t>Michizono</a:t>
            </a:r>
            <a:r>
              <a:rPr lang="en-GB" dirty="0"/>
              <a:t>, Tomoyuki </a:t>
            </a:r>
            <a:r>
              <a:rPr lang="en-GB" dirty="0" err="1"/>
              <a:t>Sanuki</a:t>
            </a:r>
            <a:r>
              <a:rPr lang="en-GB" dirty="0"/>
              <a:t>, </a:t>
            </a:r>
            <a:r>
              <a:rPr lang="en-GB" dirty="0" err="1"/>
              <a:t>Nobuhiro</a:t>
            </a:r>
            <a:r>
              <a:rPr lang="en-GB" dirty="0"/>
              <a:t> </a:t>
            </a:r>
            <a:r>
              <a:rPr lang="en-GB" dirty="0" err="1"/>
              <a:t>Terunuma</a:t>
            </a:r>
            <a:r>
              <a:rPr lang="en-GB" dirty="0"/>
              <a:t>, Takayuki Saeki</a:t>
            </a:r>
          </a:p>
          <a:p>
            <a:pPr algn="ctr"/>
            <a:r>
              <a:rPr lang="en-GB" dirty="0"/>
              <a:t>John Osborne, Liam Bromiley and the entire ARUP team </a:t>
            </a:r>
          </a:p>
          <a:p>
            <a:pPr algn="ctr"/>
            <a:r>
              <a:rPr lang="en-GB" dirty="0"/>
              <a:t>Among them slides from Suzanne Evans ARUP talks at LCWS 2023 and yesterday</a:t>
            </a:r>
          </a:p>
          <a:p>
            <a:pPr algn="ctr"/>
            <a:r>
              <a:rPr lang="en-GB" dirty="0"/>
              <a:t>… many more</a:t>
            </a:r>
          </a:p>
        </p:txBody>
      </p:sp>
      <p:sp>
        <p:nvSpPr>
          <p:cNvPr id="7" name="TextBox 6">
            <a:extLst>
              <a:ext uri="{FF2B5EF4-FFF2-40B4-BE49-F238E27FC236}">
                <a16:creationId xmlns:a16="http://schemas.microsoft.com/office/drawing/2014/main" id="{49643045-02A3-08CF-3A03-3DA847CE1B5E}"/>
              </a:ext>
            </a:extLst>
          </p:cNvPr>
          <p:cNvSpPr txBox="1"/>
          <p:nvPr/>
        </p:nvSpPr>
        <p:spPr>
          <a:xfrm>
            <a:off x="839416" y="332656"/>
            <a:ext cx="10585176" cy="255454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Concluding: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Construction in the 2030’ies the most (time)critical carbon emission to address (A1-A5)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LCA methodology is the way to go for sustainability studies, also for other parts (many missing) and other phases. </a:t>
            </a:r>
            <a:r>
              <a:rPr lang="en-GB" dirty="0">
                <a:solidFill>
                  <a:prstClr val="black"/>
                </a:solidFill>
                <a:latin typeface="Arial" panose="020B0604020202020204" pitchFamily="34" charset="0"/>
                <a:cs typeface="Arial" panose="020B0604020202020204" pitchFamily="34" charset="0"/>
              </a:rPr>
              <a:t>Provides us </a:t>
            </a:r>
            <a:r>
              <a:rPr kumimoji="0" lang="en-GB" sz="18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with handles for optimisation.</a:t>
            </a:r>
          </a:p>
          <a:p>
            <a:pPr marL="742950" lvl="1" indent="-2857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Very good to see all the examples in this workshop of using or thinking about using this methodology </a:t>
            </a:r>
          </a:p>
          <a:p>
            <a:pPr lvl="1">
              <a:defRPr/>
            </a:pPr>
            <a:r>
              <a:rPr lang="en-GB" sz="1600" dirty="0">
                <a:solidFill>
                  <a:prstClr val="black"/>
                </a:solidFill>
                <a:latin typeface="Arial" panose="020B0604020202020204" pitchFamily="34" charset="0"/>
                <a:cs typeface="Arial" panose="020B0604020202020204" pitchFamily="34" charset="0"/>
              </a:rPr>
              <a:t> </a:t>
            </a:r>
            <a:endParaRPr kumimoji="0" lang="en-GB" sz="16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FF0000"/>
                </a:solidFill>
                <a:latin typeface="Arial" panose="020B0604020202020204" pitchFamily="34" charset="0"/>
                <a:cs typeface="Arial" panose="020B0604020202020204" pitchFamily="34" charset="0"/>
              </a:rPr>
              <a:t>Upgrades removing components and decommissioning likely other major CO2 sources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FF0000"/>
                </a:solidFill>
                <a:latin typeface="Arial" panose="020B0604020202020204" pitchFamily="34" charset="0"/>
                <a:cs typeface="Arial" panose="020B0604020202020204" pitchFamily="34" charset="0"/>
              </a:rPr>
              <a:t>All other factors to be considered, e.g. radiation, acidity, etc </a:t>
            </a:r>
          </a:p>
        </p:txBody>
      </p:sp>
    </p:spTree>
    <p:extLst>
      <p:ext uri="{BB962C8B-B14F-4D97-AF65-F5344CB8AC3E}">
        <p14:creationId xmlns:p14="http://schemas.microsoft.com/office/powerpoint/2010/main" val="8585294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D882F8-7C17-714A-9EF0-85FB1522CE6A}"/>
              </a:ext>
            </a:extLst>
          </p:cNvPr>
          <p:cNvSpPr>
            <a:spLocks noGrp="1"/>
          </p:cNvSpPr>
          <p:nvPr>
            <p:ph type="dt" sz="half" idx="10"/>
          </p:nvPr>
        </p:nvSpPr>
        <p:spPr/>
        <p:txBody>
          <a:bodyPr/>
          <a:lstStyle/>
          <a:p>
            <a:r>
              <a:rPr lang="de-CH"/>
              <a:t>27/09/23</a:t>
            </a:r>
            <a:endParaRPr lang="en-US" dirty="0"/>
          </a:p>
        </p:txBody>
      </p:sp>
      <p:sp>
        <p:nvSpPr>
          <p:cNvPr id="3" name="Footer Placeholder 2">
            <a:extLst>
              <a:ext uri="{FF2B5EF4-FFF2-40B4-BE49-F238E27FC236}">
                <a16:creationId xmlns:a16="http://schemas.microsoft.com/office/drawing/2014/main" id="{1AEA6C20-BA6B-D71A-E2C0-0C2D04E2BB5D}"/>
              </a:ext>
            </a:extLst>
          </p:cNvPr>
          <p:cNvSpPr>
            <a:spLocks noGrp="1"/>
          </p:cNvSpPr>
          <p:nvPr>
            <p:ph type="ftr" sz="quarter" idx="11"/>
          </p:nvPr>
        </p:nvSpPr>
        <p:spPr/>
        <p:txBody>
          <a:bodyPr/>
          <a:lstStyle/>
          <a:p>
            <a:r>
              <a:rPr lang="en-US"/>
              <a:t>Steinar Stapnes</a:t>
            </a:r>
            <a:endParaRPr lang="en-US" dirty="0"/>
          </a:p>
        </p:txBody>
      </p:sp>
      <p:sp>
        <p:nvSpPr>
          <p:cNvPr id="4" name="Slide Number Placeholder 3">
            <a:extLst>
              <a:ext uri="{FF2B5EF4-FFF2-40B4-BE49-F238E27FC236}">
                <a16:creationId xmlns:a16="http://schemas.microsoft.com/office/drawing/2014/main" id="{C84254D0-3574-16BC-3407-FBE4B2A697E4}"/>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Tree>
    <p:extLst>
      <p:ext uri="{BB962C8B-B14F-4D97-AF65-F5344CB8AC3E}">
        <p14:creationId xmlns:p14="http://schemas.microsoft.com/office/powerpoint/2010/main" val="15609700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92DDD559-4AFD-F386-4739-415F37053260}"/>
              </a:ext>
            </a:extLst>
          </p:cNvPr>
          <p:cNvSpPr>
            <a:spLocks noGrp="1"/>
          </p:cNvSpPr>
          <p:nvPr>
            <p:ph type="title"/>
          </p:nvPr>
        </p:nvSpPr>
        <p:spPr/>
        <p:txBody>
          <a:bodyPr anchor="t">
            <a:normAutofit/>
          </a:bodyPr>
          <a:lstStyle/>
          <a:p>
            <a:pPr algn="ctr"/>
            <a:r>
              <a:rPr lang="en-GB" dirty="0">
                <a:solidFill>
                  <a:schemeClr val="tx1"/>
                </a:solidFill>
              </a:rPr>
              <a:t>Power and energy </a:t>
            </a:r>
          </a:p>
        </p:txBody>
      </p:sp>
      <p:sp>
        <p:nvSpPr>
          <p:cNvPr id="3" name="Date Placeholder 2">
            <a:extLst>
              <a:ext uri="{FF2B5EF4-FFF2-40B4-BE49-F238E27FC236}">
                <a16:creationId xmlns:a16="http://schemas.microsoft.com/office/drawing/2014/main" id="{094FD0E4-6875-2968-5D42-C692E8DE439E}"/>
              </a:ext>
            </a:extLst>
          </p:cNvPr>
          <p:cNvSpPr>
            <a:spLocks noGrp="1"/>
          </p:cNvSpPr>
          <p:nvPr>
            <p:ph type="dt" sz="half" idx="10"/>
          </p:nvPr>
        </p:nvSpPr>
        <p:spPr/>
        <p:txBody>
          <a:bodyPr/>
          <a:lstStyle/>
          <a:p>
            <a:r>
              <a:rPr lang="de-CH"/>
              <a:t>29.11.23</a:t>
            </a:r>
            <a:endParaRPr lang="en-US" dirty="0"/>
          </a:p>
        </p:txBody>
      </p:sp>
      <p:sp>
        <p:nvSpPr>
          <p:cNvPr id="5" name="Slide Number Placeholder 4">
            <a:extLst>
              <a:ext uri="{FF2B5EF4-FFF2-40B4-BE49-F238E27FC236}">
                <a16:creationId xmlns:a16="http://schemas.microsoft.com/office/drawing/2014/main" id="{D12D4097-B28C-CE00-BA8B-5125B880678B}"/>
              </a:ext>
            </a:extLst>
          </p:cNvPr>
          <p:cNvSpPr>
            <a:spLocks noGrp="1"/>
          </p:cNvSpPr>
          <p:nvPr>
            <p:ph type="sldNum" sz="quarter" idx="11"/>
          </p:nvPr>
        </p:nvSpPr>
        <p:spPr/>
        <p:txBody>
          <a:bodyPr/>
          <a:lstStyle/>
          <a:p>
            <a:fld id="{36B5EA5A-BC32-A742-B11B-8E7414D5B535}" type="slidenum">
              <a:rPr lang="en-US" smtClean="0"/>
              <a:pPr/>
              <a:t>35</a:t>
            </a:fld>
            <a:endParaRPr lang="en-US" dirty="0"/>
          </a:p>
        </p:txBody>
      </p:sp>
      <p:pic>
        <p:nvPicPr>
          <p:cNvPr id="2" name="Picture 1">
            <a:extLst>
              <a:ext uri="{FF2B5EF4-FFF2-40B4-BE49-F238E27FC236}">
                <a16:creationId xmlns:a16="http://schemas.microsoft.com/office/drawing/2014/main" id="{ED05CA2C-3AF7-E608-B240-D97BAA867A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352" y="1390635"/>
            <a:ext cx="4561619" cy="3493871"/>
          </a:xfrm>
          <a:prstGeom prst="rect">
            <a:avLst/>
          </a:prstGeom>
        </p:spPr>
      </p:pic>
      <p:pic>
        <p:nvPicPr>
          <p:cNvPr id="11" name="Picture 10">
            <a:extLst>
              <a:ext uri="{FF2B5EF4-FFF2-40B4-BE49-F238E27FC236}">
                <a16:creationId xmlns:a16="http://schemas.microsoft.com/office/drawing/2014/main" id="{4CC1AE0A-D874-8063-A87E-52D4206255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63156" y="2613948"/>
            <a:ext cx="3152036" cy="2020198"/>
          </a:xfrm>
          <a:prstGeom prst="rect">
            <a:avLst/>
          </a:prstGeom>
        </p:spPr>
      </p:pic>
      <p:sp>
        <p:nvSpPr>
          <p:cNvPr id="4" name="TextBox 3">
            <a:extLst>
              <a:ext uri="{FF2B5EF4-FFF2-40B4-BE49-F238E27FC236}">
                <a16:creationId xmlns:a16="http://schemas.microsoft.com/office/drawing/2014/main" id="{1280850A-D62B-0A27-B03B-E3D02683F323}"/>
              </a:ext>
            </a:extLst>
          </p:cNvPr>
          <p:cNvSpPr txBox="1"/>
          <p:nvPr/>
        </p:nvSpPr>
        <p:spPr>
          <a:xfrm>
            <a:off x="8832304" y="1609608"/>
            <a:ext cx="3076404" cy="830997"/>
          </a:xfrm>
          <a:prstGeom prst="rect">
            <a:avLst/>
          </a:prstGeom>
          <a:noFill/>
        </p:spPr>
        <p:txBody>
          <a:bodyPr wrap="square" lIns="0" tIns="0" rIns="0" bIns="0" rtlCol="0">
            <a:spAutoFit/>
          </a:bodyPr>
          <a:lstStyle/>
          <a:p>
            <a:pPr algn="ctr"/>
            <a:r>
              <a:rPr lang="en-GB" dirty="0">
                <a:solidFill>
                  <a:schemeClr val="accent1"/>
                </a:solidFill>
              </a:rPr>
              <a:t>CERN “standard” running scenario used to convert to annual energy use</a:t>
            </a:r>
          </a:p>
        </p:txBody>
      </p:sp>
      <p:sp>
        <p:nvSpPr>
          <p:cNvPr id="7" name="TextBox 6">
            <a:extLst>
              <a:ext uri="{FF2B5EF4-FFF2-40B4-BE49-F238E27FC236}">
                <a16:creationId xmlns:a16="http://schemas.microsoft.com/office/drawing/2014/main" id="{E541F7B4-EE24-0EF3-6BF8-723608D38E1E}"/>
              </a:ext>
            </a:extLst>
          </p:cNvPr>
          <p:cNvSpPr txBox="1"/>
          <p:nvPr/>
        </p:nvSpPr>
        <p:spPr>
          <a:xfrm>
            <a:off x="4943872" y="1609608"/>
            <a:ext cx="3620958" cy="3323987"/>
          </a:xfrm>
          <a:prstGeom prst="rect">
            <a:avLst/>
          </a:prstGeom>
          <a:noFill/>
        </p:spPr>
        <p:txBody>
          <a:bodyPr wrap="square" lIns="0" tIns="0" rIns="0" bIns="0" rtlCol="0">
            <a:spAutoFit/>
          </a:bodyPr>
          <a:lstStyle/>
          <a:p>
            <a:pPr algn="l"/>
            <a:r>
              <a:rPr lang="en-GB" dirty="0"/>
              <a:t>Power at 250-380 GeV in the 100-150 MW range for the projects above, reaching ~500 MW at 3 </a:t>
            </a:r>
            <a:r>
              <a:rPr lang="en-GB" dirty="0" err="1"/>
              <a:t>TeV</a:t>
            </a:r>
            <a:r>
              <a:rPr lang="en-GB" dirty="0"/>
              <a:t> for CLIC</a:t>
            </a:r>
          </a:p>
          <a:p>
            <a:pPr algn="l"/>
            <a:endParaRPr lang="en-GB" dirty="0"/>
          </a:p>
          <a:p>
            <a:pPr algn="l"/>
            <a:r>
              <a:rPr lang="en-GB" dirty="0"/>
              <a:t>With a running scenario on the right this corresponds to 0.6-0.8 </a:t>
            </a:r>
            <a:r>
              <a:rPr lang="en-GB" dirty="0" err="1"/>
              <a:t>TWh</a:t>
            </a:r>
            <a:r>
              <a:rPr lang="en-GB" dirty="0"/>
              <a:t> annually </a:t>
            </a:r>
          </a:p>
          <a:p>
            <a:pPr algn="l"/>
            <a:endParaRPr lang="en-GB" dirty="0"/>
          </a:p>
          <a:p>
            <a:pPr algn="l"/>
            <a:r>
              <a:rPr lang="en-GB" dirty="0"/>
              <a:t>CERN is currently consuming 1.2 – 1.3 </a:t>
            </a:r>
            <a:r>
              <a:rPr lang="en-GB" dirty="0" err="1"/>
              <a:t>TWh</a:t>
            </a:r>
            <a:r>
              <a:rPr lang="en-GB" dirty="0"/>
              <a:t> annually </a:t>
            </a:r>
          </a:p>
          <a:p>
            <a:pPr algn="l"/>
            <a:endParaRPr lang="en-GB" dirty="0"/>
          </a:p>
        </p:txBody>
      </p:sp>
      <p:sp>
        <p:nvSpPr>
          <p:cNvPr id="6" name="TextBox 5">
            <a:extLst>
              <a:ext uri="{FF2B5EF4-FFF2-40B4-BE49-F238E27FC236}">
                <a16:creationId xmlns:a16="http://schemas.microsoft.com/office/drawing/2014/main" id="{2BFB22F1-8D80-C72B-D468-90BB9B258E7B}"/>
              </a:ext>
            </a:extLst>
          </p:cNvPr>
          <p:cNvSpPr txBox="1"/>
          <p:nvPr/>
        </p:nvSpPr>
        <p:spPr>
          <a:xfrm>
            <a:off x="1004478" y="5347550"/>
            <a:ext cx="10440541" cy="1107996"/>
          </a:xfrm>
          <a:prstGeom prst="rect">
            <a:avLst/>
          </a:prstGeom>
          <a:noFill/>
        </p:spPr>
        <p:txBody>
          <a:bodyPr wrap="square" lIns="0" tIns="0" rIns="0" bIns="0" rtlCol="0">
            <a:spAutoFit/>
          </a:bodyPr>
          <a:lstStyle/>
          <a:p>
            <a:pPr algn="l"/>
            <a:r>
              <a:rPr lang="en-GB" dirty="0"/>
              <a:t>Includes studies of overall designs optimisation to reduce power, SRF cavities (</a:t>
            </a:r>
            <a:r>
              <a:rPr lang="en-GB" dirty="0" err="1"/>
              <a:t>grad,Q</a:t>
            </a:r>
            <a:r>
              <a:rPr lang="en-GB" dirty="0"/>
              <a:t>), </a:t>
            </a:r>
            <a:r>
              <a:rPr lang="en-GB" dirty="0" err="1"/>
              <a:t>cryo</a:t>
            </a:r>
            <a:r>
              <a:rPr lang="en-GB" dirty="0"/>
              <a:t> efficiency, RF power system (klystrons, modulators, components), RF to beam efficiencies, permanent magnets, operation when power is abundant, heat recovery, nanobeam and more.</a:t>
            </a:r>
          </a:p>
          <a:p>
            <a:pPr algn="l"/>
            <a:r>
              <a:rPr lang="en-GB" dirty="0"/>
              <a:t>Recent overview (</a:t>
            </a:r>
            <a:r>
              <a:rPr lang="en-GB" dirty="0">
                <a:hlinkClick r:id="rId5"/>
              </a:rPr>
              <a:t>LINK</a:t>
            </a:r>
            <a:r>
              <a:rPr lang="en-GB" dirty="0"/>
              <a:t>)</a:t>
            </a:r>
          </a:p>
        </p:txBody>
      </p:sp>
    </p:spTree>
    <p:extLst>
      <p:ext uri="{BB962C8B-B14F-4D97-AF65-F5344CB8AC3E}">
        <p14:creationId xmlns:p14="http://schemas.microsoft.com/office/powerpoint/2010/main" val="31851086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7044FE-9CB8-5CDA-A449-C0CC76AA6BA8}"/>
              </a:ext>
            </a:extLst>
          </p:cNvPr>
          <p:cNvSpPr>
            <a:spLocks noGrp="1"/>
          </p:cNvSpPr>
          <p:nvPr>
            <p:ph type="title"/>
          </p:nvPr>
        </p:nvSpPr>
        <p:spPr/>
        <p:txBody>
          <a:bodyPr/>
          <a:lstStyle/>
          <a:p>
            <a:pPr algn="ctr"/>
            <a:r>
              <a:rPr lang="en-GB" dirty="0">
                <a:solidFill>
                  <a:schemeClr val="accent1"/>
                </a:solidFill>
              </a:rPr>
              <a:t>Sustainability: towards a Life Cycle Assessment (LCA) for LCs</a:t>
            </a:r>
            <a:endParaRPr lang="en-GB" dirty="0"/>
          </a:p>
        </p:txBody>
      </p:sp>
      <p:sp>
        <p:nvSpPr>
          <p:cNvPr id="4" name="Date Placeholder 3">
            <a:extLst>
              <a:ext uri="{FF2B5EF4-FFF2-40B4-BE49-F238E27FC236}">
                <a16:creationId xmlns:a16="http://schemas.microsoft.com/office/drawing/2014/main" id="{91CBE9BD-29C7-B09B-8774-A0B1B3D0B66D}"/>
              </a:ext>
            </a:extLst>
          </p:cNvPr>
          <p:cNvSpPr>
            <a:spLocks noGrp="1"/>
          </p:cNvSpPr>
          <p:nvPr>
            <p:ph type="dt" sz="half" idx="10"/>
          </p:nvPr>
        </p:nvSpPr>
        <p:spPr/>
        <p:txBody>
          <a:bodyPr/>
          <a:lstStyle/>
          <a:p>
            <a:r>
              <a:rPr lang="de-CH" dirty="0"/>
              <a:t>29.11.23</a:t>
            </a:r>
            <a:endParaRPr lang="en-US" dirty="0"/>
          </a:p>
        </p:txBody>
      </p:sp>
      <p:sp>
        <p:nvSpPr>
          <p:cNvPr id="6" name="Slide Number Placeholder 5">
            <a:extLst>
              <a:ext uri="{FF2B5EF4-FFF2-40B4-BE49-F238E27FC236}">
                <a16:creationId xmlns:a16="http://schemas.microsoft.com/office/drawing/2014/main" id="{F568C3B5-346D-63F4-CE2D-ED62363A5FA6}"/>
              </a:ext>
            </a:extLst>
          </p:cNvPr>
          <p:cNvSpPr>
            <a:spLocks noGrp="1"/>
          </p:cNvSpPr>
          <p:nvPr>
            <p:ph type="sldNum" sz="quarter" idx="11"/>
          </p:nvPr>
        </p:nvSpPr>
        <p:spPr/>
        <p:txBody>
          <a:bodyPr/>
          <a:lstStyle/>
          <a:p>
            <a:fld id="{36B5EA5A-BC32-A742-B11B-8E7414D5B535}" type="slidenum">
              <a:rPr lang="en-US" smtClean="0"/>
              <a:pPr/>
              <a:t>36</a:t>
            </a:fld>
            <a:endParaRPr lang="en-US" dirty="0"/>
          </a:p>
        </p:txBody>
      </p:sp>
      <p:pic>
        <p:nvPicPr>
          <p:cNvPr id="5" name="Picture 4">
            <a:extLst>
              <a:ext uri="{FF2B5EF4-FFF2-40B4-BE49-F238E27FC236}">
                <a16:creationId xmlns:a16="http://schemas.microsoft.com/office/drawing/2014/main" id="{E17A18ED-1063-33DF-FA23-3A9771E3B36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3201" y="1627951"/>
            <a:ext cx="5116736" cy="2820019"/>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099352C8-7952-8CC6-ED89-52065E4BBA0B}"/>
              </a:ext>
            </a:extLst>
          </p:cNvPr>
          <p:cNvSpPr/>
          <p:nvPr/>
        </p:nvSpPr>
        <p:spPr>
          <a:xfrm>
            <a:off x="2207568" y="3573016"/>
            <a:ext cx="864096" cy="288032"/>
          </a:xfrm>
          <a:prstGeom prst="rect">
            <a:avLst/>
          </a:prstGeom>
          <a:noFill/>
          <a:ln w="38100">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E5F75B6E-7AA3-1D3B-7666-E93BB21A12F5}"/>
              </a:ext>
            </a:extLst>
          </p:cNvPr>
          <p:cNvSpPr txBox="1"/>
          <p:nvPr/>
        </p:nvSpPr>
        <p:spPr>
          <a:xfrm>
            <a:off x="5879976" y="5235718"/>
            <a:ext cx="6192688" cy="1384995"/>
          </a:xfrm>
          <a:prstGeom prst="rect">
            <a:avLst/>
          </a:prstGeom>
          <a:noFill/>
        </p:spPr>
        <p:txBody>
          <a:bodyPr wrap="square" lIns="0" tIns="0" rIns="0" bIns="0" rtlCol="0">
            <a:spAutoFit/>
          </a:bodyPr>
          <a:lstStyle/>
          <a:p>
            <a:pPr algn="l"/>
            <a:r>
              <a:rPr lang="en-GB" dirty="0"/>
              <a:t>Recent C</a:t>
            </a:r>
            <a:r>
              <a:rPr lang="en-GB" baseline="30000" dirty="0"/>
              <a:t>3</a:t>
            </a:r>
            <a:r>
              <a:rPr lang="en-GB" dirty="0"/>
              <a:t> paper using the LCA “methodology”, also including considerations for other projects, is also well worth studying: </a:t>
            </a:r>
            <a:r>
              <a:rPr lang="en-GB" dirty="0">
                <a:hlinkClick r:id="rId4"/>
              </a:rPr>
              <a:t>LINK </a:t>
            </a:r>
            <a:endParaRPr lang="en-GB" dirty="0"/>
          </a:p>
          <a:p>
            <a:pPr algn="l"/>
            <a:endParaRPr lang="en-GB" dirty="0"/>
          </a:p>
          <a:p>
            <a:pPr algn="l"/>
            <a:endParaRPr lang="en-GB" dirty="0"/>
          </a:p>
        </p:txBody>
      </p:sp>
      <p:pic>
        <p:nvPicPr>
          <p:cNvPr id="7" name="Picture 6">
            <a:extLst>
              <a:ext uri="{FF2B5EF4-FFF2-40B4-BE49-F238E27FC236}">
                <a16:creationId xmlns:a16="http://schemas.microsoft.com/office/drawing/2014/main" id="{1C3D1D9B-4135-36FD-DF46-1691E885CF6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54670" y="4748773"/>
            <a:ext cx="2716994" cy="1512872"/>
          </a:xfrm>
          <a:prstGeom prst="rect">
            <a:avLst/>
          </a:prstGeom>
        </p:spPr>
      </p:pic>
      <p:pic>
        <p:nvPicPr>
          <p:cNvPr id="9" name="Picture 8">
            <a:extLst>
              <a:ext uri="{FF2B5EF4-FFF2-40B4-BE49-F238E27FC236}">
                <a16:creationId xmlns:a16="http://schemas.microsoft.com/office/drawing/2014/main" id="{186A7378-899E-5E17-EF5F-21170D571A2A}"/>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304243" y="4624532"/>
            <a:ext cx="2218369" cy="1690578"/>
          </a:xfrm>
          <a:prstGeom prst="rect">
            <a:avLst/>
          </a:prstGeom>
        </p:spPr>
      </p:pic>
      <p:sp>
        <p:nvSpPr>
          <p:cNvPr id="10" name="TextBox 9">
            <a:extLst>
              <a:ext uri="{FF2B5EF4-FFF2-40B4-BE49-F238E27FC236}">
                <a16:creationId xmlns:a16="http://schemas.microsoft.com/office/drawing/2014/main" id="{61CD447A-A91F-D531-307F-9123E92A90DB}"/>
              </a:ext>
            </a:extLst>
          </p:cNvPr>
          <p:cNvSpPr txBox="1"/>
          <p:nvPr/>
        </p:nvSpPr>
        <p:spPr>
          <a:xfrm>
            <a:off x="5879976" y="1512921"/>
            <a:ext cx="6030972" cy="2215991"/>
          </a:xfrm>
          <a:prstGeom prst="rect">
            <a:avLst/>
          </a:prstGeom>
          <a:noFill/>
        </p:spPr>
        <p:txBody>
          <a:bodyPr wrap="square" lIns="0" tIns="0" rIns="0" bIns="0" rtlCol="0">
            <a:spAutoFit/>
          </a:bodyPr>
          <a:lstStyle/>
          <a:p>
            <a:pPr algn="l"/>
            <a:r>
              <a:rPr lang="en-GB" dirty="0"/>
              <a:t>What is the carbon intensity of energy in ~2050 (operation):</a:t>
            </a:r>
          </a:p>
          <a:p>
            <a:pPr marL="285750" indent="-285750" algn="l">
              <a:buFont typeface="Arial" panose="020B0604020202020204" pitchFamily="34" charset="0"/>
              <a:buChar char="•"/>
            </a:pPr>
            <a:r>
              <a:rPr lang="en-GB" dirty="0"/>
              <a:t>50% nuclear and 50% renewable give ~10-15g/kWh</a:t>
            </a:r>
          </a:p>
          <a:p>
            <a:pPr marL="285750" indent="-285750" algn="l">
              <a:buFont typeface="Arial" panose="020B0604020202020204" pitchFamily="34" charset="0"/>
              <a:buChar char="•"/>
            </a:pPr>
            <a:r>
              <a:rPr lang="en-GB" dirty="0"/>
              <a:t>France summer-months are today ~40g/kWh</a:t>
            </a:r>
          </a:p>
          <a:p>
            <a:pPr marL="285750" indent="-285750" algn="l">
              <a:buFont typeface="Arial" panose="020B0604020202020204" pitchFamily="34" charset="0"/>
              <a:buChar char="•"/>
            </a:pPr>
            <a:r>
              <a:rPr lang="en-GB" dirty="0"/>
              <a:t>ILC has a green implementation concept including compensation and contracting renewable energy</a:t>
            </a:r>
          </a:p>
          <a:p>
            <a:pPr marL="285750" indent="-285750" algn="l">
              <a:buFont typeface="Arial" panose="020B0604020202020204" pitchFamily="34" charset="0"/>
              <a:buChar char="•"/>
            </a:pPr>
            <a:r>
              <a:rPr lang="en-GB" dirty="0"/>
              <a:t>Reductions predicted (</a:t>
            </a:r>
            <a:r>
              <a:rPr lang="en-GB" dirty="0">
                <a:hlinkClick r:id="rId7"/>
              </a:rPr>
              <a:t>LINK</a:t>
            </a:r>
            <a:r>
              <a:rPr lang="en-GB" dirty="0"/>
              <a:t>)</a:t>
            </a:r>
          </a:p>
          <a:p>
            <a:pPr algn="l"/>
            <a:endParaRPr lang="en-GB" dirty="0"/>
          </a:p>
          <a:p>
            <a:pPr algn="l"/>
            <a:endParaRPr lang="en-GB" dirty="0"/>
          </a:p>
        </p:txBody>
      </p:sp>
      <p:pic>
        <p:nvPicPr>
          <p:cNvPr id="11" name="Picture 10" descr="Chart&#10;&#10;Description automatically generated">
            <a:extLst>
              <a:ext uri="{FF2B5EF4-FFF2-40B4-BE49-F238E27FC236}">
                <a16:creationId xmlns:a16="http://schemas.microsoft.com/office/drawing/2014/main" id="{792DB424-54CF-4968-AC94-0750A6AE4DA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136505" y="2946142"/>
            <a:ext cx="2930867" cy="1955438"/>
          </a:xfrm>
          <a:prstGeom prst="rect">
            <a:avLst/>
          </a:prstGeom>
          <a:solidFill>
            <a:schemeClr val="bg1"/>
          </a:solidFill>
        </p:spPr>
      </p:pic>
      <p:sp>
        <p:nvSpPr>
          <p:cNvPr id="12" name="TextBox 11">
            <a:extLst>
              <a:ext uri="{FF2B5EF4-FFF2-40B4-BE49-F238E27FC236}">
                <a16:creationId xmlns:a16="http://schemas.microsoft.com/office/drawing/2014/main" id="{685B5FCE-0B9C-6742-410F-CB67C28DF0A1}"/>
              </a:ext>
            </a:extLst>
          </p:cNvPr>
          <p:cNvSpPr txBox="1"/>
          <p:nvPr/>
        </p:nvSpPr>
        <p:spPr>
          <a:xfrm>
            <a:off x="119336" y="6410380"/>
            <a:ext cx="5356146" cy="276999"/>
          </a:xfrm>
          <a:prstGeom prst="rect">
            <a:avLst/>
          </a:prstGeom>
          <a:noFill/>
        </p:spPr>
        <p:txBody>
          <a:bodyPr wrap="none" lIns="0" tIns="0" rIns="0" bIns="0" rtlCol="0">
            <a:spAutoFit/>
          </a:bodyPr>
          <a:lstStyle/>
          <a:p>
            <a:pPr algn="l"/>
            <a:r>
              <a:rPr lang="en-GB" dirty="0"/>
              <a:t>Around 11-12 </a:t>
            </a:r>
            <a:r>
              <a:rPr lang="en-GB" dirty="0" err="1"/>
              <a:t>kton</a:t>
            </a:r>
            <a:r>
              <a:rPr lang="en-GB" dirty="0"/>
              <a:t>/km main linac (CLIC DB and ILC)</a:t>
            </a:r>
          </a:p>
        </p:txBody>
      </p:sp>
      <p:sp>
        <p:nvSpPr>
          <p:cNvPr id="16" name="TextBox 15">
            <a:extLst>
              <a:ext uri="{FF2B5EF4-FFF2-40B4-BE49-F238E27FC236}">
                <a16:creationId xmlns:a16="http://schemas.microsoft.com/office/drawing/2014/main" id="{78E7D1F1-9B6D-2525-F6D3-CCBF18DF4106}"/>
              </a:ext>
            </a:extLst>
          </p:cNvPr>
          <p:cNvSpPr txBox="1"/>
          <p:nvPr/>
        </p:nvSpPr>
        <p:spPr>
          <a:xfrm>
            <a:off x="403200" y="1249015"/>
            <a:ext cx="3244528" cy="307777"/>
          </a:xfrm>
          <a:prstGeom prst="rect">
            <a:avLst/>
          </a:prstGeom>
          <a:noFill/>
        </p:spPr>
        <p:txBody>
          <a:bodyPr wrap="square">
            <a:spAutoFit/>
          </a:bodyPr>
          <a:lstStyle/>
          <a:p>
            <a:pPr algn="l"/>
            <a:r>
              <a:rPr lang="en-GB" sz="1400" dirty="0"/>
              <a:t>LCA report for Civil Engineering: </a:t>
            </a:r>
            <a:r>
              <a:rPr lang="en-GB" sz="1400" dirty="0">
                <a:hlinkClick r:id="rId9"/>
              </a:rPr>
              <a:t>LINK</a:t>
            </a:r>
            <a:endParaRPr lang="en-GB" sz="1400" dirty="0"/>
          </a:p>
        </p:txBody>
      </p:sp>
      <p:pic>
        <p:nvPicPr>
          <p:cNvPr id="17" name="Picture 16">
            <a:extLst>
              <a:ext uri="{FF2B5EF4-FFF2-40B4-BE49-F238E27FC236}">
                <a16:creationId xmlns:a16="http://schemas.microsoft.com/office/drawing/2014/main" id="{D460A5BA-9A9A-D28F-D4AD-0827290A2405}"/>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7851746" y="5791784"/>
            <a:ext cx="3654006" cy="796124"/>
          </a:xfrm>
          <a:prstGeom prst="rect">
            <a:avLst/>
          </a:prstGeom>
        </p:spPr>
      </p:pic>
    </p:spTree>
    <p:extLst>
      <p:ext uri="{BB962C8B-B14F-4D97-AF65-F5344CB8AC3E}">
        <p14:creationId xmlns:p14="http://schemas.microsoft.com/office/powerpoint/2010/main" val="1069205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7F57B89-90CD-2049-B607-A741A2BD787B}"/>
              </a:ext>
            </a:extLst>
          </p:cNvPr>
          <p:cNvSpPr>
            <a:spLocks noGrp="1"/>
          </p:cNvSpPr>
          <p:nvPr>
            <p:ph type="subTitle" idx="1"/>
          </p:nvPr>
        </p:nvSpPr>
        <p:spPr>
          <a:xfrm>
            <a:off x="503419" y="247145"/>
            <a:ext cx="9016315" cy="984953"/>
          </a:xfrm>
        </p:spPr>
        <p:txBody>
          <a:bodyPr>
            <a:normAutofit/>
          </a:bodyPr>
          <a:lstStyle/>
          <a:p>
            <a:pPr algn="l"/>
            <a:r>
              <a:rPr lang="en-US" sz="3600" dirty="0">
                <a:solidFill>
                  <a:srgbClr val="0033A0"/>
                </a:solidFill>
                <a:latin typeface="+mj-lt"/>
              </a:rPr>
              <a:t>Power optimization  – examples  </a:t>
            </a:r>
          </a:p>
          <a:p>
            <a:endParaRPr lang="en-US" dirty="0"/>
          </a:p>
          <a:p>
            <a:endParaRPr lang="en-US" dirty="0"/>
          </a:p>
          <a:p>
            <a:endParaRPr lang="en-US" dirty="0"/>
          </a:p>
          <a:p>
            <a:endParaRPr lang="en-US" dirty="0"/>
          </a:p>
        </p:txBody>
      </p:sp>
      <p:sp>
        <p:nvSpPr>
          <p:cNvPr id="4" name="Content Placeholder 2">
            <a:extLst>
              <a:ext uri="{FF2B5EF4-FFF2-40B4-BE49-F238E27FC236}">
                <a16:creationId xmlns:a16="http://schemas.microsoft.com/office/drawing/2014/main" id="{3CAE6E97-2A7B-921D-DD0B-E233BB249450}"/>
              </a:ext>
            </a:extLst>
          </p:cNvPr>
          <p:cNvSpPr txBox="1">
            <a:spLocks/>
          </p:cNvSpPr>
          <p:nvPr/>
        </p:nvSpPr>
        <p:spPr>
          <a:xfrm>
            <a:off x="263352" y="908720"/>
            <a:ext cx="7776864" cy="4652042"/>
          </a:xfrm>
          <a:prstGeom prst="rect">
            <a:avLst/>
          </a:prstGeom>
          <a:solidFill>
            <a:schemeClr val="bg1"/>
          </a:solidFill>
        </p:spPr>
        <p:txBody>
          <a:bodyPr vert="horz" lIns="91440" tIns="45720" rIns="91440" bIns="45720" rtlCol="0" anchor="t">
            <a:noAutofit/>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7800"/>
            <a:r>
              <a:rPr lang="en-GB" sz="1600" b="1" dirty="0">
                <a:solidFill>
                  <a:srgbClr val="303030"/>
                </a:solidFill>
              </a:rPr>
              <a:t>Design Optimisation: </a:t>
            </a:r>
          </a:p>
          <a:p>
            <a:pPr marL="177800"/>
            <a:r>
              <a:rPr lang="en-GB" sz="1600" dirty="0">
                <a:solidFill>
                  <a:srgbClr val="303030"/>
                </a:solidFill>
              </a:rPr>
              <a:t>All projects aim to optimize – most often energy reach, luminosities and cost. Power is becoming at least as important, maybe even compromising ultimate performance for power saving.   </a:t>
            </a:r>
          </a:p>
          <a:p>
            <a:pPr marL="177800"/>
            <a:endParaRPr lang="en-US" sz="1600" dirty="0">
              <a:solidFill>
                <a:srgbClr val="303030"/>
              </a:solidFill>
            </a:endParaRPr>
          </a:p>
          <a:p>
            <a:pPr marL="177800"/>
            <a:r>
              <a:rPr lang="en-US" sz="1600" b="1" dirty="0">
                <a:solidFill>
                  <a:srgbClr val="303030"/>
                </a:solidFill>
              </a:rPr>
              <a:t>Technical Developments:</a:t>
            </a:r>
          </a:p>
          <a:p>
            <a:pPr marL="177800"/>
            <a:r>
              <a:rPr lang="en-GB" sz="1600" dirty="0">
                <a:solidFill>
                  <a:srgbClr val="303030"/>
                </a:solidFill>
              </a:rPr>
              <a:t>Technical developments targeting reduced power consumptions at system level high efficiency klystrons and RF systems generally, RF cavity design and optimisation,  magnets (traditional SC and HTS including </a:t>
            </a:r>
            <a:r>
              <a:rPr lang="en-GB" sz="1600" dirty="0" err="1">
                <a:solidFill>
                  <a:srgbClr val="303030"/>
                </a:solidFill>
              </a:rPr>
              <a:t>cryo</a:t>
            </a:r>
            <a:r>
              <a:rPr lang="en-GB" sz="1600" dirty="0">
                <a:solidFill>
                  <a:srgbClr val="303030"/>
                </a:solidFill>
              </a:rPr>
              <a:t>, and also permanents magnets).</a:t>
            </a:r>
          </a:p>
          <a:p>
            <a:pPr marL="361950">
              <a:lnSpc>
                <a:spcPct val="110000"/>
              </a:lnSpc>
            </a:pPr>
            <a:endParaRPr lang="en-US" sz="1600" dirty="0">
              <a:solidFill>
                <a:srgbClr val="303030"/>
              </a:solidFill>
            </a:endParaRPr>
          </a:p>
          <a:p>
            <a:pPr marL="177800">
              <a:lnSpc>
                <a:spcPct val="110000"/>
              </a:lnSpc>
            </a:pPr>
            <a:r>
              <a:rPr lang="en-US" sz="1600" b="1" dirty="0">
                <a:solidFill>
                  <a:srgbClr val="303030"/>
                </a:solidFill>
              </a:rPr>
              <a:t>Heat recovery: </a:t>
            </a:r>
          </a:p>
          <a:p>
            <a:pPr marL="177800">
              <a:lnSpc>
                <a:spcPct val="110000"/>
              </a:lnSpc>
            </a:pPr>
            <a:r>
              <a:rPr lang="en-US" sz="1600" dirty="0">
                <a:solidFill>
                  <a:srgbClr val="303030"/>
                </a:solidFill>
              </a:rPr>
              <a:t>Already implemented in point 8 for LHC </a:t>
            </a:r>
          </a:p>
          <a:p>
            <a:pPr marL="177800">
              <a:lnSpc>
                <a:spcPct val="110000"/>
              </a:lnSpc>
            </a:pPr>
            <a:r>
              <a:rPr lang="en-US" sz="1600" dirty="0">
                <a:solidFill>
                  <a:srgbClr val="303030"/>
                </a:solidFill>
              </a:rPr>
              <a:t>Tunnel heat recovery study by ARUP in 2022, results interesting but …    </a:t>
            </a:r>
          </a:p>
        </p:txBody>
      </p:sp>
      <p:pic>
        <p:nvPicPr>
          <p:cNvPr id="6" name="Picture 5">
            <a:extLst>
              <a:ext uri="{FF2B5EF4-FFF2-40B4-BE49-F238E27FC236}">
                <a16:creationId xmlns:a16="http://schemas.microsoft.com/office/drawing/2014/main" id="{30326437-F4B9-2FE4-1BAE-EB269B59F25B}"/>
              </a:ext>
            </a:extLst>
          </p:cNvPr>
          <p:cNvPicPr>
            <a:picLocks noChangeAspect="1"/>
          </p:cNvPicPr>
          <p:nvPr/>
        </p:nvPicPr>
        <p:blipFill>
          <a:blip r:embed="rId3"/>
          <a:stretch>
            <a:fillRect/>
          </a:stretch>
        </p:blipFill>
        <p:spPr>
          <a:xfrm>
            <a:off x="7867919" y="260648"/>
            <a:ext cx="3820661" cy="2304256"/>
          </a:xfrm>
          <a:prstGeom prst="rect">
            <a:avLst/>
          </a:prstGeom>
        </p:spPr>
      </p:pic>
      <p:sp>
        <p:nvSpPr>
          <p:cNvPr id="7" name="TextBox 6">
            <a:extLst>
              <a:ext uri="{FF2B5EF4-FFF2-40B4-BE49-F238E27FC236}">
                <a16:creationId xmlns:a16="http://schemas.microsoft.com/office/drawing/2014/main" id="{5340C029-BD2F-4EB2-FEAD-8AA629627010}"/>
              </a:ext>
            </a:extLst>
          </p:cNvPr>
          <p:cNvSpPr txBox="1"/>
          <p:nvPr/>
        </p:nvSpPr>
        <p:spPr>
          <a:xfrm>
            <a:off x="11024971" y="513200"/>
            <a:ext cx="1047693" cy="1638910"/>
          </a:xfrm>
          <a:prstGeom prst="rect">
            <a:avLst/>
          </a:prstGeom>
          <a:noFill/>
        </p:spPr>
        <p:txBody>
          <a:bodyPr wrap="square" rtlCol="0">
            <a:spAutoFit/>
          </a:bodyPr>
          <a:lstStyle/>
          <a:p>
            <a:r>
              <a:rPr lang="en-GB" sz="1000" dirty="0"/>
              <a:t>Parameter scans to find</a:t>
            </a:r>
            <a:br>
              <a:rPr lang="en-GB" sz="1000" dirty="0"/>
            </a:br>
            <a:r>
              <a:rPr lang="en-GB" sz="1000" dirty="0"/>
              <a:t>optimal parameter set, change acc. structure designs  and gradients to find an optimum</a:t>
            </a:r>
            <a:r>
              <a:rPr lang="en-GB" sz="1050" dirty="0"/>
              <a:t> </a:t>
            </a:r>
          </a:p>
        </p:txBody>
      </p:sp>
      <p:sp>
        <p:nvSpPr>
          <p:cNvPr id="5" name="TextBox 4">
            <a:extLst>
              <a:ext uri="{FF2B5EF4-FFF2-40B4-BE49-F238E27FC236}">
                <a16:creationId xmlns:a16="http://schemas.microsoft.com/office/drawing/2014/main" id="{FC353E4C-7BCF-0C60-A63A-99AAFC0EAAEA}"/>
              </a:ext>
            </a:extLst>
          </p:cNvPr>
          <p:cNvSpPr txBox="1"/>
          <p:nvPr/>
        </p:nvSpPr>
        <p:spPr>
          <a:xfrm>
            <a:off x="8252002" y="2459769"/>
            <a:ext cx="3820662" cy="830997"/>
          </a:xfrm>
          <a:prstGeom prst="rect">
            <a:avLst/>
          </a:prstGeom>
          <a:noFill/>
        </p:spPr>
        <p:txBody>
          <a:bodyPr wrap="square">
            <a:spAutoFit/>
          </a:bodyPr>
          <a:lstStyle/>
          <a:p>
            <a:pPr marL="46038"/>
            <a:r>
              <a:rPr lang="en-GB" sz="1200" dirty="0">
                <a:solidFill>
                  <a:srgbClr val="2F2F2F"/>
                </a:solidFill>
              </a:rPr>
              <a:t>The designs of CLIC, including key performance parameters as accelerating gradients, pulse lengths, bunch-charges and luminosities, have been optimised for cost and power </a:t>
            </a:r>
          </a:p>
        </p:txBody>
      </p:sp>
      <p:pic>
        <p:nvPicPr>
          <p:cNvPr id="9" name="Picture 8">
            <a:extLst>
              <a:ext uri="{FF2B5EF4-FFF2-40B4-BE49-F238E27FC236}">
                <a16:creationId xmlns:a16="http://schemas.microsoft.com/office/drawing/2014/main" id="{D01A6125-05E5-308E-016C-96455BEA0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67918" y="3429000"/>
            <a:ext cx="3820661" cy="2545705"/>
          </a:xfrm>
          <a:prstGeom prst="rect">
            <a:avLst/>
          </a:prstGeom>
        </p:spPr>
      </p:pic>
      <p:pic>
        <p:nvPicPr>
          <p:cNvPr id="10" name="Picture 9">
            <a:extLst>
              <a:ext uri="{FF2B5EF4-FFF2-40B4-BE49-F238E27FC236}">
                <a16:creationId xmlns:a16="http://schemas.microsoft.com/office/drawing/2014/main" id="{26A149B5-E615-316B-050B-8CC350DA5BB5}"/>
              </a:ext>
            </a:extLst>
          </p:cNvPr>
          <p:cNvPicPr>
            <a:picLocks noChangeAspect="1"/>
          </p:cNvPicPr>
          <p:nvPr/>
        </p:nvPicPr>
        <p:blipFill>
          <a:blip r:embed="rId5"/>
          <a:stretch>
            <a:fillRect/>
          </a:stretch>
        </p:blipFill>
        <p:spPr>
          <a:xfrm>
            <a:off x="2567609" y="4862869"/>
            <a:ext cx="2808311" cy="1928972"/>
          </a:xfrm>
          <a:prstGeom prst="rect">
            <a:avLst/>
          </a:prstGeom>
        </p:spPr>
      </p:pic>
      <p:pic>
        <p:nvPicPr>
          <p:cNvPr id="11" name="Picture 10">
            <a:extLst>
              <a:ext uri="{FF2B5EF4-FFF2-40B4-BE49-F238E27FC236}">
                <a16:creationId xmlns:a16="http://schemas.microsoft.com/office/drawing/2014/main" id="{5C06ED97-7600-69C0-0B1E-99B3C0F768B8}"/>
              </a:ext>
            </a:extLst>
          </p:cNvPr>
          <p:cNvPicPr>
            <a:picLocks noChangeAspect="1"/>
          </p:cNvPicPr>
          <p:nvPr/>
        </p:nvPicPr>
        <p:blipFill>
          <a:blip r:embed="rId6"/>
          <a:stretch>
            <a:fillRect/>
          </a:stretch>
        </p:blipFill>
        <p:spPr>
          <a:xfrm>
            <a:off x="292062" y="4740370"/>
            <a:ext cx="2231820" cy="2051470"/>
          </a:xfrm>
          <a:prstGeom prst="rect">
            <a:avLst/>
          </a:prstGeom>
        </p:spPr>
      </p:pic>
      <p:sp>
        <p:nvSpPr>
          <p:cNvPr id="12" name="Date Placeholder 11">
            <a:extLst>
              <a:ext uri="{FF2B5EF4-FFF2-40B4-BE49-F238E27FC236}">
                <a16:creationId xmlns:a16="http://schemas.microsoft.com/office/drawing/2014/main" id="{256D2D40-64C6-DB5A-FFBF-9BF38C19ACBC}"/>
              </a:ext>
            </a:extLst>
          </p:cNvPr>
          <p:cNvSpPr>
            <a:spLocks noGrp="1"/>
          </p:cNvSpPr>
          <p:nvPr>
            <p:ph type="dt" sz="half" idx="10"/>
          </p:nvPr>
        </p:nvSpPr>
        <p:spPr/>
        <p:txBody>
          <a:bodyPr/>
          <a:lstStyle/>
          <a:p>
            <a:r>
              <a:rPr lang="de-CH"/>
              <a:t>27/09/23</a:t>
            </a:r>
            <a:endParaRPr lang="en-US" dirty="0"/>
          </a:p>
        </p:txBody>
      </p:sp>
      <p:sp>
        <p:nvSpPr>
          <p:cNvPr id="13" name="Footer Placeholder 12">
            <a:extLst>
              <a:ext uri="{FF2B5EF4-FFF2-40B4-BE49-F238E27FC236}">
                <a16:creationId xmlns:a16="http://schemas.microsoft.com/office/drawing/2014/main" id="{83278026-8D34-E796-471B-52E3635D2871}"/>
              </a:ext>
            </a:extLst>
          </p:cNvPr>
          <p:cNvSpPr>
            <a:spLocks noGrp="1"/>
          </p:cNvSpPr>
          <p:nvPr>
            <p:ph type="ftr" sz="quarter" idx="11"/>
          </p:nvPr>
        </p:nvSpPr>
        <p:spPr/>
        <p:txBody>
          <a:bodyPr/>
          <a:lstStyle/>
          <a:p>
            <a:r>
              <a:rPr lang="en-US"/>
              <a:t>Steinar Stapnes</a:t>
            </a:r>
            <a:endParaRPr lang="en-US" dirty="0"/>
          </a:p>
        </p:txBody>
      </p:sp>
      <p:sp>
        <p:nvSpPr>
          <p:cNvPr id="14" name="Slide Number Placeholder 13">
            <a:extLst>
              <a:ext uri="{FF2B5EF4-FFF2-40B4-BE49-F238E27FC236}">
                <a16:creationId xmlns:a16="http://schemas.microsoft.com/office/drawing/2014/main" id="{E406BA3E-4516-A7CA-2A0F-11BA170DA514}"/>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2106443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FEF32D1-0D4E-42FB-444E-88C932B14045}"/>
              </a:ext>
            </a:extLst>
          </p:cNvPr>
          <p:cNvSpPr>
            <a:spLocks noGrp="1"/>
          </p:cNvSpPr>
          <p:nvPr>
            <p:ph idx="1"/>
          </p:nvPr>
        </p:nvSpPr>
        <p:spPr>
          <a:xfrm>
            <a:off x="479376" y="1196752"/>
            <a:ext cx="11376024" cy="4608512"/>
          </a:xfrm>
        </p:spPr>
        <p:txBody>
          <a:bodyPr/>
          <a:lstStyle/>
          <a:p>
            <a:r>
              <a:rPr lang="en-GB" sz="1800" b="0" dirty="0"/>
              <a:t>A very important part of increasing the energy efficiency of a collider is reducing the </a:t>
            </a:r>
            <a:r>
              <a:rPr lang="en-GB" sz="1800" b="0" dirty="0" err="1"/>
              <a:t>beamsizes</a:t>
            </a:r>
            <a:r>
              <a:rPr lang="en-GB" sz="1800" b="0" dirty="0"/>
              <a:t> at the collision point. </a:t>
            </a:r>
          </a:p>
          <a:p>
            <a:r>
              <a:rPr lang="en-GB" sz="1800" b="0" dirty="0"/>
              <a:t>This involved optimisation of every part of the machine, from injectors to damping rings to main linacs/rings to beam-delivery/interaction point.</a:t>
            </a:r>
          </a:p>
          <a:p>
            <a:r>
              <a:rPr lang="en-GB" sz="1800" b="0" dirty="0"/>
              <a:t>and covers in terms of design and technologies: </a:t>
            </a:r>
          </a:p>
          <a:p>
            <a:r>
              <a:rPr lang="en-GB" sz="1800" b="0" dirty="0"/>
              <a:t>beam-dynamics, steering and feedback, precise instrumentation, alignment, stability (passive/active), injection, extraction, precise magnets, vacuum, studies of ground vibrations and stray-field, temperature control and more. </a:t>
            </a:r>
          </a:p>
          <a:p>
            <a:endParaRPr lang="en-GB" sz="1800" b="0" dirty="0"/>
          </a:p>
          <a:p>
            <a:r>
              <a:rPr lang="en-GB" sz="1800" b="0" dirty="0"/>
              <a:t>This has been extensively developed and prototyped in CLIC, ILC, FEL linacs.</a:t>
            </a:r>
          </a:p>
          <a:p>
            <a:r>
              <a:rPr lang="en-GB" sz="1800" b="0" dirty="0"/>
              <a:t>Beyond studies and HW developments, test in beam facilities as ATF2, FACET, light sources and FEL linacs are essential. </a:t>
            </a:r>
          </a:p>
          <a:p>
            <a:endParaRPr lang="en-GB" dirty="0"/>
          </a:p>
        </p:txBody>
      </p:sp>
      <p:sp>
        <p:nvSpPr>
          <p:cNvPr id="4" name="Title 3">
            <a:extLst>
              <a:ext uri="{FF2B5EF4-FFF2-40B4-BE49-F238E27FC236}">
                <a16:creationId xmlns:a16="http://schemas.microsoft.com/office/drawing/2014/main" id="{D996B304-80BB-8099-1396-62ACBEB7C84A}"/>
              </a:ext>
            </a:extLst>
          </p:cNvPr>
          <p:cNvSpPr>
            <a:spLocks noGrp="1"/>
          </p:cNvSpPr>
          <p:nvPr>
            <p:ph type="title"/>
          </p:nvPr>
        </p:nvSpPr>
        <p:spPr/>
        <p:txBody>
          <a:bodyPr/>
          <a:lstStyle/>
          <a:p>
            <a:r>
              <a:rPr lang="en-GB" dirty="0"/>
              <a:t>Nanobeams </a:t>
            </a:r>
          </a:p>
        </p:txBody>
      </p:sp>
      <p:sp>
        <p:nvSpPr>
          <p:cNvPr id="2" name="Date Placeholder 1">
            <a:extLst>
              <a:ext uri="{FF2B5EF4-FFF2-40B4-BE49-F238E27FC236}">
                <a16:creationId xmlns:a16="http://schemas.microsoft.com/office/drawing/2014/main" id="{BE819C9E-BE04-19F5-4CD1-146DD1118087}"/>
              </a:ext>
            </a:extLst>
          </p:cNvPr>
          <p:cNvSpPr>
            <a:spLocks noGrp="1"/>
          </p:cNvSpPr>
          <p:nvPr>
            <p:ph type="dt" sz="half" idx="10"/>
          </p:nvPr>
        </p:nvSpPr>
        <p:spPr/>
        <p:txBody>
          <a:bodyPr/>
          <a:lstStyle/>
          <a:p>
            <a:r>
              <a:rPr lang="de-CH"/>
              <a:t>27/09/23</a:t>
            </a:r>
            <a:endParaRPr lang="en-US" dirty="0"/>
          </a:p>
        </p:txBody>
      </p:sp>
      <p:sp>
        <p:nvSpPr>
          <p:cNvPr id="3" name="Slide Number Placeholder 2">
            <a:extLst>
              <a:ext uri="{FF2B5EF4-FFF2-40B4-BE49-F238E27FC236}">
                <a16:creationId xmlns:a16="http://schemas.microsoft.com/office/drawing/2014/main" id="{C3F7953C-CD21-3EBB-DE5F-38AA94FE52AA}"/>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6" name="Footer Placeholder 5">
            <a:extLst>
              <a:ext uri="{FF2B5EF4-FFF2-40B4-BE49-F238E27FC236}">
                <a16:creationId xmlns:a16="http://schemas.microsoft.com/office/drawing/2014/main" id="{7A46DB92-0578-6EB9-2AC4-649810009F99}"/>
              </a:ext>
            </a:extLst>
          </p:cNvPr>
          <p:cNvSpPr>
            <a:spLocks noGrp="1"/>
          </p:cNvSpPr>
          <p:nvPr>
            <p:ph type="ftr" sz="quarter" idx="11"/>
          </p:nvPr>
        </p:nvSpPr>
        <p:spPr/>
        <p:txBody>
          <a:bodyPr/>
          <a:lstStyle/>
          <a:p>
            <a:r>
              <a:rPr lang="en-US"/>
              <a:t>Steinar Stapnes</a:t>
            </a:r>
            <a:endParaRPr lang="en-US" dirty="0"/>
          </a:p>
        </p:txBody>
      </p:sp>
    </p:spTree>
    <p:extLst>
      <p:ext uri="{BB962C8B-B14F-4D97-AF65-F5344CB8AC3E}">
        <p14:creationId xmlns:p14="http://schemas.microsoft.com/office/powerpoint/2010/main" val="1085796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36A4269-3358-A842-8B53-485FD3B08C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2287" y="3151447"/>
            <a:ext cx="4729807" cy="3151469"/>
          </a:xfrm>
          <a:prstGeom prst="rect">
            <a:avLst/>
          </a:prstGeom>
        </p:spPr>
      </p:pic>
      <p:sp>
        <p:nvSpPr>
          <p:cNvPr id="16" name="Title 1">
            <a:extLst>
              <a:ext uri="{FF2B5EF4-FFF2-40B4-BE49-F238E27FC236}">
                <a16:creationId xmlns:a16="http://schemas.microsoft.com/office/drawing/2014/main" id="{EB2264E9-B333-5F45-A528-C271CB4AA7A1}"/>
              </a:ext>
            </a:extLst>
          </p:cNvPr>
          <p:cNvSpPr txBox="1">
            <a:spLocks/>
          </p:cNvSpPr>
          <p:nvPr/>
        </p:nvSpPr>
        <p:spPr>
          <a:xfrm>
            <a:off x="6399856" y="259033"/>
            <a:ext cx="5388944" cy="2267599"/>
          </a:xfrm>
          <a:prstGeom prst="rect">
            <a:avLst/>
          </a:prstGeom>
        </p:spPr>
        <p:txBody>
          <a:bodyPr/>
          <a:lstStyle>
            <a:lvl1pPr marL="0" marR="0" indent="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1pPr>
            <a:lvl2pPr marL="0" marR="0" indent="228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2pPr>
            <a:lvl3pPr marL="0" marR="0" indent="457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3pPr>
            <a:lvl4pPr marL="0" marR="0" indent="685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4pPr>
            <a:lvl5pPr marL="0" marR="0" indent="9144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5pPr>
            <a:lvl6pPr marL="0" marR="0" indent="11430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6pPr>
            <a:lvl7pPr marL="0" marR="0" indent="1371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7pPr>
            <a:lvl8pPr marL="0" marR="0" indent="1600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8pPr>
            <a:lvl9pPr marL="0" marR="0" indent="1828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9pPr>
          </a:lstStyle>
          <a:p>
            <a:pPr marL="0" marR="0" lvl="0" indent="0" algn="ctr" defTabSz="410766" rtl="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33A0"/>
                </a:solidFill>
                <a:effectLst/>
                <a:uLnTx/>
                <a:uFillTx/>
                <a:latin typeface="+mn-lt"/>
                <a:sym typeface="Avenir Book"/>
              </a:rPr>
              <a:t>High Eff. Klystrons</a:t>
            </a:r>
          </a:p>
          <a:p>
            <a:pPr marL="0" marR="0" lvl="0" indent="0" algn="ctr" defTabSz="410766"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33A0"/>
                </a:solidFill>
                <a:effectLst/>
                <a:uLnTx/>
                <a:uFillTx/>
                <a:latin typeface="+mn-lt"/>
                <a:sym typeface="Avenir Book"/>
              </a:rPr>
              <a:t>L-band, X-band (for applications/collaborators and test-stands</a:t>
            </a:r>
          </a:p>
        </p:txBody>
      </p:sp>
      <p:pic>
        <p:nvPicPr>
          <p:cNvPr id="4" name="Picture 3">
            <a:extLst>
              <a:ext uri="{FF2B5EF4-FFF2-40B4-BE49-F238E27FC236}">
                <a16:creationId xmlns:a16="http://schemas.microsoft.com/office/drawing/2014/main" id="{C6280F77-2175-3D40-80FE-CF0753BABDF9}"/>
              </a:ext>
            </a:extLst>
          </p:cNvPr>
          <p:cNvPicPr>
            <a:picLocks noChangeAspect="1"/>
          </p:cNvPicPr>
          <p:nvPr/>
        </p:nvPicPr>
        <p:blipFill>
          <a:blip r:embed="rId4"/>
          <a:stretch>
            <a:fillRect/>
          </a:stretch>
        </p:blipFill>
        <p:spPr>
          <a:xfrm>
            <a:off x="4080827" y="3202967"/>
            <a:ext cx="3164415" cy="3303206"/>
          </a:xfrm>
          <a:prstGeom prst="rect">
            <a:avLst/>
          </a:prstGeom>
        </p:spPr>
      </p:pic>
      <p:sp>
        <p:nvSpPr>
          <p:cNvPr id="3" name="TextBox 2">
            <a:extLst>
              <a:ext uri="{FF2B5EF4-FFF2-40B4-BE49-F238E27FC236}">
                <a16:creationId xmlns:a16="http://schemas.microsoft.com/office/drawing/2014/main" id="{52562807-E894-1A40-AF60-500788669585}"/>
              </a:ext>
            </a:extLst>
          </p:cNvPr>
          <p:cNvSpPr txBox="1"/>
          <p:nvPr/>
        </p:nvSpPr>
        <p:spPr>
          <a:xfrm>
            <a:off x="6865156" y="1565513"/>
            <a:ext cx="4757011" cy="15494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lvl="0" indent="0" algn="l" defTabSz="410766" rtl="0" eaLnBrk="1"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ea typeface="Avenir Book"/>
                <a:cs typeface="Avenir Book"/>
                <a:sym typeface="Avenir Book"/>
              </a:rPr>
              <a:t>High Efficiency implementations:</a:t>
            </a:r>
          </a:p>
          <a:p>
            <a:pPr marL="285750" marR="0" lvl="0"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ea typeface="Avenir Book"/>
                <a:cs typeface="Avenir Book"/>
                <a:sym typeface="Avenir Book"/>
              </a:rPr>
              <a:t>New small X-band klystron – recent successful prototype </a:t>
            </a:r>
            <a:endParaRPr kumimoji="0" lang="en-US" sz="1600" b="0" i="0" u="none" strike="noStrike" kern="0" cap="none" spc="0" normalizeH="0" baseline="0" noProof="0" dirty="0">
              <a:ln>
                <a:noFill/>
              </a:ln>
              <a:solidFill>
                <a:srgbClr val="000000"/>
              </a:solidFill>
              <a:effectLst/>
              <a:uLnTx/>
              <a:uFillTx/>
              <a:sym typeface="Avenir Book"/>
            </a:endParaRPr>
          </a:p>
          <a:p>
            <a:pPr marL="285750" marR="0" lvl="0"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sym typeface="Avenir Book"/>
              </a:rPr>
              <a:t>Large X-band with CPI  </a:t>
            </a:r>
          </a:p>
          <a:p>
            <a:pPr marL="285750" marR="0" lvl="0"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sym typeface="Avenir Book"/>
              </a:rPr>
              <a:t>L-band two stage, design done, prototype desirable </a:t>
            </a:r>
          </a:p>
        </p:txBody>
      </p:sp>
      <p:pic>
        <p:nvPicPr>
          <p:cNvPr id="6" name="Picture 5">
            <a:extLst>
              <a:ext uri="{FF2B5EF4-FFF2-40B4-BE49-F238E27FC236}">
                <a16:creationId xmlns:a16="http://schemas.microsoft.com/office/drawing/2014/main" id="{F94ADE68-3293-DB4C-8E41-42D91205CB38}"/>
              </a:ext>
            </a:extLst>
          </p:cNvPr>
          <p:cNvPicPr>
            <a:picLocks noChangeAspect="1"/>
          </p:cNvPicPr>
          <p:nvPr/>
        </p:nvPicPr>
        <p:blipFill>
          <a:blip r:embed="rId5"/>
          <a:stretch>
            <a:fillRect/>
          </a:stretch>
        </p:blipFill>
        <p:spPr>
          <a:xfrm>
            <a:off x="206313" y="212013"/>
            <a:ext cx="3788556" cy="1909897"/>
          </a:xfrm>
          <a:prstGeom prst="rect">
            <a:avLst/>
          </a:prstGeom>
        </p:spPr>
      </p:pic>
      <p:pic>
        <p:nvPicPr>
          <p:cNvPr id="7" name="Picture 6">
            <a:extLst>
              <a:ext uri="{FF2B5EF4-FFF2-40B4-BE49-F238E27FC236}">
                <a16:creationId xmlns:a16="http://schemas.microsoft.com/office/drawing/2014/main" id="{6B3D9EC8-CCCA-894A-B40F-AF5837584152}"/>
              </a:ext>
            </a:extLst>
          </p:cNvPr>
          <p:cNvPicPr/>
          <p:nvPr/>
        </p:nvPicPr>
        <p:blipFill>
          <a:blip r:embed="rId6" cstate="screen">
            <a:extLst>
              <a:ext uri="{28A0092B-C50C-407E-A947-70E740481C1C}">
                <a14:useLocalDpi xmlns:a14="http://schemas.microsoft.com/office/drawing/2010/main"/>
              </a:ext>
            </a:extLst>
          </a:blip>
          <a:stretch>
            <a:fillRect/>
          </a:stretch>
        </p:blipFill>
        <p:spPr>
          <a:xfrm>
            <a:off x="3071664" y="259033"/>
            <a:ext cx="2271554" cy="1369060"/>
          </a:xfrm>
          <a:prstGeom prst="rect">
            <a:avLst/>
          </a:prstGeom>
        </p:spPr>
      </p:pic>
      <p:sp>
        <p:nvSpPr>
          <p:cNvPr id="8" name="Rectangle 7">
            <a:extLst>
              <a:ext uri="{FF2B5EF4-FFF2-40B4-BE49-F238E27FC236}">
                <a16:creationId xmlns:a16="http://schemas.microsoft.com/office/drawing/2014/main" id="{3DBF75A0-719C-2542-8B08-1475C75F1085}"/>
              </a:ext>
            </a:extLst>
          </p:cNvPr>
          <p:cNvSpPr/>
          <p:nvPr/>
        </p:nvSpPr>
        <p:spPr>
          <a:xfrm>
            <a:off x="239906" y="2121910"/>
            <a:ext cx="5347531" cy="1131592"/>
          </a:xfrm>
          <a:prstGeom prst="rect">
            <a:avLst/>
          </a:prstGeom>
        </p:spPr>
        <p:txBody>
          <a:bodyPr wrap="square">
            <a:spAutoFit/>
          </a:bodyPr>
          <a:lstStyle/>
          <a:p>
            <a:pPr marL="0" marR="0" lvl="0" indent="0" algn="just" defTabSz="410766" rtl="0" eaLnBrk="1" fontAlgn="auto" latinLnBrk="0" hangingPunct="0">
              <a:lnSpc>
                <a:spcPct val="107000"/>
              </a:lnSpc>
              <a:spcBef>
                <a:spcPts val="0"/>
              </a:spcBef>
              <a:spcAft>
                <a:spcPts val="0"/>
              </a:spcAft>
              <a:buClrTx/>
              <a:buSzTx/>
              <a:buFontTx/>
              <a:buNone/>
              <a:tabLst/>
              <a:defRPr/>
            </a:pPr>
            <a:r>
              <a:rPr kumimoji="0" lang="en-GB" sz="1100" b="0" i="0" u="none" strike="noStrike" kern="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sym typeface="Avenir Book"/>
              </a:rPr>
              <a:t>Drivebeam klystron: The klystron efficiency (circles) and the peak RF power (squares) simulated for the CLIC TS MBK (solid lines) and measured for the Canon MBK E37503 (dashed lines) vs total beam power. See more later. </a:t>
            </a:r>
          </a:p>
          <a:p>
            <a:pPr marL="0" marR="0" lvl="0" indent="0" algn="just" defTabSz="410766" rtl="0" eaLnBrk="1" fontAlgn="auto" latinLnBrk="0" hangingPunct="0">
              <a:lnSpc>
                <a:spcPct val="107000"/>
              </a:lnSpc>
              <a:spcBef>
                <a:spcPts val="0"/>
              </a:spcBef>
              <a:spcAft>
                <a:spcPts val="0"/>
              </a:spcAft>
              <a:buClrTx/>
              <a:buSzTx/>
              <a:buFontTx/>
              <a:buNone/>
              <a:tabLst/>
              <a:defRPr/>
            </a:pPr>
            <a:r>
              <a:rPr kumimoji="0" lang="en-GB" sz="1100" b="0" i="0" u="none" strike="noStrike" kern="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sym typeface="Avenir Book"/>
              </a:rPr>
              <a:t>Publication: </a:t>
            </a:r>
            <a:r>
              <a:rPr kumimoji="0" lang="en-US" sz="1100" b="0" i="0" u="none" strike="noStrike" kern="0" cap="none" spc="0" normalizeH="0" baseline="0" noProof="0" dirty="0">
                <a:ln>
                  <a:noFill/>
                </a:ln>
                <a:solidFill>
                  <a:srgbClr val="000000"/>
                </a:solidFill>
                <a:effectLst/>
                <a:uLnTx/>
                <a:uFillTx/>
                <a:sym typeface="Avenir Book"/>
                <a:hlinkClick r:id="rId7"/>
              </a:rPr>
              <a:t>https://ieeexplore.ieee.org/document/9115885</a:t>
            </a:r>
            <a:endParaRPr kumimoji="0" lang="en-GB" sz="1100" b="0" i="0" u="none" strike="noStrike" kern="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sym typeface="Avenir Book"/>
            </a:endParaRPr>
          </a:p>
          <a:p>
            <a:pPr marL="0" marR="0" lvl="0" indent="0" algn="just" defTabSz="410766" rtl="0" eaLnBrk="1" fontAlgn="auto" latinLnBrk="0" hangingPunct="0">
              <a:lnSpc>
                <a:spcPct val="107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sym typeface="Avenir Book"/>
            </a:endParaRPr>
          </a:p>
        </p:txBody>
      </p:sp>
      <p:pic>
        <p:nvPicPr>
          <p:cNvPr id="9" name="Picture 8">
            <a:extLst>
              <a:ext uri="{FF2B5EF4-FFF2-40B4-BE49-F238E27FC236}">
                <a16:creationId xmlns:a16="http://schemas.microsoft.com/office/drawing/2014/main" id="{A1F5767D-E2DE-E844-A61D-DA254CD3E30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06313" y="3253502"/>
            <a:ext cx="3659527" cy="2077852"/>
          </a:xfrm>
          <a:prstGeom prst="rect">
            <a:avLst/>
          </a:prstGeom>
        </p:spPr>
      </p:pic>
      <p:sp>
        <p:nvSpPr>
          <p:cNvPr id="2" name="Slide Number Placeholder 1">
            <a:extLst>
              <a:ext uri="{FF2B5EF4-FFF2-40B4-BE49-F238E27FC236}">
                <a16:creationId xmlns:a16="http://schemas.microsoft.com/office/drawing/2014/main" id="{8A279840-FED7-2F45-EDCC-26EE3CEFBAC5}"/>
              </a:ext>
            </a:extLst>
          </p:cNvPr>
          <p:cNvSpPr>
            <a:spLocks noGrp="1"/>
          </p:cNvSpPr>
          <p:nvPr>
            <p:ph type="sldNum" sz="quarter" idx="10"/>
          </p:nvPr>
        </p:nvSpPr>
        <p:spPr/>
        <p:txBody>
          <a:bodyPr/>
          <a:lstStyle/>
          <a:p>
            <a:fld id="{D9BF5071-ED05-4944-80F9-6D12E6F81990}" type="slidenum">
              <a:rPr lang="en-US" smtClean="0"/>
              <a:t>6</a:t>
            </a:fld>
            <a:endParaRPr lang="en-US"/>
          </a:p>
        </p:txBody>
      </p:sp>
    </p:spTree>
    <p:extLst>
      <p:ext uri="{BB962C8B-B14F-4D97-AF65-F5344CB8AC3E}">
        <p14:creationId xmlns:p14="http://schemas.microsoft.com/office/powerpoint/2010/main" val="1695608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743" y="332656"/>
            <a:ext cx="10515600" cy="1325563"/>
          </a:xfrm>
          <a:noFill/>
        </p:spPr>
        <p:txBody>
          <a:bodyPr>
            <a:noAutofit/>
          </a:bodyPr>
          <a:lstStyle/>
          <a:p>
            <a:r>
              <a:rPr lang="en-US" dirty="0">
                <a:latin typeface="+mn-lt"/>
              </a:rPr>
              <a:t>Magnets also important in Higgs factories </a:t>
            </a:r>
            <a:br>
              <a:rPr lang="en-US" sz="3200" dirty="0">
                <a:latin typeface="+mn-lt"/>
              </a:rPr>
            </a:br>
            <a:r>
              <a:rPr lang="en-US" sz="3200" dirty="0">
                <a:latin typeface="+mn-lt"/>
              </a:rPr>
              <a:t>  </a:t>
            </a:r>
            <a:r>
              <a:rPr lang="fr-FR" sz="3200" dirty="0">
                <a:latin typeface="+mn-lt"/>
              </a:rPr>
              <a:t> </a:t>
            </a:r>
            <a:endParaRPr lang="fr-FR" sz="3200" baseline="-25000" dirty="0">
              <a:latin typeface="+mn-lt"/>
            </a:endParaRPr>
          </a:p>
        </p:txBody>
      </p:sp>
      <p:pic>
        <p:nvPicPr>
          <p:cNvPr id="18" name="Picture 17"/>
          <p:cNvPicPr>
            <a:picLocks noChangeAspect="1"/>
          </p:cNvPicPr>
          <p:nvPr/>
        </p:nvPicPr>
        <p:blipFill>
          <a:blip r:embed="rId3"/>
          <a:stretch>
            <a:fillRect/>
          </a:stretch>
        </p:blipFill>
        <p:spPr>
          <a:xfrm>
            <a:off x="3054044" y="1094584"/>
            <a:ext cx="2647499" cy="3774576"/>
          </a:xfrm>
          <a:prstGeom prst="rect">
            <a:avLst/>
          </a:prstGeom>
        </p:spPr>
      </p:pic>
      <p:sp>
        <p:nvSpPr>
          <p:cNvPr id="4" name="TextBox 3"/>
          <p:cNvSpPr txBox="1"/>
          <p:nvPr/>
        </p:nvSpPr>
        <p:spPr>
          <a:xfrm>
            <a:off x="5904674" y="1070664"/>
            <a:ext cx="6089740" cy="4308872"/>
          </a:xfrm>
          <a:prstGeom prst="rect">
            <a:avLst/>
          </a:prstGeom>
          <a:noFill/>
        </p:spPr>
        <p:txBody>
          <a:bodyPr wrap="square" rtlCol="0">
            <a:spAutoFit/>
          </a:bodyPr>
          <a:lstStyle/>
          <a:p>
            <a:pPr fontAlgn="auto">
              <a:spcBef>
                <a:spcPts val="0"/>
              </a:spcBef>
              <a:spcAft>
                <a:spcPts val="0"/>
              </a:spcAft>
            </a:pPr>
            <a:r>
              <a:rPr lang="en-GB" sz="1400" dirty="0">
                <a:solidFill>
                  <a:srgbClr val="000000"/>
                </a:solidFill>
              </a:rPr>
              <a:t>ZEPTO (Zero Power Tuneable Optics) project is a collaboration between CERN and STFC Daresbury Laboratory to save power and costs by switching from resistive electromagnets to permanent magnets. </a:t>
            </a:r>
          </a:p>
          <a:p>
            <a:pPr algn="just" fontAlgn="auto">
              <a:spcBef>
                <a:spcPts val="0"/>
              </a:spcBef>
              <a:spcAft>
                <a:spcPts val="0"/>
              </a:spcAft>
            </a:pPr>
            <a:endParaRPr lang="en-GB" sz="1400" dirty="0">
              <a:solidFill>
                <a:srgbClr val="000000"/>
              </a:solidFill>
            </a:endParaRPr>
          </a:p>
          <a:p>
            <a:pPr fontAlgn="auto">
              <a:spcBef>
                <a:spcPts val="0"/>
              </a:spcBef>
              <a:spcAft>
                <a:spcPts val="0"/>
              </a:spcAft>
            </a:pPr>
            <a:r>
              <a:rPr lang="en-GB" sz="1400" dirty="0">
                <a:solidFill>
                  <a:srgbClr val="000000"/>
                </a:solidFill>
              </a:rPr>
              <a:t>For CLIC the dominant power is in the drive-beam quadrupoles, successfully prototyped and tested as permanent (two different strengths) magnets, and also dipoles (in drivebeam turn arounds)  </a:t>
            </a: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sz="1400" dirty="0">
              <a:solidFill>
                <a:srgbClr val="000000"/>
              </a:solidFill>
            </a:endParaRPr>
          </a:p>
          <a:p>
            <a:pPr fontAlgn="auto">
              <a:spcBef>
                <a:spcPts val="0"/>
              </a:spcBef>
              <a:spcAft>
                <a:spcPts val="0"/>
              </a:spcAft>
            </a:pPr>
            <a:r>
              <a:rPr lang="en-GB" sz="1400" dirty="0">
                <a:solidFill>
                  <a:srgbClr val="000000"/>
                </a:solidFill>
              </a:rPr>
              <a:t>Longitudinal gradient dipole magnet for the CLIC DR (CIEMAT)</a:t>
            </a:r>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904674" y="2817369"/>
            <a:ext cx="2302502" cy="1985526"/>
          </a:xfrm>
          <a:prstGeom prst="rect">
            <a:avLst/>
          </a:prstGeom>
          <a:effectLst/>
        </p:spPr>
      </p:pic>
      <p:sp>
        <p:nvSpPr>
          <p:cNvPr id="3" name="TextBox 2">
            <a:extLst>
              <a:ext uri="{FF2B5EF4-FFF2-40B4-BE49-F238E27FC236}">
                <a16:creationId xmlns:a16="http://schemas.microsoft.com/office/drawing/2014/main" id="{3D0EBD73-DEB3-3A43-8DE6-0AEA07961A41}"/>
              </a:ext>
            </a:extLst>
          </p:cNvPr>
          <p:cNvSpPr txBox="1"/>
          <p:nvPr/>
        </p:nvSpPr>
        <p:spPr>
          <a:xfrm>
            <a:off x="493645" y="1150213"/>
            <a:ext cx="2645917" cy="646331"/>
          </a:xfrm>
          <a:prstGeom prst="rect">
            <a:avLst/>
          </a:prstGeom>
          <a:noFill/>
        </p:spPr>
        <p:txBody>
          <a:bodyPr wrap="none" rtlCol="0">
            <a:spAutoFit/>
          </a:bodyPr>
          <a:lstStyle/>
          <a:p>
            <a:r>
              <a:rPr lang="en-US" dirty="0"/>
              <a:t>1.5 TeV CLIC power</a:t>
            </a:r>
          </a:p>
          <a:p>
            <a:r>
              <a:rPr lang="en-US" dirty="0"/>
              <a:t>Magnets second largest</a:t>
            </a:r>
          </a:p>
        </p:txBody>
      </p:sp>
      <p:pic>
        <p:nvPicPr>
          <p:cNvPr id="7" name="Content Placeholder 5">
            <a:extLst>
              <a:ext uri="{FF2B5EF4-FFF2-40B4-BE49-F238E27FC236}">
                <a16:creationId xmlns:a16="http://schemas.microsoft.com/office/drawing/2014/main" id="{818AC846-205F-9315-F02C-00DC0B9CB56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bwMode="auto">
          <a:xfrm>
            <a:off x="8410307" y="2781310"/>
            <a:ext cx="1593029" cy="1998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489F35EB-89BB-DA3F-EE3A-552B2785A36F}"/>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206808" y="2651646"/>
            <a:ext cx="1359878" cy="2039817"/>
          </a:xfrm>
          <a:prstGeom prst="rect">
            <a:avLst/>
          </a:prstGeom>
        </p:spPr>
      </p:pic>
      <p:pic>
        <p:nvPicPr>
          <p:cNvPr id="6" name="Picture 5">
            <a:extLst>
              <a:ext uri="{FF2B5EF4-FFF2-40B4-BE49-F238E27FC236}">
                <a16:creationId xmlns:a16="http://schemas.microsoft.com/office/drawing/2014/main" id="{75C34AC2-251F-964A-BB0C-EE9834D7074F}"/>
              </a:ext>
            </a:extLst>
          </p:cNvPr>
          <p:cNvPicPr>
            <a:picLocks noChangeAspect="1"/>
          </p:cNvPicPr>
          <p:nvPr/>
        </p:nvPicPr>
        <p:blipFill>
          <a:blip r:embed="rId7"/>
          <a:stretch>
            <a:fillRect/>
          </a:stretch>
        </p:blipFill>
        <p:spPr>
          <a:xfrm>
            <a:off x="335360" y="2262428"/>
            <a:ext cx="2645917" cy="2213510"/>
          </a:xfrm>
          <a:prstGeom prst="rect">
            <a:avLst/>
          </a:prstGeom>
        </p:spPr>
      </p:pic>
      <p:sp>
        <p:nvSpPr>
          <p:cNvPr id="9" name="TextBox 8">
            <a:extLst>
              <a:ext uri="{FF2B5EF4-FFF2-40B4-BE49-F238E27FC236}">
                <a16:creationId xmlns:a16="http://schemas.microsoft.com/office/drawing/2014/main" id="{689D6389-BD3F-6F4B-9A68-93BA0C322A33}"/>
              </a:ext>
            </a:extLst>
          </p:cNvPr>
          <p:cNvSpPr txBox="1"/>
          <p:nvPr/>
        </p:nvSpPr>
        <p:spPr>
          <a:xfrm>
            <a:off x="5968253" y="5369782"/>
            <a:ext cx="2639598" cy="400110"/>
          </a:xfrm>
          <a:prstGeom prst="rect">
            <a:avLst/>
          </a:prstGeom>
          <a:noFill/>
        </p:spPr>
        <p:txBody>
          <a:bodyPr wrap="square" rtlCol="0">
            <a:spAutoFit/>
          </a:bodyPr>
          <a:lstStyle/>
          <a:p>
            <a:r>
              <a:rPr lang="en-GB" sz="1000" dirty="0">
                <a:hlinkClick r:id="rId8"/>
              </a:rPr>
              <a:t>doi:10.18429/JACoW-IPAC2018-MOPML048 CC-BY-3.0</a:t>
            </a:r>
            <a:endParaRPr lang="en-GB" sz="1000" dirty="0"/>
          </a:p>
        </p:txBody>
      </p:sp>
      <p:pic>
        <p:nvPicPr>
          <p:cNvPr id="10" name="Picture 9">
            <a:extLst>
              <a:ext uri="{FF2B5EF4-FFF2-40B4-BE49-F238E27FC236}">
                <a16:creationId xmlns:a16="http://schemas.microsoft.com/office/drawing/2014/main" id="{A9CA79FD-6406-0745-DEF3-2CB6E69E6C3A}"/>
              </a:ext>
            </a:extLst>
          </p:cNvPr>
          <p:cNvPicPr>
            <a:picLocks noChangeAspect="1"/>
          </p:cNvPicPr>
          <p:nvPr/>
        </p:nvPicPr>
        <p:blipFill>
          <a:blip r:embed="rId9"/>
          <a:stretch>
            <a:fillRect/>
          </a:stretch>
        </p:blipFill>
        <p:spPr>
          <a:xfrm>
            <a:off x="9055993" y="5318890"/>
            <a:ext cx="2510693" cy="1422478"/>
          </a:xfrm>
          <a:prstGeom prst="rect">
            <a:avLst/>
          </a:prstGeom>
        </p:spPr>
      </p:pic>
      <p:sp>
        <p:nvSpPr>
          <p:cNvPr id="11" name="Date Placeholder 10">
            <a:extLst>
              <a:ext uri="{FF2B5EF4-FFF2-40B4-BE49-F238E27FC236}">
                <a16:creationId xmlns:a16="http://schemas.microsoft.com/office/drawing/2014/main" id="{7DDDBBEE-3ED0-F06D-3873-9E52DD3F09D8}"/>
              </a:ext>
            </a:extLst>
          </p:cNvPr>
          <p:cNvSpPr>
            <a:spLocks noGrp="1"/>
          </p:cNvSpPr>
          <p:nvPr>
            <p:ph type="dt" sz="half" idx="10"/>
          </p:nvPr>
        </p:nvSpPr>
        <p:spPr/>
        <p:txBody>
          <a:bodyPr/>
          <a:lstStyle/>
          <a:p>
            <a:r>
              <a:rPr lang="de-CH"/>
              <a:t>27/09/23</a:t>
            </a:r>
            <a:endParaRPr lang="en-US" dirty="0"/>
          </a:p>
        </p:txBody>
      </p:sp>
      <p:sp>
        <p:nvSpPr>
          <p:cNvPr id="13" name="Slide Number Placeholder 12">
            <a:extLst>
              <a:ext uri="{FF2B5EF4-FFF2-40B4-BE49-F238E27FC236}">
                <a16:creationId xmlns:a16="http://schemas.microsoft.com/office/drawing/2014/main" id="{D114B79C-D1C2-1065-5C69-515AA3AF0953}"/>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2" name="TextBox 11">
            <a:extLst>
              <a:ext uri="{FF2B5EF4-FFF2-40B4-BE49-F238E27FC236}">
                <a16:creationId xmlns:a16="http://schemas.microsoft.com/office/drawing/2014/main" id="{469928AF-460E-1F46-B2C0-8B7C0C8CBB95}"/>
              </a:ext>
            </a:extLst>
          </p:cNvPr>
          <p:cNvSpPr txBox="1"/>
          <p:nvPr/>
        </p:nvSpPr>
        <p:spPr>
          <a:xfrm>
            <a:off x="509423" y="4964037"/>
            <a:ext cx="4845125" cy="1107996"/>
          </a:xfrm>
          <a:prstGeom prst="rect">
            <a:avLst/>
          </a:prstGeom>
          <a:noFill/>
        </p:spPr>
        <p:txBody>
          <a:bodyPr wrap="square" lIns="0" tIns="0" rIns="0" bIns="0" rtlCol="0">
            <a:spAutoFit/>
          </a:bodyPr>
          <a:lstStyle/>
          <a:p>
            <a:pPr algn="l"/>
            <a:r>
              <a:rPr lang="en-GB" dirty="0"/>
              <a:t>HTS magnets might be of interests in all circular and linear Higgs factories to reduce power. </a:t>
            </a:r>
          </a:p>
          <a:p>
            <a:pPr algn="l"/>
            <a:endParaRPr lang="en-GB" dirty="0"/>
          </a:p>
        </p:txBody>
      </p:sp>
      <p:sp>
        <p:nvSpPr>
          <p:cNvPr id="14" name="Footer Placeholder 13">
            <a:extLst>
              <a:ext uri="{FF2B5EF4-FFF2-40B4-BE49-F238E27FC236}">
                <a16:creationId xmlns:a16="http://schemas.microsoft.com/office/drawing/2014/main" id="{E433E00D-B18C-3618-2F2B-4D6C96EC9987}"/>
              </a:ext>
            </a:extLst>
          </p:cNvPr>
          <p:cNvSpPr>
            <a:spLocks noGrp="1"/>
          </p:cNvSpPr>
          <p:nvPr>
            <p:ph type="ftr" sz="quarter" idx="11"/>
          </p:nvPr>
        </p:nvSpPr>
        <p:spPr/>
        <p:txBody>
          <a:bodyPr/>
          <a:lstStyle/>
          <a:p>
            <a:r>
              <a:rPr lang="en-US"/>
              <a:t>Steinar Stapnes</a:t>
            </a:r>
            <a:endParaRPr lang="en-US" dirty="0"/>
          </a:p>
        </p:txBody>
      </p:sp>
    </p:spTree>
    <p:extLst>
      <p:ext uri="{BB962C8B-B14F-4D97-AF65-F5344CB8AC3E}">
        <p14:creationId xmlns:p14="http://schemas.microsoft.com/office/powerpoint/2010/main" val="317048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22BE82C-1111-E24F-BEA1-1570FC6AD44F}"/>
              </a:ext>
            </a:extLst>
          </p:cNvPr>
          <p:cNvPicPr>
            <a:picLocks noChangeAspect="1"/>
          </p:cNvPicPr>
          <p:nvPr/>
        </p:nvPicPr>
        <p:blipFill>
          <a:blip r:embed="rId2"/>
          <a:stretch>
            <a:fillRect/>
          </a:stretch>
        </p:blipFill>
        <p:spPr>
          <a:xfrm>
            <a:off x="5751442" y="4313359"/>
            <a:ext cx="3710611" cy="2406464"/>
          </a:xfrm>
          <a:prstGeom prst="rect">
            <a:avLst/>
          </a:prstGeom>
        </p:spPr>
      </p:pic>
      <p:sp>
        <p:nvSpPr>
          <p:cNvPr id="2" name="Title 1">
            <a:extLst>
              <a:ext uri="{FF2B5EF4-FFF2-40B4-BE49-F238E27FC236}">
                <a16:creationId xmlns:a16="http://schemas.microsoft.com/office/drawing/2014/main" id="{C476BD05-0D8A-A642-99AA-CAFD4E178452}"/>
              </a:ext>
            </a:extLst>
          </p:cNvPr>
          <p:cNvSpPr>
            <a:spLocks noGrp="1"/>
          </p:cNvSpPr>
          <p:nvPr>
            <p:ph type="title"/>
          </p:nvPr>
        </p:nvSpPr>
        <p:spPr>
          <a:xfrm>
            <a:off x="530087" y="365125"/>
            <a:ext cx="11012556" cy="766251"/>
          </a:xfrm>
        </p:spPr>
        <p:txBody>
          <a:bodyPr>
            <a:normAutofit fontScale="90000"/>
          </a:bodyPr>
          <a:lstStyle/>
          <a:p>
            <a:pPr algn="ctr"/>
            <a:r>
              <a:rPr lang="en-GB" dirty="0"/>
              <a:t>R&amp;D for Improved SRF Performance &amp; Sustainability</a:t>
            </a:r>
          </a:p>
        </p:txBody>
      </p:sp>
      <p:sp>
        <p:nvSpPr>
          <p:cNvPr id="3" name="Content Placeholder 2">
            <a:extLst>
              <a:ext uri="{FF2B5EF4-FFF2-40B4-BE49-F238E27FC236}">
                <a16:creationId xmlns:a16="http://schemas.microsoft.com/office/drawing/2014/main" id="{6A28E23F-DDD0-8C4D-8971-67C4D7445DB8}"/>
              </a:ext>
            </a:extLst>
          </p:cNvPr>
          <p:cNvSpPr>
            <a:spLocks noGrp="1"/>
          </p:cNvSpPr>
          <p:nvPr>
            <p:ph sz="half" idx="1"/>
          </p:nvPr>
        </p:nvSpPr>
        <p:spPr>
          <a:xfrm>
            <a:off x="838199" y="1310763"/>
            <a:ext cx="5483087" cy="4866200"/>
          </a:xfrm>
        </p:spPr>
        <p:txBody>
          <a:bodyPr>
            <a:normAutofit lnSpcReduction="10000"/>
          </a:bodyPr>
          <a:lstStyle/>
          <a:p>
            <a:r>
              <a:rPr lang="en-GB" sz="1800" dirty="0"/>
              <a:t>Better surface treatments and cavity shapes improve cavity performance. Lots of progress in last 10 years</a:t>
            </a:r>
          </a:p>
          <a:p>
            <a:r>
              <a:rPr lang="en-GB" sz="1800" dirty="0"/>
              <a:t>Raise gradient: fewer cavities for same beam energy.</a:t>
            </a:r>
            <a:br>
              <a:rPr lang="en-GB" sz="1800" dirty="0"/>
            </a:br>
            <a:r>
              <a:rPr lang="en-GB" sz="1800" dirty="0"/>
              <a:t>Short term goal: 31.5MV/m -&gt; 35MV/m</a:t>
            </a:r>
            <a:br>
              <a:rPr lang="en-GB" sz="1800" dirty="0"/>
            </a:br>
            <a:r>
              <a:rPr lang="en-GB" sz="1800" dirty="0"/>
              <a:t>Medium term goal: 45MV/m</a:t>
            </a:r>
            <a:br>
              <a:rPr lang="en-GB" sz="1800" dirty="0"/>
            </a:br>
            <a:r>
              <a:rPr lang="en-GB" sz="1800" dirty="0"/>
              <a:t>Lab record: 59MV/m</a:t>
            </a:r>
          </a:p>
          <a:p>
            <a:r>
              <a:rPr lang="en-GB" sz="1800" dirty="0"/>
              <a:t>Improve Q</a:t>
            </a:r>
            <a:r>
              <a:rPr lang="en-GB" sz="1800" baseline="-25000" dirty="0"/>
              <a:t>0</a:t>
            </a:r>
            <a:r>
              <a:rPr lang="en-GB" sz="1800" dirty="0"/>
              <a:t>: reduce cryogenic losses </a:t>
            </a:r>
            <a:br>
              <a:rPr lang="en-GB" sz="1800" dirty="0"/>
            </a:br>
            <a:r>
              <a:rPr lang="en-GB" sz="1800" dirty="0"/>
              <a:t>(1W @ 2K requires ~750W AC power!)</a:t>
            </a:r>
            <a:br>
              <a:rPr lang="en-GB" sz="1800" dirty="0"/>
            </a:br>
            <a:r>
              <a:rPr lang="en-GB" sz="1800" dirty="0"/>
              <a:t>Short term goal: 1E10 -&gt; 2E10</a:t>
            </a:r>
          </a:p>
          <a:p>
            <a:r>
              <a:rPr lang="en-GB" sz="1800" dirty="0"/>
              <a:t>New treatments reduce / avoid need for electropolishing treatments (involving aggressive chemicals)</a:t>
            </a:r>
          </a:p>
          <a:p>
            <a:r>
              <a:rPr lang="en-GB" sz="1800" dirty="0"/>
              <a:t>R&amp;D into replacement of bulk niobium cavities with Nb or Nb</a:t>
            </a:r>
            <a:r>
              <a:rPr lang="en-GB" sz="1800" baseline="-25000" dirty="0"/>
              <a:t>3</a:t>
            </a:r>
            <a:r>
              <a:rPr lang="en-GB" sz="1800" dirty="0"/>
              <a:t>Sn coated copper:</a:t>
            </a:r>
            <a:br>
              <a:rPr lang="en-GB" sz="1800" dirty="0"/>
            </a:br>
            <a:r>
              <a:rPr lang="en-GB" sz="1800" dirty="0"/>
              <a:t>reduce niobium consumption, </a:t>
            </a:r>
            <a:br>
              <a:rPr lang="en-GB" sz="1800" dirty="0"/>
            </a:br>
            <a:r>
              <a:rPr lang="en-GB" sz="1800" dirty="0"/>
              <a:t>increase performance (</a:t>
            </a:r>
            <a:r>
              <a:rPr lang="en-GB" sz="1800" dirty="0">
                <a:hlinkClick r:id="rId3"/>
              </a:rPr>
              <a:t>arXiv:2203.09718</a:t>
            </a:r>
            <a:r>
              <a:rPr lang="en-GB" sz="1800" dirty="0"/>
              <a:t>)</a:t>
            </a:r>
            <a:br>
              <a:rPr lang="en-GB" sz="1800" dirty="0"/>
            </a:br>
            <a:endParaRPr lang="en-GB" sz="1800" dirty="0"/>
          </a:p>
        </p:txBody>
      </p:sp>
      <p:pic>
        <p:nvPicPr>
          <p:cNvPr id="7" name="図 1">
            <a:extLst>
              <a:ext uri="{FF2B5EF4-FFF2-40B4-BE49-F238E27FC236}">
                <a16:creationId xmlns:a16="http://schemas.microsoft.com/office/drawing/2014/main" id="{DA4E622B-2D67-6442-9C89-B00EC87A46EB}"/>
              </a:ext>
            </a:extLst>
          </p:cNvPr>
          <p:cNvPicPr>
            <a:picLocks noGrp="1" noChangeAspect="1"/>
          </p:cNvPicPr>
          <p:nvPr>
            <p:ph sz="half" idx="2"/>
          </p:nvPr>
        </p:nvPicPr>
        <p:blipFill>
          <a:blip r:embed="rId4"/>
          <a:stretch>
            <a:fillRect/>
          </a:stretch>
        </p:blipFill>
        <p:spPr>
          <a:xfrm>
            <a:off x="6172200" y="1010801"/>
            <a:ext cx="5181600" cy="3302558"/>
          </a:xfrm>
          <a:prstGeom prst="rect">
            <a:avLst/>
          </a:prstGeom>
        </p:spPr>
      </p:pic>
      <p:cxnSp>
        <p:nvCxnSpPr>
          <p:cNvPr id="8" name="Straight Connector 7">
            <a:extLst>
              <a:ext uri="{FF2B5EF4-FFF2-40B4-BE49-F238E27FC236}">
                <a16:creationId xmlns:a16="http://schemas.microsoft.com/office/drawing/2014/main" id="{A05ABFE7-5CB3-9C41-84B4-6F39FA3DB6C0}"/>
              </a:ext>
            </a:extLst>
          </p:cNvPr>
          <p:cNvCxnSpPr>
            <a:cxnSpLocks/>
          </p:cNvCxnSpPr>
          <p:nvPr/>
        </p:nvCxnSpPr>
        <p:spPr>
          <a:xfrm>
            <a:off x="6734075" y="3298631"/>
            <a:ext cx="4465748"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Date Placeholder 3">
            <a:extLst>
              <a:ext uri="{FF2B5EF4-FFF2-40B4-BE49-F238E27FC236}">
                <a16:creationId xmlns:a16="http://schemas.microsoft.com/office/drawing/2014/main" id="{AB5FCC85-C075-6664-7623-97977B315E21}"/>
              </a:ext>
            </a:extLst>
          </p:cNvPr>
          <p:cNvSpPr>
            <a:spLocks noGrp="1"/>
          </p:cNvSpPr>
          <p:nvPr>
            <p:ph type="dt" sz="half" idx="10"/>
          </p:nvPr>
        </p:nvSpPr>
        <p:spPr/>
        <p:txBody>
          <a:bodyPr/>
          <a:lstStyle/>
          <a:p>
            <a:r>
              <a:rPr lang="de-CH"/>
              <a:t>27/09/23</a:t>
            </a:r>
            <a:endParaRPr lang="en-GB" dirty="0"/>
          </a:p>
        </p:txBody>
      </p:sp>
      <p:sp>
        <p:nvSpPr>
          <p:cNvPr id="6" name="Slide Number Placeholder 5">
            <a:extLst>
              <a:ext uri="{FF2B5EF4-FFF2-40B4-BE49-F238E27FC236}">
                <a16:creationId xmlns:a16="http://schemas.microsoft.com/office/drawing/2014/main" id="{DAB6005F-E572-95FB-421F-613A590607A1}"/>
              </a:ext>
            </a:extLst>
          </p:cNvPr>
          <p:cNvSpPr>
            <a:spLocks noGrp="1"/>
          </p:cNvSpPr>
          <p:nvPr>
            <p:ph type="sldNum" sz="quarter" idx="12"/>
          </p:nvPr>
        </p:nvSpPr>
        <p:spPr/>
        <p:txBody>
          <a:bodyPr/>
          <a:lstStyle/>
          <a:p>
            <a:fld id="{F0215628-E7A5-4DD3-9FC5-8C8731A1B873}" type="slidenum">
              <a:rPr lang="en-GB" smtClean="0"/>
              <a:t>8</a:t>
            </a:fld>
            <a:endParaRPr lang="en-GB" dirty="0"/>
          </a:p>
        </p:txBody>
      </p:sp>
      <p:sp>
        <p:nvSpPr>
          <p:cNvPr id="5" name="Footer Placeholder 4">
            <a:extLst>
              <a:ext uri="{FF2B5EF4-FFF2-40B4-BE49-F238E27FC236}">
                <a16:creationId xmlns:a16="http://schemas.microsoft.com/office/drawing/2014/main" id="{A446793B-295E-9304-8AED-6B485C1E8E27}"/>
              </a:ext>
            </a:extLst>
          </p:cNvPr>
          <p:cNvSpPr>
            <a:spLocks noGrp="1"/>
          </p:cNvSpPr>
          <p:nvPr>
            <p:ph type="ftr" sz="quarter" idx="11"/>
          </p:nvPr>
        </p:nvSpPr>
        <p:spPr/>
        <p:txBody>
          <a:bodyPr/>
          <a:lstStyle/>
          <a:p>
            <a:r>
              <a:rPr lang="en-GB"/>
              <a:t>Steinar Stapnes</a:t>
            </a:r>
            <a:endParaRPr lang="en-GB" dirty="0"/>
          </a:p>
        </p:txBody>
      </p:sp>
    </p:spTree>
    <p:extLst>
      <p:ext uri="{BB962C8B-B14F-4D97-AF65-F5344CB8AC3E}">
        <p14:creationId xmlns:p14="http://schemas.microsoft.com/office/powerpoint/2010/main" val="129427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27D69-356D-5B83-0D4B-ECB3DF0D68A0}"/>
              </a:ext>
            </a:extLst>
          </p:cNvPr>
          <p:cNvSpPr>
            <a:spLocks noGrp="1"/>
          </p:cNvSpPr>
          <p:nvPr>
            <p:ph type="title"/>
          </p:nvPr>
        </p:nvSpPr>
        <p:spPr>
          <a:xfrm>
            <a:off x="418209" y="168475"/>
            <a:ext cx="11376025" cy="1065742"/>
          </a:xfrm>
        </p:spPr>
        <p:txBody>
          <a:bodyPr/>
          <a:lstStyle/>
          <a:p>
            <a:r>
              <a:rPr lang="en-GB" dirty="0"/>
              <a:t>From costs and power to sustainability and life cycle assessments </a:t>
            </a:r>
          </a:p>
        </p:txBody>
      </p:sp>
      <p:sp>
        <p:nvSpPr>
          <p:cNvPr id="3" name="Content Placeholder 2">
            <a:extLst>
              <a:ext uri="{FF2B5EF4-FFF2-40B4-BE49-F238E27FC236}">
                <a16:creationId xmlns:a16="http://schemas.microsoft.com/office/drawing/2014/main" id="{288E11C2-20F5-AE4A-9B8A-8261AA3913B3}"/>
              </a:ext>
            </a:extLst>
          </p:cNvPr>
          <p:cNvSpPr>
            <a:spLocks noGrp="1"/>
          </p:cNvSpPr>
          <p:nvPr>
            <p:ph sz="half" idx="1"/>
          </p:nvPr>
        </p:nvSpPr>
        <p:spPr>
          <a:xfrm>
            <a:off x="1415480" y="1769837"/>
            <a:ext cx="8712349" cy="4608512"/>
          </a:xfrm>
        </p:spPr>
        <p:txBody>
          <a:bodyPr/>
          <a:lstStyle/>
          <a:p>
            <a:pPr marL="457200" indent="-457200">
              <a:buFont typeface="+mj-lt"/>
              <a:buAutoNum type="arabicPeriod"/>
            </a:pPr>
            <a:r>
              <a:rPr lang="en-GB" dirty="0">
                <a:solidFill>
                  <a:schemeClr val="tx2">
                    <a:lumMod val="25000"/>
                    <a:lumOff val="75000"/>
                  </a:schemeClr>
                </a:solidFill>
              </a:rPr>
              <a:t>Reduce power/energy (hand in hand with cost optimisation)</a:t>
            </a:r>
          </a:p>
          <a:p>
            <a:pPr marL="457200" indent="-457200">
              <a:buFont typeface="+mj-lt"/>
              <a:buAutoNum type="arabicPeriod"/>
            </a:pPr>
            <a:r>
              <a:rPr lang="en-GB" dirty="0">
                <a:solidFill>
                  <a:srgbClr val="2F2F2F"/>
                </a:solidFill>
              </a:rPr>
              <a:t>Operation energy use means carbon –&gt; use the minimum energy, of the right type and at the right time, compensate</a:t>
            </a:r>
          </a:p>
          <a:p>
            <a:pPr marL="457200" indent="-457200">
              <a:buFont typeface="+mj-lt"/>
              <a:buAutoNum type="arabicPeriod"/>
            </a:pPr>
            <a:r>
              <a:rPr lang="en-GB" dirty="0">
                <a:solidFill>
                  <a:schemeClr val="tx2">
                    <a:lumMod val="25000"/>
                    <a:lumOff val="75000"/>
                  </a:schemeClr>
                </a:solidFill>
              </a:rPr>
              <a:t>Life Cycle Assessments  </a:t>
            </a:r>
          </a:p>
          <a:p>
            <a:endParaRPr lang="en-GB" dirty="0"/>
          </a:p>
          <a:p>
            <a:endParaRPr lang="en-GB" dirty="0"/>
          </a:p>
        </p:txBody>
      </p:sp>
      <p:sp>
        <p:nvSpPr>
          <p:cNvPr id="5" name="Date Placeholder 4">
            <a:extLst>
              <a:ext uri="{FF2B5EF4-FFF2-40B4-BE49-F238E27FC236}">
                <a16:creationId xmlns:a16="http://schemas.microsoft.com/office/drawing/2014/main" id="{EA951C5F-3AAC-D6AC-BC28-B4A60A7BE06C}"/>
              </a:ext>
            </a:extLst>
          </p:cNvPr>
          <p:cNvSpPr>
            <a:spLocks noGrp="1"/>
          </p:cNvSpPr>
          <p:nvPr>
            <p:ph type="dt" sz="half" idx="10"/>
          </p:nvPr>
        </p:nvSpPr>
        <p:spPr/>
        <p:txBody>
          <a:bodyPr/>
          <a:lstStyle/>
          <a:p>
            <a:r>
              <a:rPr lang="de-CH"/>
              <a:t>27/09/23</a:t>
            </a:r>
            <a:endParaRPr lang="en-US" dirty="0"/>
          </a:p>
        </p:txBody>
      </p:sp>
      <p:sp>
        <p:nvSpPr>
          <p:cNvPr id="6" name="Footer Placeholder 5">
            <a:extLst>
              <a:ext uri="{FF2B5EF4-FFF2-40B4-BE49-F238E27FC236}">
                <a16:creationId xmlns:a16="http://schemas.microsoft.com/office/drawing/2014/main" id="{26BA8444-8519-6058-2611-954282639237}"/>
              </a:ext>
            </a:extLst>
          </p:cNvPr>
          <p:cNvSpPr>
            <a:spLocks noGrp="1"/>
          </p:cNvSpPr>
          <p:nvPr>
            <p:ph type="ftr" sz="quarter" idx="11"/>
          </p:nvPr>
        </p:nvSpPr>
        <p:spPr/>
        <p:txBody>
          <a:bodyPr/>
          <a:lstStyle/>
          <a:p>
            <a:r>
              <a:rPr lang="en-US"/>
              <a:t>Steinar Stapnes</a:t>
            </a:r>
            <a:endParaRPr lang="en-US" dirty="0"/>
          </a:p>
        </p:txBody>
      </p:sp>
      <p:sp>
        <p:nvSpPr>
          <p:cNvPr id="7" name="Slide Number Placeholder 6">
            <a:extLst>
              <a:ext uri="{FF2B5EF4-FFF2-40B4-BE49-F238E27FC236}">
                <a16:creationId xmlns:a16="http://schemas.microsoft.com/office/drawing/2014/main" id="{0A06DC7B-1AED-24A4-2D84-D058F7B384CC}"/>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48357115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2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18089</TotalTime>
  <Words>2800</Words>
  <Application>Microsoft Macintosh PowerPoint</Application>
  <PresentationFormat>Widescreen</PresentationFormat>
  <Paragraphs>339</Paragraphs>
  <Slides>36</Slides>
  <Notes>15</Notes>
  <HiddenSlides>4</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36</vt:i4>
      </vt:variant>
    </vt:vector>
  </HeadingPairs>
  <TitlesOfParts>
    <vt:vector size="45" baseType="lpstr">
      <vt:lpstr>游ゴシック</vt:lpstr>
      <vt:lpstr>Arial</vt:lpstr>
      <vt:lpstr>Arial Narrow</vt:lpstr>
      <vt:lpstr>Avenir Book</vt:lpstr>
      <vt:lpstr>Calibri</vt:lpstr>
      <vt:lpstr>Lato</vt:lpstr>
      <vt:lpstr>Lucida Grande</vt:lpstr>
      <vt:lpstr>Office Theme</vt:lpstr>
      <vt:lpstr>2_Office Theme</vt:lpstr>
      <vt:lpstr>Linear colliders Sustainability studies for LCs  Life Cycle Assessments  </vt:lpstr>
      <vt:lpstr>Initial considerations</vt:lpstr>
      <vt:lpstr>From costs and power to sustainability and life cycle assessments </vt:lpstr>
      <vt:lpstr>PowerPoint Presentation</vt:lpstr>
      <vt:lpstr>Nanobeams </vt:lpstr>
      <vt:lpstr>PowerPoint Presentation</vt:lpstr>
      <vt:lpstr>Magnets also important in Higgs factories     </vt:lpstr>
      <vt:lpstr>R&amp;D for Improved SRF Performance &amp; Sustainability</vt:lpstr>
      <vt:lpstr>From costs and power to sustainability and life cycle assessments </vt:lpstr>
      <vt:lpstr>Running on renewables and when electricity is cheap </vt:lpstr>
      <vt:lpstr>Green ILC </vt:lpstr>
      <vt:lpstr>Power and energy </vt:lpstr>
      <vt:lpstr>Sustainability during operation</vt:lpstr>
      <vt:lpstr>From energy to CO2 – in 2040-50</vt:lpstr>
      <vt:lpstr>From costs and power to sustainability and life cycle assessments </vt:lpstr>
      <vt:lpstr>Sustainable Construction – Life Cycle Assessment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Looking at the impact of the accelerator components</vt:lpstr>
      <vt:lpstr>PowerPoint Presentation</vt:lpstr>
      <vt:lpstr>PowerPoint Presentation</vt:lpstr>
      <vt:lpstr>PowerPoint Presentation</vt:lpstr>
      <vt:lpstr>PowerPoint Presentation</vt:lpstr>
      <vt:lpstr>Power and energy </vt:lpstr>
      <vt:lpstr>Sustainability: towards a Life Cycle Assessment (LCA) for LCs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Steinar Stapnes</dc:creator>
  <cp:lastModifiedBy>Steinar Stapnes</cp:lastModifiedBy>
  <cp:revision>137</cp:revision>
  <cp:lastPrinted>2020-01-30T13:49:18Z</cp:lastPrinted>
  <dcterms:created xsi:type="dcterms:W3CDTF">2023-01-21T14:55:59Z</dcterms:created>
  <dcterms:modified xsi:type="dcterms:W3CDTF">2023-12-11T09:13:39Z</dcterms:modified>
</cp:coreProperties>
</file>