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59" r:id="rId2"/>
    <p:sldId id="294" r:id="rId3"/>
    <p:sldId id="315" r:id="rId4"/>
    <p:sldId id="314" r:id="rId5"/>
    <p:sldId id="274" r:id="rId6"/>
    <p:sldId id="316" r:id="rId7"/>
    <p:sldId id="317" r:id="rId8"/>
    <p:sldId id="310" r:id="rId9"/>
    <p:sldId id="305" r:id="rId10"/>
    <p:sldId id="302" r:id="rId11"/>
    <p:sldId id="298" r:id="rId12"/>
    <p:sldId id="313" r:id="rId13"/>
    <p:sldId id="311" r:id="rId14"/>
    <p:sldId id="299" r:id="rId15"/>
    <p:sldId id="312" r:id="rId16"/>
    <p:sldId id="308" r:id="rId17"/>
    <p:sldId id="303" r:id="rId18"/>
    <p:sldId id="307" r:id="rId19"/>
    <p:sldId id="309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29D5E03-2947-4905-B866-87E0B4F001D3}" v="291" dt="2023-08-25T15:22:59.396"/>
    <p1510:client id="{F95C74A1-B9C2-4244-823C-D31964F6C8A7}" v="37" dt="2023-08-30T10:23:12.935"/>
  </p1510:revLst>
</p1510:revInfo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5423"/>
    <p:restoredTop sz="94686"/>
  </p:normalViewPr>
  <p:slideViewPr>
    <p:cSldViewPr snapToObjects="1">
      <p:cViewPr varScale="1">
        <p:scale>
          <a:sx n="119" d="100"/>
          <a:sy n="119" d="100"/>
        </p:scale>
        <p:origin x="224" y="38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20" d="100"/>
        <a:sy n="120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ommentAuthors" Target="commentAuthors.xml"/><Relationship Id="rId28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lad Musat" clId="Web-{029D5E03-2947-4905-B866-87E0B4F001D3}"/>
    <pc:docChg chg="modSld">
      <pc:chgData name="Vlad Musat" userId="" providerId="" clId="Web-{029D5E03-2947-4905-B866-87E0B4F001D3}" dt="2023-08-25T15:22:59.396" v="265" actId="1076"/>
      <pc:docMkLst>
        <pc:docMk/>
      </pc:docMkLst>
      <pc:sldChg chg="modSp">
        <pc:chgData name="Vlad Musat" userId="" providerId="" clId="Web-{029D5E03-2947-4905-B866-87E0B4F001D3}" dt="2023-08-25T15:22:59.396" v="265" actId="1076"/>
        <pc:sldMkLst>
          <pc:docMk/>
          <pc:sldMk cId="865851379" sldId="302"/>
        </pc:sldMkLst>
        <pc:graphicFrameChg chg="mod modGraphic">
          <ac:chgData name="Vlad Musat" userId="" providerId="" clId="Web-{029D5E03-2947-4905-B866-87E0B4F001D3}" dt="2023-08-25T15:15:03.250" v="171"/>
          <ac:graphicFrameMkLst>
            <pc:docMk/>
            <pc:sldMk cId="865851379" sldId="302"/>
            <ac:graphicFrameMk id="2" creationId="{098792C2-079D-31D0-6E83-FDAFB6EB95BC}"/>
          </ac:graphicFrameMkLst>
        </pc:graphicFrameChg>
        <pc:graphicFrameChg chg="mod modGraphic">
          <ac:chgData name="Vlad Musat" userId="" providerId="" clId="Web-{029D5E03-2947-4905-B866-87E0B4F001D3}" dt="2023-08-25T15:22:36.675" v="263"/>
          <ac:graphicFrameMkLst>
            <pc:docMk/>
            <pc:sldMk cId="865851379" sldId="302"/>
            <ac:graphicFrameMk id="7" creationId="{346E5591-4ECC-BC41-97CF-2003E97C85FB}"/>
          </ac:graphicFrameMkLst>
        </pc:graphicFrameChg>
        <pc:graphicFrameChg chg="mod modGraphic">
          <ac:chgData name="Vlad Musat" userId="" providerId="" clId="Web-{029D5E03-2947-4905-B866-87E0B4F001D3}" dt="2023-08-25T15:22:59.396" v="265" actId="1076"/>
          <ac:graphicFrameMkLst>
            <pc:docMk/>
            <pc:sldMk cId="865851379" sldId="302"/>
            <ac:graphicFrameMk id="9" creationId="{81CD46FE-964A-8AE2-C238-53CF46450435}"/>
          </ac:graphicFrameMkLst>
        </pc:graphicFrameChg>
      </pc:sldChg>
      <pc:sldChg chg="modSp">
        <pc:chgData name="Vlad Musat" userId="" providerId="" clId="Web-{029D5E03-2947-4905-B866-87E0B4F001D3}" dt="2023-08-25T15:04:16.702" v="9"/>
        <pc:sldMkLst>
          <pc:docMk/>
          <pc:sldMk cId="501957881" sldId="308"/>
        </pc:sldMkLst>
        <pc:graphicFrameChg chg="mod modGraphic">
          <ac:chgData name="Vlad Musat" userId="" providerId="" clId="Web-{029D5E03-2947-4905-B866-87E0B4F001D3}" dt="2023-08-25T15:04:16.702" v="9"/>
          <ac:graphicFrameMkLst>
            <pc:docMk/>
            <pc:sldMk cId="501957881" sldId="308"/>
            <ac:graphicFrameMk id="2" creationId="{0FA7C27A-0F6A-2BD6-1405-5B769F9B011F}"/>
          </ac:graphicFrameMkLst>
        </pc:graphicFrameChg>
      </pc:sldChg>
    </pc:docChg>
  </pc:docChgLst>
  <pc:docChgLst>
    <pc:chgData name="Vlad Musat" clId="Web-{F95C74A1-B9C2-4244-823C-D31964F6C8A7}"/>
    <pc:docChg chg="delSld modSld">
      <pc:chgData name="Vlad Musat" userId="" providerId="" clId="Web-{F95C74A1-B9C2-4244-823C-D31964F6C8A7}" dt="2023-08-30T10:23:12.935" v="34"/>
      <pc:docMkLst>
        <pc:docMk/>
      </pc:docMkLst>
      <pc:sldChg chg="modSp">
        <pc:chgData name="Vlad Musat" userId="" providerId="" clId="Web-{F95C74A1-B9C2-4244-823C-D31964F6C8A7}" dt="2023-08-30T10:06:57.947" v="19" actId="20577"/>
        <pc:sldMkLst>
          <pc:docMk/>
          <pc:sldMk cId="721989401" sldId="274"/>
        </pc:sldMkLst>
        <pc:spChg chg="mod">
          <ac:chgData name="Vlad Musat" userId="" providerId="" clId="Web-{F95C74A1-B9C2-4244-823C-D31964F6C8A7}" dt="2023-08-30T10:06:57.947" v="19" actId="20577"/>
          <ac:spMkLst>
            <pc:docMk/>
            <pc:sldMk cId="721989401" sldId="274"/>
            <ac:spMk id="2" creationId="{F6B40731-33FF-9A40-95C3-6EBD3673704F}"/>
          </ac:spMkLst>
        </pc:spChg>
      </pc:sldChg>
      <pc:sldChg chg="del">
        <pc:chgData name="Vlad Musat" userId="" providerId="" clId="Web-{F95C74A1-B9C2-4244-823C-D31964F6C8A7}" dt="2023-08-30T10:23:12.935" v="34"/>
        <pc:sldMkLst>
          <pc:docMk/>
          <pc:sldMk cId="1439598330" sldId="300"/>
        </pc:sldMkLst>
      </pc:sldChg>
      <pc:sldChg chg="modSp">
        <pc:chgData name="Vlad Musat" userId="" providerId="" clId="Web-{F95C74A1-B9C2-4244-823C-D31964F6C8A7}" dt="2023-08-30T10:08:43.404" v="33"/>
        <pc:sldMkLst>
          <pc:docMk/>
          <pc:sldMk cId="1133007962" sldId="305"/>
        </pc:sldMkLst>
        <pc:graphicFrameChg chg="mod modGraphic">
          <ac:chgData name="Vlad Musat" userId="" providerId="" clId="Web-{F95C74A1-B9C2-4244-823C-D31964F6C8A7}" dt="2023-08-30T10:08:43.404" v="33"/>
          <ac:graphicFrameMkLst>
            <pc:docMk/>
            <pc:sldMk cId="1133007962" sldId="305"/>
            <ac:graphicFrameMk id="11" creationId="{E1303810-3C37-0058-96A0-D4555A990275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12/11/23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phic 4">
            <a:extLst>
              <a:ext uri="{FF2B5EF4-FFF2-40B4-BE49-F238E27FC236}">
                <a16:creationId xmlns:a16="http://schemas.microsoft.com/office/drawing/2014/main" id="{F199F5AC-E194-CCF6-245E-BE30829ED16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23923E5A-640F-8F42-9052-5A69116FD3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5C8255BE-D56F-6F43-8F36-47C70FC8F7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B6B1F6A-1C30-4943-9BCF-BF7A4B75A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55BDAD62-502A-AB48-B146-31B993449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7FB94519-A966-FC43-9D64-413324751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Footer Placeholder 11">
            <a:extLst>
              <a:ext uri="{FF2B5EF4-FFF2-40B4-BE49-F238E27FC236}">
                <a16:creationId xmlns:a16="http://schemas.microsoft.com/office/drawing/2014/main" id="{6C3CB86B-D906-7A45-AF64-D4E11E69E9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Footer Placeholder 11">
            <a:extLst>
              <a:ext uri="{FF2B5EF4-FFF2-40B4-BE49-F238E27FC236}">
                <a16:creationId xmlns:a16="http://schemas.microsoft.com/office/drawing/2014/main" id="{033D677B-EB38-DC46-8E26-297B1DC701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79A0810E-693D-AD42-B557-8821D0F449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4B31C338-A216-6648-88BE-4BE86A7D05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079105A1-509D-9743-8244-65039EBDBE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FDE521AE-FEC4-F742-8028-557B57F9C3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DCD8DE34-82EB-B444-9C76-4BB3C19C0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F49A5B49-262B-D147-A0F1-06EA3A1B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C74D2F-53DD-984F-711F-3CB7B8C1BCDC}"/>
              </a:ext>
            </a:extLst>
          </p:cNvPr>
          <p:cNvGrpSpPr/>
          <p:nvPr userDrawn="1"/>
        </p:nvGrpSpPr>
        <p:grpSpPr>
          <a:xfrm>
            <a:off x="4377960" y="532639"/>
            <a:ext cx="3436080" cy="1701691"/>
            <a:chOff x="4303319" y="532639"/>
            <a:chExt cx="3436080" cy="1701691"/>
          </a:xfrm>
        </p:grpSpPr>
        <p:pic>
          <p:nvPicPr>
            <p:cNvPr id="2" name="Graphic 1">
              <a:extLst>
                <a:ext uri="{FF2B5EF4-FFF2-40B4-BE49-F238E27FC236}">
                  <a16:creationId xmlns:a16="http://schemas.microsoft.com/office/drawing/2014/main" id="{A2679B87-F92D-91F6-69BF-481624EE6C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4303319" y="532639"/>
              <a:ext cx="1701691" cy="1701691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377ECD0B-2FCF-6E20-705D-8A41E91459EF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791" t="12009" r="12174" b="15225"/>
            <a:stretch/>
          </p:blipFill>
          <p:spPr>
            <a:xfrm>
              <a:off x="6155223" y="532639"/>
              <a:ext cx="1584176" cy="1600218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9A62E9-2F01-FA4B-B2D0-3E00E71540D7}"/>
              </a:ext>
            </a:extLst>
          </p:cNvPr>
          <p:cNvSpPr/>
          <p:nvPr userDrawn="1"/>
        </p:nvSpPr>
        <p:spPr>
          <a:xfrm>
            <a:off x="767408" y="6290797"/>
            <a:ext cx="2052836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>
              <a:spcBef>
                <a:spcPts val="300"/>
              </a:spcBef>
            </a:pPr>
            <a:r>
              <a:rPr lang="en-US" sz="1000" dirty="0">
                <a:solidFill>
                  <a:schemeClr val="tx2"/>
                </a:solidFill>
              </a:rPr>
              <a:t>CLIC mini week 2023</a:t>
            </a:r>
          </a:p>
        </p:txBody>
      </p:sp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8EA74F8C-A2CF-C148-B840-83473C11C86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1756" y="6391836"/>
            <a:ext cx="1620788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0C9B367-6A87-E04C-9DF7-7101CFBADD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CFCB60-CEBF-AC4D-B60C-5DBE48E5948D}"/>
              </a:ext>
            </a:extLst>
          </p:cNvPr>
          <p:cNvSpPr/>
          <p:nvPr userDrawn="1"/>
        </p:nvSpPr>
        <p:spPr>
          <a:xfrm>
            <a:off x="767408" y="6290797"/>
            <a:ext cx="2232248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>
              <a:spcBef>
                <a:spcPts val="300"/>
              </a:spcBef>
            </a:pPr>
            <a:r>
              <a:rPr lang="en-US" sz="1000" dirty="0">
                <a:solidFill>
                  <a:schemeClr val="tx2"/>
                </a:solidFill>
              </a:rPr>
              <a:t>CLIC mini week 2023</a:t>
            </a:r>
          </a:p>
        </p:txBody>
      </p:sp>
      <p:sp>
        <p:nvSpPr>
          <p:cNvPr id="14" name="Date Placeholder 10">
            <a:extLst>
              <a:ext uri="{FF2B5EF4-FFF2-40B4-BE49-F238E27FC236}">
                <a16:creationId xmlns:a16="http://schemas.microsoft.com/office/drawing/2014/main" id="{8AB7716C-6436-834B-84A4-87CB2B6358F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1756" y="6391836"/>
            <a:ext cx="1620788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371756" y="6391836"/>
            <a:ext cx="1620788" cy="365125"/>
          </a:xfrm>
        </p:spPr>
        <p:txBody>
          <a:bodyPr/>
          <a:lstStyle>
            <a:lvl1pPr>
              <a:defRPr sz="1000"/>
            </a:lvl1pPr>
          </a:lstStyle>
          <a:p>
            <a:r>
              <a:rPr lang="en-US"/>
              <a:t>12/12/2023</a:t>
            </a:r>
            <a:endParaRPr lang="en-US" sz="1000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91836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007A3143-164B-764F-840D-606D28E9DA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91836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691B241-8FAD-D36A-73F3-197D7EB2EF57}"/>
              </a:ext>
            </a:extLst>
          </p:cNvPr>
          <p:cNvSpPr/>
          <p:nvPr userDrawn="1"/>
        </p:nvSpPr>
        <p:spPr>
          <a:xfrm>
            <a:off x="767408" y="6290797"/>
            <a:ext cx="2232248" cy="567203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74320" tIns="137160" rIns="274320" bIns="137160" rtlCol="0" anchor="ctr" anchorCtr="0"/>
          <a:lstStyle/>
          <a:p>
            <a:pPr>
              <a:spcBef>
                <a:spcPts val="300"/>
              </a:spcBef>
            </a:pPr>
            <a:r>
              <a:rPr lang="en-US" sz="1000" dirty="0">
                <a:solidFill>
                  <a:schemeClr val="tx2"/>
                </a:solidFill>
              </a:rPr>
              <a:t>CLIC mini week 2023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9467EF3B-1575-954F-AFCD-CF549CC202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1">
            <a:extLst>
              <a:ext uri="{FF2B5EF4-FFF2-40B4-BE49-F238E27FC236}">
                <a16:creationId xmlns:a16="http://schemas.microsoft.com/office/drawing/2014/main" id="{D0740332-11B4-D042-85D8-2628682B5D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953495" y="6378349"/>
            <a:ext cx="4285010" cy="365125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/>
              <a:t>12/12/2023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A. Latina | Compact ICS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hyperlink" Target="https://doi.org/10.1103/PhysRevAccelBeams.19.011001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1.gif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em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0.jpe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2499871"/>
            <a:ext cx="11376025" cy="2153265"/>
          </a:xfrm>
        </p:spPr>
        <p:txBody>
          <a:bodyPr/>
          <a:lstStyle/>
          <a:p>
            <a:pPr algn="ctr">
              <a:lnSpc>
                <a:spcPct val="150000"/>
              </a:lnSpc>
            </a:pPr>
            <a:r>
              <a:rPr lang="en-US" sz="3200" dirty="0"/>
              <a:t>A Compact Inverse-Compton Scattering Source </a:t>
            </a:r>
            <a:br>
              <a:rPr lang="en-US" sz="3200" dirty="0"/>
            </a:br>
            <a:r>
              <a:rPr lang="en-US" sz="3200" dirty="0"/>
              <a:t>Based on X-band Technology and </a:t>
            </a:r>
            <a:br>
              <a:rPr lang="en-US" sz="3200" dirty="0"/>
            </a:br>
            <a:r>
              <a:rPr lang="en-US" sz="3200" dirty="0"/>
              <a:t>Cavity-Enhanced High-Average-Power Ultrafast Lasers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368" y="5085184"/>
            <a:ext cx="11376026" cy="1800200"/>
          </a:xfrm>
        </p:spPr>
        <p:txBody>
          <a:bodyPr/>
          <a:lstStyle/>
          <a:p>
            <a:pPr algn="ctr">
              <a:lnSpc>
                <a:spcPct val="100000"/>
              </a:lnSpc>
            </a:pPr>
            <a:r>
              <a:rPr lang="en-US" sz="1800" dirty="0"/>
              <a:t>Andrea Latina</a:t>
            </a:r>
            <a:r>
              <a:rPr lang="en-US" sz="1800" b="0" dirty="0"/>
              <a:t>, </a:t>
            </a:r>
            <a:r>
              <a:rPr lang="en-US" sz="1800" dirty="0"/>
              <a:t>V. </a:t>
            </a:r>
            <a:r>
              <a:rPr lang="en-US" sz="1800" dirty="0" err="1"/>
              <a:t>Muşat</a:t>
            </a:r>
            <a:r>
              <a:rPr lang="en-US" sz="1800" b="0" dirty="0"/>
              <a:t>, R. </a:t>
            </a:r>
            <a:r>
              <a:rPr lang="en-US" sz="1800" b="0" dirty="0" err="1"/>
              <a:t>Corsini</a:t>
            </a:r>
            <a:r>
              <a:rPr lang="en-US" sz="1800" b="0" dirty="0"/>
              <a:t>, L.A. </a:t>
            </a:r>
            <a:r>
              <a:rPr lang="en-US" sz="1800" b="0" dirty="0" err="1"/>
              <a:t>Dyks</a:t>
            </a:r>
            <a:r>
              <a:rPr lang="en-US" sz="1800" b="0" dirty="0"/>
              <a:t>, E. Granados, A. </a:t>
            </a:r>
            <a:r>
              <a:rPr lang="en-US" sz="1800" b="0" dirty="0" err="1"/>
              <a:t>Grudiev</a:t>
            </a:r>
            <a:r>
              <a:rPr lang="en-US" sz="1800" b="0" dirty="0"/>
              <a:t>, S. </a:t>
            </a:r>
            <a:r>
              <a:rPr lang="en-US" sz="1800" b="0" dirty="0" err="1"/>
              <a:t>Stapnes</a:t>
            </a:r>
            <a:r>
              <a:rPr lang="en-US" sz="1800" b="0" dirty="0"/>
              <a:t>, P. Wang,</a:t>
            </a:r>
          </a:p>
          <a:p>
            <a:pPr algn="ctr">
              <a:lnSpc>
                <a:spcPct val="100000"/>
              </a:lnSpc>
            </a:pPr>
            <a:r>
              <a:rPr lang="en-US" sz="1800" b="0" dirty="0"/>
              <a:t>W. </a:t>
            </a:r>
            <a:r>
              <a:rPr lang="en-US" sz="1800" b="0" dirty="0" err="1"/>
              <a:t>Wuensch</a:t>
            </a:r>
            <a:r>
              <a:rPr lang="en-US" sz="1800" b="0" dirty="0"/>
              <a:t> (CERN, Geneva, Switzerland), E. Cormier, G. </a:t>
            </a:r>
            <a:r>
              <a:rPr lang="en-US" sz="1800" b="0" dirty="0" err="1"/>
              <a:t>Santarelli</a:t>
            </a:r>
            <a:r>
              <a:rPr lang="en-US" sz="1800" b="0" dirty="0"/>
              <a:t> (LP2N, </a:t>
            </a:r>
            <a:r>
              <a:rPr lang="en-US" sz="1800" b="0" dirty="0" err="1"/>
              <a:t>Talence</a:t>
            </a:r>
            <a:r>
              <a:rPr lang="en-US" sz="1800" b="0" dirty="0"/>
              <a:t>, France)</a:t>
            </a:r>
          </a:p>
          <a:p>
            <a:pPr algn="l">
              <a:lnSpc>
                <a:spcPct val="100000"/>
              </a:lnSpc>
            </a:pPr>
            <a:endParaRPr lang="en-US" sz="1800" dirty="0"/>
          </a:p>
          <a:p>
            <a:pPr algn="ctr">
              <a:lnSpc>
                <a:spcPct val="100000"/>
              </a:lnSpc>
            </a:pPr>
            <a:r>
              <a:rPr lang="en-US" sz="1800" dirty="0"/>
              <a:t>CLIC mini </a:t>
            </a:r>
            <a:r>
              <a:rPr lang="en-US" sz="1800"/>
              <a:t>week</a:t>
            </a:r>
            <a:r>
              <a:rPr lang="en-US" sz="1800" b="0"/>
              <a:t>, December 2023, CERN</a:t>
            </a:r>
            <a:endParaRPr lang="en-US" sz="1800" b="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7">
            <a:extLst>
              <a:ext uri="{FF2B5EF4-FFF2-40B4-BE49-F238E27FC236}">
                <a16:creationId xmlns:a16="http://schemas.microsoft.com/office/drawing/2014/main" id="{346E5591-4ECC-BC41-97CF-2003E97C85FB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042550707"/>
              </p:ext>
            </p:extLst>
          </p:nvPr>
        </p:nvGraphicFramePr>
        <p:xfrm>
          <a:off x="2981809" y="1065364"/>
          <a:ext cx="5562463" cy="3155724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285533">
                  <a:extLst>
                    <a:ext uri="{9D8B030D-6E8A-4147-A177-3AD203B41FA5}">
                      <a16:colId xmlns:a16="http://schemas.microsoft.com/office/drawing/2014/main" val="1233082090"/>
                    </a:ext>
                  </a:extLst>
                </a:gridCol>
                <a:gridCol w="985860">
                  <a:extLst>
                    <a:ext uri="{9D8B030D-6E8A-4147-A177-3AD203B41FA5}">
                      <a16:colId xmlns:a16="http://schemas.microsoft.com/office/drawing/2014/main" val="3184436051"/>
                    </a:ext>
                  </a:extLst>
                </a:gridCol>
                <a:gridCol w="1291070">
                  <a:extLst>
                    <a:ext uri="{9D8B030D-6E8A-4147-A177-3AD203B41FA5}">
                      <a16:colId xmlns:a16="http://schemas.microsoft.com/office/drawing/2014/main" val="170081530"/>
                    </a:ext>
                  </a:extLst>
                </a:gridCol>
              </a:tblGrid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Electron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939996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240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38235564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Single-bunch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pC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0697660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Repetition rate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50726355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Nb. of bunches per train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1000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93375485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Bunch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 300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600" dirty="0"/>
                        <a:t>μ</a:t>
                      </a:r>
                      <a:r>
                        <a:rPr lang="en-US" sz="1600" dirty="0"/>
                        <a:t>m/c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90482200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Bunch spacing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1/3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ns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26609290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r>
                        <a:rPr lang="en-GB" sz="1600" dirty="0"/>
                        <a:t>Norm. transverse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/>
                        <a:t>&lt; 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600" dirty="0" err="1"/>
                        <a:t>mm.mrad</a:t>
                      </a:r>
                      <a:endParaRPr lang="en-GB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1793112"/>
                  </a:ext>
                </a:extLst>
              </a:tr>
              <a:tr h="350636">
                <a:tc>
                  <a:txBody>
                    <a:bodyPr/>
                    <a:lstStyle/>
                    <a:p>
                      <a:pPr lvl="0">
                        <a:buNone/>
                      </a:pPr>
                      <a:r>
                        <a:rPr lang="en-GB" sz="1600" dirty="0"/>
                        <a:t>Final bunch energy spread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0.3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 algn="ctr">
                        <a:buNone/>
                      </a:pPr>
                      <a:r>
                        <a:rPr lang="en-GB" sz="1600" dirty="0"/>
                        <a:t>%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6018682"/>
                  </a:ext>
                </a:extLst>
              </a:tr>
            </a:tbl>
          </a:graphicData>
        </a:graphic>
      </p:graphicFrame>
      <p:sp>
        <p:nvSpPr>
          <p:cNvPr id="3" name="Title 2">
            <a:extLst>
              <a:ext uri="{FF2B5EF4-FFF2-40B4-BE49-F238E27FC236}">
                <a16:creationId xmlns:a16="http://schemas.microsoft.com/office/drawing/2014/main" id="{F997C634-397D-AAFA-74B9-AB6F658A5F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parameters of the HPCI–ICS source</a:t>
            </a:r>
            <a:br>
              <a:rPr lang="en-GB" dirty="0"/>
            </a:b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61F0D-353B-75AB-4E86-A595DB0E74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6953F-A8F8-94F7-0E65-E9C560E904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A633227A-D6C1-9B43-B1B4-0126FCE01E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graphicFrame>
        <p:nvGraphicFramePr>
          <p:cNvPr id="2" name="Table 7">
            <a:extLst>
              <a:ext uri="{FF2B5EF4-FFF2-40B4-BE49-F238E27FC236}">
                <a16:creationId xmlns:a16="http://schemas.microsoft.com/office/drawing/2014/main" id="{B868D255-0014-1B9A-5822-66F1B617127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5337142"/>
              </p:ext>
            </p:extLst>
          </p:nvPr>
        </p:nvGraphicFramePr>
        <p:xfrm>
          <a:off x="3015942" y="4412356"/>
          <a:ext cx="5528329" cy="16809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228672">
                  <a:extLst>
                    <a:ext uri="{9D8B030D-6E8A-4147-A177-3AD203B41FA5}">
                      <a16:colId xmlns:a16="http://schemas.microsoft.com/office/drawing/2014/main" val="3405439984"/>
                    </a:ext>
                  </a:extLst>
                </a:gridCol>
                <a:gridCol w="1300621">
                  <a:extLst>
                    <a:ext uri="{9D8B030D-6E8A-4147-A177-3AD203B41FA5}">
                      <a16:colId xmlns:a16="http://schemas.microsoft.com/office/drawing/2014/main" val="4075604545"/>
                    </a:ext>
                  </a:extLst>
                </a:gridCol>
                <a:gridCol w="999036">
                  <a:extLst>
                    <a:ext uri="{9D8B030D-6E8A-4147-A177-3AD203B41FA5}">
                      <a16:colId xmlns:a16="http://schemas.microsoft.com/office/drawing/2014/main" val="2451756836"/>
                    </a:ext>
                  </a:extLst>
                </a:gridCol>
              </a:tblGrid>
              <a:tr h="336188">
                <a:tc>
                  <a:txBody>
                    <a:bodyPr/>
                    <a:lstStyle/>
                    <a:p>
                      <a:r>
                        <a:rPr lang="en-CH" sz="1600" dirty="0"/>
                        <a:t>ICS Laser beam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4000"/>
                  </a:ext>
                </a:extLst>
              </a:tr>
              <a:tr h="336188">
                <a:tc>
                  <a:txBody>
                    <a:bodyPr/>
                    <a:lstStyle/>
                    <a:p>
                      <a:r>
                        <a:rPr lang="en-CH" sz="1600" dirty="0"/>
                        <a:t>Wavelength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515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350794"/>
                  </a:ext>
                </a:extLst>
              </a:tr>
              <a:tr h="336188">
                <a:tc>
                  <a:txBody>
                    <a:bodyPr/>
                    <a:lstStyle/>
                    <a:p>
                      <a:r>
                        <a:rPr lang="en-CH" sz="1600" dirty="0"/>
                        <a:t>Pulse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sz="1600" dirty="0"/>
                        <a:t>μ</a:t>
                      </a:r>
                      <a:r>
                        <a:rPr lang="en-US" sz="1600" dirty="0"/>
                        <a:t>J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797728"/>
                  </a:ext>
                </a:extLst>
              </a:tr>
              <a:tr h="336188">
                <a:tc>
                  <a:txBody>
                    <a:bodyPr/>
                    <a:lstStyle/>
                    <a:p>
                      <a:r>
                        <a:rPr lang="en-CH" sz="1600" dirty="0"/>
                        <a:t>Pulse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ps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96071"/>
                  </a:ext>
                </a:extLst>
              </a:tr>
              <a:tr h="33618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1600" dirty="0"/>
                        <a:t>Crossing angle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deg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42692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65851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2640"/>
          </a:xfrm>
        </p:spPr>
        <p:txBody>
          <a:bodyPr/>
          <a:lstStyle/>
          <a:p>
            <a:r>
              <a:rPr lang="en-GB" dirty="0"/>
              <a:t>Photoinjector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BD5035-94AF-0451-4F5C-F9F32AC88C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6741" y="44624"/>
            <a:ext cx="1025923" cy="1025923"/>
          </a:xfrm>
          <a:prstGeom prst="rect">
            <a:avLst/>
          </a:prstGeom>
        </p:spPr>
      </p:pic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AB6D724-A36B-3C44-B7FF-BBC569DF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06C88FAA-D8A7-AA48-1F3C-580A5CA6ECA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47780">
            <a:off x="823953" y="1091915"/>
            <a:ext cx="4591820" cy="3058396"/>
          </a:xfrm>
          <a:prstGeom prst="rect">
            <a:avLst/>
          </a:prstGeom>
        </p:spPr>
      </p:pic>
      <p:graphicFrame>
        <p:nvGraphicFramePr>
          <p:cNvPr id="20" name="Table 19">
            <a:extLst>
              <a:ext uri="{FF2B5EF4-FFF2-40B4-BE49-F238E27FC236}">
                <a16:creationId xmlns:a16="http://schemas.microsoft.com/office/drawing/2014/main" id="{C7E3582B-2D57-644A-55C8-D687529A12B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98801270"/>
              </p:ext>
            </p:extLst>
          </p:nvPr>
        </p:nvGraphicFramePr>
        <p:xfrm>
          <a:off x="6312024" y="1412776"/>
          <a:ext cx="5030573" cy="274320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2658539">
                  <a:extLst>
                    <a:ext uri="{9D8B030D-6E8A-4147-A177-3AD203B41FA5}">
                      <a16:colId xmlns:a16="http://schemas.microsoft.com/office/drawing/2014/main" val="3405439984"/>
                    </a:ext>
                  </a:extLst>
                </a:gridCol>
                <a:gridCol w="1072924">
                  <a:extLst>
                    <a:ext uri="{9D8B030D-6E8A-4147-A177-3AD203B41FA5}">
                      <a16:colId xmlns:a16="http://schemas.microsoft.com/office/drawing/2014/main" val="4075604545"/>
                    </a:ext>
                  </a:extLst>
                </a:gridCol>
                <a:gridCol w="1299110">
                  <a:extLst>
                    <a:ext uri="{9D8B030D-6E8A-4147-A177-3AD203B41FA5}">
                      <a16:colId xmlns:a16="http://schemas.microsoft.com/office/drawing/2014/main" val="2451756836"/>
                    </a:ext>
                  </a:extLst>
                </a:gridCol>
              </a:tblGrid>
              <a:tr h="124278">
                <a:tc>
                  <a:txBody>
                    <a:bodyPr/>
                    <a:lstStyle/>
                    <a:p>
                      <a:r>
                        <a:rPr lang="en-CH" sz="1400" dirty="0"/>
                        <a:t>Photoinjector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4000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CH" sz="1400" dirty="0"/>
                        <a:t>Gradient at cathode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90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MV/m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350794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Frequency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GHz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388025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Cathode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Cs</a:t>
                      </a:r>
                      <a:r>
                        <a:rPr lang="en-CH" sz="1400" baseline="-25000" dirty="0"/>
                        <a:t>2</a:t>
                      </a:r>
                      <a:r>
                        <a:rPr lang="en-CH" sz="1400" dirty="0"/>
                        <a:t>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7030947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Laser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UV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37716227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Bunch charge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100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pC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52165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6.5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66190797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Norm. transverse emittance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&lt; 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mm.mrad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1649627"/>
                  </a:ext>
                </a:extLst>
              </a:tr>
              <a:tr h="288141">
                <a:tc>
                  <a:txBody>
                    <a:bodyPr/>
                    <a:lstStyle/>
                    <a:p>
                      <a:r>
                        <a:rPr lang="en-US" sz="1400" dirty="0"/>
                        <a:t>Total length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1.3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m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96071"/>
                  </a:ext>
                </a:extLst>
              </a:tr>
            </a:tbl>
          </a:graphicData>
        </a:graphic>
      </p:graphicFrame>
      <p:grpSp>
        <p:nvGrpSpPr>
          <p:cNvPr id="2" name="Group 1">
            <a:extLst>
              <a:ext uri="{FF2B5EF4-FFF2-40B4-BE49-F238E27FC236}">
                <a16:creationId xmlns:a16="http://schemas.microsoft.com/office/drawing/2014/main" id="{736A40A6-2AEF-1AE0-1A63-79E90ECC6B23}"/>
              </a:ext>
            </a:extLst>
          </p:cNvPr>
          <p:cNvGrpSpPr/>
          <p:nvPr/>
        </p:nvGrpSpPr>
        <p:grpSpPr>
          <a:xfrm>
            <a:off x="839416" y="4221088"/>
            <a:ext cx="4320480" cy="1881500"/>
            <a:chOff x="839416" y="4221088"/>
            <a:chExt cx="4320480" cy="1881500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709040B-8C27-D477-E2AE-B9A94E4A60B0}"/>
                </a:ext>
              </a:extLst>
            </p:cNvPr>
            <p:cNvSpPr txBox="1"/>
            <p:nvPr/>
          </p:nvSpPr>
          <p:spPr>
            <a:xfrm>
              <a:off x="5095776" y="5352891"/>
              <a:ext cx="64120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dirty="0"/>
                <a:t>t</a:t>
              </a:r>
            </a:p>
          </p:txBody>
        </p: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8F7007D4-465E-0534-9269-C33248E3F401}"/>
                </a:ext>
              </a:extLst>
            </p:cNvPr>
            <p:cNvCxnSpPr>
              <a:cxnSpLocks/>
            </p:cNvCxnSpPr>
            <p:nvPr/>
          </p:nvCxnSpPr>
          <p:spPr>
            <a:xfrm>
              <a:off x="839416" y="5269850"/>
              <a:ext cx="4320480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8A7887A-841B-6168-5F05-247DC7DA734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3941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D4DE2918-5400-562E-A5E9-5F1AC0F2390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186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>
              <a:extLst>
                <a:ext uri="{FF2B5EF4-FFF2-40B4-BE49-F238E27FC236}">
                  <a16:creationId xmlns:a16="http://schemas.microsoft.com/office/drawing/2014/main" id="{8FE8D1BF-1ACA-D9AD-50B2-C9975F94210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4430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226060EA-1AE9-00E8-4801-7DD434FE96F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9674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F3D4A925-F115-1B6B-3BF9-4B84751532B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4919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3950B3FD-DB67-6076-123B-17677EA810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0163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E7646F-FD77-BD16-8CA0-A8570BE392D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5408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749A3BBD-2B34-C94E-84C3-624B945F41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0652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>
              <a:extLst>
                <a:ext uri="{FF2B5EF4-FFF2-40B4-BE49-F238E27FC236}">
                  <a16:creationId xmlns:a16="http://schemas.microsoft.com/office/drawing/2014/main" id="{9603A456-F341-8A51-9084-28796C7185C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25896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5D934E-51DA-2F21-071A-27511159770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1141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F584BE68-E93A-576D-2534-0A8078E0DB8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385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43CE6430-F068-056E-2A7B-0FDFEAB7B0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1630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>
              <a:extLst>
                <a:ext uri="{FF2B5EF4-FFF2-40B4-BE49-F238E27FC236}">
                  <a16:creationId xmlns:a16="http://schemas.microsoft.com/office/drawing/2014/main" id="{C4525A81-0CD1-DC97-35B8-B7F5022B993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46874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EA9FE94B-C0C9-A653-2298-032F8EF2735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2118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AA7CC7E9-E318-E9EE-E592-B5903F3B915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57363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2013CC78-7520-86EF-747B-10EA5ABCAE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2607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0ED52E3-34CB-B5F4-D47D-FA565F36C0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7852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F24C97A2-C4D9-C95E-6C5E-8107F3D767F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3096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A16C8CA5-F863-FD10-4008-1707B49D41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8340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EB539EEE-E871-9A8D-877B-370A171CC74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27980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5F4B50EE-003B-2BB3-D538-4A36C8B535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3224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5727AFF-D8BC-CA80-2747-5E11943000B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38468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>
              <a:extLst>
                <a:ext uri="{FF2B5EF4-FFF2-40B4-BE49-F238E27FC236}">
                  <a16:creationId xmlns:a16="http://schemas.microsoft.com/office/drawing/2014/main" id="{3794093D-A32D-03AA-E9C7-89FB7DD1BD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3713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AA8E66F-1570-B2E8-F118-3A6D7563D49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48957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5B9D5D1C-E3DE-391E-F930-2CCF85703B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4202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>
              <a:extLst>
                <a:ext uri="{FF2B5EF4-FFF2-40B4-BE49-F238E27FC236}">
                  <a16:creationId xmlns:a16="http://schemas.microsoft.com/office/drawing/2014/main" id="{DEE9417B-9BD8-3B3F-9E11-4DC479B22C7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9446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13B406AA-AB49-8296-07DE-6464AB422F8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4690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EB8C458B-70CB-43A7-F4E6-7EE6FD159C8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69935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>
              <a:extLst>
                <a:ext uri="{FF2B5EF4-FFF2-40B4-BE49-F238E27FC236}">
                  <a16:creationId xmlns:a16="http://schemas.microsoft.com/office/drawing/2014/main" id="{C6B8C8C9-906E-671D-110E-2E0C2131F35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75179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D49E410E-2AD3-13AC-13BA-CEAA677828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0424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56EF4927-97CE-A2C7-AB6F-230F952586E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5668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1CE5E419-FDB9-D9D3-4771-DA7CC54D447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0912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5595316A-E57A-FAA0-935B-C9C3F97C930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96157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89BBC31-544D-D344-DCA3-BABF1209589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14016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>
              <a:extLst>
                <a:ext uri="{FF2B5EF4-FFF2-40B4-BE49-F238E27FC236}">
                  <a16:creationId xmlns:a16="http://schemas.microsoft.com/office/drawing/2014/main" id="{3BFEEAE4-89EC-637A-FCB7-AA86451592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066460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2671E60E-5984-99DA-1685-2C0A1AD5C7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18904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E6164A0-96B7-F5DA-DE94-C66A49C8E3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171348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>
              <a:extLst>
                <a:ext uri="{FF2B5EF4-FFF2-40B4-BE49-F238E27FC236}">
                  <a16:creationId xmlns:a16="http://schemas.microsoft.com/office/drawing/2014/main" id="{95C3517E-D8D7-6448-52A9-1EE989E77B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23792" y="4765793"/>
              <a:ext cx="0" cy="504057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5" name="Left Brace 64">
              <a:extLst>
                <a:ext uri="{FF2B5EF4-FFF2-40B4-BE49-F238E27FC236}">
                  <a16:creationId xmlns:a16="http://schemas.microsoft.com/office/drawing/2014/main" id="{7813DF12-F2EE-ED74-F038-31C26B726E89}"/>
                </a:ext>
              </a:extLst>
            </p:cNvPr>
            <p:cNvSpPr/>
            <p:nvPr/>
          </p:nvSpPr>
          <p:spPr>
            <a:xfrm rot="5400000">
              <a:off x="1254353" y="4123401"/>
              <a:ext cx="114111" cy="943986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6" name="TextBox 65">
              <a:extLst>
                <a:ext uri="{FF2B5EF4-FFF2-40B4-BE49-F238E27FC236}">
                  <a16:creationId xmlns:a16="http://schemas.microsoft.com/office/drawing/2014/main" id="{32D71543-0A92-02E8-2092-22D3F79EC929}"/>
                </a:ext>
              </a:extLst>
            </p:cNvPr>
            <p:cNvSpPr txBox="1"/>
            <p:nvPr/>
          </p:nvSpPr>
          <p:spPr>
            <a:xfrm>
              <a:off x="839416" y="4221088"/>
              <a:ext cx="961802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dirty="0"/>
                <a:t>1000 bunches</a:t>
              </a:r>
            </a:p>
          </p:txBody>
        </p:sp>
        <p:sp>
          <p:nvSpPr>
            <p:cNvPr id="67" name="Left Brace 66">
              <a:extLst>
                <a:ext uri="{FF2B5EF4-FFF2-40B4-BE49-F238E27FC236}">
                  <a16:creationId xmlns:a16="http://schemas.microsoft.com/office/drawing/2014/main" id="{98D5A23D-891A-D723-9AC9-D58668D7075A}"/>
                </a:ext>
              </a:extLst>
            </p:cNvPr>
            <p:cNvSpPr/>
            <p:nvPr/>
          </p:nvSpPr>
          <p:spPr>
            <a:xfrm rot="16200000">
              <a:off x="1132898" y="5321672"/>
              <a:ext cx="119450" cy="64938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E32C8FE6-36A4-2893-2873-F184A3F274FA}"/>
                </a:ext>
              </a:extLst>
            </p:cNvPr>
            <p:cNvSpPr txBox="1"/>
            <p:nvPr/>
          </p:nvSpPr>
          <p:spPr>
            <a:xfrm>
              <a:off x="983431" y="5445224"/>
              <a:ext cx="418384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dirty="0"/>
                <a:t>1/3 ns</a:t>
              </a:r>
            </a:p>
          </p:txBody>
        </p:sp>
        <p:sp>
          <p:nvSpPr>
            <p:cNvPr id="69" name="Left Brace 68">
              <a:extLst>
                <a:ext uri="{FF2B5EF4-FFF2-40B4-BE49-F238E27FC236}">
                  <a16:creationId xmlns:a16="http://schemas.microsoft.com/office/drawing/2014/main" id="{271EE58D-6519-626B-2D1B-EF925666B815}"/>
                </a:ext>
              </a:extLst>
            </p:cNvPr>
            <p:cNvSpPr/>
            <p:nvPr/>
          </p:nvSpPr>
          <p:spPr>
            <a:xfrm rot="16200000">
              <a:off x="1959416" y="4541249"/>
              <a:ext cx="200385" cy="2440383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795128A0-32AF-2EFB-F6F3-F08E88633DF3}"/>
                </a:ext>
              </a:extLst>
            </p:cNvPr>
            <p:cNvSpPr txBox="1"/>
            <p:nvPr/>
          </p:nvSpPr>
          <p:spPr>
            <a:xfrm>
              <a:off x="1827115" y="5917922"/>
              <a:ext cx="485710" cy="18466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200" dirty="0"/>
                <a:t>100 Hz</a:t>
              </a:r>
            </a:p>
          </p:txBody>
        </p:sp>
      </p:grpSp>
      <p:sp>
        <p:nvSpPr>
          <p:cNvPr id="72" name="TextBox 71">
            <a:extLst>
              <a:ext uri="{FF2B5EF4-FFF2-40B4-BE49-F238E27FC236}">
                <a16:creationId xmlns:a16="http://schemas.microsoft.com/office/drawing/2014/main" id="{38D38FEE-B6F6-49F3-7F3F-DCFBCC2FDCEB}"/>
              </a:ext>
            </a:extLst>
          </p:cNvPr>
          <p:cNvSpPr txBox="1"/>
          <p:nvPr/>
        </p:nvSpPr>
        <p:spPr>
          <a:xfrm>
            <a:off x="7438768" y="4213654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endParaRPr lang="en-CH" dirty="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DD1DAF4-931F-3467-CA2E-3BF77C43F588}"/>
              </a:ext>
            </a:extLst>
          </p:cNvPr>
          <p:cNvSpPr txBox="1"/>
          <p:nvPr/>
        </p:nvSpPr>
        <p:spPr>
          <a:xfrm>
            <a:off x="6374045" y="4448725"/>
            <a:ext cx="5030508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600"/>
              <a:t>S-band</a:t>
            </a:r>
            <a:r>
              <a:rPr lang="en-US" sz="1600" dirty="0"/>
              <a:t> gun</a:t>
            </a:r>
            <a:r>
              <a:rPr lang="en-CH" sz="1600"/>
              <a:t>. </a:t>
            </a:r>
            <a:r>
              <a:rPr lang="en-CH" sz="1600" dirty="0"/>
              <a:t>Similar to the photoinjector of the CLEAR facility at CERN</a:t>
            </a:r>
          </a:p>
        </p:txBody>
      </p:sp>
    </p:spTree>
    <p:extLst>
      <p:ext uri="{BB962C8B-B14F-4D97-AF65-F5344CB8AC3E}">
        <p14:creationId xmlns:p14="http://schemas.microsoft.com/office/powerpoint/2010/main" val="7670355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14EE82F-4D12-55B0-833F-98452ED03E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E393372-AEEB-A3E1-1BE9-2F0B37730A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9E09195-631A-2BAE-94D9-33BCA4378C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56CC1F1D-4431-29FE-3A3A-5A4B3ED637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180" y="941267"/>
            <a:ext cx="8549640" cy="2437849"/>
          </a:xfrm>
          <a:prstGeom prst="rect">
            <a:avLst/>
          </a:prstGeom>
        </p:spPr>
      </p:pic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55AE0BDF-E01B-92FB-EF21-98F662573E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7214435"/>
              </p:ext>
            </p:extLst>
          </p:nvPr>
        </p:nvGraphicFramePr>
        <p:xfrm>
          <a:off x="839416" y="3429000"/>
          <a:ext cx="5064310" cy="2682240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3048087">
                  <a:extLst>
                    <a:ext uri="{9D8B030D-6E8A-4147-A177-3AD203B41FA5}">
                      <a16:colId xmlns:a16="http://schemas.microsoft.com/office/drawing/2014/main" val="3405439984"/>
                    </a:ext>
                  </a:extLst>
                </a:gridCol>
                <a:gridCol w="1008112">
                  <a:extLst>
                    <a:ext uri="{9D8B030D-6E8A-4147-A177-3AD203B41FA5}">
                      <a16:colId xmlns:a16="http://schemas.microsoft.com/office/drawing/2014/main" val="4075604545"/>
                    </a:ext>
                  </a:extLst>
                </a:gridCol>
                <a:gridCol w="1008111">
                  <a:extLst>
                    <a:ext uri="{9D8B030D-6E8A-4147-A177-3AD203B41FA5}">
                      <a16:colId xmlns:a16="http://schemas.microsoft.com/office/drawing/2014/main" val="2451756836"/>
                    </a:ext>
                  </a:extLst>
                </a:gridCol>
              </a:tblGrid>
              <a:tr h="318583">
                <a:tc>
                  <a:txBody>
                    <a:bodyPr/>
                    <a:lstStyle/>
                    <a:p>
                      <a:r>
                        <a:rPr lang="en-CH" sz="1600" dirty="0"/>
                        <a:t>X-band linac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4000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US" sz="1600" dirty="0"/>
                        <a:t>Frequency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12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/>
                        <a:t>GHz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350794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CH" sz="1600" dirty="0"/>
                        <a:t>Phase advance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2</a:t>
                      </a:r>
                      <a:r>
                        <a:rPr lang="el-GR" sz="1600" dirty="0"/>
                        <a:t>π</a:t>
                      </a:r>
                      <a:r>
                        <a:rPr lang="en-CH" sz="1600" dirty="0"/>
                        <a:t>/3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rad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87802286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US" sz="1600" dirty="0"/>
                        <a:t>Average loaded gradient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MV/m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92406920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GB" sz="1600" dirty="0"/>
                        <a:t>A</a:t>
                      </a:r>
                      <a:r>
                        <a:rPr lang="en-CH" sz="1600" dirty="0"/>
                        <a:t>verage iris aperture radius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3.8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/>
                        <a:t>mm</a:t>
                      </a:r>
                      <a:endParaRPr lang="en-CH" sz="16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797728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CH" sz="1600" dirty="0"/>
                        <a:t>Structure length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0.5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nm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96071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CH" sz="1600" dirty="0"/>
                        <a:t>HOM damping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yes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1270270"/>
                  </a:ext>
                </a:extLst>
              </a:tr>
              <a:tr h="319445">
                <a:tc>
                  <a:txBody>
                    <a:bodyPr/>
                    <a:lstStyle/>
                    <a:p>
                      <a:r>
                        <a:rPr lang="en-US" sz="1600" dirty="0"/>
                        <a:t>Energy gain per module</a:t>
                      </a:r>
                      <a:endParaRPr lang="en-CH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~80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600" dirty="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426929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4F6D85CF-8CA6-37DE-BB78-416DDAA05AB7}"/>
              </a:ext>
            </a:extLst>
          </p:cNvPr>
          <p:cNvSpPr txBox="1"/>
          <p:nvPr/>
        </p:nvSpPr>
        <p:spPr>
          <a:xfrm>
            <a:off x="6288276" y="3914078"/>
            <a:ext cx="5304082" cy="166199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dirty="0"/>
              <a:t>1 Klystron + 1 Pulse compressor can feed up to 8 structures.</a:t>
            </a:r>
          </a:p>
          <a:p>
            <a:pPr algn="l"/>
            <a:endParaRPr lang="en-CH" dirty="0"/>
          </a:p>
          <a:p>
            <a:r>
              <a:rPr lang="en-CH" dirty="0"/>
              <a:t>It’s a wakefield-dominated linac.</a:t>
            </a:r>
          </a:p>
          <a:p>
            <a:endParaRPr lang="en-CH" dirty="0"/>
          </a:p>
          <a:p>
            <a:pPr algn="l"/>
            <a:r>
              <a:rPr lang="en-CH" dirty="0"/>
              <a:t>X-band =&gt; small iris apertures =&gt; strong wakefields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67B935C-4617-1DC0-DEE3-99D4E676FE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2640"/>
          </a:xfrm>
        </p:spPr>
        <p:txBody>
          <a:bodyPr/>
          <a:lstStyle/>
          <a:p>
            <a:r>
              <a:rPr lang="en-GB" dirty="0" err="1"/>
              <a:t>Linac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72290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28B56736-E829-636B-7D1F-26222DB87B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/>
              <a:t>CLIC high</a:t>
            </a:r>
            <a:r>
              <a:rPr lang="en-US" dirty="0"/>
              <a:t> </a:t>
            </a:r>
            <a:r>
              <a:rPr lang="en-CH"/>
              <a:t>current </a:t>
            </a:r>
            <a:r>
              <a:rPr lang="en-CH" dirty="0"/>
              <a:t>beam stability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71895D9-89C5-04D8-45ED-DA5CA27065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8E573C0-ACD2-0CD0-CDAD-E400BF0CF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4DDCBDC3-5993-88A4-3378-34F7A39C3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70E1843-8971-633A-1F38-0A0A1A62DB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496" y="95776"/>
            <a:ext cx="1365504" cy="136550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B87A5FC-BA54-18DE-A724-29E27EDD8C1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7968" y="1006989"/>
            <a:ext cx="2607702" cy="1965376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86117FC-ECEF-5ACE-9813-15CF5583A2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7063" y="1507943"/>
            <a:ext cx="3006291" cy="4024952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0EB050E-A9A0-0F0E-C583-AF63EDBC05F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63752" y="2924944"/>
            <a:ext cx="4862505" cy="333404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04E0F86-4704-8ADA-D014-E2BC549A58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24018" y="2341443"/>
            <a:ext cx="3955758" cy="317578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0FFF035-5217-F27E-86B7-8C028CE62EAB}"/>
              </a:ext>
            </a:extLst>
          </p:cNvPr>
          <p:cNvSpPr txBox="1"/>
          <p:nvPr/>
        </p:nvSpPr>
        <p:spPr>
          <a:xfrm>
            <a:off x="219959" y="1268760"/>
            <a:ext cx="5277422" cy="78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>
                <a:solidFill>
                  <a:schemeClr val="tx2">
                    <a:lumMod val="90000"/>
                    <a:lumOff val="10000"/>
                  </a:schemeClr>
                </a:solidFill>
              </a:rPr>
              <a:t>High-current beam requires Higher-Order-Mode suppression for beam stability, just like CLIC</a:t>
            </a:r>
            <a:endParaRPr lang="en-GB" sz="1600" dirty="0">
              <a:solidFill>
                <a:schemeClr val="tx2">
                  <a:lumMod val="90000"/>
                  <a:lumOff val="10000"/>
                </a:schemeClr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F2C9C329-BAE8-2F76-63BE-B96153D843B4}"/>
              </a:ext>
            </a:extLst>
          </p:cNvPr>
          <p:cNvSpPr/>
          <p:nvPr/>
        </p:nvSpPr>
        <p:spPr>
          <a:xfrm>
            <a:off x="8282972" y="5661248"/>
            <a:ext cx="3717684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>
                <a:hlinkClick r:id="rId7"/>
              </a:rPr>
              <a:t>https://doi.org/10.1103/PhysRevAccelBeams.19.011001</a:t>
            </a:r>
            <a:r>
              <a:rPr lang="en-GB" sz="11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96702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graph of a number of different colored lines&#10;&#10;Description automatically generated with medium confidence">
            <a:extLst>
              <a:ext uri="{FF2B5EF4-FFF2-40B4-BE49-F238E27FC236}">
                <a16:creationId xmlns:a16="http://schemas.microsoft.com/office/drawing/2014/main" id="{8B43C870-2621-616B-317B-03E19AD143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1549" y="1104898"/>
            <a:ext cx="6834571" cy="5120057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CABD9E72-E752-2589-11E4-4F4D7AF62D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Electron beam dynamics</a:t>
            </a:r>
            <a:br>
              <a:rPr lang="en-GB" dirty="0"/>
            </a:br>
            <a:r>
              <a:rPr lang="en-GB" sz="1400" dirty="0"/>
              <a:t>RF-Track simulation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96208D-CEB3-4EAC-312E-9E8013A2A3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E2097A-BFE3-B44A-22FF-E25F34035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0" name="Picture 9" descr="A graph of a function&#10;&#10;Description automatically generated">
            <a:extLst>
              <a:ext uri="{FF2B5EF4-FFF2-40B4-BE49-F238E27FC236}">
                <a16:creationId xmlns:a16="http://schemas.microsoft.com/office/drawing/2014/main" id="{9CB06C5D-1769-5E08-5C45-0C3AEE7B9D1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86034" y="685801"/>
            <a:ext cx="3657600" cy="2743199"/>
          </a:xfrm>
          <a:prstGeom prst="rect">
            <a:avLst/>
          </a:prstGeom>
        </p:spPr>
      </p:pic>
      <p:pic>
        <p:nvPicPr>
          <p:cNvPr id="12" name="Picture 11" descr="A graph with blue dots&#10;&#10;Description automatically generated">
            <a:extLst>
              <a:ext uri="{FF2B5EF4-FFF2-40B4-BE49-F238E27FC236}">
                <a16:creationId xmlns:a16="http://schemas.microsoft.com/office/drawing/2014/main" id="{C8B0F439-7584-A86B-4A47-DA343E4BFB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86034" y="3572436"/>
            <a:ext cx="3657600" cy="25640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B253A27-D07E-E195-485F-92E9C2767AEA}"/>
              </a:ext>
            </a:extLst>
          </p:cNvPr>
          <p:cNvSpPr txBox="1"/>
          <p:nvPr/>
        </p:nvSpPr>
        <p:spPr>
          <a:xfrm>
            <a:off x="8253885" y="580792"/>
            <a:ext cx="272189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/>
              <a:t>Single-bunch jitter amplification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CB62153-2336-AFF7-3AB7-143D4C67E981}"/>
              </a:ext>
            </a:extLst>
          </p:cNvPr>
          <p:cNvSpPr txBox="1"/>
          <p:nvPr/>
        </p:nvSpPr>
        <p:spPr>
          <a:xfrm>
            <a:off x="8313998" y="3429000"/>
            <a:ext cx="260167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GB" sz="1400" b="1" dirty="0"/>
              <a:t>Multi-bunch jitter amplification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4CA4C69-E3A8-6E43-B6F2-BD247B064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38171681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36242-87B7-9A43-26AA-9348E76E6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35D80-EFBD-ACAB-A0CB-60C755D56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1" name="Picture 10" descr="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5A72E195-54B5-8777-659F-C51F760E92F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09413" y="1196752"/>
            <a:ext cx="6570763" cy="492525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FE4B79D-EC8B-7402-357B-5583653480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17409" y="404664"/>
            <a:ext cx="2647143" cy="566776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CEB105E8-15B4-6E39-D29B-466B5564B550}"/>
              </a:ext>
            </a:extLst>
          </p:cNvPr>
          <p:cNvSpPr txBox="1"/>
          <p:nvPr/>
        </p:nvSpPr>
        <p:spPr>
          <a:xfrm>
            <a:off x="394953" y="6009530"/>
            <a:ext cx="159659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b</a:t>
            </a:r>
            <a:r>
              <a:rPr lang="en-CH" sz="1400" dirty="0"/>
              <a:t>x = bunch crossing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1D5D03E-62CF-4C42-A86E-BDFA41ABF9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2CDAA51-6DB5-1412-52DB-319F0AAB6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Photon performance</a:t>
            </a:r>
            <a:br>
              <a:rPr lang="en-GB" dirty="0"/>
            </a:br>
            <a:r>
              <a:rPr lang="en-GB" sz="1400" dirty="0"/>
              <a:t>RF-Track simulation</a:t>
            </a: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19EC482-A6BC-58C9-9BAB-B2F49FC56824}"/>
              </a:ext>
            </a:extLst>
          </p:cNvPr>
          <p:cNvSpPr txBox="1"/>
          <p:nvPr/>
        </p:nvSpPr>
        <p:spPr>
          <a:xfrm>
            <a:off x="5709424" y="1279793"/>
            <a:ext cx="194284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0.5 mrad = 2% BW</a:t>
            </a:r>
          </a:p>
        </p:txBody>
      </p:sp>
    </p:spTree>
    <p:extLst>
      <p:ext uri="{BB962C8B-B14F-4D97-AF65-F5344CB8AC3E}">
        <p14:creationId xmlns:p14="http://schemas.microsoft.com/office/powerpoint/2010/main" val="4193417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32CDAA51-6DB5-1412-52DB-319F0AAB6C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Photon performance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736242-87B7-9A43-26AA-9348E76E6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E35D80-EFBD-ACAB-A0CB-60C755D56D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0FA7C27A-0F6A-2BD6-1405-5B769F9B011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6281951"/>
              </p:ext>
            </p:extLst>
          </p:nvPr>
        </p:nvGraphicFramePr>
        <p:xfrm>
          <a:off x="2063552" y="1412776"/>
          <a:ext cx="8064896" cy="3429728"/>
        </p:xfrm>
        <a:graphic>
          <a:graphicData uri="http://schemas.openxmlformats.org/drawingml/2006/table">
            <a:tbl>
              <a:tblPr firstRow="1" bandRow="1">
                <a:tableStyleId>{8EC20E35-A176-4012-BC5E-935CFFF8708E}</a:tableStyleId>
              </a:tblPr>
              <a:tblGrid>
                <a:gridCol w="4395378">
                  <a:extLst>
                    <a:ext uri="{9D8B030D-6E8A-4147-A177-3AD203B41FA5}">
                      <a16:colId xmlns:a16="http://schemas.microsoft.com/office/drawing/2014/main" val="3405439984"/>
                    </a:ext>
                  </a:extLst>
                </a:gridCol>
                <a:gridCol w="2202469">
                  <a:extLst>
                    <a:ext uri="{9D8B030D-6E8A-4147-A177-3AD203B41FA5}">
                      <a16:colId xmlns:a16="http://schemas.microsoft.com/office/drawing/2014/main" val="4075604545"/>
                    </a:ext>
                  </a:extLst>
                </a:gridCol>
                <a:gridCol w="1467049">
                  <a:extLst>
                    <a:ext uri="{9D8B030D-6E8A-4147-A177-3AD203B41FA5}">
                      <a16:colId xmlns:a16="http://schemas.microsoft.com/office/drawing/2014/main" val="2451756836"/>
                    </a:ext>
                  </a:extLst>
                </a:gridCol>
              </a:tblGrid>
              <a:tr h="784959">
                <a:tc>
                  <a:txBody>
                    <a:bodyPr/>
                    <a:lstStyle/>
                    <a:p>
                      <a:r>
                        <a:rPr lang="en-CH" sz="2000" dirty="0"/>
                        <a:t>Outcoming photons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4000"/>
                  </a:ext>
                </a:extLst>
              </a:tr>
              <a:tr h="436088">
                <a:tc>
                  <a:txBody>
                    <a:bodyPr/>
                    <a:lstStyle/>
                    <a:p>
                      <a:r>
                        <a:rPr lang="en-CH" sz="2000" dirty="0"/>
                        <a:t>Compton edge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2.1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MeV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350794"/>
                  </a:ext>
                </a:extLst>
              </a:tr>
              <a:tr h="436088">
                <a:tc>
                  <a:txBody>
                    <a:bodyPr/>
                    <a:lstStyle/>
                    <a:p>
                      <a:r>
                        <a:rPr lang="en-US" sz="2000" dirty="0"/>
                        <a:t>Total flux</a:t>
                      </a:r>
                      <a:endParaRPr lang="en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2.2</a:t>
                      </a:r>
                      <a:r>
                        <a:rPr lang="en-US" sz="2000" dirty="0"/>
                        <a:t> </a:t>
                      </a:r>
                      <a:r>
                        <a:rPr lang="en-CH" sz="2000" dirty="0"/>
                        <a:t>x</a:t>
                      </a:r>
                      <a:r>
                        <a:rPr lang="en-US" sz="2000" dirty="0"/>
                        <a:t> </a:t>
                      </a:r>
                      <a:r>
                        <a:rPr lang="en-CH" sz="2000" dirty="0"/>
                        <a:t>10</a:t>
                      </a:r>
                      <a:r>
                        <a:rPr lang="en-CH" sz="2000" baseline="30000" dirty="0"/>
                        <a:t>13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/>
                        <a:t>ph</a:t>
                      </a:r>
                      <a:r>
                        <a:rPr lang="en-US" sz="2000" dirty="0"/>
                        <a:t>/s</a:t>
                      </a:r>
                      <a:endParaRPr lang="en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797728"/>
                  </a:ext>
                </a:extLst>
              </a:tr>
              <a:tr h="464329">
                <a:tc>
                  <a:txBody>
                    <a:bodyPr/>
                    <a:lstStyle/>
                    <a:p>
                      <a:r>
                        <a:rPr lang="en-US" sz="2000" dirty="0"/>
                        <a:t>Bandwidth (0.5 </a:t>
                      </a:r>
                      <a:r>
                        <a:rPr lang="en-US" sz="2000" dirty="0" err="1"/>
                        <a:t>mrad</a:t>
                      </a:r>
                      <a:r>
                        <a:rPr lang="en-US" sz="2000" dirty="0"/>
                        <a:t>)</a:t>
                      </a:r>
                      <a:endParaRPr lang="en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dirty="0"/>
                        <a:t>2.0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/>
                        <a:t>%</a:t>
                      </a:r>
                      <a:endParaRPr lang="en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96071"/>
                  </a:ext>
                </a:extLst>
              </a:tr>
              <a:tr h="436088">
                <a:tc>
                  <a:txBody>
                    <a:bodyPr/>
                    <a:lstStyle/>
                    <a:p>
                      <a:r>
                        <a:rPr lang="en-CH" sz="2000" dirty="0"/>
                        <a:t>Flux (0.5 mrad)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/>
                        <a:t>1.6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x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10</a:t>
                      </a:r>
                      <a:r>
                        <a:rPr lang="en-CH" sz="2000" baseline="30000"/>
                        <a:t>12</a:t>
                      </a:r>
                      <a:endParaRPr lang="en-CH" sz="20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 err="1"/>
                        <a:t>ph</a:t>
                      </a:r>
                      <a:r>
                        <a:rPr lang="en-US" sz="2000" dirty="0"/>
                        <a:t>/s</a:t>
                      </a:r>
                      <a:endParaRPr lang="en-CH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04747194"/>
                  </a:ext>
                </a:extLst>
              </a:tr>
              <a:tr h="436088">
                <a:tc>
                  <a:txBody>
                    <a:bodyPr/>
                    <a:lstStyle/>
                    <a:p>
                      <a:r>
                        <a:rPr lang="en-CH" sz="2000" dirty="0"/>
                        <a:t>Average Brilliance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2000"/>
                        <a:t>4.4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x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10</a:t>
                      </a:r>
                      <a:r>
                        <a:rPr lang="en-CH" sz="2000" baseline="30000"/>
                        <a:t>13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2000" baseline="30000" dirty="0"/>
                        <a:t>(*)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28426929"/>
                  </a:ext>
                </a:extLst>
              </a:tr>
              <a:tr h="436088">
                <a:tc>
                  <a:txBody>
                    <a:bodyPr/>
                    <a:lstStyle/>
                    <a:p>
                      <a:r>
                        <a:rPr lang="en-CH" sz="2000" dirty="0"/>
                        <a:t>Peak Brilliance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sz="2000"/>
                        <a:t>3.9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x</a:t>
                      </a:r>
                      <a:r>
                        <a:rPr lang="en-US" sz="2000" dirty="0"/>
                        <a:t> </a:t>
                      </a:r>
                      <a:r>
                        <a:rPr lang="en-CH" sz="2000"/>
                        <a:t>10</a:t>
                      </a:r>
                      <a:r>
                        <a:rPr lang="en-CH" sz="2000" baseline="30000"/>
                        <a:t>23</a:t>
                      </a:r>
                      <a:endParaRPr lang="en-CH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2000" baseline="30000" dirty="0"/>
                        <a:t>(*)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28575243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21B79050-6F0D-CF1E-D312-5C0854A46497}"/>
              </a:ext>
            </a:extLst>
          </p:cNvPr>
          <p:cNvSpPr txBox="1"/>
          <p:nvPr/>
        </p:nvSpPr>
        <p:spPr>
          <a:xfrm>
            <a:off x="2125157" y="5013176"/>
            <a:ext cx="317875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baseline="30000" dirty="0"/>
              <a:t>(*)</a:t>
            </a:r>
            <a:r>
              <a:rPr lang="en-CH" dirty="0"/>
              <a:t> ph</a:t>
            </a:r>
            <a:r>
              <a:rPr lang="en-US" dirty="0"/>
              <a:t> </a:t>
            </a:r>
            <a:r>
              <a:rPr lang="en-CH" dirty="0"/>
              <a:t>/</a:t>
            </a:r>
            <a:r>
              <a:rPr lang="en-US" dirty="0"/>
              <a:t> </a:t>
            </a:r>
            <a:r>
              <a:rPr lang="en-CH" dirty="0"/>
              <a:t>(s mm</a:t>
            </a:r>
            <a:r>
              <a:rPr lang="en-CH" baseline="30000" dirty="0"/>
              <a:t>2</a:t>
            </a:r>
            <a:r>
              <a:rPr lang="en-CH" dirty="0"/>
              <a:t> mrad</a:t>
            </a:r>
            <a:r>
              <a:rPr lang="en-CH" baseline="30000" dirty="0"/>
              <a:t>2</a:t>
            </a:r>
            <a:r>
              <a:rPr lang="en-CH" dirty="0"/>
              <a:t> 0.1% BW)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79664F5-9BCC-8546-980E-3C528B59C6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50195788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A8F716-36B9-81C8-9E76-2C7D328C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Landscape of light sources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3958D-7A9D-6BFE-36E3-A03C39F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EBDAD-71C4-8019-02EB-23C66B3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93351B31-0AC5-AD30-2BBA-C462BA0CB1F5}"/>
              </a:ext>
            </a:extLst>
          </p:cNvPr>
          <p:cNvGrpSpPr/>
          <p:nvPr/>
        </p:nvGrpSpPr>
        <p:grpSpPr>
          <a:xfrm>
            <a:off x="551384" y="1124744"/>
            <a:ext cx="7250789" cy="4735877"/>
            <a:chOff x="3503712" y="1409342"/>
            <a:chExt cx="7250789" cy="4735877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85E7D64-915F-A7D1-1559-E45E6E89DDB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503712" y="1409342"/>
              <a:ext cx="5839519" cy="4735877"/>
            </a:xfrm>
            <a:prstGeom prst="rect">
              <a:avLst/>
            </a:prstGeom>
          </p:spPr>
        </p:pic>
        <p:sp>
          <p:nvSpPr>
            <p:cNvPr id="15" name="5-point Star 14">
              <a:extLst>
                <a:ext uri="{FF2B5EF4-FFF2-40B4-BE49-F238E27FC236}">
                  <a16:creationId xmlns:a16="http://schemas.microsoft.com/office/drawing/2014/main" id="{FE4E5934-F06D-64C2-A2EA-333BD4DE408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39433" y="4388764"/>
              <a:ext cx="245999" cy="209275"/>
            </a:xfrm>
            <a:prstGeom prst="star5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9DA34EB-4C40-07DF-8D47-9D8FC6E1B943}"/>
                </a:ext>
              </a:extLst>
            </p:cNvPr>
            <p:cNvSpPr txBox="1"/>
            <p:nvPr/>
          </p:nvSpPr>
          <p:spPr>
            <a:xfrm>
              <a:off x="10754436" y="4217158"/>
              <a:ext cx="65" cy="27699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endParaRPr lang="en-CH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95C325C-353A-E3E1-C7EB-7BE49F0D0AC3}"/>
                </a:ext>
              </a:extLst>
            </p:cNvPr>
            <p:cNvSpPr txBox="1"/>
            <p:nvPr/>
          </p:nvSpPr>
          <p:spPr>
            <a:xfrm>
              <a:off x="7782313" y="4613988"/>
              <a:ext cx="788677" cy="21544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l"/>
              <a:r>
                <a:rPr lang="en-CH" sz="1400" dirty="0"/>
                <a:t>HPCI-ICS</a:t>
              </a:r>
              <a:endParaRPr lang="en-CH" dirty="0"/>
            </a:p>
          </p:txBody>
        </p:sp>
      </p:grp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095C801-5FD6-8C41-B61D-2182636A5C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7324EF4-6909-DBC3-C1D7-334764DF7B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54024" y="1196752"/>
            <a:ext cx="4986592" cy="319479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33694F4-B46D-0D44-5412-9FD1C30B20A1}"/>
              </a:ext>
            </a:extLst>
          </p:cNvPr>
          <p:cNvSpPr txBox="1"/>
          <p:nvPr/>
        </p:nvSpPr>
        <p:spPr>
          <a:xfrm>
            <a:off x="839416" y="5949280"/>
            <a:ext cx="372345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 err="1">
                <a:solidFill>
                  <a:srgbClr val="2F2F2F"/>
                </a:solidFill>
              </a:rPr>
              <a:t>CompactLight</a:t>
            </a:r>
            <a:r>
              <a:rPr lang="en-GB" sz="1000" dirty="0">
                <a:solidFill>
                  <a:srgbClr val="2F2F2F"/>
                </a:solidFill>
              </a:rPr>
              <a:t> CDR, https://</a:t>
            </a:r>
            <a:r>
              <a:rPr lang="en-GB" sz="1000" dirty="0" err="1">
                <a:solidFill>
                  <a:srgbClr val="2F2F2F"/>
                </a:solidFill>
              </a:rPr>
              <a:t>doi.org</a:t>
            </a:r>
            <a:r>
              <a:rPr lang="en-GB" sz="1000" dirty="0">
                <a:solidFill>
                  <a:srgbClr val="2F2F2F"/>
                </a:solidFill>
              </a:rPr>
              <a:t>/10.5281/zenodo.6375645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1E95F554-4660-6B75-9DFF-BDCA250A951D}"/>
              </a:ext>
            </a:extLst>
          </p:cNvPr>
          <p:cNvSpPr txBox="1"/>
          <p:nvPr/>
        </p:nvSpPr>
        <p:spPr>
          <a:xfrm>
            <a:off x="7174220" y="4437112"/>
            <a:ext cx="1913237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rgbClr val="2F2F2F"/>
                </a:solidFill>
              </a:rPr>
              <a:t>Courtesy Smart*Light</a:t>
            </a:r>
          </a:p>
        </p:txBody>
      </p:sp>
      <p:sp>
        <p:nvSpPr>
          <p:cNvPr id="7" name="5-point Star 6">
            <a:extLst>
              <a:ext uri="{FF2B5EF4-FFF2-40B4-BE49-F238E27FC236}">
                <a16:creationId xmlns:a16="http://schemas.microsoft.com/office/drawing/2014/main" id="{1584489E-8591-8506-C276-E424051DD304}"/>
              </a:ext>
            </a:extLst>
          </p:cNvPr>
          <p:cNvSpPr>
            <a:spLocks noChangeAspect="1"/>
          </p:cNvSpPr>
          <p:nvPr/>
        </p:nvSpPr>
        <p:spPr>
          <a:xfrm>
            <a:off x="11754657" y="2326192"/>
            <a:ext cx="245999" cy="209275"/>
          </a:xfrm>
          <a:prstGeom prst="star5">
            <a:avLst/>
          </a:prstGeom>
          <a:solidFill>
            <a:srgbClr val="FF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9BE12EB-21B9-D3D2-EC8A-BD44F2595073}"/>
              </a:ext>
            </a:extLst>
          </p:cNvPr>
          <p:cNvCxnSpPr>
            <a:cxnSpLocks/>
          </p:cNvCxnSpPr>
          <p:nvPr/>
        </p:nvCxnSpPr>
        <p:spPr>
          <a:xfrm flipH="1">
            <a:off x="1343472" y="4254299"/>
            <a:ext cx="3222539" cy="1266328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AA6C1F7E-DB76-74B7-60C0-88EB7A9BD1FF}"/>
              </a:ext>
            </a:extLst>
          </p:cNvPr>
          <p:cNvCxnSpPr>
            <a:cxnSpLocks/>
          </p:cNvCxnSpPr>
          <p:nvPr/>
        </p:nvCxnSpPr>
        <p:spPr>
          <a:xfrm flipH="1">
            <a:off x="7824192" y="2492896"/>
            <a:ext cx="3888432" cy="1649540"/>
          </a:xfrm>
          <a:prstGeom prst="line">
            <a:avLst/>
          </a:prstGeom>
          <a:ln w="381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B489C317-37DF-7E35-AFDB-79DFA4F9F3F3}"/>
              </a:ext>
            </a:extLst>
          </p:cNvPr>
          <p:cNvSpPr txBox="1"/>
          <p:nvPr/>
        </p:nvSpPr>
        <p:spPr>
          <a:xfrm>
            <a:off x="11283987" y="2060848"/>
            <a:ext cx="788677" cy="215444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dirty="0"/>
              <a:t>HPCI-ICS</a:t>
            </a:r>
            <a:endParaRPr lang="en-CH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64DAB77-255F-1BD7-B1A0-5D6C51002F5C}"/>
              </a:ext>
            </a:extLst>
          </p:cNvPr>
          <p:cNvSpPr txBox="1"/>
          <p:nvPr/>
        </p:nvSpPr>
        <p:spPr>
          <a:xfrm>
            <a:off x="6539778" y="4947533"/>
            <a:ext cx="5244854" cy="107375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200" dirty="0">
                <a:solidFill>
                  <a:schemeClr val="bg2">
                    <a:lumMod val="50000"/>
                  </a:schemeClr>
                </a:solidFill>
              </a:rPr>
              <a:t>Enters the ballpark of facilities like </a:t>
            </a:r>
            <a:r>
              <a:rPr lang="en-US" sz="1200" b="1" dirty="0">
                <a:solidFill>
                  <a:schemeClr val="bg2">
                    <a:lumMod val="50000"/>
                  </a:schemeClr>
                </a:solidFill>
              </a:rPr>
              <a:t>ELI-NP Gamma beam System</a:t>
            </a:r>
            <a:r>
              <a:rPr lang="en-US" sz="1200" dirty="0">
                <a:solidFill>
                  <a:schemeClr val="bg2">
                    <a:lumMod val="50000"/>
                  </a:schemeClr>
                </a:solidFill>
              </a:rPr>
              <a:t>: a source of “up to 20 MeV Gamma Rays based on Compton back-scattering, i.e. collision of an intense high power laser beam and a high brightness electron beam with maximum kinetic energy of about 720 MeV”.</a:t>
            </a:r>
            <a:endParaRPr lang="en-GB" sz="1200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255312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3A8F716-36B9-81C8-9E76-2C7D328C4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Conclusions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73958D-7A9D-6BFE-36E3-A03C39FC8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1EBDAD-71C4-8019-02EB-23C66B3AD3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4EAA13-CA89-3B4B-97E3-5EF2BC2277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A195D39-D087-874D-9F33-973E96DFEF0E}"/>
              </a:ext>
            </a:extLst>
          </p:cNvPr>
          <p:cNvSpPr txBox="1"/>
          <p:nvPr/>
        </p:nvSpPr>
        <p:spPr>
          <a:xfrm>
            <a:off x="443774" y="1196752"/>
            <a:ext cx="10980817" cy="46605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700" dirty="0">
                <a:solidFill>
                  <a:schemeClr val="tx2"/>
                </a:solidFill>
              </a:rPr>
              <a:t>We presented an advanced conceptual design of a </a:t>
            </a:r>
            <a:r>
              <a:rPr lang="en-GB" sz="1700" b="1" dirty="0">
                <a:solidFill>
                  <a:schemeClr val="tx2"/>
                </a:solidFill>
              </a:rPr>
              <a:t>compact ICS source: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700" dirty="0">
                <a:solidFill>
                  <a:schemeClr val="tx2"/>
                </a:solidFill>
              </a:rPr>
              <a:t>S-band </a:t>
            </a:r>
            <a:r>
              <a:rPr lang="en-GB" sz="1700" b="1" dirty="0">
                <a:solidFill>
                  <a:schemeClr val="tx2"/>
                </a:solidFill>
              </a:rPr>
              <a:t>photoinjector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700" dirty="0">
                <a:solidFill>
                  <a:schemeClr val="tx2"/>
                </a:solidFill>
              </a:rPr>
              <a:t>High-gradient multi-bunch </a:t>
            </a:r>
            <a:r>
              <a:rPr lang="en-GB" sz="1700" b="1" dirty="0">
                <a:solidFill>
                  <a:schemeClr val="tx2"/>
                </a:solidFill>
              </a:rPr>
              <a:t>X-band acceleration</a:t>
            </a:r>
          </a:p>
          <a:p>
            <a:pPr marL="285750" indent="-285750">
              <a:lnSpc>
                <a:spcPct val="150000"/>
              </a:lnSpc>
              <a:buFontTx/>
              <a:buChar char="-"/>
            </a:pPr>
            <a:r>
              <a:rPr lang="en-GB" sz="1700" b="1" dirty="0">
                <a:solidFill>
                  <a:schemeClr val="tx2"/>
                </a:solidFill>
              </a:rPr>
              <a:t>Fabry-</a:t>
            </a:r>
            <a:r>
              <a:rPr lang="en-GB" sz="1700" b="1" dirty="0" err="1">
                <a:solidFill>
                  <a:schemeClr val="tx2"/>
                </a:solidFill>
              </a:rPr>
              <a:t>Pérot</a:t>
            </a:r>
            <a:r>
              <a:rPr lang="en-GB" sz="1700" dirty="0">
                <a:solidFill>
                  <a:schemeClr val="tx2"/>
                </a:solidFill>
              </a:rPr>
              <a:t> cavity operating </a:t>
            </a:r>
            <a:r>
              <a:rPr lang="en-GB" sz="1700" b="1" dirty="0">
                <a:solidFill>
                  <a:schemeClr val="tx2"/>
                </a:solidFill>
              </a:rPr>
              <a:t>in burst mode</a:t>
            </a:r>
          </a:p>
          <a:p>
            <a:pPr algn="l">
              <a:lnSpc>
                <a:spcPct val="150000"/>
              </a:lnSpc>
            </a:pPr>
            <a:endParaRPr lang="en-GB" sz="1700" dirty="0">
              <a:solidFill>
                <a:schemeClr val="tx2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700" dirty="0">
                <a:solidFill>
                  <a:schemeClr val="tx2"/>
                </a:solidFill>
              </a:rPr>
              <a:t>Realistic start-to-end simulations were performed, showing that the HPCI-ICS source has the potential to produce 2 MeV gamma rays with a </a:t>
            </a:r>
            <a:r>
              <a:rPr lang="en-GB" sz="1700" b="1" dirty="0">
                <a:solidFill>
                  <a:schemeClr val="tx2"/>
                </a:solidFill>
              </a:rPr>
              <a:t>total flux of 2.2 x 10</a:t>
            </a:r>
            <a:r>
              <a:rPr lang="en-GB" sz="1700" b="1" baseline="30000" dirty="0">
                <a:solidFill>
                  <a:schemeClr val="tx2"/>
                </a:solidFill>
              </a:rPr>
              <a:t>13</a:t>
            </a:r>
            <a:r>
              <a:rPr lang="en-GB" sz="1700" b="1" dirty="0">
                <a:solidFill>
                  <a:schemeClr val="tx2"/>
                </a:solidFill>
              </a:rPr>
              <a:t> </a:t>
            </a:r>
            <a:r>
              <a:rPr lang="en-GB" sz="1700" b="1" dirty="0" err="1">
                <a:solidFill>
                  <a:schemeClr val="tx2"/>
                </a:solidFill>
              </a:rPr>
              <a:t>ph</a:t>
            </a:r>
            <a:r>
              <a:rPr lang="en-GB" sz="1700" b="1" dirty="0">
                <a:solidFill>
                  <a:schemeClr val="tx2"/>
                </a:solidFill>
              </a:rPr>
              <a:t>/s in less than 15 meters</a:t>
            </a:r>
            <a:r>
              <a:rPr lang="en-GB" sz="1700" dirty="0">
                <a:solidFill>
                  <a:schemeClr val="tx2"/>
                </a:solidFill>
              </a:rPr>
              <a:t> in length. It's one of the most compact, high energy and high flux sources in the landscape of existing and planned ICS sources. </a:t>
            </a:r>
          </a:p>
          <a:p>
            <a:pPr algn="l">
              <a:lnSpc>
                <a:spcPct val="150000"/>
              </a:lnSpc>
            </a:pPr>
            <a:endParaRPr lang="en-GB" sz="1700" dirty="0">
              <a:solidFill>
                <a:schemeClr val="tx2"/>
              </a:solidFill>
            </a:endParaRPr>
          </a:p>
          <a:p>
            <a:pPr algn="l">
              <a:lnSpc>
                <a:spcPct val="150000"/>
              </a:lnSpc>
            </a:pPr>
            <a:r>
              <a:rPr lang="en-GB" sz="1700" dirty="0">
                <a:solidFill>
                  <a:schemeClr val="tx2"/>
                </a:solidFill>
              </a:rPr>
              <a:t>MeV energy range gamma rays can have applications in various fields: material science, medicine, nuclear physics research, homeland security by nuclear resonance fluorescence inspection, and non-destructive testing of industrial materials.</a:t>
            </a:r>
          </a:p>
        </p:txBody>
      </p:sp>
    </p:spTree>
    <p:extLst>
      <p:ext uri="{BB962C8B-B14F-4D97-AF65-F5344CB8AC3E}">
        <p14:creationId xmlns:p14="http://schemas.microsoft.com/office/powerpoint/2010/main" val="39776966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89450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7F283B3-893E-E844-A539-D34BA0CC00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1424" y="1196752"/>
            <a:ext cx="6264696" cy="5112568"/>
          </a:xfrm>
        </p:spPr>
        <p:txBody>
          <a:bodyPr>
            <a:normAutofit/>
          </a:bodyPr>
          <a:lstStyle/>
          <a:p>
            <a:pPr marL="0" lvl="1" indent="0">
              <a:buNone/>
            </a:pPr>
            <a:r>
              <a:rPr lang="en-US" sz="2000" b="1" dirty="0"/>
              <a:t>X-ray sources</a:t>
            </a:r>
          </a:p>
          <a:p>
            <a:pPr marL="0" lvl="1" indent="0">
              <a:buNone/>
            </a:pPr>
            <a:r>
              <a:rPr lang="en-US" sz="2000" dirty="0"/>
              <a:t> - Storage-ring and Linac based</a:t>
            </a:r>
          </a:p>
          <a:p>
            <a:pPr marL="0" lvl="1" indent="0">
              <a:buNone/>
            </a:pPr>
            <a:r>
              <a:rPr lang="en-US" sz="2000" dirty="0"/>
              <a:t> - Inverse-Compton Scattering Sources</a:t>
            </a:r>
          </a:p>
          <a:p>
            <a:pPr marL="0" lvl="1" indent="0">
              <a:buNone/>
            </a:pPr>
            <a:endParaRPr lang="en-US" sz="2000" b="1" dirty="0"/>
          </a:p>
          <a:p>
            <a:pPr marL="0" lvl="1" indent="0">
              <a:buNone/>
            </a:pPr>
            <a:r>
              <a:rPr lang="en-US" sz="2000" b="1" dirty="0"/>
              <a:t>Key technologies</a:t>
            </a:r>
          </a:p>
          <a:p>
            <a:pPr marL="0" lvl="1" indent="0">
              <a:buNone/>
            </a:pPr>
            <a:r>
              <a:rPr lang="en-US" sz="2000" dirty="0"/>
              <a:t>  - X-band high-gradient acceleration</a:t>
            </a:r>
          </a:p>
          <a:p>
            <a:pPr marL="0" lvl="1" indent="0">
              <a:buNone/>
            </a:pPr>
            <a:r>
              <a:rPr lang="en-US" sz="2000" dirty="0"/>
              <a:t>  - Fabry-</a:t>
            </a:r>
            <a:r>
              <a:rPr lang="en-US" sz="2000" dirty="0" err="1"/>
              <a:t>Pérot</a:t>
            </a:r>
            <a:r>
              <a:rPr lang="en-US" sz="2000" dirty="0"/>
              <a:t> resonator in burst mode</a:t>
            </a:r>
          </a:p>
          <a:p>
            <a:pPr marL="0" lvl="1" indent="0">
              <a:buNone/>
            </a:pPr>
            <a:endParaRPr lang="en-US" sz="2000" b="1" dirty="0"/>
          </a:p>
          <a:p>
            <a:pPr marL="0" lvl="1" indent="0">
              <a:buNone/>
            </a:pPr>
            <a:r>
              <a:rPr lang="en-US" sz="2000" b="1" dirty="0"/>
              <a:t>Proposed setup</a:t>
            </a:r>
          </a:p>
          <a:p>
            <a:pPr marL="0" lvl="1" indent="0">
              <a:buNone/>
            </a:pPr>
            <a:r>
              <a:rPr lang="en-US" sz="2000" dirty="0"/>
              <a:t>  - Parameters</a:t>
            </a:r>
          </a:p>
          <a:p>
            <a:pPr marL="0" lvl="1" indent="0">
              <a:buNone/>
            </a:pPr>
            <a:r>
              <a:rPr lang="en-US" sz="2000" dirty="0"/>
              <a:t>  - Beam dynamics</a:t>
            </a:r>
          </a:p>
          <a:p>
            <a:pPr marL="0" lvl="1" indent="0">
              <a:buNone/>
            </a:pPr>
            <a:endParaRPr lang="en-US" sz="2000" b="1" dirty="0"/>
          </a:p>
          <a:p>
            <a:pPr marL="0" lvl="1" indent="0">
              <a:buNone/>
            </a:pPr>
            <a:r>
              <a:rPr lang="en-US" sz="2000" b="1" dirty="0"/>
              <a:t>Estimated performance</a:t>
            </a: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74900F-F7ED-1041-95D8-8195074A83D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7A345D-4042-EF4F-A56F-95ECEDB3BA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8EA874-9DE5-674F-92B6-10032BB193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2C226B33-FA93-A040-BC76-2533522F2A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747146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DB61F9-36F1-8F63-C0B7-968B0A12C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Storage</a:t>
            </a:r>
            <a:r>
              <a:rPr lang="en-US" dirty="0"/>
              <a:t>-</a:t>
            </a:r>
            <a:r>
              <a:rPr lang="en-CH" dirty="0"/>
              <a:t>ring</a:t>
            </a:r>
            <a:r>
              <a:rPr lang="en-US" dirty="0"/>
              <a:t>-</a:t>
            </a:r>
            <a:r>
              <a:rPr lang="en-CH" dirty="0"/>
              <a:t>based X-ray sources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50B1C-10A0-C353-4A35-25C576D5F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5D65E-7184-E31C-3A7B-CA49C4819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29F484-B09E-6850-3000-4B607076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189529-52F7-9760-C4DF-45C608DD16BB}"/>
              </a:ext>
            </a:extLst>
          </p:cNvPr>
          <p:cNvSpPr txBox="1"/>
          <p:nvPr/>
        </p:nvSpPr>
        <p:spPr>
          <a:xfrm>
            <a:off x="538808" y="1252931"/>
            <a:ext cx="4909120" cy="98488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rgbClr val="2F2F2F"/>
                </a:solidFill>
              </a:rPr>
              <a:t>Storage rings X-ray sources offer high fluxes and large energy ranges, e</a:t>
            </a:r>
            <a:r>
              <a:rPr lang="en-CH" sz="1600">
                <a:solidFill>
                  <a:srgbClr val="2F2F2F"/>
                </a:solidFill>
              </a:rPr>
              <a:t>.</a:t>
            </a:r>
            <a:r>
              <a:rPr lang="en-CH" sz="1600" dirty="0">
                <a:solidFill>
                  <a:srgbClr val="2F2F2F"/>
                </a:solidFill>
              </a:rPr>
              <a:t>g. ESRF</a:t>
            </a:r>
            <a:r>
              <a:rPr lang="en-CH" sz="1600">
                <a:solidFill>
                  <a:srgbClr val="2F2F2F"/>
                </a:solidFill>
              </a:rPr>
              <a:t>, Grenoble</a:t>
            </a:r>
            <a:endParaRPr lang="en-US" sz="1600" dirty="0">
              <a:solidFill>
                <a:srgbClr val="2F2F2F"/>
              </a:solidFill>
            </a:endParaRPr>
          </a:p>
          <a:p>
            <a:pPr algn="l"/>
            <a:endParaRPr lang="en-US" sz="1600" dirty="0">
              <a:solidFill>
                <a:srgbClr val="2F2F2F"/>
              </a:solidFill>
            </a:endParaRPr>
          </a:p>
          <a:p>
            <a:pPr algn="l"/>
            <a:r>
              <a:rPr lang="en-US" sz="1600" dirty="0">
                <a:solidFill>
                  <a:srgbClr val="2F2F2F"/>
                </a:solidFill>
              </a:rPr>
              <a:t>Typical X-ray energies are from 5 to 60 keV.</a:t>
            </a:r>
            <a:endParaRPr lang="en-CH" sz="1600" dirty="0">
              <a:solidFill>
                <a:srgbClr val="2F2F2F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7DD473C-E9C9-F8F7-F123-2C61DA060679}"/>
              </a:ext>
            </a:extLst>
          </p:cNvPr>
          <p:cNvSpPr txBox="1"/>
          <p:nvPr/>
        </p:nvSpPr>
        <p:spPr>
          <a:xfrm>
            <a:off x="1233837" y="5787033"/>
            <a:ext cx="1926810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Circumference length 844 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FF62477-09B7-FC53-4D9B-D791D53AA1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0296" y="294384"/>
            <a:ext cx="3014844" cy="211489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F4A4FF52-EB4C-DCA6-C675-7448A28377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2144" y="2587448"/>
            <a:ext cx="4664364" cy="3649864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86EE6DD-6C8C-425F-F22B-194295DEC6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23618" y="1156452"/>
            <a:ext cx="2621764" cy="1654872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CD6D2086-360C-104F-A4ED-65A8758A7F7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33837" y="3590716"/>
            <a:ext cx="4214091" cy="2159000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A30B838-BE70-454E-871A-FA8297539AFE}"/>
              </a:ext>
            </a:extLst>
          </p:cNvPr>
          <p:cNvSpPr txBox="1"/>
          <p:nvPr/>
        </p:nvSpPr>
        <p:spPr>
          <a:xfrm>
            <a:off x="6268235" y="2930913"/>
            <a:ext cx="663643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Undulator</a:t>
            </a:r>
            <a:endParaRPr lang="en-CH" sz="1200" dirty="0">
              <a:solidFill>
                <a:schemeClr val="tx2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CC83BEEF-BDC1-E84C-8D27-0CA2DAF6A180}"/>
              </a:ext>
            </a:extLst>
          </p:cNvPr>
          <p:cNvSpPr txBox="1"/>
          <p:nvPr/>
        </p:nvSpPr>
        <p:spPr>
          <a:xfrm>
            <a:off x="538808" y="2504219"/>
            <a:ext cx="5557192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Research with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X-ray radiation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focuses on fields as diverse as protein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crystallography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earth science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palaeontology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materials science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,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chemistry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 and </a:t>
            </a:r>
            <a:r>
              <a:rPr lang="en-GB" sz="1600" b="1" dirty="0">
                <a:solidFill>
                  <a:schemeClr val="bg2">
                    <a:lumMod val="25000"/>
                  </a:schemeClr>
                </a:solidFill>
              </a:rPr>
              <a:t>physics</a:t>
            </a:r>
            <a:r>
              <a:rPr lang="en-GB" sz="1600" dirty="0">
                <a:solidFill>
                  <a:schemeClr val="bg2">
                    <a:lumMod val="25000"/>
                  </a:schemeClr>
                </a:solidFill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7416944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DB61F9-36F1-8F63-C0B7-968B0A12C5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H" dirty="0"/>
              <a:t>Linac</a:t>
            </a:r>
            <a:r>
              <a:rPr lang="en-US" dirty="0"/>
              <a:t>-</a:t>
            </a:r>
            <a:r>
              <a:rPr lang="en-CH" dirty="0"/>
              <a:t>based X-ray sources: FEL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5350B1C-10A0-C353-4A35-25C576D5F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305D65E-7184-E31C-3A7B-CA49C4819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DB29F484-B09E-6850-3000-4B6070766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AF669E5-5581-C253-2AC6-E491A64297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9707" y="404664"/>
            <a:ext cx="4170949" cy="2346159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CF04EA58-207F-1AB6-D4D3-0E148AEB06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5360" y="1347256"/>
            <a:ext cx="3749887" cy="25858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4C189529-52F7-9760-C4DF-45C608DD16BB}"/>
              </a:ext>
            </a:extLst>
          </p:cNvPr>
          <p:cNvSpPr txBox="1"/>
          <p:nvPr/>
        </p:nvSpPr>
        <p:spPr>
          <a:xfrm>
            <a:off x="415820" y="1022539"/>
            <a:ext cx="3375924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600">
                <a:solidFill>
                  <a:srgbClr val="2F2F2F"/>
                </a:solidFill>
              </a:rPr>
              <a:t>Free-</a:t>
            </a:r>
            <a:r>
              <a:rPr lang="en-US" sz="1600" dirty="0">
                <a:solidFill>
                  <a:srgbClr val="2F2F2F"/>
                </a:solidFill>
              </a:rPr>
              <a:t>E</a:t>
            </a:r>
            <a:r>
              <a:rPr lang="en-CH" sz="1600">
                <a:solidFill>
                  <a:srgbClr val="2F2F2F"/>
                </a:solidFill>
              </a:rPr>
              <a:t>lectron </a:t>
            </a:r>
            <a:r>
              <a:rPr lang="en-CH" sz="1600" dirty="0">
                <a:solidFill>
                  <a:srgbClr val="2F2F2F"/>
                </a:solidFill>
              </a:rPr>
              <a:t>Lasers: e.g., SwissFEL</a:t>
            </a:r>
          </a:p>
        </p:txBody>
      </p:sp>
      <p:pic>
        <p:nvPicPr>
          <p:cNvPr id="10" name="Picture 9" descr="Timeline&#10;&#10;Description automatically generated">
            <a:extLst>
              <a:ext uri="{FF2B5EF4-FFF2-40B4-BE49-F238E27FC236}">
                <a16:creationId xmlns:a16="http://schemas.microsoft.com/office/drawing/2014/main" id="{9D16BF13-C7F9-404E-41D1-A91933E15A7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368" y="4225924"/>
            <a:ext cx="5934172" cy="193938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08097568-34A3-F471-F8E4-3F938AAAF75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166"/>
          <a:stretch/>
        </p:blipFill>
        <p:spPr>
          <a:xfrm>
            <a:off x="6744072" y="2983574"/>
            <a:ext cx="5283895" cy="325373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7DD473C-E9C9-F8F7-F123-2C61DA060679}"/>
              </a:ext>
            </a:extLst>
          </p:cNvPr>
          <p:cNvSpPr txBox="1"/>
          <p:nvPr/>
        </p:nvSpPr>
        <p:spPr>
          <a:xfrm>
            <a:off x="506273" y="5949280"/>
            <a:ext cx="2151808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Total length of the facility 740 m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1DB110B-C9F9-6C87-2705-ADD4F0C18B5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39816" y="1360448"/>
            <a:ext cx="3296256" cy="115122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3E33C54-A6B5-5090-32D0-072BC608FB7F}"/>
              </a:ext>
            </a:extLst>
          </p:cNvPr>
          <p:cNvSpPr txBox="1"/>
          <p:nvPr/>
        </p:nvSpPr>
        <p:spPr>
          <a:xfrm>
            <a:off x="455817" y="3964414"/>
            <a:ext cx="260968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200">
                <a:solidFill>
                  <a:schemeClr val="tx2">
                    <a:lumMod val="50000"/>
                    <a:lumOff val="50000"/>
                  </a:schemeClr>
                </a:solidFill>
              </a:rPr>
              <a:t>FELs </a:t>
            </a:r>
            <a:r>
              <a:rPr lang="en-US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feature</a:t>
            </a:r>
            <a:r>
              <a:rPr lang="en-CH" sz="1200">
                <a:solidFill>
                  <a:schemeClr val="tx2">
                    <a:lumMod val="50000"/>
                    <a:lumOff val="50000"/>
                  </a:schemeClr>
                </a:solidFill>
              </a:rPr>
              <a:t> </a:t>
            </a:r>
            <a:r>
              <a:rPr lang="en-CH" sz="1200" dirty="0">
                <a:solidFill>
                  <a:schemeClr val="tx2">
                    <a:lumMod val="50000"/>
                    <a:lumOff val="50000"/>
                  </a:schemeClr>
                </a:solidFill>
              </a:rPr>
              <a:t>extremely high brilliance.</a:t>
            </a:r>
          </a:p>
        </p:txBody>
      </p:sp>
    </p:spTree>
    <p:extLst>
      <p:ext uri="{BB962C8B-B14F-4D97-AF65-F5344CB8AC3E}">
        <p14:creationId xmlns:p14="http://schemas.microsoft.com/office/powerpoint/2010/main" val="13300288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56754"/>
          </a:xfrm>
        </p:spPr>
        <p:txBody>
          <a:bodyPr/>
          <a:lstStyle/>
          <a:p>
            <a:r>
              <a:rPr lang="en-US" dirty="0"/>
              <a:t>Storage-ring-based ICS sources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7E06B25-E1CD-BE43-A37B-6DD5E2A80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86B491E6-DD65-4EF0-C253-6BA0AC43AE59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4981" b="25277"/>
          <a:stretch/>
        </p:blipFill>
        <p:spPr>
          <a:xfrm>
            <a:off x="7019183" y="1230955"/>
            <a:ext cx="5053481" cy="3278165"/>
          </a:xfrm>
          <a:prstGeom prst="rect">
            <a:avLst/>
          </a:prstGeom>
        </p:spPr>
      </p:pic>
      <p:pic>
        <p:nvPicPr>
          <p:cNvPr id="16" name="Picture 15" descr="Diagram of a diagram of a beam injector&#10;&#10;Description automatically generated">
            <a:extLst>
              <a:ext uri="{FF2B5EF4-FFF2-40B4-BE49-F238E27FC236}">
                <a16:creationId xmlns:a16="http://schemas.microsoft.com/office/drawing/2014/main" id="{6BD2EB34-EEBC-6471-C73E-696A08D40D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313" y="1582814"/>
            <a:ext cx="5772727" cy="2228273"/>
          </a:xfrm>
          <a:prstGeom prst="rect">
            <a:avLst/>
          </a:prstGeom>
        </p:spPr>
      </p:pic>
      <p:sp>
        <p:nvSpPr>
          <p:cNvPr id="19" name="Content Placeholder 1">
            <a:extLst>
              <a:ext uri="{FF2B5EF4-FFF2-40B4-BE49-F238E27FC236}">
                <a16:creationId xmlns:a16="http://schemas.microsoft.com/office/drawing/2014/main" id="{15F3B435-F1C5-A46D-7041-25CBFFE544F3}"/>
              </a:ext>
            </a:extLst>
          </p:cNvPr>
          <p:cNvSpPr txBox="1">
            <a:spLocks/>
          </p:cNvSpPr>
          <p:nvPr/>
        </p:nvSpPr>
        <p:spPr>
          <a:xfrm>
            <a:off x="479376" y="908720"/>
            <a:ext cx="7488832" cy="365125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dirty="0">
                <a:solidFill>
                  <a:schemeClr val="bg2">
                    <a:lumMod val="50000"/>
                  </a:schemeClr>
                </a:solidFill>
              </a:rPr>
              <a:t>ICS = Inverse Compton Scattering (or Compton backscattering)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BB16B95-9FFE-B336-86F1-93042CBC0FD6}"/>
              </a:ext>
            </a:extLst>
          </p:cNvPr>
          <p:cNvSpPr txBox="1"/>
          <p:nvPr/>
        </p:nvSpPr>
        <p:spPr>
          <a:xfrm>
            <a:off x="1842729" y="1340768"/>
            <a:ext cx="34538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/>
              <a:t>Lyncean Compact Light Source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98221A-04C5-E862-2664-1F5CC9A25EA1}"/>
              </a:ext>
            </a:extLst>
          </p:cNvPr>
          <p:cNvSpPr txBox="1"/>
          <p:nvPr/>
        </p:nvSpPr>
        <p:spPr>
          <a:xfrm>
            <a:off x="9424442" y="764704"/>
            <a:ext cx="84638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b="1" dirty="0" err="1"/>
              <a:t>ThomX</a:t>
            </a:r>
            <a:r>
              <a:rPr lang="en-GB" b="1" dirty="0"/>
              <a:t>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8AE36DB9-7433-042E-D610-DCD61219490E}"/>
              </a:ext>
            </a:extLst>
          </p:cNvPr>
          <p:cNvSpPr txBox="1"/>
          <p:nvPr/>
        </p:nvSpPr>
        <p:spPr>
          <a:xfrm>
            <a:off x="335360" y="4005064"/>
            <a:ext cx="7128792" cy="215443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400" b="1" dirty="0">
                <a:solidFill>
                  <a:srgbClr val="2F2F2F"/>
                </a:solidFill>
              </a:rPr>
              <a:t>Key subsystems:</a:t>
            </a:r>
          </a:p>
          <a:p>
            <a:pPr algn="l"/>
            <a:r>
              <a:rPr lang="en-GB" sz="1400" dirty="0">
                <a:solidFill>
                  <a:srgbClr val="2F2F2F"/>
                </a:solidFill>
              </a:rPr>
              <a:t>- Short linac</a:t>
            </a:r>
          </a:p>
          <a:p>
            <a:pPr algn="l"/>
            <a:r>
              <a:rPr lang="en-GB" sz="1400" dirty="0">
                <a:solidFill>
                  <a:srgbClr val="2F2F2F"/>
                </a:solidFill>
              </a:rPr>
              <a:t>- Compact storage ring</a:t>
            </a:r>
          </a:p>
          <a:p>
            <a:pPr algn="l"/>
            <a:r>
              <a:rPr lang="en-GB" sz="1400" dirty="0">
                <a:solidFill>
                  <a:srgbClr val="2F2F2F"/>
                </a:solidFill>
              </a:rPr>
              <a:t>- Fabry-</a:t>
            </a:r>
            <a:r>
              <a:rPr lang="en-GB" sz="1400" dirty="0" err="1">
                <a:solidFill>
                  <a:srgbClr val="2F2F2F"/>
                </a:solidFill>
              </a:rPr>
              <a:t>Pérot</a:t>
            </a:r>
            <a:r>
              <a:rPr lang="en-GB" sz="1400" dirty="0">
                <a:solidFill>
                  <a:srgbClr val="2F2F2F"/>
                </a:solidFill>
              </a:rPr>
              <a:t> enhancement cavity in continuous-wave operation</a:t>
            </a:r>
          </a:p>
          <a:p>
            <a:pPr algn="l"/>
            <a:endParaRPr lang="en-GB" sz="1400" dirty="0">
              <a:solidFill>
                <a:srgbClr val="2F2F2F"/>
              </a:solidFill>
            </a:endParaRPr>
          </a:p>
          <a:p>
            <a:pPr algn="l"/>
            <a:r>
              <a:rPr lang="en-GB" sz="1400" b="1" dirty="0">
                <a:solidFill>
                  <a:srgbClr val="2F2F2F"/>
                </a:solidFill>
              </a:rPr>
              <a:t>X-ray energy</a:t>
            </a:r>
            <a:r>
              <a:rPr lang="en-GB" sz="1400" dirty="0">
                <a:solidFill>
                  <a:srgbClr val="2F2F2F"/>
                </a:solidFill>
              </a:rPr>
              <a:t>:</a:t>
            </a:r>
            <a:br>
              <a:rPr lang="en-GB" sz="1400" dirty="0">
                <a:solidFill>
                  <a:srgbClr val="2F2F2F"/>
                </a:solidFill>
              </a:rPr>
            </a:br>
            <a:r>
              <a:rPr lang="en-GB" sz="1400" dirty="0">
                <a:solidFill>
                  <a:srgbClr val="2F2F2F"/>
                </a:solidFill>
              </a:rPr>
              <a:t>- 15 – 35 keV (Munich CLS, ~35 MeV </a:t>
            </a:r>
            <a:r>
              <a:rPr lang="en-GB" sz="1400" i="1" dirty="0">
                <a:solidFill>
                  <a:srgbClr val="2F2F2F"/>
                </a:solidFill>
              </a:rPr>
              <a:t>e</a:t>
            </a:r>
            <a:r>
              <a:rPr lang="en-GB" sz="1400" i="1" baseline="30000" dirty="0">
                <a:solidFill>
                  <a:srgbClr val="2F2F2F"/>
                </a:solidFill>
              </a:rPr>
              <a:t>-</a:t>
            </a:r>
            <a:r>
              <a:rPr lang="en-GB" sz="1400" dirty="0">
                <a:solidFill>
                  <a:srgbClr val="2F2F2F"/>
                </a:solidFill>
              </a:rPr>
              <a:t> beam)</a:t>
            </a:r>
          </a:p>
          <a:p>
            <a:pPr algn="l"/>
            <a:r>
              <a:rPr lang="en-GB" sz="1400" dirty="0">
                <a:solidFill>
                  <a:srgbClr val="2F2F2F"/>
                </a:solidFill>
              </a:rPr>
              <a:t>- 45 – 90 keV  (</a:t>
            </a:r>
            <a:r>
              <a:rPr lang="en-GB" sz="1400" dirty="0" err="1">
                <a:solidFill>
                  <a:srgbClr val="2F2F2F"/>
                </a:solidFill>
              </a:rPr>
              <a:t>ThomX</a:t>
            </a:r>
            <a:r>
              <a:rPr lang="en-GB" sz="1400" dirty="0">
                <a:solidFill>
                  <a:srgbClr val="2F2F2F"/>
                </a:solidFill>
              </a:rPr>
              <a:t>, 50 MeV </a:t>
            </a:r>
            <a:r>
              <a:rPr lang="en-GB" sz="1400" i="1" dirty="0">
                <a:solidFill>
                  <a:srgbClr val="2F2F2F"/>
                </a:solidFill>
              </a:rPr>
              <a:t>e</a:t>
            </a:r>
            <a:r>
              <a:rPr lang="en-GB" sz="1400" i="1" baseline="30000" dirty="0">
                <a:solidFill>
                  <a:srgbClr val="2F2F2F"/>
                </a:solidFill>
              </a:rPr>
              <a:t>-</a:t>
            </a:r>
            <a:r>
              <a:rPr lang="en-GB" sz="1400" dirty="0">
                <a:solidFill>
                  <a:srgbClr val="2F2F2F"/>
                </a:solidFill>
              </a:rPr>
              <a:t> beam)</a:t>
            </a:r>
          </a:p>
          <a:p>
            <a:pPr algn="l"/>
            <a:endParaRPr lang="en-GB" sz="1400" dirty="0">
              <a:solidFill>
                <a:srgbClr val="2F2F2F"/>
              </a:solidFill>
            </a:endParaRPr>
          </a:p>
          <a:p>
            <a:r>
              <a:rPr lang="en-GB" sz="1400" b="1" dirty="0">
                <a:solidFill>
                  <a:srgbClr val="2F2F2F"/>
                </a:solidFill>
              </a:rPr>
              <a:t>More</a:t>
            </a:r>
            <a:r>
              <a:rPr lang="en-GB" sz="1400" dirty="0">
                <a:solidFill>
                  <a:srgbClr val="2F2F2F"/>
                </a:solidFill>
              </a:rPr>
              <a:t> </a:t>
            </a:r>
            <a:r>
              <a:rPr lang="en-GB" sz="1400" b="1" dirty="0">
                <a:solidFill>
                  <a:srgbClr val="2F2F2F"/>
                </a:solidFill>
              </a:rPr>
              <a:t>compact</a:t>
            </a:r>
            <a:r>
              <a:rPr lang="en-GB" sz="1400" dirty="0">
                <a:solidFill>
                  <a:srgbClr val="2F2F2F"/>
                </a:solidFill>
              </a:rPr>
              <a:t> than Synchrotrons and FELs, but still </a:t>
            </a:r>
            <a:r>
              <a:rPr lang="en-GB" sz="1400" b="1" dirty="0">
                <a:solidFill>
                  <a:srgbClr val="2F2F2F"/>
                </a:solidFill>
              </a:rPr>
              <a:t>quite</a:t>
            </a:r>
            <a:r>
              <a:rPr lang="en-GB" sz="1400" dirty="0">
                <a:solidFill>
                  <a:srgbClr val="2F2F2F"/>
                </a:solidFill>
              </a:rPr>
              <a:t> </a:t>
            </a:r>
            <a:r>
              <a:rPr lang="en-GB" sz="1400" b="1" dirty="0">
                <a:solidFill>
                  <a:srgbClr val="2F2F2F"/>
                </a:solidFill>
              </a:rPr>
              <a:t>complex</a:t>
            </a:r>
            <a:r>
              <a:rPr lang="en-GB" sz="1400" dirty="0">
                <a:solidFill>
                  <a:srgbClr val="2F2F2F"/>
                </a:solidFill>
              </a:rPr>
              <a:t> to operate</a:t>
            </a:r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F72983D5-B521-BA8B-604C-7EF6F3E25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84232" y="4653136"/>
            <a:ext cx="3206968" cy="1389417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96F6161-01FB-1B65-9372-3B319AD8058E}"/>
              </a:ext>
            </a:extLst>
          </p:cNvPr>
          <p:cNvSpPr txBox="1"/>
          <p:nvPr/>
        </p:nvSpPr>
        <p:spPr>
          <a:xfrm>
            <a:off x="9462914" y="6060824"/>
            <a:ext cx="769441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100" dirty="0">
                <a:solidFill>
                  <a:schemeClr val="bg2">
                    <a:lumMod val="10000"/>
                  </a:schemeClr>
                </a:solidFill>
              </a:rPr>
              <a:t>Munich CLS</a:t>
            </a:r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335D44-A969-8E40-944D-FAAD24CEC4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DFA1D4B-1065-A24A-A7BA-10B9B499A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EAAA6D24-A1C4-6845-9C0C-D6CB3FAAFA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8FC5DAB4-BDE8-2744-8F5E-7BD5FDF873C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6196" y="1412776"/>
            <a:ext cx="6133860" cy="1125380"/>
          </a:xfrm>
        </p:spPr>
        <p:txBody>
          <a:bodyPr>
            <a:normAutofit fontScale="92500"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en-GB" sz="1800" dirty="0">
                <a:solidFill>
                  <a:srgbClr val="000000"/>
                </a:solidFill>
              </a:rPr>
              <a:t> = The conversion of a </a:t>
            </a:r>
            <a:r>
              <a:rPr lang="en-GB" sz="1800" dirty="0">
                <a:solidFill>
                  <a:srgbClr val="FF5050"/>
                </a:solidFill>
              </a:rPr>
              <a:t>low energy photon </a:t>
            </a:r>
            <a:r>
              <a:rPr lang="en-GB" sz="1800" dirty="0">
                <a:solidFill>
                  <a:srgbClr val="000000"/>
                </a:solidFill>
              </a:rPr>
              <a:t>from an EM field to </a:t>
            </a:r>
            <a:r>
              <a:rPr lang="en-GB" sz="1800" dirty="0">
                <a:solidFill>
                  <a:srgbClr val="4B4BFF"/>
                </a:solidFill>
              </a:rPr>
              <a:t>a high-energy photon </a:t>
            </a:r>
            <a:r>
              <a:rPr lang="en-GB" sz="1800" dirty="0">
                <a:solidFill>
                  <a:srgbClr val="000000"/>
                </a:solidFill>
              </a:rPr>
              <a:t>(X-ray or gamma ray) during the interaction (scattering) with </a:t>
            </a:r>
            <a:r>
              <a:rPr lang="en-GB" sz="1800" dirty="0">
                <a:solidFill>
                  <a:srgbClr val="00B050"/>
                </a:solidFill>
              </a:rPr>
              <a:t>a charged particle</a:t>
            </a:r>
            <a:r>
              <a:rPr lang="en-GB" sz="1800" dirty="0">
                <a:solidFill>
                  <a:srgbClr val="000000"/>
                </a:solidFill>
              </a:rPr>
              <a:t>. </a:t>
            </a:r>
          </a:p>
        </p:txBody>
      </p:sp>
      <p:sp>
        <p:nvSpPr>
          <p:cNvPr id="8" name="Title 2">
            <a:extLst>
              <a:ext uri="{FF2B5EF4-FFF2-40B4-BE49-F238E27FC236}">
                <a16:creationId xmlns:a16="http://schemas.microsoft.com/office/drawing/2014/main" id="{69A087F3-ADA4-BD4A-86B8-49D5C6AB04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</p:spPr>
        <p:txBody>
          <a:bodyPr/>
          <a:lstStyle/>
          <a:p>
            <a:r>
              <a:rPr lang="en-GB" dirty="0"/>
              <a:t>Inverse Compton scattering</a:t>
            </a:r>
          </a:p>
        </p:txBody>
      </p:sp>
      <p:pic>
        <p:nvPicPr>
          <p:cNvPr id="9" name="Picture 2">
            <a:extLst>
              <a:ext uri="{FF2B5EF4-FFF2-40B4-BE49-F238E27FC236}">
                <a16:creationId xmlns:a16="http://schemas.microsoft.com/office/drawing/2014/main" id="{10AEACF7-3F47-6841-830D-E466C76FEF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402782" y="4724669"/>
            <a:ext cx="5693218" cy="6999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422897EB-38DE-4C4F-8019-F527D06B61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782" y="3208297"/>
            <a:ext cx="5693218" cy="875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 descr="Diagram&#10;&#10;Description automatically generated">
            <a:extLst>
              <a:ext uri="{FF2B5EF4-FFF2-40B4-BE49-F238E27FC236}">
                <a16:creationId xmlns:a16="http://schemas.microsoft.com/office/drawing/2014/main" id="{ADBC5E89-7961-1248-9954-8EFB319CFD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82061" y="373593"/>
            <a:ext cx="4466112" cy="240291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8F2FD31C-C276-EA4A-A21D-4C357495586C}"/>
              </a:ext>
            </a:extLst>
          </p:cNvPr>
          <p:cNvSpPr txBox="1"/>
          <p:nvPr/>
        </p:nvSpPr>
        <p:spPr>
          <a:xfrm>
            <a:off x="2254674" y="4222586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Total flux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339A68B-EC26-2347-B9FC-89E7FDFFAEE3}"/>
              </a:ext>
            </a:extLst>
          </p:cNvPr>
          <p:cNvSpPr txBox="1"/>
          <p:nvPr/>
        </p:nvSpPr>
        <p:spPr>
          <a:xfrm>
            <a:off x="2254674" y="5600273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bandwidth</a:t>
            </a:r>
          </a:p>
        </p:txBody>
      </p:sp>
      <p:pic>
        <p:nvPicPr>
          <p:cNvPr id="14" name="Picture 3">
            <a:extLst>
              <a:ext uri="{FF2B5EF4-FFF2-40B4-BE49-F238E27FC236}">
                <a16:creationId xmlns:a16="http://schemas.microsoft.com/office/drawing/2014/main" id="{2D7033DB-F216-2741-BE82-63695076B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5048" y="4752934"/>
            <a:ext cx="3475219" cy="6716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DAD65512-69B8-D642-80CE-FD4F146B2D8F}"/>
              </a:ext>
            </a:extLst>
          </p:cNvPr>
          <p:cNvSpPr txBox="1"/>
          <p:nvPr/>
        </p:nvSpPr>
        <p:spPr>
          <a:xfrm>
            <a:off x="7851529" y="5538563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Photon energy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58744918-DC08-7C44-9A0B-3E2FCE922DB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85244" y="3213447"/>
            <a:ext cx="4314825" cy="870729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A65CBAC2-CBD2-014C-B26B-484BAF678306}"/>
              </a:ext>
            </a:extLst>
          </p:cNvPr>
          <p:cNvSpPr txBox="1"/>
          <p:nvPr/>
        </p:nvSpPr>
        <p:spPr>
          <a:xfrm>
            <a:off x="7942685" y="4216261"/>
            <a:ext cx="2181137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GB" b="1" dirty="0">
                <a:solidFill>
                  <a:srgbClr val="000000"/>
                </a:solidFill>
              </a:rPr>
              <a:t>Average brilliance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DD753C5-EE46-E1CC-164E-C1167EB0FE2C}"/>
              </a:ext>
            </a:extLst>
          </p:cNvPr>
          <p:cNvSpPr txBox="1"/>
          <p:nvPr/>
        </p:nvSpPr>
        <p:spPr>
          <a:xfrm>
            <a:off x="10557632" y="6021288"/>
            <a:ext cx="1443024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b="1" dirty="0">
                <a:solidFill>
                  <a:schemeClr val="bg2">
                    <a:lumMod val="50000"/>
                  </a:schemeClr>
                </a:solidFill>
              </a:rPr>
              <a:t>[ Slide by V. </a:t>
            </a:r>
            <a:r>
              <a:rPr lang="en-GB" sz="1200" b="1" dirty="0" err="1">
                <a:solidFill>
                  <a:schemeClr val="bg2">
                    <a:lumMod val="50000"/>
                  </a:schemeClr>
                </a:solidFill>
              </a:rPr>
              <a:t>Musat</a:t>
            </a:r>
            <a:r>
              <a:rPr lang="en-GB" sz="1200" b="1" dirty="0">
                <a:solidFill>
                  <a:schemeClr val="bg2">
                    <a:lumMod val="50000"/>
                  </a:schemeClr>
                </a:solidFill>
              </a:rPr>
              <a:t> ]</a:t>
            </a:r>
          </a:p>
        </p:txBody>
      </p:sp>
    </p:spTree>
    <p:extLst>
      <p:ext uri="{BB962C8B-B14F-4D97-AF65-F5344CB8AC3E}">
        <p14:creationId xmlns:p14="http://schemas.microsoft.com/office/powerpoint/2010/main" val="106727309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9376" y="4092468"/>
            <a:ext cx="7488832" cy="2144844"/>
          </a:xfrm>
        </p:spPr>
        <p:txBody>
          <a:bodyPr vert="horz" lIns="0" tIns="0" rIns="0" bIns="0" rtlCol="0" anchor="t">
            <a:noAutofit/>
          </a:bodyPr>
          <a:lstStyle/>
          <a:p>
            <a:r>
              <a:rPr lang="en-US" sz="1500" dirty="0"/>
              <a:t>HPCI: High-brilliance, compact X-ray sources</a:t>
            </a:r>
          </a:p>
          <a:p>
            <a:pPr lvl="1"/>
            <a:r>
              <a:rPr lang="en-US" sz="1500" dirty="0"/>
              <a:t>Photoinjector -&gt; high-brilliance</a:t>
            </a:r>
          </a:p>
          <a:p>
            <a:pPr lvl="1"/>
            <a:r>
              <a:rPr lang="en-US" sz="1500" dirty="0"/>
              <a:t>X-band acceleration -&gt; compactness, high flux, and high energy</a:t>
            </a:r>
          </a:p>
          <a:p>
            <a:pPr lvl="1"/>
            <a:r>
              <a:rPr lang="en-US" sz="1500" dirty="0"/>
              <a:t>Fabry-</a:t>
            </a:r>
            <a:r>
              <a:rPr lang="en-US" sz="1500" dirty="0" err="1"/>
              <a:t>Pérot</a:t>
            </a:r>
            <a:r>
              <a:rPr lang="en-US" sz="1500" dirty="0"/>
              <a:t> -&gt; high-flux</a:t>
            </a:r>
          </a:p>
          <a:p>
            <a:pPr marL="323850" lvl="1" indent="-323850"/>
            <a:r>
              <a:rPr lang="en-US" sz="1500" dirty="0"/>
              <a:t>Potential to generate soft X-rays up to gammas (~MeV)</a:t>
            </a:r>
            <a:endParaRPr lang="en-US" sz="1500" dirty="0">
              <a:cs typeface="Arial"/>
            </a:endParaRPr>
          </a:p>
          <a:p>
            <a:pPr lvl="1"/>
            <a:endParaRPr lang="en-US" sz="1500" dirty="0"/>
          </a:p>
          <a:p>
            <a:r>
              <a:rPr lang="en-US" sz="1500" dirty="0"/>
              <a:t>Significantly more compact than FELs and Synchrotrons.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Linac</a:t>
            </a:r>
            <a:r>
              <a:rPr lang="en-US" dirty="0"/>
              <a:t>-based ICS sources: extreme compactness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pic>
        <p:nvPicPr>
          <p:cNvPr id="9" name="Picture 3">
            <a:extLst>
              <a:ext uri="{FF2B5EF4-FFF2-40B4-BE49-F238E27FC236}">
                <a16:creationId xmlns:a16="http://schemas.microsoft.com/office/drawing/2014/main" id="{1D519A68-D5AA-BF9A-53B3-7FDBAA98E58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31892" y="4458068"/>
            <a:ext cx="2872082" cy="555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EE98404-ECA5-3A55-F05D-D95B98E425E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21180" y="1567215"/>
            <a:ext cx="8549640" cy="243784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E18C334-DC24-C947-807B-870A9F8E48C1}"/>
              </a:ext>
            </a:extLst>
          </p:cNvPr>
          <p:cNvSpPr txBox="1"/>
          <p:nvPr/>
        </p:nvSpPr>
        <p:spPr>
          <a:xfrm>
            <a:off x="9763422" y="1124744"/>
            <a:ext cx="1064394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HPCI–ICS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77E06B25-E1CD-BE43-A37B-6DD5E2A80A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6AD10C0B-32B2-4A8B-99D5-0FBFE060C7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1501" y="5297421"/>
            <a:ext cx="4705139" cy="7238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Content Placeholder 1">
            <a:extLst>
              <a:ext uri="{FF2B5EF4-FFF2-40B4-BE49-F238E27FC236}">
                <a16:creationId xmlns:a16="http://schemas.microsoft.com/office/drawing/2014/main" id="{C6679795-6157-F3CB-B1D3-0020B65DD2C5}"/>
              </a:ext>
            </a:extLst>
          </p:cNvPr>
          <p:cNvSpPr txBox="1">
            <a:spLocks/>
          </p:cNvSpPr>
          <p:nvPr/>
        </p:nvSpPr>
        <p:spPr>
          <a:xfrm>
            <a:off x="479376" y="996124"/>
            <a:ext cx="7488832" cy="21448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324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SzPct val="100000"/>
              <a:buFont typeface="Arial" charset="0"/>
              <a:buChar char="•"/>
              <a:tabLst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500" b="0" dirty="0">
                <a:solidFill>
                  <a:schemeClr val="bg2">
                    <a:lumMod val="50000"/>
                  </a:schemeClr>
                </a:solidFill>
              </a:rPr>
              <a:t>ICS = Inverse Compton Scattering (or Compton backscattering)</a:t>
            </a:r>
          </a:p>
        </p:txBody>
      </p:sp>
    </p:spTree>
    <p:extLst>
      <p:ext uri="{BB962C8B-B14F-4D97-AF65-F5344CB8AC3E}">
        <p14:creationId xmlns:p14="http://schemas.microsoft.com/office/powerpoint/2010/main" val="3926310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470EFFD5-118E-29D8-802D-7312AE4B5FF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84850" y="1256048"/>
            <a:ext cx="3420665" cy="399366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642640"/>
          </a:xfrm>
        </p:spPr>
        <p:txBody>
          <a:bodyPr/>
          <a:lstStyle/>
          <a:p>
            <a:r>
              <a:rPr lang="en-GB" dirty="0"/>
              <a:t>Enabling technology: X-band acceleration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FACB47-3E3D-62CA-CA26-5F6EDBBFEFD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5722" y="1150517"/>
            <a:ext cx="3806062" cy="2854547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6B8A3E7-EDC4-045C-35B0-478EAB9E963E}"/>
              </a:ext>
            </a:extLst>
          </p:cNvPr>
          <p:cNvSpPr txBox="1"/>
          <p:nvPr/>
        </p:nvSpPr>
        <p:spPr>
          <a:xfrm>
            <a:off x="47328" y="4509120"/>
            <a:ext cx="4566492" cy="16619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F0000"/>
                </a:solidFill>
              </a:rPr>
              <a:t>Very high-accelerating gradient </a:t>
            </a:r>
            <a:r>
              <a:rPr lang="en-US" sz="1700" dirty="0"/>
              <a:t>to make compact facility - 100 MV/m </a:t>
            </a:r>
            <a:r>
              <a:rPr lang="en-US" sz="1700"/>
              <a:t>accelerating gradient - 12 GHz - normal </a:t>
            </a:r>
            <a:r>
              <a:rPr lang="en-US" sz="1700" dirty="0"/>
              <a:t>conducting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7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700" dirty="0">
                <a:solidFill>
                  <a:srgbClr val="FF0000"/>
                </a:solidFill>
              </a:rPr>
              <a:t>Efficiency a design goal from the beginning</a:t>
            </a:r>
            <a:endParaRPr lang="en-US" sz="17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47BD5035-94AF-0451-4F5C-F9F32AC88C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26496" y="95776"/>
            <a:ext cx="1365504" cy="1365504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D84A7AE-8B6D-956E-B560-B63107B8A33D}"/>
              </a:ext>
            </a:extLst>
          </p:cNvPr>
          <p:cNvSpPr txBox="1"/>
          <p:nvPr/>
        </p:nvSpPr>
        <p:spPr>
          <a:xfrm>
            <a:off x="119336" y="4147996"/>
            <a:ext cx="188513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dirty="0"/>
              <a:t>CLIC design study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B9C221E-D6D5-DA18-1463-AAB901EC14E3}"/>
              </a:ext>
            </a:extLst>
          </p:cNvPr>
          <p:cNvSpPr txBox="1"/>
          <p:nvPr/>
        </p:nvSpPr>
        <p:spPr>
          <a:xfrm>
            <a:off x="8184232" y="5464725"/>
            <a:ext cx="342066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i="1" dirty="0">
                <a:solidFill>
                  <a:srgbClr val="660066"/>
                </a:solidFill>
                <a:effectLst/>
                <a:latin typeface="Helvetica" pitchFamily="2" charset="0"/>
              </a:rPr>
              <a:t>1m long accelerator structure is sufficient for generating up to ~100 keV monochromatic X-ray beams</a:t>
            </a:r>
            <a:endParaRPr lang="en-GB" sz="1200" dirty="0">
              <a:solidFill>
                <a:srgbClr val="660066"/>
              </a:solidFill>
              <a:effectLst/>
              <a:latin typeface="Helvetica" pitchFamily="2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A4FF1297-00B9-E799-74AA-9BC62BCED22D}"/>
              </a:ext>
            </a:extLst>
          </p:cNvPr>
          <p:cNvGrpSpPr/>
          <p:nvPr/>
        </p:nvGrpSpPr>
        <p:grpSpPr>
          <a:xfrm>
            <a:off x="4613820" y="1218019"/>
            <a:ext cx="3210372" cy="4947285"/>
            <a:chOff x="4799856" y="1218019"/>
            <a:chExt cx="3210372" cy="4947285"/>
          </a:xfrm>
        </p:grpSpPr>
        <p:pic>
          <p:nvPicPr>
            <p:cNvPr id="15" name="Picture 14">
              <a:extLst>
                <a:ext uri="{FF2B5EF4-FFF2-40B4-BE49-F238E27FC236}">
                  <a16:creationId xmlns:a16="http://schemas.microsoft.com/office/drawing/2014/main" id="{C7C7CB17-45B6-893F-84AC-DC02A4721BB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799856" y="4025056"/>
              <a:ext cx="3210372" cy="2140248"/>
            </a:xfrm>
            <a:prstGeom prst="rect">
              <a:avLst/>
            </a:prstGeom>
          </p:spPr>
        </p:pic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5CB091E-78E9-D2F5-42BB-4734BAD1671E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505210" y="2703314"/>
              <a:ext cx="2412000" cy="1219757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09F5964-6BFD-713E-F383-27F1B494BDF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3277" b="9191"/>
            <a:stretch/>
          </p:blipFill>
          <p:spPr bwMode="auto">
            <a:xfrm>
              <a:off x="5652475" y="1218019"/>
              <a:ext cx="2192727" cy="1383310"/>
            </a:xfrm>
            <a:prstGeom prst="rect">
              <a:avLst/>
            </a:prstGeom>
            <a:noFill/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</p:grp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2AB6D724-A36B-3C44-B7FF-BBC569DF41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18574474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C91F7EF-7207-DC56-F796-2BA6E2EEED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10699558" cy="642640"/>
          </a:xfrm>
        </p:spPr>
        <p:txBody>
          <a:bodyPr/>
          <a:lstStyle/>
          <a:p>
            <a:r>
              <a:rPr lang="en-GB" dirty="0"/>
              <a:t>Enabling technology: burst-mode Fabry-</a:t>
            </a:r>
            <a:r>
              <a:rPr lang="en-GB" dirty="0" err="1"/>
              <a:t>Pérot</a:t>
            </a:r>
            <a:endParaRPr lang="en-GB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631775-1296-0684-BA10-EAB3A05218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A. Latina | Compact ICS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8507DC-3A8E-3D0F-9662-8CACF15D0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08476FE-A3F8-6E07-D6FC-B20368B2A2A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00696" y="1146027"/>
            <a:ext cx="4316188" cy="2731572"/>
          </a:xfrm>
          <a:prstGeom prst="rect">
            <a:avLst/>
          </a:prstGeom>
        </p:spPr>
      </p:pic>
      <p:sp>
        <p:nvSpPr>
          <p:cNvPr id="14" name="Content Placeholder 1">
            <a:extLst>
              <a:ext uri="{FF2B5EF4-FFF2-40B4-BE49-F238E27FC236}">
                <a16:creationId xmlns:a16="http://schemas.microsoft.com/office/drawing/2014/main" id="{C6912A1F-9DFF-9C4D-A243-F6E274A199F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3592" y="3861047"/>
            <a:ext cx="8044913" cy="23989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dirty="0"/>
              <a:t>The burst mode operation of a Fabry-Perot cavity: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sz="1600" dirty="0"/>
              <a:t>Has a temporal pattern of the laser pulses like the incoming electron train. 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sz="1600" dirty="0"/>
              <a:t>The effective gain is 2 to 3 orders of magnitude larger than the continuous wave mode.</a:t>
            </a:r>
          </a:p>
          <a:p>
            <a:pPr marL="709612" lvl="1" indent="-342900">
              <a:buFont typeface="+mj-lt"/>
              <a:buAutoNum type="arabicPeriod"/>
            </a:pPr>
            <a:r>
              <a:rPr lang="en-GB" sz="1600" dirty="0"/>
              <a:t>Due to the lower intracavity average power, thermal effects on the cavity mirrors are minimised</a:t>
            </a:r>
          </a:p>
          <a:p>
            <a:pPr marL="709612" lvl="1" indent="-342900">
              <a:buFont typeface="+mj-lt"/>
              <a:buAutoNum type="arabicPeriod"/>
            </a:pPr>
            <a:endParaRPr lang="en-GB" sz="1600" dirty="0"/>
          </a:p>
          <a:p>
            <a:pPr marL="42712"/>
            <a:r>
              <a:rPr lang="en-GB" sz="1600" b="0" dirty="0">
                <a:solidFill>
                  <a:srgbClr val="2F2F2F"/>
                </a:solidFill>
              </a:rPr>
              <a:t>See V. </a:t>
            </a:r>
            <a:r>
              <a:rPr lang="en-GB" sz="1600" b="0" dirty="0" err="1">
                <a:solidFill>
                  <a:srgbClr val="2F2F2F"/>
                </a:solidFill>
              </a:rPr>
              <a:t>Mușat</a:t>
            </a:r>
            <a:r>
              <a:rPr lang="en-GB" sz="1600" b="0" dirty="0">
                <a:solidFill>
                  <a:srgbClr val="2F2F2F"/>
                </a:solidFill>
              </a:rPr>
              <a:t>, FLS2023, TU1C1</a:t>
            </a:r>
          </a:p>
          <a:p>
            <a:pPr marL="366712" lvl="1" indent="0">
              <a:buNone/>
            </a:pPr>
            <a:endParaRPr lang="en-GB" dirty="0"/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B6194806-E61F-894A-BC41-6DE1D2AB47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12/12/2023</a:t>
            </a:r>
            <a:endParaRPr lang="en-US" sz="1000" dirty="0"/>
          </a:p>
        </p:txBody>
      </p:sp>
      <p:graphicFrame>
        <p:nvGraphicFramePr>
          <p:cNvPr id="11" name="Table 10">
            <a:extLst>
              <a:ext uri="{FF2B5EF4-FFF2-40B4-BE49-F238E27FC236}">
                <a16:creationId xmlns:a16="http://schemas.microsoft.com/office/drawing/2014/main" id="{E1303810-3C37-0058-96A0-D4555A99027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3411178"/>
              </p:ext>
            </p:extLst>
          </p:nvPr>
        </p:nvGraphicFramePr>
        <p:xfrm>
          <a:off x="8544272" y="4255788"/>
          <a:ext cx="3240607" cy="1549476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697578">
                  <a:extLst>
                    <a:ext uri="{9D8B030D-6E8A-4147-A177-3AD203B41FA5}">
                      <a16:colId xmlns:a16="http://schemas.microsoft.com/office/drawing/2014/main" val="3405439984"/>
                    </a:ext>
                  </a:extLst>
                </a:gridCol>
                <a:gridCol w="706166">
                  <a:extLst>
                    <a:ext uri="{9D8B030D-6E8A-4147-A177-3AD203B41FA5}">
                      <a16:colId xmlns:a16="http://schemas.microsoft.com/office/drawing/2014/main" val="4075604545"/>
                    </a:ext>
                  </a:extLst>
                </a:gridCol>
                <a:gridCol w="836863">
                  <a:extLst>
                    <a:ext uri="{9D8B030D-6E8A-4147-A177-3AD203B41FA5}">
                      <a16:colId xmlns:a16="http://schemas.microsoft.com/office/drawing/2014/main" val="2451756836"/>
                    </a:ext>
                  </a:extLst>
                </a:gridCol>
              </a:tblGrid>
              <a:tr h="301665">
                <a:tc>
                  <a:txBody>
                    <a:bodyPr/>
                    <a:lstStyle/>
                    <a:p>
                      <a:r>
                        <a:rPr lang="en-CH" sz="1400" dirty="0"/>
                        <a:t>FPC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Value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Unit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384000"/>
                  </a:ext>
                </a:extLst>
              </a:tr>
              <a:tr h="311169">
                <a:tc>
                  <a:txBody>
                    <a:bodyPr/>
                    <a:lstStyle/>
                    <a:p>
                      <a:r>
                        <a:rPr lang="en-US" sz="1400" dirty="0"/>
                        <a:t>Micropulse energy</a:t>
                      </a:r>
                      <a:endParaRPr lang="en-CH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l-GR" sz="1400" dirty="0"/>
                        <a:t>μ</a:t>
                      </a:r>
                      <a:r>
                        <a:rPr lang="en-CH" sz="1400" dirty="0"/>
                        <a:t>J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43350794"/>
                  </a:ext>
                </a:extLst>
              </a:tr>
              <a:tr h="311169">
                <a:tc>
                  <a:txBody>
                    <a:bodyPr/>
                    <a:lstStyle/>
                    <a:p>
                      <a:r>
                        <a:rPr lang="en-US" sz="1400" dirty="0"/>
                        <a:t>Effective gain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264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-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6797728"/>
                  </a:ext>
                </a:extLst>
              </a:tr>
              <a:tr h="311169">
                <a:tc>
                  <a:txBody>
                    <a:bodyPr/>
                    <a:lstStyle/>
                    <a:p>
                      <a:r>
                        <a:rPr lang="en-US" sz="1400" dirty="0" err="1"/>
                        <a:t>Macropulse</a:t>
                      </a:r>
                      <a:r>
                        <a:rPr lang="en-US" sz="1400" dirty="0"/>
                        <a:t> energy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22.9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/>
                        <a:t>mJ</a:t>
                      </a:r>
                      <a:endParaRPr 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347197"/>
                  </a:ext>
                </a:extLst>
              </a:tr>
              <a:tr h="311169">
                <a:tc>
                  <a:txBody>
                    <a:bodyPr/>
                    <a:lstStyle/>
                    <a:p>
                      <a:r>
                        <a:rPr lang="el-GR" sz="1400" dirty="0"/>
                        <a:t>ε</a:t>
                      </a:r>
                      <a:r>
                        <a:rPr lang="en-US" sz="1400" baseline="-25000" dirty="0"/>
                        <a:t>tot 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sz="1400" dirty="0"/>
                        <a:t>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/>
                        <a:t>J</a:t>
                      </a:r>
                      <a:endParaRPr lang="en-CH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37196071"/>
                  </a:ext>
                </a:extLst>
              </a:tr>
            </a:tbl>
          </a:graphicData>
        </a:graphic>
      </p:graphicFrame>
      <p:pic>
        <p:nvPicPr>
          <p:cNvPr id="4" name="Picture 3">
            <a:extLst>
              <a:ext uri="{FF2B5EF4-FFF2-40B4-BE49-F238E27FC236}">
                <a16:creationId xmlns:a16="http://schemas.microsoft.com/office/drawing/2014/main" id="{9DB3B54A-3D89-AFCD-299A-7969F39534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43472" y="999290"/>
            <a:ext cx="4321364" cy="2759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3007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3" id="{224BAE2C-9DAA-A04D-99CB-502A43584C5C}" vid="{F686E29C-2674-F34B-A343-B507461EDC8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1148</TotalTime>
  <Words>1210</Words>
  <Application>Microsoft Macintosh PowerPoint</Application>
  <PresentationFormat>Widescreen</PresentationFormat>
  <Paragraphs>290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Helvetica</vt:lpstr>
      <vt:lpstr>Office Theme</vt:lpstr>
      <vt:lpstr>A Compact Inverse-Compton Scattering Source  Based on X-band Technology and  Cavity-Enhanced High-Average-Power Ultrafast Lasers</vt:lpstr>
      <vt:lpstr>Contents</vt:lpstr>
      <vt:lpstr>Storage-ring-based X-ray sources</vt:lpstr>
      <vt:lpstr>Linac-based X-ray sources: FEL</vt:lpstr>
      <vt:lpstr>Storage-ring-based ICS sources</vt:lpstr>
      <vt:lpstr>Inverse Compton scattering</vt:lpstr>
      <vt:lpstr>Linac-based ICS sources: extreme compactness</vt:lpstr>
      <vt:lpstr>Enabling technology: X-band acceleration</vt:lpstr>
      <vt:lpstr>Enabling technology: burst-mode Fabry-Pérot</vt:lpstr>
      <vt:lpstr>Key parameters of the HPCI–ICS source </vt:lpstr>
      <vt:lpstr>Photoinjector</vt:lpstr>
      <vt:lpstr>Linac</vt:lpstr>
      <vt:lpstr>CLIC high current beam stability</vt:lpstr>
      <vt:lpstr>Electron beam dynamics RF-Track simulation</vt:lpstr>
      <vt:lpstr>Photon performance RF-Track simulation</vt:lpstr>
      <vt:lpstr>Photon performance</vt:lpstr>
      <vt:lpstr>Landscape of light sources</vt:lpstr>
      <vt:lpstr>Conclusions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Compact Inverse Compton Scattering Source  Based on X-band Technology and  Cavity-enhanced  High Average Power Ultrafast Lasers</dc:title>
  <dc:creator>Andrea Latina</dc:creator>
  <cp:lastModifiedBy>Andrea Latina</cp:lastModifiedBy>
  <cp:revision>322</cp:revision>
  <cp:lastPrinted>2020-01-30T13:49:18Z</cp:lastPrinted>
  <dcterms:created xsi:type="dcterms:W3CDTF">2023-08-22T15:35:58Z</dcterms:created>
  <dcterms:modified xsi:type="dcterms:W3CDTF">2023-12-11T12:19:20Z</dcterms:modified>
</cp:coreProperties>
</file>