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notesMasterIdLst>
    <p:notesMasterId r:id="rId21"/>
  </p:notesMasterIdLst>
  <p:sldIdLst>
    <p:sldId id="256" r:id="rId4"/>
    <p:sldId id="312" r:id="rId5"/>
    <p:sldId id="313" r:id="rId6"/>
    <p:sldId id="441" r:id="rId7"/>
    <p:sldId id="263" r:id="rId8"/>
    <p:sldId id="473" r:id="rId9"/>
    <p:sldId id="474" r:id="rId10"/>
    <p:sldId id="712" r:id="rId11"/>
    <p:sldId id="454" r:id="rId12"/>
    <p:sldId id="446" r:id="rId13"/>
    <p:sldId id="475" r:id="rId14"/>
    <p:sldId id="463" r:id="rId15"/>
    <p:sldId id="464" r:id="rId16"/>
    <p:sldId id="465" r:id="rId17"/>
    <p:sldId id="468" r:id="rId18"/>
    <p:sldId id="260" r:id="rId19"/>
    <p:sldId id="466" r:id="rId2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0099"/>
    <a:srgbClr val="FF00FF"/>
    <a:srgbClr val="00B0F0"/>
    <a:srgbClr val="FFFFFF"/>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ile chi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10" autoAdjust="0"/>
    <p:restoredTop sz="96370" autoAdjust="0"/>
  </p:normalViewPr>
  <p:slideViewPr>
    <p:cSldViewPr snapToGrid="0">
      <p:cViewPr varScale="1">
        <p:scale>
          <a:sx n="122" d="100"/>
          <a:sy n="122" d="100"/>
        </p:scale>
        <p:origin x="45" y="165"/>
      </p:cViewPr>
      <p:guideLst/>
    </p:cSldViewPr>
  </p:slideViewPr>
  <p:notesTextViewPr>
    <p:cViewPr>
      <p:scale>
        <a:sx n="1" d="1"/>
        <a:sy n="1" d="1"/>
      </p:scale>
      <p:origin x="0" y="0"/>
    </p:cViewPr>
  </p:notesTextViewPr>
  <p:sorterViewPr>
    <p:cViewPr varScale="1">
      <p:scale>
        <a:sx n="100" d="100"/>
        <a:sy n="100" d="100"/>
      </p:scale>
      <p:origin x="0" y="0"/>
    </p:cViewPr>
  </p:sorterViewPr>
  <p:gridSpacing cx="360000" cy="3600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6/11/relationships/changesInfo" Target="changesInfos/changesInfo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bio Cardelli" userId="aa5d91a8-cf83-4829-b477-6381c3b1ecd8" providerId="ADAL" clId="{3587CB81-9671-4AE9-858C-11A3C4657C8D}"/>
    <pc:docChg chg="delSld">
      <pc:chgData name="Fabio Cardelli" userId="aa5d91a8-cf83-4829-b477-6381c3b1ecd8" providerId="ADAL" clId="{3587CB81-9671-4AE9-858C-11A3C4657C8D}" dt="2023-12-11T22:58:00.589" v="1" actId="47"/>
      <pc:docMkLst>
        <pc:docMk/>
      </pc:docMkLst>
      <pc:sldChg chg="del">
        <pc:chgData name="Fabio Cardelli" userId="aa5d91a8-cf83-4829-b477-6381c3b1ecd8" providerId="ADAL" clId="{3587CB81-9671-4AE9-858C-11A3C4657C8D}" dt="2023-12-11T22:58:00.589" v="1" actId="47"/>
        <pc:sldMkLst>
          <pc:docMk/>
          <pc:sldMk cId="227632630" sldId="308"/>
        </pc:sldMkLst>
      </pc:sldChg>
      <pc:sldChg chg="del">
        <pc:chgData name="Fabio Cardelli" userId="aa5d91a8-cf83-4829-b477-6381c3b1ecd8" providerId="ADAL" clId="{3587CB81-9671-4AE9-858C-11A3C4657C8D}" dt="2023-12-11T22:57:56.324" v="0" actId="47"/>
        <pc:sldMkLst>
          <pc:docMk/>
          <pc:sldMk cId="1891331849" sldId="44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91CB2D-68A9-4078-9574-57812D306A1D}" type="datetimeFigureOut">
              <a:rPr lang="en-GB" smtClean="0"/>
              <a:t>11/12/2023</a:t>
            </a:fld>
            <a:endParaRPr lang="en-GB"/>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907899-B236-4A46-B29C-1EAFCDDCC911}" type="slidenum">
              <a:rPr lang="en-GB" smtClean="0"/>
              <a:t>‹N›</a:t>
            </a:fld>
            <a:endParaRPr lang="en-GB"/>
          </a:p>
        </p:txBody>
      </p:sp>
    </p:spTree>
    <p:extLst>
      <p:ext uri="{BB962C8B-B14F-4D97-AF65-F5344CB8AC3E}">
        <p14:creationId xmlns:p14="http://schemas.microsoft.com/office/powerpoint/2010/main" val="1475101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428567-BDF5-451C-8737-F40313BC91E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6840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F6A7E5-1E7D-46BB-A40A-A067F2A1960D}"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2551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7899-B236-4A46-B29C-1EAFCDDCC91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5844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AF907899-B236-4A46-B29C-1EAFCDDCC911}" type="slidenum">
              <a:rPr lang="en-GB" smtClean="0"/>
              <a:t>6</a:t>
            </a:fld>
            <a:endParaRPr lang="en-GB"/>
          </a:p>
        </p:txBody>
      </p:sp>
    </p:spTree>
    <p:extLst>
      <p:ext uri="{BB962C8B-B14F-4D97-AF65-F5344CB8AC3E}">
        <p14:creationId xmlns:p14="http://schemas.microsoft.com/office/powerpoint/2010/main" val="920499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AF907899-B236-4A46-B29C-1EAFCDDCC911}" type="slidenum">
              <a:rPr lang="en-GB" smtClean="0"/>
              <a:t>7</a:t>
            </a:fld>
            <a:endParaRPr lang="en-GB"/>
          </a:p>
        </p:txBody>
      </p:sp>
    </p:spTree>
    <p:extLst>
      <p:ext uri="{BB962C8B-B14F-4D97-AF65-F5344CB8AC3E}">
        <p14:creationId xmlns:p14="http://schemas.microsoft.com/office/powerpoint/2010/main" val="3244507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7899-B236-4A46-B29C-1EAFCDDCC91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5934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7899-B236-4A46-B29C-1EAFCDDCC91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693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907899-B236-4A46-B29C-1EAFCDDCC91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3436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AF907899-B236-4A46-B29C-1EAFCDDCC911}" type="slidenum">
              <a:rPr lang="en-GB" smtClean="0"/>
              <a:t>11</a:t>
            </a:fld>
            <a:endParaRPr lang="en-GB"/>
          </a:p>
        </p:txBody>
      </p:sp>
    </p:spTree>
    <p:extLst>
      <p:ext uri="{BB962C8B-B14F-4D97-AF65-F5344CB8AC3E}">
        <p14:creationId xmlns:p14="http://schemas.microsoft.com/office/powerpoint/2010/main" val="1867783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image" Target="../media/image1.JPG"/><Relationship Id="rId16" Type="http://schemas.openxmlformats.org/officeDocument/2006/relationships/image" Target="../media/image15.png"/><Relationship Id="rId1" Type="http://schemas.openxmlformats.org/officeDocument/2006/relationships/slideMaster" Target="../slideMasters/slideMaster3.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DADB9278-3CB0-4DAC-9D38-934A64C75C9E}" type="datetime1">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1374493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536BF7C-27FE-42C4-9850-9C1854979873}" type="datetime1">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4201946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783A9B7-050B-4C85-9CF8-A1679FC7A0D6}" type="datetime1">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34713991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18292942-41DF-486B-8CCD-F7A2BCE5966A}" type="datetimeFigureOut">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2090786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18292942-41DF-486B-8CCD-F7A2BCE5966A}" type="datetimeFigureOut">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3622960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18292942-41DF-486B-8CCD-F7A2BCE5966A}" type="datetimeFigureOut">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3417535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18292942-41DF-486B-8CCD-F7A2BCE5966A}" type="datetimeFigureOut">
              <a:rPr lang="en-GB" smtClean="0"/>
              <a:t>11/12/2023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38064156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a:t>Fare clic per modificare lo stile del titolo</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18292942-41DF-486B-8CCD-F7A2BCE5966A}" type="datetimeFigureOut">
              <a:rPr lang="en-GB" smtClean="0"/>
              <a:t>11/12/2023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26279932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Date Placeholder 2"/>
          <p:cNvSpPr>
            <a:spLocks noGrp="1"/>
          </p:cNvSpPr>
          <p:nvPr>
            <p:ph type="dt" sz="half" idx="10"/>
          </p:nvPr>
        </p:nvSpPr>
        <p:spPr/>
        <p:txBody>
          <a:bodyPr/>
          <a:lstStyle/>
          <a:p>
            <a:fld id="{18292942-41DF-486B-8CCD-F7A2BCE5966A}" type="datetimeFigureOut">
              <a:rPr lang="en-GB" smtClean="0"/>
              <a:t>11/12/2023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10008075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292942-41DF-486B-8CCD-F7A2BCE5966A}" type="datetimeFigureOut">
              <a:rPr lang="en-GB" smtClean="0"/>
              <a:t>11/12/2023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8552494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18292942-41DF-486B-8CCD-F7A2BCE5966A}" type="datetimeFigureOut">
              <a:rPr lang="en-GB" smtClean="0"/>
              <a:t>11/12/2023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67062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46721CA-933B-4F29-8501-01FD309A9EDF}" type="datetime1">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13348945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18292942-41DF-486B-8CCD-F7A2BCE5966A}" type="datetimeFigureOut">
              <a:rPr lang="en-GB" smtClean="0"/>
              <a:t>11/12/2023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41197318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18292942-41DF-486B-8CCD-F7A2BCE5966A}" type="datetimeFigureOut">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31282477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18292942-41DF-486B-8CCD-F7A2BCE5966A}" type="datetimeFigureOut">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16274539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D6FE7A-B020-4958-8B6D-27CB2969257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1586" t="3604" b="18163"/>
          <a:stretch/>
        </p:blipFill>
        <p:spPr>
          <a:xfrm>
            <a:off x="0" y="-294639"/>
            <a:ext cx="12192000" cy="7152640"/>
          </a:xfrm>
          <a:prstGeom prst="rect">
            <a:avLst/>
          </a:prstGeom>
        </p:spPr>
      </p:pic>
      <p:sp>
        <p:nvSpPr>
          <p:cNvPr id="2" name="Title 1">
            <a:extLst>
              <a:ext uri="{FF2B5EF4-FFF2-40B4-BE49-F238E27FC236}">
                <a16:creationId xmlns:a16="http://schemas.microsoft.com/office/drawing/2014/main" id="{807148D2-B24D-4976-994F-BB66CEEA51D2}"/>
              </a:ext>
            </a:extLst>
          </p:cNvPr>
          <p:cNvSpPr>
            <a:spLocks noGrp="1"/>
          </p:cNvSpPr>
          <p:nvPr>
            <p:ph type="ctrTitle"/>
          </p:nvPr>
        </p:nvSpPr>
        <p:spPr>
          <a:xfrm>
            <a:off x="3223488" y="1939633"/>
            <a:ext cx="7813967" cy="1043854"/>
          </a:xfrm>
        </p:spPr>
        <p:txBody>
          <a:bodyPr anchor="b">
            <a:normAutofit/>
          </a:bodyPr>
          <a:lstStyle>
            <a:lvl1pPr algn="l">
              <a:defRPr sz="48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630B7C0-3837-4386-90FE-545DE779ADDA}"/>
              </a:ext>
            </a:extLst>
          </p:cNvPr>
          <p:cNvSpPr>
            <a:spLocks noGrp="1"/>
          </p:cNvSpPr>
          <p:nvPr>
            <p:ph type="subTitle" idx="1" hasCustomPrompt="1"/>
          </p:nvPr>
        </p:nvSpPr>
        <p:spPr>
          <a:xfrm>
            <a:off x="3232723" y="3153930"/>
            <a:ext cx="7813967" cy="812944"/>
          </a:xfrm>
        </p:spPr>
        <p:txBody>
          <a:bodyPr/>
          <a:lstStyle>
            <a:lvl1pPr marL="0" indent="0" algn="l">
              <a:buNone/>
              <a:defRPr sz="240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id="{C5D55CEB-8871-4376-83C3-EB75954FFBB5}"/>
              </a:ext>
            </a:extLst>
          </p:cNvPr>
          <p:cNvSpPr>
            <a:spLocks noChangeArrowheads="1"/>
          </p:cNvSpPr>
          <p:nvPr userDrawn="1"/>
        </p:nvSpPr>
        <p:spPr bwMode="auto">
          <a:xfrm>
            <a:off x="293939" y="376194"/>
            <a:ext cx="278815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en-US" sz="2400">
                <a:solidFill>
                  <a:srgbClr val="3399FF"/>
                </a:solidFill>
                <a:latin typeface="Arial Narrow" pitchFamily="34" charset="0"/>
              </a:rPr>
              <a:t>EUROPEAN</a:t>
            </a:r>
          </a:p>
          <a:p>
            <a:r>
              <a:rPr lang="en-GB" altLang="en-US" sz="2400">
                <a:solidFill>
                  <a:srgbClr val="33CCFF"/>
                </a:solidFill>
                <a:latin typeface="Arial Narrow" pitchFamily="34" charset="0"/>
              </a:rPr>
              <a:t>PLASMA RESEARCH</a:t>
            </a:r>
          </a:p>
          <a:p>
            <a:r>
              <a:rPr lang="en-GB" altLang="en-US" sz="2400">
                <a:solidFill>
                  <a:srgbClr val="33CCFF"/>
                </a:solidFill>
                <a:latin typeface="Arial Narrow" pitchFamily="34" charset="0"/>
              </a:rPr>
              <a:t>ACCELERATOR WITH</a:t>
            </a:r>
          </a:p>
          <a:p>
            <a:r>
              <a:rPr lang="en-GB" altLang="en-US" sz="2400">
                <a:solidFill>
                  <a:schemeClr val="bg1"/>
                </a:solidFill>
                <a:latin typeface="Arial Narrow" pitchFamily="34" charset="0"/>
              </a:rPr>
              <a:t>EXCELLENCE IN</a:t>
            </a:r>
          </a:p>
          <a:p>
            <a:r>
              <a:rPr lang="en-GB" altLang="en-US" sz="2400">
                <a:solidFill>
                  <a:schemeClr val="bg1"/>
                </a:solidFill>
                <a:latin typeface="Arial Narrow" pitchFamily="34" charset="0"/>
              </a:rPr>
              <a:t>APPLICATIONS</a:t>
            </a:r>
          </a:p>
        </p:txBody>
      </p:sp>
      <p:sp>
        <p:nvSpPr>
          <p:cNvPr id="11" name="Rectangle 10">
            <a:extLst>
              <a:ext uri="{FF2B5EF4-FFF2-40B4-BE49-F238E27FC236}">
                <a16:creationId xmlns:a16="http://schemas.microsoft.com/office/drawing/2014/main" id="{7829EB28-3979-4E23-B67B-4BD9DC678876}"/>
              </a:ext>
            </a:extLst>
          </p:cNvPr>
          <p:cNvSpPr/>
          <p:nvPr userDrawn="1"/>
        </p:nvSpPr>
        <p:spPr>
          <a:xfrm rot="5400000">
            <a:off x="1734098" y="3620994"/>
            <a:ext cx="1152130" cy="4032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BFE90DE8-3BA8-471E-9749-65A67AA27786}"/>
              </a:ext>
            </a:extLst>
          </p:cNvPr>
          <p:cNvSpPr txBox="1"/>
          <p:nvPr userDrawn="1"/>
        </p:nvSpPr>
        <p:spPr>
          <a:xfrm>
            <a:off x="974908" y="6288044"/>
            <a:ext cx="3309467" cy="461665"/>
          </a:xfrm>
          <a:prstGeom prst="rect">
            <a:avLst/>
          </a:prstGeom>
          <a:noFill/>
        </p:spPr>
        <p:txBody>
          <a:bodyPr wrap="square" rtlCol="0">
            <a:spAutoFit/>
          </a:bodyPr>
          <a:lstStyle/>
          <a:p>
            <a:r>
              <a:rPr lang="en-GB" sz="800">
                <a:solidFill>
                  <a:schemeClr val="bg1"/>
                </a:solidFill>
              </a:rPr>
              <a:t>This project has received funding from the European Union´s Horizon Europe research and innovation programme under grant agreement </a:t>
            </a:r>
          </a:p>
          <a:p>
            <a:r>
              <a:rPr lang="en-GB" sz="800">
                <a:solidFill>
                  <a:schemeClr val="bg1"/>
                </a:solidFill>
              </a:rPr>
              <a:t>No. 101079773</a:t>
            </a:r>
          </a:p>
        </p:txBody>
      </p:sp>
      <p:grpSp>
        <p:nvGrpSpPr>
          <p:cNvPr id="45" name="Group 44">
            <a:extLst>
              <a:ext uri="{FF2B5EF4-FFF2-40B4-BE49-F238E27FC236}">
                <a16:creationId xmlns:a16="http://schemas.microsoft.com/office/drawing/2014/main" id="{B5D08789-6EA1-4445-B452-85ED00E5C105}"/>
              </a:ext>
            </a:extLst>
          </p:cNvPr>
          <p:cNvGrpSpPr/>
          <p:nvPr userDrawn="1"/>
        </p:nvGrpSpPr>
        <p:grpSpPr>
          <a:xfrm>
            <a:off x="442100" y="5210346"/>
            <a:ext cx="3736126" cy="853744"/>
            <a:chOff x="400753" y="5359778"/>
            <a:chExt cx="3736126" cy="853744"/>
          </a:xfrm>
        </p:grpSpPr>
        <p:pic>
          <p:nvPicPr>
            <p:cNvPr id="16" name="Picture 15" descr="Shape, background pattern, rectangle&#10;&#10;Description automatically generated">
              <a:extLst>
                <a:ext uri="{FF2B5EF4-FFF2-40B4-BE49-F238E27FC236}">
                  <a16:creationId xmlns:a16="http://schemas.microsoft.com/office/drawing/2014/main" id="{EB353F2C-276C-46A5-BFB4-EDBF3952D3E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40072" y="5359778"/>
              <a:ext cx="539714" cy="360000"/>
            </a:xfrm>
            <a:prstGeom prst="rect">
              <a:avLst/>
            </a:prstGeom>
          </p:spPr>
        </p:pic>
        <p:pic>
          <p:nvPicPr>
            <p:cNvPr id="20" name="Picture 19" descr="Shape&#10;&#10;Description automatically generated">
              <a:extLst>
                <a:ext uri="{FF2B5EF4-FFF2-40B4-BE49-F238E27FC236}">
                  <a16:creationId xmlns:a16="http://schemas.microsoft.com/office/drawing/2014/main" id="{B40DA2FC-500E-4637-AD7D-89070242F1A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00753" y="5359778"/>
              <a:ext cx="539895" cy="360000"/>
            </a:xfrm>
            <a:prstGeom prst="rect">
              <a:avLst/>
            </a:prstGeom>
          </p:spPr>
        </p:pic>
        <p:pic>
          <p:nvPicPr>
            <p:cNvPr id="22" name="Picture 21" descr="Logo, company name&#10;&#10;Description automatically generated">
              <a:extLst>
                <a:ext uri="{FF2B5EF4-FFF2-40B4-BE49-F238E27FC236}">
                  <a16:creationId xmlns:a16="http://schemas.microsoft.com/office/drawing/2014/main" id="{5B92E49D-42F5-4F3F-87B5-89E4F69384A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79210" y="5359778"/>
              <a:ext cx="539714" cy="360000"/>
            </a:xfrm>
            <a:prstGeom prst="rect">
              <a:avLst/>
            </a:prstGeom>
          </p:spPr>
        </p:pic>
        <p:pic>
          <p:nvPicPr>
            <p:cNvPr id="28" name="Picture 27" descr="Shape&#10;&#10;Description automatically generated">
              <a:extLst>
                <a:ext uri="{FF2B5EF4-FFF2-40B4-BE49-F238E27FC236}">
                  <a16:creationId xmlns:a16="http://schemas.microsoft.com/office/drawing/2014/main" id="{23025C6F-90C7-462A-8C0E-8079D07BC39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318348" y="5359778"/>
              <a:ext cx="539895" cy="360000"/>
            </a:xfrm>
            <a:prstGeom prst="rect">
              <a:avLst/>
            </a:prstGeom>
          </p:spPr>
        </p:pic>
        <p:pic>
          <p:nvPicPr>
            <p:cNvPr id="30" name="Picture 29" descr="Chart&#10;&#10;Description automatically generated">
              <a:extLst>
                <a:ext uri="{FF2B5EF4-FFF2-40B4-BE49-F238E27FC236}">
                  <a16:creationId xmlns:a16="http://schemas.microsoft.com/office/drawing/2014/main" id="{5EEF9B71-7283-4C50-AF40-4C42338F61F6}"/>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957667" y="5359778"/>
              <a:ext cx="539895" cy="360000"/>
            </a:xfrm>
            <a:prstGeom prst="rect">
              <a:avLst/>
            </a:prstGeom>
          </p:spPr>
        </p:pic>
        <p:pic>
          <p:nvPicPr>
            <p:cNvPr id="32" name="Picture 31" descr="A picture containing diagram&#10;&#10;Description automatically generated">
              <a:extLst>
                <a:ext uri="{FF2B5EF4-FFF2-40B4-BE49-F238E27FC236}">
                  <a16:creationId xmlns:a16="http://schemas.microsoft.com/office/drawing/2014/main" id="{54181E05-6FC8-4FE7-96E3-22D4AE603C77}"/>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3596984" y="5359778"/>
              <a:ext cx="539895" cy="360000"/>
            </a:xfrm>
            <a:prstGeom prst="rect">
              <a:avLst/>
            </a:prstGeom>
          </p:spPr>
        </p:pic>
        <p:pic>
          <p:nvPicPr>
            <p:cNvPr id="34" name="Picture 33" descr="A picture containing logo&#10;&#10;Description automatically generated">
              <a:extLst>
                <a:ext uri="{FF2B5EF4-FFF2-40B4-BE49-F238E27FC236}">
                  <a16:creationId xmlns:a16="http://schemas.microsoft.com/office/drawing/2014/main" id="{1B7B7ABD-7FF4-416E-82E5-F7D825396BDF}"/>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400753" y="5853522"/>
              <a:ext cx="539895" cy="360000"/>
            </a:xfrm>
            <a:prstGeom prst="rect">
              <a:avLst/>
            </a:prstGeom>
          </p:spPr>
        </p:pic>
        <p:pic>
          <p:nvPicPr>
            <p:cNvPr id="36" name="Picture 35" descr="Shape, rectangle&#10;&#10;Description automatically generated">
              <a:extLst>
                <a:ext uri="{FF2B5EF4-FFF2-40B4-BE49-F238E27FC236}">
                  <a16:creationId xmlns:a16="http://schemas.microsoft.com/office/drawing/2014/main" id="{0E6B17BD-38E6-40E8-81B9-61656C20CEC1}"/>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40072" y="5853522"/>
              <a:ext cx="539895" cy="360000"/>
            </a:xfrm>
            <a:prstGeom prst="rect">
              <a:avLst/>
            </a:prstGeom>
          </p:spPr>
        </p:pic>
        <p:pic>
          <p:nvPicPr>
            <p:cNvPr id="38" name="Picture 37" descr="A picture containing logo&#10;&#10;Description automatically generated">
              <a:extLst>
                <a:ext uri="{FF2B5EF4-FFF2-40B4-BE49-F238E27FC236}">
                  <a16:creationId xmlns:a16="http://schemas.microsoft.com/office/drawing/2014/main" id="{AFBA9081-7D6A-4386-BE99-3B9915CAF347}"/>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318710" y="5853522"/>
              <a:ext cx="539895" cy="360000"/>
            </a:xfrm>
            <a:prstGeom prst="rect">
              <a:avLst/>
            </a:prstGeom>
          </p:spPr>
        </p:pic>
        <p:pic>
          <p:nvPicPr>
            <p:cNvPr id="40" name="Picture 39" descr="A picture containing shape&#10;&#10;Description automatically generated">
              <a:extLst>
                <a:ext uri="{FF2B5EF4-FFF2-40B4-BE49-F238E27FC236}">
                  <a16:creationId xmlns:a16="http://schemas.microsoft.com/office/drawing/2014/main" id="{EF4B1B9E-9C34-41AA-BA3F-19A5FC834B17}"/>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958029" y="5853522"/>
              <a:ext cx="539714" cy="360000"/>
            </a:xfrm>
            <a:prstGeom prst="rect">
              <a:avLst/>
            </a:prstGeom>
          </p:spPr>
        </p:pic>
        <p:pic>
          <p:nvPicPr>
            <p:cNvPr id="42" name="Picture 41" descr="Logo&#10;&#10;Description automatically generated">
              <a:extLst>
                <a:ext uri="{FF2B5EF4-FFF2-40B4-BE49-F238E27FC236}">
                  <a16:creationId xmlns:a16="http://schemas.microsoft.com/office/drawing/2014/main" id="{DAFE8E6F-FDE1-40AB-A91E-75B4752808CF}"/>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679391" y="5853522"/>
              <a:ext cx="539895" cy="360000"/>
            </a:xfrm>
            <a:prstGeom prst="rect">
              <a:avLst/>
            </a:prstGeom>
          </p:spPr>
        </p:pic>
        <p:pic>
          <p:nvPicPr>
            <p:cNvPr id="44" name="Picture 43" descr="Background pattern&#10;&#10;Description automatically generated">
              <a:extLst>
                <a:ext uri="{FF2B5EF4-FFF2-40B4-BE49-F238E27FC236}">
                  <a16:creationId xmlns:a16="http://schemas.microsoft.com/office/drawing/2014/main" id="{6DC76842-022A-455A-913E-9A58E2CB996D}"/>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597165" y="5853522"/>
              <a:ext cx="539714" cy="360000"/>
            </a:xfrm>
            <a:prstGeom prst="rect">
              <a:avLst/>
            </a:prstGeom>
          </p:spPr>
        </p:pic>
      </p:grpSp>
      <p:pic>
        <p:nvPicPr>
          <p:cNvPr id="47" name="Picture 46" descr="A blue background with yellow stars&#10;&#10;Description automatically generated with low confidence">
            <a:extLst>
              <a:ext uri="{FF2B5EF4-FFF2-40B4-BE49-F238E27FC236}">
                <a16:creationId xmlns:a16="http://schemas.microsoft.com/office/drawing/2014/main" id="{5B2C4CE0-B863-4444-AEEB-8AA58C194D91}"/>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42100" y="6339528"/>
            <a:ext cx="543816" cy="360000"/>
          </a:xfrm>
          <a:prstGeom prst="rect">
            <a:avLst/>
          </a:prstGeom>
        </p:spPr>
      </p:pic>
      <p:pic>
        <p:nvPicPr>
          <p:cNvPr id="6" name="Picture 5">
            <a:extLst>
              <a:ext uri="{FF2B5EF4-FFF2-40B4-BE49-F238E27FC236}">
                <a16:creationId xmlns:a16="http://schemas.microsoft.com/office/drawing/2014/main" id="{FE2A91CB-2AEA-71F9-99B4-FE84A7C35B0C}"/>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543995" y="273553"/>
            <a:ext cx="2788151" cy="1261233"/>
          </a:xfrm>
          <a:prstGeom prst="rect">
            <a:avLst/>
          </a:prstGeom>
        </p:spPr>
      </p:pic>
    </p:spTree>
    <p:extLst>
      <p:ext uri="{BB962C8B-B14F-4D97-AF65-F5344CB8AC3E}">
        <p14:creationId xmlns:p14="http://schemas.microsoft.com/office/powerpoint/2010/main" val="5832425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C411757-6C00-4818-AAC7-B952F80424A0}"/>
              </a:ext>
            </a:extLst>
          </p:cNvPr>
          <p:cNvSpPr/>
          <p:nvPr userDrawn="1"/>
        </p:nvSpPr>
        <p:spPr>
          <a:xfrm>
            <a:off x="0" y="6462572"/>
            <a:ext cx="12192000" cy="401561"/>
          </a:xfrm>
          <a:prstGeom prst="rect">
            <a:avLst/>
          </a:prstGeom>
          <a:solidFill>
            <a:srgbClr val="DDE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AA667453-40FC-4135-9BBF-E2B2967A593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1AE585B8-9B74-42AB-BF12-E38CF20412A3}"/>
              </a:ext>
            </a:extLst>
          </p:cNvPr>
          <p:cNvSpPr/>
          <p:nvPr userDrawn="1"/>
        </p:nvSpPr>
        <p:spPr>
          <a:xfrm>
            <a:off x="0" y="-20367"/>
            <a:ext cx="12192000" cy="803121"/>
          </a:xfrm>
          <a:prstGeom prst="rect">
            <a:avLst/>
          </a:prstGeom>
          <a:solidFill>
            <a:srgbClr val="DDE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6D9F1"/>
              </a:solidFill>
            </a:endParaRPr>
          </a:p>
        </p:txBody>
      </p:sp>
      <p:sp>
        <p:nvSpPr>
          <p:cNvPr id="6" name="Slide Number Placeholder 5">
            <a:extLst>
              <a:ext uri="{FF2B5EF4-FFF2-40B4-BE49-F238E27FC236}">
                <a16:creationId xmlns:a16="http://schemas.microsoft.com/office/drawing/2014/main" id="{BF60A59D-C33F-4A72-AE63-A30B8327BE56}"/>
              </a:ext>
            </a:extLst>
          </p:cNvPr>
          <p:cNvSpPr>
            <a:spLocks noGrp="1"/>
          </p:cNvSpPr>
          <p:nvPr>
            <p:ph type="sldNum" sz="quarter" idx="12"/>
          </p:nvPr>
        </p:nvSpPr>
        <p:spPr>
          <a:xfrm>
            <a:off x="9111673" y="6480789"/>
            <a:ext cx="2743200" cy="365125"/>
          </a:xfrm>
        </p:spPr>
        <p:txBody>
          <a:bodyPr/>
          <a:lstStyle>
            <a:lvl1pPr>
              <a:defRPr>
                <a:solidFill>
                  <a:srgbClr val="334186"/>
                </a:solidFill>
              </a:defRPr>
            </a:lvl1pPr>
          </a:lstStyle>
          <a:p>
            <a:fld id="{3A3A6714-3D1F-4857-9904-D935B84167FA}" type="slidenum">
              <a:rPr lang="en-GB" smtClean="0"/>
              <a:pPr/>
              <a:t>‹N›</a:t>
            </a:fld>
            <a:endParaRPr lang="en-GB"/>
          </a:p>
        </p:txBody>
      </p:sp>
      <p:sp>
        <p:nvSpPr>
          <p:cNvPr id="2" name="Title 1">
            <a:extLst>
              <a:ext uri="{FF2B5EF4-FFF2-40B4-BE49-F238E27FC236}">
                <a16:creationId xmlns:a16="http://schemas.microsoft.com/office/drawing/2014/main" id="{2707062F-D1E3-4938-A350-3A6A49BD0E2A}"/>
              </a:ext>
            </a:extLst>
          </p:cNvPr>
          <p:cNvSpPr>
            <a:spLocks noGrp="1"/>
          </p:cNvSpPr>
          <p:nvPr>
            <p:ph type="title"/>
          </p:nvPr>
        </p:nvSpPr>
        <p:spPr>
          <a:xfrm>
            <a:off x="2115127" y="-272186"/>
            <a:ext cx="7961747" cy="1325563"/>
          </a:xfrm>
        </p:spPr>
        <p:txBody>
          <a:bodyPr>
            <a:normAutofit/>
          </a:bodyPr>
          <a:lstStyle>
            <a:lvl1pPr algn="ctr">
              <a:defRPr sz="3500" b="1">
                <a:solidFill>
                  <a:srgbClr val="334186"/>
                </a:solidFill>
              </a:defRPr>
            </a:lvl1pPr>
          </a:lstStyle>
          <a:p>
            <a:r>
              <a:rPr lang="en-US" dirty="0"/>
              <a:t>Click to edit Master title style</a:t>
            </a:r>
            <a:endParaRPr lang="en-GB" dirty="0"/>
          </a:p>
        </p:txBody>
      </p:sp>
      <p:sp>
        <p:nvSpPr>
          <p:cNvPr id="20" name="Footer Placeholder 19">
            <a:extLst>
              <a:ext uri="{FF2B5EF4-FFF2-40B4-BE49-F238E27FC236}">
                <a16:creationId xmlns:a16="http://schemas.microsoft.com/office/drawing/2014/main" id="{91A38598-CD5E-4EEA-8C9C-B6A45CED45F6}"/>
              </a:ext>
            </a:extLst>
          </p:cNvPr>
          <p:cNvSpPr>
            <a:spLocks noGrp="1"/>
          </p:cNvSpPr>
          <p:nvPr>
            <p:ph type="ftr" sz="quarter" idx="13"/>
          </p:nvPr>
        </p:nvSpPr>
        <p:spPr>
          <a:xfrm>
            <a:off x="410543" y="6462572"/>
            <a:ext cx="5180359" cy="365125"/>
          </a:xfrm>
        </p:spPr>
        <p:txBody>
          <a:bodyPr/>
          <a:lstStyle>
            <a:lvl1pPr>
              <a:defRPr i="1">
                <a:solidFill>
                  <a:srgbClr val="334186"/>
                </a:solidFill>
              </a:defRPr>
            </a:lvl1pPr>
          </a:lstStyle>
          <a:p>
            <a:pPr algn="l"/>
            <a:r>
              <a:rPr lang="en-GB"/>
              <a:t>IV EuPRAXIA@SPARC_LAB Review Committee Meeting, LNF, November 30, 2022</a:t>
            </a:r>
          </a:p>
        </p:txBody>
      </p:sp>
      <p:pic>
        <p:nvPicPr>
          <p:cNvPr id="13" name="Picture 12" descr="A blue background with yellow stars&#10;&#10;Description automatically generated with low confidence">
            <a:extLst>
              <a:ext uri="{FF2B5EF4-FFF2-40B4-BE49-F238E27FC236}">
                <a16:creationId xmlns:a16="http://schemas.microsoft.com/office/drawing/2014/main" id="{973C7385-2199-42AF-B848-1AA17D566D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24939" y="52479"/>
            <a:ext cx="670727" cy="444014"/>
          </a:xfrm>
          <a:prstGeom prst="rect">
            <a:avLst/>
          </a:prstGeom>
        </p:spPr>
      </p:pic>
      <p:sp>
        <p:nvSpPr>
          <p:cNvPr id="14" name="TextBox 13">
            <a:extLst>
              <a:ext uri="{FF2B5EF4-FFF2-40B4-BE49-F238E27FC236}">
                <a16:creationId xmlns:a16="http://schemas.microsoft.com/office/drawing/2014/main" id="{D9017754-B362-4B90-AFAB-3C5BE07D2499}"/>
              </a:ext>
            </a:extLst>
          </p:cNvPr>
          <p:cNvSpPr txBox="1"/>
          <p:nvPr userDrawn="1"/>
        </p:nvSpPr>
        <p:spPr>
          <a:xfrm>
            <a:off x="11171767" y="506633"/>
            <a:ext cx="800100" cy="276999"/>
          </a:xfrm>
          <a:prstGeom prst="rect">
            <a:avLst/>
          </a:prstGeom>
          <a:noFill/>
        </p:spPr>
        <p:txBody>
          <a:bodyPr wrap="square" rtlCol="0">
            <a:spAutoFit/>
          </a:bodyPr>
          <a:lstStyle/>
          <a:p>
            <a:r>
              <a:rPr lang="en-GB" sz="600">
                <a:solidFill>
                  <a:srgbClr val="0055A5"/>
                </a:solidFill>
                <a:latin typeface="Arial Rounded MT Bold" panose="020F0704030504030204" pitchFamily="34" charset="0"/>
              </a:rPr>
              <a:t>Funded by the European Union</a:t>
            </a:r>
          </a:p>
        </p:txBody>
      </p:sp>
      <p:grpSp>
        <p:nvGrpSpPr>
          <p:cNvPr id="4" name="Group 3">
            <a:extLst>
              <a:ext uri="{FF2B5EF4-FFF2-40B4-BE49-F238E27FC236}">
                <a16:creationId xmlns:a16="http://schemas.microsoft.com/office/drawing/2014/main" id="{8C2C8A98-6E54-60B4-EC66-130DC0080D27}"/>
              </a:ext>
            </a:extLst>
          </p:cNvPr>
          <p:cNvGrpSpPr/>
          <p:nvPr userDrawn="1"/>
        </p:nvGrpSpPr>
        <p:grpSpPr>
          <a:xfrm>
            <a:off x="220133" y="-59851"/>
            <a:ext cx="1943100" cy="872190"/>
            <a:chOff x="3888739" y="2944556"/>
            <a:chExt cx="1943100" cy="872190"/>
          </a:xfrm>
        </p:grpSpPr>
        <p:pic>
          <p:nvPicPr>
            <p:cNvPr id="8" name="Picture 7">
              <a:extLst>
                <a:ext uri="{FF2B5EF4-FFF2-40B4-BE49-F238E27FC236}">
                  <a16:creationId xmlns:a16="http://schemas.microsoft.com/office/drawing/2014/main" id="{14D20BC6-6005-1522-DEB8-7EE6010AF66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67117" y="2944556"/>
              <a:ext cx="1421141" cy="610580"/>
            </a:xfrm>
            <a:prstGeom prst="rect">
              <a:avLst/>
            </a:prstGeom>
          </p:spPr>
        </p:pic>
        <p:sp>
          <p:nvSpPr>
            <p:cNvPr id="9" name="TextBox 8">
              <a:extLst>
                <a:ext uri="{FF2B5EF4-FFF2-40B4-BE49-F238E27FC236}">
                  <a16:creationId xmlns:a16="http://schemas.microsoft.com/office/drawing/2014/main" id="{9093E76B-2A09-B4AC-611C-36DEBEBF12D0}"/>
                </a:ext>
              </a:extLst>
            </p:cNvPr>
            <p:cNvSpPr txBox="1"/>
            <p:nvPr/>
          </p:nvSpPr>
          <p:spPr>
            <a:xfrm>
              <a:off x="3888739" y="3555136"/>
              <a:ext cx="1943100" cy="261610"/>
            </a:xfrm>
            <a:prstGeom prst="rect">
              <a:avLst/>
            </a:prstGeom>
            <a:noFill/>
          </p:spPr>
          <p:txBody>
            <a:bodyPr wrap="square" rtlCol="0">
              <a:spAutoFit/>
            </a:bodyPr>
            <a:lstStyle/>
            <a:p>
              <a:r>
                <a:rPr lang="en-GB" sz="1100">
                  <a:solidFill>
                    <a:srgbClr val="2C3882"/>
                  </a:solidFill>
                </a:rPr>
                <a:t>a</a:t>
              </a:r>
              <a:r>
                <a:rPr lang="en-IT" sz="1100">
                  <a:solidFill>
                    <a:srgbClr val="2C3882"/>
                  </a:solidFill>
                </a:rPr>
                <a:t>t </a:t>
              </a:r>
              <a:r>
                <a:rPr lang="en-IT" sz="1100">
                  <a:solidFill>
                    <a:srgbClr val="FCAF18"/>
                  </a:solidFill>
                </a:rPr>
                <a:t>S</a:t>
              </a:r>
              <a:r>
                <a:rPr lang="en-IT" sz="1100">
                  <a:solidFill>
                    <a:srgbClr val="2C3882"/>
                  </a:solidFill>
                </a:rPr>
                <a:t>PARC_</a:t>
              </a:r>
              <a:r>
                <a:rPr lang="en-IT" sz="1100">
                  <a:solidFill>
                    <a:srgbClr val="FCAF18"/>
                  </a:solidFill>
                </a:rPr>
                <a:t>L</a:t>
              </a:r>
              <a:r>
                <a:rPr lang="en-IT" sz="1100">
                  <a:solidFill>
                    <a:srgbClr val="2C3882"/>
                  </a:solidFill>
                </a:rPr>
                <a:t>AB</a:t>
              </a:r>
            </a:p>
          </p:txBody>
        </p:sp>
      </p:grpSp>
    </p:spTree>
    <p:extLst>
      <p:ext uri="{BB962C8B-B14F-4D97-AF65-F5344CB8AC3E}">
        <p14:creationId xmlns:p14="http://schemas.microsoft.com/office/powerpoint/2010/main" val="19437686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B3ECE-38C0-41C5-B5FD-FE7542F4BE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FEF0D06-D3A0-4DE6-8CC0-4A4DB982C3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51DBD5B-7B49-4589-B594-DC9A90BE645B}"/>
              </a:ext>
            </a:extLst>
          </p:cNvPr>
          <p:cNvSpPr>
            <a:spLocks noGrp="1"/>
          </p:cNvSpPr>
          <p:nvPr>
            <p:ph type="dt" sz="half" idx="10"/>
          </p:nvPr>
        </p:nvSpPr>
        <p:spPr/>
        <p:txBody>
          <a:bodyPr/>
          <a:lstStyle/>
          <a:p>
            <a:fld id="{429EA432-0A7F-4C00-891E-203DB036B6DB}" type="datetime1">
              <a:rPr lang="en-GB" smtClean="0"/>
              <a:t>11/12/2023</a:t>
            </a:fld>
            <a:endParaRPr lang="en-GB"/>
          </a:p>
        </p:txBody>
      </p:sp>
      <p:sp>
        <p:nvSpPr>
          <p:cNvPr id="5" name="Footer Placeholder 4">
            <a:extLst>
              <a:ext uri="{FF2B5EF4-FFF2-40B4-BE49-F238E27FC236}">
                <a16:creationId xmlns:a16="http://schemas.microsoft.com/office/drawing/2014/main" id="{FAA5FAE6-1818-45F4-AEC4-DBBFF2AEBE51}"/>
              </a:ext>
            </a:extLst>
          </p:cNvPr>
          <p:cNvSpPr>
            <a:spLocks noGrp="1"/>
          </p:cNvSpPr>
          <p:nvPr>
            <p:ph type="ftr" sz="quarter" idx="11"/>
          </p:nvPr>
        </p:nvSpPr>
        <p:spPr/>
        <p:txBody>
          <a:bodyPr/>
          <a:lstStyle/>
          <a:p>
            <a:r>
              <a:rPr lang="en-GB"/>
              <a:t>Insert author and occasion</a:t>
            </a:r>
          </a:p>
        </p:txBody>
      </p:sp>
      <p:sp>
        <p:nvSpPr>
          <p:cNvPr id="6" name="Slide Number Placeholder 5">
            <a:extLst>
              <a:ext uri="{FF2B5EF4-FFF2-40B4-BE49-F238E27FC236}">
                <a16:creationId xmlns:a16="http://schemas.microsoft.com/office/drawing/2014/main" id="{DC6A27FB-CC42-4806-BF2F-FE72E1D41688}"/>
              </a:ext>
            </a:extLst>
          </p:cNvPr>
          <p:cNvSpPr>
            <a:spLocks noGrp="1"/>
          </p:cNvSpPr>
          <p:nvPr>
            <p:ph type="sldNum" sz="quarter" idx="12"/>
          </p:nvPr>
        </p:nvSpPr>
        <p:spPr/>
        <p:txBody>
          <a:bodyPr/>
          <a:lstStyle/>
          <a:p>
            <a:fld id="{3A3A6714-3D1F-4857-9904-D935B84167FA}" type="slidenum">
              <a:rPr lang="en-GB" smtClean="0"/>
              <a:t>‹N›</a:t>
            </a:fld>
            <a:endParaRPr lang="en-GB"/>
          </a:p>
        </p:txBody>
      </p:sp>
    </p:spTree>
    <p:extLst>
      <p:ext uri="{BB962C8B-B14F-4D97-AF65-F5344CB8AC3E}">
        <p14:creationId xmlns:p14="http://schemas.microsoft.com/office/powerpoint/2010/main" val="28104940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A7D-A958-4D83-BD37-67554F18395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8AB50BF-F605-4DE5-B849-F548979E335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81190D-8B24-4D0B-AB84-0487BA62C03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064D7AB-43E4-4907-8B55-0CABC49F7241}"/>
              </a:ext>
            </a:extLst>
          </p:cNvPr>
          <p:cNvSpPr>
            <a:spLocks noGrp="1"/>
          </p:cNvSpPr>
          <p:nvPr>
            <p:ph type="dt" sz="half" idx="10"/>
          </p:nvPr>
        </p:nvSpPr>
        <p:spPr/>
        <p:txBody>
          <a:bodyPr/>
          <a:lstStyle/>
          <a:p>
            <a:fld id="{C51D0466-3B82-475E-B082-527677DD09F8}" type="datetime1">
              <a:rPr lang="en-GB" smtClean="0"/>
              <a:t>11/12/2023</a:t>
            </a:fld>
            <a:endParaRPr lang="en-GB"/>
          </a:p>
        </p:txBody>
      </p:sp>
      <p:sp>
        <p:nvSpPr>
          <p:cNvPr id="6" name="Footer Placeholder 5">
            <a:extLst>
              <a:ext uri="{FF2B5EF4-FFF2-40B4-BE49-F238E27FC236}">
                <a16:creationId xmlns:a16="http://schemas.microsoft.com/office/drawing/2014/main" id="{2EFD668E-A853-4EB6-A108-544CE1BEA3CE}"/>
              </a:ext>
            </a:extLst>
          </p:cNvPr>
          <p:cNvSpPr>
            <a:spLocks noGrp="1"/>
          </p:cNvSpPr>
          <p:nvPr>
            <p:ph type="ftr" sz="quarter" idx="11"/>
          </p:nvPr>
        </p:nvSpPr>
        <p:spPr/>
        <p:txBody>
          <a:bodyPr/>
          <a:lstStyle/>
          <a:p>
            <a:r>
              <a:rPr lang="en-GB"/>
              <a:t>Insert author and occasion</a:t>
            </a:r>
          </a:p>
        </p:txBody>
      </p:sp>
      <p:sp>
        <p:nvSpPr>
          <p:cNvPr id="7" name="Slide Number Placeholder 6">
            <a:extLst>
              <a:ext uri="{FF2B5EF4-FFF2-40B4-BE49-F238E27FC236}">
                <a16:creationId xmlns:a16="http://schemas.microsoft.com/office/drawing/2014/main" id="{E38DDB9E-69C7-425F-BA2E-AB92B1435743}"/>
              </a:ext>
            </a:extLst>
          </p:cNvPr>
          <p:cNvSpPr>
            <a:spLocks noGrp="1"/>
          </p:cNvSpPr>
          <p:nvPr>
            <p:ph type="sldNum" sz="quarter" idx="12"/>
          </p:nvPr>
        </p:nvSpPr>
        <p:spPr/>
        <p:txBody>
          <a:bodyPr/>
          <a:lstStyle/>
          <a:p>
            <a:fld id="{3A3A6714-3D1F-4857-9904-D935B84167FA}" type="slidenum">
              <a:rPr lang="en-GB" smtClean="0"/>
              <a:t>‹N›</a:t>
            </a:fld>
            <a:endParaRPr lang="en-GB"/>
          </a:p>
        </p:txBody>
      </p:sp>
    </p:spTree>
    <p:extLst>
      <p:ext uri="{BB962C8B-B14F-4D97-AF65-F5344CB8AC3E}">
        <p14:creationId xmlns:p14="http://schemas.microsoft.com/office/powerpoint/2010/main" val="4200930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79C7D-0F9D-47A1-9DB8-D92207491B9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801449B-6526-4DB3-A7E1-BCFE694ABE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FAC8AFD-55B9-4DEF-9594-32D67BF891C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914B171-114D-4EB3-B2F6-76B341C17B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C35E9F9-8F3C-4A54-9D9D-4866E84F51E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8F391B-4A5B-44FF-9112-4C72FEEEFD35}"/>
              </a:ext>
            </a:extLst>
          </p:cNvPr>
          <p:cNvSpPr>
            <a:spLocks noGrp="1"/>
          </p:cNvSpPr>
          <p:nvPr>
            <p:ph type="dt" sz="half" idx="10"/>
          </p:nvPr>
        </p:nvSpPr>
        <p:spPr/>
        <p:txBody>
          <a:bodyPr/>
          <a:lstStyle/>
          <a:p>
            <a:fld id="{7DE02D47-8CAF-40B8-839E-ACD68B3A7126}" type="datetime1">
              <a:rPr lang="en-GB" smtClean="0"/>
              <a:t>11/12/2023</a:t>
            </a:fld>
            <a:endParaRPr lang="en-GB"/>
          </a:p>
        </p:txBody>
      </p:sp>
      <p:sp>
        <p:nvSpPr>
          <p:cNvPr id="8" name="Footer Placeholder 7">
            <a:extLst>
              <a:ext uri="{FF2B5EF4-FFF2-40B4-BE49-F238E27FC236}">
                <a16:creationId xmlns:a16="http://schemas.microsoft.com/office/drawing/2014/main" id="{F532BDC6-EF28-4639-A57D-93A951DEBEFB}"/>
              </a:ext>
            </a:extLst>
          </p:cNvPr>
          <p:cNvSpPr>
            <a:spLocks noGrp="1"/>
          </p:cNvSpPr>
          <p:nvPr>
            <p:ph type="ftr" sz="quarter" idx="11"/>
          </p:nvPr>
        </p:nvSpPr>
        <p:spPr/>
        <p:txBody>
          <a:bodyPr/>
          <a:lstStyle/>
          <a:p>
            <a:r>
              <a:rPr lang="en-GB"/>
              <a:t>Insert author and occasion</a:t>
            </a:r>
          </a:p>
        </p:txBody>
      </p:sp>
      <p:sp>
        <p:nvSpPr>
          <p:cNvPr id="9" name="Slide Number Placeholder 8">
            <a:extLst>
              <a:ext uri="{FF2B5EF4-FFF2-40B4-BE49-F238E27FC236}">
                <a16:creationId xmlns:a16="http://schemas.microsoft.com/office/drawing/2014/main" id="{CB5C620B-A49F-4FC3-9CDE-D3A099B3FA13}"/>
              </a:ext>
            </a:extLst>
          </p:cNvPr>
          <p:cNvSpPr>
            <a:spLocks noGrp="1"/>
          </p:cNvSpPr>
          <p:nvPr>
            <p:ph type="sldNum" sz="quarter" idx="12"/>
          </p:nvPr>
        </p:nvSpPr>
        <p:spPr/>
        <p:txBody>
          <a:bodyPr/>
          <a:lstStyle/>
          <a:p>
            <a:fld id="{3A3A6714-3D1F-4857-9904-D935B84167FA}" type="slidenum">
              <a:rPr lang="en-GB" smtClean="0"/>
              <a:t>‹N›</a:t>
            </a:fld>
            <a:endParaRPr lang="en-GB"/>
          </a:p>
        </p:txBody>
      </p:sp>
    </p:spTree>
    <p:extLst>
      <p:ext uri="{BB962C8B-B14F-4D97-AF65-F5344CB8AC3E}">
        <p14:creationId xmlns:p14="http://schemas.microsoft.com/office/powerpoint/2010/main" val="4803443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FE39-874E-4CD5-9BD9-668C5962A6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65816B5-48BD-495C-97CE-D4EC4A72CFC0}"/>
              </a:ext>
            </a:extLst>
          </p:cNvPr>
          <p:cNvSpPr>
            <a:spLocks noGrp="1"/>
          </p:cNvSpPr>
          <p:nvPr>
            <p:ph type="dt" sz="half" idx="10"/>
          </p:nvPr>
        </p:nvSpPr>
        <p:spPr/>
        <p:txBody>
          <a:bodyPr/>
          <a:lstStyle/>
          <a:p>
            <a:fld id="{97AE0591-3475-4EBB-8016-10D483697907}" type="datetime1">
              <a:rPr lang="en-GB" smtClean="0"/>
              <a:t>11/12/2023</a:t>
            </a:fld>
            <a:endParaRPr lang="en-GB"/>
          </a:p>
        </p:txBody>
      </p:sp>
      <p:sp>
        <p:nvSpPr>
          <p:cNvPr id="4" name="Footer Placeholder 3">
            <a:extLst>
              <a:ext uri="{FF2B5EF4-FFF2-40B4-BE49-F238E27FC236}">
                <a16:creationId xmlns:a16="http://schemas.microsoft.com/office/drawing/2014/main" id="{7765F970-D40B-41CC-905B-66E452A453AA}"/>
              </a:ext>
            </a:extLst>
          </p:cNvPr>
          <p:cNvSpPr>
            <a:spLocks noGrp="1"/>
          </p:cNvSpPr>
          <p:nvPr>
            <p:ph type="ftr" sz="quarter" idx="11"/>
          </p:nvPr>
        </p:nvSpPr>
        <p:spPr/>
        <p:txBody>
          <a:bodyPr/>
          <a:lstStyle/>
          <a:p>
            <a:r>
              <a:rPr lang="en-GB"/>
              <a:t>Insert author and occasion</a:t>
            </a:r>
          </a:p>
        </p:txBody>
      </p:sp>
      <p:sp>
        <p:nvSpPr>
          <p:cNvPr id="5" name="Slide Number Placeholder 4">
            <a:extLst>
              <a:ext uri="{FF2B5EF4-FFF2-40B4-BE49-F238E27FC236}">
                <a16:creationId xmlns:a16="http://schemas.microsoft.com/office/drawing/2014/main" id="{C4B39323-00DD-40F7-BE76-2E6C11066437}"/>
              </a:ext>
            </a:extLst>
          </p:cNvPr>
          <p:cNvSpPr>
            <a:spLocks noGrp="1"/>
          </p:cNvSpPr>
          <p:nvPr>
            <p:ph type="sldNum" sz="quarter" idx="12"/>
          </p:nvPr>
        </p:nvSpPr>
        <p:spPr/>
        <p:txBody>
          <a:bodyPr/>
          <a:lstStyle/>
          <a:p>
            <a:fld id="{3A3A6714-3D1F-4857-9904-D935B84167FA}" type="slidenum">
              <a:rPr lang="en-GB" smtClean="0"/>
              <a:t>‹N›</a:t>
            </a:fld>
            <a:endParaRPr lang="en-GB"/>
          </a:p>
        </p:txBody>
      </p:sp>
    </p:spTree>
    <p:extLst>
      <p:ext uri="{BB962C8B-B14F-4D97-AF65-F5344CB8AC3E}">
        <p14:creationId xmlns:p14="http://schemas.microsoft.com/office/powerpoint/2010/main" val="23250053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E74BC5-C71B-4911-8D4D-48BF1DDFDFA4}"/>
              </a:ext>
            </a:extLst>
          </p:cNvPr>
          <p:cNvSpPr>
            <a:spLocks noGrp="1"/>
          </p:cNvSpPr>
          <p:nvPr>
            <p:ph type="dt" sz="half" idx="10"/>
          </p:nvPr>
        </p:nvSpPr>
        <p:spPr/>
        <p:txBody>
          <a:bodyPr/>
          <a:lstStyle/>
          <a:p>
            <a:fld id="{00157272-7EFB-437A-AE66-D494C00346C2}" type="datetime1">
              <a:rPr lang="en-GB" smtClean="0"/>
              <a:t>11/12/2023</a:t>
            </a:fld>
            <a:endParaRPr lang="en-GB"/>
          </a:p>
        </p:txBody>
      </p:sp>
      <p:sp>
        <p:nvSpPr>
          <p:cNvPr id="3" name="Footer Placeholder 2">
            <a:extLst>
              <a:ext uri="{FF2B5EF4-FFF2-40B4-BE49-F238E27FC236}">
                <a16:creationId xmlns:a16="http://schemas.microsoft.com/office/drawing/2014/main" id="{2A889837-F55F-4D94-96C6-FDC14111AF50}"/>
              </a:ext>
            </a:extLst>
          </p:cNvPr>
          <p:cNvSpPr>
            <a:spLocks noGrp="1"/>
          </p:cNvSpPr>
          <p:nvPr>
            <p:ph type="ftr" sz="quarter" idx="11"/>
          </p:nvPr>
        </p:nvSpPr>
        <p:spPr/>
        <p:txBody>
          <a:bodyPr/>
          <a:lstStyle/>
          <a:p>
            <a:r>
              <a:rPr lang="en-GB"/>
              <a:t>Insert author and occasion</a:t>
            </a:r>
          </a:p>
        </p:txBody>
      </p:sp>
      <p:sp>
        <p:nvSpPr>
          <p:cNvPr id="4" name="Slide Number Placeholder 3">
            <a:extLst>
              <a:ext uri="{FF2B5EF4-FFF2-40B4-BE49-F238E27FC236}">
                <a16:creationId xmlns:a16="http://schemas.microsoft.com/office/drawing/2014/main" id="{7F6EE0A9-FF88-435A-A5BA-C04A4A20F0A2}"/>
              </a:ext>
            </a:extLst>
          </p:cNvPr>
          <p:cNvSpPr>
            <a:spLocks noGrp="1"/>
          </p:cNvSpPr>
          <p:nvPr>
            <p:ph type="sldNum" sz="quarter" idx="12"/>
          </p:nvPr>
        </p:nvSpPr>
        <p:spPr/>
        <p:txBody>
          <a:bodyPr/>
          <a:lstStyle/>
          <a:p>
            <a:fld id="{3A3A6714-3D1F-4857-9904-D935B84167FA}" type="slidenum">
              <a:rPr lang="en-GB" smtClean="0"/>
              <a:t>‹N›</a:t>
            </a:fld>
            <a:endParaRPr lang="en-GB"/>
          </a:p>
        </p:txBody>
      </p:sp>
    </p:spTree>
    <p:extLst>
      <p:ext uri="{BB962C8B-B14F-4D97-AF65-F5344CB8AC3E}">
        <p14:creationId xmlns:p14="http://schemas.microsoft.com/office/powerpoint/2010/main" val="77391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07E7E853-82E0-4446-B2AC-AE4F81AD2C0C}" type="datetime1">
              <a:rPr lang="en-GB" smtClean="0"/>
              <a:t>11/12/2023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40441151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F680-0DF0-4DB9-84FC-E03D1D17E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5E2A6C4-45FE-4F28-9E5D-C22C4EABAA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39418E-6DFD-433F-B449-1AC3154126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8FE703E-50D6-4624-ADC0-1F454A4F765F}"/>
              </a:ext>
            </a:extLst>
          </p:cNvPr>
          <p:cNvSpPr>
            <a:spLocks noGrp="1"/>
          </p:cNvSpPr>
          <p:nvPr>
            <p:ph type="dt" sz="half" idx="10"/>
          </p:nvPr>
        </p:nvSpPr>
        <p:spPr/>
        <p:txBody>
          <a:bodyPr/>
          <a:lstStyle/>
          <a:p>
            <a:fld id="{3BBA27A4-D14A-4CCB-9FE4-240F31646354}" type="datetime1">
              <a:rPr lang="en-GB" smtClean="0"/>
              <a:t>11/12/2023</a:t>
            </a:fld>
            <a:endParaRPr lang="en-GB"/>
          </a:p>
        </p:txBody>
      </p:sp>
      <p:sp>
        <p:nvSpPr>
          <p:cNvPr id="6" name="Footer Placeholder 5">
            <a:extLst>
              <a:ext uri="{FF2B5EF4-FFF2-40B4-BE49-F238E27FC236}">
                <a16:creationId xmlns:a16="http://schemas.microsoft.com/office/drawing/2014/main" id="{1C204868-D742-42C8-B758-8015CC939BD3}"/>
              </a:ext>
            </a:extLst>
          </p:cNvPr>
          <p:cNvSpPr>
            <a:spLocks noGrp="1"/>
          </p:cNvSpPr>
          <p:nvPr>
            <p:ph type="ftr" sz="quarter" idx="11"/>
          </p:nvPr>
        </p:nvSpPr>
        <p:spPr/>
        <p:txBody>
          <a:bodyPr/>
          <a:lstStyle/>
          <a:p>
            <a:r>
              <a:rPr lang="en-GB"/>
              <a:t>Insert author and occasion</a:t>
            </a:r>
          </a:p>
        </p:txBody>
      </p:sp>
      <p:sp>
        <p:nvSpPr>
          <p:cNvPr id="7" name="Slide Number Placeholder 6">
            <a:extLst>
              <a:ext uri="{FF2B5EF4-FFF2-40B4-BE49-F238E27FC236}">
                <a16:creationId xmlns:a16="http://schemas.microsoft.com/office/drawing/2014/main" id="{05304860-41DB-4D59-92DE-2D5DCEB6C4D9}"/>
              </a:ext>
            </a:extLst>
          </p:cNvPr>
          <p:cNvSpPr>
            <a:spLocks noGrp="1"/>
          </p:cNvSpPr>
          <p:nvPr>
            <p:ph type="sldNum" sz="quarter" idx="12"/>
          </p:nvPr>
        </p:nvSpPr>
        <p:spPr/>
        <p:txBody>
          <a:bodyPr/>
          <a:lstStyle/>
          <a:p>
            <a:fld id="{3A3A6714-3D1F-4857-9904-D935B84167FA}" type="slidenum">
              <a:rPr lang="en-GB" smtClean="0"/>
              <a:t>‹N›</a:t>
            </a:fld>
            <a:endParaRPr lang="en-GB"/>
          </a:p>
        </p:txBody>
      </p:sp>
    </p:spTree>
    <p:extLst>
      <p:ext uri="{BB962C8B-B14F-4D97-AF65-F5344CB8AC3E}">
        <p14:creationId xmlns:p14="http://schemas.microsoft.com/office/powerpoint/2010/main" val="38284665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F056A-5A1D-46F6-8C0E-C94D64AB0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220A7AD-34E1-479D-96D9-41D73D2BC7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ECF396-5BDA-493A-BE14-6970B2A6A4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F549718-E11B-4798-B557-8535A42A39DB}"/>
              </a:ext>
            </a:extLst>
          </p:cNvPr>
          <p:cNvSpPr>
            <a:spLocks noGrp="1"/>
          </p:cNvSpPr>
          <p:nvPr>
            <p:ph type="dt" sz="half" idx="10"/>
          </p:nvPr>
        </p:nvSpPr>
        <p:spPr/>
        <p:txBody>
          <a:bodyPr/>
          <a:lstStyle/>
          <a:p>
            <a:fld id="{5CA01834-46A7-4729-87E5-523A704ACD68}" type="datetime1">
              <a:rPr lang="en-GB" smtClean="0"/>
              <a:t>11/12/2023</a:t>
            </a:fld>
            <a:endParaRPr lang="en-GB"/>
          </a:p>
        </p:txBody>
      </p:sp>
      <p:sp>
        <p:nvSpPr>
          <p:cNvPr id="6" name="Footer Placeholder 5">
            <a:extLst>
              <a:ext uri="{FF2B5EF4-FFF2-40B4-BE49-F238E27FC236}">
                <a16:creationId xmlns:a16="http://schemas.microsoft.com/office/drawing/2014/main" id="{3B02643F-AD2D-4880-8FAA-CCFBD436F6E7}"/>
              </a:ext>
            </a:extLst>
          </p:cNvPr>
          <p:cNvSpPr>
            <a:spLocks noGrp="1"/>
          </p:cNvSpPr>
          <p:nvPr>
            <p:ph type="ftr" sz="quarter" idx="11"/>
          </p:nvPr>
        </p:nvSpPr>
        <p:spPr/>
        <p:txBody>
          <a:bodyPr/>
          <a:lstStyle/>
          <a:p>
            <a:r>
              <a:rPr lang="en-GB"/>
              <a:t>Insert author and occasion</a:t>
            </a:r>
          </a:p>
        </p:txBody>
      </p:sp>
      <p:sp>
        <p:nvSpPr>
          <p:cNvPr id="7" name="Slide Number Placeholder 6">
            <a:extLst>
              <a:ext uri="{FF2B5EF4-FFF2-40B4-BE49-F238E27FC236}">
                <a16:creationId xmlns:a16="http://schemas.microsoft.com/office/drawing/2014/main" id="{9573E56F-CB65-40EB-80C3-5443222319D6}"/>
              </a:ext>
            </a:extLst>
          </p:cNvPr>
          <p:cNvSpPr>
            <a:spLocks noGrp="1"/>
          </p:cNvSpPr>
          <p:nvPr>
            <p:ph type="sldNum" sz="quarter" idx="12"/>
          </p:nvPr>
        </p:nvSpPr>
        <p:spPr/>
        <p:txBody>
          <a:bodyPr/>
          <a:lstStyle/>
          <a:p>
            <a:fld id="{3A3A6714-3D1F-4857-9904-D935B84167FA}" type="slidenum">
              <a:rPr lang="en-GB" smtClean="0"/>
              <a:t>‹N›</a:t>
            </a:fld>
            <a:endParaRPr lang="en-GB"/>
          </a:p>
        </p:txBody>
      </p:sp>
    </p:spTree>
    <p:extLst>
      <p:ext uri="{BB962C8B-B14F-4D97-AF65-F5344CB8AC3E}">
        <p14:creationId xmlns:p14="http://schemas.microsoft.com/office/powerpoint/2010/main" val="23098244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89FF0-0307-4B4D-A505-B6EF11E64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D7D9C3-6A3D-4B49-8F69-6DD5267217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36D667-E267-4B13-95C1-C3CB82FF29F6}"/>
              </a:ext>
            </a:extLst>
          </p:cNvPr>
          <p:cNvSpPr>
            <a:spLocks noGrp="1"/>
          </p:cNvSpPr>
          <p:nvPr>
            <p:ph type="dt" sz="half" idx="10"/>
          </p:nvPr>
        </p:nvSpPr>
        <p:spPr/>
        <p:txBody>
          <a:bodyPr/>
          <a:lstStyle/>
          <a:p>
            <a:fld id="{C397A08C-906E-43EA-885E-38D7E516C950}" type="datetime1">
              <a:rPr lang="en-GB" smtClean="0"/>
              <a:t>11/12/2023</a:t>
            </a:fld>
            <a:endParaRPr lang="en-GB"/>
          </a:p>
        </p:txBody>
      </p:sp>
      <p:sp>
        <p:nvSpPr>
          <p:cNvPr id="5" name="Footer Placeholder 4">
            <a:extLst>
              <a:ext uri="{FF2B5EF4-FFF2-40B4-BE49-F238E27FC236}">
                <a16:creationId xmlns:a16="http://schemas.microsoft.com/office/drawing/2014/main" id="{DAD111F9-9D6D-4B00-A3A0-9F8E5E517CBE}"/>
              </a:ext>
            </a:extLst>
          </p:cNvPr>
          <p:cNvSpPr>
            <a:spLocks noGrp="1"/>
          </p:cNvSpPr>
          <p:nvPr>
            <p:ph type="ftr" sz="quarter" idx="11"/>
          </p:nvPr>
        </p:nvSpPr>
        <p:spPr/>
        <p:txBody>
          <a:bodyPr/>
          <a:lstStyle/>
          <a:p>
            <a:r>
              <a:rPr lang="en-GB"/>
              <a:t>Insert author and occasion</a:t>
            </a:r>
          </a:p>
        </p:txBody>
      </p:sp>
      <p:sp>
        <p:nvSpPr>
          <p:cNvPr id="6" name="Slide Number Placeholder 5">
            <a:extLst>
              <a:ext uri="{FF2B5EF4-FFF2-40B4-BE49-F238E27FC236}">
                <a16:creationId xmlns:a16="http://schemas.microsoft.com/office/drawing/2014/main" id="{A2CF3CE0-8238-4AB5-96E8-D7E7DC9F7F6A}"/>
              </a:ext>
            </a:extLst>
          </p:cNvPr>
          <p:cNvSpPr>
            <a:spLocks noGrp="1"/>
          </p:cNvSpPr>
          <p:nvPr>
            <p:ph type="sldNum" sz="quarter" idx="12"/>
          </p:nvPr>
        </p:nvSpPr>
        <p:spPr/>
        <p:txBody>
          <a:bodyPr/>
          <a:lstStyle/>
          <a:p>
            <a:fld id="{3A3A6714-3D1F-4857-9904-D935B84167FA}" type="slidenum">
              <a:rPr lang="en-GB" smtClean="0"/>
              <a:t>‹N›</a:t>
            </a:fld>
            <a:endParaRPr lang="en-GB"/>
          </a:p>
        </p:txBody>
      </p:sp>
    </p:spTree>
    <p:extLst>
      <p:ext uri="{BB962C8B-B14F-4D97-AF65-F5344CB8AC3E}">
        <p14:creationId xmlns:p14="http://schemas.microsoft.com/office/powerpoint/2010/main" val="3871750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EB73AB-ED98-4653-B7C8-8E9A1CAE88C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C88A75-0E25-484A-ABB6-91EE48CB684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5853A6-59D6-4F0D-867C-E0769B6507E8}"/>
              </a:ext>
            </a:extLst>
          </p:cNvPr>
          <p:cNvSpPr>
            <a:spLocks noGrp="1"/>
          </p:cNvSpPr>
          <p:nvPr>
            <p:ph type="dt" sz="half" idx="10"/>
          </p:nvPr>
        </p:nvSpPr>
        <p:spPr/>
        <p:txBody>
          <a:bodyPr/>
          <a:lstStyle/>
          <a:p>
            <a:fld id="{A7524375-5B77-493B-B985-7DE9ED0B3819}" type="datetime1">
              <a:rPr lang="en-GB" smtClean="0"/>
              <a:t>11/12/2023</a:t>
            </a:fld>
            <a:endParaRPr lang="en-GB"/>
          </a:p>
        </p:txBody>
      </p:sp>
      <p:sp>
        <p:nvSpPr>
          <p:cNvPr id="5" name="Footer Placeholder 4">
            <a:extLst>
              <a:ext uri="{FF2B5EF4-FFF2-40B4-BE49-F238E27FC236}">
                <a16:creationId xmlns:a16="http://schemas.microsoft.com/office/drawing/2014/main" id="{70EF17E7-7655-43A1-88B7-88B541B0D8F2}"/>
              </a:ext>
            </a:extLst>
          </p:cNvPr>
          <p:cNvSpPr>
            <a:spLocks noGrp="1"/>
          </p:cNvSpPr>
          <p:nvPr>
            <p:ph type="ftr" sz="quarter" idx="11"/>
          </p:nvPr>
        </p:nvSpPr>
        <p:spPr/>
        <p:txBody>
          <a:bodyPr/>
          <a:lstStyle/>
          <a:p>
            <a:r>
              <a:rPr lang="en-GB"/>
              <a:t>Insert author and occasion</a:t>
            </a:r>
          </a:p>
        </p:txBody>
      </p:sp>
      <p:sp>
        <p:nvSpPr>
          <p:cNvPr id="6" name="Slide Number Placeholder 5">
            <a:extLst>
              <a:ext uri="{FF2B5EF4-FFF2-40B4-BE49-F238E27FC236}">
                <a16:creationId xmlns:a16="http://schemas.microsoft.com/office/drawing/2014/main" id="{DC1C23E5-FBEB-4136-8F33-3D684E5DE9B0}"/>
              </a:ext>
            </a:extLst>
          </p:cNvPr>
          <p:cNvSpPr>
            <a:spLocks noGrp="1"/>
          </p:cNvSpPr>
          <p:nvPr>
            <p:ph type="sldNum" sz="quarter" idx="12"/>
          </p:nvPr>
        </p:nvSpPr>
        <p:spPr/>
        <p:txBody>
          <a:bodyPr/>
          <a:lstStyle/>
          <a:p>
            <a:fld id="{3A3A6714-3D1F-4857-9904-D935B84167FA}" type="slidenum">
              <a:rPr lang="en-GB" smtClean="0"/>
              <a:t>‹N›</a:t>
            </a:fld>
            <a:endParaRPr lang="en-GB"/>
          </a:p>
        </p:txBody>
      </p:sp>
    </p:spTree>
    <p:extLst>
      <p:ext uri="{BB962C8B-B14F-4D97-AF65-F5344CB8AC3E}">
        <p14:creationId xmlns:p14="http://schemas.microsoft.com/office/powerpoint/2010/main" val="919441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A645C6CB-C11A-4E01-AC42-E8D427C5155E}" type="datetime1">
              <a:rPr lang="en-GB" smtClean="0"/>
              <a:t>11/12/2023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3143224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a:t>Fare clic per modificare lo stile del titolo</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9A243A13-F43E-4B67-83BE-2954BCFC6F61}" type="datetime1">
              <a:rPr lang="en-GB" smtClean="0"/>
              <a:t>11/12/2023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1622156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26FD4C35-D12E-4CEB-BF3D-5ED66DDB8D9C}" type="datetime1">
              <a:rPr lang="en-GB" smtClean="0"/>
              <a:t>11/12/2023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4270252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B1A56E-51BB-409A-BD5F-11F67E533477}" type="datetime1">
              <a:rPr lang="en-GB" smtClean="0"/>
              <a:t>11/12/2023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2147850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CAD4C3AC-D1FD-4276-9A5C-B318DA972E8C}" type="datetime1">
              <a:rPr lang="en-GB" smtClean="0"/>
              <a:t>11/12/2023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4057802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45D204C8-2BFB-4C50-A724-92BCC7BD5969}" type="datetime1">
              <a:rPr lang="en-GB" smtClean="0"/>
              <a:t>11/12/2023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9FF215-316F-4B65-BCDA-A765DC2D78E5}" type="slidenum">
              <a:rPr lang="en-GB" smtClean="0"/>
              <a:t>‹N›</a:t>
            </a:fld>
            <a:endParaRPr lang="en-GB"/>
          </a:p>
        </p:txBody>
      </p:sp>
    </p:spTree>
    <p:extLst>
      <p:ext uri="{BB962C8B-B14F-4D97-AF65-F5344CB8AC3E}">
        <p14:creationId xmlns:p14="http://schemas.microsoft.com/office/powerpoint/2010/main" val="377725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AD650-B9EF-4C6C-AEE8-8C5D9AA69BA0}" type="datetime1">
              <a:rPr lang="en-GB" smtClean="0"/>
              <a:t>11/12/2023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FF215-316F-4B65-BCDA-A765DC2D78E5}" type="slidenum">
              <a:rPr lang="en-GB" smtClean="0"/>
              <a:t>‹N›</a:t>
            </a:fld>
            <a:endParaRPr lang="en-GB"/>
          </a:p>
        </p:txBody>
      </p:sp>
    </p:spTree>
    <p:extLst>
      <p:ext uri="{BB962C8B-B14F-4D97-AF65-F5344CB8AC3E}">
        <p14:creationId xmlns:p14="http://schemas.microsoft.com/office/powerpoint/2010/main" val="32180990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292942-41DF-486B-8CCD-F7A2BCE5966A}" type="datetimeFigureOut">
              <a:rPr lang="en-GB" smtClean="0"/>
              <a:t>11/12/2023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FF215-316F-4B65-BCDA-A765DC2D78E5}" type="slidenum">
              <a:rPr lang="en-GB" smtClean="0"/>
              <a:t>‹N›</a:t>
            </a:fld>
            <a:endParaRPr lang="en-GB"/>
          </a:p>
        </p:txBody>
      </p:sp>
    </p:spTree>
    <p:extLst>
      <p:ext uri="{BB962C8B-B14F-4D97-AF65-F5344CB8AC3E}">
        <p14:creationId xmlns:p14="http://schemas.microsoft.com/office/powerpoint/2010/main" val="350916017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46E843-1B05-4977-8104-1DC6A86DD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D577BB-E99E-4876-8CC0-1A7F4D259A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DD2D1D-E502-44D4-87BD-F176059087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5C45F3-8D30-4E47-A23B-88EACEE32C39}" type="datetime1">
              <a:rPr lang="en-GB" smtClean="0"/>
              <a:t>11/12/2023</a:t>
            </a:fld>
            <a:endParaRPr lang="en-GB" dirty="0"/>
          </a:p>
        </p:txBody>
      </p:sp>
      <p:sp>
        <p:nvSpPr>
          <p:cNvPr id="5" name="Footer Placeholder 4">
            <a:extLst>
              <a:ext uri="{FF2B5EF4-FFF2-40B4-BE49-F238E27FC236}">
                <a16:creationId xmlns:a16="http://schemas.microsoft.com/office/drawing/2014/main" id="{22872751-5C8B-42ED-AFFA-8B417E0C73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Insert author and occasion</a:t>
            </a:r>
          </a:p>
        </p:txBody>
      </p:sp>
      <p:sp>
        <p:nvSpPr>
          <p:cNvPr id="6" name="Slide Number Placeholder 5">
            <a:extLst>
              <a:ext uri="{FF2B5EF4-FFF2-40B4-BE49-F238E27FC236}">
                <a16:creationId xmlns:a16="http://schemas.microsoft.com/office/drawing/2014/main" id="{4599079B-8063-4254-9FF2-FCFA3D1E13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3A6714-3D1F-4857-9904-D935B84167FA}" type="slidenum">
              <a:rPr lang="en-GB" smtClean="0"/>
              <a:t>‹N›</a:t>
            </a:fld>
            <a:endParaRPr lang="en-GB" dirty="0"/>
          </a:p>
        </p:txBody>
      </p:sp>
    </p:spTree>
    <p:extLst>
      <p:ext uri="{BB962C8B-B14F-4D97-AF65-F5344CB8AC3E}">
        <p14:creationId xmlns:p14="http://schemas.microsoft.com/office/powerpoint/2010/main" val="223652657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8.xml"/><Relationship Id="rId1" Type="http://schemas.openxmlformats.org/officeDocument/2006/relationships/slideLayout" Target="../slideLayouts/slideLayout18.xml"/><Relationship Id="rId5" Type="http://schemas.openxmlformats.org/officeDocument/2006/relationships/image" Target="../media/image56.emf"/><Relationship Id="rId4" Type="http://schemas.openxmlformats.org/officeDocument/2006/relationships/image" Target="../media/image55.jpeg"/></Relationships>
</file>

<file path=ppt/slides/_rels/slide1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58.emf"/></Relationships>
</file>

<file path=ppt/slides/_rels/slide12.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emf"/><Relationship Id="rId2" Type="http://schemas.openxmlformats.org/officeDocument/2006/relationships/image" Target="../media/image59.png"/><Relationship Id="rId1" Type="http://schemas.openxmlformats.org/officeDocument/2006/relationships/slideLayout" Target="../slideLayouts/slideLayout18.xml"/><Relationship Id="rId6" Type="http://schemas.openxmlformats.org/officeDocument/2006/relationships/image" Target="../media/image63.png"/><Relationship Id="rId5" Type="http://schemas.openxmlformats.org/officeDocument/2006/relationships/image" Target="../media/image62.jpeg"/><Relationship Id="rId4" Type="http://schemas.openxmlformats.org/officeDocument/2006/relationships/image" Target="../media/image61.png"/></Relationships>
</file>

<file path=ppt/slides/_rels/slide13.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7.jpeg"/><Relationship Id="rId7" Type="http://schemas.openxmlformats.org/officeDocument/2006/relationships/image" Target="../media/image71.jpeg"/><Relationship Id="rId2" Type="http://schemas.openxmlformats.org/officeDocument/2006/relationships/image" Target="../media/image66.jpeg"/><Relationship Id="rId1" Type="http://schemas.openxmlformats.org/officeDocument/2006/relationships/slideLayout" Target="../slideLayouts/slideLayout18.xm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68.jpeg"/></Relationships>
</file>

<file path=ppt/slides/_rels/slide14.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image" Target="../media/image74.jpeg"/><Relationship Id="rId7" Type="http://schemas.openxmlformats.org/officeDocument/2006/relationships/image" Target="../media/image78.jpeg"/><Relationship Id="rId2" Type="http://schemas.openxmlformats.org/officeDocument/2006/relationships/image" Target="../media/image73.jpeg"/><Relationship Id="rId1" Type="http://schemas.openxmlformats.org/officeDocument/2006/relationships/slideLayout" Target="../slideLayouts/slideLayout18.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 Id="rId9" Type="http://schemas.openxmlformats.org/officeDocument/2006/relationships/image" Target="../media/image80.jpeg"/></Relationships>
</file>

<file path=ppt/slides/_rels/slide15.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86.jpeg"/><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5.jpeg"/><Relationship Id="rId5" Type="http://schemas.openxmlformats.org/officeDocument/2006/relationships/image" Target="../media/image84.emf"/><Relationship Id="rId4" Type="http://schemas.openxmlformats.org/officeDocument/2006/relationships/image" Target="../media/image83.jpeg"/></Relationships>
</file>

<file path=ppt/slides/_rels/slide16.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emf"/><Relationship Id="rId1" Type="http://schemas.openxmlformats.org/officeDocument/2006/relationships/slideLayout" Target="../slideLayouts/slideLayout2.xml"/><Relationship Id="rId6" Type="http://schemas.openxmlformats.org/officeDocument/2006/relationships/image" Target="../media/image91.jpeg"/><Relationship Id="rId5" Type="http://schemas.openxmlformats.org/officeDocument/2006/relationships/image" Target="../media/image90.emf"/><Relationship Id="rId4" Type="http://schemas.openxmlformats.org/officeDocument/2006/relationships/image" Target="../media/image89.emf"/></Relationships>
</file>

<file path=ppt/slides/_rels/slide1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8.xml"/><Relationship Id="rId6" Type="http://schemas.openxmlformats.org/officeDocument/2006/relationships/image" Target="../media/image22.png"/><Relationship Id="rId5" Type="http://schemas.openxmlformats.org/officeDocument/2006/relationships/image" Target="../media/image21.emf"/><Relationship Id="rId4" Type="http://schemas.openxmlformats.org/officeDocument/2006/relationships/hyperlink" Target="http://www.eupraxia-project.e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8.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27.emf"/></Relationships>
</file>

<file path=ppt/slides/_rels/slide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29.jpeg"/></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6.emf"/><Relationship Id="rId7"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jpe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38.jpe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emf"/><Relationship Id="rId4" Type="http://schemas.openxmlformats.org/officeDocument/2006/relationships/image" Target="../media/image36.jpeg"/><Relationship Id="rId9" Type="http://schemas.openxmlformats.org/officeDocument/2006/relationships/image" Target="../media/image41.emf"/></Relationships>
</file>

<file path=ppt/slides/_rels/slide8.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jpe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18.xml"/><Relationship Id="rId5" Type="http://schemas.openxmlformats.org/officeDocument/2006/relationships/image" Target="../media/image53.png"/><Relationship Id="rId4" Type="http://schemas.openxmlformats.org/officeDocument/2006/relationships/image" Target="../media/image5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A15E40C9-94AD-A1C1-E270-9C0F50A410DD}"/>
              </a:ext>
            </a:extLst>
          </p:cNvPr>
          <p:cNvSpPr>
            <a:spLocks noGrp="1"/>
          </p:cNvSpPr>
          <p:nvPr>
            <p:ph type="ctrTitle"/>
          </p:nvPr>
        </p:nvSpPr>
        <p:spPr>
          <a:xfrm>
            <a:off x="2258646" y="2365903"/>
            <a:ext cx="10437446" cy="1472268"/>
          </a:xfrm>
        </p:spPr>
        <p:txBody>
          <a:bodyPr>
            <a:noAutofit/>
          </a:bodyPr>
          <a:lstStyle/>
          <a:p>
            <a:r>
              <a:rPr lang="en-US" sz="4400" dirty="0">
                <a:latin typeface="+mn-lt"/>
              </a:rPr>
              <a:t>Progress on the </a:t>
            </a:r>
            <a:r>
              <a:rPr lang="en-US" sz="4400" dirty="0" err="1">
                <a:latin typeface="+mn-lt"/>
              </a:rPr>
              <a:t>Eupraxia@SPARC_LAB</a:t>
            </a:r>
            <a:r>
              <a:rPr lang="en-US" sz="4400" dirty="0">
                <a:latin typeface="+mn-lt"/>
              </a:rPr>
              <a:t> Project: </a:t>
            </a:r>
            <a:r>
              <a:rPr lang="en-US" sz="4000" dirty="0">
                <a:latin typeface="+mn-lt"/>
              </a:rPr>
              <a:t>with special focus on X-band </a:t>
            </a:r>
            <a:endParaRPr lang="en-US" sz="4400" dirty="0">
              <a:latin typeface="+mn-lt"/>
            </a:endParaRPr>
          </a:p>
        </p:txBody>
      </p:sp>
      <p:sp>
        <p:nvSpPr>
          <p:cNvPr id="2" name="TextBox 1">
            <a:extLst>
              <a:ext uri="{FF2B5EF4-FFF2-40B4-BE49-F238E27FC236}">
                <a16:creationId xmlns:a16="http://schemas.microsoft.com/office/drawing/2014/main" id="{0E53D466-A626-C2EF-D23B-C3E4951B70BB}"/>
              </a:ext>
            </a:extLst>
          </p:cNvPr>
          <p:cNvSpPr txBox="1"/>
          <p:nvPr/>
        </p:nvSpPr>
        <p:spPr>
          <a:xfrm>
            <a:off x="4970379" y="5520916"/>
            <a:ext cx="6727634" cy="369332"/>
          </a:xfrm>
          <a:prstGeom prst="rect">
            <a:avLst/>
          </a:prstGeom>
          <a:noFill/>
        </p:spPr>
        <p:txBody>
          <a:bodyPr wrap="square" rtlCol="0">
            <a:spAutoFit/>
          </a:bodyPr>
          <a:lstStyle/>
          <a:p>
            <a:pPr marL="0" marR="0" lvl="0" indent="0" algn="r" defTabSz="914264"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D9E0B"/>
                </a:solidFill>
                <a:effectLst/>
                <a:uLnTx/>
                <a:uFillTx/>
                <a:latin typeface="Calibri" panose="020F0502020204030204"/>
                <a:ea typeface="+mn-ea"/>
                <a:cs typeface="+mn-cs"/>
              </a:rPr>
              <a:t>LNF Nov. 21, 2023</a:t>
            </a:r>
          </a:p>
        </p:txBody>
      </p:sp>
      <p:pic>
        <p:nvPicPr>
          <p:cNvPr id="4" name="Immagine 3">
            <a:extLst>
              <a:ext uri="{FF2B5EF4-FFF2-40B4-BE49-F238E27FC236}">
                <a16:creationId xmlns:a16="http://schemas.microsoft.com/office/drawing/2014/main" id="{98BD1E81-F211-15D0-2049-56706BC5C03C}"/>
              </a:ext>
            </a:extLst>
          </p:cNvPr>
          <p:cNvPicPr>
            <a:picLocks noChangeAspect="1"/>
          </p:cNvPicPr>
          <p:nvPr/>
        </p:nvPicPr>
        <p:blipFill>
          <a:blip r:embed="rId3"/>
          <a:stretch>
            <a:fillRect/>
          </a:stretch>
        </p:blipFill>
        <p:spPr>
          <a:xfrm>
            <a:off x="0" y="4077730"/>
            <a:ext cx="12192000" cy="2780270"/>
          </a:xfrm>
          <a:prstGeom prst="rect">
            <a:avLst/>
          </a:prstGeom>
        </p:spPr>
      </p:pic>
      <p:sp>
        <p:nvSpPr>
          <p:cNvPr id="11" name="Subtitle 2">
            <a:extLst>
              <a:ext uri="{FF2B5EF4-FFF2-40B4-BE49-F238E27FC236}">
                <a16:creationId xmlns:a16="http://schemas.microsoft.com/office/drawing/2014/main" id="{006F2BDD-3E49-D171-A9F5-8D061FDA7E5F}"/>
              </a:ext>
            </a:extLst>
          </p:cNvPr>
          <p:cNvSpPr>
            <a:spLocks noGrp="1"/>
          </p:cNvSpPr>
          <p:nvPr>
            <p:ph type="subTitle" idx="1"/>
          </p:nvPr>
        </p:nvSpPr>
        <p:spPr>
          <a:xfrm>
            <a:off x="2258646" y="4237504"/>
            <a:ext cx="7265738" cy="1043853"/>
          </a:xfrm>
        </p:spPr>
        <p:txBody>
          <a:bodyPr>
            <a:normAutofit fontScale="92500" lnSpcReduction="10000"/>
          </a:bodyPr>
          <a:lstStyle/>
          <a:p>
            <a:r>
              <a:rPr lang="en-GB" dirty="0">
                <a:solidFill>
                  <a:schemeClr val="bg1"/>
                </a:solidFill>
              </a:rPr>
              <a:t>F. Cardelli, INFN-LNF</a:t>
            </a:r>
          </a:p>
          <a:p>
            <a:r>
              <a:rPr lang="en-GB" dirty="0">
                <a:solidFill>
                  <a:schemeClr val="bg1"/>
                </a:solidFill>
              </a:rPr>
              <a:t>on behalf of the </a:t>
            </a:r>
            <a:r>
              <a:rPr lang="en-GB" dirty="0" err="1">
                <a:solidFill>
                  <a:schemeClr val="bg1"/>
                </a:solidFill>
              </a:rPr>
              <a:t>TeX</a:t>
            </a:r>
            <a:r>
              <a:rPr lang="en-GB" dirty="0">
                <a:solidFill>
                  <a:schemeClr val="bg1"/>
                </a:solidFill>
              </a:rPr>
              <a:t> technical team and the </a:t>
            </a:r>
            <a:r>
              <a:rPr lang="en-GB" dirty="0" err="1">
                <a:solidFill>
                  <a:schemeClr val="bg1"/>
                </a:solidFill>
              </a:rPr>
              <a:t>EuPRAXIA@SPARC_LAB</a:t>
            </a:r>
            <a:r>
              <a:rPr lang="en-GB" dirty="0">
                <a:solidFill>
                  <a:schemeClr val="bg1"/>
                </a:solidFill>
              </a:rPr>
              <a:t> team</a:t>
            </a:r>
          </a:p>
        </p:txBody>
      </p:sp>
      <p:sp>
        <p:nvSpPr>
          <p:cNvPr id="5" name="CasellaDiTesto 4">
            <a:extLst>
              <a:ext uri="{FF2B5EF4-FFF2-40B4-BE49-F238E27FC236}">
                <a16:creationId xmlns:a16="http://schemas.microsoft.com/office/drawing/2014/main" id="{B23A3CF2-7E59-E447-D1B0-81CB7D9DDAAD}"/>
              </a:ext>
            </a:extLst>
          </p:cNvPr>
          <p:cNvSpPr txBox="1"/>
          <p:nvPr/>
        </p:nvSpPr>
        <p:spPr>
          <a:xfrm>
            <a:off x="0" y="237364"/>
            <a:ext cx="12192000" cy="369332"/>
          </a:xfrm>
          <a:prstGeom prst="rect">
            <a:avLst/>
          </a:prstGeom>
          <a:noFill/>
        </p:spPr>
        <p:txBody>
          <a:bodyPr wrap="square">
            <a:spAutoFit/>
          </a:bodyPr>
          <a:lstStyle/>
          <a:p>
            <a:pPr algn="ctr"/>
            <a:r>
              <a:rPr lang="it-IT" i="1" dirty="0">
                <a:solidFill>
                  <a:schemeClr val="bg1">
                    <a:lumMod val="85000"/>
                  </a:schemeClr>
                </a:solidFill>
                <a:latin typeface="Roboto" panose="02000000000000000000" pitchFamily="2" charset="0"/>
                <a:ea typeface="Roboto" panose="02000000000000000000" pitchFamily="2" charset="0"/>
                <a:cs typeface="Roboto" panose="02000000000000000000" pitchFamily="2" charset="0"/>
              </a:rPr>
              <a:t>11-13/12/2023 CLIC Mini Week - CERN</a:t>
            </a:r>
            <a:endParaRPr lang="en-US" i="1" dirty="0">
              <a:solidFill>
                <a:schemeClr val="bg1">
                  <a:lumMod val="85000"/>
                </a:schemeClr>
              </a:solidFill>
              <a:effectLst/>
              <a:latin typeface="Roboto" panose="02000000000000000000" pitchFamily="2" charset="0"/>
            </a:endParaRPr>
          </a:p>
        </p:txBody>
      </p:sp>
    </p:spTree>
    <p:extLst>
      <p:ext uri="{BB962C8B-B14F-4D97-AF65-F5344CB8AC3E}">
        <p14:creationId xmlns:p14="http://schemas.microsoft.com/office/powerpoint/2010/main" val="224765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ttangolo 19">
            <a:extLst>
              <a:ext uri="{FF2B5EF4-FFF2-40B4-BE49-F238E27FC236}">
                <a16:creationId xmlns:a16="http://schemas.microsoft.com/office/drawing/2014/main" id="{F7C7813A-B692-4167-B3BD-F0AC8DA769EC}"/>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ttangolo 24">
            <a:extLst>
              <a:ext uri="{FF2B5EF4-FFF2-40B4-BE49-F238E27FC236}">
                <a16:creationId xmlns:a16="http://schemas.microsoft.com/office/drawing/2014/main" id="{4E666E9A-FB39-43C2-852D-738203385097}"/>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7E6E6"/>
                </a:solidFill>
                <a:effectLst/>
                <a:uLnTx/>
                <a:uFillTx/>
                <a:latin typeface="Calibri" panose="020F0502020204030204"/>
                <a:ea typeface="+mn-ea"/>
                <a:cs typeface="+mn-cs"/>
              </a:rPr>
              <a:t>Conditioning of T24 structure</a:t>
            </a:r>
            <a:endParaRPr kumimoji="0" lang="en-GB" sz="3600" b="1" i="0" u="none" strike="noStrike" kern="1200" cap="all" spc="0" normalizeH="0" baseline="0" noProof="0" dirty="0">
              <a:ln>
                <a:noFill/>
              </a:ln>
              <a:solidFill>
                <a:srgbClr val="E7E6E6"/>
              </a:solidFill>
              <a:effectLst/>
              <a:uLnTx/>
              <a:uFillTx/>
              <a:latin typeface="Calibri" panose="020F0502020204030204"/>
              <a:ea typeface="+mn-ea"/>
              <a:cs typeface="+mn-cs"/>
            </a:endParaRPr>
          </a:p>
        </p:txBody>
      </p:sp>
      <p:pic>
        <p:nvPicPr>
          <p:cNvPr id="6" name="Immagine 5">
            <a:extLst>
              <a:ext uri="{FF2B5EF4-FFF2-40B4-BE49-F238E27FC236}">
                <a16:creationId xmlns:a16="http://schemas.microsoft.com/office/drawing/2014/main" id="{5C92431A-0AC0-27EE-0E7F-2F5BFA13E5F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68902" y="3177298"/>
            <a:ext cx="2514010" cy="3352014"/>
          </a:xfrm>
          <a:prstGeom prst="rect">
            <a:avLst/>
          </a:prstGeom>
        </p:spPr>
      </p:pic>
      <p:pic>
        <p:nvPicPr>
          <p:cNvPr id="4" name="Immagine 3" descr="Immagine che contiene diagramma&#10;&#10;Descrizione generata automaticamente">
            <a:extLst>
              <a:ext uri="{FF2B5EF4-FFF2-40B4-BE49-F238E27FC236}">
                <a16:creationId xmlns:a16="http://schemas.microsoft.com/office/drawing/2014/main" id="{2E1FF637-4ACA-5C27-A959-3D5012892A3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2909828"/>
            <a:ext cx="3728311" cy="3948173"/>
          </a:xfrm>
          <a:prstGeom prst="rect">
            <a:avLst/>
          </a:prstGeom>
        </p:spPr>
      </p:pic>
      <p:sp>
        <p:nvSpPr>
          <p:cNvPr id="5" name="Rettangolo 4">
            <a:extLst>
              <a:ext uri="{FF2B5EF4-FFF2-40B4-BE49-F238E27FC236}">
                <a16:creationId xmlns:a16="http://schemas.microsoft.com/office/drawing/2014/main" id="{88B22F1E-33D1-324D-9516-F42C89312F0B}"/>
              </a:ext>
            </a:extLst>
          </p:cNvPr>
          <p:cNvSpPr/>
          <p:nvPr/>
        </p:nvSpPr>
        <p:spPr>
          <a:xfrm>
            <a:off x="84586" y="896881"/>
            <a:ext cx="12022826" cy="1039887"/>
          </a:xfrm>
          <a:prstGeom prst="rect">
            <a:avLst/>
          </a:prstGeom>
          <a:solidFill>
            <a:schemeClr val="bg1"/>
          </a:solidFill>
        </p:spPr>
        <p:txBody>
          <a:bodyPr/>
          <a:lstStyle/>
          <a:p>
            <a:pPr marL="285750" marR="0" lvl="0" indent="-285750" algn="l"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In April 2023 we installed, inside the bunker, a CERN accelerating section of the </a:t>
            </a:r>
            <a:r>
              <a:rPr kumimoji="0" lang="en-US" sz="16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T24 CLIC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type realized by PSI. The RF test started in May and lasts nearly 40 days reaching 38 MW power at the structure input with 150 ns pulse length at 50 Hz.</a:t>
            </a:r>
          </a:p>
          <a:p>
            <a:pPr marL="285750" marR="0" lvl="0" indent="-285750" algn="l"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This test has been preparatory to the conditioning of the </a:t>
            </a:r>
            <a:r>
              <a:rPr kumimoji="0" lang="en-US" sz="16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first </a:t>
            </a:r>
            <a:r>
              <a:rPr kumimoji="0" lang="en-US" sz="1600" b="1" i="0" u="none" strike="noStrike" kern="1200" cap="none" spc="0" normalizeH="0" baseline="0" noProof="0" dirty="0" err="1">
                <a:ln>
                  <a:noFill/>
                </a:ln>
                <a:solidFill>
                  <a:srgbClr val="0000FF"/>
                </a:solidFill>
                <a:effectLst/>
                <a:uLnTx/>
                <a:uFillTx/>
                <a:latin typeface="Calibri" panose="020F0502020204030204"/>
                <a:ea typeface="+mn-ea"/>
                <a:cs typeface="+mn-cs"/>
                <a:sym typeface="Symbol" panose="05050102010706020507" pitchFamily="18" charset="2"/>
              </a:rPr>
              <a:t>EuPRAXIA</a:t>
            </a:r>
            <a:r>
              <a:rPr kumimoji="0" lang="en-US" sz="16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 accelerating structure prototype</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which will take place by </a:t>
            </a:r>
            <a:r>
              <a:rPr lang="en-US" sz="1600" dirty="0">
                <a:solidFill>
                  <a:prstClr val="black"/>
                </a:solidFill>
                <a:latin typeface="Calibri" panose="020F0502020204030204"/>
                <a:sym typeface="Symbol" panose="05050102010706020507" pitchFamily="18" charset="2"/>
              </a:rPr>
              <a:t>November</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2023.</a:t>
            </a:r>
          </a:p>
          <a:p>
            <a:pPr marL="285750" marR="0" lvl="0" indent="-285750" algn="l"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The test has been performed with an automatic conditioning routine.</a:t>
            </a:r>
          </a:p>
        </p:txBody>
      </p:sp>
      <p:cxnSp>
        <p:nvCxnSpPr>
          <p:cNvPr id="3" name="Connettore 2 2">
            <a:extLst>
              <a:ext uri="{FF2B5EF4-FFF2-40B4-BE49-F238E27FC236}">
                <a16:creationId xmlns:a16="http://schemas.microsoft.com/office/drawing/2014/main" id="{9EE5B37A-6670-51C6-1C45-A99EE79DDF4B}"/>
              </a:ext>
            </a:extLst>
          </p:cNvPr>
          <p:cNvCxnSpPr>
            <a:cxnSpLocks/>
          </p:cNvCxnSpPr>
          <p:nvPr/>
        </p:nvCxnSpPr>
        <p:spPr>
          <a:xfrm flipH="1">
            <a:off x="5443768" y="4460505"/>
            <a:ext cx="515951" cy="697648"/>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9A131066-B32E-894F-29F1-F59D54B9788D}"/>
              </a:ext>
            </a:extLst>
          </p:cNvPr>
          <p:cNvSpPr txBox="1"/>
          <p:nvPr/>
        </p:nvSpPr>
        <p:spPr>
          <a:xfrm>
            <a:off x="5820912" y="3875730"/>
            <a:ext cx="1524000" cy="58477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a:ln>
                  <a:noFill/>
                </a:ln>
                <a:solidFill>
                  <a:srgbClr val="0000FF"/>
                </a:solidFill>
                <a:effectLst/>
                <a:uLnTx/>
                <a:uFillTx/>
                <a:latin typeface="Calibri" panose="020F0502020204030204"/>
                <a:ea typeface="+mn-ea"/>
                <a:cs typeface="+mn-cs"/>
              </a:rPr>
              <a:t>Accelerating structure</a:t>
            </a:r>
          </a:p>
        </p:txBody>
      </p:sp>
      <p:cxnSp>
        <p:nvCxnSpPr>
          <p:cNvPr id="12" name="Connettore 2 11">
            <a:extLst>
              <a:ext uri="{FF2B5EF4-FFF2-40B4-BE49-F238E27FC236}">
                <a16:creationId xmlns:a16="http://schemas.microsoft.com/office/drawing/2014/main" id="{9BDBF000-B6CF-ECAA-7F4F-59D4C6BB4C32}"/>
              </a:ext>
            </a:extLst>
          </p:cNvPr>
          <p:cNvCxnSpPr>
            <a:cxnSpLocks/>
          </p:cNvCxnSpPr>
          <p:nvPr/>
        </p:nvCxnSpPr>
        <p:spPr>
          <a:xfrm flipV="1">
            <a:off x="3597471" y="4460505"/>
            <a:ext cx="956725" cy="869588"/>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5" name="CasellaDiTesto 14">
            <a:extLst>
              <a:ext uri="{FF2B5EF4-FFF2-40B4-BE49-F238E27FC236}">
                <a16:creationId xmlns:a16="http://schemas.microsoft.com/office/drawing/2014/main" id="{DB3E7442-3028-A92E-366F-C60774668F77}"/>
              </a:ext>
            </a:extLst>
          </p:cNvPr>
          <p:cNvSpPr txBox="1"/>
          <p:nvPr/>
        </p:nvSpPr>
        <p:spPr>
          <a:xfrm>
            <a:off x="2689605" y="5300453"/>
            <a:ext cx="1524000" cy="33855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err="1">
                <a:ln>
                  <a:noFill/>
                </a:ln>
                <a:solidFill>
                  <a:srgbClr val="0000FF"/>
                </a:solidFill>
                <a:effectLst/>
                <a:uLnTx/>
                <a:uFillTx/>
                <a:latin typeface="Calibri" panose="020F0502020204030204"/>
                <a:ea typeface="+mn-ea"/>
                <a:cs typeface="+mn-cs"/>
              </a:rPr>
              <a:t>Pumping</a:t>
            </a:r>
            <a:r>
              <a:rPr kumimoji="0" lang="it-IT" sz="1600" b="1" i="0" u="none" strike="noStrike" kern="1200" cap="none" spc="0" normalizeH="0" baseline="0" noProof="0" dirty="0">
                <a:ln>
                  <a:noFill/>
                </a:ln>
                <a:solidFill>
                  <a:srgbClr val="0000FF"/>
                </a:solidFill>
                <a:effectLst/>
                <a:uLnTx/>
                <a:uFillTx/>
                <a:latin typeface="Calibri" panose="020F0502020204030204"/>
                <a:ea typeface="+mn-ea"/>
                <a:cs typeface="+mn-cs"/>
              </a:rPr>
              <a:t> </a:t>
            </a:r>
            <a:r>
              <a:rPr kumimoji="0" lang="it-IT" sz="1600" b="1" i="0" u="none" strike="noStrike" kern="1200" cap="none" spc="0" normalizeH="0" baseline="0" noProof="0" dirty="0" err="1">
                <a:ln>
                  <a:noFill/>
                </a:ln>
                <a:solidFill>
                  <a:srgbClr val="0000FF"/>
                </a:solidFill>
                <a:effectLst/>
                <a:uLnTx/>
                <a:uFillTx/>
                <a:latin typeface="Calibri" panose="020F0502020204030204"/>
                <a:ea typeface="+mn-ea"/>
                <a:cs typeface="+mn-cs"/>
              </a:rPr>
              <a:t>units</a:t>
            </a:r>
            <a:endParaRPr kumimoji="0" lang="it-IT" sz="1600" b="1"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cxnSp>
        <p:nvCxnSpPr>
          <p:cNvPr id="18" name="Connettore 2 17">
            <a:extLst>
              <a:ext uri="{FF2B5EF4-FFF2-40B4-BE49-F238E27FC236}">
                <a16:creationId xmlns:a16="http://schemas.microsoft.com/office/drawing/2014/main" id="{700E8395-8448-F32B-E64B-1D04363FAC9C}"/>
              </a:ext>
            </a:extLst>
          </p:cNvPr>
          <p:cNvCxnSpPr>
            <a:cxnSpLocks/>
          </p:cNvCxnSpPr>
          <p:nvPr/>
        </p:nvCxnSpPr>
        <p:spPr>
          <a:xfrm>
            <a:off x="4078327" y="2973788"/>
            <a:ext cx="509717" cy="527069"/>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a:extLst>
              <a:ext uri="{FF2B5EF4-FFF2-40B4-BE49-F238E27FC236}">
                <a16:creationId xmlns:a16="http://schemas.microsoft.com/office/drawing/2014/main" id="{8261D37A-7FEC-1037-76AC-A057DB81D1AA}"/>
              </a:ext>
            </a:extLst>
          </p:cNvPr>
          <p:cNvSpPr txBox="1"/>
          <p:nvPr/>
        </p:nvSpPr>
        <p:spPr>
          <a:xfrm>
            <a:off x="2910996" y="2635234"/>
            <a:ext cx="1975221" cy="33855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err="1">
                <a:ln>
                  <a:noFill/>
                </a:ln>
                <a:solidFill>
                  <a:srgbClr val="0000FF"/>
                </a:solidFill>
                <a:effectLst/>
                <a:uLnTx/>
                <a:uFillTx/>
                <a:latin typeface="Calibri" panose="020F0502020204030204"/>
                <a:ea typeface="+mn-ea"/>
                <a:cs typeface="+mn-cs"/>
              </a:rPr>
              <a:t>Directional</a:t>
            </a:r>
            <a:r>
              <a:rPr kumimoji="0" lang="it-IT" sz="1600" b="1" i="0" u="none" strike="noStrike" kern="1200" cap="none" spc="0" normalizeH="0" baseline="0" noProof="0">
                <a:ln>
                  <a:noFill/>
                </a:ln>
                <a:solidFill>
                  <a:srgbClr val="0000FF"/>
                </a:solidFill>
                <a:effectLst/>
                <a:uLnTx/>
                <a:uFillTx/>
                <a:latin typeface="Calibri" panose="020F0502020204030204"/>
                <a:ea typeface="+mn-ea"/>
                <a:cs typeface="+mn-cs"/>
              </a:rPr>
              <a:t> </a:t>
            </a:r>
            <a:r>
              <a:rPr kumimoji="0" lang="it-IT" sz="1600" b="1" i="0" u="none" strike="noStrike" kern="1200" cap="none" spc="0" normalizeH="0" baseline="0" noProof="0" err="1">
                <a:ln>
                  <a:noFill/>
                </a:ln>
                <a:solidFill>
                  <a:srgbClr val="0000FF"/>
                </a:solidFill>
                <a:effectLst/>
                <a:uLnTx/>
                <a:uFillTx/>
                <a:latin typeface="Calibri" panose="020F0502020204030204"/>
                <a:ea typeface="+mn-ea"/>
                <a:cs typeface="+mn-cs"/>
              </a:rPr>
              <a:t>coupler</a:t>
            </a:r>
            <a:endParaRPr kumimoji="0" lang="it-IT" sz="1600" b="1" i="0" u="none" strike="noStrike" kern="1200" cap="none" spc="0" normalizeH="0" baseline="0" noProof="0">
              <a:ln>
                <a:noFill/>
              </a:ln>
              <a:solidFill>
                <a:srgbClr val="0000FF"/>
              </a:solidFill>
              <a:effectLst/>
              <a:uLnTx/>
              <a:uFillTx/>
              <a:latin typeface="Calibri" panose="020F0502020204030204"/>
              <a:ea typeface="+mn-ea"/>
              <a:cs typeface="+mn-cs"/>
            </a:endParaRPr>
          </a:p>
        </p:txBody>
      </p:sp>
      <p:pic>
        <p:nvPicPr>
          <p:cNvPr id="9" name="Immagine 8">
            <a:extLst>
              <a:ext uri="{FF2B5EF4-FFF2-40B4-BE49-F238E27FC236}">
                <a16:creationId xmlns:a16="http://schemas.microsoft.com/office/drawing/2014/main" id="{03CD0FCE-DF3B-90D3-3B4F-0ED65603DB0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49291" y="2973788"/>
            <a:ext cx="5178971" cy="3114663"/>
          </a:xfrm>
          <a:prstGeom prst="rect">
            <a:avLst/>
          </a:prstGeom>
        </p:spPr>
      </p:pic>
      <p:sp>
        <p:nvSpPr>
          <p:cNvPr id="22" name="CasellaDiTesto 21">
            <a:extLst>
              <a:ext uri="{FF2B5EF4-FFF2-40B4-BE49-F238E27FC236}">
                <a16:creationId xmlns:a16="http://schemas.microsoft.com/office/drawing/2014/main" id="{8B9586CB-AA79-0A0A-1DF1-986C266D6AB6}"/>
              </a:ext>
            </a:extLst>
          </p:cNvPr>
          <p:cNvSpPr txBox="1"/>
          <p:nvPr/>
        </p:nvSpPr>
        <p:spPr>
          <a:xfrm>
            <a:off x="6265710" y="6072674"/>
            <a:ext cx="1524000" cy="33855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a:ln>
                  <a:noFill/>
                </a:ln>
                <a:solidFill>
                  <a:srgbClr val="0000FF"/>
                </a:solidFill>
                <a:effectLst/>
                <a:uLnTx/>
                <a:uFillTx/>
                <a:latin typeface="Calibri" panose="020F0502020204030204"/>
                <a:ea typeface="+mn-ea"/>
                <a:cs typeface="+mn-cs"/>
              </a:rPr>
              <a:t>Faraday Cup</a:t>
            </a:r>
          </a:p>
        </p:txBody>
      </p:sp>
      <p:cxnSp>
        <p:nvCxnSpPr>
          <p:cNvPr id="23" name="Connettore 2 22">
            <a:extLst>
              <a:ext uri="{FF2B5EF4-FFF2-40B4-BE49-F238E27FC236}">
                <a16:creationId xmlns:a16="http://schemas.microsoft.com/office/drawing/2014/main" id="{0446C80D-E5AF-16EF-6C63-8FCF237BC912}"/>
              </a:ext>
            </a:extLst>
          </p:cNvPr>
          <p:cNvCxnSpPr>
            <a:cxnSpLocks/>
          </p:cNvCxnSpPr>
          <p:nvPr/>
        </p:nvCxnSpPr>
        <p:spPr>
          <a:xfrm flipH="1" flipV="1">
            <a:off x="6341508" y="5719451"/>
            <a:ext cx="325661" cy="37927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9" name="CasellaDiTesto 28">
            <a:extLst>
              <a:ext uri="{FF2B5EF4-FFF2-40B4-BE49-F238E27FC236}">
                <a16:creationId xmlns:a16="http://schemas.microsoft.com/office/drawing/2014/main" id="{76283DE5-E581-2FA6-7C0B-FF7A78EAE69D}"/>
              </a:ext>
            </a:extLst>
          </p:cNvPr>
          <p:cNvSpPr txBox="1"/>
          <p:nvPr/>
        </p:nvSpPr>
        <p:spPr>
          <a:xfrm>
            <a:off x="8663504" y="2738391"/>
            <a:ext cx="688781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Conditioning story</a:t>
            </a:r>
            <a:endParaRPr kumimoji="0" lang="it-IT"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8051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3FA2743B-2B9D-4CCA-B4B4-EC9C595CD489}"/>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624C08F9-FC82-4961-8075-10E8126BF74A}"/>
              </a:ext>
            </a:extLst>
          </p:cNvPr>
          <p:cNvSpPr/>
          <p:nvPr/>
        </p:nvSpPr>
        <p:spPr>
          <a:xfrm>
            <a:off x="1" y="34566"/>
            <a:ext cx="12191999" cy="646331"/>
          </a:xfrm>
          <a:prstGeom prst="rect">
            <a:avLst/>
          </a:prstGeom>
        </p:spPr>
        <p:txBody>
          <a:bodyPr wrap="square">
            <a:spAutoFit/>
          </a:bodyPr>
          <a:lstStyle/>
          <a:p>
            <a:pPr algn="ctr"/>
            <a:r>
              <a:rPr lang="en-US" sz="3600" b="1" i="0" dirty="0">
                <a:solidFill>
                  <a:schemeClr val="bg2"/>
                </a:solidFill>
                <a:effectLst/>
              </a:rPr>
              <a:t>Mode Converter high power test</a:t>
            </a:r>
            <a:endParaRPr lang="en-GB" sz="3600" b="1" cap="all" dirty="0">
              <a:solidFill>
                <a:schemeClr val="bg2"/>
              </a:solidFill>
            </a:endParaRPr>
          </a:p>
        </p:txBody>
      </p:sp>
      <p:sp>
        <p:nvSpPr>
          <p:cNvPr id="14" name="Rettangolo 13">
            <a:extLst>
              <a:ext uri="{FF2B5EF4-FFF2-40B4-BE49-F238E27FC236}">
                <a16:creationId xmlns:a16="http://schemas.microsoft.com/office/drawing/2014/main" id="{A2F585C1-115E-4983-AF63-12545B58E812}"/>
              </a:ext>
            </a:extLst>
          </p:cNvPr>
          <p:cNvSpPr/>
          <p:nvPr/>
        </p:nvSpPr>
        <p:spPr>
          <a:xfrm>
            <a:off x="138555" y="945753"/>
            <a:ext cx="5375199" cy="5979786"/>
          </a:xfrm>
          <a:prstGeom prst="rect">
            <a:avLst/>
          </a:prstGeom>
        </p:spPr>
        <p:txBody>
          <a:bodyPr/>
          <a:lstStyle/>
          <a:p>
            <a:pPr marL="285750" indent="-285750" algn="just">
              <a:buClr>
                <a:schemeClr val="accent1"/>
              </a:buClr>
              <a:buFont typeface="Arial" panose="020B0604020202020204" pitchFamily="34" charset="0"/>
              <a:buChar char="•"/>
            </a:pPr>
            <a:r>
              <a:rPr lang="en-US" sz="1800" dirty="0"/>
              <a:t>Modified version of the “wrap around” mode converter from TE</a:t>
            </a:r>
            <a:r>
              <a:rPr lang="en-US" sz="1800" baseline="-25000" dirty="0"/>
              <a:t>10</a:t>
            </a:r>
            <a:r>
              <a:rPr lang="en-US" sz="1800" baseline="30000" dirty="0"/>
              <a:t>□</a:t>
            </a:r>
            <a:r>
              <a:rPr lang="en-US" sz="1800" dirty="0"/>
              <a:t> to TE</a:t>
            </a:r>
            <a:r>
              <a:rPr lang="en-US" sz="1800" baseline="-25000" dirty="0"/>
              <a:t>01</a:t>
            </a:r>
            <a:r>
              <a:rPr lang="en-US" sz="1800" baseline="30000" dirty="0"/>
              <a:t>○</a:t>
            </a:r>
            <a:r>
              <a:rPr lang="en-US" sz="1800" dirty="0"/>
              <a:t> developed at SLAC [7] and pumping port for circular waveguide</a:t>
            </a:r>
          </a:p>
          <a:p>
            <a:pPr marL="285750" indent="-285750" algn="just">
              <a:buClr>
                <a:schemeClr val="accent1"/>
              </a:buClr>
              <a:buFont typeface="Arial" panose="020B0604020202020204" pitchFamily="34" charset="0"/>
              <a:buChar char="•"/>
            </a:pPr>
            <a:r>
              <a:rPr lang="it-IT" sz="1800" dirty="0"/>
              <a:t>EM and </a:t>
            </a:r>
            <a:r>
              <a:rPr lang="it-IT" sz="1800" dirty="0" err="1"/>
              <a:t>mechanical</a:t>
            </a:r>
            <a:r>
              <a:rPr lang="it-IT" sz="1800" dirty="0"/>
              <a:t> design: </a:t>
            </a:r>
            <a:r>
              <a:rPr lang="it-IT" sz="1800" b="1" i="1" dirty="0" err="1">
                <a:solidFill>
                  <a:srgbClr val="00B050"/>
                </a:solidFill>
              </a:rPr>
              <a:t>done</a:t>
            </a:r>
            <a:endParaRPr lang="it-IT" sz="1800" b="1" i="1" dirty="0">
              <a:solidFill>
                <a:srgbClr val="00B050"/>
              </a:solidFill>
            </a:endParaRPr>
          </a:p>
          <a:p>
            <a:pPr marL="285750" indent="-285750" algn="just">
              <a:buClr>
                <a:schemeClr val="accent1"/>
              </a:buClr>
              <a:buFont typeface="Arial" panose="020B0604020202020204" pitchFamily="34" charset="0"/>
              <a:buChar char="•"/>
            </a:pPr>
            <a:r>
              <a:rPr lang="it-IT" sz="1800" dirty="0" err="1"/>
              <a:t>Machining</a:t>
            </a:r>
            <a:r>
              <a:rPr lang="it-IT" sz="1800" dirty="0"/>
              <a:t> by a private company (TSC): </a:t>
            </a:r>
            <a:r>
              <a:rPr lang="it-IT" sz="1800" b="1" i="1" dirty="0" err="1">
                <a:solidFill>
                  <a:srgbClr val="00B050"/>
                </a:solidFill>
              </a:rPr>
              <a:t>done</a:t>
            </a:r>
            <a:endParaRPr lang="it-IT" sz="1800" b="1" i="1" dirty="0">
              <a:solidFill>
                <a:srgbClr val="00B050"/>
              </a:solidFill>
            </a:endParaRPr>
          </a:p>
          <a:p>
            <a:pPr marL="285750" indent="-285750" algn="just">
              <a:buClr>
                <a:schemeClr val="accent1"/>
              </a:buClr>
              <a:buFont typeface="Arial" panose="020B0604020202020204" pitchFamily="34" charset="0"/>
              <a:buChar char="•"/>
            </a:pPr>
            <a:r>
              <a:rPr lang="it-IT" dirty="0" err="1"/>
              <a:t>Brazing</a:t>
            </a:r>
            <a:r>
              <a:rPr lang="it-IT" dirty="0"/>
              <a:t> </a:t>
            </a:r>
            <a:r>
              <a:rPr lang="it-IT" dirty="0" err="1"/>
              <a:t>at</a:t>
            </a:r>
            <a:r>
              <a:rPr lang="it-IT" dirty="0"/>
              <a:t> INFN-LNF: </a:t>
            </a:r>
            <a:r>
              <a:rPr lang="it-IT" b="1" i="1" dirty="0" err="1">
                <a:solidFill>
                  <a:srgbClr val="00B050"/>
                </a:solidFill>
              </a:rPr>
              <a:t>done</a:t>
            </a:r>
            <a:endParaRPr lang="it-IT" sz="1800" b="1" i="1" dirty="0">
              <a:solidFill>
                <a:srgbClr val="00B050"/>
              </a:solidFill>
            </a:endParaRPr>
          </a:p>
          <a:p>
            <a:pPr marL="285750" indent="-285750" algn="just">
              <a:buClr>
                <a:schemeClr val="accent1"/>
              </a:buClr>
              <a:buFont typeface="Arial" panose="020B0604020202020204" pitchFamily="34" charset="0"/>
              <a:buChar char="•"/>
            </a:pPr>
            <a:r>
              <a:rPr lang="it-IT" dirty="0"/>
              <a:t>Low Power RF test: </a:t>
            </a:r>
            <a:r>
              <a:rPr lang="it-IT" b="1" i="1" dirty="0" err="1">
                <a:solidFill>
                  <a:srgbClr val="00B050"/>
                </a:solidFill>
              </a:rPr>
              <a:t>done</a:t>
            </a:r>
            <a:endParaRPr lang="it-IT" sz="1800" b="1" i="1" dirty="0">
              <a:solidFill>
                <a:srgbClr val="00B050"/>
              </a:solidFill>
            </a:endParaRPr>
          </a:p>
          <a:p>
            <a:pPr marL="285750" indent="-285750" algn="just">
              <a:buClr>
                <a:schemeClr val="accent1"/>
              </a:buClr>
              <a:buFont typeface="Arial" panose="020B0604020202020204" pitchFamily="34" charset="0"/>
              <a:buChar char="•"/>
            </a:pPr>
            <a:r>
              <a:rPr lang="it-IT" sz="1800" dirty="0"/>
              <a:t>High Power test:</a:t>
            </a:r>
            <a:r>
              <a:rPr lang="it-IT" sz="1800" b="1" i="1" dirty="0">
                <a:solidFill>
                  <a:srgbClr val="00B050"/>
                </a:solidFill>
              </a:rPr>
              <a:t> </a:t>
            </a:r>
            <a:r>
              <a:rPr lang="it-IT" sz="1800" b="1" i="1" dirty="0" err="1">
                <a:solidFill>
                  <a:schemeClr val="accent4">
                    <a:lumMod val="75000"/>
                  </a:schemeClr>
                </a:solidFill>
              </a:rPr>
              <a:t>Ongoing</a:t>
            </a:r>
            <a:endParaRPr lang="it-IT" sz="1800" b="1" i="1" dirty="0">
              <a:solidFill>
                <a:schemeClr val="accent4">
                  <a:lumMod val="75000"/>
                </a:schemeClr>
              </a:solidFill>
            </a:endParaRPr>
          </a:p>
          <a:p>
            <a:pPr marL="285750" indent="-285750" algn="just">
              <a:buClr>
                <a:schemeClr val="accent1"/>
              </a:buClr>
              <a:buFont typeface="Arial" panose="020B0604020202020204" pitchFamily="34" charset="0"/>
              <a:buChar char="•"/>
            </a:pPr>
            <a:endParaRPr lang="en-US" dirty="0"/>
          </a:p>
          <a:p>
            <a:pPr marL="285750" indent="-285750" algn="just">
              <a:spcBef>
                <a:spcPts val="600"/>
              </a:spcBef>
              <a:buClr>
                <a:srgbClr val="4196B4"/>
              </a:buClr>
              <a:buFont typeface="Cambria Math" panose="02040503050406030204" pitchFamily="18" charset="0"/>
              <a:buChar char="»"/>
            </a:pPr>
            <a:endParaRPr lang="en-US" dirty="0"/>
          </a:p>
          <a:p>
            <a:pPr marL="742950" lvl="1" indent="-285750" algn="just">
              <a:spcBef>
                <a:spcPts val="600"/>
              </a:spcBef>
              <a:buClr>
                <a:srgbClr val="4196B4"/>
              </a:buClr>
              <a:buFont typeface="Cambria Math" panose="02040503050406030204" pitchFamily="18" charset="0"/>
              <a:buChar char="»"/>
            </a:pPr>
            <a:endParaRPr lang="en-US" dirty="0"/>
          </a:p>
          <a:p>
            <a:pPr marL="742950" lvl="1" indent="-285750" algn="just">
              <a:spcBef>
                <a:spcPts val="600"/>
              </a:spcBef>
              <a:buClr>
                <a:srgbClr val="4196B4"/>
              </a:buClr>
              <a:buFont typeface="Cambria Math" panose="02040503050406030204" pitchFamily="18" charset="0"/>
              <a:buChar char="»"/>
            </a:pPr>
            <a:endParaRPr lang="en-US" dirty="0"/>
          </a:p>
        </p:txBody>
      </p:sp>
      <p:sp>
        <p:nvSpPr>
          <p:cNvPr id="36" name="CasellaDiTesto 35">
            <a:extLst>
              <a:ext uri="{FF2B5EF4-FFF2-40B4-BE49-F238E27FC236}">
                <a16:creationId xmlns:a16="http://schemas.microsoft.com/office/drawing/2014/main" id="{7E004005-E20E-3584-D6F2-6CFDCC74A2EB}"/>
              </a:ext>
            </a:extLst>
          </p:cNvPr>
          <p:cNvSpPr txBox="1"/>
          <p:nvPr/>
        </p:nvSpPr>
        <p:spPr>
          <a:xfrm>
            <a:off x="-39077" y="6581001"/>
            <a:ext cx="6096000" cy="276999"/>
          </a:xfrm>
          <a:prstGeom prst="rect">
            <a:avLst/>
          </a:prstGeom>
          <a:noFill/>
        </p:spPr>
        <p:txBody>
          <a:bodyPr wrap="square">
            <a:spAutoFit/>
          </a:bodyPr>
          <a:lstStyle/>
          <a:p>
            <a:r>
              <a:rPr lang="it-IT" sz="1200" i="1" dirty="0"/>
              <a:t>[7] S. Tantawi, et </a:t>
            </a:r>
            <a:r>
              <a:rPr lang="it-IT" sz="1200" i="1" dirty="0" err="1"/>
              <a:t>all</a:t>
            </a:r>
            <a:r>
              <a:rPr lang="it-IT" sz="1200" i="1" dirty="0"/>
              <a:t>. (2000). Reviews of </a:t>
            </a:r>
            <a:r>
              <a:rPr lang="it-IT" sz="1200" i="1" dirty="0" err="1"/>
              <a:t>Modern</a:t>
            </a:r>
            <a:r>
              <a:rPr lang="it-IT" sz="1200" i="1" dirty="0"/>
              <a:t> </a:t>
            </a:r>
            <a:r>
              <a:rPr lang="it-IT" sz="1200" i="1" dirty="0" err="1"/>
              <a:t>Physics</a:t>
            </a:r>
            <a:r>
              <a:rPr lang="it-IT" sz="1200" i="1" dirty="0"/>
              <a:t> – </a:t>
            </a:r>
            <a:r>
              <a:rPr lang="it-IT" sz="1200" i="1" dirty="0" err="1"/>
              <a:t>doi</a:t>
            </a:r>
            <a:r>
              <a:rPr lang="it-IT" sz="1200" i="1" dirty="0"/>
              <a:t>: 10.1103/PhysRevSTAB.3.082001</a:t>
            </a:r>
            <a:endParaRPr lang="it-IT" sz="1200" dirty="0"/>
          </a:p>
        </p:txBody>
      </p:sp>
      <p:pic>
        <p:nvPicPr>
          <p:cNvPr id="9" name="Immagine 8" descr="Immagine che contiene macchina, Impianto elettrico, ingegneria, interno&#10;&#10;Descrizione generata automaticamente">
            <a:extLst>
              <a:ext uri="{FF2B5EF4-FFF2-40B4-BE49-F238E27FC236}">
                <a16:creationId xmlns:a16="http://schemas.microsoft.com/office/drawing/2014/main" id="{7A9DFFF7-D908-8E06-1864-E85C9834862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6879" y="3429000"/>
            <a:ext cx="4750567" cy="3105990"/>
          </a:xfrm>
          <a:prstGeom prst="rect">
            <a:avLst/>
          </a:prstGeom>
        </p:spPr>
      </p:pic>
      <p:pic>
        <p:nvPicPr>
          <p:cNvPr id="15" name="Immagine 14">
            <a:extLst>
              <a:ext uri="{FF2B5EF4-FFF2-40B4-BE49-F238E27FC236}">
                <a16:creationId xmlns:a16="http://schemas.microsoft.com/office/drawing/2014/main" id="{D8458A0C-F773-3473-BC31-84052366432E}"/>
              </a:ext>
            </a:extLst>
          </p:cNvPr>
          <p:cNvPicPr>
            <a:picLocks noChangeAspect="1"/>
          </p:cNvPicPr>
          <p:nvPr/>
        </p:nvPicPr>
        <p:blipFill>
          <a:blip r:embed="rId4"/>
          <a:stretch>
            <a:fillRect/>
          </a:stretch>
        </p:blipFill>
        <p:spPr>
          <a:xfrm>
            <a:off x="5343096" y="782603"/>
            <a:ext cx="6710349" cy="4429329"/>
          </a:xfrm>
          <a:prstGeom prst="rect">
            <a:avLst/>
          </a:prstGeom>
        </p:spPr>
      </p:pic>
      <p:sp>
        <p:nvSpPr>
          <p:cNvPr id="17" name="CasellaDiTesto 16">
            <a:extLst>
              <a:ext uri="{FF2B5EF4-FFF2-40B4-BE49-F238E27FC236}">
                <a16:creationId xmlns:a16="http://schemas.microsoft.com/office/drawing/2014/main" id="{B76513E5-A9A6-BF49-8D0A-502C351D8217}"/>
              </a:ext>
            </a:extLst>
          </p:cNvPr>
          <p:cNvSpPr txBox="1"/>
          <p:nvPr/>
        </p:nvSpPr>
        <p:spPr>
          <a:xfrm>
            <a:off x="5779561" y="5411626"/>
            <a:ext cx="6117492" cy="1013611"/>
          </a:xfrm>
          <a:prstGeom prst="rect">
            <a:avLst/>
          </a:prstGeom>
          <a:noFill/>
        </p:spPr>
        <p:txBody>
          <a:bodyPr wrap="square">
            <a:spAutoFit/>
          </a:bodyPr>
          <a:lstStyle/>
          <a:p>
            <a:pPr marL="285750" marR="0" lvl="0" indent="-285750" algn="l"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Power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loss in the circular waveguide ≤ 100 kW</a:t>
            </a:r>
          </a:p>
          <a:p>
            <a:pPr marL="285750" marR="0" lvl="0" indent="-285750" algn="l"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Power reached on the single Spiral load:</a:t>
            </a:r>
          </a:p>
          <a:p>
            <a:pPr marL="742950" lvl="1" indent="-285750">
              <a:lnSpc>
                <a:spcPct val="90000"/>
              </a:lnSpc>
              <a:spcBef>
                <a:spcPts val="1000"/>
              </a:spcBef>
              <a:buClr>
                <a:srgbClr val="4196B4"/>
              </a:buClr>
              <a:buFont typeface="Arial" panose="020B0604020202020204" pitchFamily="34" charset="0"/>
              <a:buChar char="•"/>
              <a:defRPr/>
            </a:pPr>
            <a:r>
              <a:rPr lang="en-US" sz="1600" b="1" dirty="0" err="1">
                <a:solidFill>
                  <a:prstClr val="black"/>
                </a:solidFill>
                <a:latin typeface="Calibri" panose="020F0502020204030204"/>
                <a:sym typeface="Symbol" panose="05050102010706020507" pitchFamily="18" charset="2"/>
              </a:rPr>
              <a:t>P</a:t>
            </a:r>
            <a:r>
              <a:rPr lang="en-US" sz="1600" b="1" baseline="-25000" dirty="0" err="1">
                <a:solidFill>
                  <a:prstClr val="black"/>
                </a:solidFill>
                <a:latin typeface="Calibri" panose="020F0502020204030204"/>
                <a:sym typeface="Symbol" panose="05050102010706020507" pitchFamily="18" charset="2"/>
              </a:rPr>
              <a:t>peak</a:t>
            </a:r>
            <a:r>
              <a:rPr lang="en-US" sz="1600" b="1" dirty="0">
                <a:solidFill>
                  <a:prstClr val="black"/>
                </a:solidFill>
                <a:latin typeface="Calibri" panose="020F0502020204030204"/>
                <a:sym typeface="Symbol" panose="05050102010706020507" pitchFamily="18" charset="2"/>
              </a:rPr>
              <a:t> = 10 MW, </a:t>
            </a:r>
            <a:r>
              <a:rPr lang="en-US" sz="1600" b="1" dirty="0" err="1">
                <a:solidFill>
                  <a:prstClr val="black"/>
                </a:solidFill>
                <a:latin typeface="Calibri" panose="020F0502020204030204"/>
                <a:sym typeface="Symbol" panose="05050102010706020507" pitchFamily="18" charset="2"/>
              </a:rPr>
              <a:t>t</a:t>
            </a:r>
            <a:r>
              <a:rPr lang="en-US" sz="1600" b="1" baseline="-25000" dirty="0" err="1">
                <a:solidFill>
                  <a:prstClr val="black"/>
                </a:solidFill>
                <a:latin typeface="Calibri" panose="020F0502020204030204"/>
                <a:sym typeface="Symbol" panose="05050102010706020507" pitchFamily="18" charset="2"/>
              </a:rPr>
              <a:t>pulse</a:t>
            </a:r>
            <a:r>
              <a:rPr lang="en-US" sz="1600" b="1" dirty="0">
                <a:solidFill>
                  <a:prstClr val="black"/>
                </a:solidFill>
                <a:latin typeface="Calibri" panose="020F0502020204030204"/>
                <a:sym typeface="Symbol" panose="05050102010706020507" pitchFamily="18" charset="2"/>
              </a:rPr>
              <a:t> = 1</a:t>
            </a:r>
            <a:r>
              <a:rPr lang="el-GR" sz="1600" b="1" dirty="0">
                <a:solidFill>
                  <a:prstClr val="black"/>
                </a:solidFill>
                <a:latin typeface="Calibri" panose="020F0502020204030204"/>
                <a:sym typeface="Symbol" panose="05050102010706020507" pitchFamily="18" charset="2"/>
              </a:rPr>
              <a:t>μ</a:t>
            </a:r>
            <a:r>
              <a:rPr lang="en-US" sz="1600" b="1" dirty="0">
                <a:solidFill>
                  <a:prstClr val="black"/>
                </a:solidFill>
                <a:latin typeface="Calibri" panose="020F0502020204030204"/>
                <a:sym typeface="Symbol" panose="05050102010706020507" pitchFamily="18" charset="2"/>
              </a:rPr>
              <a:t>s, PRF = 50 Hz</a:t>
            </a:r>
          </a:p>
        </p:txBody>
      </p:sp>
    </p:spTree>
    <p:extLst>
      <p:ext uri="{BB962C8B-B14F-4D97-AF65-F5344CB8AC3E}">
        <p14:creationId xmlns:p14="http://schemas.microsoft.com/office/powerpoint/2010/main" val="3121973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24">
            <a:extLst>
              <a:ext uri="{FF2B5EF4-FFF2-40B4-BE49-F238E27FC236}">
                <a16:creationId xmlns:a16="http://schemas.microsoft.com/office/drawing/2014/main" id="{1EDE3B21-3DF6-48EA-8241-2444FC74B5C3}"/>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145EA2C9-6982-414C-92B5-7542D216AD5F}"/>
              </a:ext>
            </a:extLst>
          </p:cNvPr>
          <p:cNvSpPr/>
          <p:nvPr/>
        </p:nvSpPr>
        <p:spPr>
          <a:xfrm>
            <a:off x="1" y="34566"/>
            <a:ext cx="12191999" cy="646331"/>
          </a:xfrm>
          <a:prstGeom prst="rect">
            <a:avLst/>
          </a:prstGeom>
        </p:spPr>
        <p:txBody>
          <a:bodyPr wrap="square">
            <a:spAutoFit/>
          </a:bodyPr>
          <a:lstStyle/>
          <a:p>
            <a:pPr algn="ctr"/>
            <a:r>
              <a:rPr lang="en-US" sz="3600" b="1" i="0">
                <a:solidFill>
                  <a:schemeClr val="bg2"/>
                </a:solidFill>
                <a:effectLst/>
              </a:rPr>
              <a:t>X-band Accelerating structures design</a:t>
            </a:r>
            <a:endParaRPr lang="en-GB" sz="3600" b="1" cap="all">
              <a:solidFill>
                <a:schemeClr val="bg2"/>
              </a:solidFill>
            </a:endParaRPr>
          </a:p>
        </p:txBody>
      </p:sp>
      <p:graphicFrame>
        <p:nvGraphicFramePr>
          <p:cNvPr id="2" name="Table 1">
            <a:extLst>
              <a:ext uri="{FF2B5EF4-FFF2-40B4-BE49-F238E27FC236}">
                <a16:creationId xmlns:a16="http://schemas.microsoft.com/office/drawing/2014/main" id="{E929DE7A-67CB-959E-2930-2AF22AE91507}"/>
              </a:ext>
            </a:extLst>
          </p:cNvPr>
          <p:cNvGraphicFramePr>
            <a:graphicFrameLocks noGrp="1"/>
          </p:cNvGraphicFramePr>
          <p:nvPr/>
        </p:nvGraphicFramePr>
        <p:xfrm>
          <a:off x="6652371" y="788968"/>
          <a:ext cx="5500349" cy="5719598"/>
        </p:xfrm>
        <a:graphic>
          <a:graphicData uri="http://schemas.openxmlformats.org/drawingml/2006/table">
            <a:tbl>
              <a:tblPr firstRow="1" bandRow="1">
                <a:tableStyleId>{D7AC3CCA-C797-4891-BE02-D94E43425B78}</a:tableStyleId>
              </a:tblPr>
              <a:tblGrid>
                <a:gridCol w="3527895">
                  <a:extLst>
                    <a:ext uri="{9D8B030D-6E8A-4147-A177-3AD203B41FA5}">
                      <a16:colId xmlns:a16="http://schemas.microsoft.com/office/drawing/2014/main" val="754129540"/>
                    </a:ext>
                  </a:extLst>
                </a:gridCol>
                <a:gridCol w="1084826">
                  <a:extLst>
                    <a:ext uri="{9D8B030D-6E8A-4147-A177-3AD203B41FA5}">
                      <a16:colId xmlns:a16="http://schemas.microsoft.com/office/drawing/2014/main" val="2759663523"/>
                    </a:ext>
                  </a:extLst>
                </a:gridCol>
                <a:gridCol w="887628">
                  <a:extLst>
                    <a:ext uri="{9D8B030D-6E8A-4147-A177-3AD203B41FA5}">
                      <a16:colId xmlns:a16="http://schemas.microsoft.com/office/drawing/2014/main" val="1402818523"/>
                    </a:ext>
                  </a:extLst>
                </a:gridCol>
              </a:tblGrid>
              <a:tr h="240486">
                <a:tc rowSpan="2">
                  <a:txBody>
                    <a:bodyPr/>
                    <a:lstStyle/>
                    <a:p>
                      <a:pPr algn="ctr">
                        <a:lnSpc>
                          <a:spcPct val="115000"/>
                        </a:lnSpc>
                      </a:pPr>
                      <a:r>
                        <a:rPr lang="en-GB" sz="1800">
                          <a:solidFill>
                            <a:schemeClr val="bg1"/>
                          </a:solidFill>
                          <a:effectLst/>
                        </a:rPr>
                        <a:t>PARAMETER</a:t>
                      </a:r>
                      <a:endParaRPr lang="en-GB" sz="1800">
                        <a:solidFill>
                          <a:schemeClr val="bg1"/>
                        </a:solidFill>
                        <a:effectLst/>
                        <a:latin typeface="+mn-lt"/>
                        <a:cs typeface="Times New Roman" panose="02020603050405020304" pitchFamily="18" charset="0"/>
                      </a:endParaRPr>
                    </a:p>
                  </a:txBody>
                  <a:tcPr marL="72000" marR="77441" marT="0" marB="0" anchor="ctr">
                    <a:solidFill>
                      <a:schemeClr val="accent5">
                        <a:lumMod val="50000"/>
                      </a:schemeClr>
                    </a:solidFill>
                  </a:tcPr>
                </a:tc>
                <a:tc gridSpan="2">
                  <a:txBody>
                    <a:bodyPr/>
                    <a:lstStyle/>
                    <a:p>
                      <a:pPr algn="ctr">
                        <a:lnSpc>
                          <a:spcPct val="115000"/>
                        </a:lnSpc>
                        <a:spcAft>
                          <a:spcPts val="0"/>
                        </a:spcAft>
                      </a:pPr>
                      <a:r>
                        <a:rPr lang="it-IT" sz="2000">
                          <a:solidFill>
                            <a:schemeClr val="bg1"/>
                          </a:solidFill>
                          <a:effectLst/>
                        </a:rPr>
                        <a:t>Value</a:t>
                      </a:r>
                      <a:endParaRPr lang="it-IT" sz="2000">
                        <a:solidFill>
                          <a:schemeClr val="bg1"/>
                        </a:solidFill>
                        <a:effectLst/>
                        <a:latin typeface="+mn-lt"/>
                      </a:endParaRPr>
                    </a:p>
                  </a:txBody>
                  <a:tcPr marL="72000" marR="77441" marT="0" marB="0">
                    <a:solidFill>
                      <a:schemeClr val="accent5">
                        <a:lumMod val="50000"/>
                      </a:schemeClr>
                    </a:solidFill>
                  </a:tcPr>
                </a:tc>
                <a:tc hMerge="1">
                  <a:txBody>
                    <a:bodyPr/>
                    <a:lstStyle/>
                    <a:p>
                      <a:endParaRPr lang="it-IT"/>
                    </a:p>
                  </a:txBody>
                  <a:tcPr/>
                </a:tc>
                <a:extLst>
                  <a:ext uri="{0D108BD9-81ED-4DB2-BD59-A6C34878D82A}">
                    <a16:rowId xmlns:a16="http://schemas.microsoft.com/office/drawing/2014/main" val="1189547607"/>
                  </a:ext>
                </a:extLst>
              </a:tr>
              <a:tr h="385692">
                <a:tc vMerge="1">
                  <a:txBody>
                    <a:bodyPr/>
                    <a:lstStyle/>
                    <a:p>
                      <a:endParaRPr lang="en-US"/>
                    </a:p>
                  </a:txBody>
                  <a:tcPr/>
                </a:tc>
                <a:tc>
                  <a:txBody>
                    <a:bodyPr/>
                    <a:lstStyle/>
                    <a:p>
                      <a:pPr algn="ctr">
                        <a:lnSpc>
                          <a:spcPct val="115000"/>
                        </a:lnSpc>
                        <a:spcAft>
                          <a:spcPts val="0"/>
                        </a:spcAft>
                      </a:pPr>
                      <a:r>
                        <a:rPr lang="en-GB" sz="1200" b="1">
                          <a:solidFill>
                            <a:schemeClr val="bg1"/>
                          </a:solidFill>
                          <a:effectLst/>
                        </a:rPr>
                        <a:t>Quasi-Constant</a:t>
                      </a:r>
                    </a:p>
                    <a:p>
                      <a:pPr algn="ctr">
                        <a:lnSpc>
                          <a:spcPct val="115000"/>
                        </a:lnSpc>
                        <a:spcAft>
                          <a:spcPts val="0"/>
                        </a:spcAft>
                      </a:pPr>
                      <a:r>
                        <a:rPr lang="en-GB" sz="1200" b="1">
                          <a:solidFill>
                            <a:schemeClr val="bg1"/>
                          </a:solidFill>
                          <a:effectLst/>
                        </a:rPr>
                        <a:t> Gradient</a:t>
                      </a:r>
                      <a:endParaRPr lang="en-GB" sz="1200" b="1">
                        <a:solidFill>
                          <a:schemeClr val="bg1"/>
                        </a:solidFill>
                        <a:effectLst/>
                        <a:latin typeface="+mn-lt"/>
                      </a:endParaRPr>
                    </a:p>
                  </a:txBody>
                  <a:tcPr marL="72000" marR="77441" marT="0" marB="0">
                    <a:solidFill>
                      <a:schemeClr val="accent5">
                        <a:lumMod val="50000"/>
                      </a:schemeClr>
                    </a:solidFill>
                  </a:tcPr>
                </a:tc>
                <a:tc>
                  <a:txBody>
                    <a:bodyPr/>
                    <a:lstStyle/>
                    <a:p>
                      <a:pPr algn="ctr">
                        <a:lnSpc>
                          <a:spcPct val="115000"/>
                        </a:lnSpc>
                        <a:spcAft>
                          <a:spcPts val="0"/>
                        </a:spcAft>
                      </a:pPr>
                      <a:r>
                        <a:rPr lang="en-GB" sz="1200" b="1">
                          <a:solidFill>
                            <a:schemeClr val="bg1"/>
                          </a:solidFill>
                          <a:effectLst/>
                        </a:rPr>
                        <a:t>Constant </a:t>
                      </a:r>
                    </a:p>
                    <a:p>
                      <a:pPr algn="ctr">
                        <a:lnSpc>
                          <a:spcPct val="115000"/>
                        </a:lnSpc>
                        <a:spcAft>
                          <a:spcPts val="0"/>
                        </a:spcAft>
                      </a:pPr>
                      <a:r>
                        <a:rPr lang="en-GB" sz="1200" b="1">
                          <a:solidFill>
                            <a:schemeClr val="bg1"/>
                          </a:solidFill>
                          <a:effectLst/>
                        </a:rPr>
                        <a:t>Impedance</a:t>
                      </a:r>
                      <a:endParaRPr lang="en-GB" sz="1200" b="1">
                        <a:solidFill>
                          <a:schemeClr val="bg1"/>
                        </a:solidFill>
                        <a:effectLst/>
                        <a:latin typeface="+mn-lt"/>
                      </a:endParaRPr>
                    </a:p>
                  </a:txBody>
                  <a:tcPr marL="72000" marR="77441" marT="0" marB="0">
                    <a:solidFill>
                      <a:schemeClr val="accent5">
                        <a:lumMod val="50000"/>
                      </a:schemeClr>
                    </a:solidFill>
                  </a:tcPr>
                </a:tc>
                <a:extLst>
                  <a:ext uri="{0D108BD9-81ED-4DB2-BD59-A6C34878D82A}">
                    <a16:rowId xmlns:a16="http://schemas.microsoft.com/office/drawing/2014/main" val="2302921471"/>
                  </a:ext>
                </a:extLst>
              </a:tr>
              <a:tr h="240486">
                <a:tc>
                  <a:txBody>
                    <a:bodyPr/>
                    <a:lstStyle/>
                    <a:p>
                      <a:pPr>
                        <a:lnSpc>
                          <a:spcPct val="115000"/>
                        </a:lnSpc>
                        <a:spcAft>
                          <a:spcPts val="0"/>
                        </a:spcAft>
                      </a:pPr>
                      <a:r>
                        <a:rPr lang="it-IT" sz="1500">
                          <a:effectLst/>
                        </a:rPr>
                        <a:t>Frequency [GHz]</a:t>
                      </a:r>
                      <a:endParaRPr lang="en-GB" sz="150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gridSpan="2">
                  <a:txBody>
                    <a:bodyPr/>
                    <a:lstStyle/>
                    <a:p>
                      <a:pPr algn="ctr">
                        <a:lnSpc>
                          <a:spcPct val="115000"/>
                        </a:lnSpc>
                        <a:spcAft>
                          <a:spcPts val="0"/>
                        </a:spcAft>
                      </a:pPr>
                      <a:r>
                        <a:rPr lang="it-IT" sz="1500">
                          <a:effectLst/>
                        </a:rPr>
                        <a:t>11.9942</a:t>
                      </a:r>
                      <a:endParaRPr lang="en-GB" sz="150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1460260814"/>
                  </a:ext>
                </a:extLst>
              </a:tr>
              <a:tr h="24048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500" b="1">
                          <a:solidFill>
                            <a:schemeClr val="tx1"/>
                          </a:solidFill>
                          <a:effectLst/>
                        </a:rPr>
                        <a:t>Average acc. gradient [MV/m]</a:t>
                      </a:r>
                      <a:endParaRPr lang="en-GB" sz="1500" b="1">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gridSpan="2">
                  <a:txBody>
                    <a:bodyPr/>
                    <a:lstStyle/>
                    <a:p>
                      <a:pPr algn="ctr">
                        <a:lnSpc>
                          <a:spcPct val="115000"/>
                        </a:lnSpc>
                        <a:spcAft>
                          <a:spcPts val="0"/>
                        </a:spcAft>
                      </a:pPr>
                      <a:r>
                        <a:rPr lang="en-GB" sz="1500" b="1">
                          <a:effectLst/>
                        </a:rPr>
                        <a:t>60</a:t>
                      </a:r>
                      <a:endParaRPr lang="en-GB" sz="1500" b="1">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hMerge="1">
                  <a:txBody>
                    <a:bodyPr/>
                    <a:lstStyle/>
                    <a:p>
                      <a:endParaRPr lang="it-IT"/>
                    </a:p>
                  </a:txBody>
                  <a:tcPr/>
                </a:tc>
                <a:extLst>
                  <a:ext uri="{0D108BD9-81ED-4DB2-BD59-A6C34878D82A}">
                    <a16:rowId xmlns:a16="http://schemas.microsoft.com/office/drawing/2014/main" val="4280093737"/>
                  </a:ext>
                </a:extLst>
              </a:tr>
              <a:tr h="240486">
                <a:tc>
                  <a:txBody>
                    <a:bodyPr/>
                    <a:lstStyle/>
                    <a:p>
                      <a:pPr>
                        <a:lnSpc>
                          <a:spcPct val="115000"/>
                        </a:lnSpc>
                        <a:spcAft>
                          <a:spcPts val="0"/>
                        </a:spcAft>
                      </a:pPr>
                      <a:r>
                        <a:rPr lang="en-GB" sz="1500">
                          <a:solidFill>
                            <a:schemeClr val="tx1"/>
                          </a:solidFill>
                          <a:effectLst/>
                        </a:rPr>
                        <a:t>Structures per module</a:t>
                      </a:r>
                      <a:endParaRPr lang="en-GB" sz="1500">
                        <a:solidFill>
                          <a:schemeClr val="tx1"/>
                        </a:solidFill>
                        <a:effectLst/>
                        <a:latin typeface="+mn-lt"/>
                      </a:endParaRPr>
                    </a:p>
                  </a:txBody>
                  <a:tcPr marL="72000" marR="77441" marT="0" marB="0">
                    <a:solidFill>
                      <a:schemeClr val="bg1">
                        <a:lumMod val="95000"/>
                      </a:schemeClr>
                    </a:solidFill>
                  </a:tcPr>
                </a:tc>
                <a:tc gridSpan="2">
                  <a:txBody>
                    <a:bodyPr/>
                    <a:lstStyle/>
                    <a:p>
                      <a:pPr algn="ctr">
                        <a:lnSpc>
                          <a:spcPct val="115000"/>
                        </a:lnSpc>
                        <a:spcAft>
                          <a:spcPts val="0"/>
                        </a:spcAft>
                      </a:pPr>
                      <a:r>
                        <a:rPr lang="it-IT" sz="1500">
                          <a:solidFill>
                            <a:schemeClr val="tx1"/>
                          </a:solidFill>
                          <a:effectLst/>
                        </a:rPr>
                        <a:t>2</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2027634411"/>
                  </a:ext>
                </a:extLst>
              </a:tr>
              <a:tr h="240486">
                <a:tc>
                  <a:txBody>
                    <a:bodyPr/>
                    <a:lstStyle/>
                    <a:p>
                      <a:pPr>
                        <a:lnSpc>
                          <a:spcPct val="115000"/>
                        </a:lnSpc>
                        <a:spcAft>
                          <a:spcPts val="0"/>
                        </a:spcAft>
                      </a:pPr>
                      <a:r>
                        <a:rPr lang="it-IT" sz="1500" b="1">
                          <a:effectLst/>
                        </a:rPr>
                        <a:t>Iris </a:t>
                      </a:r>
                      <a:r>
                        <a:rPr lang="it-IT" sz="1500" b="1" err="1">
                          <a:effectLst/>
                        </a:rPr>
                        <a:t>radius</a:t>
                      </a:r>
                      <a:r>
                        <a:rPr lang="it-IT" sz="1500" b="1">
                          <a:effectLst/>
                        </a:rPr>
                        <a:t> a [mm]</a:t>
                      </a:r>
                      <a:endParaRPr lang="en-GB" sz="1500" b="1">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a:txBody>
                    <a:bodyPr/>
                    <a:lstStyle/>
                    <a:p>
                      <a:pPr algn="ctr">
                        <a:lnSpc>
                          <a:spcPct val="115000"/>
                        </a:lnSpc>
                        <a:spcAft>
                          <a:spcPts val="0"/>
                        </a:spcAft>
                      </a:pPr>
                      <a:r>
                        <a:rPr lang="it-IT" sz="1500" b="1">
                          <a:effectLst/>
                        </a:rPr>
                        <a:t>3.85 - 3.15</a:t>
                      </a:r>
                      <a:endParaRPr lang="en-GB" sz="1500" b="1">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a:txBody>
                    <a:bodyPr/>
                    <a:lstStyle/>
                    <a:p>
                      <a:pPr algn="ctr">
                        <a:lnSpc>
                          <a:spcPct val="115000"/>
                        </a:lnSpc>
                        <a:spcAft>
                          <a:spcPts val="0"/>
                        </a:spcAft>
                      </a:pPr>
                      <a:r>
                        <a:rPr lang="en-GB" sz="1500" b="1">
                          <a:effectLst/>
                        </a:rPr>
                        <a:t>3.5</a:t>
                      </a:r>
                      <a:endParaRPr lang="en-GB" sz="1500" b="1">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extLst>
                  <a:ext uri="{0D108BD9-81ED-4DB2-BD59-A6C34878D82A}">
                    <a16:rowId xmlns:a16="http://schemas.microsoft.com/office/drawing/2014/main" val="887955829"/>
                  </a:ext>
                </a:extLst>
              </a:tr>
              <a:tr h="240486">
                <a:tc>
                  <a:txBody>
                    <a:bodyPr/>
                    <a:lstStyle/>
                    <a:p>
                      <a:pPr>
                        <a:lnSpc>
                          <a:spcPct val="115000"/>
                        </a:lnSpc>
                        <a:spcAft>
                          <a:spcPts val="0"/>
                        </a:spcAft>
                      </a:pPr>
                      <a:r>
                        <a:rPr lang="en-GB" sz="1500">
                          <a:effectLst/>
                        </a:rPr>
                        <a:t>Tapering angle [</a:t>
                      </a:r>
                      <a:r>
                        <a:rPr lang="en-GB" sz="1500" err="1">
                          <a:effectLst/>
                        </a:rPr>
                        <a:t>deg</a:t>
                      </a:r>
                      <a:r>
                        <a:rPr lang="en-GB" sz="1500">
                          <a:effectLst/>
                        </a:rPr>
                        <a:t>]</a:t>
                      </a:r>
                      <a:endParaRPr lang="en-GB" sz="150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en-GB" sz="1500">
                          <a:effectLst/>
                        </a:rPr>
                        <a:t>0.04</a:t>
                      </a:r>
                      <a:endParaRPr lang="en-GB" sz="150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en-GB" sz="1500">
                          <a:effectLst/>
                        </a:rPr>
                        <a:t>0</a:t>
                      </a:r>
                      <a:endParaRPr lang="en-GB" sz="150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extLst>
                  <a:ext uri="{0D108BD9-81ED-4DB2-BD59-A6C34878D82A}">
                    <a16:rowId xmlns:a16="http://schemas.microsoft.com/office/drawing/2014/main" val="3577256199"/>
                  </a:ext>
                </a:extLst>
              </a:tr>
              <a:tr h="240486">
                <a:tc>
                  <a:txBody>
                    <a:bodyPr/>
                    <a:lstStyle/>
                    <a:p>
                      <a:pPr>
                        <a:lnSpc>
                          <a:spcPct val="115000"/>
                        </a:lnSpc>
                        <a:spcAft>
                          <a:spcPts val="0"/>
                        </a:spcAft>
                      </a:pPr>
                      <a:r>
                        <a:rPr lang="en-GB" sz="1500" b="1">
                          <a:solidFill>
                            <a:schemeClr val="tx1"/>
                          </a:solidFill>
                          <a:effectLst/>
                        </a:rPr>
                        <a:t>Struct. </a:t>
                      </a:r>
                      <a:r>
                        <a:rPr lang="en-US" sz="1500" b="1">
                          <a:solidFill>
                            <a:schemeClr val="tx1"/>
                          </a:solidFill>
                          <a:effectLst/>
                        </a:rPr>
                        <a:t>length</a:t>
                      </a:r>
                      <a:r>
                        <a:rPr lang="en-GB" sz="1500" b="1">
                          <a:solidFill>
                            <a:schemeClr val="tx1"/>
                          </a:solidFill>
                          <a:effectLst/>
                        </a:rPr>
                        <a:t> L</a:t>
                      </a:r>
                      <a:r>
                        <a:rPr lang="en-GB" sz="1500" b="1" baseline="-25000">
                          <a:solidFill>
                            <a:schemeClr val="tx1"/>
                          </a:solidFill>
                          <a:effectLst/>
                        </a:rPr>
                        <a:t>s</a:t>
                      </a:r>
                      <a:r>
                        <a:rPr lang="en-GB" sz="1500" b="1">
                          <a:solidFill>
                            <a:schemeClr val="tx1"/>
                          </a:solidFill>
                          <a:effectLst/>
                        </a:rPr>
                        <a:t> act. Length [m] </a:t>
                      </a:r>
                      <a:endParaRPr lang="en-GB" sz="1500" b="1">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gridSpan="2">
                  <a:txBody>
                    <a:bodyPr/>
                    <a:lstStyle/>
                    <a:p>
                      <a:pPr algn="ctr">
                        <a:lnSpc>
                          <a:spcPct val="115000"/>
                        </a:lnSpc>
                        <a:spcAft>
                          <a:spcPts val="0"/>
                        </a:spcAft>
                      </a:pPr>
                      <a:r>
                        <a:rPr lang="it-IT" sz="1500" b="1">
                          <a:solidFill>
                            <a:schemeClr val="tx1"/>
                          </a:solidFill>
                          <a:effectLst/>
                        </a:rPr>
                        <a:t>0.94</a:t>
                      </a:r>
                      <a:endParaRPr lang="en-GB" sz="1500" b="1">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hMerge="1">
                  <a:txBody>
                    <a:bodyPr/>
                    <a:lstStyle/>
                    <a:p>
                      <a:endParaRPr lang="it-IT"/>
                    </a:p>
                  </a:txBody>
                  <a:tcPr/>
                </a:tc>
                <a:extLst>
                  <a:ext uri="{0D108BD9-81ED-4DB2-BD59-A6C34878D82A}">
                    <a16:rowId xmlns:a16="http://schemas.microsoft.com/office/drawing/2014/main" val="166161823"/>
                  </a:ext>
                </a:extLst>
              </a:tr>
              <a:tr h="240486">
                <a:tc>
                  <a:txBody>
                    <a:bodyPr/>
                    <a:lstStyle/>
                    <a:p>
                      <a:pPr>
                        <a:lnSpc>
                          <a:spcPct val="115000"/>
                        </a:lnSpc>
                        <a:spcAft>
                          <a:spcPts val="0"/>
                        </a:spcAft>
                      </a:pPr>
                      <a:r>
                        <a:rPr lang="en-GB" sz="1500" b="0">
                          <a:solidFill>
                            <a:schemeClr val="tx1"/>
                          </a:solidFill>
                          <a:effectLst/>
                        </a:rPr>
                        <a:t>No. of cells</a:t>
                      </a:r>
                      <a:endParaRPr lang="en-GB" sz="1500" b="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gridSpan="2">
                  <a:txBody>
                    <a:bodyPr/>
                    <a:lstStyle/>
                    <a:p>
                      <a:pPr algn="ctr">
                        <a:lnSpc>
                          <a:spcPct val="115000"/>
                        </a:lnSpc>
                        <a:spcAft>
                          <a:spcPts val="0"/>
                        </a:spcAft>
                      </a:pPr>
                      <a:r>
                        <a:rPr lang="en-GB" sz="1500" b="0">
                          <a:solidFill>
                            <a:schemeClr val="tx1"/>
                          </a:solidFill>
                          <a:effectLst/>
                        </a:rPr>
                        <a:t>112</a:t>
                      </a:r>
                      <a:endParaRPr lang="en-GB" sz="1500" b="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2752336216"/>
                  </a:ext>
                </a:extLst>
              </a:tr>
              <a:tr h="274400">
                <a:tc>
                  <a:txBody>
                    <a:bodyPr/>
                    <a:lstStyle/>
                    <a:p>
                      <a:pPr>
                        <a:lnSpc>
                          <a:spcPct val="115000"/>
                        </a:lnSpc>
                        <a:spcAft>
                          <a:spcPts val="0"/>
                        </a:spcAft>
                      </a:pPr>
                      <a:r>
                        <a:rPr lang="en-GB" sz="1500">
                          <a:effectLst/>
                        </a:rPr>
                        <a:t>Shunt impedance R [MΩ/m]</a:t>
                      </a:r>
                      <a:endParaRPr lang="en-GB" sz="150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it-IT" sz="1500"/>
                        <a:t>93-107</a:t>
                      </a:r>
                      <a:endParaRPr lang="en-GB" sz="150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en-GB" sz="1500">
                          <a:effectLst/>
                        </a:rPr>
                        <a:t>100</a:t>
                      </a:r>
                      <a:endParaRPr lang="en-GB" sz="150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extLst>
                  <a:ext uri="{0D108BD9-81ED-4DB2-BD59-A6C34878D82A}">
                    <a16:rowId xmlns:a16="http://schemas.microsoft.com/office/drawing/2014/main" val="10014"/>
                  </a:ext>
                </a:extLst>
              </a:tr>
              <a:tr h="240486">
                <a:tc>
                  <a:txBody>
                    <a:bodyPr/>
                    <a:lstStyle/>
                    <a:p>
                      <a:pPr>
                        <a:lnSpc>
                          <a:spcPct val="115000"/>
                        </a:lnSpc>
                        <a:spcAft>
                          <a:spcPts val="0"/>
                        </a:spcAft>
                      </a:pPr>
                      <a:r>
                        <a:rPr lang="en-GB" sz="1500">
                          <a:solidFill>
                            <a:schemeClr val="tx1"/>
                          </a:solidFill>
                          <a:effectLst/>
                        </a:rPr>
                        <a:t>Effective shunt Imp. </a:t>
                      </a:r>
                      <a:r>
                        <a:rPr lang="en-GB" sz="1500" err="1">
                          <a:solidFill>
                            <a:schemeClr val="tx1"/>
                          </a:solidFill>
                          <a:effectLst/>
                        </a:rPr>
                        <a:t>R</a:t>
                      </a:r>
                      <a:r>
                        <a:rPr lang="en-GB" sz="1500" baseline="-25000" err="1">
                          <a:solidFill>
                            <a:schemeClr val="tx1"/>
                          </a:solidFill>
                          <a:effectLst/>
                        </a:rPr>
                        <a:t>sh_eff</a:t>
                      </a:r>
                      <a:r>
                        <a:rPr lang="en-GB" sz="1500">
                          <a:solidFill>
                            <a:schemeClr val="tx1"/>
                          </a:solidFill>
                          <a:effectLst/>
                        </a:rPr>
                        <a:t> [M</a:t>
                      </a:r>
                      <a:r>
                        <a:rPr lang="it-IT" sz="1500">
                          <a:solidFill>
                            <a:schemeClr val="tx1"/>
                          </a:solidFill>
                          <a:effectLst/>
                          <a:sym typeface="Symbol" panose="05050102010706020507" pitchFamily="18" charset="2"/>
                        </a:rPr>
                        <a:t></a:t>
                      </a:r>
                      <a:r>
                        <a:rPr lang="en-GB" sz="1500">
                          <a:solidFill>
                            <a:schemeClr val="tx1"/>
                          </a:solidFill>
                          <a:effectLst/>
                        </a:rPr>
                        <a:t>/m]</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a:txBody>
                    <a:bodyPr/>
                    <a:lstStyle/>
                    <a:p>
                      <a:pPr algn="ctr">
                        <a:lnSpc>
                          <a:spcPct val="115000"/>
                        </a:lnSpc>
                        <a:spcAft>
                          <a:spcPts val="0"/>
                        </a:spcAft>
                      </a:pPr>
                      <a:r>
                        <a:rPr lang="it-IT" sz="1500">
                          <a:solidFill>
                            <a:schemeClr val="tx1"/>
                          </a:solidFill>
                          <a:effectLst/>
                        </a:rPr>
                        <a:t>350</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a:txBody>
                    <a:bodyPr/>
                    <a:lstStyle/>
                    <a:p>
                      <a:pPr algn="ctr">
                        <a:lnSpc>
                          <a:spcPct val="115000"/>
                        </a:lnSpc>
                        <a:spcAft>
                          <a:spcPts val="0"/>
                        </a:spcAft>
                      </a:pPr>
                      <a:r>
                        <a:rPr lang="en-GB" sz="1500">
                          <a:solidFill>
                            <a:schemeClr val="tx1"/>
                          </a:solidFill>
                          <a:effectLst/>
                        </a:rPr>
                        <a:t>347</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extLst>
                  <a:ext uri="{0D108BD9-81ED-4DB2-BD59-A6C34878D82A}">
                    <a16:rowId xmlns:a16="http://schemas.microsoft.com/office/drawing/2014/main" val="237203096"/>
                  </a:ext>
                </a:extLst>
              </a:tr>
              <a:tr h="24048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500">
                          <a:solidFill>
                            <a:schemeClr val="tx1"/>
                          </a:solidFill>
                          <a:effectLst/>
                        </a:rPr>
                        <a:t>Peak input power per structure [MW]</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it-IT" sz="1500">
                          <a:solidFill>
                            <a:schemeClr val="tx1"/>
                          </a:solidFill>
                        </a:rPr>
                        <a:t>70</a:t>
                      </a:r>
                      <a:endParaRPr lang="en-GB" sz="1500">
                        <a:solidFill>
                          <a:schemeClr val="tx1"/>
                        </a:solidFill>
                        <a:latin typeface="+mn-lt"/>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4003508526"/>
                  </a:ext>
                </a:extLst>
              </a:tr>
              <a:tr h="24048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500">
                          <a:solidFill>
                            <a:schemeClr val="tx1"/>
                          </a:solidFill>
                          <a:effectLst/>
                        </a:rPr>
                        <a:t>Input power averaged over the pulse [MW]</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it-IT" sz="1500">
                          <a:solidFill>
                            <a:schemeClr val="tx1"/>
                          </a:solidFill>
                        </a:rPr>
                        <a:t>51</a:t>
                      </a:r>
                      <a:endParaRPr lang="en-GB" sz="1500">
                        <a:solidFill>
                          <a:schemeClr val="tx1"/>
                        </a:solidFill>
                        <a:latin typeface="+mn-lt"/>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1615577769"/>
                  </a:ext>
                </a:extLst>
              </a:tr>
              <a:tr h="24048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500">
                          <a:solidFill>
                            <a:schemeClr val="tx1"/>
                          </a:solidFill>
                          <a:effectLst/>
                        </a:rPr>
                        <a:t>Average dissipated power [kW]</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500">
                          <a:solidFill>
                            <a:schemeClr val="tx1"/>
                          </a:solidFill>
                        </a:rPr>
                        <a:t>1</a:t>
                      </a:r>
                      <a:endParaRPr lang="en-GB" sz="1500">
                        <a:solidFill>
                          <a:schemeClr val="tx1"/>
                        </a:solidFill>
                        <a:latin typeface="+mn-lt"/>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1671449666"/>
                  </a:ext>
                </a:extLst>
              </a:tr>
              <a:tr h="28981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500" b="0">
                          <a:solidFill>
                            <a:schemeClr val="tx1"/>
                          </a:solidFill>
                          <a:effectLst/>
                        </a:rPr>
                        <a:t>P</a:t>
                      </a:r>
                      <a:r>
                        <a:rPr lang="en-GB" sz="1500" b="0" baseline="-25000">
                          <a:solidFill>
                            <a:schemeClr val="tx1"/>
                          </a:solidFill>
                          <a:effectLst/>
                        </a:rPr>
                        <a:t>out</a:t>
                      </a:r>
                      <a:r>
                        <a:rPr lang="en-GB" sz="1500" b="0">
                          <a:solidFill>
                            <a:schemeClr val="tx1"/>
                          </a:solidFill>
                          <a:effectLst/>
                        </a:rPr>
                        <a:t>/P</a:t>
                      </a:r>
                      <a:r>
                        <a:rPr lang="en-GB" sz="1500" b="0" baseline="-25000">
                          <a:solidFill>
                            <a:schemeClr val="tx1"/>
                          </a:solidFill>
                          <a:effectLst/>
                        </a:rPr>
                        <a:t>in</a:t>
                      </a:r>
                      <a:r>
                        <a:rPr lang="en-GB" sz="1500" b="0">
                          <a:solidFill>
                            <a:schemeClr val="tx1"/>
                          </a:solidFill>
                          <a:effectLst/>
                        </a:rPr>
                        <a:t> [%]</a:t>
                      </a:r>
                      <a:endParaRPr lang="en-GB" sz="1500" b="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500" b="0">
                          <a:solidFill>
                            <a:schemeClr val="tx1"/>
                          </a:solidFill>
                        </a:rPr>
                        <a:t>25</a:t>
                      </a:r>
                      <a:endParaRPr lang="en-GB" sz="1500" b="0">
                        <a:solidFill>
                          <a:schemeClr val="tx1"/>
                        </a:solidFill>
                        <a:latin typeface="+mn-lt"/>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987011987"/>
                  </a:ext>
                </a:extLst>
              </a:tr>
              <a:tr h="24048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500" b="0">
                          <a:solidFill>
                            <a:schemeClr val="tx1"/>
                          </a:solidFill>
                          <a:effectLst/>
                        </a:rPr>
                        <a:t>Filling time [ns]</a:t>
                      </a:r>
                      <a:endParaRPr lang="en-GB" sz="1500" b="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500" b="0" dirty="0">
                          <a:solidFill>
                            <a:schemeClr val="tx1"/>
                          </a:solidFill>
                        </a:rPr>
                        <a:t>130</a:t>
                      </a:r>
                      <a:endParaRPr lang="en-GB" sz="1500" b="0" dirty="0">
                        <a:solidFill>
                          <a:schemeClr val="tx1"/>
                        </a:solidFill>
                        <a:latin typeface="+mn-lt"/>
                      </a:endParaRPr>
                    </a:p>
                  </a:txBody>
                  <a:tcPr marL="72000" marR="77441" marT="0" marB="0">
                    <a:solidFill>
                      <a:srgbClr val="45DB94"/>
                    </a:solidFill>
                  </a:tcPr>
                </a:tc>
                <a:tc hMerge="1">
                  <a:txBody>
                    <a:bodyPr/>
                    <a:lstStyle/>
                    <a:p>
                      <a:endParaRPr lang="it-IT"/>
                    </a:p>
                  </a:txBody>
                  <a:tcPr/>
                </a:tc>
                <a:extLst>
                  <a:ext uri="{0D108BD9-81ED-4DB2-BD59-A6C34878D82A}">
                    <a16:rowId xmlns:a16="http://schemas.microsoft.com/office/drawing/2014/main" val="149914124"/>
                  </a:ext>
                </a:extLst>
              </a:tr>
              <a:tr h="24048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500">
                          <a:solidFill>
                            <a:schemeClr val="tx1"/>
                          </a:solidFill>
                          <a:effectLst/>
                        </a:rPr>
                        <a:t>Peak Modified </a:t>
                      </a:r>
                      <a:r>
                        <a:rPr lang="en-GB" sz="1500" err="1">
                          <a:solidFill>
                            <a:schemeClr val="tx1"/>
                          </a:solidFill>
                          <a:effectLst/>
                        </a:rPr>
                        <a:t>Poynting</a:t>
                      </a:r>
                      <a:r>
                        <a:rPr lang="en-GB" sz="1500">
                          <a:solidFill>
                            <a:schemeClr val="tx1"/>
                          </a:solidFill>
                          <a:effectLst/>
                        </a:rPr>
                        <a:t> Vector [W/</a:t>
                      </a:r>
                      <a:r>
                        <a:rPr lang="en-GB" sz="1500">
                          <a:solidFill>
                            <a:schemeClr val="tx1"/>
                          </a:solidFill>
                          <a:effectLst/>
                          <a:sym typeface="Symbol" panose="05050102010706020507" pitchFamily="18" charset="2"/>
                        </a:rPr>
                        <a:t></a:t>
                      </a:r>
                      <a:r>
                        <a:rPr lang="en-GB" sz="1500">
                          <a:solidFill>
                            <a:schemeClr val="tx1"/>
                          </a:solidFill>
                          <a:effectLst/>
                        </a:rPr>
                        <a:t>m</a:t>
                      </a:r>
                      <a:r>
                        <a:rPr lang="en-GB" sz="1500" baseline="30000">
                          <a:solidFill>
                            <a:schemeClr val="tx1"/>
                          </a:solidFill>
                          <a:effectLst/>
                        </a:rPr>
                        <a:t>2</a:t>
                      </a:r>
                      <a:r>
                        <a:rPr lang="en-GB" sz="1500">
                          <a:solidFill>
                            <a:schemeClr val="tx1"/>
                          </a:solidFill>
                          <a:effectLst/>
                        </a:rPr>
                        <a:t>]</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a:txBody>
                    <a:bodyPr/>
                    <a:lstStyle/>
                    <a:p>
                      <a:pPr algn="ctr">
                        <a:lnSpc>
                          <a:spcPct val="115000"/>
                        </a:lnSpc>
                        <a:spcAft>
                          <a:spcPts val="0"/>
                        </a:spcAft>
                      </a:pPr>
                      <a:r>
                        <a:rPr lang="en-GB" sz="1500">
                          <a:solidFill>
                            <a:schemeClr val="tx1"/>
                          </a:solidFill>
                          <a:effectLst/>
                        </a:rPr>
                        <a:t>3.6</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tc>
                  <a:txBody>
                    <a:bodyPr/>
                    <a:lstStyle/>
                    <a:p>
                      <a:pPr algn="ctr">
                        <a:lnSpc>
                          <a:spcPct val="115000"/>
                        </a:lnSpc>
                        <a:spcAft>
                          <a:spcPts val="0"/>
                        </a:spcAft>
                      </a:pPr>
                      <a:r>
                        <a:rPr lang="en-GB" sz="1500">
                          <a:solidFill>
                            <a:schemeClr val="tx1"/>
                          </a:solidFill>
                          <a:effectLst/>
                        </a:rPr>
                        <a:t>4.3</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rgbClr val="45DB94"/>
                    </a:solidFill>
                  </a:tcPr>
                </a:tc>
                <a:extLst>
                  <a:ext uri="{0D108BD9-81ED-4DB2-BD59-A6C34878D82A}">
                    <a16:rowId xmlns:a16="http://schemas.microsoft.com/office/drawing/2014/main" val="812987920"/>
                  </a:ext>
                </a:extLst>
              </a:tr>
              <a:tr h="24048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500">
                          <a:solidFill>
                            <a:schemeClr val="tx1"/>
                          </a:solidFill>
                          <a:effectLst/>
                        </a:rPr>
                        <a:t>Peak surface electric field [MV/m]</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en-GB" sz="1500">
                          <a:solidFill>
                            <a:schemeClr val="tx1"/>
                          </a:solidFill>
                          <a:effectLst/>
                        </a:rPr>
                        <a:t>160</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en-GB" sz="1500">
                          <a:solidFill>
                            <a:schemeClr val="tx1"/>
                          </a:solidFill>
                          <a:effectLst/>
                        </a:rPr>
                        <a:t>190</a:t>
                      </a:r>
                      <a:endParaRPr lang="en-GB" sz="15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extLst>
                  <a:ext uri="{0D108BD9-81ED-4DB2-BD59-A6C34878D82A}">
                    <a16:rowId xmlns:a16="http://schemas.microsoft.com/office/drawing/2014/main" val="2975697764"/>
                  </a:ext>
                </a:extLst>
              </a:tr>
              <a:tr h="240486">
                <a:tc>
                  <a:txBody>
                    <a:bodyPr/>
                    <a:lstStyle/>
                    <a:p>
                      <a:pPr>
                        <a:lnSpc>
                          <a:spcPct val="115000"/>
                        </a:lnSpc>
                        <a:spcAft>
                          <a:spcPts val="0"/>
                        </a:spcAft>
                      </a:pPr>
                      <a:r>
                        <a:rPr lang="en-GB" sz="1500" b="1">
                          <a:solidFill>
                            <a:schemeClr val="tx1"/>
                          </a:solidFill>
                          <a:effectLst/>
                        </a:rPr>
                        <a:t>Required </a:t>
                      </a:r>
                      <a:r>
                        <a:rPr lang="en-GB" sz="1500" b="1" err="1">
                          <a:solidFill>
                            <a:schemeClr val="tx1"/>
                          </a:solidFill>
                          <a:effectLst/>
                        </a:rPr>
                        <a:t>Kly</a:t>
                      </a:r>
                      <a:r>
                        <a:rPr lang="en-GB" sz="1500" b="1">
                          <a:solidFill>
                            <a:schemeClr val="tx1"/>
                          </a:solidFill>
                          <a:effectLst/>
                        </a:rPr>
                        <a:t> power per module [MW]</a:t>
                      </a:r>
                      <a:endParaRPr lang="en-GB" sz="1500" b="1">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gridSpan="2">
                  <a:txBody>
                    <a:bodyPr/>
                    <a:lstStyle/>
                    <a:p>
                      <a:pPr algn="ctr">
                        <a:lnSpc>
                          <a:spcPct val="115000"/>
                        </a:lnSpc>
                        <a:spcAft>
                          <a:spcPts val="0"/>
                        </a:spcAft>
                      </a:pPr>
                      <a:r>
                        <a:rPr lang="it-IT" sz="1500" b="1">
                          <a:solidFill>
                            <a:schemeClr val="tx1"/>
                          </a:solidFill>
                          <a:effectLst/>
                        </a:rPr>
                        <a:t>22.5</a:t>
                      </a:r>
                      <a:endParaRPr lang="en-GB" sz="1500" b="1">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667026167"/>
                  </a:ext>
                </a:extLst>
              </a:tr>
              <a:tr h="240486">
                <a:tc>
                  <a:txBody>
                    <a:bodyPr/>
                    <a:lstStyle/>
                    <a:p>
                      <a:pPr>
                        <a:lnSpc>
                          <a:spcPct val="115000"/>
                        </a:lnSpc>
                        <a:spcAft>
                          <a:spcPts val="0"/>
                        </a:spcAft>
                      </a:pPr>
                      <a:r>
                        <a:rPr lang="it-IT" sz="1500" b="1" err="1">
                          <a:effectLst/>
                        </a:rPr>
                        <a:t>Kly</a:t>
                      </a:r>
                      <a:r>
                        <a:rPr lang="it-IT" sz="1500" b="1">
                          <a:effectLst/>
                        </a:rPr>
                        <a:t> RF </a:t>
                      </a:r>
                      <a:r>
                        <a:rPr lang="it-IT" sz="1500" b="1" err="1">
                          <a:effectLst/>
                        </a:rPr>
                        <a:t>pulse</a:t>
                      </a:r>
                      <a:r>
                        <a:rPr lang="it-IT" sz="1500" b="1">
                          <a:effectLst/>
                        </a:rPr>
                        <a:t> </a:t>
                      </a:r>
                      <a:r>
                        <a:rPr lang="it-IT" sz="1500" b="1" err="1">
                          <a:effectLst/>
                        </a:rPr>
                        <a:t>length</a:t>
                      </a:r>
                      <a:r>
                        <a:rPr lang="it-IT" sz="1500" b="1">
                          <a:effectLst/>
                        </a:rPr>
                        <a:t> [µs]</a:t>
                      </a:r>
                      <a:endParaRPr lang="en-GB" sz="1500" b="1">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gridSpan="2">
                  <a:txBody>
                    <a:bodyPr/>
                    <a:lstStyle/>
                    <a:p>
                      <a:pPr algn="ctr">
                        <a:lnSpc>
                          <a:spcPct val="115000"/>
                        </a:lnSpc>
                        <a:spcAft>
                          <a:spcPts val="0"/>
                        </a:spcAft>
                      </a:pPr>
                      <a:r>
                        <a:rPr lang="it-IT" sz="1500" b="1">
                          <a:effectLst/>
                        </a:rPr>
                        <a:t>1.5</a:t>
                      </a:r>
                      <a:endParaRPr lang="en-GB" sz="1500" b="1">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1791062711"/>
                  </a:ext>
                </a:extLst>
              </a:tr>
              <a:tr h="24048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500" b="1">
                          <a:solidFill>
                            <a:schemeClr val="tx1"/>
                          </a:solidFill>
                          <a:effectLst/>
                        </a:rPr>
                        <a:t>Repetition Rate [Hz]</a:t>
                      </a:r>
                      <a:endParaRPr lang="en-GB" sz="1500" b="1">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gridSpan="2">
                  <a:txBody>
                    <a:bodyPr/>
                    <a:lstStyle/>
                    <a:p>
                      <a:pPr algn="ctr">
                        <a:lnSpc>
                          <a:spcPct val="115000"/>
                        </a:lnSpc>
                        <a:spcAft>
                          <a:spcPts val="0"/>
                        </a:spcAft>
                      </a:pPr>
                      <a:r>
                        <a:rPr lang="en-GB" sz="1500" b="1" dirty="0">
                          <a:effectLst/>
                        </a:rPr>
                        <a:t>100 (400)</a:t>
                      </a:r>
                      <a:endParaRPr lang="en-GB" sz="1500" b="1" dirty="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hMerge="1">
                  <a:txBody>
                    <a:bodyPr/>
                    <a:lstStyle/>
                    <a:p>
                      <a:endParaRPr lang="it-IT"/>
                    </a:p>
                  </a:txBody>
                  <a:tcPr/>
                </a:tc>
                <a:extLst>
                  <a:ext uri="{0D108BD9-81ED-4DB2-BD59-A6C34878D82A}">
                    <a16:rowId xmlns:a16="http://schemas.microsoft.com/office/drawing/2014/main" val="2519424957"/>
                  </a:ext>
                </a:extLst>
              </a:tr>
            </a:tbl>
          </a:graphicData>
        </a:graphic>
      </p:graphicFrame>
      <p:sp>
        <p:nvSpPr>
          <p:cNvPr id="14" name="CasellaDiTesto 13">
            <a:extLst>
              <a:ext uri="{FF2B5EF4-FFF2-40B4-BE49-F238E27FC236}">
                <a16:creationId xmlns:a16="http://schemas.microsoft.com/office/drawing/2014/main" id="{4687F56A-53C2-A94A-C064-0B618DBB0C3A}"/>
              </a:ext>
            </a:extLst>
          </p:cNvPr>
          <p:cNvSpPr txBox="1"/>
          <p:nvPr/>
        </p:nvSpPr>
        <p:spPr>
          <a:xfrm>
            <a:off x="-1" y="853522"/>
            <a:ext cx="6494586" cy="3642023"/>
          </a:xfrm>
          <a:prstGeom prst="rect">
            <a:avLst/>
          </a:prstGeom>
          <a:noFill/>
        </p:spPr>
        <p:txBody>
          <a:bodyPr wrap="square" lIns="91440" tIns="45720" rIns="91440" bIns="45720" anchor="t">
            <a:spAutoFit/>
          </a:bodyPr>
          <a:lstStyle/>
          <a:p>
            <a:pPr marL="285750" indent="-285750" algn="just">
              <a:lnSpc>
                <a:spcPct val="90000"/>
              </a:lnSpc>
              <a:spcBef>
                <a:spcPts val="1000"/>
              </a:spcBef>
              <a:buClr>
                <a:srgbClr val="4196B4"/>
              </a:buClr>
              <a:buFont typeface="Cambria Math" panose="02040503050406030204" pitchFamily="18" charset="0"/>
              <a:buChar char="»"/>
            </a:pPr>
            <a:r>
              <a:rPr lang="en-US" altLang="it-IT" sz="1400" dirty="0"/>
              <a:t>The </a:t>
            </a:r>
            <a:r>
              <a:rPr lang="en-US" altLang="it-IT" sz="1400" b="1" dirty="0">
                <a:solidFill>
                  <a:srgbClr val="0000FF"/>
                </a:solidFill>
              </a:rPr>
              <a:t>EM design of the structure is completed</a:t>
            </a:r>
            <a:r>
              <a:rPr lang="en-US" altLang="it-IT" sz="1400" dirty="0"/>
              <a:t>: </a:t>
            </a:r>
            <a:r>
              <a:rPr lang="en-US" altLang="it-IT" sz="1400" b="1" dirty="0"/>
              <a:t>0.9 m long </a:t>
            </a:r>
            <a:r>
              <a:rPr lang="en-US" altLang="it-IT" sz="1400" dirty="0"/>
              <a:t>structures with </a:t>
            </a:r>
            <a:r>
              <a:rPr lang="en-US" altLang="it-IT" sz="1400" b="1" dirty="0"/>
              <a:t>3.5 mm average iris radius</a:t>
            </a:r>
            <a:r>
              <a:rPr lang="en-US" altLang="it-IT" sz="1400" dirty="0"/>
              <a:t> design to work with an average acceleration gradient of </a:t>
            </a:r>
            <a:r>
              <a:rPr lang="en-US" altLang="it-IT" sz="1400" b="1" dirty="0"/>
              <a:t>60 MV/m. </a:t>
            </a:r>
            <a:r>
              <a:rPr lang="en-US" altLang="it-IT" sz="1400" dirty="0"/>
              <a:t>The single cell and RF structure optimization has been completed developing a semi-analytical code to consider also the power gain from the BOC pulse compressor [10]: </a:t>
            </a:r>
            <a:r>
              <a:rPr lang="en-US" altLang="it-IT" sz="1400" b="1" i="1" dirty="0">
                <a:solidFill>
                  <a:srgbClr val="00B050"/>
                </a:solidFill>
              </a:rPr>
              <a:t>done</a:t>
            </a:r>
            <a:endParaRPr lang="en-US" altLang="it-IT" sz="1400" b="1" dirty="0"/>
          </a:p>
          <a:p>
            <a:pPr marL="285750" indent="-285750" algn="just">
              <a:lnSpc>
                <a:spcPct val="90000"/>
              </a:lnSpc>
              <a:spcBef>
                <a:spcPts val="1000"/>
              </a:spcBef>
              <a:buClr>
                <a:srgbClr val="4196B4"/>
              </a:buClr>
              <a:buFont typeface="Cambria Math" panose="02040503050406030204" pitchFamily="18" charset="0"/>
              <a:buChar char="»"/>
            </a:pPr>
            <a:r>
              <a:rPr lang="en-US" altLang="it-IT" sz="1400" b="1" dirty="0">
                <a:solidFill>
                  <a:srgbClr val="0000FF"/>
                </a:solidFill>
              </a:rPr>
              <a:t>Thermo-mechanical simulations</a:t>
            </a:r>
            <a:r>
              <a:rPr lang="en-US" altLang="it-IT" sz="1400" dirty="0">
                <a:solidFill>
                  <a:srgbClr val="0000FF"/>
                </a:solidFill>
              </a:rPr>
              <a:t> </a:t>
            </a:r>
            <a:r>
              <a:rPr lang="en-US" altLang="it-IT" sz="1400" dirty="0"/>
              <a:t>to demonstrate the correct sizing of the cooling system (at 100 Hz and 400 Hz): </a:t>
            </a:r>
            <a:r>
              <a:rPr lang="en-US" altLang="it-IT" sz="1400" b="1" i="1" dirty="0">
                <a:solidFill>
                  <a:srgbClr val="00B050"/>
                </a:solidFill>
              </a:rPr>
              <a:t>done</a:t>
            </a:r>
          </a:p>
          <a:p>
            <a:pPr marL="285750" indent="-285750" algn="just">
              <a:lnSpc>
                <a:spcPct val="90000"/>
              </a:lnSpc>
              <a:spcBef>
                <a:spcPts val="1000"/>
              </a:spcBef>
              <a:buClr>
                <a:srgbClr val="4196B4"/>
              </a:buClr>
              <a:buFont typeface="Cambria Math" panose="02040503050406030204" pitchFamily="18" charset="0"/>
              <a:buChar char="»"/>
            </a:pPr>
            <a:r>
              <a:rPr lang="en-US" altLang="it-IT" sz="1400" b="1" dirty="0">
                <a:solidFill>
                  <a:srgbClr val="0000FF"/>
                </a:solidFill>
              </a:rPr>
              <a:t>Dark current simulations </a:t>
            </a:r>
            <a:r>
              <a:rPr lang="en-US" altLang="it-IT" sz="1400" dirty="0"/>
              <a:t>(CST Particle in cell) have been performed to evaluate the background radiation together with </a:t>
            </a:r>
            <a:r>
              <a:rPr lang="en-US" altLang="it-IT" sz="1400" b="1" dirty="0">
                <a:solidFill>
                  <a:srgbClr val="0000FF"/>
                </a:solidFill>
              </a:rPr>
              <a:t>vacuum calculation </a:t>
            </a:r>
            <a:r>
              <a:rPr lang="en-US" altLang="it-IT" sz="1400" dirty="0"/>
              <a:t>to verify the pression distribution along the structure: </a:t>
            </a:r>
            <a:r>
              <a:rPr lang="en-US" altLang="it-IT" sz="1400" b="1" i="1" dirty="0">
                <a:solidFill>
                  <a:srgbClr val="00B050"/>
                </a:solidFill>
              </a:rPr>
              <a:t>done</a:t>
            </a:r>
          </a:p>
          <a:p>
            <a:pPr marL="285750" indent="-285750" algn="just">
              <a:lnSpc>
                <a:spcPct val="90000"/>
              </a:lnSpc>
              <a:spcBef>
                <a:spcPts val="1000"/>
              </a:spcBef>
              <a:buClr>
                <a:srgbClr val="4196B4"/>
              </a:buClr>
              <a:buFont typeface="Cambria Math" panose="02040503050406030204" pitchFamily="18" charset="0"/>
              <a:buChar char="»"/>
            </a:pPr>
            <a:r>
              <a:rPr lang="en-US" altLang="it-IT" sz="1400" dirty="0"/>
              <a:t>The final </a:t>
            </a:r>
            <a:r>
              <a:rPr lang="en-US" altLang="it-IT" sz="1400" b="1" dirty="0">
                <a:solidFill>
                  <a:srgbClr val="0000FF"/>
                </a:solidFill>
              </a:rPr>
              <a:t>mechanical design</a:t>
            </a:r>
            <a:r>
              <a:rPr lang="en-US" altLang="it-IT" sz="1400" b="1" dirty="0"/>
              <a:t> </a:t>
            </a:r>
            <a:r>
              <a:rPr lang="en-US" altLang="it-IT" sz="1400" dirty="0"/>
              <a:t>of the final X-band structure has been under constant review, related to the result of the </a:t>
            </a:r>
            <a:r>
              <a:rPr lang="en-US" altLang="it-IT" sz="1400" b="1" dirty="0">
                <a:solidFill>
                  <a:srgbClr val="0000FF"/>
                </a:solidFill>
              </a:rPr>
              <a:t>pre-prototyping activity</a:t>
            </a:r>
            <a:r>
              <a:rPr lang="en-US" altLang="it-IT" sz="1400" dirty="0"/>
              <a:t>: brazing test, cell to cell alignment, </a:t>
            </a:r>
            <a:r>
              <a:rPr lang="en-US" altLang="it-IT" sz="1400" dirty="0" err="1"/>
              <a:t>etc</a:t>
            </a:r>
            <a:r>
              <a:rPr lang="en-US" altLang="it-IT" sz="1400" dirty="0"/>
              <a:t>: </a:t>
            </a:r>
            <a:r>
              <a:rPr lang="en-US" altLang="it-IT" sz="1400" b="1" i="1" dirty="0">
                <a:solidFill>
                  <a:srgbClr val="00B050"/>
                </a:solidFill>
              </a:rPr>
              <a:t>done</a:t>
            </a:r>
          </a:p>
          <a:p>
            <a:pPr marL="285750" indent="-285750" algn="just">
              <a:lnSpc>
                <a:spcPct val="90000"/>
              </a:lnSpc>
              <a:spcBef>
                <a:spcPts val="1000"/>
              </a:spcBef>
              <a:buClr>
                <a:srgbClr val="4196B4"/>
              </a:buClr>
              <a:buFont typeface="Cambria Math" panose="02040503050406030204" pitchFamily="18" charset="0"/>
              <a:buChar char="»"/>
            </a:pPr>
            <a:endParaRPr lang="en-US" altLang="it-IT" sz="1400" dirty="0"/>
          </a:p>
          <a:p>
            <a:pPr marL="285750" indent="-285750" algn="just">
              <a:lnSpc>
                <a:spcPct val="90000"/>
              </a:lnSpc>
              <a:spcBef>
                <a:spcPts val="1000"/>
              </a:spcBef>
              <a:buClr>
                <a:srgbClr val="4196B4"/>
              </a:buClr>
              <a:buFont typeface="Cambria Math" panose="02040503050406030204" pitchFamily="18" charset="0"/>
              <a:buChar char="»"/>
            </a:pPr>
            <a:endParaRPr lang="en-US" altLang="it-IT" sz="1400" dirty="0"/>
          </a:p>
        </p:txBody>
      </p:sp>
      <p:sp>
        <p:nvSpPr>
          <p:cNvPr id="4" name="CasellaDiTesto 3">
            <a:extLst>
              <a:ext uri="{FF2B5EF4-FFF2-40B4-BE49-F238E27FC236}">
                <a16:creationId xmlns:a16="http://schemas.microsoft.com/office/drawing/2014/main" id="{C0A2D542-3B13-DF0C-6049-26B0ABCE12A7}"/>
              </a:ext>
            </a:extLst>
          </p:cNvPr>
          <p:cNvSpPr txBox="1"/>
          <p:nvPr/>
        </p:nvSpPr>
        <p:spPr>
          <a:xfrm>
            <a:off x="6744949" y="6540609"/>
            <a:ext cx="3524229" cy="276999"/>
          </a:xfrm>
          <a:prstGeom prst="rect">
            <a:avLst/>
          </a:prstGeom>
          <a:noFill/>
        </p:spPr>
        <p:txBody>
          <a:bodyPr wrap="square">
            <a:spAutoFit/>
          </a:bodyPr>
          <a:lstStyle/>
          <a:p>
            <a:r>
              <a:rPr lang="en-US" altLang="it-IT" sz="1200" i="1"/>
              <a:t>[10] M. Diomede et al.</a:t>
            </a:r>
            <a:r>
              <a:rPr lang="it-IT" sz="1200">
                <a:effectLst/>
                <a:latin typeface="Calibri" panose="020F0502020204030204" pitchFamily="34" charset="0"/>
              </a:rPr>
              <a:t> </a:t>
            </a:r>
            <a:r>
              <a:rPr lang="it-IT" sz="1200" i="1"/>
              <a:t>NIM A 909 (2018) 243–246</a:t>
            </a:r>
            <a:endParaRPr lang="it-IT" sz="1200"/>
          </a:p>
        </p:txBody>
      </p:sp>
      <p:sp>
        <p:nvSpPr>
          <p:cNvPr id="5" name="Segnaposto numero diapositiva 4">
            <a:extLst>
              <a:ext uri="{FF2B5EF4-FFF2-40B4-BE49-F238E27FC236}">
                <a16:creationId xmlns:a16="http://schemas.microsoft.com/office/drawing/2014/main" id="{8EE6E6A1-81B0-1BAC-AE8F-D9583CFB9C6D}"/>
              </a:ext>
            </a:extLst>
          </p:cNvPr>
          <p:cNvSpPr>
            <a:spLocks noGrp="1"/>
          </p:cNvSpPr>
          <p:nvPr>
            <p:ph type="sldNum" sz="quarter" idx="12"/>
          </p:nvPr>
        </p:nvSpPr>
        <p:spPr/>
        <p:txBody>
          <a:bodyPr/>
          <a:lstStyle/>
          <a:p>
            <a:fld id="{3A9FF215-316F-4B65-BCDA-A765DC2D78E5}" type="slidenum">
              <a:rPr lang="en-GB" smtClean="0"/>
              <a:t>12</a:t>
            </a:fld>
            <a:endParaRPr lang="en-GB"/>
          </a:p>
        </p:txBody>
      </p:sp>
      <p:pic>
        <p:nvPicPr>
          <p:cNvPr id="3" name="Immagine 2">
            <a:extLst>
              <a:ext uri="{FF2B5EF4-FFF2-40B4-BE49-F238E27FC236}">
                <a16:creationId xmlns:a16="http://schemas.microsoft.com/office/drawing/2014/main" id="{935E29B2-2B85-A8EA-0247-58C33FD2C1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5661" y="3685033"/>
            <a:ext cx="2486298" cy="1690400"/>
          </a:xfrm>
          <a:prstGeom prst="rect">
            <a:avLst/>
          </a:prstGeom>
        </p:spPr>
      </p:pic>
      <p:pic>
        <p:nvPicPr>
          <p:cNvPr id="6" name="Immagine 5">
            <a:extLst>
              <a:ext uri="{FF2B5EF4-FFF2-40B4-BE49-F238E27FC236}">
                <a16:creationId xmlns:a16="http://schemas.microsoft.com/office/drawing/2014/main" id="{C93ACF00-1FFD-0C2A-6B71-71E1D1364F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6182"/>
          <a:stretch/>
        </p:blipFill>
        <p:spPr>
          <a:xfrm>
            <a:off x="4706175" y="5336511"/>
            <a:ext cx="1861612" cy="1249154"/>
          </a:xfrm>
          <a:prstGeom prst="rect">
            <a:avLst/>
          </a:prstGeom>
        </p:spPr>
      </p:pic>
      <p:pic>
        <p:nvPicPr>
          <p:cNvPr id="7" name="Immagine 6">
            <a:extLst>
              <a:ext uri="{FF2B5EF4-FFF2-40B4-BE49-F238E27FC236}">
                <a16:creationId xmlns:a16="http://schemas.microsoft.com/office/drawing/2014/main" id="{75382E13-6ACC-1EA1-2050-9E107D2B7C0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731" t="24447" b="32072"/>
          <a:stretch/>
        </p:blipFill>
        <p:spPr>
          <a:xfrm>
            <a:off x="106923" y="6170556"/>
            <a:ext cx="4261171" cy="680785"/>
          </a:xfrm>
          <a:prstGeom prst="rect">
            <a:avLst/>
          </a:prstGeom>
        </p:spPr>
      </p:pic>
      <p:pic>
        <p:nvPicPr>
          <p:cNvPr id="8" name="Immagine 7">
            <a:extLst>
              <a:ext uri="{FF2B5EF4-FFF2-40B4-BE49-F238E27FC236}">
                <a16:creationId xmlns:a16="http://schemas.microsoft.com/office/drawing/2014/main" id="{11620D3B-EBAA-01FA-C3DA-3A03B190727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820" r="6357"/>
          <a:stretch/>
        </p:blipFill>
        <p:spPr>
          <a:xfrm>
            <a:off x="34485" y="3871316"/>
            <a:ext cx="2112264" cy="1199517"/>
          </a:xfrm>
          <a:prstGeom prst="rect">
            <a:avLst/>
          </a:prstGeom>
        </p:spPr>
      </p:pic>
      <p:pic>
        <p:nvPicPr>
          <p:cNvPr id="9" name="Picture 2" descr="C:\Users\diomedem\Desktop\pulsed_heating.PNG">
            <a:extLst>
              <a:ext uri="{FF2B5EF4-FFF2-40B4-BE49-F238E27FC236}">
                <a16:creationId xmlns:a16="http://schemas.microsoft.com/office/drawing/2014/main" id="{3AA8A144-F887-EB8C-F9B7-3D170ABC7FB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51585" y="3939044"/>
            <a:ext cx="895707" cy="1064060"/>
          </a:xfrm>
          <a:prstGeom prst="rect">
            <a:avLst/>
          </a:prstGeom>
          <a:noFill/>
          <a:extLst>
            <a:ext uri="{909E8E84-426E-40DD-AFC4-6F175D3DCCD1}">
              <a14:hiddenFill xmlns:a14="http://schemas.microsoft.com/office/drawing/2010/main">
                <a:solidFill>
                  <a:srgbClr val="FFFFFF"/>
                </a:solidFill>
              </a14:hiddenFill>
            </a:ext>
          </a:extLst>
        </p:spPr>
      </p:pic>
      <p:pic>
        <p:nvPicPr>
          <p:cNvPr id="10" name="Immagine 9">
            <a:extLst>
              <a:ext uri="{FF2B5EF4-FFF2-40B4-BE49-F238E27FC236}">
                <a16:creationId xmlns:a16="http://schemas.microsoft.com/office/drawing/2014/main" id="{C409ECA2-E34C-3B46-E22F-D62BAE3400CC}"/>
              </a:ext>
            </a:extLst>
          </p:cNvPr>
          <p:cNvPicPr>
            <a:picLocks noChangeAspect="1"/>
          </p:cNvPicPr>
          <p:nvPr/>
        </p:nvPicPr>
        <p:blipFill>
          <a:blip r:embed="rId7"/>
          <a:stretch>
            <a:fillRect/>
          </a:stretch>
        </p:blipFill>
        <p:spPr>
          <a:xfrm>
            <a:off x="1411167" y="5170627"/>
            <a:ext cx="1861612" cy="1115734"/>
          </a:xfrm>
          <a:prstGeom prst="rect">
            <a:avLst/>
          </a:prstGeom>
        </p:spPr>
      </p:pic>
      <p:pic>
        <p:nvPicPr>
          <p:cNvPr id="11" name="Immagine 10">
            <a:extLst>
              <a:ext uri="{FF2B5EF4-FFF2-40B4-BE49-F238E27FC236}">
                <a16:creationId xmlns:a16="http://schemas.microsoft.com/office/drawing/2014/main" id="{F0E815D3-C4D9-1235-B146-C8F7E3B60A92}"/>
              </a:ext>
            </a:extLst>
          </p:cNvPr>
          <p:cNvPicPr>
            <a:picLocks noChangeAspect="1"/>
          </p:cNvPicPr>
          <p:nvPr/>
        </p:nvPicPr>
        <p:blipFill rotWithShape="1">
          <a:blip r:embed="rId8">
            <a:extLst>
              <a:ext uri="{28A0092B-C50C-407E-A947-70E740481C1C}">
                <a14:useLocalDpi xmlns:a14="http://schemas.microsoft.com/office/drawing/2010/main" val="0"/>
              </a:ext>
            </a:extLst>
          </a:blip>
          <a:srcRect l="330" t="24447" r="95305" b="46356"/>
          <a:stretch/>
        </p:blipFill>
        <p:spPr>
          <a:xfrm>
            <a:off x="4105780" y="5537694"/>
            <a:ext cx="563799" cy="1320306"/>
          </a:xfrm>
          <a:prstGeom prst="rect">
            <a:avLst/>
          </a:prstGeom>
        </p:spPr>
      </p:pic>
    </p:spTree>
    <p:extLst>
      <p:ext uri="{BB962C8B-B14F-4D97-AF65-F5344CB8AC3E}">
        <p14:creationId xmlns:p14="http://schemas.microsoft.com/office/powerpoint/2010/main" val="2226238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24">
            <a:extLst>
              <a:ext uri="{FF2B5EF4-FFF2-40B4-BE49-F238E27FC236}">
                <a16:creationId xmlns:a16="http://schemas.microsoft.com/office/drawing/2014/main" id="{1EDE3B21-3DF6-48EA-8241-2444FC74B5C3}"/>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145EA2C9-6982-414C-92B5-7542D216AD5F}"/>
              </a:ext>
            </a:extLst>
          </p:cNvPr>
          <p:cNvSpPr/>
          <p:nvPr/>
        </p:nvSpPr>
        <p:spPr>
          <a:xfrm>
            <a:off x="1" y="34566"/>
            <a:ext cx="12191999" cy="646331"/>
          </a:xfrm>
          <a:prstGeom prst="rect">
            <a:avLst/>
          </a:prstGeom>
        </p:spPr>
        <p:txBody>
          <a:bodyPr wrap="square">
            <a:spAutoFit/>
          </a:bodyPr>
          <a:lstStyle/>
          <a:p>
            <a:pPr algn="ctr"/>
            <a:r>
              <a:rPr lang="en-US" sz="3600" b="1" i="0">
                <a:solidFill>
                  <a:schemeClr val="bg2"/>
                </a:solidFill>
                <a:effectLst/>
              </a:rPr>
              <a:t>Structure Prototyping Activity</a:t>
            </a:r>
            <a:endParaRPr lang="en-GB" sz="3600" b="1" cap="all">
              <a:solidFill>
                <a:schemeClr val="bg2"/>
              </a:solidFill>
            </a:endParaRPr>
          </a:p>
        </p:txBody>
      </p:sp>
      <p:sp>
        <p:nvSpPr>
          <p:cNvPr id="3" name="CasellaDiTesto 2">
            <a:extLst>
              <a:ext uri="{FF2B5EF4-FFF2-40B4-BE49-F238E27FC236}">
                <a16:creationId xmlns:a16="http://schemas.microsoft.com/office/drawing/2014/main" id="{349FCE82-7073-F444-0364-DFA3DB37C7E5}"/>
              </a:ext>
            </a:extLst>
          </p:cNvPr>
          <p:cNvSpPr txBox="1"/>
          <p:nvPr/>
        </p:nvSpPr>
        <p:spPr>
          <a:xfrm>
            <a:off x="210927" y="836990"/>
            <a:ext cx="3876918" cy="3539430"/>
          </a:xfrm>
          <a:prstGeom prst="rect">
            <a:avLst/>
          </a:prstGeom>
          <a:noFill/>
        </p:spPr>
        <p:txBody>
          <a:bodyPr wrap="square">
            <a:spAutoFit/>
          </a:bodyPr>
          <a:lstStyle/>
          <a:p>
            <a:pPr algn="just">
              <a:buClr>
                <a:schemeClr val="accent1"/>
              </a:buClr>
              <a:buSzPct val="100000"/>
            </a:pPr>
            <a:r>
              <a:rPr lang="en-US" sz="1400" dirty="0"/>
              <a:t>Four main steps of prototyping:</a:t>
            </a:r>
          </a:p>
          <a:p>
            <a:pPr marL="285750" indent="-285750" algn="just">
              <a:buClr>
                <a:schemeClr val="accent1"/>
              </a:buClr>
              <a:buSzPct val="100000"/>
              <a:buFont typeface="Arial" panose="020B0604020202020204" pitchFamily="34" charset="0"/>
              <a:buChar char="•"/>
            </a:pPr>
            <a:endParaRPr lang="en-US" sz="1400" dirty="0"/>
          </a:p>
          <a:p>
            <a:pPr marL="342900" indent="-342900" algn="just">
              <a:buClr>
                <a:schemeClr val="accent1"/>
              </a:buClr>
              <a:buSzPct val="100000"/>
              <a:buFont typeface="+mj-lt"/>
              <a:buAutoNum type="arabicPeriod"/>
            </a:pPr>
            <a:r>
              <a:rPr lang="en-US" sz="1400" b="1" dirty="0">
                <a:solidFill>
                  <a:srgbClr val="0000FF"/>
                </a:solidFill>
              </a:rPr>
              <a:t>Pre-prototypes</a:t>
            </a:r>
            <a:r>
              <a:rPr lang="en-US" sz="1400" dirty="0"/>
              <a:t> on 3-cells and simplified couplers to test and optimize the brazing procedure, cells assembly, alignment </a:t>
            </a:r>
            <a:r>
              <a:rPr lang="en-US" sz="1400" dirty="0" err="1"/>
              <a:t>etc</a:t>
            </a:r>
            <a:r>
              <a:rPr lang="en-US" sz="1400" dirty="0"/>
              <a:t>: </a:t>
            </a:r>
            <a:r>
              <a:rPr lang="en-US" sz="1400" b="1" i="1" dirty="0">
                <a:solidFill>
                  <a:srgbClr val="00B050"/>
                </a:solidFill>
              </a:rPr>
              <a:t>done</a:t>
            </a:r>
          </a:p>
          <a:p>
            <a:pPr marL="342900" indent="-342900" algn="just">
              <a:buClr>
                <a:schemeClr val="accent1"/>
              </a:buClr>
              <a:buSzPct val="100000"/>
              <a:buFont typeface="+mj-lt"/>
              <a:buAutoNum type="arabicPeriod"/>
            </a:pPr>
            <a:r>
              <a:rPr lang="en-US" sz="1400" b="1" dirty="0">
                <a:solidFill>
                  <a:srgbClr val="0000FF"/>
                </a:solidFill>
              </a:rPr>
              <a:t>Full scale mechanical prototype</a:t>
            </a:r>
            <a:r>
              <a:rPr lang="en-US" sz="1400" dirty="0"/>
              <a:t>: </a:t>
            </a:r>
            <a:r>
              <a:rPr lang="en-US" altLang="it-IT" sz="1400" dirty="0"/>
              <a:t>0.9 m prototype </a:t>
            </a:r>
            <a:r>
              <a:rPr lang="en-US" sz="1400" dirty="0"/>
              <a:t>to test the overall brazing process of the full structure and the cell-to-cell alignment before and after brazing: </a:t>
            </a:r>
            <a:r>
              <a:rPr lang="en-US" sz="1400" b="1" i="1" dirty="0">
                <a:solidFill>
                  <a:srgbClr val="00B050"/>
                </a:solidFill>
              </a:rPr>
              <a:t>done</a:t>
            </a:r>
            <a:endParaRPr lang="en-US" sz="1400" b="1" dirty="0">
              <a:solidFill>
                <a:srgbClr val="00B050"/>
              </a:solidFill>
            </a:endParaRPr>
          </a:p>
          <a:p>
            <a:pPr marL="342900" indent="-342900" algn="just">
              <a:buClr>
                <a:schemeClr val="accent1"/>
              </a:buClr>
              <a:buSzPct val="100000"/>
              <a:buFont typeface="+mj-lt"/>
              <a:buAutoNum type="arabicPeriod"/>
            </a:pPr>
            <a:r>
              <a:rPr lang="en-US" sz="1400" b="1" dirty="0">
                <a:solidFill>
                  <a:srgbClr val="0000FF"/>
                </a:solidFill>
              </a:rPr>
              <a:t>20 (+2) cells RF prototype for high power test</a:t>
            </a:r>
            <a:r>
              <a:rPr lang="en-US" sz="1400" b="1" dirty="0"/>
              <a:t> </a:t>
            </a:r>
            <a:r>
              <a:rPr lang="en-US" sz="1400" dirty="0"/>
              <a:t>w/o tuning, constant impedance: </a:t>
            </a:r>
            <a:r>
              <a:rPr lang="en-US" sz="1400" b="1" i="1" dirty="0">
                <a:solidFill>
                  <a:schemeClr val="accent4">
                    <a:lumMod val="75000"/>
                  </a:schemeClr>
                </a:solidFill>
              </a:rPr>
              <a:t>realized (to be tested at high power)</a:t>
            </a:r>
          </a:p>
          <a:p>
            <a:pPr marL="342900" indent="-342900" algn="just">
              <a:buClr>
                <a:schemeClr val="accent1"/>
              </a:buClr>
              <a:buSzPct val="100000"/>
              <a:buFont typeface="+mj-lt"/>
              <a:buAutoNum type="arabicPeriod"/>
            </a:pPr>
            <a:r>
              <a:rPr lang="en-US" sz="1400" b="1" dirty="0">
                <a:solidFill>
                  <a:srgbClr val="0000FF"/>
                </a:solidFill>
              </a:rPr>
              <a:t>Final full scale </a:t>
            </a:r>
            <a:r>
              <a:rPr lang="en-US" sz="1400" b="1" dirty="0" err="1">
                <a:solidFill>
                  <a:srgbClr val="0000FF"/>
                </a:solidFill>
              </a:rPr>
              <a:t>EuPRAXIA@SPARC_LAB</a:t>
            </a:r>
            <a:r>
              <a:rPr lang="en-US" sz="1400" b="1" dirty="0">
                <a:solidFill>
                  <a:srgbClr val="0000FF"/>
                </a:solidFill>
              </a:rPr>
              <a:t> structure prototype</a:t>
            </a:r>
            <a:r>
              <a:rPr lang="en-US" sz="1400" b="1" dirty="0"/>
              <a:t> </a:t>
            </a:r>
            <a:r>
              <a:rPr lang="en-US" altLang="it-IT" sz="1400" dirty="0"/>
              <a:t>0.9 m</a:t>
            </a:r>
            <a:r>
              <a:rPr lang="en-US" sz="1400" b="1" dirty="0"/>
              <a:t> </a:t>
            </a:r>
            <a:r>
              <a:rPr lang="en-US" sz="1400" dirty="0"/>
              <a:t>constant impedance: </a:t>
            </a:r>
            <a:r>
              <a:rPr lang="en-US" sz="1400" b="1" i="1" dirty="0">
                <a:solidFill>
                  <a:srgbClr val="FF0000"/>
                </a:solidFill>
              </a:rPr>
              <a:t>to do</a:t>
            </a:r>
            <a:endParaRPr lang="en-US" sz="1400" dirty="0">
              <a:solidFill>
                <a:srgbClr val="FF0000"/>
              </a:solidFill>
            </a:endParaRPr>
          </a:p>
        </p:txBody>
      </p:sp>
      <p:sp>
        <p:nvSpPr>
          <p:cNvPr id="8" name="Segnaposto numero diapositiva 7">
            <a:extLst>
              <a:ext uri="{FF2B5EF4-FFF2-40B4-BE49-F238E27FC236}">
                <a16:creationId xmlns:a16="http://schemas.microsoft.com/office/drawing/2014/main" id="{BB777BD0-126E-E2B1-BD57-69EB5F390ED9}"/>
              </a:ext>
            </a:extLst>
          </p:cNvPr>
          <p:cNvSpPr>
            <a:spLocks noGrp="1"/>
          </p:cNvSpPr>
          <p:nvPr>
            <p:ph type="sldNum" sz="quarter" idx="12"/>
          </p:nvPr>
        </p:nvSpPr>
        <p:spPr/>
        <p:txBody>
          <a:bodyPr/>
          <a:lstStyle/>
          <a:p>
            <a:fld id="{3A9FF215-316F-4B65-BCDA-A765DC2D78E5}" type="slidenum">
              <a:rPr lang="en-GB" smtClean="0"/>
              <a:t>13</a:t>
            </a:fld>
            <a:endParaRPr lang="en-GB"/>
          </a:p>
        </p:txBody>
      </p:sp>
      <p:pic>
        <p:nvPicPr>
          <p:cNvPr id="4" name="Immagine 3">
            <a:extLst>
              <a:ext uri="{FF2B5EF4-FFF2-40B4-BE49-F238E27FC236}">
                <a16:creationId xmlns:a16="http://schemas.microsoft.com/office/drawing/2014/main" id="{3A9CDFCC-AC49-0438-0BBB-5B31701509A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9394"/>
          <a:stretch/>
        </p:blipFill>
        <p:spPr>
          <a:xfrm>
            <a:off x="10492935" y="836990"/>
            <a:ext cx="1525678" cy="1843152"/>
          </a:xfrm>
          <a:prstGeom prst="rect">
            <a:avLst/>
          </a:prstGeom>
        </p:spPr>
      </p:pic>
      <p:pic>
        <p:nvPicPr>
          <p:cNvPr id="9" name="Immagine 8">
            <a:extLst>
              <a:ext uri="{FF2B5EF4-FFF2-40B4-BE49-F238E27FC236}">
                <a16:creationId xmlns:a16="http://schemas.microsoft.com/office/drawing/2014/main" id="{6D19951D-9A0B-A6AC-FED4-2A905FFFC16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1397" t="9879" r="8053" b="13233"/>
          <a:stretch/>
        </p:blipFill>
        <p:spPr>
          <a:xfrm>
            <a:off x="8732350" y="1057897"/>
            <a:ext cx="1621687" cy="1456855"/>
          </a:xfrm>
          <a:prstGeom prst="rect">
            <a:avLst/>
          </a:prstGeom>
        </p:spPr>
      </p:pic>
      <p:pic>
        <p:nvPicPr>
          <p:cNvPr id="10" name="Immagine 9" descr="Immagine che contiene pavimento, interni, strumento&#10;&#10;Descrizione generata automaticamente">
            <a:extLst>
              <a:ext uri="{FF2B5EF4-FFF2-40B4-BE49-F238E27FC236}">
                <a16:creationId xmlns:a16="http://schemas.microsoft.com/office/drawing/2014/main" id="{E4A64E6C-694A-F57D-5E37-E5FCF0ACC0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342" t="18500" r="29928" b="14915"/>
          <a:stretch/>
        </p:blipFill>
        <p:spPr>
          <a:xfrm>
            <a:off x="9238411" y="2843362"/>
            <a:ext cx="2848030" cy="3906272"/>
          </a:xfrm>
          <a:prstGeom prst="rect">
            <a:avLst/>
          </a:prstGeom>
        </p:spPr>
      </p:pic>
      <p:pic>
        <p:nvPicPr>
          <p:cNvPr id="11" name="Immagine 10">
            <a:extLst>
              <a:ext uri="{FF2B5EF4-FFF2-40B4-BE49-F238E27FC236}">
                <a16:creationId xmlns:a16="http://schemas.microsoft.com/office/drawing/2014/main" id="{3543F6B9-00CF-E267-EB47-2834557E677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1044593" y="3617223"/>
            <a:ext cx="2209586" cy="3928152"/>
          </a:xfrm>
          <a:prstGeom prst="rect">
            <a:avLst/>
          </a:prstGeom>
        </p:spPr>
      </p:pic>
      <p:pic>
        <p:nvPicPr>
          <p:cNvPr id="12" name="Immagine 11">
            <a:extLst>
              <a:ext uri="{FF2B5EF4-FFF2-40B4-BE49-F238E27FC236}">
                <a16:creationId xmlns:a16="http://schemas.microsoft.com/office/drawing/2014/main" id="{B080200D-693B-7A9B-93FA-912601CD215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2358" t="5554" r="26930" b="11986"/>
          <a:stretch/>
        </p:blipFill>
        <p:spPr>
          <a:xfrm>
            <a:off x="6289708" y="1359956"/>
            <a:ext cx="2243015" cy="2270095"/>
          </a:xfrm>
          <a:prstGeom prst="rect">
            <a:avLst/>
          </a:prstGeom>
        </p:spPr>
      </p:pic>
      <p:pic>
        <p:nvPicPr>
          <p:cNvPr id="13" name="Immagine 12" descr="Immagine che contiene terra&#10;&#10;Descrizione generata automaticamente">
            <a:extLst>
              <a:ext uri="{FF2B5EF4-FFF2-40B4-BE49-F238E27FC236}">
                <a16:creationId xmlns:a16="http://schemas.microsoft.com/office/drawing/2014/main" id="{39E27A9D-068F-ABCC-3FFD-09162F9B4B8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17108" b="25197"/>
          <a:stretch/>
        </p:blipFill>
        <p:spPr>
          <a:xfrm>
            <a:off x="4228518" y="1332602"/>
            <a:ext cx="1909416" cy="2297449"/>
          </a:xfrm>
          <a:prstGeom prst="rect">
            <a:avLst/>
          </a:prstGeom>
        </p:spPr>
      </p:pic>
      <p:pic>
        <p:nvPicPr>
          <p:cNvPr id="16" name="Immagine 15">
            <a:extLst>
              <a:ext uri="{FF2B5EF4-FFF2-40B4-BE49-F238E27FC236}">
                <a16:creationId xmlns:a16="http://schemas.microsoft.com/office/drawing/2014/main" id="{3E80B320-0BBE-9B74-4ACC-2274C2F5A5B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296032" y="4260719"/>
            <a:ext cx="4842688" cy="2395130"/>
          </a:xfrm>
          <a:prstGeom prst="rect">
            <a:avLst/>
          </a:prstGeom>
        </p:spPr>
      </p:pic>
    </p:spTree>
    <p:extLst>
      <p:ext uri="{BB962C8B-B14F-4D97-AF65-F5344CB8AC3E}">
        <p14:creationId xmlns:p14="http://schemas.microsoft.com/office/powerpoint/2010/main" val="402108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24">
            <a:extLst>
              <a:ext uri="{FF2B5EF4-FFF2-40B4-BE49-F238E27FC236}">
                <a16:creationId xmlns:a16="http://schemas.microsoft.com/office/drawing/2014/main" id="{1EDE3B21-3DF6-48EA-8241-2444FC74B5C3}"/>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145EA2C9-6982-414C-92B5-7542D216AD5F}"/>
              </a:ext>
            </a:extLst>
          </p:cNvPr>
          <p:cNvSpPr/>
          <p:nvPr/>
        </p:nvSpPr>
        <p:spPr>
          <a:xfrm>
            <a:off x="1" y="34566"/>
            <a:ext cx="12191999" cy="646331"/>
          </a:xfrm>
          <a:prstGeom prst="rect">
            <a:avLst/>
          </a:prstGeom>
        </p:spPr>
        <p:txBody>
          <a:bodyPr wrap="square">
            <a:spAutoFit/>
          </a:bodyPr>
          <a:lstStyle/>
          <a:p>
            <a:pPr algn="ctr"/>
            <a:r>
              <a:rPr lang="en-US" sz="3600" b="1" i="0">
                <a:solidFill>
                  <a:schemeClr val="bg2"/>
                </a:solidFill>
                <a:effectLst/>
              </a:rPr>
              <a:t>Full-Scale Mechanical Prototype Brazing</a:t>
            </a:r>
            <a:endParaRPr lang="en-GB" sz="3600" b="1" cap="all">
              <a:solidFill>
                <a:schemeClr val="bg2"/>
              </a:solidFill>
            </a:endParaRPr>
          </a:p>
        </p:txBody>
      </p:sp>
      <p:sp>
        <p:nvSpPr>
          <p:cNvPr id="9" name="CasellaDiTesto 8">
            <a:extLst>
              <a:ext uri="{FF2B5EF4-FFF2-40B4-BE49-F238E27FC236}">
                <a16:creationId xmlns:a16="http://schemas.microsoft.com/office/drawing/2014/main" id="{C7CF1FE6-B5F5-B639-A1CF-1B181EBA5DC5}"/>
              </a:ext>
            </a:extLst>
          </p:cNvPr>
          <p:cNvSpPr txBox="1"/>
          <p:nvPr/>
        </p:nvSpPr>
        <p:spPr>
          <a:xfrm>
            <a:off x="5520056" y="4719013"/>
            <a:ext cx="4356893" cy="2062103"/>
          </a:xfrm>
          <a:prstGeom prst="rect">
            <a:avLst/>
          </a:prstGeom>
          <a:noFill/>
        </p:spPr>
        <p:txBody>
          <a:bodyPr wrap="square" rtlCol="0">
            <a:spAutoFit/>
          </a:bodyPr>
          <a:lstStyle/>
          <a:p>
            <a:pPr marL="285750" indent="-285750">
              <a:buClr>
                <a:schemeClr val="accent1"/>
              </a:buClr>
              <a:buFont typeface="Arial" panose="020B0604020202020204" pitchFamily="34" charset="0"/>
              <a:buChar char="•"/>
            </a:pPr>
            <a:r>
              <a:rPr lang="en-US" sz="1600" b="1" dirty="0">
                <a:sym typeface="Symbol" panose="05050102010706020507" pitchFamily="18" charset="2"/>
              </a:rPr>
              <a:t>Vacuum test OK </a:t>
            </a:r>
            <a:r>
              <a:rPr lang="en-US" sz="1600" dirty="0">
                <a:sym typeface="Symbol" panose="05050102010706020507" pitchFamily="18" charset="2"/>
              </a:rPr>
              <a:t>(except one coupler for a miss-positioning of the brazing alloy)</a:t>
            </a:r>
            <a:endParaRPr lang="en-US" sz="1600" b="1" dirty="0"/>
          </a:p>
          <a:p>
            <a:pPr marL="285750" indent="-285750">
              <a:buClr>
                <a:schemeClr val="accent1"/>
              </a:buClr>
              <a:buFont typeface="Arial" panose="020B0604020202020204" pitchFamily="34" charset="0"/>
              <a:buChar char="•"/>
            </a:pPr>
            <a:r>
              <a:rPr lang="en-US" sz="1600" b="1" dirty="0"/>
              <a:t>Straightness </a:t>
            </a:r>
            <a:r>
              <a:rPr lang="en-US" sz="1600" b="1" dirty="0">
                <a:sym typeface="Symbol" panose="05050102010706020507" pitchFamily="18" charset="2"/>
              </a:rPr>
              <a:t></a:t>
            </a:r>
            <a:r>
              <a:rPr lang="en-US" sz="1600" b="1" dirty="0"/>
              <a:t>15 </a:t>
            </a:r>
            <a:r>
              <a:rPr lang="en-US" sz="1600" b="1" dirty="0">
                <a:sym typeface="Symbol" panose="05050102010706020507" pitchFamily="18" charset="2"/>
              </a:rPr>
              <a:t>m </a:t>
            </a:r>
            <a:r>
              <a:rPr lang="en-US" sz="1600" dirty="0">
                <a:sym typeface="Symbol" panose="05050102010706020507" pitchFamily="18" charset="2"/>
              </a:rPr>
              <a:t>obtained after brazing (</a:t>
            </a:r>
            <a:r>
              <a:rPr lang="en-US" sz="1600" dirty="0"/>
              <a:t>30 </a:t>
            </a:r>
            <a:r>
              <a:rPr lang="en-US" sz="1600" dirty="0">
                <a:sym typeface="Symbol" panose="05050102010706020507" pitchFamily="18" charset="2"/>
              </a:rPr>
              <a:t>m required by BD)</a:t>
            </a:r>
          </a:p>
          <a:p>
            <a:pPr marL="285750" indent="-285750">
              <a:buClr>
                <a:schemeClr val="accent1"/>
              </a:buClr>
              <a:buFont typeface="Arial" panose="020B0604020202020204" pitchFamily="34" charset="0"/>
              <a:buChar char="•"/>
            </a:pPr>
            <a:endParaRPr lang="en-US" sz="1600" dirty="0">
              <a:sym typeface="Symbol" panose="05050102010706020507" pitchFamily="18" charset="2"/>
            </a:endParaRPr>
          </a:p>
          <a:p>
            <a:pPr>
              <a:buClr>
                <a:schemeClr val="accent1"/>
              </a:buClr>
            </a:pPr>
            <a:r>
              <a:rPr lang="en-US" sz="1600" dirty="0">
                <a:sym typeface="Symbol" panose="05050102010706020507" pitchFamily="18" charset="2"/>
              </a:rPr>
              <a:t>Another full-scale mechanical prototype has been realized and brazed in order to further optimize the brazing procedure.</a:t>
            </a:r>
          </a:p>
        </p:txBody>
      </p:sp>
      <p:sp>
        <p:nvSpPr>
          <p:cNvPr id="10" name="CasellaDiTesto 9">
            <a:extLst>
              <a:ext uri="{FF2B5EF4-FFF2-40B4-BE49-F238E27FC236}">
                <a16:creationId xmlns:a16="http://schemas.microsoft.com/office/drawing/2014/main" id="{4239AAB7-AFF1-87B2-A36D-27F543FA11DA}"/>
              </a:ext>
            </a:extLst>
          </p:cNvPr>
          <p:cNvSpPr txBox="1"/>
          <p:nvPr/>
        </p:nvSpPr>
        <p:spPr>
          <a:xfrm>
            <a:off x="5520056" y="4349681"/>
            <a:ext cx="3154774" cy="369332"/>
          </a:xfrm>
          <a:prstGeom prst="rect">
            <a:avLst/>
          </a:prstGeom>
          <a:noFill/>
        </p:spPr>
        <p:txBody>
          <a:bodyPr wrap="none" rtlCol="0">
            <a:spAutoFit/>
          </a:bodyPr>
          <a:lstStyle/>
          <a:p>
            <a:r>
              <a:rPr lang="en-US" b="1" dirty="0">
                <a:solidFill>
                  <a:srgbClr val="0000FF"/>
                </a:solidFill>
              </a:rPr>
              <a:t>Results on the brazed structure</a:t>
            </a:r>
          </a:p>
        </p:txBody>
      </p:sp>
      <p:sp>
        <p:nvSpPr>
          <p:cNvPr id="11" name="Freccia curva 10">
            <a:extLst>
              <a:ext uri="{FF2B5EF4-FFF2-40B4-BE49-F238E27FC236}">
                <a16:creationId xmlns:a16="http://schemas.microsoft.com/office/drawing/2014/main" id="{06155D00-0CF9-E307-C391-D054AF58BA68}"/>
              </a:ext>
            </a:extLst>
          </p:cNvPr>
          <p:cNvSpPr/>
          <p:nvPr/>
        </p:nvSpPr>
        <p:spPr>
          <a:xfrm>
            <a:off x="4399177" y="1961175"/>
            <a:ext cx="859692" cy="748037"/>
          </a:xfrm>
          <a:prstGeom prst="bentArrow">
            <a:avLst>
              <a:gd name="adj1" fmla="val 18091"/>
              <a:gd name="adj2" fmla="val 25000"/>
              <a:gd name="adj3" fmla="val 25000"/>
              <a:gd name="adj4" fmla="val 43750"/>
            </a:avLst>
          </a:prstGeom>
          <a:solidFill>
            <a:srgbClr val="00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7" name="CasellaDiTesto 16">
            <a:extLst>
              <a:ext uri="{FF2B5EF4-FFF2-40B4-BE49-F238E27FC236}">
                <a16:creationId xmlns:a16="http://schemas.microsoft.com/office/drawing/2014/main" id="{3CA4CAAE-4708-A6A9-2BDC-76FDB0749161}"/>
              </a:ext>
            </a:extLst>
          </p:cNvPr>
          <p:cNvSpPr txBox="1"/>
          <p:nvPr/>
        </p:nvSpPr>
        <p:spPr>
          <a:xfrm>
            <a:off x="69859" y="732938"/>
            <a:ext cx="9090043" cy="1077218"/>
          </a:xfrm>
          <a:prstGeom prst="rect">
            <a:avLst/>
          </a:prstGeom>
          <a:noFill/>
        </p:spPr>
        <p:txBody>
          <a:bodyPr wrap="square">
            <a:spAutoFit/>
          </a:bodyPr>
          <a:lstStyle/>
          <a:p>
            <a:r>
              <a:rPr lang="en-US" sz="1800" b="1" dirty="0">
                <a:solidFill>
                  <a:srgbClr val="0000FF"/>
                </a:solidFill>
              </a:rPr>
              <a:t>Full scale mechanical prototype brazing</a:t>
            </a:r>
          </a:p>
          <a:p>
            <a:r>
              <a:rPr lang="en-US" sz="1400" dirty="0"/>
              <a:t>To maintain the alignment and cell to cell straightness during and after the brazing process, </a:t>
            </a:r>
            <a:r>
              <a:rPr lang="en-US" sz="1400" b="1" dirty="0"/>
              <a:t>each cell is fixed to the next one by means of screws</a:t>
            </a:r>
            <a:r>
              <a:rPr lang="en-US" sz="1400" dirty="0"/>
              <a:t> and mounted on a very precise </a:t>
            </a:r>
            <a:r>
              <a:rPr lang="en-US" sz="1400" b="1" dirty="0"/>
              <a:t>granite support</a:t>
            </a:r>
            <a:r>
              <a:rPr lang="en-US" sz="1400" dirty="0"/>
              <a:t>. This ease also the cells assembly</a:t>
            </a:r>
          </a:p>
          <a:p>
            <a:r>
              <a:rPr lang="en-US" sz="1800" dirty="0"/>
              <a:t> </a:t>
            </a:r>
            <a:endParaRPr lang="it-IT" dirty="0"/>
          </a:p>
        </p:txBody>
      </p:sp>
      <p:sp>
        <p:nvSpPr>
          <p:cNvPr id="15" name="Segnaposto numero diapositiva 14">
            <a:extLst>
              <a:ext uri="{FF2B5EF4-FFF2-40B4-BE49-F238E27FC236}">
                <a16:creationId xmlns:a16="http://schemas.microsoft.com/office/drawing/2014/main" id="{3835D612-D082-C6D0-D8D0-C847F563B99C}"/>
              </a:ext>
            </a:extLst>
          </p:cNvPr>
          <p:cNvSpPr>
            <a:spLocks noGrp="1"/>
          </p:cNvSpPr>
          <p:nvPr>
            <p:ph type="sldNum" sz="quarter" idx="12"/>
          </p:nvPr>
        </p:nvSpPr>
        <p:spPr/>
        <p:txBody>
          <a:bodyPr/>
          <a:lstStyle/>
          <a:p>
            <a:fld id="{3A9FF215-316F-4B65-BCDA-A765DC2D78E5}" type="slidenum">
              <a:rPr lang="en-GB" smtClean="0"/>
              <a:t>14</a:t>
            </a:fld>
            <a:endParaRPr lang="en-GB"/>
          </a:p>
        </p:txBody>
      </p:sp>
      <p:pic>
        <p:nvPicPr>
          <p:cNvPr id="22" name="Immagine 21" descr="Immagine che contiene testo, interni, dispositivo, mugnaio&#10;&#10;Descrizione generata automaticamente">
            <a:extLst>
              <a:ext uri="{FF2B5EF4-FFF2-40B4-BE49-F238E27FC236}">
                <a16:creationId xmlns:a16="http://schemas.microsoft.com/office/drawing/2014/main" id="{47B679CB-33F8-A758-DA8C-D5246A36870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6925" b="17639"/>
          <a:stretch/>
        </p:blipFill>
        <p:spPr>
          <a:xfrm>
            <a:off x="85936" y="1781634"/>
            <a:ext cx="1438957" cy="2825269"/>
          </a:xfrm>
          <a:prstGeom prst="rect">
            <a:avLst/>
          </a:prstGeom>
        </p:spPr>
      </p:pic>
      <p:pic>
        <p:nvPicPr>
          <p:cNvPr id="23" name="Immagine 22">
            <a:extLst>
              <a:ext uri="{FF2B5EF4-FFF2-40B4-BE49-F238E27FC236}">
                <a16:creationId xmlns:a16="http://schemas.microsoft.com/office/drawing/2014/main" id="{7F1AFCA2-EEF1-501E-0670-9DADF367A0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1261"/>
          <a:stretch/>
        </p:blipFill>
        <p:spPr>
          <a:xfrm>
            <a:off x="3681677" y="2860432"/>
            <a:ext cx="1535710" cy="3839852"/>
          </a:xfrm>
          <a:prstGeom prst="rect">
            <a:avLst/>
          </a:prstGeom>
        </p:spPr>
      </p:pic>
      <p:pic>
        <p:nvPicPr>
          <p:cNvPr id="24" name="Immagine 23" descr="Immagine che contiene interni, blu, motore&#10;&#10;Descrizione generata automaticamente">
            <a:extLst>
              <a:ext uri="{FF2B5EF4-FFF2-40B4-BE49-F238E27FC236}">
                <a16:creationId xmlns:a16="http://schemas.microsoft.com/office/drawing/2014/main" id="{756CE91B-0D40-8524-F996-34DE1E8D5EB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1942" b="21129"/>
          <a:stretch/>
        </p:blipFill>
        <p:spPr>
          <a:xfrm>
            <a:off x="85936" y="4683253"/>
            <a:ext cx="1438957" cy="2140181"/>
          </a:xfrm>
          <a:prstGeom prst="rect">
            <a:avLst/>
          </a:prstGeom>
        </p:spPr>
      </p:pic>
      <p:pic>
        <p:nvPicPr>
          <p:cNvPr id="26" name="Immagine 25" descr="Immagine che contiene interni, vecchio, dispositivo, mugnaio&#10;&#10;Descrizione generata automaticamente">
            <a:extLst>
              <a:ext uri="{FF2B5EF4-FFF2-40B4-BE49-F238E27FC236}">
                <a16:creationId xmlns:a16="http://schemas.microsoft.com/office/drawing/2014/main" id="{C689F321-E699-4DB1-5EF9-4D36DFD4A26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1839" r="18172"/>
          <a:stretch/>
        </p:blipFill>
        <p:spPr>
          <a:xfrm>
            <a:off x="5615685" y="1768556"/>
            <a:ext cx="4116600" cy="2494819"/>
          </a:xfrm>
          <a:prstGeom prst="rect">
            <a:avLst/>
          </a:prstGeom>
        </p:spPr>
      </p:pic>
      <p:pic>
        <p:nvPicPr>
          <p:cNvPr id="27" name="Immagine 26" descr="Immagine che contiene testo&#10;&#10;Descrizione generata automaticamente">
            <a:extLst>
              <a:ext uri="{FF2B5EF4-FFF2-40B4-BE49-F238E27FC236}">
                <a16:creationId xmlns:a16="http://schemas.microsoft.com/office/drawing/2014/main" id="{90DCC324-7701-8BFF-6049-58204158980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1945" r="25155"/>
          <a:stretch/>
        </p:blipFill>
        <p:spPr>
          <a:xfrm>
            <a:off x="1698816" y="4832401"/>
            <a:ext cx="1870481" cy="1988893"/>
          </a:xfrm>
          <a:prstGeom prst="rect">
            <a:avLst/>
          </a:prstGeom>
        </p:spPr>
      </p:pic>
      <p:pic>
        <p:nvPicPr>
          <p:cNvPr id="29" name="Immagine 28">
            <a:extLst>
              <a:ext uri="{FF2B5EF4-FFF2-40B4-BE49-F238E27FC236}">
                <a16:creationId xmlns:a16="http://schemas.microsoft.com/office/drawing/2014/main" id="{8F36B5D9-0211-6273-D68A-B19C1168AED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1286" b="9974"/>
          <a:stretch/>
        </p:blipFill>
        <p:spPr>
          <a:xfrm>
            <a:off x="10034954" y="3949472"/>
            <a:ext cx="1930614" cy="2908528"/>
          </a:xfrm>
          <a:prstGeom prst="rect">
            <a:avLst/>
          </a:prstGeom>
        </p:spPr>
      </p:pic>
      <p:pic>
        <p:nvPicPr>
          <p:cNvPr id="30" name="Immagine 29" descr="Immagine che contiene mugnaio&#10;&#10;Descrizione generata automaticamente">
            <a:extLst>
              <a:ext uri="{FF2B5EF4-FFF2-40B4-BE49-F238E27FC236}">
                <a16:creationId xmlns:a16="http://schemas.microsoft.com/office/drawing/2014/main" id="{456F673E-AC07-7DF6-4437-1E98FCC06C4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3838" t="14567" r="11103" b="17191"/>
          <a:stretch/>
        </p:blipFill>
        <p:spPr>
          <a:xfrm>
            <a:off x="10034954" y="780616"/>
            <a:ext cx="1930614" cy="3120465"/>
          </a:xfrm>
          <a:prstGeom prst="rect">
            <a:avLst/>
          </a:prstGeom>
        </p:spPr>
      </p:pic>
      <p:pic>
        <p:nvPicPr>
          <p:cNvPr id="31" name="Immagine 30" descr="Immagine che contiene ingegneria, fabbrica, acciaio, interno&#10;&#10;Descrizione generata automaticamente">
            <a:extLst>
              <a:ext uri="{FF2B5EF4-FFF2-40B4-BE49-F238E27FC236}">
                <a16:creationId xmlns:a16="http://schemas.microsoft.com/office/drawing/2014/main" id="{97318456-9094-582A-35D0-060C6CCC339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3757"/>
          <a:stretch/>
        </p:blipFill>
        <p:spPr>
          <a:xfrm>
            <a:off x="1698816" y="1785700"/>
            <a:ext cx="1874192" cy="2897553"/>
          </a:xfrm>
          <a:prstGeom prst="rect">
            <a:avLst/>
          </a:prstGeom>
        </p:spPr>
      </p:pic>
    </p:spTree>
    <p:extLst>
      <p:ext uri="{BB962C8B-B14F-4D97-AF65-F5344CB8AC3E}">
        <p14:creationId xmlns:p14="http://schemas.microsoft.com/office/powerpoint/2010/main" val="2829811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99A02404-E393-214D-94D2-DDB7F19AC19D}"/>
              </a:ext>
            </a:extLst>
          </p:cNvPr>
          <p:cNvPicPr>
            <a:picLocks noChangeAspect="1"/>
          </p:cNvPicPr>
          <p:nvPr/>
        </p:nvPicPr>
        <p:blipFill>
          <a:blip r:embed="rId2"/>
          <a:stretch>
            <a:fillRect/>
          </a:stretch>
        </p:blipFill>
        <p:spPr>
          <a:xfrm>
            <a:off x="4907812" y="1154134"/>
            <a:ext cx="2376374" cy="2124757"/>
          </a:xfrm>
          <a:prstGeom prst="rect">
            <a:avLst/>
          </a:prstGeom>
        </p:spPr>
      </p:pic>
      <p:pic>
        <p:nvPicPr>
          <p:cNvPr id="5" name="Immagine 4" descr="Immagine che contiene testo, Diagramma, linea, schermata&#10;&#10;Descrizione generata automaticamente">
            <a:extLst>
              <a:ext uri="{FF2B5EF4-FFF2-40B4-BE49-F238E27FC236}">
                <a16:creationId xmlns:a16="http://schemas.microsoft.com/office/drawing/2014/main" id="{7B62F5A3-088D-CACC-C9C7-2C684F67B4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946"/>
          <a:stretch/>
        </p:blipFill>
        <p:spPr>
          <a:xfrm>
            <a:off x="35656" y="3997150"/>
            <a:ext cx="3959600" cy="2793118"/>
          </a:xfrm>
          <a:prstGeom prst="rect">
            <a:avLst/>
          </a:prstGeom>
        </p:spPr>
      </p:pic>
      <p:sp>
        <p:nvSpPr>
          <p:cNvPr id="25" name="Rettangolo 24">
            <a:extLst>
              <a:ext uri="{FF2B5EF4-FFF2-40B4-BE49-F238E27FC236}">
                <a16:creationId xmlns:a16="http://schemas.microsoft.com/office/drawing/2014/main" id="{1EDE3B21-3DF6-48EA-8241-2444FC74B5C3}"/>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145EA2C9-6982-414C-92B5-7542D216AD5F}"/>
              </a:ext>
            </a:extLst>
          </p:cNvPr>
          <p:cNvSpPr/>
          <p:nvPr/>
        </p:nvSpPr>
        <p:spPr>
          <a:xfrm>
            <a:off x="1" y="34566"/>
            <a:ext cx="12191999" cy="646331"/>
          </a:xfrm>
          <a:prstGeom prst="rect">
            <a:avLst/>
          </a:prstGeom>
        </p:spPr>
        <p:txBody>
          <a:bodyPr wrap="square">
            <a:spAutoFit/>
          </a:bodyPr>
          <a:lstStyle/>
          <a:p>
            <a:pPr algn="ctr"/>
            <a:r>
              <a:rPr lang="en-US" sz="3600" b="1" i="0" dirty="0">
                <a:solidFill>
                  <a:schemeClr val="bg2"/>
                </a:solidFill>
                <a:effectLst/>
              </a:rPr>
              <a:t>First RF Prototype</a:t>
            </a:r>
            <a:endParaRPr lang="en-GB" sz="3600" b="1" cap="all" dirty="0">
              <a:solidFill>
                <a:schemeClr val="bg2"/>
              </a:solidFill>
            </a:endParaRPr>
          </a:p>
        </p:txBody>
      </p:sp>
      <p:pic>
        <p:nvPicPr>
          <p:cNvPr id="2" name="Immagine 1" descr="Immagine che contiene metallo, interno, cilindro&#10;&#10;Descrizione generata automaticamente">
            <a:extLst>
              <a:ext uri="{FF2B5EF4-FFF2-40B4-BE49-F238E27FC236}">
                <a16:creationId xmlns:a16="http://schemas.microsoft.com/office/drawing/2014/main" id="{477B86B2-E02F-ACFC-20F4-89C7CDB189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84186" y="1127196"/>
            <a:ext cx="2123902" cy="2831869"/>
          </a:xfrm>
          <a:prstGeom prst="rect">
            <a:avLst/>
          </a:prstGeom>
        </p:spPr>
      </p:pic>
      <p:pic>
        <p:nvPicPr>
          <p:cNvPr id="21" name="Immagine 20">
            <a:extLst>
              <a:ext uri="{FF2B5EF4-FFF2-40B4-BE49-F238E27FC236}">
                <a16:creationId xmlns:a16="http://schemas.microsoft.com/office/drawing/2014/main" id="{46BC0BC6-33A2-EE48-6887-61123AA07518}"/>
              </a:ext>
            </a:extLst>
          </p:cNvPr>
          <p:cNvPicPr>
            <a:picLocks noChangeAspect="1"/>
          </p:cNvPicPr>
          <p:nvPr/>
        </p:nvPicPr>
        <p:blipFill>
          <a:blip r:embed="rId5"/>
          <a:stretch>
            <a:fillRect/>
          </a:stretch>
        </p:blipFill>
        <p:spPr>
          <a:xfrm>
            <a:off x="3855911" y="3959065"/>
            <a:ext cx="3825718" cy="2869288"/>
          </a:xfrm>
          <a:prstGeom prst="rect">
            <a:avLst/>
          </a:prstGeom>
        </p:spPr>
      </p:pic>
      <p:sp>
        <p:nvSpPr>
          <p:cNvPr id="22" name="Rettangolo 21">
            <a:extLst>
              <a:ext uri="{FF2B5EF4-FFF2-40B4-BE49-F238E27FC236}">
                <a16:creationId xmlns:a16="http://schemas.microsoft.com/office/drawing/2014/main" id="{D7724CD9-6CA5-CB13-4388-6192AAD2EF46}"/>
              </a:ext>
            </a:extLst>
          </p:cNvPr>
          <p:cNvSpPr/>
          <p:nvPr/>
        </p:nvSpPr>
        <p:spPr>
          <a:xfrm>
            <a:off x="324825" y="1424852"/>
            <a:ext cx="4169021" cy="2308324"/>
          </a:xfrm>
          <a:prstGeom prst="rect">
            <a:avLst/>
          </a:prstGeom>
        </p:spPr>
        <p:txBody>
          <a:bodyPr wrap="square">
            <a:spAutoFit/>
          </a:bodyPr>
          <a:lstStyle/>
          <a:p>
            <a:pPr marL="285750" indent="-285750" algn="just">
              <a:buClr>
                <a:srgbClr val="0070C0"/>
              </a:buClr>
              <a:buFont typeface="Arial" panose="020B0604020202020204" pitchFamily="34" charset="0"/>
              <a:buChar char="•"/>
            </a:pPr>
            <a:r>
              <a:rPr lang="it-IT" sz="1600" dirty="0"/>
              <a:t>The structure </a:t>
            </a:r>
            <a:r>
              <a:rPr lang="it-IT" sz="1600" dirty="0" err="1"/>
              <a:t>has</a:t>
            </a:r>
            <a:r>
              <a:rPr lang="it-IT" sz="1600" dirty="0"/>
              <a:t> </a:t>
            </a:r>
            <a:r>
              <a:rPr lang="it-IT" sz="1600" dirty="0" err="1"/>
              <a:t>been</a:t>
            </a:r>
            <a:r>
              <a:rPr lang="it-IT" sz="1600" dirty="0"/>
              <a:t> </a:t>
            </a:r>
            <a:r>
              <a:rPr lang="it-IT" sz="1600" dirty="0" err="1"/>
              <a:t>realized</a:t>
            </a:r>
            <a:r>
              <a:rPr lang="it-IT" sz="1600" dirty="0"/>
              <a:t> </a:t>
            </a:r>
            <a:r>
              <a:rPr lang="it-IT" sz="1600" b="1" dirty="0" err="1"/>
              <a:t>without</a:t>
            </a:r>
            <a:r>
              <a:rPr lang="it-IT" sz="1600" b="1" dirty="0"/>
              <a:t> tuners on the cells</a:t>
            </a:r>
            <a:r>
              <a:rPr lang="it-IT" sz="1600" dirty="0"/>
              <a:t>, </a:t>
            </a:r>
            <a:r>
              <a:rPr lang="it-IT" sz="1600" dirty="0" err="1"/>
              <a:t>there</a:t>
            </a:r>
            <a:r>
              <a:rPr lang="it-IT" sz="1600" dirty="0"/>
              <a:t> are </a:t>
            </a:r>
            <a:r>
              <a:rPr lang="it-IT" sz="1600" b="1" dirty="0"/>
              <a:t>2 tuners on </a:t>
            </a:r>
            <a:r>
              <a:rPr lang="it-IT" sz="1600" b="1" dirty="0" err="1"/>
              <a:t>each</a:t>
            </a:r>
            <a:r>
              <a:rPr lang="it-IT" sz="1600" b="1" dirty="0"/>
              <a:t> </a:t>
            </a:r>
            <a:r>
              <a:rPr lang="it-IT" sz="1600" b="1" dirty="0" err="1"/>
              <a:t>coupler</a:t>
            </a:r>
            <a:r>
              <a:rPr lang="it-IT" sz="1600" dirty="0"/>
              <a:t>.</a:t>
            </a:r>
            <a:endParaRPr lang="it-IT" sz="1600" dirty="0">
              <a:solidFill>
                <a:prstClr val="black"/>
              </a:solidFill>
              <a:cs typeface="Calibri" panose="020F0502020204030204" pitchFamily="34" charset="0"/>
            </a:endParaRPr>
          </a:p>
          <a:p>
            <a:pPr marL="285750" indent="-285750" algn="just">
              <a:buClr>
                <a:srgbClr val="0070C0"/>
              </a:buClr>
              <a:buFont typeface="Arial" panose="020B0604020202020204" pitchFamily="34" charset="0"/>
              <a:buChar char="•"/>
            </a:pPr>
            <a:r>
              <a:rPr lang="it-IT" sz="1600" dirty="0" err="1">
                <a:solidFill>
                  <a:prstClr val="black"/>
                </a:solidFill>
                <a:cs typeface="Calibri" panose="020F0502020204030204" pitchFamily="34" charset="0"/>
              </a:rPr>
              <a:t>We</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perform</a:t>
            </a:r>
            <a:r>
              <a:rPr lang="it-IT" sz="1600" dirty="0">
                <a:solidFill>
                  <a:prstClr val="black"/>
                </a:solidFill>
                <a:cs typeface="Calibri" panose="020F0502020204030204" pitchFamily="34" charset="0"/>
              </a:rPr>
              <a:t> the low power </a:t>
            </a:r>
            <a:r>
              <a:rPr lang="it-IT" sz="1600" dirty="0" err="1">
                <a:solidFill>
                  <a:prstClr val="black"/>
                </a:solidFill>
                <a:cs typeface="Calibri" panose="020F0502020204030204" pitchFamily="34" charset="0"/>
              </a:rPr>
              <a:t>measurement</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before</a:t>
            </a:r>
            <a:r>
              <a:rPr lang="it-IT" sz="1600" dirty="0">
                <a:solidFill>
                  <a:prstClr val="black"/>
                </a:solidFill>
                <a:cs typeface="Calibri" panose="020F0502020204030204" pitchFamily="34" charset="0"/>
              </a:rPr>
              <a:t> cells </a:t>
            </a:r>
            <a:r>
              <a:rPr lang="it-IT" sz="1600" dirty="0" err="1">
                <a:solidFill>
                  <a:prstClr val="black"/>
                </a:solidFill>
                <a:cs typeface="Calibri" panose="020F0502020204030204" pitchFamily="34" charset="0"/>
              </a:rPr>
              <a:t>brazing</a:t>
            </a:r>
            <a:r>
              <a:rPr lang="it-IT" sz="1600" dirty="0">
                <a:solidFill>
                  <a:prstClr val="black"/>
                </a:solidFill>
                <a:cs typeface="Calibri" panose="020F0502020204030204" pitchFamily="34" charset="0"/>
              </a:rPr>
              <a:t>, after the </a:t>
            </a:r>
            <a:r>
              <a:rPr lang="it-IT" sz="1600" dirty="0" err="1">
                <a:solidFill>
                  <a:prstClr val="black"/>
                </a:solidFill>
                <a:cs typeface="Calibri" panose="020F0502020204030204" pitchFamily="34" charset="0"/>
              </a:rPr>
              <a:t>brazing</a:t>
            </a:r>
            <a:r>
              <a:rPr lang="it-IT" sz="1600" dirty="0">
                <a:solidFill>
                  <a:prstClr val="black"/>
                </a:solidFill>
                <a:cs typeface="Calibri" panose="020F0502020204030204" pitchFamily="34" charset="0"/>
              </a:rPr>
              <a:t> and </a:t>
            </a:r>
            <a:r>
              <a:rPr lang="it-IT" sz="1600" dirty="0" err="1">
                <a:solidFill>
                  <a:prstClr val="black"/>
                </a:solidFill>
                <a:cs typeface="Calibri" panose="020F0502020204030204" pitchFamily="34" charset="0"/>
              </a:rPr>
              <a:t>then</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we</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perform</a:t>
            </a:r>
            <a:r>
              <a:rPr lang="it-IT" sz="1600" dirty="0">
                <a:solidFill>
                  <a:prstClr val="black"/>
                </a:solidFill>
                <a:cs typeface="Calibri" panose="020F0502020204030204" pitchFamily="34" charset="0"/>
              </a:rPr>
              <a:t> the tuning of the </a:t>
            </a:r>
            <a:r>
              <a:rPr lang="it-IT" sz="1600" dirty="0" err="1">
                <a:solidFill>
                  <a:prstClr val="black"/>
                </a:solidFill>
                <a:cs typeface="Calibri" panose="020F0502020204030204" pitchFamily="34" charset="0"/>
              </a:rPr>
              <a:t>couplers</a:t>
            </a:r>
            <a:r>
              <a:rPr lang="it-IT" sz="1600" dirty="0">
                <a:solidFill>
                  <a:prstClr val="black"/>
                </a:solidFill>
                <a:cs typeface="Calibri" panose="020F0502020204030204" pitchFamily="34" charset="0"/>
              </a:rPr>
              <a:t>.</a:t>
            </a:r>
          </a:p>
          <a:p>
            <a:pPr marL="285750" indent="-285750" algn="just">
              <a:buClr>
                <a:srgbClr val="0070C0"/>
              </a:buClr>
              <a:buFont typeface="Arial" panose="020B0604020202020204" pitchFamily="34" charset="0"/>
              <a:buChar char="•"/>
            </a:pPr>
            <a:r>
              <a:rPr lang="it-IT" sz="1600" dirty="0" err="1">
                <a:solidFill>
                  <a:prstClr val="black"/>
                </a:solidFill>
                <a:cs typeface="Calibri" panose="020F0502020204030204" pitchFamily="34" charset="0"/>
              </a:rPr>
              <a:t>During</a:t>
            </a:r>
            <a:r>
              <a:rPr lang="it-IT" sz="1600" dirty="0">
                <a:solidFill>
                  <a:prstClr val="black"/>
                </a:solidFill>
                <a:cs typeface="Calibri" panose="020F0502020204030204" pitchFamily="34" charset="0"/>
              </a:rPr>
              <a:t> the </a:t>
            </a:r>
            <a:r>
              <a:rPr lang="it-IT" sz="1600" dirty="0" err="1">
                <a:solidFill>
                  <a:prstClr val="black"/>
                </a:solidFill>
                <a:cs typeface="Calibri" panose="020F0502020204030204" pitchFamily="34" charset="0"/>
              </a:rPr>
              <a:t>measurements</a:t>
            </a:r>
            <a:r>
              <a:rPr lang="it-IT" sz="1600" dirty="0">
                <a:solidFill>
                  <a:prstClr val="black"/>
                </a:solidFill>
                <a:cs typeface="Calibri" panose="020F0502020204030204" pitchFamily="34" charset="0"/>
              </a:rPr>
              <a:t> and the tuning </a:t>
            </a:r>
            <a:r>
              <a:rPr lang="it-IT" sz="1600" dirty="0" err="1">
                <a:solidFill>
                  <a:prstClr val="black"/>
                </a:solidFill>
                <a:cs typeface="Calibri" panose="020F0502020204030204" pitchFamily="34" charset="0"/>
              </a:rPr>
              <a:t>procedures</a:t>
            </a:r>
            <a:r>
              <a:rPr lang="it-IT" sz="1600" dirty="0">
                <a:solidFill>
                  <a:prstClr val="black"/>
                </a:solidFill>
                <a:cs typeface="Calibri" panose="020F0502020204030204" pitchFamily="34" charset="0"/>
              </a:rPr>
              <a:t> the structure </a:t>
            </a:r>
            <a:r>
              <a:rPr lang="it-IT" sz="1600" dirty="0" err="1">
                <a:solidFill>
                  <a:prstClr val="black"/>
                </a:solidFill>
                <a:cs typeface="Calibri" panose="020F0502020204030204" pitchFamily="34" charset="0"/>
              </a:rPr>
              <a:t>has</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been</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continuosly</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fluxed</a:t>
            </a:r>
            <a:r>
              <a:rPr lang="it-IT" sz="1600" dirty="0">
                <a:solidFill>
                  <a:prstClr val="black"/>
                </a:solidFill>
                <a:cs typeface="Calibri" panose="020F0502020204030204" pitchFamily="34" charset="0"/>
              </a:rPr>
              <a:t> with </a:t>
            </a:r>
            <a:r>
              <a:rPr lang="it-IT" sz="1600" dirty="0" err="1">
                <a:solidFill>
                  <a:prstClr val="black"/>
                </a:solidFill>
                <a:cs typeface="Calibri" panose="020F0502020204030204" pitchFamily="34" charset="0"/>
              </a:rPr>
              <a:t>nitrogen</a:t>
            </a:r>
            <a:r>
              <a:rPr lang="it-IT" sz="1600" dirty="0">
                <a:solidFill>
                  <a:prstClr val="black"/>
                </a:solidFill>
                <a:cs typeface="Calibri" panose="020F0502020204030204" pitchFamily="34" charset="0"/>
              </a:rPr>
              <a:t>.</a:t>
            </a:r>
          </a:p>
        </p:txBody>
      </p:sp>
      <p:pic>
        <p:nvPicPr>
          <p:cNvPr id="3" name="Immagine 2" descr="Immagine che contiene interno, elettronica, Schermo del computer, macchina&#10;&#10;Descrizione generata automaticamente">
            <a:extLst>
              <a:ext uri="{FF2B5EF4-FFF2-40B4-BE49-F238E27FC236}">
                <a16:creationId xmlns:a16="http://schemas.microsoft.com/office/drawing/2014/main" id="{83F26F78-5D33-D94A-2252-7F4F8F813DE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97331" y="4083323"/>
            <a:ext cx="3362330" cy="2521748"/>
          </a:xfrm>
          <a:prstGeom prst="rect">
            <a:avLst/>
          </a:prstGeom>
        </p:spPr>
      </p:pic>
      <p:sp>
        <p:nvSpPr>
          <p:cNvPr id="6" name="CasellaDiTesto 5">
            <a:extLst>
              <a:ext uri="{FF2B5EF4-FFF2-40B4-BE49-F238E27FC236}">
                <a16:creationId xmlns:a16="http://schemas.microsoft.com/office/drawing/2014/main" id="{CA03E7A4-7CAF-AF47-A483-541D2F23BD3F}"/>
              </a:ext>
            </a:extLst>
          </p:cNvPr>
          <p:cNvSpPr txBox="1"/>
          <p:nvPr/>
        </p:nvSpPr>
        <p:spPr>
          <a:xfrm>
            <a:off x="141288" y="915488"/>
            <a:ext cx="5325574" cy="338554"/>
          </a:xfrm>
          <a:prstGeom prst="rect">
            <a:avLst/>
          </a:prstGeom>
          <a:noFill/>
        </p:spPr>
        <p:txBody>
          <a:bodyPr wrap="square">
            <a:spAutoFit/>
          </a:bodyPr>
          <a:lstStyle/>
          <a:p>
            <a:r>
              <a:rPr lang="it-IT" sz="1600" b="1" i="1" dirty="0">
                <a:solidFill>
                  <a:srgbClr val="0000FF"/>
                </a:solidFill>
              </a:rPr>
              <a:t>X-band, 20 (+2) cells, CI, </a:t>
            </a:r>
            <a:r>
              <a:rPr lang="it-IT" sz="1600" b="1" i="1" dirty="0" err="1">
                <a:solidFill>
                  <a:srgbClr val="0000FF"/>
                </a:solidFill>
              </a:rPr>
              <a:t>travelling</a:t>
            </a:r>
            <a:r>
              <a:rPr lang="it-IT" sz="1600" b="1" i="1" dirty="0">
                <a:solidFill>
                  <a:srgbClr val="0000FF"/>
                </a:solidFill>
              </a:rPr>
              <a:t> </a:t>
            </a:r>
            <a:r>
              <a:rPr lang="it-IT" sz="1600" b="1" i="1" dirty="0" err="1">
                <a:solidFill>
                  <a:srgbClr val="0000FF"/>
                </a:solidFill>
              </a:rPr>
              <a:t>wave</a:t>
            </a:r>
            <a:r>
              <a:rPr lang="it-IT" sz="1600" b="1" i="1" dirty="0">
                <a:solidFill>
                  <a:srgbClr val="0000FF"/>
                </a:solidFill>
              </a:rPr>
              <a:t> structure </a:t>
            </a:r>
            <a:r>
              <a:rPr lang="it-IT" sz="1600" b="1" i="1" dirty="0" err="1">
                <a:solidFill>
                  <a:srgbClr val="0000FF"/>
                </a:solidFill>
              </a:rPr>
              <a:t>prototype</a:t>
            </a:r>
            <a:endParaRPr lang="it-IT" sz="1600" b="1" i="1" dirty="0">
              <a:solidFill>
                <a:srgbClr val="0000FF"/>
              </a:solidFill>
            </a:endParaRPr>
          </a:p>
        </p:txBody>
      </p:sp>
      <p:sp>
        <p:nvSpPr>
          <p:cNvPr id="7" name="Segnaposto numero diapositiva 6">
            <a:extLst>
              <a:ext uri="{FF2B5EF4-FFF2-40B4-BE49-F238E27FC236}">
                <a16:creationId xmlns:a16="http://schemas.microsoft.com/office/drawing/2014/main" id="{1E4DEA2A-213F-C48A-7AB9-089FBB2165CE}"/>
              </a:ext>
            </a:extLst>
          </p:cNvPr>
          <p:cNvSpPr>
            <a:spLocks noGrp="1"/>
          </p:cNvSpPr>
          <p:nvPr>
            <p:ph type="sldNum" sz="quarter" idx="12"/>
          </p:nvPr>
        </p:nvSpPr>
        <p:spPr/>
        <p:txBody>
          <a:bodyPr/>
          <a:lstStyle/>
          <a:p>
            <a:fld id="{3A9FF215-316F-4B65-BCDA-A765DC2D78E5}" type="slidenum">
              <a:rPr lang="en-GB" smtClean="0"/>
              <a:t>15</a:t>
            </a:fld>
            <a:endParaRPr lang="en-GB"/>
          </a:p>
        </p:txBody>
      </p:sp>
      <p:pic>
        <p:nvPicPr>
          <p:cNvPr id="8" name="Immagine 7" descr="Immagine che contiene macchina, ingegneria, acciaio, cilindro&#10;&#10;Descrizione generata automaticamente">
            <a:extLst>
              <a:ext uri="{FF2B5EF4-FFF2-40B4-BE49-F238E27FC236}">
                <a16:creationId xmlns:a16="http://schemas.microsoft.com/office/drawing/2014/main" id="{FDA3DFF2-BE31-96F5-4605-EE6AB001663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50510" y="1127197"/>
            <a:ext cx="2123901" cy="2831868"/>
          </a:xfrm>
          <a:prstGeom prst="rect">
            <a:avLst/>
          </a:prstGeom>
        </p:spPr>
      </p:pic>
      <p:sp>
        <p:nvSpPr>
          <p:cNvPr id="9" name="CasellaDiTesto 8">
            <a:extLst>
              <a:ext uri="{FF2B5EF4-FFF2-40B4-BE49-F238E27FC236}">
                <a16:creationId xmlns:a16="http://schemas.microsoft.com/office/drawing/2014/main" id="{3146E0EB-F089-36D2-3AB4-21B3F4CF9753}"/>
              </a:ext>
            </a:extLst>
          </p:cNvPr>
          <p:cNvSpPr txBox="1"/>
          <p:nvPr/>
        </p:nvSpPr>
        <p:spPr>
          <a:xfrm>
            <a:off x="7556316" y="805155"/>
            <a:ext cx="1579642" cy="369332"/>
          </a:xfrm>
          <a:prstGeom prst="rect">
            <a:avLst/>
          </a:prstGeom>
          <a:noFill/>
        </p:spPr>
        <p:txBody>
          <a:bodyPr wrap="square">
            <a:spAutoFit/>
          </a:bodyPr>
          <a:lstStyle/>
          <a:p>
            <a:r>
              <a:rPr lang="it-IT" sz="1800" b="1" i="1" dirty="0" err="1">
                <a:solidFill>
                  <a:srgbClr val="0000FF"/>
                </a:solidFill>
              </a:rPr>
              <a:t>Before</a:t>
            </a:r>
            <a:r>
              <a:rPr lang="it-IT" sz="1800" b="1" i="1" dirty="0">
                <a:solidFill>
                  <a:srgbClr val="0000FF"/>
                </a:solidFill>
              </a:rPr>
              <a:t> </a:t>
            </a:r>
            <a:r>
              <a:rPr lang="it-IT" sz="1800" b="1" i="1" dirty="0" err="1">
                <a:solidFill>
                  <a:srgbClr val="0000FF"/>
                </a:solidFill>
              </a:rPr>
              <a:t>brazing</a:t>
            </a:r>
            <a:endParaRPr lang="it-IT" sz="1800" b="1" i="1" dirty="0">
              <a:solidFill>
                <a:srgbClr val="0000FF"/>
              </a:solidFill>
            </a:endParaRPr>
          </a:p>
        </p:txBody>
      </p:sp>
      <p:sp>
        <p:nvSpPr>
          <p:cNvPr id="10" name="CasellaDiTesto 9">
            <a:extLst>
              <a:ext uri="{FF2B5EF4-FFF2-40B4-BE49-F238E27FC236}">
                <a16:creationId xmlns:a16="http://schemas.microsoft.com/office/drawing/2014/main" id="{1CA10D62-DAB2-3B09-9868-6B03C83CF363}"/>
              </a:ext>
            </a:extLst>
          </p:cNvPr>
          <p:cNvSpPr txBox="1"/>
          <p:nvPr/>
        </p:nvSpPr>
        <p:spPr>
          <a:xfrm>
            <a:off x="9869670" y="784802"/>
            <a:ext cx="1579642" cy="369332"/>
          </a:xfrm>
          <a:prstGeom prst="rect">
            <a:avLst/>
          </a:prstGeom>
          <a:noFill/>
        </p:spPr>
        <p:txBody>
          <a:bodyPr wrap="square">
            <a:spAutoFit/>
          </a:bodyPr>
          <a:lstStyle/>
          <a:p>
            <a:r>
              <a:rPr lang="it-IT" sz="1800" b="1" i="1" dirty="0">
                <a:solidFill>
                  <a:srgbClr val="0000FF"/>
                </a:solidFill>
              </a:rPr>
              <a:t>After </a:t>
            </a:r>
            <a:r>
              <a:rPr lang="it-IT" sz="1800" b="1" i="1" dirty="0" err="1">
                <a:solidFill>
                  <a:srgbClr val="0000FF"/>
                </a:solidFill>
              </a:rPr>
              <a:t>brazing</a:t>
            </a:r>
            <a:endParaRPr lang="it-IT" sz="1800" b="1" i="1" dirty="0">
              <a:solidFill>
                <a:srgbClr val="0000FF"/>
              </a:solidFill>
            </a:endParaRPr>
          </a:p>
        </p:txBody>
      </p:sp>
      <p:sp>
        <p:nvSpPr>
          <p:cNvPr id="11" name="CasellaDiTesto 10">
            <a:extLst>
              <a:ext uri="{FF2B5EF4-FFF2-40B4-BE49-F238E27FC236}">
                <a16:creationId xmlns:a16="http://schemas.microsoft.com/office/drawing/2014/main" id="{35A1AF7B-2CA2-794E-3ACA-76124D2CFF80}"/>
              </a:ext>
            </a:extLst>
          </p:cNvPr>
          <p:cNvSpPr txBox="1"/>
          <p:nvPr/>
        </p:nvSpPr>
        <p:spPr>
          <a:xfrm rot="16200000">
            <a:off x="3921956" y="5236562"/>
            <a:ext cx="45719" cy="276999"/>
          </a:xfrm>
          <a:prstGeom prst="rect">
            <a:avLst/>
          </a:prstGeom>
          <a:solidFill>
            <a:schemeClr val="bg1"/>
          </a:solidFill>
        </p:spPr>
        <p:txBody>
          <a:bodyPr wrap="square" rtlCol="0">
            <a:spAutoFit/>
          </a:bodyPr>
          <a:lstStyle/>
          <a:p>
            <a:r>
              <a:rPr lang="it-IT" sz="1200" dirty="0"/>
              <a:t>2</a:t>
            </a:r>
          </a:p>
        </p:txBody>
      </p:sp>
    </p:spTree>
    <p:extLst>
      <p:ext uri="{BB962C8B-B14F-4D97-AF65-F5344CB8AC3E}">
        <p14:creationId xmlns:p14="http://schemas.microsoft.com/office/powerpoint/2010/main" val="18855868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asellaDiTesto 14">
            <a:extLst>
              <a:ext uri="{FF2B5EF4-FFF2-40B4-BE49-F238E27FC236}">
                <a16:creationId xmlns:a16="http://schemas.microsoft.com/office/drawing/2014/main" id="{AA3E870E-ECFA-6AFB-350A-D68B80C775AF}"/>
              </a:ext>
            </a:extLst>
          </p:cNvPr>
          <p:cNvSpPr txBox="1"/>
          <p:nvPr/>
        </p:nvSpPr>
        <p:spPr>
          <a:xfrm>
            <a:off x="174738" y="76727"/>
            <a:ext cx="6096000" cy="584775"/>
          </a:xfrm>
          <a:prstGeom prst="rect">
            <a:avLst/>
          </a:prstGeom>
          <a:noFill/>
        </p:spPr>
        <p:txBody>
          <a:bodyPr wrap="square">
            <a:spAutoFit/>
          </a:bodyPr>
          <a:lstStyle/>
          <a:p>
            <a:r>
              <a:rPr lang="it-IT" sz="3200" b="1" dirty="0" err="1">
                <a:solidFill>
                  <a:schemeClr val="tx1">
                    <a:lumMod val="85000"/>
                  </a:schemeClr>
                </a:solidFill>
                <a:latin typeface="Calibri" panose="020F0502020204030204" pitchFamily="34" charset="0"/>
                <a:cs typeface="Calibri" panose="020F0502020204030204" pitchFamily="34" charset="0"/>
              </a:rPr>
              <a:t>BeadPull</a:t>
            </a:r>
            <a:r>
              <a:rPr lang="it-IT" sz="3200" b="1" dirty="0">
                <a:solidFill>
                  <a:schemeClr val="tx1">
                    <a:lumMod val="85000"/>
                  </a:schemeClr>
                </a:solidFill>
                <a:latin typeface="Calibri" panose="020F0502020204030204" pitchFamily="34" charset="0"/>
                <a:cs typeface="Calibri" panose="020F0502020204030204" pitchFamily="34" charset="0"/>
              </a:rPr>
              <a:t> </a:t>
            </a:r>
            <a:r>
              <a:rPr lang="it-IT" sz="3200" b="1" dirty="0" err="1">
                <a:solidFill>
                  <a:schemeClr val="tx1">
                    <a:lumMod val="85000"/>
                  </a:schemeClr>
                </a:solidFill>
                <a:latin typeface="Calibri" panose="020F0502020204030204" pitchFamily="34" charset="0"/>
                <a:cs typeface="Calibri" panose="020F0502020204030204" pitchFamily="34" charset="0"/>
              </a:rPr>
              <a:t>measurements</a:t>
            </a:r>
            <a:endParaRPr lang="it-IT" sz="3200" dirty="0"/>
          </a:p>
        </p:txBody>
      </p:sp>
      <p:pic>
        <p:nvPicPr>
          <p:cNvPr id="4" name="Immagine 3">
            <a:extLst>
              <a:ext uri="{FF2B5EF4-FFF2-40B4-BE49-F238E27FC236}">
                <a16:creationId xmlns:a16="http://schemas.microsoft.com/office/drawing/2014/main" id="{1F516A50-67D4-6698-BDCE-58FEB8C61AA2}"/>
              </a:ext>
            </a:extLst>
          </p:cNvPr>
          <p:cNvPicPr>
            <a:picLocks noChangeAspect="1"/>
          </p:cNvPicPr>
          <p:nvPr/>
        </p:nvPicPr>
        <p:blipFill>
          <a:blip r:embed="rId2"/>
          <a:stretch>
            <a:fillRect/>
          </a:stretch>
        </p:blipFill>
        <p:spPr>
          <a:xfrm>
            <a:off x="3016204" y="559991"/>
            <a:ext cx="4251657" cy="3188743"/>
          </a:xfrm>
          <a:prstGeom prst="rect">
            <a:avLst/>
          </a:prstGeom>
        </p:spPr>
      </p:pic>
      <p:pic>
        <p:nvPicPr>
          <p:cNvPr id="8" name="Immagine 7">
            <a:extLst>
              <a:ext uri="{FF2B5EF4-FFF2-40B4-BE49-F238E27FC236}">
                <a16:creationId xmlns:a16="http://schemas.microsoft.com/office/drawing/2014/main" id="{5DDFAF4F-63BF-50CC-AE41-508FEE53C283}"/>
              </a:ext>
            </a:extLst>
          </p:cNvPr>
          <p:cNvPicPr>
            <a:picLocks noChangeAspect="1"/>
          </p:cNvPicPr>
          <p:nvPr/>
        </p:nvPicPr>
        <p:blipFill>
          <a:blip r:embed="rId3"/>
          <a:stretch>
            <a:fillRect/>
          </a:stretch>
        </p:blipFill>
        <p:spPr>
          <a:xfrm>
            <a:off x="7049968" y="401633"/>
            <a:ext cx="4462801" cy="3347101"/>
          </a:xfrm>
          <a:prstGeom prst="rect">
            <a:avLst/>
          </a:prstGeom>
        </p:spPr>
      </p:pic>
      <p:pic>
        <p:nvPicPr>
          <p:cNvPr id="11" name="Immagine 10">
            <a:extLst>
              <a:ext uri="{FF2B5EF4-FFF2-40B4-BE49-F238E27FC236}">
                <a16:creationId xmlns:a16="http://schemas.microsoft.com/office/drawing/2014/main" id="{24B1FB09-E504-7D2C-7602-2C457CF42C50}"/>
              </a:ext>
            </a:extLst>
          </p:cNvPr>
          <p:cNvPicPr>
            <a:picLocks noChangeAspect="1"/>
          </p:cNvPicPr>
          <p:nvPr/>
        </p:nvPicPr>
        <p:blipFill>
          <a:blip r:embed="rId4"/>
          <a:stretch>
            <a:fillRect/>
          </a:stretch>
        </p:blipFill>
        <p:spPr>
          <a:xfrm>
            <a:off x="3349537" y="3997018"/>
            <a:ext cx="3814642" cy="2860982"/>
          </a:xfrm>
          <a:prstGeom prst="rect">
            <a:avLst/>
          </a:prstGeom>
        </p:spPr>
      </p:pic>
      <p:pic>
        <p:nvPicPr>
          <p:cNvPr id="14" name="Immagine 13">
            <a:extLst>
              <a:ext uri="{FF2B5EF4-FFF2-40B4-BE49-F238E27FC236}">
                <a16:creationId xmlns:a16="http://schemas.microsoft.com/office/drawing/2014/main" id="{64116139-9A54-327B-5F75-83D95FBD3012}"/>
              </a:ext>
            </a:extLst>
          </p:cNvPr>
          <p:cNvPicPr>
            <a:picLocks noChangeAspect="1"/>
          </p:cNvPicPr>
          <p:nvPr/>
        </p:nvPicPr>
        <p:blipFill>
          <a:blip r:embed="rId5"/>
          <a:stretch>
            <a:fillRect/>
          </a:stretch>
        </p:blipFill>
        <p:spPr>
          <a:xfrm>
            <a:off x="7620001" y="4113555"/>
            <a:ext cx="3611590" cy="2708692"/>
          </a:xfrm>
          <a:prstGeom prst="rect">
            <a:avLst/>
          </a:prstGeom>
        </p:spPr>
      </p:pic>
      <p:sp>
        <p:nvSpPr>
          <p:cNvPr id="12" name="Rettangolo 11">
            <a:extLst>
              <a:ext uri="{FF2B5EF4-FFF2-40B4-BE49-F238E27FC236}">
                <a16:creationId xmlns:a16="http://schemas.microsoft.com/office/drawing/2014/main" id="{E1A12E2C-0B2E-A254-0471-A8537CEFE52A}"/>
              </a:ext>
            </a:extLst>
          </p:cNvPr>
          <p:cNvSpPr/>
          <p:nvPr/>
        </p:nvSpPr>
        <p:spPr>
          <a:xfrm>
            <a:off x="3890953" y="6150332"/>
            <a:ext cx="3234533" cy="338554"/>
          </a:xfrm>
          <a:prstGeom prst="rect">
            <a:avLst/>
          </a:prstGeom>
        </p:spPr>
        <p:txBody>
          <a:bodyPr wrap="square">
            <a:spAutoFit/>
          </a:bodyPr>
          <a:lstStyle/>
          <a:p>
            <a:r>
              <a:rPr lang="it-IT" sz="1600" dirty="0" err="1">
                <a:solidFill>
                  <a:prstClr val="black"/>
                </a:solidFill>
                <a:cs typeface="Calibri" panose="020F0502020204030204" pitchFamily="34" charset="0"/>
              </a:rPr>
              <a:t>Average</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Phase</a:t>
            </a:r>
            <a:r>
              <a:rPr lang="it-IT" sz="1600" dirty="0">
                <a:solidFill>
                  <a:prstClr val="black"/>
                </a:solidFill>
                <a:cs typeface="Calibri" panose="020F0502020204030204" pitchFamily="34" charset="0"/>
              </a:rPr>
              <a:t> Advance = 120,3 °</a:t>
            </a:r>
            <a:endParaRPr lang="it-IT" sz="1600" b="1" dirty="0">
              <a:solidFill>
                <a:prstClr val="black"/>
              </a:solidFill>
              <a:cs typeface="Calibri" panose="020F0502020204030204" pitchFamily="34" charset="0"/>
            </a:endParaRPr>
          </a:p>
        </p:txBody>
      </p:sp>
      <p:pic>
        <p:nvPicPr>
          <p:cNvPr id="2" name="Immagine 1" descr="Immagine che contiene elettronica, macchina, interno, Ingegneria elettronica&#10;&#10;Descrizione generata automaticamente">
            <a:extLst>
              <a:ext uri="{FF2B5EF4-FFF2-40B4-BE49-F238E27FC236}">
                <a16:creationId xmlns:a16="http://schemas.microsoft.com/office/drawing/2014/main" id="{681C521B-FD4F-7A37-922E-5963B17D6D8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0710" y="922397"/>
            <a:ext cx="2856768" cy="2142576"/>
          </a:xfrm>
          <a:prstGeom prst="rect">
            <a:avLst/>
          </a:prstGeom>
        </p:spPr>
      </p:pic>
      <p:sp>
        <p:nvSpPr>
          <p:cNvPr id="5" name="Rettangolo 4">
            <a:extLst>
              <a:ext uri="{FF2B5EF4-FFF2-40B4-BE49-F238E27FC236}">
                <a16:creationId xmlns:a16="http://schemas.microsoft.com/office/drawing/2014/main" id="{4C859556-BD0D-202E-E1AE-FCFA0802B1D1}"/>
              </a:ext>
            </a:extLst>
          </p:cNvPr>
          <p:cNvSpPr/>
          <p:nvPr/>
        </p:nvSpPr>
        <p:spPr>
          <a:xfrm>
            <a:off x="290710" y="4404422"/>
            <a:ext cx="2813548" cy="1569660"/>
          </a:xfrm>
          <a:prstGeom prst="rect">
            <a:avLst/>
          </a:prstGeom>
        </p:spPr>
        <p:txBody>
          <a:bodyPr wrap="square">
            <a:spAutoFit/>
          </a:bodyPr>
          <a:lstStyle/>
          <a:p>
            <a:r>
              <a:rPr lang="it-IT" sz="1600" dirty="0" err="1">
                <a:solidFill>
                  <a:prstClr val="black"/>
                </a:solidFill>
                <a:cs typeface="Calibri" panose="020F0502020204030204" pitchFamily="34" charset="0"/>
              </a:rPr>
              <a:t>All</a:t>
            </a:r>
            <a:r>
              <a:rPr lang="it-IT" sz="1600" dirty="0">
                <a:solidFill>
                  <a:prstClr val="black"/>
                </a:solidFill>
                <a:cs typeface="Calibri" panose="020F0502020204030204" pitchFamily="34" charset="0"/>
              </a:rPr>
              <a:t> the cells </a:t>
            </a:r>
            <a:r>
              <a:rPr lang="it-IT" sz="1600" dirty="0" err="1">
                <a:solidFill>
                  <a:prstClr val="black"/>
                </a:solidFill>
                <a:cs typeface="Calibri" panose="020F0502020204030204" pitchFamily="34" charset="0"/>
              </a:rPr>
              <a:t>sems</a:t>
            </a:r>
            <a:r>
              <a:rPr lang="it-IT" sz="1600" dirty="0">
                <a:solidFill>
                  <a:prstClr val="black"/>
                </a:solidFill>
                <a:cs typeface="Calibri" panose="020F0502020204030204" pitchFamily="34" charset="0"/>
              </a:rPr>
              <a:t> to be </a:t>
            </a:r>
            <a:r>
              <a:rPr lang="it-IT" sz="1600" dirty="0" err="1">
                <a:solidFill>
                  <a:prstClr val="black"/>
                </a:solidFill>
                <a:cs typeface="Calibri" panose="020F0502020204030204" pitchFamily="34" charset="0"/>
              </a:rPr>
              <a:t>smaller</a:t>
            </a:r>
            <a:r>
              <a:rPr lang="it-IT" sz="1600" dirty="0">
                <a:solidFill>
                  <a:prstClr val="black"/>
                </a:solidFill>
                <a:cs typeface="Calibri" panose="020F0502020204030204" pitchFamily="34" charset="0"/>
              </a:rPr>
              <a:t> (2-3 </a:t>
            </a:r>
            <a:r>
              <a:rPr lang="it-IT" sz="1600" dirty="0" err="1">
                <a:solidFill>
                  <a:prstClr val="black"/>
                </a:solidFill>
                <a:cs typeface="Calibri" panose="020F0502020204030204" pitchFamily="34" charset="0"/>
              </a:rPr>
              <a:t>um</a:t>
            </a:r>
            <a:r>
              <a:rPr lang="it-IT" sz="1600" dirty="0">
                <a:solidFill>
                  <a:prstClr val="black"/>
                </a:solidFill>
                <a:cs typeface="Calibri" panose="020F0502020204030204" pitchFamily="34" charset="0"/>
              </a:rPr>
              <a:t> on the </a:t>
            </a:r>
            <a:r>
              <a:rPr lang="it-IT" sz="1600" dirty="0" err="1">
                <a:solidFill>
                  <a:prstClr val="black"/>
                </a:solidFill>
                <a:cs typeface="Calibri" panose="020F0502020204030204" pitchFamily="34" charset="0"/>
              </a:rPr>
              <a:t>diameter</a:t>
            </a:r>
            <a:r>
              <a:rPr lang="it-IT" sz="1600" dirty="0">
                <a:solidFill>
                  <a:prstClr val="black"/>
                </a:solidFill>
                <a:cs typeface="Calibri" panose="020F0502020204030204" pitchFamily="34" charset="0"/>
              </a:rPr>
              <a:t>) to compensate to </a:t>
            </a:r>
            <a:r>
              <a:rPr lang="it-IT" sz="1600" dirty="0" err="1">
                <a:solidFill>
                  <a:prstClr val="black"/>
                </a:solidFill>
                <a:cs typeface="Calibri" panose="020F0502020204030204" pitchFamily="34" charset="0"/>
              </a:rPr>
              <a:t>obtain</a:t>
            </a:r>
            <a:r>
              <a:rPr lang="it-IT" sz="1600" dirty="0">
                <a:solidFill>
                  <a:prstClr val="black"/>
                </a:solidFill>
                <a:cs typeface="Calibri" panose="020F0502020204030204" pitchFamily="34" charset="0"/>
              </a:rPr>
              <a:t> the best </a:t>
            </a:r>
            <a:r>
              <a:rPr lang="it-IT" sz="1600" dirty="0" err="1">
                <a:solidFill>
                  <a:prstClr val="black"/>
                </a:solidFill>
                <a:cs typeface="Calibri" panose="020F0502020204030204" pitchFamily="34" charset="0"/>
              </a:rPr>
              <a:t>response</a:t>
            </a:r>
            <a:r>
              <a:rPr lang="it-IT" sz="1600" dirty="0">
                <a:solidFill>
                  <a:prstClr val="black"/>
                </a:solidFill>
                <a:cs typeface="Calibri" panose="020F0502020204030204" pitchFamily="34" charset="0"/>
              </a:rPr>
              <a:t> from the cells </a:t>
            </a:r>
            <a:r>
              <a:rPr lang="it-IT" sz="1600" dirty="0" err="1">
                <a:solidFill>
                  <a:prstClr val="black"/>
                </a:solidFill>
                <a:cs typeface="Calibri" panose="020F0502020204030204" pitchFamily="34" charset="0"/>
              </a:rPr>
              <a:t>we</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will</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need</a:t>
            </a:r>
            <a:r>
              <a:rPr lang="it-IT" sz="1600" dirty="0">
                <a:solidFill>
                  <a:prstClr val="black"/>
                </a:solidFill>
                <a:cs typeface="Calibri" panose="020F0502020204030204" pitchFamily="34" charset="0"/>
              </a:rPr>
              <a:t> to </a:t>
            </a:r>
            <a:r>
              <a:rPr lang="it-IT" sz="1600" dirty="0" err="1">
                <a:solidFill>
                  <a:prstClr val="black"/>
                </a:solidFill>
                <a:cs typeface="Calibri" panose="020F0502020204030204" pitchFamily="34" charset="0"/>
              </a:rPr>
              <a:t>increase</a:t>
            </a:r>
            <a:r>
              <a:rPr lang="it-IT" sz="1600" dirty="0">
                <a:solidFill>
                  <a:prstClr val="black"/>
                </a:solidFill>
                <a:cs typeface="Calibri" panose="020F0502020204030204" pitchFamily="34" charset="0"/>
              </a:rPr>
              <a:t> the working temperature → </a:t>
            </a:r>
            <a:r>
              <a:rPr lang="it-IT" sz="1600" b="1" dirty="0" err="1">
                <a:solidFill>
                  <a:prstClr val="black"/>
                </a:solidFill>
                <a:cs typeface="Calibri" panose="020F0502020204030204" pitchFamily="34" charset="0"/>
              </a:rPr>
              <a:t>T</a:t>
            </a:r>
            <a:r>
              <a:rPr lang="it-IT" sz="1600" b="1" baseline="-25000" dirty="0" err="1">
                <a:solidFill>
                  <a:prstClr val="black"/>
                </a:solidFill>
                <a:cs typeface="Calibri" panose="020F0502020204030204" pitchFamily="34" charset="0"/>
              </a:rPr>
              <a:t>cav</a:t>
            </a:r>
            <a:r>
              <a:rPr lang="it-IT" sz="1600" b="1" dirty="0">
                <a:solidFill>
                  <a:prstClr val="black"/>
                </a:solidFill>
                <a:cs typeface="Calibri" panose="020F0502020204030204" pitchFamily="34" charset="0"/>
              </a:rPr>
              <a:t> = 30 – 35 °C</a:t>
            </a:r>
            <a:endParaRPr lang="it-IT" sz="1600" dirty="0">
              <a:solidFill>
                <a:prstClr val="black"/>
              </a:solidFill>
              <a:cs typeface="Calibri" panose="020F0502020204030204" pitchFamily="34" charset="0"/>
            </a:endParaRPr>
          </a:p>
        </p:txBody>
      </p:sp>
      <p:sp>
        <p:nvSpPr>
          <p:cNvPr id="7" name="CasellaDiTesto 6">
            <a:extLst>
              <a:ext uri="{FF2B5EF4-FFF2-40B4-BE49-F238E27FC236}">
                <a16:creationId xmlns:a16="http://schemas.microsoft.com/office/drawing/2014/main" id="{3485772E-CD71-3991-A663-3D27D750A1A5}"/>
              </a:ext>
            </a:extLst>
          </p:cNvPr>
          <p:cNvSpPr txBox="1"/>
          <p:nvPr/>
        </p:nvSpPr>
        <p:spPr>
          <a:xfrm>
            <a:off x="290710" y="3454719"/>
            <a:ext cx="3133969" cy="830997"/>
          </a:xfrm>
          <a:prstGeom prst="rect">
            <a:avLst/>
          </a:prstGeom>
          <a:noFill/>
        </p:spPr>
        <p:txBody>
          <a:bodyPr wrap="square">
            <a:spAutoFit/>
          </a:bodyPr>
          <a:lstStyle/>
          <a:p>
            <a:r>
              <a:rPr lang="it-IT" sz="1600" dirty="0">
                <a:solidFill>
                  <a:prstClr val="black"/>
                </a:solidFill>
                <a:cs typeface="Calibri" panose="020F0502020204030204" pitchFamily="34" charset="0"/>
              </a:rPr>
              <a:t>The </a:t>
            </a:r>
            <a:r>
              <a:rPr lang="it-IT" sz="1600" dirty="0" err="1">
                <a:solidFill>
                  <a:prstClr val="black"/>
                </a:solidFill>
                <a:cs typeface="Calibri" panose="020F0502020204030204" pitchFamily="34" charset="0"/>
              </a:rPr>
              <a:t>bead</a:t>
            </a:r>
            <a:r>
              <a:rPr lang="it-IT" sz="1600" dirty="0">
                <a:solidFill>
                  <a:prstClr val="black"/>
                </a:solidFill>
                <a:cs typeface="Calibri" panose="020F0502020204030204" pitchFamily="34" charset="0"/>
              </a:rPr>
              <a:t> drop </a:t>
            </a:r>
            <a:r>
              <a:rPr lang="it-IT" sz="1600" dirty="0" err="1">
                <a:solidFill>
                  <a:prstClr val="black"/>
                </a:solidFill>
                <a:cs typeface="Calibri" panose="020F0502020204030204" pitchFamily="34" charset="0"/>
              </a:rPr>
              <a:t>measurement</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has</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been</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performed</a:t>
            </a:r>
            <a:r>
              <a:rPr lang="it-IT" sz="1600" dirty="0">
                <a:solidFill>
                  <a:prstClr val="black"/>
                </a:solidFill>
                <a:cs typeface="Calibri" panose="020F0502020204030204" pitchFamily="34" charset="0"/>
              </a:rPr>
              <a:t> </a:t>
            </a:r>
            <a:r>
              <a:rPr lang="it-IT" sz="1600" dirty="0" err="1">
                <a:solidFill>
                  <a:prstClr val="black"/>
                </a:solidFill>
                <a:cs typeface="Calibri" panose="020F0502020204030204" pitchFamily="34" charset="0"/>
              </a:rPr>
              <a:t>before</a:t>
            </a:r>
            <a:r>
              <a:rPr lang="it-IT" sz="1600" dirty="0">
                <a:solidFill>
                  <a:prstClr val="black"/>
                </a:solidFill>
                <a:cs typeface="Calibri" panose="020F0502020204030204" pitchFamily="34" charset="0"/>
              </a:rPr>
              <a:t> and after the tuning of the </a:t>
            </a:r>
            <a:r>
              <a:rPr lang="it-IT" sz="1600" dirty="0" err="1">
                <a:solidFill>
                  <a:prstClr val="black"/>
                </a:solidFill>
                <a:cs typeface="Calibri" panose="020F0502020204030204" pitchFamily="34" charset="0"/>
              </a:rPr>
              <a:t>couplers</a:t>
            </a:r>
            <a:endParaRPr lang="it-IT" sz="1600" dirty="0"/>
          </a:p>
        </p:txBody>
      </p:sp>
      <p:sp>
        <p:nvSpPr>
          <p:cNvPr id="9" name="CasellaDiTesto 8">
            <a:extLst>
              <a:ext uri="{FF2B5EF4-FFF2-40B4-BE49-F238E27FC236}">
                <a16:creationId xmlns:a16="http://schemas.microsoft.com/office/drawing/2014/main" id="{D27D7894-C176-C6DF-D069-0D5B954F06E0}"/>
              </a:ext>
            </a:extLst>
          </p:cNvPr>
          <p:cNvSpPr txBox="1"/>
          <p:nvPr/>
        </p:nvSpPr>
        <p:spPr>
          <a:xfrm>
            <a:off x="4050900" y="3862666"/>
            <a:ext cx="2999068" cy="369332"/>
          </a:xfrm>
          <a:prstGeom prst="rect">
            <a:avLst/>
          </a:prstGeom>
          <a:noFill/>
        </p:spPr>
        <p:txBody>
          <a:bodyPr wrap="square">
            <a:spAutoFit/>
          </a:bodyPr>
          <a:lstStyle/>
          <a:p>
            <a:r>
              <a:rPr lang="it-IT" sz="1800" b="1" i="1" dirty="0" err="1">
                <a:solidFill>
                  <a:srgbClr val="0000FF"/>
                </a:solidFill>
              </a:rPr>
              <a:t>Phase</a:t>
            </a:r>
            <a:r>
              <a:rPr lang="it-IT" sz="1800" b="1" i="1" dirty="0">
                <a:solidFill>
                  <a:srgbClr val="0000FF"/>
                </a:solidFill>
              </a:rPr>
              <a:t> </a:t>
            </a:r>
            <a:r>
              <a:rPr lang="it-IT" sz="1800" b="1" i="1" dirty="0" err="1">
                <a:solidFill>
                  <a:srgbClr val="0000FF"/>
                </a:solidFill>
              </a:rPr>
              <a:t>advance</a:t>
            </a:r>
            <a:r>
              <a:rPr lang="it-IT" sz="1800" b="1" i="1" dirty="0">
                <a:solidFill>
                  <a:srgbClr val="0000FF"/>
                </a:solidFill>
              </a:rPr>
              <a:t> per </a:t>
            </a:r>
            <a:r>
              <a:rPr lang="it-IT" sz="1800" b="1" i="1" dirty="0" err="1">
                <a:solidFill>
                  <a:srgbClr val="0000FF"/>
                </a:solidFill>
              </a:rPr>
              <a:t>cell</a:t>
            </a:r>
            <a:endParaRPr lang="it-IT" sz="1800" b="1" i="1" dirty="0">
              <a:solidFill>
                <a:srgbClr val="0000FF"/>
              </a:solidFill>
            </a:endParaRPr>
          </a:p>
        </p:txBody>
      </p:sp>
      <p:sp>
        <p:nvSpPr>
          <p:cNvPr id="10" name="CasellaDiTesto 9">
            <a:extLst>
              <a:ext uri="{FF2B5EF4-FFF2-40B4-BE49-F238E27FC236}">
                <a16:creationId xmlns:a16="http://schemas.microsoft.com/office/drawing/2014/main" id="{7177F43F-243A-868E-D780-0693FD4FF3A2}"/>
              </a:ext>
            </a:extLst>
          </p:cNvPr>
          <p:cNvSpPr txBox="1"/>
          <p:nvPr/>
        </p:nvSpPr>
        <p:spPr>
          <a:xfrm>
            <a:off x="8065477" y="3870217"/>
            <a:ext cx="2999068" cy="369332"/>
          </a:xfrm>
          <a:prstGeom prst="rect">
            <a:avLst/>
          </a:prstGeom>
          <a:noFill/>
        </p:spPr>
        <p:txBody>
          <a:bodyPr wrap="square">
            <a:spAutoFit/>
          </a:bodyPr>
          <a:lstStyle/>
          <a:p>
            <a:r>
              <a:rPr lang="it-IT" sz="1800" b="1" i="1" dirty="0">
                <a:solidFill>
                  <a:srgbClr val="0000FF"/>
                </a:solidFill>
              </a:rPr>
              <a:t>Cumulative </a:t>
            </a:r>
            <a:r>
              <a:rPr lang="it-IT" sz="1800" b="1" i="1" dirty="0" err="1">
                <a:solidFill>
                  <a:srgbClr val="0000FF"/>
                </a:solidFill>
              </a:rPr>
              <a:t>Phase</a:t>
            </a:r>
            <a:r>
              <a:rPr lang="it-IT" sz="1800" b="1" i="1" dirty="0">
                <a:solidFill>
                  <a:srgbClr val="0000FF"/>
                </a:solidFill>
              </a:rPr>
              <a:t> </a:t>
            </a:r>
            <a:r>
              <a:rPr lang="it-IT" sz="1800" b="1" i="1" dirty="0" err="1">
                <a:solidFill>
                  <a:srgbClr val="0000FF"/>
                </a:solidFill>
              </a:rPr>
              <a:t>advance</a:t>
            </a:r>
            <a:endParaRPr lang="it-IT" sz="1800" b="1" i="1" dirty="0">
              <a:solidFill>
                <a:srgbClr val="0000FF"/>
              </a:solidFill>
            </a:endParaRPr>
          </a:p>
        </p:txBody>
      </p:sp>
    </p:spTree>
    <p:extLst>
      <p:ext uri="{BB962C8B-B14F-4D97-AF65-F5344CB8AC3E}">
        <p14:creationId xmlns:p14="http://schemas.microsoft.com/office/powerpoint/2010/main" val="38710381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ttangolo 49">
            <a:extLst>
              <a:ext uri="{FF2B5EF4-FFF2-40B4-BE49-F238E27FC236}">
                <a16:creationId xmlns:a16="http://schemas.microsoft.com/office/drawing/2014/main" id="{E8C82A9A-12FB-4258-8F1C-E4251D68339B}"/>
              </a:ext>
            </a:extLst>
          </p:cNvPr>
          <p:cNvSpPr/>
          <p:nvPr/>
        </p:nvSpPr>
        <p:spPr>
          <a:xfrm>
            <a:off x="-1" y="0"/>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ttangolo 11">
            <a:extLst>
              <a:ext uri="{FF2B5EF4-FFF2-40B4-BE49-F238E27FC236}">
                <a16:creationId xmlns:a16="http://schemas.microsoft.com/office/drawing/2014/main" id="{2812367D-E9A5-4B9A-AED3-8387D8E332E9}"/>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b="1" dirty="0">
                <a:solidFill>
                  <a:srgbClr val="E7E6E6"/>
                </a:solidFill>
                <a:latin typeface="Calibri" panose="020F0502020204030204"/>
              </a:rPr>
              <a:t>Conclusions and future activities</a:t>
            </a:r>
            <a:endParaRPr kumimoji="0" lang="en-GB" sz="3600" b="1" i="0" u="none" strike="noStrike" kern="1200" cap="all" spc="0" normalizeH="0" baseline="0" noProof="0" dirty="0">
              <a:ln>
                <a:noFill/>
              </a:ln>
              <a:solidFill>
                <a:srgbClr val="E7E6E6"/>
              </a:solidFill>
              <a:effectLst/>
              <a:uLnTx/>
              <a:uFillTx/>
              <a:latin typeface="Calibri" panose="020F0502020204030204"/>
              <a:ea typeface="+mn-ea"/>
              <a:cs typeface="+mn-cs"/>
            </a:endParaRPr>
          </a:p>
        </p:txBody>
      </p:sp>
      <p:sp>
        <p:nvSpPr>
          <p:cNvPr id="2" name="CasellaDiTesto 1">
            <a:extLst>
              <a:ext uri="{FF2B5EF4-FFF2-40B4-BE49-F238E27FC236}">
                <a16:creationId xmlns:a16="http://schemas.microsoft.com/office/drawing/2014/main" id="{769489F0-38B7-63E5-56A3-48B2045DCB21}"/>
              </a:ext>
            </a:extLst>
          </p:cNvPr>
          <p:cNvSpPr txBox="1"/>
          <p:nvPr/>
        </p:nvSpPr>
        <p:spPr>
          <a:xfrm>
            <a:off x="-30887" y="5391745"/>
            <a:ext cx="9716738" cy="16619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1" u="none" strike="noStrike" kern="1200" cap="none" spc="0" normalizeH="0" baseline="0" noProof="0" dirty="0" err="1">
                <a:ln>
                  <a:noFill/>
                </a:ln>
                <a:solidFill>
                  <a:prstClr val="black"/>
                </a:solidFill>
                <a:effectLst/>
                <a:uLnTx/>
                <a:uFillTx/>
                <a:latin typeface="Calibri" panose="020F0502020204030204"/>
                <a:ea typeface="+mn-ea"/>
                <a:cs typeface="+mn-cs"/>
              </a:rPr>
              <a:t>Aknowledgements</a:t>
            </a:r>
            <a:r>
              <a:rPr kumimoji="0" lang="en-GB" b="0" i="1"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a:ln>
                  <a:noFill/>
                </a:ln>
                <a:solidFill>
                  <a:prstClr val="black"/>
                </a:solidFill>
                <a:effectLst/>
                <a:uLnTx/>
                <a:uFillTx/>
                <a:latin typeface="Calibri" panose="020F0502020204030204"/>
                <a:ea typeface="+mn-ea"/>
                <a:cs typeface="+mn-cs"/>
              </a:rPr>
              <a:t>INFN-LNF</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D.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Alesini</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S. Bini, B.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Buonomo</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S.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Cantarella</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R. Clementi, L.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Faillace</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M.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Ferrario</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A. Gallo, L. Giuliano, C. Di Giulio, E. Di Pasquale, G. Di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Raddo</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R. Di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Raddo</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G.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Latini</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A.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Liedl</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V.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Lollo</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L. Piersanti, S. Pioli, R. Ricci, B.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Serenellini</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M. </a:t>
            </a:r>
            <a:r>
              <a:rPr kumimoji="0" lang="en-GB" sz="1400" b="0" i="1" u="none" strike="noStrike" kern="1200" cap="none" spc="0" normalizeH="0" baseline="0" noProof="0" dirty="0" err="1">
                <a:ln>
                  <a:noFill/>
                </a:ln>
                <a:solidFill>
                  <a:prstClr val="black"/>
                </a:solidFill>
                <a:effectLst/>
                <a:uLnTx/>
                <a:uFillTx/>
                <a:latin typeface="Calibri" panose="020F0502020204030204"/>
                <a:ea typeface="+mn-ea"/>
                <a:cs typeface="+mn-cs"/>
              </a:rPr>
              <a:t>Zottola</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a:t>
            </a:r>
            <a:r>
              <a:rPr lang="en-GB" sz="1400" i="1" dirty="0">
                <a:solidFill>
                  <a:prstClr val="black"/>
                </a:solidFill>
                <a:latin typeface="Calibri" panose="020F0502020204030204"/>
              </a:rPr>
              <a:t>on behalf of the TEX and </a:t>
            </a:r>
            <a:r>
              <a:rPr lang="en-GB" sz="1400" i="1" dirty="0" err="1">
                <a:solidFill>
                  <a:prstClr val="black"/>
                </a:solidFill>
                <a:latin typeface="Calibri" panose="020F0502020204030204"/>
              </a:rPr>
              <a:t>EuPRAXIA</a:t>
            </a:r>
            <a:r>
              <a:rPr lang="en-GB" sz="1400" i="1" dirty="0">
                <a:solidFill>
                  <a:prstClr val="black"/>
                </a:solidFill>
                <a:latin typeface="Calibri" panose="020F0502020204030204"/>
              </a:rPr>
              <a:t> technical team, INFN-LNF Accelerator Division and Technical Division</a:t>
            </a:r>
          </a:p>
          <a:p>
            <a:pPr>
              <a:defRPr/>
            </a:pPr>
            <a:r>
              <a:rPr lang="en-GB" sz="1400" b="1" i="1" dirty="0">
                <a:solidFill>
                  <a:prstClr val="black"/>
                </a:solidFill>
                <a:latin typeface="Calibri" panose="020F0502020204030204"/>
              </a:rPr>
              <a:t>CERN</a:t>
            </a:r>
            <a:r>
              <a:rPr lang="en-GB" sz="1400" i="1" dirty="0">
                <a:solidFill>
                  <a:prstClr val="black"/>
                </a:solidFill>
                <a:latin typeface="Calibri" panose="020F0502020204030204"/>
              </a:rPr>
              <a:t>: W. </a:t>
            </a:r>
            <a:r>
              <a:rPr lang="en-GB" sz="1400" i="1" dirty="0" err="1">
                <a:solidFill>
                  <a:prstClr val="black"/>
                </a:solidFill>
                <a:latin typeface="Calibri" panose="020F0502020204030204"/>
              </a:rPr>
              <a:t>Wuensh</a:t>
            </a:r>
            <a:r>
              <a:rPr lang="en-GB" sz="1400" i="1" dirty="0">
                <a:solidFill>
                  <a:prstClr val="black"/>
                </a:solidFill>
                <a:latin typeface="Calibri" panose="020F0502020204030204"/>
              </a:rPr>
              <a:t>, N. Catalan-</a:t>
            </a:r>
            <a:r>
              <a:rPr lang="en-GB" sz="1400" i="1" dirty="0" err="1">
                <a:solidFill>
                  <a:prstClr val="black"/>
                </a:solidFill>
                <a:latin typeface="Calibri" panose="020F0502020204030204"/>
              </a:rPr>
              <a:t>Lasheras</a:t>
            </a:r>
            <a:r>
              <a:rPr lang="en-GB" sz="1400" i="1" dirty="0">
                <a:solidFill>
                  <a:prstClr val="black"/>
                </a:solidFill>
                <a:latin typeface="Calibri" panose="020F0502020204030204"/>
              </a:rPr>
              <a:t>, A. </a:t>
            </a:r>
            <a:r>
              <a:rPr lang="en-GB" sz="1400" i="1" dirty="0" err="1">
                <a:solidFill>
                  <a:prstClr val="black"/>
                </a:solidFill>
                <a:latin typeface="Calibri" panose="020F0502020204030204"/>
              </a:rPr>
              <a:t>Grudiev</a:t>
            </a:r>
            <a:r>
              <a:rPr lang="en-GB" sz="1400" i="1" dirty="0">
                <a:solidFill>
                  <a:prstClr val="black"/>
                </a:solidFill>
                <a:latin typeface="Calibri" panose="020F0502020204030204"/>
              </a:rPr>
              <a:t>, G. McMonagle on behalf of the CLIC and XBOX group</a:t>
            </a:r>
          </a:p>
          <a:p>
            <a:pPr>
              <a:defRPr/>
            </a:pPr>
            <a:r>
              <a:rPr kumimoji="0" lang="en-GB" sz="1400" b="1" i="1" u="none" strike="noStrike" kern="1200" cap="none" spc="0" normalizeH="0" baseline="0" noProof="0" dirty="0">
                <a:ln>
                  <a:noFill/>
                </a:ln>
                <a:solidFill>
                  <a:prstClr val="black"/>
                </a:solidFill>
                <a:effectLst/>
                <a:uLnTx/>
                <a:uFillTx/>
                <a:latin typeface="Calibri" panose="020F0502020204030204"/>
                <a:ea typeface="+mn-ea"/>
                <a:cs typeface="+mn-cs"/>
              </a:rPr>
              <a:t>SLAC</a:t>
            </a: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 </a:t>
            </a:r>
            <a:r>
              <a:rPr lang="en-GB" sz="1400" i="1" dirty="0">
                <a:solidFill>
                  <a:prstClr val="black"/>
                </a:solidFill>
                <a:latin typeface="Calibri" panose="020F0502020204030204"/>
              </a:rPr>
              <a:t>V. A. </a:t>
            </a:r>
            <a:r>
              <a:rPr lang="en-GB" sz="1400" i="1" dirty="0" err="1">
                <a:solidFill>
                  <a:prstClr val="black"/>
                </a:solidFill>
                <a:latin typeface="Calibri" panose="020F0502020204030204"/>
              </a:rPr>
              <a:t>Dolgashev</a:t>
            </a:r>
            <a:endPar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Immagine 5">
            <a:extLst>
              <a:ext uri="{FF2B5EF4-FFF2-40B4-BE49-F238E27FC236}">
                <a16:creationId xmlns:a16="http://schemas.microsoft.com/office/drawing/2014/main" id="{DF96324F-7CCC-E31E-D013-3B9B1469A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0050449" y="5565913"/>
            <a:ext cx="1696652" cy="1198367"/>
          </a:xfrm>
          <a:prstGeom prst="rect">
            <a:avLst/>
          </a:prstGeom>
        </p:spPr>
      </p:pic>
      <p:sp>
        <p:nvSpPr>
          <p:cNvPr id="4" name="CasellaDiTesto 3">
            <a:extLst>
              <a:ext uri="{FF2B5EF4-FFF2-40B4-BE49-F238E27FC236}">
                <a16:creationId xmlns:a16="http://schemas.microsoft.com/office/drawing/2014/main" id="{89B4740F-C2AB-17A8-99D3-3B9DAB537070}"/>
              </a:ext>
            </a:extLst>
          </p:cNvPr>
          <p:cNvSpPr txBox="1"/>
          <p:nvPr/>
        </p:nvSpPr>
        <p:spPr>
          <a:xfrm>
            <a:off x="-427517" y="840265"/>
            <a:ext cx="10638317" cy="4311950"/>
          </a:xfrm>
          <a:prstGeom prst="rect">
            <a:avLst/>
          </a:prstGeom>
          <a:noFill/>
        </p:spPr>
        <p:txBody>
          <a:bodyPr wrap="square">
            <a:spAutoFit/>
          </a:bodyPr>
          <a:lstStyle/>
          <a:p>
            <a:pPr marL="742950" lvl="1" indent="-285750" algn="just">
              <a:lnSpc>
                <a:spcPct val="90000"/>
              </a:lnSpc>
              <a:spcBef>
                <a:spcPts val="600"/>
              </a:spcBef>
              <a:buClr>
                <a:srgbClr val="4196B4"/>
              </a:buClr>
              <a:buFont typeface="Cambria Math" panose="02040503050406030204" pitchFamily="18" charset="0"/>
              <a:buChar char="»"/>
            </a:pPr>
            <a:r>
              <a:rPr lang="en-US" sz="1400" b="1" dirty="0" err="1">
                <a:solidFill>
                  <a:srgbClr val="0000FF"/>
                </a:solidFill>
                <a:sym typeface="Symbol" panose="05050102010706020507" pitchFamily="18" charset="2"/>
              </a:rPr>
              <a:t>EuPRAXIA@SPARC_LAB</a:t>
            </a:r>
            <a:r>
              <a:rPr lang="en-US" sz="1400" b="1" dirty="0">
                <a:solidFill>
                  <a:srgbClr val="0000FF"/>
                </a:solidFill>
                <a:sym typeface="Symbol" panose="05050102010706020507" pitchFamily="18" charset="2"/>
              </a:rPr>
              <a:t> </a:t>
            </a:r>
            <a:r>
              <a:rPr lang="en-US" sz="1400" dirty="0">
                <a:sym typeface="Symbol" panose="05050102010706020507" pitchFamily="18" charset="2"/>
              </a:rPr>
              <a:t>is the next INFN-LNF facility. It is the beam driven pillar of the </a:t>
            </a:r>
            <a:r>
              <a:rPr lang="en-US" sz="1400" dirty="0" err="1">
                <a:sym typeface="Symbol" panose="05050102010706020507" pitchFamily="18" charset="2"/>
              </a:rPr>
              <a:t>EuPRAXIA</a:t>
            </a:r>
            <a:r>
              <a:rPr lang="en-US" sz="1400" dirty="0">
                <a:sym typeface="Symbol" panose="05050102010706020507" pitchFamily="18" charset="2"/>
              </a:rPr>
              <a:t> project, </a:t>
            </a:r>
            <a:r>
              <a:rPr lang="en-US" altLang="it-IT" sz="1400" dirty="0"/>
              <a:t>included in the ESFRI 2021 Roadmap</a:t>
            </a:r>
          </a:p>
          <a:p>
            <a:pPr marL="742950" lvl="1" indent="-285750" algn="just">
              <a:lnSpc>
                <a:spcPct val="90000"/>
              </a:lnSpc>
              <a:spcBef>
                <a:spcPts val="600"/>
              </a:spcBef>
              <a:buClr>
                <a:srgbClr val="4196B4"/>
              </a:buClr>
              <a:buFont typeface="Cambria Math" panose="02040503050406030204" pitchFamily="18" charset="0"/>
              <a:buChar char="»"/>
            </a:pPr>
            <a:r>
              <a:rPr lang="en-US" sz="1400" b="1" dirty="0">
                <a:solidFill>
                  <a:srgbClr val="0000FF"/>
                </a:solidFill>
                <a:latin typeface="Calibri" panose="020F0502020204030204"/>
                <a:sym typeface="Symbol" panose="05050102010706020507" pitchFamily="18" charset="2"/>
              </a:rPr>
              <a:t>TEX (Frascati Test stand for X-band)</a:t>
            </a:r>
            <a:r>
              <a:rPr lang="en-US" sz="1400" dirty="0">
                <a:latin typeface="Calibri" panose="020F0502020204030204"/>
                <a:sym typeface="Symbol" panose="05050102010706020507" pitchFamily="18" charset="2"/>
              </a:rPr>
              <a:t>: has been completely commissioned and used to test some components</a:t>
            </a:r>
          </a:p>
          <a:p>
            <a:pPr marL="1200150" lvl="2" indent="-285750" algn="just">
              <a:lnSpc>
                <a:spcPct val="90000"/>
              </a:lnSpc>
              <a:spcBef>
                <a:spcPts val="600"/>
              </a:spcBef>
              <a:buClr>
                <a:srgbClr val="4196B4"/>
              </a:buClr>
              <a:buFont typeface="Arial" panose="020B0604020202020204" pitchFamily="34" charset="0"/>
              <a:buChar char="•"/>
            </a:pPr>
            <a:r>
              <a:rPr lang="en-US" sz="1400" dirty="0">
                <a:sym typeface="Symbol" panose="05050102010706020507" pitchFamily="18" charset="2"/>
              </a:rPr>
              <a:t>A new X-band RF source based on the </a:t>
            </a:r>
            <a:r>
              <a:rPr lang="en-US" sz="1400" b="1" dirty="0">
                <a:sym typeface="Symbol" panose="05050102010706020507" pitchFamily="18" charset="2"/>
              </a:rPr>
              <a:t>25 MW, 400Hz E37119 klystron </a:t>
            </a:r>
            <a:r>
              <a:rPr lang="en-US" sz="1400" dirty="0">
                <a:sym typeface="Symbol" panose="05050102010706020507" pitchFamily="18" charset="2"/>
              </a:rPr>
              <a:t>has been tested at CANON and</a:t>
            </a:r>
            <a:r>
              <a:rPr lang="en-US" sz="1400" b="1" dirty="0">
                <a:sym typeface="Symbol" panose="05050102010706020507" pitchFamily="18" charset="2"/>
              </a:rPr>
              <a:t> </a:t>
            </a:r>
            <a:r>
              <a:rPr lang="en-US" sz="1400" dirty="0">
                <a:sym typeface="Symbol" panose="05050102010706020507" pitchFamily="18" charset="2"/>
              </a:rPr>
              <a:t>will be commissioned at TEX starting in Spring 2024. Also a C-band source will be installed at TEX in the same period.</a:t>
            </a:r>
          </a:p>
          <a:p>
            <a:pPr marL="1200150" lvl="2" indent="-285750" algn="just">
              <a:lnSpc>
                <a:spcPct val="90000"/>
              </a:lnSpc>
              <a:spcBef>
                <a:spcPts val="600"/>
              </a:spcBef>
              <a:buClr>
                <a:srgbClr val="4196B4"/>
              </a:buClr>
              <a:buFont typeface="Arial" panose="020B0604020202020204" pitchFamily="34" charset="0"/>
              <a:buChar char="•"/>
            </a:pPr>
            <a:r>
              <a:rPr lang="en-US" sz="1400" dirty="0">
                <a:sym typeface="Symbol" panose="05050102010706020507" pitchFamily="18" charset="2"/>
              </a:rPr>
              <a:t>A </a:t>
            </a:r>
            <a:r>
              <a:rPr lang="en-US" sz="1400" b="1" dirty="0">
                <a:sym typeface="Symbol" panose="05050102010706020507" pitchFamily="18" charset="2"/>
              </a:rPr>
              <a:t>high efficiency klystron</a:t>
            </a:r>
            <a:r>
              <a:rPr lang="en-US" sz="1400" dirty="0">
                <a:sym typeface="Symbol" panose="05050102010706020507" pitchFamily="18" charset="2"/>
              </a:rPr>
              <a:t> </a:t>
            </a:r>
            <a:r>
              <a:rPr lang="en-US" sz="1400" b="1" dirty="0">
                <a:sym typeface="Symbol" panose="05050102010706020507" pitchFamily="18" charset="2"/>
              </a:rPr>
              <a:t>50 MW VKX8311HE</a:t>
            </a:r>
            <a:r>
              <a:rPr lang="en-US" sz="1400" dirty="0">
                <a:sym typeface="Symbol" panose="05050102010706020507" pitchFamily="18" charset="2"/>
              </a:rPr>
              <a:t> developed by CPI/CERN should be commissioned at the beginning of 2025.</a:t>
            </a:r>
          </a:p>
          <a:p>
            <a:pPr marL="742950" lvl="1" indent="-285750" algn="just">
              <a:lnSpc>
                <a:spcPct val="90000"/>
              </a:lnSpc>
              <a:spcBef>
                <a:spcPts val="600"/>
              </a:spcBef>
              <a:buClr>
                <a:srgbClr val="4196B4"/>
              </a:buClr>
              <a:buFont typeface="Cambria Math" panose="02040503050406030204" pitchFamily="18" charset="0"/>
              <a:buChar char="»"/>
            </a:pPr>
            <a:r>
              <a:rPr lang="en-US" sz="1400" dirty="0">
                <a:sym typeface="Symbol" panose="05050102010706020507" pitchFamily="18" charset="2"/>
              </a:rPr>
              <a:t>Many </a:t>
            </a:r>
            <a:r>
              <a:rPr lang="en-US" sz="1400" b="1" dirty="0">
                <a:solidFill>
                  <a:srgbClr val="0000FF"/>
                </a:solidFill>
                <a:sym typeface="Symbol" panose="05050102010706020507" pitchFamily="18" charset="2"/>
              </a:rPr>
              <a:t>X-band RF components </a:t>
            </a:r>
            <a:r>
              <a:rPr lang="en-US" sz="1400" dirty="0">
                <a:sym typeface="Symbol" panose="05050102010706020507" pitchFamily="18" charset="2"/>
              </a:rPr>
              <a:t>of the </a:t>
            </a:r>
            <a:r>
              <a:rPr lang="en-US" sz="1400" dirty="0" err="1">
                <a:sym typeface="Symbol" panose="05050102010706020507" pitchFamily="18" charset="2"/>
              </a:rPr>
              <a:t>EuPRAXIA</a:t>
            </a:r>
            <a:r>
              <a:rPr lang="en-US" sz="1400" dirty="0">
                <a:sym typeface="Symbol" panose="05050102010706020507" pitchFamily="18" charset="2"/>
              </a:rPr>
              <a:t> RF module have been purchased and tested at nominal power other will be tested soon:</a:t>
            </a:r>
          </a:p>
          <a:p>
            <a:pPr marL="1200150" lvl="2" indent="-285750" algn="just">
              <a:lnSpc>
                <a:spcPct val="90000"/>
              </a:lnSpc>
              <a:spcBef>
                <a:spcPts val="600"/>
              </a:spcBef>
              <a:buClr>
                <a:srgbClr val="4196B4"/>
              </a:buClr>
              <a:buFont typeface="Arial" panose="020B0604020202020204" pitchFamily="34" charset="0"/>
              <a:buChar char="•"/>
            </a:pPr>
            <a:r>
              <a:rPr lang="en-US" sz="1400" dirty="0">
                <a:sym typeface="Symbol" panose="05050102010706020507" pitchFamily="18" charset="2"/>
              </a:rPr>
              <a:t>A </a:t>
            </a:r>
            <a:r>
              <a:rPr lang="en-US" sz="1400" b="1" dirty="0">
                <a:sym typeface="Symbol" panose="05050102010706020507" pitchFamily="18" charset="2"/>
              </a:rPr>
              <a:t>brazing free BOC </a:t>
            </a:r>
            <a:r>
              <a:rPr lang="en-US" sz="1400" dirty="0">
                <a:sym typeface="Symbol" panose="05050102010706020507" pitchFamily="18" charset="2"/>
              </a:rPr>
              <a:t>design is ongoing, a standard BOC is in procurement from PSI.</a:t>
            </a:r>
          </a:p>
          <a:p>
            <a:pPr marL="1200150" lvl="2" indent="-285750" algn="just">
              <a:lnSpc>
                <a:spcPct val="90000"/>
              </a:lnSpc>
              <a:spcBef>
                <a:spcPts val="600"/>
              </a:spcBef>
              <a:buClr>
                <a:srgbClr val="4196B4"/>
              </a:buClr>
              <a:buFont typeface="Arial" panose="020B0604020202020204" pitchFamily="34" charset="0"/>
              <a:buChar char="•"/>
            </a:pPr>
            <a:r>
              <a:rPr lang="en-US" sz="1400" dirty="0">
                <a:sym typeface="Symbol" panose="05050102010706020507" pitchFamily="18" charset="2"/>
              </a:rPr>
              <a:t>The test of the </a:t>
            </a:r>
            <a:r>
              <a:rPr lang="en-US" sz="1400" b="1" dirty="0">
                <a:sym typeface="Symbol" panose="05050102010706020507" pitchFamily="18" charset="2"/>
              </a:rPr>
              <a:t>mode converters </a:t>
            </a:r>
            <a:r>
              <a:rPr lang="en-US" sz="1400" dirty="0">
                <a:sym typeface="Symbol" panose="05050102010706020507" pitchFamily="18" charset="2"/>
              </a:rPr>
              <a:t>and </a:t>
            </a:r>
            <a:r>
              <a:rPr lang="en-US" sz="1400" b="1" dirty="0">
                <a:sym typeface="Symbol" panose="05050102010706020507" pitchFamily="18" charset="2"/>
              </a:rPr>
              <a:t>circular waveguide components </a:t>
            </a:r>
            <a:r>
              <a:rPr lang="en-US" sz="1400" dirty="0">
                <a:sym typeface="Symbol" panose="05050102010706020507" pitchFamily="18" charset="2"/>
              </a:rPr>
              <a:t>is ongoing.</a:t>
            </a:r>
          </a:p>
          <a:p>
            <a:pPr marL="742950" lvl="1" indent="-285750" algn="just">
              <a:lnSpc>
                <a:spcPct val="90000"/>
              </a:lnSpc>
              <a:spcBef>
                <a:spcPts val="600"/>
              </a:spcBef>
              <a:buClr>
                <a:srgbClr val="4196B4"/>
              </a:buClr>
              <a:buFont typeface="Cambria Math" panose="02040503050406030204" pitchFamily="18" charset="0"/>
              <a:buChar char="»"/>
            </a:pPr>
            <a:r>
              <a:rPr lang="en-US" sz="1400" b="1" dirty="0">
                <a:solidFill>
                  <a:srgbClr val="0000FF"/>
                </a:solidFill>
                <a:latin typeface="Calibri" panose="020F0502020204030204"/>
                <a:sym typeface="Symbol" panose="05050102010706020507" pitchFamily="18" charset="2"/>
              </a:rPr>
              <a:t>X-band structures</a:t>
            </a:r>
            <a:r>
              <a:rPr lang="en-US" sz="1400" dirty="0">
                <a:latin typeface="Calibri" panose="020F0502020204030204"/>
                <a:sym typeface="Symbol" panose="05050102010706020507" pitchFamily="18" charset="2"/>
              </a:rPr>
              <a:t>: An intensive prototyping activity is ongoing exploiting the new vacuum furnace at LNF.</a:t>
            </a:r>
          </a:p>
          <a:p>
            <a:pPr marL="1257300" lvl="2" indent="-342900" algn="just">
              <a:lnSpc>
                <a:spcPct val="90000"/>
              </a:lnSpc>
              <a:spcBef>
                <a:spcPts val="600"/>
              </a:spcBef>
              <a:buClr>
                <a:srgbClr val="4196B4"/>
              </a:buClr>
              <a:buFont typeface="+mj-lt"/>
              <a:buAutoNum type="arabicPeriod"/>
            </a:pPr>
            <a:r>
              <a:rPr lang="en-US" sz="1400" dirty="0">
                <a:latin typeface="Calibri" panose="020F0502020204030204"/>
                <a:sym typeface="Symbol" panose="05050102010706020507" pitchFamily="18" charset="2"/>
              </a:rPr>
              <a:t>The </a:t>
            </a:r>
            <a:r>
              <a:rPr lang="en-US" sz="1400" b="1" dirty="0">
                <a:latin typeface="Calibri" panose="020F0502020204030204"/>
                <a:sym typeface="Symbol" panose="05050102010706020507" pitchFamily="18" charset="2"/>
              </a:rPr>
              <a:t>full-scale mechanical prototype </a:t>
            </a:r>
            <a:r>
              <a:rPr lang="en-US" sz="1400" dirty="0">
                <a:latin typeface="Calibri" panose="020F0502020204030204"/>
                <a:sym typeface="Symbol" panose="05050102010706020507" pitchFamily="18" charset="2"/>
              </a:rPr>
              <a:t>brazing test gives optimum results in term of straightness and vacuum tightness (another prototype has been realized).</a:t>
            </a:r>
          </a:p>
          <a:p>
            <a:pPr marL="1257300" lvl="2" indent="-342900" algn="just">
              <a:lnSpc>
                <a:spcPct val="90000"/>
              </a:lnSpc>
              <a:spcBef>
                <a:spcPts val="600"/>
              </a:spcBef>
              <a:buClr>
                <a:srgbClr val="4196B4"/>
              </a:buClr>
              <a:buFont typeface="+mj-lt"/>
              <a:buAutoNum type="arabicPeriod"/>
            </a:pPr>
            <a:r>
              <a:rPr lang="en-US" sz="1400" dirty="0">
                <a:latin typeface="Calibri" panose="020F0502020204030204"/>
                <a:sym typeface="Symbol" panose="05050102010706020507" pitchFamily="18" charset="2"/>
              </a:rPr>
              <a:t>The </a:t>
            </a:r>
            <a:r>
              <a:rPr lang="en-US" sz="1400" b="1" dirty="0">
                <a:latin typeface="Calibri" panose="020F0502020204030204"/>
                <a:sym typeface="Symbol" panose="05050102010706020507" pitchFamily="18" charset="2"/>
              </a:rPr>
              <a:t>20 cells CI RF prototype </a:t>
            </a:r>
            <a:r>
              <a:rPr lang="en-US" sz="1400" dirty="0">
                <a:latin typeface="Calibri" panose="020F0502020204030204"/>
                <a:sym typeface="Symbol" panose="05050102010706020507" pitchFamily="18" charset="2"/>
              </a:rPr>
              <a:t>has been realized and tested at low power</a:t>
            </a:r>
          </a:p>
          <a:p>
            <a:pPr marL="1714500" lvl="3" indent="-342900" algn="just">
              <a:lnSpc>
                <a:spcPct val="90000"/>
              </a:lnSpc>
              <a:spcBef>
                <a:spcPts val="600"/>
              </a:spcBef>
              <a:buClr>
                <a:srgbClr val="4196B4"/>
              </a:buClr>
              <a:buFont typeface="Arial" panose="020B0604020202020204" pitchFamily="34" charset="0"/>
              <a:buChar char="•"/>
            </a:pPr>
            <a:r>
              <a:rPr lang="en-US" sz="1400" dirty="0">
                <a:latin typeface="Calibri" panose="020F0502020204030204"/>
                <a:sym typeface="Symbol" panose="05050102010706020507" pitchFamily="18" charset="2"/>
              </a:rPr>
              <a:t>Low power RF measurements showed that the cells are all the same but smaller by </a:t>
            </a:r>
            <a:r>
              <a:rPr lang="en-US" sz="1400" dirty="0" err="1">
                <a:latin typeface="Calibri" panose="020F0502020204030204"/>
                <a:sym typeface="Symbol" panose="05050102010706020507" pitchFamily="18" charset="2"/>
              </a:rPr>
              <a:t>approx</a:t>
            </a:r>
            <a:r>
              <a:rPr lang="en-US" sz="1400" dirty="0">
                <a:latin typeface="Calibri" panose="020F0502020204030204"/>
                <a:sym typeface="Symbol" panose="05050102010706020507" pitchFamily="18" charset="2"/>
              </a:rPr>
              <a:t> ±2 </a:t>
            </a:r>
            <a:r>
              <a:rPr lang="el-GR" sz="1400" dirty="0">
                <a:latin typeface="Calibri" panose="020F0502020204030204"/>
                <a:sym typeface="Symbol" panose="05050102010706020507" pitchFamily="18" charset="2"/>
              </a:rPr>
              <a:t>μ</a:t>
            </a:r>
            <a:r>
              <a:rPr lang="en-US" sz="1400" dirty="0">
                <a:latin typeface="Calibri" panose="020F0502020204030204"/>
                <a:sym typeface="Symbol" panose="05050102010706020507" pitchFamily="18" charset="2"/>
              </a:rPr>
              <a:t>m</a:t>
            </a:r>
          </a:p>
          <a:p>
            <a:pPr marL="1714500" lvl="3" indent="-342900" algn="just">
              <a:lnSpc>
                <a:spcPct val="90000"/>
              </a:lnSpc>
              <a:spcBef>
                <a:spcPts val="600"/>
              </a:spcBef>
              <a:buClr>
                <a:srgbClr val="4196B4"/>
              </a:buClr>
              <a:buFont typeface="Arial" panose="020B0604020202020204" pitchFamily="34" charset="0"/>
              <a:buChar char="•"/>
            </a:pPr>
            <a:r>
              <a:rPr lang="en-US" sz="1400" dirty="0">
                <a:latin typeface="Calibri" panose="020F0502020204030204"/>
                <a:sym typeface="Symbol" panose="05050102010706020507" pitchFamily="18" charset="2"/>
              </a:rPr>
              <a:t>The 20 cells structure </a:t>
            </a:r>
            <a:r>
              <a:rPr lang="en-US" sz="1400" b="1" dirty="0">
                <a:latin typeface="Calibri" panose="020F0502020204030204"/>
                <a:sym typeface="Symbol" panose="05050102010706020507" pitchFamily="18" charset="2"/>
              </a:rPr>
              <a:t>high power test will start in January</a:t>
            </a:r>
            <a:r>
              <a:rPr lang="en-US" sz="1400" dirty="0">
                <a:latin typeface="Calibri" panose="020F0502020204030204"/>
                <a:sym typeface="Symbol" panose="05050102010706020507" pitchFamily="18" charset="2"/>
              </a:rPr>
              <a:t>.</a:t>
            </a:r>
          </a:p>
          <a:p>
            <a:pPr marL="1257300" lvl="2" indent="-342900" algn="just">
              <a:lnSpc>
                <a:spcPct val="90000"/>
              </a:lnSpc>
              <a:spcBef>
                <a:spcPts val="600"/>
              </a:spcBef>
              <a:buClr>
                <a:srgbClr val="4196B4"/>
              </a:buClr>
              <a:buFont typeface="+mj-lt"/>
              <a:buAutoNum type="arabicPeriod"/>
            </a:pPr>
            <a:r>
              <a:rPr lang="en-US" sz="1400" dirty="0">
                <a:latin typeface="Calibri" panose="020F0502020204030204"/>
                <a:sym typeface="Symbol" panose="05050102010706020507" pitchFamily="18" charset="2"/>
              </a:rPr>
              <a:t>A </a:t>
            </a:r>
            <a:r>
              <a:rPr lang="en-US" sz="1400" b="1" dirty="0">
                <a:latin typeface="Calibri" panose="020F0502020204030204"/>
                <a:sym typeface="Symbol" panose="05050102010706020507" pitchFamily="18" charset="2"/>
              </a:rPr>
              <a:t>full-scale 0.9m RF prototype is in production.</a:t>
            </a:r>
            <a:endParaRPr lang="en-US" sz="1400" dirty="0">
              <a:sym typeface="Symbol" panose="05050102010706020507" pitchFamily="18" charset="2"/>
            </a:endParaRPr>
          </a:p>
        </p:txBody>
      </p:sp>
      <p:sp>
        <p:nvSpPr>
          <p:cNvPr id="7" name="CasellaDiTesto 6">
            <a:extLst>
              <a:ext uri="{FF2B5EF4-FFF2-40B4-BE49-F238E27FC236}">
                <a16:creationId xmlns:a16="http://schemas.microsoft.com/office/drawing/2014/main" id="{175B0F30-8B87-1641-1E09-1F56BD5BC294}"/>
              </a:ext>
            </a:extLst>
          </p:cNvPr>
          <p:cNvSpPr txBox="1"/>
          <p:nvPr/>
        </p:nvSpPr>
        <p:spPr>
          <a:xfrm rot="19952474">
            <a:off x="8464719" y="3865792"/>
            <a:ext cx="3856761" cy="923330"/>
          </a:xfrm>
          <a:prstGeom prst="rect">
            <a:avLst/>
          </a:prstGeom>
          <a:noFill/>
        </p:spPr>
        <p:txBody>
          <a:bodyPr wrap="none" rtlCol="0">
            <a:spAutoFit/>
          </a:bodyPr>
          <a:lstStyle/>
          <a:p>
            <a:r>
              <a:rPr lang="en-GB" sz="5400" b="1" dirty="0">
                <a:solidFill>
                  <a:srgbClr val="0000FF"/>
                </a:solidFill>
              </a:rPr>
              <a:t>THANK YOU!</a:t>
            </a:r>
          </a:p>
        </p:txBody>
      </p:sp>
      <p:sp>
        <p:nvSpPr>
          <p:cNvPr id="8" name="Segnaposto numero diapositiva 7">
            <a:extLst>
              <a:ext uri="{FF2B5EF4-FFF2-40B4-BE49-F238E27FC236}">
                <a16:creationId xmlns:a16="http://schemas.microsoft.com/office/drawing/2014/main" id="{FE343A09-E9A4-B7EF-CFAA-C29CBDA1D6BF}"/>
              </a:ext>
            </a:extLst>
          </p:cNvPr>
          <p:cNvSpPr>
            <a:spLocks noGrp="1"/>
          </p:cNvSpPr>
          <p:nvPr>
            <p:ph type="sldNum" sz="quarter" idx="12"/>
          </p:nvPr>
        </p:nvSpPr>
        <p:spPr/>
        <p:txBody>
          <a:bodyPr/>
          <a:lstStyle/>
          <a:p>
            <a:fld id="{3A9FF215-316F-4B65-BCDA-A765DC2D78E5}" type="slidenum">
              <a:rPr lang="en-GB" smtClean="0"/>
              <a:t>17</a:t>
            </a:fld>
            <a:endParaRPr lang="en-GB"/>
          </a:p>
        </p:txBody>
      </p:sp>
    </p:spTree>
    <p:extLst>
      <p:ext uri="{BB962C8B-B14F-4D97-AF65-F5344CB8AC3E}">
        <p14:creationId xmlns:p14="http://schemas.microsoft.com/office/powerpoint/2010/main" val="1504472676"/>
      </p:ext>
    </p:extLst>
  </p:cSld>
  <p:clrMapOvr>
    <a:masterClrMapping/>
  </p:clrMapOvr>
  <mc:AlternateContent xmlns:mc="http://schemas.openxmlformats.org/markup-compatibility/2006" xmlns:p14="http://schemas.microsoft.com/office/powerpoint/2010/main">
    <mc:Choice Requires="p14">
      <p:transition spd="slow" p14:dur="2000" advTm="4"/>
    </mc:Choice>
    <mc:Fallback xmlns="">
      <p:transition spd="slow" advTm="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asellaDiTesto 16">
            <a:extLst>
              <a:ext uri="{FF2B5EF4-FFF2-40B4-BE49-F238E27FC236}">
                <a16:creationId xmlns:a16="http://schemas.microsoft.com/office/drawing/2014/main" id="{2D955C73-ACF4-48E1-BC7A-6C8DCE96B007}"/>
              </a:ext>
            </a:extLst>
          </p:cNvPr>
          <p:cNvSpPr txBox="1"/>
          <p:nvPr/>
        </p:nvSpPr>
        <p:spPr>
          <a:xfrm>
            <a:off x="64751" y="3866845"/>
            <a:ext cx="7879886" cy="535531"/>
          </a:xfrm>
          <a:prstGeom prst="rect">
            <a:avLst/>
          </a:prstGeom>
          <a:noFill/>
        </p:spPr>
        <p:txBody>
          <a:bodyPr wrap="square">
            <a:spAutoFit/>
          </a:bodyPr>
          <a:lstStyle/>
          <a:p>
            <a:pPr marL="285750" marR="0" lvl="0" indent="-285750" algn="just"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en-US" altLang="it-IT" sz="1600" b="1" i="0" u="none" strike="noStrike" kern="1200" cap="none" spc="0" normalizeH="0" baseline="0" noProof="0" dirty="0">
                <a:ln>
                  <a:noFill/>
                </a:ln>
                <a:solidFill>
                  <a:prstClr val="black"/>
                </a:solidFill>
                <a:effectLst/>
                <a:uLnTx/>
                <a:uFillTx/>
                <a:latin typeface="Calibri" panose="020F0502020204030204"/>
                <a:ea typeface="+mn-ea"/>
                <a:cs typeface="+mn-cs"/>
              </a:rPr>
              <a:t>new building</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 now under executive design phase, will host the new Facility at LNF, the construction should start by the end of 2024.</a:t>
            </a:r>
          </a:p>
        </p:txBody>
      </p:sp>
      <p:sp>
        <p:nvSpPr>
          <p:cNvPr id="50" name="Rettangolo 49">
            <a:extLst>
              <a:ext uri="{FF2B5EF4-FFF2-40B4-BE49-F238E27FC236}">
                <a16:creationId xmlns:a16="http://schemas.microsoft.com/office/drawing/2014/main" id="{E8C82A9A-12FB-4258-8F1C-E4251D68339B}"/>
              </a:ext>
            </a:extLst>
          </p:cNvPr>
          <p:cNvSpPr/>
          <p:nvPr/>
        </p:nvSpPr>
        <p:spPr>
          <a:xfrm>
            <a:off x="-1" y="0"/>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Immagine 6"/>
          <p:cNvPicPr>
            <a:picLocks noChangeAspect="1"/>
          </p:cNvPicPr>
          <p:nvPr/>
        </p:nvPicPr>
        <p:blipFill rotWithShape="1">
          <a:blip r:embed="rId2" cstate="email">
            <a:extLst>
              <a:ext uri="{28A0092B-C50C-407E-A947-70E740481C1C}">
                <a14:useLocalDpi xmlns:a14="http://schemas.microsoft.com/office/drawing/2010/main"/>
              </a:ext>
            </a:extLst>
          </a:blip>
          <a:srcRect t="11913"/>
          <a:stretch/>
        </p:blipFill>
        <p:spPr>
          <a:xfrm>
            <a:off x="8273057" y="3074185"/>
            <a:ext cx="3321214" cy="1767246"/>
          </a:xfrm>
          <a:prstGeom prst="rect">
            <a:avLst/>
          </a:prstGeom>
        </p:spPr>
      </p:pic>
      <p:sp>
        <p:nvSpPr>
          <p:cNvPr id="12" name="Rettangolo 11">
            <a:extLst>
              <a:ext uri="{FF2B5EF4-FFF2-40B4-BE49-F238E27FC236}">
                <a16:creationId xmlns:a16="http://schemas.microsoft.com/office/drawing/2014/main" id="{2812367D-E9A5-4B9A-AED3-8387D8E332E9}"/>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err="1">
                <a:ln>
                  <a:noFill/>
                </a:ln>
                <a:solidFill>
                  <a:srgbClr val="E7E6E6"/>
                </a:solidFill>
                <a:effectLst/>
                <a:uLnTx/>
                <a:uFillTx/>
                <a:latin typeface="Calibri" panose="020F0502020204030204"/>
                <a:ea typeface="+mn-ea"/>
                <a:cs typeface="+mn-cs"/>
              </a:rPr>
              <a:t>EuPRAXIA@SPARC_LAB</a:t>
            </a:r>
            <a:r>
              <a:rPr kumimoji="0" lang="en-US" sz="3600" b="1" i="0" u="none" strike="noStrike" kern="1200" cap="none" spc="0" normalizeH="0" baseline="0" noProof="0" dirty="0">
                <a:ln>
                  <a:noFill/>
                </a:ln>
                <a:solidFill>
                  <a:srgbClr val="E7E6E6"/>
                </a:solidFill>
                <a:effectLst/>
                <a:uLnTx/>
                <a:uFillTx/>
                <a:latin typeface="Calibri" panose="020F0502020204030204"/>
                <a:ea typeface="+mn-ea"/>
                <a:cs typeface="+mn-cs"/>
              </a:rPr>
              <a:t> Project</a:t>
            </a:r>
            <a:endParaRPr kumimoji="0" lang="en-GB" sz="3600" b="1" i="0" u="none" strike="noStrike" kern="1200" cap="all" spc="0" normalizeH="0" baseline="0" noProof="0" dirty="0">
              <a:ln>
                <a:noFill/>
              </a:ln>
              <a:solidFill>
                <a:srgbClr val="E7E6E6"/>
              </a:solidFill>
              <a:effectLst/>
              <a:uLnTx/>
              <a:uFillTx/>
              <a:latin typeface="Calibri" panose="020F0502020204030204"/>
              <a:ea typeface="+mn-ea"/>
              <a:cs typeface="+mn-cs"/>
            </a:endParaRPr>
          </a:p>
        </p:txBody>
      </p:sp>
      <p:pic>
        <p:nvPicPr>
          <p:cNvPr id="5" name="Immagine 4">
            <a:extLst>
              <a:ext uri="{FF2B5EF4-FFF2-40B4-BE49-F238E27FC236}">
                <a16:creationId xmlns:a16="http://schemas.microsoft.com/office/drawing/2014/main" id="{4D048833-DADE-D6DA-C4D8-3BD504307A2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978" r="35771" b="6534"/>
          <a:stretch/>
        </p:blipFill>
        <p:spPr>
          <a:xfrm>
            <a:off x="8388969" y="797847"/>
            <a:ext cx="3060193" cy="2230461"/>
          </a:xfrm>
          <a:prstGeom prst="rect">
            <a:avLst/>
          </a:prstGeom>
          <a:ln w="19050">
            <a:solidFill>
              <a:schemeClr val="accent5"/>
            </a:solidFill>
          </a:ln>
        </p:spPr>
      </p:pic>
      <p:sp>
        <p:nvSpPr>
          <p:cNvPr id="18" name="CasellaDiTesto 17">
            <a:extLst>
              <a:ext uri="{FF2B5EF4-FFF2-40B4-BE49-F238E27FC236}">
                <a16:creationId xmlns:a16="http://schemas.microsoft.com/office/drawing/2014/main" id="{5B12314F-B1E4-90E9-C80D-2722C03095CD}"/>
              </a:ext>
            </a:extLst>
          </p:cNvPr>
          <p:cNvSpPr txBox="1"/>
          <p:nvPr/>
        </p:nvSpPr>
        <p:spPr>
          <a:xfrm>
            <a:off x="64751" y="911507"/>
            <a:ext cx="8142368" cy="2727926"/>
          </a:xfrm>
          <a:prstGeom prst="rect">
            <a:avLst/>
          </a:prstGeom>
          <a:noFill/>
        </p:spPr>
        <p:txBody>
          <a:bodyPr wrap="square">
            <a:spAutoFit/>
          </a:bodyPr>
          <a:lstStyle/>
          <a:p>
            <a:pPr marL="285750" marR="0" lvl="0" indent="-285750" algn="just"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The project is one of the pillars of the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European Project EUPRAXIA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hlinkClick r:id="rId4"/>
              </a:rPr>
              <a:t>http://www.eupraxia-project.eu/</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 European Plasma Research Accelerator with excellence in Applications</a:t>
            </a:r>
          </a:p>
          <a:p>
            <a:pPr marL="285750" marR="0" lvl="0" indent="-285750" algn="just"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altLang="it-IT" sz="1600" b="0" i="0" u="none" strike="noStrike" kern="1200" cap="none" spc="0" normalizeH="0" baseline="0" noProof="0" dirty="0" err="1">
                <a:ln>
                  <a:noFill/>
                </a:ln>
                <a:solidFill>
                  <a:prstClr val="black"/>
                </a:solidFill>
                <a:effectLst/>
                <a:uLnTx/>
                <a:uFillTx/>
                <a:latin typeface="Calibri" panose="020F0502020204030204"/>
                <a:ea typeface="+mn-ea"/>
                <a:cs typeface="+mn-cs"/>
              </a:rPr>
              <a:t>EuPRAXIA</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 has </a:t>
            </a:r>
            <a:r>
              <a:rPr kumimoji="0" lang="en-US" altLang="it-IT" sz="1600" b="1" i="0" u="none" strike="noStrike" kern="1200" cap="none" spc="0" normalizeH="0" baseline="0" noProof="0" dirty="0">
                <a:ln>
                  <a:noFill/>
                </a:ln>
                <a:solidFill>
                  <a:prstClr val="black"/>
                </a:solidFill>
                <a:effectLst/>
                <a:uLnTx/>
                <a:uFillTx/>
                <a:latin typeface="Calibri" panose="020F0502020204030204"/>
                <a:ea typeface="+mn-ea"/>
                <a:cs typeface="+mn-cs"/>
              </a:rPr>
              <a:t>been included in the ESFRI 2021 Roadmap</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endParaRPr>
          </a:p>
          <a:p>
            <a:pPr marL="285750" marR="0" lvl="0" indent="-285750" algn="l"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The project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sym typeface="Symbol" panose="05050102010706020507" pitchFamily="18" charset="2"/>
              </a:rPr>
              <a:t>EuPRAXIA@SPARC_LAB</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is the </a:t>
            </a:r>
            <a:r>
              <a:rPr lang="en-US" sz="1600" dirty="0">
                <a:solidFill>
                  <a:prstClr val="black"/>
                </a:solidFill>
                <a:latin typeface="Calibri" panose="020F0502020204030204"/>
                <a:sym typeface="Symbol" panose="05050102010706020507" pitchFamily="18" charset="2"/>
              </a:rPr>
              <a:t>pillar of the </a:t>
            </a:r>
            <a:r>
              <a:rPr lang="en-US" sz="1600" dirty="0" err="1">
                <a:solidFill>
                  <a:prstClr val="black"/>
                </a:solidFill>
                <a:latin typeface="Calibri" panose="020F0502020204030204"/>
                <a:sym typeface="Symbol" panose="05050102010706020507" pitchFamily="18" charset="2"/>
              </a:rPr>
              <a:t>EuPRAXIA</a:t>
            </a:r>
            <a:r>
              <a:rPr lang="en-US" sz="1600" dirty="0">
                <a:solidFill>
                  <a:prstClr val="black"/>
                </a:solidFill>
                <a:latin typeface="Calibri" panose="020F0502020204030204"/>
                <a:sym typeface="Symbol" panose="05050102010706020507" pitchFamily="18" charset="2"/>
              </a:rPr>
              <a:t> project based on beam driven plasma </a:t>
            </a:r>
            <a:r>
              <a:rPr lang="en-US" sz="1600" dirty="0" err="1">
                <a:solidFill>
                  <a:prstClr val="black"/>
                </a:solidFill>
                <a:latin typeface="Calibri" panose="020F0502020204030204"/>
                <a:sym typeface="Symbol" panose="05050102010706020507" pitchFamily="18" charset="2"/>
              </a:rPr>
              <a:t>wakefield</a:t>
            </a:r>
            <a:r>
              <a:rPr lang="en-US" sz="1600" dirty="0">
                <a:solidFill>
                  <a:prstClr val="black"/>
                </a:solidFill>
                <a:latin typeface="Calibri" panose="020F0502020204030204"/>
                <a:sym typeface="Symbol" panose="05050102010706020507" pitchFamily="18" charset="2"/>
              </a:rPr>
              <a:t> acceleration (PWFA). It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aims at constructing a FEL radiation source (two FEL lines </a:t>
            </a:r>
            <a:r>
              <a:rPr kumimoji="0" lang="en-US" sz="1600" b="0" i="0" u="none" strike="noStrike" kern="1200" cap="none" spc="0" normalizeH="0" baseline="-25000" noProof="0" dirty="0">
                <a:ln>
                  <a:noFill/>
                </a:ln>
                <a:solidFill>
                  <a:prstClr val="black"/>
                </a:solidFill>
                <a:effectLst/>
                <a:uLnTx/>
                <a:uFillTx/>
                <a:latin typeface="Calibri" panose="020F0502020204030204"/>
                <a:ea typeface="+mn-ea"/>
                <a:cs typeface="+mn-cs"/>
                <a:sym typeface="Symbol" panose="05050102010706020507" pitchFamily="18" charset="2"/>
              </a:rPr>
              <a:t>FEL</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=4 nm and 50-180nm) combining by:</a:t>
            </a:r>
          </a:p>
          <a:p>
            <a:pPr marL="742950" lvl="1" indent="-285750">
              <a:lnSpc>
                <a:spcPct val="90000"/>
              </a:lnSpc>
              <a:spcBef>
                <a:spcPts val="1000"/>
              </a:spcBef>
              <a:buClr>
                <a:srgbClr val="4196B4"/>
              </a:buClr>
              <a:buFont typeface="Cambria Math" panose="02040503050406030204" pitchFamily="18" charset="0"/>
              <a:buChar char="»"/>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1GeV RF X-band </a:t>
            </a:r>
            <a:r>
              <a:rPr kumimoji="0" lang="en-US" sz="1600" b="1" i="0" u="none" strike="noStrike" kern="1200" cap="none" spc="0" normalizeH="0" baseline="0" noProof="0" dirty="0" err="1">
                <a:ln>
                  <a:noFill/>
                </a:ln>
                <a:solidFill>
                  <a:prstClr val="black"/>
                </a:solidFill>
                <a:effectLst/>
                <a:uLnTx/>
                <a:uFillTx/>
                <a:latin typeface="Calibri" panose="020F0502020204030204"/>
                <a:ea typeface="+mn-ea"/>
                <a:cs typeface="+mn-cs"/>
                <a:sym typeface="Symbol" panose="05050102010706020507" pitchFamily="18" charset="2"/>
              </a:rPr>
              <a:t>Linac</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with an high brightness injector</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endParaRPr>
          </a:p>
          <a:p>
            <a:pPr marL="742950" lvl="1" indent="-285750">
              <a:lnSpc>
                <a:spcPct val="90000"/>
              </a:lnSpc>
              <a:spcBef>
                <a:spcPts val="1000"/>
              </a:spcBef>
              <a:buClr>
                <a:srgbClr val="4196B4"/>
              </a:buClr>
              <a:buFont typeface="Cambria Math" panose="02040503050406030204" pitchFamily="18" charset="0"/>
              <a:buChar char="»"/>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Plasma module for PWFA</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a:t>
            </a:r>
          </a:p>
          <a:p>
            <a:pPr marL="285750" marR="0" lvl="0" indent="-285750" algn="l"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The project is currently in the preparatory phase of the Technical Design Report.</a:t>
            </a:r>
          </a:p>
        </p:txBody>
      </p:sp>
      <p:pic>
        <p:nvPicPr>
          <p:cNvPr id="2" name="Immagine 1">
            <a:extLst>
              <a:ext uri="{FF2B5EF4-FFF2-40B4-BE49-F238E27FC236}">
                <a16:creationId xmlns:a16="http://schemas.microsoft.com/office/drawing/2014/main" id="{1BAA6A6A-0AB7-FC82-31E9-30356C1E8A45}"/>
              </a:ext>
            </a:extLst>
          </p:cNvPr>
          <p:cNvPicPr>
            <a:picLocks noChangeAspect="1"/>
          </p:cNvPicPr>
          <p:nvPr/>
        </p:nvPicPr>
        <p:blipFill rotWithShape="1">
          <a:blip r:embed="rId5"/>
          <a:srcRect r="3504"/>
          <a:stretch/>
        </p:blipFill>
        <p:spPr>
          <a:xfrm>
            <a:off x="8265824" y="4968404"/>
            <a:ext cx="3306482" cy="1883598"/>
          </a:xfrm>
          <a:prstGeom prst="rect">
            <a:avLst/>
          </a:prstGeom>
        </p:spPr>
      </p:pic>
      <p:pic>
        <p:nvPicPr>
          <p:cNvPr id="6" name="Immagine 5">
            <a:extLst>
              <a:ext uri="{FF2B5EF4-FFF2-40B4-BE49-F238E27FC236}">
                <a16:creationId xmlns:a16="http://schemas.microsoft.com/office/drawing/2014/main" id="{42371CEF-CCBD-C14D-5F86-A955A77DE252}"/>
              </a:ext>
            </a:extLst>
          </p:cNvPr>
          <p:cNvPicPr>
            <a:picLocks noChangeAspect="1"/>
          </p:cNvPicPr>
          <p:nvPr/>
        </p:nvPicPr>
        <p:blipFill rotWithShape="1">
          <a:blip r:embed="rId6"/>
          <a:srcRect t="5740"/>
          <a:stretch/>
        </p:blipFill>
        <p:spPr>
          <a:xfrm>
            <a:off x="375137" y="4793664"/>
            <a:ext cx="7502079" cy="2064336"/>
          </a:xfrm>
          <a:prstGeom prst="rect">
            <a:avLst/>
          </a:prstGeom>
        </p:spPr>
      </p:pic>
      <p:cxnSp>
        <p:nvCxnSpPr>
          <p:cNvPr id="9" name="Connettore 2 8">
            <a:extLst>
              <a:ext uri="{FF2B5EF4-FFF2-40B4-BE49-F238E27FC236}">
                <a16:creationId xmlns:a16="http://schemas.microsoft.com/office/drawing/2014/main" id="{00D3F892-2700-78C8-BA71-3CCB647B8F91}"/>
              </a:ext>
            </a:extLst>
          </p:cNvPr>
          <p:cNvCxnSpPr/>
          <p:nvPr/>
        </p:nvCxnSpPr>
        <p:spPr>
          <a:xfrm>
            <a:off x="515815" y="4740033"/>
            <a:ext cx="7291754"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CasellaDiTesto 10">
            <a:extLst>
              <a:ext uri="{FF2B5EF4-FFF2-40B4-BE49-F238E27FC236}">
                <a16:creationId xmlns:a16="http://schemas.microsoft.com/office/drawing/2014/main" id="{531CFB09-59A7-6D39-FFA4-40DC8F02191E}"/>
              </a:ext>
            </a:extLst>
          </p:cNvPr>
          <p:cNvSpPr txBox="1"/>
          <p:nvPr/>
        </p:nvSpPr>
        <p:spPr>
          <a:xfrm>
            <a:off x="3513016" y="4489850"/>
            <a:ext cx="6096000" cy="276999"/>
          </a:xfrm>
          <a:prstGeom prst="rect">
            <a:avLst/>
          </a:prstGeom>
          <a:noFill/>
        </p:spPr>
        <p:txBody>
          <a:bodyPr wrap="square">
            <a:spAutoFit/>
          </a:bodyPr>
          <a:lstStyle/>
          <a:p>
            <a:r>
              <a:rPr kumimoji="0" lang="en-US" altLang="it-IT" sz="1200" b="0" i="0" u="none" strike="noStrike" kern="1200" cap="none" spc="0" normalizeH="0" baseline="0" noProof="0" dirty="0">
                <a:ln>
                  <a:noFill/>
                </a:ln>
                <a:solidFill>
                  <a:prstClr val="black"/>
                </a:solidFill>
                <a:effectLst/>
                <a:uLnTx/>
                <a:uFillTx/>
                <a:latin typeface="Calibri" panose="020F0502020204030204"/>
                <a:ea typeface="+mn-ea"/>
                <a:cs typeface="+mn-cs"/>
              </a:rPr>
              <a:t>160 m</a:t>
            </a:r>
            <a:endParaRPr lang="it-IT" sz="1200" dirty="0"/>
          </a:p>
        </p:txBody>
      </p:sp>
    </p:spTree>
    <p:extLst>
      <p:ext uri="{BB962C8B-B14F-4D97-AF65-F5344CB8AC3E}">
        <p14:creationId xmlns:p14="http://schemas.microsoft.com/office/powerpoint/2010/main" val="2167389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40D3C1A0-A4F3-63D5-611C-02F5E50BBB2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6289" y="748037"/>
            <a:ext cx="12208288" cy="6109963"/>
          </a:xfrm>
          <a:prstGeom prst="rect">
            <a:avLst/>
          </a:prstGeom>
        </p:spPr>
      </p:pic>
      <p:sp>
        <p:nvSpPr>
          <p:cNvPr id="50" name="Rettangolo 49">
            <a:extLst>
              <a:ext uri="{FF2B5EF4-FFF2-40B4-BE49-F238E27FC236}">
                <a16:creationId xmlns:a16="http://schemas.microsoft.com/office/drawing/2014/main" id="{E8C82A9A-12FB-4258-8F1C-E4251D68339B}"/>
              </a:ext>
            </a:extLst>
          </p:cNvPr>
          <p:cNvSpPr/>
          <p:nvPr/>
        </p:nvSpPr>
        <p:spPr>
          <a:xfrm>
            <a:off x="-1" y="0"/>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ttangolo 11">
            <a:extLst>
              <a:ext uri="{FF2B5EF4-FFF2-40B4-BE49-F238E27FC236}">
                <a16:creationId xmlns:a16="http://schemas.microsoft.com/office/drawing/2014/main" id="{2812367D-E9A5-4B9A-AED3-8387D8E332E9}"/>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7E6E6"/>
                </a:solidFill>
                <a:effectLst/>
                <a:uLnTx/>
                <a:uFillTx/>
                <a:latin typeface="Calibri" panose="020F0502020204030204"/>
                <a:ea typeface="+mn-ea"/>
                <a:cs typeface="+mn-cs"/>
              </a:rPr>
              <a:t>Overview of the LINAC</a:t>
            </a:r>
            <a:endParaRPr kumimoji="0" lang="en-GB" sz="3600" b="1" i="0" u="none" strike="noStrike" kern="1200" cap="all" spc="0" normalizeH="0" baseline="0" noProof="0" dirty="0">
              <a:ln>
                <a:noFill/>
              </a:ln>
              <a:solidFill>
                <a:srgbClr val="E7E6E6"/>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6FEF3891-302B-4A94-B138-BF534106D124}"/>
                  </a:ext>
                </a:extLst>
              </p:cNvPr>
              <p:cNvSpPr txBox="1"/>
              <p:nvPr/>
            </p:nvSpPr>
            <p:spPr>
              <a:xfrm>
                <a:off x="11000" y="831870"/>
                <a:ext cx="5151626" cy="2564805"/>
              </a:xfrm>
              <a:prstGeom prst="rect">
                <a:avLst/>
              </a:prstGeom>
              <a:noFill/>
            </p:spPr>
            <p:txBody>
              <a:bodyPr wrap="square">
                <a:spAutoFit/>
              </a:bodyPr>
              <a:lstStyle/>
              <a:p>
                <a:pPr marL="285750" marR="0" lvl="0" indent="-285750" algn="just"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US" altLang="it-IT" sz="1600" b="0" i="0" u="none" strike="noStrike" kern="1200" cap="none" spc="0" normalizeH="0" baseline="0" noProof="0" dirty="0" err="1">
                    <a:ln>
                      <a:noFill/>
                    </a:ln>
                    <a:solidFill>
                      <a:prstClr val="black"/>
                    </a:solidFill>
                    <a:effectLst/>
                    <a:uLnTx/>
                    <a:uFillTx/>
                    <a:latin typeface="Calibri" panose="020F0502020204030204"/>
                    <a:ea typeface="+mn-ea"/>
                    <a:cs typeface="+mn-cs"/>
                  </a:rPr>
                  <a:t>Linac</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 uses an S-band injector followed by an X-band booster to produce a high brightness electron beam up to an </a:t>
                </a:r>
                <a:r>
                  <a:rPr kumimoji="0" lang="en-US" altLang="it-IT" sz="1600" b="1" i="0" u="none" strike="noStrike" kern="1200" cap="none" spc="0" normalizeH="0" baseline="0" noProof="0" dirty="0">
                    <a:ln>
                      <a:noFill/>
                    </a:ln>
                    <a:solidFill>
                      <a:prstClr val="black"/>
                    </a:solidFill>
                    <a:effectLst/>
                    <a:uLnTx/>
                    <a:uFillTx/>
                    <a:latin typeface="Calibri" panose="020F0502020204030204"/>
                    <a:ea typeface="+mn-ea"/>
                    <a:cs typeface="+mn-cs"/>
                  </a:rPr>
                  <a:t>energy of 1 GeV</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 (Q = 200-500 </a:t>
                </a:r>
                <a:r>
                  <a:rPr kumimoji="0" lang="en-US" altLang="it-IT" sz="1600" b="0" i="0" u="none" strike="noStrike" kern="1200" cap="none" spc="0" normalizeH="0" baseline="0" noProof="0" dirty="0" err="1">
                    <a:ln>
                      <a:noFill/>
                    </a:ln>
                    <a:solidFill>
                      <a:prstClr val="black"/>
                    </a:solidFill>
                    <a:effectLst/>
                    <a:uLnTx/>
                    <a:uFillTx/>
                    <a:latin typeface="Calibri" panose="020F0502020204030204"/>
                    <a:ea typeface="+mn-ea"/>
                    <a:cs typeface="+mn-cs"/>
                  </a:rPr>
                  <a:t>pC</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l-GR"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ε</a:t>
                </a:r>
                <a:r>
                  <a:rPr kumimoji="0" lang="it-IT" altLang="it-IT" sz="1600" b="0" i="0" u="none" strike="noStrike" kern="1200" cap="none" spc="0" normalizeH="0" baseline="-25000" noProof="0" dirty="0">
                    <a:ln>
                      <a:noFill/>
                    </a:ln>
                    <a:solidFill>
                      <a:prstClr val="black"/>
                    </a:solidFill>
                    <a:effectLst/>
                    <a:uLnTx/>
                    <a:uFillTx/>
                    <a:latin typeface="Calibri" panose="020F0502020204030204"/>
                    <a:ea typeface="+mn-ea"/>
                    <a:cs typeface="+mn-cs"/>
                  </a:rPr>
                  <a:t>RMS</a:t>
                </a:r>
                <a:r>
                  <a:rPr kumimoji="0" lang="it-IT"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 ≤ 1 mm</a:t>
                </a:r>
                <a14:m>
                  <m:oMath xmlns:m="http://schemas.openxmlformats.org/officeDocument/2006/math">
                    <m:r>
                      <a:rPr kumimoji="0" lang="it-IT" altLang="it-IT" sz="16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a14:m>
                <a:r>
                  <a:rPr kumimoji="0" lang="en-US" altLang="it-IT" sz="1600" b="0" i="0" u="none" strike="noStrike" kern="1200" cap="none" spc="0" normalizeH="0" baseline="0" noProof="0" dirty="0" err="1">
                    <a:ln>
                      <a:noFill/>
                    </a:ln>
                    <a:solidFill>
                      <a:prstClr val="black"/>
                    </a:solidFill>
                    <a:effectLst/>
                    <a:uLnTx/>
                    <a:uFillTx/>
                    <a:latin typeface="Calibri" panose="020F0502020204030204"/>
                    <a:ea typeface="+mn-ea"/>
                    <a:cs typeface="+mn-cs"/>
                  </a:rPr>
                  <a:t>mrad</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 PRF = 100Hz).</a:t>
                </a:r>
              </a:p>
              <a:p>
                <a:pPr marL="285750" marR="0" lvl="0" indent="-285750" algn="just"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The beam can be either injected directly in the FEL </a:t>
                </a:r>
                <a:r>
                  <a:rPr kumimoji="0" lang="en-US" altLang="it-IT" sz="1600" b="1" i="0" u="none" strike="noStrike" kern="1200" cap="none" spc="0" normalizeH="0" baseline="0" noProof="0" dirty="0">
                    <a:ln>
                      <a:noFill/>
                    </a:ln>
                    <a:solidFill>
                      <a:prstClr val="black"/>
                    </a:solidFill>
                    <a:effectLst/>
                    <a:uLnTx/>
                    <a:uFillTx/>
                    <a:latin typeface="Calibri" panose="020F0502020204030204"/>
                    <a:ea typeface="+mn-ea"/>
                    <a:cs typeface="+mn-cs"/>
                  </a:rPr>
                  <a:t>undulators</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 or used to drive the </a:t>
                </a:r>
                <a:r>
                  <a:rPr kumimoji="0" lang="en-US" altLang="it-IT" sz="1600" b="1" i="0" u="none" strike="noStrike" kern="1200" cap="none" spc="0" normalizeH="0" baseline="0" noProof="0" dirty="0">
                    <a:ln>
                      <a:noFill/>
                    </a:ln>
                    <a:solidFill>
                      <a:prstClr val="black"/>
                    </a:solidFill>
                    <a:effectLst/>
                    <a:uLnTx/>
                    <a:uFillTx/>
                    <a:latin typeface="Calibri" panose="020F0502020204030204"/>
                    <a:ea typeface="+mn-ea"/>
                    <a:cs typeface="+mn-cs"/>
                  </a:rPr>
                  <a:t>plasma module for PWFA </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to further increase the energy.</a:t>
                </a:r>
              </a:p>
              <a:p>
                <a:pPr marL="285750" marR="0" lvl="0" indent="-285750"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altLang="it-IT" sz="1600" b="1" i="0" u="none" strike="noStrike" kern="1200" cap="none" spc="0" normalizeH="0" baseline="0" noProof="0" dirty="0">
                    <a:ln>
                      <a:noFill/>
                    </a:ln>
                    <a:solidFill>
                      <a:prstClr val="black"/>
                    </a:solidFill>
                    <a:effectLst/>
                    <a:uLnTx/>
                    <a:uFillTx/>
                    <a:latin typeface="Calibri" panose="020F0502020204030204"/>
                    <a:ea typeface="+mn-ea"/>
                    <a:cs typeface="+mn-cs"/>
                  </a:rPr>
                  <a:t>S-band injector </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composed by a photocathode RF Gun and 3x TW S-band structure.                                                              (</a:t>
                </a:r>
                <a:r>
                  <a:rPr kumimoji="0" lang="en-US" altLang="it-IT" sz="1600" b="1" i="0" u="none" strike="noStrike" kern="1200" cap="none" spc="0" normalizeH="0" baseline="0" noProof="0" dirty="0">
                    <a:ln>
                      <a:noFill/>
                    </a:ln>
                    <a:solidFill>
                      <a:prstClr val="black"/>
                    </a:solidFill>
                    <a:effectLst/>
                    <a:uLnTx/>
                    <a:uFillTx/>
                    <a:latin typeface="Calibri" panose="020F0502020204030204"/>
                    <a:ea typeface="+mn-ea"/>
                    <a:cs typeface="+mn-cs"/>
                  </a:rPr>
                  <a:t>Possible upgrade in C-band</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mc:Choice>
        <mc:Fallback xmlns="">
          <p:sp>
            <p:nvSpPr>
              <p:cNvPr id="19" name="CasellaDiTesto 18">
                <a:extLst>
                  <a:ext uri="{FF2B5EF4-FFF2-40B4-BE49-F238E27FC236}">
                    <a16:creationId xmlns:a16="http://schemas.microsoft.com/office/drawing/2014/main" id="{6FEF3891-302B-4A94-B138-BF534106D124}"/>
                  </a:ext>
                </a:extLst>
              </p:cNvPr>
              <p:cNvSpPr txBox="1">
                <a:spLocks noRot="1" noChangeAspect="1" noMove="1" noResize="1" noEditPoints="1" noAdjustHandles="1" noChangeArrowheads="1" noChangeShapeType="1" noTextEdit="1"/>
              </p:cNvSpPr>
              <p:nvPr/>
            </p:nvSpPr>
            <p:spPr>
              <a:xfrm>
                <a:off x="11000" y="831870"/>
                <a:ext cx="5151626" cy="2564805"/>
              </a:xfrm>
              <a:prstGeom prst="rect">
                <a:avLst/>
              </a:prstGeom>
              <a:blipFill>
                <a:blip r:embed="rId3"/>
                <a:stretch>
                  <a:fillRect l="-592" t="-1663" r="-10533" b="-2138"/>
                </a:stretch>
              </a:blipFill>
            </p:spPr>
            <p:txBody>
              <a:bodyPr/>
              <a:lstStyle/>
              <a:p>
                <a:r>
                  <a:rPr lang="it-IT">
                    <a:noFill/>
                  </a:rPr>
                  <a:t> </a:t>
                </a:r>
              </a:p>
            </p:txBody>
          </p:sp>
        </mc:Fallback>
      </mc:AlternateContent>
      <p:sp>
        <p:nvSpPr>
          <p:cNvPr id="21" name="Rettangolo 20">
            <a:extLst>
              <a:ext uri="{FF2B5EF4-FFF2-40B4-BE49-F238E27FC236}">
                <a16:creationId xmlns:a16="http://schemas.microsoft.com/office/drawing/2014/main" id="{0F3D5AA6-05B8-4852-BF4C-B718E6046E5F}"/>
              </a:ext>
            </a:extLst>
          </p:cNvPr>
          <p:cNvSpPr/>
          <p:nvPr/>
        </p:nvSpPr>
        <p:spPr>
          <a:xfrm>
            <a:off x="-103441" y="4762077"/>
            <a:ext cx="173543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S-band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power stations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Rettangolo 21">
            <a:extLst>
              <a:ext uri="{FF2B5EF4-FFF2-40B4-BE49-F238E27FC236}">
                <a16:creationId xmlns:a16="http://schemas.microsoft.com/office/drawing/2014/main" id="{FF4D741A-1A4A-4F07-B253-C9FB2826BF17}"/>
              </a:ext>
            </a:extLst>
          </p:cNvPr>
          <p:cNvSpPr/>
          <p:nvPr/>
        </p:nvSpPr>
        <p:spPr>
          <a:xfrm>
            <a:off x="5865435" y="863379"/>
            <a:ext cx="1626950"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X-band power stations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Rettangolo 23">
            <a:extLst>
              <a:ext uri="{FF2B5EF4-FFF2-40B4-BE49-F238E27FC236}">
                <a16:creationId xmlns:a16="http://schemas.microsoft.com/office/drawing/2014/main" id="{17E14D5B-9860-4F8C-887F-0BB2D2E762ED}"/>
              </a:ext>
            </a:extLst>
          </p:cNvPr>
          <p:cNvSpPr/>
          <p:nvPr/>
        </p:nvSpPr>
        <p:spPr>
          <a:xfrm>
            <a:off x="352304" y="6450644"/>
            <a:ext cx="1626950"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S-band RF gun</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Rettangolo 24">
            <a:extLst>
              <a:ext uri="{FF2B5EF4-FFF2-40B4-BE49-F238E27FC236}">
                <a16:creationId xmlns:a16="http://schemas.microsoft.com/office/drawing/2014/main" id="{6DEBA012-DF0F-485A-A320-0109D93E0942}"/>
              </a:ext>
            </a:extLst>
          </p:cNvPr>
          <p:cNvSpPr/>
          <p:nvPr/>
        </p:nvSpPr>
        <p:spPr>
          <a:xfrm>
            <a:off x="10016158" y="4307290"/>
            <a:ext cx="1228971"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Magnetic chicane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Rettangolo 25">
            <a:extLst>
              <a:ext uri="{FF2B5EF4-FFF2-40B4-BE49-F238E27FC236}">
                <a16:creationId xmlns:a16="http://schemas.microsoft.com/office/drawing/2014/main" id="{6559E469-B8AB-4FA4-94CC-7A02F0C474CB}"/>
              </a:ext>
            </a:extLst>
          </p:cNvPr>
          <p:cNvSpPr/>
          <p:nvPr/>
        </p:nvSpPr>
        <p:spPr>
          <a:xfrm>
            <a:off x="7768171" y="5681951"/>
            <a:ext cx="162695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X-band modules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Rettangolo 26">
            <a:extLst>
              <a:ext uri="{FF2B5EF4-FFF2-40B4-BE49-F238E27FC236}">
                <a16:creationId xmlns:a16="http://schemas.microsoft.com/office/drawing/2014/main" id="{88CCF47B-2696-4BF9-A798-1E37D43D5C49}"/>
              </a:ext>
            </a:extLst>
          </p:cNvPr>
          <p:cNvSpPr/>
          <p:nvPr/>
        </p:nvSpPr>
        <p:spPr>
          <a:xfrm>
            <a:off x="11004412" y="2714568"/>
            <a:ext cx="991199"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Plasma module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0" name="Connettore 2 9">
            <a:extLst>
              <a:ext uri="{FF2B5EF4-FFF2-40B4-BE49-F238E27FC236}">
                <a16:creationId xmlns:a16="http://schemas.microsoft.com/office/drawing/2014/main" id="{8C6A139A-937B-45D3-A055-2A56EE1D8915}"/>
              </a:ext>
            </a:extLst>
          </p:cNvPr>
          <p:cNvCxnSpPr>
            <a:cxnSpLocks/>
          </p:cNvCxnSpPr>
          <p:nvPr/>
        </p:nvCxnSpPr>
        <p:spPr>
          <a:xfrm>
            <a:off x="1227047" y="4724053"/>
            <a:ext cx="614515" cy="296292"/>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Connettore 2 29">
            <a:extLst>
              <a:ext uri="{FF2B5EF4-FFF2-40B4-BE49-F238E27FC236}">
                <a16:creationId xmlns:a16="http://schemas.microsoft.com/office/drawing/2014/main" id="{02B3886E-64B7-49E4-BB7F-94BF45D646EE}"/>
              </a:ext>
            </a:extLst>
          </p:cNvPr>
          <p:cNvCxnSpPr>
            <a:cxnSpLocks/>
          </p:cNvCxnSpPr>
          <p:nvPr/>
        </p:nvCxnSpPr>
        <p:spPr>
          <a:xfrm flipH="1">
            <a:off x="5359014" y="1356338"/>
            <a:ext cx="666643" cy="1428685"/>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7" name="Connettore 2 36">
            <a:extLst>
              <a:ext uri="{FF2B5EF4-FFF2-40B4-BE49-F238E27FC236}">
                <a16:creationId xmlns:a16="http://schemas.microsoft.com/office/drawing/2014/main" id="{4B456C2F-F804-4FB2-9088-BF08BC65B765}"/>
              </a:ext>
            </a:extLst>
          </p:cNvPr>
          <p:cNvCxnSpPr>
            <a:cxnSpLocks/>
          </p:cNvCxnSpPr>
          <p:nvPr/>
        </p:nvCxnSpPr>
        <p:spPr>
          <a:xfrm flipV="1">
            <a:off x="11359662" y="1767702"/>
            <a:ext cx="140349" cy="914595"/>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9" name="Connettore 2 38">
            <a:extLst>
              <a:ext uri="{FF2B5EF4-FFF2-40B4-BE49-F238E27FC236}">
                <a16:creationId xmlns:a16="http://schemas.microsoft.com/office/drawing/2014/main" id="{0FC0BAB8-6B2B-439F-A7B7-5688D2065919}"/>
              </a:ext>
            </a:extLst>
          </p:cNvPr>
          <p:cNvCxnSpPr>
            <a:cxnSpLocks/>
          </p:cNvCxnSpPr>
          <p:nvPr/>
        </p:nvCxnSpPr>
        <p:spPr>
          <a:xfrm flipH="1" flipV="1">
            <a:off x="8329350" y="3456239"/>
            <a:ext cx="1734236" cy="1083028"/>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1" name="Connettore 2 40">
            <a:extLst>
              <a:ext uri="{FF2B5EF4-FFF2-40B4-BE49-F238E27FC236}">
                <a16:creationId xmlns:a16="http://schemas.microsoft.com/office/drawing/2014/main" id="{89C4735F-8627-40EF-ABB9-E8C0D64C505E}"/>
              </a:ext>
            </a:extLst>
          </p:cNvPr>
          <p:cNvCxnSpPr>
            <a:cxnSpLocks/>
          </p:cNvCxnSpPr>
          <p:nvPr/>
        </p:nvCxnSpPr>
        <p:spPr>
          <a:xfrm flipV="1">
            <a:off x="8319844" y="2503082"/>
            <a:ext cx="1903161" cy="2997418"/>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4" name="Connettore 2 43">
            <a:extLst>
              <a:ext uri="{FF2B5EF4-FFF2-40B4-BE49-F238E27FC236}">
                <a16:creationId xmlns:a16="http://schemas.microsoft.com/office/drawing/2014/main" id="{6A18D836-D2D3-4F1F-BBFB-D503863E465C}"/>
              </a:ext>
            </a:extLst>
          </p:cNvPr>
          <p:cNvCxnSpPr>
            <a:cxnSpLocks/>
          </p:cNvCxnSpPr>
          <p:nvPr/>
        </p:nvCxnSpPr>
        <p:spPr>
          <a:xfrm flipH="1" flipV="1">
            <a:off x="6420338" y="4680179"/>
            <a:ext cx="1583154" cy="944444"/>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9" name="CasellaDiTesto 48">
            <a:extLst>
              <a:ext uri="{FF2B5EF4-FFF2-40B4-BE49-F238E27FC236}">
                <a16:creationId xmlns:a16="http://schemas.microsoft.com/office/drawing/2014/main" id="{3EA942A3-A309-423E-B8C2-F54B2758D064}"/>
              </a:ext>
            </a:extLst>
          </p:cNvPr>
          <p:cNvSpPr txBox="1"/>
          <p:nvPr/>
        </p:nvSpPr>
        <p:spPr>
          <a:xfrm>
            <a:off x="9921935" y="6509733"/>
            <a:ext cx="315615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prstClr val="black"/>
                </a:solidFill>
                <a:effectLst/>
                <a:uLnTx/>
                <a:uFillTx/>
                <a:latin typeface="Calibri" panose="020F0502020204030204"/>
                <a:ea typeface="+mn-ea"/>
                <a:cs typeface="+mn-cs"/>
              </a:rPr>
              <a:t>Courtesy of E. Di Pasquale</a:t>
            </a:r>
          </a:p>
        </p:txBody>
      </p:sp>
      <p:pic>
        <p:nvPicPr>
          <p:cNvPr id="29" name="Immagine 28">
            <a:extLst>
              <a:ext uri="{FF2B5EF4-FFF2-40B4-BE49-F238E27FC236}">
                <a16:creationId xmlns:a16="http://schemas.microsoft.com/office/drawing/2014/main" id="{CEDB9DBF-F656-49A5-9443-32EB26AB8B2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190021" y="5575877"/>
            <a:ext cx="1698547" cy="729301"/>
          </a:xfrm>
          <a:prstGeom prst="rect">
            <a:avLst/>
          </a:prstGeom>
        </p:spPr>
      </p:pic>
      <p:cxnSp>
        <p:nvCxnSpPr>
          <p:cNvPr id="34" name="Connettore 2 33">
            <a:extLst>
              <a:ext uri="{FF2B5EF4-FFF2-40B4-BE49-F238E27FC236}">
                <a16:creationId xmlns:a16="http://schemas.microsoft.com/office/drawing/2014/main" id="{4C218DEB-C102-4563-9749-782E3C7F253E}"/>
              </a:ext>
            </a:extLst>
          </p:cNvPr>
          <p:cNvCxnSpPr>
            <a:cxnSpLocks/>
          </p:cNvCxnSpPr>
          <p:nvPr/>
        </p:nvCxnSpPr>
        <p:spPr>
          <a:xfrm flipV="1">
            <a:off x="1230180" y="4463628"/>
            <a:ext cx="1566699" cy="298449"/>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Connettore 2 27">
            <a:extLst>
              <a:ext uri="{FF2B5EF4-FFF2-40B4-BE49-F238E27FC236}">
                <a16:creationId xmlns:a16="http://schemas.microsoft.com/office/drawing/2014/main" id="{2DC3FC45-C008-5612-ECCA-0CE1067BEBDD}"/>
              </a:ext>
            </a:extLst>
          </p:cNvPr>
          <p:cNvCxnSpPr>
            <a:cxnSpLocks/>
          </p:cNvCxnSpPr>
          <p:nvPr/>
        </p:nvCxnSpPr>
        <p:spPr>
          <a:xfrm flipH="1" flipV="1">
            <a:off x="7152299" y="4317230"/>
            <a:ext cx="851193" cy="1307393"/>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1" name="Connettore 2 30">
            <a:extLst>
              <a:ext uri="{FF2B5EF4-FFF2-40B4-BE49-F238E27FC236}">
                <a16:creationId xmlns:a16="http://schemas.microsoft.com/office/drawing/2014/main" id="{69C04E5C-84B7-33C0-761D-54A0110597AF}"/>
              </a:ext>
            </a:extLst>
          </p:cNvPr>
          <p:cNvCxnSpPr>
            <a:cxnSpLocks/>
          </p:cNvCxnSpPr>
          <p:nvPr/>
        </p:nvCxnSpPr>
        <p:spPr>
          <a:xfrm flipV="1">
            <a:off x="8330576" y="2879284"/>
            <a:ext cx="1142028" cy="2621216"/>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3" name="CasellaDiTesto 32">
            <a:extLst>
              <a:ext uri="{FF2B5EF4-FFF2-40B4-BE49-F238E27FC236}">
                <a16:creationId xmlns:a16="http://schemas.microsoft.com/office/drawing/2014/main" id="{ED20ACD5-543C-263B-CBE9-CC70ED6ED2ED}"/>
              </a:ext>
            </a:extLst>
          </p:cNvPr>
          <p:cNvSpPr txBox="1"/>
          <p:nvPr/>
        </p:nvSpPr>
        <p:spPr>
          <a:xfrm>
            <a:off x="-1" y="3448230"/>
            <a:ext cx="4407825" cy="535531"/>
          </a:xfrm>
          <a:prstGeom prst="rect">
            <a:avLst/>
          </a:prstGeom>
          <a:noFill/>
        </p:spPr>
        <p:txBody>
          <a:bodyPr wrap="square">
            <a:spAutoFit/>
          </a:bodyPr>
          <a:lstStyle/>
          <a:p>
            <a:pPr marL="285750" marR="0" lvl="0" indent="-285750" algn="l"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altLang="it-IT" sz="1600" b="1" i="0" u="none" strike="noStrike" kern="1200" cap="none" spc="0" normalizeH="0" baseline="0" noProof="0" dirty="0">
                <a:ln>
                  <a:noFill/>
                </a:ln>
                <a:solidFill>
                  <a:prstClr val="black"/>
                </a:solidFill>
                <a:effectLst/>
                <a:uLnTx/>
                <a:uFillTx/>
                <a:latin typeface="Calibri" panose="020F0502020204030204"/>
                <a:ea typeface="+mn-ea"/>
                <a:cs typeface="+mn-cs"/>
              </a:rPr>
              <a:t>X-band booster: </a:t>
            </a:r>
            <a:r>
              <a:rPr kumimoji="0" lang="en-US" altLang="it-IT" sz="1600" b="0" i="0" u="none" strike="noStrike" kern="1200" cap="none" spc="0" normalizeH="0" baseline="0" noProof="0" dirty="0">
                <a:ln>
                  <a:noFill/>
                </a:ln>
                <a:solidFill>
                  <a:prstClr val="black"/>
                </a:solidFill>
                <a:effectLst/>
                <a:uLnTx/>
                <a:uFillTx/>
                <a:latin typeface="Calibri" panose="020F0502020204030204"/>
                <a:ea typeface="+mn-ea"/>
                <a:cs typeface="+mn-cs"/>
              </a:rPr>
              <a:t>16x, 0.9m, TW accelerating structures that has to work at 60MV/m</a:t>
            </a:r>
          </a:p>
        </p:txBody>
      </p:sp>
      <p:cxnSp>
        <p:nvCxnSpPr>
          <p:cNvPr id="46" name="Connettore 2 45">
            <a:extLst>
              <a:ext uri="{FF2B5EF4-FFF2-40B4-BE49-F238E27FC236}">
                <a16:creationId xmlns:a16="http://schemas.microsoft.com/office/drawing/2014/main" id="{7BEBEB53-1521-4C47-FFF4-C4ADEC077FE7}"/>
              </a:ext>
            </a:extLst>
          </p:cNvPr>
          <p:cNvCxnSpPr>
            <a:cxnSpLocks/>
          </p:cNvCxnSpPr>
          <p:nvPr/>
        </p:nvCxnSpPr>
        <p:spPr>
          <a:xfrm>
            <a:off x="7440246" y="1137138"/>
            <a:ext cx="485869" cy="172742"/>
          </a:xfrm>
          <a:prstGeom prst="straightConnector1">
            <a:avLst/>
          </a:prstGeom>
          <a:ln w="5715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Connettore 2 14">
            <a:extLst>
              <a:ext uri="{FF2B5EF4-FFF2-40B4-BE49-F238E27FC236}">
                <a16:creationId xmlns:a16="http://schemas.microsoft.com/office/drawing/2014/main" id="{BB19E1DF-DB96-92C8-27C0-58B958DC1319}"/>
              </a:ext>
            </a:extLst>
          </p:cNvPr>
          <p:cNvCxnSpPr>
            <a:cxnSpLocks/>
          </p:cNvCxnSpPr>
          <p:nvPr/>
        </p:nvCxnSpPr>
        <p:spPr>
          <a:xfrm flipH="1">
            <a:off x="2774154" y="5593285"/>
            <a:ext cx="1871766" cy="1102582"/>
          </a:xfrm>
          <a:prstGeom prst="straightConnector1">
            <a:avLst/>
          </a:prstGeom>
          <a:ln w="57150">
            <a:solidFill>
              <a:srgbClr val="0000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Connettore 2 15">
            <a:extLst>
              <a:ext uri="{FF2B5EF4-FFF2-40B4-BE49-F238E27FC236}">
                <a16:creationId xmlns:a16="http://schemas.microsoft.com/office/drawing/2014/main" id="{C24BC104-297D-8BF1-0DC2-1AB239DF98AA}"/>
              </a:ext>
            </a:extLst>
          </p:cNvPr>
          <p:cNvCxnSpPr>
            <a:cxnSpLocks/>
          </p:cNvCxnSpPr>
          <p:nvPr/>
        </p:nvCxnSpPr>
        <p:spPr>
          <a:xfrm flipH="1">
            <a:off x="5669241" y="1615094"/>
            <a:ext cx="5522271" cy="3315788"/>
          </a:xfrm>
          <a:prstGeom prst="straightConnector1">
            <a:avLst/>
          </a:prstGeom>
          <a:ln w="57150">
            <a:solidFill>
              <a:srgbClr val="0000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Rettangolo 16">
            <a:extLst>
              <a:ext uri="{FF2B5EF4-FFF2-40B4-BE49-F238E27FC236}">
                <a16:creationId xmlns:a16="http://schemas.microsoft.com/office/drawing/2014/main" id="{D60B8479-9A23-476C-7983-16D2FF4A57C8}"/>
              </a:ext>
            </a:extLst>
          </p:cNvPr>
          <p:cNvSpPr/>
          <p:nvPr/>
        </p:nvSpPr>
        <p:spPr>
          <a:xfrm>
            <a:off x="3888623" y="6291616"/>
            <a:ext cx="2165339"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a:ea typeface="+mn-ea"/>
                <a:cs typeface="+mn-cs"/>
              </a:rPr>
              <a:t>S-band Injector</a:t>
            </a:r>
            <a:endParaRPr kumimoji="0" lang="en-GB" sz="1800" b="0"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sp>
        <p:nvSpPr>
          <p:cNvPr id="18" name="Rettangolo 17">
            <a:extLst>
              <a:ext uri="{FF2B5EF4-FFF2-40B4-BE49-F238E27FC236}">
                <a16:creationId xmlns:a16="http://schemas.microsoft.com/office/drawing/2014/main" id="{23D9BEBC-948F-E633-22E8-9222C42D4AF7}"/>
              </a:ext>
            </a:extLst>
          </p:cNvPr>
          <p:cNvSpPr/>
          <p:nvPr/>
        </p:nvSpPr>
        <p:spPr>
          <a:xfrm>
            <a:off x="7229782" y="3947898"/>
            <a:ext cx="2165339"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a:ea typeface="+mn-ea"/>
                <a:cs typeface="+mn-cs"/>
              </a:rPr>
              <a:t>X-band Booster</a:t>
            </a:r>
            <a:endParaRPr kumimoji="0" lang="en-GB" sz="1800" b="0"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335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24">
            <a:extLst>
              <a:ext uri="{FF2B5EF4-FFF2-40B4-BE49-F238E27FC236}">
                <a16:creationId xmlns:a16="http://schemas.microsoft.com/office/drawing/2014/main" id="{1EDE3B21-3DF6-48EA-8241-2444FC74B5C3}"/>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ttangolo 27">
            <a:extLst>
              <a:ext uri="{FF2B5EF4-FFF2-40B4-BE49-F238E27FC236}">
                <a16:creationId xmlns:a16="http://schemas.microsoft.com/office/drawing/2014/main" id="{145EA2C9-6982-414C-92B5-7542D216AD5F}"/>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srgbClr val="E7E6E6"/>
                </a:solidFill>
                <a:effectLst/>
                <a:uLnTx/>
                <a:uFillTx/>
                <a:latin typeface="Calibri" panose="020F0502020204030204"/>
                <a:ea typeface="+mn-ea"/>
                <a:cs typeface="+mn-cs"/>
              </a:rPr>
              <a:t>X-band RF Module Layout</a:t>
            </a:r>
            <a:endParaRPr kumimoji="0" lang="en-GB" sz="3600" b="1" i="0" u="none" strike="noStrike" kern="1200" cap="all" spc="0" normalizeH="0" baseline="0" noProof="0">
              <a:ln>
                <a:noFill/>
              </a:ln>
              <a:solidFill>
                <a:srgbClr val="E7E6E6"/>
              </a:solidFill>
              <a:effectLst/>
              <a:uLnTx/>
              <a:uFillTx/>
              <a:latin typeface="Calibri" panose="020F0502020204030204"/>
              <a:ea typeface="+mn-ea"/>
              <a:cs typeface="+mn-cs"/>
            </a:endParaRPr>
          </a:p>
        </p:txBody>
      </p:sp>
      <p:pic>
        <p:nvPicPr>
          <p:cNvPr id="2" name="Immagine 1">
            <a:extLst>
              <a:ext uri="{FF2B5EF4-FFF2-40B4-BE49-F238E27FC236}">
                <a16:creationId xmlns:a16="http://schemas.microsoft.com/office/drawing/2014/main" id="{AE96DE18-315A-FC05-465E-15284C011A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99840" y="1523103"/>
            <a:ext cx="4757588" cy="5154054"/>
          </a:xfrm>
          <a:prstGeom prst="rect">
            <a:avLst/>
          </a:prstGeom>
        </p:spPr>
      </p:pic>
      <p:pic>
        <p:nvPicPr>
          <p:cNvPr id="3" name="Immagine 2">
            <a:extLst>
              <a:ext uri="{FF2B5EF4-FFF2-40B4-BE49-F238E27FC236}">
                <a16:creationId xmlns:a16="http://schemas.microsoft.com/office/drawing/2014/main" id="{447D768B-9CC1-5A7B-2A66-0E4CB10C6C0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3236" y="2125053"/>
            <a:ext cx="6069623" cy="4369625"/>
          </a:xfrm>
          <a:prstGeom prst="rect">
            <a:avLst/>
          </a:prstGeom>
        </p:spPr>
      </p:pic>
      <p:cxnSp>
        <p:nvCxnSpPr>
          <p:cNvPr id="4" name="Connettore 2 3">
            <a:extLst>
              <a:ext uri="{FF2B5EF4-FFF2-40B4-BE49-F238E27FC236}">
                <a16:creationId xmlns:a16="http://schemas.microsoft.com/office/drawing/2014/main" id="{8C6A5DD5-931E-FF30-D4E7-6CFE731B5984}"/>
              </a:ext>
            </a:extLst>
          </p:cNvPr>
          <p:cNvCxnSpPr>
            <a:cxnSpLocks/>
          </p:cNvCxnSpPr>
          <p:nvPr/>
        </p:nvCxnSpPr>
        <p:spPr>
          <a:xfrm flipH="1">
            <a:off x="9007730" y="1432250"/>
            <a:ext cx="1089582" cy="965587"/>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 name="CasellaDiTesto 4">
            <a:extLst>
              <a:ext uri="{FF2B5EF4-FFF2-40B4-BE49-F238E27FC236}">
                <a16:creationId xmlns:a16="http://schemas.microsoft.com/office/drawing/2014/main" id="{DEDB82E4-0C07-7616-5FD9-F45FF1213280}"/>
              </a:ext>
            </a:extLst>
          </p:cNvPr>
          <p:cNvSpPr txBox="1"/>
          <p:nvPr/>
        </p:nvSpPr>
        <p:spPr>
          <a:xfrm>
            <a:off x="9352940" y="847475"/>
            <a:ext cx="2949683"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alibri" panose="020F0502020204030204"/>
                <a:ea typeface="+mn-ea"/>
                <a:cs typeface="+mn-cs"/>
              </a:rPr>
              <a:t>BOC pulse compressor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(PSI design or INFN brazing free)</a:t>
            </a:r>
          </a:p>
        </p:txBody>
      </p:sp>
      <p:cxnSp>
        <p:nvCxnSpPr>
          <p:cNvPr id="6" name="Connettore 2 5">
            <a:extLst>
              <a:ext uri="{FF2B5EF4-FFF2-40B4-BE49-F238E27FC236}">
                <a16:creationId xmlns:a16="http://schemas.microsoft.com/office/drawing/2014/main" id="{3A9399B3-4689-2C17-8B92-5DC18B114F8C}"/>
              </a:ext>
            </a:extLst>
          </p:cNvPr>
          <p:cNvCxnSpPr>
            <a:cxnSpLocks/>
          </p:cNvCxnSpPr>
          <p:nvPr/>
        </p:nvCxnSpPr>
        <p:spPr>
          <a:xfrm flipH="1">
            <a:off x="11214269" y="2289306"/>
            <a:ext cx="17671" cy="492297"/>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CasellaDiTesto 6">
            <a:extLst>
              <a:ext uri="{FF2B5EF4-FFF2-40B4-BE49-F238E27FC236}">
                <a16:creationId xmlns:a16="http://schemas.microsoft.com/office/drawing/2014/main" id="{4E8E3A8E-3E3D-E5F9-F47F-E2CD263ABA53}"/>
              </a:ext>
            </a:extLst>
          </p:cNvPr>
          <p:cNvSpPr txBox="1"/>
          <p:nvPr/>
        </p:nvSpPr>
        <p:spPr>
          <a:xfrm>
            <a:off x="6373076" y="3340185"/>
            <a:ext cx="1495640"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alibri" panose="020F0502020204030204"/>
                <a:ea typeface="+mn-ea"/>
                <a:cs typeface="+mn-cs"/>
              </a:rPr>
              <a:t>Hybrid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(CERN design)</a:t>
            </a:r>
          </a:p>
        </p:txBody>
      </p:sp>
      <p:sp>
        <p:nvSpPr>
          <p:cNvPr id="8" name="CasellaDiTesto 7">
            <a:extLst>
              <a:ext uri="{FF2B5EF4-FFF2-40B4-BE49-F238E27FC236}">
                <a16:creationId xmlns:a16="http://schemas.microsoft.com/office/drawing/2014/main" id="{FD205FC3-9B09-2C05-C8EE-18263604E5E1}"/>
              </a:ext>
            </a:extLst>
          </p:cNvPr>
          <p:cNvSpPr txBox="1"/>
          <p:nvPr/>
        </p:nvSpPr>
        <p:spPr>
          <a:xfrm>
            <a:off x="6085509" y="5720569"/>
            <a:ext cx="1625963"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alibri" panose="020F0502020204030204"/>
                <a:ea typeface="+mn-ea"/>
                <a:cs typeface="+mn-cs"/>
              </a:rPr>
              <a:t>Pumping units </a:t>
            </a: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(CERN design)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alibri" panose="020F0502020204030204"/>
                <a:ea typeface="+mn-ea"/>
                <a:cs typeface="+mn-cs"/>
              </a:rPr>
              <a:t>NEXTORR Pumps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(SAES)</a:t>
            </a:r>
          </a:p>
        </p:txBody>
      </p:sp>
      <p:cxnSp>
        <p:nvCxnSpPr>
          <p:cNvPr id="9" name="Connettore 2 8">
            <a:extLst>
              <a:ext uri="{FF2B5EF4-FFF2-40B4-BE49-F238E27FC236}">
                <a16:creationId xmlns:a16="http://schemas.microsoft.com/office/drawing/2014/main" id="{12079FB3-9A0E-BCC3-A3AA-4400F339853D}"/>
              </a:ext>
            </a:extLst>
          </p:cNvPr>
          <p:cNvCxnSpPr>
            <a:cxnSpLocks/>
          </p:cNvCxnSpPr>
          <p:nvPr/>
        </p:nvCxnSpPr>
        <p:spPr>
          <a:xfrm flipH="1" flipV="1">
            <a:off x="9918397" y="3067904"/>
            <a:ext cx="1426401" cy="1496925"/>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CasellaDiTesto 9">
            <a:extLst>
              <a:ext uri="{FF2B5EF4-FFF2-40B4-BE49-F238E27FC236}">
                <a16:creationId xmlns:a16="http://schemas.microsoft.com/office/drawing/2014/main" id="{8B8F7672-C77B-71B0-CEF5-9AB9A89E2B57}"/>
              </a:ext>
            </a:extLst>
          </p:cNvPr>
          <p:cNvSpPr txBox="1"/>
          <p:nvPr/>
        </p:nvSpPr>
        <p:spPr>
          <a:xfrm>
            <a:off x="10509984" y="4577758"/>
            <a:ext cx="175123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alibri" panose="020F0502020204030204"/>
                <a:ea typeface="+mn-ea"/>
                <a:cs typeface="+mn-cs"/>
              </a:rPr>
              <a:t>X band structures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(INFN design)</a:t>
            </a:r>
          </a:p>
        </p:txBody>
      </p:sp>
      <p:cxnSp>
        <p:nvCxnSpPr>
          <p:cNvPr id="11" name="Connettore 2 10">
            <a:extLst>
              <a:ext uri="{FF2B5EF4-FFF2-40B4-BE49-F238E27FC236}">
                <a16:creationId xmlns:a16="http://schemas.microsoft.com/office/drawing/2014/main" id="{7E7D81C6-94C7-B6B9-C23A-A785C3E9848B}"/>
              </a:ext>
            </a:extLst>
          </p:cNvPr>
          <p:cNvCxnSpPr>
            <a:cxnSpLocks/>
          </p:cNvCxnSpPr>
          <p:nvPr/>
        </p:nvCxnSpPr>
        <p:spPr>
          <a:xfrm flipH="1" flipV="1">
            <a:off x="9007730" y="3924960"/>
            <a:ext cx="2334519" cy="639869"/>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A708AD57-634A-E757-7826-D0460F12E83B}"/>
              </a:ext>
            </a:extLst>
          </p:cNvPr>
          <p:cNvCxnSpPr>
            <a:cxnSpLocks/>
          </p:cNvCxnSpPr>
          <p:nvPr/>
        </p:nvCxnSpPr>
        <p:spPr>
          <a:xfrm flipV="1">
            <a:off x="7529885" y="3153866"/>
            <a:ext cx="938252" cy="357412"/>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CasellaDiTesto 12">
            <a:extLst>
              <a:ext uri="{FF2B5EF4-FFF2-40B4-BE49-F238E27FC236}">
                <a16:creationId xmlns:a16="http://schemas.microsoft.com/office/drawing/2014/main" id="{8EE7D1DC-B51C-0534-A771-D0FA33FE6A7B}"/>
              </a:ext>
            </a:extLst>
          </p:cNvPr>
          <p:cNvSpPr txBox="1"/>
          <p:nvPr/>
        </p:nvSpPr>
        <p:spPr>
          <a:xfrm>
            <a:off x="9503944" y="5680331"/>
            <a:ext cx="1527630"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alibri" panose="020F0502020204030204"/>
                <a:ea typeface="+mn-ea"/>
                <a:cs typeface="+mn-cs"/>
              </a:rPr>
              <a:t>DC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(CERN design)</a:t>
            </a:r>
          </a:p>
        </p:txBody>
      </p:sp>
      <p:sp>
        <p:nvSpPr>
          <p:cNvPr id="14" name="Rettangolo 13">
            <a:extLst>
              <a:ext uri="{FF2B5EF4-FFF2-40B4-BE49-F238E27FC236}">
                <a16:creationId xmlns:a16="http://schemas.microsoft.com/office/drawing/2014/main" id="{874FDBBF-E0E0-5CFB-9681-1C0C54F6EB45}"/>
              </a:ext>
            </a:extLst>
          </p:cNvPr>
          <p:cNvSpPr/>
          <p:nvPr/>
        </p:nvSpPr>
        <p:spPr>
          <a:xfrm>
            <a:off x="-182806" y="1258629"/>
            <a:ext cx="3238958"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0000FF"/>
                </a:solidFill>
                <a:effectLst/>
                <a:uLnTx/>
                <a:uFillTx/>
                <a:latin typeface="Calibri" panose="020F0502020204030204"/>
                <a:ea typeface="+mn-ea"/>
                <a:cs typeface="+mn-cs"/>
              </a:rPr>
              <a:t>Power Source: Solid State </a:t>
            </a:r>
            <a:r>
              <a:rPr kumimoji="0" lang="it-IT" sz="1800" b="1" i="0" u="none" strike="noStrike" kern="1200" cap="none" spc="0" normalizeH="0" baseline="0" noProof="0" dirty="0" err="1">
                <a:ln>
                  <a:noFill/>
                </a:ln>
                <a:solidFill>
                  <a:srgbClr val="0000FF"/>
                </a:solidFill>
                <a:effectLst/>
                <a:uLnTx/>
                <a:uFillTx/>
                <a:latin typeface="Calibri" panose="020F0502020204030204"/>
                <a:ea typeface="+mn-ea"/>
                <a:cs typeface="+mn-cs"/>
              </a:rPr>
              <a:t>Pulsed</a:t>
            </a:r>
            <a:r>
              <a:rPr kumimoji="0" lang="it-IT" sz="1800" b="1" i="0" u="none" strike="noStrike" kern="1200" cap="none" spc="0" normalizeH="0" baseline="0" noProof="0" dirty="0">
                <a:ln>
                  <a:noFill/>
                </a:ln>
                <a:solidFill>
                  <a:srgbClr val="0000FF"/>
                </a:solidFill>
                <a:effectLst/>
                <a:uLnTx/>
                <a:uFillTx/>
                <a:latin typeface="Calibri" panose="020F0502020204030204"/>
                <a:ea typeface="+mn-ea"/>
                <a:cs typeface="+mn-cs"/>
              </a:rPr>
              <a:t> Modulator + 25 MW Klystron</a:t>
            </a:r>
            <a:endParaRPr kumimoji="0" lang="en-GB" sz="1800" b="0"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cxnSp>
        <p:nvCxnSpPr>
          <p:cNvPr id="15" name="Connettore 2 14">
            <a:extLst>
              <a:ext uri="{FF2B5EF4-FFF2-40B4-BE49-F238E27FC236}">
                <a16:creationId xmlns:a16="http://schemas.microsoft.com/office/drawing/2014/main" id="{9684E769-37CE-7973-3E45-5C0A5C62A67A}"/>
              </a:ext>
            </a:extLst>
          </p:cNvPr>
          <p:cNvCxnSpPr>
            <a:cxnSpLocks/>
            <a:stCxn id="16" idx="2"/>
          </p:cNvCxnSpPr>
          <p:nvPr/>
        </p:nvCxnSpPr>
        <p:spPr>
          <a:xfrm flipH="1">
            <a:off x="8296292" y="1533726"/>
            <a:ext cx="277324" cy="48292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3F8800DD-0BE3-EE52-78AF-6AB4379F7436}"/>
              </a:ext>
            </a:extLst>
          </p:cNvPr>
          <p:cNvSpPr txBox="1"/>
          <p:nvPr/>
        </p:nvSpPr>
        <p:spPr>
          <a:xfrm>
            <a:off x="7615768" y="948951"/>
            <a:ext cx="1915695"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alibri" panose="020F0502020204030204"/>
                <a:ea typeface="+mn-ea"/>
                <a:cs typeface="+mn-cs"/>
              </a:rPr>
              <a:t>Mode converter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(INFN-SLAC design)</a:t>
            </a:r>
          </a:p>
        </p:txBody>
      </p:sp>
      <p:cxnSp>
        <p:nvCxnSpPr>
          <p:cNvPr id="17" name="Connettore 2 16">
            <a:extLst>
              <a:ext uri="{FF2B5EF4-FFF2-40B4-BE49-F238E27FC236}">
                <a16:creationId xmlns:a16="http://schemas.microsoft.com/office/drawing/2014/main" id="{8525D202-8BE6-59C0-1B36-E3A5E727D19C}"/>
              </a:ext>
            </a:extLst>
          </p:cNvPr>
          <p:cNvCxnSpPr>
            <a:cxnSpLocks/>
          </p:cNvCxnSpPr>
          <p:nvPr/>
        </p:nvCxnSpPr>
        <p:spPr>
          <a:xfrm flipH="1" flipV="1">
            <a:off x="8472317" y="3535360"/>
            <a:ext cx="1379045" cy="2221658"/>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 name="Connettore 2 17">
            <a:extLst>
              <a:ext uri="{FF2B5EF4-FFF2-40B4-BE49-F238E27FC236}">
                <a16:creationId xmlns:a16="http://schemas.microsoft.com/office/drawing/2014/main" id="{7AD9F773-DC45-7A03-BE80-AADAC6453AF7}"/>
              </a:ext>
            </a:extLst>
          </p:cNvPr>
          <p:cNvCxnSpPr>
            <a:cxnSpLocks/>
          </p:cNvCxnSpPr>
          <p:nvPr/>
        </p:nvCxnSpPr>
        <p:spPr>
          <a:xfrm flipV="1">
            <a:off x="7248408" y="3982217"/>
            <a:ext cx="817262" cy="1777906"/>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CasellaDiTesto 18">
            <a:extLst>
              <a:ext uri="{FF2B5EF4-FFF2-40B4-BE49-F238E27FC236}">
                <a16:creationId xmlns:a16="http://schemas.microsoft.com/office/drawing/2014/main" id="{225BBC68-D729-4133-01A3-6E41C40F0E87}"/>
              </a:ext>
            </a:extLst>
          </p:cNvPr>
          <p:cNvSpPr txBox="1"/>
          <p:nvPr/>
        </p:nvSpPr>
        <p:spPr>
          <a:xfrm>
            <a:off x="10097312" y="1668369"/>
            <a:ext cx="2185181"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alibri" panose="020F0502020204030204"/>
                <a:ea typeface="+mn-ea"/>
                <a:cs typeface="+mn-cs"/>
              </a:rPr>
              <a:t>Spiral RF LOADS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(CERN Design)</a:t>
            </a:r>
          </a:p>
        </p:txBody>
      </p:sp>
      <p:cxnSp>
        <p:nvCxnSpPr>
          <p:cNvPr id="20" name="Connettore 2 19">
            <a:extLst>
              <a:ext uri="{FF2B5EF4-FFF2-40B4-BE49-F238E27FC236}">
                <a16:creationId xmlns:a16="http://schemas.microsoft.com/office/drawing/2014/main" id="{A8369476-ABE0-F9D4-A794-C6D17F45C872}"/>
              </a:ext>
            </a:extLst>
          </p:cNvPr>
          <p:cNvCxnSpPr>
            <a:cxnSpLocks/>
            <a:stCxn id="21" idx="0"/>
          </p:cNvCxnSpPr>
          <p:nvPr/>
        </p:nvCxnSpPr>
        <p:spPr>
          <a:xfrm flipV="1">
            <a:off x="7966927" y="2105289"/>
            <a:ext cx="74318" cy="222252"/>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1" name="CasellaDiTesto 20">
            <a:extLst>
              <a:ext uri="{FF2B5EF4-FFF2-40B4-BE49-F238E27FC236}">
                <a16:creationId xmlns:a16="http://schemas.microsoft.com/office/drawing/2014/main" id="{F66AD13C-EB7A-D982-5035-98952005A889}"/>
              </a:ext>
            </a:extLst>
          </p:cNvPr>
          <p:cNvSpPr txBox="1"/>
          <p:nvPr/>
        </p:nvSpPr>
        <p:spPr>
          <a:xfrm>
            <a:off x="7031939" y="2327541"/>
            <a:ext cx="186997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circular waveguide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Pumping units</a:t>
            </a:r>
          </a:p>
        </p:txBody>
      </p:sp>
      <p:sp>
        <p:nvSpPr>
          <p:cNvPr id="22" name="CasellaDiTesto 21">
            <a:extLst>
              <a:ext uri="{FF2B5EF4-FFF2-40B4-BE49-F238E27FC236}">
                <a16:creationId xmlns:a16="http://schemas.microsoft.com/office/drawing/2014/main" id="{B4777890-F533-D932-27C9-E7E3418DC544}"/>
              </a:ext>
            </a:extLst>
          </p:cNvPr>
          <p:cNvSpPr txBox="1"/>
          <p:nvPr/>
        </p:nvSpPr>
        <p:spPr>
          <a:xfrm>
            <a:off x="426709" y="4644529"/>
            <a:ext cx="252372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00FF"/>
                </a:solidFill>
                <a:effectLst/>
                <a:uLnTx/>
                <a:uFillTx/>
                <a:latin typeface="Calibri" panose="020F0502020204030204"/>
                <a:ea typeface="+mn-ea"/>
                <a:cs typeface="+mn-cs"/>
              </a:rPr>
              <a:t>Transport line: Low loss Circular waveguide</a:t>
            </a:r>
          </a:p>
        </p:txBody>
      </p:sp>
      <p:cxnSp>
        <p:nvCxnSpPr>
          <p:cNvPr id="23" name="Connettore 2 22">
            <a:extLst>
              <a:ext uri="{FF2B5EF4-FFF2-40B4-BE49-F238E27FC236}">
                <a16:creationId xmlns:a16="http://schemas.microsoft.com/office/drawing/2014/main" id="{4FF8DB36-7BE8-5CF3-C1A3-A65FBED90340}"/>
              </a:ext>
            </a:extLst>
          </p:cNvPr>
          <p:cNvCxnSpPr>
            <a:cxnSpLocks/>
          </p:cNvCxnSpPr>
          <p:nvPr/>
        </p:nvCxnSpPr>
        <p:spPr>
          <a:xfrm flipV="1">
            <a:off x="1664069" y="3619579"/>
            <a:ext cx="632617" cy="98335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CasellaDiTesto 23">
            <a:extLst>
              <a:ext uri="{FF2B5EF4-FFF2-40B4-BE49-F238E27FC236}">
                <a16:creationId xmlns:a16="http://schemas.microsoft.com/office/drawing/2014/main" id="{3F41D2FC-B324-B3B5-5580-C25438EECD87}"/>
              </a:ext>
            </a:extLst>
          </p:cNvPr>
          <p:cNvSpPr txBox="1"/>
          <p:nvPr/>
        </p:nvSpPr>
        <p:spPr>
          <a:xfrm>
            <a:off x="2121772" y="6071252"/>
            <a:ext cx="186997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00FF"/>
                </a:solidFill>
                <a:effectLst/>
                <a:uLnTx/>
                <a:uFillTx/>
                <a:latin typeface="Calibri" panose="020F0502020204030204"/>
                <a:ea typeface="+mn-ea"/>
                <a:cs typeface="+mn-cs"/>
              </a:rPr>
              <a:t>Accelerating module</a:t>
            </a:r>
          </a:p>
        </p:txBody>
      </p:sp>
      <p:cxnSp>
        <p:nvCxnSpPr>
          <p:cNvPr id="26" name="Connettore 2 25">
            <a:extLst>
              <a:ext uri="{FF2B5EF4-FFF2-40B4-BE49-F238E27FC236}">
                <a16:creationId xmlns:a16="http://schemas.microsoft.com/office/drawing/2014/main" id="{712C8F11-A592-4392-24FE-D84273E7D072}"/>
              </a:ext>
            </a:extLst>
          </p:cNvPr>
          <p:cNvCxnSpPr>
            <a:cxnSpLocks/>
          </p:cNvCxnSpPr>
          <p:nvPr/>
        </p:nvCxnSpPr>
        <p:spPr>
          <a:xfrm flipV="1">
            <a:off x="3865495" y="6152558"/>
            <a:ext cx="583260" cy="166497"/>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Connettore 2 31">
            <a:extLst>
              <a:ext uri="{FF2B5EF4-FFF2-40B4-BE49-F238E27FC236}">
                <a16:creationId xmlns:a16="http://schemas.microsoft.com/office/drawing/2014/main" id="{F4726AEE-566B-63BA-664D-A82755D8B094}"/>
              </a:ext>
            </a:extLst>
          </p:cNvPr>
          <p:cNvCxnSpPr>
            <a:cxnSpLocks/>
          </p:cNvCxnSpPr>
          <p:nvPr/>
        </p:nvCxnSpPr>
        <p:spPr>
          <a:xfrm flipH="1">
            <a:off x="10099031" y="1950048"/>
            <a:ext cx="367601" cy="139555"/>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29" name="Gruppo 28">
            <a:extLst>
              <a:ext uri="{FF2B5EF4-FFF2-40B4-BE49-F238E27FC236}">
                <a16:creationId xmlns:a16="http://schemas.microsoft.com/office/drawing/2014/main" id="{5ECF1BC3-C61C-562F-FF6F-791D4626E754}"/>
              </a:ext>
            </a:extLst>
          </p:cNvPr>
          <p:cNvGrpSpPr/>
          <p:nvPr/>
        </p:nvGrpSpPr>
        <p:grpSpPr>
          <a:xfrm>
            <a:off x="2348677" y="2039224"/>
            <a:ext cx="1080120" cy="383890"/>
            <a:chOff x="1331640" y="2181014"/>
            <a:chExt cx="1080120" cy="383890"/>
          </a:xfrm>
        </p:grpSpPr>
        <p:cxnSp>
          <p:nvCxnSpPr>
            <p:cNvPr id="30" name="Connettore 1 11">
              <a:extLst>
                <a:ext uri="{FF2B5EF4-FFF2-40B4-BE49-F238E27FC236}">
                  <a16:creationId xmlns:a16="http://schemas.microsoft.com/office/drawing/2014/main" id="{E9C40ADD-8433-0900-F05F-A0D25DD34B75}"/>
                </a:ext>
              </a:extLst>
            </p:cNvPr>
            <p:cNvCxnSpPr/>
            <p:nvPr/>
          </p:nvCxnSpPr>
          <p:spPr>
            <a:xfrm>
              <a:off x="1331640" y="2564904"/>
              <a:ext cx="216024"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Connettore 1 13">
              <a:extLst>
                <a:ext uri="{FF2B5EF4-FFF2-40B4-BE49-F238E27FC236}">
                  <a16:creationId xmlns:a16="http://schemas.microsoft.com/office/drawing/2014/main" id="{CF2DBC34-0505-63F6-677A-B4731B289043}"/>
                </a:ext>
              </a:extLst>
            </p:cNvPr>
            <p:cNvCxnSpPr/>
            <p:nvPr/>
          </p:nvCxnSpPr>
          <p:spPr>
            <a:xfrm flipV="1">
              <a:off x="1547664" y="2181014"/>
              <a:ext cx="0" cy="38389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Connettore 1 15">
              <a:extLst>
                <a:ext uri="{FF2B5EF4-FFF2-40B4-BE49-F238E27FC236}">
                  <a16:creationId xmlns:a16="http://schemas.microsoft.com/office/drawing/2014/main" id="{CC3688B5-9D94-FD5E-CFC7-B6CF93AE04C7}"/>
                </a:ext>
              </a:extLst>
            </p:cNvPr>
            <p:cNvCxnSpPr/>
            <p:nvPr/>
          </p:nvCxnSpPr>
          <p:spPr>
            <a:xfrm>
              <a:off x="1547664" y="2181014"/>
              <a:ext cx="576064"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Connettore 1 18">
              <a:extLst>
                <a:ext uri="{FF2B5EF4-FFF2-40B4-BE49-F238E27FC236}">
                  <a16:creationId xmlns:a16="http://schemas.microsoft.com/office/drawing/2014/main" id="{8A05B1F3-ED51-98F7-6B59-AD2FD3D85F14}"/>
                </a:ext>
              </a:extLst>
            </p:cNvPr>
            <p:cNvCxnSpPr/>
            <p:nvPr/>
          </p:nvCxnSpPr>
          <p:spPr>
            <a:xfrm>
              <a:off x="2123728" y="2181014"/>
              <a:ext cx="0" cy="38389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7" name="Connettore 1 20">
              <a:extLst>
                <a:ext uri="{FF2B5EF4-FFF2-40B4-BE49-F238E27FC236}">
                  <a16:creationId xmlns:a16="http://schemas.microsoft.com/office/drawing/2014/main" id="{C3984395-D19F-7710-9C91-463083CCD314}"/>
                </a:ext>
              </a:extLst>
            </p:cNvPr>
            <p:cNvCxnSpPr/>
            <p:nvPr/>
          </p:nvCxnSpPr>
          <p:spPr>
            <a:xfrm>
              <a:off x="2123728" y="2564904"/>
              <a:ext cx="28803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8" name="CasellaDiTesto 37">
            <a:extLst>
              <a:ext uri="{FF2B5EF4-FFF2-40B4-BE49-F238E27FC236}">
                <a16:creationId xmlns:a16="http://schemas.microsoft.com/office/drawing/2014/main" id="{DA4BCD2F-4532-8FDB-BAED-F9E7AE13C611}"/>
              </a:ext>
            </a:extLst>
          </p:cNvPr>
          <p:cNvSpPr txBox="1"/>
          <p:nvPr/>
        </p:nvSpPr>
        <p:spPr>
          <a:xfrm>
            <a:off x="2437373" y="2418176"/>
            <a:ext cx="843501"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25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1.5 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100 Hz</a:t>
            </a:r>
          </a:p>
        </p:txBody>
      </p:sp>
      <p:grpSp>
        <p:nvGrpSpPr>
          <p:cNvPr id="44" name="Gruppo 43">
            <a:extLst>
              <a:ext uri="{FF2B5EF4-FFF2-40B4-BE49-F238E27FC236}">
                <a16:creationId xmlns:a16="http://schemas.microsoft.com/office/drawing/2014/main" id="{BB5F131F-284C-9530-3D3E-4E1128FA494D}"/>
              </a:ext>
            </a:extLst>
          </p:cNvPr>
          <p:cNvGrpSpPr/>
          <p:nvPr/>
        </p:nvGrpSpPr>
        <p:grpSpPr>
          <a:xfrm>
            <a:off x="5087894" y="3117224"/>
            <a:ext cx="1405017" cy="1339602"/>
            <a:chOff x="5898431" y="750981"/>
            <a:chExt cx="1405017" cy="1339602"/>
          </a:xfrm>
        </p:grpSpPr>
        <p:cxnSp>
          <p:nvCxnSpPr>
            <p:cNvPr id="45" name="Connettore 1 97">
              <a:extLst>
                <a:ext uri="{FF2B5EF4-FFF2-40B4-BE49-F238E27FC236}">
                  <a16:creationId xmlns:a16="http://schemas.microsoft.com/office/drawing/2014/main" id="{386FE538-2B81-5B4C-F7EC-EE3E8817731C}"/>
                </a:ext>
              </a:extLst>
            </p:cNvPr>
            <p:cNvCxnSpPr/>
            <p:nvPr/>
          </p:nvCxnSpPr>
          <p:spPr>
            <a:xfrm>
              <a:off x="5898431" y="2090583"/>
              <a:ext cx="7870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Connettore 1 98">
              <a:extLst>
                <a:ext uri="{FF2B5EF4-FFF2-40B4-BE49-F238E27FC236}">
                  <a16:creationId xmlns:a16="http://schemas.microsoft.com/office/drawing/2014/main" id="{B30B2EE9-6AC0-042A-3921-7EDDC2C2B90A}"/>
                </a:ext>
              </a:extLst>
            </p:cNvPr>
            <p:cNvCxnSpPr/>
            <p:nvPr/>
          </p:nvCxnSpPr>
          <p:spPr>
            <a:xfrm flipV="1">
              <a:off x="5977133" y="1145035"/>
              <a:ext cx="0" cy="945548"/>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7" name="Connettore 1 99">
              <a:extLst>
                <a:ext uri="{FF2B5EF4-FFF2-40B4-BE49-F238E27FC236}">
                  <a16:creationId xmlns:a16="http://schemas.microsoft.com/office/drawing/2014/main" id="{02CB2F10-4BC8-E3C7-40EB-AE2671575AF4}"/>
                </a:ext>
              </a:extLst>
            </p:cNvPr>
            <p:cNvCxnSpPr>
              <a:cxnSpLocks/>
            </p:cNvCxnSpPr>
            <p:nvPr/>
          </p:nvCxnSpPr>
          <p:spPr>
            <a:xfrm>
              <a:off x="5977133" y="1145035"/>
              <a:ext cx="209872" cy="476883"/>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8" name="Connettore 1 100">
              <a:extLst>
                <a:ext uri="{FF2B5EF4-FFF2-40B4-BE49-F238E27FC236}">
                  <a16:creationId xmlns:a16="http://schemas.microsoft.com/office/drawing/2014/main" id="{FAB35857-070F-8732-E8D6-32C81C50CCA1}"/>
                </a:ext>
              </a:extLst>
            </p:cNvPr>
            <p:cNvCxnSpPr>
              <a:cxnSpLocks/>
            </p:cNvCxnSpPr>
            <p:nvPr/>
          </p:nvCxnSpPr>
          <p:spPr>
            <a:xfrm>
              <a:off x="6187005" y="1621918"/>
              <a:ext cx="0" cy="468665"/>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9" name="Connettore 1 101">
              <a:extLst>
                <a:ext uri="{FF2B5EF4-FFF2-40B4-BE49-F238E27FC236}">
                  <a16:creationId xmlns:a16="http://schemas.microsoft.com/office/drawing/2014/main" id="{03832602-8668-E518-1F27-3E112CE0139D}"/>
                </a:ext>
              </a:extLst>
            </p:cNvPr>
            <p:cNvCxnSpPr/>
            <p:nvPr/>
          </p:nvCxnSpPr>
          <p:spPr>
            <a:xfrm>
              <a:off x="6187005" y="2090583"/>
              <a:ext cx="104936"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0" name="CasellaDiTesto 49">
              <a:extLst>
                <a:ext uri="{FF2B5EF4-FFF2-40B4-BE49-F238E27FC236}">
                  <a16:creationId xmlns:a16="http://schemas.microsoft.com/office/drawing/2014/main" id="{01C094CD-E370-09E2-6713-9AFA7D08DFF3}"/>
                </a:ext>
              </a:extLst>
            </p:cNvPr>
            <p:cNvSpPr txBox="1"/>
            <p:nvPr/>
          </p:nvSpPr>
          <p:spPr>
            <a:xfrm>
              <a:off x="6131332" y="750981"/>
              <a:ext cx="1172116"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140-70 MW</a:t>
              </a:r>
            </a:p>
          </p:txBody>
        </p:sp>
        <p:sp>
          <p:nvSpPr>
            <p:cNvPr id="51" name="CasellaDiTesto 50">
              <a:extLst>
                <a:ext uri="{FF2B5EF4-FFF2-40B4-BE49-F238E27FC236}">
                  <a16:creationId xmlns:a16="http://schemas.microsoft.com/office/drawing/2014/main" id="{F109AB78-6060-67DA-3E80-B5A2DB9CBED4}"/>
                </a:ext>
              </a:extLst>
            </p:cNvPr>
            <p:cNvSpPr txBox="1"/>
            <p:nvPr/>
          </p:nvSpPr>
          <p:spPr>
            <a:xfrm>
              <a:off x="6147351" y="975103"/>
              <a:ext cx="75373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130 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100 Hz</a:t>
              </a:r>
            </a:p>
          </p:txBody>
        </p:sp>
      </p:grpSp>
      <p:grpSp>
        <p:nvGrpSpPr>
          <p:cNvPr id="52" name="Gruppo 51">
            <a:extLst>
              <a:ext uri="{FF2B5EF4-FFF2-40B4-BE49-F238E27FC236}">
                <a16:creationId xmlns:a16="http://schemas.microsoft.com/office/drawing/2014/main" id="{F1BFF79B-6D08-4B45-8CF2-91B43E70B005}"/>
              </a:ext>
            </a:extLst>
          </p:cNvPr>
          <p:cNvGrpSpPr/>
          <p:nvPr/>
        </p:nvGrpSpPr>
        <p:grpSpPr>
          <a:xfrm>
            <a:off x="3272120" y="5124549"/>
            <a:ext cx="393510" cy="565065"/>
            <a:chOff x="5943978" y="3104673"/>
            <a:chExt cx="393510" cy="945548"/>
          </a:xfrm>
        </p:grpSpPr>
        <p:cxnSp>
          <p:nvCxnSpPr>
            <p:cNvPr id="53" name="Connettore 1 97">
              <a:extLst>
                <a:ext uri="{FF2B5EF4-FFF2-40B4-BE49-F238E27FC236}">
                  <a16:creationId xmlns:a16="http://schemas.microsoft.com/office/drawing/2014/main" id="{AC0CC3A5-30D1-909B-B98B-D20E1445903C}"/>
                </a:ext>
              </a:extLst>
            </p:cNvPr>
            <p:cNvCxnSpPr/>
            <p:nvPr/>
          </p:nvCxnSpPr>
          <p:spPr>
            <a:xfrm>
              <a:off x="5943978" y="4050221"/>
              <a:ext cx="7870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Connettore 1 98">
              <a:extLst>
                <a:ext uri="{FF2B5EF4-FFF2-40B4-BE49-F238E27FC236}">
                  <a16:creationId xmlns:a16="http://schemas.microsoft.com/office/drawing/2014/main" id="{872DA10F-57A1-1F1F-94DD-A4D50B6CFFF2}"/>
                </a:ext>
              </a:extLst>
            </p:cNvPr>
            <p:cNvCxnSpPr/>
            <p:nvPr/>
          </p:nvCxnSpPr>
          <p:spPr>
            <a:xfrm flipV="1">
              <a:off x="6022680" y="3104673"/>
              <a:ext cx="0" cy="945548"/>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5" name="Connettore 1 99">
              <a:extLst>
                <a:ext uri="{FF2B5EF4-FFF2-40B4-BE49-F238E27FC236}">
                  <a16:creationId xmlns:a16="http://schemas.microsoft.com/office/drawing/2014/main" id="{136E0790-2DD6-5263-3460-71071A2C69B0}"/>
                </a:ext>
              </a:extLst>
            </p:cNvPr>
            <p:cNvCxnSpPr>
              <a:cxnSpLocks/>
            </p:cNvCxnSpPr>
            <p:nvPr/>
          </p:nvCxnSpPr>
          <p:spPr>
            <a:xfrm>
              <a:off x="6022680" y="3104673"/>
              <a:ext cx="209872" cy="476883"/>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6" name="Connettore 1 100">
              <a:extLst>
                <a:ext uri="{FF2B5EF4-FFF2-40B4-BE49-F238E27FC236}">
                  <a16:creationId xmlns:a16="http://schemas.microsoft.com/office/drawing/2014/main" id="{E58C8217-98AA-D47E-FDBC-8BDEDBA73E49}"/>
                </a:ext>
              </a:extLst>
            </p:cNvPr>
            <p:cNvCxnSpPr>
              <a:cxnSpLocks/>
            </p:cNvCxnSpPr>
            <p:nvPr/>
          </p:nvCxnSpPr>
          <p:spPr>
            <a:xfrm>
              <a:off x="6232552" y="3581556"/>
              <a:ext cx="0" cy="468665"/>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Connettore 1 101">
              <a:extLst>
                <a:ext uri="{FF2B5EF4-FFF2-40B4-BE49-F238E27FC236}">
                  <a16:creationId xmlns:a16="http://schemas.microsoft.com/office/drawing/2014/main" id="{CA6F3C24-9774-7899-F699-2FA043AF6DF6}"/>
                </a:ext>
              </a:extLst>
            </p:cNvPr>
            <p:cNvCxnSpPr/>
            <p:nvPr/>
          </p:nvCxnSpPr>
          <p:spPr>
            <a:xfrm>
              <a:off x="6232552" y="4050221"/>
              <a:ext cx="104936"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8" name="CasellaDiTesto 57">
            <a:extLst>
              <a:ext uri="{FF2B5EF4-FFF2-40B4-BE49-F238E27FC236}">
                <a16:creationId xmlns:a16="http://schemas.microsoft.com/office/drawing/2014/main" id="{5D431FF1-6D81-3D45-55AE-DC16C5D05E26}"/>
              </a:ext>
            </a:extLst>
          </p:cNvPr>
          <p:cNvSpPr txBox="1"/>
          <p:nvPr/>
        </p:nvSpPr>
        <p:spPr>
          <a:xfrm>
            <a:off x="3641064" y="4969423"/>
            <a:ext cx="1067921"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sym typeface="Symbol" panose="05050102010706020507" pitchFamily="18" charset="2"/>
              </a:rPr>
              <a:t>70</a:t>
            </a: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-35 MW</a:t>
            </a:r>
          </a:p>
        </p:txBody>
      </p:sp>
      <p:sp>
        <p:nvSpPr>
          <p:cNvPr id="59" name="CasellaDiTesto 58">
            <a:extLst>
              <a:ext uri="{FF2B5EF4-FFF2-40B4-BE49-F238E27FC236}">
                <a16:creationId xmlns:a16="http://schemas.microsoft.com/office/drawing/2014/main" id="{09902885-578C-089B-A7C2-71C30D122672}"/>
              </a:ext>
            </a:extLst>
          </p:cNvPr>
          <p:cNvSpPr txBox="1"/>
          <p:nvPr/>
        </p:nvSpPr>
        <p:spPr>
          <a:xfrm>
            <a:off x="3644132" y="5206408"/>
            <a:ext cx="75373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130 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100 Hz</a:t>
            </a:r>
          </a:p>
        </p:txBody>
      </p:sp>
      <p:cxnSp>
        <p:nvCxnSpPr>
          <p:cNvPr id="70" name="Connettore 2 69">
            <a:extLst>
              <a:ext uri="{FF2B5EF4-FFF2-40B4-BE49-F238E27FC236}">
                <a16:creationId xmlns:a16="http://schemas.microsoft.com/office/drawing/2014/main" id="{BCDC71F2-ED35-58F7-6231-AC27CE10E8D8}"/>
              </a:ext>
            </a:extLst>
          </p:cNvPr>
          <p:cNvCxnSpPr>
            <a:cxnSpLocks/>
          </p:cNvCxnSpPr>
          <p:nvPr/>
        </p:nvCxnSpPr>
        <p:spPr>
          <a:xfrm>
            <a:off x="1368781" y="2853313"/>
            <a:ext cx="3378958" cy="1511139"/>
          </a:xfrm>
          <a:prstGeom prst="straightConnector1">
            <a:avLst/>
          </a:prstGeom>
          <a:ln w="38100">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2" name="Connettore 2 71">
            <a:extLst>
              <a:ext uri="{FF2B5EF4-FFF2-40B4-BE49-F238E27FC236}">
                <a16:creationId xmlns:a16="http://schemas.microsoft.com/office/drawing/2014/main" id="{999376AB-04DE-3062-4E91-F924A373E9C1}"/>
              </a:ext>
            </a:extLst>
          </p:cNvPr>
          <p:cNvCxnSpPr>
            <a:cxnSpLocks/>
          </p:cNvCxnSpPr>
          <p:nvPr/>
        </p:nvCxnSpPr>
        <p:spPr>
          <a:xfrm flipV="1">
            <a:off x="5207448" y="5420978"/>
            <a:ext cx="1280761" cy="1167469"/>
          </a:xfrm>
          <a:prstGeom prst="straightConnector1">
            <a:avLst/>
          </a:prstGeom>
          <a:ln w="38100">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5" name="CasellaDiTesto 74">
            <a:extLst>
              <a:ext uri="{FF2B5EF4-FFF2-40B4-BE49-F238E27FC236}">
                <a16:creationId xmlns:a16="http://schemas.microsoft.com/office/drawing/2014/main" id="{BE16B4CE-6165-20DD-ADC7-E275E15A4516}"/>
              </a:ext>
            </a:extLst>
          </p:cNvPr>
          <p:cNvSpPr txBox="1"/>
          <p:nvPr/>
        </p:nvSpPr>
        <p:spPr>
          <a:xfrm>
            <a:off x="3317201" y="3410874"/>
            <a:ext cx="73979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a:ln>
                  <a:noFill/>
                </a:ln>
                <a:solidFill>
                  <a:prstClr val="black"/>
                </a:solidFill>
                <a:effectLst/>
                <a:uLnTx/>
                <a:uFillTx/>
                <a:latin typeface="Calibri" panose="020F0502020204030204"/>
                <a:ea typeface="+mn-ea"/>
                <a:cs typeface="+mn-cs"/>
              </a:rPr>
              <a:t>6 m</a:t>
            </a:r>
          </a:p>
        </p:txBody>
      </p:sp>
      <p:sp>
        <p:nvSpPr>
          <p:cNvPr id="76" name="CasellaDiTesto 75">
            <a:extLst>
              <a:ext uri="{FF2B5EF4-FFF2-40B4-BE49-F238E27FC236}">
                <a16:creationId xmlns:a16="http://schemas.microsoft.com/office/drawing/2014/main" id="{7274C3EC-6560-2363-1ABD-7FB15C695595}"/>
              </a:ext>
            </a:extLst>
          </p:cNvPr>
          <p:cNvSpPr txBox="1"/>
          <p:nvPr/>
        </p:nvSpPr>
        <p:spPr>
          <a:xfrm>
            <a:off x="5453310" y="6325401"/>
            <a:ext cx="73979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a:ln>
                  <a:noFill/>
                </a:ln>
                <a:solidFill>
                  <a:prstClr val="black"/>
                </a:solidFill>
                <a:effectLst/>
                <a:uLnTx/>
                <a:uFillTx/>
                <a:latin typeface="Calibri" panose="020F0502020204030204"/>
                <a:ea typeface="+mn-ea"/>
                <a:cs typeface="+mn-cs"/>
              </a:rPr>
              <a:t>2.3 m</a:t>
            </a:r>
          </a:p>
        </p:txBody>
      </p:sp>
      <p:cxnSp>
        <p:nvCxnSpPr>
          <p:cNvPr id="78" name="Connettore diritto 77">
            <a:extLst>
              <a:ext uri="{FF2B5EF4-FFF2-40B4-BE49-F238E27FC236}">
                <a16:creationId xmlns:a16="http://schemas.microsoft.com/office/drawing/2014/main" id="{8EF19041-5A71-9763-9EA9-38A333CFEB92}"/>
              </a:ext>
            </a:extLst>
          </p:cNvPr>
          <p:cNvCxnSpPr/>
          <p:nvPr/>
        </p:nvCxnSpPr>
        <p:spPr>
          <a:xfrm>
            <a:off x="8702566" y="2471245"/>
            <a:ext cx="0" cy="2638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Connettore diritto 78">
            <a:extLst>
              <a:ext uri="{FF2B5EF4-FFF2-40B4-BE49-F238E27FC236}">
                <a16:creationId xmlns:a16="http://schemas.microsoft.com/office/drawing/2014/main" id="{1416103C-F34F-CC35-1953-E3D85370F126}"/>
              </a:ext>
            </a:extLst>
          </p:cNvPr>
          <p:cNvCxnSpPr>
            <a:cxnSpLocks/>
          </p:cNvCxnSpPr>
          <p:nvPr/>
        </p:nvCxnSpPr>
        <p:spPr>
          <a:xfrm flipH="1">
            <a:off x="8655846" y="2864978"/>
            <a:ext cx="46720" cy="812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Connettore diritto 80">
            <a:extLst>
              <a:ext uri="{FF2B5EF4-FFF2-40B4-BE49-F238E27FC236}">
                <a16:creationId xmlns:a16="http://schemas.microsoft.com/office/drawing/2014/main" id="{DB01DC01-3C10-A9A7-1DB1-4CF5A2052FF6}"/>
              </a:ext>
            </a:extLst>
          </p:cNvPr>
          <p:cNvCxnSpPr>
            <a:cxnSpLocks/>
          </p:cNvCxnSpPr>
          <p:nvPr/>
        </p:nvCxnSpPr>
        <p:spPr>
          <a:xfrm>
            <a:off x="8702566" y="2781603"/>
            <a:ext cx="0" cy="833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7" name="Table 1">
            <a:extLst>
              <a:ext uri="{FF2B5EF4-FFF2-40B4-BE49-F238E27FC236}">
                <a16:creationId xmlns:a16="http://schemas.microsoft.com/office/drawing/2014/main" id="{8903F05C-E6FC-E9B8-F8E9-AEAFBCE3CF62}"/>
              </a:ext>
            </a:extLst>
          </p:cNvPr>
          <p:cNvGraphicFramePr>
            <a:graphicFrameLocks noGrp="1"/>
          </p:cNvGraphicFramePr>
          <p:nvPr>
            <p:extLst>
              <p:ext uri="{D42A27DB-BD31-4B8C-83A1-F6EECF244321}">
                <p14:modId xmlns:p14="http://schemas.microsoft.com/office/powerpoint/2010/main" val="2063090528"/>
              </p:ext>
            </p:extLst>
          </p:nvPr>
        </p:nvGraphicFramePr>
        <p:xfrm>
          <a:off x="3675032" y="866240"/>
          <a:ext cx="3629711" cy="2045843"/>
        </p:xfrm>
        <a:graphic>
          <a:graphicData uri="http://schemas.openxmlformats.org/drawingml/2006/table">
            <a:tbl>
              <a:tblPr firstRow="1" bandRow="1">
                <a:tableStyleId>{D7AC3CCA-C797-4891-BE02-D94E43425B78}</a:tableStyleId>
              </a:tblPr>
              <a:tblGrid>
                <a:gridCol w="2848445">
                  <a:extLst>
                    <a:ext uri="{9D8B030D-6E8A-4147-A177-3AD203B41FA5}">
                      <a16:colId xmlns:a16="http://schemas.microsoft.com/office/drawing/2014/main" val="754129540"/>
                    </a:ext>
                  </a:extLst>
                </a:gridCol>
                <a:gridCol w="781266">
                  <a:extLst>
                    <a:ext uri="{9D8B030D-6E8A-4147-A177-3AD203B41FA5}">
                      <a16:colId xmlns:a16="http://schemas.microsoft.com/office/drawing/2014/main" val="2759663523"/>
                    </a:ext>
                  </a:extLst>
                </a:gridCol>
              </a:tblGrid>
              <a:tr h="137303">
                <a:tc>
                  <a:txBody>
                    <a:bodyPr/>
                    <a:lstStyle/>
                    <a:p>
                      <a:pPr algn="ctr">
                        <a:lnSpc>
                          <a:spcPct val="115000"/>
                        </a:lnSpc>
                      </a:pPr>
                      <a:r>
                        <a:rPr lang="en-GB" sz="1400">
                          <a:solidFill>
                            <a:schemeClr val="bg1"/>
                          </a:solidFill>
                          <a:effectLst/>
                        </a:rPr>
                        <a:t>PARAMETER</a:t>
                      </a:r>
                      <a:endParaRPr lang="en-GB" sz="1400">
                        <a:solidFill>
                          <a:schemeClr val="bg1"/>
                        </a:solidFill>
                        <a:effectLst/>
                        <a:latin typeface="+mn-lt"/>
                        <a:cs typeface="Times New Roman" panose="02020603050405020304" pitchFamily="18" charset="0"/>
                      </a:endParaRPr>
                    </a:p>
                  </a:txBody>
                  <a:tcPr marL="72000" marR="77441" marT="0" marB="0" anchor="ctr">
                    <a:solidFill>
                      <a:schemeClr val="accent5">
                        <a:lumMod val="50000"/>
                      </a:schemeClr>
                    </a:solidFill>
                  </a:tcPr>
                </a:tc>
                <a:tc>
                  <a:txBody>
                    <a:bodyPr/>
                    <a:lstStyle/>
                    <a:p>
                      <a:pPr algn="ctr">
                        <a:lnSpc>
                          <a:spcPct val="115000"/>
                        </a:lnSpc>
                        <a:spcAft>
                          <a:spcPts val="0"/>
                        </a:spcAft>
                      </a:pPr>
                      <a:r>
                        <a:rPr lang="it-IT" sz="1600">
                          <a:solidFill>
                            <a:schemeClr val="bg1"/>
                          </a:solidFill>
                          <a:effectLst/>
                        </a:rPr>
                        <a:t>Value</a:t>
                      </a:r>
                      <a:endParaRPr lang="it-IT" sz="1600">
                        <a:solidFill>
                          <a:schemeClr val="bg1"/>
                        </a:solidFill>
                        <a:effectLst/>
                        <a:latin typeface="+mn-lt"/>
                      </a:endParaRPr>
                    </a:p>
                  </a:txBody>
                  <a:tcPr marL="72000" marR="77441" marT="0" marB="0">
                    <a:solidFill>
                      <a:schemeClr val="accent5">
                        <a:lumMod val="50000"/>
                      </a:schemeClr>
                    </a:solidFill>
                  </a:tcPr>
                </a:tc>
                <a:extLst>
                  <a:ext uri="{0D108BD9-81ED-4DB2-BD59-A6C34878D82A}">
                    <a16:rowId xmlns:a16="http://schemas.microsoft.com/office/drawing/2014/main" val="1189547607"/>
                  </a:ext>
                </a:extLst>
              </a:tr>
              <a:tr h="103010">
                <a:tc>
                  <a:txBody>
                    <a:bodyPr/>
                    <a:lstStyle/>
                    <a:p>
                      <a:pPr>
                        <a:lnSpc>
                          <a:spcPct val="115000"/>
                        </a:lnSpc>
                        <a:spcAft>
                          <a:spcPts val="0"/>
                        </a:spcAft>
                      </a:pPr>
                      <a:r>
                        <a:rPr lang="it-IT" sz="1200">
                          <a:effectLst/>
                        </a:rPr>
                        <a:t>Frequency [GHz]</a:t>
                      </a:r>
                      <a:endParaRPr lang="en-GB" sz="120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it-IT" sz="1200" dirty="0">
                          <a:effectLst/>
                        </a:rPr>
                        <a:t>11.9942</a:t>
                      </a:r>
                      <a:endParaRPr lang="en-GB" sz="1200" dirty="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extLst>
                  <a:ext uri="{0D108BD9-81ED-4DB2-BD59-A6C34878D82A}">
                    <a16:rowId xmlns:a16="http://schemas.microsoft.com/office/drawing/2014/main" val="1460260814"/>
                  </a:ext>
                </a:extLst>
              </a:tr>
              <a:tr h="10301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solidFill>
                            <a:schemeClr val="tx1"/>
                          </a:solidFill>
                          <a:effectLst/>
                        </a:rPr>
                        <a:t>Average acc. gradient [MV/m]</a:t>
                      </a:r>
                      <a:endParaRPr lang="en-GB" sz="1200" b="1" dirty="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en-GB" sz="1200" b="1" dirty="0">
                          <a:effectLst/>
                        </a:rPr>
                        <a:t>60</a:t>
                      </a:r>
                      <a:endParaRPr lang="en-GB" sz="1200" b="1" dirty="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extLst>
                  <a:ext uri="{0D108BD9-81ED-4DB2-BD59-A6C34878D82A}">
                    <a16:rowId xmlns:a16="http://schemas.microsoft.com/office/drawing/2014/main" val="4280093737"/>
                  </a:ext>
                </a:extLst>
              </a:tr>
              <a:tr h="103010">
                <a:tc>
                  <a:txBody>
                    <a:bodyPr/>
                    <a:lstStyle/>
                    <a:p>
                      <a:pPr>
                        <a:lnSpc>
                          <a:spcPct val="115000"/>
                        </a:lnSpc>
                        <a:spcAft>
                          <a:spcPts val="0"/>
                        </a:spcAft>
                      </a:pPr>
                      <a:r>
                        <a:rPr lang="en-GB" sz="1200">
                          <a:solidFill>
                            <a:schemeClr val="tx1"/>
                          </a:solidFill>
                          <a:effectLst/>
                        </a:rPr>
                        <a:t>Structures per module</a:t>
                      </a:r>
                      <a:endParaRPr lang="en-GB" sz="1200">
                        <a:solidFill>
                          <a:schemeClr val="tx1"/>
                        </a:solidFill>
                        <a:effectLst/>
                        <a:latin typeface="+mn-lt"/>
                      </a:endParaRPr>
                    </a:p>
                  </a:txBody>
                  <a:tcPr marL="72000" marR="77441" marT="0" marB="0">
                    <a:solidFill>
                      <a:schemeClr val="bg1">
                        <a:lumMod val="95000"/>
                      </a:schemeClr>
                    </a:solidFill>
                  </a:tcPr>
                </a:tc>
                <a:tc>
                  <a:txBody>
                    <a:bodyPr/>
                    <a:lstStyle/>
                    <a:p>
                      <a:pPr algn="ctr">
                        <a:lnSpc>
                          <a:spcPct val="115000"/>
                        </a:lnSpc>
                        <a:spcAft>
                          <a:spcPts val="0"/>
                        </a:spcAft>
                      </a:pPr>
                      <a:r>
                        <a:rPr lang="it-IT" sz="1200" dirty="0">
                          <a:solidFill>
                            <a:schemeClr val="tx1"/>
                          </a:solidFill>
                          <a:effectLst/>
                        </a:rPr>
                        <a:t>2</a:t>
                      </a:r>
                      <a:endParaRPr lang="en-GB" sz="1200" dirty="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extLst>
                  <a:ext uri="{0D108BD9-81ED-4DB2-BD59-A6C34878D82A}">
                    <a16:rowId xmlns:a16="http://schemas.microsoft.com/office/drawing/2014/main" val="2027634411"/>
                  </a:ext>
                </a:extLst>
              </a:tr>
              <a:tr h="17786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a:solidFill>
                            <a:schemeClr val="tx1"/>
                          </a:solidFill>
                          <a:effectLst/>
                        </a:rPr>
                        <a:t>Peak input power per structure [MW]</a:t>
                      </a:r>
                      <a:endParaRPr lang="en-GB" sz="120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it-IT" sz="1200" dirty="0">
                          <a:solidFill>
                            <a:schemeClr val="tx1"/>
                          </a:solidFill>
                        </a:rPr>
                        <a:t>70</a:t>
                      </a:r>
                      <a:endParaRPr lang="en-GB" sz="1200" dirty="0">
                        <a:solidFill>
                          <a:schemeClr val="tx1"/>
                        </a:solidFill>
                        <a:latin typeface="+mn-lt"/>
                      </a:endParaRPr>
                    </a:p>
                  </a:txBody>
                  <a:tcPr marL="72000" marR="77441" marT="0" marB="0">
                    <a:solidFill>
                      <a:schemeClr val="bg1">
                        <a:lumMod val="95000"/>
                      </a:schemeClr>
                    </a:solidFill>
                  </a:tcPr>
                </a:tc>
                <a:extLst>
                  <a:ext uri="{0D108BD9-81ED-4DB2-BD59-A6C34878D82A}">
                    <a16:rowId xmlns:a16="http://schemas.microsoft.com/office/drawing/2014/main" val="4003508526"/>
                  </a:ext>
                </a:extLst>
              </a:tr>
              <a:tr h="17786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dirty="0">
                          <a:solidFill>
                            <a:schemeClr val="tx1"/>
                          </a:solidFill>
                          <a:effectLst/>
                        </a:rPr>
                        <a:t>Input power averaged over the pulse [MW]</a:t>
                      </a:r>
                      <a:endParaRPr lang="en-GB" sz="1200" dirty="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it-IT" sz="1200">
                          <a:solidFill>
                            <a:schemeClr val="tx1"/>
                          </a:solidFill>
                        </a:rPr>
                        <a:t>51</a:t>
                      </a:r>
                      <a:endParaRPr lang="en-GB" sz="1200">
                        <a:solidFill>
                          <a:schemeClr val="tx1"/>
                        </a:solidFill>
                        <a:latin typeface="+mn-lt"/>
                      </a:endParaRPr>
                    </a:p>
                  </a:txBody>
                  <a:tcPr marL="72000" marR="77441" marT="0" marB="0">
                    <a:solidFill>
                      <a:schemeClr val="bg1">
                        <a:lumMod val="95000"/>
                      </a:schemeClr>
                    </a:solidFill>
                  </a:tcPr>
                </a:tc>
                <a:extLst>
                  <a:ext uri="{0D108BD9-81ED-4DB2-BD59-A6C34878D82A}">
                    <a16:rowId xmlns:a16="http://schemas.microsoft.com/office/drawing/2014/main" val="1615577769"/>
                  </a:ext>
                </a:extLst>
              </a:tr>
              <a:tr h="10301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0">
                          <a:solidFill>
                            <a:schemeClr val="tx1"/>
                          </a:solidFill>
                          <a:effectLst/>
                        </a:rPr>
                        <a:t>Filling time [ns]</a:t>
                      </a:r>
                      <a:endParaRPr lang="en-GB" sz="1200" b="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200" b="0" dirty="0">
                          <a:solidFill>
                            <a:schemeClr val="tx1"/>
                          </a:solidFill>
                        </a:rPr>
                        <a:t>130</a:t>
                      </a:r>
                      <a:endParaRPr lang="en-GB" sz="1200" b="0" dirty="0">
                        <a:solidFill>
                          <a:schemeClr val="tx1"/>
                        </a:solidFill>
                        <a:latin typeface="+mn-lt"/>
                      </a:endParaRPr>
                    </a:p>
                  </a:txBody>
                  <a:tcPr marL="72000" marR="77441" marT="0" marB="0">
                    <a:solidFill>
                      <a:schemeClr val="bg1">
                        <a:lumMod val="95000"/>
                      </a:schemeClr>
                    </a:solidFill>
                  </a:tcPr>
                </a:tc>
                <a:extLst>
                  <a:ext uri="{0D108BD9-81ED-4DB2-BD59-A6C34878D82A}">
                    <a16:rowId xmlns:a16="http://schemas.microsoft.com/office/drawing/2014/main" val="149914124"/>
                  </a:ext>
                </a:extLst>
              </a:tr>
              <a:tr h="177869">
                <a:tc>
                  <a:txBody>
                    <a:bodyPr/>
                    <a:lstStyle/>
                    <a:p>
                      <a:pPr>
                        <a:lnSpc>
                          <a:spcPct val="115000"/>
                        </a:lnSpc>
                        <a:spcAft>
                          <a:spcPts val="0"/>
                        </a:spcAft>
                      </a:pPr>
                      <a:r>
                        <a:rPr lang="en-GB" sz="1200" b="1" dirty="0">
                          <a:solidFill>
                            <a:schemeClr val="tx1"/>
                          </a:solidFill>
                          <a:effectLst/>
                        </a:rPr>
                        <a:t>Required </a:t>
                      </a:r>
                      <a:r>
                        <a:rPr lang="en-GB" sz="1200" b="1" dirty="0" err="1">
                          <a:solidFill>
                            <a:schemeClr val="tx1"/>
                          </a:solidFill>
                          <a:effectLst/>
                        </a:rPr>
                        <a:t>Kly</a:t>
                      </a:r>
                      <a:r>
                        <a:rPr lang="en-GB" sz="1200" b="1" dirty="0">
                          <a:solidFill>
                            <a:schemeClr val="tx1"/>
                          </a:solidFill>
                          <a:effectLst/>
                        </a:rPr>
                        <a:t> power per module [MW]</a:t>
                      </a:r>
                      <a:endParaRPr lang="en-GB" sz="1200" b="1" dirty="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it-IT" sz="1200" b="1" dirty="0">
                          <a:solidFill>
                            <a:schemeClr val="tx1"/>
                          </a:solidFill>
                          <a:effectLst/>
                        </a:rPr>
                        <a:t>22.5</a:t>
                      </a:r>
                      <a:endParaRPr lang="en-GB" sz="1200" b="1" dirty="0">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extLst>
                  <a:ext uri="{0D108BD9-81ED-4DB2-BD59-A6C34878D82A}">
                    <a16:rowId xmlns:a16="http://schemas.microsoft.com/office/drawing/2014/main" val="667026167"/>
                  </a:ext>
                </a:extLst>
              </a:tr>
              <a:tr h="103010">
                <a:tc>
                  <a:txBody>
                    <a:bodyPr/>
                    <a:lstStyle/>
                    <a:p>
                      <a:pPr>
                        <a:lnSpc>
                          <a:spcPct val="115000"/>
                        </a:lnSpc>
                        <a:spcAft>
                          <a:spcPts val="0"/>
                        </a:spcAft>
                      </a:pPr>
                      <a:r>
                        <a:rPr lang="it-IT" sz="1200" b="1" err="1">
                          <a:effectLst/>
                        </a:rPr>
                        <a:t>Kly</a:t>
                      </a:r>
                      <a:r>
                        <a:rPr lang="it-IT" sz="1200" b="1">
                          <a:effectLst/>
                        </a:rPr>
                        <a:t> RF </a:t>
                      </a:r>
                      <a:r>
                        <a:rPr lang="it-IT" sz="1200" b="1" err="1">
                          <a:effectLst/>
                        </a:rPr>
                        <a:t>pulse</a:t>
                      </a:r>
                      <a:r>
                        <a:rPr lang="it-IT" sz="1200" b="1">
                          <a:effectLst/>
                        </a:rPr>
                        <a:t> </a:t>
                      </a:r>
                      <a:r>
                        <a:rPr lang="it-IT" sz="1200" b="1" err="1">
                          <a:effectLst/>
                        </a:rPr>
                        <a:t>length</a:t>
                      </a:r>
                      <a:r>
                        <a:rPr lang="it-IT" sz="1200" b="1">
                          <a:effectLst/>
                        </a:rPr>
                        <a:t> [µs]</a:t>
                      </a:r>
                      <a:endParaRPr lang="en-GB" sz="1200" b="1">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it-IT" sz="1200" b="1" dirty="0">
                          <a:effectLst/>
                        </a:rPr>
                        <a:t>1.5</a:t>
                      </a:r>
                      <a:endParaRPr lang="en-GB" sz="1200" b="1" dirty="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extLst>
                  <a:ext uri="{0D108BD9-81ED-4DB2-BD59-A6C34878D82A}">
                    <a16:rowId xmlns:a16="http://schemas.microsoft.com/office/drawing/2014/main" val="1791062711"/>
                  </a:ext>
                </a:extLst>
              </a:tr>
              <a:tr h="17786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a:solidFill>
                            <a:schemeClr val="tx1"/>
                          </a:solidFill>
                          <a:effectLst/>
                        </a:rPr>
                        <a:t>Repetition Rate [Hz]</a:t>
                      </a:r>
                      <a:endParaRPr lang="en-GB" sz="1200" b="1">
                        <a:solidFill>
                          <a:schemeClr val="tx1"/>
                        </a:solidFill>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tc>
                  <a:txBody>
                    <a:bodyPr/>
                    <a:lstStyle/>
                    <a:p>
                      <a:pPr algn="ctr">
                        <a:lnSpc>
                          <a:spcPct val="115000"/>
                        </a:lnSpc>
                        <a:spcAft>
                          <a:spcPts val="0"/>
                        </a:spcAft>
                      </a:pPr>
                      <a:r>
                        <a:rPr lang="en-GB" sz="1200" b="1" dirty="0">
                          <a:effectLst/>
                        </a:rPr>
                        <a:t>100 </a:t>
                      </a:r>
                      <a:endParaRPr lang="en-GB" sz="1200" b="1" dirty="0">
                        <a:effectLst/>
                        <a:latin typeface="+mn-lt"/>
                        <a:ea typeface="Calibri" panose="020F0502020204030204" pitchFamily="34" charset="0"/>
                        <a:cs typeface="Times New Roman" panose="02020603050405020304" pitchFamily="18" charset="0"/>
                      </a:endParaRPr>
                    </a:p>
                  </a:txBody>
                  <a:tcPr marL="72000" marR="77441" marT="0" marB="0">
                    <a:solidFill>
                      <a:schemeClr val="bg1">
                        <a:lumMod val="95000"/>
                      </a:schemeClr>
                    </a:solidFill>
                  </a:tcPr>
                </a:tc>
                <a:extLst>
                  <a:ext uri="{0D108BD9-81ED-4DB2-BD59-A6C34878D82A}">
                    <a16:rowId xmlns:a16="http://schemas.microsoft.com/office/drawing/2014/main" val="2519424957"/>
                  </a:ext>
                </a:extLst>
              </a:tr>
            </a:tbl>
          </a:graphicData>
        </a:graphic>
      </p:graphicFrame>
    </p:spTree>
    <p:extLst>
      <p:ext uri="{BB962C8B-B14F-4D97-AF65-F5344CB8AC3E}">
        <p14:creationId xmlns:p14="http://schemas.microsoft.com/office/powerpoint/2010/main" val="3291945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3FA2743B-2B9D-4CCA-B4B4-EC9C595CD489}"/>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ttangolo 11">
            <a:extLst>
              <a:ext uri="{FF2B5EF4-FFF2-40B4-BE49-F238E27FC236}">
                <a16:creationId xmlns:a16="http://schemas.microsoft.com/office/drawing/2014/main" id="{624C08F9-FC82-4961-8075-10E8126BF74A}"/>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7E6E6"/>
                </a:solidFill>
                <a:effectLst/>
                <a:uLnTx/>
                <a:uFillTx/>
                <a:latin typeface="Calibri" panose="020F0502020204030204"/>
                <a:ea typeface="+mn-ea"/>
                <a:cs typeface="+mn-cs"/>
              </a:rPr>
              <a:t>X-band RF Power Sources </a:t>
            </a:r>
            <a:endParaRPr kumimoji="0" lang="en-GB" sz="3600" b="1" i="0" u="none" strike="noStrike" kern="1200" cap="all" spc="0" normalizeH="0" baseline="0" noProof="0" dirty="0">
              <a:ln>
                <a:noFill/>
              </a:ln>
              <a:solidFill>
                <a:srgbClr val="E7E6E6"/>
              </a:solidFill>
              <a:effectLst/>
              <a:uLnTx/>
              <a:uFillTx/>
              <a:latin typeface="Calibri" panose="020F0502020204030204"/>
              <a:ea typeface="+mn-ea"/>
              <a:cs typeface="+mn-cs"/>
            </a:endParaRPr>
          </a:p>
        </p:txBody>
      </p:sp>
      <p:sp>
        <p:nvSpPr>
          <p:cNvPr id="14" name="Rettangolo 13">
            <a:extLst>
              <a:ext uri="{FF2B5EF4-FFF2-40B4-BE49-F238E27FC236}">
                <a16:creationId xmlns:a16="http://schemas.microsoft.com/office/drawing/2014/main" id="{A2F585C1-115E-4983-AF63-12545B58E812}"/>
              </a:ext>
            </a:extLst>
          </p:cNvPr>
          <p:cNvSpPr/>
          <p:nvPr/>
        </p:nvSpPr>
        <p:spPr>
          <a:xfrm>
            <a:off x="122316" y="934870"/>
            <a:ext cx="6187107" cy="5979786"/>
          </a:xfrm>
          <a:prstGeom prst="rect">
            <a:avLst/>
          </a:prstGeom>
        </p:spPr>
        <p:txBody>
          <a:bodyPr/>
          <a:lstStyle/>
          <a:p>
            <a:pPr>
              <a:lnSpc>
                <a:spcPct val="90000"/>
              </a:lnSpc>
              <a:spcBef>
                <a:spcPts val="600"/>
              </a:spcBef>
              <a:buClr>
                <a:srgbClr val="4196B4"/>
              </a:buClr>
              <a:defRPr/>
            </a:pPr>
            <a:r>
              <a:rPr kumimoji="0" lang="it-IT" sz="1600" b="0" i="0" u="none" strike="noStrike" kern="1200" cap="none" spc="0" normalizeH="0" baseline="0" noProof="0" dirty="0" err="1">
                <a:ln>
                  <a:noFill/>
                </a:ln>
                <a:solidFill>
                  <a:prstClr val="black"/>
                </a:solidFill>
                <a:effectLst/>
                <a:uLnTx/>
                <a:uFillTx/>
                <a:latin typeface="Calibri" panose="020F0502020204030204"/>
                <a:ea typeface="+mn-ea"/>
                <a:cs typeface="+mn-cs"/>
              </a:rPr>
              <a:t>Currently</a:t>
            </a:r>
            <a:r>
              <a:rPr kumimoji="0" lang="it-IT"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lang="it-IT" sz="1600" dirty="0">
                <a:solidFill>
                  <a:prstClr val="black"/>
                </a:solidFill>
                <a:latin typeface="Calibri" panose="020F0502020204030204"/>
              </a:rPr>
              <a:t>t</a:t>
            </a:r>
            <a:r>
              <a:rPr kumimoji="0" lang="it-IT" sz="1600" b="0" i="0" u="none" strike="noStrike" kern="1200" cap="none" spc="0" normalizeH="0" baseline="0" noProof="0" dirty="0">
                <a:ln>
                  <a:noFill/>
                </a:ln>
                <a:solidFill>
                  <a:prstClr val="black"/>
                </a:solidFill>
                <a:effectLst/>
                <a:uLnTx/>
                <a:uFillTx/>
                <a:latin typeface="Calibri" panose="020F0502020204030204"/>
                <a:ea typeface="+mn-ea"/>
                <a:cs typeface="+mn-cs"/>
              </a:rPr>
              <a:t>he </a:t>
            </a:r>
            <a:r>
              <a:rPr lang="it-IT" sz="1600" dirty="0">
                <a:solidFill>
                  <a:prstClr val="black"/>
                </a:solidFill>
                <a:latin typeface="Calibri" panose="020F0502020204030204"/>
              </a:rPr>
              <a:t>test </a:t>
            </a:r>
            <a:r>
              <a:rPr kumimoji="0" lang="it-IT" sz="1600" b="0" i="0" u="none" strike="noStrike" kern="1200" cap="none" spc="0" normalizeH="0" baseline="0" noProof="0" dirty="0">
                <a:ln>
                  <a:noFill/>
                </a:ln>
                <a:solidFill>
                  <a:prstClr val="black"/>
                </a:solidFill>
                <a:effectLst/>
                <a:uLnTx/>
                <a:uFillTx/>
                <a:latin typeface="Calibri" panose="020F0502020204030204"/>
                <a:ea typeface="+mn-ea"/>
                <a:cs typeface="+mn-cs"/>
              </a:rPr>
              <a:t>stand </a:t>
            </a:r>
            <a:r>
              <a:rPr kumimoji="0" lang="it-IT" sz="1600" b="0" i="0" u="none" strike="noStrike" kern="1200" cap="none" spc="0" normalizeH="0" baseline="0" noProof="0" dirty="0" err="1">
                <a:ln>
                  <a:noFill/>
                </a:ln>
                <a:solidFill>
                  <a:prstClr val="black"/>
                </a:solidFill>
                <a:effectLst/>
                <a:uLnTx/>
                <a:uFillTx/>
                <a:latin typeface="Calibri" panose="020F0502020204030204"/>
                <a:ea typeface="+mn-ea"/>
                <a:cs typeface="+mn-cs"/>
              </a:rPr>
              <a:t>is</a:t>
            </a:r>
            <a:r>
              <a:rPr kumimoji="0" lang="it-IT"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it-IT" sz="1600" b="0" i="0" u="none" strike="noStrike" kern="1200" cap="none" spc="0" normalizeH="0" baseline="0" noProof="0" dirty="0" err="1">
                <a:ln>
                  <a:noFill/>
                </a:ln>
                <a:solidFill>
                  <a:prstClr val="black"/>
                </a:solidFill>
                <a:effectLst/>
                <a:uLnTx/>
                <a:uFillTx/>
                <a:latin typeface="Calibri" panose="020F0502020204030204"/>
                <a:ea typeface="+mn-ea"/>
                <a:cs typeface="+mn-cs"/>
              </a:rPr>
              <a:t>based</a:t>
            </a:r>
            <a:r>
              <a:rPr kumimoji="0" lang="it-IT" sz="1600" b="0" i="0" u="none" strike="noStrike" kern="1200" cap="none" spc="0" normalizeH="0" baseline="0" noProof="0" dirty="0">
                <a:ln>
                  <a:noFill/>
                </a:ln>
                <a:solidFill>
                  <a:prstClr val="black"/>
                </a:solidFill>
                <a:effectLst/>
                <a:uLnTx/>
                <a:uFillTx/>
                <a:latin typeface="Calibri" panose="020F0502020204030204"/>
                <a:ea typeface="+mn-ea"/>
                <a:cs typeface="+mn-cs"/>
              </a:rPr>
              <a:t> on </a:t>
            </a:r>
            <a:r>
              <a:rPr kumimoji="0" lang="it-IT" sz="1600" b="1" i="0" u="none" strike="noStrike" kern="1200" cap="none" spc="0" normalizeH="0" baseline="0" noProof="0" dirty="0">
                <a:ln>
                  <a:noFill/>
                </a:ln>
                <a:solidFill>
                  <a:prstClr val="black"/>
                </a:solidFill>
                <a:effectLst/>
                <a:uLnTx/>
                <a:uFillTx/>
                <a:latin typeface="Calibri" panose="020F0502020204030204"/>
                <a:ea typeface="+mn-ea"/>
                <a:cs typeface="+mn-cs"/>
              </a:rPr>
              <a:t>CPI VKX8311A</a:t>
            </a:r>
            <a:r>
              <a:rPr kumimoji="0" lang="it-IT" sz="1600" b="0" i="0" u="none" strike="noStrike" kern="1200" cap="none" spc="0" normalizeH="0" baseline="0" noProof="0" dirty="0">
                <a:ln>
                  <a:noFill/>
                </a:ln>
                <a:solidFill>
                  <a:prstClr val="black"/>
                </a:solidFill>
                <a:effectLst/>
                <a:uLnTx/>
                <a:uFillTx/>
                <a:latin typeface="Calibri" panose="020F0502020204030204"/>
                <a:ea typeface="+mn-ea"/>
                <a:cs typeface="+mn-cs"/>
              </a:rPr>
              <a:t> Klystron on </a:t>
            </a:r>
            <a:r>
              <a:rPr kumimoji="0" lang="it-IT" sz="1600" b="0" i="0" u="none" strike="noStrike" kern="1200" cap="none" spc="0" normalizeH="0" baseline="0" noProof="0" dirty="0" err="1">
                <a:ln>
                  <a:noFill/>
                </a:ln>
                <a:solidFill>
                  <a:prstClr val="black"/>
                </a:solidFill>
                <a:effectLst/>
                <a:uLnTx/>
                <a:uFillTx/>
                <a:latin typeface="Calibri" panose="020F0502020204030204"/>
                <a:ea typeface="+mn-ea"/>
                <a:cs typeface="+mn-cs"/>
              </a:rPr>
              <a:t>loan</a:t>
            </a:r>
            <a:r>
              <a:rPr kumimoji="0" lang="it-IT" sz="1600" b="0" i="0" u="none" strike="noStrike" kern="1200" cap="none" spc="0" normalizeH="0" baseline="0" noProof="0" dirty="0">
                <a:ln>
                  <a:noFill/>
                </a:ln>
                <a:solidFill>
                  <a:prstClr val="black"/>
                </a:solidFill>
                <a:effectLst/>
                <a:uLnTx/>
                <a:uFillTx/>
                <a:latin typeface="Calibri" panose="020F0502020204030204"/>
                <a:ea typeface="+mn-ea"/>
                <a:cs typeface="+mn-cs"/>
              </a:rPr>
              <a:t> from CERN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already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commissioned</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in operation</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600"/>
              </a:spcBef>
              <a:spcAft>
                <a:spcPts val="0"/>
              </a:spcAft>
              <a:buClr>
                <a:srgbClr val="4196B4"/>
              </a:buClr>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Two other X-band klystrons will be tested at TEX:</a:t>
            </a:r>
          </a:p>
          <a:p>
            <a:pPr marL="0" marR="0" lvl="0" indent="0" algn="l" defTabSz="914400" rtl="0" eaLnBrk="1" fontAlgn="auto" latinLnBrk="0" hangingPunct="1">
              <a:lnSpc>
                <a:spcPct val="90000"/>
              </a:lnSpc>
              <a:spcBef>
                <a:spcPts val="600"/>
              </a:spcBef>
              <a:spcAft>
                <a:spcPts val="0"/>
              </a:spcAft>
              <a:buClr>
                <a:srgbClr val="4196B4"/>
              </a:buClr>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90000"/>
              </a:lnSpc>
              <a:spcBef>
                <a:spcPts val="600"/>
              </a:spcBef>
              <a:spcAft>
                <a:spcPts val="0"/>
              </a:spcAft>
              <a:buClr>
                <a:srgbClr val="4196B4"/>
              </a:buClr>
              <a:buSzTx/>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CANON </a:t>
            </a:r>
            <a:r>
              <a:rPr kumimoji="0" lang="it-IT" sz="1600" b="1" i="0" u="none" strike="noStrike" kern="1200" cap="none" spc="0" normalizeH="0" baseline="0" noProof="0" dirty="0">
                <a:ln>
                  <a:noFill/>
                </a:ln>
                <a:solidFill>
                  <a:prstClr val="black"/>
                </a:solidFill>
                <a:effectLst/>
                <a:uLnTx/>
                <a:uFillTx/>
                <a:latin typeface="Calibri" panose="020F0502020204030204"/>
                <a:ea typeface="+mn-ea"/>
                <a:cs typeface="+mn-cs"/>
              </a:rPr>
              <a:t>E37119</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90000"/>
              </a:lnSpc>
              <a:spcBef>
                <a:spcPts val="6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effectLst/>
                <a:uLnTx/>
                <a:uFillTx/>
                <a:latin typeface="Calibri" panose="020F0502020204030204"/>
                <a:ea typeface="+mn-ea"/>
                <a:cs typeface="+mn-cs"/>
              </a:rPr>
              <a:t>Low modulator peak power requirement</a:t>
            </a:r>
          </a:p>
          <a:p>
            <a:pPr marL="742950" marR="0" lvl="1" indent="-285750" algn="l" defTabSz="914400" rtl="0" eaLnBrk="1" fontAlgn="auto" latinLnBrk="0" hangingPunct="1">
              <a:lnSpc>
                <a:spcPct val="90000"/>
              </a:lnSpc>
              <a:spcBef>
                <a:spcPts val="6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effectLst/>
                <a:uLnTx/>
                <a:uFillTx/>
                <a:latin typeface="Calibri" panose="020F0502020204030204"/>
                <a:ea typeface="+mn-ea"/>
                <a:cs typeface="+mn-cs"/>
              </a:rPr>
              <a:t>Very high repetition rate (Interesting for a future upgrade of the machine)</a:t>
            </a:r>
          </a:p>
          <a:p>
            <a:pPr marL="742950" marR="0" lvl="1" indent="-285750" algn="l" defTabSz="914400" rtl="0" eaLnBrk="1" fontAlgn="auto" latinLnBrk="0" hangingPunct="1">
              <a:lnSpc>
                <a:spcPct val="90000"/>
              </a:lnSpc>
              <a:spcBef>
                <a:spcPts val="6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effectLst/>
                <a:uLnTx/>
                <a:uFillTx/>
                <a:latin typeface="Calibri" panose="020F0502020204030204"/>
                <a:ea typeface="+mn-ea"/>
                <a:cs typeface="+mn-cs"/>
              </a:rPr>
              <a:t>8x power sources for the </a:t>
            </a:r>
            <a:r>
              <a:rPr kumimoji="0" lang="en-US" sz="1600" b="0" i="0" u="none" strike="noStrike" kern="1200" cap="none" spc="0" normalizeH="0" baseline="0" noProof="0" dirty="0" err="1">
                <a:ln>
                  <a:noFill/>
                </a:ln>
                <a:effectLst/>
                <a:uLnTx/>
                <a:uFillTx/>
                <a:latin typeface="Calibri" panose="020F0502020204030204"/>
                <a:ea typeface="+mn-ea"/>
                <a:cs typeface="+mn-cs"/>
              </a:rPr>
              <a:t>linac</a:t>
            </a:r>
            <a:r>
              <a:rPr kumimoji="0" lang="en-US" sz="1600" b="0" i="0" u="none" strike="noStrike" kern="1200" cap="none" spc="0" normalizeH="0" baseline="0" noProof="0" dirty="0">
                <a:ln>
                  <a:noFill/>
                </a:ln>
                <a:effectLst/>
                <a:uLnTx/>
                <a:uFillTx/>
                <a:latin typeface="Calibri" panose="020F0502020204030204"/>
                <a:ea typeface="+mn-ea"/>
                <a:cs typeface="+mn-cs"/>
              </a:rPr>
              <a:t> booster</a:t>
            </a:r>
          </a:p>
          <a:p>
            <a:pPr marR="0" lvl="1" algn="l" defTabSz="914400" rtl="0" eaLnBrk="1" fontAlgn="auto" latinLnBrk="0" hangingPunct="1">
              <a:lnSpc>
                <a:spcPct val="90000"/>
              </a:lnSpc>
              <a:spcBef>
                <a:spcPts val="600"/>
              </a:spcBef>
              <a:spcAft>
                <a:spcPts val="0"/>
              </a:spcAft>
              <a:buClr>
                <a:srgbClr val="4196B4"/>
              </a:buClr>
              <a:buSzTx/>
              <a:tabLst/>
              <a:defRPr/>
            </a:pPr>
            <a:r>
              <a:rPr lang="en-US" sz="1600" b="1" dirty="0">
                <a:latin typeface="Calibri" panose="020F0502020204030204"/>
              </a:rPr>
              <a:t>Status</a:t>
            </a:r>
            <a:r>
              <a:rPr lang="en-US" sz="1600" dirty="0">
                <a:latin typeface="Calibri" panose="020F0502020204030204"/>
              </a:rPr>
              <a:t>:</a:t>
            </a:r>
            <a:endParaRPr kumimoji="0" lang="en-US" sz="1600" b="0" i="0" u="none" strike="noStrike" kern="1200" cap="none" spc="0" normalizeH="0" baseline="0" noProof="0" dirty="0">
              <a:ln>
                <a:noFill/>
              </a:ln>
              <a:effectLst/>
              <a:uLnTx/>
              <a:uFillTx/>
              <a:latin typeface="Calibri" panose="020F0502020204030204"/>
              <a:ea typeface="+mn-ea"/>
              <a:cs typeface="+mn-cs"/>
            </a:endParaRPr>
          </a:p>
          <a:p>
            <a:pPr marL="771525" lvl="2" indent="-342900" algn="just">
              <a:lnSpc>
                <a:spcPct val="90000"/>
              </a:lnSpc>
              <a:spcBef>
                <a:spcPts val="600"/>
              </a:spcBef>
              <a:buClr>
                <a:srgbClr val="4196B4"/>
              </a:buClr>
              <a:buFont typeface="Arial" panose="020B0604020202020204" pitchFamily="34" charset="0"/>
              <a:buChar char="•"/>
              <a:defRPr/>
            </a:pPr>
            <a:r>
              <a:rPr kumimoji="0" lang="it-IT" sz="1600" b="0" i="1" u="none" strike="noStrike" kern="1200" cap="none" spc="0" normalizeH="0" baseline="0" noProof="0" dirty="0">
                <a:ln>
                  <a:noFill/>
                </a:ln>
                <a:solidFill>
                  <a:prstClr val="black"/>
                </a:solidFill>
                <a:effectLst/>
                <a:uLnTx/>
                <a:uFillTx/>
                <a:latin typeface="Calibri" panose="020F0502020204030204"/>
                <a:ea typeface="+mn-ea"/>
                <a:cs typeface="+mn-cs"/>
              </a:rPr>
              <a:t>FAT of the klystron </a:t>
            </a:r>
            <a:r>
              <a:rPr kumimoji="0" lang="it-IT" sz="1600" b="0" i="1" u="none" strike="noStrike" kern="1200" cap="none" spc="0" normalizeH="0" baseline="0" noProof="0" dirty="0" err="1">
                <a:ln>
                  <a:noFill/>
                </a:ln>
                <a:solidFill>
                  <a:prstClr val="black"/>
                </a:solidFill>
                <a:effectLst/>
                <a:uLnTx/>
                <a:uFillTx/>
                <a:latin typeface="Calibri" panose="020F0502020204030204"/>
                <a:ea typeface="+mn-ea"/>
                <a:cs typeface="+mn-cs"/>
              </a:rPr>
              <a:t>done</a:t>
            </a:r>
            <a:r>
              <a:rPr kumimoji="0" lang="it-IT" sz="16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it-IT" sz="1600" b="1" i="1" u="none" strike="noStrike" kern="1200" cap="none" spc="0" normalizeH="0" baseline="0" noProof="0" dirty="0">
                <a:ln>
                  <a:noFill/>
                </a:ln>
                <a:solidFill>
                  <a:prstClr val="black"/>
                </a:solidFill>
                <a:effectLst/>
                <a:uLnTx/>
                <a:uFillTx/>
                <a:latin typeface="Calibri" panose="020F0502020204030204"/>
                <a:ea typeface="+mn-ea"/>
                <a:cs typeface="+mn-cs"/>
              </a:rPr>
              <a:t>@CANON </a:t>
            </a:r>
            <a:r>
              <a:rPr kumimoji="0" lang="it-IT" sz="1600" b="0" i="0" u="none" strike="noStrike" kern="1200" cap="none" spc="0" normalizeH="0" baseline="0" noProof="0" dirty="0">
                <a:ln>
                  <a:noFill/>
                </a:ln>
                <a:solidFill>
                  <a:prstClr val="black"/>
                </a:solidFill>
                <a:effectLst/>
                <a:uLnTx/>
                <a:uFillTx/>
                <a:latin typeface="Calibri" panose="020F0502020204030204"/>
                <a:ea typeface="+mn-ea"/>
                <a:cs typeface="+mn-cs"/>
              </a:rPr>
              <a:t>11/2023, 25 MW, 10 Hz, t=1.5us</a:t>
            </a:r>
          </a:p>
          <a:p>
            <a:pPr marL="771525" lvl="2" indent="-342900" algn="just">
              <a:lnSpc>
                <a:spcPct val="90000"/>
              </a:lnSpc>
              <a:spcBef>
                <a:spcPts val="600"/>
              </a:spcBef>
              <a:buClr>
                <a:srgbClr val="4196B4"/>
              </a:buClr>
              <a:buFont typeface="Arial" panose="020B0604020202020204" pitchFamily="34" charset="0"/>
              <a:buChar char="•"/>
              <a:defRPr/>
            </a:pPr>
            <a:r>
              <a:rPr kumimoji="0" lang="it-IT" sz="1600" b="0" i="1" u="none" strike="noStrike" kern="1200" cap="none" spc="0" normalizeH="0" baseline="0" noProof="0" dirty="0">
                <a:ln>
                  <a:noFill/>
                </a:ln>
                <a:solidFill>
                  <a:prstClr val="black"/>
                </a:solidFill>
                <a:effectLst/>
                <a:uLnTx/>
                <a:uFillTx/>
                <a:latin typeface="Calibri" panose="020F0502020204030204"/>
                <a:ea typeface="+mn-ea"/>
                <a:cs typeface="+mn-cs"/>
              </a:rPr>
              <a:t>FAT do </a:t>
            </a:r>
            <a:r>
              <a:rPr lang="it-IT" sz="1600" i="1" dirty="0">
                <a:solidFill>
                  <a:prstClr val="black"/>
                </a:solidFill>
                <a:latin typeface="Calibri" panose="020F0502020204030204"/>
              </a:rPr>
              <a:t>be </a:t>
            </a:r>
            <a:r>
              <a:rPr lang="it-IT" sz="1600" i="1" dirty="0" err="1">
                <a:solidFill>
                  <a:prstClr val="black"/>
                </a:solidFill>
                <a:latin typeface="Calibri" panose="020F0502020204030204"/>
              </a:rPr>
              <a:t>done</a:t>
            </a:r>
            <a:r>
              <a:rPr lang="it-IT" sz="1600" i="1" dirty="0">
                <a:solidFill>
                  <a:prstClr val="black"/>
                </a:solidFill>
                <a:latin typeface="Calibri" panose="020F0502020204030204"/>
              </a:rPr>
              <a:t> with modulator @SCANDINOVA spring 2024</a:t>
            </a:r>
          </a:p>
          <a:p>
            <a:pPr marL="428625" lvl="2" algn="just">
              <a:lnSpc>
                <a:spcPct val="90000"/>
              </a:lnSpc>
              <a:spcBef>
                <a:spcPts val="600"/>
              </a:spcBef>
              <a:buClr>
                <a:srgbClr val="4196B4"/>
              </a:buClr>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90000"/>
              </a:lnSpc>
              <a:spcBef>
                <a:spcPts val="600"/>
              </a:spcBef>
              <a:spcAft>
                <a:spcPts val="0"/>
              </a:spcAft>
              <a:buClr>
                <a:srgbClr val="4196B4"/>
              </a:buClr>
              <a:buSzTx/>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CPI High efficiency VKX8311HE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(collaboration CERN/INFN/CPI). </a:t>
            </a:r>
          </a:p>
          <a:p>
            <a:pPr marL="742950" marR="0" lvl="1" indent="-285750" algn="l" defTabSz="914400" rtl="0" eaLnBrk="1" fontAlgn="auto" latinLnBrk="0" hangingPunct="1">
              <a:lnSpc>
                <a:spcPct val="90000"/>
              </a:lnSpc>
              <a:spcBef>
                <a:spcPts val="6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effectLst/>
                <a:uLnTx/>
                <a:uFillTx/>
                <a:latin typeface="Calibri" panose="020F0502020204030204"/>
                <a:ea typeface="+mn-ea"/>
                <a:cs typeface="+mn-cs"/>
              </a:rPr>
              <a:t>High efficiency </a:t>
            </a:r>
          </a:p>
          <a:p>
            <a:pPr marL="742950" marR="0" lvl="1" indent="-285750" algn="l" defTabSz="914400" rtl="0" eaLnBrk="1" fontAlgn="auto" latinLnBrk="0" hangingPunct="1">
              <a:lnSpc>
                <a:spcPct val="90000"/>
              </a:lnSpc>
              <a:spcBef>
                <a:spcPts val="6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effectLst/>
                <a:uLnTx/>
                <a:uFillTx/>
                <a:latin typeface="Calibri" panose="020F0502020204030204"/>
                <a:ea typeface="+mn-ea"/>
                <a:cs typeface="+mn-cs"/>
              </a:rPr>
              <a:t>Increased klystron lifetime</a:t>
            </a:r>
          </a:p>
          <a:p>
            <a:pPr marL="742950" marR="0" lvl="1" indent="-285750" algn="l" defTabSz="914400" rtl="0" eaLnBrk="1" fontAlgn="auto" latinLnBrk="0" hangingPunct="1">
              <a:lnSpc>
                <a:spcPct val="90000"/>
              </a:lnSpc>
              <a:spcBef>
                <a:spcPts val="6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effectLst/>
                <a:uLnTx/>
                <a:uFillTx/>
                <a:latin typeface="Calibri" panose="020F0502020204030204"/>
                <a:ea typeface="+mn-ea"/>
                <a:cs typeface="+mn-cs"/>
              </a:rPr>
              <a:t>4x power sources for the </a:t>
            </a:r>
            <a:r>
              <a:rPr kumimoji="0" lang="en-US" sz="1600" b="0" i="0" u="none" strike="noStrike" kern="1200" cap="none" spc="0" normalizeH="0" baseline="0" noProof="0" dirty="0" err="1">
                <a:ln>
                  <a:noFill/>
                </a:ln>
                <a:effectLst/>
                <a:uLnTx/>
                <a:uFillTx/>
                <a:latin typeface="Calibri" panose="020F0502020204030204"/>
                <a:ea typeface="+mn-ea"/>
                <a:cs typeface="+mn-cs"/>
              </a:rPr>
              <a:t>linac</a:t>
            </a:r>
            <a:r>
              <a:rPr kumimoji="0" lang="en-US" sz="1600" b="0" i="0" u="none" strike="noStrike" kern="1200" cap="none" spc="0" normalizeH="0" baseline="0" noProof="0" dirty="0">
                <a:ln>
                  <a:noFill/>
                </a:ln>
                <a:effectLst/>
                <a:uLnTx/>
                <a:uFillTx/>
                <a:latin typeface="Calibri" panose="020F0502020204030204"/>
                <a:ea typeface="+mn-ea"/>
                <a:cs typeface="+mn-cs"/>
              </a:rPr>
              <a:t> booster</a:t>
            </a:r>
          </a:p>
          <a:p>
            <a:pPr marR="0" lvl="1" algn="l" defTabSz="914400" rtl="0" eaLnBrk="1" fontAlgn="auto" latinLnBrk="0" hangingPunct="1">
              <a:lnSpc>
                <a:spcPct val="90000"/>
              </a:lnSpc>
              <a:spcBef>
                <a:spcPts val="600"/>
              </a:spcBef>
              <a:spcAft>
                <a:spcPts val="0"/>
              </a:spcAft>
              <a:buClr>
                <a:srgbClr val="4196B4"/>
              </a:buClr>
              <a:buSzTx/>
              <a:tabLst/>
              <a:defRPr/>
            </a:pPr>
            <a:r>
              <a:rPr lang="en-US" sz="1600" b="1" dirty="0">
                <a:latin typeface="Calibri" panose="020F0502020204030204"/>
              </a:rPr>
              <a:t>Status</a:t>
            </a:r>
            <a:r>
              <a:rPr lang="en-US" sz="1600" dirty="0">
                <a:latin typeface="Calibri" panose="020F0502020204030204"/>
              </a:rPr>
              <a:t>:</a:t>
            </a:r>
          </a:p>
          <a:p>
            <a:pPr marL="742950" marR="0" lvl="1" indent="-285750" algn="l" defTabSz="914400" rtl="0" eaLnBrk="1" fontAlgn="auto" latinLnBrk="0" hangingPunct="1">
              <a:lnSpc>
                <a:spcPct val="90000"/>
              </a:lnSpc>
              <a:spcBef>
                <a:spcPts val="600"/>
              </a:spcBef>
              <a:spcAft>
                <a:spcPts val="0"/>
              </a:spcAft>
              <a:buClr>
                <a:srgbClr val="4196B4"/>
              </a:buClr>
              <a:buSzTx/>
              <a:buFont typeface="Arial" panose="020B0604020202020204" pitchFamily="34" charset="0"/>
              <a:buChar char="•"/>
              <a:tabLst/>
              <a:defRPr/>
            </a:pPr>
            <a:r>
              <a:rPr lang="en-US" sz="1600" dirty="0">
                <a:solidFill>
                  <a:prstClr val="black"/>
                </a:solidFill>
                <a:latin typeface="Calibri" panose="020F0502020204030204"/>
              </a:rPr>
              <a:t>Realization </a:t>
            </a:r>
            <a:r>
              <a:rPr kumimoji="0" lang="en-US" sz="1600" i="0" u="none" strike="noStrike" kern="1200" cap="none" spc="0" normalizeH="0" baseline="0" noProof="0" dirty="0">
                <a:ln>
                  <a:noFill/>
                </a:ln>
                <a:solidFill>
                  <a:prstClr val="black"/>
                </a:solidFill>
                <a:effectLst/>
                <a:uLnTx/>
                <a:uFillTx/>
                <a:latin typeface="Calibri" panose="020F0502020204030204"/>
                <a:ea typeface="+mn-ea"/>
                <a:cs typeface="+mn-cs"/>
              </a:rPr>
              <a:t>phase (expected delivery February 2025)</a:t>
            </a:r>
            <a:endParaRPr kumimoji="0" lang="en-US" sz="1600" b="0" i="0" u="none" strike="noStrike" kern="1200" cap="none" spc="0" normalizeH="0" baseline="0" noProof="0" dirty="0">
              <a:ln>
                <a:noFill/>
              </a:ln>
              <a:effectLst/>
              <a:uLnTx/>
              <a:uFillTx/>
              <a:latin typeface="Calibri" panose="020F0502020204030204"/>
              <a:ea typeface="+mn-ea"/>
              <a:cs typeface="+mn-cs"/>
            </a:endParaRPr>
          </a:p>
          <a:p>
            <a:pPr marL="742950" marR="0" lvl="1" indent="-285750" algn="l" defTabSz="914400" rtl="0" eaLnBrk="1" fontAlgn="auto" latinLnBrk="0" hangingPunct="1">
              <a:lnSpc>
                <a:spcPct val="90000"/>
              </a:lnSpc>
              <a:spcBef>
                <a:spcPts val="600"/>
              </a:spcBef>
              <a:spcAft>
                <a:spcPts val="0"/>
              </a:spcAft>
              <a:buClr>
                <a:srgbClr val="4196B4"/>
              </a:buClr>
              <a:buSzTx/>
              <a:buFont typeface="Cambria Math" panose="02040503050406030204" pitchFamily="18" charset="0"/>
              <a:buChar char="»"/>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2" name="Segnaposto contenuto 3">
            <a:extLst>
              <a:ext uri="{FF2B5EF4-FFF2-40B4-BE49-F238E27FC236}">
                <a16:creationId xmlns:a16="http://schemas.microsoft.com/office/drawing/2014/main" id="{6B0E4519-46DF-53EC-E421-58FA69A8144F}"/>
              </a:ext>
            </a:extLst>
          </p:cNvPr>
          <p:cNvGraphicFramePr>
            <a:graphicFrameLocks/>
          </p:cNvGraphicFramePr>
          <p:nvPr>
            <p:extLst>
              <p:ext uri="{D42A27DB-BD31-4B8C-83A1-F6EECF244321}">
                <p14:modId xmlns:p14="http://schemas.microsoft.com/office/powerpoint/2010/main" val="363691257"/>
              </p:ext>
            </p:extLst>
          </p:nvPr>
        </p:nvGraphicFramePr>
        <p:xfrm>
          <a:off x="6492491" y="860116"/>
          <a:ext cx="5523020" cy="2887980"/>
        </p:xfrm>
        <a:graphic>
          <a:graphicData uri="http://schemas.openxmlformats.org/drawingml/2006/table">
            <a:tbl>
              <a:tblPr>
                <a:tableStyleId>{D7AC3CCA-C797-4891-BE02-D94E43425B78}</a:tableStyleId>
              </a:tblPr>
              <a:tblGrid>
                <a:gridCol w="1979137">
                  <a:extLst>
                    <a:ext uri="{9D8B030D-6E8A-4147-A177-3AD203B41FA5}">
                      <a16:colId xmlns:a16="http://schemas.microsoft.com/office/drawing/2014/main" val="3812762244"/>
                    </a:ext>
                  </a:extLst>
                </a:gridCol>
                <a:gridCol w="410347">
                  <a:extLst>
                    <a:ext uri="{9D8B030D-6E8A-4147-A177-3AD203B41FA5}">
                      <a16:colId xmlns:a16="http://schemas.microsoft.com/office/drawing/2014/main" val="1672546686"/>
                    </a:ext>
                  </a:extLst>
                </a:gridCol>
                <a:gridCol w="994854">
                  <a:extLst>
                    <a:ext uri="{9D8B030D-6E8A-4147-A177-3AD203B41FA5}">
                      <a16:colId xmlns:a16="http://schemas.microsoft.com/office/drawing/2014/main" val="3280528503"/>
                    </a:ext>
                  </a:extLst>
                </a:gridCol>
                <a:gridCol w="1087438">
                  <a:extLst>
                    <a:ext uri="{9D8B030D-6E8A-4147-A177-3AD203B41FA5}">
                      <a16:colId xmlns:a16="http://schemas.microsoft.com/office/drawing/2014/main" val="417685814"/>
                    </a:ext>
                  </a:extLst>
                </a:gridCol>
                <a:gridCol w="1051244">
                  <a:extLst>
                    <a:ext uri="{9D8B030D-6E8A-4147-A177-3AD203B41FA5}">
                      <a16:colId xmlns:a16="http://schemas.microsoft.com/office/drawing/2014/main" val="3282204246"/>
                    </a:ext>
                  </a:extLst>
                </a:gridCol>
              </a:tblGrid>
              <a:tr h="362305">
                <a:tc>
                  <a:txBody>
                    <a:bodyPr/>
                    <a:lstStyle/>
                    <a:p>
                      <a:pPr algn="ctr" fontAlgn="b"/>
                      <a:r>
                        <a:rPr lang="it-IT" sz="1400" b="1" i="0" u="none" strike="noStrike" err="1">
                          <a:solidFill>
                            <a:srgbClr val="000000"/>
                          </a:solidFill>
                          <a:effectLst/>
                          <a:latin typeface="Calibri" panose="020F0502020204030204" pitchFamily="34" charset="0"/>
                        </a:rPr>
                        <a:t>Parameter</a:t>
                      </a:r>
                      <a:endParaRPr lang="it-IT"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it-IT" sz="1400" b="1" i="0" u="none" strike="noStrike">
                          <a:solidFill>
                            <a:srgbClr val="000000"/>
                          </a:solidFill>
                          <a:effectLst/>
                          <a:latin typeface="Calibri" panose="020F0502020204030204" pitchFamily="34" charset="0"/>
                        </a:rPr>
                        <a:t>Unit</a:t>
                      </a:r>
                    </a:p>
                  </a:txBody>
                  <a:tcPr marL="9525" marR="9525" marT="9525" marB="0" anchor="ctr"/>
                </a:tc>
                <a:tc>
                  <a:txBody>
                    <a:bodyPr/>
                    <a:lstStyle/>
                    <a:p>
                      <a:pPr algn="ctr" fontAlgn="b"/>
                      <a:r>
                        <a:rPr lang="it-IT" sz="1400" b="1" u="none" strike="noStrike">
                          <a:effectLst/>
                        </a:rPr>
                        <a:t>Canon E37119</a:t>
                      </a:r>
                      <a:endParaRPr lang="it-IT" sz="1400" b="1" i="0" u="none" strike="noStrike">
                        <a:solidFill>
                          <a:srgbClr val="000000"/>
                        </a:solidFill>
                        <a:effectLst/>
                        <a:latin typeface="Calibri" panose="020F0502020204030204" pitchFamily="34" charset="0"/>
                      </a:endParaRPr>
                    </a:p>
                  </a:txBody>
                  <a:tcPr marL="9525" marR="9525" marT="9525" marB="0" anchor="b">
                    <a:solidFill>
                      <a:schemeClr val="accent1">
                        <a:lumMod val="20000"/>
                        <a:lumOff val="80000"/>
                      </a:schemeClr>
                    </a:solidFill>
                  </a:tcPr>
                </a:tc>
                <a:tc>
                  <a:txBody>
                    <a:bodyPr/>
                    <a:lstStyle/>
                    <a:p>
                      <a:pPr algn="ctr" fontAlgn="b"/>
                      <a:r>
                        <a:rPr lang="it-IT" sz="1400" b="1" i="0" u="none" strike="noStrike" dirty="0">
                          <a:solidFill>
                            <a:srgbClr val="000000"/>
                          </a:solidFill>
                          <a:effectLst/>
                          <a:latin typeface="Calibri" panose="020F0502020204030204" pitchFamily="34" charset="0"/>
                        </a:rPr>
                        <a:t>CPI</a:t>
                      </a:r>
                    </a:p>
                    <a:p>
                      <a:pPr algn="ctr" fontAlgn="b"/>
                      <a:r>
                        <a:rPr lang="it-IT" sz="1400" b="1" i="0" u="none" strike="noStrike" dirty="0">
                          <a:solidFill>
                            <a:srgbClr val="000000"/>
                          </a:solidFill>
                          <a:effectLst/>
                          <a:latin typeface="Calibri" panose="020F0502020204030204" pitchFamily="34" charset="0"/>
                        </a:rPr>
                        <a:t> VKX8311HE</a:t>
                      </a:r>
                    </a:p>
                  </a:txBody>
                  <a:tcPr marL="9525" marR="9525" marT="9525" marB="0" anchor="b">
                    <a:solidFill>
                      <a:schemeClr val="accent1">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it-IT" sz="1400" b="1" i="0" u="none" strike="noStrike" dirty="0">
                          <a:solidFill>
                            <a:srgbClr val="000000"/>
                          </a:solidFill>
                          <a:effectLst/>
                          <a:latin typeface="Calibri" panose="020F0502020204030204" pitchFamily="34" charset="0"/>
                        </a:rPr>
                        <a:t>CPI </a:t>
                      </a:r>
                    </a:p>
                    <a:p>
                      <a:pPr marL="0" marR="0" lvl="0" indent="0" algn="ctr" defTabSz="914400" rtl="0" eaLnBrk="1" fontAlgn="b" latinLnBrk="0" hangingPunct="1">
                        <a:lnSpc>
                          <a:spcPct val="100000"/>
                        </a:lnSpc>
                        <a:spcBef>
                          <a:spcPts val="0"/>
                        </a:spcBef>
                        <a:spcAft>
                          <a:spcPts val="0"/>
                        </a:spcAft>
                        <a:buClrTx/>
                        <a:buSzTx/>
                        <a:buFontTx/>
                        <a:buNone/>
                        <a:tabLst/>
                        <a:defRPr/>
                      </a:pPr>
                      <a:r>
                        <a:rPr lang="it-IT" sz="1400" b="1" i="0" u="none" strike="noStrike" dirty="0">
                          <a:solidFill>
                            <a:srgbClr val="000000"/>
                          </a:solidFill>
                          <a:effectLst/>
                          <a:latin typeface="Calibri" panose="020F0502020204030204" pitchFamily="34" charset="0"/>
                        </a:rPr>
                        <a:t>VKX8311</a:t>
                      </a:r>
                    </a:p>
                  </a:txBody>
                  <a:tcPr marL="9525" marR="9525" marT="9525" marB="0" anchor="b">
                    <a:solidFill>
                      <a:srgbClr val="45DB94"/>
                    </a:solidFill>
                  </a:tcPr>
                </a:tc>
                <a:extLst>
                  <a:ext uri="{0D108BD9-81ED-4DB2-BD59-A6C34878D82A}">
                    <a16:rowId xmlns:a16="http://schemas.microsoft.com/office/drawing/2014/main" val="4251935813"/>
                  </a:ext>
                </a:extLst>
              </a:tr>
              <a:tr h="185108">
                <a:tc>
                  <a:txBody>
                    <a:bodyPr/>
                    <a:lstStyle/>
                    <a:p>
                      <a:pPr algn="l" fontAlgn="b"/>
                      <a:r>
                        <a:rPr lang="it-IT" sz="1400" u="none" strike="noStrike">
                          <a:effectLst/>
                        </a:rPr>
                        <a:t>Frequency</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MHz</a:t>
                      </a:r>
                      <a:endParaRPr lang="it-IT" sz="1400" b="0" i="0" u="none" strike="noStrike">
                        <a:solidFill>
                          <a:srgbClr val="000000"/>
                        </a:solidFill>
                        <a:effectLst/>
                        <a:latin typeface="Calibri" panose="020F0502020204030204" pitchFamily="34" charset="0"/>
                      </a:endParaRPr>
                    </a:p>
                  </a:txBody>
                  <a:tcPr marL="9525" marR="9525" marT="9525" marB="0" anchor="b"/>
                </a:tc>
                <a:tc gridSpan="3">
                  <a:txBody>
                    <a:bodyPr/>
                    <a:lstStyle/>
                    <a:p>
                      <a:pPr algn="ctr" fontAlgn="b"/>
                      <a:r>
                        <a:rPr lang="it-IT" sz="1400" b="0" i="0" u="none" strike="noStrike">
                          <a:solidFill>
                            <a:srgbClr val="000000"/>
                          </a:solidFill>
                          <a:effectLst/>
                          <a:latin typeface="Calibri" panose="020F0502020204030204" pitchFamily="34" charset="0"/>
                        </a:rPr>
                        <a:t>11994</a:t>
                      </a:r>
                    </a:p>
                  </a:txBody>
                  <a:tcPr marL="9525" marR="9525" marT="9525" marB="0" anchor="b">
                    <a:solidFill>
                      <a:srgbClr val="45DB94"/>
                    </a:solidFill>
                  </a:tcPr>
                </a:tc>
                <a:tc hMerge="1">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it-IT" sz="1800" b="0" i="0" u="none" strike="noStrike">
                          <a:solidFill>
                            <a:srgbClr val="000000"/>
                          </a:solidFill>
                          <a:effectLst/>
                          <a:latin typeface="Calibri" panose="020F0502020204030204" pitchFamily="34" charset="0"/>
                        </a:rPr>
                        <a:t>11994</a:t>
                      </a:r>
                    </a:p>
                  </a:txBody>
                  <a:tcPr marL="9525" marR="9525" marT="9525" marB="0" anchor="b"/>
                </a:tc>
                <a:tc hMerge="1">
                  <a:txBody>
                    <a:bodyPr/>
                    <a:lstStyle/>
                    <a:p>
                      <a:pPr algn="ctr" fontAlgn="b"/>
                      <a:endParaRPr lang="it-IT" sz="1400" b="0" i="0" u="none" strike="noStrike">
                        <a:solidFill>
                          <a:srgbClr val="000000"/>
                        </a:solidFill>
                        <a:effectLst/>
                        <a:latin typeface="Calibri" panose="020F0502020204030204" pitchFamily="34" charset="0"/>
                      </a:endParaRPr>
                    </a:p>
                  </a:txBody>
                  <a:tcPr marL="9525" marR="9525" marT="9525" marB="0" anchor="b">
                    <a:solidFill>
                      <a:srgbClr val="FFFF00"/>
                    </a:solidFill>
                  </a:tcPr>
                </a:tc>
                <a:extLst>
                  <a:ext uri="{0D108BD9-81ED-4DB2-BD59-A6C34878D82A}">
                    <a16:rowId xmlns:a16="http://schemas.microsoft.com/office/drawing/2014/main" val="2832237111"/>
                  </a:ext>
                </a:extLst>
              </a:tr>
              <a:tr h="185108">
                <a:tc>
                  <a:txBody>
                    <a:bodyPr/>
                    <a:lstStyle/>
                    <a:p>
                      <a:pPr algn="l" fontAlgn="b"/>
                      <a:r>
                        <a:rPr lang="it-IT" sz="1400" u="none" strike="noStrike" err="1">
                          <a:effectLst/>
                        </a:rPr>
                        <a:t>Vk</a:t>
                      </a:r>
                      <a:r>
                        <a:rPr lang="it-IT" sz="1400" u="none" strike="noStrike">
                          <a:effectLst/>
                        </a:rPr>
                        <a:t> </a:t>
                      </a:r>
                      <a:r>
                        <a:rPr lang="it-IT" sz="1400" u="none" strike="noStrike" err="1">
                          <a:effectLst/>
                        </a:rPr>
                        <a:t>beam</a:t>
                      </a:r>
                      <a:r>
                        <a:rPr lang="it-IT" sz="1400" u="none" strike="noStrike">
                          <a:effectLst/>
                        </a:rPr>
                        <a:t> </a:t>
                      </a:r>
                      <a:r>
                        <a:rPr lang="it-IT" sz="1400" u="none" strike="noStrike" err="1">
                          <a:effectLst/>
                        </a:rPr>
                        <a:t>voltage</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kV</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a:solidFill>
                            <a:srgbClr val="000000"/>
                          </a:solidFill>
                          <a:effectLst/>
                          <a:latin typeface="Calibri" panose="020F0502020204030204" pitchFamily="34" charset="0"/>
                        </a:rPr>
                        <a:t>318</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415</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430</a:t>
                      </a:r>
                    </a:p>
                  </a:txBody>
                  <a:tcPr marL="9525" marR="9525" marT="9525" marB="0" anchor="b">
                    <a:solidFill>
                      <a:srgbClr val="45DB94"/>
                    </a:solidFill>
                  </a:tcPr>
                </a:tc>
                <a:extLst>
                  <a:ext uri="{0D108BD9-81ED-4DB2-BD59-A6C34878D82A}">
                    <a16:rowId xmlns:a16="http://schemas.microsoft.com/office/drawing/2014/main" val="4071042932"/>
                  </a:ext>
                </a:extLst>
              </a:tr>
              <a:tr h="185108">
                <a:tc>
                  <a:txBody>
                    <a:bodyPr/>
                    <a:lstStyle/>
                    <a:p>
                      <a:pPr algn="l" fontAlgn="b"/>
                      <a:r>
                        <a:rPr lang="it-IT" sz="1400" u="none" strike="noStrike" err="1">
                          <a:effectLst/>
                        </a:rPr>
                        <a:t>Ik</a:t>
                      </a:r>
                      <a:r>
                        <a:rPr lang="it-IT" sz="1400" u="none" strike="noStrike">
                          <a:effectLst/>
                        </a:rPr>
                        <a:t> </a:t>
                      </a:r>
                      <a:r>
                        <a:rPr lang="it-IT" sz="1400" u="none" strike="noStrike" err="1">
                          <a:effectLst/>
                        </a:rPr>
                        <a:t>cathode</a:t>
                      </a:r>
                      <a:r>
                        <a:rPr lang="it-IT" sz="1400" u="none" strike="noStrike">
                          <a:effectLst/>
                        </a:rPr>
                        <a:t> </a:t>
                      </a:r>
                      <a:r>
                        <a:rPr lang="it-IT" sz="1400" u="none" strike="noStrike" err="1">
                          <a:effectLst/>
                        </a:rPr>
                        <a:t>current</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A</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a:solidFill>
                            <a:srgbClr val="000000"/>
                          </a:solidFill>
                          <a:effectLst/>
                          <a:latin typeface="Calibri" panose="020F0502020204030204" pitchFamily="34" charset="0"/>
                        </a:rPr>
                        <a:t>197</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201</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330</a:t>
                      </a:r>
                    </a:p>
                  </a:txBody>
                  <a:tcPr marL="9525" marR="9525" marT="9525" marB="0" anchor="b">
                    <a:solidFill>
                      <a:srgbClr val="45DB94"/>
                    </a:solidFill>
                  </a:tcPr>
                </a:tc>
                <a:extLst>
                  <a:ext uri="{0D108BD9-81ED-4DB2-BD59-A6C34878D82A}">
                    <a16:rowId xmlns:a16="http://schemas.microsoft.com/office/drawing/2014/main" val="709678453"/>
                  </a:ext>
                </a:extLst>
              </a:tr>
              <a:tr h="185108">
                <a:tc>
                  <a:txBody>
                    <a:bodyPr/>
                    <a:lstStyle/>
                    <a:p>
                      <a:pPr algn="l" fontAlgn="b"/>
                      <a:r>
                        <a:rPr lang="it-IT" sz="1400" u="none" strike="noStrike">
                          <a:effectLst/>
                        </a:rPr>
                        <a:t>Peak RF output Power</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MW</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a:solidFill>
                            <a:srgbClr val="000000"/>
                          </a:solidFill>
                          <a:effectLst/>
                          <a:latin typeface="Calibri" panose="020F0502020204030204" pitchFamily="34" charset="0"/>
                        </a:rPr>
                        <a:t>25</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50</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50</a:t>
                      </a:r>
                    </a:p>
                  </a:txBody>
                  <a:tcPr marL="9525" marR="9525" marT="9525" marB="0" anchor="b">
                    <a:solidFill>
                      <a:srgbClr val="45DB94"/>
                    </a:solidFill>
                  </a:tcPr>
                </a:tc>
                <a:extLst>
                  <a:ext uri="{0D108BD9-81ED-4DB2-BD59-A6C34878D82A}">
                    <a16:rowId xmlns:a16="http://schemas.microsoft.com/office/drawing/2014/main" val="2974754420"/>
                  </a:ext>
                </a:extLst>
              </a:tr>
              <a:tr h="185108">
                <a:tc>
                  <a:txBody>
                    <a:bodyPr/>
                    <a:lstStyle/>
                    <a:p>
                      <a:pPr algn="l" fontAlgn="b"/>
                      <a:r>
                        <a:rPr lang="it-IT" sz="1400" u="none" strike="noStrike" err="1">
                          <a:effectLst/>
                        </a:rPr>
                        <a:t>Average</a:t>
                      </a:r>
                      <a:r>
                        <a:rPr lang="it-IT" sz="1400" u="none" strike="noStrike">
                          <a:effectLst/>
                        </a:rPr>
                        <a:t> RF output power</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kW</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a:solidFill>
                            <a:srgbClr val="000000"/>
                          </a:solidFill>
                          <a:effectLst/>
                          <a:latin typeface="Calibri" panose="020F0502020204030204" pitchFamily="34" charset="0"/>
                        </a:rPr>
                        <a:t>15</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7,5</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7,5</a:t>
                      </a:r>
                    </a:p>
                  </a:txBody>
                  <a:tcPr marL="9525" marR="9525" marT="9525" marB="0" anchor="b">
                    <a:solidFill>
                      <a:srgbClr val="45DB94"/>
                    </a:solidFill>
                  </a:tcPr>
                </a:tc>
                <a:extLst>
                  <a:ext uri="{0D108BD9-81ED-4DB2-BD59-A6C34878D82A}">
                    <a16:rowId xmlns:a16="http://schemas.microsoft.com/office/drawing/2014/main" val="1541645565"/>
                  </a:ext>
                </a:extLst>
              </a:tr>
              <a:tr h="185108">
                <a:tc>
                  <a:txBody>
                    <a:bodyPr/>
                    <a:lstStyle/>
                    <a:p>
                      <a:pPr algn="l" fontAlgn="b"/>
                      <a:r>
                        <a:rPr lang="it-IT" sz="1400" u="none" strike="noStrike">
                          <a:effectLst/>
                        </a:rPr>
                        <a:t>Modulator </a:t>
                      </a:r>
                      <a:r>
                        <a:rPr lang="it-IT" sz="1400" u="none" strike="noStrike" err="1">
                          <a:effectLst/>
                        </a:rPr>
                        <a:t>Average</a:t>
                      </a:r>
                      <a:r>
                        <a:rPr lang="it-IT" sz="1400" u="none" strike="noStrike">
                          <a:effectLst/>
                        </a:rPr>
                        <a:t> power</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kW</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a:solidFill>
                            <a:srgbClr val="000000"/>
                          </a:solidFill>
                          <a:effectLst/>
                          <a:latin typeface="Calibri" panose="020F0502020204030204" pitchFamily="34" charset="0"/>
                        </a:rPr>
                        <a:t>75,2</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25</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43</a:t>
                      </a:r>
                    </a:p>
                  </a:txBody>
                  <a:tcPr marL="9525" marR="9525" marT="9525" marB="0" anchor="b">
                    <a:solidFill>
                      <a:srgbClr val="45DB94"/>
                    </a:solidFill>
                  </a:tcPr>
                </a:tc>
                <a:extLst>
                  <a:ext uri="{0D108BD9-81ED-4DB2-BD59-A6C34878D82A}">
                    <a16:rowId xmlns:a16="http://schemas.microsoft.com/office/drawing/2014/main" val="2575063548"/>
                  </a:ext>
                </a:extLst>
              </a:tr>
              <a:tr h="185108">
                <a:tc>
                  <a:txBody>
                    <a:bodyPr/>
                    <a:lstStyle/>
                    <a:p>
                      <a:pPr algn="l" fontAlgn="b"/>
                      <a:r>
                        <a:rPr lang="it-IT" sz="1400" u="none" strike="noStrike">
                          <a:effectLst/>
                        </a:rPr>
                        <a:t>RF </a:t>
                      </a:r>
                      <a:r>
                        <a:rPr lang="it-IT" sz="1400" u="none" strike="noStrike" err="1">
                          <a:effectLst/>
                        </a:rPr>
                        <a:t>pulse</a:t>
                      </a:r>
                      <a:r>
                        <a:rPr lang="it-IT" sz="1400" u="none" strike="noStrike">
                          <a:effectLst/>
                        </a:rPr>
                        <a:t> </a:t>
                      </a:r>
                      <a:r>
                        <a:rPr lang="it-IT" sz="1400" u="none" strike="noStrike" err="1">
                          <a:effectLst/>
                        </a:rPr>
                        <a:t>length</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err="1">
                          <a:effectLst/>
                        </a:rPr>
                        <a:t>μs</a:t>
                      </a:r>
                      <a:endParaRPr lang="it-IT" sz="1400" b="0" i="0" u="none" strike="noStrike">
                        <a:solidFill>
                          <a:srgbClr val="000000"/>
                        </a:solidFill>
                        <a:effectLst/>
                        <a:latin typeface="Calibri" panose="020F0502020204030204" pitchFamily="34" charset="0"/>
                      </a:endParaRPr>
                    </a:p>
                  </a:txBody>
                  <a:tcPr marL="9525" marR="9525" marT="9525" marB="0" anchor="b"/>
                </a:tc>
                <a:tc gridSpan="3">
                  <a:txBody>
                    <a:bodyPr/>
                    <a:lstStyle/>
                    <a:p>
                      <a:pPr algn="ctr" fontAlgn="b"/>
                      <a:r>
                        <a:rPr lang="it-IT" sz="1400" b="0" i="0" u="none" strike="noStrike">
                          <a:solidFill>
                            <a:srgbClr val="000000"/>
                          </a:solidFill>
                          <a:effectLst/>
                          <a:latin typeface="Calibri" panose="020F0502020204030204" pitchFamily="34" charset="0"/>
                        </a:rPr>
                        <a:t>1,5</a:t>
                      </a:r>
                    </a:p>
                  </a:txBody>
                  <a:tcPr marL="9525" marR="9525" marT="9525" marB="0" anchor="b">
                    <a:solidFill>
                      <a:srgbClr val="45DB94"/>
                    </a:solidFill>
                  </a:tcPr>
                </a:tc>
                <a:tc hMerge="1">
                  <a:txBody>
                    <a:bodyPr/>
                    <a:lstStyle/>
                    <a:p>
                      <a:pPr algn="ctr" fontAlgn="b"/>
                      <a:r>
                        <a:rPr lang="it-IT" sz="1800" b="0" i="0" u="none" strike="noStrike">
                          <a:solidFill>
                            <a:srgbClr val="000000"/>
                          </a:solidFill>
                          <a:effectLst/>
                          <a:latin typeface="Calibri" panose="020F0502020204030204" pitchFamily="34" charset="0"/>
                        </a:rPr>
                        <a:t>1,5</a:t>
                      </a:r>
                    </a:p>
                  </a:txBody>
                  <a:tcPr marL="9525" marR="9525" marT="9525" marB="0" anchor="b"/>
                </a:tc>
                <a:tc hMerge="1">
                  <a:txBody>
                    <a:bodyPr/>
                    <a:lstStyle/>
                    <a:p>
                      <a:pPr algn="ctr" fontAlgn="b"/>
                      <a:endParaRPr lang="it-IT" sz="1400" b="0" i="0" u="none" strike="noStrike">
                        <a:solidFill>
                          <a:srgbClr val="000000"/>
                        </a:solidFill>
                        <a:effectLst/>
                        <a:latin typeface="Calibri" panose="020F0502020204030204" pitchFamily="34" charset="0"/>
                      </a:endParaRPr>
                    </a:p>
                  </a:txBody>
                  <a:tcPr marL="9525" marR="9525" marT="9525" marB="0" anchor="b">
                    <a:solidFill>
                      <a:srgbClr val="FFFF00"/>
                    </a:solidFill>
                  </a:tcPr>
                </a:tc>
                <a:extLst>
                  <a:ext uri="{0D108BD9-81ED-4DB2-BD59-A6C34878D82A}">
                    <a16:rowId xmlns:a16="http://schemas.microsoft.com/office/drawing/2014/main" val="2740754082"/>
                  </a:ext>
                </a:extLst>
              </a:tr>
              <a:tr h="185108">
                <a:tc>
                  <a:txBody>
                    <a:bodyPr/>
                    <a:lstStyle/>
                    <a:p>
                      <a:pPr algn="l" fontAlgn="b"/>
                      <a:r>
                        <a:rPr lang="it-IT" sz="1400" u="none" strike="noStrike" err="1">
                          <a:effectLst/>
                        </a:rPr>
                        <a:t>Repetition</a:t>
                      </a:r>
                      <a:r>
                        <a:rPr lang="it-IT" sz="1400" u="none" strike="noStrike">
                          <a:effectLst/>
                        </a:rPr>
                        <a:t> Rate</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Hz</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a:solidFill>
                            <a:srgbClr val="000000"/>
                          </a:solidFill>
                          <a:effectLst/>
                          <a:latin typeface="Calibri" panose="020F0502020204030204" pitchFamily="34" charset="0"/>
                        </a:rPr>
                        <a:t>400</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100</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100</a:t>
                      </a:r>
                    </a:p>
                  </a:txBody>
                  <a:tcPr marL="9525" marR="9525" marT="9525" marB="0" anchor="b">
                    <a:solidFill>
                      <a:srgbClr val="45DB94"/>
                    </a:solidFill>
                  </a:tcPr>
                </a:tc>
                <a:extLst>
                  <a:ext uri="{0D108BD9-81ED-4DB2-BD59-A6C34878D82A}">
                    <a16:rowId xmlns:a16="http://schemas.microsoft.com/office/drawing/2014/main" val="875373408"/>
                  </a:ext>
                </a:extLst>
              </a:tr>
              <a:tr h="185108">
                <a:tc>
                  <a:txBody>
                    <a:bodyPr/>
                    <a:lstStyle/>
                    <a:p>
                      <a:pPr algn="l" fontAlgn="b"/>
                      <a:r>
                        <a:rPr lang="it-IT" sz="1400" u="none" strike="noStrike">
                          <a:effectLst/>
                        </a:rPr>
                        <a:t>Gain</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dB</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a:solidFill>
                            <a:srgbClr val="000000"/>
                          </a:solidFill>
                          <a:effectLst/>
                          <a:latin typeface="Calibri" panose="020F0502020204030204" pitchFamily="34" charset="0"/>
                        </a:rPr>
                        <a:t>47</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50</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47</a:t>
                      </a:r>
                    </a:p>
                  </a:txBody>
                  <a:tcPr marL="9525" marR="9525" marT="9525" marB="0" anchor="b">
                    <a:solidFill>
                      <a:srgbClr val="45DB94"/>
                    </a:solidFill>
                  </a:tcPr>
                </a:tc>
                <a:extLst>
                  <a:ext uri="{0D108BD9-81ED-4DB2-BD59-A6C34878D82A}">
                    <a16:rowId xmlns:a16="http://schemas.microsoft.com/office/drawing/2014/main" val="1532591980"/>
                  </a:ext>
                </a:extLst>
              </a:tr>
              <a:tr h="185108">
                <a:tc>
                  <a:txBody>
                    <a:bodyPr/>
                    <a:lstStyle/>
                    <a:p>
                      <a:pPr algn="l" fontAlgn="b"/>
                      <a:r>
                        <a:rPr lang="it-IT" sz="1400" u="none" strike="noStrike" dirty="0" err="1">
                          <a:effectLst/>
                        </a:rPr>
                        <a:t>Efficiency</a:t>
                      </a:r>
                      <a:endParaRPr lang="it-IT"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u="none" strike="noStrike">
                          <a:effectLst/>
                        </a:rPr>
                        <a:t>%</a:t>
                      </a:r>
                      <a:endParaRPr lang="it-IT"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a:solidFill>
                            <a:srgbClr val="000000"/>
                          </a:solidFill>
                          <a:effectLst/>
                          <a:latin typeface="Calibri" panose="020F0502020204030204" pitchFamily="34" charset="0"/>
                        </a:rPr>
                        <a:t>40</a:t>
                      </a:r>
                    </a:p>
                  </a:txBody>
                  <a:tcPr marL="9525" marR="9525" marT="9525" marB="0" anchor="b">
                    <a:solidFill>
                      <a:schemeClr val="accent1">
                        <a:lumMod val="20000"/>
                        <a:lumOff val="80000"/>
                      </a:schemeClr>
                    </a:solidFill>
                  </a:tcPr>
                </a:tc>
                <a:tc>
                  <a:txBody>
                    <a:bodyPr/>
                    <a:lstStyle/>
                    <a:p>
                      <a:pPr algn="ctr" fontAlgn="b"/>
                      <a:r>
                        <a:rPr lang="it-IT" sz="1400" b="0" i="0" u="none" strike="noStrike">
                          <a:solidFill>
                            <a:srgbClr val="000000"/>
                          </a:solidFill>
                          <a:effectLst/>
                          <a:latin typeface="Calibri" panose="020F0502020204030204" pitchFamily="34" charset="0"/>
                        </a:rPr>
                        <a:t>55</a:t>
                      </a:r>
                    </a:p>
                  </a:txBody>
                  <a:tcPr marL="9525" marR="9525" marT="9525" marB="0" anchor="b">
                    <a:solidFill>
                      <a:schemeClr val="accent1">
                        <a:lumMod val="20000"/>
                        <a:lumOff val="80000"/>
                      </a:schemeClr>
                    </a:solidFill>
                  </a:tcPr>
                </a:tc>
                <a:tc>
                  <a:txBody>
                    <a:bodyPr/>
                    <a:lstStyle/>
                    <a:p>
                      <a:pPr algn="ctr" fontAlgn="b"/>
                      <a:r>
                        <a:rPr lang="it-IT" sz="1400" b="0" i="0" u="none" strike="noStrike" dirty="0">
                          <a:solidFill>
                            <a:srgbClr val="000000"/>
                          </a:solidFill>
                          <a:effectLst/>
                          <a:latin typeface="Calibri" panose="020F0502020204030204" pitchFamily="34" charset="0"/>
                        </a:rPr>
                        <a:t>38</a:t>
                      </a:r>
                    </a:p>
                  </a:txBody>
                  <a:tcPr marL="9525" marR="9525" marT="9525" marB="0" anchor="b">
                    <a:solidFill>
                      <a:srgbClr val="45DB94"/>
                    </a:solidFill>
                  </a:tcPr>
                </a:tc>
                <a:extLst>
                  <a:ext uri="{0D108BD9-81ED-4DB2-BD59-A6C34878D82A}">
                    <a16:rowId xmlns:a16="http://schemas.microsoft.com/office/drawing/2014/main" val="4113599455"/>
                  </a:ext>
                </a:extLst>
              </a:tr>
              <a:tr h="185108">
                <a:tc>
                  <a:txBody>
                    <a:bodyPr/>
                    <a:lstStyle/>
                    <a:p>
                      <a:pPr algn="l" fontAlgn="b"/>
                      <a:r>
                        <a:rPr lang="it-IT" sz="1400" b="0" i="0" u="none" strike="noStrike" dirty="0" err="1">
                          <a:solidFill>
                            <a:srgbClr val="000000"/>
                          </a:solidFill>
                          <a:effectLst/>
                          <a:latin typeface="Calibri" panose="020F0502020204030204" pitchFamily="34" charset="0"/>
                        </a:rPr>
                        <a:t>Perveance</a:t>
                      </a:r>
                      <a:endParaRPr lang="it-IT"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err="1">
                          <a:solidFill>
                            <a:srgbClr val="000000"/>
                          </a:solidFill>
                          <a:effectLst/>
                          <a:latin typeface="Calibri" panose="020F0502020204030204" pitchFamily="34" charset="0"/>
                        </a:rPr>
                        <a:t>μp</a:t>
                      </a:r>
                      <a:endParaRPr lang="it-IT"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400" b="0" i="0" u="none" strike="noStrike" dirty="0">
                          <a:solidFill>
                            <a:srgbClr val="000000"/>
                          </a:solidFill>
                          <a:effectLst/>
                          <a:latin typeface="Calibri" panose="020F0502020204030204" pitchFamily="34" charset="0"/>
                        </a:rPr>
                        <a:t>1.16</a:t>
                      </a:r>
                    </a:p>
                  </a:txBody>
                  <a:tcPr marL="9525" marR="9525" marT="9525" marB="0" anchor="b">
                    <a:solidFill>
                      <a:schemeClr val="accent1">
                        <a:lumMod val="20000"/>
                        <a:lumOff val="80000"/>
                      </a:schemeClr>
                    </a:solidFill>
                  </a:tcPr>
                </a:tc>
                <a:tc>
                  <a:txBody>
                    <a:bodyPr/>
                    <a:lstStyle/>
                    <a:p>
                      <a:pPr algn="ctr" fontAlgn="b"/>
                      <a:r>
                        <a:rPr lang="it-IT" sz="1400" b="0" i="0" u="none" strike="noStrike" dirty="0">
                          <a:solidFill>
                            <a:srgbClr val="000000"/>
                          </a:solidFill>
                          <a:effectLst/>
                          <a:latin typeface="Calibri" panose="020F0502020204030204" pitchFamily="34" charset="0"/>
                        </a:rPr>
                        <a:t>0.75</a:t>
                      </a:r>
                    </a:p>
                  </a:txBody>
                  <a:tcPr marL="9525" marR="9525" marT="9525" marB="0" anchor="b">
                    <a:solidFill>
                      <a:schemeClr val="accent1">
                        <a:lumMod val="20000"/>
                        <a:lumOff val="80000"/>
                      </a:schemeClr>
                    </a:solidFill>
                  </a:tcPr>
                </a:tc>
                <a:tc>
                  <a:txBody>
                    <a:bodyPr/>
                    <a:lstStyle/>
                    <a:p>
                      <a:pPr algn="ctr" fontAlgn="b"/>
                      <a:r>
                        <a:rPr lang="it-IT" sz="1400" b="0" i="0" u="none" strike="noStrike" dirty="0">
                          <a:solidFill>
                            <a:srgbClr val="000000"/>
                          </a:solidFill>
                          <a:effectLst/>
                          <a:latin typeface="Calibri" panose="020F0502020204030204" pitchFamily="34" charset="0"/>
                        </a:rPr>
                        <a:t>1.15</a:t>
                      </a:r>
                    </a:p>
                  </a:txBody>
                  <a:tcPr marL="9525" marR="9525" marT="9525" marB="0" anchor="b">
                    <a:solidFill>
                      <a:srgbClr val="45DB94"/>
                    </a:solidFill>
                  </a:tcPr>
                </a:tc>
                <a:extLst>
                  <a:ext uri="{0D108BD9-81ED-4DB2-BD59-A6C34878D82A}">
                    <a16:rowId xmlns:a16="http://schemas.microsoft.com/office/drawing/2014/main" val="3099387741"/>
                  </a:ext>
                </a:extLst>
              </a:tr>
            </a:tbl>
          </a:graphicData>
        </a:graphic>
      </p:graphicFrame>
      <p:sp>
        <p:nvSpPr>
          <p:cNvPr id="4" name="Ovale 3">
            <a:extLst>
              <a:ext uri="{FF2B5EF4-FFF2-40B4-BE49-F238E27FC236}">
                <a16:creationId xmlns:a16="http://schemas.microsoft.com/office/drawing/2014/main" id="{809E3A75-A5A6-404C-E135-D5E5BD096971}"/>
              </a:ext>
            </a:extLst>
          </p:cNvPr>
          <p:cNvSpPr/>
          <p:nvPr/>
        </p:nvSpPr>
        <p:spPr>
          <a:xfrm>
            <a:off x="9155927" y="2853554"/>
            <a:ext cx="475466" cy="244503"/>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e 8">
            <a:extLst>
              <a:ext uri="{FF2B5EF4-FFF2-40B4-BE49-F238E27FC236}">
                <a16:creationId xmlns:a16="http://schemas.microsoft.com/office/drawing/2014/main" id="{7C6A9BB8-9917-672D-0CAB-1E3F24473B8E}"/>
              </a:ext>
            </a:extLst>
          </p:cNvPr>
          <p:cNvSpPr/>
          <p:nvPr/>
        </p:nvSpPr>
        <p:spPr>
          <a:xfrm>
            <a:off x="10173694" y="3309296"/>
            <a:ext cx="423362" cy="225675"/>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Ovale 9">
            <a:extLst>
              <a:ext uri="{FF2B5EF4-FFF2-40B4-BE49-F238E27FC236}">
                <a16:creationId xmlns:a16="http://schemas.microsoft.com/office/drawing/2014/main" id="{1B6EDCB3-1275-77D1-E295-0D60AF85C7BB}"/>
              </a:ext>
            </a:extLst>
          </p:cNvPr>
          <p:cNvSpPr/>
          <p:nvPr/>
        </p:nvSpPr>
        <p:spPr>
          <a:xfrm>
            <a:off x="10188134" y="1966989"/>
            <a:ext cx="408922" cy="225675"/>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e 12">
            <a:extLst>
              <a:ext uri="{FF2B5EF4-FFF2-40B4-BE49-F238E27FC236}">
                <a16:creationId xmlns:a16="http://schemas.microsoft.com/office/drawing/2014/main" id="{8636220A-B9F0-FF26-D8F3-78F0BD68770E}"/>
              </a:ext>
            </a:extLst>
          </p:cNvPr>
          <p:cNvSpPr/>
          <p:nvPr/>
        </p:nvSpPr>
        <p:spPr>
          <a:xfrm>
            <a:off x="9189199" y="1981240"/>
            <a:ext cx="408922" cy="225675"/>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CasellaDiTesto 16">
            <a:extLst>
              <a:ext uri="{FF2B5EF4-FFF2-40B4-BE49-F238E27FC236}">
                <a16:creationId xmlns:a16="http://schemas.microsoft.com/office/drawing/2014/main" id="{B711201D-0070-1577-F3BD-6679A0929BC2}"/>
              </a:ext>
            </a:extLst>
          </p:cNvPr>
          <p:cNvSpPr txBox="1"/>
          <p:nvPr/>
        </p:nvSpPr>
        <p:spPr>
          <a:xfrm>
            <a:off x="8397741" y="3953010"/>
            <a:ext cx="255942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1" i="1" u="none" strike="noStrike" kern="1200" cap="none" spc="0" normalizeH="0" baseline="0" noProof="0" dirty="0">
                <a:ln>
                  <a:noFill/>
                </a:ln>
                <a:solidFill>
                  <a:srgbClr val="0000FF"/>
                </a:solidFill>
                <a:effectLst/>
                <a:uLnTx/>
                <a:uFillTx/>
                <a:latin typeface="Calibri" panose="020F0502020204030204"/>
                <a:ea typeface="+mn-ea"/>
                <a:cs typeface="+mn-cs"/>
              </a:rPr>
              <a:t>CANON E37119</a:t>
            </a:r>
          </a:p>
        </p:txBody>
      </p:sp>
      <p:pic>
        <p:nvPicPr>
          <p:cNvPr id="3" name="Immagine 2" descr="Immagine che contiene macchina, interno, ingegneria, industria&#10;&#10;Descrizione generata automaticamente">
            <a:extLst>
              <a:ext uri="{FF2B5EF4-FFF2-40B4-BE49-F238E27FC236}">
                <a16:creationId xmlns:a16="http://schemas.microsoft.com/office/drawing/2014/main" id="{0EE24224-F653-CB25-0E6B-ECFB1F8604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3698" y="3868685"/>
            <a:ext cx="2096547" cy="2795396"/>
          </a:xfrm>
          <a:prstGeom prst="rect">
            <a:avLst/>
          </a:prstGeom>
        </p:spPr>
      </p:pic>
      <p:pic>
        <p:nvPicPr>
          <p:cNvPr id="5" name="Immagine 4" descr="Immagine che contiene persona, elmetto, Elmetto, Ingegnere&#10;&#10;Descrizione generata automaticamente">
            <a:extLst>
              <a:ext uri="{FF2B5EF4-FFF2-40B4-BE49-F238E27FC236}">
                <a16:creationId xmlns:a16="http://schemas.microsoft.com/office/drawing/2014/main" id="{E066F408-B9D9-E1C4-6766-85AB73B652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6915" y="4733025"/>
            <a:ext cx="2496274" cy="1872205"/>
          </a:xfrm>
          <a:prstGeom prst="rect">
            <a:avLst/>
          </a:prstGeom>
        </p:spPr>
      </p:pic>
    </p:spTree>
    <p:extLst>
      <p:ext uri="{BB962C8B-B14F-4D97-AF65-F5344CB8AC3E}">
        <p14:creationId xmlns:p14="http://schemas.microsoft.com/office/powerpoint/2010/main" val="3556665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3FA2743B-2B9D-4CCA-B4B4-EC9C595CD489}"/>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624C08F9-FC82-4961-8075-10E8126BF74A}"/>
              </a:ext>
            </a:extLst>
          </p:cNvPr>
          <p:cNvSpPr/>
          <p:nvPr/>
        </p:nvSpPr>
        <p:spPr>
          <a:xfrm>
            <a:off x="1" y="34566"/>
            <a:ext cx="12191999" cy="646331"/>
          </a:xfrm>
          <a:prstGeom prst="rect">
            <a:avLst/>
          </a:prstGeom>
        </p:spPr>
        <p:txBody>
          <a:bodyPr wrap="square">
            <a:spAutoFit/>
          </a:bodyPr>
          <a:lstStyle/>
          <a:p>
            <a:pPr algn="ctr"/>
            <a:r>
              <a:rPr lang="en-US" sz="3600" b="1" i="0" dirty="0">
                <a:solidFill>
                  <a:schemeClr val="bg2"/>
                </a:solidFill>
                <a:effectLst/>
              </a:rPr>
              <a:t>X-band RF components</a:t>
            </a:r>
            <a:endParaRPr lang="en-GB" sz="3600" b="1" cap="all" dirty="0">
              <a:solidFill>
                <a:schemeClr val="bg2"/>
              </a:solidFill>
            </a:endParaRPr>
          </a:p>
        </p:txBody>
      </p:sp>
      <p:sp>
        <p:nvSpPr>
          <p:cNvPr id="14" name="Rettangolo 13">
            <a:extLst>
              <a:ext uri="{FF2B5EF4-FFF2-40B4-BE49-F238E27FC236}">
                <a16:creationId xmlns:a16="http://schemas.microsoft.com/office/drawing/2014/main" id="{A2F585C1-115E-4983-AF63-12545B58E812}"/>
              </a:ext>
            </a:extLst>
          </p:cNvPr>
          <p:cNvSpPr/>
          <p:nvPr/>
        </p:nvSpPr>
        <p:spPr>
          <a:xfrm>
            <a:off x="9196" y="843648"/>
            <a:ext cx="7082391" cy="5979786"/>
          </a:xfrm>
          <a:prstGeom prst="rect">
            <a:avLst/>
          </a:prstGeom>
        </p:spPr>
        <p:txBody>
          <a:bodyPr/>
          <a:lstStyle/>
          <a:p>
            <a:pPr marL="285750" indent="-285750" algn="just">
              <a:lnSpc>
                <a:spcPct val="90000"/>
              </a:lnSpc>
              <a:spcBef>
                <a:spcPts val="1000"/>
              </a:spcBef>
              <a:buClr>
                <a:srgbClr val="4196B4"/>
              </a:buClr>
              <a:buFont typeface="Cambria Math" panose="02040503050406030204" pitchFamily="18" charset="0"/>
              <a:buChar char="»"/>
            </a:pPr>
            <a:r>
              <a:rPr lang="en-US" altLang="it-IT" sz="1600" dirty="0"/>
              <a:t>Many of the X-band components needed for the </a:t>
            </a:r>
            <a:r>
              <a:rPr lang="en-US" altLang="it-IT" sz="1600" dirty="0" err="1"/>
              <a:t>EuPRAXIA</a:t>
            </a:r>
            <a:r>
              <a:rPr lang="en-US" altLang="it-IT" sz="1600" dirty="0"/>
              <a:t> module are based on CERN design and have been manufactured, purchased and installed in the TEX layout: </a:t>
            </a:r>
            <a:r>
              <a:rPr lang="en-US" altLang="it-IT" sz="1600" b="1" dirty="0">
                <a:solidFill>
                  <a:srgbClr val="0000FF"/>
                </a:solidFill>
              </a:rPr>
              <a:t>directional couplers, pumping units, splitter, loads </a:t>
            </a:r>
            <a:r>
              <a:rPr lang="en-US" altLang="it-IT" sz="1600" dirty="0"/>
              <a:t>[6]</a:t>
            </a:r>
          </a:p>
          <a:p>
            <a:pPr marL="285750" indent="-285750" algn="just">
              <a:spcBef>
                <a:spcPts val="600"/>
              </a:spcBef>
              <a:buClr>
                <a:srgbClr val="4196B4"/>
              </a:buClr>
              <a:buFont typeface="Cambria Math" panose="02040503050406030204" pitchFamily="18" charset="0"/>
              <a:buChar char="»"/>
            </a:pPr>
            <a:endParaRPr lang="en-US" sz="1600" dirty="0"/>
          </a:p>
          <a:p>
            <a:pPr marL="285750" indent="-285750" algn="just">
              <a:spcBef>
                <a:spcPts val="600"/>
              </a:spcBef>
              <a:buClr>
                <a:srgbClr val="4196B4"/>
              </a:buClr>
              <a:buFont typeface="Cambria Math" panose="02040503050406030204" pitchFamily="18" charset="0"/>
              <a:buChar char="»"/>
            </a:pPr>
            <a:endParaRPr lang="en-US" sz="1600" dirty="0"/>
          </a:p>
          <a:p>
            <a:pPr marL="742950" lvl="1" indent="-285750" algn="just">
              <a:spcBef>
                <a:spcPts val="600"/>
              </a:spcBef>
              <a:buClr>
                <a:srgbClr val="4196B4"/>
              </a:buClr>
              <a:buFont typeface="Cambria Math" panose="02040503050406030204" pitchFamily="18" charset="0"/>
              <a:buChar char="»"/>
            </a:pPr>
            <a:endParaRPr lang="en-US" sz="1600" dirty="0"/>
          </a:p>
          <a:p>
            <a:pPr marL="742950" lvl="1" indent="-285750" algn="just">
              <a:spcBef>
                <a:spcPts val="600"/>
              </a:spcBef>
              <a:buClr>
                <a:srgbClr val="4196B4"/>
              </a:buClr>
              <a:buFont typeface="Cambria Math" panose="02040503050406030204" pitchFamily="18" charset="0"/>
              <a:buChar char="»"/>
            </a:pPr>
            <a:endParaRPr lang="en-US" sz="1600" dirty="0"/>
          </a:p>
        </p:txBody>
      </p:sp>
      <p:pic>
        <p:nvPicPr>
          <p:cNvPr id="2" name="Immagine 1">
            <a:extLst>
              <a:ext uri="{FF2B5EF4-FFF2-40B4-BE49-F238E27FC236}">
                <a16:creationId xmlns:a16="http://schemas.microsoft.com/office/drawing/2014/main" id="{160F375B-20BC-C91B-2726-92924D6F4A7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99840" y="1523103"/>
            <a:ext cx="4757588" cy="5154054"/>
          </a:xfrm>
          <a:prstGeom prst="rect">
            <a:avLst/>
          </a:prstGeom>
        </p:spPr>
      </p:pic>
      <p:cxnSp>
        <p:nvCxnSpPr>
          <p:cNvPr id="3" name="Connettore 2 2">
            <a:extLst>
              <a:ext uri="{FF2B5EF4-FFF2-40B4-BE49-F238E27FC236}">
                <a16:creationId xmlns:a16="http://schemas.microsoft.com/office/drawing/2014/main" id="{AF36DE22-4DB8-B307-388D-93E3877D2769}"/>
              </a:ext>
            </a:extLst>
          </p:cNvPr>
          <p:cNvCxnSpPr>
            <a:cxnSpLocks/>
          </p:cNvCxnSpPr>
          <p:nvPr/>
        </p:nvCxnSpPr>
        <p:spPr>
          <a:xfrm flipH="1">
            <a:off x="9204588" y="1339016"/>
            <a:ext cx="841112" cy="805545"/>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 name="Connettore 2 3">
            <a:extLst>
              <a:ext uri="{FF2B5EF4-FFF2-40B4-BE49-F238E27FC236}">
                <a16:creationId xmlns:a16="http://schemas.microsoft.com/office/drawing/2014/main" id="{4315CF06-348F-85A8-3C18-3ABC34EAD79E}"/>
              </a:ext>
            </a:extLst>
          </p:cNvPr>
          <p:cNvCxnSpPr>
            <a:cxnSpLocks/>
            <a:stCxn id="35" idx="2"/>
          </p:cNvCxnSpPr>
          <p:nvPr/>
        </p:nvCxnSpPr>
        <p:spPr>
          <a:xfrm flipH="1">
            <a:off x="11214269" y="2201755"/>
            <a:ext cx="110316" cy="579848"/>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 name="CasellaDiTesto 4">
            <a:extLst>
              <a:ext uri="{FF2B5EF4-FFF2-40B4-BE49-F238E27FC236}">
                <a16:creationId xmlns:a16="http://schemas.microsoft.com/office/drawing/2014/main" id="{35A514C2-DF79-9F81-DF4F-FA893B685AAA}"/>
              </a:ext>
            </a:extLst>
          </p:cNvPr>
          <p:cNvSpPr txBox="1"/>
          <p:nvPr/>
        </p:nvSpPr>
        <p:spPr>
          <a:xfrm>
            <a:off x="6348886" y="3436744"/>
            <a:ext cx="1495640" cy="338554"/>
          </a:xfrm>
          <a:prstGeom prst="rect">
            <a:avLst/>
          </a:prstGeom>
          <a:noFill/>
        </p:spPr>
        <p:txBody>
          <a:bodyPr wrap="square" rtlCol="0">
            <a:spAutoFit/>
          </a:bodyPr>
          <a:lstStyle/>
          <a:p>
            <a:pPr algn="ctr"/>
            <a:r>
              <a:rPr lang="en-GB" sz="1600" b="1" dirty="0">
                <a:solidFill>
                  <a:srgbClr val="C00000"/>
                </a:solidFill>
              </a:rPr>
              <a:t>3dB Hybrid</a:t>
            </a:r>
          </a:p>
        </p:txBody>
      </p:sp>
      <p:cxnSp>
        <p:nvCxnSpPr>
          <p:cNvPr id="6" name="Connettore 2 5">
            <a:extLst>
              <a:ext uri="{FF2B5EF4-FFF2-40B4-BE49-F238E27FC236}">
                <a16:creationId xmlns:a16="http://schemas.microsoft.com/office/drawing/2014/main" id="{BF900117-ECDE-AAD9-D48D-51BEDB68ECB6}"/>
              </a:ext>
            </a:extLst>
          </p:cNvPr>
          <p:cNvCxnSpPr>
            <a:cxnSpLocks/>
          </p:cNvCxnSpPr>
          <p:nvPr/>
        </p:nvCxnSpPr>
        <p:spPr>
          <a:xfrm flipH="1" flipV="1">
            <a:off x="9918397" y="3067904"/>
            <a:ext cx="1426401" cy="1496925"/>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 name="Connettore 2 6">
            <a:extLst>
              <a:ext uri="{FF2B5EF4-FFF2-40B4-BE49-F238E27FC236}">
                <a16:creationId xmlns:a16="http://schemas.microsoft.com/office/drawing/2014/main" id="{F393AFB3-ECF6-61B2-1EF6-DF704F476955}"/>
              </a:ext>
            </a:extLst>
          </p:cNvPr>
          <p:cNvCxnSpPr>
            <a:cxnSpLocks/>
          </p:cNvCxnSpPr>
          <p:nvPr/>
        </p:nvCxnSpPr>
        <p:spPr>
          <a:xfrm flipH="1" flipV="1">
            <a:off x="9007730" y="3924960"/>
            <a:ext cx="2334519" cy="639869"/>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 name="Connettore 2 7">
            <a:extLst>
              <a:ext uri="{FF2B5EF4-FFF2-40B4-BE49-F238E27FC236}">
                <a16:creationId xmlns:a16="http://schemas.microsoft.com/office/drawing/2014/main" id="{AE318FC5-1442-91AF-4C72-B6A77C1AABDC}"/>
              </a:ext>
            </a:extLst>
          </p:cNvPr>
          <p:cNvCxnSpPr>
            <a:cxnSpLocks/>
          </p:cNvCxnSpPr>
          <p:nvPr/>
        </p:nvCxnSpPr>
        <p:spPr>
          <a:xfrm flipV="1">
            <a:off x="7493571" y="3042408"/>
            <a:ext cx="938252" cy="357412"/>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36B47155-795E-D0EA-AE24-EB7ACAF63120}"/>
              </a:ext>
            </a:extLst>
          </p:cNvPr>
          <p:cNvSpPr txBox="1"/>
          <p:nvPr/>
        </p:nvSpPr>
        <p:spPr>
          <a:xfrm>
            <a:off x="10450454" y="5383481"/>
            <a:ext cx="1527630" cy="584775"/>
          </a:xfrm>
          <a:prstGeom prst="rect">
            <a:avLst/>
          </a:prstGeom>
          <a:noFill/>
        </p:spPr>
        <p:txBody>
          <a:bodyPr wrap="square" rtlCol="0">
            <a:spAutoFit/>
          </a:bodyPr>
          <a:lstStyle/>
          <a:p>
            <a:pPr algn="ctr"/>
            <a:r>
              <a:rPr lang="en-GB" sz="1600" b="1" i="1" dirty="0">
                <a:solidFill>
                  <a:srgbClr val="1B896A"/>
                </a:solidFill>
              </a:rPr>
              <a:t>Directional couplers</a:t>
            </a:r>
          </a:p>
        </p:txBody>
      </p:sp>
      <p:cxnSp>
        <p:nvCxnSpPr>
          <p:cNvPr id="10" name="Connettore 2 9">
            <a:extLst>
              <a:ext uri="{FF2B5EF4-FFF2-40B4-BE49-F238E27FC236}">
                <a16:creationId xmlns:a16="http://schemas.microsoft.com/office/drawing/2014/main" id="{CC0619FB-44CD-92A2-43C5-B15983294C32}"/>
              </a:ext>
            </a:extLst>
          </p:cNvPr>
          <p:cNvCxnSpPr>
            <a:cxnSpLocks/>
            <a:stCxn id="13" idx="2"/>
          </p:cNvCxnSpPr>
          <p:nvPr/>
        </p:nvCxnSpPr>
        <p:spPr>
          <a:xfrm flipH="1">
            <a:off x="8296292" y="1287505"/>
            <a:ext cx="277324" cy="729142"/>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CasellaDiTesto 12">
            <a:extLst>
              <a:ext uri="{FF2B5EF4-FFF2-40B4-BE49-F238E27FC236}">
                <a16:creationId xmlns:a16="http://schemas.microsoft.com/office/drawing/2014/main" id="{EEB22689-456C-CDC0-6561-EAF73796E408}"/>
              </a:ext>
            </a:extLst>
          </p:cNvPr>
          <p:cNvSpPr txBox="1"/>
          <p:nvPr/>
        </p:nvSpPr>
        <p:spPr>
          <a:xfrm>
            <a:off x="7615768" y="948951"/>
            <a:ext cx="1915695" cy="338554"/>
          </a:xfrm>
          <a:prstGeom prst="rect">
            <a:avLst/>
          </a:prstGeom>
          <a:noFill/>
        </p:spPr>
        <p:txBody>
          <a:bodyPr wrap="square" rtlCol="0">
            <a:spAutoFit/>
          </a:bodyPr>
          <a:lstStyle/>
          <a:p>
            <a:pPr algn="ctr"/>
            <a:r>
              <a:rPr lang="en-GB" sz="1600" b="1" dirty="0">
                <a:solidFill>
                  <a:schemeClr val="accent4">
                    <a:lumMod val="75000"/>
                  </a:schemeClr>
                </a:solidFill>
              </a:rPr>
              <a:t>Mode converter</a:t>
            </a:r>
          </a:p>
        </p:txBody>
      </p:sp>
      <p:cxnSp>
        <p:nvCxnSpPr>
          <p:cNvPr id="15" name="Connettore 2 14">
            <a:extLst>
              <a:ext uri="{FF2B5EF4-FFF2-40B4-BE49-F238E27FC236}">
                <a16:creationId xmlns:a16="http://schemas.microsoft.com/office/drawing/2014/main" id="{75533238-00EE-6C3E-B1E0-9D90692DDBF7}"/>
              </a:ext>
            </a:extLst>
          </p:cNvPr>
          <p:cNvCxnSpPr>
            <a:cxnSpLocks/>
          </p:cNvCxnSpPr>
          <p:nvPr/>
        </p:nvCxnSpPr>
        <p:spPr>
          <a:xfrm flipH="1" flipV="1">
            <a:off x="8472317" y="3535360"/>
            <a:ext cx="2023217" cy="1799537"/>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Connettore 2 15">
            <a:extLst>
              <a:ext uri="{FF2B5EF4-FFF2-40B4-BE49-F238E27FC236}">
                <a16:creationId xmlns:a16="http://schemas.microsoft.com/office/drawing/2014/main" id="{686E5D7D-4947-FA44-0718-A3F744C37760}"/>
              </a:ext>
            </a:extLst>
          </p:cNvPr>
          <p:cNvCxnSpPr>
            <a:cxnSpLocks/>
          </p:cNvCxnSpPr>
          <p:nvPr/>
        </p:nvCxnSpPr>
        <p:spPr>
          <a:xfrm flipV="1">
            <a:off x="7248408" y="3982217"/>
            <a:ext cx="817262" cy="1777906"/>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Connettore 2 16">
            <a:extLst>
              <a:ext uri="{FF2B5EF4-FFF2-40B4-BE49-F238E27FC236}">
                <a16:creationId xmlns:a16="http://schemas.microsoft.com/office/drawing/2014/main" id="{F657EB63-0A17-C592-3D3F-2D1929A6CFBF}"/>
              </a:ext>
            </a:extLst>
          </p:cNvPr>
          <p:cNvCxnSpPr>
            <a:cxnSpLocks/>
            <a:stCxn id="18" idx="0"/>
          </p:cNvCxnSpPr>
          <p:nvPr/>
        </p:nvCxnSpPr>
        <p:spPr>
          <a:xfrm flipV="1">
            <a:off x="7179644" y="1896343"/>
            <a:ext cx="205731" cy="222252"/>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CasellaDiTesto 17">
            <a:extLst>
              <a:ext uri="{FF2B5EF4-FFF2-40B4-BE49-F238E27FC236}">
                <a16:creationId xmlns:a16="http://schemas.microsoft.com/office/drawing/2014/main" id="{DAC34F28-9448-FAB5-7FEF-0DC73DF7072D}"/>
              </a:ext>
            </a:extLst>
          </p:cNvPr>
          <p:cNvSpPr txBox="1"/>
          <p:nvPr/>
        </p:nvSpPr>
        <p:spPr>
          <a:xfrm>
            <a:off x="6113242" y="2118595"/>
            <a:ext cx="2132803" cy="1077218"/>
          </a:xfrm>
          <a:prstGeom prst="rect">
            <a:avLst/>
          </a:prstGeom>
          <a:noFill/>
        </p:spPr>
        <p:txBody>
          <a:bodyPr wrap="square" rtlCol="0">
            <a:spAutoFit/>
          </a:bodyPr>
          <a:lstStyle/>
          <a:p>
            <a:pPr algn="ctr"/>
            <a:r>
              <a:rPr lang="en-GB" sz="1600" b="1" dirty="0">
                <a:solidFill>
                  <a:schemeClr val="accent4">
                    <a:lumMod val="75000"/>
                  </a:schemeClr>
                </a:solidFill>
              </a:rPr>
              <a:t>Circular waveguide WC50 and T-pumping units for circular waveguide</a:t>
            </a:r>
          </a:p>
        </p:txBody>
      </p:sp>
      <p:cxnSp>
        <p:nvCxnSpPr>
          <p:cNvPr id="19" name="Connettore 2 18">
            <a:extLst>
              <a:ext uri="{FF2B5EF4-FFF2-40B4-BE49-F238E27FC236}">
                <a16:creationId xmlns:a16="http://schemas.microsoft.com/office/drawing/2014/main" id="{703D2C8B-7F13-B950-0D6C-75637A9F98CD}"/>
              </a:ext>
            </a:extLst>
          </p:cNvPr>
          <p:cNvCxnSpPr>
            <a:cxnSpLocks/>
          </p:cNvCxnSpPr>
          <p:nvPr/>
        </p:nvCxnSpPr>
        <p:spPr>
          <a:xfrm flipH="1">
            <a:off x="10141735" y="2007469"/>
            <a:ext cx="609080" cy="57125"/>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Connettore diritto 29">
            <a:extLst>
              <a:ext uri="{FF2B5EF4-FFF2-40B4-BE49-F238E27FC236}">
                <a16:creationId xmlns:a16="http://schemas.microsoft.com/office/drawing/2014/main" id="{46F665FB-54E8-8083-7C8B-A2340FA950E4}"/>
              </a:ext>
            </a:extLst>
          </p:cNvPr>
          <p:cNvCxnSpPr/>
          <p:nvPr/>
        </p:nvCxnSpPr>
        <p:spPr>
          <a:xfrm>
            <a:off x="8702566" y="2471245"/>
            <a:ext cx="0" cy="2638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ttore diritto 30">
            <a:extLst>
              <a:ext uri="{FF2B5EF4-FFF2-40B4-BE49-F238E27FC236}">
                <a16:creationId xmlns:a16="http://schemas.microsoft.com/office/drawing/2014/main" id="{B3205243-9227-D16F-FE20-759D14822DC0}"/>
              </a:ext>
            </a:extLst>
          </p:cNvPr>
          <p:cNvCxnSpPr>
            <a:cxnSpLocks/>
          </p:cNvCxnSpPr>
          <p:nvPr/>
        </p:nvCxnSpPr>
        <p:spPr>
          <a:xfrm flipH="1">
            <a:off x="8655846" y="2864978"/>
            <a:ext cx="46720" cy="812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nettore diritto 31">
            <a:extLst>
              <a:ext uri="{FF2B5EF4-FFF2-40B4-BE49-F238E27FC236}">
                <a16:creationId xmlns:a16="http://schemas.microsoft.com/office/drawing/2014/main" id="{FEBB343A-8241-1885-AC8D-11F91293056A}"/>
              </a:ext>
            </a:extLst>
          </p:cNvPr>
          <p:cNvCxnSpPr>
            <a:cxnSpLocks/>
          </p:cNvCxnSpPr>
          <p:nvPr/>
        </p:nvCxnSpPr>
        <p:spPr>
          <a:xfrm>
            <a:off x="8702566" y="2781603"/>
            <a:ext cx="0" cy="833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CasellaDiTesto 32">
            <a:extLst>
              <a:ext uri="{FF2B5EF4-FFF2-40B4-BE49-F238E27FC236}">
                <a16:creationId xmlns:a16="http://schemas.microsoft.com/office/drawing/2014/main" id="{5BA719F3-DE48-D248-B3D1-D65583958C18}"/>
              </a:ext>
            </a:extLst>
          </p:cNvPr>
          <p:cNvSpPr txBox="1"/>
          <p:nvPr/>
        </p:nvSpPr>
        <p:spPr>
          <a:xfrm>
            <a:off x="9960291" y="745903"/>
            <a:ext cx="1495640" cy="830997"/>
          </a:xfrm>
          <a:prstGeom prst="rect">
            <a:avLst/>
          </a:prstGeom>
          <a:noFill/>
        </p:spPr>
        <p:txBody>
          <a:bodyPr wrap="square" rtlCol="0">
            <a:spAutoFit/>
          </a:bodyPr>
          <a:lstStyle/>
          <a:p>
            <a:pPr algn="ctr"/>
            <a:r>
              <a:rPr lang="en-GB" sz="1600" b="1" dirty="0">
                <a:solidFill>
                  <a:srgbClr val="C00000"/>
                </a:solidFill>
              </a:rPr>
              <a:t>X-band BOC pulse compressor</a:t>
            </a:r>
          </a:p>
        </p:txBody>
      </p:sp>
      <p:sp>
        <p:nvSpPr>
          <p:cNvPr id="35" name="CasellaDiTesto 34">
            <a:extLst>
              <a:ext uri="{FF2B5EF4-FFF2-40B4-BE49-F238E27FC236}">
                <a16:creationId xmlns:a16="http://schemas.microsoft.com/office/drawing/2014/main" id="{245422EE-1201-0669-9AFB-361F607DA8AF}"/>
              </a:ext>
            </a:extLst>
          </p:cNvPr>
          <p:cNvSpPr txBox="1"/>
          <p:nvPr/>
        </p:nvSpPr>
        <p:spPr>
          <a:xfrm>
            <a:off x="10560770" y="1863201"/>
            <a:ext cx="1527630" cy="338554"/>
          </a:xfrm>
          <a:prstGeom prst="rect">
            <a:avLst/>
          </a:prstGeom>
          <a:noFill/>
        </p:spPr>
        <p:txBody>
          <a:bodyPr wrap="square" rtlCol="0">
            <a:spAutoFit/>
          </a:bodyPr>
          <a:lstStyle/>
          <a:p>
            <a:pPr algn="ctr"/>
            <a:r>
              <a:rPr lang="en-GB" sz="1600" b="1" i="1" dirty="0">
                <a:solidFill>
                  <a:srgbClr val="1B896A"/>
                </a:solidFill>
              </a:rPr>
              <a:t>Spiral loads</a:t>
            </a:r>
          </a:p>
        </p:txBody>
      </p:sp>
      <p:sp>
        <p:nvSpPr>
          <p:cNvPr id="40" name="CasellaDiTesto 39">
            <a:extLst>
              <a:ext uri="{FF2B5EF4-FFF2-40B4-BE49-F238E27FC236}">
                <a16:creationId xmlns:a16="http://schemas.microsoft.com/office/drawing/2014/main" id="{42448427-CFE6-4659-6BA3-6A100CC5E789}"/>
              </a:ext>
            </a:extLst>
          </p:cNvPr>
          <p:cNvSpPr txBox="1"/>
          <p:nvPr/>
        </p:nvSpPr>
        <p:spPr>
          <a:xfrm>
            <a:off x="5867608" y="5768013"/>
            <a:ext cx="1625963" cy="830997"/>
          </a:xfrm>
          <a:prstGeom prst="rect">
            <a:avLst/>
          </a:prstGeom>
          <a:noFill/>
        </p:spPr>
        <p:txBody>
          <a:bodyPr wrap="square" rtlCol="0">
            <a:spAutoFit/>
          </a:bodyPr>
          <a:lstStyle/>
          <a:p>
            <a:pPr algn="ctr"/>
            <a:r>
              <a:rPr lang="en-GB" sz="1600" b="1" dirty="0">
                <a:solidFill>
                  <a:srgbClr val="1B896A"/>
                </a:solidFill>
              </a:rPr>
              <a:t>WR90 Pumping units </a:t>
            </a:r>
            <a:endParaRPr lang="en-GB" sz="1600" dirty="0">
              <a:solidFill>
                <a:srgbClr val="1B896A"/>
              </a:solidFill>
            </a:endParaRPr>
          </a:p>
          <a:p>
            <a:pPr algn="ctr"/>
            <a:r>
              <a:rPr lang="en-GB" sz="1600" b="1" dirty="0">
                <a:solidFill>
                  <a:srgbClr val="1B896A"/>
                </a:solidFill>
              </a:rPr>
              <a:t>NEXTORR Pumps </a:t>
            </a:r>
          </a:p>
        </p:txBody>
      </p:sp>
      <p:sp>
        <p:nvSpPr>
          <p:cNvPr id="41" name="CasellaDiTesto 40">
            <a:extLst>
              <a:ext uri="{FF2B5EF4-FFF2-40B4-BE49-F238E27FC236}">
                <a16:creationId xmlns:a16="http://schemas.microsoft.com/office/drawing/2014/main" id="{FC0EE945-C3D3-D5CB-C8BF-FA69300B5D89}"/>
              </a:ext>
            </a:extLst>
          </p:cNvPr>
          <p:cNvSpPr txBox="1"/>
          <p:nvPr/>
        </p:nvSpPr>
        <p:spPr>
          <a:xfrm>
            <a:off x="10498083" y="4616340"/>
            <a:ext cx="1915695" cy="584775"/>
          </a:xfrm>
          <a:prstGeom prst="rect">
            <a:avLst/>
          </a:prstGeom>
          <a:noFill/>
        </p:spPr>
        <p:txBody>
          <a:bodyPr wrap="square" rtlCol="0">
            <a:spAutoFit/>
          </a:bodyPr>
          <a:lstStyle/>
          <a:p>
            <a:pPr algn="ctr"/>
            <a:r>
              <a:rPr lang="en-GB" sz="1600" b="1" dirty="0">
                <a:solidFill>
                  <a:schemeClr val="accent4">
                    <a:lumMod val="75000"/>
                  </a:schemeClr>
                </a:solidFill>
              </a:rPr>
              <a:t>Accelerating structures</a:t>
            </a:r>
          </a:p>
        </p:txBody>
      </p:sp>
      <p:cxnSp>
        <p:nvCxnSpPr>
          <p:cNvPr id="43" name="Connettore 2 42">
            <a:extLst>
              <a:ext uri="{FF2B5EF4-FFF2-40B4-BE49-F238E27FC236}">
                <a16:creationId xmlns:a16="http://schemas.microsoft.com/office/drawing/2014/main" id="{52528249-CA6D-1052-C187-146286940193}"/>
              </a:ext>
            </a:extLst>
          </p:cNvPr>
          <p:cNvCxnSpPr>
            <a:cxnSpLocks/>
          </p:cNvCxnSpPr>
          <p:nvPr/>
        </p:nvCxnSpPr>
        <p:spPr>
          <a:xfrm flipH="1" flipV="1">
            <a:off x="8246510" y="3565523"/>
            <a:ext cx="1559257" cy="2439756"/>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5" name="CasellaDiTesto 44">
            <a:extLst>
              <a:ext uri="{FF2B5EF4-FFF2-40B4-BE49-F238E27FC236}">
                <a16:creationId xmlns:a16="http://schemas.microsoft.com/office/drawing/2014/main" id="{3E778F09-19BA-D55E-581A-3A9A72AE3E8F}"/>
              </a:ext>
            </a:extLst>
          </p:cNvPr>
          <p:cNvSpPr txBox="1"/>
          <p:nvPr/>
        </p:nvSpPr>
        <p:spPr>
          <a:xfrm>
            <a:off x="9335216" y="6097082"/>
            <a:ext cx="1527630" cy="584775"/>
          </a:xfrm>
          <a:prstGeom prst="rect">
            <a:avLst/>
          </a:prstGeom>
          <a:noFill/>
        </p:spPr>
        <p:txBody>
          <a:bodyPr wrap="square" rtlCol="0">
            <a:spAutoFit/>
          </a:bodyPr>
          <a:lstStyle/>
          <a:p>
            <a:pPr algn="ctr"/>
            <a:r>
              <a:rPr lang="en-GB" sz="1600" b="1" i="1" dirty="0">
                <a:solidFill>
                  <a:srgbClr val="1B896A"/>
                </a:solidFill>
              </a:rPr>
              <a:t>WR90 straights and elbows</a:t>
            </a:r>
          </a:p>
        </p:txBody>
      </p:sp>
      <p:sp>
        <p:nvSpPr>
          <p:cNvPr id="46" name="CasellaDiTesto 45">
            <a:extLst>
              <a:ext uri="{FF2B5EF4-FFF2-40B4-BE49-F238E27FC236}">
                <a16:creationId xmlns:a16="http://schemas.microsoft.com/office/drawing/2014/main" id="{B0F9D957-56EF-97E9-933D-9E82421E65FA}"/>
              </a:ext>
            </a:extLst>
          </p:cNvPr>
          <p:cNvSpPr txBox="1"/>
          <p:nvPr/>
        </p:nvSpPr>
        <p:spPr>
          <a:xfrm>
            <a:off x="5902732" y="4197649"/>
            <a:ext cx="1625963" cy="338554"/>
          </a:xfrm>
          <a:prstGeom prst="rect">
            <a:avLst/>
          </a:prstGeom>
          <a:noFill/>
        </p:spPr>
        <p:txBody>
          <a:bodyPr wrap="square" rtlCol="0">
            <a:spAutoFit/>
          </a:bodyPr>
          <a:lstStyle/>
          <a:p>
            <a:pPr algn="ctr"/>
            <a:r>
              <a:rPr lang="en-GB" sz="1600" b="1" dirty="0">
                <a:solidFill>
                  <a:srgbClr val="1B896A"/>
                </a:solidFill>
              </a:rPr>
              <a:t>Splitter</a:t>
            </a:r>
            <a:endParaRPr lang="en-GB" sz="1600" dirty="0">
              <a:solidFill>
                <a:srgbClr val="1B896A"/>
              </a:solidFill>
            </a:endParaRPr>
          </a:p>
        </p:txBody>
      </p:sp>
      <p:cxnSp>
        <p:nvCxnSpPr>
          <p:cNvPr id="47" name="Connettore 2 46">
            <a:extLst>
              <a:ext uri="{FF2B5EF4-FFF2-40B4-BE49-F238E27FC236}">
                <a16:creationId xmlns:a16="http://schemas.microsoft.com/office/drawing/2014/main" id="{B4502A1D-1671-E6A9-37C1-313E8820BE59}"/>
              </a:ext>
            </a:extLst>
          </p:cNvPr>
          <p:cNvCxnSpPr>
            <a:cxnSpLocks/>
          </p:cNvCxnSpPr>
          <p:nvPr/>
        </p:nvCxnSpPr>
        <p:spPr>
          <a:xfrm flipV="1">
            <a:off x="7117126" y="4077043"/>
            <a:ext cx="635738" cy="293455"/>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aphicFrame>
        <p:nvGraphicFramePr>
          <p:cNvPr id="49" name="Tabella 48">
            <a:extLst>
              <a:ext uri="{FF2B5EF4-FFF2-40B4-BE49-F238E27FC236}">
                <a16:creationId xmlns:a16="http://schemas.microsoft.com/office/drawing/2014/main" id="{A1F40429-48E4-32C2-1DEB-28ACDB935815}"/>
              </a:ext>
            </a:extLst>
          </p:cNvPr>
          <p:cNvGraphicFramePr>
            <a:graphicFrameLocks noGrp="1"/>
          </p:cNvGraphicFramePr>
          <p:nvPr/>
        </p:nvGraphicFramePr>
        <p:xfrm>
          <a:off x="321031" y="2795587"/>
          <a:ext cx="2063751" cy="1266825"/>
        </p:xfrm>
        <a:graphic>
          <a:graphicData uri="http://schemas.openxmlformats.org/drawingml/2006/table">
            <a:tbl>
              <a:tblPr>
                <a:tableStyleId>{616DA210-FB5B-4158-B5E0-FEB733F419BA}</a:tableStyleId>
              </a:tblPr>
              <a:tblGrid>
                <a:gridCol w="647700">
                  <a:extLst>
                    <a:ext uri="{9D8B030D-6E8A-4147-A177-3AD203B41FA5}">
                      <a16:colId xmlns:a16="http://schemas.microsoft.com/office/drawing/2014/main" val="135598641"/>
                    </a:ext>
                  </a:extLst>
                </a:gridCol>
                <a:gridCol w="647700">
                  <a:extLst>
                    <a:ext uri="{9D8B030D-6E8A-4147-A177-3AD203B41FA5}">
                      <a16:colId xmlns:a16="http://schemas.microsoft.com/office/drawing/2014/main" val="2205430611"/>
                    </a:ext>
                  </a:extLst>
                </a:gridCol>
                <a:gridCol w="768351">
                  <a:extLst>
                    <a:ext uri="{9D8B030D-6E8A-4147-A177-3AD203B41FA5}">
                      <a16:colId xmlns:a16="http://schemas.microsoft.com/office/drawing/2014/main" val="178138507"/>
                    </a:ext>
                  </a:extLst>
                </a:gridCol>
              </a:tblGrid>
              <a:tr h="180975">
                <a:tc>
                  <a:txBody>
                    <a:bodyPr/>
                    <a:lstStyle/>
                    <a:p>
                      <a:pPr algn="ctr" fontAlgn="b"/>
                      <a:r>
                        <a:rPr lang="it-IT" sz="1100" b="1" u="none" strike="noStrike" dirty="0">
                          <a:effectLst/>
                        </a:rPr>
                        <a:t>#</a:t>
                      </a:r>
                      <a:endParaRPr lang="it-IT" sz="1100" b="1" i="0" u="none" strike="noStrike" dirty="0">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b="1" u="none" strike="noStrike" dirty="0">
                          <a:effectLst/>
                        </a:rPr>
                        <a:t>Company</a:t>
                      </a:r>
                      <a:endParaRPr lang="it-IT" sz="1100" b="1" i="0" u="none" strike="noStrike" dirty="0">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b="1" u="none" strike="noStrike" dirty="0">
                          <a:solidFill>
                            <a:schemeClr val="tx1"/>
                          </a:solidFill>
                          <a:effectLst/>
                        </a:rPr>
                        <a:t>S11@f0 [dB]</a:t>
                      </a:r>
                      <a:endParaRPr lang="it-IT" sz="1100" b="1" i="0" u="none" strike="noStrike" dirty="0">
                        <a:solidFill>
                          <a:schemeClr val="tx1"/>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4273630653"/>
                  </a:ext>
                </a:extLst>
              </a:tr>
              <a:tr h="180975">
                <a:tc>
                  <a:txBody>
                    <a:bodyPr/>
                    <a:lstStyle/>
                    <a:p>
                      <a:pPr algn="ctr" fontAlgn="b"/>
                      <a:r>
                        <a:rPr lang="it-IT" sz="1100" u="none" strike="noStrike" dirty="0">
                          <a:effectLst/>
                        </a:rPr>
                        <a:t>001</a:t>
                      </a:r>
                      <a:endParaRPr lang="it-IT" sz="1100" b="0" i="0" u="none" strike="noStrike" dirty="0">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dirty="0">
                          <a:effectLst/>
                        </a:rPr>
                        <a:t>3t </a:t>
                      </a:r>
                      <a:r>
                        <a:rPr lang="it-IT" sz="1100" u="none" strike="noStrike" dirty="0" err="1">
                          <a:effectLst/>
                        </a:rPr>
                        <a:t>am</a:t>
                      </a:r>
                      <a:endParaRPr lang="it-IT" sz="1100" b="0" i="0" u="none" strike="noStrike" dirty="0">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dirty="0">
                          <a:effectLst/>
                        </a:rPr>
                        <a:t>-31</a:t>
                      </a:r>
                      <a:endParaRPr lang="it-IT" sz="1100" b="0" i="0" u="none" strike="noStrike" dirty="0">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2501899223"/>
                  </a:ext>
                </a:extLst>
              </a:tr>
              <a:tr h="180975">
                <a:tc>
                  <a:txBody>
                    <a:bodyPr/>
                    <a:lstStyle/>
                    <a:p>
                      <a:pPr algn="ctr" fontAlgn="b"/>
                      <a:r>
                        <a:rPr lang="it-IT" sz="1100" u="none" strike="noStrike">
                          <a:effectLst/>
                        </a:rPr>
                        <a:t>002</a:t>
                      </a:r>
                      <a:endParaRPr lang="it-IT"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dirty="0">
                          <a:effectLst/>
                        </a:rPr>
                        <a:t>3t </a:t>
                      </a:r>
                      <a:r>
                        <a:rPr lang="it-IT" sz="1100" u="none" strike="noStrike" dirty="0" err="1">
                          <a:effectLst/>
                        </a:rPr>
                        <a:t>am</a:t>
                      </a:r>
                      <a:endParaRPr lang="it-IT" sz="1100" b="0" i="0" u="none" strike="noStrike" dirty="0">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a:effectLst/>
                        </a:rPr>
                        <a:t>-30</a:t>
                      </a:r>
                      <a:endParaRPr lang="it-IT"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894319775"/>
                  </a:ext>
                </a:extLst>
              </a:tr>
              <a:tr h="180975">
                <a:tc>
                  <a:txBody>
                    <a:bodyPr/>
                    <a:lstStyle/>
                    <a:p>
                      <a:pPr algn="ctr" fontAlgn="b"/>
                      <a:r>
                        <a:rPr lang="it-IT" sz="1100" u="none" strike="noStrike" dirty="0">
                          <a:effectLst/>
                        </a:rPr>
                        <a:t>003</a:t>
                      </a:r>
                      <a:endParaRPr lang="it-IT" sz="1100" b="0" i="0" u="none" strike="noStrike" dirty="0">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a:effectLst/>
                        </a:rPr>
                        <a:t>ISC</a:t>
                      </a:r>
                      <a:endParaRPr lang="it-IT"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dirty="0">
                          <a:effectLst/>
                        </a:rPr>
                        <a:t>-37,7</a:t>
                      </a:r>
                      <a:endParaRPr lang="it-IT" sz="1100" b="0" i="0" u="none" strike="noStrike" dirty="0">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2451291624"/>
                  </a:ext>
                </a:extLst>
              </a:tr>
              <a:tr h="180975">
                <a:tc>
                  <a:txBody>
                    <a:bodyPr/>
                    <a:lstStyle/>
                    <a:p>
                      <a:pPr algn="ctr" fontAlgn="b"/>
                      <a:r>
                        <a:rPr lang="it-IT" sz="1100" u="none" strike="noStrike" dirty="0">
                          <a:effectLst/>
                        </a:rPr>
                        <a:t>004</a:t>
                      </a:r>
                      <a:endParaRPr lang="it-IT" sz="1100" b="0" i="0" u="none" strike="noStrike" dirty="0">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a:effectLst/>
                        </a:rPr>
                        <a:t>ISC</a:t>
                      </a:r>
                      <a:endParaRPr lang="it-IT"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dirty="0">
                          <a:effectLst/>
                        </a:rPr>
                        <a:t>-36,4</a:t>
                      </a:r>
                      <a:endParaRPr lang="it-IT" sz="1100" b="0" i="0" u="none" strike="noStrike" dirty="0">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1078614449"/>
                  </a:ext>
                </a:extLst>
              </a:tr>
              <a:tr h="180975">
                <a:tc>
                  <a:txBody>
                    <a:bodyPr/>
                    <a:lstStyle/>
                    <a:p>
                      <a:pPr algn="ctr" fontAlgn="b"/>
                      <a:r>
                        <a:rPr lang="it-IT" sz="1100" u="none" strike="noStrike" dirty="0">
                          <a:effectLst/>
                        </a:rPr>
                        <a:t>005</a:t>
                      </a:r>
                      <a:endParaRPr lang="it-IT" sz="1100" b="0" i="0" u="none" strike="noStrike" dirty="0">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a:effectLst/>
                        </a:rPr>
                        <a:t>ISC</a:t>
                      </a:r>
                      <a:endParaRPr lang="it-IT"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dirty="0">
                          <a:effectLst/>
                        </a:rPr>
                        <a:t>-42</a:t>
                      </a:r>
                      <a:endParaRPr lang="it-IT" sz="1100" b="0" i="0" u="none" strike="noStrike" dirty="0">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3545218415"/>
                  </a:ext>
                </a:extLst>
              </a:tr>
              <a:tr h="180975">
                <a:tc>
                  <a:txBody>
                    <a:bodyPr/>
                    <a:lstStyle/>
                    <a:p>
                      <a:pPr algn="ctr" fontAlgn="b"/>
                      <a:r>
                        <a:rPr lang="it-IT" sz="1100" u="none" strike="noStrike" dirty="0">
                          <a:effectLst/>
                        </a:rPr>
                        <a:t>006</a:t>
                      </a:r>
                      <a:endParaRPr lang="it-IT" sz="1100" b="0" i="0" u="none" strike="noStrike" dirty="0">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a:effectLst/>
                        </a:rPr>
                        <a:t>ISC</a:t>
                      </a:r>
                      <a:endParaRPr lang="it-IT"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it-IT" sz="1100" u="none" strike="noStrike" dirty="0">
                          <a:effectLst/>
                        </a:rPr>
                        <a:t>-43,9</a:t>
                      </a:r>
                      <a:endParaRPr lang="it-IT" sz="1100" b="0" i="0" u="none" strike="noStrike" dirty="0">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716063412"/>
                  </a:ext>
                </a:extLst>
              </a:tr>
            </a:tbl>
          </a:graphicData>
        </a:graphic>
      </p:graphicFrame>
      <p:pic>
        <p:nvPicPr>
          <p:cNvPr id="50" name="Immagine 49" descr="Immagine che contiene ingranaggio&#10;&#10;Descrizione generata automaticamente">
            <a:extLst>
              <a:ext uri="{FF2B5EF4-FFF2-40B4-BE49-F238E27FC236}">
                <a16:creationId xmlns:a16="http://schemas.microsoft.com/office/drawing/2014/main" id="{CFEBD288-C5BA-AB98-6BA0-6216EFE4862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29499" y="2666856"/>
            <a:ext cx="1926712" cy="1445034"/>
          </a:xfrm>
          <a:prstGeom prst="rect">
            <a:avLst/>
          </a:prstGeom>
        </p:spPr>
      </p:pic>
      <p:pic>
        <p:nvPicPr>
          <p:cNvPr id="51" name="Immagine 50" descr="Immagine che contiene elettronico, adattatore&#10;&#10;Descrizione generata automaticamente">
            <a:extLst>
              <a:ext uri="{FF2B5EF4-FFF2-40B4-BE49-F238E27FC236}">
                <a16:creationId xmlns:a16="http://schemas.microsoft.com/office/drawing/2014/main" id="{8707A216-9E45-BD87-AF9C-D64EC0C590A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66253" y="2547091"/>
            <a:ext cx="1169308" cy="1559077"/>
          </a:xfrm>
          <a:prstGeom prst="rect">
            <a:avLst/>
          </a:prstGeom>
        </p:spPr>
      </p:pic>
      <p:pic>
        <p:nvPicPr>
          <p:cNvPr id="60" name="Immagine 59">
            <a:extLst>
              <a:ext uri="{FF2B5EF4-FFF2-40B4-BE49-F238E27FC236}">
                <a16:creationId xmlns:a16="http://schemas.microsoft.com/office/drawing/2014/main" id="{015CA591-4912-D6F8-5DFB-72AEC7EC23A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6943" y="5125528"/>
            <a:ext cx="1684754" cy="1420358"/>
          </a:xfrm>
          <a:prstGeom prst="rect">
            <a:avLst/>
          </a:prstGeom>
        </p:spPr>
      </p:pic>
      <p:pic>
        <p:nvPicPr>
          <p:cNvPr id="61" name="Immagine 60">
            <a:extLst>
              <a:ext uri="{FF2B5EF4-FFF2-40B4-BE49-F238E27FC236}">
                <a16:creationId xmlns:a16="http://schemas.microsoft.com/office/drawing/2014/main" id="{B2B82378-310D-741E-E8C8-8A9ECDBC0E3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65450" y="5156475"/>
            <a:ext cx="2061055" cy="1249699"/>
          </a:xfrm>
          <a:prstGeom prst="rect">
            <a:avLst/>
          </a:prstGeom>
        </p:spPr>
      </p:pic>
      <p:pic>
        <p:nvPicPr>
          <p:cNvPr id="62" name="Immagine 61">
            <a:extLst>
              <a:ext uri="{FF2B5EF4-FFF2-40B4-BE49-F238E27FC236}">
                <a16:creationId xmlns:a16="http://schemas.microsoft.com/office/drawing/2014/main" id="{A226598D-C53F-1512-F5FD-C71B2E46223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084514" y="5181060"/>
            <a:ext cx="1746279" cy="1249699"/>
          </a:xfrm>
          <a:prstGeom prst="rect">
            <a:avLst/>
          </a:prstGeom>
        </p:spPr>
      </p:pic>
      <p:sp>
        <p:nvSpPr>
          <p:cNvPr id="20" name="CasellaDiTesto 19">
            <a:extLst>
              <a:ext uri="{FF2B5EF4-FFF2-40B4-BE49-F238E27FC236}">
                <a16:creationId xmlns:a16="http://schemas.microsoft.com/office/drawing/2014/main" id="{EBF2B475-CDD3-0035-B03F-9EF2A4BD1412}"/>
              </a:ext>
            </a:extLst>
          </p:cNvPr>
          <p:cNvSpPr txBox="1"/>
          <p:nvPr/>
        </p:nvSpPr>
        <p:spPr>
          <a:xfrm>
            <a:off x="321031" y="1749263"/>
            <a:ext cx="2472793" cy="369332"/>
          </a:xfrm>
          <a:prstGeom prst="rect">
            <a:avLst/>
          </a:prstGeom>
          <a:noFill/>
        </p:spPr>
        <p:txBody>
          <a:bodyPr wrap="none" rtlCol="0">
            <a:spAutoFit/>
          </a:bodyPr>
          <a:lstStyle/>
          <a:p>
            <a:r>
              <a:rPr lang="en-US" b="1" i="1" dirty="0">
                <a:solidFill>
                  <a:srgbClr val="0000FF"/>
                </a:solidFill>
              </a:rPr>
              <a:t>3D printed Ti spiral load</a:t>
            </a:r>
          </a:p>
        </p:txBody>
      </p:sp>
      <p:sp>
        <p:nvSpPr>
          <p:cNvPr id="22" name="CasellaDiTesto 21">
            <a:extLst>
              <a:ext uri="{FF2B5EF4-FFF2-40B4-BE49-F238E27FC236}">
                <a16:creationId xmlns:a16="http://schemas.microsoft.com/office/drawing/2014/main" id="{695D382F-5783-D4B2-8604-C9FF3C3011B9}"/>
              </a:ext>
            </a:extLst>
          </p:cNvPr>
          <p:cNvSpPr txBox="1"/>
          <p:nvPr/>
        </p:nvSpPr>
        <p:spPr>
          <a:xfrm>
            <a:off x="176699" y="2104096"/>
            <a:ext cx="5544233" cy="523220"/>
          </a:xfrm>
          <a:prstGeom prst="rect">
            <a:avLst/>
          </a:prstGeom>
          <a:noFill/>
        </p:spPr>
        <p:txBody>
          <a:bodyPr wrap="square">
            <a:spAutoFit/>
          </a:bodyPr>
          <a:lstStyle/>
          <a:p>
            <a:r>
              <a:rPr lang="en-US" altLang="it-IT" sz="1400" dirty="0"/>
              <a:t>We procured 6 spiral loads 3D printed. Two has been installed and conditioned up to 35 MW with 200 ns pulse length at 50 Hz.</a:t>
            </a:r>
            <a:endParaRPr lang="it-IT" sz="1400" dirty="0"/>
          </a:p>
        </p:txBody>
      </p:sp>
      <p:sp>
        <p:nvSpPr>
          <p:cNvPr id="23" name="CasellaDiTesto 22">
            <a:extLst>
              <a:ext uri="{FF2B5EF4-FFF2-40B4-BE49-F238E27FC236}">
                <a16:creationId xmlns:a16="http://schemas.microsoft.com/office/drawing/2014/main" id="{0BF64E94-9D79-877C-2C53-0B6FD450FD0B}"/>
              </a:ext>
            </a:extLst>
          </p:cNvPr>
          <p:cNvSpPr txBox="1"/>
          <p:nvPr/>
        </p:nvSpPr>
        <p:spPr>
          <a:xfrm>
            <a:off x="128634" y="4560228"/>
            <a:ext cx="5882197" cy="738664"/>
          </a:xfrm>
          <a:prstGeom prst="rect">
            <a:avLst/>
          </a:prstGeom>
          <a:noFill/>
        </p:spPr>
        <p:txBody>
          <a:bodyPr wrap="square">
            <a:spAutoFit/>
          </a:bodyPr>
          <a:lstStyle/>
          <a:p>
            <a:pPr algn="just">
              <a:buClr>
                <a:schemeClr val="accent1"/>
              </a:buClr>
            </a:pPr>
            <a:r>
              <a:rPr lang="it-IT" sz="1400" dirty="0"/>
              <a:t>EM and </a:t>
            </a:r>
            <a:r>
              <a:rPr lang="it-IT" sz="1400" dirty="0" err="1"/>
              <a:t>mechanical</a:t>
            </a:r>
            <a:r>
              <a:rPr lang="it-IT" sz="1400" dirty="0"/>
              <a:t> design: </a:t>
            </a:r>
            <a:r>
              <a:rPr lang="it-IT" sz="1400" b="1" i="1" dirty="0" err="1">
                <a:solidFill>
                  <a:srgbClr val="00B050"/>
                </a:solidFill>
              </a:rPr>
              <a:t>done</a:t>
            </a:r>
            <a:endParaRPr lang="it-IT" sz="1400" b="1" i="1" dirty="0">
              <a:solidFill>
                <a:srgbClr val="00B050"/>
              </a:solidFill>
            </a:endParaRPr>
          </a:p>
          <a:p>
            <a:pPr algn="just">
              <a:buClr>
                <a:schemeClr val="accent1"/>
              </a:buClr>
            </a:pPr>
            <a:r>
              <a:rPr lang="it-IT" sz="1400" dirty="0"/>
              <a:t>Manufacturing : </a:t>
            </a:r>
            <a:r>
              <a:rPr lang="it-IT" sz="1400" b="1" i="1" dirty="0" err="1">
                <a:solidFill>
                  <a:schemeClr val="accent4">
                    <a:lumMod val="75000"/>
                  </a:schemeClr>
                </a:solidFill>
              </a:rPr>
              <a:t>ongoing</a:t>
            </a:r>
            <a:endParaRPr lang="it-IT" sz="1100" b="1" i="1" dirty="0">
              <a:solidFill>
                <a:schemeClr val="accent4">
                  <a:lumMod val="75000"/>
                </a:schemeClr>
              </a:solidFill>
            </a:endParaRPr>
          </a:p>
          <a:p>
            <a:pPr algn="just">
              <a:buClr>
                <a:schemeClr val="accent1"/>
              </a:buClr>
            </a:pPr>
            <a:endParaRPr lang="en-US" sz="1400" dirty="0"/>
          </a:p>
        </p:txBody>
      </p:sp>
      <p:sp>
        <p:nvSpPr>
          <p:cNvPr id="24" name="CasellaDiTesto 23">
            <a:extLst>
              <a:ext uri="{FF2B5EF4-FFF2-40B4-BE49-F238E27FC236}">
                <a16:creationId xmlns:a16="http://schemas.microsoft.com/office/drawing/2014/main" id="{F4772808-2FFA-9B73-23DF-E09A45ED5C2C}"/>
              </a:ext>
            </a:extLst>
          </p:cNvPr>
          <p:cNvSpPr txBox="1"/>
          <p:nvPr/>
        </p:nvSpPr>
        <p:spPr>
          <a:xfrm>
            <a:off x="306943" y="4230123"/>
            <a:ext cx="2210862" cy="369332"/>
          </a:xfrm>
          <a:prstGeom prst="rect">
            <a:avLst/>
          </a:prstGeom>
          <a:noFill/>
        </p:spPr>
        <p:txBody>
          <a:bodyPr wrap="none" rtlCol="0">
            <a:spAutoFit/>
          </a:bodyPr>
          <a:lstStyle/>
          <a:p>
            <a:r>
              <a:rPr lang="en-US" b="1" i="1" dirty="0">
                <a:solidFill>
                  <a:srgbClr val="0000FF"/>
                </a:solidFill>
              </a:rPr>
              <a:t>Machined spiral load</a:t>
            </a:r>
          </a:p>
        </p:txBody>
      </p:sp>
      <p:sp>
        <p:nvSpPr>
          <p:cNvPr id="26" name="CasellaDiTesto 25">
            <a:extLst>
              <a:ext uri="{FF2B5EF4-FFF2-40B4-BE49-F238E27FC236}">
                <a16:creationId xmlns:a16="http://schemas.microsoft.com/office/drawing/2014/main" id="{9345BD3F-BC3E-DA2D-DBAE-7B55D5804395}"/>
              </a:ext>
            </a:extLst>
          </p:cNvPr>
          <p:cNvSpPr txBox="1"/>
          <p:nvPr/>
        </p:nvSpPr>
        <p:spPr>
          <a:xfrm>
            <a:off x="9196" y="6585426"/>
            <a:ext cx="10215370" cy="261610"/>
          </a:xfrm>
          <a:prstGeom prst="rect">
            <a:avLst/>
          </a:prstGeom>
          <a:noFill/>
        </p:spPr>
        <p:txBody>
          <a:bodyPr wrap="square">
            <a:spAutoFit/>
          </a:bodyPr>
          <a:lstStyle/>
          <a:p>
            <a:r>
              <a:rPr lang="it-IT" sz="1100" i="1" dirty="0"/>
              <a:t>[6] N. </a:t>
            </a:r>
            <a:r>
              <a:rPr lang="it-IT" sz="1100" i="1" dirty="0" err="1"/>
              <a:t>Catalan-Lasheras</a:t>
            </a:r>
            <a:r>
              <a:rPr lang="it-IT" sz="1100" i="1" dirty="0"/>
              <a:t>, et al., </a:t>
            </a:r>
            <a:r>
              <a:rPr lang="en-US" sz="1100" i="1" dirty="0"/>
              <a:t>9th Int. Particle Accelerator Conf. (IPAC18), Vancouver, BC, Canada, May 2018, paper WEPMF074.</a:t>
            </a:r>
            <a:endParaRPr lang="it-IT" sz="1100" i="1" dirty="0"/>
          </a:p>
        </p:txBody>
      </p:sp>
      <p:sp>
        <p:nvSpPr>
          <p:cNvPr id="27" name="Rettangolo con angoli arrotondati 26">
            <a:extLst>
              <a:ext uri="{FF2B5EF4-FFF2-40B4-BE49-F238E27FC236}">
                <a16:creationId xmlns:a16="http://schemas.microsoft.com/office/drawing/2014/main" id="{D173F9B9-EB31-C47A-8FD4-EA17E030C7A7}"/>
              </a:ext>
            </a:extLst>
          </p:cNvPr>
          <p:cNvSpPr/>
          <p:nvPr/>
        </p:nvSpPr>
        <p:spPr>
          <a:xfrm>
            <a:off x="128633" y="1737452"/>
            <a:ext cx="5793895" cy="2460197"/>
          </a:xfrm>
          <a:prstGeom prst="roundRect">
            <a:avLst>
              <a:gd name="adj" fmla="val 12537"/>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sp>
        <p:nvSpPr>
          <p:cNvPr id="28" name="Rettangolo con angoli arrotondati 27">
            <a:extLst>
              <a:ext uri="{FF2B5EF4-FFF2-40B4-BE49-F238E27FC236}">
                <a16:creationId xmlns:a16="http://schemas.microsoft.com/office/drawing/2014/main" id="{C5B75F33-138A-BC61-48F7-8A436A2E478F}"/>
              </a:ext>
            </a:extLst>
          </p:cNvPr>
          <p:cNvSpPr/>
          <p:nvPr/>
        </p:nvSpPr>
        <p:spPr>
          <a:xfrm>
            <a:off x="126085" y="4253725"/>
            <a:ext cx="5774098" cy="2331702"/>
          </a:xfrm>
          <a:prstGeom prst="roundRect">
            <a:avLst>
              <a:gd name="adj" fmla="val 11439"/>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sp>
        <p:nvSpPr>
          <p:cNvPr id="25" name="Segnaposto numero diapositiva 24">
            <a:extLst>
              <a:ext uri="{FF2B5EF4-FFF2-40B4-BE49-F238E27FC236}">
                <a16:creationId xmlns:a16="http://schemas.microsoft.com/office/drawing/2014/main" id="{A2343F22-1D6D-F33A-0DFB-841FBB42A633}"/>
              </a:ext>
            </a:extLst>
          </p:cNvPr>
          <p:cNvSpPr>
            <a:spLocks noGrp="1"/>
          </p:cNvSpPr>
          <p:nvPr>
            <p:ph type="sldNum" sz="quarter" idx="12"/>
          </p:nvPr>
        </p:nvSpPr>
        <p:spPr/>
        <p:txBody>
          <a:bodyPr/>
          <a:lstStyle/>
          <a:p>
            <a:fld id="{3A9FF215-316F-4B65-BCDA-A765DC2D78E5}" type="slidenum">
              <a:rPr lang="en-GB" smtClean="0"/>
              <a:t>6</a:t>
            </a:fld>
            <a:endParaRPr lang="en-GB"/>
          </a:p>
        </p:txBody>
      </p:sp>
    </p:spTree>
    <p:extLst>
      <p:ext uri="{BB962C8B-B14F-4D97-AF65-F5344CB8AC3E}">
        <p14:creationId xmlns:p14="http://schemas.microsoft.com/office/powerpoint/2010/main" val="3156054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3FA2743B-2B9D-4CCA-B4B4-EC9C595CD489}"/>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624C08F9-FC82-4961-8075-10E8126BF74A}"/>
              </a:ext>
            </a:extLst>
          </p:cNvPr>
          <p:cNvSpPr/>
          <p:nvPr/>
        </p:nvSpPr>
        <p:spPr>
          <a:xfrm>
            <a:off x="1" y="34566"/>
            <a:ext cx="12191999" cy="646331"/>
          </a:xfrm>
          <a:prstGeom prst="rect">
            <a:avLst/>
          </a:prstGeom>
        </p:spPr>
        <p:txBody>
          <a:bodyPr wrap="square">
            <a:spAutoFit/>
          </a:bodyPr>
          <a:lstStyle/>
          <a:p>
            <a:pPr algn="ctr"/>
            <a:r>
              <a:rPr lang="en-US" sz="3600" b="1" i="0" dirty="0">
                <a:solidFill>
                  <a:schemeClr val="bg2"/>
                </a:solidFill>
                <a:effectLst/>
              </a:rPr>
              <a:t>Mode Converter</a:t>
            </a:r>
            <a:endParaRPr lang="en-GB" sz="3600" b="1" cap="all" dirty="0">
              <a:solidFill>
                <a:schemeClr val="bg2"/>
              </a:solidFill>
            </a:endParaRPr>
          </a:p>
        </p:txBody>
      </p:sp>
      <p:sp>
        <p:nvSpPr>
          <p:cNvPr id="14" name="Rettangolo 13">
            <a:extLst>
              <a:ext uri="{FF2B5EF4-FFF2-40B4-BE49-F238E27FC236}">
                <a16:creationId xmlns:a16="http://schemas.microsoft.com/office/drawing/2014/main" id="{A2F585C1-115E-4983-AF63-12545B58E812}"/>
              </a:ext>
            </a:extLst>
          </p:cNvPr>
          <p:cNvSpPr/>
          <p:nvPr/>
        </p:nvSpPr>
        <p:spPr>
          <a:xfrm>
            <a:off x="138555" y="1028127"/>
            <a:ext cx="5375199" cy="5979786"/>
          </a:xfrm>
          <a:prstGeom prst="rect">
            <a:avLst/>
          </a:prstGeom>
        </p:spPr>
        <p:txBody>
          <a:bodyPr/>
          <a:lstStyle/>
          <a:p>
            <a:pPr marL="285750" indent="-285750" algn="just">
              <a:buClr>
                <a:schemeClr val="accent1"/>
              </a:buClr>
              <a:buFont typeface="Arial" panose="020B0604020202020204" pitchFamily="34" charset="0"/>
              <a:buChar char="•"/>
            </a:pPr>
            <a:r>
              <a:rPr lang="en-US" sz="1800" dirty="0"/>
              <a:t>Modified version of the “wrap around” mode converter from TE</a:t>
            </a:r>
            <a:r>
              <a:rPr lang="en-US" sz="1800" baseline="-25000" dirty="0"/>
              <a:t>10</a:t>
            </a:r>
            <a:r>
              <a:rPr lang="en-US" sz="1800" baseline="30000" dirty="0"/>
              <a:t>□</a:t>
            </a:r>
            <a:r>
              <a:rPr lang="en-US" sz="1800" dirty="0"/>
              <a:t> to TE</a:t>
            </a:r>
            <a:r>
              <a:rPr lang="en-US" sz="1800" baseline="-25000" dirty="0"/>
              <a:t>01</a:t>
            </a:r>
            <a:r>
              <a:rPr lang="en-US" sz="1800" baseline="30000" dirty="0"/>
              <a:t>○</a:t>
            </a:r>
            <a:r>
              <a:rPr lang="en-US" sz="1800" dirty="0"/>
              <a:t> developed at SLAC [7] and pumping port for circular waveguide</a:t>
            </a:r>
          </a:p>
          <a:p>
            <a:pPr marL="285750" indent="-285750" algn="just">
              <a:buClr>
                <a:schemeClr val="accent1"/>
              </a:buClr>
              <a:buFont typeface="Arial" panose="020B0604020202020204" pitchFamily="34" charset="0"/>
              <a:buChar char="•"/>
            </a:pPr>
            <a:r>
              <a:rPr lang="it-IT" sz="1800" dirty="0"/>
              <a:t>EM and </a:t>
            </a:r>
            <a:r>
              <a:rPr lang="it-IT" sz="1800" dirty="0" err="1"/>
              <a:t>mechanical</a:t>
            </a:r>
            <a:r>
              <a:rPr lang="it-IT" sz="1800" dirty="0"/>
              <a:t> design: </a:t>
            </a:r>
            <a:r>
              <a:rPr lang="it-IT" sz="1800" b="1" i="1" dirty="0" err="1">
                <a:solidFill>
                  <a:srgbClr val="00B050"/>
                </a:solidFill>
              </a:rPr>
              <a:t>done</a:t>
            </a:r>
            <a:endParaRPr lang="it-IT" sz="1800" b="1" i="1" dirty="0">
              <a:solidFill>
                <a:srgbClr val="00B050"/>
              </a:solidFill>
            </a:endParaRPr>
          </a:p>
          <a:p>
            <a:pPr marL="285750" indent="-285750" algn="just">
              <a:buClr>
                <a:schemeClr val="accent1"/>
              </a:buClr>
              <a:buFont typeface="Arial" panose="020B0604020202020204" pitchFamily="34" charset="0"/>
              <a:buChar char="•"/>
            </a:pPr>
            <a:r>
              <a:rPr lang="it-IT" sz="1800" dirty="0" err="1"/>
              <a:t>Machining</a:t>
            </a:r>
            <a:r>
              <a:rPr lang="it-IT" sz="1800" dirty="0"/>
              <a:t> by a private company (TSC): </a:t>
            </a:r>
            <a:r>
              <a:rPr lang="it-IT" sz="1800" b="1" i="1" dirty="0" err="1">
                <a:solidFill>
                  <a:srgbClr val="00B050"/>
                </a:solidFill>
              </a:rPr>
              <a:t>done</a:t>
            </a:r>
            <a:endParaRPr lang="it-IT" sz="1800" b="1" i="1" dirty="0">
              <a:solidFill>
                <a:srgbClr val="00B050"/>
              </a:solidFill>
            </a:endParaRPr>
          </a:p>
          <a:p>
            <a:pPr marL="285750" indent="-285750" algn="just">
              <a:buClr>
                <a:schemeClr val="accent1"/>
              </a:buClr>
              <a:buFont typeface="Arial" panose="020B0604020202020204" pitchFamily="34" charset="0"/>
              <a:buChar char="•"/>
            </a:pPr>
            <a:r>
              <a:rPr lang="it-IT" dirty="0" err="1"/>
              <a:t>Brazing</a:t>
            </a:r>
            <a:r>
              <a:rPr lang="it-IT" dirty="0"/>
              <a:t> </a:t>
            </a:r>
            <a:r>
              <a:rPr lang="it-IT" dirty="0" err="1"/>
              <a:t>at</a:t>
            </a:r>
            <a:r>
              <a:rPr lang="it-IT" dirty="0"/>
              <a:t> INFN-LNF: </a:t>
            </a:r>
            <a:r>
              <a:rPr lang="it-IT" b="1" i="1" dirty="0" err="1">
                <a:solidFill>
                  <a:srgbClr val="00B050"/>
                </a:solidFill>
              </a:rPr>
              <a:t>done</a:t>
            </a:r>
            <a:endParaRPr lang="it-IT" sz="1800" b="1" i="1" dirty="0">
              <a:solidFill>
                <a:srgbClr val="00B050"/>
              </a:solidFill>
            </a:endParaRPr>
          </a:p>
          <a:p>
            <a:pPr marL="285750" indent="-285750" algn="just">
              <a:buClr>
                <a:schemeClr val="accent1"/>
              </a:buClr>
              <a:buFont typeface="Arial" panose="020B0604020202020204" pitchFamily="34" charset="0"/>
              <a:buChar char="•"/>
            </a:pPr>
            <a:r>
              <a:rPr lang="it-IT" dirty="0"/>
              <a:t>Low Power RF test: </a:t>
            </a:r>
            <a:r>
              <a:rPr lang="it-IT" b="1" i="1" dirty="0" err="1">
                <a:solidFill>
                  <a:srgbClr val="00B050"/>
                </a:solidFill>
              </a:rPr>
              <a:t>done</a:t>
            </a:r>
            <a:endParaRPr lang="it-IT" sz="1800" b="1" i="1" dirty="0">
              <a:solidFill>
                <a:srgbClr val="00B050"/>
              </a:solidFill>
            </a:endParaRPr>
          </a:p>
          <a:p>
            <a:pPr marL="285750" indent="-285750" algn="just">
              <a:buClr>
                <a:schemeClr val="accent1"/>
              </a:buClr>
              <a:buFont typeface="Arial" panose="020B0604020202020204" pitchFamily="34" charset="0"/>
              <a:buChar char="•"/>
            </a:pPr>
            <a:r>
              <a:rPr lang="it-IT" sz="1800" dirty="0"/>
              <a:t>High Power test:</a:t>
            </a:r>
            <a:r>
              <a:rPr lang="it-IT" sz="1800" b="1" i="1" dirty="0">
                <a:solidFill>
                  <a:srgbClr val="00B050"/>
                </a:solidFill>
              </a:rPr>
              <a:t> </a:t>
            </a:r>
            <a:r>
              <a:rPr lang="it-IT" sz="1800" b="1" i="1" dirty="0" err="1">
                <a:solidFill>
                  <a:schemeClr val="accent4">
                    <a:lumMod val="75000"/>
                  </a:schemeClr>
                </a:solidFill>
              </a:rPr>
              <a:t>Ongoing</a:t>
            </a:r>
            <a:r>
              <a:rPr lang="it-IT" b="1" i="1" dirty="0">
                <a:solidFill>
                  <a:schemeClr val="accent4">
                    <a:lumMod val="75000"/>
                  </a:schemeClr>
                </a:solidFill>
              </a:rPr>
              <a:t> </a:t>
            </a:r>
            <a:endParaRPr lang="it-IT" sz="1400" b="1" i="1" dirty="0">
              <a:solidFill>
                <a:schemeClr val="accent4">
                  <a:lumMod val="75000"/>
                </a:schemeClr>
              </a:solidFill>
            </a:endParaRPr>
          </a:p>
          <a:p>
            <a:pPr marL="285750" indent="-285750" algn="just">
              <a:spcBef>
                <a:spcPts val="600"/>
              </a:spcBef>
              <a:buClr>
                <a:srgbClr val="4196B4"/>
              </a:buClr>
              <a:buFont typeface="Cambria Math" panose="02040503050406030204" pitchFamily="18" charset="0"/>
              <a:buChar char="»"/>
            </a:pPr>
            <a:endParaRPr lang="en-US" dirty="0"/>
          </a:p>
          <a:p>
            <a:pPr marL="285750" indent="-285750" algn="just">
              <a:spcBef>
                <a:spcPts val="600"/>
              </a:spcBef>
              <a:buClr>
                <a:srgbClr val="4196B4"/>
              </a:buClr>
              <a:buFont typeface="Cambria Math" panose="02040503050406030204" pitchFamily="18" charset="0"/>
              <a:buChar char="»"/>
            </a:pPr>
            <a:endParaRPr lang="en-US" dirty="0"/>
          </a:p>
          <a:p>
            <a:pPr marL="742950" lvl="1" indent="-285750" algn="just">
              <a:spcBef>
                <a:spcPts val="600"/>
              </a:spcBef>
              <a:buClr>
                <a:srgbClr val="4196B4"/>
              </a:buClr>
              <a:buFont typeface="Cambria Math" panose="02040503050406030204" pitchFamily="18" charset="0"/>
              <a:buChar char="»"/>
            </a:pPr>
            <a:endParaRPr lang="en-US" dirty="0"/>
          </a:p>
          <a:p>
            <a:pPr marL="742950" lvl="1" indent="-285750" algn="just">
              <a:spcBef>
                <a:spcPts val="600"/>
              </a:spcBef>
              <a:buClr>
                <a:srgbClr val="4196B4"/>
              </a:buClr>
              <a:buFont typeface="Cambria Math" panose="02040503050406030204" pitchFamily="18" charset="0"/>
              <a:buChar char="»"/>
            </a:pPr>
            <a:endParaRPr lang="en-US" dirty="0"/>
          </a:p>
        </p:txBody>
      </p:sp>
      <p:pic>
        <p:nvPicPr>
          <p:cNvPr id="21" name="Immagine 20" descr="Immagine che contiene elettronica, computer, Ingegneria elettronica, Impianto elettrico&#10;&#10;Descrizione generata automaticamente">
            <a:extLst>
              <a:ext uri="{FF2B5EF4-FFF2-40B4-BE49-F238E27FC236}">
                <a16:creationId xmlns:a16="http://schemas.microsoft.com/office/drawing/2014/main" id="{88044F3F-B00B-F4B7-95C8-1400F5AA9B8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4609" y="3869527"/>
            <a:ext cx="3479237" cy="2609427"/>
          </a:xfrm>
          <a:prstGeom prst="rect">
            <a:avLst/>
          </a:prstGeom>
        </p:spPr>
      </p:pic>
      <p:pic>
        <p:nvPicPr>
          <p:cNvPr id="23" name="Immagine 22" descr="Immagine che contiene macchina, Impianto elettrico, ingegneria, interno&#10;&#10;Descrizione generata automaticamente">
            <a:extLst>
              <a:ext uri="{FF2B5EF4-FFF2-40B4-BE49-F238E27FC236}">
                <a16:creationId xmlns:a16="http://schemas.microsoft.com/office/drawing/2014/main" id="{D3EF8B5D-2BF3-15B9-6280-25135200F19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696972" y="4133912"/>
            <a:ext cx="4112073" cy="2688533"/>
          </a:xfrm>
          <a:prstGeom prst="rect">
            <a:avLst/>
          </a:prstGeom>
        </p:spPr>
      </p:pic>
      <p:pic>
        <p:nvPicPr>
          <p:cNvPr id="25" name="Immagine 24" descr="Immagine che contiene testo, schermata, Diagramma, linea&#10;&#10;Descrizione generata automaticamente">
            <a:extLst>
              <a:ext uri="{FF2B5EF4-FFF2-40B4-BE49-F238E27FC236}">
                <a16:creationId xmlns:a16="http://schemas.microsoft.com/office/drawing/2014/main" id="{A5872FEA-F8A5-E09E-A897-63D950E6EB2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367015" y="4070480"/>
            <a:ext cx="3053175" cy="2510521"/>
          </a:xfrm>
          <a:prstGeom prst="rect">
            <a:avLst/>
          </a:prstGeom>
        </p:spPr>
      </p:pic>
      <p:pic>
        <p:nvPicPr>
          <p:cNvPr id="26" name="Immagine 25">
            <a:extLst>
              <a:ext uri="{FF2B5EF4-FFF2-40B4-BE49-F238E27FC236}">
                <a16:creationId xmlns:a16="http://schemas.microsoft.com/office/drawing/2014/main" id="{54A47FB5-B1D7-AD61-3627-A39E8D0BDAE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6200000">
            <a:off x="9779835" y="2202242"/>
            <a:ext cx="1571852" cy="2095803"/>
          </a:xfrm>
          <a:prstGeom prst="rect">
            <a:avLst/>
          </a:prstGeom>
        </p:spPr>
      </p:pic>
      <p:pic>
        <p:nvPicPr>
          <p:cNvPr id="28" name="Immagine 27">
            <a:extLst>
              <a:ext uri="{FF2B5EF4-FFF2-40B4-BE49-F238E27FC236}">
                <a16:creationId xmlns:a16="http://schemas.microsoft.com/office/drawing/2014/main" id="{118CACF6-9141-D0FA-8C59-1E304EBDD0B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a:off x="7372836" y="735930"/>
            <a:ext cx="1754506" cy="1650159"/>
          </a:xfrm>
          <a:prstGeom prst="rect">
            <a:avLst/>
          </a:prstGeom>
        </p:spPr>
      </p:pic>
      <p:pic>
        <p:nvPicPr>
          <p:cNvPr id="29" name="Immagine 28">
            <a:extLst>
              <a:ext uri="{FF2B5EF4-FFF2-40B4-BE49-F238E27FC236}">
                <a16:creationId xmlns:a16="http://schemas.microsoft.com/office/drawing/2014/main" id="{D8E92780-571F-E88B-D137-A7ACE083666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598134" y="729679"/>
            <a:ext cx="1737675" cy="1446689"/>
          </a:xfrm>
          <a:prstGeom prst="rect">
            <a:avLst/>
          </a:prstGeom>
        </p:spPr>
      </p:pic>
      <p:sp>
        <p:nvSpPr>
          <p:cNvPr id="36" name="CasellaDiTesto 35">
            <a:extLst>
              <a:ext uri="{FF2B5EF4-FFF2-40B4-BE49-F238E27FC236}">
                <a16:creationId xmlns:a16="http://schemas.microsoft.com/office/drawing/2014/main" id="{7E004005-E20E-3584-D6F2-6CFDCC74A2EB}"/>
              </a:ext>
            </a:extLst>
          </p:cNvPr>
          <p:cNvSpPr txBox="1"/>
          <p:nvPr/>
        </p:nvSpPr>
        <p:spPr>
          <a:xfrm>
            <a:off x="-39077" y="6581001"/>
            <a:ext cx="6096000" cy="276999"/>
          </a:xfrm>
          <a:prstGeom prst="rect">
            <a:avLst/>
          </a:prstGeom>
          <a:noFill/>
        </p:spPr>
        <p:txBody>
          <a:bodyPr wrap="square">
            <a:spAutoFit/>
          </a:bodyPr>
          <a:lstStyle/>
          <a:p>
            <a:r>
              <a:rPr lang="it-IT" sz="1200" i="1" dirty="0"/>
              <a:t>[7] S. Tantawi, et </a:t>
            </a:r>
            <a:r>
              <a:rPr lang="it-IT" sz="1200" i="1" dirty="0" err="1"/>
              <a:t>all</a:t>
            </a:r>
            <a:r>
              <a:rPr lang="it-IT" sz="1200" i="1" dirty="0"/>
              <a:t>. (2000). Reviews of </a:t>
            </a:r>
            <a:r>
              <a:rPr lang="it-IT" sz="1200" i="1" dirty="0" err="1"/>
              <a:t>Modern</a:t>
            </a:r>
            <a:r>
              <a:rPr lang="it-IT" sz="1200" i="1" dirty="0"/>
              <a:t> </a:t>
            </a:r>
            <a:r>
              <a:rPr lang="it-IT" sz="1200" i="1" dirty="0" err="1"/>
              <a:t>Physics</a:t>
            </a:r>
            <a:r>
              <a:rPr lang="it-IT" sz="1200" i="1" dirty="0"/>
              <a:t> – </a:t>
            </a:r>
            <a:r>
              <a:rPr lang="it-IT" sz="1200" i="1" dirty="0" err="1"/>
              <a:t>doi</a:t>
            </a:r>
            <a:r>
              <a:rPr lang="it-IT" sz="1200" i="1" dirty="0"/>
              <a:t>: 10.1103/PhysRevSTAB.3.082001</a:t>
            </a:r>
            <a:endParaRPr lang="it-IT" sz="1200" dirty="0"/>
          </a:p>
        </p:txBody>
      </p:sp>
      <p:pic>
        <p:nvPicPr>
          <p:cNvPr id="3" name="Immagine 2">
            <a:extLst>
              <a:ext uri="{FF2B5EF4-FFF2-40B4-BE49-F238E27FC236}">
                <a16:creationId xmlns:a16="http://schemas.microsoft.com/office/drawing/2014/main" id="{7ECBB67F-3F1F-63CF-1212-63B5C739262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198635" y="2443386"/>
            <a:ext cx="2095802" cy="1477181"/>
          </a:xfrm>
          <a:prstGeom prst="rect">
            <a:avLst/>
          </a:prstGeom>
        </p:spPr>
      </p:pic>
      <p:pic>
        <p:nvPicPr>
          <p:cNvPr id="4" name="Immagine 3">
            <a:extLst>
              <a:ext uri="{FF2B5EF4-FFF2-40B4-BE49-F238E27FC236}">
                <a16:creationId xmlns:a16="http://schemas.microsoft.com/office/drawing/2014/main" id="{BF5A0DF4-B69A-CEED-99A1-730F9A54F240}"/>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5400000">
            <a:off x="10459776" y="805100"/>
            <a:ext cx="1565721" cy="1520728"/>
          </a:xfrm>
          <a:prstGeom prst="rect">
            <a:avLst/>
          </a:prstGeom>
        </p:spPr>
      </p:pic>
      <p:pic>
        <p:nvPicPr>
          <p:cNvPr id="5" name="Immagine 4">
            <a:extLst>
              <a:ext uri="{FF2B5EF4-FFF2-40B4-BE49-F238E27FC236}">
                <a16:creationId xmlns:a16="http://schemas.microsoft.com/office/drawing/2014/main" id="{F406E644-114E-A433-531A-C1470E0209EF}"/>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164369" y="869220"/>
            <a:ext cx="1459380" cy="1317002"/>
          </a:xfrm>
          <a:prstGeom prst="rect">
            <a:avLst/>
          </a:prstGeom>
        </p:spPr>
      </p:pic>
      <p:sp>
        <p:nvSpPr>
          <p:cNvPr id="10" name="Segnaposto numero diapositiva 9">
            <a:extLst>
              <a:ext uri="{FF2B5EF4-FFF2-40B4-BE49-F238E27FC236}">
                <a16:creationId xmlns:a16="http://schemas.microsoft.com/office/drawing/2014/main" id="{173DC9B9-49F1-4701-8232-55F9D4E5B8C4}"/>
              </a:ext>
            </a:extLst>
          </p:cNvPr>
          <p:cNvSpPr>
            <a:spLocks noGrp="1"/>
          </p:cNvSpPr>
          <p:nvPr>
            <p:ph type="sldNum" sz="quarter" idx="12"/>
          </p:nvPr>
        </p:nvSpPr>
        <p:spPr/>
        <p:txBody>
          <a:bodyPr/>
          <a:lstStyle/>
          <a:p>
            <a:fld id="{3A9FF215-316F-4B65-BCDA-A765DC2D78E5}" type="slidenum">
              <a:rPr lang="en-GB" smtClean="0"/>
              <a:t>7</a:t>
            </a:fld>
            <a:endParaRPr lang="en-GB"/>
          </a:p>
        </p:txBody>
      </p:sp>
      <p:pic>
        <p:nvPicPr>
          <p:cNvPr id="2" name="Immagine 1">
            <a:extLst>
              <a:ext uri="{FF2B5EF4-FFF2-40B4-BE49-F238E27FC236}">
                <a16:creationId xmlns:a16="http://schemas.microsoft.com/office/drawing/2014/main" id="{A3A322FD-3933-AD1F-AF36-16449DCC8C59}"/>
              </a:ext>
            </a:extLst>
          </p:cNvPr>
          <p:cNvPicPr>
            <a:picLocks noChangeAspect="1"/>
          </p:cNvPicPr>
          <p:nvPr/>
        </p:nvPicPr>
        <p:blipFill>
          <a:blip r:embed="rId12"/>
          <a:stretch>
            <a:fillRect/>
          </a:stretch>
        </p:blipFill>
        <p:spPr>
          <a:xfrm>
            <a:off x="7856011" y="2458167"/>
            <a:ext cx="1187964" cy="1583952"/>
          </a:xfrm>
          <a:prstGeom prst="rect">
            <a:avLst/>
          </a:prstGeom>
        </p:spPr>
      </p:pic>
    </p:spTree>
    <p:extLst>
      <p:ext uri="{BB962C8B-B14F-4D97-AF65-F5344CB8AC3E}">
        <p14:creationId xmlns:p14="http://schemas.microsoft.com/office/powerpoint/2010/main" val="4193996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ttangolo 19">
            <a:extLst>
              <a:ext uri="{FF2B5EF4-FFF2-40B4-BE49-F238E27FC236}">
                <a16:creationId xmlns:a16="http://schemas.microsoft.com/office/drawing/2014/main" id="{F7C7813A-B692-4167-B3BD-F0AC8DA769EC}"/>
              </a:ext>
            </a:extLst>
          </p:cNvPr>
          <p:cNvSpPr/>
          <p:nvPr/>
        </p:nvSpPr>
        <p:spPr>
          <a:xfrm>
            <a:off x="-1" y="-21235"/>
            <a:ext cx="12191999"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ttangolo 24">
            <a:extLst>
              <a:ext uri="{FF2B5EF4-FFF2-40B4-BE49-F238E27FC236}">
                <a16:creationId xmlns:a16="http://schemas.microsoft.com/office/drawing/2014/main" id="{4E666E9A-FB39-43C2-852D-738203385097}"/>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7E6E6"/>
                </a:solidFill>
                <a:effectLst/>
                <a:uLnTx/>
                <a:uFillTx/>
                <a:latin typeface="Calibri" panose="020F0502020204030204"/>
                <a:ea typeface="+mn-ea"/>
                <a:cs typeface="+mn-cs"/>
              </a:rPr>
              <a:t>TEX Facility Now</a:t>
            </a:r>
          </a:p>
        </p:txBody>
      </p:sp>
      <p:sp>
        <p:nvSpPr>
          <p:cNvPr id="4" name="Rettangolo 3">
            <a:extLst>
              <a:ext uri="{FF2B5EF4-FFF2-40B4-BE49-F238E27FC236}">
                <a16:creationId xmlns:a16="http://schemas.microsoft.com/office/drawing/2014/main" id="{C7DE4B73-B40A-4E5C-87F3-9B809C50AE6F}"/>
              </a:ext>
            </a:extLst>
          </p:cNvPr>
          <p:cNvSpPr/>
          <p:nvPr/>
        </p:nvSpPr>
        <p:spPr>
          <a:xfrm>
            <a:off x="59662" y="1049084"/>
            <a:ext cx="3649473" cy="2935067"/>
          </a:xfrm>
          <a:prstGeom prst="rect">
            <a:avLst/>
          </a:prstGeom>
        </p:spPr>
        <p:txBody>
          <a:bodyPr/>
          <a:lstStyle/>
          <a:p>
            <a:pPr marL="285750" marR="0" lvl="0" indent="-285750" algn="just"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The </a:t>
            </a:r>
            <a:r>
              <a:rPr kumimoji="0" lang="en-US" sz="1400" b="1" i="0" u="none" strike="noStrike" kern="1200" cap="none" spc="0" normalizeH="0" baseline="0" noProof="0" dirty="0" err="1">
                <a:ln>
                  <a:noFill/>
                </a:ln>
                <a:solidFill>
                  <a:srgbClr val="0000FF"/>
                </a:solidFill>
                <a:effectLst/>
                <a:uLnTx/>
                <a:uFillTx/>
                <a:latin typeface="Calibri" panose="020F0502020204030204"/>
                <a:ea typeface="+mn-ea"/>
                <a:cs typeface="+mn-cs"/>
                <a:sym typeface="Symbol" panose="05050102010706020507" pitchFamily="18" charset="2"/>
              </a:rPr>
              <a:t>TEst</a:t>
            </a:r>
            <a:r>
              <a:rPr kumimoji="0" lang="en-US" sz="14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-stand for X-band (TEX)</a:t>
            </a:r>
            <a:r>
              <a:rPr kumimoji="0" lang="en-US" sz="1400" b="0"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is conceived for R&amp;D and test on high gradient X-band accelerating structures, RF components, LLRF systems, Beam Diagnostics, Vacuum system and Control System </a:t>
            </a:r>
          </a:p>
          <a:p>
            <a:pPr marL="285750" marR="0" lvl="0" indent="-285750" algn="just"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It has been co-funded by Lazio region in the framework of the </a:t>
            </a:r>
            <a:r>
              <a:rPr kumimoji="0" lang="en-US" sz="14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LATINO project</a:t>
            </a: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(Laboratory in Advanced Technologies for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sym typeface="Symbol" panose="05050102010706020507" pitchFamily="18" charset="2"/>
              </a:rPr>
              <a:t>INnOvation</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The setup has been done in </a:t>
            </a:r>
            <a:r>
              <a:rPr kumimoji="0" lang="en-US" sz="14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collaboration with CERN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and it will be also used to test </a:t>
            </a:r>
            <a:r>
              <a:rPr kumimoji="0" lang="en-US" sz="14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CLIC structures</a:t>
            </a:r>
          </a:p>
          <a:p>
            <a:pPr marL="285750" marR="0" lvl="0" indent="-285750" algn="just" defTabSz="914400" rtl="0" eaLnBrk="1" fontAlgn="auto" latinLnBrk="0" hangingPunct="1">
              <a:lnSpc>
                <a:spcPct val="100000"/>
              </a:lnSpc>
              <a:spcBef>
                <a:spcPts val="1000"/>
              </a:spcBef>
              <a:spcAft>
                <a:spcPts val="0"/>
              </a:spcAft>
              <a:buClr>
                <a:srgbClr val="4196B4"/>
              </a:buClr>
              <a:buSzTx/>
              <a:buFont typeface="Cambria Math" panose="02040503050406030204" pitchFamily="18" charset="0"/>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The civil engineering works in the building has been concluded in August 2021</a:t>
            </a:r>
          </a:p>
          <a:p>
            <a:pPr marL="285750" marR="0" lvl="0" indent="-285750" algn="just" defTabSz="914400" rtl="0" eaLnBrk="1" fontAlgn="auto" latinLnBrk="0" hangingPunct="1">
              <a:lnSpc>
                <a:spcPct val="100000"/>
              </a:lnSpc>
              <a:spcBef>
                <a:spcPts val="1000"/>
              </a:spcBef>
              <a:spcAft>
                <a:spcPts val="0"/>
              </a:spcAft>
              <a:buClr>
                <a:srgbClr val="4196B4"/>
              </a:buClr>
              <a:buSzTx/>
              <a:buFont typeface="Cambria Math" panose="02040503050406030204" pitchFamily="18" charset="0"/>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The installation and commissioning of the </a:t>
            </a:r>
            <a:r>
              <a:rPr kumimoji="0" lang="en-US" sz="14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Modulator and klystron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has been completed in February 2022 [3]. At the same time </a:t>
            </a:r>
            <a:r>
              <a:rPr kumimoji="0" lang="en-US" sz="14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LLRF system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[4], </a:t>
            </a:r>
            <a:r>
              <a:rPr kumimoji="0" lang="en-US" sz="14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EPICS control system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have been commissioned </a:t>
            </a:r>
          </a:p>
          <a:p>
            <a:pPr marL="285750" marR="0" lvl="0" indent="-285750" algn="just" defTabSz="914400" rtl="0" eaLnBrk="1" fontAlgn="auto" latinLnBrk="0" hangingPunct="1">
              <a:lnSpc>
                <a:spcPct val="100000"/>
              </a:lnSpc>
              <a:spcBef>
                <a:spcPts val="1000"/>
              </a:spcBef>
              <a:spcAft>
                <a:spcPts val="0"/>
              </a:spcAft>
              <a:buClr>
                <a:srgbClr val="4196B4"/>
              </a:buClr>
              <a:buSzTx/>
              <a:buFont typeface="Cambria Math" panose="02040503050406030204" pitchFamily="18" charset="0"/>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The complete </a:t>
            </a:r>
            <a:r>
              <a:rPr kumimoji="0" lang="en-US" sz="14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waveguide network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has been procured and installed</a:t>
            </a:r>
          </a:p>
          <a:p>
            <a:pPr marL="285750" marR="0" lvl="0" indent="-285750" algn="just" defTabSz="914400" rtl="0" eaLnBrk="1" fontAlgn="auto" latinLnBrk="0" hangingPunct="1">
              <a:lnSpc>
                <a:spcPct val="90000"/>
              </a:lnSpc>
              <a:spcBef>
                <a:spcPts val="1000"/>
              </a:spcBef>
              <a:spcAft>
                <a:spcPts val="0"/>
              </a:spcAft>
              <a:buClr>
                <a:srgbClr val="4196B4"/>
              </a:buClr>
              <a:buSzTx/>
              <a:buFont typeface="Cambria Math" panose="02040503050406030204" pitchFamily="18" charset="0"/>
              <a:buChar char="»"/>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endParaRPr>
          </a:p>
          <a:p>
            <a:pPr marL="285750" marR="0" lvl="0" indent="-285750" algn="l" defTabSz="914400" rtl="0" eaLnBrk="1" fontAlgn="auto" latinLnBrk="0" hangingPunct="1">
              <a:lnSpc>
                <a:spcPct val="100000"/>
              </a:lnSpc>
              <a:spcBef>
                <a:spcPts val="1000"/>
              </a:spcBef>
              <a:spcAft>
                <a:spcPts val="0"/>
              </a:spcAft>
              <a:buClr>
                <a:srgbClr val="4196B4"/>
              </a:buClr>
              <a:buSzTx/>
              <a:buFont typeface="Cambria Math" panose="02040503050406030204" pitchFamily="18" charset="0"/>
              <a:buChar char="»"/>
              <a:tabLst/>
              <a:defRPr/>
            </a:pPr>
            <a:endParaRPr kumimoji="0" lang="it-IT"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
                <a:srgbClr val="4196B4"/>
              </a:buClr>
              <a:buSzTx/>
              <a:buFont typeface="Cambria Math" panose="02040503050406030204" pitchFamily="18" charset="0"/>
              <a:buChar char="»"/>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endParaRPr>
          </a:p>
        </p:txBody>
      </p:sp>
      <p:sp>
        <p:nvSpPr>
          <p:cNvPr id="52" name="CasellaDiTesto 51">
            <a:extLst>
              <a:ext uri="{FF2B5EF4-FFF2-40B4-BE49-F238E27FC236}">
                <a16:creationId xmlns:a16="http://schemas.microsoft.com/office/drawing/2014/main" id="{539CA2EA-2271-9C60-9BF0-2EB9BFA87AFF}"/>
              </a:ext>
            </a:extLst>
          </p:cNvPr>
          <p:cNvSpPr txBox="1"/>
          <p:nvPr/>
        </p:nvSpPr>
        <p:spPr>
          <a:xfrm>
            <a:off x="11109639" y="2068048"/>
            <a:ext cx="1364367"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DC</a:t>
            </a:r>
            <a:endParaRPr kumimoji="0" lang="it-IT"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3" name="Gruppo 2">
            <a:extLst>
              <a:ext uri="{FF2B5EF4-FFF2-40B4-BE49-F238E27FC236}">
                <a16:creationId xmlns:a16="http://schemas.microsoft.com/office/drawing/2014/main" id="{5FB12847-EC02-B61C-00BE-513215766122}"/>
              </a:ext>
            </a:extLst>
          </p:cNvPr>
          <p:cNvGrpSpPr/>
          <p:nvPr/>
        </p:nvGrpSpPr>
        <p:grpSpPr>
          <a:xfrm>
            <a:off x="6872551" y="900623"/>
            <a:ext cx="5168962" cy="1583233"/>
            <a:chOff x="6867527" y="889063"/>
            <a:chExt cx="5168962" cy="1583233"/>
          </a:xfrm>
        </p:grpSpPr>
        <p:sp>
          <p:nvSpPr>
            <p:cNvPr id="5" name="Triangolo isoscele 4">
              <a:extLst>
                <a:ext uri="{FF2B5EF4-FFF2-40B4-BE49-F238E27FC236}">
                  <a16:creationId xmlns:a16="http://schemas.microsoft.com/office/drawing/2014/main" id="{E58B55E2-EFBE-BD69-8431-0F0F631819CD}"/>
                </a:ext>
              </a:extLst>
            </p:cNvPr>
            <p:cNvSpPr/>
            <p:nvPr/>
          </p:nvSpPr>
          <p:spPr>
            <a:xfrm rot="5400000">
              <a:off x="7342417" y="1477922"/>
              <a:ext cx="578411" cy="493350"/>
            </a:xfrm>
            <a:prstGeom prst="triangl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6" name="Connettore diritto 5">
              <a:extLst>
                <a:ext uri="{FF2B5EF4-FFF2-40B4-BE49-F238E27FC236}">
                  <a16:creationId xmlns:a16="http://schemas.microsoft.com/office/drawing/2014/main" id="{6E1E82B5-65D9-171E-6A42-F56D6CB48C0B}"/>
                </a:ext>
              </a:extLst>
            </p:cNvPr>
            <p:cNvCxnSpPr>
              <a:cxnSpLocks/>
              <a:endCxn id="5" idx="0"/>
            </p:cNvCxnSpPr>
            <p:nvPr/>
          </p:nvCxnSpPr>
          <p:spPr>
            <a:xfrm flipH="1" flipV="1">
              <a:off x="7878298" y="1724598"/>
              <a:ext cx="2214155" cy="870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ttore diritto 7">
              <a:extLst>
                <a:ext uri="{FF2B5EF4-FFF2-40B4-BE49-F238E27FC236}">
                  <a16:creationId xmlns:a16="http://schemas.microsoft.com/office/drawing/2014/main" id="{9B3EC7DE-5E7B-1920-1D7F-E78590F1D2D4}"/>
                </a:ext>
              </a:extLst>
            </p:cNvPr>
            <p:cNvCxnSpPr>
              <a:cxnSpLocks/>
            </p:cNvCxnSpPr>
            <p:nvPr/>
          </p:nvCxnSpPr>
          <p:spPr>
            <a:xfrm flipH="1">
              <a:off x="10021815" y="1733306"/>
              <a:ext cx="89474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diritto 8">
              <a:extLst>
                <a:ext uri="{FF2B5EF4-FFF2-40B4-BE49-F238E27FC236}">
                  <a16:creationId xmlns:a16="http://schemas.microsoft.com/office/drawing/2014/main" id="{12AF2D2E-F33F-E811-C563-8AAD31B36E00}"/>
                </a:ext>
              </a:extLst>
            </p:cNvPr>
            <p:cNvCxnSpPr>
              <a:cxnSpLocks/>
            </p:cNvCxnSpPr>
            <p:nvPr/>
          </p:nvCxnSpPr>
          <p:spPr>
            <a:xfrm flipV="1">
              <a:off x="7948779" y="1804505"/>
              <a:ext cx="0" cy="2041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diritto 10">
              <a:extLst>
                <a:ext uri="{FF2B5EF4-FFF2-40B4-BE49-F238E27FC236}">
                  <a16:creationId xmlns:a16="http://schemas.microsoft.com/office/drawing/2014/main" id="{EFC50DC4-2ED9-5A6E-B417-4F91F3DE2647}"/>
                </a:ext>
              </a:extLst>
            </p:cNvPr>
            <p:cNvCxnSpPr>
              <a:cxnSpLocks/>
            </p:cNvCxnSpPr>
            <p:nvPr/>
          </p:nvCxnSpPr>
          <p:spPr>
            <a:xfrm flipH="1">
              <a:off x="7948780" y="1804505"/>
              <a:ext cx="23391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id="{9E3E9B62-FAEB-F12A-70BD-F94B6C64A029}"/>
                </a:ext>
              </a:extLst>
            </p:cNvPr>
            <p:cNvCxnSpPr>
              <a:cxnSpLocks/>
            </p:cNvCxnSpPr>
            <p:nvPr/>
          </p:nvCxnSpPr>
          <p:spPr>
            <a:xfrm flipH="1" flipV="1">
              <a:off x="8182696" y="1804505"/>
              <a:ext cx="7083" cy="2041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id="{CB341DA9-E9E5-960C-A8CB-9D55FBFFA55D}"/>
                </a:ext>
              </a:extLst>
            </p:cNvPr>
            <p:cNvCxnSpPr>
              <a:cxnSpLocks/>
            </p:cNvCxnSpPr>
            <p:nvPr/>
          </p:nvCxnSpPr>
          <p:spPr>
            <a:xfrm flipV="1">
              <a:off x="9176021" y="1799564"/>
              <a:ext cx="0" cy="2041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E0E32E86-55E5-CD99-12AB-C34D82F93701}"/>
                </a:ext>
              </a:extLst>
            </p:cNvPr>
            <p:cNvCxnSpPr>
              <a:cxnSpLocks/>
            </p:cNvCxnSpPr>
            <p:nvPr/>
          </p:nvCxnSpPr>
          <p:spPr>
            <a:xfrm flipH="1">
              <a:off x="9176022" y="1799564"/>
              <a:ext cx="23391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diritto 18">
              <a:extLst>
                <a:ext uri="{FF2B5EF4-FFF2-40B4-BE49-F238E27FC236}">
                  <a16:creationId xmlns:a16="http://schemas.microsoft.com/office/drawing/2014/main" id="{B0586342-E821-6431-ABFF-0B77D64A3EEE}"/>
                </a:ext>
              </a:extLst>
            </p:cNvPr>
            <p:cNvCxnSpPr>
              <a:cxnSpLocks/>
            </p:cNvCxnSpPr>
            <p:nvPr/>
          </p:nvCxnSpPr>
          <p:spPr>
            <a:xfrm flipH="1" flipV="1">
              <a:off x="9409938" y="1799564"/>
              <a:ext cx="7083" cy="2041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ttore diritto 20">
              <a:extLst>
                <a:ext uri="{FF2B5EF4-FFF2-40B4-BE49-F238E27FC236}">
                  <a16:creationId xmlns:a16="http://schemas.microsoft.com/office/drawing/2014/main" id="{4C399CE3-5886-2139-C9E3-B5B14D025653}"/>
                </a:ext>
              </a:extLst>
            </p:cNvPr>
            <p:cNvCxnSpPr>
              <a:cxnSpLocks/>
            </p:cNvCxnSpPr>
            <p:nvPr/>
          </p:nvCxnSpPr>
          <p:spPr>
            <a:xfrm flipV="1">
              <a:off x="10358562" y="1797146"/>
              <a:ext cx="0" cy="2041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ttore diritto 21">
              <a:extLst>
                <a:ext uri="{FF2B5EF4-FFF2-40B4-BE49-F238E27FC236}">
                  <a16:creationId xmlns:a16="http://schemas.microsoft.com/office/drawing/2014/main" id="{FFFA6D18-ADC1-79D7-68C8-F62C020AE8C5}"/>
                </a:ext>
              </a:extLst>
            </p:cNvPr>
            <p:cNvCxnSpPr>
              <a:cxnSpLocks/>
            </p:cNvCxnSpPr>
            <p:nvPr/>
          </p:nvCxnSpPr>
          <p:spPr>
            <a:xfrm flipH="1">
              <a:off x="10358563" y="1797146"/>
              <a:ext cx="23391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ttore diritto 22">
              <a:extLst>
                <a:ext uri="{FF2B5EF4-FFF2-40B4-BE49-F238E27FC236}">
                  <a16:creationId xmlns:a16="http://schemas.microsoft.com/office/drawing/2014/main" id="{0043DF2D-CF57-D994-2835-1BE346BCEDEE}"/>
                </a:ext>
              </a:extLst>
            </p:cNvPr>
            <p:cNvCxnSpPr>
              <a:cxnSpLocks/>
            </p:cNvCxnSpPr>
            <p:nvPr/>
          </p:nvCxnSpPr>
          <p:spPr>
            <a:xfrm flipH="1" flipV="1">
              <a:off x="10592479" y="1797146"/>
              <a:ext cx="7083" cy="2041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ttangolo 23">
              <a:extLst>
                <a:ext uri="{FF2B5EF4-FFF2-40B4-BE49-F238E27FC236}">
                  <a16:creationId xmlns:a16="http://schemas.microsoft.com/office/drawing/2014/main" id="{9C3BCFAA-E882-0E73-8399-4208B2581790}"/>
                </a:ext>
              </a:extLst>
            </p:cNvPr>
            <p:cNvSpPr/>
            <p:nvPr/>
          </p:nvSpPr>
          <p:spPr>
            <a:xfrm>
              <a:off x="11232053" y="1557214"/>
              <a:ext cx="122253" cy="342006"/>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ttangolo 25">
              <a:extLst>
                <a:ext uri="{FF2B5EF4-FFF2-40B4-BE49-F238E27FC236}">
                  <a16:creationId xmlns:a16="http://schemas.microsoft.com/office/drawing/2014/main" id="{F7B6EFD5-1F22-942E-3330-3133B373533D}"/>
                </a:ext>
              </a:extLst>
            </p:cNvPr>
            <p:cNvSpPr/>
            <p:nvPr/>
          </p:nvSpPr>
          <p:spPr>
            <a:xfrm>
              <a:off x="11385851" y="1557214"/>
              <a:ext cx="122253" cy="342006"/>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ttangolo 26">
              <a:extLst>
                <a:ext uri="{FF2B5EF4-FFF2-40B4-BE49-F238E27FC236}">
                  <a16:creationId xmlns:a16="http://schemas.microsoft.com/office/drawing/2014/main" id="{AD8E36DB-8DA5-3074-4DEE-DE73E33AA094}"/>
                </a:ext>
              </a:extLst>
            </p:cNvPr>
            <p:cNvSpPr/>
            <p:nvPr/>
          </p:nvSpPr>
          <p:spPr>
            <a:xfrm>
              <a:off x="11533534" y="1557214"/>
              <a:ext cx="122253" cy="342006"/>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 name="Connettore diritto 27">
              <a:extLst>
                <a:ext uri="{FF2B5EF4-FFF2-40B4-BE49-F238E27FC236}">
                  <a16:creationId xmlns:a16="http://schemas.microsoft.com/office/drawing/2014/main" id="{375EBC4C-D73E-3893-CB32-D531E140C789}"/>
                </a:ext>
              </a:extLst>
            </p:cNvPr>
            <p:cNvCxnSpPr>
              <a:cxnSpLocks/>
            </p:cNvCxnSpPr>
            <p:nvPr/>
          </p:nvCxnSpPr>
          <p:spPr>
            <a:xfrm>
              <a:off x="10913893" y="1376053"/>
              <a:ext cx="0" cy="6847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ttore diritto 28">
              <a:extLst>
                <a:ext uri="{FF2B5EF4-FFF2-40B4-BE49-F238E27FC236}">
                  <a16:creationId xmlns:a16="http://schemas.microsoft.com/office/drawing/2014/main" id="{6817088B-EB23-79ED-EA51-0A25EE135EFA}"/>
                </a:ext>
              </a:extLst>
            </p:cNvPr>
            <p:cNvCxnSpPr>
              <a:cxnSpLocks/>
            </p:cNvCxnSpPr>
            <p:nvPr/>
          </p:nvCxnSpPr>
          <p:spPr>
            <a:xfrm>
              <a:off x="10913893" y="1376053"/>
              <a:ext cx="2305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ttore diritto 29">
              <a:extLst>
                <a:ext uri="{FF2B5EF4-FFF2-40B4-BE49-F238E27FC236}">
                  <a16:creationId xmlns:a16="http://schemas.microsoft.com/office/drawing/2014/main" id="{E69CD66A-0A9D-1950-0C15-7A0F94F03ED8}"/>
                </a:ext>
              </a:extLst>
            </p:cNvPr>
            <p:cNvCxnSpPr>
              <a:cxnSpLocks/>
            </p:cNvCxnSpPr>
            <p:nvPr/>
          </p:nvCxnSpPr>
          <p:spPr>
            <a:xfrm>
              <a:off x="10913893" y="2060086"/>
              <a:ext cx="2305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ttore diritto 30">
              <a:extLst>
                <a:ext uri="{FF2B5EF4-FFF2-40B4-BE49-F238E27FC236}">
                  <a16:creationId xmlns:a16="http://schemas.microsoft.com/office/drawing/2014/main" id="{B9090E49-DFFF-52E7-B3A9-8FF2FD669D2B}"/>
                </a:ext>
              </a:extLst>
            </p:cNvPr>
            <p:cNvCxnSpPr>
              <a:cxnSpLocks/>
            </p:cNvCxnSpPr>
            <p:nvPr/>
          </p:nvCxnSpPr>
          <p:spPr>
            <a:xfrm>
              <a:off x="11144393" y="1376053"/>
              <a:ext cx="0" cy="6840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ttangolo 31">
              <a:extLst>
                <a:ext uri="{FF2B5EF4-FFF2-40B4-BE49-F238E27FC236}">
                  <a16:creationId xmlns:a16="http://schemas.microsoft.com/office/drawing/2014/main" id="{95748EF7-B080-ADE2-3AE2-21BFC90A2037}"/>
                </a:ext>
              </a:extLst>
            </p:cNvPr>
            <p:cNvSpPr/>
            <p:nvPr/>
          </p:nvSpPr>
          <p:spPr>
            <a:xfrm>
              <a:off x="11083266" y="1551144"/>
              <a:ext cx="122253" cy="342006"/>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33" name="Connettore diritto 32">
              <a:extLst>
                <a:ext uri="{FF2B5EF4-FFF2-40B4-BE49-F238E27FC236}">
                  <a16:creationId xmlns:a16="http://schemas.microsoft.com/office/drawing/2014/main" id="{C0BCB058-E16D-271A-85DB-F25150F0BA72}"/>
                </a:ext>
              </a:extLst>
            </p:cNvPr>
            <p:cNvCxnSpPr>
              <a:cxnSpLocks/>
            </p:cNvCxnSpPr>
            <p:nvPr/>
          </p:nvCxnSpPr>
          <p:spPr>
            <a:xfrm>
              <a:off x="11744792" y="1385048"/>
              <a:ext cx="0" cy="92671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ttangolo 33">
              <a:extLst>
                <a:ext uri="{FF2B5EF4-FFF2-40B4-BE49-F238E27FC236}">
                  <a16:creationId xmlns:a16="http://schemas.microsoft.com/office/drawing/2014/main" id="{89D43F0E-4CB2-E6FA-8392-31CCCCBD362B}"/>
                </a:ext>
              </a:extLst>
            </p:cNvPr>
            <p:cNvSpPr/>
            <p:nvPr/>
          </p:nvSpPr>
          <p:spPr>
            <a:xfrm>
              <a:off x="11683666" y="1191801"/>
              <a:ext cx="122253" cy="248092"/>
            </a:xfrm>
            <a:prstGeom prst="rect">
              <a:avLst/>
            </a:prstGeom>
            <a:solidFill>
              <a:schemeClr val="bg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ttangolo 34">
              <a:extLst>
                <a:ext uri="{FF2B5EF4-FFF2-40B4-BE49-F238E27FC236}">
                  <a16:creationId xmlns:a16="http://schemas.microsoft.com/office/drawing/2014/main" id="{0F33F62E-192F-046F-B967-555E6F80FC00}"/>
                </a:ext>
              </a:extLst>
            </p:cNvPr>
            <p:cNvSpPr/>
            <p:nvPr/>
          </p:nvSpPr>
          <p:spPr>
            <a:xfrm>
              <a:off x="11687311" y="2224204"/>
              <a:ext cx="122253" cy="248092"/>
            </a:xfrm>
            <a:prstGeom prst="rect">
              <a:avLst/>
            </a:prstGeom>
            <a:solidFill>
              <a:schemeClr val="bg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6" name="Gruppo 35">
              <a:extLst>
                <a:ext uri="{FF2B5EF4-FFF2-40B4-BE49-F238E27FC236}">
                  <a16:creationId xmlns:a16="http://schemas.microsoft.com/office/drawing/2014/main" id="{8F5AD8D0-29B9-160B-CD89-90F214469A3D}"/>
                </a:ext>
              </a:extLst>
            </p:cNvPr>
            <p:cNvGrpSpPr/>
            <p:nvPr/>
          </p:nvGrpSpPr>
          <p:grpSpPr>
            <a:xfrm rot="5400000">
              <a:off x="11558648" y="2013817"/>
              <a:ext cx="141692" cy="122250"/>
              <a:chOff x="4633309" y="4511337"/>
              <a:chExt cx="241000" cy="204148"/>
            </a:xfrm>
          </p:grpSpPr>
          <p:cxnSp>
            <p:nvCxnSpPr>
              <p:cNvPr id="37" name="Connettore diritto 36">
                <a:extLst>
                  <a:ext uri="{FF2B5EF4-FFF2-40B4-BE49-F238E27FC236}">
                    <a16:creationId xmlns:a16="http://schemas.microsoft.com/office/drawing/2014/main" id="{CD1370BF-E2E9-1CD7-FFC3-54FA084C4674}"/>
                  </a:ext>
                </a:extLst>
              </p:cNvPr>
              <p:cNvCxnSpPr/>
              <p:nvPr/>
            </p:nvCxnSpPr>
            <p:spPr>
              <a:xfrm flipV="1">
                <a:off x="4633309" y="4511337"/>
                <a:ext cx="0" cy="2041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nettore diritto 37">
                <a:extLst>
                  <a:ext uri="{FF2B5EF4-FFF2-40B4-BE49-F238E27FC236}">
                    <a16:creationId xmlns:a16="http://schemas.microsoft.com/office/drawing/2014/main" id="{1BD2238A-8123-C062-2935-303AFEF65DDC}"/>
                  </a:ext>
                </a:extLst>
              </p:cNvPr>
              <p:cNvCxnSpPr>
                <a:cxnSpLocks/>
              </p:cNvCxnSpPr>
              <p:nvPr/>
            </p:nvCxnSpPr>
            <p:spPr>
              <a:xfrm flipH="1">
                <a:off x="4633310" y="4511337"/>
                <a:ext cx="23391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ttore diritto 38">
                <a:extLst>
                  <a:ext uri="{FF2B5EF4-FFF2-40B4-BE49-F238E27FC236}">
                    <a16:creationId xmlns:a16="http://schemas.microsoft.com/office/drawing/2014/main" id="{2866A41E-2804-5DBD-F8D0-B9BB86B49B51}"/>
                  </a:ext>
                </a:extLst>
              </p:cNvPr>
              <p:cNvCxnSpPr>
                <a:cxnSpLocks/>
              </p:cNvCxnSpPr>
              <p:nvPr/>
            </p:nvCxnSpPr>
            <p:spPr>
              <a:xfrm flipH="1" flipV="1">
                <a:off x="4867226" y="4511337"/>
                <a:ext cx="7083" cy="2041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riangolo isoscele 39">
              <a:extLst>
                <a:ext uri="{FF2B5EF4-FFF2-40B4-BE49-F238E27FC236}">
                  <a16:creationId xmlns:a16="http://schemas.microsoft.com/office/drawing/2014/main" id="{91450F83-79FC-362B-EF9F-C00F8A6EC611}"/>
                </a:ext>
              </a:extLst>
            </p:cNvPr>
            <p:cNvSpPr/>
            <p:nvPr/>
          </p:nvSpPr>
          <p:spPr>
            <a:xfrm rot="5400000">
              <a:off x="8306469" y="1311984"/>
              <a:ext cx="803640" cy="820732"/>
            </a:xfrm>
            <a:prstGeom prst="triangle">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Connettore diritto 40">
              <a:extLst>
                <a:ext uri="{FF2B5EF4-FFF2-40B4-BE49-F238E27FC236}">
                  <a16:creationId xmlns:a16="http://schemas.microsoft.com/office/drawing/2014/main" id="{55632826-0A6F-70EA-F0DD-7E38B17FADC5}"/>
                </a:ext>
              </a:extLst>
            </p:cNvPr>
            <p:cNvCxnSpPr>
              <a:cxnSpLocks/>
              <a:stCxn id="40" idx="1"/>
            </p:cNvCxnSpPr>
            <p:nvPr/>
          </p:nvCxnSpPr>
          <p:spPr>
            <a:xfrm flipV="1">
              <a:off x="8708289" y="1214161"/>
              <a:ext cx="0" cy="3072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diritto 41">
              <a:extLst>
                <a:ext uri="{FF2B5EF4-FFF2-40B4-BE49-F238E27FC236}">
                  <a16:creationId xmlns:a16="http://schemas.microsoft.com/office/drawing/2014/main" id="{A53F3294-DD0E-B235-D6C3-6D39EEF85812}"/>
                </a:ext>
              </a:extLst>
            </p:cNvPr>
            <p:cNvCxnSpPr>
              <a:cxnSpLocks/>
              <a:endCxn id="5" idx="3"/>
            </p:cNvCxnSpPr>
            <p:nvPr/>
          </p:nvCxnSpPr>
          <p:spPr>
            <a:xfrm>
              <a:off x="7136352" y="1724598"/>
              <a:ext cx="24859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CasellaDiTesto 42">
              <a:extLst>
                <a:ext uri="{FF2B5EF4-FFF2-40B4-BE49-F238E27FC236}">
                  <a16:creationId xmlns:a16="http://schemas.microsoft.com/office/drawing/2014/main" id="{B934ADE1-5145-3233-180D-B35A807CB225}"/>
                </a:ext>
              </a:extLst>
            </p:cNvPr>
            <p:cNvSpPr txBox="1"/>
            <p:nvPr/>
          </p:nvSpPr>
          <p:spPr>
            <a:xfrm>
              <a:off x="8236912" y="934657"/>
              <a:ext cx="105289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Modulator</a:t>
              </a:r>
              <a:endParaRPr kumimoji="0" lang="it-IT"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CasellaDiTesto 43">
              <a:extLst>
                <a:ext uri="{FF2B5EF4-FFF2-40B4-BE49-F238E27FC236}">
                  <a16:creationId xmlns:a16="http://schemas.microsoft.com/office/drawing/2014/main" id="{A078F766-57D4-3B8D-E332-D8430C9F71B6}"/>
                </a:ext>
              </a:extLst>
            </p:cNvPr>
            <p:cNvSpPr txBox="1"/>
            <p:nvPr/>
          </p:nvSpPr>
          <p:spPr>
            <a:xfrm>
              <a:off x="6867527" y="1410292"/>
              <a:ext cx="60819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LLRF</a:t>
              </a:r>
              <a:endParaRPr kumimoji="0" lang="it-IT"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5" name="CasellaDiTesto 44">
              <a:extLst>
                <a:ext uri="{FF2B5EF4-FFF2-40B4-BE49-F238E27FC236}">
                  <a16:creationId xmlns:a16="http://schemas.microsoft.com/office/drawing/2014/main" id="{17594CA2-7D20-7DFC-7330-D4F5F6BBC444}"/>
                </a:ext>
              </a:extLst>
            </p:cNvPr>
            <p:cNvSpPr txBox="1"/>
            <p:nvPr/>
          </p:nvSpPr>
          <p:spPr>
            <a:xfrm>
              <a:off x="8243352" y="1551144"/>
              <a:ext cx="844161" cy="307777"/>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prstClr val="white"/>
                  </a:solidFill>
                  <a:effectLst/>
                  <a:uLnTx/>
                  <a:uFillTx/>
                  <a:latin typeface="Calibri" panose="020F0502020204030204"/>
                  <a:ea typeface="+mn-ea"/>
                  <a:cs typeface="+mn-cs"/>
                  <a:sym typeface="Symbol" panose="05050102010706020507" pitchFamily="18" charset="2"/>
                </a:rPr>
                <a:t>Klystron</a:t>
              </a:r>
              <a:endParaRPr kumimoji="0" lang="it-IT" sz="1400" b="1"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6" name="CasellaDiTesto 45">
              <a:extLst>
                <a:ext uri="{FF2B5EF4-FFF2-40B4-BE49-F238E27FC236}">
                  <a16:creationId xmlns:a16="http://schemas.microsoft.com/office/drawing/2014/main" id="{752FB9E7-6D60-F95B-4236-6B2EB51A31DA}"/>
                </a:ext>
              </a:extLst>
            </p:cNvPr>
            <p:cNvSpPr txBox="1"/>
            <p:nvPr/>
          </p:nvSpPr>
          <p:spPr>
            <a:xfrm>
              <a:off x="7384947" y="1159430"/>
              <a:ext cx="575747"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Calibri" panose="020F0502020204030204"/>
                  <a:ea typeface="+mn-ea"/>
                  <a:cs typeface="+mn-cs"/>
                  <a:sym typeface="Symbol" panose="05050102010706020507" pitchFamily="18" charset="2"/>
                </a:rPr>
                <a:t>SSD</a:t>
              </a:r>
              <a:endParaRPr kumimoji="0" lang="it-IT" sz="14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CasellaDiTesto 47">
              <a:extLst>
                <a:ext uri="{FF2B5EF4-FFF2-40B4-BE49-F238E27FC236}">
                  <a16:creationId xmlns:a16="http://schemas.microsoft.com/office/drawing/2014/main" id="{BA043414-FBA6-F0B7-BF52-286724C0565C}"/>
                </a:ext>
              </a:extLst>
            </p:cNvPr>
            <p:cNvSpPr txBox="1"/>
            <p:nvPr/>
          </p:nvSpPr>
          <p:spPr>
            <a:xfrm>
              <a:off x="10672122" y="889063"/>
              <a:ext cx="136436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Calibri" panose="020F0502020204030204"/>
                  <a:ea typeface="+mn-ea"/>
                  <a:cs typeface="+mn-cs"/>
                  <a:sym typeface="Symbol" panose="05050102010706020507" pitchFamily="18" charset="2"/>
                </a:rPr>
                <a:t>Accelerating structure</a:t>
              </a:r>
              <a:endParaRPr kumimoji="0" lang="it-IT" sz="14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CasellaDiTesto 48">
              <a:extLst>
                <a:ext uri="{FF2B5EF4-FFF2-40B4-BE49-F238E27FC236}">
                  <a16:creationId xmlns:a16="http://schemas.microsoft.com/office/drawing/2014/main" id="{2BE5EE23-BED1-2526-89E7-ACF52E948FBB}"/>
                </a:ext>
              </a:extLst>
            </p:cNvPr>
            <p:cNvSpPr txBox="1"/>
            <p:nvPr/>
          </p:nvSpPr>
          <p:spPr>
            <a:xfrm>
              <a:off x="9136980" y="1989817"/>
              <a:ext cx="1364367"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DC</a:t>
              </a:r>
              <a:endParaRPr kumimoji="0" lang="it-IT"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0" name="CasellaDiTesto 49">
              <a:extLst>
                <a:ext uri="{FF2B5EF4-FFF2-40B4-BE49-F238E27FC236}">
                  <a16:creationId xmlns:a16="http://schemas.microsoft.com/office/drawing/2014/main" id="{22D5CF8A-9EE6-024E-5A7C-EC0453DA763A}"/>
                </a:ext>
              </a:extLst>
            </p:cNvPr>
            <p:cNvSpPr txBox="1"/>
            <p:nvPr/>
          </p:nvSpPr>
          <p:spPr>
            <a:xfrm>
              <a:off x="7860985" y="1956838"/>
              <a:ext cx="456968" cy="307777"/>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Calibri" panose="020F0502020204030204"/>
                  <a:ea typeface="+mn-ea"/>
                  <a:cs typeface="+mn-cs"/>
                  <a:sym typeface="Symbol" panose="05050102010706020507" pitchFamily="18" charset="2"/>
                </a:rPr>
                <a:t>DC</a:t>
              </a:r>
              <a:endParaRPr kumimoji="0" lang="it-IT" sz="14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CasellaDiTesto 50">
              <a:extLst>
                <a:ext uri="{FF2B5EF4-FFF2-40B4-BE49-F238E27FC236}">
                  <a16:creationId xmlns:a16="http://schemas.microsoft.com/office/drawing/2014/main" id="{0AE4CC17-F773-15B9-45CD-6EEFA45EAD7D}"/>
                </a:ext>
              </a:extLst>
            </p:cNvPr>
            <p:cNvSpPr txBox="1"/>
            <p:nvPr/>
          </p:nvSpPr>
          <p:spPr>
            <a:xfrm>
              <a:off x="10261699" y="1987734"/>
              <a:ext cx="1364367" cy="307777"/>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Calibri" panose="020F0502020204030204"/>
                  <a:ea typeface="+mn-ea"/>
                  <a:cs typeface="+mn-cs"/>
                  <a:sym typeface="Symbol" panose="05050102010706020507" pitchFamily="18" charset="2"/>
                </a:rPr>
                <a:t>DC</a:t>
              </a:r>
              <a:endParaRPr kumimoji="0" lang="it-IT" sz="14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Rettangolo 52">
              <a:extLst>
                <a:ext uri="{FF2B5EF4-FFF2-40B4-BE49-F238E27FC236}">
                  <a16:creationId xmlns:a16="http://schemas.microsoft.com/office/drawing/2014/main" id="{D52E3C57-F649-8659-1536-3E750B3655E8}"/>
                </a:ext>
              </a:extLst>
            </p:cNvPr>
            <p:cNvSpPr/>
            <p:nvPr/>
          </p:nvSpPr>
          <p:spPr>
            <a:xfrm>
              <a:off x="11683666" y="1557214"/>
              <a:ext cx="122253" cy="342006"/>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54" name="Immagine 53">
            <a:extLst>
              <a:ext uri="{FF2B5EF4-FFF2-40B4-BE49-F238E27FC236}">
                <a16:creationId xmlns:a16="http://schemas.microsoft.com/office/drawing/2014/main" id="{2E9AF1AC-E371-BB3C-1ADA-2851668BB84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647146" y="2625361"/>
            <a:ext cx="1947252" cy="1939790"/>
          </a:xfrm>
          <a:prstGeom prst="rect">
            <a:avLst/>
          </a:prstGeom>
        </p:spPr>
      </p:pic>
      <p:pic>
        <p:nvPicPr>
          <p:cNvPr id="55" name="Immagine 54" descr="Immagine che contiene testo, interni, pavimento&#10;&#10;Descrizione generata automaticamente">
            <a:extLst>
              <a:ext uri="{FF2B5EF4-FFF2-40B4-BE49-F238E27FC236}">
                <a16:creationId xmlns:a16="http://schemas.microsoft.com/office/drawing/2014/main" id="{7AB08E35-77F0-F7C4-8982-7D5799B40B9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62794" y="4223277"/>
            <a:ext cx="2775725" cy="2081794"/>
          </a:xfrm>
          <a:prstGeom prst="rect">
            <a:avLst/>
          </a:prstGeom>
        </p:spPr>
      </p:pic>
      <p:pic>
        <p:nvPicPr>
          <p:cNvPr id="56" name="Immagine 55" descr="Immagine che contiene computer&#10;&#10;Descrizione generata automaticamente">
            <a:extLst>
              <a:ext uri="{FF2B5EF4-FFF2-40B4-BE49-F238E27FC236}">
                <a16:creationId xmlns:a16="http://schemas.microsoft.com/office/drawing/2014/main" id="{356A460C-0A29-DEC0-26F6-B486C650EEC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84130" y="4839240"/>
            <a:ext cx="2578419" cy="1933814"/>
          </a:xfrm>
          <a:prstGeom prst="rect">
            <a:avLst/>
          </a:prstGeom>
        </p:spPr>
      </p:pic>
      <p:pic>
        <p:nvPicPr>
          <p:cNvPr id="57" name="Immagine 56" descr="Immagine che contiene testo, computer, magazzino&#10;&#10;Descrizione generata automaticamente">
            <a:extLst>
              <a:ext uri="{FF2B5EF4-FFF2-40B4-BE49-F238E27FC236}">
                <a16:creationId xmlns:a16="http://schemas.microsoft.com/office/drawing/2014/main" id="{CAFA2BD9-20AA-70FA-2CE1-D2AC017019C4}"/>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0135209" y="2698796"/>
            <a:ext cx="1809840" cy="1834771"/>
          </a:xfrm>
          <a:prstGeom prst="rect">
            <a:avLst/>
          </a:prstGeom>
        </p:spPr>
      </p:pic>
      <p:pic>
        <p:nvPicPr>
          <p:cNvPr id="58" name="Immagine 57" descr="Immagine che contiene interni&#10;&#10;Descrizione generata automaticamente">
            <a:extLst>
              <a:ext uri="{FF2B5EF4-FFF2-40B4-BE49-F238E27FC236}">
                <a16:creationId xmlns:a16="http://schemas.microsoft.com/office/drawing/2014/main" id="{40475F8A-8C7A-635B-8AC6-B9946380FED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9961730" y="4831012"/>
            <a:ext cx="2131042" cy="1967989"/>
          </a:xfrm>
          <a:prstGeom prst="rect">
            <a:avLst/>
          </a:prstGeom>
        </p:spPr>
      </p:pic>
      <p:pic>
        <p:nvPicPr>
          <p:cNvPr id="59" name="Immagine 58">
            <a:extLst>
              <a:ext uri="{FF2B5EF4-FFF2-40B4-BE49-F238E27FC236}">
                <a16:creationId xmlns:a16="http://schemas.microsoft.com/office/drawing/2014/main" id="{81520D8F-80EA-95AD-0F02-49906D371D2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699534" y="14046"/>
            <a:ext cx="742453" cy="719525"/>
          </a:xfrm>
          <a:prstGeom prst="rect">
            <a:avLst/>
          </a:prstGeom>
        </p:spPr>
      </p:pic>
      <p:sp>
        <p:nvSpPr>
          <p:cNvPr id="60" name="CasellaDiTesto 59">
            <a:extLst>
              <a:ext uri="{FF2B5EF4-FFF2-40B4-BE49-F238E27FC236}">
                <a16:creationId xmlns:a16="http://schemas.microsoft.com/office/drawing/2014/main" id="{FD1ED8DD-5961-E8CE-04F2-4A3E08CE06E9}"/>
              </a:ext>
            </a:extLst>
          </p:cNvPr>
          <p:cNvSpPr txBox="1"/>
          <p:nvPr/>
        </p:nvSpPr>
        <p:spPr>
          <a:xfrm>
            <a:off x="5162010" y="3882771"/>
            <a:ext cx="189364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1" u="none" strike="noStrike" kern="1200" cap="none" spc="0" normalizeH="0" baseline="0" noProof="0" dirty="0">
                <a:ln>
                  <a:noFill/>
                </a:ln>
                <a:solidFill>
                  <a:srgbClr val="0000FF"/>
                </a:solidFill>
                <a:effectLst/>
                <a:uLnTx/>
                <a:uFillTx/>
                <a:latin typeface="Calibri" panose="020F0502020204030204"/>
                <a:ea typeface="+mn-ea"/>
                <a:cs typeface="+mn-cs"/>
              </a:rPr>
              <a:t>Concrete Bunker</a:t>
            </a:r>
            <a:endParaRPr kumimoji="0" lang="it-IT" sz="1800" b="0"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sp>
        <p:nvSpPr>
          <p:cNvPr id="61" name="CasellaDiTesto 60">
            <a:extLst>
              <a:ext uri="{FF2B5EF4-FFF2-40B4-BE49-F238E27FC236}">
                <a16:creationId xmlns:a16="http://schemas.microsoft.com/office/drawing/2014/main" id="{8B48B7EC-44F9-33FB-7FF3-6561AC6704F4}"/>
              </a:ext>
            </a:extLst>
          </p:cNvPr>
          <p:cNvSpPr txBox="1"/>
          <p:nvPr/>
        </p:nvSpPr>
        <p:spPr>
          <a:xfrm>
            <a:off x="7857813" y="2336779"/>
            <a:ext cx="159969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1" u="none" strike="noStrike" kern="1200" cap="none" spc="0" normalizeH="0" baseline="0" noProof="0" dirty="0">
                <a:ln>
                  <a:noFill/>
                </a:ln>
                <a:solidFill>
                  <a:srgbClr val="0000FF"/>
                </a:solidFill>
                <a:effectLst/>
                <a:uLnTx/>
                <a:uFillTx/>
                <a:latin typeface="Calibri" panose="020F0502020204030204"/>
                <a:ea typeface="+mn-ea"/>
                <a:cs typeface="+mn-cs"/>
              </a:rPr>
              <a:t>Control Room</a:t>
            </a:r>
            <a:endParaRPr kumimoji="0" lang="it-IT" sz="1800" b="0"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sp>
        <p:nvSpPr>
          <p:cNvPr id="62" name="CasellaDiTesto 61">
            <a:extLst>
              <a:ext uri="{FF2B5EF4-FFF2-40B4-BE49-F238E27FC236}">
                <a16:creationId xmlns:a16="http://schemas.microsoft.com/office/drawing/2014/main" id="{DDF1C069-372C-2EA6-BC70-514B707DF266}"/>
              </a:ext>
            </a:extLst>
          </p:cNvPr>
          <p:cNvSpPr txBox="1"/>
          <p:nvPr/>
        </p:nvSpPr>
        <p:spPr>
          <a:xfrm>
            <a:off x="10363586" y="2405299"/>
            <a:ext cx="159969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1" u="none" strike="noStrike" kern="1200" cap="none" spc="0" normalizeH="0" baseline="0" noProof="0" dirty="0">
                <a:ln>
                  <a:noFill/>
                </a:ln>
                <a:solidFill>
                  <a:srgbClr val="0000FF"/>
                </a:solidFill>
                <a:effectLst/>
                <a:uLnTx/>
                <a:uFillTx/>
                <a:latin typeface="Calibri" panose="020F0502020204030204"/>
                <a:ea typeface="+mn-ea"/>
                <a:cs typeface="+mn-cs"/>
              </a:rPr>
              <a:t>LLRF system</a:t>
            </a:r>
            <a:endParaRPr kumimoji="0" lang="it-IT" sz="1800" b="0"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sp>
        <p:nvSpPr>
          <p:cNvPr id="63" name="CasellaDiTesto 62">
            <a:extLst>
              <a:ext uri="{FF2B5EF4-FFF2-40B4-BE49-F238E27FC236}">
                <a16:creationId xmlns:a16="http://schemas.microsoft.com/office/drawing/2014/main" id="{C5D77A72-6694-2FC6-561C-61ED886DD272}"/>
              </a:ext>
            </a:extLst>
          </p:cNvPr>
          <p:cNvSpPr txBox="1"/>
          <p:nvPr/>
        </p:nvSpPr>
        <p:spPr>
          <a:xfrm>
            <a:off x="8044295" y="4523499"/>
            <a:ext cx="159969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1" u="none" strike="noStrike" kern="1200" cap="none" spc="0" normalizeH="0" baseline="0" noProof="0" dirty="0">
                <a:ln>
                  <a:noFill/>
                </a:ln>
                <a:solidFill>
                  <a:srgbClr val="0000FF"/>
                </a:solidFill>
                <a:effectLst/>
                <a:uLnTx/>
                <a:uFillTx/>
                <a:latin typeface="Calibri" panose="020F0502020204030204"/>
                <a:ea typeface="+mn-ea"/>
                <a:cs typeface="+mn-cs"/>
              </a:rPr>
              <a:t>RF Source</a:t>
            </a:r>
            <a:endParaRPr kumimoji="0" lang="it-IT" sz="1800" b="0"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sp>
        <p:nvSpPr>
          <p:cNvPr id="64" name="CasellaDiTesto 63">
            <a:extLst>
              <a:ext uri="{FF2B5EF4-FFF2-40B4-BE49-F238E27FC236}">
                <a16:creationId xmlns:a16="http://schemas.microsoft.com/office/drawing/2014/main" id="{4506A59A-A096-E199-283D-578E1ED0EDEB}"/>
              </a:ext>
            </a:extLst>
          </p:cNvPr>
          <p:cNvSpPr txBox="1"/>
          <p:nvPr/>
        </p:nvSpPr>
        <p:spPr>
          <a:xfrm>
            <a:off x="10026839" y="4523499"/>
            <a:ext cx="235173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1" u="none" strike="noStrike" kern="1200" cap="none" spc="0" normalizeH="0" baseline="0" noProof="0" dirty="0">
                <a:ln>
                  <a:noFill/>
                </a:ln>
                <a:solidFill>
                  <a:srgbClr val="0000FF"/>
                </a:solidFill>
                <a:effectLst/>
                <a:uLnTx/>
                <a:uFillTx/>
                <a:latin typeface="Calibri" panose="020F0502020204030204"/>
                <a:ea typeface="+mn-ea"/>
                <a:cs typeface="+mn-cs"/>
              </a:rPr>
              <a:t>VKX8311A Klystron</a:t>
            </a:r>
            <a:endParaRPr kumimoji="0" lang="it-IT" sz="1800" b="0"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graphicFrame>
        <p:nvGraphicFramePr>
          <p:cNvPr id="65" name="Tabella 65">
            <a:extLst>
              <a:ext uri="{FF2B5EF4-FFF2-40B4-BE49-F238E27FC236}">
                <a16:creationId xmlns:a16="http://schemas.microsoft.com/office/drawing/2014/main" id="{9DEEDD7D-833C-1DE4-CC6D-1482493ABE00}"/>
              </a:ext>
            </a:extLst>
          </p:cNvPr>
          <p:cNvGraphicFramePr>
            <a:graphicFrameLocks noGrp="1"/>
          </p:cNvGraphicFramePr>
          <p:nvPr/>
        </p:nvGraphicFramePr>
        <p:xfrm>
          <a:off x="4004021" y="1275434"/>
          <a:ext cx="2739789" cy="2359614"/>
        </p:xfrm>
        <a:graphic>
          <a:graphicData uri="http://schemas.openxmlformats.org/drawingml/2006/table">
            <a:tbl>
              <a:tblPr firstRow="1" bandRow="1">
                <a:tableStyleId>{5940675A-B579-460E-94D1-54222C63F5DA}</a:tableStyleId>
              </a:tblPr>
              <a:tblGrid>
                <a:gridCol w="1579009">
                  <a:extLst>
                    <a:ext uri="{9D8B030D-6E8A-4147-A177-3AD203B41FA5}">
                      <a16:colId xmlns:a16="http://schemas.microsoft.com/office/drawing/2014/main" val="3050313194"/>
                    </a:ext>
                  </a:extLst>
                </a:gridCol>
                <a:gridCol w="1160780">
                  <a:extLst>
                    <a:ext uri="{9D8B030D-6E8A-4147-A177-3AD203B41FA5}">
                      <a16:colId xmlns:a16="http://schemas.microsoft.com/office/drawing/2014/main" val="1385372990"/>
                    </a:ext>
                  </a:extLst>
                </a:gridCol>
              </a:tblGrid>
              <a:tr h="244123">
                <a:tc>
                  <a:txBody>
                    <a:bodyPr/>
                    <a:lstStyle/>
                    <a:p>
                      <a:pPr algn="ctr"/>
                      <a:r>
                        <a:rPr lang="it-IT" sz="1100" b="1" dirty="0">
                          <a:solidFill>
                            <a:schemeClr val="bg1"/>
                          </a:solidFill>
                        </a:rPr>
                        <a:t>PARAMETER</a:t>
                      </a:r>
                    </a:p>
                  </a:txBody>
                  <a:tcPr anchor="ctr">
                    <a:solidFill>
                      <a:srgbClr val="002060"/>
                    </a:solidFill>
                  </a:tcPr>
                </a:tc>
                <a:tc>
                  <a:txBody>
                    <a:bodyPr/>
                    <a:lstStyle/>
                    <a:p>
                      <a:pPr algn="ctr"/>
                      <a:r>
                        <a:rPr lang="it-IT" sz="1100" b="1" dirty="0">
                          <a:solidFill>
                            <a:schemeClr val="bg1"/>
                          </a:solidFill>
                        </a:rPr>
                        <a:t>MEAS. VALUE</a:t>
                      </a:r>
                    </a:p>
                  </a:txBody>
                  <a:tcPr>
                    <a:solidFill>
                      <a:srgbClr val="002060"/>
                    </a:solidFill>
                  </a:tcPr>
                </a:tc>
                <a:extLst>
                  <a:ext uri="{0D108BD9-81ED-4DB2-BD59-A6C34878D82A}">
                    <a16:rowId xmlns:a16="http://schemas.microsoft.com/office/drawing/2014/main" val="4069855005"/>
                  </a:ext>
                </a:extLst>
              </a:tr>
              <a:tr h="254500">
                <a:tc>
                  <a:txBody>
                    <a:bodyPr/>
                    <a:lstStyle/>
                    <a:p>
                      <a:r>
                        <a:rPr lang="it-IT" sz="1100" dirty="0" err="1"/>
                        <a:t>Cathode</a:t>
                      </a:r>
                      <a:r>
                        <a:rPr lang="it-IT" sz="1100" dirty="0"/>
                        <a:t> </a:t>
                      </a:r>
                      <a:r>
                        <a:rPr lang="it-IT" sz="1100" dirty="0" err="1"/>
                        <a:t>peak</a:t>
                      </a:r>
                      <a:r>
                        <a:rPr lang="it-IT" sz="1100" dirty="0"/>
                        <a:t> </a:t>
                      </a:r>
                      <a:r>
                        <a:rPr lang="it-IT" sz="1100" dirty="0" err="1"/>
                        <a:t>voltage</a:t>
                      </a:r>
                      <a:endParaRPr lang="it-IT" sz="1100" dirty="0"/>
                    </a:p>
                  </a:txBody>
                  <a:tcPr anchor="ctr">
                    <a:solidFill>
                      <a:schemeClr val="bg1">
                        <a:lumMod val="95000"/>
                      </a:schemeClr>
                    </a:solidFill>
                  </a:tcPr>
                </a:tc>
                <a:tc>
                  <a:txBody>
                    <a:bodyPr/>
                    <a:lstStyle/>
                    <a:p>
                      <a:r>
                        <a:rPr lang="it-IT" sz="1100"/>
                        <a:t>427 kV</a:t>
                      </a:r>
                    </a:p>
                  </a:txBody>
                  <a:tcPr anchor="ctr">
                    <a:solidFill>
                      <a:schemeClr val="bg1">
                        <a:lumMod val="95000"/>
                      </a:schemeClr>
                    </a:solidFill>
                  </a:tcPr>
                </a:tc>
                <a:extLst>
                  <a:ext uri="{0D108BD9-81ED-4DB2-BD59-A6C34878D82A}">
                    <a16:rowId xmlns:a16="http://schemas.microsoft.com/office/drawing/2014/main" val="3977585931"/>
                  </a:ext>
                </a:extLst>
              </a:tr>
              <a:tr h="419177">
                <a:tc>
                  <a:txBody>
                    <a:bodyPr/>
                    <a:lstStyle/>
                    <a:p>
                      <a:r>
                        <a:rPr lang="it-IT" sz="1100" b="1"/>
                        <a:t>Peak RF output power</a:t>
                      </a:r>
                    </a:p>
                  </a:txBody>
                  <a:tcPr anchor="ctr">
                    <a:solidFill>
                      <a:schemeClr val="bg1">
                        <a:lumMod val="95000"/>
                      </a:schemeClr>
                    </a:solidFill>
                  </a:tcPr>
                </a:tc>
                <a:tc>
                  <a:txBody>
                    <a:bodyPr/>
                    <a:lstStyle/>
                    <a:p>
                      <a:r>
                        <a:rPr lang="it-IT" sz="1100" b="1"/>
                        <a:t>50 MW</a:t>
                      </a:r>
                    </a:p>
                  </a:txBody>
                  <a:tcPr anchor="ctr">
                    <a:solidFill>
                      <a:schemeClr val="bg1">
                        <a:lumMod val="95000"/>
                      </a:schemeClr>
                    </a:solidFill>
                  </a:tcPr>
                </a:tc>
                <a:extLst>
                  <a:ext uri="{0D108BD9-81ED-4DB2-BD59-A6C34878D82A}">
                    <a16:rowId xmlns:a16="http://schemas.microsoft.com/office/drawing/2014/main" val="1283714443"/>
                  </a:ext>
                </a:extLst>
              </a:tr>
              <a:tr h="309757">
                <a:tc>
                  <a:txBody>
                    <a:bodyPr/>
                    <a:lstStyle/>
                    <a:p>
                      <a:r>
                        <a:rPr lang="it-IT" sz="1100" err="1"/>
                        <a:t>Pulse</a:t>
                      </a:r>
                      <a:r>
                        <a:rPr lang="it-IT" sz="1100"/>
                        <a:t> </a:t>
                      </a:r>
                      <a:r>
                        <a:rPr lang="it-IT" sz="1100" err="1"/>
                        <a:t>length</a:t>
                      </a:r>
                      <a:endParaRPr lang="it-IT" sz="1100"/>
                    </a:p>
                  </a:txBody>
                  <a:tcPr anchor="ctr">
                    <a:solidFill>
                      <a:schemeClr val="bg1">
                        <a:lumMod val="95000"/>
                      </a:schemeClr>
                    </a:solidFill>
                  </a:tcPr>
                </a:tc>
                <a:tc>
                  <a:txBody>
                    <a:bodyPr/>
                    <a:lstStyle/>
                    <a:p>
                      <a:r>
                        <a:rPr lang="it-IT" sz="1100"/>
                        <a:t>250 ns (1.5 </a:t>
                      </a:r>
                      <a:r>
                        <a:rPr lang="it-IT" sz="1100" err="1"/>
                        <a:t>us</a:t>
                      </a:r>
                      <a:r>
                        <a:rPr lang="it-IT" sz="1100"/>
                        <a:t>)</a:t>
                      </a:r>
                    </a:p>
                  </a:txBody>
                  <a:tcPr anchor="ctr">
                    <a:solidFill>
                      <a:schemeClr val="bg1">
                        <a:lumMod val="95000"/>
                      </a:schemeClr>
                    </a:solidFill>
                  </a:tcPr>
                </a:tc>
                <a:extLst>
                  <a:ext uri="{0D108BD9-81ED-4DB2-BD59-A6C34878D82A}">
                    <a16:rowId xmlns:a16="http://schemas.microsoft.com/office/drawing/2014/main" val="1916474080"/>
                  </a:ext>
                </a:extLst>
              </a:tr>
              <a:tr h="254500">
                <a:tc>
                  <a:txBody>
                    <a:bodyPr/>
                    <a:lstStyle/>
                    <a:p>
                      <a:r>
                        <a:rPr lang="it-IT" sz="1100" b="1" err="1"/>
                        <a:t>Repetition</a:t>
                      </a:r>
                      <a:r>
                        <a:rPr lang="it-IT" sz="1100" b="1"/>
                        <a:t> Rate</a:t>
                      </a:r>
                    </a:p>
                  </a:txBody>
                  <a:tcPr anchor="ctr">
                    <a:solidFill>
                      <a:schemeClr val="bg1">
                        <a:lumMod val="95000"/>
                      </a:schemeClr>
                    </a:solidFill>
                  </a:tcPr>
                </a:tc>
                <a:tc>
                  <a:txBody>
                    <a:bodyPr/>
                    <a:lstStyle/>
                    <a:p>
                      <a:r>
                        <a:rPr lang="it-IT" sz="1100" b="1"/>
                        <a:t>50 Hz</a:t>
                      </a:r>
                    </a:p>
                  </a:txBody>
                  <a:tcPr anchor="ctr">
                    <a:solidFill>
                      <a:schemeClr val="bg1">
                        <a:lumMod val="95000"/>
                      </a:schemeClr>
                    </a:solidFill>
                  </a:tcPr>
                </a:tc>
                <a:extLst>
                  <a:ext uri="{0D108BD9-81ED-4DB2-BD59-A6C34878D82A}">
                    <a16:rowId xmlns:a16="http://schemas.microsoft.com/office/drawing/2014/main" val="1693449824"/>
                  </a:ext>
                </a:extLst>
              </a:tr>
              <a:tr h="419177">
                <a:tc>
                  <a:txBody>
                    <a:bodyPr/>
                    <a:lstStyle/>
                    <a:p>
                      <a:r>
                        <a:rPr lang="it-IT" sz="1100"/>
                        <a:t>RF output </a:t>
                      </a:r>
                      <a:r>
                        <a:rPr lang="it-IT" sz="1100" err="1"/>
                        <a:t>amplitude</a:t>
                      </a:r>
                      <a:r>
                        <a:rPr lang="it-IT" sz="1100"/>
                        <a:t> </a:t>
                      </a:r>
                      <a:r>
                        <a:rPr lang="it-IT" sz="1100" err="1"/>
                        <a:t>stability</a:t>
                      </a:r>
                      <a:endParaRPr lang="it-IT" sz="1100"/>
                    </a:p>
                  </a:txBody>
                  <a:tcPr anchor="ctr">
                    <a:solidFill>
                      <a:schemeClr val="bg1">
                        <a:lumMod val="95000"/>
                      </a:schemeClr>
                    </a:solidFill>
                  </a:tcPr>
                </a:tc>
                <a:tc>
                  <a:txBody>
                    <a:bodyPr/>
                    <a:lstStyle/>
                    <a:p>
                      <a:r>
                        <a:rPr lang="it-IT" sz="1100"/>
                        <a:t>&lt; 0.09 %</a:t>
                      </a:r>
                    </a:p>
                  </a:txBody>
                  <a:tcPr anchor="ctr">
                    <a:solidFill>
                      <a:schemeClr val="bg1">
                        <a:lumMod val="95000"/>
                      </a:schemeClr>
                    </a:solidFill>
                  </a:tcPr>
                </a:tc>
                <a:extLst>
                  <a:ext uri="{0D108BD9-81ED-4DB2-BD59-A6C34878D82A}">
                    <a16:rowId xmlns:a16="http://schemas.microsoft.com/office/drawing/2014/main" val="1617752502"/>
                  </a:ext>
                </a:extLst>
              </a:tr>
              <a:tr h="419177">
                <a:tc>
                  <a:txBody>
                    <a:bodyPr/>
                    <a:lstStyle/>
                    <a:p>
                      <a:r>
                        <a:rPr lang="it-IT" sz="1100" dirty="0"/>
                        <a:t>RF output </a:t>
                      </a:r>
                      <a:r>
                        <a:rPr lang="it-IT" sz="1100" dirty="0" err="1"/>
                        <a:t>phase</a:t>
                      </a:r>
                      <a:r>
                        <a:rPr lang="it-IT" sz="1100" dirty="0"/>
                        <a:t> </a:t>
                      </a:r>
                      <a:r>
                        <a:rPr lang="it-IT" sz="1100" dirty="0" err="1"/>
                        <a:t>stability</a:t>
                      </a:r>
                      <a:endParaRPr lang="it-IT" sz="1100" dirty="0"/>
                    </a:p>
                  </a:txBody>
                  <a:tcPr anchor="ctr">
                    <a:solidFill>
                      <a:schemeClr val="bg1">
                        <a:lumMod val="95000"/>
                      </a:schemeClr>
                    </a:solidFill>
                  </a:tcPr>
                </a:tc>
                <a:tc>
                  <a:txBody>
                    <a:bodyPr/>
                    <a:lstStyle/>
                    <a:p>
                      <a:r>
                        <a:rPr lang="it-IT" sz="1100" dirty="0"/>
                        <a:t>20.9 </a:t>
                      </a:r>
                      <a:r>
                        <a:rPr lang="it-IT" sz="1100" dirty="0" err="1"/>
                        <a:t>fs</a:t>
                      </a:r>
                      <a:endParaRPr lang="it-IT" sz="1100" dirty="0"/>
                    </a:p>
                  </a:txBody>
                  <a:tcPr anchor="ctr">
                    <a:solidFill>
                      <a:schemeClr val="bg1">
                        <a:lumMod val="95000"/>
                      </a:schemeClr>
                    </a:solidFill>
                  </a:tcPr>
                </a:tc>
                <a:extLst>
                  <a:ext uri="{0D108BD9-81ED-4DB2-BD59-A6C34878D82A}">
                    <a16:rowId xmlns:a16="http://schemas.microsoft.com/office/drawing/2014/main" val="3660915123"/>
                  </a:ext>
                </a:extLst>
              </a:tr>
            </a:tbl>
          </a:graphicData>
        </a:graphic>
      </p:graphicFrame>
      <p:sp>
        <p:nvSpPr>
          <p:cNvPr id="10" name="CasellaDiTesto 9">
            <a:extLst>
              <a:ext uri="{FF2B5EF4-FFF2-40B4-BE49-F238E27FC236}">
                <a16:creationId xmlns:a16="http://schemas.microsoft.com/office/drawing/2014/main" id="{B7EED572-FC82-B465-7772-24D64C058141}"/>
              </a:ext>
            </a:extLst>
          </p:cNvPr>
          <p:cNvSpPr txBox="1"/>
          <p:nvPr/>
        </p:nvSpPr>
        <p:spPr>
          <a:xfrm>
            <a:off x="0" y="6423748"/>
            <a:ext cx="10741806"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a:ln>
                  <a:noFill/>
                </a:ln>
                <a:solidFill>
                  <a:prstClr val="black"/>
                </a:solidFill>
                <a:effectLst/>
                <a:uLnTx/>
                <a:uFillTx/>
                <a:latin typeface="Calibri" panose="020F0502020204030204"/>
                <a:ea typeface="+mn-ea"/>
                <a:cs typeface="+mn-cs"/>
              </a:rPr>
              <a:t>[3] F. Cardelli et al., 13th Int. Particle Accelerator Conf. IPAC22, Bangkok, Thailand, Jun. 2022, paper TUPOPT061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a:ln>
                  <a:noFill/>
                </a:ln>
                <a:solidFill>
                  <a:prstClr val="black"/>
                </a:solidFill>
                <a:effectLst/>
                <a:uLnTx/>
                <a:uFillTx/>
                <a:latin typeface="Calibri" panose="020F0502020204030204"/>
                <a:ea typeface="+mn-ea"/>
                <a:cs typeface="+mn-cs"/>
              </a:rPr>
              <a:t>[4] L. Piersanti et al., 13th Int. Particle Accelerator Conf. IPAC22, Bangkok, Thailand, June 2022, paper TUPOST015</a:t>
            </a:r>
            <a:endParaRPr kumimoji="0" lang="it-IT" sz="1200" b="0" i="1"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16" name="Connettore 2 15">
            <a:extLst>
              <a:ext uri="{FF2B5EF4-FFF2-40B4-BE49-F238E27FC236}">
                <a16:creationId xmlns:a16="http://schemas.microsoft.com/office/drawing/2014/main" id="{7204E63B-FFC6-3DBE-196B-813466E018DC}"/>
              </a:ext>
            </a:extLst>
          </p:cNvPr>
          <p:cNvCxnSpPr/>
          <p:nvPr/>
        </p:nvCxnSpPr>
        <p:spPr>
          <a:xfrm>
            <a:off x="9862549" y="1387613"/>
            <a:ext cx="0" cy="273156"/>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DAB26BB2-02BF-3DCE-6E6F-658678156245}"/>
              </a:ext>
            </a:extLst>
          </p:cNvPr>
          <p:cNvSpPr txBox="1"/>
          <p:nvPr/>
        </p:nvSpPr>
        <p:spPr>
          <a:xfrm>
            <a:off x="9060114" y="809156"/>
            <a:ext cx="1622319" cy="553998"/>
          </a:xfrm>
          <a:prstGeom prst="rect">
            <a:avLst/>
          </a:prstGeom>
          <a:noFill/>
        </p:spPr>
        <p:txBody>
          <a:bodyPr wrap="square" rtlCol="0">
            <a:spAutoFit/>
          </a:bodyPr>
          <a:lstStyle/>
          <a:p>
            <a:pPr algn="ctr"/>
            <a:r>
              <a:rPr lang="it-IT" dirty="0"/>
              <a:t>BOC</a:t>
            </a:r>
          </a:p>
          <a:p>
            <a:pPr algn="ctr"/>
            <a:r>
              <a:rPr lang="it-IT" sz="1200" dirty="0"/>
              <a:t>(spring 2024)</a:t>
            </a:r>
          </a:p>
        </p:txBody>
      </p:sp>
    </p:spTree>
    <p:extLst>
      <p:ext uri="{BB962C8B-B14F-4D97-AF65-F5344CB8AC3E}">
        <p14:creationId xmlns:p14="http://schemas.microsoft.com/office/powerpoint/2010/main" val="724058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9570BDF4-D82C-1564-72FF-7C1361EE4172}"/>
              </a:ext>
            </a:extLst>
          </p:cNvPr>
          <p:cNvPicPr>
            <a:picLocks noChangeAspect="1"/>
          </p:cNvPicPr>
          <p:nvPr/>
        </p:nvPicPr>
        <p:blipFill>
          <a:blip r:embed="rId3"/>
          <a:stretch>
            <a:fillRect/>
          </a:stretch>
        </p:blipFill>
        <p:spPr>
          <a:xfrm>
            <a:off x="5939203" y="834028"/>
            <a:ext cx="6209323" cy="3259685"/>
          </a:xfrm>
          <a:prstGeom prst="rect">
            <a:avLst/>
          </a:prstGeom>
        </p:spPr>
      </p:pic>
      <p:pic>
        <p:nvPicPr>
          <p:cNvPr id="3" name="Immagine 2" descr="Immagine che contiene ingegneria, macchina, industria, fabbrica&#10;&#10;Descrizione generata automaticamente">
            <a:extLst>
              <a:ext uri="{FF2B5EF4-FFF2-40B4-BE49-F238E27FC236}">
                <a16:creationId xmlns:a16="http://schemas.microsoft.com/office/drawing/2014/main" id="{ECDBA222-EFDA-F1F3-4E47-5054A6878545}"/>
              </a:ext>
            </a:extLst>
          </p:cNvPr>
          <p:cNvPicPr>
            <a:picLocks noChangeAspect="1"/>
          </p:cNvPicPr>
          <p:nvPr/>
        </p:nvPicPr>
        <p:blipFill rotWithShape="1">
          <a:blip r:embed="rId4">
            <a:extLst>
              <a:ext uri="{28A0092B-C50C-407E-A947-70E740481C1C}">
                <a14:useLocalDpi xmlns:a14="http://schemas.microsoft.com/office/drawing/2010/main" val="0"/>
              </a:ext>
            </a:extLst>
          </a:blip>
          <a:srcRect l="12973" t="25654" r="32842" b="5578"/>
          <a:stretch/>
        </p:blipFill>
        <p:spPr>
          <a:xfrm>
            <a:off x="8391525" y="4223454"/>
            <a:ext cx="3568248" cy="2550296"/>
          </a:xfrm>
          <a:prstGeom prst="rect">
            <a:avLst/>
          </a:prstGeom>
        </p:spPr>
      </p:pic>
      <p:sp>
        <p:nvSpPr>
          <p:cNvPr id="11" name="Rettangolo 10">
            <a:extLst>
              <a:ext uri="{FF2B5EF4-FFF2-40B4-BE49-F238E27FC236}">
                <a16:creationId xmlns:a16="http://schemas.microsoft.com/office/drawing/2014/main" id="{3FA2743B-2B9D-4CCA-B4B4-EC9C595CD489}"/>
              </a:ext>
            </a:extLst>
          </p:cNvPr>
          <p:cNvSpPr/>
          <p:nvPr/>
        </p:nvSpPr>
        <p:spPr>
          <a:xfrm>
            <a:off x="-1" y="-18749"/>
            <a:ext cx="12192000" cy="748037"/>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ttangolo 11">
            <a:extLst>
              <a:ext uri="{FF2B5EF4-FFF2-40B4-BE49-F238E27FC236}">
                <a16:creationId xmlns:a16="http://schemas.microsoft.com/office/drawing/2014/main" id="{624C08F9-FC82-4961-8075-10E8126BF74A}"/>
              </a:ext>
            </a:extLst>
          </p:cNvPr>
          <p:cNvSpPr/>
          <p:nvPr/>
        </p:nvSpPr>
        <p:spPr>
          <a:xfrm>
            <a:off x="1" y="34566"/>
            <a:ext cx="12191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7E6E6"/>
                </a:solidFill>
                <a:effectLst/>
                <a:uLnTx/>
                <a:uFillTx/>
                <a:latin typeface="Calibri" panose="020F0502020204030204"/>
                <a:ea typeface="+mn-ea"/>
                <a:cs typeface="+mn-cs"/>
              </a:rPr>
              <a:t>TEX Upgrade</a:t>
            </a:r>
            <a:endParaRPr kumimoji="0" lang="en-GB" sz="3600" b="1" i="0" u="none" strike="noStrike" kern="1200" cap="all" spc="0" normalizeH="0" baseline="0" noProof="0" dirty="0">
              <a:ln>
                <a:noFill/>
              </a:ln>
              <a:solidFill>
                <a:srgbClr val="E7E6E6"/>
              </a:solidFill>
              <a:effectLst/>
              <a:uLnTx/>
              <a:uFillTx/>
              <a:latin typeface="Calibri" panose="020F0502020204030204"/>
              <a:ea typeface="+mn-ea"/>
              <a:cs typeface="+mn-cs"/>
            </a:endParaRPr>
          </a:p>
        </p:txBody>
      </p:sp>
      <p:sp>
        <p:nvSpPr>
          <p:cNvPr id="15" name="CasellaDiTesto 14">
            <a:extLst>
              <a:ext uri="{FF2B5EF4-FFF2-40B4-BE49-F238E27FC236}">
                <a16:creationId xmlns:a16="http://schemas.microsoft.com/office/drawing/2014/main" id="{2A6E5E8C-5A01-A20E-A88A-8FF5B296CA63}"/>
              </a:ext>
            </a:extLst>
          </p:cNvPr>
          <p:cNvSpPr txBox="1"/>
          <p:nvPr/>
        </p:nvSpPr>
        <p:spPr>
          <a:xfrm>
            <a:off x="85212" y="945593"/>
            <a:ext cx="5690200" cy="2939266"/>
          </a:xfrm>
          <a:prstGeom prst="rect">
            <a:avLst/>
          </a:prstGeom>
          <a:noFill/>
        </p:spPr>
        <p:txBody>
          <a:bodyPr wrap="square">
            <a:spAutoFit/>
          </a:bodyPr>
          <a:lstStyle/>
          <a:p>
            <a:pPr marL="285750" marR="0" lvl="0" indent="-285750" algn="just" defTabSz="914400" rtl="0" eaLnBrk="1" fontAlgn="auto" latinLnBrk="0" hangingPunct="1">
              <a:lnSpc>
                <a:spcPct val="10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An X-band </a:t>
            </a:r>
            <a:r>
              <a:rPr kumimoji="0" lang="en-US" sz="16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BOC pulse compressor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will be integrated in actual layout in order to increase the available power (ordered to PSI)</a:t>
            </a:r>
          </a:p>
          <a:p>
            <a:pPr marL="285750" marR="0" lvl="0" indent="-285750" algn="just" defTabSz="914400" rtl="0" eaLnBrk="1" fontAlgn="auto" latinLnBrk="0" hangingPunct="1">
              <a:lnSpc>
                <a:spcPct val="10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A new </a:t>
            </a:r>
            <a:r>
              <a:rPr kumimoji="0" lang="en-US" sz="16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X-band power source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based on </a:t>
            </a:r>
            <a:r>
              <a:rPr kumimoji="0" lang="en-US" sz="1600" b="1" i="0" u="none" strike="noStrike" kern="1200" cap="none" spc="0" normalizeH="0" baseline="0" noProof="0" dirty="0" err="1">
                <a:ln>
                  <a:noFill/>
                </a:ln>
                <a:solidFill>
                  <a:prstClr val="black"/>
                </a:solidFill>
                <a:effectLst/>
                <a:uLnTx/>
                <a:uFillTx/>
                <a:latin typeface="Calibri" panose="020F0502020204030204"/>
                <a:ea typeface="+mn-ea"/>
                <a:cs typeface="+mn-cs"/>
                <a:sym typeface="Symbol" panose="05050102010706020507" pitchFamily="18" charset="2"/>
              </a:rPr>
              <a:t>Scandinova</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k300 modulator</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with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Canon E37119 klystron </a:t>
            </a:r>
          </a:p>
          <a:p>
            <a:pPr marL="285750" marR="0" lvl="0" indent="-285750" algn="just" defTabSz="914400" rtl="0" eaLnBrk="1" fontAlgn="auto" latinLnBrk="0" hangingPunct="1">
              <a:lnSpc>
                <a:spcPct val="100000"/>
              </a:lnSpc>
              <a:spcBef>
                <a:spcPts val="1000"/>
              </a:spcBef>
              <a:spcAft>
                <a:spcPts val="0"/>
              </a:spcAft>
              <a:buClr>
                <a:srgbClr val="4196B4"/>
              </a:buClr>
              <a:buSzTx/>
              <a:buFont typeface="Cambria Math" panose="02040503050406030204" pitchFamily="18" charset="0"/>
              <a:buChar char="»"/>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A </a:t>
            </a:r>
            <a:r>
              <a:rPr kumimoji="0" lang="en-US" sz="16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C-band power source </a:t>
            </a:r>
            <a:r>
              <a:rPr kumimoji="0" lang="en-US" sz="1600" b="1" i="0" u="none" strike="noStrike" kern="1200" cap="none" spc="0" normalizeH="0" baseline="0" noProof="0" dirty="0" err="1">
                <a:ln>
                  <a:noFill/>
                </a:ln>
                <a:solidFill>
                  <a:prstClr val="black"/>
                </a:solidFill>
                <a:effectLst/>
                <a:uLnTx/>
                <a:uFillTx/>
                <a:latin typeface="Calibri" panose="020F0502020204030204"/>
                <a:ea typeface="+mn-ea"/>
                <a:cs typeface="+mn-cs"/>
                <a:sym typeface="Symbol" panose="05050102010706020507" pitchFamily="18" charset="2"/>
              </a:rPr>
              <a:t>Scandinova</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 k300 modulator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with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Canon E37217 klystron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with a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BOC pulse compressor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rPr>
              <a:t>already purchased (FAT of the klystron performed at Canon in November 2023, expected FAT of the complete source in Spring 2024) </a:t>
            </a:r>
          </a:p>
          <a:p>
            <a:pPr marL="285750" marR="0" lvl="0" indent="-285750" algn="just" defTabSz="914400" rtl="0" eaLnBrk="1" fontAlgn="auto" latinLnBrk="0" hangingPunct="1">
              <a:lnSpc>
                <a:spcPct val="100000"/>
              </a:lnSpc>
              <a:spcBef>
                <a:spcPts val="1000"/>
              </a:spcBef>
              <a:spcAft>
                <a:spcPts val="0"/>
              </a:spcAft>
              <a:buClr>
                <a:srgbClr val="4196B4"/>
              </a:buClr>
              <a:buSzTx/>
              <a:buFont typeface="Cambria Math" panose="02040503050406030204" pitchFamily="18" charset="0"/>
              <a:buChar char="»"/>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sym typeface="Symbol" panose="05050102010706020507" pitchFamily="18" charset="2"/>
            </a:endParaRPr>
          </a:p>
        </p:txBody>
      </p:sp>
      <p:graphicFrame>
        <p:nvGraphicFramePr>
          <p:cNvPr id="20" name="Segnaposto contenuto 3">
            <a:extLst>
              <a:ext uri="{FF2B5EF4-FFF2-40B4-BE49-F238E27FC236}">
                <a16:creationId xmlns:a16="http://schemas.microsoft.com/office/drawing/2014/main" id="{FC4B28A5-9138-659C-2D2E-64FE228FBD84}"/>
              </a:ext>
            </a:extLst>
          </p:cNvPr>
          <p:cNvGraphicFramePr>
            <a:graphicFrameLocks/>
          </p:cNvGraphicFramePr>
          <p:nvPr>
            <p:extLst>
              <p:ext uri="{D42A27DB-BD31-4B8C-83A1-F6EECF244321}">
                <p14:modId xmlns:p14="http://schemas.microsoft.com/office/powerpoint/2010/main" val="1772828882"/>
              </p:ext>
            </p:extLst>
          </p:nvPr>
        </p:nvGraphicFramePr>
        <p:xfrm>
          <a:off x="195148" y="3676318"/>
          <a:ext cx="3473395" cy="3101340"/>
        </p:xfrm>
        <a:graphic>
          <a:graphicData uri="http://schemas.openxmlformats.org/drawingml/2006/table">
            <a:tbl>
              <a:tblPr>
                <a:tableStyleId>{D7AC3CCA-C797-4891-BE02-D94E43425B78}</a:tableStyleId>
              </a:tblPr>
              <a:tblGrid>
                <a:gridCol w="2082866">
                  <a:extLst>
                    <a:ext uri="{9D8B030D-6E8A-4147-A177-3AD203B41FA5}">
                      <a16:colId xmlns:a16="http://schemas.microsoft.com/office/drawing/2014/main" val="3812762244"/>
                    </a:ext>
                  </a:extLst>
                </a:gridCol>
                <a:gridCol w="410242">
                  <a:extLst>
                    <a:ext uri="{9D8B030D-6E8A-4147-A177-3AD203B41FA5}">
                      <a16:colId xmlns:a16="http://schemas.microsoft.com/office/drawing/2014/main" val="1672546686"/>
                    </a:ext>
                  </a:extLst>
                </a:gridCol>
                <a:gridCol w="980287">
                  <a:extLst>
                    <a:ext uri="{9D8B030D-6E8A-4147-A177-3AD203B41FA5}">
                      <a16:colId xmlns:a16="http://schemas.microsoft.com/office/drawing/2014/main" val="3169626545"/>
                    </a:ext>
                  </a:extLst>
                </a:gridCol>
              </a:tblGrid>
              <a:tr h="346989">
                <a:tc>
                  <a:txBody>
                    <a:bodyPr/>
                    <a:lstStyle/>
                    <a:p>
                      <a:pPr algn="ctr" fontAlgn="b"/>
                      <a:r>
                        <a:rPr lang="it-IT" sz="1500" b="1" i="0" u="none" strike="noStrike" dirty="0" err="1">
                          <a:solidFill>
                            <a:srgbClr val="000000"/>
                          </a:solidFill>
                          <a:effectLst/>
                          <a:latin typeface="+mn-lt"/>
                        </a:rPr>
                        <a:t>Parameter</a:t>
                      </a:r>
                      <a:endParaRPr lang="it-IT" sz="1500" b="1" i="0" u="none" strike="noStrike" dirty="0">
                        <a:solidFill>
                          <a:srgbClr val="000000"/>
                        </a:solidFill>
                        <a:effectLst/>
                        <a:latin typeface="+mn-lt"/>
                      </a:endParaRPr>
                    </a:p>
                  </a:txBody>
                  <a:tcPr marL="9525" marR="9525" marT="9525" marB="0" anchor="ctr"/>
                </a:tc>
                <a:tc>
                  <a:txBody>
                    <a:bodyPr/>
                    <a:lstStyle/>
                    <a:p>
                      <a:pPr algn="ctr" fontAlgn="b"/>
                      <a:r>
                        <a:rPr lang="it-IT" sz="1500" b="1" i="0" u="none" strike="noStrike" dirty="0">
                          <a:solidFill>
                            <a:srgbClr val="000000"/>
                          </a:solidFill>
                          <a:effectLst/>
                          <a:latin typeface="+mn-lt"/>
                        </a:rPr>
                        <a:t>Unit</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it-IT" sz="1500" b="1" i="0" u="none" strike="noStrike" dirty="0">
                          <a:solidFill>
                            <a:srgbClr val="000000"/>
                          </a:solidFill>
                          <a:effectLst/>
                          <a:latin typeface="+mn-lt"/>
                        </a:rPr>
                        <a:t>Canon </a:t>
                      </a:r>
                    </a:p>
                    <a:p>
                      <a:pPr marL="0" marR="0" lvl="0" indent="0" algn="ctr" defTabSz="914400" rtl="0" eaLnBrk="1" fontAlgn="b" latinLnBrk="0" hangingPunct="1">
                        <a:lnSpc>
                          <a:spcPct val="100000"/>
                        </a:lnSpc>
                        <a:spcBef>
                          <a:spcPts val="0"/>
                        </a:spcBef>
                        <a:spcAft>
                          <a:spcPts val="0"/>
                        </a:spcAft>
                        <a:buClrTx/>
                        <a:buSzTx/>
                        <a:buFontTx/>
                        <a:buNone/>
                        <a:tabLst/>
                        <a:defRPr/>
                      </a:pPr>
                      <a:r>
                        <a:rPr lang="en-US" sz="1500" b="1" i="0" u="none" strike="noStrike" kern="1200" baseline="0" dirty="0">
                          <a:solidFill>
                            <a:schemeClr val="dk1"/>
                          </a:solidFill>
                          <a:latin typeface="+mn-lt"/>
                          <a:ea typeface="+mn-ea"/>
                          <a:cs typeface="+mn-cs"/>
                        </a:rPr>
                        <a:t>E37217</a:t>
                      </a:r>
                      <a:endParaRPr lang="it-IT" sz="1500" b="1" i="0" u="none" strike="noStrike" dirty="0">
                        <a:solidFill>
                          <a:srgbClr val="000000"/>
                        </a:solidFill>
                        <a:effectLst/>
                        <a:latin typeface="+mn-lt"/>
                      </a:endParaRPr>
                    </a:p>
                  </a:txBody>
                  <a:tcPr marL="9525" marR="9525" marT="9525" marB="0" anchor="b">
                    <a:solidFill>
                      <a:schemeClr val="accent5">
                        <a:lumMod val="40000"/>
                        <a:lumOff val="60000"/>
                      </a:schemeClr>
                    </a:solidFill>
                  </a:tcPr>
                </a:tc>
                <a:extLst>
                  <a:ext uri="{0D108BD9-81ED-4DB2-BD59-A6C34878D82A}">
                    <a16:rowId xmlns:a16="http://schemas.microsoft.com/office/drawing/2014/main" val="4251935813"/>
                  </a:ext>
                </a:extLst>
              </a:tr>
              <a:tr h="177035">
                <a:tc>
                  <a:txBody>
                    <a:bodyPr/>
                    <a:lstStyle/>
                    <a:p>
                      <a:pPr algn="l" fontAlgn="b"/>
                      <a:r>
                        <a:rPr lang="it-IT" sz="1500" u="none" strike="noStrike">
                          <a:effectLst/>
                          <a:latin typeface="+mn-lt"/>
                        </a:rPr>
                        <a:t>Frequency</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MHz</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a:solidFill>
                            <a:srgbClr val="000000"/>
                          </a:solidFill>
                          <a:effectLst/>
                          <a:latin typeface="+mn-lt"/>
                        </a:rPr>
                        <a:t>5712</a:t>
                      </a:r>
                      <a:endParaRPr lang="it-IT" sz="1500" b="0" i="0" u="none" strike="noStrike" dirty="0">
                        <a:solidFill>
                          <a:srgbClr val="000000"/>
                        </a:solidFill>
                        <a:effectLst/>
                        <a:latin typeface="+mn-lt"/>
                      </a:endParaRPr>
                    </a:p>
                  </a:txBody>
                  <a:tcPr marL="9525" marR="9525" marT="9525" marB="0" anchor="b">
                    <a:solidFill>
                      <a:schemeClr val="accent5">
                        <a:lumMod val="40000"/>
                        <a:lumOff val="60000"/>
                      </a:schemeClr>
                    </a:solidFill>
                  </a:tcPr>
                </a:tc>
                <a:extLst>
                  <a:ext uri="{0D108BD9-81ED-4DB2-BD59-A6C34878D82A}">
                    <a16:rowId xmlns:a16="http://schemas.microsoft.com/office/drawing/2014/main" val="2832237111"/>
                  </a:ext>
                </a:extLst>
              </a:tr>
              <a:tr h="177035">
                <a:tc>
                  <a:txBody>
                    <a:bodyPr/>
                    <a:lstStyle/>
                    <a:p>
                      <a:pPr algn="l" fontAlgn="b"/>
                      <a:r>
                        <a:rPr lang="it-IT" sz="1500" u="none" strike="noStrike" err="1">
                          <a:effectLst/>
                          <a:latin typeface="+mn-lt"/>
                        </a:rPr>
                        <a:t>Vk</a:t>
                      </a:r>
                      <a:r>
                        <a:rPr lang="it-IT" sz="1500" u="none" strike="noStrike">
                          <a:effectLst/>
                          <a:latin typeface="+mn-lt"/>
                        </a:rPr>
                        <a:t> </a:t>
                      </a:r>
                      <a:r>
                        <a:rPr lang="it-IT" sz="1500" u="none" strike="noStrike" err="1">
                          <a:effectLst/>
                          <a:latin typeface="+mn-lt"/>
                        </a:rPr>
                        <a:t>beam</a:t>
                      </a:r>
                      <a:r>
                        <a:rPr lang="it-IT" sz="1500" u="none" strike="noStrike">
                          <a:effectLst/>
                          <a:latin typeface="+mn-lt"/>
                        </a:rPr>
                        <a:t> </a:t>
                      </a:r>
                      <a:r>
                        <a:rPr lang="it-IT" sz="1500" u="none" strike="noStrike" err="1">
                          <a:effectLst/>
                          <a:latin typeface="+mn-lt"/>
                        </a:rPr>
                        <a:t>voltage</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kV</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a:solidFill>
                            <a:srgbClr val="000000"/>
                          </a:solidFill>
                          <a:effectLst/>
                          <a:latin typeface="+mn-lt"/>
                        </a:rPr>
                        <a:t>280</a:t>
                      </a:r>
                      <a:endParaRPr lang="it-IT" sz="1500" b="0" i="0" u="none" strike="noStrike" dirty="0">
                        <a:solidFill>
                          <a:srgbClr val="000000"/>
                        </a:solidFill>
                        <a:effectLst/>
                        <a:latin typeface="+mn-lt"/>
                      </a:endParaRPr>
                    </a:p>
                  </a:txBody>
                  <a:tcPr marL="9525" marR="9525" marT="9525" marB="0" anchor="b">
                    <a:solidFill>
                      <a:schemeClr val="accent5">
                        <a:lumMod val="40000"/>
                        <a:lumOff val="60000"/>
                      </a:schemeClr>
                    </a:solidFill>
                  </a:tcPr>
                </a:tc>
                <a:extLst>
                  <a:ext uri="{0D108BD9-81ED-4DB2-BD59-A6C34878D82A}">
                    <a16:rowId xmlns:a16="http://schemas.microsoft.com/office/drawing/2014/main" val="4071042932"/>
                  </a:ext>
                </a:extLst>
              </a:tr>
              <a:tr h="177035">
                <a:tc>
                  <a:txBody>
                    <a:bodyPr/>
                    <a:lstStyle/>
                    <a:p>
                      <a:pPr algn="l" fontAlgn="b"/>
                      <a:r>
                        <a:rPr lang="it-IT" sz="1500" u="none" strike="noStrike" err="1">
                          <a:effectLst/>
                          <a:latin typeface="+mn-lt"/>
                        </a:rPr>
                        <a:t>Ik</a:t>
                      </a:r>
                      <a:r>
                        <a:rPr lang="it-IT" sz="1500" u="none" strike="noStrike">
                          <a:effectLst/>
                          <a:latin typeface="+mn-lt"/>
                        </a:rPr>
                        <a:t> </a:t>
                      </a:r>
                      <a:r>
                        <a:rPr lang="it-IT" sz="1500" u="none" strike="noStrike" err="1">
                          <a:effectLst/>
                          <a:latin typeface="+mn-lt"/>
                        </a:rPr>
                        <a:t>cathode</a:t>
                      </a:r>
                      <a:r>
                        <a:rPr lang="it-IT" sz="1500" u="none" strike="noStrike">
                          <a:effectLst/>
                          <a:latin typeface="+mn-lt"/>
                        </a:rPr>
                        <a:t> </a:t>
                      </a:r>
                      <a:r>
                        <a:rPr lang="it-IT" sz="1500" u="none" strike="noStrike" err="1">
                          <a:effectLst/>
                          <a:latin typeface="+mn-lt"/>
                        </a:rPr>
                        <a:t>current</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A</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dirty="0">
                          <a:solidFill>
                            <a:srgbClr val="000000"/>
                          </a:solidFill>
                          <a:effectLst/>
                          <a:latin typeface="+mn-lt"/>
                        </a:rPr>
                        <a:t>240</a:t>
                      </a:r>
                    </a:p>
                  </a:txBody>
                  <a:tcPr marL="9525" marR="9525" marT="9525" marB="0" anchor="b">
                    <a:solidFill>
                      <a:schemeClr val="accent5">
                        <a:lumMod val="40000"/>
                        <a:lumOff val="60000"/>
                      </a:schemeClr>
                    </a:solidFill>
                  </a:tcPr>
                </a:tc>
                <a:extLst>
                  <a:ext uri="{0D108BD9-81ED-4DB2-BD59-A6C34878D82A}">
                    <a16:rowId xmlns:a16="http://schemas.microsoft.com/office/drawing/2014/main" val="709678453"/>
                  </a:ext>
                </a:extLst>
              </a:tr>
              <a:tr h="177035">
                <a:tc>
                  <a:txBody>
                    <a:bodyPr/>
                    <a:lstStyle/>
                    <a:p>
                      <a:pPr algn="l" fontAlgn="b"/>
                      <a:r>
                        <a:rPr lang="it-IT" sz="1500" u="none" strike="noStrike">
                          <a:effectLst/>
                          <a:latin typeface="+mn-lt"/>
                        </a:rPr>
                        <a:t>Peak drive power</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W</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600" b="0" i="0" u="none" strike="noStrike" dirty="0">
                          <a:solidFill>
                            <a:srgbClr val="000000"/>
                          </a:solidFill>
                          <a:effectLst/>
                          <a:latin typeface="+mn-lt"/>
                        </a:rPr>
                        <a:t>500</a:t>
                      </a:r>
                    </a:p>
                  </a:txBody>
                  <a:tcPr marL="9525" marR="9525" marT="9525" marB="0" anchor="b">
                    <a:solidFill>
                      <a:schemeClr val="accent5">
                        <a:lumMod val="40000"/>
                        <a:lumOff val="60000"/>
                      </a:schemeClr>
                    </a:solidFill>
                  </a:tcPr>
                </a:tc>
                <a:extLst>
                  <a:ext uri="{0D108BD9-81ED-4DB2-BD59-A6C34878D82A}">
                    <a16:rowId xmlns:a16="http://schemas.microsoft.com/office/drawing/2014/main" val="74447142"/>
                  </a:ext>
                </a:extLst>
              </a:tr>
              <a:tr h="177035">
                <a:tc>
                  <a:txBody>
                    <a:bodyPr/>
                    <a:lstStyle/>
                    <a:p>
                      <a:pPr algn="l" fontAlgn="b"/>
                      <a:r>
                        <a:rPr lang="it-IT" sz="1500" u="none" strike="noStrike">
                          <a:effectLst/>
                          <a:latin typeface="+mn-lt"/>
                        </a:rPr>
                        <a:t>Peak RF output Power</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MW</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dirty="0">
                          <a:solidFill>
                            <a:srgbClr val="000000"/>
                          </a:solidFill>
                          <a:effectLst/>
                          <a:latin typeface="+mn-lt"/>
                        </a:rPr>
                        <a:t>20</a:t>
                      </a:r>
                    </a:p>
                  </a:txBody>
                  <a:tcPr marL="9525" marR="9525" marT="9525" marB="0" anchor="b">
                    <a:solidFill>
                      <a:srgbClr val="FFFF00"/>
                    </a:solidFill>
                  </a:tcPr>
                </a:tc>
                <a:extLst>
                  <a:ext uri="{0D108BD9-81ED-4DB2-BD59-A6C34878D82A}">
                    <a16:rowId xmlns:a16="http://schemas.microsoft.com/office/drawing/2014/main" val="2974754420"/>
                  </a:ext>
                </a:extLst>
              </a:tr>
              <a:tr h="177035">
                <a:tc>
                  <a:txBody>
                    <a:bodyPr/>
                    <a:lstStyle/>
                    <a:p>
                      <a:pPr algn="l" fontAlgn="b"/>
                      <a:r>
                        <a:rPr lang="it-IT" sz="1500" u="none" strike="noStrike" dirty="0" err="1">
                          <a:effectLst/>
                          <a:latin typeface="+mn-lt"/>
                        </a:rPr>
                        <a:t>Average</a:t>
                      </a:r>
                      <a:r>
                        <a:rPr lang="it-IT" sz="1500" u="none" strike="noStrike" dirty="0">
                          <a:effectLst/>
                          <a:latin typeface="+mn-lt"/>
                        </a:rPr>
                        <a:t> RF output power</a:t>
                      </a:r>
                      <a:endParaRPr lang="it-IT" sz="1500" b="0" i="0" u="none" strike="noStrike" dirty="0">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kW</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a:solidFill>
                            <a:srgbClr val="000000"/>
                          </a:solidFill>
                          <a:effectLst/>
                          <a:latin typeface="+mn-lt"/>
                        </a:rPr>
                        <a:t>21</a:t>
                      </a:r>
                      <a:endParaRPr lang="it-IT" sz="1500" b="0" i="0" u="none" strike="noStrike" dirty="0">
                        <a:solidFill>
                          <a:srgbClr val="000000"/>
                        </a:solidFill>
                        <a:effectLst/>
                        <a:latin typeface="+mn-lt"/>
                      </a:endParaRPr>
                    </a:p>
                  </a:txBody>
                  <a:tcPr marL="9525" marR="9525" marT="9525" marB="0" anchor="b">
                    <a:solidFill>
                      <a:schemeClr val="accent5">
                        <a:lumMod val="40000"/>
                        <a:lumOff val="60000"/>
                      </a:schemeClr>
                    </a:solidFill>
                  </a:tcPr>
                </a:tc>
                <a:extLst>
                  <a:ext uri="{0D108BD9-81ED-4DB2-BD59-A6C34878D82A}">
                    <a16:rowId xmlns:a16="http://schemas.microsoft.com/office/drawing/2014/main" val="1541645565"/>
                  </a:ext>
                </a:extLst>
              </a:tr>
              <a:tr h="177035">
                <a:tc>
                  <a:txBody>
                    <a:bodyPr/>
                    <a:lstStyle/>
                    <a:p>
                      <a:pPr algn="l" fontAlgn="b"/>
                      <a:r>
                        <a:rPr lang="it-IT" sz="1500" u="none" strike="noStrike" dirty="0">
                          <a:effectLst/>
                          <a:latin typeface="+mn-lt"/>
                        </a:rPr>
                        <a:t>Modulator </a:t>
                      </a:r>
                      <a:r>
                        <a:rPr lang="it-IT" sz="1500" u="none" strike="noStrike" dirty="0" err="1">
                          <a:effectLst/>
                          <a:latin typeface="+mn-lt"/>
                        </a:rPr>
                        <a:t>Average</a:t>
                      </a:r>
                      <a:r>
                        <a:rPr lang="it-IT" sz="1500" u="none" strike="noStrike" dirty="0">
                          <a:effectLst/>
                          <a:latin typeface="+mn-lt"/>
                        </a:rPr>
                        <a:t> power</a:t>
                      </a:r>
                      <a:endParaRPr lang="it-IT" sz="1500" b="0" i="0" u="none" strike="noStrike" dirty="0">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kW</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dirty="0">
                          <a:solidFill>
                            <a:srgbClr val="000000"/>
                          </a:solidFill>
                          <a:effectLst/>
                          <a:latin typeface="+mn-lt"/>
                        </a:rPr>
                        <a:t>75,2</a:t>
                      </a:r>
                    </a:p>
                  </a:txBody>
                  <a:tcPr marL="9525" marR="9525" marT="9525" marB="0" anchor="b">
                    <a:solidFill>
                      <a:schemeClr val="accent5">
                        <a:lumMod val="40000"/>
                        <a:lumOff val="60000"/>
                      </a:schemeClr>
                    </a:solidFill>
                  </a:tcPr>
                </a:tc>
                <a:extLst>
                  <a:ext uri="{0D108BD9-81ED-4DB2-BD59-A6C34878D82A}">
                    <a16:rowId xmlns:a16="http://schemas.microsoft.com/office/drawing/2014/main" val="2575063548"/>
                  </a:ext>
                </a:extLst>
              </a:tr>
              <a:tr h="177035">
                <a:tc>
                  <a:txBody>
                    <a:bodyPr/>
                    <a:lstStyle/>
                    <a:p>
                      <a:pPr algn="l" fontAlgn="b"/>
                      <a:r>
                        <a:rPr lang="it-IT" sz="1500" u="none" strike="noStrike" dirty="0">
                          <a:effectLst/>
                          <a:latin typeface="+mn-lt"/>
                        </a:rPr>
                        <a:t>RF </a:t>
                      </a:r>
                      <a:r>
                        <a:rPr lang="it-IT" sz="1500" u="none" strike="noStrike" dirty="0" err="1">
                          <a:effectLst/>
                          <a:latin typeface="+mn-lt"/>
                        </a:rPr>
                        <a:t>pulse</a:t>
                      </a:r>
                      <a:r>
                        <a:rPr lang="it-IT" sz="1500" u="none" strike="noStrike" dirty="0">
                          <a:effectLst/>
                          <a:latin typeface="+mn-lt"/>
                        </a:rPr>
                        <a:t> </a:t>
                      </a:r>
                      <a:r>
                        <a:rPr lang="it-IT" sz="1500" u="none" strike="noStrike" dirty="0" err="1">
                          <a:effectLst/>
                          <a:latin typeface="+mn-lt"/>
                        </a:rPr>
                        <a:t>length</a:t>
                      </a:r>
                      <a:endParaRPr lang="it-IT" sz="1500" b="0" i="0" u="none" strike="noStrike" dirty="0">
                        <a:solidFill>
                          <a:srgbClr val="000000"/>
                        </a:solidFill>
                        <a:effectLst/>
                        <a:latin typeface="+mn-lt"/>
                      </a:endParaRPr>
                    </a:p>
                  </a:txBody>
                  <a:tcPr marL="9525" marR="9525" marT="9525" marB="0" anchor="b"/>
                </a:tc>
                <a:tc>
                  <a:txBody>
                    <a:bodyPr/>
                    <a:lstStyle/>
                    <a:p>
                      <a:pPr algn="ctr" fontAlgn="b"/>
                      <a:r>
                        <a:rPr lang="it-IT" sz="1500" u="none" strike="noStrike" err="1">
                          <a:effectLst/>
                          <a:latin typeface="+mn-lt"/>
                        </a:rPr>
                        <a:t>us</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dirty="0">
                          <a:solidFill>
                            <a:srgbClr val="000000"/>
                          </a:solidFill>
                          <a:effectLst/>
                          <a:latin typeface="+mn-lt"/>
                        </a:rPr>
                        <a:t>2.5</a:t>
                      </a:r>
                    </a:p>
                  </a:txBody>
                  <a:tcPr marL="9525" marR="9525" marT="9525" marB="0" anchor="b">
                    <a:solidFill>
                      <a:srgbClr val="FFFF00"/>
                    </a:solidFill>
                  </a:tcPr>
                </a:tc>
                <a:extLst>
                  <a:ext uri="{0D108BD9-81ED-4DB2-BD59-A6C34878D82A}">
                    <a16:rowId xmlns:a16="http://schemas.microsoft.com/office/drawing/2014/main" val="2740754082"/>
                  </a:ext>
                </a:extLst>
              </a:tr>
              <a:tr h="177035">
                <a:tc>
                  <a:txBody>
                    <a:bodyPr/>
                    <a:lstStyle/>
                    <a:p>
                      <a:pPr algn="l" fontAlgn="b"/>
                      <a:r>
                        <a:rPr lang="it-IT" sz="1500" u="none" strike="noStrike" err="1">
                          <a:effectLst/>
                          <a:latin typeface="+mn-lt"/>
                        </a:rPr>
                        <a:t>Repetition</a:t>
                      </a:r>
                      <a:r>
                        <a:rPr lang="it-IT" sz="1500" u="none" strike="noStrike">
                          <a:effectLst/>
                          <a:latin typeface="+mn-lt"/>
                        </a:rPr>
                        <a:t> Rate</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Hz</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dirty="0">
                          <a:solidFill>
                            <a:srgbClr val="000000"/>
                          </a:solidFill>
                          <a:effectLst/>
                          <a:latin typeface="+mn-lt"/>
                        </a:rPr>
                        <a:t>400</a:t>
                      </a:r>
                    </a:p>
                  </a:txBody>
                  <a:tcPr marL="9525" marR="9525" marT="9525" marB="0" anchor="b">
                    <a:solidFill>
                      <a:srgbClr val="FFFF00"/>
                    </a:solidFill>
                  </a:tcPr>
                </a:tc>
                <a:extLst>
                  <a:ext uri="{0D108BD9-81ED-4DB2-BD59-A6C34878D82A}">
                    <a16:rowId xmlns:a16="http://schemas.microsoft.com/office/drawing/2014/main" val="875373408"/>
                  </a:ext>
                </a:extLst>
              </a:tr>
              <a:tr h="177035">
                <a:tc>
                  <a:txBody>
                    <a:bodyPr/>
                    <a:lstStyle/>
                    <a:p>
                      <a:pPr algn="l" fontAlgn="b"/>
                      <a:r>
                        <a:rPr lang="it-IT" sz="1500" u="none" strike="noStrike">
                          <a:effectLst/>
                          <a:latin typeface="+mn-lt"/>
                        </a:rPr>
                        <a:t>Gain</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dB</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dirty="0">
                          <a:solidFill>
                            <a:srgbClr val="000000"/>
                          </a:solidFill>
                          <a:effectLst/>
                          <a:latin typeface="+mn-lt"/>
                        </a:rPr>
                        <a:t>50</a:t>
                      </a:r>
                    </a:p>
                  </a:txBody>
                  <a:tcPr marL="9525" marR="9525" marT="9525" marB="0" anchor="b">
                    <a:solidFill>
                      <a:schemeClr val="accent5">
                        <a:lumMod val="40000"/>
                        <a:lumOff val="60000"/>
                      </a:schemeClr>
                    </a:solidFill>
                  </a:tcPr>
                </a:tc>
                <a:extLst>
                  <a:ext uri="{0D108BD9-81ED-4DB2-BD59-A6C34878D82A}">
                    <a16:rowId xmlns:a16="http://schemas.microsoft.com/office/drawing/2014/main" val="1532591980"/>
                  </a:ext>
                </a:extLst>
              </a:tr>
              <a:tr h="177035">
                <a:tc>
                  <a:txBody>
                    <a:bodyPr/>
                    <a:lstStyle/>
                    <a:p>
                      <a:pPr algn="l" fontAlgn="b"/>
                      <a:r>
                        <a:rPr lang="it-IT" sz="1500" u="none" strike="noStrike" dirty="0" err="1">
                          <a:effectLst/>
                          <a:latin typeface="+mn-lt"/>
                        </a:rPr>
                        <a:t>Efficiency</a:t>
                      </a:r>
                      <a:endParaRPr lang="it-IT" sz="1500" b="0" i="0" u="none" strike="noStrike" dirty="0">
                        <a:solidFill>
                          <a:srgbClr val="000000"/>
                        </a:solidFill>
                        <a:effectLst/>
                        <a:latin typeface="+mn-lt"/>
                      </a:endParaRPr>
                    </a:p>
                  </a:txBody>
                  <a:tcPr marL="9525" marR="9525" marT="9525" marB="0" anchor="b"/>
                </a:tc>
                <a:tc>
                  <a:txBody>
                    <a:bodyPr/>
                    <a:lstStyle/>
                    <a:p>
                      <a:pPr algn="ctr" fontAlgn="b"/>
                      <a:r>
                        <a:rPr lang="it-IT" sz="1500" u="none" strike="noStrike">
                          <a:effectLst/>
                          <a:latin typeface="+mn-lt"/>
                        </a:rPr>
                        <a:t>%</a:t>
                      </a:r>
                      <a:endParaRPr lang="it-IT" sz="1500" b="0" i="0" u="none" strike="noStrike">
                        <a:solidFill>
                          <a:srgbClr val="000000"/>
                        </a:solidFill>
                        <a:effectLst/>
                        <a:latin typeface="+mn-lt"/>
                      </a:endParaRPr>
                    </a:p>
                  </a:txBody>
                  <a:tcPr marL="9525" marR="9525" marT="9525" marB="0" anchor="b"/>
                </a:tc>
                <a:tc>
                  <a:txBody>
                    <a:bodyPr/>
                    <a:lstStyle/>
                    <a:p>
                      <a:pPr algn="ctr" fontAlgn="b"/>
                      <a:r>
                        <a:rPr lang="it-IT" sz="1500" b="0" i="0" u="none" strike="noStrike" dirty="0">
                          <a:solidFill>
                            <a:srgbClr val="000000"/>
                          </a:solidFill>
                          <a:effectLst/>
                          <a:latin typeface="+mn-lt"/>
                        </a:rPr>
                        <a:t>40</a:t>
                      </a:r>
                    </a:p>
                  </a:txBody>
                  <a:tcPr marL="9525" marR="9525" marT="9525" marB="0" anchor="b">
                    <a:solidFill>
                      <a:schemeClr val="accent5">
                        <a:lumMod val="40000"/>
                        <a:lumOff val="60000"/>
                      </a:schemeClr>
                    </a:solidFill>
                  </a:tcPr>
                </a:tc>
                <a:extLst>
                  <a:ext uri="{0D108BD9-81ED-4DB2-BD59-A6C34878D82A}">
                    <a16:rowId xmlns:a16="http://schemas.microsoft.com/office/drawing/2014/main" val="4113599455"/>
                  </a:ext>
                </a:extLst>
              </a:tr>
            </a:tbl>
          </a:graphicData>
        </a:graphic>
      </p:graphicFrame>
      <p:pic>
        <p:nvPicPr>
          <p:cNvPr id="22" name="Immagine 21">
            <a:extLst>
              <a:ext uri="{FF2B5EF4-FFF2-40B4-BE49-F238E27FC236}">
                <a16:creationId xmlns:a16="http://schemas.microsoft.com/office/drawing/2014/main" id="{C63B1BF6-F400-2D62-9BB3-0F4CBD7C85D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51660" y="4288486"/>
            <a:ext cx="4375085" cy="2534948"/>
          </a:xfrm>
          <a:prstGeom prst="rect">
            <a:avLst/>
          </a:prstGeom>
        </p:spPr>
      </p:pic>
      <p:sp>
        <p:nvSpPr>
          <p:cNvPr id="24" name="CasellaDiTesto 23">
            <a:extLst>
              <a:ext uri="{FF2B5EF4-FFF2-40B4-BE49-F238E27FC236}">
                <a16:creationId xmlns:a16="http://schemas.microsoft.com/office/drawing/2014/main" id="{58AAEF46-8802-66BD-675A-0B13DC7D39B6}"/>
              </a:ext>
            </a:extLst>
          </p:cNvPr>
          <p:cNvSpPr txBox="1"/>
          <p:nvPr/>
        </p:nvSpPr>
        <p:spPr>
          <a:xfrm>
            <a:off x="7127649" y="4128008"/>
            <a:ext cx="6096000" cy="615553"/>
          </a:xfrm>
          <a:prstGeom prst="rect">
            <a:avLst/>
          </a:prstGeom>
          <a:noFill/>
        </p:spPr>
        <p:txBody>
          <a:bodyPr wrap="square">
            <a:spAutoFit/>
          </a:bodyPr>
          <a:lstStyle/>
          <a:p>
            <a:pPr marL="0" marR="0" lvl="0" indent="0" defTabSz="914400" rtl="0" eaLnBrk="1" fontAlgn="auto" latinLnBrk="0" hangingPunct="1">
              <a:lnSpc>
                <a:spcPct val="100000"/>
              </a:lnSpc>
              <a:spcBef>
                <a:spcPts val="1000"/>
              </a:spcBef>
              <a:spcAft>
                <a:spcPts val="0"/>
              </a:spcAft>
              <a:buClr>
                <a:srgbClr val="4196B4"/>
              </a:buClr>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High gradient C-band Gun</a:t>
            </a:r>
            <a:r>
              <a:rPr lang="en-US" b="1" dirty="0">
                <a:solidFill>
                  <a:srgbClr val="0000FF"/>
                </a:solidFill>
                <a:latin typeface="Calibri" panose="020F0502020204030204"/>
                <a:sym typeface="Symbol" panose="05050102010706020507" pitchFamily="18" charset="2"/>
              </a:rPr>
              <a:t>                                                                  </a:t>
            </a:r>
            <a:r>
              <a:rPr lang="en-US" sz="1600" b="1" dirty="0">
                <a:latin typeface="Calibri" panose="020F0502020204030204"/>
                <a:sym typeface="Symbol" panose="05050102010706020507" pitchFamily="18" charset="2"/>
              </a:rPr>
              <a:t>(now @PSI)</a:t>
            </a:r>
            <a:r>
              <a:rPr kumimoji="0" lang="en-US" sz="1600" b="1" i="0" u="none" strike="noStrike" kern="1200" cap="none" spc="0" normalizeH="0" baseline="0" noProof="0" dirty="0">
                <a:ln>
                  <a:noFill/>
                </a:ln>
                <a:effectLst/>
                <a:uLnTx/>
                <a:uFillTx/>
                <a:latin typeface="Calibri" panose="020F0502020204030204"/>
                <a:ea typeface="+mn-ea"/>
                <a:cs typeface="+mn-cs"/>
                <a:sym typeface="Symbol" panose="05050102010706020507" pitchFamily="18" charset="2"/>
              </a:rPr>
              <a:t> </a:t>
            </a:r>
            <a:endParaRPr kumimoji="0" lang="en-US" sz="1800" b="1" i="0" u="none" strike="noStrike" kern="1200" cap="none" spc="0" normalizeH="0" baseline="0" noProof="0" dirty="0">
              <a:ln>
                <a:noFill/>
              </a:ln>
              <a:effectLst/>
              <a:uLnTx/>
              <a:uFillTx/>
              <a:latin typeface="Calibri" panose="020F0502020204030204"/>
              <a:ea typeface="+mn-ea"/>
              <a:cs typeface="+mn-cs"/>
              <a:sym typeface="Symbol" panose="05050102010706020507" pitchFamily="18" charset="2"/>
            </a:endParaRPr>
          </a:p>
        </p:txBody>
      </p:sp>
      <p:sp>
        <p:nvSpPr>
          <p:cNvPr id="25" name="CasellaDiTesto 24">
            <a:extLst>
              <a:ext uri="{FF2B5EF4-FFF2-40B4-BE49-F238E27FC236}">
                <a16:creationId xmlns:a16="http://schemas.microsoft.com/office/drawing/2014/main" id="{E18AD8C9-D8E7-4CD1-545D-D4E4A6700A03}"/>
              </a:ext>
            </a:extLst>
          </p:cNvPr>
          <p:cNvSpPr txBox="1"/>
          <p:nvPr/>
        </p:nvSpPr>
        <p:spPr>
          <a:xfrm>
            <a:off x="4439138" y="3283799"/>
            <a:ext cx="6096000" cy="369332"/>
          </a:xfrm>
          <a:prstGeom prst="rect">
            <a:avLst/>
          </a:prstGeom>
          <a:noFill/>
        </p:spPr>
        <p:txBody>
          <a:bodyPr wrap="square">
            <a:spAutoFit/>
          </a:bodyPr>
          <a:lstStyle/>
          <a:p>
            <a:pPr marL="0" marR="0" lvl="0" indent="0" algn="just" defTabSz="914400" rtl="0" eaLnBrk="1" fontAlgn="auto" latinLnBrk="0" hangingPunct="1">
              <a:lnSpc>
                <a:spcPct val="100000"/>
              </a:lnSpc>
              <a:spcBef>
                <a:spcPts val="1000"/>
              </a:spcBef>
              <a:spcAft>
                <a:spcPts val="0"/>
              </a:spcAft>
              <a:buClr>
                <a:srgbClr val="4196B4"/>
              </a:buClr>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New C-band Source</a:t>
            </a:r>
          </a:p>
        </p:txBody>
      </p:sp>
      <p:sp>
        <p:nvSpPr>
          <p:cNvPr id="26" name="CasellaDiTesto 25">
            <a:extLst>
              <a:ext uri="{FF2B5EF4-FFF2-40B4-BE49-F238E27FC236}">
                <a16:creationId xmlns:a16="http://schemas.microsoft.com/office/drawing/2014/main" id="{80DEAB67-7082-4128-097B-D6351D31E7D8}"/>
              </a:ext>
            </a:extLst>
          </p:cNvPr>
          <p:cNvSpPr txBox="1"/>
          <p:nvPr/>
        </p:nvSpPr>
        <p:spPr>
          <a:xfrm>
            <a:off x="4876800" y="3712030"/>
            <a:ext cx="6096000" cy="369332"/>
          </a:xfrm>
          <a:prstGeom prst="rect">
            <a:avLst/>
          </a:prstGeom>
          <a:noFill/>
        </p:spPr>
        <p:txBody>
          <a:bodyPr wrap="square">
            <a:spAutoFit/>
          </a:bodyPr>
          <a:lstStyle/>
          <a:p>
            <a:pPr marL="0" marR="0" lvl="0" indent="0" algn="just" defTabSz="914400" rtl="0" eaLnBrk="1" fontAlgn="auto" latinLnBrk="0" hangingPunct="1">
              <a:lnSpc>
                <a:spcPct val="100000"/>
              </a:lnSpc>
              <a:spcBef>
                <a:spcPts val="1000"/>
              </a:spcBef>
              <a:spcAft>
                <a:spcPts val="0"/>
              </a:spcAft>
              <a:buClr>
                <a:srgbClr val="4196B4"/>
              </a:buClr>
              <a:buSzTx/>
              <a:buFontTx/>
              <a:buNone/>
              <a:tabLst/>
              <a:defRPr/>
            </a:pPr>
            <a:r>
              <a:rPr kumimoji="0" lang="en-US" sz="1800" b="1" i="0" u="none" strike="noStrike" kern="1200" cap="none" spc="0" normalizeH="0" baseline="0" noProof="0" dirty="0">
                <a:ln>
                  <a:noFill/>
                </a:ln>
                <a:solidFill>
                  <a:srgbClr val="0000FF"/>
                </a:solidFill>
                <a:effectLst/>
                <a:uLnTx/>
                <a:uFillTx/>
                <a:latin typeface="Calibri" panose="020F0502020204030204"/>
                <a:ea typeface="+mn-ea"/>
                <a:cs typeface="+mn-cs"/>
                <a:sym typeface="Symbol" panose="05050102010706020507" pitchFamily="18" charset="2"/>
              </a:rPr>
              <a:t>New X-band Source</a:t>
            </a:r>
          </a:p>
        </p:txBody>
      </p:sp>
      <p:cxnSp>
        <p:nvCxnSpPr>
          <p:cNvPr id="27" name="Connettore 2 26">
            <a:extLst>
              <a:ext uri="{FF2B5EF4-FFF2-40B4-BE49-F238E27FC236}">
                <a16:creationId xmlns:a16="http://schemas.microsoft.com/office/drawing/2014/main" id="{D96F409A-4F16-87A9-BDE4-D35FBCD8E8E5}"/>
              </a:ext>
            </a:extLst>
          </p:cNvPr>
          <p:cNvCxnSpPr>
            <a:cxnSpLocks/>
          </p:cNvCxnSpPr>
          <p:nvPr/>
        </p:nvCxnSpPr>
        <p:spPr>
          <a:xfrm flipV="1">
            <a:off x="6951138" y="3712030"/>
            <a:ext cx="564087" cy="184666"/>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ttore 2 28">
            <a:extLst>
              <a:ext uri="{FF2B5EF4-FFF2-40B4-BE49-F238E27FC236}">
                <a16:creationId xmlns:a16="http://schemas.microsoft.com/office/drawing/2014/main" id="{37469A0D-C2A0-1280-7DC5-6897B3A32757}"/>
              </a:ext>
            </a:extLst>
          </p:cNvPr>
          <p:cNvCxnSpPr>
            <a:cxnSpLocks/>
          </p:cNvCxnSpPr>
          <p:nvPr/>
        </p:nvCxnSpPr>
        <p:spPr>
          <a:xfrm flipV="1">
            <a:off x="6422501" y="3244334"/>
            <a:ext cx="564087" cy="184666"/>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 name="Rettangolo 1">
            <a:extLst>
              <a:ext uri="{FF2B5EF4-FFF2-40B4-BE49-F238E27FC236}">
                <a16:creationId xmlns:a16="http://schemas.microsoft.com/office/drawing/2014/main" id="{3EFA152C-F1A4-A221-C4DF-3711E5334B7B}"/>
              </a:ext>
            </a:extLst>
          </p:cNvPr>
          <p:cNvSpPr/>
          <p:nvPr/>
        </p:nvSpPr>
        <p:spPr>
          <a:xfrm>
            <a:off x="6951138" y="6588369"/>
            <a:ext cx="536000" cy="14458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12492714"/>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2446</TotalTime>
  <Words>2722</Words>
  <Application>Microsoft Office PowerPoint</Application>
  <PresentationFormat>Widescreen</PresentationFormat>
  <Paragraphs>436</Paragraphs>
  <Slides>17</Slides>
  <Notes>9</Notes>
  <HiddenSlides>0</HiddenSlides>
  <MMClips>0</MMClips>
  <ScaleCrop>false</ScaleCrop>
  <HeadingPairs>
    <vt:vector size="6" baseType="variant">
      <vt:variant>
        <vt:lpstr>Caratteri utilizzati</vt:lpstr>
      </vt:variant>
      <vt:variant>
        <vt:i4>8</vt:i4>
      </vt:variant>
      <vt:variant>
        <vt:lpstr>Tema</vt:lpstr>
      </vt:variant>
      <vt:variant>
        <vt:i4>3</vt:i4>
      </vt:variant>
      <vt:variant>
        <vt:lpstr>Titoli diapositive</vt:lpstr>
      </vt:variant>
      <vt:variant>
        <vt:i4>17</vt:i4>
      </vt:variant>
    </vt:vector>
  </HeadingPairs>
  <TitlesOfParts>
    <vt:vector size="28" baseType="lpstr">
      <vt:lpstr>Arial</vt:lpstr>
      <vt:lpstr>Arial Narrow</vt:lpstr>
      <vt:lpstr>Arial Rounded MT Bold</vt:lpstr>
      <vt:lpstr>Calibri</vt:lpstr>
      <vt:lpstr>Calibri Light</vt:lpstr>
      <vt:lpstr>Cambria Math</vt:lpstr>
      <vt:lpstr>Roboto</vt:lpstr>
      <vt:lpstr>Symbol</vt:lpstr>
      <vt:lpstr>Tema di Office</vt:lpstr>
      <vt:lpstr>1_Tema di Office</vt:lpstr>
      <vt:lpstr>1_Office Theme</vt:lpstr>
      <vt:lpstr>Progress on the Eupraxia@SPARC_LAB Project: with special focus on X-band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alesini</dc:creator>
  <cp:lastModifiedBy>Fabio Cardelli</cp:lastModifiedBy>
  <cp:revision>356</cp:revision>
  <dcterms:created xsi:type="dcterms:W3CDTF">2021-02-19T09:30:36Z</dcterms:created>
  <dcterms:modified xsi:type="dcterms:W3CDTF">2023-12-11T22:58:04Z</dcterms:modified>
</cp:coreProperties>
</file>