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8"/>
  </p:notesMasterIdLst>
  <p:handoutMasterIdLst>
    <p:handoutMasterId r:id="rId19"/>
  </p:handoutMasterIdLst>
  <p:sldIdLst>
    <p:sldId id="330" r:id="rId2"/>
    <p:sldId id="543" r:id="rId3"/>
    <p:sldId id="525" r:id="rId4"/>
    <p:sldId id="501" r:id="rId5"/>
    <p:sldId id="459" r:id="rId6"/>
    <p:sldId id="476" r:id="rId7"/>
    <p:sldId id="495" r:id="rId8"/>
    <p:sldId id="502" r:id="rId9"/>
    <p:sldId id="406" r:id="rId10"/>
    <p:sldId id="407" r:id="rId11"/>
    <p:sldId id="524" r:id="rId12"/>
    <p:sldId id="520" r:id="rId13"/>
    <p:sldId id="541" r:id="rId14"/>
    <p:sldId id="542" r:id="rId15"/>
    <p:sldId id="539" r:id="rId16"/>
    <p:sldId id="496" r:id="rId17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BD00"/>
    <a:srgbClr val="FFFFFF"/>
    <a:srgbClr val="EF5B00"/>
    <a:srgbClr val="FACA00"/>
    <a:srgbClr val="010000"/>
    <a:srgbClr val="808080"/>
    <a:srgbClr val="000000"/>
    <a:srgbClr val="FDCA00"/>
    <a:srgbClr val="C50006"/>
    <a:srgbClr val="7C20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53" autoAdjust="0"/>
    <p:restoredTop sz="97274" autoAdjust="0"/>
  </p:normalViewPr>
  <p:slideViewPr>
    <p:cSldViewPr snapToObjects="1">
      <p:cViewPr varScale="1">
        <p:scale>
          <a:sx n="150" d="100"/>
          <a:sy n="150" d="100"/>
        </p:scale>
        <p:origin x="432" y="126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0" d="100"/>
          <a:sy n="80" d="100"/>
        </p:scale>
        <p:origin x="3996" y="108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lang="en-US" sz="1000" kern="1000" spc="23" dirty="0">
              <a:solidFill>
                <a:srgbClr val="C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34397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03A2D76-6D49-7940-A8E8-34DFBF1E72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10428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3454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03510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726807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CCC4204-0565-6FD7-466E-250FB4AF3B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313777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86258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7348054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09CD-136A-4BCD-AD4A-7130D03AE92F}" type="datetimeFigureOut">
              <a:rPr lang="en-US" smtClean="0"/>
              <a:t>12/11/2023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2F52-3833-4232-AAEB-1D8ADF9E8E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77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6" y="764861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1"/>
            <a:ext cx="6708025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8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88" indent="-177788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8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91446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046068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90" r:id="rId9"/>
    <p:sldLayoutId id="2147483991" r:id="rId10"/>
    <p:sldLayoutId id="2147483995" r:id="rId11"/>
    <p:sldLayoutId id="2147483996" r:id="rId12"/>
  </p:sldLayoutIdLst>
  <p:transition spd="med"/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31.emf"/><Relationship Id="rId7" Type="http://schemas.openxmlformats.org/officeDocument/2006/relationships/image" Target="../media/image35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10" Type="http://schemas.openxmlformats.org/officeDocument/2006/relationships/image" Target="../media/image38.emf"/><Relationship Id="rId4" Type="http://schemas.openxmlformats.org/officeDocument/2006/relationships/image" Target="../media/image32.emf"/><Relationship Id="rId9" Type="http://schemas.openxmlformats.org/officeDocument/2006/relationships/image" Target="../media/image3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gif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13" Type="http://schemas.openxmlformats.org/officeDocument/2006/relationships/image" Target="../media/image30.emf"/><Relationship Id="rId3" Type="http://schemas.openxmlformats.org/officeDocument/2006/relationships/image" Target="../media/image20.emf"/><Relationship Id="rId7" Type="http://schemas.openxmlformats.org/officeDocument/2006/relationships/image" Target="../media/image24.emf"/><Relationship Id="rId12" Type="http://schemas.openxmlformats.org/officeDocument/2006/relationships/image" Target="../media/image2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emf"/><Relationship Id="rId11" Type="http://schemas.openxmlformats.org/officeDocument/2006/relationships/image" Target="../media/image28.emf"/><Relationship Id="rId5" Type="http://schemas.openxmlformats.org/officeDocument/2006/relationships/image" Target="../media/image22.emf"/><Relationship Id="rId10" Type="http://schemas.openxmlformats.org/officeDocument/2006/relationships/image" Target="../media/image27.emf"/><Relationship Id="rId4" Type="http://schemas.openxmlformats.org/officeDocument/2006/relationships/image" Target="../media/image21.emf"/><Relationship Id="rId9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812E8-D6B3-2323-701A-AB53FCE54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PolariX</a:t>
            </a:r>
            <a:r>
              <a:rPr lang="en-US" dirty="0"/>
              <a:t> TDS system at </a:t>
            </a:r>
            <a:r>
              <a:rPr lang="en-US" dirty="0" err="1"/>
              <a:t>SwissFEL</a:t>
            </a:r>
            <a:r>
              <a:rPr lang="en-US" dirty="0"/>
              <a:t> </a:t>
            </a:r>
            <a:br>
              <a:rPr lang="en-US" dirty="0"/>
            </a:br>
            <a:endParaRPr lang="de-CH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/>
              <a:t>Thomas Geoffrey Lucas on behalf of the </a:t>
            </a:r>
            <a:r>
              <a:rPr lang="en-GB" noProof="0" dirty="0" err="1"/>
              <a:t>PolariX</a:t>
            </a:r>
            <a:r>
              <a:rPr lang="en-GB" noProof="0" dirty="0"/>
              <a:t> team ::  Paul Scherrer Institute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CLIC Mini Week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233428" y="851472"/>
            <a:ext cx="5760640" cy="1731139"/>
            <a:chOff x="1115616" y="61463"/>
            <a:chExt cx="6768752" cy="2225202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C393F995-A8FA-91C5-A255-C2448ECD6C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15616" y="61463"/>
              <a:ext cx="6768752" cy="2225202"/>
            </a:xfrm>
            <a:prstGeom prst="rect">
              <a:avLst/>
            </a:prstGeom>
          </p:spPr>
        </p:pic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B0DD4C5-655B-3BE9-54FD-E05D18CC7237}"/>
                </a:ext>
              </a:extLst>
            </p:cNvPr>
            <p:cNvSpPr/>
            <p:nvPr/>
          </p:nvSpPr>
          <p:spPr bwMode="auto">
            <a:xfrm>
              <a:off x="6084167" y="213059"/>
              <a:ext cx="238811" cy="1825894"/>
            </a:xfrm>
            <a:prstGeom prst="rect">
              <a:avLst/>
            </a:prstGeom>
            <a:solidFill>
              <a:srgbClr val="7030A0">
                <a:alpha val="2117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8">
                <a:spcBef>
                  <a:spcPct val="0"/>
                </a:spcBef>
              </a:pPr>
              <a:endParaRPr lang="en-US" sz="2400" dirty="0">
                <a:latin typeface="Times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6A870574-0295-CBDE-92BB-62FC18BB12B7}"/>
                </a:ext>
              </a:extLst>
            </p:cNvPr>
            <p:cNvSpPr/>
            <p:nvPr/>
          </p:nvSpPr>
          <p:spPr bwMode="auto">
            <a:xfrm>
              <a:off x="5652120" y="213059"/>
              <a:ext cx="432048" cy="1825894"/>
            </a:xfrm>
            <a:prstGeom prst="rect">
              <a:avLst/>
            </a:prstGeom>
            <a:solidFill>
              <a:schemeClr val="bg2">
                <a:lumMod val="60000"/>
                <a:lumOff val="40000"/>
                <a:alpha val="21176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8">
                <a:spcBef>
                  <a:spcPct val="0"/>
                </a:spcBef>
              </a:pPr>
              <a:endParaRPr lang="en-US" sz="2400" dirty="0">
                <a:latin typeface="Times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128C927-4C09-6FE0-C820-7E5553CFD395}"/>
                </a:ext>
              </a:extLst>
            </p:cNvPr>
            <p:cNvSpPr/>
            <p:nvPr/>
          </p:nvSpPr>
          <p:spPr bwMode="auto">
            <a:xfrm>
              <a:off x="4788024" y="213059"/>
              <a:ext cx="545698" cy="1825894"/>
            </a:xfrm>
            <a:prstGeom prst="rect">
              <a:avLst/>
            </a:prstGeom>
            <a:solidFill>
              <a:srgbClr val="0070C0">
                <a:alpha val="2117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8">
                <a:spcBef>
                  <a:spcPct val="0"/>
                </a:spcBef>
              </a:pPr>
              <a:endParaRPr lang="en-US" sz="2400">
                <a:latin typeface="Times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EEFB1F6-5274-F200-A1E2-0C1641628DEC}"/>
                </a:ext>
              </a:extLst>
            </p:cNvPr>
            <p:cNvSpPr/>
            <p:nvPr/>
          </p:nvSpPr>
          <p:spPr bwMode="auto">
            <a:xfrm>
              <a:off x="5330758" y="212386"/>
              <a:ext cx="321362" cy="1825896"/>
            </a:xfrm>
            <a:prstGeom prst="rect">
              <a:avLst/>
            </a:prstGeom>
            <a:solidFill>
              <a:srgbClr val="FF0000">
                <a:alpha val="2117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8">
                <a:spcBef>
                  <a:spcPct val="0"/>
                </a:spcBef>
              </a:pPr>
              <a:endParaRPr lang="en-US" sz="2400">
                <a:latin typeface="Times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739444" y="2669330"/>
            <a:ext cx="5321589" cy="2160240"/>
            <a:chOff x="1409005" y="2368990"/>
            <a:chExt cx="6324344" cy="257902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5CFDE36-E0C8-98F2-BF45-D6956CB955B8}"/>
                </a:ext>
              </a:extLst>
            </p:cNvPr>
            <p:cNvGrpSpPr/>
            <p:nvPr/>
          </p:nvGrpSpPr>
          <p:grpSpPr>
            <a:xfrm>
              <a:off x="1438796" y="2368990"/>
              <a:ext cx="6294553" cy="2579024"/>
              <a:chOff x="856013" y="2384974"/>
              <a:chExt cx="5141858" cy="2487093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D09D707A-3A53-4663-FBCA-2DD44D47641D}"/>
                  </a:ext>
                </a:extLst>
              </p:cNvPr>
              <p:cNvSpPr/>
              <p:nvPr/>
            </p:nvSpPr>
            <p:spPr bwMode="auto">
              <a:xfrm>
                <a:off x="2161815" y="2384975"/>
                <a:ext cx="1262798" cy="2487091"/>
              </a:xfrm>
              <a:prstGeom prst="rect">
                <a:avLst/>
              </a:prstGeom>
              <a:solidFill>
                <a:srgbClr val="FF0000">
                  <a:alpha val="21176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378">
                  <a:spcBef>
                    <a:spcPct val="0"/>
                  </a:spcBef>
                </a:pPr>
                <a:endParaRPr lang="en-US" sz="2400">
                  <a:latin typeface="Times" charset="0"/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DB24B90-A7A6-0C96-8488-08E346160546}"/>
                  </a:ext>
                </a:extLst>
              </p:cNvPr>
              <p:cNvSpPr/>
              <p:nvPr/>
            </p:nvSpPr>
            <p:spPr bwMode="auto">
              <a:xfrm>
                <a:off x="3422187" y="2384974"/>
                <a:ext cx="1239555" cy="2487091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  <a:alpha val="21176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378">
                  <a:spcBef>
                    <a:spcPct val="0"/>
                  </a:spcBef>
                </a:pPr>
                <a:endParaRPr lang="en-US" sz="2400">
                  <a:latin typeface="Times" charset="0"/>
                </a:endParaRP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AD44E636-CB40-AF48-954C-CE6852066308}"/>
                  </a:ext>
                </a:extLst>
              </p:cNvPr>
              <p:cNvSpPr/>
              <p:nvPr/>
            </p:nvSpPr>
            <p:spPr bwMode="auto">
              <a:xfrm>
                <a:off x="4661743" y="2384974"/>
                <a:ext cx="1336128" cy="2487093"/>
              </a:xfrm>
              <a:prstGeom prst="rect">
                <a:avLst/>
              </a:prstGeom>
              <a:solidFill>
                <a:srgbClr val="7030A0">
                  <a:alpha val="21176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378">
                  <a:spcBef>
                    <a:spcPct val="0"/>
                  </a:spcBef>
                </a:pPr>
                <a:endParaRPr lang="en-US" sz="2400">
                  <a:latin typeface="Times" charset="0"/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7C893C52-BA3B-E779-2AB6-6647AB02025E}"/>
                  </a:ext>
                </a:extLst>
              </p:cNvPr>
              <p:cNvSpPr/>
              <p:nvPr/>
            </p:nvSpPr>
            <p:spPr bwMode="auto">
              <a:xfrm>
                <a:off x="856013" y="2384975"/>
                <a:ext cx="1305804" cy="2487091"/>
              </a:xfrm>
              <a:prstGeom prst="rect">
                <a:avLst/>
              </a:prstGeom>
              <a:solidFill>
                <a:srgbClr val="0070C0">
                  <a:alpha val="21176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378">
                  <a:spcBef>
                    <a:spcPct val="0"/>
                  </a:spcBef>
                </a:pPr>
                <a:endParaRPr lang="en-US" sz="2400">
                  <a:latin typeface="Times" charset="0"/>
                </a:endParaRPr>
              </a:p>
            </p:txBody>
          </p:sp>
        </p:grp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C1E83AD-2ABE-70FD-FB96-257D828009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4329" y="2574638"/>
              <a:ext cx="1658116" cy="1105411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E240ECE-243F-CCAD-BFAC-7687CD8FB5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09005" y="3706218"/>
              <a:ext cx="1658121" cy="110541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9808A54-4ED0-DA1A-D8E9-0A127D99C38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31588" y="2606448"/>
              <a:ext cx="1644635" cy="109642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8906387-EF79-724D-573F-4FA6ACD0464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18164" y="3716257"/>
              <a:ext cx="1692352" cy="1128234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E003193-20D3-C766-3EA3-942B61F5343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954893" y="3709564"/>
              <a:ext cx="1692353" cy="112823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EA35080-B513-9F9E-BF8B-BF9FBC9BE83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999168" y="2580801"/>
              <a:ext cx="1648078" cy="1098719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CA1CB14-165E-19D6-A2DE-9398D9FF609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063447" y="2606448"/>
              <a:ext cx="1639675" cy="1093116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8C4BBC3-DFF0-5DCC-38C3-84DB463A1E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045048" y="3731375"/>
              <a:ext cx="1644635" cy="1096423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6D5464-AC59-EBE4-9B52-1BB201F5287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206312" y="4948014"/>
            <a:ext cx="575742" cy="147638"/>
          </a:xfrm>
        </p:spPr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186AA4-8F9B-8E30-1A46-60B53BB45879}"/>
              </a:ext>
            </a:extLst>
          </p:cNvPr>
          <p:cNvSpPr txBox="1"/>
          <p:nvPr/>
        </p:nvSpPr>
        <p:spPr>
          <a:xfrm>
            <a:off x="2555776" y="4938178"/>
            <a:ext cx="2844463" cy="14240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6C7E78-29CC-6996-A636-87C14D347996}"/>
              </a:ext>
            </a:extLst>
          </p:cNvPr>
          <p:cNvSpPr txBox="1"/>
          <p:nvPr/>
        </p:nvSpPr>
        <p:spPr>
          <a:xfrm>
            <a:off x="2708176" y="5090578"/>
            <a:ext cx="2844463" cy="14240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GB" sz="1400" i="1" noProof="0" dirty="0">
              <a:latin typeface="+mn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0042471C-74A3-31AE-70A0-703AB7E85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6635" y="229729"/>
            <a:ext cx="6708025" cy="381375"/>
          </a:xfrm>
        </p:spPr>
        <p:txBody>
          <a:bodyPr/>
          <a:lstStyle/>
          <a:p>
            <a:r>
              <a:rPr lang="de-CH" dirty="0" err="1"/>
              <a:t>Conditioning</a:t>
            </a:r>
            <a:r>
              <a:rPr lang="de-CH" dirty="0"/>
              <a:t> </a:t>
            </a:r>
            <a:r>
              <a:rPr lang="de-CH" dirty="0" err="1"/>
              <a:t>and</a:t>
            </a:r>
            <a:r>
              <a:rPr lang="de-CH" dirty="0"/>
              <a:t> breakdown </a:t>
            </a:r>
            <a:r>
              <a:rPr lang="de-CH" dirty="0" err="1"/>
              <a:t>analysis</a:t>
            </a:r>
            <a:br>
              <a:rPr lang="de-CH" dirty="0"/>
            </a:b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6785060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13644-C357-0162-B404-B5A234C85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RF setup and commissioning with beam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5F45F3-6BCC-34F6-F2DF-F28F48C9D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B931E622-36FB-EFC3-0EC9-3D1409D541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979"/>
          <a:stretch/>
        </p:blipFill>
        <p:spPr>
          <a:xfrm>
            <a:off x="4283968" y="2586649"/>
            <a:ext cx="3312368" cy="2181675"/>
          </a:xfrm>
          <a:prstGeom prst="rect">
            <a:avLst/>
          </a:prstGeom>
        </p:spPr>
      </p:pic>
      <p:pic>
        <p:nvPicPr>
          <p:cNvPr id="7" name="Picture 6" descr="Chart, pie chart&#10;&#10;Description automatically generated">
            <a:extLst>
              <a:ext uri="{FF2B5EF4-FFF2-40B4-BE49-F238E27FC236}">
                <a16:creationId xmlns:a16="http://schemas.microsoft.com/office/drawing/2014/main" id="{9AAFA2EA-DA8C-A107-1EE4-108D173EAAE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7262"/>
          <a:stretch/>
        </p:blipFill>
        <p:spPr>
          <a:xfrm>
            <a:off x="1687388" y="2568894"/>
            <a:ext cx="2236540" cy="21383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B523C1-EA08-9E94-9439-45F570B255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584" y="802249"/>
            <a:ext cx="4320480" cy="7086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C91821-56A3-776F-4193-D8CEE6701ABD}"/>
              </a:ext>
            </a:extLst>
          </p:cNvPr>
          <p:cNvSpPr txBox="1"/>
          <p:nvPr/>
        </p:nvSpPr>
        <p:spPr>
          <a:xfrm>
            <a:off x="5395636" y="856887"/>
            <a:ext cx="357090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Deflecting field is the sum of two rotating modes, one clockwise and the other counter clockwise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7E01F6-8EA4-8DFF-BECB-7673AE276784}"/>
              </a:ext>
            </a:extLst>
          </p:cNvPr>
          <p:cNvSpPr txBox="1"/>
          <p:nvPr/>
        </p:nvSpPr>
        <p:spPr>
          <a:xfrm>
            <a:off x="807839" y="1680203"/>
            <a:ext cx="81587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Wrong setting of the PSs and/or the amplitudes are unbalanced then the superposition of the two rotating modes results in an elliptically polarized mode, whose effect is to provide a kick in the plane orthogonal to the streaking plane (we will call this effect a </a:t>
            </a:r>
            <a:r>
              <a:rPr lang="en-GB" sz="1400" i="1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residual kick</a:t>
            </a:r>
            <a:r>
              <a:rPr lang="en-GB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).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148706A-A7E9-DF98-88FD-7C78E0DE7774}"/>
              </a:ext>
            </a:extLst>
          </p:cNvPr>
          <p:cNvSpPr txBox="1"/>
          <p:nvPr/>
        </p:nvSpPr>
        <p:spPr>
          <a:xfrm>
            <a:off x="3671891" y="4901873"/>
            <a:ext cx="1040413" cy="1768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100" kern="1000" spc="23" dirty="0">
                <a:latin typeface="Calibri Light" panose="020F0302020204030204" pitchFamily="34" charset="0"/>
                <a:cs typeface="Calibri Light" panose="020F0302020204030204" pitchFamily="34" charset="0"/>
              </a:rPr>
              <a:t>F. Marcellini et al.</a:t>
            </a:r>
          </a:p>
        </p:txBody>
      </p:sp>
    </p:spTree>
    <p:extLst>
      <p:ext uri="{BB962C8B-B14F-4D97-AF65-F5344CB8AC3E}">
        <p14:creationId xmlns:p14="http://schemas.microsoft.com/office/powerpoint/2010/main" val="652340729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2471C-74A3-31AE-70A0-703AB7E85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Variable polarization – first measurements</a:t>
            </a:r>
          </a:p>
        </p:txBody>
      </p:sp>
      <p:pic>
        <p:nvPicPr>
          <p:cNvPr id="5" name="Picture 4" descr="Calendar&#10;&#10;Description automatically generated">
            <a:extLst>
              <a:ext uri="{FF2B5EF4-FFF2-40B4-BE49-F238E27FC236}">
                <a16:creationId xmlns:a16="http://schemas.microsoft.com/office/drawing/2014/main" id="{7849B52B-CF34-F27D-13D1-5E0DFACC78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1294" y="633463"/>
            <a:ext cx="3852667" cy="452214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7A494D-C0AB-8080-218A-5DAFC32A5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F2E026-11FA-8A15-36E1-06880E622A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6508" y="1211414"/>
            <a:ext cx="2698935" cy="26530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09D4909-7FDE-7ECC-F6AF-A594A725BB01}"/>
              </a:ext>
            </a:extLst>
          </p:cNvPr>
          <p:cNvSpPr txBox="1"/>
          <p:nvPr/>
        </p:nvSpPr>
        <p:spPr>
          <a:xfrm>
            <a:off x="839791" y="4140705"/>
            <a:ext cx="4572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Right plots: Images on screen </a:t>
            </a:r>
            <a:r>
              <a:rPr lang="en-GB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before dipole </a:t>
            </a:r>
            <a:r>
              <a:rPr lang="en-GB" sz="1400" dirty="0"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as a function of polarization angle. </a:t>
            </a:r>
            <a:r>
              <a:rPr lang="en-GB" sz="1400" dirty="0">
                <a:solidFill>
                  <a:srgbClr val="0070C0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Dark polarization angles: 85 MW, red polarization angles: 72.8 MV. </a:t>
            </a:r>
            <a:endParaRPr lang="en-GB" sz="1400" dirty="0">
              <a:solidFill>
                <a:srgbClr val="0070C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BC5202-2972-B223-71F1-57A93FA5115D}"/>
              </a:ext>
            </a:extLst>
          </p:cNvPr>
          <p:cNvSpPr txBox="1"/>
          <p:nvPr/>
        </p:nvSpPr>
        <p:spPr>
          <a:xfrm>
            <a:off x="735392" y="755816"/>
            <a:ext cx="44277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Bunch centroid on a BPM after TDSs as a function of the global RF phase. </a:t>
            </a:r>
            <a:r>
              <a:rPr lang="en-GB" sz="14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Polarisation variation of 5 deg.</a:t>
            </a:r>
          </a:p>
        </p:txBody>
      </p:sp>
    </p:spTree>
    <p:extLst>
      <p:ext uri="{BB962C8B-B14F-4D97-AF65-F5344CB8AC3E}">
        <p14:creationId xmlns:p14="http://schemas.microsoft.com/office/powerpoint/2010/main" val="297357026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5A339-9A53-E702-863C-8483F08A5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Calibration, resolution and bunch length</a:t>
            </a:r>
            <a:br>
              <a:rPr lang="en-GB" dirty="0"/>
            </a:br>
            <a:endParaRPr lang="en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1728B1-96C0-A520-031B-2AAEB9A74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07F8BDBD-1234-32BF-6298-9BDE628FFE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5658" y="699543"/>
            <a:ext cx="5141969" cy="2016224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0F5600AB-7947-F8CF-5BC4-B7CD4696F4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73968"/>
            <a:ext cx="3950095" cy="2002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94AEE69-DDA9-F611-5091-DD49A2A526E3}"/>
              </a:ext>
            </a:extLst>
          </p:cNvPr>
          <p:cNvSpPr txBox="1"/>
          <p:nvPr/>
        </p:nvSpPr>
        <p:spPr>
          <a:xfrm>
            <a:off x="0" y="655809"/>
            <a:ext cx="3960440" cy="221599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71450" indent="-171450">
              <a:buFont typeface="System Font Regular"/>
              <a:buChar char="–"/>
            </a:pPr>
            <a:r>
              <a:rPr lang="en-GB" sz="1200" dirty="0">
                <a:effectLst/>
                <a:latin typeface="+mn-lt"/>
                <a:ea typeface="Lato" panose="020F0502020204030203" pitchFamily="34" charset="0"/>
                <a:cs typeface="Lato" panose="020F0502020204030203" pitchFamily="34" charset="0"/>
              </a:rPr>
              <a:t>The absolute calibration factor C between the transverse coordinate on a screen and the time coordinates within the electron bunch is obtained by measuring the dependence of the transverse position of the centroid of the streaked beam on the RF phase</a:t>
            </a:r>
          </a:p>
          <a:p>
            <a:pPr marL="171450" indent="-171450">
              <a:buFont typeface="System Font Regular"/>
              <a:buChar char="–"/>
            </a:pPr>
            <a:r>
              <a:rPr lang="en-GB" sz="1200" dirty="0">
                <a:latin typeface="+mn-lt"/>
                <a:ea typeface="Lato" panose="020F0502020204030203" pitchFamily="34" charset="0"/>
                <a:cs typeface="Lato" panose="020F0502020204030203" pitchFamily="34" charset="0"/>
              </a:rPr>
              <a:t>T</a:t>
            </a:r>
            <a:r>
              <a:rPr lang="en-GB" sz="1200" dirty="0">
                <a:effectLst/>
                <a:latin typeface="+mn-lt"/>
                <a:ea typeface="Lato" panose="020F0502020204030203" pitchFamily="34" charset="0"/>
                <a:cs typeface="Lato" panose="020F0502020204030203" pitchFamily="34" charset="0"/>
              </a:rPr>
              <a:t>ime coordinates are obtained by dividing the transverse coordinates on the screen by the calibration</a:t>
            </a:r>
          </a:p>
          <a:p>
            <a:pPr marL="171450" indent="-171450">
              <a:buFont typeface="System Font Regular"/>
              <a:buChar char="–"/>
            </a:pPr>
            <a:r>
              <a:rPr lang="en-GB" sz="1200" dirty="0">
                <a:effectLst/>
                <a:latin typeface="+mn-lt"/>
                <a:ea typeface="Lato" panose="020F0502020204030203" pitchFamily="34" charset="0"/>
                <a:cs typeface="Lato" panose="020F0502020204030203" pitchFamily="34" charset="0"/>
              </a:rPr>
              <a:t>Bunch length is simply obtained as the streaked beam size divided by the calibration factor C</a:t>
            </a:r>
          </a:p>
          <a:p>
            <a:pPr marL="171450" indent="-171450">
              <a:buFont typeface="System Font Regular"/>
              <a:buChar char="–"/>
            </a:pPr>
            <a:r>
              <a:rPr lang="en-GB" sz="1200" dirty="0">
                <a:latin typeface="+mn-lt"/>
                <a:ea typeface="Lato" panose="020F0502020204030203" pitchFamily="34" charset="0"/>
                <a:cs typeface="Lato" panose="020F0502020204030203" pitchFamily="34" charset="0"/>
              </a:rPr>
              <a:t>Resolution R= s</a:t>
            </a:r>
            <a:r>
              <a:rPr lang="en-GB" sz="1200" baseline="-25000" dirty="0">
                <a:latin typeface="+mn-lt"/>
                <a:ea typeface="Lato" panose="020F0502020204030203" pitchFamily="34" charset="0"/>
                <a:cs typeface="Lato" panose="020F0502020204030203" pitchFamily="34" charset="0"/>
              </a:rPr>
              <a:t>0</a:t>
            </a:r>
            <a:r>
              <a:rPr lang="en-GB" sz="1200" dirty="0">
                <a:latin typeface="+mn-lt"/>
                <a:ea typeface="Lato" panose="020F0502020204030203" pitchFamily="34" charset="0"/>
                <a:cs typeface="Lato" panose="020F0502020204030203" pitchFamily="34" charset="0"/>
              </a:rPr>
              <a:t>/C &lt; 1fs</a:t>
            </a:r>
            <a:endParaRPr lang="en-GB" sz="1200" dirty="0">
              <a:effectLst/>
              <a:latin typeface="+mn-lt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47BC5D-7D2B-DF62-F312-4748D76650EF}"/>
              </a:ext>
            </a:extLst>
          </p:cNvPr>
          <p:cNvSpPr txBox="1"/>
          <p:nvPr/>
        </p:nvSpPr>
        <p:spPr>
          <a:xfrm>
            <a:off x="4644008" y="2762513"/>
            <a:ext cx="32403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accent2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</a:rPr>
              <a:t>Deflecting voltage 85 MV, s</a:t>
            </a:r>
            <a:r>
              <a:rPr lang="en-GB" sz="1200" baseline="-25000" dirty="0">
                <a:solidFill>
                  <a:schemeClr val="accent2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</a:rPr>
              <a:t>0</a:t>
            </a:r>
            <a:r>
              <a:rPr lang="en-GB" sz="1200" dirty="0">
                <a:solidFill>
                  <a:schemeClr val="accent2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</a:rPr>
              <a:t> = </a:t>
            </a:r>
            <a:r>
              <a:rPr lang="el-GR" sz="1200" dirty="0">
                <a:solidFill>
                  <a:schemeClr val="accent2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</a:rPr>
              <a:t>47.7 ± 0.6 μ</a:t>
            </a:r>
            <a:r>
              <a:rPr lang="en-GB" sz="1200" dirty="0">
                <a:solidFill>
                  <a:schemeClr val="accent2"/>
                </a:solidFill>
                <a:latin typeface="+mn-lt"/>
                <a:ea typeface="Lato" panose="020F0502020204030203" pitchFamily="34" charset="0"/>
                <a:cs typeface="Lato" panose="020F0502020204030203" pitchFamily="34" charset="0"/>
              </a:rPr>
              <a:t>m </a:t>
            </a:r>
            <a:endParaRPr lang="en-GB" sz="1200" dirty="0">
              <a:solidFill>
                <a:schemeClr val="accent2"/>
              </a:solidFill>
              <a:effectLst/>
              <a:latin typeface="+mn-lt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E5E0EA-CA49-70C5-F69C-35D7E7A5BC0F}"/>
              </a:ext>
            </a:extLst>
          </p:cNvPr>
          <p:cNvSpPr txBox="1"/>
          <p:nvPr/>
        </p:nvSpPr>
        <p:spPr>
          <a:xfrm>
            <a:off x="4332025" y="1791735"/>
            <a:ext cx="1133872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000" dirty="0">
                <a:latin typeface="Symbol" pitchFamily="2" charset="2"/>
                <a:cs typeface="Calibri Light" panose="020F0302020204030204" pitchFamily="34" charset="0"/>
              </a:rPr>
              <a:t>s</a:t>
            </a:r>
            <a:r>
              <a:rPr lang="en-GB" sz="1000" baseline="-25000" dirty="0">
                <a:latin typeface="Calibri Light" panose="020F0302020204030204" pitchFamily="34" charset="0"/>
                <a:cs typeface="Calibri Light" panose="020F0302020204030204" pitchFamily="34" charset="0"/>
              </a:rPr>
              <a:t>0</a:t>
            </a:r>
            <a:r>
              <a:rPr lang="en-GB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 = </a:t>
            </a:r>
            <a:r>
              <a:rPr lang="el-GR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47.7 ± 0.6 μ</a:t>
            </a:r>
            <a:r>
              <a:rPr lang="en-GB" sz="1000" dirty="0">
                <a:latin typeface="Calibri Light" panose="020F0302020204030204" pitchFamily="34" charset="0"/>
                <a:cs typeface="Calibri Light" panose="020F0302020204030204" pitchFamily="34" charset="0"/>
              </a:rPr>
              <a:t>m </a:t>
            </a:r>
            <a:endParaRPr lang="en-CH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7833B4-81A9-AD6B-3B9A-A968A13EA96D}"/>
              </a:ext>
            </a:extLst>
          </p:cNvPr>
          <p:cNvSpPr txBox="1"/>
          <p:nvPr/>
        </p:nvSpPr>
        <p:spPr>
          <a:xfrm>
            <a:off x="1043609" y="4847837"/>
            <a:ext cx="2088232" cy="2306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i="1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Courtesy of </a:t>
            </a:r>
            <a:r>
              <a:rPr lang="en-GB" sz="14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Paolo </a:t>
            </a:r>
            <a:r>
              <a:rPr lang="en-GB" sz="1400" i="1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Craievich</a:t>
            </a:r>
            <a:endParaRPr lang="en-GB" sz="1400" i="1" noProof="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B804EB-C910-7430-1D2F-B5D2D1E6A19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356" r="8016"/>
          <a:stretch/>
        </p:blipFill>
        <p:spPr>
          <a:xfrm>
            <a:off x="4107564" y="3025089"/>
            <a:ext cx="2135764" cy="16133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0A0B70C-1A7B-5301-7FDF-4D0BCB00A950}"/>
              </a:ext>
            </a:extLst>
          </p:cNvPr>
          <p:cNvSpPr txBox="1"/>
          <p:nvPr/>
        </p:nvSpPr>
        <p:spPr>
          <a:xfrm>
            <a:off x="6300192" y="4182263"/>
            <a:ext cx="230425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600" dirty="0" err="1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Courtesy</a:t>
            </a:r>
            <a:r>
              <a:rPr lang="de-CH" sz="1600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600" dirty="0" err="1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de-CH" sz="1600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CH" sz="1600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S. Reiche’s </a:t>
            </a:r>
            <a:endParaRPr lang="de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6528C7-D78C-E0B9-7F2D-EC2127753515}"/>
              </a:ext>
            </a:extLst>
          </p:cNvPr>
          <p:cNvSpPr txBox="1"/>
          <p:nvPr/>
        </p:nvSpPr>
        <p:spPr>
          <a:xfrm>
            <a:off x="6243328" y="3110574"/>
            <a:ext cx="29993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ESASE: the periodicity of the modulation is 800 nm, corresponding to 2.66 fs. It shows that we have a resolution well be 1 fs</a:t>
            </a:r>
          </a:p>
        </p:txBody>
      </p:sp>
    </p:spTree>
    <p:extLst>
      <p:ext uri="{BB962C8B-B14F-4D97-AF65-F5344CB8AC3E}">
        <p14:creationId xmlns:p14="http://schemas.microsoft.com/office/powerpoint/2010/main" val="70378224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F51CFA-142E-EEF0-BDDA-8FF8D10565A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/>
              <a:t>Seven </a:t>
            </a:r>
            <a:r>
              <a:rPr lang="de-CH" dirty="0" err="1"/>
              <a:t>PolariX</a:t>
            </a:r>
            <a:r>
              <a:rPr lang="de-CH" dirty="0"/>
              <a:t> </a:t>
            </a:r>
            <a:r>
              <a:rPr lang="de-CH" dirty="0" err="1"/>
              <a:t>transverse</a:t>
            </a:r>
            <a:r>
              <a:rPr lang="de-CH" dirty="0"/>
              <a:t> </a:t>
            </a:r>
            <a:r>
              <a:rPr lang="de-CH" dirty="0" err="1"/>
              <a:t>deflecting</a:t>
            </a:r>
            <a:r>
              <a:rPr lang="de-CH" dirty="0"/>
              <a:t> </a:t>
            </a:r>
            <a:r>
              <a:rPr lang="de-CH" dirty="0" err="1"/>
              <a:t>structures</a:t>
            </a:r>
            <a:r>
              <a:rPr lang="de-CH" dirty="0"/>
              <a:t> </a:t>
            </a:r>
            <a:r>
              <a:rPr lang="de-CH" dirty="0" err="1"/>
              <a:t>have</a:t>
            </a:r>
            <a:r>
              <a:rPr lang="de-CH" dirty="0"/>
              <a:t> </a:t>
            </a:r>
            <a:r>
              <a:rPr lang="de-CH" dirty="0" err="1"/>
              <a:t>been</a:t>
            </a:r>
            <a:r>
              <a:rPr lang="de-CH" dirty="0"/>
              <a:t> </a:t>
            </a:r>
            <a:r>
              <a:rPr lang="de-CH" dirty="0" err="1"/>
              <a:t>realised</a:t>
            </a:r>
            <a:r>
              <a:rPr lang="de-CH" dirty="0"/>
              <a:t> </a:t>
            </a:r>
            <a:r>
              <a:rPr lang="de-CH" dirty="0" err="1"/>
              <a:t>as</a:t>
            </a:r>
            <a:r>
              <a:rPr lang="de-CH" dirty="0"/>
              <a:t> </a:t>
            </a:r>
            <a:r>
              <a:rPr lang="de-CH" dirty="0" err="1"/>
              <a:t>part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collaboration</a:t>
            </a:r>
            <a:r>
              <a:rPr lang="de-CH" dirty="0"/>
              <a:t> </a:t>
            </a:r>
            <a:r>
              <a:rPr lang="de-CH" dirty="0" err="1"/>
              <a:t>between</a:t>
            </a:r>
            <a:r>
              <a:rPr lang="de-CH" dirty="0"/>
              <a:t> PSI, DESY and CERN.</a:t>
            </a:r>
          </a:p>
          <a:p>
            <a:r>
              <a:rPr lang="de-CH" dirty="0" err="1"/>
              <a:t>Fabricated</a:t>
            </a:r>
            <a:r>
              <a:rPr lang="de-CH" dirty="0"/>
              <a:t> </a:t>
            </a:r>
            <a:r>
              <a:rPr lang="de-CH" dirty="0" err="1"/>
              <a:t>through</a:t>
            </a:r>
            <a:r>
              <a:rPr lang="de-CH" dirty="0"/>
              <a:t> PSI </a:t>
            </a:r>
            <a:r>
              <a:rPr lang="de-CH" dirty="0" err="1"/>
              <a:t>brazed</a:t>
            </a:r>
            <a:r>
              <a:rPr lang="de-CH" dirty="0"/>
              <a:t> </a:t>
            </a:r>
            <a:r>
              <a:rPr lang="de-CH" dirty="0" err="1"/>
              <a:t>structure</a:t>
            </a:r>
            <a:r>
              <a:rPr lang="de-CH" dirty="0"/>
              <a:t> </a:t>
            </a:r>
            <a:r>
              <a:rPr lang="de-CH" dirty="0" err="1"/>
              <a:t>technology</a:t>
            </a:r>
            <a:r>
              <a:rPr lang="de-CH" dirty="0"/>
              <a:t>,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low</a:t>
            </a:r>
            <a:r>
              <a:rPr lang="de-CH" dirty="0"/>
              <a:t> power </a:t>
            </a:r>
            <a:r>
              <a:rPr lang="de-CH" dirty="0" err="1"/>
              <a:t>measurements</a:t>
            </a:r>
            <a:r>
              <a:rPr lang="de-CH" dirty="0"/>
              <a:t> </a:t>
            </a:r>
            <a:r>
              <a:rPr lang="de-CH" dirty="0" err="1"/>
              <a:t>illustrate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these</a:t>
            </a:r>
            <a:r>
              <a:rPr lang="de-CH" dirty="0"/>
              <a:t> </a:t>
            </a:r>
            <a:r>
              <a:rPr lang="de-CH" dirty="0" err="1"/>
              <a:t>are</a:t>
            </a:r>
            <a:r>
              <a:rPr lang="de-CH" dirty="0"/>
              <a:t> </a:t>
            </a:r>
            <a:r>
              <a:rPr lang="de-CH" dirty="0" err="1"/>
              <a:t>extremely</a:t>
            </a:r>
            <a:r>
              <a:rPr lang="de-CH" dirty="0"/>
              <a:t> well-</a:t>
            </a:r>
            <a:r>
              <a:rPr lang="de-CH" dirty="0" err="1"/>
              <a:t>tuned</a:t>
            </a:r>
            <a:r>
              <a:rPr lang="de-CH" dirty="0"/>
              <a:t> </a:t>
            </a:r>
            <a:r>
              <a:rPr lang="de-CH" dirty="0" err="1"/>
              <a:t>structure</a:t>
            </a:r>
            <a:r>
              <a:rPr lang="de-CH" dirty="0"/>
              <a:t>.</a:t>
            </a:r>
          </a:p>
          <a:p>
            <a:r>
              <a:rPr lang="de-CH" dirty="0" err="1"/>
              <a:t>Two</a:t>
            </a:r>
            <a:r>
              <a:rPr lang="de-CH" dirty="0"/>
              <a:t> TDSs </a:t>
            </a:r>
            <a:r>
              <a:rPr lang="de-CH" dirty="0" err="1"/>
              <a:t>have</a:t>
            </a:r>
            <a:r>
              <a:rPr lang="de-CH" dirty="0"/>
              <a:t> </a:t>
            </a:r>
            <a:r>
              <a:rPr lang="de-CH" dirty="0" err="1"/>
              <a:t>been</a:t>
            </a:r>
            <a:r>
              <a:rPr lang="de-CH" dirty="0"/>
              <a:t> </a:t>
            </a:r>
            <a:r>
              <a:rPr lang="de-CH" dirty="0" err="1"/>
              <a:t>installed</a:t>
            </a:r>
            <a:r>
              <a:rPr lang="de-CH" dirty="0"/>
              <a:t> in </a:t>
            </a:r>
            <a:r>
              <a:rPr lang="de-CH" dirty="0" err="1"/>
              <a:t>the</a:t>
            </a:r>
            <a:r>
              <a:rPr lang="de-CH" dirty="0"/>
              <a:t> Athos </a:t>
            </a:r>
            <a:r>
              <a:rPr lang="de-CH" dirty="0" err="1"/>
              <a:t>line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SwissFEL</a:t>
            </a:r>
            <a:r>
              <a:rPr lang="de-CH" dirty="0"/>
              <a:t> and </a:t>
            </a:r>
            <a:r>
              <a:rPr lang="de-CH" dirty="0" err="1"/>
              <a:t>conditioned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high power </a:t>
            </a:r>
            <a:r>
              <a:rPr lang="de-CH" dirty="0" err="1"/>
              <a:t>across</a:t>
            </a:r>
            <a:r>
              <a:rPr lang="de-CH" dirty="0"/>
              <a:t> all </a:t>
            </a:r>
            <a:r>
              <a:rPr lang="de-CH" dirty="0" err="1"/>
              <a:t>polarisation</a:t>
            </a:r>
            <a:r>
              <a:rPr lang="de-CH" dirty="0"/>
              <a:t>. The </a:t>
            </a:r>
            <a:r>
              <a:rPr lang="de-CH" dirty="0" err="1"/>
              <a:t>conditioning</a:t>
            </a:r>
            <a:r>
              <a:rPr lang="de-CH" dirty="0"/>
              <a:t> </a:t>
            </a:r>
            <a:r>
              <a:rPr lang="de-CH" dirty="0" err="1"/>
              <a:t>found</a:t>
            </a:r>
            <a:r>
              <a:rPr lang="de-CH" dirty="0"/>
              <a:t> </a:t>
            </a:r>
            <a:r>
              <a:rPr lang="de-CH" dirty="0" err="1"/>
              <a:t>evidence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 a </a:t>
            </a:r>
            <a:r>
              <a:rPr lang="de-CH" dirty="0" err="1"/>
              <a:t>reduction</a:t>
            </a:r>
            <a:r>
              <a:rPr lang="de-CH" dirty="0"/>
              <a:t> in </a:t>
            </a:r>
            <a:r>
              <a:rPr lang="de-CH" dirty="0" err="1"/>
              <a:t>conditioning</a:t>
            </a:r>
            <a:r>
              <a:rPr lang="de-CH" dirty="0"/>
              <a:t> time </a:t>
            </a:r>
            <a:r>
              <a:rPr lang="de-CH" dirty="0" err="1"/>
              <a:t>when</a:t>
            </a:r>
            <a:r>
              <a:rPr lang="de-CH" dirty="0"/>
              <a:t> </a:t>
            </a:r>
            <a:r>
              <a:rPr lang="de-CH" dirty="0" err="1"/>
              <a:t>changing</a:t>
            </a:r>
            <a:r>
              <a:rPr lang="de-CH" dirty="0"/>
              <a:t> </a:t>
            </a:r>
            <a:r>
              <a:rPr lang="de-CH" dirty="0" err="1"/>
              <a:t>polarisation</a:t>
            </a:r>
            <a:r>
              <a:rPr lang="de-CH" dirty="0"/>
              <a:t> </a:t>
            </a:r>
            <a:r>
              <a:rPr lang="de-CH" dirty="0" err="1"/>
              <a:t>between</a:t>
            </a:r>
            <a:r>
              <a:rPr lang="de-CH" dirty="0"/>
              <a:t> </a:t>
            </a:r>
            <a:r>
              <a:rPr lang="de-CH" dirty="0" err="1"/>
              <a:t>angles</a:t>
            </a:r>
            <a:r>
              <a:rPr lang="de-CH" dirty="0"/>
              <a:t> </a:t>
            </a:r>
            <a:r>
              <a:rPr lang="de-CH" dirty="0" err="1"/>
              <a:t>where</a:t>
            </a:r>
            <a:r>
              <a:rPr lang="de-CH" dirty="0"/>
              <a:t> </a:t>
            </a:r>
            <a:r>
              <a:rPr lang="de-CH" dirty="0" err="1"/>
              <a:t>peak</a:t>
            </a:r>
            <a:r>
              <a:rPr lang="de-CH" dirty="0"/>
              <a:t> </a:t>
            </a:r>
            <a:r>
              <a:rPr lang="de-CH" dirty="0" err="1"/>
              <a:t>fields</a:t>
            </a:r>
            <a:r>
              <a:rPr lang="de-CH" dirty="0"/>
              <a:t> </a:t>
            </a:r>
            <a:r>
              <a:rPr lang="de-CH" dirty="0" err="1"/>
              <a:t>overlap</a:t>
            </a:r>
            <a:r>
              <a:rPr lang="de-CH" dirty="0"/>
              <a:t>.</a:t>
            </a:r>
          </a:p>
          <a:p>
            <a:r>
              <a:rPr lang="de-CH" dirty="0" err="1"/>
              <a:t>Measurements</a:t>
            </a:r>
            <a:r>
              <a:rPr lang="de-CH" dirty="0"/>
              <a:t> </a:t>
            </a:r>
            <a:r>
              <a:rPr lang="de-CH" dirty="0" err="1"/>
              <a:t>found</a:t>
            </a:r>
            <a:r>
              <a:rPr lang="de-CH" dirty="0"/>
              <a:t> a residual kick on </a:t>
            </a:r>
            <a:r>
              <a:rPr lang="de-CH" dirty="0" err="1"/>
              <a:t>the</a:t>
            </a:r>
            <a:r>
              <a:rPr lang="de-CH" dirty="0"/>
              <a:t> beam </a:t>
            </a:r>
            <a:r>
              <a:rPr lang="de-CH" dirty="0" err="1"/>
              <a:t>resulted</a:t>
            </a:r>
            <a:r>
              <a:rPr lang="de-CH" dirty="0"/>
              <a:t> in an </a:t>
            </a:r>
            <a:r>
              <a:rPr lang="de-CH" dirty="0" err="1"/>
              <a:t>ellipsoidal</a:t>
            </a:r>
            <a:r>
              <a:rPr lang="de-CH" dirty="0"/>
              <a:t> </a:t>
            </a:r>
            <a:r>
              <a:rPr lang="de-CH" dirty="0" err="1"/>
              <a:t>behaviour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streaking</a:t>
            </a:r>
            <a:r>
              <a:rPr lang="de-CH" dirty="0"/>
              <a:t>.</a:t>
            </a:r>
          </a:p>
          <a:p>
            <a:r>
              <a:rPr lang="de-CH" dirty="0"/>
              <a:t>After </a:t>
            </a:r>
            <a:r>
              <a:rPr lang="de-CH" dirty="0" err="1"/>
              <a:t>calibration</a:t>
            </a:r>
            <a:r>
              <a:rPr lang="de-CH" dirty="0"/>
              <a:t>,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first</a:t>
            </a:r>
            <a:r>
              <a:rPr lang="de-CH" dirty="0"/>
              <a:t> </a:t>
            </a:r>
            <a:r>
              <a:rPr lang="de-CH" dirty="0" err="1"/>
              <a:t>measurements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bunch</a:t>
            </a:r>
            <a:r>
              <a:rPr lang="de-CH" dirty="0"/>
              <a:t> </a:t>
            </a:r>
            <a:r>
              <a:rPr lang="de-CH" dirty="0" err="1"/>
              <a:t>length</a:t>
            </a:r>
            <a:r>
              <a:rPr lang="de-CH" dirty="0"/>
              <a:t> </a:t>
            </a:r>
            <a:r>
              <a:rPr lang="de-CH" dirty="0" err="1"/>
              <a:t>found</a:t>
            </a:r>
            <a:r>
              <a:rPr lang="de-CH" dirty="0"/>
              <a:t> a </a:t>
            </a:r>
            <a:r>
              <a:rPr lang="de-CH" dirty="0" err="1"/>
              <a:t>value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21.44 ± 3.2 </a:t>
            </a:r>
            <a:r>
              <a:rPr lang="de-CH" dirty="0" err="1"/>
              <a:t>fs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a </a:t>
            </a:r>
            <a:r>
              <a:rPr lang="de-CH" dirty="0" err="1"/>
              <a:t>measurement</a:t>
            </a:r>
            <a:r>
              <a:rPr lang="de-CH" dirty="0"/>
              <a:t> </a:t>
            </a:r>
            <a:r>
              <a:rPr lang="de-CH" dirty="0" err="1"/>
              <a:t>resolution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0.88 ± 0.13 </a:t>
            </a:r>
            <a:r>
              <a:rPr lang="de-CH" dirty="0" err="1"/>
              <a:t>fs</a:t>
            </a:r>
            <a:r>
              <a:rPr lang="de-CH" dirty="0"/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51CF12-5421-95BD-7E88-6BDC5EE54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Conclusions</a:t>
            </a:r>
            <a:endParaRPr lang="de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B7809B-FCB0-9B2B-D729-9D95E53F80E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9091594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Wir schaffen Wissen – heute für morgen</a:t>
            </a:r>
            <a:endParaRPr lang="de-CH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27088" y="764868"/>
            <a:ext cx="8316912" cy="4183379"/>
          </a:xfrm>
        </p:spPr>
        <p:txBody>
          <a:bodyPr/>
          <a:lstStyle/>
          <a:p>
            <a:pPr marL="0" indent="0">
              <a:buNone/>
            </a:pPr>
            <a:r>
              <a:rPr lang="de-CH" dirty="0" err="1"/>
              <a:t>Thank</a:t>
            </a:r>
            <a:r>
              <a:rPr lang="de-CH" dirty="0"/>
              <a:t> </a:t>
            </a:r>
            <a:r>
              <a:rPr lang="de-CH" dirty="0" err="1"/>
              <a:t>you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everyone</a:t>
            </a:r>
            <a:r>
              <a:rPr lang="de-CH" dirty="0"/>
              <a:t> </a:t>
            </a:r>
            <a:r>
              <a:rPr lang="de-CH" dirty="0" err="1"/>
              <a:t>that</a:t>
            </a:r>
            <a:r>
              <a:rPr lang="de-CH" dirty="0"/>
              <a:t> </a:t>
            </a:r>
            <a:r>
              <a:rPr lang="de-CH" dirty="0" err="1"/>
              <a:t>has</a:t>
            </a:r>
            <a:r>
              <a:rPr lang="de-CH" dirty="0"/>
              <a:t> </a:t>
            </a:r>
            <a:r>
              <a:rPr lang="de-CH" dirty="0" err="1"/>
              <a:t>contributed</a:t>
            </a:r>
            <a:r>
              <a:rPr lang="de-CH" dirty="0"/>
              <a:t>.</a:t>
            </a:r>
          </a:p>
          <a:p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We thank all the technical groups at PSI involved in the installation and commissioning of the </a:t>
            </a:r>
            <a:r>
              <a:rPr lang="en-US" sz="18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PolariX</a:t>
            </a:r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 TDS system</a:t>
            </a:r>
          </a:p>
          <a:p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To prepare my slides, I have especially used material from: E. Prat, F. Marcellini, S. Reiche</a:t>
            </a:r>
          </a:p>
          <a:p>
            <a:r>
              <a:rPr lang="en-U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Thanks also go to our colleagues at CERN and DESY involved in this collaboration for the useful discussions.</a:t>
            </a:r>
            <a:endParaRPr lang="de-CH" dirty="0"/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r>
              <a:rPr lang="de-CH" dirty="0" err="1"/>
              <a:t>Thank</a:t>
            </a:r>
            <a:r>
              <a:rPr lang="de-CH" dirty="0"/>
              <a:t> </a:t>
            </a:r>
            <a:r>
              <a:rPr lang="de-CH" dirty="0" err="1"/>
              <a:t>you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your</a:t>
            </a:r>
            <a:r>
              <a:rPr lang="de-CH" dirty="0"/>
              <a:t> </a:t>
            </a:r>
            <a:r>
              <a:rPr lang="de-CH" dirty="0" err="1"/>
              <a:t>attention</a:t>
            </a:r>
            <a:r>
              <a:rPr lang="de-CH" dirty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69279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Other X-band </a:t>
            </a:r>
            <a:r>
              <a:rPr lang="de-CH" dirty="0" err="1"/>
              <a:t>components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72" y="723564"/>
            <a:ext cx="3849312" cy="28869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2688642"/>
            <a:ext cx="3295610" cy="24717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r="1102"/>
          <a:stretch/>
        </p:blipFill>
        <p:spPr>
          <a:xfrm>
            <a:off x="251520" y="3710208"/>
            <a:ext cx="5024002" cy="11813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50008" y="177424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err="1">
                <a:solidFill>
                  <a:srgbClr val="000000"/>
                </a:solidFill>
                <a:latin typeface="Calibri"/>
              </a:rPr>
              <a:t>Directional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err="1">
                <a:solidFill>
                  <a:srgbClr val="000000"/>
                </a:solidFill>
                <a:latin typeface="Calibri"/>
              </a:rPr>
              <a:t>couplers</a:t>
            </a: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52459" y="3782216"/>
            <a:ext cx="184624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000000"/>
                </a:solidFill>
                <a:latin typeface="Calibri"/>
              </a:rPr>
              <a:t>3-dB </a:t>
            </a:r>
            <a:r>
              <a:rPr lang="de-CH" sz="1800" dirty="0" err="1">
                <a:solidFill>
                  <a:srgbClr val="000000"/>
                </a:solidFill>
                <a:latin typeface="Calibri"/>
              </a:rPr>
              <a:t>splitters</a:t>
            </a: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28036" y="368771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000000"/>
                </a:solidFill>
                <a:latin typeface="Calibri"/>
              </a:rPr>
              <a:t>Loads</a:t>
            </a: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2965" y="771551"/>
            <a:ext cx="2515796" cy="19245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036983" y="149163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000000"/>
                </a:solidFill>
                <a:latin typeface="Calibri"/>
              </a:rPr>
              <a:t>BOC</a:t>
            </a: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659204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BE99D4E-B2B7-1D25-FDCC-0F15E1E41F2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de-CH" dirty="0"/>
              <a:t>PolariX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de-CH" dirty="0"/>
              <a:t>Low Power </a:t>
            </a:r>
            <a:r>
              <a:rPr lang="de-CH" dirty="0" err="1"/>
              <a:t>Measurements</a:t>
            </a:r>
            <a:r>
              <a:rPr lang="de-CH" dirty="0"/>
              <a:t> and </a:t>
            </a:r>
            <a:r>
              <a:rPr lang="de-CH" dirty="0" err="1"/>
              <a:t>Supporting</a:t>
            </a:r>
            <a:r>
              <a:rPr lang="de-CH" dirty="0"/>
              <a:t> X-band Components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de-CH" dirty="0"/>
              <a:t>RF System and High Power </a:t>
            </a:r>
            <a:r>
              <a:rPr lang="de-CH" dirty="0" err="1"/>
              <a:t>Conditioning</a:t>
            </a:r>
            <a:endParaRPr lang="de-CH" dirty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de-CH" dirty="0"/>
              <a:t>First Beam Operation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Calibration, resolution and bunch length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Conclusion</a:t>
            </a:r>
            <a:endParaRPr lang="de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65AA38-6470-2973-87FF-06FA52FF2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Contents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71B3F1-02BC-C0EF-9A67-2AD3BCAFC86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400430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E49CD-C1D5-7C66-9C26-72D913B71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Transverse Deflecting Structures – What’s next?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069C9A-1624-EE5B-398F-773C57B42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F921A0B-A2B2-B07D-D10F-E762F52F7922}"/>
              </a:ext>
            </a:extLst>
          </p:cNvPr>
          <p:cNvGrpSpPr>
            <a:grpSpLocks noChangeAspect="1"/>
          </p:cNvGrpSpPr>
          <p:nvPr/>
        </p:nvGrpSpPr>
        <p:grpSpPr>
          <a:xfrm>
            <a:off x="821128" y="1779661"/>
            <a:ext cx="2722983" cy="2109070"/>
            <a:chOff x="5693791" y="744498"/>
            <a:chExt cx="2452100" cy="189926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3688771-B03C-2F00-4C5D-67EB96F011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51128"/>
            <a:stretch/>
          </p:blipFill>
          <p:spPr>
            <a:xfrm>
              <a:off x="5693791" y="744498"/>
              <a:ext cx="2400300" cy="1899260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55B5AF2-0D3F-B42E-C21A-8BD18B9FD5F4}"/>
                </a:ext>
              </a:extLst>
            </p:cNvPr>
            <p:cNvSpPr/>
            <p:nvPr/>
          </p:nvSpPr>
          <p:spPr bwMode="auto">
            <a:xfrm>
              <a:off x="7164288" y="1923678"/>
              <a:ext cx="504056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1CC7B4F-110D-D9E6-EC7A-3357858B61E3}"/>
                </a:ext>
              </a:extLst>
            </p:cNvPr>
            <p:cNvSpPr/>
            <p:nvPr/>
          </p:nvSpPr>
          <p:spPr bwMode="auto">
            <a:xfrm>
              <a:off x="7641835" y="2139702"/>
              <a:ext cx="504056" cy="50405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8C330E3-B378-E9DB-70A7-4A23F44D2C81}"/>
                </a:ext>
              </a:extLst>
            </p:cNvPr>
            <p:cNvSpPr/>
            <p:nvPr/>
          </p:nvSpPr>
          <p:spPr bwMode="auto">
            <a:xfrm>
              <a:off x="7668344" y="2027498"/>
              <a:ext cx="216024" cy="2244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24CB201-F8C0-A9A4-70B3-22028AD8EE49}"/>
                </a:ext>
              </a:extLst>
            </p:cNvPr>
            <p:cNvSpPr/>
            <p:nvPr/>
          </p:nvSpPr>
          <p:spPr bwMode="auto">
            <a:xfrm>
              <a:off x="7242597" y="1811474"/>
              <a:ext cx="216024" cy="2244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04AAC46-FEF7-CCAE-86B2-20FAD817745B}"/>
                </a:ext>
              </a:extLst>
            </p:cNvPr>
            <p:cNvSpPr/>
            <p:nvPr/>
          </p:nvSpPr>
          <p:spPr bwMode="auto">
            <a:xfrm>
              <a:off x="5796136" y="1531826"/>
              <a:ext cx="319768" cy="50405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180B0CD7-EBCC-D699-604C-B9D88F4D76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6245" y="1779661"/>
            <a:ext cx="2722983" cy="200261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3D290BF-66DD-74E2-018B-15ACE137B3B0}"/>
              </a:ext>
            </a:extLst>
          </p:cNvPr>
          <p:cNvSpPr/>
          <p:nvPr/>
        </p:nvSpPr>
        <p:spPr>
          <a:xfrm>
            <a:off x="4965791" y="1207471"/>
            <a:ext cx="35283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POLARIzable X-band Transverse Deflection Structure – </a:t>
            </a:r>
            <a:r>
              <a:rPr lang="en-GB" sz="1400" b="1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POLARIX TDS</a:t>
            </a:r>
            <a:endParaRPr lang="en-CH" sz="1400" b="1" dirty="0">
              <a:solidFill>
                <a:srgbClr val="0070C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F2E87C8-659D-9F50-DD9C-E4E2CE165DA5}"/>
              </a:ext>
            </a:extLst>
          </p:cNvPr>
          <p:cNvSpPr txBox="1"/>
          <p:nvPr/>
        </p:nvSpPr>
        <p:spPr>
          <a:xfrm>
            <a:off x="821128" y="1183992"/>
            <a:ext cx="31660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GB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Conventional TDS: streaking in a fixed polarization (</a:t>
            </a:r>
            <a:r>
              <a:rPr lang="en-GB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</a:t>
            </a:r>
            <a:r>
              <a:rPr lang="en-GB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. e. vertical or horizontal)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A92368-02F5-E073-5928-2252F34D40E9}"/>
              </a:ext>
            </a:extLst>
          </p:cNvPr>
          <p:cNvSpPr txBox="1"/>
          <p:nvPr/>
        </p:nvSpPr>
        <p:spPr>
          <a:xfrm>
            <a:off x="821128" y="631704"/>
            <a:ext cx="82153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chemeClr val="accent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TDS are RF-based devices used for the manipulation and/or the diagnostics of charged particle beams to retrieve longitudinal/temporal proprieties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4601F4A-7E54-52E1-A6C8-EEAA15D2B723}"/>
              </a:ext>
            </a:extLst>
          </p:cNvPr>
          <p:cNvSpPr txBox="1"/>
          <p:nvPr/>
        </p:nvSpPr>
        <p:spPr>
          <a:xfrm>
            <a:off x="4450080" y="2139696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2D86C20-AD84-1B5F-AE1A-DF66E6844AE4}"/>
              </a:ext>
            </a:extLst>
          </p:cNvPr>
          <p:cNvSpPr txBox="1"/>
          <p:nvPr/>
        </p:nvSpPr>
        <p:spPr>
          <a:xfrm>
            <a:off x="716758" y="4030778"/>
            <a:ext cx="388843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The longitudinal distribution of the e-bunch is mapped into the transverse one thanks to the time dependent transversely deflecting field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6BC9E46-65F9-7D6A-560A-36410721A8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2664" y="4189576"/>
            <a:ext cx="3301519" cy="59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83494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The PolariX TDS </a:t>
            </a:r>
            <a:r>
              <a:rPr lang="de-CH" dirty="0" err="1"/>
              <a:t>has</a:t>
            </a:r>
            <a:r>
              <a:rPr lang="de-CH" dirty="0"/>
              <a:t> </a:t>
            </a:r>
            <a:r>
              <a:rPr lang="de-CH" dirty="0" err="1"/>
              <a:t>been</a:t>
            </a:r>
            <a:r>
              <a:rPr lang="de-CH" dirty="0"/>
              <a:t> </a:t>
            </a:r>
            <a:r>
              <a:rPr lang="de-CH" dirty="0" err="1"/>
              <a:t>developed</a:t>
            </a:r>
            <a:r>
              <a:rPr lang="de-CH" dirty="0"/>
              <a:t> in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framework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a </a:t>
            </a:r>
            <a:r>
              <a:rPr lang="de-CH" dirty="0" err="1"/>
              <a:t>collaboration</a:t>
            </a:r>
            <a:r>
              <a:rPr lang="de-CH" dirty="0"/>
              <a:t> </a:t>
            </a:r>
            <a:r>
              <a:rPr lang="de-CH" dirty="0" err="1"/>
              <a:t>among</a:t>
            </a:r>
            <a:r>
              <a:rPr lang="de-CH" dirty="0"/>
              <a:t> CERN, DESY and PSI.</a:t>
            </a:r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r>
              <a:rPr lang="de-CH" dirty="0"/>
              <a:t>As a </a:t>
            </a:r>
            <a:r>
              <a:rPr lang="de-CH" dirty="0" err="1"/>
              <a:t>result</a:t>
            </a:r>
            <a:r>
              <a:rPr lang="de-CH" dirty="0"/>
              <a:t>, 7 TDS </a:t>
            </a:r>
            <a:r>
              <a:rPr lang="de-CH" dirty="0" err="1"/>
              <a:t>have</a:t>
            </a:r>
            <a:r>
              <a:rPr lang="de-CH" dirty="0"/>
              <a:t> </a:t>
            </a:r>
            <a:r>
              <a:rPr lang="de-CH" dirty="0" err="1"/>
              <a:t>been</a:t>
            </a:r>
            <a:r>
              <a:rPr lang="de-CH" dirty="0"/>
              <a:t> </a:t>
            </a:r>
            <a:r>
              <a:rPr lang="de-CH" dirty="0" err="1"/>
              <a:t>produced</a:t>
            </a:r>
            <a:r>
              <a:rPr lang="de-CH" dirty="0"/>
              <a:t>:</a:t>
            </a:r>
          </a:p>
          <a:p>
            <a:endParaRPr lang="de-CH" dirty="0"/>
          </a:p>
          <a:p>
            <a:pPr lvl="1">
              <a:spcAft>
                <a:spcPts val="1200"/>
              </a:spcAft>
            </a:pPr>
            <a:r>
              <a:rPr lang="de-CH" dirty="0"/>
              <a:t>1 TDS in </a:t>
            </a:r>
            <a:r>
              <a:rPr lang="de-CH" dirty="0" err="1"/>
              <a:t>FLASHForward</a:t>
            </a:r>
            <a:endParaRPr lang="de-CH" dirty="0"/>
          </a:p>
          <a:p>
            <a:pPr lvl="1">
              <a:spcAft>
                <a:spcPts val="1200"/>
              </a:spcAft>
            </a:pPr>
            <a:r>
              <a:rPr lang="en-US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2x TDSs installed in FLASH II</a:t>
            </a:r>
          </a:p>
          <a:p>
            <a:pPr lvl="1">
              <a:spcAft>
                <a:spcPts val="1200"/>
              </a:spcAft>
            </a:pPr>
            <a:r>
              <a:rPr lang="en-US" sz="1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2x TDS installed in SINBAD-ARES (DESY)</a:t>
            </a:r>
          </a:p>
          <a:p>
            <a:pPr lvl="1">
              <a:spcAft>
                <a:spcPts val="1200"/>
              </a:spcAft>
            </a:pPr>
            <a:r>
              <a:rPr lang="en-US" sz="1800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2x TDSs installed in Athos, </a:t>
            </a:r>
            <a:r>
              <a:rPr lang="en-US" sz="1800" dirty="0"/>
              <a:t>the Soft X-rays beamline in </a:t>
            </a:r>
            <a:r>
              <a:rPr lang="en-US" sz="1800" dirty="0" err="1"/>
              <a:t>SwissFEL</a:t>
            </a:r>
            <a:endParaRPr lang="en-US" sz="18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Wingdings" panose="05000000000000000000" pitchFamily="2" charset="2"/>
            </a:endParaRPr>
          </a:p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DESY-CERN-PSI Collaboration </a:t>
            </a:r>
          </a:p>
        </p:txBody>
      </p:sp>
    </p:spTree>
    <p:extLst>
      <p:ext uri="{BB962C8B-B14F-4D97-AF65-F5344CB8AC3E}">
        <p14:creationId xmlns:p14="http://schemas.microsoft.com/office/powerpoint/2010/main" val="160907070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AA32D-E0CF-1C4F-A358-37679B80724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1A89A0A1-2961-244C-B795-29573ACF82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52" y="1457822"/>
            <a:ext cx="2232248" cy="185641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9D9104B-4C2E-7B4F-8743-38DAD0B720EE}"/>
              </a:ext>
            </a:extLst>
          </p:cNvPr>
          <p:cNvSpPr txBox="1"/>
          <p:nvPr/>
        </p:nvSpPr>
        <p:spPr>
          <a:xfrm>
            <a:off x="4517705" y="723934"/>
            <a:ext cx="486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+mn-lt"/>
                <a:cs typeface="Calibri Light" panose="020F0302020204030204" pitchFamily="34" charset="0"/>
              </a:rPr>
              <a:t>Key Technology:</a:t>
            </a:r>
          </a:p>
          <a:p>
            <a:r>
              <a:rPr lang="en-GB" dirty="0">
                <a:latin typeface="+mn-lt"/>
                <a:cs typeface="Calibri Light" panose="020F0302020204030204" pitchFamily="34" charset="0"/>
              </a:rPr>
              <a:t>PSI high-precision tuning-free assembly procedure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A56FAE-E9B8-F444-AF9B-F956DD5B1531}"/>
              </a:ext>
            </a:extLst>
          </p:cNvPr>
          <p:cNvSpPr txBox="1"/>
          <p:nvPr/>
        </p:nvSpPr>
        <p:spPr>
          <a:xfrm>
            <a:off x="107504" y="4272378"/>
            <a:ext cx="345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1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References:</a:t>
            </a:r>
          </a:p>
          <a:p>
            <a:pPr>
              <a:spcBef>
                <a:spcPts val="0"/>
              </a:spcBef>
            </a:pPr>
            <a:r>
              <a:rPr lang="en-US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Grudiev, CLIC-Note-1067, 2016</a:t>
            </a:r>
          </a:p>
          <a:p>
            <a:pPr>
              <a:spcBef>
                <a:spcPts val="0"/>
              </a:spcBef>
            </a:pPr>
            <a:r>
              <a:rPr lang="en-US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P. Craievich et al., Phys. Rev. Accel. Beams, 2020</a:t>
            </a:r>
          </a:p>
          <a:p>
            <a:pPr>
              <a:spcBef>
                <a:spcPts val="0"/>
              </a:spcBef>
            </a:pPr>
            <a:r>
              <a:rPr lang="en-US" sz="1100" dirty="0">
                <a:latin typeface="Calibri Light" panose="020F0302020204030204" pitchFamily="34" charset="0"/>
                <a:cs typeface="Calibri Light" panose="020F0302020204030204" pitchFamily="34" charset="0"/>
              </a:rPr>
              <a:t>B. Marchetti et al., Sci. Rep., 2021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A25587-D6F3-9342-8C87-74BF8C4E7614}"/>
              </a:ext>
            </a:extLst>
          </p:cNvPr>
          <p:cNvSpPr/>
          <p:nvPr/>
        </p:nvSpPr>
        <p:spPr>
          <a:xfrm>
            <a:off x="683568" y="723934"/>
            <a:ext cx="3744416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CH" dirty="0">
                <a:latin typeface="+mn-lt"/>
              </a:rPr>
              <a:t>Key </a:t>
            </a:r>
            <a:r>
              <a:rPr lang="de-CH" dirty="0" err="1">
                <a:latin typeface="+mn-lt"/>
              </a:rPr>
              <a:t>Component</a:t>
            </a:r>
            <a:endParaRPr lang="de-CH" dirty="0">
              <a:latin typeface="+mn-lt"/>
            </a:endParaRPr>
          </a:p>
          <a:p>
            <a:r>
              <a:rPr lang="de-CH" dirty="0">
                <a:latin typeface="+mn-lt"/>
              </a:rPr>
              <a:t>E- </a:t>
            </a:r>
            <a:r>
              <a:rPr lang="de-CH" dirty="0" err="1">
                <a:latin typeface="+mn-lt"/>
              </a:rPr>
              <a:t>Rotator</a:t>
            </a:r>
            <a:r>
              <a:rPr lang="de-CH" dirty="0">
                <a:latin typeface="+mn-lt"/>
              </a:rPr>
              <a:t>: E-plane TE11 </a:t>
            </a:r>
            <a:r>
              <a:rPr lang="de-CH" dirty="0" err="1">
                <a:latin typeface="+mn-lt"/>
              </a:rPr>
              <a:t>rotating</a:t>
            </a:r>
            <a:r>
              <a:rPr lang="de-CH" dirty="0">
                <a:latin typeface="+mn-lt"/>
              </a:rPr>
              <a:t> </a:t>
            </a:r>
            <a:r>
              <a:rPr lang="de-CH" dirty="0" err="1">
                <a:latin typeface="+mn-lt"/>
              </a:rPr>
              <a:t>mode</a:t>
            </a:r>
            <a:r>
              <a:rPr lang="de-CH" dirty="0">
                <a:latin typeface="+mn-lt"/>
              </a:rPr>
              <a:t> </a:t>
            </a:r>
            <a:r>
              <a:rPr lang="de-CH" dirty="0" err="1">
                <a:latin typeface="+mn-lt"/>
              </a:rPr>
              <a:t>launcher</a:t>
            </a:r>
            <a:endParaRPr lang="en-US" dirty="0">
              <a:solidFill>
                <a:schemeClr val="accent2"/>
              </a:solidFill>
              <a:latin typeface="+mn-lt"/>
              <a:cs typeface="Calibri Light" panose="020F03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D2AF2A7-6B8E-DD47-91F9-62C563DC86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0171" y="3417181"/>
            <a:ext cx="3141665" cy="1685953"/>
          </a:xfrm>
          <a:prstGeom prst="rect">
            <a:avLst/>
          </a:prstGeom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A447962E-CC7D-564E-B895-0250AC85951E}"/>
              </a:ext>
            </a:extLst>
          </p:cNvPr>
          <p:cNvSpPr txBox="1">
            <a:spLocks/>
          </p:cNvSpPr>
          <p:nvPr/>
        </p:nvSpPr>
        <p:spPr bwMode="auto">
          <a:xfrm>
            <a:off x="1907704" y="192347"/>
            <a:ext cx="7128792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dirty="0"/>
              <a:t>Novel Concept with Variable Polarization – X band</a:t>
            </a:r>
          </a:p>
        </p:txBody>
      </p:sp>
      <p:pic>
        <p:nvPicPr>
          <p:cNvPr id="2" name="Content Placeholder 3">
            <a:extLst>
              <a:ext uri="{FF2B5EF4-FFF2-40B4-BE49-F238E27FC236}">
                <a16:creationId xmlns:a16="http://schemas.microsoft.com/office/drawing/2014/main" id="{0C3B2077-5BA8-3E5A-5FB5-06D30D2F8B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68" y="1556745"/>
            <a:ext cx="3348372" cy="165856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388482" y="3696860"/>
            <a:ext cx="236453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+mn-lt"/>
                <a:cs typeface="Calibri Light" panose="020F0302020204030204" pitchFamily="34" charset="0"/>
              </a:rPr>
              <a:t>Polarization of deflecting field in the structure	 depends on the relative phase difference at the two TDS input ports.</a:t>
            </a:r>
          </a:p>
        </p:txBody>
      </p:sp>
    </p:spTree>
    <p:extLst>
      <p:ext uri="{BB962C8B-B14F-4D97-AF65-F5344CB8AC3E}">
        <p14:creationId xmlns:p14="http://schemas.microsoft.com/office/powerpoint/2010/main" val="247890906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827584" y="1034066"/>
            <a:ext cx="2088232" cy="340989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5856" y="4426389"/>
            <a:ext cx="6212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Average </a:t>
            </a:r>
            <a:r>
              <a:rPr lang="de-CH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cell</a:t>
            </a:r>
            <a:r>
              <a:rPr lang="de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to</a:t>
            </a:r>
            <a:r>
              <a:rPr lang="de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cell</a:t>
            </a:r>
            <a:r>
              <a:rPr lang="de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phase</a:t>
            </a:r>
            <a:r>
              <a:rPr lang="de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advance</a:t>
            </a:r>
            <a:r>
              <a:rPr lang="de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measured</a:t>
            </a:r>
            <a:r>
              <a:rPr lang="de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 at different </a:t>
            </a:r>
            <a:r>
              <a:rPr lang="de-CH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polarization</a:t>
            </a:r>
            <a:r>
              <a:rPr lang="de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>
              <a:spcBef>
                <a:spcPts val="0"/>
              </a:spcBef>
            </a:pPr>
            <a:r>
              <a:rPr lang="de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Peak </a:t>
            </a:r>
            <a:r>
              <a:rPr lang="de-CH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to</a:t>
            </a:r>
            <a:r>
              <a:rPr lang="de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peak</a:t>
            </a:r>
            <a:r>
              <a:rPr lang="de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phase</a:t>
            </a:r>
            <a:r>
              <a:rPr lang="de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 adv. 0.03°.</a:t>
            </a:r>
            <a:r>
              <a:rPr lang="de-CH" sz="1400" dirty="0"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 </a:t>
            </a:r>
            <a:r>
              <a:rPr lang="de-CH" sz="1400" dirty="0" err="1"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very</a:t>
            </a:r>
            <a:r>
              <a:rPr lang="de-CH" sz="1400" dirty="0"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 </a:t>
            </a:r>
            <a:r>
              <a:rPr lang="de-CH" sz="1400" dirty="0" err="1">
                <a:latin typeface="Calibri Light" panose="020F0302020204030204" pitchFamily="34" charset="0"/>
                <a:cs typeface="Calibri Light" panose="020F0302020204030204" pitchFamily="34" charset="0"/>
                <a:sym typeface="Wingdings" panose="05000000000000000000" pitchFamily="2" charset="2"/>
              </a:rPr>
              <a:t>good</a:t>
            </a:r>
            <a:r>
              <a:rPr lang="de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cell</a:t>
            </a:r>
            <a:r>
              <a:rPr lang="de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rotational</a:t>
            </a:r>
            <a:r>
              <a:rPr lang="de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symmetry</a:t>
            </a:r>
            <a:r>
              <a:rPr lang="de-CH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n-US" sz="1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864" b="47269"/>
          <a:stretch/>
        </p:blipFill>
        <p:spPr>
          <a:xfrm>
            <a:off x="3512485" y="858347"/>
            <a:ext cx="3285204" cy="125404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48066" t="52828"/>
          <a:stretch/>
        </p:blipFill>
        <p:spPr>
          <a:xfrm>
            <a:off x="6797689" y="954840"/>
            <a:ext cx="2011402" cy="118486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616359" y="2075007"/>
            <a:ext cx="685800" cy="6858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kern="1000" spc="23" dirty="0">
                <a:latin typeface="Calibri Light" panose="020F0302020204030204" pitchFamily="34" charset="0"/>
                <a:cs typeface="Calibri Light" panose="020F0302020204030204" pitchFamily="34" charset="0"/>
              </a:rPr>
              <a:t>On </a:t>
            </a:r>
            <a:r>
              <a:rPr lang="de-CH" sz="1400" kern="1000" spc="23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axis</a:t>
            </a:r>
            <a:r>
              <a:rPr lang="de-CH" sz="1400" kern="1000" spc="23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kern="1000" spc="23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bead</a:t>
            </a:r>
            <a:r>
              <a:rPr lang="de-CH" sz="1400" kern="1000" spc="23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kern="1000" spc="23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pulling</a:t>
            </a:r>
            <a:r>
              <a:rPr lang="de-CH" sz="1400" kern="1000" spc="23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de-CH" sz="1400" kern="1000" spc="23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phase</a:t>
            </a:r>
            <a:r>
              <a:rPr lang="de-CH" sz="1400" kern="1000" spc="23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kern="1000" spc="23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difference</a:t>
            </a:r>
            <a:r>
              <a:rPr lang="de-CH" sz="1400" kern="1000" spc="23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kern="1000" spc="23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between</a:t>
            </a:r>
            <a:r>
              <a:rPr lang="de-CH" sz="1400" kern="1000" spc="23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kern="1000" spc="23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input</a:t>
            </a:r>
            <a:r>
              <a:rPr lang="de-CH" sz="1400" kern="1000" spc="23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kern="1000" spc="23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ports</a:t>
            </a:r>
            <a:r>
              <a:rPr lang="de-CH" sz="1400" kern="1000" spc="23" dirty="0">
                <a:latin typeface="Calibri Light" panose="020F0302020204030204" pitchFamily="34" charset="0"/>
                <a:cs typeface="Calibri Light" panose="020F0302020204030204" pitchFamily="34" charset="0"/>
              </a:rPr>
              <a:t> 0° 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946518" y="2280528"/>
            <a:ext cx="5734523" cy="2142779"/>
            <a:chOff x="-274234" y="2886098"/>
            <a:chExt cx="7831616" cy="293088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3"/>
            <a:srcRect b="33826"/>
            <a:stretch/>
          </p:blipFill>
          <p:spPr>
            <a:xfrm>
              <a:off x="-274234" y="2886098"/>
              <a:ext cx="7831616" cy="2930884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 bwMode="auto">
            <a:xfrm>
              <a:off x="323528" y="5445224"/>
              <a:ext cx="288032" cy="36004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>
                <a:spcBef>
                  <a:spcPct val="0"/>
                </a:spcBef>
              </a:pPr>
              <a:endParaRPr lang="de-CH">
                <a:latin typeface="Times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393622" y="3200969"/>
            <a:ext cx="5210826" cy="16286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kern="1000" spc="23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Cell</a:t>
            </a:r>
            <a:r>
              <a:rPr lang="de-CH" sz="1400" kern="1000" spc="23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kern="1000" spc="23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to</a:t>
            </a:r>
            <a:r>
              <a:rPr lang="de-CH" sz="1400" kern="1000" spc="23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kern="1000" spc="23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cell</a:t>
            </a:r>
            <a:r>
              <a:rPr lang="de-CH" sz="1400" kern="1000" spc="23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kern="1000" spc="23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phase</a:t>
            </a:r>
            <a:r>
              <a:rPr lang="de-CH" sz="1400" kern="1000" spc="23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kern="1000" spc="23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advance</a:t>
            </a:r>
            <a:r>
              <a:rPr lang="de-CH" sz="1400" kern="1000" spc="23" dirty="0"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de-CH" sz="1400" kern="1000" spc="23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kern="1000" spc="23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phase</a:t>
            </a:r>
            <a:r>
              <a:rPr lang="de-CH" sz="1400" kern="1000" spc="23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kern="1000" spc="23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difference</a:t>
            </a:r>
            <a:r>
              <a:rPr lang="de-CH" sz="1400" kern="1000" spc="23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kern="1000" spc="23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between</a:t>
            </a:r>
            <a:r>
              <a:rPr lang="de-CH" sz="1400" kern="1000" spc="23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kern="1000" spc="23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input</a:t>
            </a:r>
            <a:r>
              <a:rPr lang="de-CH" sz="1400" kern="1000" spc="23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kern="1000" spc="23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ports</a:t>
            </a:r>
            <a:r>
              <a:rPr lang="de-CH" sz="1400" kern="1000" spc="23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0°</a:t>
            </a:r>
            <a:endParaRPr lang="de-CH" sz="1400" kern="1000" spc="23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2680418" y="249492"/>
            <a:ext cx="5346594" cy="381375"/>
          </a:xfrm>
        </p:spPr>
        <p:txBody>
          <a:bodyPr/>
          <a:lstStyle/>
          <a:p>
            <a:r>
              <a:rPr lang="de-CH" dirty="0"/>
              <a:t>TDS RF </a:t>
            </a:r>
            <a:r>
              <a:rPr lang="de-CH" dirty="0" err="1"/>
              <a:t>measurements</a:t>
            </a:r>
            <a:endParaRPr lang="de-CH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/>
          <a:srcRect l="5105" t="1712" r="40" b="-1712"/>
          <a:stretch/>
        </p:blipFill>
        <p:spPr>
          <a:xfrm>
            <a:off x="709621" y="2470298"/>
            <a:ext cx="2137334" cy="146134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/>
          <a:srcRect l="3001" t="5278" r="2834" b="-5278"/>
          <a:stretch/>
        </p:blipFill>
        <p:spPr>
          <a:xfrm>
            <a:off x="683568" y="1103507"/>
            <a:ext cx="2093311" cy="144171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14379" y="3938077"/>
            <a:ext cx="1845164" cy="79411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400" kern="1000" spc="23" dirty="0">
                <a:latin typeface="Calibri Light" panose="020F0302020204030204" pitchFamily="34" charset="0"/>
                <a:cs typeface="Calibri Light" panose="020F0302020204030204" pitchFamily="34" charset="0"/>
              </a:rPr>
              <a:t>Insertion </a:t>
            </a:r>
            <a:r>
              <a:rPr lang="de-CH" sz="1400" kern="1000" spc="23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and</a:t>
            </a:r>
            <a:r>
              <a:rPr lang="de-CH" sz="1400" kern="1000" spc="23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kern="1000" spc="23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return</a:t>
            </a:r>
            <a:r>
              <a:rPr lang="de-CH" sz="1400" kern="1000" spc="23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kern="1000" spc="23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loss</a:t>
            </a:r>
            <a:r>
              <a:rPr lang="de-CH" sz="1400" kern="1000" spc="23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kern="1000" spc="23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measured</a:t>
            </a:r>
            <a:r>
              <a:rPr lang="de-CH" sz="1400" kern="1000" spc="23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sz="1400" kern="1000" spc="23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for</a:t>
            </a:r>
            <a:r>
              <a:rPr lang="de-CH" sz="1400" kern="1000" spc="23" dirty="0">
                <a:latin typeface="Calibri Light" panose="020F0302020204030204" pitchFamily="34" charset="0"/>
                <a:cs typeface="Calibri Light" panose="020F0302020204030204" pitchFamily="34" charset="0"/>
              </a:rPr>
              <a:t> different </a:t>
            </a:r>
            <a:r>
              <a:rPr lang="de-CH" sz="1400" kern="1000" spc="23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polarizations</a:t>
            </a:r>
            <a:endParaRPr lang="de-CH" sz="1400" kern="1000" spc="23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003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X-band </a:t>
            </a:r>
            <a:r>
              <a:rPr lang="de-CH" dirty="0" err="1"/>
              <a:t>phase</a:t>
            </a:r>
            <a:r>
              <a:rPr lang="de-CH" dirty="0"/>
              <a:t> </a:t>
            </a:r>
            <a:r>
              <a:rPr lang="de-CH" dirty="0" err="1"/>
              <a:t>shifter</a:t>
            </a:r>
            <a:r>
              <a:rPr lang="de-CH" dirty="0"/>
              <a:t> </a:t>
            </a:r>
            <a:r>
              <a:rPr lang="de-CH" dirty="0" err="1"/>
              <a:t>measurements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037" y="832658"/>
            <a:ext cx="2567342" cy="27631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9521" y="699542"/>
            <a:ext cx="2928307" cy="21273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4941" y="3049559"/>
            <a:ext cx="2607436" cy="192351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8224" y="3086192"/>
            <a:ext cx="2606040" cy="188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10546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6C6AAE9-AF98-7246-2FE3-0E03CCDC8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3" y="748588"/>
            <a:ext cx="2821994" cy="2116495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251520" y="699542"/>
            <a:ext cx="5044222" cy="165338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PolariX in ATHOS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13" name="Rectangle 12"/>
          <p:cNvSpPr/>
          <p:nvPr/>
        </p:nvSpPr>
        <p:spPr>
          <a:xfrm>
            <a:off x="5580112" y="339502"/>
            <a:ext cx="2821994" cy="584775"/>
          </a:xfrm>
          <a:prstGeom prst="rect">
            <a:avLst/>
          </a:prstGeom>
          <a:solidFill>
            <a:schemeClr val="accent1"/>
          </a:solidFill>
          <a:ln>
            <a:solidFill>
              <a:srgbClr val="FDCA00"/>
            </a:solidFill>
          </a:ln>
        </p:spPr>
        <p:txBody>
          <a:bodyPr wrap="square">
            <a:spAutoFit/>
          </a:bodyPr>
          <a:lstStyle/>
          <a:p>
            <a:r>
              <a:rPr lang="en-US" dirty="0" err="1">
                <a:latin typeface="+mn-lt"/>
              </a:rPr>
              <a:t>PolariX</a:t>
            </a:r>
            <a:r>
              <a:rPr lang="en-US" dirty="0">
                <a:latin typeface="+mn-lt"/>
              </a:rPr>
              <a:t> TDS placed downstream the ATHOS </a:t>
            </a:r>
            <a:r>
              <a:rPr lang="en-US" dirty="0" err="1">
                <a:latin typeface="+mn-lt"/>
              </a:rPr>
              <a:t>undulators</a:t>
            </a:r>
            <a:endParaRPr lang="en-US" dirty="0">
              <a:latin typeface="+mn-lt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D5AE347-D2A2-9C91-02A6-F939C2D7254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134" r="13997" b="6711"/>
          <a:stretch/>
        </p:blipFill>
        <p:spPr>
          <a:xfrm>
            <a:off x="5570922" y="2506296"/>
            <a:ext cx="2840373" cy="2535523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 bwMode="auto">
          <a:xfrm>
            <a:off x="3887924" y="1031909"/>
            <a:ext cx="72008" cy="144016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>
            <a:off x="3959932" y="915566"/>
            <a:ext cx="1318466" cy="11634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DCA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3B53271F-B9FE-9C40-8F76-38FDACA4D92A}"/>
              </a:ext>
            </a:extLst>
          </p:cNvPr>
          <p:cNvSpPr/>
          <p:nvPr/>
        </p:nvSpPr>
        <p:spPr>
          <a:xfrm>
            <a:off x="193298" y="2348489"/>
            <a:ext cx="5046594" cy="252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PSI HV modulator: </a:t>
            </a:r>
            <a:r>
              <a:rPr lang="en-GB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develop and built in-house (400 kV, 3 us) </a:t>
            </a:r>
            <a:endParaRPr lang="en-GB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.PingFang SC Regular"/>
              <a:buChar char="－"/>
            </a:pPr>
            <a:r>
              <a:rPr lang="en-GB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based on the </a:t>
            </a:r>
            <a:r>
              <a:rPr lang="en-GB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Linac</a:t>
            </a:r>
            <a:r>
              <a:rPr lang="en-GB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1 and 2 design (</a:t>
            </a:r>
            <a:r>
              <a:rPr lang="en-GB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Ampegon</a:t>
            </a:r>
            <a:r>
              <a:rPr lang="en-GB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.PingFang SC Regular"/>
              <a:buChar char="－"/>
            </a:pPr>
            <a:r>
              <a:rPr lang="en-GB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Investment for future renewal of the injector modulators (S-band and X-band)</a:t>
            </a:r>
            <a:endParaRPr lang="en-GB" dirty="0">
              <a:solidFill>
                <a:srgbClr val="0070C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Klystron: CPI VKK-8311 </a:t>
            </a:r>
            <a:r>
              <a:rPr lang="en-GB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50 MW X-band.</a:t>
            </a:r>
          </a:p>
          <a:p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Waveguide RF components including the XBOC, phase shifters and directional couplers designed and built at PSI. </a:t>
            </a:r>
          </a:p>
          <a:p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Two TDSs (120 cells version) built at PSI.</a:t>
            </a:r>
          </a:p>
        </p:txBody>
      </p:sp>
    </p:spTree>
    <p:extLst>
      <p:ext uri="{BB962C8B-B14F-4D97-AF65-F5344CB8AC3E}">
        <p14:creationId xmlns:p14="http://schemas.microsoft.com/office/powerpoint/2010/main" val="405543647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>
          <a:xfrm>
            <a:off x="8346139" y="5001099"/>
            <a:ext cx="575743" cy="114539"/>
          </a:xfrm>
        </p:spPr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grpSp>
        <p:nvGrpSpPr>
          <p:cNvPr id="6" name="Group 5"/>
          <p:cNvGrpSpPr/>
          <p:nvPr/>
        </p:nvGrpSpPr>
        <p:grpSpPr>
          <a:xfrm>
            <a:off x="277814" y="771550"/>
            <a:ext cx="6238402" cy="1902348"/>
            <a:chOff x="1115616" y="55481"/>
            <a:chExt cx="6768752" cy="2225202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C393F995-A8FA-91C5-A255-C2448ECD6C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15616" y="55481"/>
              <a:ext cx="6768752" cy="2225202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2006996" y="213057"/>
              <a:ext cx="2795101" cy="1825898"/>
              <a:chOff x="2006996" y="213057"/>
              <a:chExt cx="2795101" cy="1825898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C579ABAA-B352-A92C-3D87-BB6A4A765EFF}"/>
                  </a:ext>
                </a:extLst>
              </p:cNvPr>
              <p:cNvSpPr/>
              <p:nvPr/>
            </p:nvSpPr>
            <p:spPr bwMode="auto">
              <a:xfrm>
                <a:off x="4586073" y="223419"/>
                <a:ext cx="216024" cy="1815536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  <a:alpha val="21176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378">
                  <a:spcBef>
                    <a:spcPct val="0"/>
                  </a:spcBef>
                </a:pPr>
                <a:endParaRPr lang="en-US" sz="2400">
                  <a:latin typeface="Times" charset="0"/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932A6C15-A68D-75D4-76FF-F6627C180EC2}"/>
                  </a:ext>
                </a:extLst>
              </p:cNvPr>
              <p:cNvSpPr/>
              <p:nvPr/>
            </p:nvSpPr>
            <p:spPr bwMode="auto">
              <a:xfrm>
                <a:off x="4164167" y="213057"/>
                <a:ext cx="407833" cy="1825896"/>
              </a:xfrm>
              <a:prstGeom prst="rect">
                <a:avLst/>
              </a:prstGeom>
              <a:solidFill>
                <a:srgbClr val="FFFF00">
                  <a:alpha val="21176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378">
                  <a:spcBef>
                    <a:spcPct val="0"/>
                  </a:spcBef>
                </a:pPr>
                <a:endParaRPr lang="en-US" sz="2400">
                  <a:latin typeface="Times" charset="0"/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B12C2234-47AE-F30D-4344-F91AE26CB554}"/>
                  </a:ext>
                </a:extLst>
              </p:cNvPr>
              <p:cNvSpPr/>
              <p:nvPr/>
            </p:nvSpPr>
            <p:spPr bwMode="auto">
              <a:xfrm>
                <a:off x="3203847" y="213059"/>
                <a:ext cx="811777" cy="180378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  <a:alpha val="21176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378">
                  <a:spcBef>
                    <a:spcPct val="0"/>
                  </a:spcBef>
                </a:pPr>
                <a:endParaRPr lang="en-US" sz="2400">
                  <a:latin typeface="Times" charset="0"/>
                </a:endParaRP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0560FAE2-8A4E-836D-E877-BE9222BC2411}"/>
                  </a:ext>
                </a:extLst>
              </p:cNvPr>
              <p:cNvSpPr/>
              <p:nvPr/>
            </p:nvSpPr>
            <p:spPr bwMode="auto">
              <a:xfrm>
                <a:off x="2729494" y="213059"/>
                <a:ext cx="474353" cy="1825224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  <a:alpha val="21176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378">
                  <a:spcBef>
                    <a:spcPct val="0"/>
                  </a:spcBef>
                </a:pPr>
                <a:endParaRPr lang="en-US" sz="2400" dirty="0">
                  <a:latin typeface="Times" charset="0"/>
                </a:endParaRP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CF3C7D85-4C69-32C6-CED7-56BD032949FC}"/>
                  </a:ext>
                </a:extLst>
              </p:cNvPr>
              <p:cNvSpPr/>
              <p:nvPr/>
            </p:nvSpPr>
            <p:spPr bwMode="auto">
              <a:xfrm>
                <a:off x="2006996" y="213059"/>
                <a:ext cx="714850" cy="1825223"/>
              </a:xfrm>
              <a:prstGeom prst="rect">
                <a:avLst/>
              </a:prstGeom>
              <a:solidFill>
                <a:srgbClr val="FDCA00">
                  <a:alpha val="21176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914378">
                  <a:spcBef>
                    <a:spcPct val="0"/>
                  </a:spcBef>
                </a:pPr>
                <a:endParaRPr lang="en-US" sz="2400" dirty="0">
                  <a:latin typeface="Times" charset="0"/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681221" y="2654507"/>
            <a:ext cx="7486761" cy="1916156"/>
            <a:chOff x="273662" y="2299768"/>
            <a:chExt cx="8566881" cy="2585718"/>
          </a:xfrm>
        </p:grpSpPr>
        <p:sp>
          <p:nvSpPr>
            <p:cNvPr id="21" name="Rectangle 20"/>
            <p:cNvSpPr/>
            <p:nvPr/>
          </p:nvSpPr>
          <p:spPr bwMode="auto">
            <a:xfrm>
              <a:off x="363522" y="2327221"/>
              <a:ext cx="1703926" cy="2558265"/>
            </a:xfrm>
            <a:prstGeom prst="rect">
              <a:avLst/>
            </a:prstGeom>
            <a:solidFill>
              <a:srgbClr val="FDCA00">
                <a:alpha val="2117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8">
                <a:spcBef>
                  <a:spcPct val="0"/>
                </a:spcBef>
              </a:pPr>
              <a:endParaRPr lang="en-US" sz="2400">
                <a:latin typeface="Times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2061870" y="2330769"/>
              <a:ext cx="1668843" cy="2554717"/>
            </a:xfrm>
            <a:prstGeom prst="rect">
              <a:avLst/>
            </a:prstGeom>
            <a:solidFill>
              <a:schemeClr val="accent5">
                <a:lumMod val="40000"/>
                <a:lumOff val="60000"/>
                <a:alpha val="21176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8">
                <a:spcBef>
                  <a:spcPct val="0"/>
                </a:spcBef>
              </a:pPr>
              <a:endParaRPr lang="en-US" sz="2400">
                <a:latin typeface="Times" charset="0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3730713" y="2335729"/>
              <a:ext cx="1657061" cy="2545128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21176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8">
                <a:spcBef>
                  <a:spcPct val="0"/>
                </a:spcBef>
              </a:pPr>
              <a:endParaRPr lang="en-US" sz="2400">
                <a:latin typeface="Times" charset="0"/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5383478" y="2330769"/>
              <a:ext cx="1696879" cy="2554717"/>
            </a:xfrm>
            <a:prstGeom prst="rect">
              <a:avLst/>
            </a:prstGeom>
            <a:solidFill>
              <a:srgbClr val="FFFF00">
                <a:alpha val="2117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8">
                <a:spcBef>
                  <a:spcPct val="0"/>
                </a:spcBef>
              </a:pPr>
              <a:endParaRPr lang="en-US" sz="2400">
                <a:latin typeface="Times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7092280" y="2326376"/>
              <a:ext cx="1663180" cy="2542428"/>
            </a:xfrm>
            <a:prstGeom prst="rect">
              <a:avLst/>
            </a:prstGeom>
            <a:solidFill>
              <a:schemeClr val="accent3">
                <a:lumMod val="40000"/>
                <a:lumOff val="60000"/>
                <a:alpha val="21176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8">
                <a:spcBef>
                  <a:spcPct val="0"/>
                </a:spcBef>
              </a:pPr>
              <a:endParaRPr lang="en-US" sz="2400">
                <a:latin typeface="Times" charset="0"/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6502" y="2457223"/>
              <a:ext cx="1715492" cy="114366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46066" y="2450320"/>
              <a:ext cx="1725846" cy="1150564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677214" y="2439620"/>
              <a:ext cx="1723025" cy="1148683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83478" y="2454879"/>
              <a:ext cx="1718810" cy="1145873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103009" y="2468693"/>
              <a:ext cx="1737534" cy="1158356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73662" y="3686336"/>
              <a:ext cx="1754946" cy="1169964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997697" y="3686338"/>
              <a:ext cx="1754946" cy="1169964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685281" y="3710842"/>
              <a:ext cx="1703151" cy="1135434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359602" y="3716255"/>
              <a:ext cx="1708590" cy="1139060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995868" y="3707796"/>
              <a:ext cx="1759592" cy="1173060"/>
            </a:xfrm>
            <a:prstGeom prst="rect">
              <a:avLst/>
            </a:prstGeom>
          </p:spPr>
        </p:pic>
        <p:sp>
          <p:nvSpPr>
            <p:cNvPr id="54" name="TextBox 53"/>
            <p:cNvSpPr txBox="1"/>
            <p:nvPr/>
          </p:nvSpPr>
          <p:spPr>
            <a:xfrm>
              <a:off x="3893855" y="2299768"/>
              <a:ext cx="637854" cy="2250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endParaRPr lang="en-US" sz="1100" dirty="0" err="1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949272" y="2439485"/>
              <a:ext cx="1409294" cy="24234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endParaRPr lang="en-US" sz="1100" dirty="0" err="1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312609" y="48351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0042471C-74A3-31AE-70A0-703AB7E85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de-CH" dirty="0" err="1"/>
              <a:t>Conditioning</a:t>
            </a:r>
            <a:r>
              <a:rPr lang="de-CH" dirty="0"/>
              <a:t> </a:t>
            </a:r>
            <a:r>
              <a:rPr lang="de-CH" dirty="0" err="1"/>
              <a:t>and</a:t>
            </a:r>
            <a:r>
              <a:rPr lang="de-CH" dirty="0"/>
              <a:t> breakdown </a:t>
            </a:r>
            <a:r>
              <a:rPr lang="de-CH" dirty="0" err="1"/>
              <a:t>analysis</a:t>
            </a:r>
            <a:br>
              <a:rPr lang="de-CH" dirty="0"/>
            </a:br>
            <a:endParaRPr lang="en-CH" dirty="0"/>
          </a:p>
        </p:txBody>
      </p:sp>
      <p:sp>
        <p:nvSpPr>
          <p:cNvPr id="8" name="TextBox 7"/>
          <p:cNvSpPr txBox="1"/>
          <p:nvPr/>
        </p:nvSpPr>
        <p:spPr>
          <a:xfrm>
            <a:off x="6454825" y="947593"/>
            <a:ext cx="2330411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Results</a:t>
            </a:r>
            <a:r>
              <a:rPr lang="de-CH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of</a:t>
            </a:r>
            <a:r>
              <a:rPr lang="de-CH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</a:t>
            </a:r>
            <a:r>
              <a:rPr lang="de-CH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first</a:t>
            </a:r>
            <a:r>
              <a:rPr lang="de-CH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systematic</a:t>
            </a:r>
            <a:r>
              <a:rPr lang="de-CH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conditioning</a:t>
            </a:r>
            <a:r>
              <a:rPr lang="de-CH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performed</a:t>
            </a:r>
            <a:r>
              <a:rPr lang="de-CH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in </a:t>
            </a:r>
            <a:r>
              <a:rPr lang="de-CH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July</a:t>
            </a:r>
            <a:r>
              <a:rPr lang="de-CH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’23.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Target </a:t>
            </a:r>
            <a:r>
              <a:rPr lang="de-CH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klystron</a:t>
            </a:r>
            <a:r>
              <a:rPr lang="de-CH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de-CH" dirty="0" err="1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output</a:t>
            </a:r>
            <a:r>
              <a:rPr lang="de-CH" dirty="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power: 34MW</a:t>
            </a:r>
            <a:endParaRPr lang="en-US" dirty="0" err="1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7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PSI_PowerPoint-Master_16-9_e</Template>
  <TotalTime>0</TotalTime>
  <Words>967</Words>
  <Application>Microsoft Office PowerPoint</Application>
  <PresentationFormat>On-screen Show (16:9)</PresentationFormat>
  <Paragraphs>103</Paragraphs>
  <Slides>16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8" baseType="lpstr">
      <vt:lpstr>.PingFang SC Regular</vt:lpstr>
      <vt:lpstr>Arial</vt:lpstr>
      <vt:lpstr>Arial Narrow</vt:lpstr>
      <vt:lpstr>Calibri</vt:lpstr>
      <vt:lpstr>Calibri Light</vt:lpstr>
      <vt:lpstr>Georgia</vt:lpstr>
      <vt:lpstr>Lato</vt:lpstr>
      <vt:lpstr>Rockwell</vt:lpstr>
      <vt:lpstr>Symbol</vt:lpstr>
      <vt:lpstr>System Font Regular</vt:lpstr>
      <vt:lpstr>Times</vt:lpstr>
      <vt:lpstr>PSI-Powerpoint-Master Calibri V2</vt:lpstr>
      <vt:lpstr>The PolariX TDS system at SwissFEL  </vt:lpstr>
      <vt:lpstr>Contents</vt:lpstr>
      <vt:lpstr>Transverse Deflecting Structures – What’s next?</vt:lpstr>
      <vt:lpstr>DESY-CERN-PSI Collaboration </vt:lpstr>
      <vt:lpstr>PowerPoint Presentation</vt:lpstr>
      <vt:lpstr>TDS RF measurements</vt:lpstr>
      <vt:lpstr>X-band phase shifter measurements</vt:lpstr>
      <vt:lpstr>PolariX in ATHOS </vt:lpstr>
      <vt:lpstr>Conditioning and breakdown analysis </vt:lpstr>
      <vt:lpstr>Conditioning and breakdown analysis </vt:lpstr>
      <vt:lpstr>RF setup and commissioning with beam</vt:lpstr>
      <vt:lpstr>Variable polarization – first measurements</vt:lpstr>
      <vt:lpstr>Calibration, resolution and bunch length </vt:lpstr>
      <vt:lpstr>Conclusions</vt:lpstr>
      <vt:lpstr>Wir schaffen Wissen – heute für morgen</vt:lpstr>
      <vt:lpstr>Other X-band components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Marcellini Fabio</dc:creator>
  <cp:lastModifiedBy>Lucas Thomas Geoffrey</cp:lastModifiedBy>
  <cp:revision>141</cp:revision>
  <cp:lastPrinted>2015-09-30T13:23:15Z</cp:lastPrinted>
  <dcterms:created xsi:type="dcterms:W3CDTF">2023-09-27T12:53:40Z</dcterms:created>
  <dcterms:modified xsi:type="dcterms:W3CDTF">2023-12-11T13:15:18Z</dcterms:modified>
</cp:coreProperties>
</file>