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</p:sldMasterIdLst>
  <p:notesMasterIdLst>
    <p:notesMasterId r:id="rId36"/>
  </p:notesMasterIdLst>
  <p:handoutMasterIdLst>
    <p:handoutMasterId r:id="rId37"/>
  </p:handoutMasterIdLst>
  <p:sldIdLst>
    <p:sldId id="257" r:id="rId4"/>
    <p:sldId id="910" r:id="rId5"/>
    <p:sldId id="885" r:id="rId6"/>
    <p:sldId id="886" r:id="rId7"/>
    <p:sldId id="887" r:id="rId8"/>
    <p:sldId id="888" r:id="rId9"/>
    <p:sldId id="960" r:id="rId10"/>
    <p:sldId id="961" r:id="rId11"/>
    <p:sldId id="268" r:id="rId12"/>
    <p:sldId id="954" r:id="rId13"/>
    <p:sldId id="963" r:id="rId14"/>
    <p:sldId id="955" r:id="rId15"/>
    <p:sldId id="950" r:id="rId16"/>
    <p:sldId id="718" r:id="rId17"/>
    <p:sldId id="717" r:id="rId18"/>
    <p:sldId id="722" r:id="rId19"/>
    <p:sldId id="723" r:id="rId20"/>
    <p:sldId id="958" r:id="rId21"/>
    <p:sldId id="933" r:id="rId22"/>
    <p:sldId id="1086" r:id="rId23"/>
    <p:sldId id="946" r:id="rId24"/>
    <p:sldId id="945" r:id="rId25"/>
    <p:sldId id="953" r:id="rId26"/>
    <p:sldId id="903" r:id="rId27"/>
    <p:sldId id="925" r:id="rId28"/>
    <p:sldId id="926" r:id="rId29"/>
    <p:sldId id="927" r:id="rId30"/>
    <p:sldId id="928" r:id="rId31"/>
    <p:sldId id="929" r:id="rId32"/>
    <p:sldId id="959" r:id="rId33"/>
    <p:sldId id="956" r:id="rId34"/>
    <p:sldId id="957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55CC"/>
    <a:srgbClr val="ED0202"/>
    <a:srgbClr val="898989"/>
    <a:srgbClr val="000000"/>
    <a:srgbClr val="33CC00"/>
    <a:srgbClr val="41719C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27" autoAdjust="0"/>
    <p:restoredTop sz="98063" autoAdjust="0"/>
  </p:normalViewPr>
  <p:slideViewPr>
    <p:cSldViewPr snapToGrid="0">
      <p:cViewPr varScale="1">
        <p:scale>
          <a:sx n="67" d="100"/>
          <a:sy n="67" d="100"/>
        </p:scale>
        <p:origin x="760" y="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45" d="100"/>
        <a:sy n="14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E9DA3-7739-3744-B18A-E15A0785C813}" type="datetime1">
              <a:rPr lang="en-US" smtClean="0"/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258976-FBEE-D045-A4E0-E1C2C1A5C0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678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82BA1C-BAB0-6944-BFE5-A96294756A91}" type="datetime1">
              <a:rPr lang="en-US" smtClean="0"/>
              <a:t>12/11/2023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2FEBE-04E2-2949-ACFA-1F7B99823A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0940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565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77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74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05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847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9DFF2-C809-5C4B-AA7D-404B4EC4560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1178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27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9DFF2-C809-5C4B-AA7D-404B4EC45607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2863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49DFF2-C809-5C4B-AA7D-404B4EC45607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574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598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0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892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2537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11 December 2023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467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29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782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9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45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29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137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  <a:endParaRPr lang="en-US" dirty="0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48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569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090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63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651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Name, Institute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735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2587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06/12/2023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6170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601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57140"/>
            <a:ext cx="11376024" cy="508848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8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06/12/2023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Grafik 7" descr="Ein Bild, das Schrift, Text, Logo, Grafiken enthält.&#10;&#10;Automatisch generierte Beschreibung">
            <a:extLst>
              <a:ext uri="{FF2B5EF4-FFF2-40B4-BE49-F238E27FC236}">
                <a16:creationId xmlns:a16="http://schemas.microsoft.com/office/drawing/2014/main" id="{E466B7D3-E83D-A819-D211-2E8D02FB58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3938" y="6316850"/>
            <a:ext cx="1062160" cy="543059"/>
          </a:xfrm>
          <a:prstGeom prst="rect">
            <a:avLst/>
          </a:prstGeom>
        </p:spPr>
      </p:pic>
      <p:pic>
        <p:nvPicPr>
          <p:cNvPr id="5" name="Google Shape;65;p13">
            <a:extLst>
              <a:ext uri="{FF2B5EF4-FFF2-40B4-BE49-F238E27FC236}">
                <a16:creationId xmlns:a16="http://schemas.microsoft.com/office/drawing/2014/main" id="{541C3A1A-D393-C1C8-1BF2-8E8061305AD2}"/>
              </a:ext>
            </a:extLst>
          </p:cNvPr>
          <p:cNvPicPr preferRelativeResize="0"/>
          <p:nvPr userDrawn="1"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3575" y="6317328"/>
            <a:ext cx="543600" cy="543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4227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080000"/>
            <a:ext cx="11376024" cy="510213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06/12/2023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494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08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06/12/2023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080000"/>
            <a:ext cx="11376025" cy="512942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6489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231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40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80000"/>
            <a:ext cx="5616575" cy="51316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069168"/>
            <a:ext cx="5611813" cy="51316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1446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080001"/>
            <a:ext cx="5616575" cy="400782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1655659"/>
            <a:ext cx="5616575" cy="4534004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080000"/>
            <a:ext cx="5616600" cy="400783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55659"/>
            <a:ext cx="5611813" cy="4534004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471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54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080000"/>
            <a:ext cx="5616575" cy="5122173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42885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53438502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996918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79098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0305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10906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261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6338440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10234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84122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4778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14/04/2023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B. Woolley, D. Barrientos | RF-FB retreat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617841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29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7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35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8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AWAKE Review, 28 November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4898" y="6438203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Steffen Doebert, BE-RF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61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AWAKE Review, 28 November 2019</a:t>
            </a:r>
            <a:endParaRPr lang="en-US" dirty="0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437" y="166679"/>
            <a:ext cx="1084856" cy="546044"/>
          </a:xfrm>
          <a:prstGeom prst="rect">
            <a:avLst/>
          </a:prstGeom>
        </p:spPr>
      </p:pic>
      <p:sp>
        <p:nvSpPr>
          <p:cNvPr id="6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666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3" r:id="rId12"/>
    <p:sldLayoutId id="2147483674" r:id="rId13"/>
  </p:sldLayoutIdLst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9243" y="122171"/>
            <a:ext cx="9871136" cy="7171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17406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1255" y="641207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AWAKE Review, 28 November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3644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51EE0-6949-4F2E-8F68-46F7424C488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AWAKE_white_background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3437" y="166679"/>
            <a:ext cx="1084856" cy="546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752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1155CC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rgbClr val="1155CC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06/12/2023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Micro TCA WS 2023: Status of the AWAKE run 2c photoinjector LLRF at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3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7.jpeg"/><Relationship Id="rId4" Type="http://schemas.openxmlformats.org/officeDocument/2006/relationships/image" Target="../media/image3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gif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62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8.png"/><Relationship Id="rId5" Type="http://schemas.openxmlformats.org/officeDocument/2006/relationships/image" Target="../media/image152.png"/><Relationship Id="rId4" Type="http://schemas.openxmlformats.org/officeDocument/2006/relationships/image" Target="../media/image151.png"/><Relationship Id="rId9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3979" y="1362697"/>
            <a:ext cx="11724041" cy="1266933"/>
          </a:xfrm>
        </p:spPr>
        <p:txBody>
          <a:bodyPr>
            <a:normAutofit/>
          </a:bodyPr>
          <a:lstStyle/>
          <a:p>
            <a:r>
              <a:rPr lang="en-US" sz="4800" dirty="0"/>
              <a:t>AWAKE e- </a:t>
            </a:r>
            <a:r>
              <a:rPr lang="en-US" sz="4800" dirty="0" err="1"/>
              <a:t>linac</a:t>
            </a:r>
            <a:r>
              <a:rPr lang="en-US" sz="4800" dirty="0"/>
              <a:t> including CTF2 injector status</a:t>
            </a:r>
            <a:br>
              <a:rPr lang="en-US" sz="4800" dirty="0"/>
            </a:br>
            <a:endParaRPr lang="en-US" sz="31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88322" y="5346764"/>
            <a:ext cx="36682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>
                <a:solidFill>
                  <a:schemeClr val="bg1">
                    <a:lumMod val="50000"/>
                  </a:schemeClr>
                </a:solidFill>
              </a:rPr>
              <a:t>CLIC Mini Week, Dec 11-13, CERN	</a:t>
            </a:r>
          </a:p>
          <a:p>
            <a:pPr algn="ctr"/>
            <a:r>
              <a:rPr lang="en-US" sz="2000">
                <a:solidFill>
                  <a:schemeClr val="bg1">
                    <a:lumMod val="50000"/>
                  </a:schemeClr>
                </a:solidFill>
              </a:rPr>
              <a:t>Steffen Doebert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95716" y="2631391"/>
            <a:ext cx="636980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GB" sz="2400" b="1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400" b="1"/>
              <a:t>Awake electron injectors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400" b="1"/>
              <a:t>CTF2 prototype status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sz="2400" b="1"/>
              <a:t>Conclusion and outlook</a:t>
            </a:r>
            <a:endParaRPr lang="en-GB" sz="24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0600" y="3377995"/>
            <a:ext cx="2084664" cy="1313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1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25" y="884759"/>
            <a:ext cx="9336330" cy="53150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03242" y="252873"/>
            <a:ext cx="95415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Injector prototype in CTF2</a:t>
            </a:r>
          </a:p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for CLEAR and AWAKE</a:t>
            </a:r>
          </a:p>
          <a:p>
            <a:pPr algn="ctr"/>
            <a:r>
              <a:rPr lang="en-GB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ARTI (AWAKE Run2 Test Injector)</a:t>
            </a:r>
          </a:p>
          <a:p>
            <a:pPr algn="ctr"/>
            <a:endParaRPr lang="en-GB" sz="36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6868" y="5738070"/>
            <a:ext cx="106257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155CC"/>
                </a:solidFill>
                <a:latin typeface="Comic Sans MS" panose="030F0702030302020204" pitchFamily="66" charset="0"/>
              </a:rPr>
              <a:t>Reduced scale prototype, 60 MeV, T24 as </a:t>
            </a:r>
            <a:r>
              <a:rPr lang="en-GB" dirty="0" err="1">
                <a:solidFill>
                  <a:srgbClr val="1155CC"/>
                </a:solidFill>
                <a:latin typeface="Comic Sans MS" panose="030F0702030302020204" pitchFamily="66" charset="0"/>
              </a:rPr>
              <a:t>buncher</a:t>
            </a:r>
            <a:r>
              <a:rPr lang="en-GB" dirty="0">
                <a:solidFill>
                  <a:srgbClr val="1155CC"/>
                </a:solidFill>
                <a:latin typeface="Comic Sans MS" panose="030F0702030302020204" pitchFamily="66" charset="0"/>
              </a:rPr>
              <a:t> and PSI-linearizing structure for acceleration.</a:t>
            </a:r>
          </a:p>
          <a:p>
            <a:r>
              <a:rPr lang="en-GB" dirty="0">
                <a:solidFill>
                  <a:srgbClr val="1155CC"/>
                </a:solidFill>
                <a:latin typeface="Comic Sans MS" panose="030F0702030302020204" pitchFamily="66" charset="0"/>
              </a:rPr>
              <a:t>Goal: demonstrate the velocity bunching and emittance preservation with x-band</a:t>
            </a:r>
            <a:br>
              <a:rPr lang="en-GB" dirty="0">
                <a:solidFill>
                  <a:srgbClr val="1155CC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rgbClr val="1155CC"/>
                </a:solidFill>
                <a:latin typeface="Comic Sans MS" panose="030F0702030302020204" pitchFamily="66" charset="0"/>
              </a:rPr>
              <a:t>Prototyping of key hardware</a:t>
            </a:r>
          </a:p>
        </p:txBody>
      </p:sp>
    </p:spTree>
    <p:extLst>
      <p:ext uri="{BB962C8B-B14F-4D97-AF65-F5344CB8AC3E}">
        <p14:creationId xmlns:p14="http://schemas.microsoft.com/office/powerpoint/2010/main" val="281131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0080" y="325369"/>
            <a:ext cx="4368602" cy="195684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ARTI status</a:t>
            </a: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endParaRPr lang="en-US" sz="5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5C235A-17E0-22EF-C705-C626FDE576CE}"/>
              </a:ext>
            </a:extLst>
          </p:cNvPr>
          <p:cNvSpPr txBox="1"/>
          <p:nvPr/>
        </p:nvSpPr>
        <p:spPr>
          <a:xfrm>
            <a:off x="534057" y="2775658"/>
            <a:ext cx="4243589" cy="3320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RF-gun and diagnostics operational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(under commission)</a:t>
            </a:r>
            <a:br>
              <a:rPr lang="en-US" sz="1500" b="1"/>
            </a:br>
            <a:endParaRPr lang="en-US" sz="1500" b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Magnets for second phase installed</a:t>
            </a:r>
            <a:br>
              <a:rPr lang="en-US" sz="1500" b="1"/>
            </a:br>
            <a:endParaRPr lang="en-US" sz="1500" b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Vacuum system will be next</a:t>
            </a:r>
            <a:br>
              <a:rPr lang="en-US" sz="1500" b="1"/>
            </a:br>
            <a:r>
              <a:rPr lang="en-US" sz="1500" b="1"/>
              <a:t> (this shutdown)</a:t>
            </a:r>
            <a:br>
              <a:rPr lang="en-US" sz="1500" b="1"/>
            </a:br>
            <a:endParaRPr lang="en-US" sz="1500" b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Missing the x-band waveguide system</a:t>
            </a:r>
            <a:br>
              <a:rPr lang="en-US" sz="1500" b="1"/>
            </a:br>
            <a:r>
              <a:rPr lang="en-US" sz="1500" b="1"/>
              <a:t>and the klystron (still at CPI for repair)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b="1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00" b="1"/>
              <a:t>First ‘user’ experiment planned next spring: Vlad’s CBS experiment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500" b="1" dirty="0"/>
          </a:p>
        </p:txBody>
      </p:sp>
      <p:pic>
        <p:nvPicPr>
          <p:cNvPr id="6" name="Picture 5" descr="A large factory with lots of machinery&#10;&#10;Description automatically generated with medium confidence">
            <a:extLst>
              <a:ext uri="{FF2B5EF4-FFF2-40B4-BE49-F238E27FC236}">
                <a16:creationId xmlns:a16="http://schemas.microsoft.com/office/drawing/2014/main" id="{C289790E-D8C4-C714-D9FF-2781C745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49" r="12124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8412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>
        <p:dissolv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1D23E0A-DD6B-664C-9675-13CE9013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DB35-2C9E-034C-8E64-7B6ED6954F61}" type="slidenum">
              <a:rPr lang="es-ES" smtClean="0"/>
              <a:t>12</a:t>
            </a:fld>
            <a:endParaRPr lang="es-ES"/>
          </a:p>
        </p:txBody>
      </p:sp>
      <p:sp>
        <p:nvSpPr>
          <p:cNvPr id="65" name="Content Placeholder 7">
            <a:extLst>
              <a:ext uri="{FF2B5EF4-FFF2-40B4-BE49-F238E27FC236}">
                <a16:creationId xmlns:a16="http://schemas.microsoft.com/office/drawing/2014/main" id="{B12A57ED-0643-DB41-9B2F-CEA094C80E3A}"/>
              </a:ext>
            </a:extLst>
          </p:cNvPr>
          <p:cNvSpPr txBox="1">
            <a:spLocks/>
          </p:cNvSpPr>
          <p:nvPr/>
        </p:nvSpPr>
        <p:spPr>
          <a:xfrm>
            <a:off x="6440794" y="5260171"/>
            <a:ext cx="5501361" cy="17535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 descr="A picture containing indoor, cluttered, equipment, dirty&#10;&#10;Description automatically generated">
            <a:extLst>
              <a:ext uri="{FF2B5EF4-FFF2-40B4-BE49-F238E27FC236}">
                <a16:creationId xmlns:a16="http://schemas.microsoft.com/office/drawing/2014/main" id="{42E31954-3F5A-8312-B9D8-DB4A05385A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4" y="1252606"/>
            <a:ext cx="6576334" cy="494869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5849" y="144449"/>
            <a:ext cx="91016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ARTI in CTF2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86989" y="274320"/>
            <a:ext cx="15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Screen BTV1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643447" y="706582"/>
            <a:ext cx="631768" cy="307570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48862" y="6424177"/>
            <a:ext cx="1654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Spectrometer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34786" y="4524277"/>
            <a:ext cx="2948247" cy="191216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21179" y="636874"/>
            <a:ext cx="559723" cy="324517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2344" y="231955"/>
            <a:ext cx="839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F-Cup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847959" y="814191"/>
            <a:ext cx="1733248" cy="2620637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605127" y="452208"/>
            <a:ext cx="1177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RF-GUN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1A3F8-4C92-9838-398E-5D4438F36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1553" y="2223750"/>
            <a:ext cx="5334000" cy="4000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F92E0F-4C5D-175A-5574-7E1C6EC8406B}"/>
              </a:ext>
            </a:extLst>
          </p:cNvPr>
          <p:cNvSpPr txBox="1"/>
          <p:nvPr/>
        </p:nvSpPr>
        <p:spPr>
          <a:xfrm>
            <a:off x="10793154" y="1759046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 us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8A193C-7F60-C6B6-754D-789D28740B67}"/>
              </a:ext>
            </a:extLst>
          </p:cNvPr>
          <p:cNvSpPr txBox="1"/>
          <p:nvPr/>
        </p:nvSpPr>
        <p:spPr>
          <a:xfrm flipH="1">
            <a:off x="7886010" y="1757314"/>
            <a:ext cx="85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200 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5F9A4B-24BC-DAD5-37AB-947DA35BEBF4}"/>
              </a:ext>
            </a:extLst>
          </p:cNvPr>
          <p:cNvSpPr txBox="1"/>
          <p:nvPr/>
        </p:nvSpPr>
        <p:spPr>
          <a:xfrm>
            <a:off x="9326882" y="1747747"/>
            <a:ext cx="80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600 ns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4935C2-DF53-8F7E-ADB2-4B44C808AC69}"/>
              </a:ext>
            </a:extLst>
          </p:cNvPr>
          <p:cNvSpPr txBox="1"/>
          <p:nvPr/>
        </p:nvSpPr>
        <p:spPr>
          <a:xfrm>
            <a:off x="10047318" y="1650643"/>
            <a:ext cx="822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800 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EE3D9E-47E0-6092-A704-B9B6564A0DBD}"/>
              </a:ext>
            </a:extLst>
          </p:cNvPr>
          <p:cNvSpPr txBox="1"/>
          <p:nvPr/>
        </p:nvSpPr>
        <p:spPr>
          <a:xfrm flipH="1">
            <a:off x="8606446" y="1650643"/>
            <a:ext cx="85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39BD196-DEA6-80FF-72BF-C4338259FCF7}"/>
              </a:ext>
            </a:extLst>
          </p:cNvPr>
          <p:cNvCxnSpPr/>
          <p:nvPr/>
        </p:nvCxnSpPr>
        <p:spPr>
          <a:xfrm flipH="1">
            <a:off x="10869354" y="2151530"/>
            <a:ext cx="182419" cy="72581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A385B6-0C4D-68FB-B52F-178C5A9EF94A}"/>
              </a:ext>
            </a:extLst>
          </p:cNvPr>
          <p:cNvCxnSpPr/>
          <p:nvPr/>
        </p:nvCxnSpPr>
        <p:spPr>
          <a:xfrm>
            <a:off x="8488682" y="2172828"/>
            <a:ext cx="764308" cy="6213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D88E3DF-9337-9F6A-C3C3-B5F2EC9F1AE6}"/>
              </a:ext>
            </a:extLst>
          </p:cNvPr>
          <p:cNvCxnSpPr/>
          <p:nvPr/>
        </p:nvCxnSpPr>
        <p:spPr>
          <a:xfrm>
            <a:off x="9824489" y="2043127"/>
            <a:ext cx="222829" cy="75109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4428E41-B1F4-C40D-6A2E-8474E7199580}"/>
              </a:ext>
            </a:extLst>
          </p:cNvPr>
          <p:cNvCxnSpPr>
            <a:stCxn id="16" idx="2"/>
          </p:cNvCxnSpPr>
          <p:nvPr/>
        </p:nvCxnSpPr>
        <p:spPr>
          <a:xfrm flipH="1">
            <a:off x="10426008" y="2019975"/>
            <a:ext cx="32328" cy="8573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622C33C-5416-EE67-7ED0-C30032446D54}"/>
              </a:ext>
            </a:extLst>
          </p:cNvPr>
          <p:cNvCxnSpPr/>
          <p:nvPr/>
        </p:nvCxnSpPr>
        <p:spPr>
          <a:xfrm>
            <a:off x="9132917" y="1953711"/>
            <a:ext cx="554182" cy="84050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2179F35-A0C9-E045-1E81-946B46F327CF}"/>
              </a:ext>
            </a:extLst>
          </p:cNvPr>
          <p:cNvSpPr txBox="1"/>
          <p:nvPr/>
        </p:nvSpPr>
        <p:spPr>
          <a:xfrm>
            <a:off x="7354434" y="1248179"/>
            <a:ext cx="4861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RF-gun conditioned to 120 MV/m on the cathode</a:t>
            </a:r>
          </a:p>
        </p:txBody>
      </p:sp>
    </p:spTree>
    <p:extLst>
      <p:ext uri="{BB962C8B-B14F-4D97-AF65-F5344CB8AC3E}">
        <p14:creationId xmlns:p14="http://schemas.microsoft.com/office/powerpoint/2010/main" val="1756494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082" y="29541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results with beam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172094" y="4630189"/>
            <a:ext cx="2177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RF set-up:</a:t>
            </a:r>
          </a:p>
          <a:p>
            <a:r>
              <a:rPr lang="en-GB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Input Power: 13 MW</a:t>
            </a:r>
          </a:p>
          <a:p>
            <a:r>
              <a:rPr lang="en-GB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Gradient: 114 MV/m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1" y="6249674"/>
            <a:ext cx="3317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Warning: calibrations still floating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789" y="1110739"/>
            <a:ext cx="4412338" cy="31536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957A6B-C487-1230-B1A0-801A5A87CCCA}"/>
              </a:ext>
            </a:extLst>
          </p:cNvPr>
          <p:cNvSpPr txBox="1"/>
          <p:nvPr/>
        </p:nvSpPr>
        <p:spPr>
          <a:xfrm>
            <a:off x="7790410" y="4397176"/>
            <a:ext cx="36631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Beam charge:</a:t>
            </a:r>
          </a:p>
          <a:p>
            <a:r>
              <a:rPr lang="en-GB" b="1" dirty="0"/>
              <a:t>Faraday Cup: up to 440 </a:t>
            </a:r>
            <a:r>
              <a:rPr lang="en-GB" b="1" dirty="0" err="1"/>
              <a:t>pC</a:t>
            </a:r>
            <a:endParaRPr lang="en-GB" dirty="0"/>
          </a:p>
          <a:p>
            <a:r>
              <a:rPr lang="en-GB" b="1" dirty="0"/>
              <a:t>Copper </a:t>
            </a:r>
            <a:r>
              <a:rPr lang="en-GB" b="1" dirty="0" err="1"/>
              <a:t>Qe</a:t>
            </a:r>
            <a:r>
              <a:rPr lang="en-GB" b="1" dirty="0"/>
              <a:t>: 9 x 10</a:t>
            </a:r>
            <a:r>
              <a:rPr lang="en-GB" b="1" baseline="30000" dirty="0"/>
              <a:t>-4</a:t>
            </a:r>
          </a:p>
          <a:p>
            <a:r>
              <a:rPr lang="en-GB" b="1" dirty="0"/>
              <a:t>Very promising for Copper cathodes</a:t>
            </a:r>
            <a:endParaRPr lang="en-GB" dirty="0"/>
          </a:p>
          <a:p>
            <a:r>
              <a:rPr lang="en-GB" dirty="0"/>
              <a:t>No dark current basically  not measurable for time being: </a:t>
            </a:r>
            <a:br>
              <a:rPr lang="en-GB" dirty="0"/>
            </a:br>
            <a:r>
              <a:rPr lang="en-GB" dirty="0"/>
              <a:t> &lt; 5 </a:t>
            </a:r>
            <a:r>
              <a:rPr lang="en-GB" dirty="0" err="1"/>
              <a:t>pC</a:t>
            </a:r>
            <a:r>
              <a:rPr lang="en-GB" dirty="0"/>
              <a:t>   (preliminary)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3B33BA1-F3FD-B666-3054-4135BAD4F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0349" y="1250716"/>
            <a:ext cx="6480330" cy="2873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88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AEC5E48C-9230-AE1B-2EFD-F6DAA63E93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674726"/>
            <a:ext cx="4817127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F823B10-E6EF-6EDD-C7A2-415088ED2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2324" y="245938"/>
            <a:ext cx="9871136" cy="717134"/>
          </a:xfrm>
        </p:spPr>
        <p:txBody>
          <a:bodyPr/>
          <a:lstStyle/>
          <a:p>
            <a:r>
              <a:rPr lang="en-GB" dirty="0"/>
              <a:t>Beam profile characterisation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917B06-AE37-6C1A-483A-8EF7BC7A4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11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E0C2D-1FC5-D319-190C-18A28B9CB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049A45-70E1-87CE-F42A-464935B5A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7CCCB3-95BE-FE29-0B57-012289852B09}"/>
              </a:ext>
            </a:extLst>
          </p:cNvPr>
          <p:cNvSpPr txBox="1"/>
          <p:nvPr/>
        </p:nvSpPr>
        <p:spPr>
          <a:xfrm>
            <a:off x="797628" y="1300835"/>
            <a:ext cx="40378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Screenshot of unfocused beam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065C51E-1701-A073-CD89-5E58B41D61AB}"/>
              </a:ext>
            </a:extLst>
          </p:cNvPr>
          <p:cNvSpPr/>
          <p:nvPr/>
        </p:nvSpPr>
        <p:spPr>
          <a:xfrm>
            <a:off x="5450186" y="3429000"/>
            <a:ext cx="787652" cy="113394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F4A3B2F-45D5-B4BF-5008-008B6399F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010" y="1810015"/>
            <a:ext cx="5688989" cy="43555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381EDA0-8D98-AA2D-D2D5-887A63B52277}"/>
              </a:ext>
            </a:extLst>
          </p:cNvPr>
          <p:cNvSpPr txBox="1"/>
          <p:nvPr/>
        </p:nvSpPr>
        <p:spPr>
          <a:xfrm>
            <a:off x="7545372" y="1370085"/>
            <a:ext cx="40378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Screenshot of focused beam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9CFF91-3DA1-76C7-E1F9-BE0498A234AA}"/>
              </a:ext>
            </a:extLst>
          </p:cNvPr>
          <p:cNvSpPr txBox="1"/>
          <p:nvPr/>
        </p:nvSpPr>
        <p:spPr>
          <a:xfrm>
            <a:off x="7016437" y="2354413"/>
            <a:ext cx="1747318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50" b="1" dirty="0">
                <a:solidFill>
                  <a:srgbClr val="FF0000"/>
                </a:solidFill>
              </a:rPr>
              <a:t>The beam appears to have a halo surrounding a sharp peak -&gt; RMS from beam projection overestimated beam size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9353DA7-4A09-FC1A-ECBD-D91849902CB5}"/>
              </a:ext>
            </a:extLst>
          </p:cNvPr>
          <p:cNvSpPr txBox="1"/>
          <p:nvPr/>
        </p:nvSpPr>
        <p:spPr>
          <a:xfrm>
            <a:off x="7016437" y="6328474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Vlad Muscat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169109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646F2C82-2E00-25C2-CBDA-88F6D9640B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7680" y="1588088"/>
            <a:ext cx="6764229" cy="460851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A47B1FF-E3F3-BBEB-E30F-31E6CBA32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352452"/>
            <a:ext cx="9871136" cy="717134"/>
          </a:xfrm>
        </p:spPr>
        <p:txBody>
          <a:bodyPr/>
          <a:lstStyle/>
          <a:p>
            <a:r>
              <a:rPr lang="en-GB" dirty="0"/>
              <a:t>Solenoid scan at 400 </a:t>
            </a:r>
            <a:r>
              <a:rPr lang="en-GB" dirty="0" err="1"/>
              <a:t>pC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5279F-BCBC-2AA2-2EAC-65EC1FA89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11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366243-0426-5D19-1971-3B99C7A9B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C49F8-9524-0A66-8E43-2B139F572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1D3015-75C3-E48E-23CA-3AF8D0431839}"/>
              </a:ext>
            </a:extLst>
          </p:cNvPr>
          <p:cNvSpPr txBox="1"/>
          <p:nvPr/>
        </p:nvSpPr>
        <p:spPr>
          <a:xfrm>
            <a:off x="7545372" y="1588088"/>
            <a:ext cx="4495737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000" b="1" dirty="0"/>
              <a:t>200 um RMS spot reached!</a:t>
            </a:r>
          </a:p>
          <a:p>
            <a:pPr algn="l"/>
            <a:endParaRPr lang="en-GB" sz="2000" b="1" dirty="0"/>
          </a:p>
          <a:p>
            <a:pPr algn="l"/>
            <a:r>
              <a:rPr lang="en-GB" sz="2000" b="1" dirty="0"/>
              <a:t>Results closer to expectations I had from simulations (130 um RMS).</a:t>
            </a:r>
          </a:p>
          <a:p>
            <a:pPr algn="l"/>
            <a:endParaRPr lang="en-GB" sz="2000" b="1" dirty="0"/>
          </a:p>
          <a:p>
            <a:pPr algn="l"/>
            <a:endParaRPr lang="en-GB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39D052-D55B-FA5F-1E0C-A16C71280DB2}"/>
              </a:ext>
            </a:extLst>
          </p:cNvPr>
          <p:cNvSpPr txBox="1"/>
          <p:nvPr/>
        </p:nvSpPr>
        <p:spPr>
          <a:xfrm>
            <a:off x="7980218" y="3507971"/>
            <a:ext cx="33735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We currently try understand the results with simulations.</a:t>
            </a:r>
          </a:p>
          <a:p>
            <a:r>
              <a:rPr lang="en-GB" sz="2000" b="1" dirty="0"/>
              <a:t>Work in progress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8F51CA-235E-DC91-1553-CFF59DDDDE4E}"/>
              </a:ext>
            </a:extLst>
          </p:cNvPr>
          <p:cNvSpPr txBox="1"/>
          <p:nvPr/>
        </p:nvSpPr>
        <p:spPr>
          <a:xfrm>
            <a:off x="7016437" y="6328474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Vlad Muscat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365722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B79844-54CD-68EE-70A5-A58E3317ED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on-crest phase was shifted by 20 deg. On-crest now at 163 deg.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6AF21CF-A99A-4870-855D-4903A3A31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119" y="327175"/>
            <a:ext cx="9871136" cy="717134"/>
          </a:xfrm>
        </p:spPr>
        <p:txBody>
          <a:bodyPr/>
          <a:lstStyle/>
          <a:p>
            <a:r>
              <a:rPr lang="en-GB" dirty="0"/>
              <a:t>Phase scans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1F327-2795-58F7-B615-A94A670D2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11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A9CE4-89FB-7129-A0B6-4C39B80C8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8FD0-4E62-8B1C-75C2-47E7547AB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Picture 7" descr="A graph of energy spread&#10;&#10;Description automatically generated">
            <a:extLst>
              <a:ext uri="{FF2B5EF4-FFF2-40B4-BE49-F238E27FC236}">
                <a16:creationId xmlns:a16="http://schemas.microsoft.com/office/drawing/2014/main" id="{FCE14BAD-C7A0-0D69-22E8-0146D183C4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882" y="2151476"/>
            <a:ext cx="8625631" cy="36426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5A7484-224E-E35E-0C1B-83288E4379FD}"/>
              </a:ext>
            </a:extLst>
          </p:cNvPr>
          <p:cNvSpPr/>
          <p:nvPr/>
        </p:nvSpPr>
        <p:spPr>
          <a:xfrm>
            <a:off x="3631277" y="6143318"/>
            <a:ext cx="3317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Warning: calibrations still floating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FDAD08-D46C-EE15-91D4-E355EC6190E9}"/>
              </a:ext>
            </a:extLst>
          </p:cNvPr>
          <p:cNvSpPr txBox="1"/>
          <p:nvPr/>
        </p:nvSpPr>
        <p:spPr>
          <a:xfrm>
            <a:off x="7016437" y="6328474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Vlad Muscat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637710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6AF21CF-A99A-4870-855D-4903A3A31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2455" y="319548"/>
            <a:ext cx="4520779" cy="717134"/>
          </a:xfrm>
        </p:spPr>
        <p:txBody>
          <a:bodyPr>
            <a:normAutofit fontScale="90000"/>
          </a:bodyPr>
          <a:lstStyle/>
          <a:p>
            <a:r>
              <a:rPr lang="en-GB" dirty="0"/>
              <a:t>More solenoid scans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31F327-2795-58F7-B615-A94A670D2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ADEEE-7A8D-4723-9CB0-44120DBD300E}" type="datetime3">
              <a:rPr lang="en-US" smtClean="0"/>
              <a:t>11 December 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1A9CE4-89FB-7129-A0B6-4C39B80C89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CTF2 CBS set-up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A58FD0-4E62-8B1C-75C2-47E7547AB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Picture 8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C56BB9E9-FE3E-3C6A-4BA8-575CB3508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44" y="1461557"/>
            <a:ext cx="5918857" cy="34429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9862CD-1819-B446-55D2-0BBB95CA4D1D}"/>
              </a:ext>
            </a:extLst>
          </p:cNvPr>
          <p:cNvSpPr txBox="1"/>
          <p:nvPr/>
        </p:nvSpPr>
        <p:spPr>
          <a:xfrm>
            <a:off x="914234" y="5396443"/>
            <a:ext cx="40200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Laser pulse length = 112.7 fs RMS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85924E4-FCED-D80A-CB29-79CF1B728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7297" y="1314190"/>
            <a:ext cx="4520779" cy="37546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5F1F29-2E14-93D7-5B0F-494178D28C87}"/>
              </a:ext>
            </a:extLst>
          </p:cNvPr>
          <p:cNvSpPr txBox="1"/>
          <p:nvPr/>
        </p:nvSpPr>
        <p:spPr>
          <a:xfrm>
            <a:off x="6987654" y="5324969"/>
            <a:ext cx="4020064" cy="27699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b="1" dirty="0"/>
              <a:t>Laser pulse length = 327 fs RMS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5EC753-D045-DFC4-9F3D-9900E2BB8ECD}"/>
              </a:ext>
            </a:extLst>
          </p:cNvPr>
          <p:cNvSpPr txBox="1"/>
          <p:nvPr/>
        </p:nvSpPr>
        <p:spPr>
          <a:xfrm>
            <a:off x="7016437" y="6328474"/>
            <a:ext cx="2657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Vlad Muscat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211701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1251" y="261663"/>
            <a:ext cx="7532072" cy="452960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BC461-E4FE-498C-98F8-EAAD91501BFD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fld id="{017D9D26-BB36-4621-9551-3FEB3AD04D98}" type="datetime1">
              <a:rPr lang="en-GB" smtClean="0"/>
              <a:pPr/>
              <a:t>11/12/2023</a:t>
            </a:fld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D17295-DFD1-416D-B2B0-BAC0FF174A3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501930" y="6585154"/>
            <a:ext cx="2743200" cy="365125"/>
          </a:xfrm>
        </p:spPr>
        <p:txBody>
          <a:bodyPr/>
          <a:lstStyle/>
          <a:p>
            <a:fld id="{9D84284B-B2BD-426C-A492-E3CB0720BA49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C3AECD3-1232-48EA-B8BB-82FCDC251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82" y="3771878"/>
            <a:ext cx="5880537" cy="2038783"/>
          </a:xfrm>
          <a:prstGeom prst="rect">
            <a:avLst/>
          </a:prstGeom>
        </p:spPr>
      </p:pic>
      <p:graphicFrame>
        <p:nvGraphicFramePr>
          <p:cNvPr id="9" name="Tabella 8">
            <a:extLst>
              <a:ext uri="{FF2B5EF4-FFF2-40B4-BE49-F238E27FC236}">
                <a16:creationId xmlns:a16="http://schemas.microsoft.com/office/drawing/2014/main" id="{2294301B-1AA6-45B2-878D-4B056C5AB633}"/>
              </a:ext>
            </a:extLst>
          </p:cNvPr>
          <p:cNvGraphicFramePr>
            <a:graphicFrameLocks noGrp="1"/>
          </p:cNvGraphicFramePr>
          <p:nvPr/>
        </p:nvGraphicFramePr>
        <p:xfrm>
          <a:off x="372976" y="1505552"/>
          <a:ext cx="3978275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033">
                  <a:extLst>
                    <a:ext uri="{9D8B030D-6E8A-4147-A177-3AD203B41FA5}">
                      <a16:colId xmlns:a16="http://schemas.microsoft.com/office/drawing/2014/main" val="2574417282"/>
                    </a:ext>
                  </a:extLst>
                </a:gridCol>
                <a:gridCol w="1353242">
                  <a:extLst>
                    <a:ext uri="{9D8B030D-6E8A-4147-A177-3AD203B41FA5}">
                      <a16:colId xmlns:a16="http://schemas.microsoft.com/office/drawing/2014/main" val="2542292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Shunt Impedance [M</a:t>
                      </a:r>
                      <a:r>
                        <a:rPr lang="el-GR" sz="1400" b="0" dirty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/m]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79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Group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Velocity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vg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/c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21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Q-Factor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7061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431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 err="1">
                          <a:solidFill>
                            <a:schemeClr val="tx1"/>
                          </a:solidFill>
                        </a:rPr>
                        <a:t>Attenuation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 [1/m]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681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chemeClr val="tx1"/>
                          </a:solidFill>
                        </a:rPr>
                        <a:t>0.9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2776589"/>
                  </a:ext>
                </a:extLst>
              </a:tr>
            </a:tbl>
          </a:graphicData>
        </a:graphic>
      </p:graphicFrame>
      <p:sp>
        <p:nvSpPr>
          <p:cNvPr id="10" name="Title 8">
            <a:extLst>
              <a:ext uri="{FF2B5EF4-FFF2-40B4-BE49-F238E27FC236}">
                <a16:creationId xmlns:a16="http://schemas.microsoft.com/office/drawing/2014/main" id="{47862ECB-679D-4D25-A3E8-3D610E6751DF}"/>
              </a:ext>
            </a:extLst>
          </p:cNvPr>
          <p:cNvSpPr txBox="1">
            <a:spLocks/>
          </p:cNvSpPr>
          <p:nvPr/>
        </p:nvSpPr>
        <p:spPr>
          <a:xfrm>
            <a:off x="800119" y="-232136"/>
            <a:ext cx="943377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3161A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1155CC"/>
                </a:solidFill>
                <a:latin typeface="Comic Sans MS" panose="030F0702030302020204" pitchFamily="66" charset="0"/>
              </a:rPr>
              <a:t>X-band structure developments</a:t>
            </a:r>
            <a:endParaRPr lang="en-GB" sz="4000" b="1" dirty="0">
              <a:solidFill>
                <a:srgbClr val="1155CC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C4E9A-1BC9-473A-B955-C9F6F56478E4}"/>
              </a:ext>
            </a:extLst>
          </p:cNvPr>
          <p:cNvSpPr txBox="1"/>
          <p:nvPr/>
        </p:nvSpPr>
        <p:spPr>
          <a:xfrm>
            <a:off x="3036670" y="806002"/>
            <a:ext cx="5142596" cy="492443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Travelling wave Constant Impedance</a:t>
            </a:r>
            <a:endParaRPr lang="en-GB" sz="2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9739A0-79B7-495B-8B15-FA51FACB66BF}"/>
              </a:ext>
            </a:extLst>
          </p:cNvPr>
          <p:cNvSpPr txBox="1"/>
          <p:nvPr/>
        </p:nvSpPr>
        <p:spPr>
          <a:xfrm>
            <a:off x="107360" y="6015679"/>
            <a:ext cx="5615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by INFN Frascati, D. Alesini, M. Diomede,</a:t>
            </a:r>
          </a:p>
          <a:p>
            <a:pPr algn="ctr"/>
            <a:r>
              <a:rPr lang="en-US" dirty="0"/>
              <a:t>for </a:t>
            </a:r>
            <a:r>
              <a:rPr lang="en-US" dirty="0" err="1"/>
              <a:t>CompactLight</a:t>
            </a:r>
            <a:r>
              <a:rPr lang="en-US" dirty="0"/>
              <a:t> and </a:t>
            </a:r>
            <a:r>
              <a:rPr lang="en-US" dirty="0" err="1"/>
              <a:t>EuPraxia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649" y="2887312"/>
            <a:ext cx="5649114" cy="31832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4DCD7D-286F-4C9B-8C9E-F6D83DA5EC54}"/>
              </a:ext>
            </a:extLst>
          </p:cNvPr>
          <p:cNvSpPr txBox="1"/>
          <p:nvPr/>
        </p:nvSpPr>
        <p:spPr>
          <a:xfrm>
            <a:off x="6418771" y="3237343"/>
            <a:ext cx="296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design </a:t>
            </a:r>
            <a:br>
              <a:rPr lang="en-US" dirty="0"/>
            </a:br>
            <a:r>
              <a:rPr lang="en-US" dirty="0"/>
              <a:t>made at CERN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418771" y="3965801"/>
            <a:ext cx="259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style tolerances</a:t>
            </a:r>
          </a:p>
          <a:p>
            <a:r>
              <a:rPr lang="en-GB" dirty="0"/>
              <a:t>Vacuum brazing design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18772" y="4725387"/>
            <a:ext cx="23255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Structure to be inserted in a solenoid of 150 mm diameter bore radius</a:t>
            </a:r>
          </a:p>
        </p:txBody>
      </p:sp>
    </p:spTree>
    <p:extLst>
      <p:ext uri="{BB962C8B-B14F-4D97-AF65-F5344CB8AC3E}">
        <p14:creationId xmlns:p14="http://schemas.microsoft.com/office/powerpoint/2010/main" val="3469498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070403" y="244831"/>
            <a:ext cx="74075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First short prototype under construction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6075" y="1184309"/>
            <a:ext cx="4686954" cy="392484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031" y="993824"/>
            <a:ext cx="5353797" cy="40963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70403" y="5791541"/>
            <a:ext cx="873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Verify mechanical design, brazing assembly and tolerances needed</a:t>
            </a:r>
          </a:p>
          <a:p>
            <a:r>
              <a:rPr lang="en-GB" dirty="0"/>
              <a:t>Maybe low power RF measurements but no high-power test planned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77967" y="5265683"/>
            <a:ext cx="221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C. Capelli, N. Chritin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B35FEB-A156-E900-D69F-5AA4CB2367D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74" y="924577"/>
            <a:ext cx="4419358" cy="477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99549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AA8B404E-5E81-4843-A259-8D7D663D6B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96" y="1172895"/>
            <a:ext cx="8612861" cy="4415155"/>
          </a:xfrm>
          <a:prstGeom prst="rect">
            <a:avLst/>
          </a:prstGeom>
        </p:spPr>
      </p:pic>
      <p:sp>
        <p:nvSpPr>
          <p:cNvPr id="12" name="Title 11">
            <a:extLst>
              <a:ext uri="{FF2B5EF4-FFF2-40B4-BE49-F238E27FC236}">
                <a16:creationId xmlns:a16="http://schemas.microsoft.com/office/drawing/2014/main" id="{C5868021-B1C0-8741-83A1-70AFC4545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922" y="55502"/>
            <a:ext cx="10515600" cy="623228"/>
          </a:xfrm>
        </p:spPr>
        <p:txBody>
          <a:bodyPr>
            <a:normAutofit fontScale="90000"/>
          </a:bodyPr>
          <a:lstStyle/>
          <a:p>
            <a:r>
              <a:rPr lang="en-GB" dirty="0"/>
              <a:t>AWAKE Run 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3F1325D-A46C-B540-9A1D-48A7745AC473}"/>
              </a:ext>
            </a:extLst>
          </p:cNvPr>
          <p:cNvSpPr txBox="1"/>
          <p:nvPr/>
        </p:nvSpPr>
        <p:spPr>
          <a:xfrm>
            <a:off x="55151" y="588120"/>
            <a:ext cx="119170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è"/>
            </a:pPr>
            <a:r>
              <a:rPr lang="en-US" sz="1600" b="1" dirty="0">
                <a:sym typeface="Wingdings"/>
              </a:rPr>
              <a:t>Demonstrate possibility to use AWAKE scheme for high energy physics applications in mid-term future!</a:t>
            </a:r>
          </a:p>
          <a:p>
            <a:pPr marL="285750" indent="-285750">
              <a:buFont typeface="Wingdings" charset="0"/>
              <a:buChar char="è"/>
            </a:pPr>
            <a:r>
              <a:rPr lang="en-US" sz="1600" dirty="0">
                <a:sym typeface="Wingdings"/>
              </a:rPr>
              <a:t>Start 2021!  Staged program for ~ 10 years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AE95FB6-92BD-F74E-ACD3-8907E53AD6E0}"/>
              </a:ext>
            </a:extLst>
          </p:cNvPr>
          <p:cNvSpPr txBox="1"/>
          <p:nvPr/>
        </p:nvSpPr>
        <p:spPr>
          <a:xfrm>
            <a:off x="1423330" y="5417202"/>
            <a:ext cx="8540959" cy="984885"/>
          </a:xfrm>
          <a:prstGeom prst="rect">
            <a:avLst/>
          </a:prstGeom>
          <a:noFill/>
          <a:ln w="15875">
            <a:solidFill>
              <a:srgbClr val="1155CC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/>
              <a:t>Accelerate an electron beam to high energy </a:t>
            </a:r>
            <a:r>
              <a:rPr lang="en-US" sz="1600" dirty="0"/>
              <a:t>(gradient of 0.5-1GV/m)</a:t>
            </a:r>
            <a:endParaRPr lang="en-US" sz="1400" b="1" dirty="0"/>
          </a:p>
          <a:p>
            <a:pPr>
              <a:spcAft>
                <a:spcPts val="600"/>
              </a:spcAft>
            </a:pPr>
            <a:r>
              <a:rPr lang="en-US" sz="1600" b="1" dirty="0"/>
              <a:t>Preserve electron beam quality </a:t>
            </a:r>
            <a:r>
              <a:rPr lang="en-US" sz="1600" dirty="0"/>
              <a:t>as well as possible (emittance preservation at 10 mm mrad level) </a:t>
            </a:r>
          </a:p>
          <a:p>
            <a:pPr>
              <a:spcAft>
                <a:spcPts val="600"/>
              </a:spcAft>
            </a:pPr>
            <a:r>
              <a:rPr lang="en-US" sz="1600" b="1" dirty="0"/>
              <a:t>Demonstrate scalable </a:t>
            </a:r>
            <a:r>
              <a:rPr lang="en-US" sz="1600" dirty="0"/>
              <a:t>plasma source technology (e.g. helicon prototype)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0A4E86-F1D0-A34B-84CB-A95B8F3DCEE2}"/>
              </a:ext>
            </a:extLst>
          </p:cNvPr>
          <p:cNvSpPr txBox="1"/>
          <p:nvPr/>
        </p:nvSpPr>
        <p:spPr>
          <a:xfrm>
            <a:off x="1423330" y="5059182"/>
            <a:ext cx="780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1155CC"/>
                </a:solidFill>
                <a:highlight>
                  <a:srgbClr val="FFFF00"/>
                </a:highlight>
              </a:rPr>
              <a:t>Goals:</a:t>
            </a:r>
          </a:p>
        </p:txBody>
      </p:sp>
      <p:sp>
        <p:nvSpPr>
          <p:cNvPr id="2" name="Rectangle 1"/>
          <p:cNvSpPr/>
          <p:nvPr/>
        </p:nvSpPr>
        <p:spPr>
          <a:xfrm>
            <a:off x="7035335" y="989815"/>
            <a:ext cx="5091766" cy="81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Need to work in blow-out regime and do beam-loading</a:t>
            </a:r>
          </a:p>
          <a:p>
            <a:pPr marL="742950" lvl="1" indent="-285750">
              <a:spcAft>
                <a:spcPts val="600"/>
              </a:spcAft>
              <a:buFont typeface="Wingdings" pitchFamily="2" charset="2"/>
              <a:buChar char="à"/>
            </a:pP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New electron beam based on x-band:</a:t>
            </a:r>
            <a:br>
              <a:rPr lang="en-US" sz="1400" b="1" dirty="0">
                <a:solidFill>
                  <a:srgbClr val="FF0000"/>
                </a:solidFill>
                <a:sym typeface="Wingdings" pitchFamily="2" charset="2"/>
              </a:rPr>
            </a:b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150 MeV, 200 fs, 100 </a:t>
            </a:r>
            <a:r>
              <a:rPr lang="en-US" sz="1400" b="1" dirty="0" err="1">
                <a:solidFill>
                  <a:srgbClr val="FF0000"/>
                </a:solidFill>
                <a:sym typeface="Wingdings" pitchFamily="2" charset="2"/>
              </a:rPr>
              <a:t>pC</a:t>
            </a:r>
            <a:r>
              <a:rPr lang="en-US" sz="1400" b="1" dirty="0">
                <a:solidFill>
                  <a:srgbClr val="FF0000"/>
                </a:solidFill>
                <a:sym typeface="Wingdings" pitchFamily="2" charset="2"/>
              </a:rPr>
              <a:t>, σ = 5.75 µm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08E7F3-7935-0C41-A697-5855A98DE8F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648" y="1878833"/>
            <a:ext cx="3750885" cy="1211573"/>
          </a:xfrm>
          <a:prstGeom prst="rect">
            <a:avLst/>
          </a:prstGeom>
          <a:ln w="22225">
            <a:solidFill>
              <a:schemeClr val="bg1">
                <a:lumMod val="85000"/>
              </a:schemeClr>
            </a:solidFill>
          </a:ln>
        </p:spPr>
      </p:pic>
      <p:pic>
        <p:nvPicPr>
          <p:cNvPr id="14" name="Picture 13" descr="A picture containing indoor, engine, several, miller&#10;&#10;Description automatically generated">
            <a:extLst>
              <a:ext uri="{FF2B5EF4-FFF2-40B4-BE49-F238E27FC236}">
                <a16:creationId xmlns:a16="http://schemas.microsoft.com/office/drawing/2014/main" id="{E9F9E26C-9E70-D049-8D82-BF64D43E62CB}"/>
              </a:ext>
            </a:extLst>
          </p:cNvPr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9453" y="3232227"/>
            <a:ext cx="1783080" cy="133731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6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1950CA-A656-0632-B7B1-BE77DF3806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374" y="1270362"/>
            <a:ext cx="5859461" cy="508848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System shipped to CERN from Uppsala, installed in the form CLIC test facility.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RF signal acquisition, generation and feedback/forward loops tested.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Use of DESY BSP and python GUI.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External trigger injection through RJ45 connector on SIS8300KU AMC, distributed to </a:t>
            </a:r>
            <a:r>
              <a:rPr lang="en-US" sz="2000" dirty="0" err="1"/>
              <a:t>mLVDS</a:t>
            </a:r>
            <a:r>
              <a:rPr lang="en-US" sz="2000" dirty="0"/>
              <a:t> lines.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Currently under test/development (still some bugs to iron out)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Work progressing well on a DESYRDL to CERN/</a:t>
            </a:r>
            <a:r>
              <a:rPr lang="en-US" sz="2000" dirty="0" err="1"/>
              <a:t>Cheby</a:t>
            </a:r>
            <a:r>
              <a:rPr lang="en-US" sz="2000" dirty="0"/>
              <a:t> convertor script.</a:t>
            </a: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2CF421A-EE8B-A296-A7F6-3424416C6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48034"/>
            <a:ext cx="11376025" cy="540807"/>
          </a:xfrm>
        </p:spPr>
        <p:txBody>
          <a:bodyPr/>
          <a:lstStyle/>
          <a:p>
            <a:r>
              <a:rPr lang="en-US" dirty="0">
                <a:latin typeface="Symbol" panose="05050102010706020507" pitchFamily="18" charset="2"/>
              </a:rPr>
              <a:t>m-</a:t>
            </a:r>
            <a:r>
              <a:rPr lang="en-US" dirty="0"/>
              <a:t>TCA development </a:t>
            </a:r>
            <a:br>
              <a:rPr lang="en-US" dirty="0"/>
            </a:br>
            <a:r>
              <a:rPr lang="en-US" dirty="0"/>
              <a:t>for LLRF with Uppsala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3FD818-790A-4DDE-925E-27F90DF65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06/12/2023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5FF04-8E2B-E814-FF63-56659DEAC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Micro TCA WS 2023: Status of the AWAKE run 2c photoinjector LLRF at CERN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8E33ED-1D3A-8957-9CE7-202057645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8F4619-15F9-1EB2-DC09-1236355374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68" t="19990" r="7178" b="8611"/>
          <a:stretch/>
        </p:blipFill>
        <p:spPr>
          <a:xfrm>
            <a:off x="6401291" y="98398"/>
            <a:ext cx="5510989" cy="3886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9934A6-A84B-2BA7-246D-4ECF5C7247B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500" t="16310" r="10729" b="19084"/>
          <a:stretch/>
        </p:blipFill>
        <p:spPr>
          <a:xfrm>
            <a:off x="8827417" y="2696256"/>
            <a:ext cx="3218704" cy="35661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A7FEF2-BAF4-3582-152F-CBB33103E590}"/>
              </a:ext>
            </a:extLst>
          </p:cNvPr>
          <p:cNvSpPr txBox="1"/>
          <p:nvPr/>
        </p:nvSpPr>
        <p:spPr>
          <a:xfrm>
            <a:off x="6294120" y="4016037"/>
            <a:ext cx="253329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Modulator and S-band 40MW klystron (above)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MicroTCA crate and LO, CLK generators (right)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11697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86082" y="295414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 and outlook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34018" y="1438102"/>
            <a:ext cx="929362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Further optimisation of the existing baseline injector for Run 2c with respect to performance, cost and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Very good start of the beam commissioning. No major problems spotted so far</a:t>
            </a:r>
            <a:br>
              <a:rPr lang="en-GB" b="1" dirty="0"/>
            </a:br>
            <a:r>
              <a:rPr lang="en-GB" b="1" dirty="0"/>
              <a:t>Of course, fine tuning is needed and systematic measurements. </a:t>
            </a:r>
            <a:br>
              <a:rPr lang="en-GB" b="1" dirty="0"/>
            </a:br>
            <a:r>
              <a:rPr lang="en-GB" b="1" dirty="0"/>
              <a:t>Clearly much more work to do !</a:t>
            </a: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Will alternate commissioning periods with installations periods to complete the injector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Interesting times ahead, a first visible piece of hardware for Run 2c  and a first ‘user’ experiment on CBS at low energy. See Vlad’s presentation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b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/>
              <a:t>Thanks to Jordan Arnesano for his contributions to AWAKE</a:t>
            </a:r>
            <a:br>
              <a:rPr lang="en-GB" b="1" dirty="0"/>
            </a:br>
            <a:r>
              <a:rPr lang="en-GB" b="1" dirty="0"/>
              <a:t>Welcome to Anton Eager to take over in December</a:t>
            </a:r>
          </a:p>
        </p:txBody>
      </p:sp>
    </p:spTree>
    <p:extLst>
      <p:ext uri="{BB962C8B-B14F-4D97-AF65-F5344CB8AC3E}">
        <p14:creationId xmlns:p14="http://schemas.microsoft.com/office/powerpoint/2010/main" val="1192988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4519" y="2340345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Additional material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541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6640" y="721884"/>
            <a:ext cx="4726932" cy="35983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79" y="3541792"/>
            <a:ext cx="5885019" cy="331620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757" y="456441"/>
            <a:ext cx="4583695" cy="50112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0388" y="6311742"/>
            <a:ext cx="5828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RF-Design made by D. Alesini, M. Diomede, INFN Frascati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20117" y="5276675"/>
            <a:ext cx="4420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Structure to be inserted in a solenoid of </a:t>
            </a:r>
            <a:b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150 mm diameter bore radius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0403" y="244831"/>
            <a:ext cx="74075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X-band accelerating structure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Mechanical design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43638" y="5352176"/>
            <a:ext cx="2596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CLIC style tolerances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Vacuum brazing design</a:t>
            </a:r>
          </a:p>
        </p:txBody>
      </p:sp>
    </p:spTree>
    <p:extLst>
      <p:ext uri="{BB962C8B-B14F-4D97-AF65-F5344CB8AC3E}">
        <p14:creationId xmlns:p14="http://schemas.microsoft.com/office/powerpoint/2010/main" val="3158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4291720-A0E6-409F-A408-0A585EEEBFDE}"/>
              </a:ext>
            </a:extLst>
          </p:cNvPr>
          <p:cNvGrpSpPr/>
          <p:nvPr/>
        </p:nvGrpSpPr>
        <p:grpSpPr>
          <a:xfrm>
            <a:off x="390900" y="3496306"/>
            <a:ext cx="11514499" cy="3305263"/>
            <a:chOff x="5772927" y="2039214"/>
            <a:chExt cx="5486400" cy="133350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FB1E352-08F8-4545-AFF7-9A995EA1DC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9587" b="-1"/>
            <a:stretch/>
          </p:blipFill>
          <p:spPr bwMode="auto">
            <a:xfrm>
              <a:off x="5772927" y="2039214"/>
              <a:ext cx="5486400" cy="1333500"/>
            </a:xfrm>
            <a:prstGeom prst="rect">
              <a:avLst/>
            </a:prstGeom>
            <a:ln>
              <a:noFill/>
            </a:ln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8152AB0-05E3-4629-82FC-87BA4B388B9C}"/>
                </a:ext>
              </a:extLst>
            </p:cNvPr>
            <p:cNvSpPr/>
            <p:nvPr/>
          </p:nvSpPr>
          <p:spPr>
            <a:xfrm>
              <a:off x="5807242" y="2430379"/>
              <a:ext cx="441158" cy="24865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095493" y="358482"/>
            <a:ext cx="9541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Other requirements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16993" y="1004813"/>
            <a:ext cx="9438345" cy="28623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certain flexibility in the beam parameters which can be delivered keeping good energy spread and emittance</a:t>
            </a:r>
            <a:b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Energy: +- 10%, Charge +400% ?, Bunch length: 100%, beam size : see transport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Constraint space for hardware</a:t>
            </a:r>
            <a:b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Excellent timing stability and synchronisation with laser and self modulation device</a:t>
            </a:r>
            <a:b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 fs stability</a:t>
            </a:r>
          </a:p>
          <a:p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55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3590" y="1636192"/>
            <a:ext cx="2985211" cy="1966678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sp>
        <p:nvSpPr>
          <p:cNvPr id="22" name="Rectangle 21"/>
          <p:cNvSpPr/>
          <p:nvPr/>
        </p:nvSpPr>
        <p:spPr>
          <a:xfrm>
            <a:off x="3505200" y="1304410"/>
            <a:ext cx="1447800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Pulse Duration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1636191"/>
            <a:ext cx="3124200" cy="1982406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348184" y="1290963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Laser Spot Size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3970872"/>
            <a:ext cx="6934200" cy="227419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756818" y="187411"/>
            <a:ext cx="7251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Flexibility to produce higher charge</a:t>
            </a:r>
            <a:b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(for lower plasma density or experimental reasons)</a:t>
            </a:r>
          </a:p>
          <a:p>
            <a:pPr algn="ctr"/>
            <a:endParaRPr lang="en-US" sz="2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40904" y="6305736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401930" y="860962"/>
            <a:ext cx="7961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Changing only laser pulse length and adapting magnetic field slightly</a:t>
            </a:r>
          </a:p>
        </p:txBody>
      </p:sp>
    </p:spTree>
    <p:extLst>
      <p:ext uri="{BB962C8B-B14F-4D97-AF65-F5344CB8AC3E}">
        <p14:creationId xmlns:p14="http://schemas.microsoft.com/office/powerpoint/2010/main" val="1060483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7568" y="1456529"/>
            <a:ext cx="3473633" cy="219128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tangle 21"/>
              <p:cNvSpPr/>
              <p:nvPr/>
            </p:nvSpPr>
            <p:spPr>
              <a:xfrm>
                <a:off x="3591043" y="1143000"/>
                <a:ext cx="1077033" cy="261610"/>
              </a:xfrm>
              <a:prstGeom prst="rect">
                <a:avLst/>
              </a:prstGeom>
              <a:ln w="25400">
                <a:solidFill>
                  <a:srgbClr val="00206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1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Max_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𝐵</m:t>
                        </m:r>
                      </m:e>
                      <m:sub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1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2" name="Rectangle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1043" y="1143000"/>
                <a:ext cx="1077033" cy="261610"/>
              </a:xfrm>
              <a:prstGeom prst="rect">
                <a:avLst/>
              </a:prstGeom>
              <a:blipFill>
                <a:blip r:embed="rId3"/>
                <a:stretch>
                  <a:fillRect b="-10870"/>
                </a:stretch>
              </a:blipFill>
              <a:ln w="2540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11" y="1454379"/>
            <a:ext cx="3567462" cy="2173224"/>
          </a:xfrm>
          <a:prstGeom prst="rect">
            <a:avLst/>
          </a:prstGeom>
          <a:ln w="15875">
            <a:solidFill>
              <a:srgbClr val="002060"/>
            </a:solidFill>
          </a:ln>
        </p:spPr>
      </p:pic>
      <p:sp>
        <p:nvSpPr>
          <p:cNvPr id="23" name="Rectangle 22"/>
          <p:cNvSpPr/>
          <p:nvPr/>
        </p:nvSpPr>
        <p:spPr>
          <a:xfrm>
            <a:off x="7239001" y="1149161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Length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12" y="4102419"/>
            <a:ext cx="3580525" cy="233974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135" y="4102418"/>
            <a:ext cx="3558497" cy="233319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7274911" y="3788789"/>
            <a:ext cx="1361447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Bunch Emittance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515866" y="3788789"/>
            <a:ext cx="1077033" cy="261610"/>
          </a:xfrm>
          <a:prstGeom prst="rect">
            <a:avLst/>
          </a:prstGeom>
          <a:ln w="2540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 Spread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235926" y="452736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3.1 100pC-1000pC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550126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3. High Current Operation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9332884" y="6435608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756818" y="187411"/>
            <a:ext cx="72515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Flexibility to produce higher charge</a:t>
            </a:r>
            <a:b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0.1 to 1 </a:t>
            </a:r>
            <a:r>
              <a:rPr lang="en-US" sz="1600" b="1" dirty="0" err="1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US" sz="16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per bunch</a:t>
            </a:r>
          </a:p>
          <a:p>
            <a:pPr algn="ctr"/>
            <a:endParaRPr lang="en-US" sz="2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573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0389" y="2863273"/>
            <a:ext cx="57634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Energy: 		151.8 MeV</a:t>
            </a:r>
          </a:p>
          <a:p>
            <a:r>
              <a:rPr lang="en-US" sz="2000" b="1" dirty="0"/>
              <a:t>Energy Spread:	144.5 </a:t>
            </a:r>
            <a:r>
              <a:rPr lang="en-US" sz="2000" b="1" dirty="0" err="1"/>
              <a:t>keV</a:t>
            </a:r>
            <a:r>
              <a:rPr lang="en-US" sz="2000" b="1" dirty="0"/>
              <a:t> </a:t>
            </a:r>
            <a:r>
              <a:rPr lang="en-US" sz="2000" b="1" dirty="0" err="1"/>
              <a:t>rms</a:t>
            </a:r>
            <a:r>
              <a:rPr lang="en-US" sz="2000" b="1" dirty="0"/>
              <a:t> =9.5 10</a:t>
            </a:r>
            <a:r>
              <a:rPr lang="en-US" sz="2000" b="1" baseline="30000" dirty="0"/>
              <a:t>-4</a:t>
            </a:r>
          </a:p>
          <a:p>
            <a:r>
              <a:rPr lang="en-US" sz="2000" b="1" dirty="0"/>
              <a:t>Emittance: x/y:	0.7 mm </a:t>
            </a:r>
            <a:r>
              <a:rPr lang="en-US" sz="2000" b="1" dirty="0" err="1"/>
              <a:t>mrad</a:t>
            </a:r>
            <a:endParaRPr lang="en-US" sz="2000" b="1" dirty="0"/>
          </a:p>
          <a:p>
            <a:r>
              <a:rPr lang="en-US" sz="2000" b="1" dirty="0"/>
              <a:t>Bunch length: 	60 um </a:t>
            </a:r>
            <a:r>
              <a:rPr lang="en-US" sz="2000" b="1" dirty="0" err="1"/>
              <a:t>rms</a:t>
            </a:r>
            <a:endParaRPr lang="en-US" sz="2000" b="1" dirty="0"/>
          </a:p>
          <a:p>
            <a:r>
              <a:rPr lang="en-US" sz="2000" b="1" dirty="0"/>
              <a:t>Bunch Charge: 	100 </a:t>
            </a:r>
            <a:r>
              <a:rPr lang="en-US" sz="2000" b="1" dirty="0" err="1"/>
              <a:t>pC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95927" y="1034396"/>
            <a:ext cx="9707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Only scaled down accelerating gradient, identical initial distributions, </a:t>
            </a:r>
          </a:p>
          <a:p>
            <a:r>
              <a:rPr lang="en-US" sz="2000" b="1" dirty="0"/>
              <a:t>no new optimization</a:t>
            </a:r>
            <a:endParaRPr lang="en-GB" sz="20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3308" y="1661095"/>
            <a:ext cx="6596105" cy="494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7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565" y="978977"/>
            <a:ext cx="5500253" cy="5715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425" y="3409950"/>
            <a:ext cx="57150" cy="38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763" y="914247"/>
            <a:ext cx="5814292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77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165" y="452582"/>
            <a:ext cx="6465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Tentative RUN 2 injector parameter for 150 MeV</a:t>
            </a:r>
            <a:endParaRPr lang="en-GB" sz="2400" b="1" dirty="0">
              <a:solidFill>
                <a:srgbClr val="1155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4763" y="1293090"/>
            <a:ext cx="6399260" cy="479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43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9242" y="122171"/>
            <a:ext cx="10618507" cy="717134"/>
          </a:xfrm>
        </p:spPr>
        <p:txBody>
          <a:bodyPr>
            <a:normAutofit/>
          </a:bodyPr>
          <a:lstStyle/>
          <a:p>
            <a:r>
              <a:rPr lang="en-US" dirty="0"/>
              <a:t>Parameters for both injectors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/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𝟖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𝟓</m:t>
                              </m:r>
                              <m:r>
                                <a:rPr lang="en-GB" sz="1600" b="1" i="0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𝟑</m:t>
                                </m:r>
                                <m:r>
                                  <a:rPr lang="en-US" sz="1600" b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  <m:r>
                                  <a:rPr lang="en-US" sz="1600" b="1" i="1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𝟔𝟎𝟎</m:t>
                                </m:r>
                                <m:r>
                                  <a:rPr lang="en-GB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- 5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chemeClr val="tx1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~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𝟏𝟗𝟎</m:t>
                                </m:r>
                                <m:r>
                                  <a:rPr lang="en-GB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chemeClr val="tx1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𝟏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𝟓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𝐌𝐞𝐕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en-GB" sz="1600" b="1" i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%</m:t>
                              </m:r>
                            </m:oMath>
                          </a14:m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?</a:t>
                          </a: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≈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𝟎𝟎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  <m:r>
                                  <a:rPr lang="en-US" sz="1600" b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𝐟𝐬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  <m:r>
                                  <a:rPr lang="en-US" sz="1600" b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a:rPr lang="en-US" sz="1600" b="1" i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𝐩</m:t>
                                </m:r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𝐂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r>
                            <a:rPr lang="en-US" sz="1600" b="1" baseline="0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en-US" sz="1600" b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l-GR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  <m:r>
                                <a:rPr lang="en-US" sz="1600" b="1" i="1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𝒎</m:t>
                              </m:r>
                            </m:oMath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.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𝟕𝟓</m:t>
                                </m:r>
                                <m:r>
                                  <a:rPr lang="en-GB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µ</m:t>
                                </m:r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  <a:cs typeface="Times New Roman" panose="02020603050405020304" pitchFamily="18" charset="0"/>
                                  </a:rPr>
                                  <m:t>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459864"/>
                  </p:ext>
                </p:extLst>
              </p:nvPr>
            </p:nvGraphicFramePr>
            <p:xfrm>
              <a:off x="300326" y="1591007"/>
              <a:ext cx="11227123" cy="1381876"/>
            </p:xfrm>
            <a:graphic>
              <a:graphicData uri="http://schemas.openxmlformats.org/drawingml/2006/table">
                <a:tbl>
                  <a:tblPr>
                    <a:tableStyleId>{3C2FFA5D-87B4-456A-9821-1D502468CF0F}</a:tableStyleId>
                  </a:tblPr>
                  <a:tblGrid>
                    <a:gridCol w="1573115">
                      <a:extLst>
                        <a:ext uri="{9D8B030D-6E8A-4147-A177-3AD203B41FA5}">
                          <a16:colId xmlns:a16="http://schemas.microsoft.com/office/drawing/2014/main" val="599800641"/>
                        </a:ext>
                      </a:extLst>
                    </a:gridCol>
                    <a:gridCol w="1482051">
                      <a:extLst>
                        <a:ext uri="{9D8B030D-6E8A-4147-A177-3AD203B41FA5}">
                          <a16:colId xmlns:a16="http://schemas.microsoft.com/office/drawing/2014/main" val="3113244596"/>
                        </a:ext>
                      </a:extLst>
                    </a:gridCol>
                    <a:gridCol w="974093">
                      <a:extLst>
                        <a:ext uri="{9D8B030D-6E8A-4147-A177-3AD203B41FA5}">
                          <a16:colId xmlns:a16="http://schemas.microsoft.com/office/drawing/2014/main" val="3039263137"/>
                        </a:ext>
                      </a:extLst>
                    </a:gridCol>
                    <a:gridCol w="1072821">
                      <a:extLst>
                        <a:ext uri="{9D8B030D-6E8A-4147-A177-3AD203B41FA5}">
                          <a16:colId xmlns:a16="http://schemas.microsoft.com/office/drawing/2014/main" val="3052793350"/>
                        </a:ext>
                      </a:extLst>
                    </a:gridCol>
                    <a:gridCol w="1627464">
                      <a:extLst>
                        <a:ext uri="{9D8B030D-6E8A-4147-A177-3AD203B41FA5}">
                          <a16:colId xmlns:a16="http://schemas.microsoft.com/office/drawing/2014/main" val="2272397049"/>
                        </a:ext>
                      </a:extLst>
                    </a:gridCol>
                    <a:gridCol w="1661020">
                      <a:extLst>
                        <a:ext uri="{9D8B030D-6E8A-4147-A177-3AD203B41FA5}">
                          <a16:colId xmlns:a16="http://schemas.microsoft.com/office/drawing/2014/main" val="3375616147"/>
                        </a:ext>
                      </a:extLst>
                    </a:gridCol>
                    <a:gridCol w="1362750">
                      <a:extLst>
                        <a:ext uri="{9D8B030D-6E8A-4147-A177-3AD203B41FA5}">
                          <a16:colId xmlns:a16="http://schemas.microsoft.com/office/drawing/2014/main" val="2268400592"/>
                        </a:ext>
                      </a:extLst>
                    </a:gridCol>
                    <a:gridCol w="1473809">
                      <a:extLst>
                        <a:ext uri="{9D8B030D-6E8A-4147-A177-3AD203B41FA5}">
                          <a16:colId xmlns:a16="http://schemas.microsoft.com/office/drawing/2014/main" val="4150704286"/>
                        </a:ext>
                      </a:extLst>
                    </a:gridCol>
                  </a:tblGrid>
                  <a:tr h="746620"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</a:pPr>
                          <a:r>
                            <a:rPr lang="en-GB" sz="1600" b="1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 Energy 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 Spread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Energy</a:t>
                          </a:r>
                          <a:b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RMS Bunch Length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 Charge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b="1" kern="800" dirty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Emittance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Beam</a:t>
                          </a: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size</a:t>
                          </a:r>
                          <a:b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600" b="1" baseline="0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plasma focus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3128717682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1</a:t>
                          </a:r>
                          <a:endParaRPr lang="en-US" sz="1600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250943" r="-5526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250943" r="-739375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-2</a:t>
                          </a:r>
                          <a:r>
                            <a:rPr lang="en-US" sz="1600" b="1" dirty="0" smtClean="0">
                              <a:solidFill>
                                <a:schemeClr val="tx1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</a:t>
                          </a:r>
                          <a:endParaRPr lang="en-US" sz="1600" b="1" dirty="0">
                            <a:solidFill>
                              <a:schemeClr val="tx1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250943" r="-277154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250943" r="-171062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250943" r="-109417" b="-13207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250943" r="-826" b="-13207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8993669"/>
                      </a:ext>
                    </a:extLst>
                  </a:tr>
                  <a:tr h="317628"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Injector 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106584" t="-357692" r="-5526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750" t="-357692" r="-739375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just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300"/>
                            </a:spcBef>
                            <a:spcAft>
                              <a:spcPts val="30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 x 10</a:t>
                          </a:r>
                          <a:r>
                            <a:rPr lang="en-US" sz="1600" b="1" baseline="30000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-3</a:t>
                          </a:r>
                          <a:r>
                            <a:rPr lang="en-US" sz="1600" b="1" dirty="0" smtClean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Times New Roman" panose="020206030504050203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?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313858" t="-357692" r="-277154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404762" t="-357692" r="-171062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17937" t="-357692" r="-109417" b="-346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 anchor="ctr">
                        <a:blipFill>
                          <a:blip r:embed="rId3"/>
                          <a:stretch>
                            <a:fillRect l="-661570" t="-357692" r="-826" b="-346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944332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/>
          <p:cNvSpPr txBox="1"/>
          <p:nvPr/>
        </p:nvSpPr>
        <p:spPr>
          <a:xfrm>
            <a:off x="982677" y="5110404"/>
            <a:ext cx="6173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Energy as high as affordable 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Energy spread as low as possible 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Energy stability as good as possible 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Emittance reasonably low, no need for ultra-low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9540" y="1033827"/>
            <a:ext cx="10737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Working documents held by Rebecca (Injector 2, EDMS 2378918) and John (Injector 1, EDMS 2417022,2588263) </a:t>
            </a: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BD47F6A1-4441-486B-BC3A-79F2CA5B27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677" y="3299524"/>
            <a:ext cx="10515600" cy="168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92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462" y="382386"/>
            <a:ext cx="11501804" cy="6285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87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1D23E0A-DD6B-664C-9675-13CE9013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DB35-2C9E-034C-8E64-7B6ED6954F61}" type="slidenum">
              <a:rPr lang="es-ES" smtClean="0"/>
              <a:t>31</a:t>
            </a:fld>
            <a:endParaRPr lang="es-ES"/>
          </a:p>
        </p:txBody>
      </p:sp>
      <p:sp>
        <p:nvSpPr>
          <p:cNvPr id="65" name="Content Placeholder 7">
            <a:extLst>
              <a:ext uri="{FF2B5EF4-FFF2-40B4-BE49-F238E27FC236}">
                <a16:creationId xmlns:a16="http://schemas.microsoft.com/office/drawing/2014/main" id="{B12A57ED-0643-DB41-9B2F-CEA094C80E3A}"/>
              </a:ext>
            </a:extLst>
          </p:cNvPr>
          <p:cNvSpPr txBox="1">
            <a:spLocks/>
          </p:cNvSpPr>
          <p:nvPr/>
        </p:nvSpPr>
        <p:spPr>
          <a:xfrm>
            <a:off x="6440794" y="5260171"/>
            <a:ext cx="5501361" cy="17535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5" name="Picture 4" descr="Shape, background pattern&#10;&#10;Description automatically generated">
            <a:extLst>
              <a:ext uri="{FF2B5EF4-FFF2-40B4-BE49-F238E27FC236}">
                <a16:creationId xmlns:a16="http://schemas.microsoft.com/office/drawing/2014/main" id="{C0403CA7-36F7-2839-3202-93F0BE37C8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479" y="811786"/>
            <a:ext cx="7216752" cy="2717419"/>
          </a:xfrm>
          <a:prstGeom prst="rect">
            <a:avLst/>
          </a:prstGeom>
        </p:spPr>
      </p:pic>
      <p:pic>
        <p:nvPicPr>
          <p:cNvPr id="8" name="Picture 7" descr="A model of a rocket&#10;&#10;Description automatically generated with low confidence">
            <a:extLst>
              <a:ext uri="{FF2B5EF4-FFF2-40B4-BE49-F238E27FC236}">
                <a16:creationId xmlns:a16="http://schemas.microsoft.com/office/drawing/2014/main" id="{A65C1ECD-3347-955B-9AEA-22377AF07C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6479" y="3821493"/>
            <a:ext cx="7216751" cy="27174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4F9D44-68E2-E809-32DC-17FC82EB667E}"/>
              </a:ext>
            </a:extLst>
          </p:cNvPr>
          <p:cNvSpPr txBox="1"/>
          <p:nvPr/>
        </p:nvSpPr>
        <p:spPr>
          <a:xfrm>
            <a:off x="1003412" y="1755972"/>
            <a:ext cx="132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Solenoid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FBB7C0-4150-840D-F4AD-26F2747A5080}"/>
              </a:ext>
            </a:extLst>
          </p:cNvPr>
          <p:cNvSpPr txBox="1"/>
          <p:nvPr/>
        </p:nvSpPr>
        <p:spPr>
          <a:xfrm>
            <a:off x="493614" y="4995536"/>
            <a:ext cx="3073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Solenoid: Antisymmetric mode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PIC Dark Current Simulations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7939" y="6222569"/>
            <a:ext cx="3153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155CC"/>
                </a:solidFill>
              </a:rPr>
              <a:t>Pablo Martinez-Reviriego, IFIC</a:t>
            </a:r>
          </a:p>
        </p:txBody>
      </p:sp>
    </p:spTree>
    <p:extLst>
      <p:ext uri="{BB962C8B-B14F-4D97-AF65-F5344CB8AC3E}">
        <p14:creationId xmlns:p14="http://schemas.microsoft.com/office/powerpoint/2010/main" val="5065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1D23E0A-DD6B-664C-9675-13CE90138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3DB35-2C9E-034C-8E64-7B6ED6954F61}" type="slidenum">
              <a:rPr lang="es-ES" smtClean="0"/>
              <a:t>32</a:t>
            </a:fld>
            <a:endParaRPr lang="es-ES"/>
          </a:p>
        </p:txBody>
      </p:sp>
      <p:sp>
        <p:nvSpPr>
          <p:cNvPr id="65" name="Content Placeholder 7">
            <a:extLst>
              <a:ext uri="{FF2B5EF4-FFF2-40B4-BE49-F238E27FC236}">
                <a16:creationId xmlns:a16="http://schemas.microsoft.com/office/drawing/2014/main" id="{B12A57ED-0643-DB41-9B2F-CEA094C80E3A}"/>
              </a:ext>
            </a:extLst>
          </p:cNvPr>
          <p:cNvSpPr txBox="1">
            <a:spLocks/>
          </p:cNvSpPr>
          <p:nvPr/>
        </p:nvSpPr>
        <p:spPr>
          <a:xfrm>
            <a:off x="6440794" y="5260171"/>
            <a:ext cx="5501361" cy="175359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6" name="Picture 5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6B93564B-36AF-EBD2-32C0-0F82AB3A0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276" y="749457"/>
            <a:ext cx="7750603" cy="2918437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9C97D0-9316-B8B1-1F73-EEC2C248481F}"/>
              </a:ext>
            </a:extLst>
          </p:cNvPr>
          <p:cNvCxnSpPr/>
          <p:nvPr/>
        </p:nvCxnSpPr>
        <p:spPr>
          <a:xfrm>
            <a:off x="2516623" y="1796432"/>
            <a:ext cx="0" cy="9629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1C7FA40-49D4-DA9A-5E43-F46DEFE80906}"/>
              </a:ext>
            </a:extLst>
          </p:cNvPr>
          <p:cNvCxnSpPr/>
          <p:nvPr/>
        </p:nvCxnSpPr>
        <p:spPr>
          <a:xfrm>
            <a:off x="5727812" y="1796432"/>
            <a:ext cx="0" cy="9629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1A5FFB3-CF6D-82C5-83F4-A6B9F884D3D1}"/>
              </a:ext>
            </a:extLst>
          </p:cNvPr>
          <p:cNvCxnSpPr/>
          <p:nvPr/>
        </p:nvCxnSpPr>
        <p:spPr>
          <a:xfrm>
            <a:off x="8534399" y="1796432"/>
            <a:ext cx="0" cy="96295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817E38-F5C5-306E-DD28-82EB75329C4E}"/>
                  </a:ext>
                </a:extLst>
              </p:cNvPr>
              <p:cNvSpPr txBox="1"/>
              <p:nvPr/>
            </p:nvSpPr>
            <p:spPr>
              <a:xfrm>
                <a:off x="2172711" y="1365029"/>
                <a:ext cx="113569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=100 </m:t>
                    </m:r>
                  </m:oMath>
                </a14:m>
                <a:r>
                  <a:rPr lang="en-GB" dirty="0"/>
                  <a:t>cm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C817E38-F5C5-306E-DD28-82EB75329C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2711" y="1365029"/>
                <a:ext cx="1135696" cy="276999"/>
              </a:xfrm>
              <a:prstGeom prst="rect">
                <a:avLst/>
              </a:prstGeom>
              <a:blipFill>
                <a:blip r:embed="rId4"/>
                <a:stretch>
                  <a:fillRect l="-5348" t="-28889" r="-11765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F86AD4A-FA1C-D5BE-A9C8-1997EF904454}"/>
                  </a:ext>
                </a:extLst>
              </p:cNvPr>
              <p:cNvSpPr txBox="1"/>
              <p:nvPr/>
            </p:nvSpPr>
            <p:spPr>
              <a:xfrm>
                <a:off x="5159964" y="1379622"/>
                <a:ext cx="10074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=50 </m:t>
                    </m:r>
                  </m:oMath>
                </a14:m>
                <a:r>
                  <a:rPr lang="en-GB" dirty="0"/>
                  <a:t>cm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F86AD4A-FA1C-D5BE-A9C8-1997EF9044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9964" y="1379622"/>
                <a:ext cx="1007455" cy="276999"/>
              </a:xfrm>
              <a:prstGeom prst="rect">
                <a:avLst/>
              </a:prstGeom>
              <a:blipFill>
                <a:blip r:embed="rId5"/>
                <a:stretch>
                  <a:fillRect l="-6024" t="-28261" r="-1325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299F82C-9D3E-C01F-27F0-BC5CF9A1C6E3}"/>
                  </a:ext>
                </a:extLst>
              </p:cNvPr>
              <p:cNvSpPr txBox="1"/>
              <p:nvPr/>
            </p:nvSpPr>
            <p:spPr>
              <a:xfrm>
                <a:off x="8460166" y="1134445"/>
                <a:ext cx="10074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=13 </m:t>
                    </m:r>
                  </m:oMath>
                </a14:m>
                <a:r>
                  <a:rPr lang="en-GB" dirty="0"/>
                  <a:t>cm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0299F82C-9D3E-C01F-27F0-BC5CF9A1C6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166" y="1134445"/>
                <a:ext cx="1007455" cy="276999"/>
              </a:xfrm>
              <a:prstGeom prst="rect">
                <a:avLst/>
              </a:prstGeom>
              <a:blipFill>
                <a:blip r:embed="rId6"/>
                <a:stretch>
                  <a:fillRect l="-6061" t="-28261" r="-1333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8E521F59-F5EB-464B-C074-D336E37AD6A8}"/>
              </a:ext>
            </a:extLst>
          </p:cNvPr>
          <p:cNvSpPr/>
          <p:nvPr/>
        </p:nvSpPr>
        <p:spPr>
          <a:xfrm>
            <a:off x="2039267" y="1966365"/>
            <a:ext cx="473347" cy="5421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FC</a:t>
            </a:r>
            <a:endParaRPr lang="en-GB" dirty="0"/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0585665C-552F-25E3-5B6E-FD0F197E55A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494" t="6953" r="8334"/>
          <a:stretch/>
        </p:blipFill>
        <p:spPr>
          <a:xfrm>
            <a:off x="8143924" y="3709961"/>
            <a:ext cx="4009600" cy="3160216"/>
          </a:xfrm>
          <a:prstGeom prst="rect">
            <a:avLst/>
          </a:prstGeom>
        </p:spPr>
      </p:pic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6B5B25EF-30F4-B817-3BEE-DBA3CF209418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367" t="6953" r="8334"/>
          <a:stretch/>
        </p:blipFill>
        <p:spPr>
          <a:xfrm>
            <a:off x="54481" y="3700012"/>
            <a:ext cx="4009596" cy="3120318"/>
          </a:xfrm>
          <a:prstGeom prst="rect">
            <a:avLst/>
          </a:prstGeom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5A3DE0DB-2F70-D4C2-EFAE-8636F7182390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3494" t="6953" r="8334"/>
          <a:stretch/>
        </p:blipFill>
        <p:spPr>
          <a:xfrm>
            <a:off x="4099200" y="3680063"/>
            <a:ext cx="4009601" cy="316021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Current Simulations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242968" y="1473266"/>
            <a:ext cx="2196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155CC"/>
                </a:solidFill>
              </a:rPr>
              <a:t>Pablo Martinez-Reviriego, IFIC</a:t>
            </a:r>
          </a:p>
        </p:txBody>
      </p:sp>
    </p:spTree>
    <p:extLst>
      <p:ext uri="{BB962C8B-B14F-4D97-AF65-F5344CB8AC3E}">
        <p14:creationId xmlns:p14="http://schemas.microsoft.com/office/powerpoint/2010/main" val="3388091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98" y="243470"/>
            <a:ext cx="10515600" cy="1765425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000000"/>
                </a:solidFill>
              </a:rPr>
              <a:t>Well advanced concept and beam dynamics design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/>
              <p:cNvGraphicFramePr>
                <a:graphicFrameLocks noGrp="1"/>
              </p:cNvGraphicFramePr>
              <p:nvPr/>
            </p:nvGraphicFramePr>
            <p:xfrm>
              <a:off x="766886" y="48050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𝑰</m:t>
                                    </m:r>
                                  </m:e>
                                  <m:sub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𝒂𝒗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smtClean="0">
                                        <a:latin typeface="Cambria Math" panose="02040503050406030204" pitchFamily="18" charset="0"/>
                                      </a:rPr>
                                      <m:t>𝑨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𝟏𝟔𝟓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𝟐𝟎𝟕</m:t>
                                </m:r>
                              </m:oMath>
                            </m:oMathPara>
                          </a14:m>
                          <a:endParaRPr lang="en-US" sz="14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1400" b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US" sz="1400" b="1" i="1" u="sng" dirty="0" smtClean="0">
                                  <a:solidFill>
                                    <a:srgbClr val="FF0000"/>
                                  </a:solidFill>
                                  <a:effectLst>
                                    <a:outerShdw blurRad="38100" dist="38100" dir="2700000" algn="tl">
                                      <a:srgbClr val="000000">
                                        <a:alpha val="43137"/>
                                      </a:srgbClr>
                                    </a:outerShdw>
                                  </a:effectLst>
                                  <a:latin typeface="Cambria Math" panose="02040503050406030204" pitchFamily="18" charset="0"/>
                                </a:rPr>
                                <m:t>𝟎</m:t>
                              </m:r>
                            </m:oMath>
                          </a14:m>
                          <a:r>
                            <a:rPr lang="en-US" sz="1400" b="1" u="sng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9</a:t>
                          </a:r>
                          <a:endParaRPr lang="en-US" sz="1400" b="1" u="sng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smtClean="0">
                                    <a:latin typeface="Cambria Math" panose="02040503050406030204" pitchFamily="18" charset="0"/>
                                  </a:rPr>
                                  <m:t>168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05764317"/>
                  </p:ext>
                </p:extLst>
              </p:nvPr>
            </p:nvGraphicFramePr>
            <p:xfrm>
              <a:off x="766886" y="4805062"/>
              <a:ext cx="4863328" cy="766116"/>
            </p:xfrm>
            <a:graphic>
              <a:graphicData uri="http://schemas.openxmlformats.org/drawingml/2006/table">
                <a:tbl>
                  <a:tblPr firstRow="1" bandRow="1">
                    <a:tableStyleId>{E8B1032C-EA38-4F05-BA0D-38AFFFC7BED3}</a:tableStyleId>
                  </a:tblPr>
                  <a:tblGrid>
                    <a:gridCol w="846994">
                      <a:extLst>
                        <a:ext uri="{9D8B030D-6E8A-4147-A177-3AD203B41FA5}">
                          <a16:colId xmlns:a16="http://schemas.microsoft.com/office/drawing/2014/main" val="1298681338"/>
                        </a:ext>
                      </a:extLst>
                    </a:gridCol>
                    <a:gridCol w="846994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84084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776165">
                      <a:extLst>
                        <a:ext uri="{9D8B030D-6E8A-4147-A177-3AD203B41FA5}">
                          <a16:colId xmlns:a16="http://schemas.microsoft.com/office/drawing/2014/main" val="1406538470"/>
                        </a:ext>
                      </a:extLst>
                    </a:gridCol>
                  </a:tblGrid>
                  <a:tr h="40002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515" r="-476978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00719" t="-1515" r="-376978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2174" t="-1515" r="-27971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25781" t="-1515" r="-201563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29134" t="-1515" r="-103150" b="-9697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5000" t="-1515" r="-2344" b="-9697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6087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19" t="-111667" r="-476978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0.14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2174" t="-111667" r="-27971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 smtClean="0"/>
                            <a:t>0.44</a:t>
                          </a:r>
                          <a:endParaRPr lang="en-US" sz="14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29134" t="-111667" r="-103150" b="-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5000" t="-111667" r="-2344" b="-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0504" y="4533186"/>
            <a:ext cx="5029200" cy="1815992"/>
          </a:xfrm>
          <a:prstGeom prst="rect">
            <a:avLst/>
          </a:prstGeom>
          <a:solidFill>
            <a:schemeClr val="bg1"/>
          </a:solidFill>
          <a:ln w="22225">
            <a:solidFill>
              <a:srgbClr val="00206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/>
            </p:nvGraphicFramePr>
            <p:xfrm>
              <a:off x="7011746" y="3169992"/>
              <a:ext cx="4343118" cy="121809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30832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4590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12.0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320861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35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u="sng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u="sng" dirty="0">
                            <a:solidFill>
                              <a:schemeClr val="tx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𝑀𝑉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69522">
                    <a:tc>
                      <a:txBody>
                        <a:bodyPr/>
                        <a:lstStyle/>
                        <a:p>
                          <a:r>
                            <a:rPr lang="en-US" sz="12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1.5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30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i="1" dirty="0" smtClean="0">
                                    <a:latin typeface="Cambria Math" panose="02040503050406030204" pitchFamily="18" charset="0"/>
                                  </a:rPr>
                                  <m:t>120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34511212"/>
                  </p:ext>
                </p:extLst>
              </p:nvPr>
            </p:nvGraphicFramePr>
            <p:xfrm>
              <a:off x="7011746" y="3169992"/>
              <a:ext cx="4343118" cy="1218091"/>
            </p:xfrm>
            <a:graphic>
              <a:graphicData uri="http://schemas.openxmlformats.org/drawingml/2006/table">
                <a:tbl>
                  <a:tblPr firstRow="1" bandRow="1">
                    <a:tableStyleId>{74C1A8A3-306A-4EB7-A6B1-4F7E0EB9C5D6}</a:tableStyleId>
                  </a:tblPr>
                  <a:tblGrid>
                    <a:gridCol w="915910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909260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839316">
                      <a:extLst>
                        <a:ext uri="{9D8B030D-6E8A-4147-A177-3AD203B41FA5}">
                          <a16:colId xmlns:a16="http://schemas.microsoft.com/office/drawing/2014/main" val="2989285210"/>
                        </a:ext>
                      </a:extLst>
                    </a:gridCol>
                  </a:tblGrid>
                  <a:tr h="308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Parameter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Gun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err="1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Buncher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Acc. II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1459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05882" r="-276667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05882" r="-202920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05882" r="-101449" b="-2078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05882" r="-1449" b="-2078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  <a:tr h="320861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Gradient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198113" r="-276667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198113" r="-202920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198113" r="-101449" b="-1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198113" r="-1449" b="-10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062556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N. Cell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00000" t="-351111" r="-276667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18978" t="-351111" r="-202920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316667" t="-351111" r="-101449" b="-177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416667" t="-351111" r="-1449" b="-1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011317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3" name="Table 12"/>
              <p:cNvGraphicFramePr>
                <a:graphicFrameLocks noGrp="1"/>
              </p:cNvGraphicFramePr>
              <p:nvPr/>
            </p:nvGraphicFramePr>
            <p:xfrm>
              <a:off x="6986579" y="2060798"/>
              <a:ext cx="3733800" cy="640019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6497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𝝀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𝒏𝒎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𝒘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𝒆𝒗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𝒓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1" i="1" dirty="0" smtClean="0">
                                    <a:latin typeface="Cambria Math" panose="02040503050406030204" pitchFamily="18" charset="0"/>
                                  </a:rPr>
                                  <m:t>𝒕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dirty="0" smtClean="0">
                                        <a:latin typeface="Cambria Math" panose="02040503050406030204" pitchFamily="18" charset="0"/>
                                      </a:rPr>
                                      <m:t>𝒑𝒔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smtClean="0">
                                    <a:latin typeface="Cambria Math" panose="02040503050406030204" pitchFamily="18" charset="0"/>
                                  </a:rPr>
                                  <m:t>𝒒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2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1" i="0" smtClean="0">
                                        <a:latin typeface="Cambria Math" panose="02040503050406030204" pitchFamily="18" charset="0"/>
                                      </a:rPr>
                                      <m:t>𝐧</m:t>
                                    </m:r>
                                    <m:r>
                                      <a:rPr lang="en-US" sz="1200" smtClean="0">
                                        <a:latin typeface="Cambria Math" panose="02040503050406030204" pitchFamily="18" charset="0"/>
                                      </a:rPr>
                                      <m:t>𝒄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56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dirty="0" smtClean="0">
                                    <a:latin typeface="Cambria Math" panose="02040503050406030204" pitchFamily="18" charset="0"/>
                                  </a:rPr>
                                  <m:t>4.31</m:t>
                                </m:r>
                              </m:oMath>
                            </m:oMathPara>
                          </a14:m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0" dirty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1.0−5.0</m:t>
                                </m:r>
                              </m:oMath>
                            </m:oMathPara>
                          </a14:m>
                          <a:endParaRPr lang="en-US" sz="1200" dirty="0">
                            <a:solidFill>
                              <a:srgbClr val="FF0000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3" name="Table 1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63304081"/>
                  </p:ext>
                </p:extLst>
              </p:nvPr>
            </p:nvGraphicFramePr>
            <p:xfrm>
              <a:off x="6986579" y="2060798"/>
              <a:ext cx="3733800" cy="640019"/>
            </p:xfrm>
            <a:graphic>
              <a:graphicData uri="http://schemas.openxmlformats.org/drawingml/2006/table">
                <a:tbl>
                  <a:tblPr firstRow="1" bandRow="1">
                    <a:tableStyleId>{2A488322-F2BA-4B5B-9748-0D474271808F}</a:tableStyleId>
                  </a:tblPr>
                  <a:tblGrid>
                    <a:gridCol w="787412">
                      <a:extLst>
                        <a:ext uri="{9D8B030D-6E8A-4147-A177-3AD203B41FA5}">
                          <a16:colId xmlns:a16="http://schemas.microsoft.com/office/drawing/2014/main" val="3005544144"/>
                        </a:ext>
                      </a:extLst>
                    </a:gridCol>
                    <a:gridCol w="781695">
                      <a:extLst>
                        <a:ext uri="{9D8B030D-6E8A-4147-A177-3AD203B41FA5}">
                          <a16:colId xmlns:a16="http://schemas.microsoft.com/office/drawing/2014/main" val="3834854578"/>
                        </a:ext>
                      </a:extLst>
                    </a:gridCol>
                    <a:gridCol w="721564">
                      <a:extLst>
                        <a:ext uri="{9D8B030D-6E8A-4147-A177-3AD203B41FA5}">
                          <a16:colId xmlns:a16="http://schemas.microsoft.com/office/drawing/2014/main" val="3819194599"/>
                        </a:ext>
                      </a:extLst>
                    </a:gridCol>
                    <a:gridCol w="793772">
                      <a:extLst>
                        <a:ext uri="{9D8B030D-6E8A-4147-A177-3AD203B41FA5}">
                          <a16:colId xmlns:a16="http://schemas.microsoft.com/office/drawing/2014/main" val="2313498743"/>
                        </a:ext>
                      </a:extLst>
                    </a:gridCol>
                    <a:gridCol w="649357">
                      <a:extLst>
                        <a:ext uri="{9D8B030D-6E8A-4147-A177-3AD203B41FA5}">
                          <a16:colId xmlns:a16="http://schemas.microsoft.com/office/drawing/2014/main" val="241327267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t="-6667" r="-376744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6667" r="-276744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18644" t="-6667" r="-202542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6667" r="-83846" b="-1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472897" t="-6667" r="-1869" b="-14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31569582"/>
                      </a:ext>
                    </a:extLst>
                  </a:tr>
                  <a:tr h="36569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262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100000" t="-78689" r="-276744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89231" t="-78689" r="-83846" b="-32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 smtClean="0"/>
                            <a:t>0.1-1.0</a:t>
                          </a:r>
                          <a:endParaRPr lang="en-US" sz="12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008013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4" name="TextBox 13"/>
          <p:cNvSpPr txBox="1"/>
          <p:nvPr/>
        </p:nvSpPr>
        <p:spPr>
          <a:xfrm>
            <a:off x="6920504" y="1702456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Laser parameters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11746" y="2689826"/>
            <a:ext cx="3128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parameters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7632" y="5865352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824" y="1887122"/>
            <a:ext cx="5969499" cy="2439100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80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 design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252673" y="6006353"/>
            <a:ext cx="2581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Mohsen Dayyani Kelisani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986828"/>
            <a:ext cx="6546705" cy="2132803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49" y="3427164"/>
            <a:ext cx="6608152" cy="2303679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986828"/>
            <a:ext cx="2979703" cy="2680827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454" y="3937429"/>
            <a:ext cx="3053953" cy="1693825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32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74266" y="82042"/>
            <a:ext cx="7537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Awake schematic RF layout</a:t>
            </a:r>
          </a:p>
        </p:txBody>
      </p:sp>
      <p:cxnSp>
        <p:nvCxnSpPr>
          <p:cNvPr id="6" name="Straight Connector 5"/>
          <p:cNvCxnSpPr>
            <a:cxnSpLocks/>
          </p:cNvCxnSpPr>
          <p:nvPr/>
        </p:nvCxnSpPr>
        <p:spPr>
          <a:xfrm flipV="1">
            <a:off x="2411608" y="4624187"/>
            <a:ext cx="7570592" cy="118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7496" y="3775404"/>
            <a:ext cx="1452488" cy="15921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3808" y="4253203"/>
            <a:ext cx="1009856" cy="60727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635" y="4280847"/>
            <a:ext cx="1701300" cy="764215"/>
          </a:xfrm>
          <a:prstGeom prst="rect">
            <a:avLst/>
          </a:prstGeom>
        </p:spPr>
      </p:pic>
      <p:cxnSp>
        <p:nvCxnSpPr>
          <p:cNvPr id="20" name="Straight Connector 19"/>
          <p:cNvCxnSpPr>
            <a:cxnSpLocks/>
          </p:cNvCxnSpPr>
          <p:nvPr/>
        </p:nvCxnSpPr>
        <p:spPr>
          <a:xfrm flipH="1">
            <a:off x="8202811" y="4633733"/>
            <a:ext cx="3558778" cy="46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10443132" y="4429497"/>
            <a:ext cx="158621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0780006" y="4420168"/>
            <a:ext cx="163207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1148719" y="4420168"/>
            <a:ext cx="158621" cy="4364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/>
          <p:cNvSpPr txBox="1"/>
          <p:nvPr/>
        </p:nvSpPr>
        <p:spPr>
          <a:xfrm>
            <a:off x="3159469" y="3775404"/>
            <a:ext cx="15768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5003" y="4280848"/>
            <a:ext cx="1701300" cy="764215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3129093" y="4042703"/>
            <a:ext cx="369332" cy="357070"/>
            <a:chOff x="3221372" y="2373790"/>
            <a:chExt cx="369332" cy="357070"/>
          </a:xfrm>
        </p:grpSpPr>
        <p:sp>
          <p:nvSpPr>
            <p:cNvPr id="40" name="Rectangle 3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3480951" y="4042703"/>
            <a:ext cx="369332" cy="357070"/>
            <a:chOff x="3221372" y="2373790"/>
            <a:chExt cx="369332" cy="357070"/>
          </a:xfrm>
        </p:grpSpPr>
        <p:sp>
          <p:nvSpPr>
            <p:cNvPr id="49" name="Rectangle 4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TextBox 49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495446" y="4042703"/>
            <a:ext cx="369332" cy="357070"/>
            <a:chOff x="3221372" y="2373790"/>
            <a:chExt cx="369332" cy="357070"/>
          </a:xfrm>
        </p:grpSpPr>
        <p:sp>
          <p:nvSpPr>
            <p:cNvPr id="52" name="Rectangle 5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TextBox 52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4867500" y="4042703"/>
            <a:ext cx="369332" cy="357070"/>
            <a:chOff x="3221372" y="2373790"/>
            <a:chExt cx="369332" cy="357070"/>
          </a:xfrm>
        </p:grpSpPr>
        <p:sp>
          <p:nvSpPr>
            <p:cNvPr id="55" name="Rectangle 5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TextBox 55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219358" y="4042703"/>
            <a:ext cx="369332" cy="357070"/>
            <a:chOff x="3221372" y="2373790"/>
            <a:chExt cx="369332" cy="357070"/>
          </a:xfrm>
        </p:grpSpPr>
        <p:sp>
          <p:nvSpPr>
            <p:cNvPr id="58" name="Rectangle 57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TextBox 58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571374" y="4042703"/>
            <a:ext cx="369332" cy="357070"/>
            <a:chOff x="3221372" y="2373790"/>
            <a:chExt cx="369332" cy="357070"/>
          </a:xfrm>
        </p:grpSpPr>
        <p:sp>
          <p:nvSpPr>
            <p:cNvPr id="61" name="Rectangle 60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TextBox 61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5923232" y="4042703"/>
            <a:ext cx="369332" cy="357070"/>
            <a:chOff x="3221372" y="2373790"/>
            <a:chExt cx="369332" cy="357070"/>
          </a:xfrm>
        </p:grpSpPr>
        <p:sp>
          <p:nvSpPr>
            <p:cNvPr id="64" name="Rectangle 63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TextBox 64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111619" y="4856837"/>
            <a:ext cx="369332" cy="357070"/>
            <a:chOff x="3221372" y="2373790"/>
            <a:chExt cx="369332" cy="357070"/>
          </a:xfrm>
        </p:grpSpPr>
        <p:sp>
          <p:nvSpPr>
            <p:cNvPr id="67" name="Rectangle 66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63477" y="4856837"/>
            <a:ext cx="369332" cy="357070"/>
            <a:chOff x="3221372" y="2373790"/>
            <a:chExt cx="369332" cy="357070"/>
          </a:xfrm>
        </p:grpSpPr>
        <p:sp>
          <p:nvSpPr>
            <p:cNvPr id="70" name="Rectangle 69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TextBox 70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4477972" y="4856837"/>
            <a:ext cx="369332" cy="357070"/>
            <a:chOff x="3221372" y="2373790"/>
            <a:chExt cx="369332" cy="357070"/>
          </a:xfrm>
        </p:grpSpPr>
        <p:sp>
          <p:nvSpPr>
            <p:cNvPr id="73" name="Rectangle 72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TextBox 73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850026" y="4856837"/>
            <a:ext cx="369332" cy="357070"/>
            <a:chOff x="3221372" y="2373790"/>
            <a:chExt cx="369332" cy="357070"/>
          </a:xfrm>
        </p:grpSpPr>
        <p:sp>
          <p:nvSpPr>
            <p:cNvPr id="76" name="Rectangle 75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TextBox 76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5201884" y="4856837"/>
            <a:ext cx="369332" cy="357070"/>
            <a:chOff x="3221372" y="2373790"/>
            <a:chExt cx="369332" cy="357070"/>
          </a:xfrm>
        </p:grpSpPr>
        <p:sp>
          <p:nvSpPr>
            <p:cNvPr id="79" name="Rectangle 78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5553900" y="4856837"/>
            <a:ext cx="369332" cy="357070"/>
            <a:chOff x="3221372" y="2373790"/>
            <a:chExt cx="369332" cy="357070"/>
          </a:xfrm>
        </p:grpSpPr>
        <p:sp>
          <p:nvSpPr>
            <p:cNvPr id="82" name="Rectangle 81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5905758" y="4856837"/>
            <a:ext cx="369332" cy="357070"/>
            <a:chOff x="3221372" y="2373790"/>
            <a:chExt cx="369332" cy="357070"/>
          </a:xfrm>
        </p:grpSpPr>
        <p:sp>
          <p:nvSpPr>
            <p:cNvPr id="85" name="Rectangle 84"/>
            <p:cNvSpPr/>
            <p:nvPr/>
          </p:nvSpPr>
          <p:spPr>
            <a:xfrm>
              <a:off x="3271706" y="2466363"/>
              <a:ext cx="209725" cy="15939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TextBox 85"/>
            <p:cNvSpPr txBox="1"/>
            <p:nvPr/>
          </p:nvSpPr>
          <p:spPr>
            <a:xfrm rot="5400000">
              <a:off x="3227503" y="2367659"/>
              <a:ext cx="3570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X</a:t>
              </a:r>
            </a:p>
          </p:txBody>
        </p:sp>
      </p:grpSp>
      <p:sp>
        <p:nvSpPr>
          <p:cNvPr id="87" name="Isosceles Triangle 86"/>
          <p:cNvSpPr/>
          <p:nvPr/>
        </p:nvSpPr>
        <p:spPr>
          <a:xfrm rot="10800000">
            <a:off x="1419834" y="1638350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Isosceles Triangle 87"/>
          <p:cNvSpPr/>
          <p:nvPr/>
        </p:nvSpPr>
        <p:spPr>
          <a:xfrm rot="10800000">
            <a:off x="5769398" y="1699779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Isosceles Triangle 88"/>
          <p:cNvSpPr/>
          <p:nvPr/>
        </p:nvSpPr>
        <p:spPr>
          <a:xfrm rot="10800000">
            <a:off x="3089344" y="1666441"/>
            <a:ext cx="998290" cy="788565"/>
          </a:xfrm>
          <a:prstGeom prst="triangl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1" name="Straight Connector 90"/>
          <p:cNvCxnSpPr>
            <a:cxnSpLocks/>
          </p:cNvCxnSpPr>
          <p:nvPr/>
        </p:nvCxnSpPr>
        <p:spPr>
          <a:xfrm>
            <a:off x="1912462" y="2414348"/>
            <a:ext cx="0" cy="121213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cxnSpLocks/>
            <a:stCxn id="89" idx="0"/>
          </p:cNvCxnSpPr>
          <p:nvPr/>
        </p:nvCxnSpPr>
        <p:spPr>
          <a:xfrm flipH="1">
            <a:off x="3577325" y="2455006"/>
            <a:ext cx="11164" cy="118209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>
            <a:cxnSpLocks/>
          </p:cNvCxnSpPr>
          <p:nvPr/>
        </p:nvCxnSpPr>
        <p:spPr>
          <a:xfrm flipH="1">
            <a:off x="6268543" y="2468891"/>
            <a:ext cx="2738" cy="959409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/>
          <p:cNvSpPr/>
          <p:nvPr/>
        </p:nvSpPr>
        <p:spPr>
          <a:xfrm>
            <a:off x="6278857" y="2455006"/>
            <a:ext cx="288599" cy="3145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1190011" y="996663"/>
            <a:ext cx="15771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Mini klystron</a:t>
            </a:r>
            <a:br>
              <a:rPr lang="en-GB" sz="1400" b="1" dirty="0"/>
            </a:br>
            <a:r>
              <a:rPr lang="en-GB" sz="1400" b="1" dirty="0"/>
              <a:t>7-10 MW, S-band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2968761" y="1079927"/>
            <a:ext cx="1544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Mini klystron</a:t>
            </a:r>
            <a:br>
              <a:rPr lang="en-GB" sz="1400" b="1" dirty="0"/>
            </a:br>
            <a:r>
              <a:rPr lang="en-GB" sz="1400" b="1" dirty="0"/>
              <a:t>5-10 MW, x-band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8301115" y="2846782"/>
            <a:ext cx="300019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Possibly long waveguides 30 m</a:t>
            </a:r>
          </a:p>
          <a:p>
            <a:r>
              <a:rPr lang="en-GB" sz="1400" b="1" dirty="0"/>
              <a:t>Round or double height WG needed</a:t>
            </a:r>
          </a:p>
          <a:p>
            <a:r>
              <a:rPr lang="en-GB" sz="1400" b="1" dirty="0"/>
              <a:t>Or 2 klystrons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6675388" y="2276169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160 -200 MW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6335131" y="1140178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25 / 50 MW klystron, x-band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2338127" y="5767513"/>
            <a:ext cx="6986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Total Energy 100- 160 MeV, 10 Hz rep. rate, single bunch</a:t>
            </a:r>
          </a:p>
          <a:p>
            <a:pPr algn="ctr"/>
            <a:r>
              <a:rPr lang="en-GB" b="1" dirty="0"/>
              <a:t>Will try to use CLIC developed x-band components as much as possible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01115" y="3664975"/>
            <a:ext cx="2743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 3 structures at 55 MV/m</a:t>
            </a:r>
          </a:p>
        </p:txBody>
      </p:sp>
      <p:sp>
        <p:nvSpPr>
          <p:cNvPr id="90" name="Oval 89"/>
          <p:cNvSpPr/>
          <p:nvPr/>
        </p:nvSpPr>
        <p:spPr>
          <a:xfrm>
            <a:off x="1943514" y="2370369"/>
            <a:ext cx="288599" cy="314578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TextBox 91"/>
          <p:cNvSpPr txBox="1"/>
          <p:nvPr/>
        </p:nvSpPr>
        <p:spPr>
          <a:xfrm>
            <a:off x="404364" y="2062592"/>
            <a:ext cx="23405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/>
              <a:t>PC, 15 -20 MW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1C2FA6-F230-A996-C66F-D179D4E31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7367" y="4280847"/>
            <a:ext cx="1701300" cy="7642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26579B1-A25B-E357-B40F-9E208AE4D274}"/>
              </a:ext>
            </a:extLst>
          </p:cNvPr>
          <p:cNvSpPr txBox="1"/>
          <p:nvPr/>
        </p:nvSpPr>
        <p:spPr>
          <a:xfrm>
            <a:off x="1359057" y="3641299"/>
            <a:ext cx="131739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/>
              <a:t>Solenoid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A3BF6-D5C3-70C9-7DD2-BA03EE106D09}"/>
              </a:ext>
            </a:extLst>
          </p:cNvPr>
          <p:cNvCxnSpPr>
            <a:cxnSpLocks/>
          </p:cNvCxnSpPr>
          <p:nvPr/>
        </p:nvCxnSpPr>
        <p:spPr>
          <a:xfrm>
            <a:off x="4650642" y="3403788"/>
            <a:ext cx="0" cy="57983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B7A6D9A2-1F86-2564-F64B-950EAEC40B48}"/>
              </a:ext>
            </a:extLst>
          </p:cNvPr>
          <p:cNvCxnSpPr>
            <a:cxnSpLocks/>
          </p:cNvCxnSpPr>
          <p:nvPr/>
        </p:nvCxnSpPr>
        <p:spPr>
          <a:xfrm flipH="1">
            <a:off x="4616909" y="3403333"/>
            <a:ext cx="3684206" cy="45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C4020B6-613E-747E-8056-C3111BFACBEC}"/>
              </a:ext>
            </a:extLst>
          </p:cNvPr>
          <p:cNvCxnSpPr/>
          <p:nvPr/>
        </p:nvCxnSpPr>
        <p:spPr>
          <a:xfrm flipH="1">
            <a:off x="8298376" y="3384993"/>
            <a:ext cx="1" cy="82803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E6FFF69-38F8-673B-6C2C-1978F83FD6D1}"/>
              </a:ext>
            </a:extLst>
          </p:cNvPr>
          <p:cNvCxnSpPr/>
          <p:nvPr/>
        </p:nvCxnSpPr>
        <p:spPr>
          <a:xfrm flipH="1">
            <a:off x="6514283" y="3406578"/>
            <a:ext cx="1" cy="82803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264E5776-F0E1-0972-4BAD-F7B60AEDA780}"/>
              </a:ext>
            </a:extLst>
          </p:cNvPr>
          <p:cNvSpPr/>
          <p:nvPr/>
        </p:nvSpPr>
        <p:spPr>
          <a:xfrm>
            <a:off x="5134559" y="3239471"/>
            <a:ext cx="344858" cy="346707"/>
          </a:xfrm>
          <a:prstGeom prst="ellipse">
            <a:avLst/>
          </a:prstGeom>
          <a:solidFill>
            <a:schemeClr val="bg1"/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A1B7DB-BCE9-EBFC-BD89-8584328DC3DC}"/>
              </a:ext>
            </a:extLst>
          </p:cNvPr>
          <p:cNvCxnSpPr/>
          <p:nvPr/>
        </p:nvCxnSpPr>
        <p:spPr>
          <a:xfrm flipH="1" flipV="1">
            <a:off x="5110085" y="3053521"/>
            <a:ext cx="369332" cy="64018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A28BA2A-8159-C600-86B5-A4D9ECF0CD1B}"/>
              </a:ext>
            </a:extLst>
          </p:cNvPr>
          <p:cNvSpPr txBox="1"/>
          <p:nvPr/>
        </p:nvSpPr>
        <p:spPr>
          <a:xfrm>
            <a:off x="4761999" y="2705422"/>
            <a:ext cx="71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A, </a:t>
            </a:r>
            <a:r>
              <a:rPr lang="en-GB" b="1" dirty="0">
                <a:latin typeface="Symbol" panose="05050102010706020507" pitchFamily="18" charset="2"/>
              </a:rPr>
              <a:t>j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4596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11D0DDD-3DD7-A2E0-7F64-F57D9ECB7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51EE0-6949-4F2E-8F68-46F7424C488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B0D0EF4-E53A-E4AF-60C0-8FB1F0273FF8}"/>
              </a:ext>
            </a:extLst>
          </p:cNvPr>
          <p:cNvSpPr txBox="1"/>
          <p:nvPr/>
        </p:nvSpPr>
        <p:spPr>
          <a:xfrm>
            <a:off x="2213264" y="394854"/>
            <a:ext cx="7616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b="1" dirty="0">
                <a:solidFill>
                  <a:srgbClr val="1155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Studied alternative scenarios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805D41-B97F-F8E3-3C59-B653066B9332}"/>
              </a:ext>
            </a:extLst>
          </p:cNvPr>
          <p:cNvSpPr txBox="1"/>
          <p:nvPr/>
        </p:nvSpPr>
        <p:spPr>
          <a:xfrm>
            <a:off x="737753" y="1481654"/>
            <a:ext cx="112429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/>
              <a:t>Beam dynamics:</a:t>
            </a:r>
          </a:p>
          <a:p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 3 identical structures, one 50 MW klystron </a:t>
            </a:r>
            <a:r>
              <a:rPr lang="en-GB" dirty="0">
                <a:sym typeface="Wingdings" panose="05000000000000000000" pitchFamily="2" charset="2"/>
              </a:rPr>
              <a:t> Save small klystron, waveguide run and buncher structure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u="sng" dirty="0">
                <a:sym typeface="Wingdings" panose="05000000000000000000" pitchFamily="2" charset="2"/>
              </a:rPr>
              <a:t>RF power variants: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One 25 MW klystron for acceleration, small 8 MW klystron for bunching </a:t>
            </a:r>
            <a:r>
              <a:rPr lang="en-GB" dirty="0">
                <a:sym typeface="Wingdings" panose="05000000000000000000" pitchFamily="2" charset="2"/>
              </a:rPr>
              <a:t> less expensive klystron and modulator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Only one 25 MW klystron for everything  less expensive klystron, save second waveguide run and small klystron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u="sng" dirty="0">
                <a:sym typeface="Wingdings" panose="05000000000000000000" pitchFamily="2" charset="2"/>
              </a:rPr>
              <a:t>Integration scenarios:</a:t>
            </a:r>
          </a:p>
          <a:p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Keep Run 1 modulator (PPT)  for LINAC 1, instead of two K100 modulators </a:t>
            </a:r>
            <a:r>
              <a:rPr lang="en-GB" dirty="0">
                <a:sym typeface="Wingdings" panose="05000000000000000000" pitchFamily="2" charset="2"/>
              </a:rPr>
              <a:t> no new hardware needed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Use K400 modulator instead of PPT </a:t>
            </a:r>
            <a:r>
              <a:rPr lang="en-GB" dirty="0">
                <a:sym typeface="Wingdings" panose="05000000000000000000" pitchFamily="2" charset="2"/>
              </a:rPr>
              <a:t> better performance and stability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ym typeface="Wingdings" panose="05000000000000000000" pitchFamily="2" charset="2"/>
              </a:rPr>
              <a:t>Replace K400 x-band with 2x K200 x-band  essentially staged scenario to upgrade energy later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786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086FE1E-EAAF-275A-F40C-8A8A0E930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449" y="954247"/>
            <a:ext cx="8305101" cy="494950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26/05/2023 Version 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CLERC Vincent BE-EA-DC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19253-8F38-410C-97B5-00036A5C9197}" type="slidenum">
              <a:rPr lang="en-GB" smtClean="0"/>
              <a:t>8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338763" y="2222300"/>
            <a:ext cx="655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K400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37707" y="2037634"/>
            <a:ext cx="655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K200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35940" y="1583646"/>
            <a:ext cx="655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K100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074C3EA-A43F-6BF8-070A-6BF856C1D0C9}"/>
              </a:ext>
            </a:extLst>
          </p:cNvPr>
          <p:cNvSpPr txBox="1"/>
          <p:nvPr/>
        </p:nvSpPr>
        <p:spPr>
          <a:xfrm>
            <a:off x="329184" y="164592"/>
            <a:ext cx="1324273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SOLUTION 1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ABB9B81-11C8-FE9E-52FF-253A6449364D}"/>
              </a:ext>
            </a:extLst>
          </p:cNvPr>
          <p:cNvCxnSpPr/>
          <p:nvPr/>
        </p:nvCxnSpPr>
        <p:spPr>
          <a:xfrm flipH="1" flipV="1">
            <a:off x="8406384" y="4340352"/>
            <a:ext cx="963168" cy="13898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66B0163-D650-925F-8F2B-191F9FB216E9}"/>
              </a:ext>
            </a:extLst>
          </p:cNvPr>
          <p:cNvSpPr txBox="1"/>
          <p:nvPr/>
        </p:nvSpPr>
        <p:spPr>
          <a:xfrm>
            <a:off x="8229600" y="5762156"/>
            <a:ext cx="2475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TRANSPORT VOLUME</a:t>
            </a:r>
            <a:endParaRPr lang="fr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E5DFBB8-53C8-3C56-5D4F-80D07CDC6188}"/>
              </a:ext>
            </a:extLst>
          </p:cNvPr>
          <p:cNvSpPr txBox="1"/>
          <p:nvPr/>
        </p:nvSpPr>
        <p:spPr>
          <a:xfrm>
            <a:off x="4456507" y="1361450"/>
            <a:ext cx="113467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CURRENT</a:t>
            </a:r>
            <a:br>
              <a:rPr lang="en-US" dirty="0"/>
            </a:br>
            <a:r>
              <a:rPr lang="en-US" dirty="0"/>
              <a:t>KLYSTRON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C2F84E-9733-965D-C412-262CB1F9A6FB}"/>
              </a:ext>
            </a:extLst>
          </p:cNvPr>
          <p:cNvSpPr txBox="1"/>
          <p:nvPr/>
        </p:nvSpPr>
        <p:spPr>
          <a:xfrm>
            <a:off x="4125191" y="363682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Keep PPT modulator from Run1 for </a:t>
            </a:r>
            <a:r>
              <a:rPr lang="en-GB" dirty="0" err="1"/>
              <a:t>Linac</a:t>
            </a:r>
            <a:r>
              <a:rPr lang="en-GB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632755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4CF92B6-3424-013C-DE69-B4238570C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2250" y="835292"/>
            <a:ext cx="8584635" cy="5352148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BA40F1-306B-C9F0-321E-2C72081364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26/05/2023 Version 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982DE1-6A74-88B5-DBF4-6C7D13584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CLERC Vincent BE-EA-DC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F51397-E225-5D65-4D00-B4CD47E95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19253-8F38-410C-97B5-00036A5C9197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F5CD2E-6DC1-0583-81BA-D2A021E5DA58}"/>
              </a:ext>
            </a:extLst>
          </p:cNvPr>
          <p:cNvSpPr txBox="1"/>
          <p:nvPr/>
        </p:nvSpPr>
        <p:spPr>
          <a:xfrm>
            <a:off x="329184" y="164592"/>
            <a:ext cx="1519840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fr-CH" dirty="0"/>
              <a:t>SOLUTION 2-B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D58160E-D410-7AAA-7CBE-5CC972A40C7E}"/>
              </a:ext>
            </a:extLst>
          </p:cNvPr>
          <p:cNvCxnSpPr>
            <a:cxnSpLocks/>
          </p:cNvCxnSpPr>
          <p:nvPr/>
        </p:nvCxnSpPr>
        <p:spPr>
          <a:xfrm>
            <a:off x="3971957" y="2645664"/>
            <a:ext cx="50366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267957-E21E-2470-B045-E3D5D24A7AFB}"/>
              </a:ext>
            </a:extLst>
          </p:cNvPr>
          <p:cNvCxnSpPr>
            <a:cxnSpLocks/>
          </p:cNvCxnSpPr>
          <p:nvPr/>
        </p:nvCxnSpPr>
        <p:spPr>
          <a:xfrm>
            <a:off x="6345936" y="2993136"/>
            <a:ext cx="50596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34C2176-6FE6-5E01-CCB1-83B5ECFD13B0}"/>
              </a:ext>
            </a:extLst>
          </p:cNvPr>
          <p:cNvCxnSpPr>
            <a:cxnSpLocks/>
          </p:cNvCxnSpPr>
          <p:nvPr/>
        </p:nvCxnSpPr>
        <p:spPr>
          <a:xfrm flipV="1">
            <a:off x="7229856" y="2980944"/>
            <a:ext cx="499872" cy="60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C3D2D3-D48D-7E4A-5DED-BE5969539B56}"/>
              </a:ext>
            </a:extLst>
          </p:cNvPr>
          <p:cNvSpPr txBox="1"/>
          <p:nvPr/>
        </p:nvSpPr>
        <p:spPr>
          <a:xfrm>
            <a:off x="3971957" y="236866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2458C9-B0A6-094E-DAF5-6C74E2FCC7C3}"/>
              </a:ext>
            </a:extLst>
          </p:cNvPr>
          <p:cNvSpPr txBox="1"/>
          <p:nvPr/>
        </p:nvSpPr>
        <p:spPr>
          <a:xfrm>
            <a:off x="7256539" y="302525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65F660-F0E3-800E-AB83-F305219FADEF}"/>
              </a:ext>
            </a:extLst>
          </p:cNvPr>
          <p:cNvSpPr txBox="1"/>
          <p:nvPr/>
        </p:nvSpPr>
        <p:spPr>
          <a:xfrm>
            <a:off x="6345936" y="3007035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0.9m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19CB9A6-ED3E-3751-B991-7B59A67DAF57}"/>
              </a:ext>
            </a:extLst>
          </p:cNvPr>
          <p:cNvCxnSpPr>
            <a:cxnSpLocks/>
          </p:cNvCxnSpPr>
          <p:nvPr/>
        </p:nvCxnSpPr>
        <p:spPr>
          <a:xfrm>
            <a:off x="3648456" y="1712976"/>
            <a:ext cx="0" cy="44500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BF6BBE4C-D472-6ED8-2355-D19F44D0B59E}"/>
              </a:ext>
            </a:extLst>
          </p:cNvPr>
          <p:cNvSpPr txBox="1"/>
          <p:nvPr/>
        </p:nvSpPr>
        <p:spPr>
          <a:xfrm>
            <a:off x="3396624" y="1435977"/>
            <a:ext cx="5036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0.8m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3247052-8087-061B-2A49-97B380632406}"/>
              </a:ext>
            </a:extLst>
          </p:cNvPr>
          <p:cNvCxnSpPr>
            <a:cxnSpLocks/>
          </p:cNvCxnSpPr>
          <p:nvPr/>
        </p:nvCxnSpPr>
        <p:spPr>
          <a:xfrm>
            <a:off x="4703477" y="2889504"/>
            <a:ext cx="8731" cy="512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AE9F160-4A40-5512-D5A3-1C9EF326C794}"/>
              </a:ext>
            </a:extLst>
          </p:cNvPr>
          <p:cNvSpPr txBox="1"/>
          <p:nvPr/>
        </p:nvSpPr>
        <p:spPr>
          <a:xfrm>
            <a:off x="4666901" y="3007036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/>
              <a:t>1m</a:t>
            </a:r>
          </a:p>
        </p:txBody>
      </p:sp>
    </p:spTree>
    <p:extLst>
      <p:ext uri="{BB962C8B-B14F-4D97-AF65-F5344CB8AC3E}">
        <p14:creationId xmlns:p14="http://schemas.microsoft.com/office/powerpoint/2010/main" val="30997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00">
        <p:dissolve/>
      </p:transition>
    </mc:Choice>
    <mc:Fallback xmlns="">
      <p:transition xmlns:p14="http://schemas.microsoft.com/office/powerpoint/2010/main">
        <p:dissolv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63787</TotalTime>
  <Words>1615</Words>
  <Application>Microsoft Office PowerPoint</Application>
  <PresentationFormat>Widescreen</PresentationFormat>
  <Paragraphs>345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32</vt:i4>
      </vt:variant>
    </vt:vector>
  </HeadingPairs>
  <TitlesOfParts>
    <vt:vector size="44" baseType="lpstr">
      <vt:lpstr>Arial</vt:lpstr>
      <vt:lpstr>Calibri</vt:lpstr>
      <vt:lpstr>Calibri Light</vt:lpstr>
      <vt:lpstr>Cambria Math</vt:lpstr>
      <vt:lpstr>Comic Sans MS</vt:lpstr>
      <vt:lpstr>Roboto</vt:lpstr>
      <vt:lpstr>Symbol</vt:lpstr>
      <vt:lpstr>Times New Roman</vt:lpstr>
      <vt:lpstr>Wingdings</vt:lpstr>
      <vt:lpstr>Office Theme</vt:lpstr>
      <vt:lpstr>1_Office Theme</vt:lpstr>
      <vt:lpstr>2_Office Theme</vt:lpstr>
      <vt:lpstr>AWAKE e- linac including CTF2 injector status </vt:lpstr>
      <vt:lpstr>AWAKE Run 2</vt:lpstr>
      <vt:lpstr>Parameters for both injectors</vt:lpstr>
      <vt:lpstr>Reference design</vt:lpstr>
      <vt:lpstr>Reference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profile characterisation</vt:lpstr>
      <vt:lpstr>Solenoid scan at 400 pC</vt:lpstr>
      <vt:lpstr>Phase scans</vt:lpstr>
      <vt:lpstr>More solenoid scans</vt:lpstr>
      <vt:lpstr>PowerPoint Presentation</vt:lpstr>
      <vt:lpstr>PowerPoint Presentation</vt:lpstr>
      <vt:lpstr>m-TCA development  for LLRF with Uppsala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PIC Dark Current Simulations</vt:lpstr>
      <vt:lpstr>Dark Current Simulations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AWAKE: Advanced Proton Driven Plasma Wakefield Acceleration Experiment at CERN</dc:title>
  <dc:creator>Marlene Turner</dc:creator>
  <cp:lastModifiedBy>Steffen Doebert</cp:lastModifiedBy>
  <cp:revision>1158</cp:revision>
  <cp:lastPrinted>2019-11-10T14:33:14Z</cp:lastPrinted>
  <dcterms:created xsi:type="dcterms:W3CDTF">2016-07-07T11:05:41Z</dcterms:created>
  <dcterms:modified xsi:type="dcterms:W3CDTF">2023-12-11T19:19:08Z</dcterms:modified>
</cp:coreProperties>
</file>