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4"/>
  </p:sldMasterIdLst>
  <p:notesMasterIdLst>
    <p:notesMasterId r:id="rId35"/>
  </p:notesMasterIdLst>
  <p:sldIdLst>
    <p:sldId id="1026" r:id="rId5"/>
    <p:sldId id="955" r:id="rId6"/>
    <p:sldId id="953" r:id="rId7"/>
    <p:sldId id="351" r:id="rId8"/>
    <p:sldId id="342" r:id="rId9"/>
    <p:sldId id="969" r:id="rId10"/>
    <p:sldId id="967" r:id="rId11"/>
    <p:sldId id="961" r:id="rId12"/>
    <p:sldId id="968" r:id="rId13"/>
    <p:sldId id="944" r:id="rId14"/>
    <p:sldId id="481" r:id="rId15"/>
    <p:sldId id="469" r:id="rId16"/>
    <p:sldId id="986" r:id="rId17"/>
    <p:sldId id="257" r:id="rId18"/>
    <p:sldId id="988" r:id="rId19"/>
    <p:sldId id="989" r:id="rId20"/>
    <p:sldId id="1006" r:id="rId21"/>
    <p:sldId id="1008" r:id="rId22"/>
    <p:sldId id="1023" r:id="rId23"/>
    <p:sldId id="993" r:id="rId24"/>
    <p:sldId id="973" r:id="rId25"/>
    <p:sldId id="971" r:id="rId26"/>
    <p:sldId id="1024" r:id="rId27"/>
    <p:sldId id="1025" r:id="rId28"/>
    <p:sldId id="956" r:id="rId29"/>
    <p:sldId id="640" r:id="rId30"/>
    <p:sldId id="360" r:id="rId31"/>
    <p:sldId id="974" r:id="rId32"/>
    <p:sldId id="978" r:id="rId33"/>
    <p:sldId id="992" r:id="rId34"/>
  </p:sldIdLst>
  <p:sldSz cx="12192000" cy="6858000"/>
  <p:notesSz cx="6797675" cy="9929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CCCC"/>
    <a:srgbClr val="008080"/>
    <a:srgbClr val="CCFFFF"/>
    <a:srgbClr val="66CCFF"/>
    <a:srgbClr val="FF7C80"/>
    <a:srgbClr val="F0F0F0"/>
    <a:srgbClr val="E7E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DD4AD3-7A12-4B6A-8CC0-31B2FCC8680A}" v="53" dt="2023-12-12T10:02:45.5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5" autoAdjust="0"/>
    <p:restoredTop sz="82051" autoAdjust="0"/>
  </p:normalViewPr>
  <p:slideViewPr>
    <p:cSldViewPr snapToGrid="0">
      <p:cViewPr varScale="1">
        <p:scale>
          <a:sx n="87" d="100"/>
          <a:sy n="87" d="100"/>
        </p:scale>
        <p:origin x="97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ovanni Bisoffi" userId="e6838f35-41d0-4cf1-a031-8f0934dce268" providerId="ADAL" clId="{E8DD4AD3-7A12-4B6A-8CC0-31B2FCC8680A}"/>
    <pc:docChg chg="undo custSel addSld delSld modSld sldOrd modMainMaster">
      <pc:chgData name="Giovanni Bisoffi" userId="e6838f35-41d0-4cf1-a031-8f0934dce268" providerId="ADAL" clId="{E8DD4AD3-7A12-4B6A-8CC0-31B2FCC8680A}" dt="2023-12-12T10:02:58.901" v="1697" actId="166"/>
      <pc:docMkLst>
        <pc:docMk/>
      </pc:docMkLst>
      <pc:sldChg chg="addSp delSp add del mod">
        <pc:chgData name="Giovanni Bisoffi" userId="e6838f35-41d0-4cf1-a031-8f0934dce268" providerId="ADAL" clId="{E8DD4AD3-7A12-4B6A-8CC0-31B2FCC8680A}" dt="2023-12-11T18:41:15.467" v="579" actId="47"/>
        <pc:sldMkLst>
          <pc:docMk/>
          <pc:sldMk cId="459876565" sldId="256"/>
        </pc:sldMkLst>
        <pc:spChg chg="add del">
          <ac:chgData name="Giovanni Bisoffi" userId="e6838f35-41d0-4cf1-a031-8f0934dce268" providerId="ADAL" clId="{E8DD4AD3-7A12-4B6A-8CC0-31B2FCC8680A}" dt="2023-12-11T18:41:09.895" v="577" actId="478"/>
          <ac:spMkLst>
            <pc:docMk/>
            <pc:sldMk cId="459876565" sldId="256"/>
            <ac:spMk id="2" creationId="{08BB0E0F-5E23-A04E-915E-62EC721DE22E}"/>
          </ac:spMkLst>
        </pc:spChg>
      </pc:sldChg>
      <pc:sldChg chg="addSp delSp modSp mod">
        <pc:chgData name="Giovanni Bisoffi" userId="e6838f35-41d0-4cf1-a031-8f0934dce268" providerId="ADAL" clId="{E8DD4AD3-7A12-4B6A-8CC0-31B2FCC8680A}" dt="2023-12-12T09:21:02.496" v="1198"/>
        <pc:sldMkLst>
          <pc:docMk/>
          <pc:sldMk cId="2534118950" sldId="257"/>
        </pc:sldMkLst>
        <pc:spChg chg="mod">
          <ac:chgData name="Giovanni Bisoffi" userId="e6838f35-41d0-4cf1-a031-8f0934dce268" providerId="ADAL" clId="{E8DD4AD3-7A12-4B6A-8CC0-31B2FCC8680A}" dt="2023-12-12T09:21:02.496" v="1198"/>
          <ac:spMkLst>
            <pc:docMk/>
            <pc:sldMk cId="2534118950" sldId="257"/>
            <ac:spMk id="3" creationId="{4A34956C-4C1F-3E24-0960-013FEBBDAC96}"/>
          </ac:spMkLst>
        </pc:spChg>
        <pc:spChg chg="add del mod">
          <ac:chgData name="Giovanni Bisoffi" userId="e6838f35-41d0-4cf1-a031-8f0934dce268" providerId="ADAL" clId="{E8DD4AD3-7A12-4B6A-8CC0-31B2FCC8680A}" dt="2023-12-11T22:42:15.739" v="965" actId="478"/>
          <ac:spMkLst>
            <pc:docMk/>
            <pc:sldMk cId="2534118950" sldId="257"/>
            <ac:spMk id="6" creationId="{3D6D6CFA-F9BC-F21B-CC53-B497006F6915}"/>
          </ac:spMkLst>
        </pc:spChg>
        <pc:spChg chg="add mod">
          <ac:chgData name="Giovanni Bisoffi" userId="e6838f35-41d0-4cf1-a031-8f0934dce268" providerId="ADAL" clId="{E8DD4AD3-7A12-4B6A-8CC0-31B2FCC8680A}" dt="2023-12-11T22:42:17.003" v="966"/>
          <ac:spMkLst>
            <pc:docMk/>
            <pc:sldMk cId="2534118950" sldId="257"/>
            <ac:spMk id="7" creationId="{7D0C128C-E568-F04E-2E9F-ACA2E3669755}"/>
          </ac:spMkLst>
        </pc:spChg>
        <pc:spChg chg="mod">
          <ac:chgData name="Giovanni Bisoffi" userId="e6838f35-41d0-4cf1-a031-8f0934dce268" providerId="ADAL" clId="{E8DD4AD3-7A12-4B6A-8CC0-31B2FCC8680A}" dt="2023-12-12T09:20:42.216" v="1197" actId="5793"/>
          <ac:spMkLst>
            <pc:docMk/>
            <pc:sldMk cId="2534118950" sldId="257"/>
            <ac:spMk id="9" creationId="{DD35C101-5632-EAE2-5CAE-4E1A5927DF33}"/>
          </ac:spMkLst>
        </pc:spChg>
        <pc:spChg chg="del">
          <ac:chgData name="Giovanni Bisoffi" userId="e6838f35-41d0-4cf1-a031-8f0934dce268" providerId="ADAL" clId="{E8DD4AD3-7A12-4B6A-8CC0-31B2FCC8680A}" dt="2023-12-11T22:41:59.195" v="963" actId="478"/>
          <ac:spMkLst>
            <pc:docMk/>
            <pc:sldMk cId="2534118950" sldId="257"/>
            <ac:spMk id="12" creationId="{ED1312F0-6C7C-C85B-F66A-4E0C87982828}"/>
          </ac:spMkLst>
        </pc:spChg>
      </pc:sldChg>
      <pc:sldChg chg="modSp mod ord">
        <pc:chgData name="Giovanni Bisoffi" userId="e6838f35-41d0-4cf1-a031-8f0934dce268" providerId="ADAL" clId="{E8DD4AD3-7A12-4B6A-8CC0-31B2FCC8680A}" dt="2023-12-11T19:15:05.554" v="776" actId="1076"/>
        <pc:sldMkLst>
          <pc:docMk/>
          <pc:sldMk cId="806654658" sldId="342"/>
        </pc:sldMkLst>
        <pc:spChg chg="mod">
          <ac:chgData name="Giovanni Bisoffi" userId="e6838f35-41d0-4cf1-a031-8f0934dce268" providerId="ADAL" clId="{E8DD4AD3-7A12-4B6A-8CC0-31B2FCC8680A}" dt="2023-12-11T18:47:51.051" v="612" actId="207"/>
          <ac:spMkLst>
            <pc:docMk/>
            <pc:sldMk cId="806654658" sldId="342"/>
            <ac:spMk id="5" creationId="{C65BF792-3C48-469A-B1EE-1736DFCC17D7}"/>
          </ac:spMkLst>
        </pc:spChg>
        <pc:spChg chg="mod">
          <ac:chgData name="Giovanni Bisoffi" userId="e6838f35-41d0-4cf1-a031-8f0934dce268" providerId="ADAL" clId="{E8DD4AD3-7A12-4B6A-8CC0-31B2FCC8680A}" dt="2023-12-11T19:15:05.554" v="776" actId="1076"/>
          <ac:spMkLst>
            <pc:docMk/>
            <pc:sldMk cId="806654658" sldId="342"/>
            <ac:spMk id="6" creationId="{52313860-5299-7761-08DA-D6BFDA78C983}"/>
          </ac:spMkLst>
        </pc:spChg>
        <pc:spChg chg="mod">
          <ac:chgData name="Giovanni Bisoffi" userId="e6838f35-41d0-4cf1-a031-8f0934dce268" providerId="ADAL" clId="{E8DD4AD3-7A12-4B6A-8CC0-31B2FCC8680A}" dt="2023-12-11T19:15:05.554" v="776" actId="1076"/>
          <ac:spMkLst>
            <pc:docMk/>
            <pc:sldMk cId="806654658" sldId="342"/>
            <ac:spMk id="7" creationId="{ABB5A5CC-DFAF-E2E5-DBA5-B1B17663332A}"/>
          </ac:spMkLst>
        </pc:spChg>
        <pc:spChg chg="mod">
          <ac:chgData name="Giovanni Bisoffi" userId="e6838f35-41d0-4cf1-a031-8f0934dce268" providerId="ADAL" clId="{E8DD4AD3-7A12-4B6A-8CC0-31B2FCC8680A}" dt="2023-12-11T19:15:05.554" v="776" actId="1076"/>
          <ac:spMkLst>
            <pc:docMk/>
            <pc:sldMk cId="806654658" sldId="342"/>
            <ac:spMk id="8" creationId="{7E4B985B-0C1C-9FA8-3F34-E37785058F7C}"/>
          </ac:spMkLst>
        </pc:spChg>
        <pc:spChg chg="mod">
          <ac:chgData name="Giovanni Bisoffi" userId="e6838f35-41d0-4cf1-a031-8f0934dce268" providerId="ADAL" clId="{E8DD4AD3-7A12-4B6A-8CC0-31B2FCC8680A}" dt="2023-12-11T19:15:05.554" v="776" actId="1076"/>
          <ac:spMkLst>
            <pc:docMk/>
            <pc:sldMk cId="806654658" sldId="342"/>
            <ac:spMk id="9" creationId="{35AA32A3-EB65-3445-A881-B22A35331F1D}"/>
          </ac:spMkLst>
        </pc:spChg>
        <pc:spChg chg="mod">
          <ac:chgData name="Giovanni Bisoffi" userId="e6838f35-41d0-4cf1-a031-8f0934dce268" providerId="ADAL" clId="{E8DD4AD3-7A12-4B6A-8CC0-31B2FCC8680A}" dt="2023-12-11T19:15:05.554" v="776" actId="1076"/>
          <ac:spMkLst>
            <pc:docMk/>
            <pc:sldMk cId="806654658" sldId="342"/>
            <ac:spMk id="10" creationId="{FE0D41CB-99E2-7C8C-0232-B4C41C1039DD}"/>
          </ac:spMkLst>
        </pc:spChg>
        <pc:spChg chg="mod">
          <ac:chgData name="Giovanni Bisoffi" userId="e6838f35-41d0-4cf1-a031-8f0934dce268" providerId="ADAL" clId="{E8DD4AD3-7A12-4B6A-8CC0-31B2FCC8680A}" dt="2023-12-11T18:47:56.474" v="613" actId="692"/>
          <ac:spMkLst>
            <pc:docMk/>
            <pc:sldMk cId="806654658" sldId="342"/>
            <ac:spMk id="17" creationId="{05103AD3-EE64-369D-5D00-2BB57F82D2C0}"/>
          </ac:spMkLst>
        </pc:spChg>
        <pc:spChg chg="mod">
          <ac:chgData name="Giovanni Bisoffi" userId="e6838f35-41d0-4cf1-a031-8f0934dce268" providerId="ADAL" clId="{E8DD4AD3-7A12-4B6A-8CC0-31B2FCC8680A}" dt="2023-12-11T18:48:07.389" v="614" actId="207"/>
          <ac:spMkLst>
            <pc:docMk/>
            <pc:sldMk cId="806654658" sldId="342"/>
            <ac:spMk id="20" creationId="{FBD50020-98D1-355A-F0F8-0F605D9EEBDB}"/>
          </ac:spMkLst>
        </pc:spChg>
      </pc:sldChg>
      <pc:sldChg chg="addSp delSp modSp mod ord">
        <pc:chgData name="Giovanni Bisoffi" userId="e6838f35-41d0-4cf1-a031-8f0934dce268" providerId="ADAL" clId="{E8DD4AD3-7A12-4B6A-8CC0-31B2FCC8680A}" dt="2023-12-12T09:33:43.652" v="1285" actId="20577"/>
        <pc:sldMkLst>
          <pc:docMk/>
          <pc:sldMk cId="523487691" sldId="351"/>
        </pc:sldMkLst>
        <pc:spChg chg="add mod ord">
          <ac:chgData name="Giovanni Bisoffi" userId="e6838f35-41d0-4cf1-a031-8f0934dce268" providerId="ADAL" clId="{E8DD4AD3-7A12-4B6A-8CC0-31B2FCC8680A}" dt="2023-12-11T18:50:33.517" v="625" actId="14100"/>
          <ac:spMkLst>
            <pc:docMk/>
            <pc:sldMk cId="523487691" sldId="351"/>
            <ac:spMk id="3" creationId="{975C91B5-95C7-4334-0131-335EDD8C9F75}"/>
          </ac:spMkLst>
        </pc:spChg>
        <pc:spChg chg="mod">
          <ac:chgData name="Giovanni Bisoffi" userId="e6838f35-41d0-4cf1-a031-8f0934dce268" providerId="ADAL" clId="{E8DD4AD3-7A12-4B6A-8CC0-31B2FCC8680A}" dt="2023-12-11T18:55:26.600" v="711"/>
          <ac:spMkLst>
            <pc:docMk/>
            <pc:sldMk cId="523487691" sldId="351"/>
            <ac:spMk id="5" creationId="{F2B62F30-0F95-B8C1-569E-D06A7F954647}"/>
          </ac:spMkLst>
        </pc:spChg>
        <pc:spChg chg="mod">
          <ac:chgData name="Giovanni Bisoffi" userId="e6838f35-41d0-4cf1-a031-8f0934dce268" providerId="ADAL" clId="{E8DD4AD3-7A12-4B6A-8CC0-31B2FCC8680A}" dt="2023-12-12T08:23:23.454" v="1038" actId="20577"/>
          <ac:spMkLst>
            <pc:docMk/>
            <pc:sldMk cId="523487691" sldId="351"/>
            <ac:spMk id="6" creationId="{CB747C3B-8E68-652C-C399-E7EDEC2A5A19}"/>
          </ac:spMkLst>
        </pc:spChg>
        <pc:spChg chg="add mod">
          <ac:chgData name="Giovanni Bisoffi" userId="e6838f35-41d0-4cf1-a031-8f0934dce268" providerId="ADAL" clId="{E8DD4AD3-7A12-4B6A-8CC0-31B2FCC8680A}" dt="2023-12-11T18:54:25.841" v="704" actId="14100"/>
          <ac:spMkLst>
            <pc:docMk/>
            <pc:sldMk cId="523487691" sldId="351"/>
            <ac:spMk id="7" creationId="{DFF02ACA-62BF-AE94-299F-6A4C8B6C06F5}"/>
          </ac:spMkLst>
        </pc:spChg>
        <pc:spChg chg="mod">
          <ac:chgData name="Giovanni Bisoffi" userId="e6838f35-41d0-4cf1-a031-8f0934dce268" providerId="ADAL" clId="{E8DD4AD3-7A12-4B6A-8CC0-31B2FCC8680A}" dt="2023-12-11T18:50:17.223" v="622" actId="14100"/>
          <ac:spMkLst>
            <pc:docMk/>
            <pc:sldMk cId="523487691" sldId="351"/>
            <ac:spMk id="9" creationId="{BD1D3A76-5A69-390C-981C-8A445DFFB017}"/>
          </ac:spMkLst>
        </pc:spChg>
        <pc:spChg chg="add mod">
          <ac:chgData name="Giovanni Bisoffi" userId="e6838f35-41d0-4cf1-a031-8f0934dce268" providerId="ADAL" clId="{E8DD4AD3-7A12-4B6A-8CC0-31B2FCC8680A}" dt="2023-12-12T09:33:43.652" v="1285" actId="20577"/>
          <ac:spMkLst>
            <pc:docMk/>
            <pc:sldMk cId="523487691" sldId="351"/>
            <ac:spMk id="10" creationId="{8C1CD183-1D53-2612-E358-BCF36198E8F1}"/>
          </ac:spMkLst>
        </pc:spChg>
        <pc:spChg chg="del">
          <ac:chgData name="Giovanni Bisoffi" userId="e6838f35-41d0-4cf1-a031-8f0934dce268" providerId="ADAL" clId="{E8DD4AD3-7A12-4B6A-8CC0-31B2FCC8680A}" dt="2023-12-11T18:50:05.418" v="621" actId="478"/>
          <ac:spMkLst>
            <pc:docMk/>
            <pc:sldMk cId="523487691" sldId="351"/>
            <ac:spMk id="14" creationId="{D9C5697C-D839-0D75-4CEF-112141A5EF35}"/>
          </ac:spMkLst>
        </pc:spChg>
        <pc:spChg chg="del">
          <ac:chgData name="Giovanni Bisoffi" userId="e6838f35-41d0-4cf1-a031-8f0934dce268" providerId="ADAL" clId="{E8DD4AD3-7A12-4B6A-8CC0-31B2FCC8680A}" dt="2023-12-11T18:50:21.444" v="623" actId="478"/>
          <ac:spMkLst>
            <pc:docMk/>
            <pc:sldMk cId="523487691" sldId="351"/>
            <ac:spMk id="15" creationId="{58C51FA2-E993-80C5-E32B-475DF076E56A}"/>
          </ac:spMkLst>
        </pc:spChg>
        <pc:picChg chg="mod">
          <ac:chgData name="Giovanni Bisoffi" userId="e6838f35-41d0-4cf1-a031-8f0934dce268" providerId="ADAL" clId="{E8DD4AD3-7A12-4B6A-8CC0-31B2FCC8680A}" dt="2023-12-11T18:54:22.133" v="703" actId="1076"/>
          <ac:picMkLst>
            <pc:docMk/>
            <pc:sldMk cId="523487691" sldId="351"/>
            <ac:picMk id="8" creationId="{960B3732-1572-CDE2-4588-BF124F2C3DAB}"/>
          </ac:picMkLst>
        </pc:picChg>
      </pc:sldChg>
      <pc:sldChg chg="addSp delSp modSp del mod">
        <pc:chgData name="Giovanni Bisoffi" userId="e6838f35-41d0-4cf1-a031-8f0934dce268" providerId="ADAL" clId="{E8DD4AD3-7A12-4B6A-8CC0-31B2FCC8680A}" dt="2023-12-11T18:44:47.941" v="595" actId="47"/>
        <pc:sldMkLst>
          <pc:docMk/>
          <pc:sldMk cId="1868171223" sldId="353"/>
        </pc:sldMkLst>
        <pc:spChg chg="del mod">
          <ac:chgData name="Giovanni Bisoffi" userId="e6838f35-41d0-4cf1-a031-8f0934dce268" providerId="ADAL" clId="{E8DD4AD3-7A12-4B6A-8CC0-31B2FCC8680A}" dt="2023-12-11T18:43:09.677" v="583" actId="21"/>
          <ac:spMkLst>
            <pc:docMk/>
            <pc:sldMk cId="1868171223" sldId="353"/>
            <ac:spMk id="2" creationId="{00000000-0000-0000-0000-000000000000}"/>
          </ac:spMkLst>
        </pc:spChg>
        <pc:spChg chg="del">
          <ac:chgData name="Giovanni Bisoffi" userId="e6838f35-41d0-4cf1-a031-8f0934dce268" providerId="ADAL" clId="{E8DD4AD3-7A12-4B6A-8CC0-31B2FCC8680A}" dt="2023-12-11T18:43:09.677" v="583" actId="21"/>
          <ac:spMkLst>
            <pc:docMk/>
            <pc:sldMk cId="1868171223" sldId="353"/>
            <ac:spMk id="3" creationId="{00000000-0000-0000-0000-000000000000}"/>
          </ac:spMkLst>
        </pc:spChg>
        <pc:spChg chg="del">
          <ac:chgData name="Giovanni Bisoffi" userId="e6838f35-41d0-4cf1-a031-8f0934dce268" providerId="ADAL" clId="{E8DD4AD3-7A12-4B6A-8CC0-31B2FCC8680A}" dt="2023-12-11T18:43:09.677" v="583" actId="21"/>
          <ac:spMkLst>
            <pc:docMk/>
            <pc:sldMk cId="1868171223" sldId="353"/>
            <ac:spMk id="6" creationId="{049F873A-73A1-2A6F-DF09-12BDD29AB5F4}"/>
          </ac:spMkLst>
        </pc:spChg>
        <pc:spChg chg="del">
          <ac:chgData name="Giovanni Bisoffi" userId="e6838f35-41d0-4cf1-a031-8f0934dce268" providerId="ADAL" clId="{E8DD4AD3-7A12-4B6A-8CC0-31B2FCC8680A}" dt="2023-12-11T18:43:09.677" v="583" actId="21"/>
          <ac:spMkLst>
            <pc:docMk/>
            <pc:sldMk cId="1868171223" sldId="353"/>
            <ac:spMk id="8" creationId="{6BE1B28F-38F5-3020-22AE-AD85EA35C880}"/>
          </ac:spMkLst>
        </pc:spChg>
        <pc:spChg chg="add mod">
          <ac:chgData name="Giovanni Bisoffi" userId="e6838f35-41d0-4cf1-a031-8f0934dce268" providerId="ADAL" clId="{E8DD4AD3-7A12-4B6A-8CC0-31B2FCC8680A}" dt="2023-12-11T18:43:09.677" v="583" actId="21"/>
          <ac:spMkLst>
            <pc:docMk/>
            <pc:sldMk cId="1868171223" sldId="353"/>
            <ac:spMk id="9" creationId="{8C165745-FD37-7C6E-2B4B-80FF21DB9544}"/>
          </ac:spMkLst>
        </pc:spChg>
        <pc:spChg chg="add mod">
          <ac:chgData name="Giovanni Bisoffi" userId="e6838f35-41d0-4cf1-a031-8f0934dce268" providerId="ADAL" clId="{E8DD4AD3-7A12-4B6A-8CC0-31B2FCC8680A}" dt="2023-12-11T18:43:09.677" v="583" actId="21"/>
          <ac:spMkLst>
            <pc:docMk/>
            <pc:sldMk cId="1868171223" sldId="353"/>
            <ac:spMk id="11" creationId="{63B252E3-6AA1-5F7B-E5D9-67A3B44318F8}"/>
          </ac:spMkLst>
        </pc:spChg>
      </pc:sldChg>
      <pc:sldChg chg="addSp delSp modSp mod modNotesTx">
        <pc:chgData name="Giovanni Bisoffi" userId="e6838f35-41d0-4cf1-a031-8f0934dce268" providerId="ADAL" clId="{E8DD4AD3-7A12-4B6A-8CC0-31B2FCC8680A}" dt="2023-12-11T22:40:59.823" v="958" actId="404"/>
        <pc:sldMkLst>
          <pc:docMk/>
          <pc:sldMk cId="3112403087" sldId="469"/>
        </pc:sldMkLst>
        <pc:spChg chg="del">
          <ac:chgData name="Giovanni Bisoffi" userId="e6838f35-41d0-4cf1-a031-8f0934dce268" providerId="ADAL" clId="{E8DD4AD3-7A12-4B6A-8CC0-31B2FCC8680A}" dt="2023-12-11T22:39:43.935" v="941" actId="478"/>
          <ac:spMkLst>
            <pc:docMk/>
            <pc:sldMk cId="3112403087" sldId="469"/>
            <ac:spMk id="6" creationId="{15BFA521-ADE7-DB09-C5FD-622E3C66D36F}"/>
          </ac:spMkLst>
        </pc:spChg>
        <pc:spChg chg="del">
          <ac:chgData name="Giovanni Bisoffi" userId="e6838f35-41d0-4cf1-a031-8f0934dce268" providerId="ADAL" clId="{E8DD4AD3-7A12-4B6A-8CC0-31B2FCC8680A}" dt="2023-12-11T22:40:10.623" v="948" actId="478"/>
          <ac:spMkLst>
            <pc:docMk/>
            <pc:sldMk cId="3112403087" sldId="469"/>
            <ac:spMk id="14" creationId="{E8C82784-92D3-CB11-AFF2-1524CD00A47B}"/>
          </ac:spMkLst>
        </pc:spChg>
        <pc:spChg chg="add del mod">
          <ac:chgData name="Giovanni Bisoffi" userId="e6838f35-41d0-4cf1-a031-8f0934dce268" providerId="ADAL" clId="{E8DD4AD3-7A12-4B6A-8CC0-31B2FCC8680A}" dt="2023-12-11T22:39:47.839" v="943" actId="478"/>
          <ac:spMkLst>
            <pc:docMk/>
            <pc:sldMk cId="3112403087" sldId="469"/>
            <ac:spMk id="19" creationId="{9B628CAD-B175-649F-63B4-1AE905C3A23A}"/>
          </ac:spMkLst>
        </pc:spChg>
        <pc:spChg chg="add mod">
          <ac:chgData name="Giovanni Bisoffi" userId="e6838f35-41d0-4cf1-a031-8f0934dce268" providerId="ADAL" clId="{E8DD4AD3-7A12-4B6A-8CC0-31B2FCC8680A}" dt="2023-12-11T22:40:51.354" v="954" actId="14100"/>
          <ac:spMkLst>
            <pc:docMk/>
            <pc:sldMk cId="3112403087" sldId="469"/>
            <ac:spMk id="20" creationId="{A56DC1D6-858B-5094-F62A-79FF294FE036}"/>
          </ac:spMkLst>
        </pc:spChg>
        <pc:spChg chg="add mod">
          <ac:chgData name="Giovanni Bisoffi" userId="e6838f35-41d0-4cf1-a031-8f0934dce268" providerId="ADAL" clId="{E8DD4AD3-7A12-4B6A-8CC0-31B2FCC8680A}" dt="2023-12-11T22:40:59.823" v="958" actId="404"/>
          <ac:spMkLst>
            <pc:docMk/>
            <pc:sldMk cId="3112403087" sldId="469"/>
            <ac:spMk id="21" creationId="{2F42F8C7-7286-1EAD-4D78-2B400D901805}"/>
          </ac:spMkLst>
        </pc:spChg>
        <pc:picChg chg="mod">
          <ac:chgData name="Giovanni Bisoffi" userId="e6838f35-41d0-4cf1-a031-8f0934dce268" providerId="ADAL" clId="{E8DD4AD3-7A12-4B6A-8CC0-31B2FCC8680A}" dt="2023-12-11T22:20:26.300" v="908" actId="1076"/>
          <ac:picMkLst>
            <pc:docMk/>
            <pc:sldMk cId="3112403087" sldId="469"/>
            <ac:picMk id="12" creationId="{52E5CE7D-C92E-0702-DEC6-66CC4A0157F6}"/>
          </ac:picMkLst>
        </pc:picChg>
        <pc:picChg chg="add mod">
          <ac:chgData name="Giovanni Bisoffi" userId="e6838f35-41d0-4cf1-a031-8f0934dce268" providerId="ADAL" clId="{E8DD4AD3-7A12-4B6A-8CC0-31B2FCC8680A}" dt="2023-12-11T22:20:23.149" v="907" actId="1076"/>
          <ac:picMkLst>
            <pc:docMk/>
            <pc:sldMk cId="3112403087" sldId="469"/>
            <ac:picMk id="17" creationId="{D07E5726-B824-24C5-1887-9CD4D4A6E8E5}"/>
          </ac:picMkLst>
        </pc:picChg>
      </pc:sldChg>
      <pc:sldChg chg="delSp modSp mod ord">
        <pc:chgData name="Giovanni Bisoffi" userId="e6838f35-41d0-4cf1-a031-8f0934dce268" providerId="ADAL" clId="{E8DD4AD3-7A12-4B6A-8CC0-31B2FCC8680A}" dt="2023-12-11T18:52:58.745" v="664" actId="113"/>
        <pc:sldMkLst>
          <pc:docMk/>
          <pc:sldMk cId="2435389666" sldId="953"/>
        </pc:sldMkLst>
        <pc:spChg chg="mod">
          <ac:chgData name="Giovanni Bisoffi" userId="e6838f35-41d0-4cf1-a031-8f0934dce268" providerId="ADAL" clId="{E8DD4AD3-7A12-4B6A-8CC0-31B2FCC8680A}" dt="2023-12-11T18:52:48.239" v="662" actId="1076"/>
          <ac:spMkLst>
            <pc:docMk/>
            <pc:sldMk cId="2435389666" sldId="953"/>
            <ac:spMk id="3" creationId="{AE7B6A8B-C3C0-E6D0-421E-663283372370}"/>
          </ac:spMkLst>
        </pc:spChg>
        <pc:spChg chg="del">
          <ac:chgData name="Giovanni Bisoffi" userId="e6838f35-41d0-4cf1-a031-8f0934dce268" providerId="ADAL" clId="{E8DD4AD3-7A12-4B6A-8CC0-31B2FCC8680A}" dt="2023-12-11T18:26:29.552" v="476" actId="478"/>
          <ac:spMkLst>
            <pc:docMk/>
            <pc:sldMk cId="2435389666" sldId="953"/>
            <ac:spMk id="4" creationId="{28B0A627-5C0D-3D24-157F-62471C85000F}"/>
          </ac:spMkLst>
        </pc:spChg>
        <pc:spChg chg="del">
          <ac:chgData name="Giovanni Bisoffi" userId="e6838f35-41d0-4cf1-a031-8f0934dce268" providerId="ADAL" clId="{E8DD4AD3-7A12-4B6A-8CC0-31B2FCC8680A}" dt="2023-12-11T18:26:39.384" v="481" actId="478"/>
          <ac:spMkLst>
            <pc:docMk/>
            <pc:sldMk cId="2435389666" sldId="953"/>
            <ac:spMk id="5" creationId="{B385E66C-8575-D275-1575-E39E4257ED6D}"/>
          </ac:spMkLst>
        </pc:spChg>
        <pc:spChg chg="mod">
          <ac:chgData name="Giovanni Bisoffi" userId="e6838f35-41d0-4cf1-a031-8f0934dce268" providerId="ADAL" clId="{E8DD4AD3-7A12-4B6A-8CC0-31B2FCC8680A}" dt="2023-12-11T18:52:58.745" v="664" actId="113"/>
          <ac:spMkLst>
            <pc:docMk/>
            <pc:sldMk cId="2435389666" sldId="953"/>
            <ac:spMk id="6" creationId="{5AAB2AE0-14AC-EAF9-3BB2-CE6C171F0ADE}"/>
          </ac:spMkLst>
        </pc:spChg>
        <pc:spChg chg="del">
          <ac:chgData name="Giovanni Bisoffi" userId="e6838f35-41d0-4cf1-a031-8f0934dce268" providerId="ADAL" clId="{E8DD4AD3-7A12-4B6A-8CC0-31B2FCC8680A}" dt="2023-12-11T18:26:41.552" v="482" actId="478"/>
          <ac:spMkLst>
            <pc:docMk/>
            <pc:sldMk cId="2435389666" sldId="953"/>
            <ac:spMk id="7" creationId="{4B078562-BC80-71FF-89FD-61AF71C49B24}"/>
          </ac:spMkLst>
        </pc:spChg>
        <pc:spChg chg="del mod">
          <ac:chgData name="Giovanni Bisoffi" userId="e6838f35-41d0-4cf1-a031-8f0934dce268" providerId="ADAL" clId="{E8DD4AD3-7A12-4B6A-8CC0-31B2FCC8680A}" dt="2023-12-11T18:26:32.183" v="477" actId="478"/>
          <ac:spMkLst>
            <pc:docMk/>
            <pc:sldMk cId="2435389666" sldId="953"/>
            <ac:spMk id="8" creationId="{9DEEA836-3752-C4AF-C085-D0D7FF558AF6}"/>
          </ac:spMkLst>
        </pc:spChg>
        <pc:spChg chg="del">
          <ac:chgData name="Giovanni Bisoffi" userId="e6838f35-41d0-4cf1-a031-8f0934dce268" providerId="ADAL" clId="{E8DD4AD3-7A12-4B6A-8CC0-31B2FCC8680A}" dt="2023-12-11T18:26:37.611" v="480" actId="478"/>
          <ac:spMkLst>
            <pc:docMk/>
            <pc:sldMk cId="2435389666" sldId="953"/>
            <ac:spMk id="9" creationId="{940A56F5-6437-94A3-9C5C-B61CB4526F44}"/>
          </ac:spMkLst>
        </pc:spChg>
        <pc:spChg chg="del">
          <ac:chgData name="Giovanni Bisoffi" userId="e6838f35-41d0-4cf1-a031-8f0934dce268" providerId="ADAL" clId="{E8DD4AD3-7A12-4B6A-8CC0-31B2FCC8680A}" dt="2023-12-11T18:26:35.907" v="479" actId="478"/>
          <ac:spMkLst>
            <pc:docMk/>
            <pc:sldMk cId="2435389666" sldId="953"/>
            <ac:spMk id="10" creationId="{5360A658-573D-E685-D61E-2C57ABB50EA0}"/>
          </ac:spMkLst>
        </pc:spChg>
        <pc:spChg chg="del">
          <ac:chgData name="Giovanni Bisoffi" userId="e6838f35-41d0-4cf1-a031-8f0934dce268" providerId="ADAL" clId="{E8DD4AD3-7A12-4B6A-8CC0-31B2FCC8680A}" dt="2023-12-11T18:26:34.590" v="478" actId="478"/>
          <ac:spMkLst>
            <pc:docMk/>
            <pc:sldMk cId="2435389666" sldId="953"/>
            <ac:spMk id="11" creationId="{0DEC2CC2-73D3-4021-5C92-156B01DD8206}"/>
          </ac:spMkLst>
        </pc:spChg>
        <pc:spChg chg="del mod">
          <ac:chgData name="Giovanni Bisoffi" userId="e6838f35-41d0-4cf1-a031-8f0934dce268" providerId="ADAL" clId="{E8DD4AD3-7A12-4B6A-8CC0-31B2FCC8680A}" dt="2023-12-11T18:28:06.762" v="532" actId="478"/>
          <ac:spMkLst>
            <pc:docMk/>
            <pc:sldMk cId="2435389666" sldId="953"/>
            <ac:spMk id="12" creationId="{A98A53E1-EC58-F33F-7868-5F1EB678A14F}"/>
          </ac:spMkLst>
        </pc:spChg>
      </pc:sldChg>
      <pc:sldChg chg="add del">
        <pc:chgData name="Giovanni Bisoffi" userId="e6838f35-41d0-4cf1-a031-8f0934dce268" providerId="ADAL" clId="{E8DD4AD3-7A12-4B6A-8CC0-31B2FCC8680A}" dt="2023-12-10T16:15:33.022" v="4"/>
        <pc:sldMkLst>
          <pc:docMk/>
          <pc:sldMk cId="283926959" sldId="955"/>
        </pc:sldMkLst>
      </pc:sldChg>
      <pc:sldChg chg="addSp delSp modSp add del mod">
        <pc:chgData name="Giovanni Bisoffi" userId="e6838f35-41d0-4cf1-a031-8f0934dce268" providerId="ADAL" clId="{E8DD4AD3-7A12-4B6A-8CC0-31B2FCC8680A}" dt="2023-12-11T18:31:43.741" v="573" actId="1076"/>
        <pc:sldMkLst>
          <pc:docMk/>
          <pc:sldMk cId="3288904478" sldId="955"/>
        </pc:sldMkLst>
        <pc:spChg chg="mod">
          <ac:chgData name="Giovanni Bisoffi" userId="e6838f35-41d0-4cf1-a031-8f0934dce268" providerId="ADAL" clId="{E8DD4AD3-7A12-4B6A-8CC0-31B2FCC8680A}" dt="2023-12-10T16:16:16.282" v="8" actId="14100"/>
          <ac:spMkLst>
            <pc:docMk/>
            <pc:sldMk cId="3288904478" sldId="955"/>
            <ac:spMk id="3" creationId="{496432D4-1EAF-B706-89BA-BA619866089B}"/>
          </ac:spMkLst>
        </pc:spChg>
        <pc:spChg chg="mod">
          <ac:chgData name="Giovanni Bisoffi" userId="e6838f35-41d0-4cf1-a031-8f0934dce268" providerId="ADAL" clId="{E8DD4AD3-7A12-4B6A-8CC0-31B2FCC8680A}" dt="2023-12-11T18:30:31.015" v="556" actId="1076"/>
          <ac:spMkLst>
            <pc:docMk/>
            <pc:sldMk cId="3288904478" sldId="955"/>
            <ac:spMk id="5" creationId="{B814CDE4-952B-7C3B-3E66-A4F52D73FAF0}"/>
          </ac:spMkLst>
        </pc:spChg>
        <pc:spChg chg="mod">
          <ac:chgData name="Giovanni Bisoffi" userId="e6838f35-41d0-4cf1-a031-8f0934dce268" providerId="ADAL" clId="{E8DD4AD3-7A12-4B6A-8CC0-31B2FCC8680A}" dt="2023-12-11T18:30:31.015" v="556" actId="1076"/>
          <ac:spMkLst>
            <pc:docMk/>
            <pc:sldMk cId="3288904478" sldId="955"/>
            <ac:spMk id="7" creationId="{CFA01E07-5FF6-278B-46CD-C970657F55E5}"/>
          </ac:spMkLst>
        </pc:spChg>
        <pc:spChg chg="mod">
          <ac:chgData name="Giovanni Bisoffi" userId="e6838f35-41d0-4cf1-a031-8f0934dce268" providerId="ADAL" clId="{E8DD4AD3-7A12-4B6A-8CC0-31B2FCC8680A}" dt="2023-12-11T18:30:31.015" v="556" actId="1076"/>
          <ac:spMkLst>
            <pc:docMk/>
            <pc:sldMk cId="3288904478" sldId="955"/>
            <ac:spMk id="9" creationId="{8EF7843A-4090-73D2-6FA2-58EDEA6FA089}"/>
          </ac:spMkLst>
        </pc:spChg>
        <pc:spChg chg="add mod">
          <ac:chgData name="Giovanni Bisoffi" userId="e6838f35-41d0-4cf1-a031-8f0934dce268" providerId="ADAL" clId="{E8DD4AD3-7A12-4B6A-8CC0-31B2FCC8680A}" dt="2023-12-11T18:31:32.976" v="570" actId="1036"/>
          <ac:spMkLst>
            <pc:docMk/>
            <pc:sldMk cId="3288904478" sldId="955"/>
            <ac:spMk id="10" creationId="{59EF5E9B-AF22-B74F-69B2-28C1BB1671E3}"/>
          </ac:spMkLst>
        </pc:spChg>
        <pc:spChg chg="del">
          <ac:chgData name="Giovanni Bisoffi" userId="e6838f35-41d0-4cf1-a031-8f0934dce268" providerId="ADAL" clId="{E8DD4AD3-7A12-4B6A-8CC0-31B2FCC8680A}" dt="2023-12-10T16:16:09.230" v="7" actId="478"/>
          <ac:spMkLst>
            <pc:docMk/>
            <pc:sldMk cId="3288904478" sldId="955"/>
            <ac:spMk id="11" creationId="{7E8C925F-5F41-FE6F-A09F-0BCD61E4368C}"/>
          </ac:spMkLst>
        </pc:spChg>
        <pc:spChg chg="add mod">
          <ac:chgData name="Giovanni Bisoffi" userId="e6838f35-41d0-4cf1-a031-8f0934dce268" providerId="ADAL" clId="{E8DD4AD3-7A12-4B6A-8CC0-31B2FCC8680A}" dt="2023-12-11T18:31:32.976" v="570" actId="1036"/>
          <ac:spMkLst>
            <pc:docMk/>
            <pc:sldMk cId="3288904478" sldId="955"/>
            <ac:spMk id="11" creationId="{AEBF2484-64CA-4844-F2ED-885178D08C14}"/>
          </ac:spMkLst>
        </pc:spChg>
        <pc:spChg chg="del">
          <ac:chgData name="Giovanni Bisoffi" userId="e6838f35-41d0-4cf1-a031-8f0934dce268" providerId="ADAL" clId="{E8DD4AD3-7A12-4B6A-8CC0-31B2FCC8680A}" dt="2023-12-10T16:16:09.230" v="7" actId="478"/>
          <ac:spMkLst>
            <pc:docMk/>
            <pc:sldMk cId="3288904478" sldId="955"/>
            <ac:spMk id="12" creationId="{492AE8B1-F1F9-649A-285B-05488E5C6530}"/>
          </ac:spMkLst>
        </pc:spChg>
        <pc:spChg chg="add mod">
          <ac:chgData name="Giovanni Bisoffi" userId="e6838f35-41d0-4cf1-a031-8f0934dce268" providerId="ADAL" clId="{E8DD4AD3-7A12-4B6A-8CC0-31B2FCC8680A}" dt="2023-12-11T18:31:43.741" v="573" actId="1076"/>
          <ac:spMkLst>
            <pc:docMk/>
            <pc:sldMk cId="3288904478" sldId="955"/>
            <ac:spMk id="12" creationId="{B03D4219-ABFD-437F-2082-5C9D61A874F8}"/>
          </ac:spMkLst>
        </pc:spChg>
        <pc:spChg chg="del">
          <ac:chgData name="Giovanni Bisoffi" userId="e6838f35-41d0-4cf1-a031-8f0934dce268" providerId="ADAL" clId="{E8DD4AD3-7A12-4B6A-8CC0-31B2FCC8680A}" dt="2023-12-10T16:16:09.230" v="7" actId="478"/>
          <ac:spMkLst>
            <pc:docMk/>
            <pc:sldMk cId="3288904478" sldId="955"/>
            <ac:spMk id="14" creationId="{A0125701-3F5B-3764-9809-00243295F387}"/>
          </ac:spMkLst>
        </pc:spChg>
        <pc:picChg chg="mod">
          <ac:chgData name="Giovanni Bisoffi" userId="e6838f35-41d0-4cf1-a031-8f0934dce268" providerId="ADAL" clId="{E8DD4AD3-7A12-4B6A-8CC0-31B2FCC8680A}" dt="2023-12-11T18:30:31.015" v="556" actId="1076"/>
          <ac:picMkLst>
            <pc:docMk/>
            <pc:sldMk cId="3288904478" sldId="955"/>
            <ac:picMk id="4" creationId="{079FC5E4-17C6-0976-5928-6602349551F6}"/>
          </ac:picMkLst>
        </pc:picChg>
        <pc:picChg chg="mod">
          <ac:chgData name="Giovanni Bisoffi" userId="e6838f35-41d0-4cf1-a031-8f0934dce268" providerId="ADAL" clId="{E8DD4AD3-7A12-4B6A-8CC0-31B2FCC8680A}" dt="2023-12-11T18:30:31.015" v="556" actId="1076"/>
          <ac:picMkLst>
            <pc:docMk/>
            <pc:sldMk cId="3288904478" sldId="955"/>
            <ac:picMk id="6" creationId="{A435A0AE-A2F7-5906-2786-119350E3A452}"/>
          </ac:picMkLst>
        </pc:picChg>
        <pc:picChg chg="mod">
          <ac:chgData name="Giovanni Bisoffi" userId="e6838f35-41d0-4cf1-a031-8f0934dce268" providerId="ADAL" clId="{E8DD4AD3-7A12-4B6A-8CC0-31B2FCC8680A}" dt="2023-12-11T18:30:31.015" v="556" actId="1076"/>
          <ac:picMkLst>
            <pc:docMk/>
            <pc:sldMk cId="3288904478" sldId="955"/>
            <ac:picMk id="8" creationId="{8BCB7565-6EA9-FCA2-A9C8-6B95E45925FD}"/>
          </ac:picMkLst>
        </pc:picChg>
      </pc:sldChg>
      <pc:sldChg chg="add">
        <pc:chgData name="Giovanni Bisoffi" userId="e6838f35-41d0-4cf1-a031-8f0934dce268" providerId="ADAL" clId="{E8DD4AD3-7A12-4B6A-8CC0-31B2FCC8680A}" dt="2023-12-10T16:13:19.008" v="1"/>
        <pc:sldMkLst>
          <pc:docMk/>
          <pc:sldMk cId="1112716984" sldId="956"/>
        </pc:sldMkLst>
      </pc:sldChg>
      <pc:sldChg chg="del">
        <pc:chgData name="Giovanni Bisoffi" userId="e6838f35-41d0-4cf1-a031-8f0934dce268" providerId="ADAL" clId="{E8DD4AD3-7A12-4B6A-8CC0-31B2FCC8680A}" dt="2023-12-10T16:13:11.118" v="0" actId="2696"/>
        <pc:sldMkLst>
          <pc:docMk/>
          <pc:sldMk cId="2538404523" sldId="956"/>
        </pc:sldMkLst>
      </pc:sldChg>
      <pc:sldChg chg="addSp modSp mod modNotesTx">
        <pc:chgData name="Giovanni Bisoffi" userId="e6838f35-41d0-4cf1-a031-8f0934dce268" providerId="ADAL" clId="{E8DD4AD3-7A12-4B6A-8CC0-31B2FCC8680A}" dt="2023-12-12T09:41:51.085" v="1504" actId="20577"/>
        <pc:sldMkLst>
          <pc:docMk/>
          <pc:sldMk cId="3244300772" sldId="961"/>
        </pc:sldMkLst>
        <pc:spChg chg="add mod">
          <ac:chgData name="Giovanni Bisoffi" userId="e6838f35-41d0-4cf1-a031-8f0934dce268" providerId="ADAL" clId="{E8DD4AD3-7A12-4B6A-8CC0-31B2FCC8680A}" dt="2023-12-11T19:22:11.054" v="842" actId="20577"/>
          <ac:spMkLst>
            <pc:docMk/>
            <pc:sldMk cId="3244300772" sldId="961"/>
            <ac:spMk id="14" creationId="{F76F3508-8576-2525-14C9-9AF2E4CF335F}"/>
          </ac:spMkLst>
        </pc:spChg>
        <pc:spChg chg="mod">
          <ac:chgData name="Giovanni Bisoffi" userId="e6838f35-41d0-4cf1-a031-8f0934dce268" providerId="ADAL" clId="{E8DD4AD3-7A12-4B6A-8CC0-31B2FCC8680A}" dt="2023-12-11T19:21:17.062" v="822" actId="1076"/>
          <ac:spMkLst>
            <pc:docMk/>
            <pc:sldMk cId="3244300772" sldId="961"/>
            <ac:spMk id="34" creationId="{0C9068C2-390F-5A57-8FE7-D267EB7D40E2}"/>
          </ac:spMkLst>
        </pc:spChg>
        <pc:spChg chg="mod">
          <ac:chgData name="Giovanni Bisoffi" userId="e6838f35-41d0-4cf1-a031-8f0934dce268" providerId="ADAL" clId="{E8DD4AD3-7A12-4B6A-8CC0-31B2FCC8680A}" dt="2023-12-11T19:21:23.484" v="824" actId="1076"/>
          <ac:spMkLst>
            <pc:docMk/>
            <pc:sldMk cId="3244300772" sldId="961"/>
            <ac:spMk id="36" creationId="{4FA0E017-51A9-8C17-2B0E-4CBE1F60E325}"/>
          </ac:spMkLst>
        </pc:spChg>
        <pc:picChg chg="mod">
          <ac:chgData name="Giovanni Bisoffi" userId="e6838f35-41d0-4cf1-a031-8f0934dce268" providerId="ADAL" clId="{E8DD4AD3-7A12-4B6A-8CC0-31B2FCC8680A}" dt="2023-12-11T19:21:20.492" v="823" actId="1076"/>
          <ac:picMkLst>
            <pc:docMk/>
            <pc:sldMk cId="3244300772" sldId="961"/>
            <ac:picMk id="6" creationId="{2B6ABB16-4D06-44F3-0B39-BD7192D55B60}"/>
          </ac:picMkLst>
        </pc:picChg>
        <pc:picChg chg="mod">
          <ac:chgData name="Giovanni Bisoffi" userId="e6838f35-41d0-4cf1-a031-8f0934dce268" providerId="ADAL" clId="{E8DD4AD3-7A12-4B6A-8CC0-31B2FCC8680A}" dt="2023-12-11T19:21:14.149" v="821" actId="1076"/>
          <ac:picMkLst>
            <pc:docMk/>
            <pc:sldMk cId="3244300772" sldId="961"/>
            <ac:picMk id="13" creationId="{6F5F68DF-176C-B719-E3C4-3B8FB8EF08DA}"/>
          </ac:picMkLst>
        </pc:picChg>
      </pc:sldChg>
      <pc:sldChg chg="addSp modSp mod">
        <pc:chgData name="Giovanni Bisoffi" userId="e6838f35-41d0-4cf1-a031-8f0934dce268" providerId="ADAL" clId="{E8DD4AD3-7A12-4B6A-8CC0-31B2FCC8680A}" dt="2023-12-12T08:30:07.693" v="1039" actId="207"/>
        <pc:sldMkLst>
          <pc:docMk/>
          <pc:sldMk cId="940285783" sldId="967"/>
        </pc:sldMkLst>
        <pc:spChg chg="mod">
          <ac:chgData name="Giovanni Bisoffi" userId="e6838f35-41d0-4cf1-a031-8f0934dce268" providerId="ADAL" clId="{E8DD4AD3-7A12-4B6A-8CC0-31B2FCC8680A}" dt="2023-12-12T08:30:07.693" v="1039" actId="207"/>
          <ac:spMkLst>
            <pc:docMk/>
            <pc:sldMk cId="940285783" sldId="967"/>
            <ac:spMk id="3" creationId="{1494E883-99B7-1A0F-2AC3-16C44671007F}"/>
          </ac:spMkLst>
        </pc:spChg>
        <pc:spChg chg="mod">
          <ac:chgData name="Giovanni Bisoffi" userId="e6838f35-41d0-4cf1-a031-8f0934dce268" providerId="ADAL" clId="{E8DD4AD3-7A12-4B6A-8CC0-31B2FCC8680A}" dt="2023-12-11T19:22:28.202" v="845" actId="1076"/>
          <ac:spMkLst>
            <pc:docMk/>
            <pc:sldMk cId="940285783" sldId="967"/>
            <ac:spMk id="6" creationId="{3BE0C62B-9940-B086-AA7C-65502767C0A3}"/>
          </ac:spMkLst>
        </pc:spChg>
        <pc:spChg chg="add mod">
          <ac:chgData name="Giovanni Bisoffi" userId="e6838f35-41d0-4cf1-a031-8f0934dce268" providerId="ADAL" clId="{E8DD4AD3-7A12-4B6A-8CC0-31B2FCC8680A}" dt="2023-12-11T19:23:13.715" v="866" actId="20577"/>
          <ac:spMkLst>
            <pc:docMk/>
            <pc:sldMk cId="940285783" sldId="967"/>
            <ac:spMk id="7" creationId="{07C91DB8-B2F4-B12D-907C-2E64BBA0089C}"/>
          </ac:spMkLst>
        </pc:spChg>
      </pc:sldChg>
      <pc:sldChg chg="addSp modSp mod">
        <pc:chgData name="Giovanni Bisoffi" userId="e6838f35-41d0-4cf1-a031-8f0934dce268" providerId="ADAL" clId="{E8DD4AD3-7A12-4B6A-8CC0-31B2FCC8680A}" dt="2023-12-11T19:20:54.856" v="818" actId="207"/>
        <pc:sldMkLst>
          <pc:docMk/>
          <pc:sldMk cId="538011149" sldId="968"/>
        </pc:sldMkLst>
        <pc:spChg chg="mod">
          <ac:chgData name="Giovanni Bisoffi" userId="e6838f35-41d0-4cf1-a031-8f0934dce268" providerId="ADAL" clId="{E8DD4AD3-7A12-4B6A-8CC0-31B2FCC8680A}" dt="2023-12-11T19:18:50.389" v="785" actId="1036"/>
          <ac:spMkLst>
            <pc:docMk/>
            <pc:sldMk cId="538011149" sldId="968"/>
            <ac:spMk id="12" creationId="{6A748F48-2A0F-A38F-3FAB-D99FA6975FE7}"/>
          </ac:spMkLst>
        </pc:spChg>
        <pc:spChg chg="add mod">
          <ac:chgData name="Giovanni Bisoffi" userId="e6838f35-41d0-4cf1-a031-8f0934dce268" providerId="ADAL" clId="{E8DD4AD3-7A12-4B6A-8CC0-31B2FCC8680A}" dt="2023-12-11T19:20:54.856" v="818" actId="207"/>
          <ac:spMkLst>
            <pc:docMk/>
            <pc:sldMk cId="538011149" sldId="968"/>
            <ac:spMk id="16" creationId="{2229FEBC-6D57-DC26-312F-D9D5A6A42495}"/>
          </ac:spMkLst>
        </pc:spChg>
      </pc:sldChg>
      <pc:sldChg chg="addSp delSp modSp mod modNotesTx">
        <pc:chgData name="Giovanni Bisoffi" userId="e6838f35-41d0-4cf1-a031-8f0934dce268" providerId="ADAL" clId="{E8DD4AD3-7A12-4B6A-8CC0-31B2FCC8680A}" dt="2023-12-11T19:24:28.866" v="901" actId="207"/>
        <pc:sldMkLst>
          <pc:docMk/>
          <pc:sldMk cId="1145622931" sldId="969"/>
        </pc:sldMkLst>
        <pc:spChg chg="mod">
          <ac:chgData name="Giovanni Bisoffi" userId="e6838f35-41d0-4cf1-a031-8f0934dce268" providerId="ADAL" clId="{E8DD4AD3-7A12-4B6A-8CC0-31B2FCC8680A}" dt="2023-12-11T19:01:51.290" v="728" actId="947"/>
          <ac:spMkLst>
            <pc:docMk/>
            <pc:sldMk cId="1145622931" sldId="969"/>
            <ac:spMk id="3" creationId="{B7C0BE5E-185A-DDFE-1A80-E79524B52802}"/>
          </ac:spMkLst>
        </pc:spChg>
        <pc:spChg chg="mod">
          <ac:chgData name="Giovanni Bisoffi" userId="e6838f35-41d0-4cf1-a031-8f0934dce268" providerId="ADAL" clId="{E8DD4AD3-7A12-4B6A-8CC0-31B2FCC8680A}" dt="2023-12-11T19:23:20.399" v="867" actId="1076"/>
          <ac:spMkLst>
            <pc:docMk/>
            <pc:sldMk cId="1145622931" sldId="969"/>
            <ac:spMk id="9" creationId="{E511FE0A-1B36-1356-A1AC-8E7AE9C276C9}"/>
          </ac:spMkLst>
        </pc:spChg>
        <pc:spChg chg="add del">
          <ac:chgData name="Giovanni Bisoffi" userId="e6838f35-41d0-4cf1-a031-8f0934dce268" providerId="ADAL" clId="{E8DD4AD3-7A12-4B6A-8CC0-31B2FCC8680A}" dt="2023-12-11T19:23:27.643" v="870" actId="22"/>
          <ac:spMkLst>
            <pc:docMk/>
            <pc:sldMk cId="1145622931" sldId="969"/>
            <ac:spMk id="16" creationId="{37EADDAD-8C75-9DD8-3CB6-4968659C221C}"/>
          </ac:spMkLst>
        </pc:spChg>
        <pc:spChg chg="add mod">
          <ac:chgData name="Giovanni Bisoffi" userId="e6838f35-41d0-4cf1-a031-8f0934dce268" providerId="ADAL" clId="{E8DD4AD3-7A12-4B6A-8CC0-31B2FCC8680A}" dt="2023-12-11T19:24:28.866" v="901" actId="207"/>
          <ac:spMkLst>
            <pc:docMk/>
            <pc:sldMk cId="1145622931" sldId="969"/>
            <ac:spMk id="17" creationId="{C3DC6892-8300-4A55-9877-AF663C0D12FD}"/>
          </ac:spMkLst>
        </pc:spChg>
        <pc:picChg chg="mod">
          <ac:chgData name="Giovanni Bisoffi" userId="e6838f35-41d0-4cf1-a031-8f0934dce268" providerId="ADAL" clId="{E8DD4AD3-7A12-4B6A-8CC0-31B2FCC8680A}" dt="2023-12-11T19:23:22.371" v="868" actId="1076"/>
          <ac:picMkLst>
            <pc:docMk/>
            <pc:sldMk cId="1145622931" sldId="969"/>
            <ac:picMk id="11" creationId="{0D822360-5BA8-7BB3-E37A-93D1A852D562}"/>
          </ac:picMkLst>
        </pc:picChg>
      </pc:sldChg>
      <pc:sldChg chg="modSp mod ord">
        <pc:chgData name="Giovanni Bisoffi" userId="e6838f35-41d0-4cf1-a031-8f0934dce268" providerId="ADAL" clId="{E8DD4AD3-7A12-4B6A-8CC0-31B2FCC8680A}" dt="2023-12-12T09:03:12.572" v="1178"/>
        <pc:sldMkLst>
          <pc:docMk/>
          <pc:sldMk cId="2899960530" sldId="971"/>
        </pc:sldMkLst>
        <pc:spChg chg="mod">
          <ac:chgData name="Giovanni Bisoffi" userId="e6838f35-41d0-4cf1-a031-8f0934dce268" providerId="ADAL" clId="{E8DD4AD3-7A12-4B6A-8CC0-31B2FCC8680A}" dt="2023-12-11T22:54:20.846" v="1011" actId="20577"/>
          <ac:spMkLst>
            <pc:docMk/>
            <pc:sldMk cId="2899960530" sldId="971"/>
            <ac:spMk id="3" creationId="{AC13CD96-C0B2-44CE-5E6F-A79DA1F76EE3}"/>
          </ac:spMkLst>
        </pc:spChg>
      </pc:sldChg>
      <pc:sldChg chg="modSp mod ord">
        <pc:chgData name="Giovanni Bisoffi" userId="e6838f35-41d0-4cf1-a031-8f0934dce268" providerId="ADAL" clId="{E8DD4AD3-7A12-4B6A-8CC0-31B2FCC8680A}" dt="2023-12-12T09:57:30.326" v="1660"/>
        <pc:sldMkLst>
          <pc:docMk/>
          <pc:sldMk cId="3134849681" sldId="973"/>
        </pc:sldMkLst>
        <pc:spChg chg="mod">
          <ac:chgData name="Giovanni Bisoffi" userId="e6838f35-41d0-4cf1-a031-8f0934dce268" providerId="ADAL" clId="{E8DD4AD3-7A12-4B6A-8CC0-31B2FCC8680A}" dt="2023-12-12T09:02:59.122" v="1176" actId="20577"/>
          <ac:spMkLst>
            <pc:docMk/>
            <pc:sldMk cId="3134849681" sldId="973"/>
            <ac:spMk id="2" creationId="{ACF3682B-D14B-3677-A6D5-8A379A31E84C}"/>
          </ac:spMkLst>
        </pc:spChg>
        <pc:spChg chg="mod">
          <ac:chgData name="Giovanni Bisoffi" userId="e6838f35-41d0-4cf1-a031-8f0934dce268" providerId="ADAL" clId="{E8DD4AD3-7A12-4B6A-8CC0-31B2FCC8680A}" dt="2023-12-12T09:00:23.914" v="1164"/>
          <ac:spMkLst>
            <pc:docMk/>
            <pc:sldMk cId="3134849681" sldId="973"/>
            <ac:spMk id="3" creationId="{33EE1A94-C8AE-405A-96A6-54FD0DA7546A}"/>
          </ac:spMkLst>
        </pc:spChg>
      </pc:sldChg>
      <pc:sldChg chg="addSp delSp modSp mod modNotesTx">
        <pc:chgData name="Giovanni Bisoffi" userId="e6838f35-41d0-4cf1-a031-8f0934dce268" providerId="ADAL" clId="{E8DD4AD3-7A12-4B6A-8CC0-31B2FCC8680A}" dt="2023-12-12T08:45:36.354" v="1049" actId="20577"/>
        <pc:sldMkLst>
          <pc:docMk/>
          <pc:sldMk cId="3004971151" sldId="986"/>
        </pc:sldMkLst>
        <pc:spChg chg="del">
          <ac:chgData name="Giovanni Bisoffi" userId="e6838f35-41d0-4cf1-a031-8f0934dce268" providerId="ADAL" clId="{E8DD4AD3-7A12-4B6A-8CC0-31B2FCC8680A}" dt="2023-12-11T22:41:33.955" v="959" actId="478"/>
          <ac:spMkLst>
            <pc:docMk/>
            <pc:sldMk cId="3004971151" sldId="986"/>
            <ac:spMk id="3" creationId="{147AD8B7-4ED8-17C6-3746-8C25ADE870F6}"/>
          </ac:spMkLst>
        </pc:spChg>
        <pc:spChg chg="add del mod">
          <ac:chgData name="Giovanni Bisoffi" userId="e6838f35-41d0-4cf1-a031-8f0934dce268" providerId="ADAL" clId="{E8DD4AD3-7A12-4B6A-8CC0-31B2FCC8680A}" dt="2023-12-11T22:41:38.195" v="961" actId="478"/>
          <ac:spMkLst>
            <pc:docMk/>
            <pc:sldMk cId="3004971151" sldId="986"/>
            <ac:spMk id="16" creationId="{0423FD46-CF51-8E2A-A895-64359C2A92BC}"/>
          </ac:spMkLst>
        </pc:spChg>
        <pc:spChg chg="add mod">
          <ac:chgData name="Giovanni Bisoffi" userId="e6838f35-41d0-4cf1-a031-8f0934dce268" providerId="ADAL" clId="{E8DD4AD3-7A12-4B6A-8CC0-31B2FCC8680A}" dt="2023-12-11T22:41:39.479" v="962"/>
          <ac:spMkLst>
            <pc:docMk/>
            <pc:sldMk cId="3004971151" sldId="986"/>
            <ac:spMk id="17" creationId="{F50246B3-799A-5970-46E6-22DF6011B1D5}"/>
          </ac:spMkLst>
        </pc:spChg>
      </pc:sldChg>
      <pc:sldChg chg="addSp delSp modSp mod modNotesTx">
        <pc:chgData name="Giovanni Bisoffi" userId="e6838f35-41d0-4cf1-a031-8f0934dce268" providerId="ADAL" clId="{E8DD4AD3-7A12-4B6A-8CC0-31B2FCC8680A}" dt="2023-12-12T09:49:21.370" v="1505"/>
        <pc:sldMkLst>
          <pc:docMk/>
          <pc:sldMk cId="2919417374" sldId="988"/>
        </pc:sldMkLst>
        <pc:spChg chg="del">
          <ac:chgData name="Giovanni Bisoffi" userId="e6838f35-41d0-4cf1-a031-8f0934dce268" providerId="ADAL" clId="{E8DD4AD3-7A12-4B6A-8CC0-31B2FCC8680A}" dt="2023-12-11T22:42:27.529" v="967" actId="478"/>
          <ac:spMkLst>
            <pc:docMk/>
            <pc:sldMk cId="2919417374" sldId="988"/>
            <ac:spMk id="2" creationId="{A1F3F33D-00A4-6CF6-0BCF-0A047EC20D94}"/>
          </ac:spMkLst>
        </pc:spChg>
        <pc:spChg chg="mod">
          <ac:chgData name="Giovanni Bisoffi" userId="e6838f35-41d0-4cf1-a031-8f0934dce268" providerId="ADAL" clId="{E8DD4AD3-7A12-4B6A-8CC0-31B2FCC8680A}" dt="2023-12-11T22:34:31.470" v="935" actId="20577"/>
          <ac:spMkLst>
            <pc:docMk/>
            <pc:sldMk cId="2919417374" sldId="988"/>
            <ac:spMk id="4" creationId="{056806BF-2867-E74E-EC6A-74C663044518}"/>
          </ac:spMkLst>
        </pc:spChg>
        <pc:spChg chg="add del mod">
          <ac:chgData name="Giovanni Bisoffi" userId="e6838f35-41d0-4cf1-a031-8f0934dce268" providerId="ADAL" clId="{E8DD4AD3-7A12-4B6A-8CC0-31B2FCC8680A}" dt="2023-12-11T22:42:32.177" v="969" actId="478"/>
          <ac:spMkLst>
            <pc:docMk/>
            <pc:sldMk cId="2919417374" sldId="988"/>
            <ac:spMk id="15" creationId="{EBD7E046-FF99-D74F-578A-83530AACE1AE}"/>
          </ac:spMkLst>
        </pc:spChg>
        <pc:spChg chg="add mod">
          <ac:chgData name="Giovanni Bisoffi" userId="e6838f35-41d0-4cf1-a031-8f0934dce268" providerId="ADAL" clId="{E8DD4AD3-7A12-4B6A-8CC0-31B2FCC8680A}" dt="2023-12-11T22:42:46.663" v="970"/>
          <ac:spMkLst>
            <pc:docMk/>
            <pc:sldMk cId="2919417374" sldId="988"/>
            <ac:spMk id="16" creationId="{A2F34550-606A-AE7F-7D62-FC195E9773F3}"/>
          </ac:spMkLst>
        </pc:spChg>
      </pc:sldChg>
      <pc:sldChg chg="addSp delSp modSp mod">
        <pc:chgData name="Giovanni Bisoffi" userId="e6838f35-41d0-4cf1-a031-8f0934dce268" providerId="ADAL" clId="{E8DD4AD3-7A12-4B6A-8CC0-31B2FCC8680A}" dt="2023-12-12T09:22:57.142" v="1217" actId="20577"/>
        <pc:sldMkLst>
          <pc:docMk/>
          <pc:sldMk cId="131767269" sldId="989"/>
        </pc:sldMkLst>
        <pc:spChg chg="del">
          <ac:chgData name="Giovanni Bisoffi" userId="e6838f35-41d0-4cf1-a031-8f0934dce268" providerId="ADAL" clId="{E8DD4AD3-7A12-4B6A-8CC0-31B2FCC8680A}" dt="2023-12-11T22:42:53.276" v="971" actId="478"/>
          <ac:spMkLst>
            <pc:docMk/>
            <pc:sldMk cId="131767269" sldId="989"/>
            <ac:spMk id="2" creationId="{5C1F17CD-617D-19E1-B07D-2DDE3333C10C}"/>
          </ac:spMkLst>
        </pc:spChg>
        <pc:spChg chg="mod">
          <ac:chgData name="Giovanni Bisoffi" userId="e6838f35-41d0-4cf1-a031-8f0934dce268" providerId="ADAL" clId="{E8DD4AD3-7A12-4B6A-8CC0-31B2FCC8680A}" dt="2023-12-12T09:22:57.142" v="1217" actId="20577"/>
          <ac:spMkLst>
            <pc:docMk/>
            <pc:sldMk cId="131767269" sldId="989"/>
            <ac:spMk id="3" creationId="{77EE96B0-38DF-49C0-5C0C-A71D5B2D3E07}"/>
          </ac:spMkLst>
        </pc:spChg>
        <pc:spChg chg="mod">
          <ac:chgData name="Giovanni Bisoffi" userId="e6838f35-41d0-4cf1-a031-8f0934dce268" providerId="ADAL" clId="{E8DD4AD3-7A12-4B6A-8CC0-31B2FCC8680A}" dt="2023-12-11T22:36:17.818" v="940" actId="113"/>
          <ac:spMkLst>
            <pc:docMk/>
            <pc:sldMk cId="131767269" sldId="989"/>
            <ac:spMk id="4" creationId="{3ECD3685-7578-4C0A-90C5-20998B55D2D3}"/>
          </ac:spMkLst>
        </pc:spChg>
        <pc:spChg chg="add del mod">
          <ac:chgData name="Giovanni Bisoffi" userId="e6838f35-41d0-4cf1-a031-8f0934dce268" providerId="ADAL" clId="{E8DD4AD3-7A12-4B6A-8CC0-31B2FCC8680A}" dt="2023-12-11T22:42:56.634" v="973" actId="478"/>
          <ac:spMkLst>
            <pc:docMk/>
            <pc:sldMk cId="131767269" sldId="989"/>
            <ac:spMk id="10" creationId="{30ED3200-EC7B-2B66-6791-622997FF9011}"/>
          </ac:spMkLst>
        </pc:spChg>
        <pc:spChg chg="add mod">
          <ac:chgData name="Giovanni Bisoffi" userId="e6838f35-41d0-4cf1-a031-8f0934dce268" providerId="ADAL" clId="{E8DD4AD3-7A12-4B6A-8CC0-31B2FCC8680A}" dt="2023-12-11T22:43:12.843" v="974"/>
          <ac:spMkLst>
            <pc:docMk/>
            <pc:sldMk cId="131767269" sldId="989"/>
            <ac:spMk id="11" creationId="{FA3A1266-DB5F-1187-96C5-3F786770FBC3}"/>
          </ac:spMkLst>
        </pc:spChg>
      </pc:sldChg>
      <pc:sldChg chg="addSp modSp mod">
        <pc:chgData name="Giovanni Bisoffi" userId="e6838f35-41d0-4cf1-a031-8f0934dce268" providerId="ADAL" clId="{E8DD4AD3-7A12-4B6A-8CC0-31B2FCC8680A}" dt="2023-12-12T09:21:57.310" v="1209" actId="207"/>
        <pc:sldMkLst>
          <pc:docMk/>
          <pc:sldMk cId="1580635159" sldId="1006"/>
        </pc:sldMkLst>
        <pc:spChg chg="mod">
          <ac:chgData name="Giovanni Bisoffi" userId="e6838f35-41d0-4cf1-a031-8f0934dce268" providerId="ADAL" clId="{E8DD4AD3-7A12-4B6A-8CC0-31B2FCC8680A}" dt="2023-12-12T08:53:28.761" v="1065" actId="207"/>
          <ac:spMkLst>
            <pc:docMk/>
            <pc:sldMk cId="1580635159" sldId="1006"/>
            <ac:spMk id="2" creationId="{FECAEA30-E940-BF95-7CF2-E99F2251CCE0}"/>
          </ac:spMkLst>
        </pc:spChg>
        <pc:spChg chg="add mod">
          <ac:chgData name="Giovanni Bisoffi" userId="e6838f35-41d0-4cf1-a031-8f0934dce268" providerId="ADAL" clId="{E8DD4AD3-7A12-4B6A-8CC0-31B2FCC8680A}" dt="2023-12-12T09:21:57.310" v="1209" actId="207"/>
          <ac:spMkLst>
            <pc:docMk/>
            <pc:sldMk cId="1580635159" sldId="1006"/>
            <ac:spMk id="10" creationId="{B64B9083-B378-36E6-C31F-76DF50FB79B3}"/>
          </ac:spMkLst>
        </pc:spChg>
        <pc:spChg chg="mod">
          <ac:chgData name="Giovanni Bisoffi" userId="e6838f35-41d0-4cf1-a031-8f0934dce268" providerId="ADAL" clId="{E8DD4AD3-7A12-4B6A-8CC0-31B2FCC8680A}" dt="2023-12-11T22:47:14.724" v="981" actId="14100"/>
          <ac:spMkLst>
            <pc:docMk/>
            <pc:sldMk cId="1580635159" sldId="1006"/>
            <ac:spMk id="11" creationId="{BD0AD888-E868-2807-2EC5-5445B58BC934}"/>
          </ac:spMkLst>
        </pc:spChg>
      </pc:sldChg>
      <pc:sldChg chg="modSp mod">
        <pc:chgData name="Giovanni Bisoffi" userId="e6838f35-41d0-4cf1-a031-8f0934dce268" providerId="ADAL" clId="{E8DD4AD3-7A12-4B6A-8CC0-31B2FCC8680A}" dt="2023-12-12T08:54:44.678" v="1079" actId="207"/>
        <pc:sldMkLst>
          <pc:docMk/>
          <pc:sldMk cId="1191975410" sldId="1008"/>
        </pc:sldMkLst>
        <pc:spChg chg="mod">
          <ac:chgData name="Giovanni Bisoffi" userId="e6838f35-41d0-4cf1-a031-8f0934dce268" providerId="ADAL" clId="{E8DD4AD3-7A12-4B6A-8CC0-31B2FCC8680A}" dt="2023-12-12T08:54:44.678" v="1079" actId="207"/>
          <ac:spMkLst>
            <pc:docMk/>
            <pc:sldMk cId="1191975410" sldId="1008"/>
            <ac:spMk id="2" creationId="{20A887D0-33C5-9086-BA67-EBE83DD98231}"/>
          </ac:spMkLst>
        </pc:spChg>
        <pc:spChg chg="mod">
          <ac:chgData name="Giovanni Bisoffi" userId="e6838f35-41d0-4cf1-a031-8f0934dce268" providerId="ADAL" clId="{E8DD4AD3-7A12-4B6A-8CC0-31B2FCC8680A}" dt="2023-12-11T22:46:12.578" v="976" actId="113"/>
          <ac:spMkLst>
            <pc:docMk/>
            <pc:sldMk cId="1191975410" sldId="1008"/>
            <ac:spMk id="11" creationId="{B8C2B936-28C7-992F-26F7-C1CE299EC2FF}"/>
          </ac:spMkLst>
        </pc:spChg>
      </pc:sldChg>
      <pc:sldChg chg="addSp delSp modSp mod modAnim">
        <pc:chgData name="Giovanni Bisoffi" userId="e6838f35-41d0-4cf1-a031-8f0934dce268" providerId="ADAL" clId="{E8DD4AD3-7A12-4B6A-8CC0-31B2FCC8680A}" dt="2023-12-12T10:02:58.901" v="1697" actId="166"/>
        <pc:sldMkLst>
          <pc:docMk/>
          <pc:sldMk cId="3863472741" sldId="1023"/>
        </pc:sldMkLst>
        <pc:spChg chg="mod ord">
          <ac:chgData name="Giovanni Bisoffi" userId="e6838f35-41d0-4cf1-a031-8f0934dce268" providerId="ADAL" clId="{E8DD4AD3-7A12-4B6A-8CC0-31B2FCC8680A}" dt="2023-12-12T10:02:58.901" v="1697" actId="166"/>
          <ac:spMkLst>
            <pc:docMk/>
            <pc:sldMk cId="3863472741" sldId="1023"/>
            <ac:spMk id="3" creationId="{89743997-5FFD-A701-3E80-37E6CDF97B54}"/>
          </ac:spMkLst>
        </pc:spChg>
        <pc:spChg chg="del mod">
          <ac:chgData name="Giovanni Bisoffi" userId="e6838f35-41d0-4cf1-a031-8f0934dce268" providerId="ADAL" clId="{E8DD4AD3-7A12-4B6A-8CC0-31B2FCC8680A}" dt="2023-12-12T09:27:31.243" v="1230" actId="478"/>
          <ac:spMkLst>
            <pc:docMk/>
            <pc:sldMk cId="3863472741" sldId="1023"/>
            <ac:spMk id="4" creationId="{D7041C0D-3300-7AC8-50AE-F5ADF3AA59CC}"/>
          </ac:spMkLst>
        </pc:spChg>
        <pc:spChg chg="del">
          <ac:chgData name="Giovanni Bisoffi" userId="e6838f35-41d0-4cf1-a031-8f0934dce268" providerId="ADAL" clId="{E8DD4AD3-7A12-4B6A-8CC0-31B2FCC8680A}" dt="2023-12-12T09:25:54.532" v="1221" actId="478"/>
          <ac:spMkLst>
            <pc:docMk/>
            <pc:sldMk cId="3863472741" sldId="1023"/>
            <ac:spMk id="5" creationId="{57CA4A60-8643-B56C-1F23-C39A167BE1DC}"/>
          </ac:spMkLst>
        </pc:spChg>
        <pc:spChg chg="mod">
          <ac:chgData name="Giovanni Bisoffi" userId="e6838f35-41d0-4cf1-a031-8f0934dce268" providerId="ADAL" clId="{E8DD4AD3-7A12-4B6A-8CC0-31B2FCC8680A}" dt="2023-12-12T10:00:16.915" v="1682" actId="20577"/>
          <ac:spMkLst>
            <pc:docMk/>
            <pc:sldMk cId="3863472741" sldId="1023"/>
            <ac:spMk id="6" creationId="{CE644177-B38B-F74A-BE96-3BDAEB20AEC0}"/>
          </ac:spMkLst>
        </pc:spChg>
        <pc:spChg chg="add mod ord">
          <ac:chgData name="Giovanni Bisoffi" userId="e6838f35-41d0-4cf1-a031-8f0934dce268" providerId="ADAL" clId="{E8DD4AD3-7A12-4B6A-8CC0-31B2FCC8680A}" dt="2023-12-12T09:54:57.210" v="1633" actId="1076"/>
          <ac:spMkLst>
            <pc:docMk/>
            <pc:sldMk cId="3863472741" sldId="1023"/>
            <ac:spMk id="7" creationId="{65BF3152-1B94-24C9-D745-B03297C5802E}"/>
          </ac:spMkLst>
        </pc:spChg>
        <pc:spChg chg="add mod ord">
          <ac:chgData name="Giovanni Bisoffi" userId="e6838f35-41d0-4cf1-a031-8f0934dce268" providerId="ADAL" clId="{E8DD4AD3-7A12-4B6A-8CC0-31B2FCC8680A}" dt="2023-12-12T09:54:50.313" v="1631" actId="1076"/>
          <ac:spMkLst>
            <pc:docMk/>
            <pc:sldMk cId="3863472741" sldId="1023"/>
            <ac:spMk id="8" creationId="{604ED95A-EC25-BFEF-8473-27FA4083D202}"/>
          </ac:spMkLst>
        </pc:spChg>
        <pc:spChg chg="add mod ord">
          <ac:chgData name="Giovanni Bisoffi" userId="e6838f35-41d0-4cf1-a031-8f0934dce268" providerId="ADAL" clId="{E8DD4AD3-7A12-4B6A-8CC0-31B2FCC8680A}" dt="2023-12-12T09:55:58.615" v="1645" actId="1036"/>
          <ac:spMkLst>
            <pc:docMk/>
            <pc:sldMk cId="3863472741" sldId="1023"/>
            <ac:spMk id="9" creationId="{EB84D891-B100-CFF4-B029-03CCD10C50AD}"/>
          </ac:spMkLst>
        </pc:spChg>
        <pc:spChg chg="add mod ord">
          <ac:chgData name="Giovanni Bisoffi" userId="e6838f35-41d0-4cf1-a031-8f0934dce268" providerId="ADAL" clId="{E8DD4AD3-7A12-4B6A-8CC0-31B2FCC8680A}" dt="2023-12-12T09:55:01.298" v="1634" actId="1076"/>
          <ac:spMkLst>
            <pc:docMk/>
            <pc:sldMk cId="3863472741" sldId="1023"/>
            <ac:spMk id="10" creationId="{4A72C917-8D52-223E-6582-0F1FC281928C}"/>
          </ac:spMkLst>
        </pc:spChg>
        <pc:spChg chg="add mod ord">
          <ac:chgData name="Giovanni Bisoffi" userId="e6838f35-41d0-4cf1-a031-8f0934dce268" providerId="ADAL" clId="{E8DD4AD3-7A12-4B6A-8CC0-31B2FCC8680A}" dt="2023-12-12T09:55:10.898" v="1636" actId="1076"/>
          <ac:spMkLst>
            <pc:docMk/>
            <pc:sldMk cId="3863472741" sldId="1023"/>
            <ac:spMk id="11" creationId="{6AFEC4C7-D7CD-CE87-F4C1-3EF6BB79BD3D}"/>
          </ac:spMkLst>
        </pc:spChg>
      </pc:sldChg>
      <pc:sldChg chg="add">
        <pc:chgData name="Giovanni Bisoffi" userId="e6838f35-41d0-4cf1-a031-8f0934dce268" providerId="ADAL" clId="{E8DD4AD3-7A12-4B6A-8CC0-31B2FCC8680A}" dt="2023-12-10T16:15:47.055" v="6"/>
        <pc:sldMkLst>
          <pc:docMk/>
          <pc:sldMk cId="4271081242" sldId="1024"/>
        </pc:sldMkLst>
      </pc:sldChg>
      <pc:sldChg chg="delSp modSp add mod">
        <pc:chgData name="Giovanni Bisoffi" userId="e6838f35-41d0-4cf1-a031-8f0934dce268" providerId="ADAL" clId="{E8DD4AD3-7A12-4B6A-8CC0-31B2FCC8680A}" dt="2023-12-12T09:06:16.016" v="1181" actId="478"/>
        <pc:sldMkLst>
          <pc:docMk/>
          <pc:sldMk cId="2622884826" sldId="1025"/>
        </pc:sldMkLst>
        <pc:spChg chg="del mod">
          <ac:chgData name="Giovanni Bisoffi" userId="e6838f35-41d0-4cf1-a031-8f0934dce268" providerId="ADAL" clId="{E8DD4AD3-7A12-4B6A-8CC0-31B2FCC8680A}" dt="2023-12-12T09:06:16.016" v="1181" actId="478"/>
          <ac:spMkLst>
            <pc:docMk/>
            <pc:sldMk cId="2622884826" sldId="1025"/>
            <ac:spMk id="6" creationId="{5AAB2AE0-14AC-EAF9-3BB2-CE6C171F0ADE}"/>
          </ac:spMkLst>
        </pc:spChg>
        <pc:spChg chg="mod">
          <ac:chgData name="Giovanni Bisoffi" userId="e6838f35-41d0-4cf1-a031-8f0934dce268" providerId="ADAL" clId="{E8DD4AD3-7A12-4B6A-8CC0-31B2FCC8680A}" dt="2023-12-11T19:24:02.304" v="884" actId="20577"/>
          <ac:spMkLst>
            <pc:docMk/>
            <pc:sldMk cId="2622884826" sldId="1025"/>
            <ac:spMk id="8" creationId="{9DEEA836-3752-C4AF-C085-D0D7FF558AF6}"/>
          </ac:spMkLst>
        </pc:spChg>
      </pc:sldChg>
      <pc:sldChg chg="addSp delSp modSp new mod">
        <pc:chgData name="Giovanni Bisoffi" userId="e6838f35-41d0-4cf1-a031-8f0934dce268" providerId="ADAL" clId="{E8DD4AD3-7A12-4B6A-8CC0-31B2FCC8680A}" dt="2023-12-11T18:44:30.534" v="594" actId="207"/>
        <pc:sldMkLst>
          <pc:docMk/>
          <pc:sldMk cId="2381699559" sldId="1026"/>
        </pc:sldMkLst>
        <pc:spChg chg="mod">
          <ac:chgData name="Giovanni Bisoffi" userId="e6838f35-41d0-4cf1-a031-8f0934dce268" providerId="ADAL" clId="{E8DD4AD3-7A12-4B6A-8CC0-31B2FCC8680A}" dt="2023-12-11T18:43:13.122" v="585" actId="27636"/>
          <ac:spMkLst>
            <pc:docMk/>
            <pc:sldMk cId="2381699559" sldId="1026"/>
            <ac:spMk id="2" creationId="{1AA8D60D-87EF-3375-9F10-38FA0ADD0618}"/>
          </ac:spMkLst>
        </pc:spChg>
        <pc:spChg chg="add mod">
          <ac:chgData name="Giovanni Bisoffi" userId="e6838f35-41d0-4cf1-a031-8f0934dce268" providerId="ADAL" clId="{E8DD4AD3-7A12-4B6A-8CC0-31B2FCC8680A}" dt="2023-12-11T18:42:53.353" v="582" actId="207"/>
          <ac:spMkLst>
            <pc:docMk/>
            <pc:sldMk cId="2381699559" sldId="1026"/>
            <ac:spMk id="4" creationId="{92259FF2-4700-1505-C718-0424E2CDBBA7}"/>
          </ac:spMkLst>
        </pc:spChg>
        <pc:spChg chg="add mod">
          <ac:chgData name="Giovanni Bisoffi" userId="e6838f35-41d0-4cf1-a031-8f0934dce268" providerId="ADAL" clId="{E8DD4AD3-7A12-4B6A-8CC0-31B2FCC8680A}" dt="2023-12-11T18:44:30.534" v="594" actId="207"/>
          <ac:spMkLst>
            <pc:docMk/>
            <pc:sldMk cId="2381699559" sldId="1026"/>
            <ac:spMk id="5" creationId="{1BB6D207-6E8D-3FD6-3D6F-1F62BFBC0877}"/>
          </ac:spMkLst>
        </pc:spChg>
        <pc:spChg chg="add mod">
          <ac:chgData name="Giovanni Bisoffi" userId="e6838f35-41d0-4cf1-a031-8f0934dce268" providerId="ADAL" clId="{E8DD4AD3-7A12-4B6A-8CC0-31B2FCC8680A}" dt="2023-12-11T18:43:44.787" v="591" actId="207"/>
          <ac:spMkLst>
            <pc:docMk/>
            <pc:sldMk cId="2381699559" sldId="1026"/>
            <ac:spMk id="6" creationId="{72F3229D-5D47-F996-99E0-A4DC1CAC3F9C}"/>
          </ac:spMkLst>
        </pc:spChg>
        <pc:spChg chg="add mod">
          <ac:chgData name="Giovanni Bisoffi" userId="e6838f35-41d0-4cf1-a031-8f0934dce268" providerId="ADAL" clId="{E8DD4AD3-7A12-4B6A-8CC0-31B2FCC8680A}" dt="2023-12-11T18:43:31.228" v="589" actId="1076"/>
          <ac:spMkLst>
            <pc:docMk/>
            <pc:sldMk cId="2381699559" sldId="1026"/>
            <ac:spMk id="7" creationId="{D3E9390C-3D56-4495-F79D-29C761B6D8DA}"/>
          </ac:spMkLst>
        </pc:spChg>
        <pc:spChg chg="add mod">
          <ac:chgData name="Giovanni Bisoffi" userId="e6838f35-41d0-4cf1-a031-8f0934dce268" providerId="ADAL" clId="{E8DD4AD3-7A12-4B6A-8CC0-31B2FCC8680A}" dt="2023-12-11T18:43:38.131" v="590" actId="1076"/>
          <ac:spMkLst>
            <pc:docMk/>
            <pc:sldMk cId="2381699559" sldId="1026"/>
            <ac:spMk id="8" creationId="{1C254C9F-A9EB-5C63-0434-528C21E1AAE6}"/>
          </ac:spMkLst>
        </pc:spChg>
        <pc:picChg chg="add del mod">
          <ac:chgData name="Giovanni Bisoffi" userId="e6838f35-41d0-4cf1-a031-8f0934dce268" providerId="ADAL" clId="{E8DD4AD3-7A12-4B6A-8CC0-31B2FCC8680A}" dt="2023-12-11T18:44:11.875" v="593"/>
          <ac:picMkLst>
            <pc:docMk/>
            <pc:sldMk cId="2381699559" sldId="1026"/>
            <ac:picMk id="9" creationId="{007AA6F0-2C2F-4DF3-B1AA-BB3947DBA2C8}"/>
          </ac:picMkLst>
        </pc:picChg>
        <pc:picChg chg="add del mod">
          <ac:chgData name="Giovanni Bisoffi" userId="e6838f35-41d0-4cf1-a031-8f0934dce268" providerId="ADAL" clId="{E8DD4AD3-7A12-4B6A-8CC0-31B2FCC8680A}" dt="2023-12-11T18:44:11.875" v="593"/>
          <ac:picMkLst>
            <pc:docMk/>
            <pc:sldMk cId="2381699559" sldId="1026"/>
            <ac:picMk id="10" creationId="{9C7AFC56-6054-A565-23B5-E014DAB3D554}"/>
          </ac:picMkLst>
        </pc:picChg>
      </pc:sldChg>
      <pc:sldMasterChg chg="delSldLayout modSldLayout">
        <pc:chgData name="Giovanni Bisoffi" userId="e6838f35-41d0-4cf1-a031-8f0934dce268" providerId="ADAL" clId="{E8DD4AD3-7A12-4B6A-8CC0-31B2FCC8680A}" dt="2023-12-11T18:46:27.724" v="611"/>
        <pc:sldMasterMkLst>
          <pc:docMk/>
          <pc:sldMasterMk cId="294004754" sldId="2147483669"/>
        </pc:sldMasterMkLst>
        <pc:sldLayoutChg chg="modSp mod">
          <pc:chgData name="Giovanni Bisoffi" userId="e6838f35-41d0-4cf1-a031-8f0934dce268" providerId="ADAL" clId="{E8DD4AD3-7A12-4B6A-8CC0-31B2FCC8680A}" dt="2023-12-11T18:45:35.024" v="596" actId="692"/>
          <pc:sldLayoutMkLst>
            <pc:docMk/>
            <pc:sldMasterMk cId="294004754" sldId="2147483669"/>
            <pc:sldLayoutMk cId="1598416757" sldId="2147483671"/>
          </pc:sldLayoutMkLst>
          <pc:cxnChg chg="mod">
            <ac:chgData name="Giovanni Bisoffi" userId="e6838f35-41d0-4cf1-a031-8f0934dce268" providerId="ADAL" clId="{E8DD4AD3-7A12-4B6A-8CC0-31B2FCC8680A}" dt="2023-12-11T18:45:35.024" v="596" actId="692"/>
            <ac:cxnSpMkLst>
              <pc:docMk/>
              <pc:sldMasterMk cId="294004754" sldId="2147483669"/>
              <pc:sldLayoutMk cId="1598416757" sldId="2147483671"/>
              <ac:cxnSpMk id="7" creationId="{00000000-0000-0000-0000-000000000000}"/>
            </ac:cxnSpMkLst>
          </pc:cxnChg>
        </pc:sldLayoutChg>
        <pc:sldLayoutChg chg="addSp delSp modSp mod">
          <pc:chgData name="Giovanni Bisoffi" userId="e6838f35-41d0-4cf1-a031-8f0934dce268" providerId="ADAL" clId="{E8DD4AD3-7A12-4B6A-8CC0-31B2FCC8680A}" dt="2023-12-11T18:45:50.967" v="598"/>
          <pc:sldLayoutMkLst>
            <pc:docMk/>
            <pc:sldMasterMk cId="294004754" sldId="2147483669"/>
            <pc:sldLayoutMk cId="345109177" sldId="2147483673"/>
          </pc:sldLayoutMkLst>
          <pc:cxnChg chg="del">
            <ac:chgData name="Giovanni Bisoffi" userId="e6838f35-41d0-4cf1-a031-8f0934dce268" providerId="ADAL" clId="{E8DD4AD3-7A12-4B6A-8CC0-31B2FCC8680A}" dt="2023-12-11T18:45:49.740" v="597" actId="478"/>
            <ac:cxnSpMkLst>
              <pc:docMk/>
              <pc:sldMasterMk cId="294004754" sldId="2147483669"/>
              <pc:sldLayoutMk cId="345109177" sldId="2147483673"/>
              <ac:cxnSpMk id="8" creationId="{00000000-0000-0000-0000-000000000000}"/>
            </ac:cxnSpMkLst>
          </pc:cxnChg>
          <pc:cxnChg chg="add mod">
            <ac:chgData name="Giovanni Bisoffi" userId="e6838f35-41d0-4cf1-a031-8f0934dce268" providerId="ADAL" clId="{E8DD4AD3-7A12-4B6A-8CC0-31B2FCC8680A}" dt="2023-12-11T18:45:50.967" v="598"/>
            <ac:cxnSpMkLst>
              <pc:docMk/>
              <pc:sldMasterMk cId="294004754" sldId="2147483669"/>
              <pc:sldLayoutMk cId="345109177" sldId="2147483673"/>
              <ac:cxnSpMk id="9" creationId="{D5DBAD53-6F58-DA21-C5BC-E5BAC9D4151D}"/>
            </ac:cxnSpMkLst>
          </pc:cxnChg>
        </pc:sldLayoutChg>
        <pc:sldLayoutChg chg="delSp mod">
          <pc:chgData name="Giovanni Bisoffi" userId="e6838f35-41d0-4cf1-a031-8f0934dce268" providerId="ADAL" clId="{E8DD4AD3-7A12-4B6A-8CC0-31B2FCC8680A}" dt="2023-12-11T18:45:57.061" v="599" actId="478"/>
          <pc:sldLayoutMkLst>
            <pc:docMk/>
            <pc:sldMasterMk cId="294004754" sldId="2147483669"/>
            <pc:sldLayoutMk cId="4091854125" sldId="2147483674"/>
          </pc:sldLayoutMkLst>
          <pc:cxnChg chg="del">
            <ac:chgData name="Giovanni Bisoffi" userId="e6838f35-41d0-4cf1-a031-8f0934dce268" providerId="ADAL" clId="{E8DD4AD3-7A12-4B6A-8CC0-31B2FCC8680A}" dt="2023-12-11T18:45:57.061" v="599" actId="478"/>
            <ac:cxnSpMkLst>
              <pc:docMk/>
              <pc:sldMasterMk cId="294004754" sldId="2147483669"/>
              <pc:sldLayoutMk cId="4091854125" sldId="2147483674"/>
              <ac:cxnSpMk id="10" creationId="{00000000-0000-0000-0000-000000000000}"/>
            </ac:cxnSpMkLst>
          </pc:cxnChg>
        </pc:sldLayoutChg>
        <pc:sldLayoutChg chg="addSp delSp modSp mod">
          <pc:chgData name="Giovanni Bisoffi" userId="e6838f35-41d0-4cf1-a031-8f0934dce268" providerId="ADAL" clId="{E8DD4AD3-7A12-4B6A-8CC0-31B2FCC8680A}" dt="2023-12-11T18:46:02.035" v="601"/>
          <pc:sldLayoutMkLst>
            <pc:docMk/>
            <pc:sldMasterMk cId="294004754" sldId="2147483669"/>
            <pc:sldLayoutMk cId="3845771615" sldId="2147483675"/>
          </pc:sldLayoutMkLst>
          <pc:cxnChg chg="del">
            <ac:chgData name="Giovanni Bisoffi" userId="e6838f35-41d0-4cf1-a031-8f0934dce268" providerId="ADAL" clId="{E8DD4AD3-7A12-4B6A-8CC0-31B2FCC8680A}" dt="2023-12-11T18:46:01.380" v="600" actId="478"/>
            <ac:cxnSpMkLst>
              <pc:docMk/>
              <pc:sldMasterMk cId="294004754" sldId="2147483669"/>
              <pc:sldLayoutMk cId="3845771615" sldId="2147483675"/>
              <ac:cxnSpMk id="6" creationId="{00000000-0000-0000-0000-000000000000}"/>
            </ac:cxnSpMkLst>
          </pc:cxnChg>
          <pc:cxnChg chg="add mod">
            <ac:chgData name="Giovanni Bisoffi" userId="e6838f35-41d0-4cf1-a031-8f0934dce268" providerId="ADAL" clId="{E8DD4AD3-7A12-4B6A-8CC0-31B2FCC8680A}" dt="2023-12-11T18:46:02.035" v="601"/>
            <ac:cxnSpMkLst>
              <pc:docMk/>
              <pc:sldMasterMk cId="294004754" sldId="2147483669"/>
              <pc:sldLayoutMk cId="3845771615" sldId="2147483675"/>
              <ac:cxnSpMk id="7" creationId="{4DEC8CC2-ED94-62FE-E293-3AE8D1C84D61}"/>
            </ac:cxnSpMkLst>
          </pc:cxnChg>
        </pc:sldLayoutChg>
        <pc:sldLayoutChg chg="addSp delSp modSp mod">
          <pc:chgData name="Giovanni Bisoffi" userId="e6838f35-41d0-4cf1-a031-8f0934dce268" providerId="ADAL" clId="{E8DD4AD3-7A12-4B6A-8CC0-31B2FCC8680A}" dt="2023-12-11T18:46:06.428" v="603"/>
          <pc:sldLayoutMkLst>
            <pc:docMk/>
            <pc:sldMasterMk cId="294004754" sldId="2147483669"/>
            <pc:sldLayoutMk cId="112336259" sldId="2147483676"/>
          </pc:sldLayoutMkLst>
          <pc:cxnChg chg="del">
            <ac:chgData name="Giovanni Bisoffi" userId="e6838f35-41d0-4cf1-a031-8f0934dce268" providerId="ADAL" clId="{E8DD4AD3-7A12-4B6A-8CC0-31B2FCC8680A}" dt="2023-12-11T18:46:05.795" v="602" actId="478"/>
            <ac:cxnSpMkLst>
              <pc:docMk/>
              <pc:sldMasterMk cId="294004754" sldId="2147483669"/>
              <pc:sldLayoutMk cId="112336259" sldId="2147483676"/>
              <ac:cxnSpMk id="5" creationId="{00000000-0000-0000-0000-000000000000}"/>
            </ac:cxnSpMkLst>
          </pc:cxnChg>
          <pc:cxnChg chg="add mod">
            <ac:chgData name="Giovanni Bisoffi" userId="e6838f35-41d0-4cf1-a031-8f0934dce268" providerId="ADAL" clId="{E8DD4AD3-7A12-4B6A-8CC0-31B2FCC8680A}" dt="2023-12-11T18:46:06.428" v="603"/>
            <ac:cxnSpMkLst>
              <pc:docMk/>
              <pc:sldMasterMk cId="294004754" sldId="2147483669"/>
              <pc:sldLayoutMk cId="112336259" sldId="2147483676"/>
              <ac:cxnSpMk id="6" creationId="{ED3CB2C6-EA33-A98F-20A9-457725E39389}"/>
            </ac:cxnSpMkLst>
          </pc:cxnChg>
        </pc:sldLayoutChg>
        <pc:sldLayoutChg chg="addSp delSp modSp mod">
          <pc:chgData name="Giovanni Bisoffi" userId="e6838f35-41d0-4cf1-a031-8f0934dce268" providerId="ADAL" clId="{E8DD4AD3-7A12-4B6A-8CC0-31B2FCC8680A}" dt="2023-12-11T18:46:11.357" v="605"/>
          <pc:sldLayoutMkLst>
            <pc:docMk/>
            <pc:sldMasterMk cId="294004754" sldId="2147483669"/>
            <pc:sldLayoutMk cId="133442915" sldId="2147483677"/>
          </pc:sldLayoutMkLst>
          <pc:cxnChg chg="del">
            <ac:chgData name="Giovanni Bisoffi" userId="e6838f35-41d0-4cf1-a031-8f0934dce268" providerId="ADAL" clId="{E8DD4AD3-7A12-4B6A-8CC0-31B2FCC8680A}" dt="2023-12-11T18:46:10.669" v="604" actId="478"/>
            <ac:cxnSpMkLst>
              <pc:docMk/>
              <pc:sldMasterMk cId="294004754" sldId="2147483669"/>
              <pc:sldLayoutMk cId="133442915" sldId="2147483677"/>
              <ac:cxnSpMk id="8" creationId="{00000000-0000-0000-0000-000000000000}"/>
            </ac:cxnSpMkLst>
          </pc:cxnChg>
          <pc:cxnChg chg="add mod">
            <ac:chgData name="Giovanni Bisoffi" userId="e6838f35-41d0-4cf1-a031-8f0934dce268" providerId="ADAL" clId="{E8DD4AD3-7A12-4B6A-8CC0-31B2FCC8680A}" dt="2023-12-11T18:46:11.357" v="605"/>
            <ac:cxnSpMkLst>
              <pc:docMk/>
              <pc:sldMasterMk cId="294004754" sldId="2147483669"/>
              <pc:sldLayoutMk cId="133442915" sldId="2147483677"/>
              <ac:cxnSpMk id="9" creationId="{14DA56EE-1DA8-F226-0A25-580695333A35}"/>
            </ac:cxnSpMkLst>
          </pc:cxnChg>
        </pc:sldLayoutChg>
        <pc:sldLayoutChg chg="addSp delSp modSp mod">
          <pc:chgData name="Giovanni Bisoffi" userId="e6838f35-41d0-4cf1-a031-8f0934dce268" providerId="ADAL" clId="{E8DD4AD3-7A12-4B6A-8CC0-31B2FCC8680A}" dt="2023-12-11T18:46:17.423" v="607"/>
          <pc:sldLayoutMkLst>
            <pc:docMk/>
            <pc:sldMasterMk cId="294004754" sldId="2147483669"/>
            <pc:sldLayoutMk cId="1055292739" sldId="2147483678"/>
          </pc:sldLayoutMkLst>
          <pc:cxnChg chg="del">
            <ac:chgData name="Giovanni Bisoffi" userId="e6838f35-41d0-4cf1-a031-8f0934dce268" providerId="ADAL" clId="{E8DD4AD3-7A12-4B6A-8CC0-31B2FCC8680A}" dt="2023-12-11T18:46:16.776" v="606" actId="478"/>
            <ac:cxnSpMkLst>
              <pc:docMk/>
              <pc:sldMasterMk cId="294004754" sldId="2147483669"/>
              <pc:sldLayoutMk cId="1055292739" sldId="2147483678"/>
              <ac:cxnSpMk id="8" creationId="{00000000-0000-0000-0000-000000000000}"/>
            </ac:cxnSpMkLst>
          </pc:cxnChg>
          <pc:cxnChg chg="add mod">
            <ac:chgData name="Giovanni Bisoffi" userId="e6838f35-41d0-4cf1-a031-8f0934dce268" providerId="ADAL" clId="{E8DD4AD3-7A12-4B6A-8CC0-31B2FCC8680A}" dt="2023-12-11T18:46:17.423" v="607"/>
            <ac:cxnSpMkLst>
              <pc:docMk/>
              <pc:sldMasterMk cId="294004754" sldId="2147483669"/>
              <pc:sldLayoutMk cId="1055292739" sldId="2147483678"/>
              <ac:cxnSpMk id="9" creationId="{349F7285-2E76-32FF-AF29-AFF338013D9D}"/>
            </ac:cxnSpMkLst>
          </pc:cxnChg>
        </pc:sldLayoutChg>
        <pc:sldLayoutChg chg="addSp delSp modSp mod">
          <pc:chgData name="Giovanni Bisoffi" userId="e6838f35-41d0-4cf1-a031-8f0934dce268" providerId="ADAL" clId="{E8DD4AD3-7A12-4B6A-8CC0-31B2FCC8680A}" dt="2023-12-11T18:46:23.534" v="609"/>
          <pc:sldLayoutMkLst>
            <pc:docMk/>
            <pc:sldMasterMk cId="294004754" sldId="2147483669"/>
            <pc:sldLayoutMk cId="1322906608" sldId="2147483679"/>
          </pc:sldLayoutMkLst>
          <pc:cxnChg chg="del">
            <ac:chgData name="Giovanni Bisoffi" userId="e6838f35-41d0-4cf1-a031-8f0934dce268" providerId="ADAL" clId="{E8DD4AD3-7A12-4B6A-8CC0-31B2FCC8680A}" dt="2023-12-11T18:46:22.320" v="608" actId="478"/>
            <ac:cxnSpMkLst>
              <pc:docMk/>
              <pc:sldMasterMk cId="294004754" sldId="2147483669"/>
              <pc:sldLayoutMk cId="1322906608" sldId="2147483679"/>
              <ac:cxnSpMk id="7" creationId="{00000000-0000-0000-0000-000000000000}"/>
            </ac:cxnSpMkLst>
          </pc:cxnChg>
          <pc:cxnChg chg="add mod">
            <ac:chgData name="Giovanni Bisoffi" userId="e6838f35-41d0-4cf1-a031-8f0934dce268" providerId="ADAL" clId="{E8DD4AD3-7A12-4B6A-8CC0-31B2FCC8680A}" dt="2023-12-11T18:46:23.534" v="609"/>
            <ac:cxnSpMkLst>
              <pc:docMk/>
              <pc:sldMasterMk cId="294004754" sldId="2147483669"/>
              <pc:sldLayoutMk cId="1322906608" sldId="2147483679"/>
              <ac:cxnSpMk id="8" creationId="{6F9B0C37-98B6-B0E3-A817-960907516005}"/>
            </ac:cxnSpMkLst>
          </pc:cxnChg>
        </pc:sldLayoutChg>
        <pc:sldLayoutChg chg="addSp delSp modSp mod">
          <pc:chgData name="Giovanni Bisoffi" userId="e6838f35-41d0-4cf1-a031-8f0934dce268" providerId="ADAL" clId="{E8DD4AD3-7A12-4B6A-8CC0-31B2FCC8680A}" dt="2023-12-11T18:46:27.724" v="611"/>
          <pc:sldLayoutMkLst>
            <pc:docMk/>
            <pc:sldMasterMk cId="294004754" sldId="2147483669"/>
            <pc:sldLayoutMk cId="735421303" sldId="2147483680"/>
          </pc:sldLayoutMkLst>
          <pc:cxnChg chg="del">
            <ac:chgData name="Giovanni Bisoffi" userId="e6838f35-41d0-4cf1-a031-8f0934dce268" providerId="ADAL" clId="{E8DD4AD3-7A12-4B6A-8CC0-31B2FCC8680A}" dt="2023-12-11T18:46:27.110" v="610" actId="478"/>
            <ac:cxnSpMkLst>
              <pc:docMk/>
              <pc:sldMasterMk cId="294004754" sldId="2147483669"/>
              <pc:sldLayoutMk cId="735421303" sldId="2147483680"/>
              <ac:cxnSpMk id="7" creationId="{00000000-0000-0000-0000-000000000000}"/>
            </ac:cxnSpMkLst>
          </pc:cxnChg>
          <pc:cxnChg chg="add mod">
            <ac:chgData name="Giovanni Bisoffi" userId="e6838f35-41d0-4cf1-a031-8f0934dce268" providerId="ADAL" clId="{E8DD4AD3-7A12-4B6A-8CC0-31B2FCC8680A}" dt="2023-12-11T18:46:27.724" v="611"/>
            <ac:cxnSpMkLst>
              <pc:docMk/>
              <pc:sldMasterMk cId="294004754" sldId="2147483669"/>
              <pc:sldLayoutMk cId="735421303" sldId="2147483680"/>
              <ac:cxnSpMk id="8" creationId="{6CB29F23-268D-1FF1-0224-DD5D44CB69F2}"/>
            </ac:cxnSpMkLst>
          </pc:cxnChg>
        </pc:sldLayoutChg>
        <pc:sldLayoutChg chg="del">
          <pc:chgData name="Giovanni Bisoffi" userId="e6838f35-41d0-4cf1-a031-8f0934dce268" providerId="ADAL" clId="{E8DD4AD3-7A12-4B6A-8CC0-31B2FCC8680A}" dt="2023-12-11T18:41:15.467" v="579" actId="47"/>
          <pc:sldLayoutMkLst>
            <pc:docMk/>
            <pc:sldMasterMk cId="294004754" sldId="2147483669"/>
            <pc:sldLayoutMk cId="369674861" sldId="2147483681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15"/>
          </a:xfrm>
          <a:prstGeom prst="rect">
            <a:avLst/>
          </a:prstGeom>
        </p:spPr>
        <p:txBody>
          <a:bodyPr vert="horz" lIns="95581" tIns="47791" rIns="95581" bIns="47791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215"/>
          </a:xfrm>
          <a:prstGeom prst="rect">
            <a:avLst/>
          </a:prstGeom>
        </p:spPr>
        <p:txBody>
          <a:bodyPr vert="horz" lIns="95581" tIns="47791" rIns="95581" bIns="47791" rtlCol="0"/>
          <a:lstStyle>
            <a:lvl1pPr algn="r">
              <a:defRPr sz="1300"/>
            </a:lvl1pPr>
          </a:lstStyle>
          <a:p>
            <a:fld id="{30C7D19D-D3B0-4720-8741-7E5090A17932}" type="datetimeFigureOut">
              <a:rPr lang="it-IT" smtClean="0"/>
              <a:t>12/12/2023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81" tIns="47791" rIns="95581" bIns="47791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8722"/>
            <a:ext cx="5438140" cy="3909864"/>
          </a:xfrm>
          <a:prstGeom prst="rect">
            <a:avLst/>
          </a:prstGeom>
        </p:spPr>
        <p:txBody>
          <a:bodyPr vert="horz" lIns="95581" tIns="47791" rIns="95581" bIns="47791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5659" cy="498214"/>
          </a:xfrm>
          <a:prstGeom prst="rect">
            <a:avLst/>
          </a:prstGeom>
        </p:spPr>
        <p:txBody>
          <a:bodyPr vert="horz" lIns="95581" tIns="47791" rIns="95581" bIns="47791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1600"/>
            <a:ext cx="2945659" cy="498214"/>
          </a:xfrm>
          <a:prstGeom prst="rect">
            <a:avLst/>
          </a:prstGeom>
        </p:spPr>
        <p:txBody>
          <a:bodyPr vert="horz" lIns="95581" tIns="47791" rIns="95581" bIns="47791" rtlCol="0" anchor="b"/>
          <a:lstStyle>
            <a:lvl1pPr algn="r">
              <a:defRPr sz="1300"/>
            </a:lvl1pPr>
          </a:lstStyle>
          <a:p>
            <a:fld id="{B3397B38-ACAD-4549-A2FC-5275A7419BB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0419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93719/contributions/5274929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it-IT" dirty="0"/>
              <a:t>Nb3Sn: </a:t>
            </a:r>
            <a:r>
              <a:rPr lang="it-IT" sz="1800" b="0" i="0" u="none" strike="noStrike" baseline="0" dirty="0">
                <a:latin typeface="NimbusRomNo9L-Regu"/>
              </a:rPr>
              <a:t>production </a:t>
            </a:r>
            <a:r>
              <a:rPr lang="en-US" sz="1800" b="0" i="0" u="none" strike="noStrike" baseline="0" dirty="0">
                <a:latin typeface="NimbusRomNo9L-Regu"/>
              </a:rPr>
              <a:t>scale through robust design, industrial manufacturing processes and cost reduction, taking as a reference the HL-LHC magnets, i.e. 12 T</a:t>
            </a:r>
          </a:p>
          <a:p>
            <a:pPr algn="l"/>
            <a:r>
              <a:rPr lang="en-US" sz="1800" b="0" i="0" u="none" strike="noStrike" baseline="0" dirty="0">
                <a:latin typeface="NimbusRomNo9L-Regu"/>
              </a:rPr>
              <a:t>Rare earth Barium Copper Oxide</a:t>
            </a:r>
          </a:p>
          <a:p>
            <a:pPr algn="l"/>
            <a:endParaRPr lang="en-US" sz="1800" b="0" i="0" u="none" strike="noStrike" baseline="0" dirty="0">
              <a:latin typeface="NimbusRomNo9L-Regu"/>
            </a:endParaRPr>
          </a:p>
          <a:p>
            <a:pPr algn="l"/>
            <a:r>
              <a:rPr lang="en-US" sz="1800" b="0" i="0" u="none" strike="noStrike" baseline="0" dirty="0">
                <a:latin typeface="NimbusRomNo9L-Regu"/>
              </a:rPr>
              <a:t>INFRASTRUCTURES:  The cross-cutting technology activities will be a key seed for innovation. The scope includes materials</a:t>
            </a:r>
          </a:p>
          <a:p>
            <a:pPr algn="l"/>
            <a:r>
              <a:rPr lang="en-US" sz="1800" b="0" i="0" u="none" strike="noStrike" baseline="0" dirty="0">
                <a:latin typeface="NimbusRomNo9L-Regu"/>
              </a:rPr>
              <a:t>and composites development using advanced analytics and diagnostics, new engineering solutions</a:t>
            </a:r>
          </a:p>
          <a:p>
            <a:pPr algn="l"/>
            <a:r>
              <a:rPr lang="en-US" sz="1800" b="0" i="0" u="none" strike="noStrike" baseline="0" dirty="0">
                <a:latin typeface="NimbusRomNo9L-Regu"/>
              </a:rPr>
              <a:t>for the thermal management of high-field magnets, and the development of modelling tools within a</a:t>
            </a:r>
          </a:p>
          <a:p>
            <a:pPr algn="l"/>
            <a:r>
              <a:rPr lang="en-US" sz="1800" b="0" i="0" u="none" strike="noStrike" baseline="0" dirty="0">
                <a:latin typeface="NimbusRomNo9L-Regu"/>
              </a:rPr>
              <a:t>unified engineering design framework. We propose to explore alternative methods of detection and protection</a:t>
            </a:r>
          </a:p>
          <a:p>
            <a:pPr algn="l"/>
            <a:r>
              <a:rPr lang="en-US" sz="1800" b="0" i="0" u="none" strike="noStrike" baseline="0" dirty="0">
                <a:latin typeface="NimbusRomNo9L-Regu"/>
              </a:rPr>
              <a:t>against quench (especially important for HTS) including new measurement methods and diagnostics.</a:t>
            </a:r>
          </a:p>
          <a:p>
            <a:pPr algn="l"/>
            <a:r>
              <a:rPr lang="en-US" sz="1800" b="0" i="0" u="none" strike="noStrike" baseline="0" dirty="0">
                <a:latin typeface="NimbusRomNo9L-Regu"/>
              </a:rPr>
              <a:t>Finally, dedicated manufacturing and test infrastructure required for the HFM R&amp;D </a:t>
            </a:r>
            <a:r>
              <a:rPr lang="en-US" sz="1800" b="0" i="0" u="none" strike="noStrike" baseline="0" dirty="0" err="1">
                <a:latin typeface="NimbusRomNo9L-Regu"/>
              </a:rPr>
              <a:t>programme</a:t>
            </a:r>
            <a:r>
              <a:rPr lang="en-US" sz="1800" b="0" i="0" u="none" strike="noStrike" baseline="0" dirty="0">
                <a:latin typeface="NimbusRomNo9L-Regu"/>
              </a:rPr>
              <a:t>,</a:t>
            </a:r>
          </a:p>
          <a:p>
            <a:pPr algn="l"/>
            <a:r>
              <a:rPr lang="en-US" sz="1800" b="0" i="0" u="none" strike="noStrike" baseline="0" dirty="0">
                <a:latin typeface="NimbusRomNo9L-Regu"/>
              </a:rPr>
              <a:t>including instrumentation upgrades, needs to be developed, built and operated through close coordination</a:t>
            </a:r>
          </a:p>
          <a:p>
            <a:pPr algn="l"/>
            <a:r>
              <a:rPr lang="it-IT" sz="1800" b="0" i="0" u="none" strike="noStrike" baseline="0" dirty="0">
                <a:latin typeface="NimbusRomNo9L-Regu"/>
              </a:rPr>
              <a:t>between the participating laboratories.</a:t>
            </a:r>
          </a:p>
          <a:p>
            <a:pPr algn="l"/>
            <a:endParaRPr lang="it-IT" sz="1800" b="0" i="0" u="none" strike="noStrike" baseline="0" dirty="0">
              <a:latin typeface="NimbusRomNo9L-Regu"/>
            </a:endParaRPr>
          </a:p>
          <a:p>
            <a:pPr algn="l"/>
            <a:r>
              <a:rPr lang="en-US" b="0" i="0" dirty="0">
                <a:solidFill>
                  <a:srgbClr val="1F1F1F"/>
                </a:solidFill>
                <a:effectLst/>
                <a:latin typeface="ElsevierGulliver"/>
              </a:rPr>
              <a:t>Hybrid LTS/HTS SC - In transient conditions, rather lower minimum propagation currents have also been observed due to the long magnetic diffusion time constant in the pure aluminum compared with the steady-state recovery currents [3], [4]. To solve these problems, a new kind of LTS/HTS superconductor is proposed where HTS is used as a stabilizer in place of low resistive metals, such as pure aluminum. By this modification, the steady-state cold-end recovery currents can be improved as the HTS has very low resistance as compared with pure aluminum. 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397B38-ACAD-4549-A2FC-5275A7419BB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64098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4D5156"/>
                </a:solidFill>
                <a:effectLst/>
                <a:latin typeface="Google Sans"/>
              </a:rPr>
              <a:t>The cavity combiner is </a:t>
            </a:r>
            <a:r>
              <a:rPr lang="en-US" b="0" i="0" dirty="0">
                <a:solidFill>
                  <a:srgbClr val="040C28"/>
                </a:solidFill>
                <a:effectLst/>
                <a:latin typeface="Google Sans"/>
              </a:rPr>
              <a:t>a symmetrical device, which means that it can be used to combine the power of several inputs into one common output, but also to divide the power of a common input into several outputs</a:t>
            </a:r>
            <a:r>
              <a:rPr lang="en-US" b="0" i="0" dirty="0">
                <a:solidFill>
                  <a:srgbClr val="4D5156"/>
                </a:solidFill>
                <a:effectLst/>
                <a:latin typeface="Google Sans"/>
              </a:rPr>
              <a:t>. Therefore, it is possible to perform the validation indistinctly working as a combiner or as a divider.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397B38-ACAD-4549-A2FC-5275A7419BBB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14177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50 MV/m at 3 T , using Be elements inside the cavity (to limit plastic deformation/pulsed heating).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cheaper, compact, short gasp (altering the physics in strong B-fields?)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LASA setup:  due 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blocchi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 Cu 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spaziati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da un gap di 0.1 mm, Delta-V 10 kV 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pulsato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INFN – 3 GHz in 7 T SC magnet</a:t>
            </a:r>
            <a:endParaRPr lang="it-IT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397B38-ACAD-4549-A2FC-5275A7419BBB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23776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MC: this infrastructure (Graeme is comparing the test stands, as an exercise with proponents), plus related cavity design and RF Power Source items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397B38-ACAD-4549-A2FC-5275A7419BBB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75870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"to support development of new concepts, new ideas and to prove their feasibility"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397B38-ACAD-4549-A2FC-5275A7419BBB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24790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b="0" i="0" dirty="0">
                <a:solidFill>
                  <a:srgbClr val="292929"/>
                </a:solidFill>
                <a:effectLst/>
                <a:latin typeface="opensans-bold"/>
              </a:rPr>
              <a:t>ECFA - EUROPEAN COMMITTEE FOR FUTURE ACCELERATORS (https://ecfa.web.cern.ch/ecfa-terms-reference).  It is a broader representation of physicists, involved at high level in CERN activities</a:t>
            </a:r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397B38-ACAD-4549-A2FC-5275A7419BBB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543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LEP and FCCee: </a:t>
            </a:r>
            <a:r>
              <a:rPr lang="en-US" dirty="0"/>
              <a:t>With two independent 100-kmcircumference rings for e+ and e− , a total synchrotron power fixed to 100 MW, and two interaction points (IPs), a yearly integrated luminosity more than five orders of magnitude larger than that of LEP can be achieved at the Z pole, as shown in Fig. 2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397B38-ACAD-4549-A2FC-5275A7419BBB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3311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dirty="0"/>
              <a:t>3 → 10 TeV with added accelerator ring and with a new collider ring</a:t>
            </a:r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397B38-ACAD-4549-A2FC-5275A7419BB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6908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b="1" dirty="0"/>
              <a:t>electron-hadron versions of LHC and FCC (LHeC and FCC-eh)</a:t>
            </a:r>
            <a:endParaRPr lang="en-US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Luminosity increase for physics applications by one or more orders of magnitude at a power consumption comparable </a:t>
            </a:r>
            <a:r>
              <a:rPr lang="en-US" dirty="0" err="1"/>
              <a:t>comparable</a:t>
            </a:r>
            <a:r>
              <a:rPr lang="en-US" dirty="0"/>
              <a:t> to classic lower luminosity solutions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i="0" dirty="0">
                <a:solidFill>
                  <a:srgbClr val="000000"/>
                </a:solidFill>
                <a:effectLst/>
                <a:latin typeface="Lucida Grande"/>
              </a:rPr>
              <a:t>Using Energy Recovery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Lucida Grande"/>
              </a:rPr>
              <a:t>Linacs</a:t>
            </a:r>
            <a:r>
              <a:rPr lang="en-US" b="0" i="0" dirty="0">
                <a:solidFill>
                  <a:srgbClr val="000000"/>
                </a:solidFill>
                <a:effectLst/>
                <a:latin typeface="Lucida Grande"/>
              </a:rPr>
              <a:t> (ERL) located in the same-size 100 km tunnel would allow a large reduction of the beam energy losses, and therefore a reduction of the power consumption, while providing higher luminosity.  Recovers beam energy loss (by recovering the energy); higher L, higher energy (final stage of acceleration without going around and more efficient in accelerating/losing energy); recycles particles, not only energy</a:t>
            </a:r>
            <a:endParaRPr lang="en-US" dirty="0"/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397B38-ACAD-4549-A2FC-5275A7419BB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5497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0" i="0" u="none" strike="noStrike" dirty="0">
                <a:solidFill>
                  <a:srgbClr val="1A0DAB"/>
                </a:solidFill>
                <a:effectLst/>
                <a:latin typeface="arial" panose="020B0604020202020204" pitchFamily="34" charset="0"/>
                <a:hlinkClick r:id="rId3"/>
              </a:rPr>
              <a:t>Hybrid Asymmetric Linear Higgs Factory (HALHF)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397B38-ACAD-4549-A2FC-5275A7419BB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5600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Including:  3 M€ and 18 FTE in 5 years for MC test stand (obsolete)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397B38-ACAD-4549-A2FC-5275A7419BB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52695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82396"/>
            <a:r>
              <a:rPr lang="fr-FR" dirty="0" err="1">
                <a:solidFill>
                  <a:srgbClr val="FF0000"/>
                </a:solidFill>
              </a:rPr>
              <a:t>cryogenic</a:t>
            </a:r>
            <a:r>
              <a:rPr lang="fr-FR" dirty="0">
                <a:solidFill>
                  <a:srgbClr val="FF0000"/>
                </a:solidFill>
              </a:rPr>
              <a:t> power </a:t>
            </a:r>
            <a:r>
              <a:rPr lang="fr-FR" dirty="0" err="1">
                <a:solidFill>
                  <a:srgbClr val="FF0000"/>
                </a:solidFill>
              </a:rPr>
              <a:t>reduced</a:t>
            </a:r>
            <a:r>
              <a:rPr lang="fr-FR" dirty="0">
                <a:solidFill>
                  <a:srgbClr val="FF0000"/>
                </a:solidFill>
              </a:rPr>
              <a:t> by factor &gt; 2 </a:t>
            </a:r>
            <a:r>
              <a:rPr lang="fr-FR" dirty="0" err="1">
                <a:solidFill>
                  <a:srgbClr val="FF0000"/>
                </a:solidFill>
              </a:rPr>
              <a:t>with</a:t>
            </a:r>
            <a:r>
              <a:rPr lang="fr-FR" dirty="0">
                <a:solidFill>
                  <a:srgbClr val="FF0000"/>
                </a:solidFill>
              </a:rPr>
              <a:t> high </a:t>
            </a:r>
            <a:r>
              <a:rPr lang="fr-FR" dirty="0" err="1">
                <a:solidFill>
                  <a:srgbClr val="FF0000"/>
                </a:solidFill>
              </a:rPr>
              <a:t>measured</a:t>
            </a:r>
            <a:r>
              <a:rPr lang="fr-FR" dirty="0">
                <a:solidFill>
                  <a:srgbClr val="FF0000"/>
                </a:solidFill>
              </a:rPr>
              <a:t> Q</a:t>
            </a:r>
            <a:r>
              <a:rPr lang="fr-FR" baseline="-25000" dirty="0">
                <a:solidFill>
                  <a:srgbClr val="FF0000"/>
                </a:solidFill>
              </a:rPr>
              <a:t>0</a:t>
            </a:r>
            <a:r>
              <a:rPr lang="fr-FR" dirty="0">
                <a:solidFill>
                  <a:srgbClr val="FF0000"/>
                </a:solidFill>
              </a:rPr>
              <a:t>  </a:t>
            </a:r>
          </a:p>
          <a:p>
            <a:pPr defTabSz="882396"/>
            <a:r>
              <a:rPr lang="en-US" dirty="0" err="1"/>
              <a:t>Grassellino</a:t>
            </a:r>
            <a:r>
              <a:rPr lang="en-US" dirty="0"/>
              <a:t>: we discover that the addition during the mild bake of a step at 75deg for few hours, before the 120deg, increases systematically the quench fields up to unprecedented values of 49 MV/m.</a:t>
            </a:r>
            <a:endParaRPr lang="fr-FR" dirty="0"/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397B38-ACAD-4549-A2FC-5275A7419BBB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88500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es notes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i="1" dirty="0">
                    <a:solidFill>
                      <a:srgbClr val="0000FF"/>
                    </a:solidFill>
                  </a:rPr>
                  <a:t>medium grain : grain size &lt; 1 mm; large grain  : grain size &gt;&gt; 1 cm  (</a:t>
                </a:r>
                <a:r>
                  <a:rPr lang="fr-FR" sz="1200" dirty="0"/>
                  <a:t>: </a:t>
                </a:r>
                <a:r>
                  <a:rPr lang="fr-FR" sz="1200" dirty="0" err="1"/>
                  <a:t>material</a:t>
                </a:r>
                <a:r>
                  <a:rPr lang="fr-FR" sz="1200" dirty="0"/>
                  <a:t> 35% </a:t>
                </a:r>
                <a:r>
                  <a:rPr lang="fr-FR" sz="1200" dirty="0" err="1"/>
                  <a:t>cheaper</a:t>
                </a:r>
                <a:r>
                  <a:rPr lang="fr-FR" sz="1200" dirty="0"/>
                  <a:t>, full </a:t>
                </a:r>
                <a:r>
                  <a:rPr lang="fr-FR" sz="1200" dirty="0" err="1"/>
                  <a:t>cavity</a:t>
                </a:r>
                <a:r>
                  <a:rPr lang="fr-FR" sz="1200" dirty="0"/>
                  <a:t> 5% </a:t>
                </a:r>
                <a:r>
                  <a:rPr lang="fr-FR" sz="1200" dirty="0" err="1"/>
                  <a:t>cheaper</a:t>
                </a:r>
                <a:r>
                  <a:rPr lang="fr-FR" sz="1200" dirty="0"/>
                  <a:t>)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buFontTx/>
                  <a:buChar char="-"/>
                  <a:defRPr/>
                </a:pPr>
                <a:r>
                  <a:rPr lang="en-US" sz="1200" dirty="0"/>
                  <a:t>Few </a:t>
                </a:r>
                <a:r>
                  <a:rPr lang="en-US" sz="12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Nb suppliers </a:t>
                </a:r>
                <a:r>
                  <a:rPr lang="en-US" sz="1200" dirty="0"/>
                  <a:t>(1 in China, perhaps 2 in Japan/USA).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buFontTx/>
                  <a:buChar char="-"/>
                  <a:defRPr/>
                </a:pPr>
                <a:r>
                  <a:rPr lang="en-US" sz="1200" dirty="0"/>
                  <a:t>Few </a:t>
                </a:r>
                <a:r>
                  <a:rPr lang="en-US" sz="12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cavity suppliers </a:t>
                </a:r>
                <a:r>
                  <a:rPr lang="en-US" sz="1200" dirty="0"/>
                  <a:t>(2 in Europe, 2-3 in China, 1 in Japan) </a:t>
                </a:r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fr-FR" sz="1200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Reduce</a:t>
                </a:r>
                <a:r>
                  <a:rPr lang="fr-FR" sz="12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2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contamination </a:t>
                </a:r>
                <a:r>
                  <a:rPr lang="en-US" sz="1200" dirty="0"/>
                  <a:t>during assembly (</a:t>
                </a:r>
                <a:r>
                  <a:rPr lang="en-US" sz="1200" dirty="0" err="1"/>
                  <a:t>E</a:t>
                </a:r>
                <a:r>
                  <a:rPr lang="en-US" sz="1200" baseline="-25000" dirty="0" err="1"/>
                  <a:t>acc</a:t>
                </a:r>
                <a:r>
                  <a:rPr lang="en-US" sz="1200" dirty="0"/>
                  <a:t> , field emission-FE) </a:t>
                </a:r>
              </a:p>
              <a:p>
                <a:r>
                  <a:rPr lang="en-US" sz="1200" i="1" dirty="0">
                    <a:solidFill>
                      <a:srgbClr val="0000FF"/>
                    </a:solidFill>
                  </a:rPr>
                  <a:t>**************************************************************************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it-IT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𝑝𝑙𝑢𝑔</m:t>
                        </m:r>
                      </m:sub>
                    </m:sSub>
                    <m:r>
                      <a:rPr lang="it-IT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it-IT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it-IT" sz="1200"/>
                          <m:t>h</m:t>
                        </m:r>
                      </m:e>
                      <m:sub>
                        <m:r>
                          <a:rPr lang="it-IT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it-IT" sz="1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it-IT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it-IT" sz="1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𝑐𝑟𝑦𝑜</m:t>
                            </m:r>
                          </m:sub>
                        </m:sSub>
                      </m:num>
                      <m:den>
                        <m:r>
                          <a:rPr lang="it-IT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300</m:t>
                        </m:r>
                        <m:r>
                          <a:rPr lang="it-IT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  <m:r>
                          <a:rPr lang="it-IT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it-IT" sz="1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it-IT" sz="1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𝑐𝑟𝑦𝑜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200" dirty="0"/>
                  <a:t>  </a:t>
                </a:r>
                <a:r>
                  <a:rPr lang="en-US" sz="1200" dirty="0">
                    <a:cs typeface="Arial" panose="020B0604020202020204" pitchFamily="34" charset="0"/>
                  </a:rPr>
                  <a:t>→  </a:t>
                </a:r>
                <a:r>
                  <a:rPr lang="en-US" sz="1200" b="1" dirty="0"/>
                  <a:t>higher T</a:t>
                </a:r>
                <a:r>
                  <a:rPr lang="en-US" sz="1200" b="1" baseline="-25000" dirty="0"/>
                  <a:t>C</a:t>
                </a:r>
                <a:r>
                  <a:rPr lang="en-US" sz="1200" b="1" dirty="0"/>
                  <a:t> </a:t>
                </a:r>
                <a:r>
                  <a:rPr lang="en-US" sz="1200" dirty="0"/>
                  <a:t>material allows </a:t>
                </a:r>
                <a:r>
                  <a:rPr lang="en-US" sz="1200" b="1" dirty="0" err="1"/>
                  <a:t>T</a:t>
                </a:r>
                <a:r>
                  <a:rPr lang="en-US" sz="1200" b="1" baseline="-25000" dirty="0" err="1"/>
                  <a:t>cryo</a:t>
                </a:r>
                <a:r>
                  <a:rPr lang="en-US" sz="1200" b="1" baseline="-25000" dirty="0"/>
                  <a:t> </a:t>
                </a:r>
                <a:r>
                  <a:rPr lang="en-US" sz="1200" b="1" dirty="0"/>
                  <a:t>= 4.2K instead of 2K</a:t>
                </a:r>
                <a:r>
                  <a:rPr lang="en-US" sz="1200" dirty="0"/>
                  <a:t>, which </a:t>
                </a:r>
                <a:r>
                  <a:rPr lang="en-US" sz="1200" b="1" dirty="0"/>
                  <a:t>reduces </a:t>
                </a:r>
                <a:r>
                  <a:rPr lang="en-US" sz="1200" b="1" dirty="0" err="1"/>
                  <a:t>P</a:t>
                </a:r>
                <a:r>
                  <a:rPr lang="en-US" sz="1200" b="1" baseline="-25000" dirty="0" err="1"/>
                  <a:t>plug</a:t>
                </a:r>
                <a:r>
                  <a:rPr lang="en-US" sz="1200" b="1" dirty="0"/>
                  <a:t> by a factor 3.</a:t>
                </a:r>
                <a:endParaRPr lang="en-US" sz="1200" dirty="0">
                  <a:solidFill>
                    <a:srgbClr val="0070C0"/>
                  </a:solidFill>
                </a:endParaRPr>
              </a:p>
              <a:p>
                <a:endParaRPr lang="fr-FR" i="1" dirty="0">
                  <a:solidFill>
                    <a:srgbClr val="0000FF"/>
                  </a:solidFill>
                </a:endParaRPr>
              </a:p>
              <a:p>
                <a:r>
                  <a:rPr lang="fr-FR" dirty="0"/>
                  <a:t>SIS:  </a:t>
                </a:r>
                <a:r>
                  <a:rPr lang="en-US" dirty="0"/>
                  <a:t>. If the superconducting film is deposited with a thickness d &lt; lambda, the Meissner state can be retained at a magnetic field much higher than the bulk Hc1. The strong increase of Hc1 in films allows utilization of RF fields higher than the critical field </a:t>
                </a:r>
                <a:r>
                  <a:rPr lang="en-US" dirty="0" err="1"/>
                  <a:t>Hc</a:t>
                </a:r>
                <a:r>
                  <a:rPr lang="en-US" dirty="0"/>
                  <a:t> of Nb but lower than those at which the flux penetration at grain boundaries may create a problem.</a:t>
                </a:r>
              </a:p>
              <a:p>
                <a:r>
                  <a:rPr lang="en-US" b="0" i="0" dirty="0">
                    <a:solidFill>
                      <a:srgbClr val="4D5156"/>
                    </a:solidFill>
                    <a:effectLst/>
                    <a:latin typeface="arial" panose="020B0604020202020204" pitchFamily="34" charset="0"/>
                  </a:rPr>
                  <a:t>A superconductor with little or no magnetic field within it is said to be in the </a:t>
                </a:r>
                <a:r>
                  <a:rPr lang="en-US" b="1" i="0" dirty="0">
                    <a:solidFill>
                      <a:srgbClr val="5F6368"/>
                    </a:solidFill>
                    <a:effectLst/>
                    <a:latin typeface="arial" panose="020B0604020202020204" pitchFamily="34" charset="0"/>
                  </a:rPr>
                  <a:t>Meissner state</a:t>
                </a:r>
                <a:r>
                  <a:rPr lang="en-US" b="0" i="0" dirty="0">
                    <a:solidFill>
                      <a:srgbClr val="4D5156"/>
                    </a:solidFill>
                    <a:effectLst/>
                    <a:latin typeface="arial" panose="020B0604020202020204" pitchFamily="34" charset="0"/>
                  </a:rPr>
                  <a:t>. The </a:t>
                </a:r>
                <a:r>
                  <a:rPr lang="en-US" b="1" i="0" dirty="0">
                    <a:solidFill>
                      <a:srgbClr val="5F6368"/>
                    </a:solidFill>
                    <a:effectLst/>
                    <a:latin typeface="arial" panose="020B0604020202020204" pitchFamily="34" charset="0"/>
                  </a:rPr>
                  <a:t>Meissner state</a:t>
                </a:r>
                <a:r>
                  <a:rPr lang="en-US" b="0" i="0" dirty="0">
                    <a:solidFill>
                      <a:srgbClr val="4D5156"/>
                    </a:solidFill>
                    <a:effectLst/>
                    <a:latin typeface="arial" panose="020B0604020202020204" pitchFamily="34" charset="0"/>
                  </a:rPr>
                  <a:t> breaks down when the applied magnetic field…</a:t>
                </a:r>
                <a:endParaRPr lang="fr-FR" dirty="0"/>
              </a:p>
            </p:txBody>
          </p:sp>
        </mc:Choice>
        <mc:Fallback xmlns="">
          <p:sp>
            <p:nvSpPr>
              <p:cNvPr id="3" name="Espace réservé des notes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i="1" dirty="0">
                    <a:solidFill>
                      <a:srgbClr val="0000FF"/>
                    </a:solidFill>
                  </a:rPr>
                  <a:t>medium grain : grain size &lt; 1 mm; large grain  : grain size &gt;&gt; 1 cm  (</a:t>
                </a:r>
                <a:r>
                  <a:rPr lang="fr-FR" sz="1200" dirty="0"/>
                  <a:t>: </a:t>
                </a:r>
                <a:r>
                  <a:rPr lang="fr-FR" sz="1200" dirty="0" err="1"/>
                  <a:t>material</a:t>
                </a:r>
                <a:r>
                  <a:rPr lang="fr-FR" sz="1200" dirty="0"/>
                  <a:t> 35% </a:t>
                </a:r>
                <a:r>
                  <a:rPr lang="fr-FR" sz="1200" dirty="0" err="1"/>
                  <a:t>cheaper</a:t>
                </a:r>
                <a:r>
                  <a:rPr lang="fr-FR" sz="1200" dirty="0"/>
                  <a:t>, full </a:t>
                </a:r>
                <a:r>
                  <a:rPr lang="fr-FR" sz="1200" dirty="0" err="1"/>
                  <a:t>cavity</a:t>
                </a:r>
                <a:r>
                  <a:rPr lang="fr-FR" sz="1200" dirty="0"/>
                  <a:t> 5% </a:t>
                </a:r>
                <a:r>
                  <a:rPr lang="fr-FR" sz="1200" dirty="0" err="1"/>
                  <a:t>cheaper</a:t>
                </a:r>
                <a:r>
                  <a:rPr lang="fr-FR" sz="1200" dirty="0"/>
                  <a:t>)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buFontTx/>
                  <a:buChar char="-"/>
                  <a:defRPr/>
                </a:pPr>
                <a:r>
                  <a:rPr lang="en-US" sz="1200" dirty="0"/>
                  <a:t>Few </a:t>
                </a:r>
                <a:r>
                  <a:rPr lang="en-US" sz="12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Nb suppliers </a:t>
                </a:r>
                <a:r>
                  <a:rPr lang="en-US" sz="1200" dirty="0"/>
                  <a:t>(1 in China, perhaps 2 in Japan/USA).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buFontTx/>
                  <a:buChar char="-"/>
                  <a:defRPr/>
                </a:pPr>
                <a:r>
                  <a:rPr lang="en-US" sz="1200" dirty="0"/>
                  <a:t>Few </a:t>
                </a:r>
                <a:r>
                  <a:rPr lang="en-US" sz="12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cavity suppliers </a:t>
                </a:r>
                <a:r>
                  <a:rPr lang="en-US" sz="1200" dirty="0"/>
                  <a:t>(2 in Europe, 2-3 in China, 1 in Japan) </a:t>
                </a:r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fr-FR" sz="1200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Reduce</a:t>
                </a:r>
                <a:r>
                  <a:rPr lang="fr-FR" sz="12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2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contamination </a:t>
                </a:r>
                <a:r>
                  <a:rPr lang="en-US" sz="1200" dirty="0"/>
                  <a:t>during assembly (</a:t>
                </a:r>
                <a:r>
                  <a:rPr lang="en-US" sz="1200" dirty="0" err="1"/>
                  <a:t>E</a:t>
                </a:r>
                <a:r>
                  <a:rPr lang="en-US" sz="1200" baseline="-25000" dirty="0" err="1"/>
                  <a:t>acc</a:t>
                </a:r>
                <a:r>
                  <a:rPr lang="en-US" sz="1200" dirty="0"/>
                  <a:t> , field emission-FE) </a:t>
                </a:r>
              </a:p>
              <a:p>
                <a:r>
                  <a:rPr lang="en-US" sz="1200" i="1" dirty="0">
                    <a:solidFill>
                      <a:srgbClr val="0000FF"/>
                    </a:solidFill>
                  </a:rPr>
                  <a:t>**************************************************************************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it-IT" sz="1200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𝑃_𝑝𝑙𝑢𝑔∝</a:t>
                </a:r>
                <a:r>
                  <a:rPr lang="it-IT" sz="1200" i="0"/>
                  <a:t>"h</a:t>
                </a:r>
                <a:r>
                  <a:rPr lang="it-IT" sz="1200" i="0">
                    <a:latin typeface="Cambria Math" panose="02040503050406030204" pitchFamily="18" charset="0"/>
                  </a:rPr>
                  <a:t>" </a:t>
                </a:r>
                <a:r>
                  <a:rPr lang="it-IT" sz="1200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_𝑇</a:t>
                </a:r>
                <a:r>
                  <a:rPr lang="it-IT" sz="1200" dirty="0">
                    <a:ea typeface="Cambria Math" panose="02040503050406030204" pitchFamily="18" charset="0"/>
                  </a:rPr>
                  <a:t> </a:t>
                </a:r>
                <a:r>
                  <a:rPr lang="it-IT" sz="1200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∝𝑇_𝑐𝑟𝑦𝑜/(300𝐾−𝑇_𝑐𝑟𝑦𝑜 )</a:t>
                </a:r>
                <a:r>
                  <a:rPr lang="en-US" sz="1200" dirty="0"/>
                  <a:t>  </a:t>
                </a:r>
                <a:r>
                  <a:rPr lang="en-US" sz="1200" dirty="0">
                    <a:cs typeface="Arial" panose="020B0604020202020204" pitchFamily="34" charset="0"/>
                  </a:rPr>
                  <a:t>→  </a:t>
                </a:r>
                <a:r>
                  <a:rPr lang="en-US" sz="1200" b="1" dirty="0"/>
                  <a:t>higher T</a:t>
                </a:r>
                <a:r>
                  <a:rPr lang="en-US" sz="1200" b="1" baseline="-25000" dirty="0"/>
                  <a:t>C</a:t>
                </a:r>
                <a:r>
                  <a:rPr lang="en-US" sz="1200" b="1" dirty="0"/>
                  <a:t> </a:t>
                </a:r>
                <a:r>
                  <a:rPr lang="en-US" sz="1200" dirty="0"/>
                  <a:t>material allows </a:t>
                </a:r>
                <a:r>
                  <a:rPr lang="en-US" sz="1200" b="1" dirty="0" err="1"/>
                  <a:t>T</a:t>
                </a:r>
                <a:r>
                  <a:rPr lang="en-US" sz="1200" b="1" baseline="-25000" dirty="0" err="1"/>
                  <a:t>cryo</a:t>
                </a:r>
                <a:r>
                  <a:rPr lang="en-US" sz="1200" b="1" baseline="-25000" dirty="0"/>
                  <a:t> </a:t>
                </a:r>
                <a:r>
                  <a:rPr lang="en-US" sz="1200" b="1" dirty="0"/>
                  <a:t>= 4.2K instead of 2K</a:t>
                </a:r>
                <a:r>
                  <a:rPr lang="en-US" sz="1200" dirty="0"/>
                  <a:t>, which </a:t>
                </a:r>
                <a:r>
                  <a:rPr lang="en-US" sz="1200" b="1" dirty="0"/>
                  <a:t>reduces </a:t>
                </a:r>
                <a:r>
                  <a:rPr lang="en-US" sz="1200" b="1" dirty="0" err="1"/>
                  <a:t>P</a:t>
                </a:r>
                <a:r>
                  <a:rPr lang="en-US" sz="1200" b="1" baseline="-25000" dirty="0" err="1"/>
                  <a:t>plug</a:t>
                </a:r>
                <a:r>
                  <a:rPr lang="en-US" sz="1200" b="1" dirty="0"/>
                  <a:t> by a factor 3.</a:t>
                </a:r>
                <a:endParaRPr lang="en-US" sz="1200" dirty="0">
                  <a:solidFill>
                    <a:srgbClr val="0070C0"/>
                  </a:solidFill>
                </a:endParaRPr>
              </a:p>
              <a:p>
                <a:endParaRPr lang="fr-FR" i="1" dirty="0">
                  <a:solidFill>
                    <a:srgbClr val="0000FF"/>
                  </a:solidFill>
                </a:endParaRPr>
              </a:p>
              <a:p>
                <a:endParaRPr lang="fr-FR" dirty="0"/>
              </a:p>
            </p:txBody>
          </p:sp>
        </mc:Fallback>
      </mc:AlternateContent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E6A414-C8EB-2949-8423-E9C9B2B5CC36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63839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b="1" dirty="0"/>
              <a:t>resonant ring </a:t>
            </a:r>
            <a:r>
              <a:rPr lang="en-US" dirty="0"/>
              <a:t>is a closed loop of a waveguide system that can amplify power, and it is widely used for the breakdown test of the RF components under high power</a:t>
            </a:r>
          </a:p>
          <a:p>
            <a:r>
              <a:rPr lang="en-US" b="1" dirty="0" err="1"/>
              <a:t>FerroElectric</a:t>
            </a:r>
            <a:r>
              <a:rPr lang="en-US" b="1" dirty="0"/>
              <a:t> Fast Reactive Tuners (FE-FRTs</a:t>
            </a:r>
            <a:r>
              <a:rPr lang="en-US" dirty="0"/>
              <a:t>) are a novel type of tuner that may be able to achieve near perfect compensation of microphonics in the near future. This would eliminate the need to design over-coupled fundamental power couplers and thus significantly reduce RF power, particularly for low beam current applications.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397B38-ACAD-4549-A2FC-5275A7419BBB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8780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Funding for CLIC from 4 to 2 nowadays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397B38-ACAD-4549-A2FC-5275A7419BBB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0508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912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12/12/2023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Connettore diritto 6">
            <a:extLst>
              <a:ext uri="{FF2B5EF4-FFF2-40B4-BE49-F238E27FC236}">
                <a16:creationId xmlns:a16="http://schemas.microsoft.com/office/drawing/2014/main" id="{6F9B0C37-98B6-B0E3-A817-960907516005}"/>
              </a:ext>
            </a:extLst>
          </p:cNvPr>
          <p:cNvCxnSpPr/>
          <p:nvPr userDrawn="1"/>
        </p:nvCxnSpPr>
        <p:spPr>
          <a:xfrm>
            <a:off x="112734" y="1002082"/>
            <a:ext cx="11962356" cy="0"/>
          </a:xfrm>
          <a:prstGeom prst="line">
            <a:avLst/>
          </a:prstGeom>
          <a:ln w="25400">
            <a:solidFill>
              <a:srgbClr val="00808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2906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12/12/2023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Connettore diritto 6">
            <a:extLst>
              <a:ext uri="{FF2B5EF4-FFF2-40B4-BE49-F238E27FC236}">
                <a16:creationId xmlns:a16="http://schemas.microsoft.com/office/drawing/2014/main" id="{6CB29F23-268D-1FF1-0224-DD5D44CB69F2}"/>
              </a:ext>
            </a:extLst>
          </p:cNvPr>
          <p:cNvCxnSpPr/>
          <p:nvPr userDrawn="1"/>
        </p:nvCxnSpPr>
        <p:spPr>
          <a:xfrm>
            <a:off x="112734" y="1002082"/>
            <a:ext cx="11962356" cy="0"/>
          </a:xfrm>
          <a:prstGeom prst="line">
            <a:avLst/>
          </a:prstGeom>
          <a:ln w="25400">
            <a:solidFill>
              <a:srgbClr val="00808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5421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12/12/2023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Connettore diritto 6"/>
          <p:cNvCxnSpPr/>
          <p:nvPr userDrawn="1"/>
        </p:nvCxnSpPr>
        <p:spPr>
          <a:xfrm>
            <a:off x="112734" y="1002082"/>
            <a:ext cx="11962356" cy="0"/>
          </a:xfrm>
          <a:prstGeom prst="line">
            <a:avLst/>
          </a:prstGeom>
          <a:ln w="25400">
            <a:solidFill>
              <a:srgbClr val="00808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416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1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12/12/2023</a:t>
            </a:fld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Connettore diritto 6">
            <a:extLst>
              <a:ext uri="{FF2B5EF4-FFF2-40B4-BE49-F238E27FC236}">
                <a16:creationId xmlns:a16="http://schemas.microsoft.com/office/drawing/2014/main" id="{D5DBAD53-6F58-DA21-C5BC-E5BAC9D4151D}"/>
              </a:ext>
            </a:extLst>
          </p:cNvPr>
          <p:cNvCxnSpPr/>
          <p:nvPr userDrawn="1"/>
        </p:nvCxnSpPr>
        <p:spPr>
          <a:xfrm>
            <a:off x="112734" y="1002082"/>
            <a:ext cx="11962356" cy="0"/>
          </a:xfrm>
          <a:prstGeom prst="line">
            <a:avLst/>
          </a:prstGeom>
          <a:ln w="25400">
            <a:solidFill>
              <a:srgbClr val="00808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109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12/12/2023</a:t>
            </a:fld>
            <a:endParaRPr lang="en-US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85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65188" y="250521"/>
            <a:ext cx="9424322" cy="6263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4DEC8CC2-ED94-62FE-E293-3AE8D1C84D61}"/>
              </a:ext>
            </a:extLst>
          </p:cNvPr>
          <p:cNvCxnSpPr/>
          <p:nvPr userDrawn="1"/>
        </p:nvCxnSpPr>
        <p:spPr>
          <a:xfrm>
            <a:off x="112734" y="1002082"/>
            <a:ext cx="11962356" cy="0"/>
          </a:xfrm>
          <a:prstGeom prst="line">
            <a:avLst/>
          </a:prstGeom>
          <a:ln w="25400">
            <a:solidFill>
              <a:srgbClr val="00808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5771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6" name="Connettore diritto 6">
            <a:extLst>
              <a:ext uri="{FF2B5EF4-FFF2-40B4-BE49-F238E27FC236}">
                <a16:creationId xmlns:a16="http://schemas.microsoft.com/office/drawing/2014/main" id="{ED3CB2C6-EA33-A98F-20A9-457725E39389}"/>
              </a:ext>
            </a:extLst>
          </p:cNvPr>
          <p:cNvCxnSpPr/>
          <p:nvPr userDrawn="1"/>
        </p:nvCxnSpPr>
        <p:spPr>
          <a:xfrm>
            <a:off x="112734" y="1002082"/>
            <a:ext cx="11962356" cy="0"/>
          </a:xfrm>
          <a:prstGeom prst="line">
            <a:avLst/>
          </a:prstGeom>
          <a:ln w="25400">
            <a:solidFill>
              <a:srgbClr val="00808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36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12/12/2023</a:t>
            </a:fld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Connettore diritto 6">
            <a:extLst>
              <a:ext uri="{FF2B5EF4-FFF2-40B4-BE49-F238E27FC236}">
                <a16:creationId xmlns:a16="http://schemas.microsoft.com/office/drawing/2014/main" id="{14DA56EE-1DA8-F226-0A25-580695333A35}"/>
              </a:ext>
            </a:extLst>
          </p:cNvPr>
          <p:cNvCxnSpPr/>
          <p:nvPr userDrawn="1"/>
        </p:nvCxnSpPr>
        <p:spPr>
          <a:xfrm>
            <a:off x="112734" y="1002082"/>
            <a:ext cx="11962356" cy="0"/>
          </a:xfrm>
          <a:prstGeom prst="line">
            <a:avLst/>
          </a:prstGeom>
          <a:ln w="25400">
            <a:solidFill>
              <a:srgbClr val="00808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442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Connettore diritto 6">
            <a:extLst>
              <a:ext uri="{FF2B5EF4-FFF2-40B4-BE49-F238E27FC236}">
                <a16:creationId xmlns:a16="http://schemas.microsoft.com/office/drawing/2014/main" id="{349F7285-2E76-32FF-AF29-AFF338013D9D}"/>
              </a:ext>
            </a:extLst>
          </p:cNvPr>
          <p:cNvCxnSpPr/>
          <p:nvPr userDrawn="1"/>
        </p:nvCxnSpPr>
        <p:spPr>
          <a:xfrm>
            <a:off x="112734" y="1002082"/>
            <a:ext cx="11962356" cy="0"/>
          </a:xfrm>
          <a:prstGeom prst="line">
            <a:avLst/>
          </a:prstGeom>
          <a:ln w="25400">
            <a:solidFill>
              <a:srgbClr val="00808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5292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560589" y="250521"/>
            <a:ext cx="9424322" cy="626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04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4.png"/><Relationship Id="rId7" Type="http://schemas.openxmlformats.org/officeDocument/2006/relationships/image" Target="../media/image25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emf"/><Relationship Id="rId9" Type="http://schemas.openxmlformats.org/officeDocument/2006/relationships/image" Target="../media/image27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8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4.png"/><Relationship Id="rId4" Type="http://schemas.openxmlformats.org/officeDocument/2006/relationships/image" Target="../media/image3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23731/CYRM-2022-001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emf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5.emf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emf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8D60D-87EF-3375-9F10-38FA0ADD0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F49C7-FC2E-9A56-3FC5-A44D182454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2259FF2-4700-1505-C718-0424E2CDBBA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808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1BB6D207-6E8D-3FD6-3D6F-1F62BFBC0877}"/>
              </a:ext>
            </a:extLst>
          </p:cNvPr>
          <p:cNvSpPr txBox="1">
            <a:spLocks/>
          </p:cNvSpPr>
          <p:nvPr/>
        </p:nvSpPr>
        <p:spPr>
          <a:xfrm>
            <a:off x="1524000" y="1214438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r"/>
            <a:r>
              <a:rPr lang="it-IT" dirty="0">
                <a:solidFill>
                  <a:schemeClr val="bg1">
                    <a:lumMod val="85000"/>
                  </a:schemeClr>
                </a:solidFill>
              </a:rPr>
              <a:t>The LDG RF Activities</a:t>
            </a:r>
          </a:p>
        </p:txBody>
      </p:sp>
      <p:sp>
        <p:nvSpPr>
          <p:cNvPr id="6" name="Sottotitolo 2">
            <a:extLst>
              <a:ext uri="{FF2B5EF4-FFF2-40B4-BE49-F238E27FC236}">
                <a16:creationId xmlns:a16="http://schemas.microsoft.com/office/drawing/2014/main" id="{72F3229D-5D47-F996-99E0-A4DC1CAC3F9C}"/>
              </a:ext>
            </a:extLst>
          </p:cNvPr>
          <p:cNvSpPr txBox="1">
            <a:spLocks/>
          </p:cNvSpPr>
          <p:nvPr/>
        </p:nvSpPr>
        <p:spPr>
          <a:xfrm>
            <a:off x="1524000" y="4247147"/>
            <a:ext cx="9144000" cy="44516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it-IT" dirty="0"/>
              <a:t>Giovanni Bisoffi, INFN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E9390C-3D56-4495-F79D-29C761B6D8DA}"/>
              </a:ext>
            </a:extLst>
          </p:cNvPr>
          <p:cNvSpPr txBox="1"/>
          <p:nvPr/>
        </p:nvSpPr>
        <p:spPr>
          <a:xfrm>
            <a:off x="8398276" y="4692316"/>
            <a:ext cx="2269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CLIC Mini Week, CERN</a:t>
            </a:r>
            <a:endParaRPr lang="it-IT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254C9F-A9EB-5C63-0434-528C21E1AAE6}"/>
              </a:ext>
            </a:extLst>
          </p:cNvPr>
          <p:cNvSpPr txBox="1"/>
          <p:nvPr/>
        </p:nvSpPr>
        <p:spPr>
          <a:xfrm>
            <a:off x="8592095" y="6185374"/>
            <a:ext cx="20759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dirty="0"/>
              <a:t>December 12,2023</a:t>
            </a:r>
          </a:p>
        </p:txBody>
      </p:sp>
    </p:spTree>
    <p:extLst>
      <p:ext uri="{BB962C8B-B14F-4D97-AF65-F5344CB8AC3E}">
        <p14:creationId xmlns:p14="http://schemas.microsoft.com/office/powerpoint/2010/main" val="2381699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F52F04C-F3FE-0DCA-5B6F-DE45E7CFE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3056" y="246333"/>
            <a:ext cx="10526119" cy="626301"/>
          </a:xfrm>
        </p:spPr>
        <p:txBody>
          <a:bodyPr>
            <a:normAutofit fontScale="90000"/>
          </a:bodyPr>
          <a:lstStyle/>
          <a:p>
            <a:r>
              <a:rPr lang="it-IT" dirty="0"/>
              <a:t>RF = </a:t>
            </a:r>
            <a:r>
              <a:rPr lang="it-IT" dirty="0">
                <a:solidFill>
                  <a:srgbClr val="C00000"/>
                </a:solidFill>
              </a:rPr>
              <a:t>increase</a:t>
            </a:r>
            <a:r>
              <a:rPr lang="it-IT" dirty="0"/>
              <a:t> beam energy </a:t>
            </a:r>
            <a:r>
              <a:rPr lang="it-IT" dirty="0">
                <a:solidFill>
                  <a:srgbClr val="C00000"/>
                </a:solidFill>
              </a:rPr>
              <a:t>efficiently</a:t>
            </a:r>
            <a:r>
              <a:rPr lang="it-IT" dirty="0"/>
              <a:t> and </a:t>
            </a:r>
            <a:r>
              <a:rPr lang="it-IT" dirty="0">
                <a:solidFill>
                  <a:srgbClr val="C00000"/>
                </a:solidFill>
              </a:rPr>
              <a:t>reliably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067303-8FEC-C561-CD9B-68092CCB78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EAD23644-109F-BFC5-88C2-578AFC3856D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974149" y="1954134"/>
            <a:ext cx="5927443" cy="323767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F785134-6DCC-FE5F-38AE-C2395C3453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408" y="1975649"/>
            <a:ext cx="5312647" cy="3175055"/>
          </a:xfrm>
          <a:prstGeom prst="rect">
            <a:avLst/>
          </a:prstGeom>
        </p:spPr>
      </p:pic>
      <p:pic>
        <p:nvPicPr>
          <p:cNvPr id="20" name="Graphic 19" descr="Diamond Suit with solid fill">
            <a:extLst>
              <a:ext uri="{FF2B5EF4-FFF2-40B4-BE49-F238E27FC236}">
                <a16:creationId xmlns:a16="http://schemas.microsoft.com/office/drawing/2014/main" id="{8C769479-9E33-B304-A38E-2632AAD247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27307" y="2453669"/>
            <a:ext cx="326985" cy="326985"/>
          </a:xfrm>
          <a:prstGeom prst="rect">
            <a:avLst/>
          </a:prstGeom>
        </p:spPr>
      </p:pic>
      <p:pic>
        <p:nvPicPr>
          <p:cNvPr id="21" name="Graphic 20" descr="Diamond Suit with solid fill">
            <a:extLst>
              <a:ext uri="{FF2B5EF4-FFF2-40B4-BE49-F238E27FC236}">
                <a16:creationId xmlns:a16="http://schemas.microsoft.com/office/drawing/2014/main" id="{B74CFA2C-4ED1-889E-1ABB-7DB40ABD05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27307" y="2922012"/>
            <a:ext cx="326985" cy="326985"/>
          </a:xfrm>
          <a:prstGeom prst="rect">
            <a:avLst/>
          </a:prstGeom>
        </p:spPr>
      </p:pic>
      <p:pic>
        <p:nvPicPr>
          <p:cNvPr id="22" name="Graphic 21" descr="Diamond Suit with solid fill">
            <a:extLst>
              <a:ext uri="{FF2B5EF4-FFF2-40B4-BE49-F238E27FC236}">
                <a16:creationId xmlns:a16="http://schemas.microsoft.com/office/drawing/2014/main" id="{296E79F1-F34C-018D-D3AF-9A38F815217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17748" y="3869175"/>
            <a:ext cx="326985" cy="326985"/>
          </a:xfrm>
          <a:prstGeom prst="rect">
            <a:avLst/>
          </a:prstGeom>
        </p:spPr>
      </p:pic>
      <p:pic>
        <p:nvPicPr>
          <p:cNvPr id="24" name="Graphic 23" descr="Diamond Suit outline">
            <a:extLst>
              <a:ext uri="{FF2B5EF4-FFF2-40B4-BE49-F238E27FC236}">
                <a16:creationId xmlns:a16="http://schemas.microsoft.com/office/drawing/2014/main" id="{48FD9B64-A5F3-B0CC-D93B-2C259447A38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815904" y="3383445"/>
            <a:ext cx="326985" cy="326985"/>
          </a:xfrm>
          <a:prstGeom prst="rect">
            <a:avLst/>
          </a:prstGeom>
        </p:spPr>
      </p:pic>
      <p:pic>
        <p:nvPicPr>
          <p:cNvPr id="25" name="Graphic 24" descr="Diamond Suit outline">
            <a:extLst>
              <a:ext uri="{FF2B5EF4-FFF2-40B4-BE49-F238E27FC236}">
                <a16:creationId xmlns:a16="http://schemas.microsoft.com/office/drawing/2014/main" id="{882D014D-B5BB-7995-C973-33996E25B0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817023" y="4337838"/>
            <a:ext cx="326985" cy="326985"/>
          </a:xfrm>
          <a:prstGeom prst="rect">
            <a:avLst/>
          </a:prstGeom>
        </p:spPr>
      </p:pic>
      <p:pic>
        <p:nvPicPr>
          <p:cNvPr id="26" name="Graphic 25" descr="Diamond Suit outline">
            <a:extLst>
              <a:ext uri="{FF2B5EF4-FFF2-40B4-BE49-F238E27FC236}">
                <a16:creationId xmlns:a16="http://schemas.microsoft.com/office/drawing/2014/main" id="{E5473952-21B1-D2C9-A621-BF07E8F5A6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817023" y="4767195"/>
            <a:ext cx="326985" cy="32698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3437EE1-E6FD-817A-E986-A3CA39E8CC82}"/>
              </a:ext>
            </a:extLst>
          </p:cNvPr>
          <p:cNvSpPr txBox="1"/>
          <p:nvPr/>
        </p:nvSpPr>
        <p:spPr>
          <a:xfrm>
            <a:off x="290408" y="6148953"/>
            <a:ext cx="115903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i="1" dirty="0">
                <a:solidFill>
                  <a:srgbClr val="C00000"/>
                </a:solidFill>
              </a:rPr>
              <a:t>Per year: 10 M€, 90 FTE </a:t>
            </a:r>
            <a:r>
              <a:rPr lang="it-IT" sz="2400" i="1" dirty="0"/>
              <a:t>(nominal,  </a:t>
            </a:r>
            <a:r>
              <a:rPr lang="it-IT" sz="2400" i="1" dirty="0">
                <a:solidFill>
                  <a:srgbClr val="C00000"/>
                </a:solidFill>
              </a:rPr>
              <a:t>~30% higher than actual  </a:t>
            </a:r>
            <a:r>
              <a:rPr lang="it-IT" sz="2400" i="1" dirty="0"/>
              <a:t>- ref. Accelerator R&amp;D strategy)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BDBE17-E2DF-6702-64D7-A583029275B3}"/>
              </a:ext>
            </a:extLst>
          </p:cNvPr>
          <p:cNvSpPr txBox="1"/>
          <p:nvPr/>
        </p:nvSpPr>
        <p:spPr>
          <a:xfrm>
            <a:off x="366782" y="5799883"/>
            <a:ext cx="886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GOAL</a:t>
            </a:r>
          </a:p>
        </p:txBody>
      </p:sp>
    </p:spTree>
    <p:extLst>
      <p:ext uri="{BB962C8B-B14F-4D97-AF65-F5344CB8AC3E}">
        <p14:creationId xmlns:p14="http://schemas.microsoft.com/office/powerpoint/2010/main" val="24919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7FA0C-CAD3-3408-9B51-65AE84AD9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6630" y="214177"/>
            <a:ext cx="10166192" cy="626301"/>
          </a:xfrm>
        </p:spPr>
        <p:txBody>
          <a:bodyPr>
            <a:noAutofit/>
          </a:bodyPr>
          <a:lstStyle/>
          <a:p>
            <a:r>
              <a:rPr lang="it-IT" sz="2800" dirty="0"/>
              <a:t>SRF Cavities: reduce operational cost (</a:t>
            </a:r>
            <a:r>
              <a:rPr lang="it-IT" sz="2800" dirty="0">
                <a:solidFill>
                  <a:srgbClr val="FF0000"/>
                </a:solidFill>
              </a:rPr>
              <a:t>Q</a:t>
            </a:r>
            <a:r>
              <a:rPr lang="it-IT" sz="2800" baseline="-25000" dirty="0">
                <a:solidFill>
                  <a:srgbClr val="FF0000"/>
                </a:solidFill>
              </a:rPr>
              <a:t>0</a:t>
            </a:r>
            <a:r>
              <a:rPr lang="it-IT" sz="2800" dirty="0">
                <a:solidFill>
                  <a:srgbClr val="FF0000"/>
                </a:solidFill>
              </a:rPr>
              <a:t> ↑</a:t>
            </a:r>
            <a:r>
              <a:rPr lang="it-IT" sz="2800" dirty="0"/>
              <a:t>) and capital cost (</a:t>
            </a:r>
            <a:r>
              <a:rPr lang="it-IT" sz="2800" dirty="0">
                <a:solidFill>
                  <a:srgbClr val="FF0000"/>
                </a:solidFill>
              </a:rPr>
              <a:t>E</a:t>
            </a:r>
            <a:r>
              <a:rPr lang="it-IT" sz="2800" baseline="-25000" dirty="0">
                <a:solidFill>
                  <a:srgbClr val="FF0000"/>
                </a:solidFill>
              </a:rPr>
              <a:t>acc</a:t>
            </a:r>
            <a:r>
              <a:rPr lang="it-IT" sz="2800" dirty="0">
                <a:solidFill>
                  <a:srgbClr val="FF0000"/>
                </a:solidFill>
              </a:rPr>
              <a:t> ↑</a:t>
            </a:r>
            <a:r>
              <a:rPr lang="it-IT" sz="2800" dirty="0"/>
              <a:t>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4B0648-BAA7-C241-DF5A-4D4706E1EB3F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134754" y="4672013"/>
            <a:ext cx="6008688" cy="2185987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1800" b="1" u="sng" dirty="0">
                <a:solidFill>
                  <a:srgbClr val="0070C0"/>
                </a:solidFill>
                <a:cs typeface="Arial" panose="020B0604020202020204" pitchFamily="34" charset="0"/>
              </a:rPr>
              <a:t>Higher E</a:t>
            </a:r>
            <a:r>
              <a:rPr lang="it-IT" sz="1800" b="1" u="sng" baseline="-25000" dirty="0">
                <a:solidFill>
                  <a:srgbClr val="0070C0"/>
                </a:solidFill>
                <a:cs typeface="Arial" panose="020B0604020202020204" pitchFamily="34" charset="0"/>
              </a:rPr>
              <a:t>acc</a:t>
            </a:r>
            <a:r>
              <a:rPr lang="it-IT" sz="1800" b="1" u="sng" dirty="0">
                <a:solidFill>
                  <a:srgbClr val="0070C0"/>
                </a:solidFill>
                <a:cs typeface="Arial" panose="020B0604020202020204" pitchFamily="34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1800" b="1" dirty="0">
                <a:solidFill>
                  <a:srgbClr val="C00000"/>
                </a:solidFill>
                <a:cs typeface="Arial" panose="020B0604020202020204" pitchFamily="34" charset="0"/>
              </a:rPr>
              <a:t>ILC</a:t>
            </a:r>
            <a:r>
              <a:rPr lang="it-IT" sz="1800" dirty="0">
                <a:cs typeface="Arial" panose="020B0604020202020204" pitchFamily="34" charset="0"/>
              </a:rPr>
              <a:t> </a:t>
            </a:r>
            <a:r>
              <a:rPr lang="it-IT" sz="1800" dirty="0"/>
              <a:t>–</a:t>
            </a:r>
            <a:r>
              <a:rPr lang="it-IT" sz="1800" dirty="0">
                <a:cs typeface="Arial" panose="020B0604020202020204" pitchFamily="34" charset="0"/>
              </a:rPr>
              <a:t> higher E</a:t>
            </a:r>
            <a:r>
              <a:rPr lang="it-IT" sz="1800" baseline="-25000" dirty="0">
                <a:cs typeface="Arial" panose="020B0604020202020204" pitchFamily="34" charset="0"/>
              </a:rPr>
              <a:t>acc  </a:t>
            </a:r>
            <a:r>
              <a:rPr lang="it-IT" sz="1800" dirty="0">
                <a:cs typeface="Arial" panose="020B0604020202020204" pitchFamily="34" charset="0"/>
                <a:sym typeface="Symbol" panose="05050102010706020507" pitchFamily="18" charset="2"/>
              </a:rPr>
              <a:t></a:t>
            </a:r>
            <a:r>
              <a:rPr lang="it-IT" sz="1800" dirty="0">
                <a:cs typeface="Arial" panose="020B0604020202020204" pitchFamily="34" charset="0"/>
              </a:rPr>
              <a:t> </a:t>
            </a:r>
            <a:r>
              <a:rPr lang="it-IT" sz="1800" b="1" dirty="0">
                <a:cs typeface="Arial" panose="020B0604020202020204" pitchFamily="34" charset="0"/>
              </a:rPr>
              <a:t>smaller linac </a:t>
            </a:r>
            <a:r>
              <a:rPr lang="it-IT" sz="1800" dirty="0">
                <a:cs typeface="Arial" panose="020B0604020202020204" pitchFamily="34" charset="0"/>
              </a:rPr>
              <a:t>(= lower capital </a:t>
            </a:r>
            <a:r>
              <a:rPr lang="it-IT" sz="1800" b="1" dirty="0">
                <a:cs typeface="Arial" panose="020B0604020202020204" pitchFamily="34" charset="0"/>
              </a:rPr>
              <a:t>cost</a:t>
            </a:r>
            <a:r>
              <a:rPr lang="it-IT" sz="1800" dirty="0">
                <a:cs typeface="Arial" panose="020B0604020202020204" pitchFamily="34" charset="0"/>
              </a:rPr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1800" b="1" dirty="0">
                <a:solidFill>
                  <a:srgbClr val="C00000"/>
                </a:solidFill>
                <a:cs typeface="Arial" panose="020B0604020202020204" pitchFamily="34" charset="0"/>
              </a:rPr>
              <a:t>MC</a:t>
            </a:r>
            <a:r>
              <a:rPr lang="it-IT" sz="1800" dirty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it-IT" sz="1800" dirty="0"/>
              <a:t>–</a:t>
            </a:r>
            <a:r>
              <a:rPr lang="it-IT" sz="1800" dirty="0">
                <a:cs typeface="Arial" panose="020B0604020202020204" pitchFamily="34" charset="0"/>
              </a:rPr>
              <a:t> </a:t>
            </a:r>
            <a:r>
              <a:rPr lang="it-IT" sz="1800" b="1" dirty="0">
                <a:cs typeface="Arial" panose="020B0604020202020204" pitchFamily="34" charset="0"/>
              </a:rPr>
              <a:t>quick acceleration </a:t>
            </a:r>
            <a:r>
              <a:rPr lang="it-IT" sz="1800" dirty="0">
                <a:cs typeface="Arial" panose="020B0604020202020204" pitchFamily="34" charset="0"/>
              </a:rPr>
              <a:t>(vs </a:t>
            </a:r>
            <a:r>
              <a:rPr lang="it-IT" sz="1800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it-IT" sz="1800" dirty="0">
                <a:cs typeface="Arial" panose="020B0604020202020204" pitchFamily="34" charset="0"/>
              </a:rPr>
              <a:t>-lifetime)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1800" b="1" dirty="0">
                <a:solidFill>
                  <a:srgbClr val="C00000"/>
                </a:solidFill>
                <a:cs typeface="Arial" panose="020B0604020202020204" pitchFamily="34" charset="0"/>
              </a:rPr>
              <a:t>FCC</a:t>
            </a:r>
            <a:r>
              <a:rPr lang="it-IT" sz="1800" dirty="0"/>
              <a:t> – </a:t>
            </a:r>
            <a:r>
              <a:rPr lang="it-IT" sz="1800" b="1" dirty="0"/>
              <a:t>fewer cavities </a:t>
            </a:r>
            <a:r>
              <a:rPr lang="it-IT" sz="1800" dirty="0">
                <a:cs typeface="Arial" panose="020B0604020202020204" pitchFamily="34" charset="0"/>
                <a:sym typeface="Symbol" panose="05050102010706020507" pitchFamily="18" charset="2"/>
              </a:rPr>
              <a:t></a:t>
            </a:r>
            <a:r>
              <a:rPr lang="it-IT" sz="1800" dirty="0">
                <a:cs typeface="Arial" panose="020B0604020202020204" pitchFamily="34" charset="0"/>
              </a:rPr>
              <a:t> </a:t>
            </a:r>
            <a:r>
              <a:rPr lang="it-IT" sz="1800" dirty="0"/>
              <a:t>smaller RF installation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900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1800" b="1" u="sng" dirty="0">
                <a:solidFill>
                  <a:srgbClr val="0070C0"/>
                </a:solidFill>
              </a:rPr>
              <a:t>Higher Q</a:t>
            </a:r>
            <a:r>
              <a:rPr lang="it-IT" sz="1800" b="1" u="sng" baseline="-25000" dirty="0">
                <a:solidFill>
                  <a:srgbClr val="0070C0"/>
                </a:solidFill>
              </a:rPr>
              <a:t>0</a:t>
            </a:r>
            <a:r>
              <a:rPr lang="it-IT" sz="1800" b="1" u="sng" dirty="0">
                <a:solidFill>
                  <a:srgbClr val="0070C0"/>
                </a:solidFill>
                <a:cs typeface="Arial" panose="020B0604020202020204" pitchFamily="34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1800" b="1" dirty="0">
                <a:solidFill>
                  <a:srgbClr val="C00000"/>
                </a:solidFill>
                <a:cs typeface="Arial" panose="020B0604020202020204" pitchFamily="34" charset="0"/>
              </a:rPr>
              <a:t>FCC, ERL, ILC </a:t>
            </a:r>
            <a:r>
              <a:rPr lang="it-IT" sz="1800" dirty="0"/>
              <a:t>–</a:t>
            </a:r>
            <a:r>
              <a:rPr lang="it-IT" sz="1800" dirty="0">
                <a:cs typeface="Arial" panose="020B0604020202020204" pitchFamily="34" charset="0"/>
              </a:rPr>
              <a:t> lower RF losses, </a:t>
            </a:r>
            <a:r>
              <a:rPr lang="it-IT" sz="1800" b="1" dirty="0">
                <a:cs typeface="Arial" panose="020B0604020202020204" pitchFamily="34" charset="0"/>
              </a:rPr>
              <a:t>cryogenic power minimised</a:t>
            </a:r>
            <a:r>
              <a:rPr lang="it-IT" sz="1800" dirty="0">
                <a:cs typeface="Arial" panose="020B0604020202020204" pitchFamily="34" charset="0"/>
              </a:rPr>
              <a:t>.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1800" b="1" u="sng" dirty="0">
                <a:solidFill>
                  <a:srgbClr val="0070C0"/>
                </a:solidFill>
              </a:rPr>
              <a:t>Others: Reproducibility,  cost, industrial manufacturing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BA78453-8587-1171-5A29-930E385583D3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6298639" y="1804420"/>
            <a:ext cx="5621460" cy="1453449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it-IT" sz="1800" b="1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1800" b="1" dirty="0"/>
              <a:t>Niobium</a:t>
            </a:r>
            <a:r>
              <a:rPr lang="it-IT" sz="1800" dirty="0">
                <a:solidFill>
                  <a:srgbClr val="0070C0"/>
                </a:solidFill>
              </a:rPr>
              <a:t> </a:t>
            </a:r>
            <a:r>
              <a:rPr lang="it-IT" sz="1800" dirty="0"/>
              <a:t>(</a:t>
            </a:r>
            <a:r>
              <a:rPr lang="it-IT" sz="1800" dirty="0">
                <a:cs typeface="Arial" panose="020B0604020202020204" pitchFamily="34" charset="0"/>
              </a:rPr>
              <a:t>T</a:t>
            </a:r>
            <a:r>
              <a:rPr lang="it-IT" sz="1800" baseline="-25000" dirty="0">
                <a:cs typeface="Arial" panose="020B0604020202020204" pitchFamily="34" charset="0"/>
              </a:rPr>
              <a:t>c</a:t>
            </a:r>
            <a:r>
              <a:rPr lang="it-IT" sz="1800" dirty="0">
                <a:cs typeface="Arial" panose="020B0604020202020204" pitchFamily="34" charset="0"/>
              </a:rPr>
              <a:t>=9.2K, </a:t>
            </a:r>
            <a:r>
              <a:rPr lang="it-IT" sz="1800" dirty="0">
                <a:solidFill>
                  <a:srgbClr val="0070C0"/>
                </a:solidFill>
                <a:cs typeface="Arial" panose="020B0604020202020204" pitchFamily="34" charset="0"/>
              </a:rPr>
              <a:t>T</a:t>
            </a:r>
            <a:r>
              <a:rPr lang="it-IT" sz="1800" baseline="-25000" dirty="0">
                <a:solidFill>
                  <a:srgbClr val="0070C0"/>
                </a:solidFill>
                <a:cs typeface="Arial" panose="020B0604020202020204" pitchFamily="34" charset="0"/>
              </a:rPr>
              <a:t>cryo</a:t>
            </a:r>
            <a:r>
              <a:rPr lang="it-IT" sz="1800" dirty="0">
                <a:solidFill>
                  <a:srgbClr val="0070C0"/>
                </a:solidFill>
                <a:cs typeface="Arial" panose="020B0604020202020204" pitchFamily="34" charset="0"/>
              </a:rPr>
              <a:t>= 2K </a:t>
            </a:r>
            <a:r>
              <a:rPr lang="it-IT" sz="1800" dirty="0">
                <a:cs typeface="Arial" panose="020B0604020202020204" pitchFamily="34" charset="0"/>
              </a:rPr>
              <a:t>is mandatory</a:t>
            </a:r>
            <a:r>
              <a:rPr lang="it-IT" sz="1800" dirty="0"/>
              <a:t>)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 err="1">
                <a:solidFill>
                  <a:srgbClr val="0070C0"/>
                </a:solidFill>
              </a:rPr>
              <a:t>E</a:t>
            </a:r>
            <a:r>
              <a:rPr lang="en-US" sz="1800" b="1" baseline="-25000" dirty="0" err="1">
                <a:solidFill>
                  <a:srgbClr val="0070C0"/>
                </a:solidFill>
              </a:rPr>
              <a:t>acc</a:t>
            </a:r>
            <a:r>
              <a:rPr lang="en-US" sz="1800" b="1" dirty="0">
                <a:solidFill>
                  <a:srgbClr val="0070C0"/>
                </a:solidFill>
                <a:cs typeface="Arial" panose="020B0604020202020204" pitchFamily="34" charset="0"/>
              </a:rPr>
              <a:t> &gt; 40</a:t>
            </a:r>
            <a:r>
              <a:rPr lang="en-US" sz="1800" b="1" dirty="0">
                <a:solidFill>
                  <a:srgbClr val="0070C0"/>
                </a:solidFill>
              </a:rPr>
              <a:t> MV/m, Q</a:t>
            </a:r>
            <a:r>
              <a:rPr lang="en-US" sz="1800" b="1" baseline="-25000" dirty="0">
                <a:solidFill>
                  <a:srgbClr val="0070C0"/>
                </a:solidFill>
              </a:rPr>
              <a:t>0 </a:t>
            </a:r>
            <a:r>
              <a:rPr lang="en-US" sz="1800" b="1" dirty="0">
                <a:solidFill>
                  <a:srgbClr val="0070C0"/>
                </a:solidFill>
              </a:rPr>
              <a:t>&gt; 10</a:t>
            </a:r>
            <a:r>
              <a:rPr lang="en-US" sz="1800" b="1" baseline="30000" dirty="0">
                <a:solidFill>
                  <a:srgbClr val="0070C0"/>
                </a:solidFill>
              </a:rPr>
              <a:t>10</a:t>
            </a:r>
            <a:endParaRPr lang="en-US" sz="1800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Theoretical limits close?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≤ 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57 MV/m </a:t>
            </a:r>
            <a:r>
              <a:rPr lang="en-U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s.h.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….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solidFill>
                <a:srgbClr val="0070C0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b="1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b="1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b="1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b="1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b="1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b="1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b="1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b="1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b="1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/>
              <a:t>Thin films (</a:t>
            </a:r>
            <a:r>
              <a:rPr lang="en-US" sz="1800" dirty="0">
                <a:cs typeface="Arial" panose="020B0604020202020204" pitchFamily="34" charset="0"/>
              </a:rPr>
              <a:t>higher-T</a:t>
            </a:r>
            <a:r>
              <a:rPr lang="en-US" sz="1800" baseline="-25000" dirty="0">
                <a:cs typeface="Arial" panose="020B0604020202020204" pitchFamily="34" charset="0"/>
              </a:rPr>
              <a:t>C</a:t>
            </a:r>
            <a:r>
              <a:rPr lang="en-US" sz="1800" dirty="0">
                <a:cs typeface="Arial" panose="020B0604020202020204" pitchFamily="34" charset="0"/>
              </a:rPr>
              <a:t> materials</a:t>
            </a:r>
            <a:r>
              <a:rPr lang="en-US" sz="1800" b="1" dirty="0"/>
              <a:t>)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 err="1">
                <a:solidFill>
                  <a:srgbClr val="00B050"/>
                </a:solidFill>
              </a:rPr>
              <a:t>E</a:t>
            </a:r>
            <a:r>
              <a:rPr lang="en-US" sz="1800" b="1" baseline="-25000" dirty="0" err="1">
                <a:solidFill>
                  <a:srgbClr val="00B050"/>
                </a:solidFill>
              </a:rPr>
              <a:t>acc</a:t>
            </a:r>
            <a:r>
              <a:rPr lang="en-US" sz="1800" b="1" baseline="-25000" dirty="0">
                <a:solidFill>
                  <a:srgbClr val="00B050"/>
                </a:solidFill>
              </a:rPr>
              <a:t> </a:t>
            </a:r>
            <a:r>
              <a:rPr lang="en-US" sz="1800" b="1" dirty="0">
                <a:solidFill>
                  <a:srgbClr val="00B050"/>
                </a:solidFill>
              </a:rPr>
              <a:t>x 2 </a:t>
            </a:r>
            <a:r>
              <a:rPr lang="en-US" sz="1800" dirty="0"/>
              <a:t>higher than Nb (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≤100 MV/m</a:t>
            </a:r>
            <a:r>
              <a:rPr lang="en-US" sz="1800" dirty="0"/>
              <a:t>); Q</a:t>
            </a:r>
            <a:r>
              <a:rPr lang="en-US" sz="1800" baseline="-25000" dirty="0"/>
              <a:t>0</a:t>
            </a:r>
            <a:r>
              <a:rPr lang="en-US" sz="1800" dirty="0"/>
              <a:t>&gt;10</a:t>
            </a:r>
            <a:r>
              <a:rPr lang="en-US" sz="1800" baseline="30000" dirty="0"/>
              <a:t>10 </a:t>
            </a:r>
            <a:r>
              <a:rPr lang="en-US" sz="1800" dirty="0">
                <a:solidFill>
                  <a:srgbClr val="0070C0"/>
                </a:solidFill>
              </a:rPr>
              <a:t>at </a:t>
            </a:r>
            <a:r>
              <a:rPr lang="it-IT" sz="1800" b="1" dirty="0">
                <a:solidFill>
                  <a:srgbClr val="0070C0"/>
                </a:solidFill>
              </a:rPr>
              <a:t>T</a:t>
            </a:r>
            <a:r>
              <a:rPr lang="it-IT" sz="1800" b="1" baseline="-25000" dirty="0">
                <a:solidFill>
                  <a:srgbClr val="0070C0"/>
                </a:solidFill>
              </a:rPr>
              <a:t>cryo</a:t>
            </a:r>
            <a:r>
              <a:rPr lang="it-IT" sz="1800" b="1" dirty="0">
                <a:solidFill>
                  <a:srgbClr val="0070C0"/>
                </a:solidFill>
              </a:rPr>
              <a:t>=4.2K 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C00000"/>
                </a:solidFill>
              </a:rPr>
              <a:t>66% saving in </a:t>
            </a:r>
            <a:r>
              <a:rPr lang="it-IT" sz="1800" b="1" dirty="0">
                <a:solidFill>
                  <a:srgbClr val="C00000"/>
                </a:solidFill>
              </a:rPr>
              <a:t>P</a:t>
            </a:r>
            <a:r>
              <a:rPr lang="it-IT" sz="1800" b="1" baseline="-25000" dirty="0">
                <a:solidFill>
                  <a:srgbClr val="C00000"/>
                </a:solidFill>
              </a:rPr>
              <a:t>ele,cryo</a:t>
            </a:r>
            <a:r>
              <a:rPr lang="en-US" sz="1800" dirty="0"/>
              <a:t>) – </a:t>
            </a:r>
            <a:r>
              <a:rPr lang="en-US" sz="1800" b="1" dirty="0">
                <a:solidFill>
                  <a:srgbClr val="C00000"/>
                </a:solidFill>
              </a:rPr>
              <a:t>40% cryo-plant cost saving</a:t>
            </a:r>
            <a:r>
              <a:rPr lang="en-US" sz="1800" dirty="0"/>
              <a:t> (cryocoolers?))</a:t>
            </a:r>
          </a:p>
        </p:txBody>
      </p:sp>
      <p:grpSp>
        <p:nvGrpSpPr>
          <p:cNvPr id="7" name="Groupe 82">
            <a:extLst>
              <a:ext uri="{FF2B5EF4-FFF2-40B4-BE49-F238E27FC236}">
                <a16:creationId xmlns:a16="http://schemas.microsoft.com/office/drawing/2014/main" id="{B4DB582D-71DB-E374-43B7-D4B2B83087E0}"/>
              </a:ext>
            </a:extLst>
          </p:cNvPr>
          <p:cNvGrpSpPr/>
          <p:nvPr/>
        </p:nvGrpSpPr>
        <p:grpSpPr>
          <a:xfrm>
            <a:off x="250530" y="1536057"/>
            <a:ext cx="4270045" cy="3310473"/>
            <a:chOff x="6175581" y="1857536"/>
            <a:chExt cx="4322658" cy="3293771"/>
          </a:xfrm>
        </p:grpSpPr>
        <p:pic>
          <p:nvPicPr>
            <p:cNvPr id="8" name="Image 11">
              <a:extLst>
                <a:ext uri="{FF2B5EF4-FFF2-40B4-BE49-F238E27FC236}">
                  <a16:creationId xmlns:a16="http://schemas.microsoft.com/office/drawing/2014/main" id="{F4310B71-672E-76E7-465C-94EE8696C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75581" y="1857536"/>
              <a:ext cx="4322658" cy="2834139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132B25E-9B58-049E-6E20-0C1F8A3715D6}"/>
                </a:ext>
              </a:extLst>
            </p:cNvPr>
            <p:cNvSpPr/>
            <p:nvPr/>
          </p:nvSpPr>
          <p:spPr>
            <a:xfrm>
              <a:off x="6458345" y="4889697"/>
              <a:ext cx="3932140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fr-FR" sz="1100" dirty="0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7B81C81D-1ED9-F173-8A1B-51AE1F0D7EE5}"/>
              </a:ext>
            </a:extLst>
          </p:cNvPr>
          <p:cNvSpPr/>
          <p:nvPr/>
        </p:nvSpPr>
        <p:spPr>
          <a:xfrm>
            <a:off x="1746887" y="1536057"/>
            <a:ext cx="2624191" cy="6263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DAEAB0-BB63-FBBD-B885-353996EE02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356" y="1102867"/>
            <a:ext cx="2119977" cy="1102226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0BAA315-4451-6A39-E213-4DDD7BD28D11}"/>
              </a:ext>
            </a:extLst>
          </p:cNvPr>
          <p:cNvCxnSpPr/>
          <p:nvPr/>
        </p:nvCxnSpPr>
        <p:spPr>
          <a:xfrm flipV="1">
            <a:off x="3411301" y="2806199"/>
            <a:ext cx="0" cy="3493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7BC9FDF-0515-6D80-2644-FEE909B8F53A}"/>
              </a:ext>
            </a:extLst>
          </p:cNvPr>
          <p:cNvCxnSpPr>
            <a:cxnSpLocks/>
          </p:cNvCxnSpPr>
          <p:nvPr/>
        </p:nvCxnSpPr>
        <p:spPr>
          <a:xfrm>
            <a:off x="3512330" y="3246275"/>
            <a:ext cx="6695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D2C3746A-3B12-5E33-6804-CAA320C3D217}"/>
              </a:ext>
            </a:extLst>
          </p:cNvPr>
          <p:cNvSpPr txBox="1"/>
          <p:nvPr/>
        </p:nvSpPr>
        <p:spPr>
          <a:xfrm>
            <a:off x="6201726" y="1035542"/>
            <a:ext cx="6133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rgbClr val="0070C0"/>
                </a:solidFill>
              </a:rPr>
              <a:t>Cavity</a:t>
            </a:r>
            <a:r>
              <a:rPr lang="fr-FR" b="1" dirty="0">
                <a:solidFill>
                  <a:srgbClr val="0070C0"/>
                </a:solidFill>
              </a:rPr>
              <a:t> types </a:t>
            </a:r>
            <a:r>
              <a:rPr lang="fr-FR" dirty="0"/>
              <a:t>– </a:t>
            </a:r>
            <a:r>
              <a:rPr lang="fr-FR" dirty="0" err="1"/>
              <a:t>mostly</a:t>
            </a:r>
            <a:r>
              <a:rPr lang="fr-FR" dirty="0"/>
              <a:t> </a:t>
            </a:r>
            <a:r>
              <a:rPr lang="fr-FR" dirty="0" err="1"/>
              <a:t>elliptical</a:t>
            </a:r>
            <a:r>
              <a:rPr lang="fr-FR" dirty="0"/>
              <a:t>:  1.3 GHz (3.9 GHz), 802 MHz (401 MHz), 704 MHz (352 MHz), 650 MHz (325 MHz).</a:t>
            </a:r>
          </a:p>
        </p:txBody>
      </p:sp>
      <p:pic>
        <p:nvPicPr>
          <p:cNvPr id="41" name="Image 5">
            <a:extLst>
              <a:ext uri="{FF2B5EF4-FFF2-40B4-BE49-F238E27FC236}">
                <a16:creationId xmlns:a16="http://schemas.microsoft.com/office/drawing/2014/main" id="{C4D8F6E8-74B8-3B18-6ED0-591CF0F023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8795" y="3329514"/>
            <a:ext cx="3037353" cy="182008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86849C5E-8C81-3AE3-ADC8-3446041A028E}"/>
              </a:ext>
            </a:extLst>
          </p:cNvPr>
          <p:cNvSpPr txBox="1"/>
          <p:nvPr/>
        </p:nvSpPr>
        <p:spPr>
          <a:xfrm>
            <a:off x="5173203" y="4302681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C00000"/>
                </a:solidFill>
              </a:rPr>
              <a:t>NEEDS: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7500705-3753-F9CF-AFF8-356BEBB56BFC}"/>
                  </a:ext>
                </a:extLst>
              </p:cNvPr>
              <p:cNvSpPr txBox="1"/>
              <p:nvPr/>
            </p:nvSpPr>
            <p:spPr>
              <a:xfrm>
                <a:off x="981705" y="2890415"/>
                <a:ext cx="1984646" cy="5302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it-IT" sz="1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sz="1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8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it-IT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it-IT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it-IT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it-IT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it-IT" sz="1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sz="1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𝑑𝑖𝑠𝑠</m:t>
                            </m:r>
                          </m:sub>
                        </m:sSub>
                      </m:den>
                    </m:f>
                  </m:oMath>
                </a14:m>
                <a:r>
                  <a:rPr lang="it-IT" sz="1800" dirty="0"/>
                  <a:t> vs. </a:t>
                </a:r>
                <a:r>
                  <a:rPr lang="it-IT" sz="1800" b="1" dirty="0">
                    <a:solidFill>
                      <a:srgbClr val="0070C0"/>
                    </a:solidFill>
                  </a:rPr>
                  <a:t>E</a:t>
                </a:r>
                <a:r>
                  <a:rPr lang="it-IT" sz="1800" b="1" baseline="-25000" dirty="0">
                    <a:solidFill>
                      <a:srgbClr val="0070C0"/>
                    </a:solidFill>
                  </a:rPr>
                  <a:t>acc</a:t>
                </a:r>
                <a:r>
                  <a:rPr lang="it-IT" sz="1800" b="1" dirty="0"/>
                  <a:t> 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7500705-3753-F9CF-AFF8-356BEBB56B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705" y="2890415"/>
                <a:ext cx="1984646" cy="530210"/>
              </a:xfrm>
              <a:prstGeom prst="rect">
                <a:avLst/>
              </a:prstGeom>
              <a:blipFill>
                <a:blip r:embed="rId6"/>
                <a:stretch>
                  <a:fillRect l="-613" b="-114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F7E1570-0A3C-F9CF-54C0-5D6728D4634A}"/>
              </a:ext>
            </a:extLst>
          </p:cNvPr>
          <p:cNvCxnSpPr>
            <a:cxnSpLocks/>
          </p:cNvCxnSpPr>
          <p:nvPr/>
        </p:nvCxnSpPr>
        <p:spPr>
          <a:xfrm flipH="1">
            <a:off x="4508647" y="2647719"/>
            <a:ext cx="798342" cy="213159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95F70473-FE02-0CEE-C718-CDD26FD2BAB0}"/>
              </a:ext>
            </a:extLst>
          </p:cNvPr>
          <p:cNvSpPr txBox="1"/>
          <p:nvPr/>
        </p:nvSpPr>
        <p:spPr>
          <a:xfrm rot="20794990">
            <a:off x="4596394" y="2370652"/>
            <a:ext cx="778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>
                <a:solidFill>
                  <a:srgbClr val="0070C0"/>
                </a:solidFill>
              </a:rPr>
              <a:t>P</a:t>
            </a:r>
            <a:r>
              <a:rPr lang="it-IT" i="1" baseline="-25000" dirty="0">
                <a:solidFill>
                  <a:srgbClr val="0070C0"/>
                </a:solidFill>
              </a:rPr>
              <a:t>diss, ref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12314D3-4DF4-8EC3-F731-98CFA00344DC}"/>
              </a:ext>
            </a:extLst>
          </p:cNvPr>
          <p:cNvSpPr/>
          <p:nvPr/>
        </p:nvSpPr>
        <p:spPr>
          <a:xfrm>
            <a:off x="6201726" y="1721326"/>
            <a:ext cx="5718373" cy="1536543"/>
          </a:xfrm>
          <a:custGeom>
            <a:avLst/>
            <a:gdLst>
              <a:gd name="connsiteX0" fmla="*/ 0 w 5718373"/>
              <a:gd name="connsiteY0" fmla="*/ 0 h 1536543"/>
              <a:gd name="connsiteX1" fmla="*/ 514654 w 5718373"/>
              <a:gd name="connsiteY1" fmla="*/ 0 h 1536543"/>
              <a:gd name="connsiteX2" fmla="*/ 1086491 w 5718373"/>
              <a:gd name="connsiteY2" fmla="*/ 0 h 1536543"/>
              <a:gd name="connsiteX3" fmla="*/ 1772696 w 5718373"/>
              <a:gd name="connsiteY3" fmla="*/ 0 h 1536543"/>
              <a:gd name="connsiteX4" fmla="*/ 2458900 w 5718373"/>
              <a:gd name="connsiteY4" fmla="*/ 0 h 1536543"/>
              <a:gd name="connsiteX5" fmla="*/ 2916370 w 5718373"/>
              <a:gd name="connsiteY5" fmla="*/ 0 h 1536543"/>
              <a:gd name="connsiteX6" fmla="*/ 3488208 w 5718373"/>
              <a:gd name="connsiteY6" fmla="*/ 0 h 1536543"/>
              <a:gd name="connsiteX7" fmla="*/ 4002861 w 5718373"/>
              <a:gd name="connsiteY7" fmla="*/ 0 h 1536543"/>
              <a:gd name="connsiteX8" fmla="*/ 4631882 w 5718373"/>
              <a:gd name="connsiteY8" fmla="*/ 0 h 1536543"/>
              <a:gd name="connsiteX9" fmla="*/ 5718373 w 5718373"/>
              <a:gd name="connsiteY9" fmla="*/ 0 h 1536543"/>
              <a:gd name="connsiteX10" fmla="*/ 5718373 w 5718373"/>
              <a:gd name="connsiteY10" fmla="*/ 466085 h 1536543"/>
              <a:gd name="connsiteX11" fmla="*/ 5718373 w 5718373"/>
              <a:gd name="connsiteY11" fmla="*/ 1008997 h 1536543"/>
              <a:gd name="connsiteX12" fmla="*/ 5718373 w 5718373"/>
              <a:gd name="connsiteY12" fmla="*/ 1536543 h 1536543"/>
              <a:gd name="connsiteX13" fmla="*/ 5089352 w 5718373"/>
              <a:gd name="connsiteY13" fmla="*/ 1536543 h 1536543"/>
              <a:gd name="connsiteX14" fmla="*/ 4517515 w 5718373"/>
              <a:gd name="connsiteY14" fmla="*/ 1536543 h 1536543"/>
              <a:gd name="connsiteX15" fmla="*/ 4002861 w 5718373"/>
              <a:gd name="connsiteY15" fmla="*/ 1536543 h 1536543"/>
              <a:gd name="connsiteX16" fmla="*/ 3431024 w 5718373"/>
              <a:gd name="connsiteY16" fmla="*/ 1536543 h 1536543"/>
              <a:gd name="connsiteX17" fmla="*/ 2859187 w 5718373"/>
              <a:gd name="connsiteY17" fmla="*/ 1536543 h 1536543"/>
              <a:gd name="connsiteX18" fmla="*/ 2458900 w 5718373"/>
              <a:gd name="connsiteY18" fmla="*/ 1536543 h 1536543"/>
              <a:gd name="connsiteX19" fmla="*/ 1772696 w 5718373"/>
              <a:gd name="connsiteY19" fmla="*/ 1536543 h 1536543"/>
              <a:gd name="connsiteX20" fmla="*/ 1143675 w 5718373"/>
              <a:gd name="connsiteY20" fmla="*/ 1536543 h 1536543"/>
              <a:gd name="connsiteX21" fmla="*/ 686205 w 5718373"/>
              <a:gd name="connsiteY21" fmla="*/ 1536543 h 1536543"/>
              <a:gd name="connsiteX22" fmla="*/ 0 w 5718373"/>
              <a:gd name="connsiteY22" fmla="*/ 1536543 h 1536543"/>
              <a:gd name="connsiteX23" fmla="*/ 0 w 5718373"/>
              <a:gd name="connsiteY23" fmla="*/ 1039727 h 1536543"/>
              <a:gd name="connsiteX24" fmla="*/ 0 w 5718373"/>
              <a:gd name="connsiteY24" fmla="*/ 573643 h 1536543"/>
              <a:gd name="connsiteX25" fmla="*/ 0 w 5718373"/>
              <a:gd name="connsiteY25" fmla="*/ 0 h 1536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718373" h="1536543" extrusionOk="0">
                <a:moveTo>
                  <a:pt x="0" y="0"/>
                </a:moveTo>
                <a:cubicBezTo>
                  <a:pt x="205191" y="-23595"/>
                  <a:pt x="376696" y="35233"/>
                  <a:pt x="514654" y="0"/>
                </a:cubicBezTo>
                <a:cubicBezTo>
                  <a:pt x="652612" y="-35233"/>
                  <a:pt x="966405" y="60997"/>
                  <a:pt x="1086491" y="0"/>
                </a:cubicBezTo>
                <a:cubicBezTo>
                  <a:pt x="1206577" y="-60997"/>
                  <a:pt x="1463235" y="63511"/>
                  <a:pt x="1772696" y="0"/>
                </a:cubicBezTo>
                <a:cubicBezTo>
                  <a:pt x="2082157" y="-63511"/>
                  <a:pt x="2301596" y="21694"/>
                  <a:pt x="2458900" y="0"/>
                </a:cubicBezTo>
                <a:cubicBezTo>
                  <a:pt x="2616204" y="-21694"/>
                  <a:pt x="2770723" y="2660"/>
                  <a:pt x="2916370" y="0"/>
                </a:cubicBezTo>
                <a:cubicBezTo>
                  <a:pt x="3062017" y="-2660"/>
                  <a:pt x="3263600" y="52995"/>
                  <a:pt x="3488208" y="0"/>
                </a:cubicBezTo>
                <a:cubicBezTo>
                  <a:pt x="3712816" y="-52995"/>
                  <a:pt x="3859426" y="46468"/>
                  <a:pt x="4002861" y="0"/>
                </a:cubicBezTo>
                <a:cubicBezTo>
                  <a:pt x="4146296" y="-46468"/>
                  <a:pt x="4464268" y="7485"/>
                  <a:pt x="4631882" y="0"/>
                </a:cubicBezTo>
                <a:cubicBezTo>
                  <a:pt x="4799496" y="-7485"/>
                  <a:pt x="5330393" y="5148"/>
                  <a:pt x="5718373" y="0"/>
                </a:cubicBezTo>
                <a:cubicBezTo>
                  <a:pt x="5757252" y="133452"/>
                  <a:pt x="5700494" y="289373"/>
                  <a:pt x="5718373" y="466085"/>
                </a:cubicBezTo>
                <a:cubicBezTo>
                  <a:pt x="5736252" y="642797"/>
                  <a:pt x="5655924" y="816399"/>
                  <a:pt x="5718373" y="1008997"/>
                </a:cubicBezTo>
                <a:cubicBezTo>
                  <a:pt x="5780822" y="1201595"/>
                  <a:pt x="5682643" y="1371655"/>
                  <a:pt x="5718373" y="1536543"/>
                </a:cubicBezTo>
                <a:cubicBezTo>
                  <a:pt x="5425339" y="1546078"/>
                  <a:pt x="5238526" y="1507407"/>
                  <a:pt x="5089352" y="1536543"/>
                </a:cubicBezTo>
                <a:cubicBezTo>
                  <a:pt x="4940178" y="1565679"/>
                  <a:pt x="4676682" y="1487400"/>
                  <a:pt x="4517515" y="1536543"/>
                </a:cubicBezTo>
                <a:cubicBezTo>
                  <a:pt x="4358348" y="1585686"/>
                  <a:pt x="4182750" y="1529134"/>
                  <a:pt x="4002861" y="1536543"/>
                </a:cubicBezTo>
                <a:cubicBezTo>
                  <a:pt x="3822972" y="1543952"/>
                  <a:pt x="3620282" y="1525818"/>
                  <a:pt x="3431024" y="1536543"/>
                </a:cubicBezTo>
                <a:cubicBezTo>
                  <a:pt x="3241766" y="1547268"/>
                  <a:pt x="3004126" y="1476917"/>
                  <a:pt x="2859187" y="1536543"/>
                </a:cubicBezTo>
                <a:cubicBezTo>
                  <a:pt x="2714248" y="1596169"/>
                  <a:pt x="2569398" y="1524824"/>
                  <a:pt x="2458900" y="1536543"/>
                </a:cubicBezTo>
                <a:cubicBezTo>
                  <a:pt x="2348402" y="1548262"/>
                  <a:pt x="2007142" y="1510315"/>
                  <a:pt x="1772696" y="1536543"/>
                </a:cubicBezTo>
                <a:cubicBezTo>
                  <a:pt x="1538250" y="1562771"/>
                  <a:pt x="1374029" y="1502698"/>
                  <a:pt x="1143675" y="1536543"/>
                </a:cubicBezTo>
                <a:cubicBezTo>
                  <a:pt x="913321" y="1570388"/>
                  <a:pt x="896498" y="1522667"/>
                  <a:pt x="686205" y="1536543"/>
                </a:cubicBezTo>
                <a:cubicBezTo>
                  <a:pt x="475912" y="1550419"/>
                  <a:pt x="212448" y="1483903"/>
                  <a:pt x="0" y="1536543"/>
                </a:cubicBezTo>
                <a:cubicBezTo>
                  <a:pt x="-49544" y="1311174"/>
                  <a:pt x="28953" y="1149951"/>
                  <a:pt x="0" y="1039727"/>
                </a:cubicBezTo>
                <a:cubicBezTo>
                  <a:pt x="-28953" y="929503"/>
                  <a:pt x="41229" y="724240"/>
                  <a:pt x="0" y="573643"/>
                </a:cubicBezTo>
                <a:cubicBezTo>
                  <a:pt x="-41229" y="423046"/>
                  <a:pt x="12939" y="206406"/>
                  <a:pt x="0" y="0"/>
                </a:cubicBezTo>
                <a:close/>
              </a:path>
            </a:pathLst>
          </a:custGeom>
          <a:noFill/>
          <a:ln>
            <a:extLst>
              <a:ext uri="{C807C97D-BFC1-408E-A445-0C87EB9F89A2}">
                <ask:lineSketchStyleProps xmlns:ask="http://schemas.microsoft.com/office/drawing/2018/sketchyshapes" sd="26143896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noFill/>
            </a:endParaRPr>
          </a:p>
        </p:txBody>
      </p:sp>
      <p:sp>
        <p:nvSpPr>
          <p:cNvPr id="14" name="Arrow: Up 13">
            <a:extLst>
              <a:ext uri="{FF2B5EF4-FFF2-40B4-BE49-F238E27FC236}">
                <a16:creationId xmlns:a16="http://schemas.microsoft.com/office/drawing/2014/main" id="{A6B6518C-6ED3-5862-CA36-AB5F2ADFC15C}"/>
              </a:ext>
            </a:extLst>
          </p:cNvPr>
          <p:cNvSpPr/>
          <p:nvPr/>
        </p:nvSpPr>
        <p:spPr>
          <a:xfrm>
            <a:off x="161575" y="2093556"/>
            <a:ext cx="656500" cy="1684962"/>
          </a:xfrm>
          <a:prstGeom prst="upArrow">
            <a:avLst>
              <a:gd name="adj1" fmla="val 73260"/>
              <a:gd name="adj2" fmla="val 50000"/>
            </a:avLst>
          </a:prstGeom>
          <a:noFill/>
          <a:ln w="19050"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Arrow: Up 14">
            <a:extLst>
              <a:ext uri="{FF2B5EF4-FFF2-40B4-BE49-F238E27FC236}">
                <a16:creationId xmlns:a16="http://schemas.microsoft.com/office/drawing/2014/main" id="{C6CA3866-442B-A751-8381-748212F5BD10}"/>
              </a:ext>
            </a:extLst>
          </p:cNvPr>
          <p:cNvSpPr/>
          <p:nvPr/>
        </p:nvSpPr>
        <p:spPr>
          <a:xfrm rot="5400000">
            <a:off x="2346673" y="3448738"/>
            <a:ext cx="558670" cy="1684962"/>
          </a:xfrm>
          <a:prstGeom prst="upArrow">
            <a:avLst>
              <a:gd name="adj1" fmla="val 73260"/>
              <a:gd name="adj2" fmla="val 50000"/>
            </a:avLst>
          </a:prstGeom>
          <a:noFill/>
          <a:ln w="19050"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78054601-F697-B21A-25E3-8743E5F40333}"/>
              </a:ext>
            </a:extLst>
          </p:cNvPr>
          <p:cNvSpPr/>
          <p:nvPr/>
        </p:nvSpPr>
        <p:spPr>
          <a:xfrm rot="3725259">
            <a:off x="2844810" y="2876609"/>
            <a:ext cx="257865" cy="202463"/>
          </a:xfrm>
          <a:prstGeom prst="rightArrow">
            <a:avLst>
              <a:gd name="adj1" fmla="val 66115"/>
              <a:gd name="adj2" fmla="val 50000"/>
            </a:avLst>
          </a:prstGeom>
          <a:solidFill>
            <a:schemeClr val="bg1">
              <a:lumMod val="85000"/>
            </a:schemeClr>
          </a:solidFill>
          <a:ln w="127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8AB72400-B4E6-14FC-498B-C775540B9EB2}"/>
              </a:ext>
            </a:extLst>
          </p:cNvPr>
          <p:cNvSpPr/>
          <p:nvPr/>
        </p:nvSpPr>
        <p:spPr>
          <a:xfrm rot="3927826">
            <a:off x="2977215" y="3070909"/>
            <a:ext cx="253272" cy="342080"/>
          </a:xfrm>
          <a:prstGeom prst="rightArrow">
            <a:avLst>
              <a:gd name="adj1" fmla="val 66115"/>
              <a:gd name="adj2" fmla="val 50000"/>
            </a:avLst>
          </a:prstGeom>
          <a:solidFill>
            <a:schemeClr val="bg1">
              <a:lumMod val="85000"/>
            </a:schemeClr>
          </a:solidFill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0298772F-B352-ECE0-16C0-EE84E25E970A}"/>
              </a:ext>
            </a:extLst>
          </p:cNvPr>
          <p:cNvSpPr/>
          <p:nvPr/>
        </p:nvSpPr>
        <p:spPr>
          <a:xfrm rot="4006397">
            <a:off x="3104322" y="3258903"/>
            <a:ext cx="262988" cy="502965"/>
          </a:xfrm>
          <a:prstGeom prst="rightArrow">
            <a:avLst>
              <a:gd name="adj1" fmla="val 66115"/>
              <a:gd name="adj2" fmla="val 50000"/>
            </a:avLst>
          </a:prstGeom>
          <a:solidFill>
            <a:schemeClr val="bg1">
              <a:lumMod val="85000"/>
            </a:schemeClr>
          </a:solidFill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B845C3-BCCE-BF0C-8BB0-A0A7AB0C598B}"/>
              </a:ext>
            </a:extLst>
          </p:cNvPr>
          <p:cNvSpPr/>
          <p:nvPr/>
        </p:nvSpPr>
        <p:spPr>
          <a:xfrm>
            <a:off x="6231283" y="5269369"/>
            <a:ext cx="1336328" cy="43704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000" b="1" dirty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(R&amp;D goal)</a:t>
            </a:r>
            <a:endParaRPr 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5D64AB7-B90F-9BA0-E20D-FFE9043C2646}"/>
              </a:ext>
            </a:extLst>
          </p:cNvPr>
          <p:cNvSpPr/>
          <p:nvPr/>
        </p:nvSpPr>
        <p:spPr>
          <a:xfrm>
            <a:off x="6231283" y="1718625"/>
            <a:ext cx="1121974" cy="43704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000" b="1" dirty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(mature)</a:t>
            </a:r>
            <a:endParaRPr 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FE28654-F226-2FA8-7E38-BD9098F23082}"/>
              </a:ext>
            </a:extLst>
          </p:cNvPr>
          <p:cNvSpPr/>
          <p:nvPr/>
        </p:nvSpPr>
        <p:spPr>
          <a:xfrm>
            <a:off x="6250182" y="5269369"/>
            <a:ext cx="5718373" cy="1536543"/>
          </a:xfrm>
          <a:custGeom>
            <a:avLst/>
            <a:gdLst>
              <a:gd name="connsiteX0" fmla="*/ 0 w 5718373"/>
              <a:gd name="connsiteY0" fmla="*/ 0 h 1536543"/>
              <a:gd name="connsiteX1" fmla="*/ 514654 w 5718373"/>
              <a:gd name="connsiteY1" fmla="*/ 0 h 1536543"/>
              <a:gd name="connsiteX2" fmla="*/ 1086491 w 5718373"/>
              <a:gd name="connsiteY2" fmla="*/ 0 h 1536543"/>
              <a:gd name="connsiteX3" fmla="*/ 1772696 w 5718373"/>
              <a:gd name="connsiteY3" fmla="*/ 0 h 1536543"/>
              <a:gd name="connsiteX4" fmla="*/ 2458900 w 5718373"/>
              <a:gd name="connsiteY4" fmla="*/ 0 h 1536543"/>
              <a:gd name="connsiteX5" fmla="*/ 2916370 w 5718373"/>
              <a:gd name="connsiteY5" fmla="*/ 0 h 1536543"/>
              <a:gd name="connsiteX6" fmla="*/ 3488208 w 5718373"/>
              <a:gd name="connsiteY6" fmla="*/ 0 h 1536543"/>
              <a:gd name="connsiteX7" fmla="*/ 4002861 w 5718373"/>
              <a:gd name="connsiteY7" fmla="*/ 0 h 1536543"/>
              <a:gd name="connsiteX8" fmla="*/ 4631882 w 5718373"/>
              <a:gd name="connsiteY8" fmla="*/ 0 h 1536543"/>
              <a:gd name="connsiteX9" fmla="*/ 5718373 w 5718373"/>
              <a:gd name="connsiteY9" fmla="*/ 0 h 1536543"/>
              <a:gd name="connsiteX10" fmla="*/ 5718373 w 5718373"/>
              <a:gd name="connsiteY10" fmla="*/ 466085 h 1536543"/>
              <a:gd name="connsiteX11" fmla="*/ 5718373 w 5718373"/>
              <a:gd name="connsiteY11" fmla="*/ 1008997 h 1536543"/>
              <a:gd name="connsiteX12" fmla="*/ 5718373 w 5718373"/>
              <a:gd name="connsiteY12" fmla="*/ 1536543 h 1536543"/>
              <a:gd name="connsiteX13" fmla="*/ 5089352 w 5718373"/>
              <a:gd name="connsiteY13" fmla="*/ 1536543 h 1536543"/>
              <a:gd name="connsiteX14" fmla="*/ 4517515 w 5718373"/>
              <a:gd name="connsiteY14" fmla="*/ 1536543 h 1536543"/>
              <a:gd name="connsiteX15" fmla="*/ 4002861 w 5718373"/>
              <a:gd name="connsiteY15" fmla="*/ 1536543 h 1536543"/>
              <a:gd name="connsiteX16" fmla="*/ 3431024 w 5718373"/>
              <a:gd name="connsiteY16" fmla="*/ 1536543 h 1536543"/>
              <a:gd name="connsiteX17" fmla="*/ 2859187 w 5718373"/>
              <a:gd name="connsiteY17" fmla="*/ 1536543 h 1536543"/>
              <a:gd name="connsiteX18" fmla="*/ 2458900 w 5718373"/>
              <a:gd name="connsiteY18" fmla="*/ 1536543 h 1536543"/>
              <a:gd name="connsiteX19" fmla="*/ 1772696 w 5718373"/>
              <a:gd name="connsiteY19" fmla="*/ 1536543 h 1536543"/>
              <a:gd name="connsiteX20" fmla="*/ 1143675 w 5718373"/>
              <a:gd name="connsiteY20" fmla="*/ 1536543 h 1536543"/>
              <a:gd name="connsiteX21" fmla="*/ 686205 w 5718373"/>
              <a:gd name="connsiteY21" fmla="*/ 1536543 h 1536543"/>
              <a:gd name="connsiteX22" fmla="*/ 0 w 5718373"/>
              <a:gd name="connsiteY22" fmla="*/ 1536543 h 1536543"/>
              <a:gd name="connsiteX23" fmla="*/ 0 w 5718373"/>
              <a:gd name="connsiteY23" fmla="*/ 1039727 h 1536543"/>
              <a:gd name="connsiteX24" fmla="*/ 0 w 5718373"/>
              <a:gd name="connsiteY24" fmla="*/ 573643 h 1536543"/>
              <a:gd name="connsiteX25" fmla="*/ 0 w 5718373"/>
              <a:gd name="connsiteY25" fmla="*/ 0 h 1536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718373" h="1536543" extrusionOk="0">
                <a:moveTo>
                  <a:pt x="0" y="0"/>
                </a:moveTo>
                <a:cubicBezTo>
                  <a:pt x="205191" y="-23595"/>
                  <a:pt x="376696" y="35233"/>
                  <a:pt x="514654" y="0"/>
                </a:cubicBezTo>
                <a:cubicBezTo>
                  <a:pt x="652612" y="-35233"/>
                  <a:pt x="966405" y="60997"/>
                  <a:pt x="1086491" y="0"/>
                </a:cubicBezTo>
                <a:cubicBezTo>
                  <a:pt x="1206577" y="-60997"/>
                  <a:pt x="1463235" y="63511"/>
                  <a:pt x="1772696" y="0"/>
                </a:cubicBezTo>
                <a:cubicBezTo>
                  <a:pt x="2082157" y="-63511"/>
                  <a:pt x="2301596" y="21694"/>
                  <a:pt x="2458900" y="0"/>
                </a:cubicBezTo>
                <a:cubicBezTo>
                  <a:pt x="2616204" y="-21694"/>
                  <a:pt x="2770723" y="2660"/>
                  <a:pt x="2916370" y="0"/>
                </a:cubicBezTo>
                <a:cubicBezTo>
                  <a:pt x="3062017" y="-2660"/>
                  <a:pt x="3263600" y="52995"/>
                  <a:pt x="3488208" y="0"/>
                </a:cubicBezTo>
                <a:cubicBezTo>
                  <a:pt x="3712816" y="-52995"/>
                  <a:pt x="3859426" y="46468"/>
                  <a:pt x="4002861" y="0"/>
                </a:cubicBezTo>
                <a:cubicBezTo>
                  <a:pt x="4146296" y="-46468"/>
                  <a:pt x="4464268" y="7485"/>
                  <a:pt x="4631882" y="0"/>
                </a:cubicBezTo>
                <a:cubicBezTo>
                  <a:pt x="4799496" y="-7485"/>
                  <a:pt x="5330393" y="5148"/>
                  <a:pt x="5718373" y="0"/>
                </a:cubicBezTo>
                <a:cubicBezTo>
                  <a:pt x="5757252" y="133452"/>
                  <a:pt x="5700494" y="289373"/>
                  <a:pt x="5718373" y="466085"/>
                </a:cubicBezTo>
                <a:cubicBezTo>
                  <a:pt x="5736252" y="642797"/>
                  <a:pt x="5655924" y="816399"/>
                  <a:pt x="5718373" y="1008997"/>
                </a:cubicBezTo>
                <a:cubicBezTo>
                  <a:pt x="5780822" y="1201595"/>
                  <a:pt x="5682643" y="1371655"/>
                  <a:pt x="5718373" y="1536543"/>
                </a:cubicBezTo>
                <a:cubicBezTo>
                  <a:pt x="5425339" y="1546078"/>
                  <a:pt x="5238526" y="1507407"/>
                  <a:pt x="5089352" y="1536543"/>
                </a:cubicBezTo>
                <a:cubicBezTo>
                  <a:pt x="4940178" y="1565679"/>
                  <a:pt x="4676682" y="1487400"/>
                  <a:pt x="4517515" y="1536543"/>
                </a:cubicBezTo>
                <a:cubicBezTo>
                  <a:pt x="4358348" y="1585686"/>
                  <a:pt x="4182750" y="1529134"/>
                  <a:pt x="4002861" y="1536543"/>
                </a:cubicBezTo>
                <a:cubicBezTo>
                  <a:pt x="3822972" y="1543952"/>
                  <a:pt x="3620282" y="1525818"/>
                  <a:pt x="3431024" y="1536543"/>
                </a:cubicBezTo>
                <a:cubicBezTo>
                  <a:pt x="3241766" y="1547268"/>
                  <a:pt x="3004126" y="1476917"/>
                  <a:pt x="2859187" y="1536543"/>
                </a:cubicBezTo>
                <a:cubicBezTo>
                  <a:pt x="2714248" y="1596169"/>
                  <a:pt x="2569398" y="1524824"/>
                  <a:pt x="2458900" y="1536543"/>
                </a:cubicBezTo>
                <a:cubicBezTo>
                  <a:pt x="2348402" y="1548262"/>
                  <a:pt x="2007142" y="1510315"/>
                  <a:pt x="1772696" y="1536543"/>
                </a:cubicBezTo>
                <a:cubicBezTo>
                  <a:pt x="1538250" y="1562771"/>
                  <a:pt x="1374029" y="1502698"/>
                  <a:pt x="1143675" y="1536543"/>
                </a:cubicBezTo>
                <a:cubicBezTo>
                  <a:pt x="913321" y="1570388"/>
                  <a:pt x="896498" y="1522667"/>
                  <a:pt x="686205" y="1536543"/>
                </a:cubicBezTo>
                <a:cubicBezTo>
                  <a:pt x="475912" y="1550419"/>
                  <a:pt x="212448" y="1483903"/>
                  <a:pt x="0" y="1536543"/>
                </a:cubicBezTo>
                <a:cubicBezTo>
                  <a:pt x="-49544" y="1311174"/>
                  <a:pt x="28953" y="1149951"/>
                  <a:pt x="0" y="1039727"/>
                </a:cubicBezTo>
                <a:cubicBezTo>
                  <a:pt x="-28953" y="929503"/>
                  <a:pt x="41229" y="724240"/>
                  <a:pt x="0" y="573643"/>
                </a:cubicBezTo>
                <a:cubicBezTo>
                  <a:pt x="-41229" y="423046"/>
                  <a:pt x="12939" y="206406"/>
                  <a:pt x="0" y="0"/>
                </a:cubicBezTo>
                <a:close/>
              </a:path>
            </a:pathLst>
          </a:custGeom>
          <a:noFill/>
          <a:ln>
            <a:extLst>
              <a:ext uri="{C807C97D-BFC1-408E-A445-0C87EB9F89A2}">
                <ask:lineSketchStyleProps xmlns:ask="http://schemas.microsoft.com/office/drawing/2018/sketchyshapes" sd="26143896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noFill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BBA6DB3-9C78-265F-602B-E0933E732A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21363" y="1114028"/>
            <a:ext cx="2747922" cy="94998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B8E65D4-C44E-170D-538A-91E5DA6507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252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01AC58D-B017-1077-D400-F6153FA34BBC}"/>
              </a:ext>
            </a:extLst>
          </p:cNvPr>
          <p:cNvSpPr/>
          <p:nvPr/>
        </p:nvSpPr>
        <p:spPr>
          <a:xfrm>
            <a:off x="6108032" y="3028698"/>
            <a:ext cx="5944481" cy="27061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90CB56-A281-D165-0E3F-B45304881247}"/>
              </a:ext>
            </a:extLst>
          </p:cNvPr>
          <p:cNvSpPr/>
          <p:nvPr/>
        </p:nvSpPr>
        <p:spPr>
          <a:xfrm>
            <a:off x="244215" y="2467779"/>
            <a:ext cx="5662669" cy="32327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2352CF1-84AD-344F-9824-C0F84ABF3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D484-7883-5240-9872-5595F4082A91}" type="slidenum">
              <a:rPr lang="fr-FR" smtClean="0"/>
              <a:t>12</a:t>
            </a:fld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18BEF5D-4724-AA48-89C3-0D252CAD3FF6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265188" y="2533399"/>
            <a:ext cx="5629200" cy="314305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2400" dirty="0">
                <a:solidFill>
                  <a:srgbClr val="0070C0"/>
                </a:solidFill>
              </a:rPr>
              <a:t>1.`Further </a:t>
            </a:r>
            <a:r>
              <a:rPr lang="fr-FR" sz="2400" dirty="0" err="1">
                <a:solidFill>
                  <a:srgbClr val="0070C0"/>
                </a:solidFill>
              </a:rPr>
              <a:t>increase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b="1" dirty="0">
                <a:solidFill>
                  <a:srgbClr val="0070C0"/>
                </a:solidFill>
              </a:rPr>
              <a:t>Q and </a:t>
            </a:r>
            <a:r>
              <a:rPr lang="fr-FR" sz="2400" b="1" dirty="0" err="1">
                <a:solidFill>
                  <a:srgbClr val="0070C0"/>
                </a:solidFill>
              </a:rPr>
              <a:t>E</a:t>
            </a:r>
            <a:r>
              <a:rPr lang="fr-FR" sz="2400" b="1" baseline="-25000" dirty="0" err="1">
                <a:solidFill>
                  <a:srgbClr val="0070C0"/>
                </a:solidFill>
              </a:rPr>
              <a:t>acc</a:t>
            </a:r>
            <a:r>
              <a:rPr lang="fr-FR" sz="1800" dirty="0"/>
              <a:t>: </a:t>
            </a:r>
            <a:r>
              <a:rPr lang="fr-FR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surface </a:t>
            </a:r>
            <a:r>
              <a:rPr lang="fr-FR" sz="1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polishing</a:t>
            </a:r>
            <a:r>
              <a:rPr lang="fr-FR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fr-FR" sz="1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</a:t>
            </a:r>
            <a:r>
              <a:rPr lang="fr-FR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800" dirty="0"/>
              <a:t>(N doping), </a:t>
            </a:r>
            <a:r>
              <a:rPr lang="fr-FR" sz="1800" dirty="0" err="1"/>
              <a:t>low</a:t>
            </a:r>
            <a:r>
              <a:rPr lang="fr-FR" sz="1800" dirty="0"/>
              <a:t>/</a:t>
            </a:r>
            <a:r>
              <a:rPr lang="fr-FR" sz="1800" dirty="0" err="1"/>
              <a:t>mid</a:t>
            </a:r>
            <a:r>
              <a:rPr lang="fr-FR" sz="1800" dirty="0"/>
              <a:t>/2-step </a:t>
            </a:r>
            <a:r>
              <a:rPr lang="fr-FR" sz="1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baking</a:t>
            </a:r>
            <a:r>
              <a:rPr lang="fr-FR" sz="1800" dirty="0"/>
              <a:t>, H </a:t>
            </a:r>
            <a:r>
              <a:rPr lang="fr-FR" sz="1800" dirty="0" err="1"/>
              <a:t>degas</a:t>
            </a:r>
            <a:r>
              <a:rPr lang="fr-FR" sz="1800" dirty="0"/>
              <a:t>).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2400" dirty="0">
                <a:solidFill>
                  <a:srgbClr val="0070C0"/>
                </a:solidFill>
              </a:rPr>
              <a:t>2. </a:t>
            </a:r>
            <a:r>
              <a:rPr lang="fr-FR" sz="2400" dirty="0" err="1">
                <a:solidFill>
                  <a:srgbClr val="0070C0"/>
                </a:solidFill>
              </a:rPr>
              <a:t>Improve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b="1" dirty="0" err="1">
                <a:solidFill>
                  <a:srgbClr val="0070C0"/>
                </a:solidFill>
              </a:rPr>
              <a:t>reproducibility</a:t>
            </a:r>
            <a:r>
              <a:rPr lang="fr-FR" sz="2400" dirty="0">
                <a:solidFill>
                  <a:srgbClr val="0070C0"/>
                </a:solidFill>
              </a:rPr>
              <a:t> of high-</a:t>
            </a:r>
            <a:r>
              <a:rPr lang="fr-FR" sz="2400" dirty="0" err="1">
                <a:solidFill>
                  <a:srgbClr val="0070C0"/>
                </a:solidFill>
              </a:rPr>
              <a:t>E</a:t>
            </a:r>
            <a:r>
              <a:rPr lang="fr-FR" sz="2400" baseline="-25000" dirty="0" err="1">
                <a:solidFill>
                  <a:srgbClr val="0070C0"/>
                </a:solidFill>
              </a:rPr>
              <a:t>acc</a:t>
            </a: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err="1">
                <a:solidFill>
                  <a:srgbClr val="0070C0"/>
                </a:solidFill>
              </a:rPr>
              <a:t>fields</a:t>
            </a:r>
            <a:r>
              <a:rPr lang="fr-FR" sz="2400" dirty="0">
                <a:solidFill>
                  <a:srgbClr val="0070C0"/>
                </a:solidFill>
              </a:rPr>
              <a:t>: </a:t>
            </a:r>
            <a:r>
              <a:rPr lang="en-US" sz="1800" b="1" dirty="0"/>
              <a:t>robots in clean room</a:t>
            </a:r>
            <a:r>
              <a:rPr lang="en-US" sz="1800" dirty="0"/>
              <a:t>, </a:t>
            </a:r>
            <a:r>
              <a:rPr lang="en-US" sz="1800" b="1" dirty="0"/>
              <a:t>in-situ</a:t>
            </a:r>
            <a:r>
              <a:rPr lang="en-US" sz="1800" dirty="0"/>
              <a:t> plasma </a:t>
            </a:r>
            <a:r>
              <a:rPr lang="en-US" sz="1800" b="1" dirty="0"/>
              <a:t>processing</a:t>
            </a:r>
            <a:r>
              <a:rPr lang="en-US" sz="1800" dirty="0"/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2400" dirty="0">
                <a:solidFill>
                  <a:srgbClr val="0070C0"/>
                </a:solidFill>
              </a:rPr>
              <a:t>3. </a:t>
            </a:r>
            <a:r>
              <a:rPr lang="fr-FR" sz="2400" dirty="0" err="1">
                <a:solidFill>
                  <a:srgbClr val="0070C0"/>
                </a:solidFill>
              </a:rPr>
              <a:t>Reduce</a:t>
            </a:r>
            <a:r>
              <a:rPr lang="fr-FR" sz="2400" dirty="0">
                <a:solidFill>
                  <a:srgbClr val="0070C0"/>
                </a:solidFill>
              </a:rPr>
              <a:t> the </a:t>
            </a:r>
            <a:r>
              <a:rPr lang="fr-FR" sz="2400" b="1" dirty="0" err="1">
                <a:solidFill>
                  <a:srgbClr val="0070C0"/>
                </a:solidFill>
              </a:rPr>
              <a:t>cost</a:t>
            </a:r>
            <a:r>
              <a:rPr lang="fr-FR" sz="2400" b="1" dirty="0">
                <a:solidFill>
                  <a:srgbClr val="0070C0"/>
                </a:solidFill>
              </a:rPr>
              <a:t>: </a:t>
            </a:r>
            <a:r>
              <a:rPr lang="fr-FR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Fine </a:t>
            </a:r>
            <a:r>
              <a:rPr lang="fr-FR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fr-FR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Medium Grain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2400" dirty="0">
                <a:solidFill>
                  <a:srgbClr val="0070C0"/>
                </a:solidFill>
              </a:rPr>
              <a:t>4. Risk of losing </a:t>
            </a:r>
            <a:r>
              <a:rPr lang="en-US" sz="2400" b="1" dirty="0">
                <a:solidFill>
                  <a:srgbClr val="0070C0"/>
                </a:solidFill>
              </a:rPr>
              <a:t>manufacturing</a:t>
            </a:r>
            <a:r>
              <a:rPr lang="en-US" sz="2400" dirty="0">
                <a:solidFill>
                  <a:srgbClr val="0070C0"/>
                </a:solidFill>
              </a:rPr>
              <a:t> capability?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  <a:defRPr/>
            </a:pPr>
            <a:r>
              <a:rPr lang="en-US" sz="1800" b="1" dirty="0"/>
              <a:t>Maintain SRF technology skills </a:t>
            </a:r>
            <a:r>
              <a:rPr lang="en-US" sz="1800" dirty="0"/>
              <a:t>in both </a:t>
            </a:r>
            <a:r>
              <a:rPr lang="en-US" sz="1800" b="1" dirty="0"/>
              <a:t>labs &amp; industry</a:t>
            </a:r>
            <a:r>
              <a:rPr lang="en-US" sz="1800" dirty="0"/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  <a:defRPr/>
            </a:pPr>
            <a:r>
              <a:rPr lang="fr-FR" sz="1800" dirty="0"/>
              <a:t>Invest in </a:t>
            </a:r>
            <a:r>
              <a:rPr lang="fr-FR" sz="1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industrial</a:t>
            </a:r>
            <a:r>
              <a:rPr lang="fr-FR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processes</a:t>
            </a:r>
            <a:r>
              <a:rPr lang="fr-FR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800" dirty="0"/>
              <a:t>(</a:t>
            </a:r>
            <a:r>
              <a:rPr lang="fr-FR" sz="1800" dirty="0">
                <a:sym typeface="Wingdings" pitchFamily="2" charset="2"/>
              </a:rPr>
              <a:t>FCC – ~1000 </a:t>
            </a:r>
            <a:r>
              <a:rPr lang="fr-FR" sz="1800" dirty="0" err="1">
                <a:sym typeface="Wingdings" pitchFamily="2" charset="2"/>
              </a:rPr>
              <a:t>cavities</a:t>
            </a:r>
            <a:r>
              <a:rPr lang="fr-FR" sz="1800" dirty="0">
                <a:sym typeface="Wingdings" pitchFamily="2" charset="2"/>
              </a:rPr>
              <a:t>, ILC - 8000 </a:t>
            </a:r>
            <a:r>
              <a:rPr lang="fr-FR" sz="1800" dirty="0" err="1">
                <a:sym typeface="Wingdings" pitchFamily="2" charset="2"/>
              </a:rPr>
              <a:t>cavities</a:t>
            </a:r>
            <a:r>
              <a:rPr lang="fr-FR" sz="1800" dirty="0">
                <a:sym typeface="Wingdings" pitchFamily="2" charset="2"/>
              </a:rPr>
              <a:t>).</a:t>
            </a:r>
            <a:endParaRPr lang="en-US" sz="1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6013D9-F7B2-D376-6788-A051C5583B5F}"/>
              </a:ext>
            </a:extLst>
          </p:cNvPr>
          <p:cNvSpPr txBox="1"/>
          <p:nvPr/>
        </p:nvSpPr>
        <p:spPr>
          <a:xfrm>
            <a:off x="475119" y="5825590"/>
            <a:ext cx="5341528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dirty="0"/>
              <a:t>CERN (CH), CEA and </a:t>
            </a:r>
            <a:r>
              <a:rPr lang="fr-FR" b="1" dirty="0" err="1"/>
              <a:t>IJCLab</a:t>
            </a:r>
            <a:r>
              <a:rPr lang="fr-FR" b="1" dirty="0"/>
              <a:t> (F), DESY, HZB, </a:t>
            </a:r>
            <a:r>
              <a:rPr lang="fr-FR" b="1" dirty="0" err="1"/>
              <a:t>Hamburg</a:t>
            </a:r>
            <a:r>
              <a:rPr lang="fr-FR" b="1" dirty="0"/>
              <a:t>-Uni (D), INFN (LASA, LNF, LNL), STFC (UK)</a:t>
            </a:r>
          </a:p>
        </p:txBody>
      </p:sp>
      <p:pic>
        <p:nvPicPr>
          <p:cNvPr id="8" name="Picture 15">
            <a:extLst>
              <a:ext uri="{FF2B5EF4-FFF2-40B4-BE49-F238E27FC236}">
                <a16:creationId xmlns:a16="http://schemas.microsoft.com/office/drawing/2014/main" id="{8572BD18-8D03-8CE4-C00C-4F46E18026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88827" y="-497378"/>
            <a:ext cx="914115" cy="4536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>
                <a:solidFill>
                  <a:schemeClr val="folHlink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C0A14ED-7FDE-721A-428C-0D31203855C6}"/>
              </a:ext>
            </a:extLst>
          </p:cNvPr>
          <p:cNvSpPr txBox="1">
            <a:spLocks/>
          </p:cNvSpPr>
          <p:nvPr/>
        </p:nvSpPr>
        <p:spPr>
          <a:xfrm>
            <a:off x="6482335" y="1135229"/>
            <a:ext cx="5539486" cy="538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b="1" dirty="0">
                <a:solidFill>
                  <a:srgbClr val="C00000"/>
                </a:solidFill>
              </a:rPr>
              <a:t>Goals: high Q</a:t>
            </a:r>
            <a:r>
              <a:rPr lang="en-US" b="1" baseline="-25000" dirty="0">
                <a:solidFill>
                  <a:srgbClr val="C00000"/>
                </a:solidFill>
              </a:rPr>
              <a:t>0 </a:t>
            </a:r>
            <a:r>
              <a:rPr lang="en-US" b="1" dirty="0">
                <a:solidFill>
                  <a:srgbClr val="C00000"/>
                </a:solidFill>
              </a:rPr>
              <a:t>@ 4.2K; much higher </a:t>
            </a:r>
            <a:r>
              <a:rPr lang="en-US" b="1" dirty="0" err="1">
                <a:solidFill>
                  <a:srgbClr val="C00000"/>
                </a:solidFill>
              </a:rPr>
              <a:t>E</a:t>
            </a:r>
            <a:r>
              <a:rPr lang="en-US" b="1" baseline="-25000" dirty="0" err="1">
                <a:solidFill>
                  <a:srgbClr val="C00000"/>
                </a:solidFill>
              </a:rPr>
              <a:t>acc</a:t>
            </a:r>
            <a:r>
              <a:rPr lang="en-US" b="1" dirty="0">
                <a:solidFill>
                  <a:srgbClr val="C00000"/>
                </a:solidFill>
              </a:rPr>
              <a:t>.</a:t>
            </a:r>
          </a:p>
          <a:p>
            <a:pPr marL="0" lvl="1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fr-FR" sz="2200" b="1" dirty="0">
              <a:solidFill>
                <a:srgbClr val="C00000"/>
              </a:solidFill>
            </a:endParaRPr>
          </a:p>
          <a:p>
            <a:pPr marL="0" lvl="1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fr-FR" b="1" dirty="0">
              <a:solidFill>
                <a:srgbClr val="C00000"/>
              </a:solidFill>
            </a:endParaRPr>
          </a:p>
          <a:p>
            <a:pPr marL="0" lvl="1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fr-FR" b="1" dirty="0">
              <a:solidFill>
                <a:srgbClr val="C00000"/>
              </a:solidFill>
            </a:endParaRPr>
          </a:p>
          <a:p>
            <a:pPr marL="0" lvl="1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fr-FR" b="1" dirty="0">
              <a:solidFill>
                <a:srgbClr val="C00000"/>
              </a:solidFill>
            </a:endParaRPr>
          </a:p>
          <a:p>
            <a:pPr marL="0" lvl="1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A15 materials</a:t>
            </a:r>
            <a:r>
              <a:rPr lang="en-US" sz="2200" b="1" dirty="0"/>
              <a:t>: Nb</a:t>
            </a:r>
            <a:r>
              <a:rPr lang="en-US" sz="2200" b="1" baseline="-25000" dirty="0"/>
              <a:t>3</a:t>
            </a:r>
            <a:r>
              <a:rPr lang="en-US" sz="2200" b="1" dirty="0"/>
              <a:t>Sn-on-Nb</a:t>
            </a:r>
            <a:r>
              <a:rPr lang="en-US" sz="2200" dirty="0"/>
              <a:t> (USA). </a:t>
            </a:r>
            <a:r>
              <a:rPr lang="en-US" sz="2200" b="1" dirty="0"/>
              <a:t>Nb</a:t>
            </a:r>
            <a:r>
              <a:rPr lang="en-US" sz="2200" b="1" baseline="-25000" dirty="0"/>
              <a:t>3</a:t>
            </a:r>
            <a:r>
              <a:rPr lang="en-US" sz="2200" b="1" dirty="0"/>
              <a:t>Sn-on-Cu</a:t>
            </a:r>
            <a:r>
              <a:rPr lang="en-US" sz="2200" dirty="0"/>
              <a:t> (</a:t>
            </a:r>
            <a:r>
              <a:rPr lang="en-US" sz="2200" b="1" dirty="0"/>
              <a:t>IFAST EU project</a:t>
            </a:r>
            <a:r>
              <a:rPr lang="en-US" sz="2200" dirty="0"/>
              <a:t>, on going) </a:t>
            </a:r>
          </a:p>
          <a:p>
            <a:pPr marL="0" lvl="1" indent="0">
              <a:lnSpc>
                <a:spcPct val="110000"/>
              </a:lnSpc>
              <a:spcBef>
                <a:spcPts val="0"/>
              </a:spcBef>
              <a:buClr>
                <a:srgbClr val="E50019"/>
              </a:buClr>
              <a:buFont typeface="Arial" panose="020B060402020202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SIS (multi-layer): </a:t>
            </a:r>
            <a:r>
              <a:rPr lang="en-US" sz="2200" b="1" dirty="0"/>
              <a:t>higher performance, less defect-sensitive (</a:t>
            </a:r>
            <a:r>
              <a:rPr lang="en-US" sz="2200" dirty="0" err="1"/>
              <a:t>sample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sz="2200" dirty="0" err="1"/>
              <a:t>cavity</a:t>
            </a:r>
            <a:r>
              <a:rPr lang="en-US" sz="2200" dirty="0"/>
              <a:t>, CEA).</a:t>
            </a:r>
          </a:p>
          <a:p>
            <a:pPr marL="0" lvl="1" indent="0">
              <a:lnSpc>
                <a:spcPct val="110000"/>
              </a:lnSpc>
              <a:spcBef>
                <a:spcPts val="0"/>
              </a:spcBef>
              <a:buClr>
                <a:srgbClr val="E50019"/>
              </a:buClr>
              <a:buFont typeface="Arial" panose="020B060402020202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Cu cavity base production R&amp;D:</a:t>
            </a:r>
            <a:r>
              <a:rPr lang="en-US" sz="2200" b="1" dirty="0"/>
              <a:t> spinning</a:t>
            </a:r>
            <a:r>
              <a:rPr lang="en-US" sz="2200" dirty="0"/>
              <a:t> (CERN, INFN), </a:t>
            </a:r>
            <a:r>
              <a:rPr lang="en-US" sz="2200" b="1" dirty="0"/>
              <a:t>3D-printing</a:t>
            </a:r>
            <a:r>
              <a:rPr lang="en-US" sz="2200" dirty="0"/>
              <a:t>; </a:t>
            </a:r>
            <a:r>
              <a:rPr lang="en-US" sz="2200" b="1" dirty="0"/>
              <a:t>Cu-surface preparation</a:t>
            </a:r>
            <a:r>
              <a:rPr lang="en-US" sz="2200" dirty="0"/>
              <a:t>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it-IT" sz="3200" dirty="0"/>
          </a:p>
        </p:txBody>
      </p:sp>
      <p:pic>
        <p:nvPicPr>
          <p:cNvPr id="11" name="Image 5">
            <a:extLst>
              <a:ext uri="{FF2B5EF4-FFF2-40B4-BE49-F238E27FC236}">
                <a16:creationId xmlns:a16="http://schemas.microsoft.com/office/drawing/2014/main" id="{CC33D7E3-7A49-725F-0814-08A0E250AB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742" b="1"/>
          <a:stretch/>
        </p:blipFill>
        <p:spPr>
          <a:xfrm>
            <a:off x="6411755" y="1557639"/>
            <a:ext cx="2003891" cy="14964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2E5CE7D-C92E-0702-DEC6-66CC4A0157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8622" y="1757639"/>
            <a:ext cx="2003891" cy="105042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CBB2E65-1EDA-C018-83D0-96D5D55B2A38}"/>
              </a:ext>
            </a:extLst>
          </p:cNvPr>
          <p:cNvSpPr txBox="1"/>
          <p:nvPr/>
        </p:nvSpPr>
        <p:spPr>
          <a:xfrm>
            <a:off x="7479879" y="2074383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70C0"/>
                </a:solidFill>
              </a:rPr>
              <a:t>Nb</a:t>
            </a:r>
            <a:r>
              <a:rPr lang="it-IT" baseline="-25000" dirty="0">
                <a:solidFill>
                  <a:srgbClr val="0070C0"/>
                </a:solidFill>
              </a:rPr>
              <a:t>3</a:t>
            </a:r>
            <a:r>
              <a:rPr lang="it-IT" dirty="0">
                <a:solidFill>
                  <a:srgbClr val="0070C0"/>
                </a:solidFill>
              </a:rPr>
              <a:t>Sn/Nb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404AAF-31A7-6006-0165-9DEE9AF00E19}"/>
              </a:ext>
            </a:extLst>
          </p:cNvPr>
          <p:cNvSpPr txBox="1"/>
          <p:nvPr/>
        </p:nvSpPr>
        <p:spPr>
          <a:xfrm>
            <a:off x="6214745" y="5825591"/>
            <a:ext cx="5807076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/>
              <a:t>CEA-</a:t>
            </a:r>
            <a:r>
              <a:rPr lang="en-US" b="1" dirty="0" err="1"/>
              <a:t>Saclay</a:t>
            </a:r>
            <a:r>
              <a:rPr lang="en-US" b="1" dirty="0"/>
              <a:t>, CERN, HZB, HZDR, INFN, STFC, USI, </a:t>
            </a:r>
            <a:r>
              <a:rPr lang="en-US" dirty="0"/>
              <a:t> </a:t>
            </a:r>
            <a:r>
              <a:rPr lang="en-US" b="1" dirty="0"/>
              <a:t>Hamburg U. (DESY),</a:t>
            </a:r>
            <a:r>
              <a:rPr lang="en-US" dirty="0"/>
              <a:t> (</a:t>
            </a:r>
            <a:r>
              <a:rPr lang="en-US" b="1" dirty="0">
                <a:solidFill>
                  <a:srgbClr val="FF0000"/>
                </a:solidFill>
              </a:rPr>
              <a:t>I.FAST-WP</a:t>
            </a:r>
            <a:r>
              <a:rPr lang="en-US" dirty="0"/>
              <a:t>) </a:t>
            </a:r>
            <a:r>
              <a:rPr lang="en-US" dirty="0">
                <a:solidFill>
                  <a:srgbClr val="7030A0"/>
                </a:solidFill>
              </a:rPr>
              <a:t>JLAB, </a:t>
            </a:r>
            <a:r>
              <a:rPr lang="en-US" dirty="0" err="1">
                <a:solidFill>
                  <a:srgbClr val="7030A0"/>
                </a:solidFill>
              </a:rPr>
              <a:t>KeK</a:t>
            </a:r>
            <a:r>
              <a:rPr lang="en-US" dirty="0">
                <a:solidFill>
                  <a:srgbClr val="7030A0"/>
                </a:solidFill>
              </a:rPr>
              <a:t> and FNAL </a:t>
            </a:r>
            <a:endParaRPr lang="en-US" b="1" dirty="0">
              <a:solidFill>
                <a:srgbClr val="7030A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14F35E-2D23-8D27-2A4E-876602E4E4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07E5726-B824-24C5-1887-9CD4D4A6E8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30123" y="1531990"/>
            <a:ext cx="1452077" cy="1422963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A56DC1D6-858B-5094-F62A-79FF294FE036}"/>
              </a:ext>
            </a:extLst>
          </p:cNvPr>
          <p:cNvSpPr txBox="1">
            <a:spLocks/>
          </p:cNvSpPr>
          <p:nvPr/>
        </p:nvSpPr>
        <p:spPr>
          <a:xfrm>
            <a:off x="1370233" y="164305"/>
            <a:ext cx="4625836" cy="8311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it-IT" sz="4700" dirty="0"/>
              <a:t>WG1 –Bulk Nb Cavities</a:t>
            </a:r>
            <a:br>
              <a:rPr lang="it-IT" dirty="0"/>
            </a:br>
            <a:r>
              <a:rPr lang="fr-FR" sz="3100" dirty="0"/>
              <a:t>M. Baylac (</a:t>
            </a:r>
            <a:r>
              <a:rPr lang="fr-FR" sz="3100" dirty="0" err="1"/>
              <a:t>IJCLab</a:t>
            </a:r>
            <a:r>
              <a:rPr lang="fr-FR" sz="3100" dirty="0"/>
              <a:t>), C. </a:t>
            </a:r>
            <a:r>
              <a:rPr lang="fr-FR" sz="3100" dirty="0" err="1"/>
              <a:t>Madec</a:t>
            </a:r>
            <a:r>
              <a:rPr lang="fr-FR" sz="3100" dirty="0"/>
              <a:t> (CEA) and L. Monaco (INFN)</a:t>
            </a:r>
            <a:endParaRPr lang="it-IT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2F42F8C7-7286-1EAD-4D78-2B400D901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5932" y="99966"/>
            <a:ext cx="5825890" cy="839034"/>
          </a:xfrm>
        </p:spPr>
        <p:txBody>
          <a:bodyPr>
            <a:normAutofit/>
          </a:bodyPr>
          <a:lstStyle/>
          <a:p>
            <a:r>
              <a:rPr lang="it-IT" sz="2800" dirty="0"/>
              <a:t>WG2 – Thin film Cavities</a:t>
            </a:r>
            <a:br>
              <a:rPr lang="it-IT" dirty="0"/>
            </a:br>
            <a:r>
              <a:rPr lang="fr-FR" sz="2000" dirty="0"/>
              <a:t>C. Antoine (CEA) and O. Malyshev (STFC)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3112403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E2C8FF7-FE05-4810-2A5D-38B30AC999D1}"/>
              </a:ext>
            </a:extLst>
          </p:cNvPr>
          <p:cNvSpPr/>
          <p:nvPr/>
        </p:nvSpPr>
        <p:spPr>
          <a:xfrm>
            <a:off x="6096000" y="1086122"/>
            <a:ext cx="5944481" cy="386303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Content Placeholder 12">
            <a:extLst>
              <a:ext uri="{FF2B5EF4-FFF2-40B4-BE49-F238E27FC236}">
                <a16:creationId xmlns:a16="http://schemas.microsoft.com/office/drawing/2014/main" id="{D2A9B906-0AEF-6C65-6785-9E678D300A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54" t="9573" r="33022" b="4957"/>
          <a:stretch/>
        </p:blipFill>
        <p:spPr>
          <a:xfrm rot="15936920">
            <a:off x="875623" y="570516"/>
            <a:ext cx="1383103" cy="25055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66E77A4-60F8-0EE5-AA3E-2A44E60B1A9C}"/>
              </a:ext>
            </a:extLst>
          </p:cNvPr>
          <p:cNvSpPr txBox="1"/>
          <p:nvPr/>
        </p:nvSpPr>
        <p:spPr>
          <a:xfrm>
            <a:off x="330334" y="2607654"/>
            <a:ext cx="5435287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Transmitting </a:t>
            </a:r>
            <a:r>
              <a:rPr lang="en-GB" sz="2000" b="1" dirty="0">
                <a:solidFill>
                  <a:srgbClr val="C00000"/>
                </a:solidFill>
              </a:rPr>
              <a:t>hundreds of kW (W’s </a:t>
            </a:r>
            <a:r>
              <a:rPr lang="en-GB" sz="2000" dirty="0"/>
              <a:t>in the cold mass) reliably </a:t>
            </a:r>
            <a:r>
              <a:rPr lang="en-GB" sz="2000" b="1" dirty="0">
                <a:solidFill>
                  <a:srgbClr val="C00000"/>
                </a:solidFill>
              </a:rPr>
              <a:t>through thin ceramic windows </a:t>
            </a:r>
            <a:r>
              <a:rPr lang="en-GB" sz="2000" dirty="0"/>
              <a:t>(diameter ~ 5÷ 50 cm) </a:t>
            </a:r>
            <a:r>
              <a:rPr lang="en-GB" sz="2000" b="1" dirty="0"/>
              <a:t>into SRF cavities</a:t>
            </a:r>
            <a:r>
              <a:rPr lang="en-GB" sz="2000" dirty="0"/>
              <a:t>.</a:t>
            </a:r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C77B3461-5124-B968-BD49-02C23A35AD79}"/>
              </a:ext>
            </a:extLst>
          </p:cNvPr>
          <p:cNvSpPr txBox="1">
            <a:spLocks/>
          </p:cNvSpPr>
          <p:nvPr/>
        </p:nvSpPr>
        <p:spPr>
          <a:xfrm>
            <a:off x="7247021" y="1207462"/>
            <a:ext cx="4762500" cy="11569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sz="2000" b="1" dirty="0">
                <a:solidFill>
                  <a:srgbClr val="C00000"/>
                </a:solidFill>
              </a:rPr>
              <a:t>1. Ceramic window!  </a:t>
            </a:r>
            <a:r>
              <a:rPr lang="it-IT" sz="2000" dirty="0">
                <a:solidFill>
                  <a:srgbClr val="C00000"/>
                </a:solidFill>
              </a:rPr>
              <a:t>No leak allowed 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vs. cavity and entire machine, </a:t>
            </a:r>
            <a:r>
              <a:rPr lang="en-US" sz="2000" dirty="0">
                <a:solidFill>
                  <a:srgbClr val="C00000"/>
                </a:solidFill>
                <a:latin typeface="Calibri" panose="020F0502020204030204"/>
              </a:rPr>
              <a:t>low losses 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at operating f  and T, but brazed, </a:t>
            </a:r>
            <a:r>
              <a:rPr lang="en-US" sz="2000" dirty="0">
                <a:solidFill>
                  <a:srgbClr val="C00000"/>
                </a:solidFill>
                <a:latin typeface="Calibri" panose="020F0502020204030204"/>
              </a:rPr>
              <a:t>low T-gradient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DCA668-EBE2-9ADA-AA0A-6A5DEAC8ABC3}"/>
              </a:ext>
            </a:extLst>
          </p:cNvPr>
          <p:cNvSpPr txBox="1"/>
          <p:nvPr/>
        </p:nvSpPr>
        <p:spPr>
          <a:xfrm>
            <a:off x="151519" y="3682507"/>
            <a:ext cx="5435287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2000" b="1" dirty="0" err="1">
                <a:solidFill>
                  <a:srgbClr val="0070C0"/>
                </a:solidFill>
              </a:rPr>
              <a:t>FCCee</a:t>
            </a:r>
            <a:r>
              <a:rPr lang="en-GB" sz="2000" dirty="0"/>
              <a:t> (Z→W,H → </a:t>
            </a:r>
            <a:r>
              <a:rPr lang="en-GB" sz="2000" dirty="0" err="1"/>
              <a:t>ttb</a:t>
            </a:r>
            <a:r>
              <a:rPr lang="en-GB" sz="2000" dirty="0"/>
              <a:t> modes): 112→864 couplers, </a:t>
            </a:r>
            <a:r>
              <a:rPr lang="en-GB" sz="2000" dirty="0">
                <a:solidFill>
                  <a:srgbClr val="C00000"/>
                </a:solidFill>
              </a:rPr>
              <a:t>CW</a:t>
            </a:r>
            <a:r>
              <a:rPr lang="en-GB" sz="2000" dirty="0"/>
              <a:t>, 400-800 MHz, </a:t>
            </a:r>
            <a:r>
              <a:rPr lang="en-GB" sz="2000" b="1" dirty="0">
                <a:solidFill>
                  <a:srgbClr val="C00000"/>
                </a:solidFill>
              </a:rPr>
              <a:t>P = 165 - 900 kW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2000" b="1" dirty="0">
                <a:solidFill>
                  <a:srgbClr val="0070C0"/>
                </a:solidFill>
              </a:rPr>
              <a:t>MC</a:t>
            </a:r>
            <a:r>
              <a:rPr lang="en-GB" sz="2000" dirty="0"/>
              <a:t> (SC driver, NC RF, SC RCS): 250, 7000, 4500 couplers, </a:t>
            </a:r>
            <a:r>
              <a:rPr lang="en-GB" sz="2000" dirty="0">
                <a:solidFill>
                  <a:srgbClr val="C00000"/>
                </a:solidFill>
              </a:rPr>
              <a:t>dc 0.05% → 4%</a:t>
            </a:r>
            <a:r>
              <a:rPr lang="en-GB" sz="2000" dirty="0"/>
              <a:t>, 325-1300 MHz, </a:t>
            </a:r>
            <a:r>
              <a:rPr lang="en-GB" sz="2000" b="1" dirty="0">
                <a:solidFill>
                  <a:srgbClr val="C00000"/>
                </a:solidFill>
              </a:rPr>
              <a:t>P</a:t>
            </a:r>
            <a:r>
              <a:rPr lang="en-GB" sz="2000" b="1" baseline="-25000" dirty="0">
                <a:solidFill>
                  <a:srgbClr val="C00000"/>
                </a:solidFill>
              </a:rPr>
              <a:t> </a:t>
            </a:r>
            <a:r>
              <a:rPr lang="en-GB" sz="2000" b="1" dirty="0">
                <a:solidFill>
                  <a:srgbClr val="C00000"/>
                </a:solidFill>
              </a:rPr>
              <a:t>= 100 - 4000 kW</a:t>
            </a:r>
          </a:p>
          <a:p>
            <a:r>
              <a:rPr lang="it-IT" sz="2000" b="1" i="1" dirty="0"/>
              <a:t>(for </a:t>
            </a:r>
            <a:r>
              <a:rPr lang="it-IT" sz="2000" b="1" i="1" dirty="0">
                <a:solidFill>
                  <a:srgbClr val="C00000"/>
                </a:solidFill>
              </a:rPr>
              <a:t>ILC</a:t>
            </a:r>
            <a:r>
              <a:rPr lang="it-IT" sz="2000" b="1" i="1" dirty="0"/>
              <a:t> and </a:t>
            </a:r>
            <a:r>
              <a:rPr lang="it-IT" sz="2000" b="1" i="1" dirty="0">
                <a:solidFill>
                  <a:srgbClr val="C00000"/>
                </a:solidFill>
              </a:rPr>
              <a:t>CLIC</a:t>
            </a:r>
            <a:r>
              <a:rPr lang="it-IT" sz="2000" b="1" i="1" dirty="0"/>
              <a:t>: FP specs achieved)</a:t>
            </a:r>
          </a:p>
        </p:txBody>
      </p:sp>
      <p:pic>
        <p:nvPicPr>
          <p:cNvPr id="9" name="Picture 2" descr="G:\Departments\AB\Groups\RF\Sections\SR\Prevessin\Photographies\ACS MC\IMG_1737.jpg">
            <a:extLst>
              <a:ext uri="{FF2B5EF4-FFF2-40B4-BE49-F238E27FC236}">
                <a16:creationId xmlns:a16="http://schemas.microsoft.com/office/drawing/2014/main" id="{4320F5AC-7EAA-82E7-EFBA-C67D2D9DD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194277" y="1320727"/>
            <a:ext cx="1003573" cy="9304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99D664F-3D0C-7466-8E67-0312EAA11E8A}"/>
              </a:ext>
            </a:extLst>
          </p:cNvPr>
          <p:cNvSpPr txBox="1"/>
          <p:nvPr/>
        </p:nvSpPr>
        <p:spPr>
          <a:xfrm>
            <a:off x="151519" y="6043662"/>
            <a:ext cx="5841413" cy="7078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HOMs couplers </a:t>
            </a:r>
            <a:r>
              <a:rPr lang="it-IT" sz="2000" dirty="0"/>
              <a:t>(see iSAS proposal): R&amp;D on 800, 1300 MHz multicell;  ~ kW RF power out of the cold mass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C8D712-34BC-CA34-076E-57EE5F22E434}"/>
              </a:ext>
            </a:extLst>
          </p:cNvPr>
          <p:cNvSpPr txBox="1"/>
          <p:nvPr/>
        </p:nvSpPr>
        <p:spPr>
          <a:xfrm>
            <a:off x="6128189" y="5012472"/>
            <a:ext cx="5912292" cy="17543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spc="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FABRICATION CAPABILITIES, TEST STAND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70C0"/>
                </a:solidFill>
              </a:rPr>
              <a:t>CERN</a:t>
            </a:r>
            <a:r>
              <a:rPr lang="en-US" sz="1800" dirty="0">
                <a:solidFill>
                  <a:srgbClr val="0070C0"/>
                </a:solidFill>
              </a:rPr>
              <a:t>: </a:t>
            </a:r>
            <a:r>
              <a:rPr lang="en-US" sz="1800" b="1" dirty="0">
                <a:solidFill>
                  <a:srgbClr val="C00000"/>
                </a:solidFill>
              </a:rPr>
              <a:t>for future colliders, long-term expertise</a:t>
            </a:r>
            <a:r>
              <a:rPr lang="en-US" sz="1800" dirty="0"/>
              <a:t>; couplers for Soleil, ESRF, PERLE, … - </a:t>
            </a:r>
            <a:r>
              <a:rPr lang="en-US" sz="1800" b="1" dirty="0">
                <a:solidFill>
                  <a:srgbClr val="0070C0"/>
                </a:solidFill>
              </a:rPr>
              <a:t>CEA</a:t>
            </a:r>
            <a:r>
              <a:rPr lang="en-US" sz="1800" dirty="0">
                <a:solidFill>
                  <a:srgbClr val="0070C0"/>
                </a:solidFill>
              </a:rPr>
              <a:t>: </a:t>
            </a:r>
            <a:r>
              <a:rPr lang="en-US" sz="1800" dirty="0"/>
              <a:t>couplers on request for XFEL, ESS </a:t>
            </a:r>
            <a:r>
              <a:rPr lang="en-US" sz="1800" b="1" dirty="0">
                <a:solidFill>
                  <a:srgbClr val="0070C0"/>
                </a:solidFill>
              </a:rPr>
              <a:t>DESY</a:t>
            </a:r>
            <a:r>
              <a:rPr lang="en-US" sz="1800" dirty="0">
                <a:solidFill>
                  <a:srgbClr val="0070C0"/>
                </a:solidFill>
              </a:rPr>
              <a:t>: </a:t>
            </a:r>
            <a:r>
              <a:rPr lang="en-US" sz="1800" dirty="0"/>
              <a:t>1.3 GHz CW couplers  </a:t>
            </a:r>
            <a:r>
              <a:rPr lang="en-US" sz="1800" b="1" dirty="0">
                <a:solidFill>
                  <a:srgbClr val="0070C0"/>
                </a:solidFill>
              </a:rPr>
              <a:t>RI company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70C0"/>
                </a:solidFill>
              </a:rPr>
              <a:t>EIC (USA): </a:t>
            </a:r>
            <a:r>
              <a:rPr lang="en-US" sz="1800" dirty="0"/>
              <a:t>couplers with </a:t>
            </a:r>
            <a:r>
              <a:rPr lang="en-US" sz="1800" b="1" dirty="0">
                <a:solidFill>
                  <a:srgbClr val="C00000"/>
                </a:solidFill>
              </a:rPr>
              <a:t>challenging specs</a:t>
            </a:r>
            <a:r>
              <a:rPr lang="en-US" sz="1800" dirty="0"/>
              <a:t>, developments will </a:t>
            </a:r>
            <a:r>
              <a:rPr lang="en-US" sz="1800" b="1" dirty="0">
                <a:solidFill>
                  <a:srgbClr val="C00000"/>
                </a:solidFill>
              </a:rPr>
              <a:t>benefit next colliders</a:t>
            </a:r>
            <a:r>
              <a:rPr lang="en-US" sz="1800" dirty="0"/>
              <a:t>.</a:t>
            </a:r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8879825B-A259-8590-B95D-E15C413E5A63}"/>
              </a:ext>
            </a:extLst>
          </p:cNvPr>
          <p:cNvSpPr txBox="1">
            <a:spLocks/>
          </p:cNvSpPr>
          <p:nvPr/>
        </p:nvSpPr>
        <p:spPr>
          <a:xfrm>
            <a:off x="6114252" y="2239723"/>
            <a:ext cx="3610989" cy="23785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it-IT" sz="18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sz="1800" dirty="0"/>
              <a:t>2. CERN SPS </a:t>
            </a:r>
            <a:r>
              <a:rPr lang="it-IT" sz="1800" b="1" dirty="0"/>
              <a:t>resonant ring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it-IT" sz="18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sz="1800" b="1" dirty="0"/>
              <a:t>3. Fast Reactive Tuners </a:t>
            </a:r>
            <a:r>
              <a:rPr lang="it-IT" sz="1800" dirty="0"/>
              <a:t>(potential </a:t>
            </a:r>
            <a:r>
              <a:rPr lang="en-US" sz="1800" dirty="0"/>
              <a:t>game changer for tuning, transient beam loading, microphonics)</a:t>
            </a:r>
          </a:p>
        </p:txBody>
      </p:sp>
      <p:pic>
        <p:nvPicPr>
          <p:cNvPr id="14" name="Content Placeholder 9">
            <a:extLst>
              <a:ext uri="{FF2B5EF4-FFF2-40B4-BE49-F238E27FC236}">
                <a16:creationId xmlns:a16="http://schemas.microsoft.com/office/drawing/2014/main" id="{73C350BE-32AD-64DF-40E2-5BB885C697A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5186" y="2376069"/>
            <a:ext cx="1074023" cy="11345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42C22A8-832B-FCF4-39CE-5E17D7B58C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9352" y="3682507"/>
            <a:ext cx="3300169" cy="121852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988A25F-1E2D-3531-E81E-321139F5D1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F50246B3-799A-5970-46E6-22DF6011B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4052" y="258790"/>
            <a:ext cx="9984021" cy="626301"/>
          </a:xfrm>
        </p:spPr>
        <p:txBody>
          <a:bodyPr>
            <a:normAutofit fontScale="90000"/>
          </a:bodyPr>
          <a:lstStyle/>
          <a:p>
            <a:r>
              <a:rPr lang="it-IT" sz="4000" dirty="0"/>
              <a:t>WG3: Fundamental Power Couplers (FPC) and HOM</a:t>
            </a:r>
            <a:br>
              <a:rPr lang="it-IT" sz="3600" dirty="0"/>
            </a:br>
            <a:r>
              <a:rPr lang="fr-FR" sz="3100" dirty="0"/>
              <a:t>F. Gerigk (CERN), A, Neumann (HZB) and E. Montesinos (CERN)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0049711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34956C-4C1F-3E24-0960-013FEBBDAC9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48343" y="1266319"/>
            <a:ext cx="5872163" cy="2788049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b="1" u="sng" dirty="0">
                <a:solidFill>
                  <a:srgbClr val="C00000"/>
                </a:solidFill>
              </a:rPr>
              <a:t>CLIC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b="1" dirty="0">
                <a:solidFill>
                  <a:srgbClr val="0070C0"/>
                </a:solidFill>
              </a:rPr>
              <a:t>HG (70 to 100 MV/m), </a:t>
            </a:r>
            <a:r>
              <a:rPr lang="en-GB" sz="1800" dirty="0"/>
              <a:t>X-Band with </a:t>
            </a:r>
            <a:r>
              <a:rPr lang="en-GB" sz="1800" b="1" dirty="0">
                <a:solidFill>
                  <a:srgbClr val="0070C0"/>
                </a:solidFill>
              </a:rPr>
              <a:t>very low breakdown rate,</a:t>
            </a:r>
            <a:r>
              <a:rPr lang="en-GB" sz="1800" dirty="0"/>
              <a:t> key for</a:t>
            </a:r>
            <a:r>
              <a:rPr lang="en-GB" sz="1800" dirty="0">
                <a:solidFill>
                  <a:srgbClr val="C00000"/>
                </a:solidFill>
              </a:rPr>
              <a:t> </a:t>
            </a:r>
            <a:r>
              <a:rPr lang="en-GB" sz="1800" b="1" dirty="0">
                <a:solidFill>
                  <a:srgbClr val="0070C0"/>
                </a:solidFill>
              </a:rPr>
              <a:t>cost</a:t>
            </a:r>
            <a:r>
              <a:rPr lang="en-GB" sz="1800" dirty="0">
                <a:solidFill>
                  <a:srgbClr val="C00000"/>
                </a:solidFill>
              </a:rPr>
              <a:t> </a:t>
            </a:r>
            <a:r>
              <a:rPr lang="en-GB" sz="1800" dirty="0"/>
              <a:t>(</a:t>
            </a:r>
            <a:r>
              <a:rPr lang="en-GB" sz="1800" dirty="0" err="1"/>
              <a:t>linac</a:t>
            </a:r>
            <a:r>
              <a:rPr lang="en-GB" sz="1800" dirty="0"/>
              <a:t> length) and </a:t>
            </a:r>
            <a:r>
              <a:rPr lang="en-GB" sz="1800" b="1" dirty="0">
                <a:solidFill>
                  <a:srgbClr val="0070C0"/>
                </a:solidFill>
              </a:rPr>
              <a:t>efficiency</a:t>
            </a:r>
            <a:r>
              <a:rPr lang="en-GB" sz="1800" dirty="0"/>
              <a:t> (BD).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b="1" dirty="0">
                <a:solidFill>
                  <a:srgbClr val="0070C0"/>
                </a:solidFill>
              </a:rPr>
              <a:t>Good alignment </a:t>
            </a:r>
            <a:r>
              <a:rPr lang="en-GB" sz="1800" dirty="0"/>
              <a:t>mitigates </a:t>
            </a:r>
            <a:r>
              <a:rPr lang="en-GB" sz="1800" b="1" dirty="0">
                <a:solidFill>
                  <a:srgbClr val="0070C0"/>
                </a:solidFill>
              </a:rPr>
              <a:t>HG/BD interplay (</a:t>
            </a:r>
            <a:r>
              <a:rPr lang="en-GB" sz="1800" dirty="0" err="1"/>
              <a:t>wakefields</a:t>
            </a:r>
            <a:r>
              <a:rPr lang="en-GB" sz="1800" dirty="0"/>
              <a:t>)</a:t>
            </a:r>
            <a:r>
              <a:rPr lang="en-GB" sz="1800" b="1" dirty="0"/>
              <a:t>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b="1" u="sng" dirty="0">
                <a:solidFill>
                  <a:srgbClr val="C00000"/>
                </a:solidFill>
              </a:rPr>
              <a:t>Muon Collider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/>
              <a:t>Muon capture: </a:t>
            </a:r>
            <a:r>
              <a:rPr lang="en-GB" sz="1800" b="1" dirty="0">
                <a:solidFill>
                  <a:srgbClr val="0070C0"/>
                </a:solidFill>
              </a:rPr>
              <a:t>HG</a:t>
            </a:r>
            <a:r>
              <a:rPr lang="en-GB" sz="1800" dirty="0"/>
              <a:t> </a:t>
            </a:r>
            <a:r>
              <a:rPr lang="en-GB" sz="1800" b="1" dirty="0">
                <a:solidFill>
                  <a:srgbClr val="0070C0"/>
                </a:solidFill>
              </a:rPr>
              <a:t>with</a:t>
            </a:r>
            <a:r>
              <a:rPr lang="en-GB" sz="1800" dirty="0"/>
              <a:t> </a:t>
            </a:r>
            <a:r>
              <a:rPr lang="en-GB" sz="1800" b="1" dirty="0">
                <a:solidFill>
                  <a:srgbClr val="0070C0"/>
                </a:solidFill>
              </a:rPr>
              <a:t>high external magnetic field</a:t>
            </a:r>
            <a:r>
              <a:rPr lang="en-GB" sz="1800" dirty="0"/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b="1" u="sng" dirty="0">
                <a:solidFill>
                  <a:srgbClr val="C00000"/>
                </a:solidFill>
              </a:rPr>
              <a:t>FCC-</a:t>
            </a:r>
            <a:r>
              <a:rPr lang="en-GB" sz="2000" b="1" u="sng" dirty="0" err="1">
                <a:solidFill>
                  <a:srgbClr val="C00000"/>
                </a:solidFill>
              </a:rPr>
              <a:t>ee</a:t>
            </a:r>
            <a:r>
              <a:rPr lang="en-GB" sz="2000" dirty="0"/>
              <a:t> </a:t>
            </a:r>
            <a:r>
              <a:rPr lang="en-GB" sz="1800" dirty="0"/>
              <a:t>20 GeV </a:t>
            </a:r>
            <a:r>
              <a:rPr lang="en-GB" sz="1800" b="1" dirty="0">
                <a:solidFill>
                  <a:srgbClr val="0070C0"/>
                </a:solidFill>
              </a:rPr>
              <a:t>NC injector; </a:t>
            </a:r>
            <a:r>
              <a:rPr lang="en-GB" sz="2000" b="1" u="sng" dirty="0">
                <a:solidFill>
                  <a:srgbClr val="C00000"/>
                </a:solidFill>
              </a:rPr>
              <a:t>FCC-</a:t>
            </a:r>
            <a:r>
              <a:rPr lang="en-GB" sz="2000" b="1" u="sng" dirty="0" err="1">
                <a:solidFill>
                  <a:srgbClr val="C00000"/>
                </a:solidFill>
              </a:rPr>
              <a:t>hh</a:t>
            </a:r>
            <a:r>
              <a:rPr lang="en-GB" sz="1800" b="1" dirty="0">
                <a:solidFill>
                  <a:srgbClr val="0070C0"/>
                </a:solidFill>
              </a:rPr>
              <a:t> </a:t>
            </a:r>
            <a:r>
              <a:rPr lang="en-GB" sz="1800" dirty="0"/>
              <a:t> </a:t>
            </a:r>
            <a:r>
              <a:rPr lang="en-GB" sz="1800" b="1" dirty="0">
                <a:solidFill>
                  <a:srgbClr val="0070C0"/>
                </a:solidFill>
              </a:rPr>
              <a:t>E-separators (</a:t>
            </a:r>
            <a:r>
              <a:rPr lang="en-GB" sz="1800" dirty="0"/>
              <a:t>S and C-Band).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Synergic with applications outside HEP (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60 - 70 MV/m)</a:t>
            </a: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B3B7507B-BD2A-996E-FC35-30E8906D95A6}"/>
              </a:ext>
            </a:extLst>
          </p:cNvPr>
          <p:cNvSpPr txBox="1">
            <a:spLocks/>
          </p:cNvSpPr>
          <p:nvPr/>
        </p:nvSpPr>
        <p:spPr>
          <a:xfrm>
            <a:off x="265187" y="4282729"/>
            <a:ext cx="5955319" cy="24188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100" b="1" dirty="0">
                <a:solidFill>
                  <a:srgbClr val="0070C0"/>
                </a:solidFill>
              </a:rPr>
              <a:t>Operational test infrastructures</a:t>
            </a:r>
            <a:r>
              <a:rPr lang="en-US" sz="2100" b="1" dirty="0"/>
              <a:t>: CERN</a:t>
            </a:r>
            <a:r>
              <a:rPr lang="en-US" sz="2100" dirty="0"/>
              <a:t> (n.3, 50 MW, 12 GHz), </a:t>
            </a:r>
            <a:r>
              <a:rPr lang="en-US" sz="2100" b="1" dirty="0"/>
              <a:t>Trieste</a:t>
            </a:r>
            <a:r>
              <a:rPr lang="en-US" sz="2100" dirty="0"/>
              <a:t> (45 MW, 3 GHz), </a:t>
            </a:r>
            <a:r>
              <a:rPr lang="en-US" sz="2100" b="1" dirty="0"/>
              <a:t>Valencia</a:t>
            </a:r>
            <a:r>
              <a:rPr lang="en-US" sz="2100" dirty="0"/>
              <a:t> (7.5 MW, 3 GHz), </a:t>
            </a:r>
            <a:r>
              <a:rPr lang="en-US" sz="2100" b="1" dirty="0"/>
              <a:t>Frascati</a:t>
            </a:r>
            <a:r>
              <a:rPr lang="en-US" sz="2100" dirty="0"/>
              <a:t> (50 MW, 12 GHz), </a:t>
            </a:r>
            <a:r>
              <a:rPr lang="sv-SE" sz="2100" b="1" dirty="0"/>
              <a:t>Uppsala</a:t>
            </a:r>
            <a:r>
              <a:rPr lang="sv-SE" sz="2100" dirty="0"/>
              <a:t> (cryo pulsed DC sys)</a:t>
            </a:r>
            <a:endParaRPr lang="en-US" sz="21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100" b="1" dirty="0">
                <a:solidFill>
                  <a:srgbClr val="0070C0"/>
                </a:solidFill>
              </a:rPr>
              <a:t>X-band linearizers and deflectors</a:t>
            </a:r>
            <a:r>
              <a:rPr lang="en-US" sz="2100" b="1" dirty="0"/>
              <a:t>: PSI</a:t>
            </a:r>
            <a:r>
              <a:rPr lang="en-US" sz="2100" dirty="0"/>
              <a:t>, </a:t>
            </a:r>
            <a:r>
              <a:rPr lang="en-US" sz="2100" b="1" dirty="0"/>
              <a:t>DESY</a:t>
            </a:r>
            <a:r>
              <a:rPr lang="en-US" sz="2100" dirty="0"/>
              <a:t>, </a:t>
            </a:r>
            <a:r>
              <a:rPr lang="en-US" sz="2100" b="1" dirty="0"/>
              <a:t>STFC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100" b="1" dirty="0" err="1">
                <a:solidFill>
                  <a:srgbClr val="0070C0"/>
                </a:solidFill>
              </a:rPr>
              <a:t>Linac</a:t>
            </a:r>
            <a:r>
              <a:rPr lang="en-US" sz="2100" b="1" dirty="0">
                <a:solidFill>
                  <a:srgbClr val="0070C0"/>
                </a:solidFill>
              </a:rPr>
              <a:t> design, operation</a:t>
            </a:r>
            <a:r>
              <a:rPr lang="en-US" sz="2100" b="1" dirty="0"/>
              <a:t>: INFN (Roma and LNF)</a:t>
            </a:r>
            <a:r>
              <a:rPr lang="en-US" sz="2100" dirty="0"/>
              <a:t>,</a:t>
            </a:r>
            <a:r>
              <a:rPr lang="en-US" sz="2100" b="1" dirty="0"/>
              <a:t> CERN</a:t>
            </a:r>
            <a:r>
              <a:rPr lang="en-US" sz="2100" dirty="0"/>
              <a:t>,</a:t>
            </a:r>
            <a:r>
              <a:rPr lang="en-US" sz="2100" b="1" dirty="0"/>
              <a:t> PSI</a:t>
            </a:r>
            <a:r>
              <a:rPr lang="en-US" sz="2100" dirty="0"/>
              <a:t>,</a:t>
            </a:r>
            <a:r>
              <a:rPr lang="en-US" sz="2100" b="1" dirty="0"/>
              <a:t> Eindhoven</a:t>
            </a:r>
            <a:r>
              <a:rPr lang="en-US" sz="2100" dirty="0"/>
              <a:t>,</a:t>
            </a:r>
            <a:r>
              <a:rPr lang="en-US" sz="2100" b="1" dirty="0"/>
              <a:t> </a:t>
            </a:r>
            <a:r>
              <a:rPr lang="en-US" sz="2100" b="1" dirty="0" err="1"/>
              <a:t>Elettra</a:t>
            </a:r>
            <a:r>
              <a:rPr lang="en-US" sz="2100" b="1" dirty="0"/>
              <a:t>, Medical VHEE, FLASH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DD35C101-5632-EAE2-5CAE-4E1A5927DF33}"/>
              </a:ext>
            </a:extLst>
          </p:cNvPr>
          <p:cNvSpPr txBox="1">
            <a:spLocks/>
          </p:cNvSpPr>
          <p:nvPr/>
        </p:nvSpPr>
        <p:spPr>
          <a:xfrm>
            <a:off x="6459585" y="1289869"/>
            <a:ext cx="5458327" cy="3188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Achieved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2000" b="1" dirty="0">
                <a:solidFill>
                  <a:srgbClr val="0070C0"/>
                </a:solidFill>
              </a:rPr>
              <a:t>Gradient; understanding </a:t>
            </a:r>
            <a:r>
              <a:rPr lang="en-US" sz="2000" dirty="0"/>
              <a:t>of fundamentals physics; </a:t>
            </a:r>
            <a:r>
              <a:rPr lang="en-US" sz="2000" b="1" dirty="0">
                <a:solidFill>
                  <a:srgbClr val="0070C0"/>
                </a:solidFill>
              </a:rPr>
              <a:t>industry </a:t>
            </a:r>
            <a:r>
              <a:rPr lang="en-US" sz="2000" dirty="0"/>
              <a:t>on NC RF components/systems; </a:t>
            </a:r>
            <a:r>
              <a:rPr lang="en-US" sz="2000" b="1" dirty="0">
                <a:solidFill>
                  <a:srgbClr val="0070C0"/>
                </a:solidFill>
              </a:rPr>
              <a:t>synergies </a:t>
            </a:r>
            <a:r>
              <a:rPr lang="en-US" sz="2000" dirty="0"/>
              <a:t>(XFEL, Eupraxia, ICS, medical, plasma accelerator, RFQ, …)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Generated: </a:t>
            </a:r>
            <a:r>
              <a:rPr lang="en-US" sz="2000" b="1" dirty="0">
                <a:solidFill>
                  <a:srgbClr val="0070C0"/>
                </a:solidFill>
              </a:rPr>
              <a:t>dielectric structures</a:t>
            </a:r>
            <a:r>
              <a:rPr lang="en-US" sz="2000" dirty="0"/>
              <a:t>, short pulse acceleration and HT superconductors.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Required:  </a:t>
            </a:r>
            <a:r>
              <a:rPr lang="en-US" sz="2000" b="1" dirty="0">
                <a:solidFill>
                  <a:srgbClr val="0070C0"/>
                </a:solidFill>
              </a:rPr>
              <a:t>systems engineering, integration</a:t>
            </a:r>
            <a:r>
              <a:rPr lang="en-US" sz="2000" dirty="0"/>
              <a:t>, mechanics R&amp;D, design, </a:t>
            </a:r>
            <a:r>
              <a:rPr lang="en-US" sz="2000" b="1" dirty="0">
                <a:solidFill>
                  <a:srgbClr val="0070C0"/>
                </a:solidFill>
                <a:sym typeface="Symbol" panose="05050102010706020507" pitchFamily="18" charset="2"/>
              </a:rPr>
              <a:t>m</a:t>
            </a:r>
            <a:r>
              <a:rPr lang="en-US" sz="2000" b="1" dirty="0">
                <a:solidFill>
                  <a:srgbClr val="0070C0"/>
                </a:solidFill>
              </a:rPr>
              <a:t>-level alignment.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u="sng" dirty="0">
                <a:solidFill>
                  <a:srgbClr val="C00000"/>
                </a:solidFill>
              </a:rPr>
              <a:t>Fundamentals of breakdown</a:t>
            </a:r>
            <a:r>
              <a:rPr lang="en-US" sz="2000" dirty="0"/>
              <a:t>: on materials, plasma, surface physics, …</a:t>
            </a:r>
            <a:endParaRPr lang="en-US" sz="2000" b="1" u="sng" dirty="0">
              <a:solidFill>
                <a:srgbClr val="C0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2F19BE8-F134-E1BD-CC3A-EF69D9514D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0" r="14595"/>
          <a:stretch/>
        </p:blipFill>
        <p:spPr>
          <a:xfrm>
            <a:off x="6594107" y="4868029"/>
            <a:ext cx="2215074" cy="1537312"/>
          </a:xfrm>
          <a:prstGeom prst="rect">
            <a:avLst/>
          </a:prstGeom>
        </p:spPr>
      </p:pic>
      <p:pic>
        <p:nvPicPr>
          <p:cNvPr id="13" name="Picture 2" descr="MICE brings muon collider closer to reality | symmetry magazine">
            <a:extLst>
              <a:ext uri="{FF2B5EF4-FFF2-40B4-BE49-F238E27FC236}">
                <a16:creationId xmlns:a16="http://schemas.microsoft.com/office/drawing/2014/main" id="{233F3375-240B-AE42-772D-452A640316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330" y="4868028"/>
            <a:ext cx="2733002" cy="153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DE457DD-5C7E-E82D-1926-BF4469E538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  <p:sp>
        <p:nvSpPr>
          <p:cNvPr id="7" name="Title 11">
            <a:extLst>
              <a:ext uri="{FF2B5EF4-FFF2-40B4-BE49-F238E27FC236}">
                <a16:creationId xmlns:a16="http://schemas.microsoft.com/office/drawing/2014/main" id="{7D0C128C-E568-F04E-2E9F-ACA2E3669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514" y="236237"/>
            <a:ext cx="7422992" cy="626301"/>
          </a:xfrm>
        </p:spPr>
        <p:txBody>
          <a:bodyPr>
            <a:noAutofit/>
          </a:bodyPr>
          <a:lstStyle/>
          <a:p>
            <a:r>
              <a:rPr lang="en-US" sz="3600" dirty="0"/>
              <a:t>WG4: HG Normal-Conducting RF</a:t>
            </a:r>
            <a:br>
              <a:rPr lang="en-US" sz="4000" dirty="0"/>
            </a:br>
            <a:r>
              <a:rPr lang="en-US" sz="2800" dirty="0"/>
              <a:t>W. Wuensch (CERN) and D. Alesini (INFN)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5341189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4D0EF6AF-0D31-8C72-D138-D7F31C4C8ADB}"/>
              </a:ext>
            </a:extLst>
          </p:cNvPr>
          <p:cNvSpPr txBox="1">
            <a:spLocks/>
          </p:cNvSpPr>
          <p:nvPr/>
        </p:nvSpPr>
        <p:spPr>
          <a:xfrm>
            <a:off x="174525" y="1219162"/>
            <a:ext cx="5757043" cy="15962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20000"/>
              </a:lnSpc>
              <a:spcBef>
                <a:spcPts val="0"/>
              </a:spcBef>
            </a:pPr>
            <a:r>
              <a:rPr lang="en-US" sz="2000" b="1" dirty="0">
                <a:solidFill>
                  <a:srgbClr val="0070C0"/>
                </a:solidFill>
              </a:rPr>
              <a:t>High efficiency RF power sources</a:t>
            </a:r>
            <a:r>
              <a:rPr lang="en-US" sz="2000" b="1" dirty="0"/>
              <a:t> </a:t>
            </a:r>
            <a:r>
              <a:rPr lang="en-US" sz="2000" dirty="0"/>
              <a:t>for future large-scale particle accelerators (</a:t>
            </a:r>
            <a:r>
              <a:rPr lang="en-US" sz="2000" b="1" dirty="0"/>
              <a:t>LHC</a:t>
            </a:r>
            <a:r>
              <a:rPr lang="en-US" sz="2000" dirty="0"/>
              <a:t> and </a:t>
            </a:r>
            <a:r>
              <a:rPr lang="en-US" sz="2000" b="1" dirty="0" err="1"/>
              <a:t>FCC</a:t>
            </a:r>
            <a:r>
              <a:rPr lang="en-US" sz="2000" b="1" baseline="-25000" dirty="0" err="1"/>
              <a:t>ee</a:t>
            </a:r>
            <a:r>
              <a:rPr lang="en-US" sz="2000" dirty="0"/>
              <a:t>  first)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</a:pPr>
            <a:r>
              <a:rPr lang="en-US" sz="2000" b="1" dirty="0">
                <a:solidFill>
                  <a:srgbClr val="0070C0"/>
                </a:solidFill>
              </a:rPr>
              <a:t>In collaboration with industry to secure </a:t>
            </a:r>
            <a:r>
              <a:rPr lang="en-US" sz="2000" dirty="0"/>
              <a:t>to ensure decades of industry support. </a:t>
            </a:r>
            <a:endParaRPr lang="en-GB" sz="20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56806BF-2867-E74E-EC6A-74C663044518}"/>
              </a:ext>
            </a:extLst>
          </p:cNvPr>
          <p:cNvSpPr txBox="1">
            <a:spLocks/>
          </p:cNvSpPr>
          <p:nvPr/>
        </p:nvSpPr>
        <p:spPr>
          <a:xfrm>
            <a:off x="174524" y="4352330"/>
            <a:ext cx="5757043" cy="22961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b="1" dirty="0">
                <a:solidFill>
                  <a:srgbClr val="0070C0"/>
                </a:solidFill>
                <a:ea typeface="Calibri" panose="020F0502020204030204" pitchFamily="34" charset="0"/>
              </a:rPr>
              <a:t>Klystrons </a:t>
            </a:r>
            <a:r>
              <a:rPr lang="en-GB" sz="2000" dirty="0"/>
              <a:t>(</a:t>
            </a:r>
            <a:r>
              <a:rPr lang="en-GB" sz="2000" b="1" dirty="0"/>
              <a:t>CERN, Lancaster,</a:t>
            </a:r>
            <a:r>
              <a:rPr lang="en-GB" sz="2000" b="1" dirty="0">
                <a:solidFill>
                  <a:schemeClr val="bg1">
                    <a:lumMod val="50000"/>
                  </a:schemeClr>
                </a:solidFill>
              </a:rPr>
              <a:t> ESS, CEA</a:t>
            </a:r>
            <a:r>
              <a:rPr lang="en-GB" sz="2000" dirty="0"/>
              <a:t>)</a:t>
            </a:r>
            <a:r>
              <a:rPr lang="en-GB" sz="2000" b="1" dirty="0">
                <a:ea typeface="Calibri" panose="020F0502020204030204" pitchFamily="34" charset="0"/>
              </a:rPr>
              <a:t>: R&amp;D expensive, today done solely with industry (</a:t>
            </a:r>
            <a:r>
              <a:rPr lang="en-GB" sz="2000" b="1" dirty="0">
                <a:solidFill>
                  <a:srgbClr val="FF0000"/>
                </a:solidFill>
                <a:ea typeface="Calibri" panose="020F0502020204030204" pitchFamily="34" charset="0"/>
              </a:rPr>
              <a:t>3</a:t>
            </a:r>
            <a:r>
              <a:rPr lang="en-GB" sz="2000" b="1" dirty="0">
                <a:ea typeface="Calibri" panose="020F0502020204030204" pitchFamily="34" charset="0"/>
              </a:rPr>
              <a:t> qualified vendors</a:t>
            </a:r>
            <a:r>
              <a:rPr lang="en-GB" sz="2000" b="1" dirty="0">
                <a:solidFill>
                  <a:srgbClr val="FF0000"/>
                </a:solidFill>
                <a:ea typeface="Calibri" panose="020F0502020204030204" pitchFamily="34" charset="0"/>
              </a:rPr>
              <a:t>!</a:t>
            </a:r>
            <a:r>
              <a:rPr lang="en-GB" sz="2000" b="1" dirty="0">
                <a:ea typeface="Calibri" panose="020F0502020204030204" pitchFamily="34" charset="0"/>
              </a:rPr>
              <a:t>)</a:t>
            </a:r>
            <a:r>
              <a:rPr lang="en-GB" sz="2000" dirty="0">
                <a:ea typeface="Calibri" panose="020F0502020204030204" pitchFamily="34" charset="0"/>
              </a:rPr>
              <a:t>. </a:t>
            </a:r>
            <a:r>
              <a:rPr lang="en-GB" sz="2000" dirty="0"/>
              <a:t>50-100% cost increase in last ~5 yrs. </a:t>
            </a:r>
            <a:r>
              <a:rPr lang="en-US" sz="2000" b="1" dirty="0">
                <a:solidFill>
                  <a:srgbClr val="0070C0"/>
                </a:solidFill>
                <a:ea typeface="Calibri" panose="020F0502020204030204" pitchFamily="34" charset="0"/>
              </a:rPr>
              <a:t>SSPA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(</a:t>
            </a: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</a:rPr>
              <a:t>CERN, Uppsala, CEA </a:t>
            </a:r>
            <a:r>
              <a:rPr lang="en-US" sz="2000" b="1" dirty="0" err="1">
                <a:latin typeface="Calibri" panose="020F0502020204030204" pitchFamily="34" charset="0"/>
                <a:ea typeface="Calibri" panose="020F0502020204030204" pitchFamily="34" charset="0"/>
              </a:rPr>
              <a:t>Saclay</a:t>
            </a: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</a:rPr>
              <a:t>, INFN-</a:t>
            </a:r>
            <a:r>
              <a:rPr lang="en-US" sz="2000" b="1" dirty="0" err="1">
                <a:latin typeface="Calibri" panose="020F0502020204030204" pitchFamily="34" charset="0"/>
                <a:ea typeface="Calibri" panose="020F0502020204030204" pitchFamily="34" charset="0"/>
              </a:rPr>
              <a:t>Legnaro</a:t>
            </a: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</a:rPr>
              <a:t>, NCBJ (</a:t>
            </a:r>
            <a:r>
              <a:rPr lang="en-US" sz="2000" b="1" dirty="0" err="1">
                <a:latin typeface="Calibri" panose="020F0502020204030204" pitchFamily="34" charset="0"/>
                <a:ea typeface="Calibri" panose="020F0502020204030204" pitchFamily="34" charset="0"/>
              </a:rPr>
              <a:t>Swierk</a:t>
            </a: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</a:rPr>
              <a:t>), CIEMAT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)</a:t>
            </a:r>
            <a:r>
              <a:rPr lang="en-US" sz="2000" b="1" dirty="0">
                <a:ea typeface="Calibri" panose="020F0502020204030204" pitchFamily="34" charset="0"/>
              </a:rPr>
              <a:t>: industry on transistor (and </a:t>
            </a:r>
            <a:r>
              <a:rPr lang="en-US" sz="2000" dirty="0">
                <a:latin typeface="Symbol" panose="05050102010706020507" pitchFamily="18" charset="2"/>
                <a:ea typeface="Calibri" panose="020F0502020204030204" pitchFamily="34" charset="0"/>
              </a:rPr>
              <a:t>h) </a:t>
            </a:r>
            <a:r>
              <a:rPr lang="en-US" sz="2000" b="1" dirty="0">
                <a:ea typeface="Calibri" panose="020F0502020204030204" pitchFamily="34" charset="0"/>
              </a:rPr>
              <a:t>R&amp;D</a:t>
            </a:r>
            <a:r>
              <a:rPr lang="en-US" sz="2000" dirty="0">
                <a:ea typeface="Calibri" panose="020F0502020204030204" pitchFamily="34" charset="0"/>
              </a:rPr>
              <a:t>; </a:t>
            </a:r>
            <a:r>
              <a:rPr lang="en-US" sz="2000" b="1" dirty="0">
                <a:ea typeface="Calibri" panose="020F0502020204030204" pitchFamily="34" charset="0"/>
              </a:rPr>
              <a:t>labs</a:t>
            </a:r>
            <a:r>
              <a:rPr lang="en-US" sz="2000" dirty="0">
                <a:ea typeface="Calibri" panose="020F0502020204030204" pitchFamily="34" charset="0"/>
              </a:rPr>
              <a:t> contribute with </a:t>
            </a:r>
            <a:r>
              <a:rPr lang="en-US" sz="2000" b="1" dirty="0">
                <a:ea typeface="Calibri" panose="020F0502020204030204" pitchFamily="34" charset="0"/>
              </a:rPr>
              <a:t>combination/matching </a:t>
            </a:r>
            <a:r>
              <a:rPr lang="en-US" sz="2000" dirty="0">
                <a:ea typeface="Calibri" panose="020F0502020204030204" pitchFamily="34" charset="0"/>
              </a:rPr>
              <a:t>techniques</a:t>
            </a:r>
            <a:endParaRPr lang="en-GB" sz="2000" dirty="0">
              <a:ea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100010-3E52-71F9-D53D-4CDE355FA817}"/>
              </a:ext>
            </a:extLst>
          </p:cNvPr>
          <p:cNvSpPr txBox="1"/>
          <p:nvPr/>
        </p:nvSpPr>
        <p:spPr>
          <a:xfrm>
            <a:off x="265188" y="3076028"/>
            <a:ext cx="54520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ea typeface="Calibri" panose="020F0502020204030204" pitchFamily="34" charset="0"/>
              </a:rPr>
              <a:t>Only large projects can afford R&amp;D costs and risks, </a:t>
            </a:r>
          </a:p>
          <a:p>
            <a:r>
              <a:rPr lang="en-GB" sz="2000" dirty="0">
                <a:ea typeface="Calibri" panose="020F0502020204030204" pitchFamily="34" charset="0"/>
              </a:rPr>
              <a:t>which benefit many applications; for small labs </a:t>
            </a:r>
          </a:p>
          <a:p>
            <a:r>
              <a:rPr lang="en-GB" sz="2000" dirty="0">
                <a:ea typeface="Calibri" panose="020F0502020204030204" pitchFamily="34" charset="0"/>
              </a:rPr>
              <a:t>energy savings are not worth R&amp;D investment.</a:t>
            </a:r>
            <a:endParaRPr lang="it-IT" sz="20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9DF214-697A-CC5A-FEFA-DEFFD7A97A86}"/>
              </a:ext>
            </a:extLst>
          </p:cNvPr>
          <p:cNvGrpSpPr/>
          <p:nvPr/>
        </p:nvGrpSpPr>
        <p:grpSpPr>
          <a:xfrm>
            <a:off x="6290020" y="1115319"/>
            <a:ext cx="4674692" cy="2335696"/>
            <a:chOff x="-1198456" y="139763"/>
            <a:chExt cx="5433281" cy="319584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26D7607-07FD-5BE2-7A5E-F2C8B8766B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1416" y="139763"/>
              <a:ext cx="3138040" cy="319584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35D739B-8FA3-280E-F803-76C19CE1D3B1}"/>
                </a:ext>
              </a:extLst>
            </p:cNvPr>
            <p:cNvSpPr txBox="1"/>
            <p:nvPr/>
          </p:nvSpPr>
          <p:spPr>
            <a:xfrm>
              <a:off x="3399457" y="556892"/>
              <a:ext cx="835368" cy="3239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C00000"/>
                  </a:solidFill>
                </a:rPr>
                <a:t>105 MW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ED50A53-5472-3DCD-CC4F-01044C30D009}"/>
                </a:ext>
              </a:extLst>
            </p:cNvPr>
            <p:cNvSpPr txBox="1"/>
            <p:nvPr/>
          </p:nvSpPr>
          <p:spPr>
            <a:xfrm>
              <a:off x="-1198456" y="230449"/>
              <a:ext cx="967040" cy="54745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b="1" dirty="0" err="1"/>
                <a:t>FCCee</a:t>
              </a:r>
              <a:endParaRPr lang="en-GB" sz="2000" b="1" dirty="0"/>
            </a:p>
          </p:txBody>
        </p:sp>
      </p:grpSp>
      <p:pic>
        <p:nvPicPr>
          <p:cNvPr id="10" name="Picture 2">
            <a:extLst>
              <a:ext uri="{FF2B5EF4-FFF2-40B4-BE49-F238E27FC236}">
                <a16:creationId xmlns:a16="http://schemas.microsoft.com/office/drawing/2014/main" id="{34D93AC9-E450-9226-98C7-0226494E40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3" y="3689512"/>
            <a:ext cx="4808618" cy="2475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3F824B8-3C63-A67E-B960-D2F16E3EADD5}"/>
              </a:ext>
            </a:extLst>
          </p:cNvPr>
          <p:cNvSpPr txBox="1"/>
          <p:nvPr/>
        </p:nvSpPr>
        <p:spPr>
          <a:xfrm>
            <a:off x="6260435" y="6323522"/>
            <a:ext cx="5288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3.0 </a:t>
            </a:r>
            <a:r>
              <a:rPr lang="en-US" sz="2000" b="1" dirty="0" err="1"/>
              <a:t>TeV</a:t>
            </a:r>
            <a:r>
              <a:rPr lang="en-US" sz="2000" b="1" dirty="0"/>
              <a:t> </a:t>
            </a:r>
            <a:r>
              <a:rPr lang="en-US" sz="2000" b="1" dirty="0" err="1"/>
              <a:t>CLIC</a:t>
            </a:r>
            <a:r>
              <a:rPr lang="en-US" sz="2000" b="1" baseline="30000" dirty="0" err="1"/>
              <a:t>e</a:t>
            </a:r>
            <a:r>
              <a:rPr lang="en-US" baseline="30000" dirty="0" err="1"/>
              <a:t>+e</a:t>
            </a:r>
            <a:r>
              <a:rPr lang="en-US" baseline="30000" dirty="0"/>
              <a:t>-</a:t>
            </a:r>
            <a:r>
              <a:rPr lang="en-US" dirty="0"/>
              <a:t> ; pulsed, 1.0 GHz, P</a:t>
            </a:r>
            <a:r>
              <a:rPr lang="en-US" baseline="-25000" dirty="0"/>
              <a:t>RF, total</a:t>
            </a:r>
            <a:r>
              <a:rPr lang="en-US" dirty="0"/>
              <a:t> = </a:t>
            </a:r>
            <a:r>
              <a:rPr lang="en-US" b="1" dirty="0">
                <a:solidFill>
                  <a:srgbClr val="C00000"/>
                </a:solidFill>
              </a:rPr>
              <a:t>180 MW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F5A299-9F20-9535-D482-386D62AC897B}"/>
              </a:ext>
            </a:extLst>
          </p:cNvPr>
          <p:cNvSpPr txBox="1"/>
          <p:nvPr/>
        </p:nvSpPr>
        <p:spPr>
          <a:xfrm>
            <a:off x="10211265" y="1960001"/>
            <a:ext cx="19807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from </a:t>
            </a:r>
            <a:r>
              <a:rPr lang="it-IT" b="1" dirty="0">
                <a:solidFill>
                  <a:srgbClr val="0070C0"/>
                </a:solidFill>
              </a:rPr>
              <a:t>380</a:t>
            </a:r>
            <a:r>
              <a:rPr lang="it-IT" dirty="0"/>
              <a:t> klystrons </a:t>
            </a:r>
          </a:p>
          <a:p>
            <a:r>
              <a:rPr lang="it-IT" dirty="0"/>
              <a:t>and </a:t>
            </a:r>
            <a:r>
              <a:rPr lang="it-IT" b="1" dirty="0">
                <a:solidFill>
                  <a:srgbClr val="0070C0"/>
                </a:solidFill>
              </a:rPr>
              <a:t>600</a:t>
            </a:r>
            <a:r>
              <a:rPr lang="it-IT" dirty="0"/>
              <a:t> SSPAs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709E4A-CD62-DA19-3314-48B8AD94D8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2F34550-606A-AE7F-7D62-FC195E977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4757" y="209881"/>
            <a:ext cx="9581723" cy="626301"/>
          </a:xfrm>
        </p:spPr>
        <p:txBody>
          <a:bodyPr>
            <a:normAutofit fontScale="90000"/>
          </a:bodyPr>
          <a:lstStyle/>
          <a:p>
            <a:r>
              <a:rPr lang="en-GB" sz="4000" dirty="0"/>
              <a:t>WG5: </a:t>
            </a:r>
            <a:r>
              <a:rPr lang="en-US" sz="4000" dirty="0"/>
              <a:t>High Efficiency Amplifiers</a:t>
            </a:r>
            <a:br>
              <a:rPr lang="en-US" sz="4400" dirty="0"/>
            </a:br>
            <a:r>
              <a:rPr lang="en-US" sz="3100" dirty="0"/>
              <a:t>I. Syratchev (CERN), G. Burt (Lancaster U) and M. Jensen (ESS)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194173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EE96B0-38DF-49C0-5C0C-A71D5B2D3E07}"/>
              </a:ext>
            </a:extLst>
          </p:cNvPr>
          <p:cNvSpPr txBox="1">
            <a:spLocks/>
          </p:cNvSpPr>
          <p:nvPr/>
        </p:nvSpPr>
        <p:spPr>
          <a:xfrm>
            <a:off x="265187" y="1636764"/>
            <a:ext cx="5654350" cy="29555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rgbClr val="C00000"/>
                </a:solidFill>
                <a:cs typeface="Calibri" panose="020F0502020204030204" pitchFamily="34" charset="0"/>
              </a:rPr>
              <a:t>Accelerator sections </a:t>
            </a:r>
            <a:r>
              <a:rPr lang="en-US" sz="2000" dirty="0">
                <a:cs typeface="Calibri" panose="020F0502020204030204" pitchFamily="34" charset="0"/>
              </a:rPr>
              <a:t>with </a:t>
            </a:r>
            <a:r>
              <a:rPr lang="en-US" sz="2000" b="1" dirty="0">
                <a:cs typeface="Calibri" panose="020F0502020204030204" pitchFamily="34" charset="0"/>
              </a:rPr>
              <a:t>different beam patterns </a:t>
            </a:r>
            <a:r>
              <a:rPr lang="en-US" sz="2000" dirty="0">
                <a:cs typeface="Calibri" panose="020F0502020204030204" pitchFamily="34" charset="0"/>
              </a:rPr>
              <a:t>and </a:t>
            </a:r>
            <a:r>
              <a:rPr lang="en-US" sz="2000" dirty="0" err="1">
                <a:cs typeface="Calibri" panose="020F0502020204030204" pitchFamily="34" charset="0"/>
              </a:rPr>
              <a:t>f</a:t>
            </a:r>
            <a:r>
              <a:rPr lang="en-US" sz="2000" b="1" baseline="-25000" dirty="0" err="1">
                <a:cs typeface="Calibri" panose="020F0502020204030204" pitchFamily="34" charset="0"/>
              </a:rPr>
              <a:t>RF</a:t>
            </a:r>
            <a:r>
              <a:rPr lang="en-US" sz="2000" b="1" dirty="0">
                <a:cs typeface="Calibri" panose="020F0502020204030204" pitchFamily="34" charset="0"/>
              </a:rPr>
              <a:t> </a:t>
            </a:r>
            <a:r>
              <a:rPr lang="en-US" sz="2000" dirty="0">
                <a:cs typeface="Calibri" panose="020F0502020204030204" pitchFamily="34" charset="0"/>
              </a:rPr>
              <a:t>high-level AI automation/</a:t>
            </a:r>
            <a:r>
              <a:rPr lang="en-US" sz="2000" dirty="0" err="1">
                <a:cs typeface="Calibri" panose="020F0502020204030204" pitchFamily="34" charset="0"/>
              </a:rPr>
              <a:t>optimisation</a:t>
            </a:r>
            <a:r>
              <a:rPr lang="en-US" sz="2000" dirty="0">
                <a:cs typeface="Calibri" panose="020F0502020204030204" pitchFamily="34" charset="0"/>
              </a:rPr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rgbClr val="C00000"/>
                </a:solidFill>
                <a:cs typeface="Calibri" panose="020F0502020204030204" pitchFamily="34" charset="0"/>
              </a:rPr>
              <a:t>ILC/FCC/MC SC RF cavities </a:t>
            </a:r>
            <a:r>
              <a:rPr lang="en-US" sz="2000" dirty="0">
                <a:cs typeface="Arial" panose="020B0604020202020204" pitchFamily="34" charset="0"/>
              </a:rPr>
              <a:t>→ </a:t>
            </a:r>
            <a:r>
              <a:rPr lang="en-US" sz="2000" dirty="0">
                <a:cs typeface="Calibri" panose="020F0502020204030204" pitchFamily="34" charset="0"/>
              </a:rPr>
              <a:t>RF </a:t>
            </a:r>
            <a:r>
              <a:rPr lang="en-US" sz="2000" b="1" dirty="0">
                <a:cs typeface="Calibri" panose="020F0502020204030204" pitchFamily="34" charset="0"/>
              </a:rPr>
              <a:t>control vs. vibrations and heavy BL</a:t>
            </a:r>
            <a:endParaRPr lang="en-US" sz="2000" dirty="0"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rgbClr val="C00000"/>
                </a:solidFill>
                <a:cs typeface="Calibri" panose="020F0502020204030204" pitchFamily="34" charset="0"/>
              </a:rPr>
              <a:t>Lower energy consumption </a:t>
            </a:r>
            <a:r>
              <a:rPr lang="en-US" sz="2000" dirty="0">
                <a:cs typeface="Arial" panose="020B0604020202020204" pitchFamily="34" charset="0"/>
              </a:rPr>
              <a:t>→ </a:t>
            </a:r>
            <a:r>
              <a:rPr lang="en-US" sz="2000" b="1" dirty="0">
                <a:cs typeface="Calibri" panose="020F0502020204030204" pitchFamily="34" charset="0"/>
              </a:rPr>
              <a:t>RF/operation control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rgbClr val="C00000"/>
                </a:solidFill>
                <a:cs typeface="Calibri" panose="020F0502020204030204" pitchFamily="34" charset="0"/>
              </a:rPr>
              <a:t>Long construction and operation cycles </a:t>
            </a:r>
            <a:r>
              <a:rPr lang="en-US" sz="2000" dirty="0">
                <a:cs typeface="Arial" panose="020B0604020202020204" pitchFamily="34" charset="0"/>
              </a:rPr>
              <a:t>→ </a:t>
            </a:r>
            <a:r>
              <a:rPr lang="en-US" sz="2000" b="1" dirty="0">
                <a:solidFill>
                  <a:srgbClr val="0070C0"/>
                </a:solidFill>
                <a:cs typeface="Calibri" panose="020F0502020204030204" pitchFamily="34" charset="0"/>
              </a:rPr>
              <a:t>optimal architecture</a:t>
            </a:r>
            <a:r>
              <a:rPr lang="en-US" sz="2000" dirty="0">
                <a:solidFill>
                  <a:srgbClr val="0070C0"/>
                </a:solidFill>
                <a:cs typeface="Calibri" panose="020F0502020204030204" pitchFamily="34" charset="0"/>
              </a:rPr>
              <a:t> </a:t>
            </a:r>
            <a:r>
              <a:rPr lang="en-US" sz="2000" dirty="0">
                <a:cs typeface="Calibri" panose="020F0502020204030204" pitchFamily="34" charset="0"/>
              </a:rPr>
              <a:t>and framework suited for long-term </a:t>
            </a:r>
            <a:r>
              <a:rPr lang="en-US" sz="2000" dirty="0" err="1">
                <a:cs typeface="Calibri" panose="020F0502020204030204" pitchFamily="34" charset="0"/>
              </a:rPr>
              <a:t>standardised</a:t>
            </a:r>
            <a:r>
              <a:rPr lang="en-US" sz="2000" dirty="0">
                <a:cs typeface="Calibri" panose="020F0502020204030204" pitchFamily="34" charset="0"/>
              </a:rPr>
              <a:t> HW/SW</a:t>
            </a:r>
            <a:r>
              <a:rPr lang="en-US" sz="2000" dirty="0">
                <a:solidFill>
                  <a:srgbClr val="0070C0"/>
                </a:solidFill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ECD3685-7578-4C0A-90C5-20998B55D2D3}"/>
              </a:ext>
            </a:extLst>
          </p:cNvPr>
          <p:cNvSpPr txBox="1">
            <a:spLocks/>
          </p:cNvSpPr>
          <p:nvPr/>
        </p:nvSpPr>
        <p:spPr>
          <a:xfrm>
            <a:off x="6361364" y="1548927"/>
            <a:ext cx="5654348" cy="444547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stability figures achieved!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(FEL specs ~ 0.01 % amplitude and 0.01° phase; ILC: 0.07 % and 0.24°); real-time stabilization with </a:t>
            </a:r>
            <a:r>
              <a:rPr lang="en-US" sz="2000" dirty="0">
                <a:cs typeface="Calibri" panose="020F0502020204030204" pitchFamily="34" charset="0"/>
              </a:rPr>
              <a:t>AI automation/optimization </a:t>
            </a:r>
            <a:r>
              <a:rPr lang="en-US" sz="2000" dirty="0" err="1">
                <a:cs typeface="Calibri" panose="020F0502020204030204" pitchFamily="34" charset="0"/>
              </a:rPr>
              <a:t>alogorithms</a:t>
            </a:r>
            <a:r>
              <a:rPr lang="en-US" sz="2000" dirty="0">
                <a:cs typeface="Calibri" panose="020F0502020204030204" pitchFamily="34" charset="0"/>
              </a:rPr>
              <a:t> (telecom industry providing </a:t>
            </a:r>
            <a:r>
              <a:rPr lang="en-US" sz="2000" dirty="0">
                <a:latin typeface="Calibri"/>
                <a:cs typeface="Calibri"/>
              </a:rPr>
              <a:t>high-res fast ADCs and high-performance DSPs.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>
                <a:solidFill>
                  <a:srgbClr val="0070C0"/>
                </a:solidFill>
                <a:latin typeface="Calibri"/>
                <a:cs typeface="Calibri"/>
              </a:rPr>
              <a:t>Availability, reliability and </a:t>
            </a:r>
            <a:r>
              <a:rPr lang="en-US" sz="2000" b="1" dirty="0">
                <a:solidFill>
                  <a:srgbClr val="0070C0"/>
                </a:solidFill>
                <a:cs typeface="Calibri"/>
              </a:rPr>
              <a:t>operability</a:t>
            </a:r>
            <a:r>
              <a:rPr lang="en-US" sz="2000" b="1" dirty="0">
                <a:cs typeface="Calibri"/>
              </a:rPr>
              <a:t> </a:t>
            </a:r>
            <a:r>
              <a:rPr lang="en-US" sz="2000" dirty="0">
                <a:cs typeface="Calibri"/>
              </a:rPr>
              <a:t>(FCC, ILC, MC, …) </a:t>
            </a:r>
            <a:r>
              <a:rPr lang="en-US" sz="2000" dirty="0">
                <a:latin typeface="Calibri"/>
                <a:cs typeface="Calibri"/>
              </a:rPr>
              <a:t>with </a:t>
            </a:r>
            <a:r>
              <a:rPr lang="en-US" sz="2000" b="1" dirty="0">
                <a:solidFill>
                  <a:srgbClr val="0070C0"/>
                </a:solidFill>
                <a:latin typeface="Calibri"/>
                <a:cs typeface="Calibri"/>
              </a:rPr>
              <a:t>many RF stations &amp; cavities </a:t>
            </a:r>
            <a:r>
              <a:rPr lang="en-US" sz="2000" dirty="0">
                <a:latin typeface="Calibri"/>
                <a:cs typeface="Calibri"/>
              </a:rPr>
              <a:t>(ILC, &gt; 560 RF stations and 14500 cavities), </a:t>
            </a:r>
            <a:r>
              <a:rPr lang="en-US" sz="2000" b="1" dirty="0">
                <a:latin typeface="Calibri"/>
                <a:cs typeface="Calibri"/>
              </a:rPr>
              <a:t>ML algorithms</a:t>
            </a:r>
            <a:r>
              <a:rPr lang="en-US" sz="2000" dirty="0">
                <a:latin typeface="Calibri"/>
                <a:cs typeface="Calibri"/>
              </a:rPr>
              <a:t> will decrease operation/maintenance costs. 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 err="1">
                <a:solidFill>
                  <a:srgbClr val="0070C0"/>
                </a:solidFill>
                <a:latin typeface="Calibri"/>
                <a:cs typeface="Calibri"/>
              </a:rPr>
              <a:t>Standardise</a:t>
            </a:r>
            <a:r>
              <a:rPr lang="en-US" sz="2000" b="1" dirty="0">
                <a:solidFill>
                  <a:srgbClr val="0070C0"/>
                </a:solidFill>
                <a:latin typeface="Calibri"/>
                <a:cs typeface="Calibri"/>
              </a:rPr>
              <a:t> LLRF system design</a:t>
            </a:r>
            <a:r>
              <a:rPr lang="en-US" sz="2000" dirty="0">
                <a:latin typeface="Calibri"/>
                <a:cs typeface="Calibri"/>
              </a:rPr>
              <a:t> and</a:t>
            </a:r>
            <a:r>
              <a:rPr lang="en-US" sz="2000" b="1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gain </a:t>
            </a:r>
            <a:r>
              <a:rPr lang="en-US" sz="2000" b="1" dirty="0">
                <a:latin typeface="Calibri"/>
                <a:cs typeface="Calibri"/>
              </a:rPr>
              <a:t>long-term industry support to labs </a:t>
            </a:r>
            <a:r>
              <a:rPr lang="en-US" sz="2000" dirty="0">
                <a:latin typeface="Calibri"/>
                <a:cs typeface="Calibri"/>
              </a:rPr>
              <a:t>(</a:t>
            </a:r>
            <a:r>
              <a:rPr lang="en-US" sz="2000" b="1" dirty="0">
                <a:latin typeface="Calibri"/>
                <a:cs typeface="Calibri"/>
              </a:rPr>
              <a:t>HW/SW platforms </a:t>
            </a:r>
            <a:r>
              <a:rPr lang="en-US" sz="2000" dirty="0">
                <a:latin typeface="Calibri"/>
                <a:cs typeface="Calibri"/>
              </a:rPr>
              <a:t>like VME, ATCA to </a:t>
            </a:r>
            <a:r>
              <a:rPr lang="en-US" sz="2000" dirty="0" err="1">
                <a:latin typeface="Calibri"/>
                <a:cs typeface="Calibri"/>
              </a:rPr>
              <a:t>MicroTCA</a:t>
            </a:r>
            <a:r>
              <a:rPr lang="en-US" sz="2000" dirty="0">
                <a:latin typeface="Calibri"/>
                <a:cs typeface="Calibri"/>
              </a:rPr>
              <a:t>, System-on-Chip): it will </a:t>
            </a:r>
            <a:r>
              <a:rPr lang="en-US" sz="2000" b="1" dirty="0">
                <a:latin typeface="Calibri"/>
                <a:cs typeface="Calibri"/>
              </a:rPr>
              <a:t>facilitate in-kind </a:t>
            </a:r>
            <a:r>
              <a:rPr lang="en-US" sz="2000" dirty="0">
                <a:latin typeface="Calibri"/>
                <a:cs typeface="Calibri"/>
              </a:rPr>
              <a:t>for large scale projects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1F6208-911D-7D22-3BBD-974A56341B8E}"/>
              </a:ext>
            </a:extLst>
          </p:cNvPr>
          <p:cNvSpPr txBox="1"/>
          <p:nvPr/>
        </p:nvSpPr>
        <p:spPr>
          <a:xfrm>
            <a:off x="2076493" y="984267"/>
            <a:ext cx="77467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70C0"/>
                </a:solidFill>
                <a:cs typeface="Calibri" panose="020F0502020204030204" pitchFamily="34" charset="0"/>
              </a:rPr>
              <a:t>C</a:t>
            </a:r>
            <a:r>
              <a:rPr lang="en-US" sz="1800" b="1" i="1" dirty="0">
                <a:solidFill>
                  <a:srgbClr val="0070C0"/>
                </a:solidFill>
                <a:cs typeface="Calibri" panose="020F0502020204030204" pitchFamily="34" charset="0"/>
              </a:rPr>
              <a:t>omprehensive, intelligent, highly automated, and </a:t>
            </a:r>
            <a:r>
              <a:rPr lang="en-US" sz="1800" b="1" i="1" dirty="0" err="1">
                <a:solidFill>
                  <a:srgbClr val="0070C0"/>
                </a:solidFill>
                <a:cs typeface="Calibri" panose="020F0502020204030204" pitchFamily="34" charset="0"/>
              </a:rPr>
              <a:t>standardised</a:t>
            </a:r>
            <a:r>
              <a:rPr lang="en-US" sz="1800" b="1" i="1" dirty="0">
                <a:solidFill>
                  <a:srgbClr val="0070C0"/>
                </a:solidFill>
                <a:cs typeface="Calibri" panose="020F0502020204030204" pitchFamily="34" charset="0"/>
              </a:rPr>
              <a:t> LLRF system </a:t>
            </a:r>
          </a:p>
          <a:p>
            <a:r>
              <a:rPr lang="en-US" sz="1800" b="1" i="1" dirty="0">
                <a:solidFill>
                  <a:srgbClr val="0070C0"/>
                </a:solidFill>
                <a:cs typeface="Calibri" panose="020F0502020204030204" pitchFamily="34" charset="0"/>
              </a:rPr>
              <a:t>is essential for the success of the RF systems of future colliders.</a:t>
            </a:r>
          </a:p>
          <a:p>
            <a:endParaRPr lang="it-IT" dirty="0"/>
          </a:p>
        </p:txBody>
      </p:sp>
      <p:pic>
        <p:nvPicPr>
          <p:cNvPr id="6" name="Picture 21" descr="12slot">
            <a:extLst>
              <a:ext uri="{FF2B5EF4-FFF2-40B4-BE49-F238E27FC236}">
                <a16:creationId xmlns:a16="http://schemas.microsoft.com/office/drawing/2014/main" id="{33E62603-6BE7-D6B1-D4D2-B6BB4B570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9027" y="4653311"/>
            <a:ext cx="2790834" cy="2129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5A1864-A71F-7566-3CF8-8B0B7E810F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188" y="4705521"/>
            <a:ext cx="2790834" cy="20249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833D1B-8466-748B-D1F3-35FC085B4A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FA3A1266-DB5F-1187-96C5-3F786770F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0605" y="244771"/>
            <a:ext cx="7194392" cy="626301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WG6: RF Control – LLRF, ML and AI</a:t>
            </a:r>
            <a:br>
              <a:rPr lang="en-US" sz="3600" b="1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G. Zheqiao (PSI) and W. Cichalewski (DMCS)</a:t>
            </a:r>
            <a:endParaRPr lang="it-IT" sz="3600" b="1" dirty="0"/>
          </a:p>
        </p:txBody>
      </p:sp>
    </p:spTree>
    <p:extLst>
      <p:ext uri="{BB962C8B-B14F-4D97-AF65-F5344CB8AC3E}">
        <p14:creationId xmlns:p14="http://schemas.microsoft.com/office/powerpoint/2010/main" val="1317672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AEA30-E940-BF95-7CF2-E99F2251C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>
                <a:solidFill>
                  <a:srgbClr val="FF0000"/>
                </a:solidFill>
              </a:rPr>
              <a:t>RF</a:t>
            </a:r>
            <a:r>
              <a:rPr lang="it-IT" dirty="0"/>
              <a:t>-to-ERL Panel link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2FE1655-31A9-C65D-41C2-6B2C325AB5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398" y="2327114"/>
            <a:ext cx="7725757" cy="3818605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455EC04-32EE-4771-693A-71872C4D348A}"/>
              </a:ext>
            </a:extLst>
          </p:cNvPr>
          <p:cNvSpPr txBox="1"/>
          <p:nvPr/>
        </p:nvSpPr>
        <p:spPr>
          <a:xfrm>
            <a:off x="277925" y="1248025"/>
            <a:ext cx="11637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ERL/RF Panel collaboration: iSAS project </a:t>
            </a: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1000 person*months, 12.6 M€, 4 years </a:t>
            </a:r>
          </a:p>
          <a:p>
            <a:pPr algn="ctr"/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(Approved July 10, 2023, Start </a:t>
            </a:r>
            <a:r>
              <a:rPr lang="it-IT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March 1, 2024</a:t>
            </a: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): </a:t>
            </a:r>
            <a:endParaRPr lang="it-IT" sz="2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D3B53E2-6DF6-353D-DFFE-74E0DF4E0EA8}"/>
              </a:ext>
            </a:extLst>
          </p:cNvPr>
          <p:cNvSpPr/>
          <p:nvPr/>
        </p:nvSpPr>
        <p:spPr>
          <a:xfrm>
            <a:off x="106397" y="5562638"/>
            <a:ext cx="7836123" cy="561815"/>
          </a:xfrm>
          <a:prstGeom prst="rect">
            <a:avLst/>
          </a:prstGeom>
          <a:noFill/>
          <a:ln w="317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7AEA2B-CEC2-6FD2-A0F4-5860B88627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162A329-99ED-DC9C-B30C-C3494DEAF43F}"/>
              </a:ext>
            </a:extLst>
          </p:cNvPr>
          <p:cNvSpPr txBox="1"/>
          <p:nvPr/>
        </p:nvSpPr>
        <p:spPr>
          <a:xfrm>
            <a:off x="7755832" y="4702822"/>
            <a:ext cx="37429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/>
              <a:t>CNRS, CERN, ESS, DESY, VUB, CEA, </a:t>
            </a:r>
          </a:p>
          <a:p>
            <a:pPr algn="ctr"/>
            <a:r>
              <a:rPr lang="it-IT" sz="2000" dirty="0"/>
              <a:t>HZB, INFN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855F3E-C42E-C0DD-FDFE-7912E4B5DE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9131" y="2046190"/>
            <a:ext cx="4576350" cy="25047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32F31D1-175D-C1E9-2EC4-5355EA1C48CA}"/>
              </a:ext>
            </a:extLst>
          </p:cNvPr>
          <p:cNvSpPr txBox="1"/>
          <p:nvPr/>
        </p:nvSpPr>
        <p:spPr>
          <a:xfrm>
            <a:off x="9829851" y="547997"/>
            <a:ext cx="2310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M. Baylac (CNRS)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0AD888-E868-2807-2EC5-5445B58BC934}"/>
              </a:ext>
            </a:extLst>
          </p:cNvPr>
          <p:cNvSpPr txBox="1"/>
          <p:nvPr/>
        </p:nvSpPr>
        <p:spPr>
          <a:xfrm>
            <a:off x="4586520" y="6422452"/>
            <a:ext cx="73289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>
                <a:highlight>
                  <a:srgbClr val="FFFF00"/>
                </a:highlight>
              </a:rPr>
              <a:t>(</a:t>
            </a:r>
            <a:r>
              <a:rPr lang="it-IT" sz="1800" b="1" dirty="0">
                <a:highlight>
                  <a:srgbClr val="FFFF00"/>
                </a:highlight>
              </a:rPr>
              <a:t>WG2</a:t>
            </a:r>
            <a:r>
              <a:rPr lang="it-IT" sz="1800" dirty="0">
                <a:highlight>
                  <a:srgbClr val="FFFF00"/>
                </a:highlight>
              </a:rPr>
              <a:t>-Thin films, </a:t>
            </a:r>
            <a:r>
              <a:rPr lang="it-IT" sz="1800" b="1" dirty="0">
                <a:highlight>
                  <a:srgbClr val="FFFF00"/>
                </a:highlight>
              </a:rPr>
              <a:t>WG3</a:t>
            </a:r>
            <a:r>
              <a:rPr lang="it-IT" sz="1800" dirty="0">
                <a:highlight>
                  <a:srgbClr val="FFFF00"/>
                </a:highlight>
              </a:rPr>
              <a:t>-Couplers, </a:t>
            </a:r>
            <a:r>
              <a:rPr lang="it-IT" sz="1800" b="1" dirty="0">
                <a:highlight>
                  <a:srgbClr val="FFFF00"/>
                </a:highlight>
              </a:rPr>
              <a:t>WG5</a:t>
            </a:r>
            <a:r>
              <a:rPr lang="it-IT" sz="1800" dirty="0">
                <a:highlight>
                  <a:srgbClr val="FFFF00"/>
                </a:highlight>
              </a:rPr>
              <a:t>-Power Sources, </a:t>
            </a:r>
            <a:r>
              <a:rPr lang="it-IT" sz="1800" b="1" dirty="0">
                <a:highlight>
                  <a:srgbClr val="FFFF00"/>
                </a:highlight>
              </a:rPr>
              <a:t>WG6</a:t>
            </a:r>
            <a:r>
              <a:rPr lang="it-IT" sz="1800" dirty="0">
                <a:highlight>
                  <a:srgbClr val="FFFF00"/>
                </a:highlight>
              </a:rPr>
              <a:t>-LLRF, ML and AI)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4B9083-B378-36E6-C31F-76DF50FB79B3}"/>
              </a:ext>
            </a:extLst>
          </p:cNvPr>
          <p:cNvSpPr txBox="1"/>
          <p:nvPr/>
        </p:nvSpPr>
        <p:spPr>
          <a:xfrm>
            <a:off x="8031296" y="5658879"/>
            <a:ext cx="985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RF items</a:t>
            </a:r>
          </a:p>
        </p:txBody>
      </p:sp>
    </p:spTree>
    <p:extLst>
      <p:ext uri="{BB962C8B-B14F-4D97-AF65-F5344CB8AC3E}">
        <p14:creationId xmlns:p14="http://schemas.microsoft.com/office/powerpoint/2010/main" val="15806351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887D0-33C5-9086-BA67-EBE83DD98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>
                <a:solidFill>
                  <a:srgbClr val="FF0000"/>
                </a:solidFill>
              </a:rPr>
              <a:t>RF</a:t>
            </a:r>
            <a:r>
              <a:rPr lang="it-IT" dirty="0"/>
              <a:t>-to-MC link: high E</a:t>
            </a:r>
            <a:r>
              <a:rPr lang="it-IT" baseline="-25000" dirty="0"/>
              <a:t>a</a:t>
            </a:r>
            <a:r>
              <a:rPr lang="it-IT" dirty="0"/>
              <a:t> in high 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21D7F-7D5B-8445-EB69-91189606C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925" y="1310900"/>
            <a:ext cx="6632161" cy="509663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07000"/>
              </a:lnSpc>
              <a:buNone/>
            </a:pPr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Study of RF breakdown (BD) under strong magnetic fields for muon ionisation cooling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lnSpc>
                <a:spcPct val="107000"/>
              </a:lnSpc>
              <a:buNone/>
            </a:pPr>
            <a:r>
              <a:rPr lang="en-GB" sz="2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 far (FNAL)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50 MV/m at 3 T </a:t>
            </a:r>
          </a:p>
          <a:p>
            <a:pPr marL="0" indent="0">
              <a:lnSpc>
                <a:spcPct val="107000"/>
              </a:lnSpc>
              <a:buNone/>
            </a:pPr>
            <a:r>
              <a:rPr lang="it-IT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Four </a:t>
            </a:r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test stands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being considered:</a:t>
            </a:r>
          </a:p>
          <a:p>
            <a:pPr marL="631825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UHF test facility 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(CEA)</a:t>
            </a:r>
          </a:p>
          <a:p>
            <a:pPr marL="631825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igher frequencies - 3 GHz, 12 GHz 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(INFN, CERN and Cockcroft):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smaller, quicker, act as guideline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31825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DC field breakdown test stands 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(CERN,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Cockroft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Uppsala): cheaper, compact, short </a:t>
            </a:r>
            <a:r>
              <a:rPr lang="it-IT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gap</a:t>
            </a:r>
            <a:endParaRPr lang="it-IT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31825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it-IT" sz="24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GB" sz="24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ew</a:t>
            </a:r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compact klystrons</a:t>
            </a: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(with WG5)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lnSpc>
                <a:spcPct val="107000"/>
              </a:lnSpc>
              <a:buNone/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MC/RF Panel coordination </a:t>
            </a: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→ </a:t>
            </a:r>
            <a:r>
              <a:rPr lang="en-GB" sz="24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survey sent 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each institute involved, responses awaited on capabilities and physics targeted by each facility; </a:t>
            </a:r>
            <a:r>
              <a:rPr lang="en-GB" sz="24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joint meeting </a:t>
            </a:r>
            <a:r>
              <a:rPr lang="it-IT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follow</a:t>
            </a:r>
          </a:p>
          <a:p>
            <a:endParaRPr lang="it-IT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676E8F-63B1-7166-8F35-5D00F3B3BF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21087A-BA2E-F6A9-3339-5E066C6C95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8600" y="2164465"/>
            <a:ext cx="3112868" cy="40496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AAB8B1B-E8FE-F0B4-5E94-7A9725F66C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02815" y="4043440"/>
            <a:ext cx="2411260" cy="2170681"/>
          </a:xfrm>
          <a:prstGeom prst="rect">
            <a:avLst/>
          </a:prstGeom>
          <a:ln w="19050">
            <a:solidFill>
              <a:schemeClr val="bg1">
                <a:lumMod val="95000"/>
              </a:schemeClr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6110F1B-FBA5-A448-8110-38B8EDE96C4C}"/>
              </a:ext>
            </a:extLst>
          </p:cNvPr>
          <p:cNvSpPr txBox="1"/>
          <p:nvPr/>
        </p:nvSpPr>
        <p:spPr>
          <a:xfrm>
            <a:off x="10162572" y="548012"/>
            <a:ext cx="19094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G. Burt (STFC)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C2B936-28C7-992F-26F7-C1CE299EC2FF}"/>
              </a:ext>
            </a:extLst>
          </p:cNvPr>
          <p:cNvSpPr txBox="1"/>
          <p:nvPr/>
        </p:nvSpPr>
        <p:spPr>
          <a:xfrm>
            <a:off x="7188600" y="1171572"/>
            <a:ext cx="4725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highlight>
                  <a:srgbClr val="FFFF00"/>
                </a:highlight>
              </a:rPr>
              <a:t>(</a:t>
            </a:r>
            <a:r>
              <a:rPr lang="it-IT" sz="2000" b="1" dirty="0">
                <a:highlight>
                  <a:srgbClr val="FFFF00"/>
                </a:highlight>
              </a:rPr>
              <a:t>WG4</a:t>
            </a:r>
            <a:r>
              <a:rPr lang="it-IT" sz="2000" dirty="0">
                <a:highlight>
                  <a:srgbClr val="FFFF00"/>
                </a:highlight>
              </a:rPr>
              <a:t>-NC High Grad, </a:t>
            </a:r>
            <a:r>
              <a:rPr lang="it-IT" sz="2000" b="1" dirty="0">
                <a:highlight>
                  <a:srgbClr val="FFFF00"/>
                </a:highlight>
              </a:rPr>
              <a:t>WG5</a:t>
            </a:r>
            <a:r>
              <a:rPr lang="it-IT" sz="2000" dirty="0">
                <a:highlight>
                  <a:srgbClr val="FFFF00"/>
                </a:highlight>
              </a:rPr>
              <a:t>-Power Sources)</a:t>
            </a:r>
          </a:p>
        </p:txBody>
      </p:sp>
    </p:spTree>
    <p:extLst>
      <p:ext uri="{BB962C8B-B14F-4D97-AF65-F5344CB8AC3E}">
        <p14:creationId xmlns:p14="http://schemas.microsoft.com/office/powerpoint/2010/main" val="11919754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B84D891-B100-CFF4-B029-03CCD10C50AD}"/>
              </a:ext>
            </a:extLst>
          </p:cNvPr>
          <p:cNvSpPr/>
          <p:nvPr/>
        </p:nvSpPr>
        <p:spPr>
          <a:xfrm>
            <a:off x="810044" y="4054775"/>
            <a:ext cx="9149203" cy="322808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4ED95A-EC25-BFEF-8473-27FA4083D202}"/>
              </a:ext>
            </a:extLst>
          </p:cNvPr>
          <p:cNvSpPr/>
          <p:nvPr/>
        </p:nvSpPr>
        <p:spPr>
          <a:xfrm>
            <a:off x="810044" y="2858426"/>
            <a:ext cx="9149203" cy="32648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72C917-8D52-223E-6582-0F1FC281928C}"/>
              </a:ext>
            </a:extLst>
          </p:cNvPr>
          <p:cNvSpPr/>
          <p:nvPr/>
        </p:nvSpPr>
        <p:spPr>
          <a:xfrm>
            <a:off x="8849713" y="2049713"/>
            <a:ext cx="529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rgbClr val="FFFFCC"/>
                </a:solidFill>
                <a:effectLst/>
              </a:rPr>
              <a:t>+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AFEC4C7-D7CD-CE87-F4C1-3EF6BB79BD3D}"/>
              </a:ext>
            </a:extLst>
          </p:cNvPr>
          <p:cNvSpPr/>
          <p:nvPr/>
        </p:nvSpPr>
        <p:spPr>
          <a:xfrm>
            <a:off x="7595627" y="3233369"/>
            <a:ext cx="529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dirty="0">
                <a:ln/>
                <a:solidFill>
                  <a:srgbClr val="FFFFCC"/>
                </a:solidFill>
              </a:rPr>
              <a:t>=</a:t>
            </a:r>
            <a:endParaRPr lang="en-US" sz="5400" b="1" cap="none" spc="0" dirty="0">
              <a:ln/>
              <a:solidFill>
                <a:srgbClr val="FFFFCC"/>
              </a:solidFill>
              <a:effectLst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BF3152-1B94-24C9-D745-B03297C5802E}"/>
              </a:ext>
            </a:extLst>
          </p:cNvPr>
          <p:cNvSpPr/>
          <p:nvPr/>
        </p:nvSpPr>
        <p:spPr>
          <a:xfrm>
            <a:off x="8130448" y="1960919"/>
            <a:ext cx="2236424" cy="300657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E644177-B38B-F74A-BE96-3BDAEB20A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419" y="250521"/>
            <a:ext cx="9805245" cy="626301"/>
          </a:xfrm>
        </p:spPr>
        <p:txBody>
          <a:bodyPr>
            <a:normAutofit fontScale="90000"/>
          </a:bodyPr>
          <a:lstStyle/>
          <a:p>
            <a:r>
              <a:rPr lang="it-IT" dirty="0"/>
              <a:t>Outlook - Progress of the </a:t>
            </a:r>
            <a:r>
              <a:rPr lang="it-IT" dirty="0">
                <a:solidFill>
                  <a:srgbClr val="008080"/>
                </a:solidFill>
              </a:rPr>
              <a:t>LDG RF </a:t>
            </a:r>
            <a:r>
              <a:rPr lang="it-IT" dirty="0"/>
              <a:t>Panel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CF1C4B-C14B-0AB1-9BEA-7A8805806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743997-5FFD-A701-3E80-37E6CDF97B54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777809" y="1288973"/>
            <a:ext cx="10604147" cy="4770304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2000" dirty="0"/>
              <a:t>Nov22 – Mar23: watch future collider needs and RF goals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From Apr23: 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000" dirty="0"/>
              <a:t>Outreach (Community Forum-July 2023; special session at HG2023),  </a:t>
            </a:r>
            <a:r>
              <a:rPr lang="en-US" sz="2000" b="1" dirty="0"/>
              <a:t>priorities revised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20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2000" dirty="0">
                <a:solidFill>
                  <a:srgbClr val="FF0000"/>
                </a:solidFill>
              </a:rPr>
              <a:t>Apr23 – Oct23: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it-IT" sz="2000" dirty="0"/>
              <a:t>Who is doing what/</a:t>
            </a:r>
            <a:r>
              <a:rPr lang="it-IT" sz="2000" b="1" dirty="0"/>
              <a:t>progress on the Roadmap milestones: survey of national teams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it-IT" sz="2000" dirty="0"/>
              <a:t>Continue coordination with ERL and MC panels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>
                <a:solidFill>
                  <a:srgbClr val="FF0000"/>
                </a:solidFill>
              </a:rPr>
              <a:t>Jan-Jun 24</a:t>
            </a:r>
            <a:r>
              <a:rPr lang="en-US" sz="2000" dirty="0"/>
              <a:t>: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it-IT" sz="2000" b="1" dirty="0"/>
              <a:t>Coordinate teams vs priorities, explore </a:t>
            </a:r>
            <a:r>
              <a:rPr lang="it-IT" sz="2000" b="1" dirty="0">
                <a:solidFill>
                  <a:srgbClr val="FF0000"/>
                </a:solidFill>
              </a:rPr>
              <a:t>funding</a:t>
            </a:r>
            <a:r>
              <a:rPr lang="it-IT" sz="2000" b="1" dirty="0"/>
              <a:t> routes: national and EU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000" dirty="0"/>
              <a:t>Zoom meeting with RF coordinators in </a:t>
            </a:r>
            <a:r>
              <a:rPr lang="en-US" sz="2000" b="1" dirty="0"/>
              <a:t>Snowmass-P5</a:t>
            </a:r>
            <a:r>
              <a:rPr lang="it-IT" sz="2000" dirty="0"/>
              <a:t> (February 2024)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it-IT" sz="2000" b="1" dirty="0"/>
              <a:t>Promote RF developments/needs </a:t>
            </a:r>
            <a:r>
              <a:rPr lang="it-IT" sz="2000" dirty="0"/>
              <a:t>towards HEP-physicists and funding agencies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it-IT" sz="2000" dirty="0"/>
              <a:t>Idea, a superWP on RF in </a:t>
            </a:r>
            <a:r>
              <a:rPr lang="it-IT" sz="2000" b="1" dirty="0"/>
              <a:t>I.FAST2  </a:t>
            </a:r>
            <a:r>
              <a:rPr lang="it-IT" sz="2000" dirty="0"/>
              <a:t>← EU funds, national matching funds, more cohesion in the RF community at large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>
                <a:solidFill>
                  <a:srgbClr val="FF0000"/>
                </a:solidFill>
              </a:rPr>
              <a:t>Jul-Dec 24, … </a:t>
            </a:r>
            <a:r>
              <a:rPr lang="en-US" sz="2000" dirty="0"/>
              <a:t>: </a:t>
            </a:r>
            <a:r>
              <a:rPr lang="en-US" sz="2000" b="1" dirty="0"/>
              <a:t>report on progress </a:t>
            </a:r>
            <a:r>
              <a:rPr lang="en-US" sz="2000" dirty="0"/>
              <a:t>in the field and impact of above actions</a:t>
            </a:r>
          </a:p>
        </p:txBody>
      </p:sp>
    </p:spTree>
    <p:extLst>
      <p:ext uri="{BB962C8B-B14F-4D97-AF65-F5344CB8AC3E}">
        <p14:creationId xmlns:p14="http://schemas.microsoft.com/office/powerpoint/2010/main" val="386347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10" grpId="0"/>
      <p:bldP spid="11" grpId="0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2C711-87D9-E181-890A-161123F7E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672" y="230068"/>
            <a:ext cx="9792305" cy="626301"/>
          </a:xfrm>
        </p:spPr>
        <p:txBody>
          <a:bodyPr>
            <a:noAutofit/>
          </a:bodyPr>
          <a:lstStyle/>
          <a:p>
            <a:r>
              <a:rPr lang="de-CH" sz="3600" dirty="0"/>
              <a:t>European </a:t>
            </a:r>
            <a:r>
              <a:rPr lang="de-CH" sz="3600" dirty="0">
                <a:solidFill>
                  <a:srgbClr val="C00000"/>
                </a:solidFill>
              </a:rPr>
              <a:t>Particle Physics </a:t>
            </a:r>
            <a:r>
              <a:rPr lang="de-CH" sz="3600" dirty="0"/>
              <a:t>Strategy and its updates</a:t>
            </a:r>
            <a:endParaRPr lang="it-IT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9FC5E4-17C6-0976-5928-6602349551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62" y="2690421"/>
            <a:ext cx="2165353" cy="302214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814CDE4-952B-7C3B-3E66-A4F52D73FAF0}"/>
              </a:ext>
            </a:extLst>
          </p:cNvPr>
          <p:cNvSpPr/>
          <p:nvPr/>
        </p:nvSpPr>
        <p:spPr>
          <a:xfrm>
            <a:off x="65314" y="5813395"/>
            <a:ext cx="2416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i="1" dirty="0" err="1">
                <a:latin typeface="Palatino-Italic"/>
              </a:rPr>
              <a:t>Strategy</a:t>
            </a:r>
            <a:r>
              <a:rPr lang="de-CH" i="1" dirty="0">
                <a:latin typeface="Palatino-Italic"/>
              </a:rPr>
              <a:t> 14 </a:t>
            </a:r>
            <a:r>
              <a:rPr lang="de-CH" i="1" dirty="0" err="1">
                <a:latin typeface="Palatino-Italic"/>
              </a:rPr>
              <a:t>July</a:t>
            </a:r>
            <a:r>
              <a:rPr lang="de-CH" i="1" dirty="0">
                <a:latin typeface="Palatino-Italic"/>
              </a:rPr>
              <a:t> 2006</a:t>
            </a:r>
            <a:endParaRPr lang="de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35A0AE-A2F7-5906-2786-119350E3A4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141" y="2690422"/>
            <a:ext cx="2136165" cy="3022144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FA01E07-5FF6-278B-46CD-C970657F55E5}"/>
              </a:ext>
            </a:extLst>
          </p:cNvPr>
          <p:cNvSpPr/>
          <p:nvPr/>
        </p:nvSpPr>
        <p:spPr>
          <a:xfrm>
            <a:off x="2481361" y="5820263"/>
            <a:ext cx="2326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i="1" dirty="0">
                <a:latin typeface="Palatino-Italic"/>
              </a:rPr>
              <a:t>Update 30 May 2013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CB7565-6EA9-FCA2-A9C8-6B95E45925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9193" y="2638128"/>
            <a:ext cx="2165353" cy="311533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EF7843A-4090-73D2-6FA2-58EDEA6FA089}"/>
              </a:ext>
            </a:extLst>
          </p:cNvPr>
          <p:cNvSpPr/>
          <p:nvPr/>
        </p:nvSpPr>
        <p:spPr>
          <a:xfrm>
            <a:off x="4897408" y="5813395"/>
            <a:ext cx="2390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i="1" dirty="0">
                <a:latin typeface="Palatino-Italic"/>
              </a:rPr>
              <a:t>Update 19 June 2020</a:t>
            </a:r>
            <a:endParaRPr lang="de-CH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6432D4-1EAF-B706-89BA-BA619866089B}"/>
              </a:ext>
            </a:extLst>
          </p:cNvPr>
          <p:cNvSpPr txBox="1"/>
          <p:nvPr/>
        </p:nvSpPr>
        <p:spPr>
          <a:xfrm>
            <a:off x="96946" y="1145435"/>
            <a:ext cx="119226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i="0" dirty="0">
                <a:effectLst/>
                <a:latin typeface="sourcesans-regular"/>
              </a:rPr>
              <a:t>“(…) </a:t>
            </a:r>
            <a:r>
              <a:rPr lang="en-US" sz="2000" b="0" i="0" dirty="0">
                <a:solidFill>
                  <a:srgbClr val="C00000"/>
                </a:solidFill>
                <a:effectLst/>
                <a:latin typeface="sourcesans-regular"/>
              </a:rPr>
              <a:t>cornerstone of Europe’s decision-making process </a:t>
            </a:r>
            <a:r>
              <a:rPr lang="en-US" sz="2000" b="0" i="0" dirty="0">
                <a:effectLst/>
                <a:latin typeface="sourcesans-regular"/>
              </a:rPr>
              <a:t>for the long-term future of the field. </a:t>
            </a:r>
            <a:r>
              <a:rPr lang="en-US" sz="2000" b="0" i="0" dirty="0">
                <a:solidFill>
                  <a:srgbClr val="C00000"/>
                </a:solidFill>
                <a:effectLst/>
                <a:latin typeface="sourcesans-regular"/>
              </a:rPr>
              <a:t>Mandated by the CERN Council</a:t>
            </a:r>
            <a:r>
              <a:rPr lang="en-US" sz="2000" b="0" i="0" dirty="0">
                <a:effectLst/>
                <a:latin typeface="sourcesans-regular"/>
              </a:rPr>
              <a:t>, it is formed through a broad consultation of the grass-roots particle physics community (…) and it is developed in close coordination with similar processes in the US and Japan (…)”</a:t>
            </a:r>
            <a:endParaRPr lang="it-IT" sz="2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2504886-B5B1-6586-8F65-A712025084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9EF5E9B-AF22-B74F-69B2-28C1BB1671E3}"/>
              </a:ext>
            </a:extLst>
          </p:cNvPr>
          <p:cNvSpPr txBox="1"/>
          <p:nvPr/>
        </p:nvSpPr>
        <p:spPr>
          <a:xfrm>
            <a:off x="8022875" y="2354479"/>
            <a:ext cx="3982019" cy="20313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/>
              <a:t>Chairperson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1/CERN Member State,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0000"/>
                </a:solidFill>
              </a:rPr>
              <a:t>1/lab of the major European Laboratory Directors’ Group, </a:t>
            </a:r>
            <a:r>
              <a:rPr lang="en-US" b="1" dirty="0">
                <a:solidFill>
                  <a:srgbClr val="FF0000"/>
                </a:solidFill>
              </a:rPr>
              <a:t>LDG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CH" dirty="0"/>
              <a:t>CERN Director-General,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CH" dirty="0"/>
              <a:t>SPC Chairperson,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CH" dirty="0"/>
              <a:t>ECFA Chairperson.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BF2484-64CA-4844-F2ED-885178D08C14}"/>
              </a:ext>
            </a:extLst>
          </p:cNvPr>
          <p:cNvSpPr txBox="1"/>
          <p:nvPr/>
        </p:nvSpPr>
        <p:spPr>
          <a:xfrm>
            <a:off x="8022875" y="4434801"/>
            <a:ext cx="3982019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b="1" dirty="0">
                <a:solidFill>
                  <a:srgbClr val="0070C0"/>
                </a:solidFill>
              </a:rPr>
              <a:t>Invitees: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President of the CERN Council,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1/Associate Member States,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1/Observer State,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1/European Commission, JINR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Chairs of </a:t>
            </a:r>
            <a:r>
              <a:rPr lang="en-US" dirty="0" err="1"/>
              <a:t>ApPEC</a:t>
            </a:r>
            <a:r>
              <a:rPr lang="en-US" dirty="0"/>
              <a:t>, FALC, ESFRI, and </a:t>
            </a:r>
            <a:r>
              <a:rPr lang="en-US" dirty="0" err="1"/>
              <a:t>NuPECC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Members of Physics Prep Group</a:t>
            </a:r>
            <a:endParaRPr lang="de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3D4219-ABFD-437F-2082-5C9D61A874F8}"/>
              </a:ext>
            </a:extLst>
          </p:cNvPr>
          <p:cNvSpPr txBox="1"/>
          <p:nvPr/>
        </p:nvSpPr>
        <p:spPr>
          <a:xfrm>
            <a:off x="8585206" y="1901781"/>
            <a:ext cx="2857355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European Strategy Group</a:t>
            </a:r>
            <a:endParaRPr lang="it-IT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89044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A6269DC-515C-A051-1554-F8C3E7B418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Spare slides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FE868A6D-CF8A-4998-FCB0-9C0AE0B0A4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50734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3682B-D14B-3677-A6D5-8A379A31E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Outlook - lobbying for more funds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E1A94-C8AE-405A-96A6-54FD0DA754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49680"/>
            <a:ext cx="10690185" cy="5357799"/>
          </a:xfrm>
        </p:spPr>
        <p:txBody>
          <a:bodyPr>
            <a:no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it-IT" sz="2400" dirty="0">
                <a:solidFill>
                  <a:srgbClr val="0070C0"/>
                </a:solidFill>
              </a:rPr>
              <a:t>How to address the funding agencies after the survey</a:t>
            </a:r>
            <a:r>
              <a:rPr lang="it-IT" sz="2400" dirty="0"/>
              <a:t>?</a:t>
            </a:r>
          </a:p>
          <a:p>
            <a:pPr marL="450850" indent="-358775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it-IT" sz="2400" dirty="0"/>
              <a:t>Highlight </a:t>
            </a: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priority areas; i</a:t>
            </a:r>
            <a:r>
              <a:rPr lang="it-IT" sz="2400" dirty="0"/>
              <a:t>dentify </a:t>
            </a: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best lab candidates to address them</a:t>
            </a:r>
          </a:p>
          <a:p>
            <a:pPr marL="450850" indent="-358775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it-IT" sz="2400" dirty="0"/>
              <a:t>Elaborate a </a:t>
            </a: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overall investment proposal</a:t>
            </a:r>
          </a:p>
          <a:p>
            <a:pPr marL="450850" indent="-358775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it-IT" sz="2400" dirty="0"/>
              <a:t>Coordinate within the </a:t>
            </a: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extended-LDG</a:t>
            </a:r>
            <a:r>
              <a:rPr lang="it-IT" sz="2400" dirty="0"/>
              <a:t> on the overall </a:t>
            </a: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 requests </a:t>
            </a:r>
            <a:r>
              <a:rPr lang="it-IT" sz="2400" dirty="0"/>
              <a:t>to the funding agencies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it-IT" sz="2400" dirty="0">
              <a:solidFill>
                <a:srgbClr val="0070C0"/>
              </a:solidFill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it-IT" sz="2400" dirty="0">
                <a:solidFill>
                  <a:srgbClr val="0070C0"/>
                </a:solidFill>
              </a:rPr>
              <a:t>«</a:t>
            </a:r>
            <a:r>
              <a:rPr lang="it-IT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IFAST-2</a:t>
            </a:r>
            <a:r>
              <a:rPr lang="it-IT" sz="2400" dirty="0">
                <a:solidFill>
                  <a:srgbClr val="0070C0"/>
                </a:solidFill>
              </a:rPr>
              <a:t>»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sz="2400" dirty="0"/>
              <a:t>Initial contacts to </a:t>
            </a:r>
            <a:r>
              <a:rPr lang="it-IT" sz="2400" dirty="0">
                <a:solidFill>
                  <a:srgbClr val="0070C0"/>
                </a:solidFill>
              </a:rPr>
              <a:t>develop a </a:t>
            </a:r>
            <a:r>
              <a:rPr lang="it-IT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super-workpackage</a:t>
            </a:r>
            <a:r>
              <a:rPr lang="it-IT" sz="2400" dirty="0">
                <a:solidFill>
                  <a:srgbClr val="0070C0"/>
                </a:solidFill>
              </a:rPr>
              <a:t> clustering several R&amp;D activities</a:t>
            </a:r>
            <a:r>
              <a:rPr lang="it-IT" sz="2400" dirty="0"/>
              <a:t> </a:t>
            </a:r>
            <a:r>
              <a:rPr lang="it-IT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RF </a:t>
            </a:r>
            <a:r>
              <a:rPr lang="it-IT" sz="2400" dirty="0"/>
              <a:t>(</a:t>
            </a:r>
            <a:r>
              <a:rPr lang="it-IT" sz="2400" i="1" dirty="0"/>
              <a:t>now in I.FAST: thin films, HE power sources, C-guns, AM</a:t>
            </a:r>
            <a:r>
              <a:rPr lang="it-IT" sz="2400" dirty="0"/>
              <a:t>). </a:t>
            </a:r>
          </a:p>
          <a:p>
            <a:pPr marL="45085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Additional funds </a:t>
            </a:r>
            <a:r>
              <a:rPr lang="it-IT" sz="2400" dirty="0"/>
              <a:t>for RF by EU</a:t>
            </a:r>
          </a:p>
          <a:p>
            <a:pPr marL="45085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it-IT" sz="2400" dirty="0"/>
              <a:t>National FAs to add </a:t>
            </a: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matching funds</a:t>
            </a:r>
            <a:r>
              <a:rPr lang="it-IT" sz="2400" dirty="0"/>
              <a:t>. </a:t>
            </a:r>
          </a:p>
          <a:p>
            <a:pPr marL="45085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encourages </a:t>
            </a:r>
            <a:r>
              <a:rPr lang="it-IT" sz="2400" dirty="0"/>
              <a:t>RF coordination across Europe 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community</a:t>
            </a:r>
            <a:endParaRPr lang="it-IT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32A47F-A748-68BA-71C3-43ADC6A3E6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8496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53309-61FD-C438-624B-B064C0B64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3CD96-C0B2-44CE-5E6F-A79DA1F76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308" y="1385740"/>
            <a:ext cx="7133491" cy="5107657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800" dirty="0">
                <a:solidFill>
                  <a:srgbClr val="0070C0"/>
                </a:solidFill>
              </a:rPr>
              <a:t>Done: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dirty="0"/>
              <a:t>Future collider </a:t>
            </a:r>
            <a:r>
              <a:rPr lang="en-GB" sz="2800" dirty="0">
                <a:solidFill>
                  <a:srgbClr val="C00000"/>
                </a:solidFill>
              </a:rPr>
              <a:t>RF needs </a:t>
            </a:r>
            <a:r>
              <a:rPr lang="en-GB" sz="2800" dirty="0"/>
              <a:t>well focused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dirty="0"/>
              <a:t>European contributing </a:t>
            </a:r>
            <a:r>
              <a:rPr lang="en-GB" sz="2800" dirty="0">
                <a:solidFill>
                  <a:srgbClr val="C00000"/>
                </a:solidFill>
              </a:rPr>
              <a:t>teams</a:t>
            </a:r>
            <a:r>
              <a:rPr lang="en-GB" sz="2800" dirty="0"/>
              <a:t> identified, along with available infrastructures; </a:t>
            </a:r>
            <a:r>
              <a:rPr lang="en-GB" sz="2800" dirty="0">
                <a:solidFill>
                  <a:srgbClr val="C00000"/>
                </a:solidFill>
              </a:rPr>
              <a:t>Progress/challenges </a:t>
            </a:r>
            <a:r>
              <a:rPr lang="en-GB" sz="2800" dirty="0"/>
              <a:t>in RF theme areas followed up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900" dirty="0">
              <a:solidFill>
                <a:srgbClr val="0070C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dirty="0">
                <a:solidFill>
                  <a:srgbClr val="0070C0"/>
                </a:solidFill>
              </a:rPr>
              <a:t>Next: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The Nov-2023 progress report to the CERN council, as basis for </a:t>
            </a:r>
            <a:r>
              <a:rPr lang="en-GB" dirty="0">
                <a:solidFill>
                  <a:srgbClr val="C00000"/>
                </a:solidFill>
              </a:rPr>
              <a:t>periodic</a:t>
            </a:r>
            <a:r>
              <a:rPr lang="en-GB" dirty="0"/>
              <a:t> </a:t>
            </a:r>
            <a:r>
              <a:rPr lang="en-GB" dirty="0">
                <a:solidFill>
                  <a:srgbClr val="C00000"/>
                </a:solidFill>
              </a:rPr>
              <a:t>updates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Correlate </a:t>
            </a:r>
            <a:r>
              <a:rPr lang="en-GB" dirty="0">
                <a:solidFill>
                  <a:srgbClr val="C00000"/>
                </a:solidFill>
              </a:rPr>
              <a:t>needs - candidate labs </a:t>
            </a:r>
            <a:r>
              <a:rPr lang="en-GB" dirty="0"/>
              <a:t>to </a:t>
            </a:r>
            <a:r>
              <a:rPr lang="en-GB" dirty="0" err="1"/>
              <a:t>fulfill</a:t>
            </a:r>
            <a:r>
              <a:rPr lang="en-GB" dirty="0"/>
              <a:t> them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GB" dirty="0"/>
              <a:t>coordinate (at LDG level) towards </a:t>
            </a:r>
            <a:r>
              <a:rPr lang="en-GB" dirty="0">
                <a:solidFill>
                  <a:srgbClr val="C00000"/>
                </a:solidFill>
              </a:rPr>
              <a:t>national funding agencies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Elaborate on a super-RF-WP in the “</a:t>
            </a:r>
            <a:r>
              <a:rPr lang="en-GB" dirty="0">
                <a:solidFill>
                  <a:srgbClr val="C00000"/>
                </a:solidFill>
              </a:rPr>
              <a:t>I.FAST2</a:t>
            </a:r>
            <a:r>
              <a:rPr lang="en-GB" dirty="0"/>
              <a:t>” proposal</a:t>
            </a:r>
            <a:endParaRPr lang="en-GB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8CB9B5-8A7C-CE75-0503-A75A1CB9FD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107979-5037-1E58-F1EA-B885F1D13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967" y="2522950"/>
            <a:ext cx="3758084" cy="2692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9605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2C711-87D9-E181-890A-161123F7E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672" y="230068"/>
            <a:ext cx="9792305" cy="626301"/>
          </a:xfrm>
        </p:spPr>
        <p:txBody>
          <a:bodyPr>
            <a:noAutofit/>
          </a:bodyPr>
          <a:lstStyle/>
          <a:p>
            <a:r>
              <a:rPr lang="de-CH" sz="3600" dirty="0"/>
              <a:t>European </a:t>
            </a:r>
            <a:r>
              <a:rPr lang="de-CH" sz="3600" dirty="0">
                <a:solidFill>
                  <a:srgbClr val="C00000"/>
                </a:solidFill>
              </a:rPr>
              <a:t>Particle Physics </a:t>
            </a:r>
            <a:r>
              <a:rPr lang="de-CH" sz="3600" dirty="0"/>
              <a:t>Strategy and its updates</a:t>
            </a:r>
            <a:endParaRPr lang="it-IT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9FC5E4-17C6-0976-5928-6602349551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45" y="3127795"/>
            <a:ext cx="2278641" cy="318025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814CDE4-952B-7C3B-3E66-A4F52D73FAF0}"/>
              </a:ext>
            </a:extLst>
          </p:cNvPr>
          <p:cNvSpPr/>
          <p:nvPr/>
        </p:nvSpPr>
        <p:spPr>
          <a:xfrm>
            <a:off x="101542" y="6341839"/>
            <a:ext cx="2416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i="1" dirty="0" err="1">
                <a:latin typeface="Palatino-Italic"/>
              </a:rPr>
              <a:t>Strategy</a:t>
            </a:r>
            <a:r>
              <a:rPr lang="de-CH" i="1" dirty="0">
                <a:latin typeface="Palatino-Italic"/>
              </a:rPr>
              <a:t> 14 </a:t>
            </a:r>
            <a:r>
              <a:rPr lang="de-CH" i="1" dirty="0" err="1">
                <a:latin typeface="Palatino-Italic"/>
              </a:rPr>
              <a:t>July</a:t>
            </a:r>
            <a:r>
              <a:rPr lang="de-CH" i="1" dirty="0">
                <a:latin typeface="Palatino-Italic"/>
              </a:rPr>
              <a:t> 2006</a:t>
            </a:r>
            <a:endParaRPr lang="de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35A0AE-A2F7-5906-2786-119350E3A4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093" y="3138931"/>
            <a:ext cx="2240054" cy="3169122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FA01E07-5FF6-278B-46CD-C970657F55E5}"/>
              </a:ext>
            </a:extLst>
          </p:cNvPr>
          <p:cNvSpPr/>
          <p:nvPr/>
        </p:nvSpPr>
        <p:spPr>
          <a:xfrm>
            <a:off x="2577083" y="6353053"/>
            <a:ext cx="2326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i="1" dirty="0">
                <a:latin typeface="Palatino-Italic"/>
              </a:rPr>
              <a:t>Update 30 May 2013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CB7565-6EA9-FCA2-A9C8-6B95E45925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3362" y="3048576"/>
            <a:ext cx="2295094" cy="3302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EF7843A-4090-73D2-6FA2-58EDEA6FA089}"/>
              </a:ext>
            </a:extLst>
          </p:cNvPr>
          <p:cNvSpPr/>
          <p:nvPr/>
        </p:nvSpPr>
        <p:spPr>
          <a:xfrm>
            <a:off x="4939465" y="6355530"/>
            <a:ext cx="2390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i="1" dirty="0">
                <a:latin typeface="Palatino-Italic"/>
              </a:rPr>
              <a:t>Update 19 June 2020</a:t>
            </a:r>
            <a:endParaRPr lang="de-CH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6432D4-1EAF-B706-89BA-BA619866089B}"/>
              </a:ext>
            </a:extLst>
          </p:cNvPr>
          <p:cNvSpPr txBox="1"/>
          <p:nvPr/>
        </p:nvSpPr>
        <p:spPr>
          <a:xfrm>
            <a:off x="96946" y="1145435"/>
            <a:ext cx="702733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i="0" dirty="0">
                <a:effectLst/>
                <a:latin typeface="sourcesans-regular"/>
              </a:rPr>
              <a:t>“(…) </a:t>
            </a:r>
            <a:r>
              <a:rPr lang="en-US" sz="2000" b="0" i="0" dirty="0">
                <a:solidFill>
                  <a:srgbClr val="C00000"/>
                </a:solidFill>
                <a:effectLst/>
                <a:latin typeface="sourcesans-regular"/>
              </a:rPr>
              <a:t>cornerstone of Europe’s decision-making process </a:t>
            </a:r>
            <a:r>
              <a:rPr lang="en-US" sz="2000" b="0" i="0" dirty="0">
                <a:effectLst/>
                <a:latin typeface="sourcesans-regular"/>
              </a:rPr>
              <a:t>for the long-term future of the field. </a:t>
            </a:r>
            <a:r>
              <a:rPr lang="en-US" sz="2000" b="0" i="0" dirty="0">
                <a:solidFill>
                  <a:srgbClr val="C00000"/>
                </a:solidFill>
                <a:effectLst/>
                <a:latin typeface="sourcesans-regular"/>
              </a:rPr>
              <a:t>Mandated by the CERN Council</a:t>
            </a:r>
            <a:r>
              <a:rPr lang="en-US" sz="2000" b="0" i="0" dirty="0">
                <a:effectLst/>
                <a:latin typeface="sourcesans-regular"/>
              </a:rPr>
              <a:t>, it is formed through a broad consultation of the grass-roots particle physics community (…) and it is developed in close coordination with similar processes in the US and Japan (…)”</a:t>
            </a:r>
            <a:endParaRPr lang="it-IT" sz="2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2504886-B5B1-6586-8F65-A712025084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E8C925F-5F41-FE6F-A09F-0BCD61E4368C}"/>
              </a:ext>
            </a:extLst>
          </p:cNvPr>
          <p:cNvSpPr txBox="1"/>
          <p:nvPr/>
        </p:nvSpPr>
        <p:spPr>
          <a:xfrm>
            <a:off x="8022876" y="1775056"/>
            <a:ext cx="3982019" cy="20313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/>
              <a:t>Chairperson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1/CERN Member State,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0000"/>
                </a:solidFill>
              </a:rPr>
              <a:t>1/lab of the major European Laboratory Directors’ Group, </a:t>
            </a:r>
            <a:r>
              <a:rPr lang="en-US" b="1" dirty="0">
                <a:solidFill>
                  <a:srgbClr val="FF0000"/>
                </a:solidFill>
              </a:rPr>
              <a:t>LDG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CH" dirty="0"/>
              <a:t>CERN Director-General,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CH" dirty="0"/>
              <a:t>SPC Chairperson,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CH" dirty="0"/>
              <a:t>ECFA Chairperson.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2AE8B1-F1F9-649A-285B-05488E5C6530}"/>
              </a:ext>
            </a:extLst>
          </p:cNvPr>
          <p:cNvSpPr txBox="1"/>
          <p:nvPr/>
        </p:nvSpPr>
        <p:spPr>
          <a:xfrm>
            <a:off x="8022875" y="4290417"/>
            <a:ext cx="3982019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b="1" dirty="0">
                <a:solidFill>
                  <a:srgbClr val="0070C0"/>
                </a:solidFill>
              </a:rPr>
              <a:t>Invitees: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President of the CERN Council,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1/Associate Member States,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1/Observer State,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1/European Commission, JINR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Chairs of </a:t>
            </a:r>
            <a:r>
              <a:rPr lang="en-US" dirty="0" err="1"/>
              <a:t>ApPEC</a:t>
            </a:r>
            <a:r>
              <a:rPr lang="en-US" dirty="0"/>
              <a:t>, FALC, ESFRI, and </a:t>
            </a:r>
            <a:r>
              <a:rPr lang="en-US" dirty="0" err="1"/>
              <a:t>NuPECC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Members of Physics Prep Group</a:t>
            </a:r>
            <a:endParaRPr lang="de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125701-3F5B-3764-9809-00243295F387}"/>
              </a:ext>
            </a:extLst>
          </p:cNvPr>
          <p:cNvSpPr txBox="1"/>
          <p:nvPr/>
        </p:nvSpPr>
        <p:spPr>
          <a:xfrm>
            <a:off x="8553522" y="1067170"/>
            <a:ext cx="2857355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European Strategy Group (ESG)</a:t>
            </a:r>
            <a:endParaRPr lang="it-IT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10812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08013-C0FB-0F86-5511-A7983AB2E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4293" y="230742"/>
            <a:ext cx="9424322" cy="626301"/>
          </a:xfrm>
        </p:spPr>
        <p:txBody>
          <a:bodyPr>
            <a:normAutofit fontScale="90000"/>
          </a:bodyPr>
          <a:lstStyle/>
          <a:p>
            <a:r>
              <a:rPr lang="it-IT" dirty="0"/>
              <a:t>European Laboratory Directors Group (LDG)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B6A8B-C3C0-E6D0-421E-6632833723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139" y="1175656"/>
            <a:ext cx="5726131" cy="543182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u="sng" dirty="0">
                <a:solidFill>
                  <a:srgbClr val="0070C0"/>
                </a:solidFill>
              </a:rPr>
              <a:t>Remit by CERN Council: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000" dirty="0"/>
              <a:t>Dialogue among Lab Directors and CERN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000" dirty="0"/>
              <a:t>Input to the ESPP, liaise with EU Commission and national funding agencies, institutes and universities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000" dirty="0" err="1"/>
              <a:t>Maximise</a:t>
            </a:r>
            <a:r>
              <a:rPr lang="en-US" sz="2000" dirty="0"/>
              <a:t> national benefits of investment in fundamental research and in CERN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000" dirty="0"/>
              <a:t>Look at activities outside CERN’s Member States, and of other groups in PP and related fields</a:t>
            </a:r>
          </a:p>
          <a:p>
            <a:pPr marL="0" indent="0">
              <a:buNone/>
            </a:pPr>
            <a:endParaRPr lang="en-US" sz="2000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C00000"/>
                </a:solidFill>
              </a:rPr>
              <a:t>Draw up and maintain a </a:t>
            </a:r>
            <a:r>
              <a:rPr lang="en-US" sz="2000" b="1" dirty="0" err="1">
                <a:solidFill>
                  <a:srgbClr val="C00000"/>
                </a:solidFill>
              </a:rPr>
              <a:t>prioritised</a:t>
            </a:r>
            <a:r>
              <a:rPr lang="en-US" sz="2000" b="1" dirty="0">
                <a:solidFill>
                  <a:srgbClr val="C00000"/>
                </a:solidFill>
              </a:rPr>
              <a:t> accelerator R&amp;D roadmap</a:t>
            </a:r>
            <a:r>
              <a:rPr lang="en-US" sz="2000" dirty="0">
                <a:solidFill>
                  <a:srgbClr val="C00000"/>
                </a:solidFill>
              </a:rPr>
              <a:t> towards future large-scale facilities for PP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000" b="1" dirty="0">
                <a:solidFill>
                  <a:srgbClr val="C00000"/>
                </a:solidFill>
              </a:rPr>
              <a:t>Coordinate the accelerator R&amp;D activities on the roadmap, until the next SU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8B0A627-5C0D-3D24-157F-62471C85000F}"/>
              </a:ext>
            </a:extLst>
          </p:cNvPr>
          <p:cNvSpPr txBox="1">
            <a:spLocks/>
          </p:cNvSpPr>
          <p:nvPr/>
        </p:nvSpPr>
        <p:spPr>
          <a:xfrm>
            <a:off x="6238851" y="2023892"/>
            <a:ext cx="2515887" cy="41303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sz="1600" dirty="0"/>
              <a:t>‣ S. Bentvelsen (NIKHEF)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1600" dirty="0"/>
              <a:t>‣ F. Bossi (LNF)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1600" dirty="0"/>
              <a:t>‣ J. Clarke (DL)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1600" dirty="0"/>
              <a:t>‣ N. Colino (CIEMAT)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1600" dirty="0"/>
              <a:t>‣ F. Gianotti (CERN)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1600" dirty="0"/>
              <a:t>‣ B. Heinemann (DESY)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1600" dirty="0"/>
              <a:t>‣ D. Newbold (RAL)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1600" dirty="0"/>
              <a:t>‣ E. Previtali (LNGS)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1600" dirty="0"/>
              <a:t>‣ F. Sabatie (IRFU)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1600" dirty="0"/>
              <a:t>‣ M. Seidel (PSI)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1600" dirty="0"/>
              <a:t>‣ A. Stocchi (IJCLab)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385E66C-8575-D275-1575-E39E4257ED6D}"/>
              </a:ext>
            </a:extLst>
          </p:cNvPr>
          <p:cNvSpPr txBox="1">
            <a:spLocks/>
          </p:cNvSpPr>
          <p:nvPr/>
        </p:nvSpPr>
        <p:spPr>
          <a:xfrm>
            <a:off x="8779869" y="1725058"/>
            <a:ext cx="2959955" cy="18092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600" dirty="0"/>
              <a:t>‣ K. Jakobs (ECFA Chair)</a:t>
            </a:r>
          </a:p>
          <a:p>
            <a:pPr marL="0" indent="0">
              <a:buNone/>
            </a:pPr>
            <a:r>
              <a:rPr lang="it-IT" sz="1600" dirty="0"/>
              <a:t>‣ M. Lamont (CERN Directorate)</a:t>
            </a:r>
          </a:p>
          <a:p>
            <a:pPr marL="0" indent="0">
              <a:buNone/>
            </a:pPr>
            <a:r>
              <a:rPr lang="it-IT" sz="1600" dirty="0"/>
              <a:t>‣ J. Mnich (CERN Directorate)</a:t>
            </a:r>
          </a:p>
          <a:p>
            <a:pPr marL="0" indent="0">
              <a:buNone/>
            </a:pPr>
            <a:r>
              <a:rPr lang="it-IT" sz="1600" dirty="0"/>
              <a:t>‣ H. Montgomery (SPC Chair)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078562-BC80-71FF-89FD-61AF71C49B24}"/>
              </a:ext>
            </a:extLst>
          </p:cNvPr>
          <p:cNvSpPr txBox="1"/>
          <p:nvPr/>
        </p:nvSpPr>
        <p:spPr>
          <a:xfrm>
            <a:off x="8874595" y="1175656"/>
            <a:ext cx="1769331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1600" dirty="0"/>
              <a:t>Standing observers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EEA836-3752-C4AF-C085-D0D7FF558AF6}"/>
              </a:ext>
            </a:extLst>
          </p:cNvPr>
          <p:cNvSpPr txBox="1">
            <a:spLocks/>
          </p:cNvSpPr>
          <p:nvPr/>
        </p:nvSpPr>
        <p:spPr>
          <a:xfrm>
            <a:off x="8874595" y="4853713"/>
            <a:ext cx="3187266" cy="17537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600" dirty="0"/>
              <a:t>‣ G. Bisoffi (</a:t>
            </a:r>
            <a:r>
              <a:rPr lang="it-IT" sz="1600" b="1" dirty="0"/>
              <a:t>for RF</a:t>
            </a:r>
            <a:r>
              <a:rPr lang="it-IT" sz="1600" dirty="0"/>
              <a:t>) + P. Macintosh</a:t>
            </a:r>
          </a:p>
          <a:p>
            <a:pPr marL="0" indent="0">
              <a:buNone/>
            </a:pPr>
            <a:r>
              <a:rPr lang="it-IT" sz="1600" dirty="0"/>
              <a:t>‣ W. Leemans (</a:t>
            </a:r>
            <a:r>
              <a:rPr lang="it-IT" sz="1600" b="1" dirty="0"/>
              <a:t>for LPA</a:t>
            </a:r>
            <a:r>
              <a:rPr lang="it-IT" sz="1600" dirty="0"/>
              <a:t>) + R. Patahill</a:t>
            </a:r>
          </a:p>
          <a:p>
            <a:pPr marL="0" indent="0">
              <a:buNone/>
            </a:pPr>
            <a:r>
              <a:rPr lang="it-IT" sz="1600" dirty="0"/>
              <a:t>‣ S. Stapnes (</a:t>
            </a:r>
            <a:r>
              <a:rPr lang="it-IT" sz="1600" b="1" dirty="0"/>
              <a:t>for Muons</a:t>
            </a:r>
            <a:r>
              <a:rPr lang="it-IT" sz="1600" dirty="0"/>
              <a:t>) + D. Schulte</a:t>
            </a:r>
          </a:p>
          <a:p>
            <a:pPr marL="0" indent="0">
              <a:buNone/>
            </a:pPr>
            <a:r>
              <a:rPr lang="it-IT" sz="1600" dirty="0"/>
              <a:t>‣ J. D’Hondt (</a:t>
            </a:r>
            <a:r>
              <a:rPr lang="it-IT" sz="1600" b="1" dirty="0"/>
              <a:t>for ERL</a:t>
            </a:r>
            <a:r>
              <a:rPr lang="it-IT" sz="1600" dirty="0"/>
              <a:t>) + M. Klein</a:t>
            </a:r>
          </a:p>
          <a:p>
            <a:pPr marL="0" indent="0">
              <a:buNone/>
            </a:pPr>
            <a:r>
              <a:rPr lang="it-IT" sz="1600" dirty="0"/>
              <a:t>‣ P. Vedrine (</a:t>
            </a:r>
            <a:r>
              <a:rPr lang="it-IT" sz="1600" b="1" dirty="0"/>
              <a:t>for HFM</a:t>
            </a:r>
            <a:r>
              <a:rPr lang="it-IT" sz="1600" dirty="0"/>
              <a:t>) + M. Lamont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0A56F5-6437-94A3-9C5C-B61CB4526F44}"/>
              </a:ext>
            </a:extLst>
          </p:cNvPr>
          <p:cNvSpPr txBox="1"/>
          <p:nvPr/>
        </p:nvSpPr>
        <p:spPr>
          <a:xfrm>
            <a:off x="8874595" y="3534310"/>
            <a:ext cx="969689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1600" dirty="0"/>
              <a:t>Secretary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360A658-573D-E685-D61E-2C57ABB50EA0}"/>
              </a:ext>
            </a:extLst>
          </p:cNvPr>
          <p:cNvSpPr txBox="1">
            <a:spLocks/>
          </p:cNvSpPr>
          <p:nvPr/>
        </p:nvSpPr>
        <p:spPr>
          <a:xfrm>
            <a:off x="8779869" y="3951169"/>
            <a:ext cx="2515888" cy="369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600" dirty="0"/>
              <a:t>‣ E. Tsesmelis (CERN)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EC2CC2-73D3-4021-5C92-156B01DD8206}"/>
              </a:ext>
            </a:extLst>
          </p:cNvPr>
          <p:cNvSpPr txBox="1"/>
          <p:nvPr/>
        </p:nvSpPr>
        <p:spPr>
          <a:xfrm>
            <a:off x="8874595" y="4365778"/>
            <a:ext cx="2192908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1600" dirty="0"/>
              <a:t>Extended LDG members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8A53E1-EC58-F33F-7868-5F1EB678A14F}"/>
              </a:ext>
            </a:extLst>
          </p:cNvPr>
          <p:cNvSpPr/>
          <p:nvPr/>
        </p:nvSpPr>
        <p:spPr>
          <a:xfrm>
            <a:off x="6103792" y="1123649"/>
            <a:ext cx="5833649" cy="5397730"/>
          </a:xfrm>
          <a:prstGeom prst="rect">
            <a:avLst/>
          </a:prstGeom>
          <a:noFill/>
          <a:ln w="28575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22B0195-0EAB-9C2E-005E-6D2F27BC4F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8848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29D1C53-102C-2700-6A03-17FD0CF5034E}"/>
              </a:ext>
            </a:extLst>
          </p:cNvPr>
          <p:cNvSpPr/>
          <p:nvPr/>
        </p:nvSpPr>
        <p:spPr>
          <a:xfrm>
            <a:off x="0" y="3461518"/>
            <a:ext cx="12192000" cy="3429000"/>
          </a:xfrm>
          <a:prstGeom prst="rect">
            <a:avLst/>
          </a:prstGeom>
          <a:solidFill>
            <a:srgbClr val="008080"/>
          </a:solidFill>
          <a:ln w="28575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0EF339-317F-9627-A1EB-60FAB31CC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7632" y="250522"/>
            <a:ext cx="9424322" cy="626301"/>
          </a:xfrm>
        </p:spPr>
        <p:txBody>
          <a:bodyPr>
            <a:normAutofit fontScale="90000"/>
          </a:bodyPr>
          <a:lstStyle/>
          <a:p>
            <a:r>
              <a:rPr lang="it-IT" dirty="0"/>
              <a:t>European Strategy Update and Accel R&amp;D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9DE0C0-ED6F-73A0-5552-57A8F1A62B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6851" y="1202537"/>
            <a:ext cx="7007279" cy="177692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Font typeface="Calibri" panose="020F0502020204030204" pitchFamily="34" charset="0"/>
              <a:buChar char="○"/>
            </a:pPr>
            <a:r>
              <a:rPr lang="en-US" sz="2400" dirty="0">
                <a:solidFill>
                  <a:srgbClr val="C00000"/>
                </a:solidFill>
              </a:rPr>
              <a:t>What</a:t>
            </a:r>
            <a:r>
              <a:rPr lang="en-US" sz="2400" dirty="0"/>
              <a:t> R&amp;D? which </a:t>
            </a:r>
            <a:r>
              <a:rPr lang="en-US" sz="2400" dirty="0">
                <a:solidFill>
                  <a:srgbClr val="C00000"/>
                </a:solidFill>
              </a:rPr>
              <a:t>priorities</a:t>
            </a:r>
            <a:r>
              <a:rPr lang="en-US" sz="2400" dirty="0"/>
              <a:t>? </a:t>
            </a:r>
          </a:p>
          <a:p>
            <a:pPr>
              <a:lnSpc>
                <a:spcPct val="120000"/>
              </a:lnSpc>
              <a:buFont typeface="Calibri" panose="020F0502020204030204" pitchFamily="34" charset="0"/>
              <a:buChar char="○"/>
            </a:pPr>
            <a:r>
              <a:rPr lang="en-US" sz="2400" dirty="0">
                <a:solidFill>
                  <a:srgbClr val="C00000"/>
                </a:solidFill>
              </a:rPr>
              <a:t>How long </a:t>
            </a:r>
            <a:r>
              <a:rPr lang="en-US" sz="2400" dirty="0"/>
              <a:t>might it take? </a:t>
            </a:r>
            <a:r>
              <a:rPr lang="en-US" sz="2400" dirty="0">
                <a:solidFill>
                  <a:srgbClr val="C00000"/>
                </a:solidFill>
              </a:rPr>
              <a:t>How much </a:t>
            </a:r>
            <a:r>
              <a:rPr lang="en-US" sz="2400" dirty="0"/>
              <a:t>will it cost?</a:t>
            </a:r>
          </a:p>
          <a:p>
            <a:pPr>
              <a:lnSpc>
                <a:spcPct val="120000"/>
              </a:lnSpc>
              <a:buFont typeface="Calibri" panose="020F0502020204030204" pitchFamily="34" charset="0"/>
              <a:buChar char="○"/>
            </a:pPr>
            <a:r>
              <a:rPr lang="en-US" sz="2400" dirty="0"/>
              <a:t>Which science with </a:t>
            </a:r>
            <a:r>
              <a:rPr lang="en-US" sz="2400" dirty="0">
                <a:solidFill>
                  <a:srgbClr val="C00000"/>
                </a:solidFill>
              </a:rPr>
              <a:t>demonstrators</a:t>
            </a:r>
            <a:r>
              <a:rPr lang="en-US" sz="2400" dirty="0"/>
              <a:t>, or intermediate-scale facilities?</a:t>
            </a:r>
          </a:p>
          <a:p>
            <a:pPr>
              <a:lnSpc>
                <a:spcPct val="120000"/>
              </a:lnSpc>
              <a:buFont typeface="Calibri" panose="020F0502020204030204" pitchFamily="34" charset="0"/>
              <a:buChar char="○"/>
            </a:pPr>
            <a:r>
              <a:rPr lang="en-US" sz="2400" dirty="0"/>
              <a:t>Which </a:t>
            </a:r>
            <a:r>
              <a:rPr lang="en-US" sz="2400" dirty="0">
                <a:solidFill>
                  <a:srgbClr val="C00000"/>
                </a:solidFill>
              </a:rPr>
              <a:t>new infrastructures</a:t>
            </a:r>
            <a:r>
              <a:rPr lang="en-US" sz="2400" dirty="0"/>
              <a:t>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161F2A1-410F-62B5-3D76-26749BD4F69E}"/>
              </a:ext>
            </a:extLst>
          </p:cNvPr>
          <p:cNvSpPr txBox="1">
            <a:spLocks/>
          </p:cNvSpPr>
          <p:nvPr/>
        </p:nvSpPr>
        <p:spPr>
          <a:xfrm>
            <a:off x="3409865" y="3664400"/>
            <a:ext cx="8768271" cy="3057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000" dirty="0">
                <a:solidFill>
                  <a:srgbClr val="FFFFCC"/>
                </a:solidFill>
              </a:rPr>
              <a:t>Superconducting RF: bulk niobium cavities, surface preparation, thin films</a:t>
            </a:r>
          </a:p>
          <a:p>
            <a:pPr marL="0" indent="0">
              <a:buNone/>
            </a:pPr>
            <a:r>
              <a:rPr lang="it-IT" sz="2000" dirty="0">
                <a:solidFill>
                  <a:srgbClr val="FFFFCC"/>
                </a:solidFill>
              </a:rPr>
              <a:t>NC structures:  fundamental limitations, surface preparation, manufacturing techniques</a:t>
            </a:r>
          </a:p>
          <a:p>
            <a:pPr marL="0" indent="0">
              <a:buNone/>
            </a:pPr>
            <a:r>
              <a:rPr lang="it-IT" sz="2000" dirty="0">
                <a:solidFill>
                  <a:srgbClr val="FFFFCC"/>
                </a:solidFill>
              </a:rPr>
              <a:t>High power RF sources, accelerating structures ancillaries (couplers, tuners…), LLRF and AI</a:t>
            </a:r>
          </a:p>
          <a:p>
            <a:pPr marL="0" indent="0">
              <a:buNone/>
            </a:pPr>
            <a:r>
              <a:rPr lang="it-IT" sz="2000" b="1" dirty="0">
                <a:solidFill>
                  <a:srgbClr val="FFFFCC"/>
                </a:solidFill>
              </a:rPr>
              <a:t>Authors of RF R&amp;D strategy:</a:t>
            </a:r>
            <a:br>
              <a:rPr lang="it-IT" sz="2000" b="1" dirty="0">
                <a:solidFill>
                  <a:srgbClr val="FFFFCC"/>
                </a:solidFill>
              </a:rPr>
            </a:br>
            <a:r>
              <a:rPr lang="it-IT" sz="2000" b="1" dirty="0">
                <a:solidFill>
                  <a:srgbClr val="FFFFCC"/>
                </a:solidFill>
              </a:rPr>
              <a:t>S. Bousson (IJCLab), Hans Weise (DESY). </a:t>
            </a:r>
            <a:r>
              <a:rPr lang="it-IT" sz="2000" dirty="0">
                <a:solidFill>
                  <a:srgbClr val="FFFFCC"/>
                </a:solidFill>
              </a:rPr>
              <a:t>G. Burt (Lancaster University); G. Devanz (CEA); A. Gallo (INFN LNF); F. Gerigk (CERN); A. Grudiev (CERN); D. Longuevergne (IJCLab); T. Proslier (CEA); R. Ruber (Uppsala University), plus added experts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8B3D97-8E7C-0D7D-3E98-78F7FF9D84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C149C8F-5673-E758-C29B-AF9A0758216B}"/>
              </a:ext>
            </a:extLst>
          </p:cNvPr>
          <p:cNvSpPr txBox="1"/>
          <p:nvPr/>
        </p:nvSpPr>
        <p:spPr>
          <a:xfrm>
            <a:off x="277925" y="2951509"/>
            <a:ext cx="11919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008080"/>
                </a:solidFill>
              </a:rPr>
              <a:t>Large-scale </a:t>
            </a:r>
            <a:r>
              <a:rPr lang="en-US" sz="2400" b="1" dirty="0">
                <a:solidFill>
                  <a:srgbClr val="008080"/>
                </a:solidFill>
              </a:rPr>
              <a:t>accelerator R&amp;D </a:t>
            </a:r>
            <a:r>
              <a:rPr lang="en-US" sz="2400" dirty="0">
                <a:solidFill>
                  <a:srgbClr val="002060"/>
                </a:solidFill>
              </a:rPr>
              <a:t>plan to inform and support future decision-making in the field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263190F0-E94F-AB35-C4A8-2038BCC4A695}"/>
              </a:ext>
            </a:extLst>
          </p:cNvPr>
          <p:cNvSpPr/>
          <p:nvPr/>
        </p:nvSpPr>
        <p:spPr>
          <a:xfrm rot="16200000">
            <a:off x="2880222" y="4386226"/>
            <a:ext cx="700716" cy="441755"/>
          </a:xfrm>
          <a:prstGeom prst="downArrow">
            <a:avLst>
              <a:gd name="adj1" fmla="val 71212"/>
              <a:gd name="adj2" fmla="val 50000"/>
            </a:avLst>
          </a:prstGeom>
          <a:solidFill>
            <a:srgbClr val="008080"/>
          </a:solidFill>
          <a:ln>
            <a:solidFill>
              <a:srgbClr val="FFFF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8A6855-320B-0387-CF7B-B5E054E0BECA}"/>
              </a:ext>
            </a:extLst>
          </p:cNvPr>
          <p:cNvSpPr txBox="1"/>
          <p:nvPr/>
        </p:nvSpPr>
        <p:spPr>
          <a:xfrm>
            <a:off x="151651" y="3908121"/>
            <a:ext cx="28580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it-IT" sz="2000" b="0" i="0" u="none" strike="noStrike" baseline="0" dirty="0">
                <a:solidFill>
                  <a:schemeClr val="bg1">
                    <a:lumMod val="95000"/>
                  </a:schemeClr>
                </a:solidFill>
                <a:latin typeface="NimbusRomNo9L-Medi"/>
              </a:rPr>
              <a:t>HF magnets</a:t>
            </a:r>
            <a:endParaRPr lang="it-IT" sz="2000" dirty="0">
              <a:solidFill>
                <a:schemeClr val="bg1">
                  <a:lumMod val="95000"/>
                </a:schemeClr>
              </a:solidFill>
              <a:latin typeface="NimbusRomNo9L-Medi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0" i="0" u="none" strike="noStrike" baseline="0" dirty="0">
                <a:solidFill>
                  <a:srgbClr val="FFFFCC"/>
                </a:solidFill>
                <a:latin typeface="NimbusRomNo9L-Medi"/>
              </a:rPr>
              <a:t>HG RF structures and systems</a:t>
            </a:r>
            <a:endParaRPr lang="en-US" sz="2000" dirty="0">
              <a:solidFill>
                <a:srgbClr val="FFFFCC"/>
              </a:solidFill>
              <a:latin typeface="NimbusRomNo9L-Medi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0" i="0" u="none" strike="noStrike" baseline="0" dirty="0">
                <a:solidFill>
                  <a:schemeClr val="bg1">
                    <a:lumMod val="95000"/>
                  </a:schemeClr>
                </a:solidFill>
                <a:latin typeface="NimbusRomNo9L-Medi"/>
              </a:rPr>
              <a:t>HG plasma and laser accelerators</a:t>
            </a:r>
            <a:endParaRPr lang="en-US" sz="2000" dirty="0">
              <a:solidFill>
                <a:schemeClr val="bg1">
                  <a:lumMod val="95000"/>
                </a:schemeClr>
              </a:solidFill>
              <a:latin typeface="NimbusRomNo9L-Medi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0" i="0" u="none" strike="noStrike" baseline="0" dirty="0">
                <a:solidFill>
                  <a:schemeClr val="bg1">
                    <a:lumMod val="95000"/>
                  </a:schemeClr>
                </a:solidFill>
                <a:latin typeface="NimbusRomNo9L-Medi"/>
              </a:rPr>
              <a:t>Muon</a:t>
            </a:r>
            <a:r>
              <a:rPr lang="it-IT" sz="2000" b="0" i="0" u="none" strike="noStrike" baseline="0" dirty="0">
                <a:solidFill>
                  <a:schemeClr val="bg1">
                    <a:lumMod val="95000"/>
                  </a:schemeClr>
                </a:solidFill>
                <a:latin typeface="NimbusRomNo9L-Medi"/>
              </a:rPr>
              <a:t> colliders,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2000" dirty="0">
                <a:solidFill>
                  <a:schemeClr val="bg1">
                    <a:lumMod val="95000"/>
                  </a:schemeClr>
                </a:solidFill>
                <a:latin typeface="NimbusRomNo9L-Medi"/>
              </a:rPr>
              <a:t>Energy Recovery Linacs</a:t>
            </a:r>
            <a:endParaRPr lang="it-IT" sz="2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EB3FF8-6C07-F13C-5199-287F3A50FBA2}"/>
              </a:ext>
            </a:extLst>
          </p:cNvPr>
          <p:cNvSpPr txBox="1"/>
          <p:nvPr/>
        </p:nvSpPr>
        <p:spPr>
          <a:xfrm>
            <a:off x="48445" y="1574072"/>
            <a:ext cx="4153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rgbClr val="002060"/>
                </a:solidFill>
              </a:rPr>
              <a:t>Key questions during the 2020 Strategy Update on </a:t>
            </a:r>
            <a:r>
              <a:rPr lang="en-US" sz="1800" b="1" dirty="0">
                <a:solidFill>
                  <a:srgbClr val="002060"/>
                </a:solidFill>
              </a:rPr>
              <a:t>R&amp;D for future collider options</a:t>
            </a:r>
            <a:r>
              <a:rPr lang="en-US" sz="1800" dirty="0">
                <a:solidFill>
                  <a:srgbClr val="002060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1127169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err="1"/>
              <a:t>Strategy</a:t>
            </a:r>
            <a:r>
              <a:rPr lang="de-CH" dirty="0"/>
              <a:t> update </a:t>
            </a:r>
            <a:r>
              <a:rPr lang="de-CH" dirty="0" err="1"/>
              <a:t>process</a:t>
            </a:r>
            <a:r>
              <a:rPr lang="de-CH" dirty="0"/>
              <a:t> </a:t>
            </a:r>
            <a:r>
              <a:rPr lang="de-CH" dirty="0" err="1"/>
              <a:t>timeline</a:t>
            </a:r>
            <a:endParaRPr lang="de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95799-61C2-6446-9469-4885A30E9AB1}" type="datetime1">
              <a:rPr lang="fr-FR" smtClean="0"/>
              <a:t>12/12/2023</a:t>
            </a:fld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0C614-3A77-1A40-B973-33A73F8700EC}" type="slidenum">
              <a:rPr lang="fr-FR" smtClean="0"/>
              <a:t>26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816"/>
            <a:ext cx="8133694" cy="5752035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C360380-8B2E-9426-8CE1-8E7D93E54A08}"/>
              </a:ext>
            </a:extLst>
          </p:cNvPr>
          <p:cNvCxnSpPr>
            <a:cxnSpLocks/>
          </p:cNvCxnSpPr>
          <p:nvPr/>
        </p:nvCxnSpPr>
        <p:spPr>
          <a:xfrm>
            <a:off x="838200" y="6356350"/>
            <a:ext cx="2133600" cy="0"/>
          </a:xfrm>
          <a:prstGeom prst="straightConnector1">
            <a:avLst/>
          </a:prstGeom>
          <a:ln w="28575">
            <a:solidFill>
              <a:srgbClr val="FF0000"/>
            </a:solidFill>
            <a:prstDash val="lg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12C83A9-759D-18D7-2791-8E451020F8DD}"/>
              </a:ext>
            </a:extLst>
          </p:cNvPr>
          <p:cNvCxnSpPr>
            <a:cxnSpLocks/>
          </p:cNvCxnSpPr>
          <p:nvPr/>
        </p:nvCxnSpPr>
        <p:spPr>
          <a:xfrm>
            <a:off x="838200" y="3067718"/>
            <a:ext cx="0" cy="3288632"/>
          </a:xfrm>
          <a:prstGeom prst="straightConnector1">
            <a:avLst/>
          </a:prstGeom>
          <a:ln w="28575">
            <a:solidFill>
              <a:srgbClr val="FF0000"/>
            </a:solidFill>
            <a:prstDash val="lgDash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31CDE97-B9FD-C4D8-65D9-4ACDC53042AC}"/>
              </a:ext>
            </a:extLst>
          </p:cNvPr>
          <p:cNvSpPr txBox="1"/>
          <p:nvPr/>
        </p:nvSpPr>
        <p:spPr>
          <a:xfrm>
            <a:off x="3082502" y="5890478"/>
            <a:ext cx="34312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>
                <a:solidFill>
                  <a:srgbClr val="FF0000"/>
                </a:solidFill>
              </a:rPr>
              <a:t>End of 2024, </a:t>
            </a:r>
          </a:p>
          <a:p>
            <a:r>
              <a:rPr lang="it-IT" sz="2400" dirty="0">
                <a:solidFill>
                  <a:srgbClr val="FF0000"/>
                </a:solidFill>
              </a:rPr>
              <a:t>start of the next exercise 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FF2264-6E59-3931-B62F-9BBFE589A542}"/>
              </a:ext>
            </a:extLst>
          </p:cNvPr>
          <p:cNvSpPr txBox="1"/>
          <p:nvPr/>
        </p:nvSpPr>
        <p:spPr>
          <a:xfrm>
            <a:off x="8398882" y="136525"/>
            <a:ext cx="2483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→   </a:t>
            </a:r>
            <a:r>
              <a:rPr lang="it-I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2020÷2027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B93610-7F89-C45C-4BEA-575E13A861A1}"/>
              </a:ext>
            </a:extLst>
          </p:cNvPr>
          <p:cNvSpPr txBox="1"/>
          <p:nvPr/>
        </p:nvSpPr>
        <p:spPr>
          <a:xfrm>
            <a:off x="8681775" y="2538499"/>
            <a:ext cx="2157967" cy="19389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sz="2000" b="1" dirty="0">
                <a:solidFill>
                  <a:srgbClr val="C00000"/>
                </a:solidFill>
              </a:rPr>
              <a:t>CERN Council</a:t>
            </a:r>
            <a:r>
              <a:rPr lang="de-CH" sz="2000" dirty="0"/>
              <a:t>: </a:t>
            </a:r>
            <a:r>
              <a:rPr lang="de-CH" sz="2000" dirty="0" err="1"/>
              <a:t>decision</a:t>
            </a:r>
            <a:r>
              <a:rPr lang="de-CH" sz="2000" dirty="0"/>
              <a:t> </a:t>
            </a:r>
            <a:r>
              <a:rPr lang="de-CH" sz="2000" dirty="0" err="1"/>
              <a:t>making</a:t>
            </a:r>
            <a:r>
              <a:rPr lang="de-CH" sz="2000" dirty="0"/>
              <a:t> </a:t>
            </a:r>
            <a:r>
              <a:rPr lang="de-CH" sz="2000" dirty="0" err="1"/>
              <a:t>body</a:t>
            </a:r>
            <a:r>
              <a:rPr lang="de-CH" sz="2000" dirty="0"/>
              <a:t>, </a:t>
            </a:r>
            <a:r>
              <a:rPr lang="de-CH" sz="2000" dirty="0" err="1"/>
              <a:t>coordinating</a:t>
            </a:r>
            <a:r>
              <a:rPr lang="de-CH" sz="2000" dirty="0"/>
              <a:t> </a:t>
            </a:r>
            <a:r>
              <a:rPr lang="de-CH" sz="2000" dirty="0" err="1"/>
              <a:t>particle</a:t>
            </a:r>
            <a:r>
              <a:rPr lang="de-CH" sz="2000" dirty="0"/>
              <a:t> </a:t>
            </a:r>
            <a:r>
              <a:rPr lang="de-CH" sz="2000" dirty="0" err="1"/>
              <a:t>physics</a:t>
            </a:r>
            <a:r>
              <a:rPr lang="de-CH" sz="2000" dirty="0"/>
              <a:t> in Europe (23 Member States)</a:t>
            </a:r>
          </a:p>
        </p:txBody>
      </p:sp>
    </p:spTree>
    <p:extLst>
      <p:ext uri="{BB962C8B-B14F-4D97-AF65-F5344CB8AC3E}">
        <p14:creationId xmlns:p14="http://schemas.microsoft.com/office/powerpoint/2010/main" val="17282389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C1E84C-6A9B-1F82-20B0-EC45867AE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191" y="1151857"/>
            <a:ext cx="10515600" cy="4351338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it-IT" sz="2400" dirty="0"/>
              <a:t>Damping Ring and Transfer Lines for FCC-ee Injector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2400" dirty="0"/>
              <a:t>FCC-ee IR and MDI full-scale experimental validation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2400" dirty="0"/>
              <a:t>Muon Collider R&amp;D activities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2400" dirty="0"/>
              <a:t>High-Q/high-G SRF R&amp;D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2400" dirty="0"/>
              <a:t>SRF R&amp;D for FCC-ee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2400" dirty="0">
                <a:solidFill>
                  <a:schemeClr val="bg1">
                    <a:lumMod val="50000"/>
                  </a:schemeClr>
                </a:solidFill>
              </a:rPr>
              <a:t>HFM Italy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2400" dirty="0">
                <a:solidFill>
                  <a:schemeClr val="bg1">
                    <a:lumMod val="50000"/>
                  </a:schemeClr>
                </a:solidFill>
              </a:rPr>
              <a:t>GANDALF (GaN-baseD AmpLiFier)</a:t>
            </a:r>
          </a:p>
          <a:p>
            <a:endParaRPr lang="it-IT" sz="24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it-IT" sz="2400" baseline="30000" dirty="0"/>
              <a:t>(*)</a:t>
            </a:r>
            <a:r>
              <a:rPr lang="it-IT" sz="2400" dirty="0"/>
              <a:t> Allocated funds (for </a:t>
            </a:r>
            <a:r>
              <a:rPr lang="it-IT" sz="2400" b="1" dirty="0"/>
              <a:t>3 years</a:t>
            </a:r>
            <a:r>
              <a:rPr lang="it-IT" sz="2400" dirty="0"/>
              <a:t>, 2023-2026):  </a:t>
            </a:r>
            <a:r>
              <a:rPr lang="it-IT" sz="2400" b="1" dirty="0"/>
              <a:t>4929 k€</a:t>
            </a:r>
          </a:p>
          <a:p>
            <a:pPr marL="0" indent="0">
              <a:buNone/>
            </a:pPr>
            <a:r>
              <a:rPr lang="it-IT" sz="2400" dirty="0"/>
              <a:t>-	2125 k€ </a:t>
            </a:r>
            <a:r>
              <a:rPr lang="it-IT" sz="2400" dirty="0">
                <a:solidFill>
                  <a:srgbClr val="C00000"/>
                </a:solidFill>
              </a:rPr>
              <a:t>(of which RF:  1730 k€)</a:t>
            </a:r>
          </a:p>
          <a:p>
            <a:pPr marL="0" indent="0">
              <a:buNone/>
            </a:pPr>
            <a:r>
              <a:rPr lang="it-IT" sz="2400" dirty="0"/>
              <a:t>-	Temporary personnel 552k€ p </a:t>
            </a:r>
            <a:r>
              <a:rPr lang="it-IT" sz="2400" dirty="0">
                <a:solidFill>
                  <a:srgbClr val="C00000"/>
                </a:solidFill>
              </a:rPr>
              <a:t>(of which RF: 288 k€)</a:t>
            </a:r>
          </a:p>
          <a:p>
            <a:pPr marL="0" indent="0">
              <a:buNone/>
            </a:pPr>
            <a:r>
              <a:rPr lang="it-IT" sz="2400" dirty="0"/>
              <a:t>-	2252 k€ staff</a:t>
            </a:r>
          </a:p>
          <a:p>
            <a:pPr marL="0" indent="0">
              <a:buNone/>
            </a:pPr>
            <a:endParaRPr lang="it-IT" sz="2400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D7788D-2A1A-9EC1-F5BB-6EBBB1693D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2163" y="6508361"/>
            <a:ext cx="792783" cy="34963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7F3380-D79B-4E70-9C72-A81C1A0837DE}" type="slidenum">
              <a:rPr lang="it-IT" smtClean="0"/>
              <a:pPr/>
              <a:t>27</a:t>
            </a:fld>
            <a:endParaRPr lang="it-IT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6663E7-EA06-CAAC-A5FA-6CA3FF862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/>
              <a:t>Example: INFN-Projects for ESPP Accelerator R&amp;D</a:t>
            </a:r>
          </a:p>
        </p:txBody>
      </p:sp>
      <p:sp>
        <p:nvSpPr>
          <p:cNvPr id="6" name="Right Bracket 5">
            <a:extLst>
              <a:ext uri="{FF2B5EF4-FFF2-40B4-BE49-F238E27FC236}">
                <a16:creationId xmlns:a16="http://schemas.microsoft.com/office/drawing/2014/main" id="{84B8F690-2CA5-F16B-1607-1620B4703D0D}"/>
              </a:ext>
            </a:extLst>
          </p:cNvPr>
          <p:cNvSpPr/>
          <p:nvPr/>
        </p:nvSpPr>
        <p:spPr>
          <a:xfrm>
            <a:off x="7640053" y="1825625"/>
            <a:ext cx="144379" cy="1603375"/>
          </a:xfrm>
          <a:prstGeom prst="rightBracket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97F198-0F65-56D1-1853-870D638D4331}"/>
              </a:ext>
            </a:extLst>
          </p:cNvPr>
          <p:cNvSpPr txBox="1"/>
          <p:nvPr/>
        </p:nvSpPr>
        <p:spPr>
          <a:xfrm>
            <a:off x="7897298" y="2365702"/>
            <a:ext cx="20027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/>
              <a:t>Approved </a:t>
            </a:r>
            <a:r>
              <a:rPr lang="it-IT" sz="2800" baseline="30000" dirty="0"/>
              <a:t>(*) </a:t>
            </a:r>
            <a:endParaRPr lang="it-IT"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9AEB7C-8623-B159-4085-3F99BE2D3C7B}"/>
              </a:ext>
            </a:extLst>
          </p:cNvPr>
          <p:cNvSpPr txBox="1"/>
          <p:nvPr/>
        </p:nvSpPr>
        <p:spPr>
          <a:xfrm>
            <a:off x="8051600" y="3579547"/>
            <a:ext cx="13708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>
                <a:solidFill>
                  <a:schemeClr val="bg1">
                    <a:lumMod val="65000"/>
                  </a:schemeClr>
                </a:solidFill>
              </a:rPr>
              <a:t>On-hold</a:t>
            </a:r>
          </a:p>
        </p:txBody>
      </p:sp>
      <p:sp>
        <p:nvSpPr>
          <p:cNvPr id="9" name="Right Bracket 8">
            <a:extLst>
              <a:ext uri="{FF2B5EF4-FFF2-40B4-BE49-F238E27FC236}">
                <a16:creationId xmlns:a16="http://schemas.microsoft.com/office/drawing/2014/main" id="{000C964F-D1EF-84C2-D5A4-AD57BD071053}"/>
              </a:ext>
            </a:extLst>
          </p:cNvPr>
          <p:cNvSpPr/>
          <p:nvPr/>
        </p:nvSpPr>
        <p:spPr>
          <a:xfrm>
            <a:off x="7650807" y="3429000"/>
            <a:ext cx="144379" cy="786773"/>
          </a:xfrm>
          <a:prstGeom prst="rightBracket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E0F6DB-750B-21C6-0303-236062045F47}"/>
              </a:ext>
            </a:extLst>
          </p:cNvPr>
          <p:cNvSpPr/>
          <p:nvPr/>
        </p:nvSpPr>
        <p:spPr>
          <a:xfrm>
            <a:off x="433137" y="2075295"/>
            <a:ext cx="7094050" cy="1353705"/>
          </a:xfrm>
          <a:custGeom>
            <a:avLst/>
            <a:gdLst>
              <a:gd name="connsiteX0" fmla="*/ 0 w 7094050"/>
              <a:gd name="connsiteY0" fmla="*/ 0 h 1353705"/>
              <a:gd name="connsiteX1" fmla="*/ 573973 w 7094050"/>
              <a:gd name="connsiteY1" fmla="*/ 0 h 1353705"/>
              <a:gd name="connsiteX2" fmla="*/ 1006065 w 7094050"/>
              <a:gd name="connsiteY2" fmla="*/ 0 h 1353705"/>
              <a:gd name="connsiteX3" fmla="*/ 1792860 w 7094050"/>
              <a:gd name="connsiteY3" fmla="*/ 0 h 1353705"/>
              <a:gd name="connsiteX4" fmla="*/ 2366833 w 7094050"/>
              <a:gd name="connsiteY4" fmla="*/ 0 h 1353705"/>
              <a:gd name="connsiteX5" fmla="*/ 2940806 w 7094050"/>
              <a:gd name="connsiteY5" fmla="*/ 0 h 1353705"/>
              <a:gd name="connsiteX6" fmla="*/ 3727601 w 7094050"/>
              <a:gd name="connsiteY6" fmla="*/ 0 h 1353705"/>
              <a:gd name="connsiteX7" fmla="*/ 4230633 w 7094050"/>
              <a:gd name="connsiteY7" fmla="*/ 0 h 1353705"/>
              <a:gd name="connsiteX8" fmla="*/ 5017428 w 7094050"/>
              <a:gd name="connsiteY8" fmla="*/ 0 h 1353705"/>
              <a:gd name="connsiteX9" fmla="*/ 5804223 w 7094050"/>
              <a:gd name="connsiteY9" fmla="*/ 0 h 1353705"/>
              <a:gd name="connsiteX10" fmla="*/ 6449136 w 7094050"/>
              <a:gd name="connsiteY10" fmla="*/ 0 h 1353705"/>
              <a:gd name="connsiteX11" fmla="*/ 7094050 w 7094050"/>
              <a:gd name="connsiteY11" fmla="*/ 0 h 1353705"/>
              <a:gd name="connsiteX12" fmla="*/ 7094050 w 7094050"/>
              <a:gd name="connsiteY12" fmla="*/ 663315 h 1353705"/>
              <a:gd name="connsiteX13" fmla="*/ 7094050 w 7094050"/>
              <a:gd name="connsiteY13" fmla="*/ 1353705 h 1353705"/>
              <a:gd name="connsiteX14" fmla="*/ 6449136 w 7094050"/>
              <a:gd name="connsiteY14" fmla="*/ 1353705 h 1353705"/>
              <a:gd name="connsiteX15" fmla="*/ 5946104 w 7094050"/>
              <a:gd name="connsiteY15" fmla="*/ 1353705 h 1353705"/>
              <a:gd name="connsiteX16" fmla="*/ 5301190 w 7094050"/>
              <a:gd name="connsiteY16" fmla="*/ 1353705 h 1353705"/>
              <a:gd name="connsiteX17" fmla="*/ 4514395 w 7094050"/>
              <a:gd name="connsiteY17" fmla="*/ 1353705 h 1353705"/>
              <a:gd name="connsiteX18" fmla="*/ 3869482 w 7094050"/>
              <a:gd name="connsiteY18" fmla="*/ 1353705 h 1353705"/>
              <a:gd name="connsiteX19" fmla="*/ 3437390 w 7094050"/>
              <a:gd name="connsiteY19" fmla="*/ 1353705 h 1353705"/>
              <a:gd name="connsiteX20" fmla="*/ 2934357 w 7094050"/>
              <a:gd name="connsiteY20" fmla="*/ 1353705 h 1353705"/>
              <a:gd name="connsiteX21" fmla="*/ 2147562 w 7094050"/>
              <a:gd name="connsiteY21" fmla="*/ 1353705 h 1353705"/>
              <a:gd name="connsiteX22" fmla="*/ 1502649 w 7094050"/>
              <a:gd name="connsiteY22" fmla="*/ 1353705 h 1353705"/>
              <a:gd name="connsiteX23" fmla="*/ 999616 w 7094050"/>
              <a:gd name="connsiteY23" fmla="*/ 1353705 h 1353705"/>
              <a:gd name="connsiteX24" fmla="*/ 0 w 7094050"/>
              <a:gd name="connsiteY24" fmla="*/ 1353705 h 1353705"/>
              <a:gd name="connsiteX25" fmla="*/ 0 w 7094050"/>
              <a:gd name="connsiteY25" fmla="*/ 717464 h 1353705"/>
              <a:gd name="connsiteX26" fmla="*/ 0 w 7094050"/>
              <a:gd name="connsiteY26" fmla="*/ 0 h 1353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094050" h="1353705" extrusionOk="0">
                <a:moveTo>
                  <a:pt x="0" y="0"/>
                </a:moveTo>
                <a:cubicBezTo>
                  <a:pt x="153686" y="-946"/>
                  <a:pt x="364124" y="-5942"/>
                  <a:pt x="573973" y="0"/>
                </a:cubicBezTo>
                <a:cubicBezTo>
                  <a:pt x="783822" y="5942"/>
                  <a:pt x="864171" y="8698"/>
                  <a:pt x="1006065" y="0"/>
                </a:cubicBezTo>
                <a:cubicBezTo>
                  <a:pt x="1147959" y="-8698"/>
                  <a:pt x="1634745" y="-20664"/>
                  <a:pt x="1792860" y="0"/>
                </a:cubicBezTo>
                <a:cubicBezTo>
                  <a:pt x="1950976" y="20664"/>
                  <a:pt x="2190640" y="-14783"/>
                  <a:pt x="2366833" y="0"/>
                </a:cubicBezTo>
                <a:cubicBezTo>
                  <a:pt x="2543026" y="14783"/>
                  <a:pt x="2755250" y="-17239"/>
                  <a:pt x="2940806" y="0"/>
                </a:cubicBezTo>
                <a:cubicBezTo>
                  <a:pt x="3126362" y="17239"/>
                  <a:pt x="3484265" y="9015"/>
                  <a:pt x="3727601" y="0"/>
                </a:cubicBezTo>
                <a:cubicBezTo>
                  <a:pt x="3970938" y="-9015"/>
                  <a:pt x="3981949" y="-22095"/>
                  <a:pt x="4230633" y="0"/>
                </a:cubicBezTo>
                <a:cubicBezTo>
                  <a:pt x="4479317" y="22095"/>
                  <a:pt x="4637284" y="23488"/>
                  <a:pt x="5017428" y="0"/>
                </a:cubicBezTo>
                <a:cubicBezTo>
                  <a:pt x="5397573" y="-23488"/>
                  <a:pt x="5508237" y="-23415"/>
                  <a:pt x="5804223" y="0"/>
                </a:cubicBezTo>
                <a:cubicBezTo>
                  <a:pt x="6100209" y="23415"/>
                  <a:pt x="6134175" y="-8306"/>
                  <a:pt x="6449136" y="0"/>
                </a:cubicBezTo>
                <a:cubicBezTo>
                  <a:pt x="6764097" y="8306"/>
                  <a:pt x="6949591" y="18337"/>
                  <a:pt x="7094050" y="0"/>
                </a:cubicBezTo>
                <a:cubicBezTo>
                  <a:pt x="7065017" y="285624"/>
                  <a:pt x="7110795" y="395868"/>
                  <a:pt x="7094050" y="663315"/>
                </a:cubicBezTo>
                <a:cubicBezTo>
                  <a:pt x="7077305" y="930763"/>
                  <a:pt x="7073485" y="1114822"/>
                  <a:pt x="7094050" y="1353705"/>
                </a:cubicBezTo>
                <a:cubicBezTo>
                  <a:pt x="6830638" y="1321955"/>
                  <a:pt x="6589956" y="1379516"/>
                  <a:pt x="6449136" y="1353705"/>
                </a:cubicBezTo>
                <a:cubicBezTo>
                  <a:pt x="6308316" y="1327894"/>
                  <a:pt x="6154406" y="1365119"/>
                  <a:pt x="5946104" y="1353705"/>
                </a:cubicBezTo>
                <a:cubicBezTo>
                  <a:pt x="5737802" y="1342291"/>
                  <a:pt x="5480092" y="1353742"/>
                  <a:pt x="5301190" y="1353705"/>
                </a:cubicBezTo>
                <a:cubicBezTo>
                  <a:pt x="5122288" y="1353668"/>
                  <a:pt x="4741878" y="1335578"/>
                  <a:pt x="4514395" y="1353705"/>
                </a:cubicBezTo>
                <a:cubicBezTo>
                  <a:pt x="4286912" y="1371832"/>
                  <a:pt x="4033196" y="1379107"/>
                  <a:pt x="3869482" y="1353705"/>
                </a:cubicBezTo>
                <a:cubicBezTo>
                  <a:pt x="3705768" y="1328303"/>
                  <a:pt x="3614146" y="1373126"/>
                  <a:pt x="3437390" y="1353705"/>
                </a:cubicBezTo>
                <a:cubicBezTo>
                  <a:pt x="3260634" y="1334284"/>
                  <a:pt x="3128680" y="1339264"/>
                  <a:pt x="2934357" y="1353705"/>
                </a:cubicBezTo>
                <a:cubicBezTo>
                  <a:pt x="2740034" y="1368146"/>
                  <a:pt x="2342651" y="1388616"/>
                  <a:pt x="2147562" y="1353705"/>
                </a:cubicBezTo>
                <a:cubicBezTo>
                  <a:pt x="1952474" y="1318794"/>
                  <a:pt x="1705187" y="1357760"/>
                  <a:pt x="1502649" y="1353705"/>
                </a:cubicBezTo>
                <a:cubicBezTo>
                  <a:pt x="1300111" y="1349650"/>
                  <a:pt x="1193404" y="1337767"/>
                  <a:pt x="999616" y="1353705"/>
                </a:cubicBezTo>
                <a:cubicBezTo>
                  <a:pt x="805828" y="1369643"/>
                  <a:pt x="307090" y="1334636"/>
                  <a:pt x="0" y="1353705"/>
                </a:cubicBezTo>
                <a:cubicBezTo>
                  <a:pt x="24332" y="1198878"/>
                  <a:pt x="-18460" y="874363"/>
                  <a:pt x="0" y="717464"/>
                </a:cubicBezTo>
                <a:cubicBezTo>
                  <a:pt x="18460" y="560565"/>
                  <a:pt x="-19637" y="303724"/>
                  <a:pt x="0" y="0"/>
                </a:cubicBezTo>
                <a:close/>
              </a:path>
            </a:pathLst>
          </a:custGeom>
          <a:noFill/>
          <a:ln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248FED7-E085-44B7-68F5-80382B56FF43}"/>
              </a:ext>
            </a:extLst>
          </p:cNvPr>
          <p:cNvSpPr/>
          <p:nvPr/>
        </p:nvSpPr>
        <p:spPr>
          <a:xfrm>
            <a:off x="433138" y="3822386"/>
            <a:ext cx="5185610" cy="523220"/>
          </a:xfrm>
          <a:custGeom>
            <a:avLst/>
            <a:gdLst>
              <a:gd name="connsiteX0" fmla="*/ 0 w 5185610"/>
              <a:gd name="connsiteY0" fmla="*/ 0 h 523220"/>
              <a:gd name="connsiteX1" fmla="*/ 524323 w 5185610"/>
              <a:gd name="connsiteY1" fmla="*/ 0 h 523220"/>
              <a:gd name="connsiteX2" fmla="*/ 944933 w 5185610"/>
              <a:gd name="connsiteY2" fmla="*/ 0 h 523220"/>
              <a:gd name="connsiteX3" fmla="*/ 1624824 w 5185610"/>
              <a:gd name="connsiteY3" fmla="*/ 0 h 523220"/>
              <a:gd name="connsiteX4" fmla="*/ 2149147 w 5185610"/>
              <a:gd name="connsiteY4" fmla="*/ 0 h 523220"/>
              <a:gd name="connsiteX5" fmla="*/ 2673470 w 5185610"/>
              <a:gd name="connsiteY5" fmla="*/ 0 h 523220"/>
              <a:gd name="connsiteX6" fmla="*/ 3353361 w 5185610"/>
              <a:gd name="connsiteY6" fmla="*/ 0 h 523220"/>
              <a:gd name="connsiteX7" fmla="*/ 3825828 w 5185610"/>
              <a:gd name="connsiteY7" fmla="*/ 0 h 523220"/>
              <a:gd name="connsiteX8" fmla="*/ 4505719 w 5185610"/>
              <a:gd name="connsiteY8" fmla="*/ 0 h 523220"/>
              <a:gd name="connsiteX9" fmla="*/ 5185610 w 5185610"/>
              <a:gd name="connsiteY9" fmla="*/ 0 h 523220"/>
              <a:gd name="connsiteX10" fmla="*/ 5185610 w 5185610"/>
              <a:gd name="connsiteY10" fmla="*/ 523220 h 523220"/>
              <a:gd name="connsiteX11" fmla="*/ 4609431 w 5185610"/>
              <a:gd name="connsiteY11" fmla="*/ 523220 h 523220"/>
              <a:gd name="connsiteX12" fmla="*/ 4085108 w 5185610"/>
              <a:gd name="connsiteY12" fmla="*/ 523220 h 523220"/>
              <a:gd name="connsiteX13" fmla="*/ 3405217 w 5185610"/>
              <a:gd name="connsiteY13" fmla="*/ 523220 h 523220"/>
              <a:gd name="connsiteX14" fmla="*/ 2725326 w 5185610"/>
              <a:gd name="connsiteY14" fmla="*/ 523220 h 523220"/>
              <a:gd name="connsiteX15" fmla="*/ 2252859 w 5185610"/>
              <a:gd name="connsiteY15" fmla="*/ 523220 h 523220"/>
              <a:gd name="connsiteX16" fmla="*/ 1676681 w 5185610"/>
              <a:gd name="connsiteY16" fmla="*/ 523220 h 523220"/>
              <a:gd name="connsiteX17" fmla="*/ 996789 w 5185610"/>
              <a:gd name="connsiteY17" fmla="*/ 523220 h 523220"/>
              <a:gd name="connsiteX18" fmla="*/ 0 w 5185610"/>
              <a:gd name="connsiteY18" fmla="*/ 523220 h 523220"/>
              <a:gd name="connsiteX19" fmla="*/ 0 w 5185610"/>
              <a:gd name="connsiteY19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185610" h="523220" extrusionOk="0">
                <a:moveTo>
                  <a:pt x="0" y="0"/>
                </a:moveTo>
                <a:cubicBezTo>
                  <a:pt x="166567" y="-36267"/>
                  <a:pt x="327378" y="61864"/>
                  <a:pt x="524323" y="0"/>
                </a:cubicBezTo>
                <a:cubicBezTo>
                  <a:pt x="721268" y="-61864"/>
                  <a:pt x="814827" y="20086"/>
                  <a:pt x="944933" y="0"/>
                </a:cubicBezTo>
                <a:cubicBezTo>
                  <a:pt x="1075039" y="-20086"/>
                  <a:pt x="1422155" y="47093"/>
                  <a:pt x="1624824" y="0"/>
                </a:cubicBezTo>
                <a:cubicBezTo>
                  <a:pt x="1827493" y="-47093"/>
                  <a:pt x="1912053" y="56543"/>
                  <a:pt x="2149147" y="0"/>
                </a:cubicBezTo>
                <a:cubicBezTo>
                  <a:pt x="2386241" y="-56543"/>
                  <a:pt x="2453564" y="15903"/>
                  <a:pt x="2673470" y="0"/>
                </a:cubicBezTo>
                <a:cubicBezTo>
                  <a:pt x="2893376" y="-15903"/>
                  <a:pt x="3040058" y="53328"/>
                  <a:pt x="3353361" y="0"/>
                </a:cubicBezTo>
                <a:cubicBezTo>
                  <a:pt x="3666664" y="-53328"/>
                  <a:pt x="3630742" y="39908"/>
                  <a:pt x="3825828" y="0"/>
                </a:cubicBezTo>
                <a:cubicBezTo>
                  <a:pt x="4020914" y="-39908"/>
                  <a:pt x="4197846" y="74595"/>
                  <a:pt x="4505719" y="0"/>
                </a:cubicBezTo>
                <a:cubicBezTo>
                  <a:pt x="4813592" y="-74595"/>
                  <a:pt x="4999643" y="24603"/>
                  <a:pt x="5185610" y="0"/>
                </a:cubicBezTo>
                <a:cubicBezTo>
                  <a:pt x="5237499" y="166921"/>
                  <a:pt x="5158285" y="355699"/>
                  <a:pt x="5185610" y="523220"/>
                </a:cubicBezTo>
                <a:cubicBezTo>
                  <a:pt x="5052146" y="528050"/>
                  <a:pt x="4895743" y="519369"/>
                  <a:pt x="4609431" y="523220"/>
                </a:cubicBezTo>
                <a:cubicBezTo>
                  <a:pt x="4323119" y="527071"/>
                  <a:pt x="4291132" y="507854"/>
                  <a:pt x="4085108" y="523220"/>
                </a:cubicBezTo>
                <a:cubicBezTo>
                  <a:pt x="3879084" y="538586"/>
                  <a:pt x="3674281" y="494519"/>
                  <a:pt x="3405217" y="523220"/>
                </a:cubicBezTo>
                <a:cubicBezTo>
                  <a:pt x="3136153" y="551921"/>
                  <a:pt x="2991638" y="495753"/>
                  <a:pt x="2725326" y="523220"/>
                </a:cubicBezTo>
                <a:cubicBezTo>
                  <a:pt x="2459014" y="550687"/>
                  <a:pt x="2360116" y="520123"/>
                  <a:pt x="2252859" y="523220"/>
                </a:cubicBezTo>
                <a:cubicBezTo>
                  <a:pt x="2145602" y="526317"/>
                  <a:pt x="1925820" y="477791"/>
                  <a:pt x="1676681" y="523220"/>
                </a:cubicBezTo>
                <a:cubicBezTo>
                  <a:pt x="1427542" y="568649"/>
                  <a:pt x="1284451" y="444261"/>
                  <a:pt x="996789" y="523220"/>
                </a:cubicBezTo>
                <a:cubicBezTo>
                  <a:pt x="709127" y="602179"/>
                  <a:pt x="349036" y="411220"/>
                  <a:pt x="0" y="523220"/>
                </a:cubicBezTo>
                <a:cubicBezTo>
                  <a:pt x="-9360" y="320647"/>
                  <a:pt x="27018" y="152442"/>
                  <a:pt x="0" y="0"/>
                </a:cubicBezTo>
                <a:close/>
              </a:path>
            </a:pathLst>
          </a:custGeom>
          <a:noFill/>
          <a:ln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7CEEC2-FB73-6DF1-9A81-E32103AC7F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1059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7DA9863-998F-ABBB-835B-270B911FD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it-IT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E6DEE8D-BA9D-57F2-F1EE-AC3B96C0FC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07089" y="151325"/>
            <a:ext cx="9095525" cy="6456154"/>
          </a:xfrm>
        </p:spPr>
      </p:pic>
    </p:spTree>
    <p:extLst>
      <p:ext uri="{BB962C8B-B14F-4D97-AF65-F5344CB8AC3E}">
        <p14:creationId xmlns:p14="http://schemas.microsoft.com/office/powerpoint/2010/main" val="12192640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AEA30-E940-BF95-7CF2-E99F2251C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ERL RF topics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2FE1655-31A9-C65D-41C2-6B2C325AB5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5234" y="1347537"/>
            <a:ext cx="10784765" cy="5330579"/>
          </a:xfrm>
        </p:spPr>
      </p:pic>
    </p:spTree>
    <p:extLst>
      <p:ext uri="{BB962C8B-B14F-4D97-AF65-F5344CB8AC3E}">
        <p14:creationId xmlns:p14="http://schemas.microsoft.com/office/powerpoint/2010/main" val="545667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08013-C0FB-0F86-5511-A7983AB2E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4293" y="230742"/>
            <a:ext cx="9424322" cy="626301"/>
          </a:xfrm>
        </p:spPr>
        <p:txBody>
          <a:bodyPr>
            <a:normAutofit fontScale="90000"/>
          </a:bodyPr>
          <a:lstStyle/>
          <a:p>
            <a:r>
              <a:rPr lang="it-IT" dirty="0"/>
              <a:t>European Laboratory Directors Group (LDG)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B6A8B-C3C0-E6D0-421E-6632833723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186" y="2348539"/>
            <a:ext cx="11769140" cy="366627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400" dirty="0"/>
              <a:t>Dialogue among Lab Directors and CERN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/>
              <a:t>Input to the ESPP, liaise with EU Commission and national funding agencies, institutes and universities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 err="1"/>
              <a:t>Maximise</a:t>
            </a:r>
            <a:r>
              <a:rPr lang="en-US" sz="2400" dirty="0"/>
              <a:t> national benefits of investment in fundamental research and in CERN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/>
              <a:t>Look at activities outside CERN’s Member States, and of other groups in PP and related fields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8080"/>
                </a:solidFill>
              </a:rPr>
              <a:t>Draw up and maintain a </a:t>
            </a:r>
            <a:r>
              <a:rPr lang="en-US" sz="2400" b="1" dirty="0" err="1">
                <a:solidFill>
                  <a:srgbClr val="008080"/>
                </a:solidFill>
              </a:rPr>
              <a:t>prioritised</a:t>
            </a:r>
            <a:r>
              <a:rPr lang="en-US" sz="2400" b="1" dirty="0">
                <a:solidFill>
                  <a:srgbClr val="008080"/>
                </a:solidFill>
              </a:rPr>
              <a:t> accelerator R&amp;D roadmap</a:t>
            </a:r>
            <a:r>
              <a:rPr lang="en-US" sz="2400" dirty="0">
                <a:solidFill>
                  <a:srgbClr val="008080"/>
                </a:solidFill>
              </a:rPr>
              <a:t> towards future large-scale facilities for PP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b="1" dirty="0">
                <a:solidFill>
                  <a:srgbClr val="008080"/>
                </a:solidFill>
              </a:rPr>
              <a:t>Coordinate the accelerator R&amp;D activities on the roadmap, until the next SU</a:t>
            </a:r>
            <a:endParaRPr lang="en-US" sz="2400" dirty="0">
              <a:solidFill>
                <a:srgbClr val="00808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AB2AE0-14AC-EAF9-3BB2-CE6C171F0ADE}"/>
              </a:ext>
            </a:extLst>
          </p:cNvPr>
          <p:cNvSpPr txBox="1"/>
          <p:nvPr/>
        </p:nvSpPr>
        <p:spPr>
          <a:xfrm>
            <a:off x="166186" y="1209749"/>
            <a:ext cx="11769140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000" b="1" dirty="0"/>
              <a:t>Lab representatives </a:t>
            </a:r>
            <a:r>
              <a:rPr lang="it-IT" sz="2000" dirty="0"/>
              <a:t>from NIKHEF, INFN, STFC, CIEMAT, CERN, DESY, RAL, CNRS, PSI</a:t>
            </a:r>
          </a:p>
          <a:p>
            <a:r>
              <a:rPr lang="it-IT" sz="2000" b="1" dirty="0"/>
              <a:t>Standing observers</a:t>
            </a:r>
            <a:r>
              <a:rPr lang="it-IT" sz="2000" dirty="0"/>
              <a:t>: ECFA Chair, SPC Chair, CERN Directorate                                 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22B0195-0EAB-9C2E-005E-6D2F27BC4F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3896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2F291-C615-22A4-B208-24DEC6C00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Extended LDG role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7C788AF9-4437-7EE1-BF2E-28A17DF73A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5499" y="1222751"/>
            <a:ext cx="9842284" cy="5384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297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75C91B5-95C7-4334-0131-335EDD8C9F75}"/>
              </a:ext>
            </a:extLst>
          </p:cNvPr>
          <p:cNvSpPr/>
          <p:nvPr/>
        </p:nvSpPr>
        <p:spPr>
          <a:xfrm>
            <a:off x="4443845" y="1351162"/>
            <a:ext cx="7366887" cy="306442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B102158-9938-DB9C-FD8E-F1B55AF2E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75" y="127328"/>
            <a:ext cx="8959850" cy="743542"/>
          </a:xfrm>
        </p:spPr>
        <p:txBody>
          <a:bodyPr>
            <a:noAutofit/>
          </a:bodyPr>
          <a:lstStyle/>
          <a:p>
            <a:r>
              <a:rPr lang="it-IT" sz="3600" dirty="0">
                <a:solidFill>
                  <a:srgbClr val="C00000"/>
                </a:solidFill>
              </a:rPr>
              <a:t>Approved</a:t>
            </a:r>
            <a:r>
              <a:rPr lang="it-IT" sz="3600" dirty="0"/>
              <a:t> R&amp;D strategy and its </a:t>
            </a:r>
            <a:r>
              <a:rPr lang="it-IT" sz="3600" dirty="0">
                <a:solidFill>
                  <a:srgbClr val="C00000"/>
                </a:solidFill>
              </a:rPr>
              <a:t>implementation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60B3732-1572-CDE2-4588-BF124F2C3DA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7965" y="1475329"/>
            <a:ext cx="3610659" cy="5132343"/>
          </a:xfr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747C3B-8E68-652C-C399-E7EDEC2A5A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0572" y="1561895"/>
            <a:ext cx="6992975" cy="19150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0070C0"/>
                </a:solidFill>
              </a:rPr>
              <a:t>Accelerator R&amp;D Roadmap presented to SPC in March 2022 and adopted by the Council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/>
              <a:t>Each technology area deeply surveyed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70C0"/>
                </a:solidFill>
              </a:rPr>
              <a:t>Key R&amp;D objectives, deliverables </a:t>
            </a:r>
            <a:r>
              <a:rPr lang="en-US" sz="2400" dirty="0"/>
              <a:t>(at 5 and 10 years)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70C0"/>
                </a:solidFill>
              </a:rPr>
              <a:t>Resource estimates, </a:t>
            </a:r>
            <a:r>
              <a:rPr lang="en-US" sz="2400" dirty="0"/>
              <a:t>needed </a:t>
            </a:r>
            <a:r>
              <a:rPr lang="en-US" sz="2400" dirty="0">
                <a:solidFill>
                  <a:srgbClr val="0070C0"/>
                </a:solidFill>
              </a:rPr>
              <a:t>facilities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/>
              <a:t>Emphasis on:  </a:t>
            </a:r>
            <a:r>
              <a:rPr lang="en-US" sz="2400" dirty="0" err="1"/>
              <a:t>e+e</a:t>
            </a:r>
            <a:r>
              <a:rPr lang="en-US" sz="2400" dirty="0"/>
              <a:t>- </a:t>
            </a:r>
            <a:r>
              <a:rPr lang="en-US" sz="2400" dirty="0" err="1"/>
              <a:t>programme</a:t>
            </a:r>
            <a:r>
              <a:rPr lang="en-US" sz="2400" dirty="0"/>
              <a:t> and sustainability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0D20D6-4A04-03A0-093D-1A7698C8297A}"/>
              </a:ext>
            </a:extLst>
          </p:cNvPr>
          <p:cNvSpPr txBox="1"/>
          <p:nvPr/>
        </p:nvSpPr>
        <p:spPr>
          <a:xfrm>
            <a:off x="0" y="1055536"/>
            <a:ext cx="4443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0" i="0" dirty="0">
                <a:solidFill>
                  <a:srgbClr val="006798"/>
                </a:solidFill>
                <a:effectLst/>
                <a:latin typeface="Noto Sans" panose="020B0502040204020203" pitchFamily="34" charset="0"/>
                <a:hlinkClick r:id="rId3"/>
              </a:rPr>
              <a:t>https://doi.org/10.23731/CYRM-2022-001</a:t>
            </a:r>
            <a:endParaRPr lang="it-I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B62F30-0F95-B8C1-569E-D06A7F954647}"/>
              </a:ext>
            </a:extLst>
          </p:cNvPr>
          <p:cNvSpPr txBox="1"/>
          <p:nvPr/>
        </p:nvSpPr>
        <p:spPr>
          <a:xfrm>
            <a:off x="4546583" y="4041501"/>
            <a:ext cx="71669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dirty="0"/>
          </a:p>
          <a:p>
            <a:pPr algn="ctr"/>
            <a:r>
              <a:rPr lang="en-US" sz="2400" dirty="0">
                <a:solidFill>
                  <a:srgbClr val="C00000"/>
                </a:solidFill>
              </a:rPr>
              <a:t>After that: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expert coordination panels</a:t>
            </a:r>
            <a:r>
              <a:rPr lang="en-US" sz="2400" dirty="0">
                <a:solidFill>
                  <a:srgbClr val="C00000"/>
                </a:solidFill>
              </a:rPr>
              <a:t>, working with LDG (“extended LDG”) and accelerator R&amp;D community to begin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 of roadmap recommendations</a:t>
            </a:r>
            <a:endParaRPr lang="it-IT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1D3A76-5A69-390C-981C-8A445DFFB017}"/>
              </a:ext>
            </a:extLst>
          </p:cNvPr>
          <p:cNvSpPr/>
          <p:nvPr/>
        </p:nvSpPr>
        <p:spPr>
          <a:xfrm>
            <a:off x="4541032" y="1424867"/>
            <a:ext cx="7172514" cy="2870407"/>
          </a:xfrm>
          <a:custGeom>
            <a:avLst/>
            <a:gdLst>
              <a:gd name="connsiteX0" fmla="*/ 0 w 7172514"/>
              <a:gd name="connsiteY0" fmla="*/ 0 h 2870407"/>
              <a:gd name="connsiteX1" fmla="*/ 525984 w 7172514"/>
              <a:gd name="connsiteY1" fmla="*/ 0 h 2870407"/>
              <a:gd name="connsiteX2" fmla="*/ 908518 w 7172514"/>
              <a:gd name="connsiteY2" fmla="*/ 0 h 2870407"/>
              <a:gd name="connsiteX3" fmla="*/ 1649678 w 7172514"/>
              <a:gd name="connsiteY3" fmla="*/ 0 h 2870407"/>
              <a:gd name="connsiteX4" fmla="*/ 2175663 w 7172514"/>
              <a:gd name="connsiteY4" fmla="*/ 0 h 2870407"/>
              <a:gd name="connsiteX5" fmla="*/ 2701647 w 7172514"/>
              <a:gd name="connsiteY5" fmla="*/ 0 h 2870407"/>
              <a:gd name="connsiteX6" fmla="*/ 3442807 w 7172514"/>
              <a:gd name="connsiteY6" fmla="*/ 0 h 2870407"/>
              <a:gd name="connsiteX7" fmla="*/ 3897066 w 7172514"/>
              <a:gd name="connsiteY7" fmla="*/ 0 h 2870407"/>
              <a:gd name="connsiteX8" fmla="*/ 4638226 w 7172514"/>
              <a:gd name="connsiteY8" fmla="*/ 0 h 2870407"/>
              <a:gd name="connsiteX9" fmla="*/ 5379386 w 7172514"/>
              <a:gd name="connsiteY9" fmla="*/ 0 h 2870407"/>
              <a:gd name="connsiteX10" fmla="*/ 5977095 w 7172514"/>
              <a:gd name="connsiteY10" fmla="*/ 0 h 2870407"/>
              <a:gd name="connsiteX11" fmla="*/ 7172514 w 7172514"/>
              <a:gd name="connsiteY11" fmla="*/ 0 h 2870407"/>
              <a:gd name="connsiteX12" fmla="*/ 7172514 w 7172514"/>
              <a:gd name="connsiteY12" fmla="*/ 545377 h 2870407"/>
              <a:gd name="connsiteX13" fmla="*/ 7172514 w 7172514"/>
              <a:gd name="connsiteY13" fmla="*/ 1033347 h 2870407"/>
              <a:gd name="connsiteX14" fmla="*/ 7172514 w 7172514"/>
              <a:gd name="connsiteY14" fmla="*/ 1607428 h 2870407"/>
              <a:gd name="connsiteX15" fmla="*/ 7172514 w 7172514"/>
              <a:gd name="connsiteY15" fmla="*/ 2181509 h 2870407"/>
              <a:gd name="connsiteX16" fmla="*/ 7172514 w 7172514"/>
              <a:gd name="connsiteY16" fmla="*/ 2870407 h 2870407"/>
              <a:gd name="connsiteX17" fmla="*/ 6503079 w 7172514"/>
              <a:gd name="connsiteY17" fmla="*/ 2870407 h 2870407"/>
              <a:gd name="connsiteX18" fmla="*/ 5905370 w 7172514"/>
              <a:gd name="connsiteY18" fmla="*/ 2870407 h 2870407"/>
              <a:gd name="connsiteX19" fmla="*/ 5522836 w 7172514"/>
              <a:gd name="connsiteY19" fmla="*/ 2870407 h 2870407"/>
              <a:gd name="connsiteX20" fmla="*/ 5068577 w 7172514"/>
              <a:gd name="connsiteY20" fmla="*/ 2870407 h 2870407"/>
              <a:gd name="connsiteX21" fmla="*/ 4327417 w 7172514"/>
              <a:gd name="connsiteY21" fmla="*/ 2870407 h 2870407"/>
              <a:gd name="connsiteX22" fmla="*/ 3729707 w 7172514"/>
              <a:gd name="connsiteY22" fmla="*/ 2870407 h 2870407"/>
              <a:gd name="connsiteX23" fmla="*/ 3275448 w 7172514"/>
              <a:gd name="connsiteY23" fmla="*/ 2870407 h 2870407"/>
              <a:gd name="connsiteX24" fmla="*/ 2677739 w 7172514"/>
              <a:gd name="connsiteY24" fmla="*/ 2870407 h 2870407"/>
              <a:gd name="connsiteX25" fmla="*/ 2295204 w 7172514"/>
              <a:gd name="connsiteY25" fmla="*/ 2870407 h 2870407"/>
              <a:gd name="connsiteX26" fmla="*/ 1912670 w 7172514"/>
              <a:gd name="connsiteY26" fmla="*/ 2870407 h 2870407"/>
              <a:gd name="connsiteX27" fmla="*/ 1314961 w 7172514"/>
              <a:gd name="connsiteY27" fmla="*/ 2870407 h 2870407"/>
              <a:gd name="connsiteX28" fmla="*/ 860702 w 7172514"/>
              <a:gd name="connsiteY28" fmla="*/ 2870407 h 2870407"/>
              <a:gd name="connsiteX29" fmla="*/ 0 w 7172514"/>
              <a:gd name="connsiteY29" fmla="*/ 2870407 h 2870407"/>
              <a:gd name="connsiteX30" fmla="*/ 0 w 7172514"/>
              <a:gd name="connsiteY30" fmla="*/ 2353734 h 2870407"/>
              <a:gd name="connsiteX31" fmla="*/ 0 w 7172514"/>
              <a:gd name="connsiteY31" fmla="*/ 1865765 h 2870407"/>
              <a:gd name="connsiteX32" fmla="*/ 0 w 7172514"/>
              <a:gd name="connsiteY32" fmla="*/ 1262979 h 2870407"/>
              <a:gd name="connsiteX33" fmla="*/ 0 w 7172514"/>
              <a:gd name="connsiteY33" fmla="*/ 746306 h 2870407"/>
              <a:gd name="connsiteX34" fmla="*/ 0 w 7172514"/>
              <a:gd name="connsiteY34" fmla="*/ 0 h 2870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172514" h="2870407" extrusionOk="0">
                <a:moveTo>
                  <a:pt x="0" y="0"/>
                </a:moveTo>
                <a:cubicBezTo>
                  <a:pt x="159288" y="-50545"/>
                  <a:pt x="408973" y="8391"/>
                  <a:pt x="525984" y="0"/>
                </a:cubicBezTo>
                <a:cubicBezTo>
                  <a:pt x="642995" y="-8391"/>
                  <a:pt x="776165" y="15456"/>
                  <a:pt x="908518" y="0"/>
                </a:cubicBezTo>
                <a:cubicBezTo>
                  <a:pt x="1040871" y="-15456"/>
                  <a:pt x="1343982" y="62218"/>
                  <a:pt x="1649678" y="0"/>
                </a:cubicBezTo>
                <a:cubicBezTo>
                  <a:pt x="1955374" y="-62218"/>
                  <a:pt x="1963115" y="22837"/>
                  <a:pt x="2175663" y="0"/>
                </a:cubicBezTo>
                <a:cubicBezTo>
                  <a:pt x="2388212" y="-22837"/>
                  <a:pt x="2559169" y="15050"/>
                  <a:pt x="2701647" y="0"/>
                </a:cubicBezTo>
                <a:cubicBezTo>
                  <a:pt x="2844125" y="-15050"/>
                  <a:pt x="3135705" y="32484"/>
                  <a:pt x="3442807" y="0"/>
                </a:cubicBezTo>
                <a:cubicBezTo>
                  <a:pt x="3749909" y="-32484"/>
                  <a:pt x="3766377" y="36550"/>
                  <a:pt x="3897066" y="0"/>
                </a:cubicBezTo>
                <a:cubicBezTo>
                  <a:pt x="4027755" y="-36550"/>
                  <a:pt x="4360512" y="12706"/>
                  <a:pt x="4638226" y="0"/>
                </a:cubicBezTo>
                <a:cubicBezTo>
                  <a:pt x="4915940" y="-12706"/>
                  <a:pt x="5137667" y="8039"/>
                  <a:pt x="5379386" y="0"/>
                </a:cubicBezTo>
                <a:cubicBezTo>
                  <a:pt x="5621105" y="-8039"/>
                  <a:pt x="5720328" y="61153"/>
                  <a:pt x="5977095" y="0"/>
                </a:cubicBezTo>
                <a:cubicBezTo>
                  <a:pt x="6233862" y="-61153"/>
                  <a:pt x="6816809" y="28587"/>
                  <a:pt x="7172514" y="0"/>
                </a:cubicBezTo>
                <a:cubicBezTo>
                  <a:pt x="7236857" y="142441"/>
                  <a:pt x="7138238" y="283330"/>
                  <a:pt x="7172514" y="545377"/>
                </a:cubicBezTo>
                <a:cubicBezTo>
                  <a:pt x="7206790" y="807424"/>
                  <a:pt x="7141740" y="881812"/>
                  <a:pt x="7172514" y="1033347"/>
                </a:cubicBezTo>
                <a:cubicBezTo>
                  <a:pt x="7203288" y="1184882"/>
                  <a:pt x="7159804" y="1446379"/>
                  <a:pt x="7172514" y="1607428"/>
                </a:cubicBezTo>
                <a:cubicBezTo>
                  <a:pt x="7185224" y="1768477"/>
                  <a:pt x="7168418" y="1968230"/>
                  <a:pt x="7172514" y="2181509"/>
                </a:cubicBezTo>
                <a:cubicBezTo>
                  <a:pt x="7176610" y="2394788"/>
                  <a:pt x="7159892" y="2648975"/>
                  <a:pt x="7172514" y="2870407"/>
                </a:cubicBezTo>
                <a:cubicBezTo>
                  <a:pt x="6909935" y="2872026"/>
                  <a:pt x="6746733" y="2862579"/>
                  <a:pt x="6503079" y="2870407"/>
                </a:cubicBezTo>
                <a:cubicBezTo>
                  <a:pt x="6259426" y="2878235"/>
                  <a:pt x="6130422" y="2810555"/>
                  <a:pt x="5905370" y="2870407"/>
                </a:cubicBezTo>
                <a:cubicBezTo>
                  <a:pt x="5680318" y="2930259"/>
                  <a:pt x="5646238" y="2833705"/>
                  <a:pt x="5522836" y="2870407"/>
                </a:cubicBezTo>
                <a:cubicBezTo>
                  <a:pt x="5399434" y="2907109"/>
                  <a:pt x="5273122" y="2853846"/>
                  <a:pt x="5068577" y="2870407"/>
                </a:cubicBezTo>
                <a:cubicBezTo>
                  <a:pt x="4864032" y="2886968"/>
                  <a:pt x="4665913" y="2811345"/>
                  <a:pt x="4327417" y="2870407"/>
                </a:cubicBezTo>
                <a:cubicBezTo>
                  <a:pt x="3988921" y="2929469"/>
                  <a:pt x="3888972" y="2863796"/>
                  <a:pt x="3729707" y="2870407"/>
                </a:cubicBezTo>
                <a:cubicBezTo>
                  <a:pt x="3570442" y="2877018"/>
                  <a:pt x="3494311" y="2853365"/>
                  <a:pt x="3275448" y="2870407"/>
                </a:cubicBezTo>
                <a:cubicBezTo>
                  <a:pt x="3056585" y="2887449"/>
                  <a:pt x="2848069" y="2832482"/>
                  <a:pt x="2677739" y="2870407"/>
                </a:cubicBezTo>
                <a:cubicBezTo>
                  <a:pt x="2507409" y="2908332"/>
                  <a:pt x="2471599" y="2853407"/>
                  <a:pt x="2295204" y="2870407"/>
                </a:cubicBezTo>
                <a:cubicBezTo>
                  <a:pt x="2118810" y="2887407"/>
                  <a:pt x="2084815" y="2827464"/>
                  <a:pt x="1912670" y="2870407"/>
                </a:cubicBezTo>
                <a:cubicBezTo>
                  <a:pt x="1740525" y="2913350"/>
                  <a:pt x="1578819" y="2864536"/>
                  <a:pt x="1314961" y="2870407"/>
                </a:cubicBezTo>
                <a:cubicBezTo>
                  <a:pt x="1051103" y="2876278"/>
                  <a:pt x="991455" y="2837333"/>
                  <a:pt x="860702" y="2870407"/>
                </a:cubicBezTo>
                <a:cubicBezTo>
                  <a:pt x="729949" y="2903481"/>
                  <a:pt x="402388" y="2815081"/>
                  <a:pt x="0" y="2870407"/>
                </a:cubicBezTo>
                <a:cubicBezTo>
                  <a:pt x="-15663" y="2741716"/>
                  <a:pt x="58891" y="2559233"/>
                  <a:pt x="0" y="2353734"/>
                </a:cubicBezTo>
                <a:cubicBezTo>
                  <a:pt x="-58891" y="2148235"/>
                  <a:pt x="36297" y="2008319"/>
                  <a:pt x="0" y="1865765"/>
                </a:cubicBezTo>
                <a:cubicBezTo>
                  <a:pt x="-36297" y="1723211"/>
                  <a:pt x="44687" y="1433330"/>
                  <a:pt x="0" y="1262979"/>
                </a:cubicBezTo>
                <a:cubicBezTo>
                  <a:pt x="-44687" y="1092628"/>
                  <a:pt x="14939" y="1003538"/>
                  <a:pt x="0" y="746306"/>
                </a:cubicBezTo>
                <a:cubicBezTo>
                  <a:pt x="-14939" y="489074"/>
                  <a:pt x="73127" y="218571"/>
                  <a:pt x="0" y="0"/>
                </a:cubicBezTo>
                <a:close/>
              </a:path>
            </a:pathLst>
          </a:custGeom>
          <a:noFill/>
          <a:ln w="31750">
            <a:solidFill>
              <a:srgbClr val="00808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E3AD0CF-FBB7-9A08-6E8D-8096741B66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  <p:sp>
        <p:nvSpPr>
          <p:cNvPr id="7" name="Trapezoid 6">
            <a:extLst>
              <a:ext uri="{FF2B5EF4-FFF2-40B4-BE49-F238E27FC236}">
                <a16:creationId xmlns:a16="http://schemas.microsoft.com/office/drawing/2014/main" id="{DFF02ACA-62BF-AE94-299F-6A4C8B6C06F5}"/>
              </a:ext>
            </a:extLst>
          </p:cNvPr>
          <p:cNvSpPr/>
          <p:nvPr/>
        </p:nvSpPr>
        <p:spPr>
          <a:xfrm rot="16200000">
            <a:off x="2597614" y="2472171"/>
            <a:ext cx="3064428" cy="822407"/>
          </a:xfrm>
          <a:prstGeom prst="trapezoid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1CD183-1D53-2612-E358-BCF36198E8F1}"/>
              </a:ext>
            </a:extLst>
          </p:cNvPr>
          <p:cNvSpPr txBox="1"/>
          <p:nvPr/>
        </p:nvSpPr>
        <p:spPr>
          <a:xfrm>
            <a:off x="3836037" y="5611161"/>
            <a:ext cx="824799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000" b="1" dirty="0"/>
              <a:t>Lab representatives </a:t>
            </a:r>
            <a:r>
              <a:rPr lang="it-IT" sz="2000" dirty="0"/>
              <a:t>from NIKHEF, INFN, STFC, CIEMAT, CERN, DESY, RAL, CNRS, CEA, PSI - </a:t>
            </a:r>
            <a:r>
              <a:rPr lang="it-IT" sz="2000" b="1" dirty="0"/>
              <a:t>Standing observers</a:t>
            </a:r>
            <a:r>
              <a:rPr lang="it-IT" sz="2000" dirty="0"/>
              <a:t>: ECFA Chair, SPC Chair, CERN Directorate                                  </a:t>
            </a:r>
          </a:p>
          <a:p>
            <a:r>
              <a:rPr lang="it-IT" sz="2000" b="1" dirty="0">
                <a:solidFill>
                  <a:srgbClr val="C00000"/>
                </a:solidFill>
              </a:rPr>
              <a:t>Extended LDG members</a:t>
            </a:r>
            <a:r>
              <a:rPr lang="it-IT" sz="2000" dirty="0">
                <a:solidFill>
                  <a:srgbClr val="C00000"/>
                </a:solidFill>
              </a:rPr>
              <a:t>: on HF-Magnets , Muon C, ERL, Laser Plasma Acc , RF</a:t>
            </a:r>
          </a:p>
        </p:txBody>
      </p:sp>
    </p:spTree>
    <p:extLst>
      <p:ext uri="{BB962C8B-B14F-4D97-AF65-F5344CB8AC3E}">
        <p14:creationId xmlns:p14="http://schemas.microsoft.com/office/powerpoint/2010/main" val="523487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5AA32A3-EB65-3445-A881-B22A35331F1D}"/>
              </a:ext>
            </a:extLst>
          </p:cNvPr>
          <p:cNvSpPr/>
          <p:nvPr/>
        </p:nvSpPr>
        <p:spPr>
          <a:xfrm>
            <a:off x="9578037" y="5805115"/>
            <a:ext cx="2041359" cy="331708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E4B985B-0C1C-9FA8-3F34-E37785058F7C}"/>
              </a:ext>
            </a:extLst>
          </p:cNvPr>
          <p:cNvSpPr/>
          <p:nvPr/>
        </p:nvSpPr>
        <p:spPr>
          <a:xfrm>
            <a:off x="9601237" y="4851993"/>
            <a:ext cx="1705338" cy="4120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B5A5CC-DFAF-E2E5-DBA5-B1B17663332A}"/>
              </a:ext>
            </a:extLst>
          </p:cNvPr>
          <p:cNvSpPr/>
          <p:nvPr/>
        </p:nvSpPr>
        <p:spPr>
          <a:xfrm>
            <a:off x="9601237" y="4423586"/>
            <a:ext cx="1103759" cy="4120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Trapezoid 4">
            <a:extLst>
              <a:ext uri="{FF2B5EF4-FFF2-40B4-BE49-F238E27FC236}">
                <a16:creationId xmlns:a16="http://schemas.microsoft.com/office/drawing/2014/main" id="{C65BF792-3C48-469A-B1EE-1736DFCC17D7}"/>
              </a:ext>
            </a:extLst>
          </p:cNvPr>
          <p:cNvSpPr/>
          <p:nvPr/>
        </p:nvSpPr>
        <p:spPr>
          <a:xfrm flipV="1">
            <a:off x="1130968" y="3296653"/>
            <a:ext cx="9926053" cy="851593"/>
          </a:xfrm>
          <a:prstGeom prst="trapezoid">
            <a:avLst>
              <a:gd name="adj" fmla="val 186722"/>
            </a:avLst>
          </a:prstGeom>
          <a:solidFill>
            <a:srgbClr val="008080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8E4A5F1-C4CB-A544-5911-E6A789BF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9087" y="230090"/>
            <a:ext cx="11029616" cy="646331"/>
          </a:xfrm>
        </p:spPr>
        <p:txBody>
          <a:bodyPr>
            <a:normAutofit fontScale="90000"/>
          </a:bodyPr>
          <a:lstStyle/>
          <a:p>
            <a:r>
              <a:rPr lang="en-US" dirty="0"/>
              <a:t>LDG and the and Acc R&amp;D Coordination panels</a:t>
            </a:r>
            <a:endParaRPr lang="it-IT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05103AD3-EE64-369D-5D00-2BB57F82D2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781333" y="4148246"/>
            <a:ext cx="6629334" cy="2291295"/>
          </a:xfrm>
          <a:ln w="28575">
            <a:solidFill>
              <a:srgbClr val="008080"/>
            </a:solidFill>
            <a:prstDash val="lgDash"/>
          </a:ln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it-IT" sz="2400" dirty="0">
                <a:solidFill>
                  <a:srgbClr val="0070C0"/>
                </a:solidFill>
              </a:rPr>
              <a:t>High-field magnets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0" i="0" u="none" strike="noStrike" baseline="0" dirty="0">
                <a:latin typeface="NimbusRomNo9L-Medi"/>
              </a:rPr>
              <a:t>High-gradient plasma and laser accelerators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latin typeface="NimbusRomNo9L-Medi"/>
              </a:rPr>
              <a:t>Bright muon beams and muon collider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latin typeface="NimbusRomNo9L-Medi"/>
              </a:rPr>
              <a:t>Energy Recovery </a:t>
            </a:r>
            <a:r>
              <a:rPr lang="en-US" sz="2400" dirty="0" err="1">
                <a:latin typeface="NimbusRomNo9L-Medi"/>
              </a:rPr>
              <a:t>Linacs</a:t>
            </a:r>
            <a:endParaRPr lang="en-US" sz="2400" dirty="0">
              <a:latin typeface="NimbusRomNo9L-Medi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rgbClr val="0070C0"/>
                </a:solidFill>
              </a:rPr>
              <a:t>High-gradient RF structures and systems</a:t>
            </a:r>
            <a:endParaRPr lang="it-IT" sz="2400" dirty="0">
              <a:solidFill>
                <a:srgbClr val="0070C0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9195E03-5E81-3125-B76D-E96C72633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233" y="1103697"/>
            <a:ext cx="10199534" cy="2192956"/>
          </a:xfrm>
          <a:prstGeom prst="rect">
            <a:avLst/>
          </a:prstGeom>
        </p:spPr>
      </p:pic>
      <p:sp>
        <p:nvSpPr>
          <p:cNvPr id="20" name="Rectangle 4">
            <a:extLst>
              <a:ext uri="{FF2B5EF4-FFF2-40B4-BE49-F238E27FC236}">
                <a16:creationId xmlns:a16="http://schemas.microsoft.com/office/drawing/2014/main" id="{FBD50020-98D1-355A-F0F8-0F605D9EEB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6308" y="3576043"/>
            <a:ext cx="2899383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400" b="0" i="0" u="sng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Arial Unicode MS"/>
              </a:rPr>
              <a:t>The 5 R&amp;D Themes</a:t>
            </a:r>
            <a:endParaRPr kumimoji="0" lang="it-IT" altLang="it-IT" sz="2400" b="0" i="0" u="sng" strike="noStrike" cap="none" normalizeH="0" baseline="0" dirty="0">
              <a:ln>
                <a:noFill/>
              </a:ln>
              <a:solidFill>
                <a:srgbClr val="00808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53CDD1A-6410-6E10-1BE3-B9D07E5E54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B2804F-C204-8372-452C-46FEE972A881}"/>
              </a:ext>
            </a:extLst>
          </p:cNvPr>
          <p:cNvSpPr txBox="1"/>
          <p:nvPr/>
        </p:nvSpPr>
        <p:spPr>
          <a:xfrm>
            <a:off x="8118344" y="3252173"/>
            <a:ext cx="258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(~ feasible start dates)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0D41CB-99E2-7C8C-0232-B4C41C1039DD}"/>
              </a:ext>
            </a:extLst>
          </p:cNvPr>
          <p:cNvSpPr/>
          <p:nvPr/>
        </p:nvSpPr>
        <p:spPr>
          <a:xfrm>
            <a:off x="9601237" y="5334719"/>
            <a:ext cx="1242505" cy="3996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313860-5299-7761-08DA-D6BFDA78C983}"/>
              </a:ext>
            </a:extLst>
          </p:cNvPr>
          <p:cNvSpPr txBox="1"/>
          <p:nvPr/>
        </p:nvSpPr>
        <p:spPr>
          <a:xfrm>
            <a:off x="9578037" y="4385952"/>
            <a:ext cx="2249905" cy="1815882"/>
          </a:xfrm>
          <a:custGeom>
            <a:avLst/>
            <a:gdLst>
              <a:gd name="connsiteX0" fmla="*/ 0 w 2249905"/>
              <a:gd name="connsiteY0" fmla="*/ 0 h 1815882"/>
              <a:gd name="connsiteX1" fmla="*/ 539977 w 2249905"/>
              <a:gd name="connsiteY1" fmla="*/ 0 h 1815882"/>
              <a:gd name="connsiteX2" fmla="*/ 1034956 w 2249905"/>
              <a:gd name="connsiteY2" fmla="*/ 0 h 1815882"/>
              <a:gd name="connsiteX3" fmla="*/ 1642431 w 2249905"/>
              <a:gd name="connsiteY3" fmla="*/ 0 h 1815882"/>
              <a:gd name="connsiteX4" fmla="*/ 2249905 w 2249905"/>
              <a:gd name="connsiteY4" fmla="*/ 0 h 1815882"/>
              <a:gd name="connsiteX5" fmla="*/ 2249905 w 2249905"/>
              <a:gd name="connsiteY5" fmla="*/ 435812 h 1815882"/>
              <a:gd name="connsiteX6" fmla="*/ 2249905 w 2249905"/>
              <a:gd name="connsiteY6" fmla="*/ 853465 h 1815882"/>
              <a:gd name="connsiteX7" fmla="*/ 2249905 w 2249905"/>
              <a:gd name="connsiteY7" fmla="*/ 1307435 h 1815882"/>
              <a:gd name="connsiteX8" fmla="*/ 2249905 w 2249905"/>
              <a:gd name="connsiteY8" fmla="*/ 1815882 h 1815882"/>
              <a:gd name="connsiteX9" fmla="*/ 1732427 w 2249905"/>
              <a:gd name="connsiteY9" fmla="*/ 1815882 h 1815882"/>
              <a:gd name="connsiteX10" fmla="*/ 1169951 w 2249905"/>
              <a:gd name="connsiteY10" fmla="*/ 1815882 h 1815882"/>
              <a:gd name="connsiteX11" fmla="*/ 607474 w 2249905"/>
              <a:gd name="connsiteY11" fmla="*/ 1815882 h 1815882"/>
              <a:gd name="connsiteX12" fmla="*/ 0 w 2249905"/>
              <a:gd name="connsiteY12" fmla="*/ 1815882 h 1815882"/>
              <a:gd name="connsiteX13" fmla="*/ 0 w 2249905"/>
              <a:gd name="connsiteY13" fmla="*/ 1325594 h 1815882"/>
              <a:gd name="connsiteX14" fmla="*/ 0 w 2249905"/>
              <a:gd name="connsiteY14" fmla="*/ 835306 h 1815882"/>
              <a:gd name="connsiteX15" fmla="*/ 0 w 2249905"/>
              <a:gd name="connsiteY15" fmla="*/ 0 h 1815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249905" h="1815882" extrusionOk="0">
                <a:moveTo>
                  <a:pt x="0" y="0"/>
                </a:moveTo>
                <a:cubicBezTo>
                  <a:pt x="178082" y="-63019"/>
                  <a:pt x="294942" y="13500"/>
                  <a:pt x="539977" y="0"/>
                </a:cubicBezTo>
                <a:cubicBezTo>
                  <a:pt x="785012" y="-13500"/>
                  <a:pt x="847751" y="43340"/>
                  <a:pt x="1034956" y="0"/>
                </a:cubicBezTo>
                <a:cubicBezTo>
                  <a:pt x="1222161" y="-43340"/>
                  <a:pt x="1390937" y="1337"/>
                  <a:pt x="1642431" y="0"/>
                </a:cubicBezTo>
                <a:cubicBezTo>
                  <a:pt x="1893925" y="-1337"/>
                  <a:pt x="2099483" y="46869"/>
                  <a:pt x="2249905" y="0"/>
                </a:cubicBezTo>
                <a:cubicBezTo>
                  <a:pt x="2257981" y="87867"/>
                  <a:pt x="2203851" y="283413"/>
                  <a:pt x="2249905" y="435812"/>
                </a:cubicBezTo>
                <a:cubicBezTo>
                  <a:pt x="2295959" y="588211"/>
                  <a:pt x="2210621" y="655324"/>
                  <a:pt x="2249905" y="853465"/>
                </a:cubicBezTo>
                <a:cubicBezTo>
                  <a:pt x="2289189" y="1051606"/>
                  <a:pt x="2226952" y="1171033"/>
                  <a:pt x="2249905" y="1307435"/>
                </a:cubicBezTo>
                <a:cubicBezTo>
                  <a:pt x="2272858" y="1443837"/>
                  <a:pt x="2219452" y="1685441"/>
                  <a:pt x="2249905" y="1815882"/>
                </a:cubicBezTo>
                <a:cubicBezTo>
                  <a:pt x="2064976" y="1831713"/>
                  <a:pt x="1838586" y="1809437"/>
                  <a:pt x="1732427" y="1815882"/>
                </a:cubicBezTo>
                <a:cubicBezTo>
                  <a:pt x="1626268" y="1822327"/>
                  <a:pt x="1303825" y="1771785"/>
                  <a:pt x="1169951" y="1815882"/>
                </a:cubicBezTo>
                <a:cubicBezTo>
                  <a:pt x="1036077" y="1859979"/>
                  <a:pt x="813052" y="1752610"/>
                  <a:pt x="607474" y="1815882"/>
                </a:cubicBezTo>
                <a:cubicBezTo>
                  <a:pt x="401896" y="1879154"/>
                  <a:pt x="160127" y="1804939"/>
                  <a:pt x="0" y="1815882"/>
                </a:cubicBezTo>
                <a:cubicBezTo>
                  <a:pt x="-15974" y="1578270"/>
                  <a:pt x="39335" y="1451436"/>
                  <a:pt x="0" y="1325594"/>
                </a:cubicBezTo>
                <a:cubicBezTo>
                  <a:pt x="-39335" y="1199752"/>
                  <a:pt x="6168" y="998495"/>
                  <a:pt x="0" y="835306"/>
                </a:cubicBezTo>
                <a:cubicBezTo>
                  <a:pt x="-6168" y="672117"/>
                  <a:pt x="50515" y="317977"/>
                  <a:pt x="0" y="0"/>
                </a:cubicBezTo>
                <a:close/>
              </a:path>
            </a:pathLst>
          </a:custGeom>
          <a:noFill/>
          <a:ln>
            <a:solidFill>
              <a:schemeClr val="accent1">
                <a:shade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it-IT" sz="2800" dirty="0"/>
              <a:t>Scope</a:t>
            </a:r>
          </a:p>
          <a:p>
            <a:r>
              <a:rPr lang="it-IT" sz="2800" dirty="0"/>
              <a:t>R&amp;D needs</a:t>
            </a:r>
          </a:p>
          <a:p>
            <a:r>
              <a:rPr lang="it-IT" sz="2800" dirty="0"/>
              <a:t>Teams</a:t>
            </a:r>
          </a:p>
          <a:p>
            <a:r>
              <a:rPr lang="it-IT" sz="2800" dirty="0"/>
              <a:t>Time horizon</a:t>
            </a:r>
          </a:p>
        </p:txBody>
      </p:sp>
    </p:spTree>
    <p:extLst>
      <p:ext uri="{BB962C8B-B14F-4D97-AF65-F5344CB8AC3E}">
        <p14:creationId xmlns:p14="http://schemas.microsoft.com/office/powerpoint/2010/main" val="806654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96FB715-A835-DBAD-8A44-ACB153C63664}"/>
              </a:ext>
            </a:extLst>
          </p:cNvPr>
          <p:cNvSpPr/>
          <p:nvPr/>
        </p:nvSpPr>
        <p:spPr>
          <a:xfrm>
            <a:off x="276272" y="3845647"/>
            <a:ext cx="6219740" cy="12886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C8D90BB-3AB1-8678-83F6-CAF3800F92BE}"/>
              </a:ext>
            </a:extLst>
          </p:cNvPr>
          <p:cNvSpPr/>
          <p:nvPr/>
        </p:nvSpPr>
        <p:spPr>
          <a:xfrm>
            <a:off x="263865" y="1123675"/>
            <a:ext cx="6181190" cy="5366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B45B71-3BBB-87F4-21B5-EE16C33D78F2}"/>
              </a:ext>
            </a:extLst>
          </p:cNvPr>
          <p:cNvSpPr/>
          <p:nvPr/>
        </p:nvSpPr>
        <p:spPr>
          <a:xfrm>
            <a:off x="264240" y="1665295"/>
            <a:ext cx="6219740" cy="22245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D6867B-5B1F-33DA-1CA0-646E4450E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1819" y="226826"/>
            <a:ext cx="9424322" cy="626301"/>
          </a:xfrm>
        </p:spPr>
        <p:txBody>
          <a:bodyPr>
            <a:normAutofit fontScale="90000"/>
          </a:bodyPr>
          <a:lstStyle/>
          <a:p>
            <a:r>
              <a:rPr lang="it-IT" dirty="0"/>
              <a:t>1. High Field Magnets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0BE5E-185A-DDFE-1A80-E79524B52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273" y="1225900"/>
            <a:ext cx="6181190" cy="5381580"/>
          </a:xfrm>
        </p:spPr>
        <p:txBody>
          <a:bodyPr>
            <a:noAutofit/>
          </a:bodyPr>
          <a:lstStyle/>
          <a:p>
            <a:r>
              <a:rPr lang="en-US" sz="2200" dirty="0">
                <a:solidFill>
                  <a:srgbClr val="0070C0"/>
                </a:solidFill>
              </a:rPr>
              <a:t>HFM Key</a:t>
            </a:r>
            <a:r>
              <a:rPr lang="en-US" sz="2200" dirty="0"/>
              <a:t> for new colliders, </a:t>
            </a:r>
            <a:r>
              <a:rPr lang="en-US" sz="2200" dirty="0">
                <a:solidFill>
                  <a:srgbClr val="0070C0"/>
                </a:solidFill>
              </a:rPr>
              <a:t>beyond the LHC</a:t>
            </a:r>
          </a:p>
          <a:p>
            <a:r>
              <a:rPr lang="en-US" sz="2200" dirty="0"/>
              <a:t>Goals (on conductor and magnets):</a:t>
            </a:r>
          </a:p>
          <a:p>
            <a:pPr marL="361950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rgbClr val="0070C0"/>
                </a:solidFill>
              </a:rPr>
              <a:t>16 T Nb3Sn </a:t>
            </a:r>
            <a:r>
              <a:rPr lang="en-US" sz="2200" dirty="0"/>
              <a:t>technology (large-scale, industry-</a:t>
            </a:r>
            <a:r>
              <a:rPr lang="en-US" sz="2200" dirty="0" err="1"/>
              <a:t>optimised</a:t>
            </a:r>
            <a:r>
              <a:rPr lang="en-US" sz="2200" dirty="0"/>
              <a:t>) for FCC-</a:t>
            </a:r>
            <a:r>
              <a:rPr lang="en-US" sz="2200" dirty="0" err="1"/>
              <a:t>hh</a:t>
            </a:r>
            <a:r>
              <a:rPr lang="en-US" sz="2200" dirty="0"/>
              <a:t>, demonstration before 2026</a:t>
            </a:r>
          </a:p>
          <a:p>
            <a:pPr marL="361950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rgbClr val="0070C0"/>
                </a:solidFill>
              </a:rPr>
              <a:t>20 T </a:t>
            </a:r>
            <a:r>
              <a:rPr lang="en-US" sz="2200" dirty="0"/>
              <a:t>at 10÷20K </a:t>
            </a:r>
            <a:r>
              <a:rPr lang="en-US" sz="2200" dirty="0">
                <a:solidFill>
                  <a:srgbClr val="0070C0"/>
                </a:solidFill>
              </a:rPr>
              <a:t>with HTS </a:t>
            </a:r>
            <a:r>
              <a:rPr lang="en-US" sz="2200" dirty="0"/>
              <a:t>(proof-of-principle, tapes and cables with industry)</a:t>
            </a:r>
          </a:p>
          <a:p>
            <a:r>
              <a:rPr lang="en-US" sz="2200" dirty="0"/>
              <a:t>Decades needed, broad expertise and </a:t>
            </a:r>
            <a:r>
              <a:rPr lang="en-US" sz="2200" dirty="0">
                <a:solidFill>
                  <a:srgbClr val="0070C0"/>
                </a:solidFill>
              </a:rPr>
              <a:t>coordination, infrastructures, industry</a:t>
            </a:r>
            <a:r>
              <a:rPr lang="en-US" sz="2200" dirty="0"/>
              <a:t>:  CARE, EUCARD, EUCARD2, ARIES, now I-FAST, CERN-High Field Magnet and US-MDP</a:t>
            </a:r>
          </a:p>
          <a:p>
            <a:r>
              <a:rPr lang="en-US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Cross-cutting activities</a:t>
            </a:r>
            <a:r>
              <a:rPr lang="en-US" sz="2200" dirty="0"/>
              <a:t>: materials, powering and protection, infrastructures and instruments, </a:t>
            </a:r>
            <a:r>
              <a:rPr lang="it-IT" sz="2200" dirty="0"/>
              <a:t>quench detection and protection</a:t>
            </a:r>
            <a:endParaRPr lang="en-US" sz="2200" dirty="0"/>
          </a:p>
          <a:p>
            <a:r>
              <a:rPr lang="it-IT" sz="2200" dirty="0">
                <a:solidFill>
                  <a:srgbClr val="0070C0"/>
                </a:solidFill>
              </a:rPr>
              <a:t>New infrastructures </a:t>
            </a:r>
            <a:r>
              <a:rPr lang="it-IT" sz="2200" dirty="0"/>
              <a:t>needed! </a:t>
            </a:r>
            <a:endParaRPr lang="en-US" sz="2200" dirty="0"/>
          </a:p>
          <a:p>
            <a:endParaRPr lang="it-IT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A491EB-1B6C-84D3-55F0-4A9A04ABC9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0216" y="1369190"/>
            <a:ext cx="3126590" cy="14729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BEE7D4-7FDA-8377-FFE6-8AA549DB2CFA}"/>
              </a:ext>
            </a:extLst>
          </p:cNvPr>
          <p:cNvSpPr txBox="1"/>
          <p:nvPr/>
        </p:nvSpPr>
        <p:spPr>
          <a:xfrm>
            <a:off x="9867481" y="1335505"/>
            <a:ext cx="21905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70C0"/>
                </a:solidFill>
              </a:rPr>
              <a:t>12 T prototypes </a:t>
            </a:r>
            <a:r>
              <a:rPr lang="it-IT" dirty="0"/>
              <a:t>expected in INFN-Ge and CERN by 2025; CEA: a 16 T prototype plan</a:t>
            </a:r>
          </a:p>
        </p:txBody>
      </p:sp>
      <p:pic>
        <p:nvPicPr>
          <p:cNvPr id="7" name="Picture 17">
            <a:extLst>
              <a:ext uri="{FF2B5EF4-FFF2-40B4-BE49-F238E27FC236}">
                <a16:creationId xmlns:a16="http://schemas.microsoft.com/office/drawing/2014/main" id="{B8072A98-8B78-04DB-E8E3-91F99A1413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2088" y="3069370"/>
            <a:ext cx="1822207" cy="17307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DC45795-9016-1669-7F5E-7C09D4A9AC0B}"/>
              </a:ext>
            </a:extLst>
          </p:cNvPr>
          <p:cNvSpPr txBox="1"/>
          <p:nvPr/>
        </p:nvSpPr>
        <p:spPr>
          <a:xfrm>
            <a:off x="8698832" y="3234148"/>
            <a:ext cx="32885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Focus on </a:t>
            </a:r>
            <a:r>
              <a:rPr lang="en-US" dirty="0">
                <a:solidFill>
                  <a:srgbClr val="0070C0"/>
                </a:solidFill>
              </a:rPr>
              <a:t>stress/strain sensitivity and degradation of Nb</a:t>
            </a:r>
            <a:r>
              <a:rPr lang="en-US" baseline="-25000" dirty="0">
                <a:solidFill>
                  <a:srgbClr val="0070C0"/>
                </a:solidFill>
              </a:rPr>
              <a:t>3</a:t>
            </a:r>
            <a:r>
              <a:rPr lang="en-US" dirty="0">
                <a:solidFill>
                  <a:srgbClr val="0070C0"/>
                </a:solidFill>
              </a:rPr>
              <a:t>Sn</a:t>
            </a:r>
            <a:r>
              <a:rPr lang="en-US" dirty="0"/>
              <a:t>: mech. strength, higher J</a:t>
            </a:r>
            <a:r>
              <a:rPr lang="en-US" baseline="-25000" dirty="0"/>
              <a:t>C</a:t>
            </a:r>
            <a:r>
              <a:rPr lang="en-US" dirty="0"/>
              <a:t>, stress-adapted magnet design</a:t>
            </a:r>
            <a:endParaRPr lang="it-I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11FE0A-1B36-1356-A1AC-8E7AE9C276C9}"/>
              </a:ext>
            </a:extLst>
          </p:cNvPr>
          <p:cNvSpPr txBox="1"/>
          <p:nvPr/>
        </p:nvSpPr>
        <p:spPr>
          <a:xfrm>
            <a:off x="6547718" y="4855792"/>
            <a:ext cx="22479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Hybrid LTS/HTS magnets: ReBCO tapes or Bi-2212 cables (still a long way to go for 16 T)</a:t>
            </a:r>
          </a:p>
        </p:txBody>
      </p:sp>
      <p:pic>
        <p:nvPicPr>
          <p:cNvPr id="11" name="Picture 7">
            <a:extLst>
              <a:ext uri="{FF2B5EF4-FFF2-40B4-BE49-F238E27FC236}">
                <a16:creationId xmlns:a16="http://schemas.microsoft.com/office/drawing/2014/main" id="{0D822360-5BA8-7BB3-E37A-93D1A852D5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4849" y="4750146"/>
            <a:ext cx="3053173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1536B08-6C82-83AC-BADA-F9248FF830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9094" y="1016459"/>
            <a:ext cx="704886" cy="9144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2038CA-A8BC-F35E-BF68-25D3112202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3DC6892-8300-4A55-9877-AF663C0D12FD}"/>
              </a:ext>
            </a:extLst>
          </p:cNvPr>
          <p:cNvSpPr txBox="1"/>
          <p:nvPr/>
        </p:nvSpPr>
        <p:spPr>
          <a:xfrm>
            <a:off x="8686346" y="6446508"/>
            <a:ext cx="3473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>
                <a:solidFill>
                  <a:srgbClr val="C00000"/>
                </a:solidFill>
              </a:rPr>
              <a:t>Panel chairs: P. Vedrine, M. Lamont</a:t>
            </a:r>
          </a:p>
        </p:txBody>
      </p:sp>
    </p:spTree>
    <p:extLst>
      <p:ext uri="{BB962C8B-B14F-4D97-AF65-F5344CB8AC3E}">
        <p14:creationId xmlns:p14="http://schemas.microsoft.com/office/powerpoint/2010/main" val="1145622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E85FDF5-6DD0-CFC9-1A5F-370275C3519A}"/>
              </a:ext>
            </a:extLst>
          </p:cNvPr>
          <p:cNvSpPr/>
          <p:nvPr/>
        </p:nvSpPr>
        <p:spPr>
          <a:xfrm>
            <a:off x="255849" y="5416773"/>
            <a:ext cx="7317424" cy="70730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BF7610-36CD-E0AD-1921-471AD8D27E78}"/>
              </a:ext>
            </a:extLst>
          </p:cNvPr>
          <p:cNvSpPr/>
          <p:nvPr/>
        </p:nvSpPr>
        <p:spPr>
          <a:xfrm>
            <a:off x="271899" y="2610937"/>
            <a:ext cx="7246484" cy="131957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2E1E54-7603-F9EE-36F3-958FEBADE4AB}"/>
              </a:ext>
            </a:extLst>
          </p:cNvPr>
          <p:cNvSpPr/>
          <p:nvPr/>
        </p:nvSpPr>
        <p:spPr>
          <a:xfrm>
            <a:off x="255117" y="3895999"/>
            <a:ext cx="7298964" cy="15458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E0C62B-9940-B086-AA7C-65502767C0A3}"/>
              </a:ext>
            </a:extLst>
          </p:cNvPr>
          <p:cNvSpPr/>
          <p:nvPr/>
        </p:nvSpPr>
        <p:spPr>
          <a:xfrm>
            <a:off x="7821907" y="4127707"/>
            <a:ext cx="3850798" cy="25384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8172272-BB2E-6EDB-6981-1DC3B4356C2E}"/>
              </a:ext>
            </a:extLst>
          </p:cNvPr>
          <p:cNvSpPr/>
          <p:nvPr/>
        </p:nvSpPr>
        <p:spPr>
          <a:xfrm>
            <a:off x="7793843" y="2595593"/>
            <a:ext cx="3850798" cy="1379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BCAFE2-8AF2-8BE0-4F8D-21311044E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729" y="214278"/>
            <a:ext cx="9424322" cy="626301"/>
          </a:xfrm>
        </p:spPr>
        <p:txBody>
          <a:bodyPr>
            <a:normAutofit fontScale="90000"/>
          </a:bodyPr>
          <a:lstStyle/>
          <a:p>
            <a:r>
              <a:rPr lang="it-IT" dirty="0"/>
              <a:t>2. Muon Collider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8B7803-2538-36BA-6F05-DD0D66C15A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333" y="1093021"/>
            <a:ext cx="5960436" cy="12986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93EC3F8-96B1-B864-863D-4B205412622F}"/>
              </a:ext>
            </a:extLst>
          </p:cNvPr>
          <p:cNvSpPr txBox="1"/>
          <p:nvPr/>
        </p:nvSpPr>
        <p:spPr>
          <a:xfrm>
            <a:off x="522515" y="1115250"/>
            <a:ext cx="1939331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5 GeV p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de-DE" dirty="0">
                <a:latin typeface="Symbol" panose="05050102010706020507" pitchFamily="18" charset="2"/>
                <a:cs typeface="Arial" panose="020B0604020202020204" pitchFamily="34" charset="0"/>
              </a:rPr>
              <a:t>p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de-DE" dirty="0">
                <a:latin typeface="Symbol" panose="05050102010706020507" pitchFamily="18" charset="2"/>
                <a:cs typeface="Arial" panose="020B0604020202020204" pitchFamily="34" charset="0"/>
              </a:rPr>
              <a:t> m,</a:t>
            </a:r>
          </a:p>
          <a:p>
            <a:r>
              <a:rPr lang="de-DE" dirty="0">
                <a:cs typeface="Arial" panose="020B0604020202020204" pitchFamily="34" charset="0"/>
              </a:rPr>
              <a:t>cooled and </a:t>
            </a:r>
          </a:p>
          <a:p>
            <a:r>
              <a:rPr lang="de-DE" dirty="0">
                <a:cs typeface="Arial" panose="020B0604020202020204" pitchFamily="34" charset="0"/>
              </a:rPr>
              <a:t>accelerated </a:t>
            </a:r>
          </a:p>
          <a:p>
            <a:r>
              <a:rPr lang="de-DE" dirty="0">
                <a:cs typeface="Arial" panose="020B0604020202020204" pitchFamily="34" charset="0"/>
              </a:rPr>
              <a:t>at 3/10 TeV</a:t>
            </a:r>
            <a:endParaRPr lang="de-D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4CC006B-1257-3CC4-A81D-1D3799CB77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9164" y="2643645"/>
            <a:ext cx="2729489" cy="62630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AEBFE5C-3BEE-1A6D-506A-B09455F4A19A}"/>
              </a:ext>
            </a:extLst>
          </p:cNvPr>
          <p:cNvSpPr txBox="1"/>
          <p:nvPr/>
        </p:nvSpPr>
        <p:spPr>
          <a:xfrm>
            <a:off x="7793843" y="3345736"/>
            <a:ext cx="41262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After the target: 200 mm bore 15÷20 T solenoid</a:t>
            </a:r>
          </a:p>
          <a:p>
            <a:r>
              <a:rPr lang="de-DE" sz="1600" dirty="0"/>
              <a:t>(synergy with fusion)</a:t>
            </a:r>
            <a:endParaRPr lang="it-IT" sz="16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DB52909-EB73-04D3-FDFF-EB55FAA99E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7022" y="4212664"/>
            <a:ext cx="3337857" cy="12090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284EF6B-F057-2B4A-4DA6-0FE6AC46AAD7}"/>
              </a:ext>
            </a:extLst>
          </p:cNvPr>
          <p:cNvSpPr txBox="1"/>
          <p:nvPr/>
        </p:nvSpPr>
        <p:spPr>
          <a:xfrm>
            <a:off x="7841099" y="5441813"/>
            <a:ext cx="38009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Cooling channel demonstrator </a:t>
            </a:r>
            <a:r>
              <a:rPr lang="de-DE" dirty="0"/>
              <a:t>is key:  </a:t>
            </a:r>
          </a:p>
          <a:p>
            <a:r>
              <a:rPr lang="de-DE" dirty="0"/>
              <a:t>HG room-T cavity in </a:t>
            </a:r>
          </a:p>
          <a:p>
            <a:r>
              <a:rPr lang="de-DE" dirty="0"/>
              <a:t>high-field SC solenoid</a:t>
            </a:r>
            <a:endParaRPr lang="it-IT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966EBB-2F60-17B2-19BD-ECA8DB873F60}"/>
              </a:ext>
            </a:extLst>
          </p:cNvPr>
          <p:cNvSpPr txBox="1"/>
          <p:nvPr/>
        </p:nvSpPr>
        <p:spPr>
          <a:xfrm>
            <a:off x="9145487" y="1160069"/>
            <a:ext cx="2479961" cy="1200329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3/10 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en-US" dirty="0">
                <a:latin typeface="Symbol" panose="05050102010706020507" pitchFamily="18" charset="2"/>
              </a:rPr>
              <a:t>m </a:t>
            </a:r>
            <a:r>
              <a:rPr lang="en-US" dirty="0"/>
              <a:t>acceleration via RLA/FFAG and RCS (with 14 T </a:t>
            </a:r>
          </a:p>
          <a:p>
            <a:r>
              <a:rPr lang="en-US" dirty="0"/>
              <a:t>Magnets)</a:t>
            </a:r>
            <a:endParaRPr lang="it-IT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D5EC06-CC97-134B-84B9-DE2080AF73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33736" y="5742513"/>
            <a:ext cx="1176630" cy="92362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4E883-99B7-1A0F-2AC3-16C446710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850" y="2606349"/>
            <a:ext cx="7322311" cy="4001129"/>
          </a:xfrm>
        </p:spPr>
        <p:txBody>
          <a:bodyPr>
            <a:noAutofit/>
          </a:bodyPr>
          <a:lstStyle/>
          <a:p>
            <a:r>
              <a:rPr lang="en-US" sz="2200" dirty="0"/>
              <a:t>For </a:t>
            </a:r>
            <a:r>
              <a:rPr lang="en-US" sz="2200" dirty="0">
                <a:solidFill>
                  <a:srgbClr val="0070C0"/>
                </a:solidFill>
              </a:rPr>
              <a:t>long-term sustainability of collider physics</a:t>
            </a:r>
            <a:r>
              <a:rPr lang="en-US" sz="2200" dirty="0"/>
              <a:t>: strong suppression of synchrotron radiation (</a:t>
            </a:r>
            <a:r>
              <a:rPr lang="en-US" sz="2200" dirty="0">
                <a:latin typeface="Symbol" panose="05050102010706020507" pitchFamily="18" charset="2"/>
              </a:rPr>
              <a:t>m</a:t>
            </a:r>
            <a:r>
              <a:rPr lang="en-US" sz="2200" dirty="0"/>
              <a:t> vs. e)                   power consumption at 10 </a:t>
            </a:r>
            <a:r>
              <a:rPr lang="en-US" sz="2200" dirty="0" err="1"/>
              <a:t>TeV</a:t>
            </a:r>
            <a:r>
              <a:rPr lang="en-US" sz="2200" dirty="0"/>
              <a:t> lower than CLIC at 3 </a:t>
            </a:r>
            <a:r>
              <a:rPr lang="en-US" sz="2200" dirty="0" err="1"/>
              <a:t>TeV</a:t>
            </a:r>
            <a:r>
              <a:rPr lang="en-US" sz="2200" dirty="0"/>
              <a:t>; </a:t>
            </a:r>
            <a:r>
              <a:rPr lang="en-US" sz="2200" dirty="0">
                <a:latin typeface="Brush Script MT" panose="03060802040406070304" pitchFamily="66" charset="0"/>
              </a:rPr>
              <a:t>L</a:t>
            </a:r>
            <a:r>
              <a:rPr lang="en-US" sz="2200" dirty="0"/>
              <a:t>/</a:t>
            </a:r>
            <a:r>
              <a:rPr lang="en-US" sz="2200" dirty="0" err="1"/>
              <a:t>P</a:t>
            </a:r>
            <a:r>
              <a:rPr lang="en-US" sz="2200" baseline="-25000" dirty="0" err="1"/>
              <a:t>beam</a:t>
            </a:r>
            <a:r>
              <a:rPr lang="en-US" sz="2200" dirty="0"/>
              <a:t> increasing with collision energy</a:t>
            </a:r>
          </a:p>
          <a:p>
            <a:r>
              <a:rPr lang="it-IT" sz="2200" b="1" dirty="0"/>
              <a:t>Needed: a fully integrated design (</a:t>
            </a:r>
            <a:r>
              <a:rPr lang="en-US" sz="2200" b="1" dirty="0"/>
              <a:t>on target, detector, cooling and accelerator chain)</a:t>
            </a:r>
          </a:p>
          <a:p>
            <a:r>
              <a:rPr lang="it-IT" sz="2200" b="1" dirty="0">
                <a:solidFill>
                  <a:srgbClr val="C00000"/>
                </a:solidFill>
              </a:rPr>
              <a:t>Needed from RF technology</a:t>
            </a:r>
            <a:r>
              <a:rPr lang="it-IT" sz="2200" dirty="0"/>
              <a:t>: </a:t>
            </a:r>
            <a:r>
              <a:rPr lang="it-IT" sz="2200" dirty="0">
                <a:solidFill>
                  <a:srgbClr val="FF0000"/>
                </a:solidFill>
              </a:rPr>
              <a:t>e.g. </a:t>
            </a:r>
            <a:r>
              <a:rPr lang="de-DE" sz="2200" dirty="0">
                <a:solidFill>
                  <a:srgbClr val="FF0000"/>
                </a:solidFill>
              </a:rPr>
              <a:t>HG room-T cavity in high-field SC solenoid, </a:t>
            </a:r>
            <a:r>
              <a:rPr lang="de-DE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 T solenoids (HFM), ERL linac</a:t>
            </a:r>
            <a:endParaRPr lang="it-IT" sz="2200" dirty="0">
              <a:solidFill>
                <a:schemeClr val="tx1">
                  <a:lumMod val="95000"/>
                  <a:lumOff val="5000"/>
                </a:schemeClr>
              </a:solidFill>
              <a:highlight>
                <a:srgbClr val="FFFF00"/>
              </a:highlight>
            </a:endParaRPr>
          </a:p>
          <a:p>
            <a:r>
              <a:rPr lang="it-IT" sz="2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MuCol Collaboration</a:t>
            </a:r>
            <a:r>
              <a:rPr lang="it-IT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32 partners Institutions in Europe, plus USA (waiting for P5), China, India: 7-15 M€ thus far</a:t>
            </a:r>
          </a:p>
          <a:p>
            <a:r>
              <a:rPr lang="en-US" sz="2200" dirty="0">
                <a:solidFill>
                  <a:srgbClr val="0070C0"/>
                </a:solidFill>
                <a:highlight>
                  <a:srgbClr val="CCFFFF"/>
                </a:highlight>
              </a:rPr>
              <a:t>After 2026, CDR R&amp;D with a </a:t>
            </a:r>
            <a:r>
              <a:rPr lang="en-US" sz="2200" dirty="0">
                <a:solidFill>
                  <a:srgbClr val="0070C0"/>
                </a:solidFill>
                <a:highlight>
                  <a:srgbClr val="CCFFFF"/>
                </a:highlight>
                <a:latin typeface="Symbol" panose="05050102010706020507" pitchFamily="18" charset="2"/>
              </a:rPr>
              <a:t>m</a:t>
            </a:r>
            <a:r>
              <a:rPr lang="en-US" sz="2200" dirty="0">
                <a:solidFill>
                  <a:srgbClr val="0070C0"/>
                </a:solidFill>
                <a:highlight>
                  <a:srgbClr val="CCFFFF"/>
                </a:highlight>
              </a:rPr>
              <a:t>-cooling demonstrator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1F4A17B-9DD6-E069-D0A7-2E9FE3E1FD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17370" y="2828175"/>
            <a:ext cx="704886" cy="91444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77BD4FF-9E9D-0F97-1512-5B75A291B7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7C91DB8-B2F4-B12D-907C-2E64BBA0089C}"/>
              </a:ext>
            </a:extLst>
          </p:cNvPr>
          <p:cNvSpPr txBox="1"/>
          <p:nvPr/>
        </p:nvSpPr>
        <p:spPr>
          <a:xfrm>
            <a:off x="0" y="6464864"/>
            <a:ext cx="342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>
                <a:solidFill>
                  <a:srgbClr val="C00000"/>
                </a:solidFill>
              </a:rPr>
              <a:t>Panel chairs: S. Stapnes, D. Schulte</a:t>
            </a:r>
          </a:p>
        </p:txBody>
      </p:sp>
    </p:spTree>
    <p:extLst>
      <p:ext uri="{BB962C8B-B14F-4D97-AF65-F5344CB8AC3E}">
        <p14:creationId xmlns:p14="http://schemas.microsoft.com/office/powerpoint/2010/main" val="940285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5B4CC91-41C3-5C73-3609-0197E8905EC0}"/>
              </a:ext>
            </a:extLst>
          </p:cNvPr>
          <p:cNvSpPr/>
          <p:nvPr/>
        </p:nvSpPr>
        <p:spPr>
          <a:xfrm>
            <a:off x="216112" y="4871696"/>
            <a:ext cx="5838225" cy="66491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BDF6086-8A55-85F9-E5A2-3D13BB2F6069}"/>
              </a:ext>
            </a:extLst>
          </p:cNvPr>
          <p:cNvSpPr/>
          <p:nvPr/>
        </p:nvSpPr>
        <p:spPr>
          <a:xfrm>
            <a:off x="922949" y="1069655"/>
            <a:ext cx="4711895" cy="19381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6756A5-798F-4CED-DCAE-42263E96D676}"/>
              </a:ext>
            </a:extLst>
          </p:cNvPr>
          <p:cNvSpPr/>
          <p:nvPr/>
        </p:nvSpPr>
        <p:spPr>
          <a:xfrm>
            <a:off x="225130" y="5536607"/>
            <a:ext cx="5829207" cy="11255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56A9F5-275F-E179-20A0-022F5DCF6E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4844" y="1089239"/>
            <a:ext cx="3797384" cy="26402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DA3F626-32CC-B3DD-9F14-956DB6E62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6602" y="262627"/>
            <a:ext cx="9424322" cy="626301"/>
          </a:xfrm>
        </p:spPr>
        <p:txBody>
          <a:bodyPr>
            <a:normAutofit fontScale="90000"/>
          </a:bodyPr>
          <a:lstStyle/>
          <a:p>
            <a:r>
              <a:rPr lang="it-IT" dirty="0"/>
              <a:t>3. Colliders based on Energy Recovery Linacs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F02EC8-9D81-4DAC-CA8F-6D09571355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187" y="3208143"/>
            <a:ext cx="5893362" cy="3454059"/>
          </a:xfrm>
        </p:spPr>
        <p:txBody>
          <a:bodyPr>
            <a:normAutofit fontScale="77500" lnSpcReduction="20000"/>
          </a:bodyPr>
          <a:lstStyle/>
          <a:p>
            <a:r>
              <a:rPr lang="it-IT" b="1" dirty="0"/>
              <a:t>ERL-based colliders: LHeC, FCC-eh, CERC, ERLC</a:t>
            </a:r>
            <a:endParaRPr lang="it-IT" dirty="0"/>
          </a:p>
          <a:p>
            <a:r>
              <a:rPr lang="it-IT" dirty="0"/>
              <a:t>Current facilities: S-DALINAC (Darmstadt), MESA (Mainz), CBETA (Cornell, US), cERL (KEK), Recuperator facility (BINP)</a:t>
            </a:r>
          </a:p>
          <a:p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ERLs: Berlin-PRO, PERLE, </a:t>
            </a:r>
            <a:r>
              <a:rPr lang="it-IT" dirty="0"/>
              <a:t>CEBAF5, ERL-ecool at EIC</a:t>
            </a:r>
          </a:p>
          <a:p>
            <a:r>
              <a:rPr lang="it-IT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Collaboration: iSAS project </a:t>
            </a:r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approved (July 10, 2023): 1000 person*months, 12.6 M€, 4 years </a:t>
            </a:r>
            <a:endParaRPr lang="it-IT" dirty="0"/>
          </a:p>
          <a:p>
            <a:r>
              <a:rPr lang="it-IT" b="1" dirty="0">
                <a:solidFill>
                  <a:srgbClr val="C00000"/>
                </a:solidFill>
              </a:rPr>
              <a:t>Needed from SRF technology</a:t>
            </a:r>
            <a:r>
              <a:rPr lang="it-IT" dirty="0"/>
              <a:t>: </a:t>
            </a:r>
            <a:r>
              <a:rPr lang="it-IT" dirty="0">
                <a:solidFill>
                  <a:srgbClr val="FF0000"/>
                </a:solidFill>
              </a:rPr>
              <a:t>Q~10</a:t>
            </a:r>
            <a:r>
              <a:rPr lang="it-IT" baseline="30000" dirty="0">
                <a:solidFill>
                  <a:srgbClr val="FF0000"/>
                </a:solidFill>
              </a:rPr>
              <a:t>11</a:t>
            </a:r>
            <a:r>
              <a:rPr lang="it-IT" dirty="0">
                <a:solidFill>
                  <a:srgbClr val="FF0000"/>
                </a:solidFill>
              </a:rPr>
              <a:t> at higher T (4K); HOM extraction at high-T; FE-FRT to control transient beam loading and microphonics; dual-axis cavities; ...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6ABB16-4D06-44F3-0B39-BD7192D55B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8763" y="4690392"/>
            <a:ext cx="5225539" cy="1175746"/>
          </a:xfrm>
          <a:prstGeom prst="rect">
            <a:avLst/>
          </a:prstGeom>
        </p:spPr>
      </p:pic>
      <p:sp>
        <p:nvSpPr>
          <p:cNvPr id="33" name="Arrow: Left 32">
            <a:extLst>
              <a:ext uri="{FF2B5EF4-FFF2-40B4-BE49-F238E27FC236}">
                <a16:creationId xmlns:a16="http://schemas.microsoft.com/office/drawing/2014/main" id="{5841A673-3251-6596-08F4-CB5BA2A44A35}"/>
              </a:ext>
            </a:extLst>
          </p:cNvPr>
          <p:cNvSpPr/>
          <p:nvPr/>
        </p:nvSpPr>
        <p:spPr>
          <a:xfrm>
            <a:off x="7011022" y="1579735"/>
            <a:ext cx="522514" cy="331596"/>
          </a:xfrm>
          <a:prstGeom prst="leftArrow">
            <a:avLst>
              <a:gd name="adj1" fmla="val 80303"/>
              <a:gd name="adj2" fmla="val 50000"/>
            </a:avLst>
          </a:prstGeom>
          <a:solidFill>
            <a:srgbClr val="FFFF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C9068C2-390F-5A57-8FE7-D267EB7D40E2}"/>
              </a:ext>
            </a:extLst>
          </p:cNvPr>
          <p:cNvSpPr txBox="1"/>
          <p:nvPr/>
        </p:nvSpPr>
        <p:spPr>
          <a:xfrm>
            <a:off x="7399292" y="3832521"/>
            <a:ext cx="1965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C</a:t>
            </a:r>
            <a:r>
              <a:rPr lang="it-IT" dirty="0"/>
              <a:t>ircular </a:t>
            </a:r>
            <a:r>
              <a:rPr lang="it-IT" b="1" dirty="0"/>
              <a:t>ER C</a:t>
            </a:r>
            <a:r>
              <a:rPr lang="it-IT" dirty="0"/>
              <a:t>ollider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C09F357-D7E6-9D59-86E6-9976B861BFB4}"/>
              </a:ext>
            </a:extLst>
          </p:cNvPr>
          <p:cNvSpPr txBox="1"/>
          <p:nvPr/>
        </p:nvSpPr>
        <p:spPr>
          <a:xfrm>
            <a:off x="6954852" y="2073503"/>
            <a:ext cx="17836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LHC/FCC-based</a:t>
            </a:r>
          </a:p>
          <a:p>
            <a:r>
              <a:rPr lang="it-IT" b="1" dirty="0"/>
              <a:t>electron-hadron </a:t>
            </a:r>
          </a:p>
          <a:p>
            <a:r>
              <a:rPr lang="it-IT" b="1" dirty="0"/>
              <a:t>C</a:t>
            </a:r>
            <a:r>
              <a:rPr lang="it-IT" dirty="0"/>
              <a:t>ollider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FA0E017-51A9-8C17-2B0E-4CBE1F60E325}"/>
              </a:ext>
            </a:extLst>
          </p:cNvPr>
          <p:cNvSpPr txBox="1"/>
          <p:nvPr/>
        </p:nvSpPr>
        <p:spPr>
          <a:xfrm>
            <a:off x="7533536" y="5879806"/>
            <a:ext cx="3187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E</a:t>
            </a:r>
            <a:r>
              <a:rPr lang="it-IT" dirty="0"/>
              <a:t>nergy </a:t>
            </a:r>
            <a:r>
              <a:rPr lang="it-IT" b="1" dirty="0"/>
              <a:t>R</a:t>
            </a:r>
            <a:r>
              <a:rPr lang="it-IT" dirty="0"/>
              <a:t>ecovery </a:t>
            </a:r>
            <a:r>
              <a:rPr lang="it-IT" b="1" dirty="0"/>
              <a:t>L</a:t>
            </a:r>
            <a:r>
              <a:rPr lang="it-IT" dirty="0"/>
              <a:t>inear </a:t>
            </a:r>
            <a:r>
              <a:rPr lang="it-IT" b="1" dirty="0"/>
              <a:t>C</a:t>
            </a:r>
            <a:r>
              <a:rPr lang="it-IT" dirty="0"/>
              <a:t>ollider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81AF0B-6051-EFE6-60F5-E9ED71D338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6602" y="1155799"/>
            <a:ext cx="2598829" cy="1022796"/>
          </a:xfrm>
          <a:prstGeom prst="rect">
            <a:avLst/>
          </a:prstGeom>
        </p:spPr>
      </p:pic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F73E242-0BCD-C098-CFBB-75427149DF18}"/>
              </a:ext>
            </a:extLst>
          </p:cNvPr>
          <p:cNvSpPr txBox="1">
            <a:spLocks/>
          </p:cNvSpPr>
          <p:nvPr/>
        </p:nvSpPr>
        <p:spPr>
          <a:xfrm>
            <a:off x="922949" y="2211906"/>
            <a:ext cx="4581049" cy="79592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/>
              <a:t>Multipass accel/decel (</a:t>
            </a:r>
            <a:r>
              <a:rPr lang="it-IT" sz="2000" dirty="0">
                <a:solidFill>
                  <a:srgbClr val="C00000"/>
                </a:solidFill>
              </a:rPr>
              <a:t>energy efficient</a:t>
            </a:r>
            <a:r>
              <a:rPr lang="it-IT" sz="2000" dirty="0"/>
              <a:t>)</a:t>
            </a:r>
          </a:p>
          <a:p>
            <a:r>
              <a:rPr lang="it-IT" sz="2000" dirty="0"/>
              <a:t>«Linac» beam quality, «ring» high I</a:t>
            </a:r>
            <a:r>
              <a:rPr lang="it-IT" sz="2000" baseline="-25000" dirty="0"/>
              <a:t>ave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F5F68DF-176C-B719-E3C4-3B8FB8EF0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30458" y="1567703"/>
            <a:ext cx="2835798" cy="29243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8EE521-4974-F47E-7CB8-470DDB031E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4549" y="1721371"/>
            <a:ext cx="704886" cy="9144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577CCD-190B-AE25-2205-C38D1E0D8B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76F3508-8576-2525-14C9-9AF2E4CF335F}"/>
              </a:ext>
            </a:extLst>
          </p:cNvPr>
          <p:cNvSpPr txBox="1"/>
          <p:nvPr/>
        </p:nvSpPr>
        <p:spPr>
          <a:xfrm>
            <a:off x="8560044" y="6467648"/>
            <a:ext cx="3267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>
                <a:solidFill>
                  <a:srgbClr val="C00000"/>
                </a:solidFill>
              </a:rPr>
              <a:t>Panel chairs: J. D’Hondt, M. Klein</a:t>
            </a:r>
          </a:p>
        </p:txBody>
      </p:sp>
    </p:spTree>
    <p:extLst>
      <p:ext uri="{BB962C8B-B14F-4D97-AF65-F5344CB8AC3E}">
        <p14:creationId xmlns:p14="http://schemas.microsoft.com/office/powerpoint/2010/main" val="3244300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167A5FF-C289-9687-9F11-72A384FACE6F}"/>
              </a:ext>
            </a:extLst>
          </p:cNvPr>
          <p:cNvSpPr/>
          <p:nvPr/>
        </p:nvSpPr>
        <p:spPr>
          <a:xfrm>
            <a:off x="6096000" y="2579848"/>
            <a:ext cx="5706318" cy="19550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Picture 3" descr="Graphical user interface, diagram&#10;&#10;Description automatically generated with medium confidence">
            <a:extLst>
              <a:ext uri="{FF2B5EF4-FFF2-40B4-BE49-F238E27FC236}">
                <a16:creationId xmlns:a16="http://schemas.microsoft.com/office/drawing/2014/main" id="{83D005A1-8AE6-91BB-921F-FD410CD714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1329" y="4714325"/>
            <a:ext cx="7742214" cy="19550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52799CE-F4E2-AC7D-43EE-19C20A83D7B9}"/>
              </a:ext>
            </a:extLst>
          </p:cNvPr>
          <p:cNvSpPr/>
          <p:nvPr/>
        </p:nvSpPr>
        <p:spPr>
          <a:xfrm>
            <a:off x="360947" y="1154804"/>
            <a:ext cx="4932948" cy="7350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62A829-49F6-92DE-6E4C-6B9863C70580}"/>
              </a:ext>
            </a:extLst>
          </p:cNvPr>
          <p:cNvSpPr/>
          <p:nvPr/>
        </p:nvSpPr>
        <p:spPr>
          <a:xfrm>
            <a:off x="360947" y="1951537"/>
            <a:ext cx="5594686" cy="14774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61870D-BE6B-EB80-9602-BB378C973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7291" y="255308"/>
            <a:ext cx="9865027" cy="626301"/>
          </a:xfrm>
        </p:spPr>
        <p:txBody>
          <a:bodyPr>
            <a:normAutofit fontScale="90000"/>
          </a:bodyPr>
          <a:lstStyle/>
          <a:p>
            <a:r>
              <a:rPr lang="en-US" sz="4400" b="0" i="0" u="none" strike="noStrike" baseline="0" dirty="0">
                <a:latin typeface="NimbusRomNo9L-Medi"/>
              </a:rPr>
              <a:t>4. High-gradient plasma and laser accelerators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F8F3B-873D-517F-C07A-EE7A6C75F0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947" y="1210414"/>
            <a:ext cx="5482259" cy="3921557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sz="2000" b="1" dirty="0"/>
              <a:t>Electron</a:t>
            </a:r>
            <a:r>
              <a:rPr lang="en-GB" sz="2000" dirty="0"/>
              <a:t> bunch or </a:t>
            </a:r>
            <a:r>
              <a:rPr lang="en-GB" sz="2000" b="1" dirty="0"/>
              <a:t>laser</a:t>
            </a:r>
            <a:r>
              <a:rPr lang="en-GB" sz="2000" dirty="0"/>
              <a:t> (</a:t>
            </a:r>
            <a:r>
              <a:rPr lang="en-GB" sz="2000" dirty="0" err="1"/>
              <a:t>v~c</a:t>
            </a:r>
            <a:r>
              <a:rPr lang="en-GB" sz="2000" dirty="0"/>
              <a:t>) induce wave-like separations of electrons from ions (~ at rest) 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000" dirty="0"/>
              <a:t>Experimental studies on key R&amp;D:  </a:t>
            </a:r>
            <a:r>
              <a:rPr lang="en-US" sz="2000" dirty="0">
                <a:solidFill>
                  <a:srgbClr val="0070C0"/>
                </a:solidFill>
              </a:rPr>
              <a:t>e+</a:t>
            </a:r>
            <a:r>
              <a:rPr lang="en-US" sz="2000" dirty="0"/>
              <a:t> bunch </a:t>
            </a:r>
            <a:r>
              <a:rPr lang="en-US" sz="2000" dirty="0">
                <a:solidFill>
                  <a:srgbClr val="0070C0"/>
                </a:solidFill>
              </a:rPr>
              <a:t>acceleration</a:t>
            </a:r>
            <a:r>
              <a:rPr lang="en-US" sz="2000" dirty="0"/>
              <a:t>, sufficient </a:t>
            </a:r>
            <a:r>
              <a:rPr lang="en-US" sz="2000" dirty="0">
                <a:solidFill>
                  <a:srgbClr val="0070C0"/>
                </a:solidFill>
              </a:rPr>
              <a:t>bunch charge</a:t>
            </a:r>
            <a:r>
              <a:rPr lang="en-US" sz="2000" dirty="0"/>
              <a:t>, nm-scale </a:t>
            </a:r>
            <a:r>
              <a:rPr lang="en-US" sz="2000" dirty="0">
                <a:solidFill>
                  <a:srgbClr val="0070C0"/>
                </a:solidFill>
              </a:rPr>
              <a:t>emittance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staging</a:t>
            </a:r>
            <a:r>
              <a:rPr lang="en-US" sz="2000" dirty="0"/>
              <a:t> of multiple structures, </a:t>
            </a:r>
            <a:r>
              <a:rPr lang="en-US" sz="2000" dirty="0">
                <a:solidFill>
                  <a:srgbClr val="0070C0"/>
                </a:solidFill>
              </a:rPr>
              <a:t>spin</a:t>
            </a:r>
            <a:r>
              <a:rPr lang="en-US" sz="2000" dirty="0"/>
              <a:t>-</a:t>
            </a:r>
            <a:r>
              <a:rPr lang="en-US" sz="2000" dirty="0" err="1"/>
              <a:t>polarisation</a:t>
            </a:r>
            <a:r>
              <a:rPr lang="en-US" sz="2000" dirty="0"/>
              <a:t> preservation, high </a:t>
            </a:r>
            <a:r>
              <a:rPr lang="en-US" sz="2000" dirty="0">
                <a:solidFill>
                  <a:srgbClr val="0070C0"/>
                </a:solidFill>
              </a:rPr>
              <a:t>rep-rate</a:t>
            </a:r>
            <a:r>
              <a:rPr lang="en-US" sz="2000" dirty="0"/>
              <a:t> and power handling, </a:t>
            </a:r>
            <a:r>
              <a:rPr lang="en-GB" sz="2000" dirty="0">
                <a:solidFill>
                  <a:srgbClr val="0070C0"/>
                </a:solidFill>
              </a:rPr>
              <a:t>high rep-rate lasers</a:t>
            </a:r>
            <a:r>
              <a:rPr lang="en-GB" sz="2000" dirty="0"/>
              <a:t>, energy efficiency.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sz="2000" b="1" dirty="0">
                <a:highlight>
                  <a:srgbClr val="CCFFFF"/>
                </a:highlight>
              </a:rPr>
              <a:t>P</a:t>
            </a:r>
            <a:r>
              <a:rPr lang="en-US" sz="2000" b="1" dirty="0">
                <a:highlight>
                  <a:srgbClr val="CCFFFF"/>
                </a:highlight>
              </a:rPr>
              <a:t>re-CDR </a:t>
            </a:r>
            <a:r>
              <a:rPr lang="en-US" sz="2000" dirty="0">
                <a:highlight>
                  <a:srgbClr val="CCFFFF"/>
                </a:highlight>
              </a:rPr>
              <a:t>and Collider </a:t>
            </a:r>
            <a:r>
              <a:rPr lang="en-US" sz="2200" dirty="0">
                <a:highlight>
                  <a:srgbClr val="CCFFFF"/>
                </a:highlight>
              </a:rPr>
              <a:t>Feasibility</a:t>
            </a:r>
            <a:r>
              <a:rPr lang="en-US" sz="2000" dirty="0">
                <a:highlight>
                  <a:srgbClr val="CCFFFF"/>
                </a:highlight>
              </a:rPr>
              <a:t> Report (</a:t>
            </a:r>
            <a:r>
              <a:rPr lang="en-US" sz="2000" b="1" dirty="0">
                <a:highlight>
                  <a:srgbClr val="CCFFFF"/>
                </a:highlight>
              </a:rPr>
              <a:t>2025</a:t>
            </a:r>
            <a:r>
              <a:rPr lang="en-US" sz="2000" dirty="0">
                <a:highlight>
                  <a:srgbClr val="CCFFFF"/>
                </a:highlight>
              </a:rPr>
              <a:t>)</a:t>
            </a:r>
            <a:r>
              <a:rPr lang="en-GB" sz="2000" dirty="0">
                <a:highlight>
                  <a:srgbClr val="CCFFFF"/>
                </a:highlight>
              </a:rPr>
              <a:t>, CDR in 2026-2030 with demo of technical parameters.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sz="2000" dirty="0">
                <a:highlight>
                  <a:srgbClr val="CCFFFF"/>
                </a:highlight>
              </a:rPr>
              <a:t>A collider option </a:t>
            </a:r>
            <a:r>
              <a:rPr lang="en-GB" sz="2000" b="1" dirty="0">
                <a:highlight>
                  <a:srgbClr val="CCFFFF"/>
                </a:highlight>
              </a:rPr>
              <a:t>beyond 2050 </a:t>
            </a:r>
            <a:r>
              <a:rPr lang="en-GB" sz="2000" dirty="0">
                <a:highlight>
                  <a:srgbClr val="CCFFFF"/>
                </a:highlight>
              </a:rPr>
              <a:t>(after FCC-</a:t>
            </a:r>
            <a:r>
              <a:rPr lang="en-GB" sz="2000" dirty="0" err="1">
                <a:highlight>
                  <a:srgbClr val="CCFFFF"/>
                </a:highlight>
              </a:rPr>
              <a:t>hh</a:t>
            </a:r>
            <a:r>
              <a:rPr lang="en-GB" sz="2000" dirty="0">
                <a:highlight>
                  <a:srgbClr val="CCFFFF"/>
                </a:highlight>
              </a:rPr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3E17D7-0238-4D7B-061C-21B121C0A3A8}"/>
              </a:ext>
            </a:extLst>
          </p:cNvPr>
          <p:cNvSpPr txBox="1"/>
          <p:nvPr/>
        </p:nvSpPr>
        <p:spPr>
          <a:xfrm>
            <a:off x="9140366" y="4762639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u="sng" dirty="0"/>
              <a:t>HALHF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7D9E8C-EF01-F61B-F678-1160CCE239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8178" y="1136153"/>
            <a:ext cx="1875496" cy="12836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B0333A5-9C71-A96C-4B29-FD7A307FC3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5867" y="1352380"/>
            <a:ext cx="2736452" cy="11983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A748F48-2A0F-A38F-3FAB-D99FA6975FE7}"/>
              </a:ext>
            </a:extLst>
          </p:cNvPr>
          <p:cNvSpPr txBox="1"/>
          <p:nvPr/>
        </p:nvSpPr>
        <p:spPr>
          <a:xfrm>
            <a:off x="360947" y="5228227"/>
            <a:ext cx="34674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HALHF, with both RF and PBA: </a:t>
            </a:r>
            <a:r>
              <a:rPr lang="en-US" sz="2000" dirty="0"/>
              <a:t>e- 500GeV electrons onto e+ 31GeV positrons</a:t>
            </a: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8A926F27-4CEA-F7DC-3149-42240C1ADB99}"/>
              </a:ext>
            </a:extLst>
          </p:cNvPr>
          <p:cNvSpPr/>
          <p:nvPr/>
        </p:nvSpPr>
        <p:spPr>
          <a:xfrm rot="16200000">
            <a:off x="8245508" y="1612287"/>
            <a:ext cx="851217" cy="331403"/>
          </a:xfrm>
          <a:prstGeom prst="downArrow">
            <a:avLst>
              <a:gd name="adj1" fmla="val 68413"/>
              <a:gd name="adj2" fmla="val 50000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34B999-7037-A1B7-0C17-9F65F9FACD6F}"/>
              </a:ext>
            </a:extLst>
          </p:cNvPr>
          <p:cNvSpPr txBox="1"/>
          <p:nvPr/>
        </p:nvSpPr>
        <p:spPr>
          <a:xfrm>
            <a:off x="6344255" y="2710717"/>
            <a:ext cx="54822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Driving discipline is photon/material science:  ELI and </a:t>
            </a:r>
            <a:r>
              <a:rPr lang="en-GB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EuPRAXIA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distributed facilities.</a:t>
            </a:r>
          </a:p>
          <a:p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R&amp;D strategies at CERN (AWAKE), CLARA, CNRS, DESY, </a:t>
            </a:r>
            <a:r>
              <a:rPr lang="en-GB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Helmoltz’s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INFN, RAL, and abroad.  </a:t>
            </a:r>
          </a:p>
          <a:p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HEP-related programmes:  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 (</a:t>
            </a:r>
            <a:r>
              <a:rPr lang="en-U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EuroNNAc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the US (DOE) and world-wide (ALEGRO). 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04DDE1-E671-2C5F-D979-73EC96875B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49876" y="1289150"/>
            <a:ext cx="704886" cy="9144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0E95287-4D4A-97D2-26D8-750982E3FC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7925" y="152544"/>
            <a:ext cx="1064241" cy="62630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229FEBC-6D57-DC26-312F-D9D5A6A42495}"/>
              </a:ext>
            </a:extLst>
          </p:cNvPr>
          <p:cNvSpPr txBox="1"/>
          <p:nvPr/>
        </p:nvSpPr>
        <p:spPr>
          <a:xfrm>
            <a:off x="277925" y="6418026"/>
            <a:ext cx="3631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>
                <a:solidFill>
                  <a:srgbClr val="C00000"/>
                </a:solidFill>
              </a:rPr>
              <a:t>Panel chairs: W. Leemans,  R. Patahill</a:t>
            </a:r>
            <a:endParaRPr lang="it-IT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0111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-GB white template" id="{AE19B359-39D9-4BA4-9D22-4B6DED43D6D2}" vid="{024001E6-C9A6-4BFF-8C00-2165411692F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0F8EF2080911546BB0FA980F61713EC" ma:contentTypeVersion="19" ma:contentTypeDescription="Create a new document." ma:contentTypeScope="" ma:versionID="3f4c3898313aa44cdbdf8aef3b7bbe8e">
  <xsd:schema xmlns:xsd="http://www.w3.org/2001/XMLSchema" xmlns:xs="http://www.w3.org/2001/XMLSchema" xmlns:p="http://schemas.microsoft.com/office/2006/metadata/properties" xmlns:ns1="http://schemas.microsoft.com/sharepoint/v3" xmlns:ns3="3429970b-c4ac-4c1e-a45a-fd6bab96e0cf" xmlns:ns4="83577b1f-99a4-4dee-b714-239731d12948" targetNamespace="http://schemas.microsoft.com/office/2006/metadata/properties" ma:root="true" ma:fieldsID="bb10530bd6510cbf74293e7c636c5d49" ns1:_="" ns3:_="" ns4:_="">
    <xsd:import namespace="http://schemas.microsoft.com/sharepoint/v3"/>
    <xsd:import namespace="3429970b-c4ac-4c1e-a45a-fd6bab96e0cf"/>
    <xsd:import namespace="83577b1f-99a4-4dee-b714-239731d1294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1:_ip_UnifiedCompliancePolicyProperties" minOccurs="0"/>
                <xsd:element ref="ns1:_ip_UnifiedCompliancePolicyUIAction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29970b-c4ac-4c1e-a45a-fd6bab96e0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_activity" ma:index="24" nillable="true" ma:displayName="_activity" ma:hidden="true" ma:internalName="_activity">
      <xsd:simpleType>
        <xsd:restriction base="dms:Note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6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577b1f-99a4-4dee-b714-239731d12948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_activity xmlns="3429970b-c4ac-4c1e-a45a-fd6bab96e0cf" xsi:nil="true"/>
  </documentManagement>
</p:properties>
</file>

<file path=customXml/itemProps1.xml><?xml version="1.0" encoding="utf-8"?>
<ds:datastoreItem xmlns:ds="http://schemas.openxmlformats.org/officeDocument/2006/customXml" ds:itemID="{7AF6A168-F9DE-49E5-B9D2-64B46136C2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429970b-c4ac-4c1e-a45a-fd6bab96e0cf"/>
    <ds:schemaRef ds:uri="83577b1f-99a4-4dee-b714-239731d1294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9A8986E-D173-401B-B5CD-46652047FE6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6C54016-FEAD-4175-9243-C5123AE4DCC5}">
  <ds:schemaRefs>
    <ds:schemaRef ds:uri="http://purl.org/dc/elements/1.1/"/>
    <ds:schemaRef ds:uri="http://schemas.microsoft.com/office/2006/metadata/properties"/>
    <ds:schemaRef ds:uri="83577b1f-99a4-4dee-b714-239731d12948"/>
    <ds:schemaRef ds:uri="http://purl.org/dc/terms/"/>
    <ds:schemaRef ds:uri="http://schemas.microsoft.com/office/infopath/2007/PartnerControl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3429970b-c4ac-4c1e-a45a-fd6bab96e0cf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14205</TotalTime>
  <Words>4880</Words>
  <Application>Microsoft Office PowerPoint</Application>
  <PresentationFormat>Widescreen</PresentationFormat>
  <Paragraphs>422</Paragraphs>
  <Slides>30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50" baseType="lpstr">
      <vt:lpstr>Arial</vt:lpstr>
      <vt:lpstr>Arial</vt:lpstr>
      <vt:lpstr>Arial Unicode MS</vt:lpstr>
      <vt:lpstr>Brush Script MT</vt:lpstr>
      <vt:lpstr>Calibri</vt:lpstr>
      <vt:lpstr>Calibri Light</vt:lpstr>
      <vt:lpstr>Cambria Math</vt:lpstr>
      <vt:lpstr>Courier New</vt:lpstr>
      <vt:lpstr>ElsevierGulliver</vt:lpstr>
      <vt:lpstr>Google Sans</vt:lpstr>
      <vt:lpstr>Lucida Grande</vt:lpstr>
      <vt:lpstr>NimbusRomNo9L-Medi</vt:lpstr>
      <vt:lpstr>NimbusRomNo9L-Regu</vt:lpstr>
      <vt:lpstr>Noto Sans</vt:lpstr>
      <vt:lpstr>opensans-bold</vt:lpstr>
      <vt:lpstr>Palatino-Italic</vt:lpstr>
      <vt:lpstr>sourcesans-regular</vt:lpstr>
      <vt:lpstr>Symbol</vt:lpstr>
      <vt:lpstr>Wingdings</vt:lpstr>
      <vt:lpstr>Tema di Office</vt:lpstr>
      <vt:lpstr>PowerPoint Presentation</vt:lpstr>
      <vt:lpstr>European Particle Physics Strategy and its updates</vt:lpstr>
      <vt:lpstr>European Laboratory Directors Group (LDG)</vt:lpstr>
      <vt:lpstr>Approved R&amp;D strategy and its implementation</vt:lpstr>
      <vt:lpstr>LDG and the and Acc R&amp;D Coordination panels</vt:lpstr>
      <vt:lpstr>1. High Field Magnets</vt:lpstr>
      <vt:lpstr>2. Muon Collider</vt:lpstr>
      <vt:lpstr>3. Colliders based on Energy Recovery Linacs</vt:lpstr>
      <vt:lpstr>4. High-gradient plasma and laser accelerators</vt:lpstr>
      <vt:lpstr>RF = increase beam energy efficiently and reliably</vt:lpstr>
      <vt:lpstr>SRF Cavities: reduce operational cost (Q0 ↑) and capital cost (Eacc ↑)</vt:lpstr>
      <vt:lpstr>WG2 – Thin film Cavities C. Antoine (CEA) and O. Malyshev (STFC)</vt:lpstr>
      <vt:lpstr>WG3: Fundamental Power Couplers (FPC) and HOM F. Gerigk (CERN), A, Neumann (HZB) and E. Montesinos (CERN)</vt:lpstr>
      <vt:lpstr>WG4: HG Normal-Conducting RF W. Wuensch (CERN) and D. Alesini (INFN)</vt:lpstr>
      <vt:lpstr>WG5: High Efficiency Amplifiers I. Syratchev (CERN), G. Burt (Lancaster U) and M. Jensen (ESS)</vt:lpstr>
      <vt:lpstr>WG6: RF Control – LLRF, ML and AI G. Zheqiao (PSI) and W. Cichalewski (DMCS)</vt:lpstr>
      <vt:lpstr>RF-to-ERL Panel link</vt:lpstr>
      <vt:lpstr>RF-to-MC link: high Ea in high B</vt:lpstr>
      <vt:lpstr>Outlook - Progress of the LDG RF Panel</vt:lpstr>
      <vt:lpstr>Spare slides</vt:lpstr>
      <vt:lpstr>Outlook - lobbying for more funds</vt:lpstr>
      <vt:lpstr>Outlook</vt:lpstr>
      <vt:lpstr>European Particle Physics Strategy and its updates</vt:lpstr>
      <vt:lpstr>European Laboratory Directors Group (LDG)</vt:lpstr>
      <vt:lpstr>European Strategy Update and Accel R&amp;D</vt:lpstr>
      <vt:lpstr>Strategy update process timeline</vt:lpstr>
      <vt:lpstr>Example: INFN-Projects for ESPP Accelerator R&amp;D</vt:lpstr>
      <vt:lpstr>PowerPoint Presentation</vt:lpstr>
      <vt:lpstr>ERL RF topics</vt:lpstr>
      <vt:lpstr>Extended LDG role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considerations on SEEIIST as a “green infrastructure”</dc:title>
  <dc:creator>Giovanni Bisoffi</dc:creator>
  <cp:lastModifiedBy>Giovanni Bisoffi</cp:lastModifiedBy>
  <cp:revision>62</cp:revision>
  <cp:lastPrinted>2023-07-07T06:58:21Z</cp:lastPrinted>
  <dcterms:created xsi:type="dcterms:W3CDTF">2023-07-02T08:22:33Z</dcterms:created>
  <dcterms:modified xsi:type="dcterms:W3CDTF">2023-12-12T10:03:08Z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0x010100D0F8EF2080911546BB0FA980F61713EC</vt:lpwstr>
  </property>
</Properties>
</file>