
<file path=[Content_Types].xml><?xml version="1.0" encoding="utf-8"?>
<Types xmlns="http://schemas.openxmlformats.org/package/2006/content-types">
  <Default Extension="emf" ContentType="image/x-emf"/>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335" r:id="rId2"/>
    <p:sldId id="336" r:id="rId3"/>
    <p:sldId id="407" r:id="rId4"/>
    <p:sldId id="390" r:id="rId5"/>
    <p:sldId id="358" r:id="rId6"/>
    <p:sldId id="409" r:id="rId7"/>
    <p:sldId id="359" r:id="rId8"/>
    <p:sldId id="426" r:id="rId9"/>
    <p:sldId id="361" r:id="rId10"/>
    <p:sldId id="364" r:id="rId11"/>
    <p:sldId id="366" r:id="rId12"/>
    <p:sldId id="412" r:id="rId13"/>
    <p:sldId id="381" r:id="rId14"/>
    <p:sldId id="420" r:id="rId15"/>
    <p:sldId id="416" r:id="rId16"/>
    <p:sldId id="417" r:id="rId17"/>
    <p:sldId id="423" r:id="rId18"/>
    <p:sldId id="424" r:id="rId19"/>
    <p:sldId id="432" r:id="rId20"/>
    <p:sldId id="371" r:id="rId21"/>
    <p:sldId id="414" r:id="rId22"/>
    <p:sldId id="310" r:id="rId23"/>
    <p:sldId id="433" r:id="rId24"/>
    <p:sldId id="355" r:id="rId25"/>
    <p:sldId id="415" r:id="rId26"/>
    <p:sldId id="430" r:id="rId27"/>
    <p:sldId id="429" r:id="rId2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n messbah" initials="nm" lastIdx="1" clrIdx="0">
    <p:extLst>
      <p:ext uri="{19B8F6BF-5375-455C-9EA6-DF929625EA0E}">
        <p15:presenceInfo xmlns:p15="http://schemas.microsoft.com/office/powerpoint/2012/main" userId="06d02852191ee410"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FF"/>
    <a:srgbClr val="F8F8F8"/>
    <a:srgbClr val="CC0000"/>
    <a:srgbClr val="F117D7"/>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C083E6E3-FA7D-4D7B-A595-EF9225AFEA82}" styleName="Light Style 1 - Accent 3">
    <a:wholeTbl>
      <a:tcTxStyle>
        <a:fontRef idx="minor">
          <a:scrgbClr r="0" g="0" b="0"/>
        </a:fontRef>
        <a:schemeClr val="tx1"/>
      </a:tcTxStyle>
      <a:tcStyle>
        <a:tcBdr>
          <a:left>
            <a:ln>
              <a:noFill/>
            </a:ln>
          </a:left>
          <a:right>
            <a:ln>
              <a:noFill/>
            </a:ln>
          </a:right>
          <a:top>
            <a:ln w="12700" cmpd="sng">
              <a:solidFill>
                <a:schemeClr val="accent3"/>
              </a:solidFill>
            </a:ln>
          </a:top>
          <a:bottom>
            <a:ln w="12700" cmpd="sng">
              <a:solidFill>
                <a:schemeClr val="accent3"/>
              </a:solidFill>
            </a:ln>
          </a:bottom>
          <a:insideH>
            <a:ln>
              <a:noFill/>
            </a:ln>
          </a:insideH>
          <a:insideV>
            <a:ln>
              <a:noFill/>
            </a:ln>
          </a:insideV>
        </a:tcBdr>
        <a:fill>
          <a:noFill/>
        </a:fill>
      </a:tcStyle>
    </a:wholeTbl>
    <a:band1H>
      <a:tcStyle>
        <a:tcBdr/>
        <a:fill>
          <a:solidFill>
            <a:schemeClr val="accent3">
              <a:alpha val="20000"/>
            </a:schemeClr>
          </a:solidFill>
        </a:fill>
      </a:tcStyle>
    </a:band1H>
    <a:band2H>
      <a:tcStyle>
        <a:tcBdr/>
      </a:tcStyle>
    </a:band2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12700" cmpd="sng">
              <a:solidFill>
                <a:schemeClr val="accent3"/>
              </a:solidFill>
            </a:ln>
          </a:top>
        </a:tcBdr>
        <a:fill>
          <a:noFill/>
        </a:fill>
      </a:tcStyle>
    </a:lastRow>
    <a:firstRow>
      <a:tcTxStyle b="on"/>
      <a:tcStyle>
        <a:tcBdr>
          <a:bottom>
            <a:ln w="12700" cmpd="sng">
              <a:solidFill>
                <a:schemeClr val="accent3"/>
              </a:solidFill>
            </a:ln>
          </a:bottom>
        </a:tcBdr>
        <a:fill>
          <a:noFill/>
        </a:fill>
      </a:tcStyle>
    </a:firstRow>
  </a:tblStyle>
  <a:tblStyle styleId="{8799B23B-EC83-4686-B30A-512413B5E67A}" styleName="Light Style 3 - Accent 3">
    <a:wholeTbl>
      <a:tcTxStyle>
        <a:fontRef idx="minor">
          <a:scrgbClr r="0" g="0" b="0"/>
        </a:fontRef>
        <a:schemeClr val="tx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w="12700" cmpd="sng">
              <a:solidFill>
                <a:schemeClr val="accent3"/>
              </a:solidFill>
            </a:ln>
          </a:insideV>
        </a:tcBdr>
        <a:fill>
          <a:noFill/>
        </a:fill>
      </a:tcStyle>
    </a:wholeTbl>
    <a:band1H>
      <a:tcStyle>
        <a:tcBdr/>
        <a:fill>
          <a:solidFill>
            <a:schemeClr val="accent3">
              <a:alpha val="20000"/>
            </a:schemeClr>
          </a:solidFill>
        </a:fill>
      </a:tcStyle>
    </a:band1H>
    <a:band1V>
      <a:tcStyle>
        <a:tcBdr/>
        <a:fill>
          <a:solidFill>
            <a:schemeClr val="accent3">
              <a:alpha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noFill/>
        </a:fill>
      </a:tcStyle>
    </a:lastRow>
    <a:firstRow>
      <a:tcTxStyle b="on"/>
      <a:tcStyle>
        <a:tcBdr>
          <a:bottom>
            <a:ln w="25400" cmpd="sng">
              <a:solidFill>
                <a:schemeClr val="accent3"/>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7625" autoAdjust="0"/>
  </p:normalViewPr>
  <p:slideViewPr>
    <p:cSldViewPr snapToGrid="0">
      <p:cViewPr varScale="1">
        <p:scale>
          <a:sx n="114" d="100"/>
          <a:sy n="114" d="100"/>
        </p:scale>
        <p:origin x="438" y="108"/>
      </p:cViewPr>
      <p:guideLst/>
    </p:cSldViewPr>
  </p:slideViewPr>
  <p:notesTextViewPr>
    <p:cViewPr>
      <p:scale>
        <a:sx n="3" d="2"/>
        <a:sy n="3" d="2"/>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commentAuthors" Target="commentAuthors.xml"/><Relationship Id="rId8" Type="http://schemas.openxmlformats.org/officeDocument/2006/relationships/slide" Target="slides/slide7.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AB7F67A-4094-4469-94C8-DD69A6EB1FA4}" type="datetimeFigureOut">
              <a:rPr lang="en-US" smtClean="0"/>
              <a:t>2023-12-13</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08FBBE9-706D-41F2-9CC4-A6BB15E50170}" type="slidenum">
              <a:rPr lang="en-US" smtClean="0"/>
              <a:t>‹#›</a:t>
            </a:fld>
            <a:endParaRPr lang="en-US"/>
          </a:p>
        </p:txBody>
      </p:sp>
    </p:spTree>
    <p:extLst>
      <p:ext uri="{BB962C8B-B14F-4D97-AF65-F5344CB8AC3E}">
        <p14:creationId xmlns:p14="http://schemas.microsoft.com/office/powerpoint/2010/main" val="21266565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Positron sources are the key elements for the future and current lepton collider projects such as ILC, CLIC, </a:t>
            </a:r>
            <a:r>
              <a:rPr lang="en-GB" dirty="0" err="1"/>
              <a:t>SuperKEKB</a:t>
            </a:r>
            <a:r>
              <a:rPr lang="en-GB" dirty="0"/>
              <a:t>, FCC-</a:t>
            </a:r>
            <a:r>
              <a:rPr lang="en-GB" dirty="0" err="1"/>
              <a:t>ee</a:t>
            </a:r>
            <a:r>
              <a:rPr lang="en-GB" dirty="0"/>
              <a:t>, Muon Collider</a:t>
            </a:r>
            <a:endParaRPr lang="en-US" dirty="0"/>
          </a:p>
        </p:txBody>
      </p:sp>
      <p:sp>
        <p:nvSpPr>
          <p:cNvPr id="4" name="Slide Number Placeholder 3"/>
          <p:cNvSpPr>
            <a:spLocks noGrp="1"/>
          </p:cNvSpPr>
          <p:nvPr>
            <p:ph type="sldNum" sz="quarter" idx="5"/>
          </p:nvPr>
        </p:nvSpPr>
        <p:spPr/>
        <p:txBody>
          <a:bodyPr/>
          <a:lstStyle/>
          <a:p>
            <a:fld id="{4E264AC0-3082-429A-8BA0-F73BE3C534F5}" type="slidenum">
              <a:rPr lang="en-US" smtClean="0"/>
              <a:t>1</a:t>
            </a:fld>
            <a:endParaRPr lang="en-US"/>
          </a:p>
        </p:txBody>
      </p:sp>
    </p:spTree>
    <p:extLst>
      <p:ext uri="{BB962C8B-B14F-4D97-AF65-F5344CB8AC3E}">
        <p14:creationId xmlns:p14="http://schemas.microsoft.com/office/powerpoint/2010/main" val="1207032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FBBE9-706D-41F2-9CC4-A6BB15E50170}" type="slidenum">
              <a:rPr lang="en-US" smtClean="0"/>
              <a:t>16</a:t>
            </a:fld>
            <a:endParaRPr lang="en-US"/>
          </a:p>
        </p:txBody>
      </p:sp>
    </p:spTree>
    <p:extLst>
      <p:ext uri="{BB962C8B-B14F-4D97-AF65-F5344CB8AC3E}">
        <p14:creationId xmlns:p14="http://schemas.microsoft.com/office/powerpoint/2010/main" val="42174910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264AC0-3082-429A-8BA0-F73BE3C534F5}" type="slidenum">
              <a:rPr lang="en-US" smtClean="0"/>
              <a:t>22</a:t>
            </a:fld>
            <a:endParaRPr lang="en-US"/>
          </a:p>
        </p:txBody>
      </p:sp>
    </p:spTree>
    <p:extLst>
      <p:ext uri="{BB962C8B-B14F-4D97-AF65-F5344CB8AC3E}">
        <p14:creationId xmlns:p14="http://schemas.microsoft.com/office/powerpoint/2010/main" val="320417132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264AC0-3082-429A-8BA0-F73BE3C534F5}" type="slidenum">
              <a:rPr lang="en-US" smtClean="0"/>
              <a:t>23</a:t>
            </a:fld>
            <a:endParaRPr lang="en-US"/>
          </a:p>
        </p:txBody>
      </p:sp>
    </p:spTree>
    <p:extLst>
      <p:ext uri="{BB962C8B-B14F-4D97-AF65-F5344CB8AC3E}">
        <p14:creationId xmlns:p14="http://schemas.microsoft.com/office/powerpoint/2010/main" val="269012819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E264AC0-3082-429A-8BA0-F73BE3C534F5}" type="slidenum">
              <a:rPr lang="en-US" smtClean="0"/>
              <a:t>24</a:t>
            </a:fld>
            <a:endParaRPr lang="en-US"/>
          </a:p>
        </p:txBody>
      </p:sp>
    </p:spTree>
    <p:extLst>
      <p:ext uri="{BB962C8B-B14F-4D97-AF65-F5344CB8AC3E}">
        <p14:creationId xmlns:p14="http://schemas.microsoft.com/office/powerpoint/2010/main" val="20492448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FBBE9-706D-41F2-9CC4-A6BB15E50170}" type="slidenum">
              <a:rPr lang="en-US" smtClean="0"/>
              <a:t>25</a:t>
            </a:fld>
            <a:endParaRPr lang="en-US"/>
          </a:p>
        </p:txBody>
      </p:sp>
    </p:spTree>
    <p:extLst>
      <p:ext uri="{BB962C8B-B14F-4D97-AF65-F5344CB8AC3E}">
        <p14:creationId xmlns:p14="http://schemas.microsoft.com/office/powerpoint/2010/main" val="2366511489"/>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D8AA79D-449F-A2DE-A743-1B87A05E2B7E}"/>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2D29F326-7772-48F9-B684-90AFD9DA76F3}"/>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63AA0EFB-9370-8D7C-78CD-584DE52A6703}"/>
              </a:ext>
            </a:extLst>
          </p:cNvPr>
          <p:cNvSpPr>
            <a:spLocks noGrp="1"/>
          </p:cNvSpPr>
          <p:nvPr>
            <p:ph type="body" idx="1"/>
          </p:nvPr>
        </p:nvSpPr>
        <p:spPr/>
        <p:txBody>
          <a:bodyPr/>
          <a:lstStyle/>
          <a:p>
            <a:endParaRPr lang="en-US" dirty="0"/>
          </a:p>
        </p:txBody>
      </p:sp>
      <p:sp>
        <p:nvSpPr>
          <p:cNvPr id="4" name="Slide Number Placeholder 3">
            <a:extLst>
              <a:ext uri="{FF2B5EF4-FFF2-40B4-BE49-F238E27FC236}">
                <a16:creationId xmlns:a16="http://schemas.microsoft.com/office/drawing/2014/main" id="{B146299C-110D-0BEA-C537-1B55A654178C}"/>
              </a:ext>
            </a:extLst>
          </p:cNvPr>
          <p:cNvSpPr>
            <a:spLocks noGrp="1"/>
          </p:cNvSpPr>
          <p:nvPr>
            <p:ph type="sldNum" sz="quarter" idx="5"/>
          </p:nvPr>
        </p:nvSpPr>
        <p:spPr/>
        <p:txBody>
          <a:bodyPr/>
          <a:lstStyle/>
          <a:p>
            <a:fld id="{408FBBE9-706D-41F2-9CC4-A6BB15E50170}" type="slidenum">
              <a:rPr lang="en-US" smtClean="0"/>
              <a:t>27</a:t>
            </a:fld>
            <a:endParaRPr lang="en-US"/>
          </a:p>
        </p:txBody>
      </p:sp>
    </p:spTree>
    <p:extLst>
      <p:ext uri="{BB962C8B-B14F-4D97-AF65-F5344CB8AC3E}">
        <p14:creationId xmlns:p14="http://schemas.microsoft.com/office/powerpoint/2010/main" val="10382481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en-GB" dirty="0"/>
            </a:br>
            <a:r>
              <a:rPr lang="en-US" b="0" i="0" dirty="0">
                <a:solidFill>
                  <a:srgbClr val="374151"/>
                </a:solidFill>
                <a:effectLst/>
                <a:latin typeface="Söhne"/>
              </a:rPr>
              <a:t>In this stage, positrons will be accelerated and prepared for entering the pre-damping ring for emittance reduction.</a:t>
            </a:r>
          </a:p>
          <a:p>
            <a:endParaRPr lang="en-US" b="0" i="0" dirty="0">
              <a:solidFill>
                <a:srgbClr val="374151"/>
              </a:solidFill>
              <a:effectLst/>
              <a:latin typeface="Söhne"/>
            </a:endParaRPr>
          </a:p>
          <a:p>
            <a:endParaRPr lang="en-GB" dirty="0"/>
          </a:p>
          <a:p>
            <a:endParaRPr lang="en-GB" dirty="0"/>
          </a:p>
          <a:p>
            <a:r>
              <a:rPr lang="en-GB" dirty="0"/>
              <a:t>four possible projects: the International Linear Collider (ILC) in Japan, the Compact Linear Collider (CLIC) or the Future Circular Collider (FCC-</a:t>
            </a:r>
            <a:r>
              <a:rPr lang="en-GB" dirty="0" err="1"/>
              <a:t>ee</a:t>
            </a:r>
            <a:r>
              <a:rPr lang="en-GB" dirty="0"/>
              <a:t>) at CERN and the Circular Electron Positron Collider (CEPC) in China.</a:t>
            </a:r>
          </a:p>
          <a:p>
            <a:r>
              <a:rPr lang="en-GB" dirty="0"/>
              <a:t>precision study of the Higgs boson and the exploration of the high-energy frontier .These are two complementary ways to address the open questions in particle physics. </a:t>
            </a:r>
          </a:p>
          <a:p>
            <a:r>
              <a:rPr lang="en-GB" dirty="0"/>
              <a:t>lepton colliders should provide high precision measurements.</a:t>
            </a:r>
          </a:p>
          <a:p>
            <a:r>
              <a:rPr lang="en-GB" dirty="0"/>
              <a:t>multi-</a:t>
            </a:r>
            <a:r>
              <a:rPr lang="en-GB" dirty="0" err="1"/>
              <a:t>TeV</a:t>
            </a:r>
            <a:r>
              <a:rPr lang="en-GB" dirty="0"/>
              <a:t> 𝜇 +𝜇 − Muon Collider, which can serve for both precision measurements and discovery physics.</a:t>
            </a:r>
          </a:p>
          <a:p>
            <a:endParaRPr lang="en-GB" dirty="0"/>
          </a:p>
          <a:p>
            <a:endParaRPr lang="en-US" dirty="0"/>
          </a:p>
        </p:txBody>
      </p:sp>
      <p:sp>
        <p:nvSpPr>
          <p:cNvPr id="4" name="Slide Number Placeholder 3"/>
          <p:cNvSpPr>
            <a:spLocks noGrp="1"/>
          </p:cNvSpPr>
          <p:nvPr>
            <p:ph type="sldNum" sz="quarter" idx="5"/>
          </p:nvPr>
        </p:nvSpPr>
        <p:spPr/>
        <p:txBody>
          <a:bodyPr/>
          <a:lstStyle/>
          <a:p>
            <a:fld id="{408FBBE9-706D-41F2-9CC4-A6BB15E50170}" type="slidenum">
              <a:rPr lang="en-US" smtClean="0"/>
              <a:t>4</a:t>
            </a:fld>
            <a:endParaRPr lang="en-US"/>
          </a:p>
        </p:txBody>
      </p:sp>
    </p:spTree>
    <p:extLst>
      <p:ext uri="{BB962C8B-B14F-4D97-AF65-F5344CB8AC3E}">
        <p14:creationId xmlns:p14="http://schemas.microsoft.com/office/powerpoint/2010/main" val="230980313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My work is on blue part</a:t>
            </a:r>
          </a:p>
        </p:txBody>
      </p:sp>
      <p:sp>
        <p:nvSpPr>
          <p:cNvPr id="4" name="Slide Number Placeholder 3"/>
          <p:cNvSpPr>
            <a:spLocks noGrp="1"/>
          </p:cNvSpPr>
          <p:nvPr>
            <p:ph type="sldNum" sz="quarter" idx="5"/>
          </p:nvPr>
        </p:nvSpPr>
        <p:spPr/>
        <p:txBody>
          <a:bodyPr/>
          <a:lstStyle/>
          <a:p>
            <a:fld id="{4E264AC0-3082-429A-8BA0-F73BE3C534F5}" type="slidenum">
              <a:rPr lang="en-US" smtClean="0"/>
              <a:t>5</a:t>
            </a:fld>
            <a:endParaRPr lang="en-US"/>
          </a:p>
        </p:txBody>
      </p:sp>
    </p:spTree>
    <p:extLst>
      <p:ext uri="{BB962C8B-B14F-4D97-AF65-F5344CB8AC3E}">
        <p14:creationId xmlns:p14="http://schemas.microsoft.com/office/powerpoint/2010/main" val="420308853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dirty="0"/>
              <a:t>In fact, inside a cavity the beam is not only a medium which can exchange energy with the electromagnetic fields, but</a:t>
            </a:r>
            <a:r>
              <a:rPr lang="fa-IR" sz="1200" dirty="0"/>
              <a:t> </a:t>
            </a:r>
            <a:r>
              <a:rPr lang="en-US" sz="1200" dirty="0"/>
              <a:t>also it can behave exactly like an internal generator. As the beam current increases the interaction between the beam and cavity becomes more important to some extent that sometime induced fields by the beam becomes considerable.</a:t>
            </a:r>
          </a:p>
          <a:p>
            <a:r>
              <a:rPr lang="en-US" sz="1200" dirty="0"/>
              <a:t>The effects of the beam on the cavity field are referred to beam loading effect which physically arises from all of interactions between cavity fields and passing current through the cavity</a:t>
            </a:r>
          </a:p>
          <a:p>
            <a:endParaRPr lang="en-US" dirty="0"/>
          </a:p>
        </p:txBody>
      </p:sp>
      <p:sp>
        <p:nvSpPr>
          <p:cNvPr id="4" name="Slide Number Placeholder 3"/>
          <p:cNvSpPr>
            <a:spLocks noGrp="1"/>
          </p:cNvSpPr>
          <p:nvPr>
            <p:ph type="sldNum" sz="quarter" idx="10"/>
          </p:nvPr>
        </p:nvSpPr>
        <p:spPr/>
        <p:txBody>
          <a:bodyPr/>
          <a:lstStyle/>
          <a:p>
            <a:fld id="{0792C481-0851-45C6-B57B-BEA9480D5361}" type="slidenum">
              <a:rPr lang="en-US" smtClean="0"/>
              <a:t>7</a:t>
            </a:fld>
            <a:endParaRPr lang="en-US"/>
          </a:p>
        </p:txBody>
      </p:sp>
    </p:spTree>
    <p:extLst>
      <p:ext uri="{BB962C8B-B14F-4D97-AF65-F5344CB8AC3E}">
        <p14:creationId xmlns:p14="http://schemas.microsoft.com/office/powerpoint/2010/main" val="35579193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408FBBE9-706D-41F2-9CC4-A6BB15E50170}" type="slidenum">
              <a:rPr lang="en-US" smtClean="0"/>
              <a:t>9</a:t>
            </a:fld>
            <a:endParaRPr lang="en-US"/>
          </a:p>
        </p:txBody>
      </p:sp>
    </p:spTree>
    <p:extLst>
      <p:ext uri="{BB962C8B-B14F-4D97-AF65-F5344CB8AC3E}">
        <p14:creationId xmlns:p14="http://schemas.microsoft.com/office/powerpoint/2010/main" val="73514047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7.5e9=1.2 </a:t>
            </a:r>
            <a:r>
              <a:rPr lang="en-US" dirty="0" err="1"/>
              <a:t>nC</a:t>
            </a:r>
            <a:r>
              <a:rPr lang="en-US" dirty="0"/>
              <a:t> *312=374.4 </a:t>
            </a:r>
            <a:r>
              <a:rPr lang="en-US" dirty="0" err="1"/>
              <a:t>nC</a:t>
            </a:r>
            <a:endParaRPr lang="en-US" dirty="0"/>
          </a:p>
          <a:p>
            <a:endParaRPr lang="en-US" dirty="0"/>
          </a:p>
          <a:p>
            <a:r>
              <a:rPr lang="en-US" dirty="0"/>
              <a:t>e- = 4e9  0.64 </a:t>
            </a:r>
            <a:r>
              <a:rPr lang="en-US" dirty="0" err="1"/>
              <a:t>nC</a:t>
            </a:r>
            <a:r>
              <a:rPr lang="en-US" dirty="0"/>
              <a:t> 1.3 A *312</a:t>
            </a:r>
          </a:p>
          <a:p>
            <a:r>
              <a:rPr lang="en-US" dirty="0" err="1"/>
              <a:t>Tf</a:t>
            </a:r>
            <a:r>
              <a:rPr lang="en-US" dirty="0"/>
              <a:t>= L/vg = 333.33 ns</a:t>
            </a:r>
          </a:p>
          <a:p>
            <a:endParaRPr lang="en-US" dirty="0"/>
          </a:p>
          <a:p>
            <a:endParaRPr lang="en-US" dirty="0"/>
          </a:p>
          <a:p>
            <a:r>
              <a:rPr lang="en-US" dirty="0"/>
              <a:t>1. Inputs</a:t>
            </a:r>
          </a:p>
          <a:p>
            <a:r>
              <a:rPr lang="en-US" dirty="0"/>
              <a:t>2. PDE solving: Finite difference method Get G(</a:t>
            </a:r>
            <a:r>
              <a:rPr lang="en-US" dirty="0" err="1"/>
              <a:t>z,t</a:t>
            </a:r>
            <a:r>
              <a:rPr lang="en-US" dirty="0"/>
              <a:t>)</a:t>
            </a:r>
          </a:p>
          <a:p>
            <a:r>
              <a:rPr lang="en-US" dirty="0"/>
              <a:t>3. Tracking </a:t>
            </a:r>
          </a:p>
        </p:txBody>
      </p:sp>
      <p:sp>
        <p:nvSpPr>
          <p:cNvPr id="4" name="Slide Number Placeholder 3"/>
          <p:cNvSpPr>
            <a:spLocks noGrp="1"/>
          </p:cNvSpPr>
          <p:nvPr>
            <p:ph type="sldNum" sz="quarter" idx="5"/>
          </p:nvPr>
        </p:nvSpPr>
        <p:spPr/>
        <p:txBody>
          <a:bodyPr/>
          <a:lstStyle/>
          <a:p>
            <a:fld id="{408FBBE9-706D-41F2-9CC4-A6BB15E50170}" type="slidenum">
              <a:rPr lang="en-US" smtClean="0"/>
              <a:t>11</a:t>
            </a:fld>
            <a:endParaRPr lang="en-US"/>
          </a:p>
        </p:txBody>
      </p:sp>
    </p:spTree>
    <p:extLst>
      <p:ext uri="{BB962C8B-B14F-4D97-AF65-F5344CB8AC3E}">
        <p14:creationId xmlns:p14="http://schemas.microsoft.com/office/powerpoint/2010/main" val="424002497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0.04 ns ~ 30 degree</a:t>
            </a:r>
          </a:p>
        </p:txBody>
      </p:sp>
      <p:sp>
        <p:nvSpPr>
          <p:cNvPr id="4" name="Slide Number Placeholder 3"/>
          <p:cNvSpPr>
            <a:spLocks noGrp="1"/>
          </p:cNvSpPr>
          <p:nvPr>
            <p:ph type="sldNum" sz="quarter" idx="5"/>
          </p:nvPr>
        </p:nvSpPr>
        <p:spPr/>
        <p:txBody>
          <a:bodyPr/>
          <a:lstStyle/>
          <a:p>
            <a:fld id="{408FBBE9-706D-41F2-9CC4-A6BB15E50170}" type="slidenum">
              <a:rPr lang="en-US" smtClean="0"/>
              <a:t>13</a:t>
            </a:fld>
            <a:endParaRPr lang="en-US"/>
          </a:p>
        </p:txBody>
      </p:sp>
    </p:spTree>
    <p:extLst>
      <p:ext uri="{BB962C8B-B14F-4D97-AF65-F5344CB8AC3E}">
        <p14:creationId xmlns:p14="http://schemas.microsoft.com/office/powerpoint/2010/main" val="27306544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We could see the </a:t>
            </a:r>
            <a:r>
              <a:rPr lang="en-US" dirty="0" err="1"/>
              <a:t>eng</a:t>
            </a:r>
            <a:r>
              <a:rPr lang="en-US" dirty="0"/>
              <a:t> and loss in the following slides.</a:t>
            </a:r>
          </a:p>
        </p:txBody>
      </p:sp>
      <p:sp>
        <p:nvSpPr>
          <p:cNvPr id="4" name="Slide Number Placeholder 3"/>
          <p:cNvSpPr>
            <a:spLocks noGrp="1"/>
          </p:cNvSpPr>
          <p:nvPr>
            <p:ph type="sldNum" sz="quarter" idx="5"/>
          </p:nvPr>
        </p:nvSpPr>
        <p:spPr/>
        <p:txBody>
          <a:bodyPr/>
          <a:lstStyle/>
          <a:p>
            <a:fld id="{408FBBE9-706D-41F2-9CC4-A6BB15E50170}" type="slidenum">
              <a:rPr lang="en-US" smtClean="0"/>
              <a:t>14</a:t>
            </a:fld>
            <a:endParaRPr lang="en-US"/>
          </a:p>
        </p:txBody>
      </p:sp>
    </p:spTree>
    <p:extLst>
      <p:ext uri="{BB962C8B-B14F-4D97-AF65-F5344CB8AC3E}">
        <p14:creationId xmlns:p14="http://schemas.microsoft.com/office/powerpoint/2010/main" val="74235253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Due to large emit and </a:t>
            </a:r>
            <a:r>
              <a:rPr lang="en-US" dirty="0" err="1"/>
              <a:t>eng</a:t>
            </a:r>
            <a:r>
              <a:rPr lang="en-US" dirty="0"/>
              <a:t> spread and bl it’s not clear which criteria one can use.</a:t>
            </a:r>
            <a:br>
              <a:rPr lang="en-US" dirty="0"/>
            </a:br>
            <a:r>
              <a:rPr lang="en-US" dirty="0"/>
              <a:t>We have a broad phase choice in which the loss for 1</a:t>
            </a:r>
            <a:r>
              <a:rPr lang="en-US" baseline="30000" dirty="0"/>
              <a:t>st</a:t>
            </a:r>
            <a:r>
              <a:rPr lang="en-US" dirty="0"/>
              <a:t> structure(</a:t>
            </a:r>
            <a:r>
              <a:rPr lang="en-US" dirty="0" err="1"/>
              <a:t>sominant</a:t>
            </a:r>
            <a:r>
              <a:rPr lang="en-US" dirty="0"/>
              <a:t> loss) is min.</a:t>
            </a:r>
          </a:p>
        </p:txBody>
      </p:sp>
      <p:sp>
        <p:nvSpPr>
          <p:cNvPr id="4" name="Slide Number Placeholder 3"/>
          <p:cNvSpPr>
            <a:spLocks noGrp="1"/>
          </p:cNvSpPr>
          <p:nvPr>
            <p:ph type="sldNum" sz="quarter" idx="5"/>
          </p:nvPr>
        </p:nvSpPr>
        <p:spPr/>
        <p:txBody>
          <a:bodyPr/>
          <a:lstStyle/>
          <a:p>
            <a:fld id="{408FBBE9-706D-41F2-9CC4-A6BB15E50170}" type="slidenum">
              <a:rPr lang="en-US" smtClean="0"/>
              <a:t>15</a:t>
            </a:fld>
            <a:endParaRPr lang="en-US"/>
          </a:p>
        </p:txBody>
      </p:sp>
    </p:spTree>
    <p:extLst>
      <p:ext uri="{BB962C8B-B14F-4D97-AF65-F5344CB8AC3E}">
        <p14:creationId xmlns:p14="http://schemas.microsoft.com/office/powerpoint/2010/main" val="17811224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1C926C-FBE1-3E3F-D9B8-7F5E8270B280}"/>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55A8172F-AA09-97EE-A4A3-A3C0C705A60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9675FC11-DE45-A00E-702D-CF15D24B81CF}"/>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14373447-D51E-C5B9-6A5D-34C91D05FDF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E4BD83F-D149-7AFE-55EC-E9C63DA53320}"/>
              </a:ext>
            </a:extLst>
          </p:cNvPr>
          <p:cNvSpPr>
            <a:spLocks noGrp="1"/>
          </p:cNvSpPr>
          <p:nvPr>
            <p:ph type="sldNum" sz="quarter" idx="12"/>
          </p:nvPr>
        </p:nvSpPr>
        <p:spPr/>
        <p:txBody>
          <a:bodyPr/>
          <a:lstStyle/>
          <a:p>
            <a:fld id="{C6EEBCBB-CE78-420D-8D58-FC2594573AC4}" type="slidenum">
              <a:rPr lang="en-US" smtClean="0"/>
              <a:t>‹#›</a:t>
            </a:fld>
            <a:endParaRPr lang="en-US"/>
          </a:p>
        </p:txBody>
      </p:sp>
    </p:spTree>
    <p:extLst>
      <p:ext uri="{BB962C8B-B14F-4D97-AF65-F5344CB8AC3E}">
        <p14:creationId xmlns:p14="http://schemas.microsoft.com/office/powerpoint/2010/main" val="19542642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2C7AC9-7138-E6A4-3C8F-FEB5D1C3F56D}"/>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7E563909-A753-6213-A549-F244A67E7016}"/>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9C3AD1C-3151-A2AC-75C4-7B89B310BF48}"/>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214843D2-E50C-5DC0-EF3E-23509BDF69D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8D797F82-17C5-0D31-9539-E93C79D7C533}"/>
              </a:ext>
            </a:extLst>
          </p:cNvPr>
          <p:cNvSpPr>
            <a:spLocks noGrp="1"/>
          </p:cNvSpPr>
          <p:nvPr>
            <p:ph type="sldNum" sz="quarter" idx="12"/>
          </p:nvPr>
        </p:nvSpPr>
        <p:spPr/>
        <p:txBody>
          <a:bodyPr/>
          <a:lstStyle/>
          <a:p>
            <a:fld id="{C6EEBCBB-CE78-420D-8D58-FC2594573AC4}" type="slidenum">
              <a:rPr lang="en-US" smtClean="0"/>
              <a:t>‹#›</a:t>
            </a:fld>
            <a:endParaRPr lang="en-US"/>
          </a:p>
        </p:txBody>
      </p:sp>
    </p:spTree>
    <p:extLst>
      <p:ext uri="{BB962C8B-B14F-4D97-AF65-F5344CB8AC3E}">
        <p14:creationId xmlns:p14="http://schemas.microsoft.com/office/powerpoint/2010/main" val="81300973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CF27CB60-92F7-68B7-A76B-28B3F2BE12F1}"/>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CA5C26DA-16D9-F879-76A6-E56B7D627FCA}"/>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D2B535-5FEC-E3C6-859B-1ED2ECF37002}"/>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64F4B29E-C562-7204-0BB2-E606722A2A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2AA80362-BD1C-B08C-0DFD-563C563D0F03}"/>
              </a:ext>
            </a:extLst>
          </p:cNvPr>
          <p:cNvSpPr>
            <a:spLocks noGrp="1"/>
          </p:cNvSpPr>
          <p:nvPr>
            <p:ph type="sldNum" sz="quarter" idx="12"/>
          </p:nvPr>
        </p:nvSpPr>
        <p:spPr/>
        <p:txBody>
          <a:bodyPr/>
          <a:lstStyle/>
          <a:p>
            <a:fld id="{C6EEBCBB-CE78-420D-8D58-FC2594573AC4}" type="slidenum">
              <a:rPr lang="en-US" smtClean="0"/>
              <a:t>‹#›</a:t>
            </a:fld>
            <a:endParaRPr lang="en-US"/>
          </a:p>
        </p:txBody>
      </p:sp>
    </p:spTree>
    <p:extLst>
      <p:ext uri="{BB962C8B-B14F-4D97-AF65-F5344CB8AC3E}">
        <p14:creationId xmlns:p14="http://schemas.microsoft.com/office/powerpoint/2010/main" val="14301166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A237BBAB-33B0-4A5D-A2D6-FA440E8E3DC7}"/>
              </a:ext>
            </a:extLst>
          </p:cNvPr>
          <p:cNvGrpSpPr/>
          <p:nvPr userDrawn="1"/>
        </p:nvGrpSpPr>
        <p:grpSpPr>
          <a:xfrm>
            <a:off x="0" y="6454247"/>
            <a:ext cx="12192000" cy="403753"/>
            <a:chOff x="0" y="6454247"/>
            <a:chExt cx="12192000" cy="403753"/>
          </a:xfrm>
        </p:grpSpPr>
        <p:sp>
          <p:nvSpPr>
            <p:cNvPr id="17" name="Rounded Rectangle 3">
              <a:extLst>
                <a:ext uri="{FF2B5EF4-FFF2-40B4-BE49-F238E27FC236}">
                  <a16:creationId xmlns:a16="http://schemas.microsoft.com/office/drawing/2014/main" id="{F6F791EA-38B9-4F97-9185-FF29CD36D6D5}"/>
                </a:ext>
              </a:extLst>
            </p:cNvPr>
            <p:cNvSpPr/>
            <p:nvPr/>
          </p:nvSpPr>
          <p:spPr>
            <a:xfrm>
              <a:off x="0" y="6551629"/>
              <a:ext cx="12192000" cy="306371"/>
            </a:xfrm>
            <a:prstGeom prst="round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Rounded Corners 17">
              <a:extLst>
                <a:ext uri="{FF2B5EF4-FFF2-40B4-BE49-F238E27FC236}">
                  <a16:creationId xmlns:a16="http://schemas.microsoft.com/office/drawing/2014/main" id="{BEA069AB-1738-47DA-B074-185FB5C95B1C}"/>
                </a:ext>
              </a:extLst>
            </p:cNvPr>
            <p:cNvSpPr/>
            <p:nvPr/>
          </p:nvSpPr>
          <p:spPr>
            <a:xfrm>
              <a:off x="562500" y="6454247"/>
              <a:ext cx="11067000" cy="232304"/>
            </a:xfrm>
            <a:prstGeom prst="round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grpSp>
        <p:nvGrpSpPr>
          <p:cNvPr id="19" name="Group 18">
            <a:extLst>
              <a:ext uri="{FF2B5EF4-FFF2-40B4-BE49-F238E27FC236}">
                <a16:creationId xmlns:a16="http://schemas.microsoft.com/office/drawing/2014/main" id="{441A8CA0-9264-411C-97EA-667CAA96C535}"/>
              </a:ext>
            </a:extLst>
          </p:cNvPr>
          <p:cNvGrpSpPr/>
          <p:nvPr userDrawn="1"/>
        </p:nvGrpSpPr>
        <p:grpSpPr>
          <a:xfrm rot="10800000">
            <a:off x="0" y="4874"/>
            <a:ext cx="12192000" cy="403753"/>
            <a:chOff x="0" y="6454247"/>
            <a:chExt cx="12192000" cy="403753"/>
          </a:xfrm>
        </p:grpSpPr>
        <p:sp>
          <p:nvSpPr>
            <p:cNvPr id="20" name="Rounded Rectangle 3">
              <a:extLst>
                <a:ext uri="{FF2B5EF4-FFF2-40B4-BE49-F238E27FC236}">
                  <a16:creationId xmlns:a16="http://schemas.microsoft.com/office/drawing/2014/main" id="{2ED0A154-630A-4E9D-BC7F-D725574C398A}"/>
                </a:ext>
              </a:extLst>
            </p:cNvPr>
            <p:cNvSpPr/>
            <p:nvPr/>
          </p:nvSpPr>
          <p:spPr>
            <a:xfrm>
              <a:off x="0" y="6551629"/>
              <a:ext cx="12192000" cy="306371"/>
            </a:xfrm>
            <a:prstGeom prst="roundRect">
              <a:avLst/>
            </a:prstGeom>
            <a:gradFill flip="none" rotWithShape="1">
              <a:gsLst>
                <a:gs pos="0">
                  <a:schemeClr val="accent1">
                    <a:lumMod val="60000"/>
                    <a:lumOff val="40000"/>
                    <a:shade val="30000"/>
                    <a:satMod val="115000"/>
                  </a:schemeClr>
                </a:gs>
                <a:gs pos="50000">
                  <a:schemeClr val="accent1">
                    <a:lumMod val="60000"/>
                    <a:lumOff val="40000"/>
                    <a:shade val="67500"/>
                    <a:satMod val="115000"/>
                  </a:schemeClr>
                </a:gs>
                <a:gs pos="100000">
                  <a:schemeClr val="accent1">
                    <a:lumMod val="60000"/>
                    <a:lumOff val="40000"/>
                    <a:shade val="100000"/>
                    <a:satMod val="115000"/>
                  </a:scheme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A6E1718F-1D90-4E22-90F7-9B390B06FFC5}"/>
                </a:ext>
              </a:extLst>
            </p:cNvPr>
            <p:cNvSpPr/>
            <p:nvPr/>
          </p:nvSpPr>
          <p:spPr>
            <a:xfrm>
              <a:off x="562500" y="6454247"/>
              <a:ext cx="11067000" cy="232304"/>
            </a:xfrm>
            <a:prstGeom prst="roundRect">
              <a:avLst/>
            </a:prstGeom>
            <a:gradFill flip="none" rotWithShape="1">
              <a:gsLst>
                <a:gs pos="0">
                  <a:schemeClr val="accent2">
                    <a:shade val="30000"/>
                    <a:satMod val="115000"/>
                  </a:schemeClr>
                </a:gs>
                <a:gs pos="50000">
                  <a:schemeClr val="accent2">
                    <a:shade val="67500"/>
                    <a:satMod val="115000"/>
                  </a:schemeClr>
                </a:gs>
                <a:gs pos="100000">
                  <a:schemeClr val="accent2">
                    <a:shade val="100000"/>
                    <a:satMod val="115000"/>
                  </a:schemeClr>
                </a:gs>
              </a:gsLst>
              <a:lin ang="54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grpSp>
    </p:spTree>
    <p:extLst>
      <p:ext uri="{BB962C8B-B14F-4D97-AF65-F5344CB8AC3E}">
        <p14:creationId xmlns:p14="http://schemas.microsoft.com/office/powerpoint/2010/main" val="4208141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Custom Layout">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11499C0D-2138-42CB-95D5-56E86B0AFD91}"/>
              </a:ext>
            </a:extLst>
          </p:cNvPr>
          <p:cNvSpPr/>
          <p:nvPr userDrawn="1"/>
        </p:nvSpPr>
        <p:spPr>
          <a:xfrm>
            <a:off x="11704319" y="6523839"/>
            <a:ext cx="487680" cy="246185"/>
          </a:xfrm>
          <a:prstGeom prst="rect">
            <a:avLst/>
          </a:prstGeom>
          <a:solidFill>
            <a:schemeClr val="accent2">
              <a:lumMod val="20000"/>
              <a:lumOff val="80000"/>
            </a:schemeClr>
          </a:solidFill>
          <a:ln>
            <a:solidFill>
              <a:schemeClr val="accent2">
                <a:lumMod val="40000"/>
                <a:lumOff val="6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666D639-FF87-4AC3-A182-84CF03B3EFE2}"/>
              </a:ext>
            </a:extLst>
          </p:cNvPr>
          <p:cNvSpPr>
            <a:spLocks noGrp="1"/>
          </p:cNvSpPr>
          <p:nvPr>
            <p:ph type="title"/>
          </p:nvPr>
        </p:nvSpPr>
        <p:spPr>
          <a:xfrm>
            <a:off x="594065" y="54138"/>
            <a:ext cx="5501934" cy="603139"/>
          </a:xfrm>
        </p:spPr>
        <p:txBody>
          <a:bodyPr>
            <a:normAutofit/>
          </a:bodyPr>
          <a:lstStyle>
            <a:lvl1pPr algn="l">
              <a:defRPr sz="3200"/>
            </a:lvl1pPr>
          </a:lstStyle>
          <a:p>
            <a:r>
              <a:rPr lang="en-US" dirty="0"/>
              <a:t>Click to edit Master title style</a:t>
            </a:r>
          </a:p>
        </p:txBody>
      </p:sp>
      <p:sp>
        <p:nvSpPr>
          <p:cNvPr id="9" name="Subtitle 2">
            <a:extLst>
              <a:ext uri="{FF2B5EF4-FFF2-40B4-BE49-F238E27FC236}">
                <a16:creationId xmlns:a16="http://schemas.microsoft.com/office/drawing/2014/main" id="{62C700CD-252D-401D-B51A-43D1408EDF03}"/>
              </a:ext>
            </a:extLst>
          </p:cNvPr>
          <p:cNvSpPr txBox="1">
            <a:spLocks/>
          </p:cNvSpPr>
          <p:nvPr userDrawn="1"/>
        </p:nvSpPr>
        <p:spPr>
          <a:xfrm>
            <a:off x="1422400" y="5281917"/>
            <a:ext cx="9568873" cy="620243"/>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1600" dirty="0"/>
          </a:p>
        </p:txBody>
      </p:sp>
      <p:sp>
        <p:nvSpPr>
          <p:cNvPr id="14" name="Content Placeholder 2">
            <a:extLst>
              <a:ext uri="{FF2B5EF4-FFF2-40B4-BE49-F238E27FC236}">
                <a16:creationId xmlns:a16="http://schemas.microsoft.com/office/drawing/2014/main" id="{C7FF3A39-07A7-4037-8403-82CF7C67627F}"/>
              </a:ext>
            </a:extLst>
          </p:cNvPr>
          <p:cNvSpPr>
            <a:spLocks noGrp="1"/>
          </p:cNvSpPr>
          <p:nvPr>
            <p:ph idx="1" hasCustomPrompt="1"/>
          </p:nvPr>
        </p:nvSpPr>
        <p:spPr>
          <a:xfrm>
            <a:off x="594349" y="955840"/>
            <a:ext cx="10515600" cy="5653965"/>
          </a:xfrm>
        </p:spPr>
        <p:txBody>
          <a:bodyPr>
            <a:normAutofit/>
          </a:bodyPr>
          <a:lstStyle>
            <a:lvl1pPr marL="342900" indent="-342900">
              <a:buClr>
                <a:schemeClr val="accent1"/>
              </a:buClr>
              <a:buFont typeface="Wingdings" panose="05000000000000000000" pitchFamily="2" charset="2"/>
              <a:buChar char="v"/>
              <a:defRPr sz="2000">
                <a:latin typeface="Times New Roman" panose="02020603050405020304" pitchFamily="18" charset="0"/>
                <a:cs typeface="Times New Roman" panose="02020603050405020304" pitchFamily="18" charset="0"/>
              </a:defRPr>
            </a:lvl1pPr>
            <a:lvl2pPr>
              <a:defRPr sz="2400"/>
            </a:lvl2pPr>
            <a:lvl3pPr marL="914400" indent="0">
              <a:buNone/>
              <a:defRPr sz="2000"/>
            </a:lvl3pPr>
            <a:lvl4pPr>
              <a:defRPr sz="1800"/>
            </a:lvl4pPr>
            <a:lvl5pPr>
              <a:defRPr sz="1800"/>
            </a:lvl5pPr>
          </a:lstStyle>
          <a:p>
            <a:pPr lvl="0"/>
            <a:r>
              <a:rPr lang="en-US" dirty="0"/>
              <a:t>type</a:t>
            </a:r>
          </a:p>
        </p:txBody>
      </p:sp>
      <p:grpSp>
        <p:nvGrpSpPr>
          <p:cNvPr id="7" name="Group 6">
            <a:extLst>
              <a:ext uri="{FF2B5EF4-FFF2-40B4-BE49-F238E27FC236}">
                <a16:creationId xmlns:a16="http://schemas.microsoft.com/office/drawing/2014/main" id="{92213195-15BF-4972-BBC2-FA8D57CD94E7}"/>
              </a:ext>
            </a:extLst>
          </p:cNvPr>
          <p:cNvGrpSpPr/>
          <p:nvPr userDrawn="1"/>
        </p:nvGrpSpPr>
        <p:grpSpPr>
          <a:xfrm>
            <a:off x="0" y="657280"/>
            <a:ext cx="12191999" cy="104503"/>
            <a:chOff x="0" y="809897"/>
            <a:chExt cx="12191999" cy="104503"/>
          </a:xfrm>
        </p:grpSpPr>
        <p:cxnSp>
          <p:nvCxnSpPr>
            <p:cNvPr id="11" name="Straight Connector 10">
              <a:extLst>
                <a:ext uri="{FF2B5EF4-FFF2-40B4-BE49-F238E27FC236}">
                  <a16:creationId xmlns:a16="http://schemas.microsoft.com/office/drawing/2014/main" id="{93F30D46-6687-4AA3-98DD-901A9CCF9DC2}"/>
                </a:ext>
              </a:extLst>
            </p:cNvPr>
            <p:cNvCxnSpPr>
              <a:cxnSpLocks/>
            </p:cNvCxnSpPr>
            <p:nvPr userDrawn="1"/>
          </p:nvCxnSpPr>
          <p:spPr>
            <a:xfrm>
              <a:off x="0" y="809897"/>
              <a:ext cx="12191999" cy="0"/>
            </a:xfrm>
            <a:prstGeom prst="line">
              <a:avLst/>
            </a:prstGeom>
            <a:ln w="76200"/>
          </p:spPr>
          <p:style>
            <a:lnRef idx="1">
              <a:schemeClr val="accent2"/>
            </a:lnRef>
            <a:fillRef idx="0">
              <a:schemeClr val="accent2"/>
            </a:fillRef>
            <a:effectRef idx="0">
              <a:schemeClr val="accent2"/>
            </a:effectRef>
            <a:fontRef idx="minor">
              <a:schemeClr val="tx1"/>
            </a:fontRef>
          </p:style>
        </p:cxnSp>
        <p:cxnSp>
          <p:nvCxnSpPr>
            <p:cNvPr id="4" name="Straight Connector 3">
              <a:extLst>
                <a:ext uri="{FF2B5EF4-FFF2-40B4-BE49-F238E27FC236}">
                  <a16:creationId xmlns:a16="http://schemas.microsoft.com/office/drawing/2014/main" id="{18C4BE56-A553-4898-87C7-A67571A5D00B}"/>
                </a:ext>
              </a:extLst>
            </p:cNvPr>
            <p:cNvCxnSpPr>
              <a:cxnSpLocks/>
            </p:cNvCxnSpPr>
            <p:nvPr userDrawn="1"/>
          </p:nvCxnSpPr>
          <p:spPr>
            <a:xfrm>
              <a:off x="0" y="914400"/>
              <a:ext cx="11597651" cy="0"/>
            </a:xfrm>
            <a:prstGeom prst="line">
              <a:avLst/>
            </a:prstGeom>
            <a:ln w="76200"/>
          </p:spPr>
          <p:style>
            <a:lnRef idx="1">
              <a:schemeClr val="accent1"/>
            </a:lnRef>
            <a:fillRef idx="0">
              <a:schemeClr val="accent1"/>
            </a:fillRef>
            <a:effectRef idx="0">
              <a:schemeClr val="accent1"/>
            </a:effectRef>
            <a:fontRef idx="minor">
              <a:schemeClr val="tx1"/>
            </a:fontRef>
          </p:style>
        </p:cxnSp>
      </p:grpSp>
      <p:pic>
        <p:nvPicPr>
          <p:cNvPr id="15" name="Picture 14">
            <a:extLst>
              <a:ext uri="{FF2B5EF4-FFF2-40B4-BE49-F238E27FC236}">
                <a16:creationId xmlns:a16="http://schemas.microsoft.com/office/drawing/2014/main" id="{76F3B135-9045-41D6-ACCD-AA1D4A82E9CA}"/>
              </a:ext>
            </a:extLst>
          </p:cNvPr>
          <p:cNvPicPr>
            <a:picLocks noChangeAspect="1"/>
          </p:cNvPicPr>
          <p:nvPr userDrawn="1"/>
        </p:nvPicPr>
        <p:blipFill rotWithShape="1">
          <a:blip r:embed="rId2">
            <a:extLst>
              <a:ext uri="{28A0092B-C50C-407E-A947-70E740481C1C}">
                <a14:useLocalDpi xmlns:a14="http://schemas.microsoft.com/office/drawing/2010/main" val="0"/>
              </a:ext>
            </a:extLst>
          </a:blip>
          <a:srcRect t="13248" r="-1547" b="-1"/>
          <a:stretch/>
        </p:blipFill>
        <p:spPr>
          <a:xfrm>
            <a:off x="10410100" y="117584"/>
            <a:ext cx="1187551" cy="355087"/>
          </a:xfrm>
          <a:prstGeom prst="rect">
            <a:avLst/>
          </a:prstGeom>
        </p:spPr>
      </p:pic>
      <p:pic>
        <p:nvPicPr>
          <p:cNvPr id="16" name="Picture 12" descr="Beneficiaries - Logo Cern Clipart (591x591), Png Download">
            <a:extLst>
              <a:ext uri="{FF2B5EF4-FFF2-40B4-BE49-F238E27FC236}">
                <a16:creationId xmlns:a16="http://schemas.microsoft.com/office/drawing/2014/main" id="{6A11DA62-836D-4B4E-B5E6-BA78BBA543A6}"/>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11655454" y="55244"/>
            <a:ext cx="499829" cy="499829"/>
          </a:xfrm>
          <a:prstGeom prst="rect">
            <a:avLst/>
          </a:prstGeom>
          <a:noFill/>
          <a:extLst>
            <a:ext uri="{909E8E84-426E-40DD-AFC4-6F175D3DCCD1}">
              <a14:hiddenFill xmlns:a14="http://schemas.microsoft.com/office/drawing/2010/main">
                <a:solidFill>
                  <a:srgbClr val="FFFFFF"/>
                </a:solidFill>
              </a14:hiddenFill>
            </a:ext>
          </a:extLst>
        </p:spPr>
      </p:pic>
      <p:sp>
        <p:nvSpPr>
          <p:cNvPr id="18" name="Slide Number Placeholder 4">
            <a:extLst>
              <a:ext uri="{FF2B5EF4-FFF2-40B4-BE49-F238E27FC236}">
                <a16:creationId xmlns:a16="http://schemas.microsoft.com/office/drawing/2014/main" id="{4BEE280E-5A9E-49B7-A16A-4EE5959210FC}"/>
              </a:ext>
            </a:extLst>
          </p:cNvPr>
          <p:cNvSpPr>
            <a:spLocks noGrp="1"/>
          </p:cNvSpPr>
          <p:nvPr>
            <p:ph type="sldNum" sz="quarter" idx="12"/>
          </p:nvPr>
        </p:nvSpPr>
        <p:spPr>
          <a:xfrm>
            <a:off x="11597651" y="6516249"/>
            <a:ext cx="431073" cy="224167"/>
          </a:xfrm>
        </p:spPr>
        <p:txBody>
          <a:bodyPr/>
          <a:lstStyle/>
          <a:p>
            <a:fld id="{5CA7FF84-C275-44FB-B270-0E1F5CE1314E}" type="slidenum">
              <a:rPr lang="en-US" smtClean="0"/>
              <a:t>‹#›</a:t>
            </a:fld>
            <a:endParaRPr lang="en-US" dirty="0"/>
          </a:p>
        </p:txBody>
      </p:sp>
    </p:spTree>
    <p:extLst>
      <p:ext uri="{BB962C8B-B14F-4D97-AF65-F5344CB8AC3E}">
        <p14:creationId xmlns:p14="http://schemas.microsoft.com/office/powerpoint/2010/main" val="21097213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94379A-E2B8-6023-B54A-749B1A1F3B6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A87360-E1E9-F7E1-02EB-3EBCF4744DD0}"/>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A6C2B9C-F45D-0748-C2CA-C01BF90119A1}"/>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30F851F7-4431-926E-414E-0AD41B1BEAE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A20E8BD-27D7-B87C-DF5F-742AB0C13400}"/>
              </a:ext>
            </a:extLst>
          </p:cNvPr>
          <p:cNvSpPr>
            <a:spLocks noGrp="1"/>
          </p:cNvSpPr>
          <p:nvPr>
            <p:ph type="sldNum" sz="quarter" idx="12"/>
          </p:nvPr>
        </p:nvSpPr>
        <p:spPr/>
        <p:txBody>
          <a:bodyPr/>
          <a:lstStyle/>
          <a:p>
            <a:fld id="{C6EEBCBB-CE78-420D-8D58-FC2594573AC4}" type="slidenum">
              <a:rPr lang="en-US" smtClean="0"/>
              <a:t>‹#›</a:t>
            </a:fld>
            <a:endParaRPr lang="en-US"/>
          </a:p>
        </p:txBody>
      </p:sp>
    </p:spTree>
    <p:extLst>
      <p:ext uri="{BB962C8B-B14F-4D97-AF65-F5344CB8AC3E}">
        <p14:creationId xmlns:p14="http://schemas.microsoft.com/office/powerpoint/2010/main" val="17563885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AB187A-6D79-248D-DC66-84CD90A7AD7A}"/>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51589A8D-1645-C861-2D25-D9450FBA262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752B528-4A2A-72EB-45D2-127881F2AA60}"/>
              </a:ext>
            </a:extLst>
          </p:cNvPr>
          <p:cNvSpPr>
            <a:spLocks noGrp="1"/>
          </p:cNvSpPr>
          <p:nvPr>
            <p:ph type="dt" sz="half" idx="10"/>
          </p:nvPr>
        </p:nvSpPr>
        <p:spPr/>
        <p:txBody>
          <a:bodyPr/>
          <a:lstStyle/>
          <a:p>
            <a:endParaRPr lang="en-US"/>
          </a:p>
        </p:txBody>
      </p:sp>
      <p:sp>
        <p:nvSpPr>
          <p:cNvPr id="5" name="Footer Placeholder 4">
            <a:extLst>
              <a:ext uri="{FF2B5EF4-FFF2-40B4-BE49-F238E27FC236}">
                <a16:creationId xmlns:a16="http://schemas.microsoft.com/office/drawing/2014/main" id="{C4A8FF9B-FB1C-B09F-3F2D-6189D258CE8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067D72-9E4E-C708-7B6C-ACA9E80F4EEA}"/>
              </a:ext>
            </a:extLst>
          </p:cNvPr>
          <p:cNvSpPr>
            <a:spLocks noGrp="1"/>
          </p:cNvSpPr>
          <p:nvPr>
            <p:ph type="sldNum" sz="quarter" idx="12"/>
          </p:nvPr>
        </p:nvSpPr>
        <p:spPr/>
        <p:txBody>
          <a:bodyPr/>
          <a:lstStyle/>
          <a:p>
            <a:fld id="{C6EEBCBB-CE78-420D-8D58-FC2594573AC4}" type="slidenum">
              <a:rPr lang="en-US" smtClean="0"/>
              <a:t>‹#›</a:t>
            </a:fld>
            <a:endParaRPr lang="en-US"/>
          </a:p>
        </p:txBody>
      </p:sp>
    </p:spTree>
    <p:extLst>
      <p:ext uri="{BB962C8B-B14F-4D97-AF65-F5344CB8AC3E}">
        <p14:creationId xmlns:p14="http://schemas.microsoft.com/office/powerpoint/2010/main" val="24709010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8AA9D5-EB7A-9DB0-D586-8B730EAA03A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09306F82-4A99-D2F2-C81B-F0C4BF37E9E0}"/>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4293889-9CD7-AE2D-91A3-686BC959326B}"/>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33C6CBA6-0068-A367-6158-C6B75F2461F2}"/>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15DCBE4F-3F6A-F5B6-06D3-5FF037D7DE08}"/>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21B7DD80-413B-964B-894C-EF144EBC7425}"/>
              </a:ext>
            </a:extLst>
          </p:cNvPr>
          <p:cNvSpPr>
            <a:spLocks noGrp="1"/>
          </p:cNvSpPr>
          <p:nvPr>
            <p:ph type="sldNum" sz="quarter" idx="12"/>
          </p:nvPr>
        </p:nvSpPr>
        <p:spPr/>
        <p:txBody>
          <a:bodyPr/>
          <a:lstStyle/>
          <a:p>
            <a:fld id="{C6EEBCBB-CE78-420D-8D58-FC2594573AC4}" type="slidenum">
              <a:rPr lang="en-US" smtClean="0"/>
              <a:t>‹#›</a:t>
            </a:fld>
            <a:endParaRPr lang="en-US"/>
          </a:p>
        </p:txBody>
      </p:sp>
    </p:spTree>
    <p:extLst>
      <p:ext uri="{BB962C8B-B14F-4D97-AF65-F5344CB8AC3E}">
        <p14:creationId xmlns:p14="http://schemas.microsoft.com/office/powerpoint/2010/main" val="15385648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8019445-9CE9-9C90-A402-41026798DCE4}"/>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C47BBE66-E619-C56B-C2CC-D04325A6AA2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A9FB5DB7-7A05-9220-497D-9B78105E79FA}"/>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EB0F455F-8500-7D5D-2CAB-408BB661C8B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88726E83-D080-6664-F342-E914C3042D5A}"/>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73C4B1A-DB8F-85EF-0274-96880254BEFD}"/>
              </a:ext>
            </a:extLst>
          </p:cNvPr>
          <p:cNvSpPr>
            <a:spLocks noGrp="1"/>
          </p:cNvSpPr>
          <p:nvPr>
            <p:ph type="dt" sz="half" idx="10"/>
          </p:nvPr>
        </p:nvSpPr>
        <p:spPr/>
        <p:txBody>
          <a:bodyPr/>
          <a:lstStyle/>
          <a:p>
            <a:endParaRPr lang="en-US"/>
          </a:p>
        </p:txBody>
      </p:sp>
      <p:sp>
        <p:nvSpPr>
          <p:cNvPr id="8" name="Footer Placeholder 7">
            <a:extLst>
              <a:ext uri="{FF2B5EF4-FFF2-40B4-BE49-F238E27FC236}">
                <a16:creationId xmlns:a16="http://schemas.microsoft.com/office/drawing/2014/main" id="{E4D1175B-480B-1CDB-B297-039FB24807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2EE461E8-EFF6-3D38-7CEC-369ECC0074E5}"/>
              </a:ext>
            </a:extLst>
          </p:cNvPr>
          <p:cNvSpPr>
            <a:spLocks noGrp="1"/>
          </p:cNvSpPr>
          <p:nvPr>
            <p:ph type="sldNum" sz="quarter" idx="12"/>
          </p:nvPr>
        </p:nvSpPr>
        <p:spPr/>
        <p:txBody>
          <a:bodyPr/>
          <a:lstStyle/>
          <a:p>
            <a:fld id="{C6EEBCBB-CE78-420D-8D58-FC2594573AC4}" type="slidenum">
              <a:rPr lang="en-US" smtClean="0"/>
              <a:t>‹#›</a:t>
            </a:fld>
            <a:endParaRPr lang="en-US"/>
          </a:p>
        </p:txBody>
      </p:sp>
    </p:spTree>
    <p:extLst>
      <p:ext uri="{BB962C8B-B14F-4D97-AF65-F5344CB8AC3E}">
        <p14:creationId xmlns:p14="http://schemas.microsoft.com/office/powerpoint/2010/main" val="20741732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0F611D-4535-4C99-9509-9C4D06BB59C2}"/>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4C5BB611-6041-994E-4096-BF449738DA85}"/>
              </a:ext>
            </a:extLst>
          </p:cNvPr>
          <p:cNvSpPr>
            <a:spLocks noGrp="1"/>
          </p:cNvSpPr>
          <p:nvPr>
            <p:ph type="dt" sz="half" idx="10"/>
          </p:nvPr>
        </p:nvSpPr>
        <p:spPr/>
        <p:txBody>
          <a:bodyPr/>
          <a:lstStyle/>
          <a:p>
            <a:endParaRPr lang="en-US"/>
          </a:p>
        </p:txBody>
      </p:sp>
      <p:sp>
        <p:nvSpPr>
          <p:cNvPr id="4" name="Footer Placeholder 3">
            <a:extLst>
              <a:ext uri="{FF2B5EF4-FFF2-40B4-BE49-F238E27FC236}">
                <a16:creationId xmlns:a16="http://schemas.microsoft.com/office/drawing/2014/main" id="{1A1E51BF-59AA-F442-C5E4-0C27425D1638}"/>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61DD7BF6-E261-0050-A8D5-7324A04B0C51}"/>
              </a:ext>
            </a:extLst>
          </p:cNvPr>
          <p:cNvSpPr>
            <a:spLocks noGrp="1"/>
          </p:cNvSpPr>
          <p:nvPr>
            <p:ph type="sldNum" sz="quarter" idx="12"/>
          </p:nvPr>
        </p:nvSpPr>
        <p:spPr/>
        <p:txBody>
          <a:bodyPr/>
          <a:lstStyle/>
          <a:p>
            <a:fld id="{C6EEBCBB-CE78-420D-8D58-FC2594573AC4}" type="slidenum">
              <a:rPr lang="en-US" smtClean="0"/>
              <a:t>‹#›</a:t>
            </a:fld>
            <a:endParaRPr lang="en-US"/>
          </a:p>
        </p:txBody>
      </p:sp>
    </p:spTree>
    <p:extLst>
      <p:ext uri="{BB962C8B-B14F-4D97-AF65-F5344CB8AC3E}">
        <p14:creationId xmlns:p14="http://schemas.microsoft.com/office/powerpoint/2010/main" val="2374847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B1DB2214-7509-B797-335A-50E25BFC34B2}"/>
              </a:ext>
            </a:extLst>
          </p:cNvPr>
          <p:cNvSpPr>
            <a:spLocks noGrp="1"/>
          </p:cNvSpPr>
          <p:nvPr>
            <p:ph type="dt" sz="half" idx="10"/>
          </p:nvPr>
        </p:nvSpPr>
        <p:spPr/>
        <p:txBody>
          <a:bodyPr/>
          <a:lstStyle/>
          <a:p>
            <a:endParaRPr lang="en-US"/>
          </a:p>
        </p:txBody>
      </p:sp>
      <p:sp>
        <p:nvSpPr>
          <p:cNvPr id="3" name="Footer Placeholder 2">
            <a:extLst>
              <a:ext uri="{FF2B5EF4-FFF2-40B4-BE49-F238E27FC236}">
                <a16:creationId xmlns:a16="http://schemas.microsoft.com/office/drawing/2014/main" id="{75504F80-3497-2A21-F9B8-740D0DDB6288}"/>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CE4D4D7D-1BFB-60BF-E256-AE11D19FAEB4}"/>
              </a:ext>
            </a:extLst>
          </p:cNvPr>
          <p:cNvSpPr>
            <a:spLocks noGrp="1"/>
          </p:cNvSpPr>
          <p:nvPr>
            <p:ph type="sldNum" sz="quarter" idx="12"/>
          </p:nvPr>
        </p:nvSpPr>
        <p:spPr/>
        <p:txBody>
          <a:bodyPr/>
          <a:lstStyle/>
          <a:p>
            <a:fld id="{C6EEBCBB-CE78-420D-8D58-FC2594573AC4}" type="slidenum">
              <a:rPr lang="en-US" smtClean="0"/>
              <a:t>‹#›</a:t>
            </a:fld>
            <a:endParaRPr lang="en-US"/>
          </a:p>
        </p:txBody>
      </p:sp>
    </p:spTree>
    <p:extLst>
      <p:ext uri="{BB962C8B-B14F-4D97-AF65-F5344CB8AC3E}">
        <p14:creationId xmlns:p14="http://schemas.microsoft.com/office/powerpoint/2010/main" val="398649291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8406B2B-F956-434E-C870-D506BCE6CC8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C3909C33-56C0-5EAF-61C7-536A4AE1DA4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FE543459-6334-3813-E11C-66E11088C036}"/>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973A2FA-4A0C-BFC1-293D-C7C360A5E679}"/>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8B1BB77E-9DD0-F670-0B44-FE03187057B1}"/>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646DC6D-0FB7-FA61-314F-248E5AE78264}"/>
              </a:ext>
            </a:extLst>
          </p:cNvPr>
          <p:cNvSpPr>
            <a:spLocks noGrp="1"/>
          </p:cNvSpPr>
          <p:nvPr>
            <p:ph type="sldNum" sz="quarter" idx="12"/>
          </p:nvPr>
        </p:nvSpPr>
        <p:spPr/>
        <p:txBody>
          <a:bodyPr/>
          <a:lstStyle/>
          <a:p>
            <a:fld id="{C6EEBCBB-CE78-420D-8D58-FC2594573AC4}" type="slidenum">
              <a:rPr lang="en-US" smtClean="0"/>
              <a:t>‹#›</a:t>
            </a:fld>
            <a:endParaRPr lang="en-US"/>
          </a:p>
        </p:txBody>
      </p:sp>
    </p:spTree>
    <p:extLst>
      <p:ext uri="{BB962C8B-B14F-4D97-AF65-F5344CB8AC3E}">
        <p14:creationId xmlns:p14="http://schemas.microsoft.com/office/powerpoint/2010/main" val="400233360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341B1-A434-E10C-5B78-800E3ABBC6CB}"/>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F424377E-C862-99C1-C6A9-A4247041032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1D88A532-FC15-4CE0-F5D8-36F6BF27B375}"/>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82FC2CD4-5ACB-EACD-7F19-FE95D223BB0E}"/>
              </a:ext>
            </a:extLst>
          </p:cNvPr>
          <p:cNvSpPr>
            <a:spLocks noGrp="1"/>
          </p:cNvSpPr>
          <p:nvPr>
            <p:ph type="dt" sz="half" idx="10"/>
          </p:nvPr>
        </p:nvSpPr>
        <p:spPr/>
        <p:txBody>
          <a:bodyPr/>
          <a:lstStyle/>
          <a:p>
            <a:endParaRPr lang="en-US"/>
          </a:p>
        </p:txBody>
      </p:sp>
      <p:sp>
        <p:nvSpPr>
          <p:cNvPr id="6" name="Footer Placeholder 5">
            <a:extLst>
              <a:ext uri="{FF2B5EF4-FFF2-40B4-BE49-F238E27FC236}">
                <a16:creationId xmlns:a16="http://schemas.microsoft.com/office/drawing/2014/main" id="{639106FF-7160-386E-C2F1-7FA222343F1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A68C1EB5-5E36-47CE-C01B-0E82005D5858}"/>
              </a:ext>
            </a:extLst>
          </p:cNvPr>
          <p:cNvSpPr>
            <a:spLocks noGrp="1"/>
          </p:cNvSpPr>
          <p:nvPr>
            <p:ph type="sldNum" sz="quarter" idx="12"/>
          </p:nvPr>
        </p:nvSpPr>
        <p:spPr/>
        <p:txBody>
          <a:bodyPr/>
          <a:lstStyle/>
          <a:p>
            <a:fld id="{C6EEBCBB-CE78-420D-8D58-FC2594573AC4}" type="slidenum">
              <a:rPr lang="en-US" smtClean="0"/>
              <a:t>‹#›</a:t>
            </a:fld>
            <a:endParaRPr lang="en-US"/>
          </a:p>
        </p:txBody>
      </p:sp>
    </p:spTree>
    <p:extLst>
      <p:ext uri="{BB962C8B-B14F-4D97-AF65-F5344CB8AC3E}">
        <p14:creationId xmlns:p14="http://schemas.microsoft.com/office/powerpoint/2010/main" val="88772664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F8974806-4B73-7C2C-9892-06C2D3DC86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CB5A4479-B2D2-B353-84BF-6F66494E779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BE3CEA70-97C9-EF68-4B69-955647E6C3B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en-US"/>
          </a:p>
        </p:txBody>
      </p:sp>
      <p:sp>
        <p:nvSpPr>
          <p:cNvPr id="5" name="Footer Placeholder 4">
            <a:extLst>
              <a:ext uri="{FF2B5EF4-FFF2-40B4-BE49-F238E27FC236}">
                <a16:creationId xmlns:a16="http://schemas.microsoft.com/office/drawing/2014/main" id="{7D3A65A2-C3C1-CBB8-BA95-D9F64065B40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2E0F0479-13EC-C301-6313-D464082D4157}"/>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6EEBCBB-CE78-420D-8D58-FC2594573AC4}" type="slidenum">
              <a:rPr lang="en-US" smtClean="0"/>
              <a:t>‹#›</a:t>
            </a:fld>
            <a:endParaRPr lang="en-US"/>
          </a:p>
        </p:txBody>
      </p:sp>
    </p:spTree>
    <p:extLst>
      <p:ext uri="{BB962C8B-B14F-4D97-AF65-F5344CB8AC3E}">
        <p14:creationId xmlns:p14="http://schemas.microsoft.com/office/powerpoint/2010/main" val="10188666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mailto:Nafiseh.mesbah@cern.ch"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6" Type="http://schemas.openxmlformats.org/officeDocument/2006/relationships/image" Target="../media/image4.png"/><Relationship Id="rId5" Type="http://schemas.openxmlformats.org/officeDocument/2006/relationships/image" Target="../media/image3.pn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3.xml"/><Relationship Id="rId5" Type="http://schemas.openxmlformats.org/officeDocument/2006/relationships/image" Target="../media/image25.png"/><Relationship Id="rId4" Type="http://schemas.openxmlformats.org/officeDocument/2006/relationships/image" Target="../media/image24.png"/></Relationships>
</file>

<file path=ppt/slides/_rels/slide11.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1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7.xml"/><Relationship Id="rId1" Type="http://schemas.openxmlformats.org/officeDocument/2006/relationships/slideLayout" Target="../slideLayouts/slideLayout13.xml"/><Relationship Id="rId6" Type="http://schemas.openxmlformats.org/officeDocument/2006/relationships/image" Target="../media/image28.png"/><Relationship Id="rId5" Type="http://schemas.openxmlformats.org/officeDocument/2006/relationships/image" Target="../media/image8.png"/><Relationship Id="rId4" Type="http://schemas.openxmlformats.org/officeDocument/2006/relationships/image" Target="../media/image27.png"/></Relationships>
</file>

<file path=ppt/slides/_rels/slide14.xml.rels><?xml version="1.0" encoding="UTF-8" standalone="yes"?>
<Relationships xmlns="http://schemas.openxmlformats.org/package/2006/relationships"><Relationship Id="rId3" Type="http://schemas.openxmlformats.org/officeDocument/2006/relationships/image" Target="../media/image29.png"/><Relationship Id="rId7" Type="http://schemas.openxmlformats.org/officeDocument/2006/relationships/image" Target="../media/image32.png"/><Relationship Id="rId2" Type="http://schemas.openxmlformats.org/officeDocument/2006/relationships/notesSlide" Target="../notesSlides/notesSlide8.xml"/><Relationship Id="rId1" Type="http://schemas.openxmlformats.org/officeDocument/2006/relationships/slideLayout" Target="../slideLayouts/slideLayout13.xml"/><Relationship Id="rId6" Type="http://schemas.openxmlformats.org/officeDocument/2006/relationships/image" Target="../media/image31.png"/><Relationship Id="rId5" Type="http://schemas.openxmlformats.org/officeDocument/2006/relationships/image" Target="../media/image30.png"/><Relationship Id="rId4" Type="http://schemas.openxmlformats.org/officeDocument/2006/relationships/image" Target="../media/image8.png"/></Relationships>
</file>

<file path=ppt/slides/_rels/slide15.xml.rels><?xml version="1.0" encoding="UTF-8" standalone="yes"?>
<Relationships xmlns="http://schemas.openxmlformats.org/package/2006/relationships"><Relationship Id="rId8" Type="http://schemas.openxmlformats.org/officeDocument/2006/relationships/image" Target="../media/image37.png"/><Relationship Id="rId13" Type="http://schemas.openxmlformats.org/officeDocument/2006/relationships/image" Target="../media/image42.png"/><Relationship Id="rId3" Type="http://schemas.openxmlformats.org/officeDocument/2006/relationships/image" Target="../media/image8.png"/><Relationship Id="rId7" Type="http://schemas.openxmlformats.org/officeDocument/2006/relationships/image" Target="../media/image36.png"/><Relationship Id="rId12" Type="http://schemas.openxmlformats.org/officeDocument/2006/relationships/image" Target="../media/image41.png"/><Relationship Id="rId2" Type="http://schemas.openxmlformats.org/officeDocument/2006/relationships/notesSlide" Target="../notesSlides/notesSlide9.xml"/><Relationship Id="rId1" Type="http://schemas.openxmlformats.org/officeDocument/2006/relationships/slideLayout" Target="../slideLayouts/slideLayout13.xml"/><Relationship Id="rId6" Type="http://schemas.openxmlformats.org/officeDocument/2006/relationships/image" Target="../media/image35.png"/><Relationship Id="rId11" Type="http://schemas.openxmlformats.org/officeDocument/2006/relationships/image" Target="../media/image40.png"/><Relationship Id="rId5" Type="http://schemas.openxmlformats.org/officeDocument/2006/relationships/image" Target="../media/image34.png"/><Relationship Id="rId10" Type="http://schemas.openxmlformats.org/officeDocument/2006/relationships/image" Target="../media/image39.png"/><Relationship Id="rId4" Type="http://schemas.openxmlformats.org/officeDocument/2006/relationships/image" Target="../media/image33.png"/><Relationship Id="rId9" Type="http://schemas.openxmlformats.org/officeDocument/2006/relationships/image" Target="../media/image38.png"/></Relationships>
</file>

<file path=ppt/slides/_rels/slide1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8.png"/><Relationship Id="rId7" Type="http://schemas.openxmlformats.org/officeDocument/2006/relationships/image" Target="../media/image46.png"/><Relationship Id="rId2" Type="http://schemas.openxmlformats.org/officeDocument/2006/relationships/notesSlide" Target="../notesSlides/notesSlide10.xml"/><Relationship Id="rId1" Type="http://schemas.openxmlformats.org/officeDocument/2006/relationships/slideLayout" Target="../slideLayouts/slideLayout13.xml"/><Relationship Id="rId6" Type="http://schemas.openxmlformats.org/officeDocument/2006/relationships/image" Target="../media/image45.png"/><Relationship Id="rId5" Type="http://schemas.openxmlformats.org/officeDocument/2006/relationships/image" Target="../media/image44.png"/><Relationship Id="rId4" Type="http://schemas.openxmlformats.org/officeDocument/2006/relationships/image" Target="../media/image43.png"/></Relationships>
</file>

<file path=ppt/slides/_rels/slide17.xml.rels><?xml version="1.0" encoding="UTF-8" standalone="yes"?>
<Relationships xmlns="http://schemas.openxmlformats.org/package/2006/relationships"><Relationship Id="rId8" Type="http://schemas.openxmlformats.org/officeDocument/2006/relationships/image" Target="../media/image53.png"/><Relationship Id="rId3" Type="http://schemas.openxmlformats.org/officeDocument/2006/relationships/image" Target="../media/image48.png"/><Relationship Id="rId7" Type="http://schemas.openxmlformats.org/officeDocument/2006/relationships/image" Target="../media/image52.png"/><Relationship Id="rId2"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image" Target="../media/image51.png"/><Relationship Id="rId5" Type="http://schemas.openxmlformats.org/officeDocument/2006/relationships/image" Target="../media/image50.png"/><Relationship Id="rId4" Type="http://schemas.openxmlformats.org/officeDocument/2006/relationships/image" Target="../media/image49.png"/></Relationships>
</file>

<file path=ppt/slides/_rels/slide18.xml.rels><?xml version="1.0" encoding="UTF-8" standalone="yes"?>
<Relationships xmlns="http://schemas.openxmlformats.org/package/2006/relationships"><Relationship Id="rId8" Type="http://schemas.openxmlformats.org/officeDocument/2006/relationships/image" Target="../media/image59.png"/><Relationship Id="rId3" Type="http://schemas.openxmlformats.org/officeDocument/2006/relationships/image" Target="../media/image54.png"/><Relationship Id="rId7" Type="http://schemas.openxmlformats.org/officeDocument/2006/relationships/image" Target="../media/image58.png"/><Relationship Id="rId2" Type="http://schemas.openxmlformats.org/officeDocument/2006/relationships/image" Target="../media/image8.png"/><Relationship Id="rId1" Type="http://schemas.openxmlformats.org/officeDocument/2006/relationships/slideLayout" Target="../slideLayouts/slideLayout13.xml"/><Relationship Id="rId6" Type="http://schemas.openxmlformats.org/officeDocument/2006/relationships/image" Target="../media/image57.png"/><Relationship Id="rId5" Type="http://schemas.openxmlformats.org/officeDocument/2006/relationships/image" Target="../media/image56.png"/><Relationship Id="rId4" Type="http://schemas.openxmlformats.org/officeDocument/2006/relationships/image" Target="../media/image55.png"/><Relationship Id="rId9" Type="http://schemas.openxmlformats.org/officeDocument/2006/relationships/image" Target="../media/image60.png"/></Relationships>
</file>

<file path=ppt/slides/_rels/slide19.xml.rels><?xml version="1.0" encoding="UTF-8" standalone="yes"?>
<Relationships xmlns="http://schemas.openxmlformats.org/package/2006/relationships"><Relationship Id="rId3" Type="http://schemas.openxmlformats.org/officeDocument/2006/relationships/image" Target="../media/image62.png"/><Relationship Id="rId2" Type="http://schemas.openxmlformats.org/officeDocument/2006/relationships/image" Target="../media/image61.png"/><Relationship Id="rId1" Type="http://schemas.openxmlformats.org/officeDocument/2006/relationships/slideLayout" Target="../slideLayouts/slideLayout13.xml"/><Relationship Id="rId5" Type="http://schemas.openxmlformats.org/officeDocument/2006/relationships/image" Target="../media/image64.png"/><Relationship Id="rId4" Type="http://schemas.openxmlformats.org/officeDocument/2006/relationships/image" Target="../media/image63.png"/></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1.xml"/><Relationship Id="rId1" Type="http://schemas.openxmlformats.org/officeDocument/2006/relationships/slideLayout" Target="../slideLayouts/slideLayout12.xml"/><Relationship Id="rId5" Type="http://schemas.openxmlformats.org/officeDocument/2006/relationships/image" Target="../media/image4.png"/><Relationship Id="rId4" Type="http://schemas.openxmlformats.org/officeDocument/2006/relationships/image" Target="../media/image3.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13.xml"/><Relationship Id="rId1" Type="http://schemas.openxmlformats.org/officeDocument/2006/relationships/slideLayout" Target="../slideLayouts/slideLayout13.xml"/><Relationship Id="rId5" Type="http://schemas.openxmlformats.org/officeDocument/2006/relationships/image" Target="../media/image67.png"/><Relationship Id="rId4" Type="http://schemas.openxmlformats.org/officeDocument/2006/relationships/image" Target="../media/image66.png"/></Relationships>
</file>

<file path=ppt/slides/_rels/slide25.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notesSlide" Target="../notesSlides/notesSlide14.xml"/><Relationship Id="rId1" Type="http://schemas.openxmlformats.org/officeDocument/2006/relationships/slideLayout" Target="../slideLayouts/slideLayout13.xml"/><Relationship Id="rId4" Type="http://schemas.openxmlformats.org/officeDocument/2006/relationships/image" Target="../media/image69.png"/></Relationships>
</file>

<file path=ppt/slides/_rels/slide26.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20.png"/><Relationship Id="rId1" Type="http://schemas.openxmlformats.org/officeDocument/2006/relationships/slideLayout" Target="../slideLayouts/slideLayout13.xml"/><Relationship Id="rId6" Type="http://schemas.openxmlformats.org/officeDocument/2006/relationships/image" Target="../media/image73.png"/><Relationship Id="rId5" Type="http://schemas.openxmlformats.org/officeDocument/2006/relationships/image" Target="../media/image72.png"/><Relationship Id="rId4" Type="http://schemas.openxmlformats.org/officeDocument/2006/relationships/image" Target="../media/image71.png"/></Relationships>
</file>

<file path=ppt/slides/_rels/slide2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5.xml"/><Relationship Id="rId1" Type="http://schemas.openxmlformats.org/officeDocument/2006/relationships/slideLayout" Target="../slideLayouts/slideLayout13.xml"/><Relationship Id="rId4" Type="http://schemas.openxmlformats.org/officeDocument/2006/relationships/image" Target="../media/image74.png"/></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xml"/><Relationship Id="rId1" Type="http://schemas.openxmlformats.org/officeDocument/2006/relationships/slideLayout" Target="../slideLayouts/slideLayout13.xml"/><Relationship Id="rId4" Type="http://schemas.openxmlformats.org/officeDocument/2006/relationships/image" Target="../media/image6.png"/></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3.xml"/><Relationship Id="rId1" Type="http://schemas.openxmlformats.org/officeDocument/2006/relationships/slideLayout" Target="../slideLayouts/slideLayout13.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emf"/></Relationships>
</file>

<file path=ppt/slides/_rels/slide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7.xml.rels><?xml version="1.0" encoding="UTF-8" standalone="yes"?>
<Relationships xmlns="http://schemas.openxmlformats.org/package/2006/relationships"><Relationship Id="rId8" Type="http://schemas.openxmlformats.org/officeDocument/2006/relationships/image" Target="../media/image16.png"/><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notesSlide" Target="../notesSlides/notesSlide4.xml"/><Relationship Id="rId1" Type="http://schemas.openxmlformats.org/officeDocument/2006/relationships/slideLayout" Target="../slideLayouts/slideLayout13.xml"/><Relationship Id="rId6" Type="http://schemas.openxmlformats.org/officeDocument/2006/relationships/image" Target="../media/image14.png"/><Relationship Id="rId11" Type="http://schemas.openxmlformats.org/officeDocument/2006/relationships/image" Target="../media/image19.gif"/><Relationship Id="rId5" Type="http://schemas.openxmlformats.org/officeDocument/2006/relationships/image" Target="../media/image13.png"/><Relationship Id="rId10" Type="http://schemas.openxmlformats.org/officeDocument/2006/relationships/image" Target="../media/image18.gif"/><Relationship Id="rId4" Type="http://schemas.openxmlformats.org/officeDocument/2006/relationships/image" Target="../media/image12.png"/><Relationship Id="rId9" Type="http://schemas.openxmlformats.org/officeDocument/2006/relationships/image" Target="../media/image17.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3.xml"/><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5.xml"/><Relationship Id="rId1" Type="http://schemas.openxmlformats.org/officeDocument/2006/relationships/slideLayout" Target="../slideLayouts/slideLayout13.xml"/><Relationship Id="rId4" Type="http://schemas.openxmlformats.org/officeDocument/2006/relationships/hyperlink" Target="https://zenodo.org/record/4580369" TargetMode="Externa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2E2D94-9B5F-446B-9872-96F773A0C90C}"/>
              </a:ext>
            </a:extLst>
          </p:cNvPr>
          <p:cNvSpPr txBox="1">
            <a:spLocks/>
          </p:cNvSpPr>
          <p:nvPr/>
        </p:nvSpPr>
        <p:spPr>
          <a:xfrm>
            <a:off x="1461511" y="1467774"/>
            <a:ext cx="8652897" cy="226819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defTabSz="859536">
              <a:spcAft>
                <a:spcPts val="600"/>
              </a:spcAft>
            </a:pPr>
            <a:r>
              <a:rPr lang="en-US" sz="3384" b="1" kern="1200" dirty="0">
                <a:solidFill>
                  <a:schemeClr val="tx1"/>
                </a:solidFill>
                <a:latin typeface="Arial Rounded MT Bold" panose="020F0704030504030204" pitchFamily="34" charset="0"/>
                <a:ea typeface="+mj-ea"/>
                <a:cs typeface="+mj-cs"/>
              </a:rPr>
              <a:t>Beam Loading Studies </a:t>
            </a:r>
            <a:br>
              <a:rPr lang="en-US" sz="3384" b="1" kern="1200" dirty="0">
                <a:solidFill>
                  <a:schemeClr val="tx1"/>
                </a:solidFill>
                <a:latin typeface="Arial Rounded MT Bold" panose="020F0704030504030204" pitchFamily="34" charset="0"/>
                <a:ea typeface="+mj-ea"/>
                <a:cs typeface="+mj-cs"/>
              </a:rPr>
            </a:br>
            <a:r>
              <a:rPr lang="en-US" sz="3384" b="1" kern="1200" dirty="0">
                <a:solidFill>
                  <a:schemeClr val="tx1"/>
                </a:solidFill>
                <a:latin typeface="Arial Rounded MT Bold" panose="020F0704030504030204" pitchFamily="34" charset="0"/>
                <a:ea typeface="+mj-ea"/>
                <a:cs typeface="+mj-cs"/>
              </a:rPr>
              <a:t>in Positron Source Capture Linac of</a:t>
            </a:r>
          </a:p>
          <a:p>
            <a:pPr algn="ctr" defTabSz="859536">
              <a:spcAft>
                <a:spcPts val="600"/>
              </a:spcAft>
            </a:pPr>
            <a:r>
              <a:rPr lang="en-US" sz="3384" b="1" kern="1200" dirty="0">
                <a:solidFill>
                  <a:schemeClr val="tx1"/>
                </a:solidFill>
                <a:latin typeface="Arial Rounded MT Bold" panose="020F0704030504030204" pitchFamily="34" charset="0"/>
                <a:ea typeface="+mj-ea"/>
                <a:cs typeface="+mj-cs"/>
              </a:rPr>
              <a:t> Compact Linear Collider (CLIC)</a:t>
            </a:r>
            <a:endParaRPr lang="en-US" sz="3600" b="1" dirty="0">
              <a:latin typeface="Arial Rounded MT Bold" panose="020F0704030504030204" pitchFamily="34" charset="0"/>
            </a:endParaRPr>
          </a:p>
        </p:txBody>
      </p:sp>
      <p:sp>
        <p:nvSpPr>
          <p:cNvPr id="3" name="Subtitle 2">
            <a:extLst>
              <a:ext uri="{FF2B5EF4-FFF2-40B4-BE49-F238E27FC236}">
                <a16:creationId xmlns:a16="http://schemas.microsoft.com/office/drawing/2014/main" id="{582D834A-DC7C-41B6-A56F-DB8BC84AA683}"/>
              </a:ext>
            </a:extLst>
          </p:cNvPr>
          <p:cNvSpPr txBox="1">
            <a:spLocks/>
          </p:cNvSpPr>
          <p:nvPr/>
        </p:nvSpPr>
        <p:spPr>
          <a:xfrm>
            <a:off x="1016231" y="4087273"/>
            <a:ext cx="9085235" cy="1020052"/>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214884" indent="-214884" defTabSz="859536">
              <a:spcBef>
                <a:spcPts val="940"/>
              </a:spcBef>
            </a:pPr>
            <a:r>
              <a:rPr lang="de-DE" sz="1600" dirty="0">
                <a:latin typeface="Times New Roman" panose="02020603050405020304" pitchFamily="18" charset="0"/>
                <a:cs typeface="Times New Roman" panose="02020603050405020304" pitchFamily="18" charset="0"/>
              </a:rPr>
              <a:t>Nafiseh Mesbah</a:t>
            </a:r>
            <a:r>
              <a:rPr lang="en-US" sz="1600" dirty="0">
                <a:latin typeface="Times New Roman" panose="02020603050405020304" pitchFamily="18" charset="0"/>
                <a:cs typeface="Times New Roman" panose="02020603050405020304" pitchFamily="18" charset="0"/>
              </a:rPr>
              <a:t> (</a:t>
            </a:r>
            <a:r>
              <a:rPr lang="en-US" sz="1600" dirty="0">
                <a:latin typeface="Times New Roman" panose="02020603050405020304" pitchFamily="18" charset="0"/>
                <a:cs typeface="Times New Roman" panose="02020603050405020304" pitchFamily="18" charset="0"/>
                <a:hlinkClick r:id="rId3">
                  <a:extLst>
                    <a:ext uri="{A12FA001-AC4F-418D-AE19-62706E023703}">
                      <ahyp:hlinkClr xmlns:ahyp="http://schemas.microsoft.com/office/drawing/2018/hyperlinkcolor" val="tx"/>
                    </a:ext>
                  </a:extLst>
                </a:hlinkClick>
              </a:rPr>
              <a:t>Nafiseh.mesbah@cern.ch</a:t>
            </a:r>
            <a:r>
              <a:rPr lang="en-US" sz="1600" dirty="0">
                <a:latin typeface="Times New Roman" panose="02020603050405020304" pitchFamily="18" charset="0"/>
                <a:cs typeface="Times New Roman" panose="02020603050405020304" pitchFamily="18" charset="0"/>
              </a:rPr>
              <a:t>)</a:t>
            </a:r>
          </a:p>
          <a:p>
            <a:pPr marL="214884" indent="-214884" defTabSz="859536">
              <a:spcBef>
                <a:spcPts val="940"/>
              </a:spcBef>
            </a:pPr>
            <a:r>
              <a:rPr lang="en-US" sz="1600" kern="1200" dirty="0">
                <a:solidFill>
                  <a:schemeClr val="tx1"/>
                </a:solidFill>
                <a:latin typeface="Times New Roman" panose="02020603050405020304" pitchFamily="18" charset="0"/>
                <a:ea typeface="+mn-ea"/>
                <a:cs typeface="Times New Roman" panose="02020603050405020304" pitchFamily="18" charset="0"/>
              </a:rPr>
              <a:t>Institute for Research in Fundamental Sciences  (IPM), School of Particles and Accelerators, Tehran, Iran.</a:t>
            </a:r>
          </a:p>
          <a:p>
            <a:pPr marL="214884" indent="-214884" defTabSz="859536">
              <a:spcBef>
                <a:spcPts val="940"/>
              </a:spcBef>
            </a:pPr>
            <a:r>
              <a:rPr lang="en-US" sz="1600" kern="1200" dirty="0">
                <a:solidFill>
                  <a:schemeClr val="tx1"/>
                </a:solidFill>
                <a:latin typeface="Times New Roman" panose="02020603050405020304" pitchFamily="18" charset="0"/>
                <a:ea typeface="+mn-ea"/>
                <a:cs typeface="Times New Roman" panose="02020603050405020304" pitchFamily="18" charset="0"/>
              </a:rPr>
              <a:t>European Organization for Nuclear Research (CERN), Geneva, Switzerland.</a:t>
            </a:r>
            <a:endParaRPr lang="en-US" sz="1800" dirty="0">
              <a:latin typeface="Times New Roman" panose="02020603050405020304" pitchFamily="18" charset="0"/>
              <a:cs typeface="Times New Roman" panose="02020603050405020304" pitchFamily="18" charset="0"/>
            </a:endParaRPr>
          </a:p>
        </p:txBody>
      </p:sp>
      <p:pic>
        <p:nvPicPr>
          <p:cNvPr id="4" name="Picture 12" descr="Beneficiaries - Logo Cern Clipart (591x591), Png Download">
            <a:extLst>
              <a:ext uri="{FF2B5EF4-FFF2-40B4-BE49-F238E27FC236}">
                <a16:creationId xmlns:a16="http://schemas.microsoft.com/office/drawing/2014/main" id="{B0D1D207-EEC4-494D-90EC-7B2CB2660850}"/>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0894806" y="745431"/>
            <a:ext cx="934861" cy="934861"/>
          </a:xfrm>
          <a:prstGeom prst="rect">
            <a:avLst/>
          </a:prstGeom>
          <a:noFill/>
          <a:ln>
            <a:noFill/>
          </a:ln>
          <a:extLst>
            <a:ext uri="{909E8E84-426E-40DD-AFC4-6F175D3DCCD1}">
              <a14:hiddenFill xmlns:a14="http://schemas.microsoft.com/office/drawing/2010/main">
                <a:solidFill>
                  <a:srgbClr val="FFFFFF"/>
                </a:solidFill>
              </a14:hiddenFill>
            </a:ext>
          </a:extLst>
        </p:spPr>
      </p:pic>
      <p:sp>
        <p:nvSpPr>
          <p:cNvPr id="10" name="Rectangle 9">
            <a:extLst>
              <a:ext uri="{FF2B5EF4-FFF2-40B4-BE49-F238E27FC236}">
                <a16:creationId xmlns:a16="http://schemas.microsoft.com/office/drawing/2014/main" id="{2417FB09-1EAB-42F5-9C0A-B96F8A59350C}"/>
              </a:ext>
            </a:extLst>
          </p:cNvPr>
          <p:cNvSpPr/>
          <p:nvPr/>
        </p:nvSpPr>
        <p:spPr>
          <a:xfrm>
            <a:off x="4965458" y="5679454"/>
            <a:ext cx="1645002" cy="690061"/>
          </a:xfrm>
          <a:prstGeom prst="rect">
            <a:avLst/>
          </a:prstGeom>
        </p:spPr>
        <p:txBody>
          <a:bodyPr wrap="none">
            <a:spAutoFit/>
          </a:bodyPr>
          <a:lstStyle/>
          <a:p>
            <a:pPr algn="ctr" defTabSz="859536">
              <a:spcAft>
                <a:spcPts val="600"/>
              </a:spcAft>
            </a:pPr>
            <a:r>
              <a:rPr lang="en-US" sz="1692" kern="1200" dirty="0">
                <a:solidFill>
                  <a:schemeClr val="tx1"/>
                </a:solidFill>
                <a:latin typeface="Times New Roman" panose="02020603050405020304" pitchFamily="18" charset="0"/>
                <a:ea typeface="+mn-ea"/>
                <a:cs typeface="+mn-cs"/>
              </a:rPr>
              <a:t>CLIC mini week</a:t>
            </a:r>
          </a:p>
          <a:p>
            <a:pPr algn="ctr" defTabSz="859536">
              <a:spcAft>
                <a:spcPts val="600"/>
              </a:spcAft>
            </a:pPr>
            <a:r>
              <a:rPr lang="en-US" sz="1692" kern="1200" dirty="0">
                <a:solidFill>
                  <a:schemeClr val="tx1"/>
                </a:solidFill>
                <a:latin typeface="Times New Roman" panose="02020603050405020304" pitchFamily="18" charset="0"/>
                <a:ea typeface="+mn-ea"/>
                <a:cs typeface="+mn-cs"/>
              </a:rPr>
              <a:t>December 2023</a:t>
            </a:r>
            <a:endParaRPr lang="en-US" dirty="0"/>
          </a:p>
        </p:txBody>
      </p:sp>
      <p:pic>
        <p:nvPicPr>
          <p:cNvPr id="11" name="Picture 10">
            <a:extLst>
              <a:ext uri="{FF2B5EF4-FFF2-40B4-BE49-F238E27FC236}">
                <a16:creationId xmlns:a16="http://schemas.microsoft.com/office/drawing/2014/main" id="{03019050-6B80-4978-949E-71EA8E57DF24}"/>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0794401" y="3062846"/>
            <a:ext cx="1135673" cy="561720"/>
          </a:xfrm>
          <a:prstGeom prst="rect">
            <a:avLst/>
          </a:prstGeom>
          <a:ln>
            <a:noFill/>
          </a:ln>
          <a:effectLst/>
        </p:spPr>
      </p:pic>
      <p:pic>
        <p:nvPicPr>
          <p:cNvPr id="1026" name="Picture 2">
            <a:extLst>
              <a:ext uri="{FF2B5EF4-FFF2-40B4-BE49-F238E27FC236}">
                <a16:creationId xmlns:a16="http://schemas.microsoft.com/office/drawing/2014/main" id="{3DB93E32-8A67-76C4-FA92-0A420DA8A673}"/>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0794401" y="1819877"/>
            <a:ext cx="963800" cy="96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683645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FF0CC6-C088-A648-FCAB-411CD4334FD3}"/>
              </a:ext>
            </a:extLst>
          </p:cNvPr>
          <p:cNvSpPr>
            <a:spLocks noGrp="1"/>
          </p:cNvSpPr>
          <p:nvPr>
            <p:ph type="title"/>
          </p:nvPr>
        </p:nvSpPr>
        <p:spPr/>
        <p:txBody>
          <a:bodyPr/>
          <a:lstStyle/>
          <a:p>
            <a:r>
              <a:rPr lang="en-US" dirty="0"/>
              <a:t>Beam Loading in </a:t>
            </a:r>
            <a:r>
              <a:rPr lang="en-US" dirty="0" err="1"/>
              <a:t>RF_Track</a:t>
            </a:r>
            <a:endParaRPr lang="en-US" dirty="0"/>
          </a:p>
        </p:txBody>
      </p:sp>
      <p:sp>
        <p:nvSpPr>
          <p:cNvPr id="3" name="Content Placeholder 2">
            <a:extLst>
              <a:ext uri="{FF2B5EF4-FFF2-40B4-BE49-F238E27FC236}">
                <a16:creationId xmlns:a16="http://schemas.microsoft.com/office/drawing/2014/main" id="{787AEE4A-D5F1-A23C-4C3C-511C8225BB6A}"/>
              </a:ext>
            </a:extLst>
          </p:cNvPr>
          <p:cNvSpPr>
            <a:spLocks noGrp="1"/>
          </p:cNvSpPr>
          <p:nvPr>
            <p:ph idx="1"/>
          </p:nvPr>
        </p:nvSpPr>
        <p:spPr>
          <a:xfrm>
            <a:off x="594348" y="955840"/>
            <a:ext cx="11055891" cy="5653965"/>
          </a:xfrm>
        </p:spPr>
        <p:txBody>
          <a:bodyPr>
            <a:normAutofit/>
          </a:bodyPr>
          <a:lstStyle/>
          <a:p>
            <a:r>
              <a:rPr lang="en-GB" sz="1800" dirty="0"/>
              <a:t>Gradient reduction due to beam-cavity interaction can be understood with the Power-Diffusive model </a:t>
            </a:r>
          </a:p>
          <a:p>
            <a:r>
              <a:rPr lang="en-GB" sz="1800" dirty="0"/>
              <a:t>Self consistent module: additional decelerating kick attached to Drift spaces, TW and SW structure, field maps</a:t>
            </a:r>
          </a:p>
          <a:p>
            <a:r>
              <a:rPr lang="en-US" sz="1800" dirty="0"/>
              <a:t>Compute force while tracking</a:t>
            </a:r>
          </a:p>
          <a:p>
            <a:endParaRPr lang="en-GB" sz="1800" dirty="0"/>
          </a:p>
          <a:p>
            <a:endParaRPr lang="en-US" sz="1800" dirty="0"/>
          </a:p>
          <a:p>
            <a:endParaRPr lang="en-GB" sz="1600" dirty="0"/>
          </a:p>
        </p:txBody>
      </p:sp>
      <p:grpSp>
        <p:nvGrpSpPr>
          <p:cNvPr id="26" name="Group 25">
            <a:extLst>
              <a:ext uri="{FF2B5EF4-FFF2-40B4-BE49-F238E27FC236}">
                <a16:creationId xmlns:a16="http://schemas.microsoft.com/office/drawing/2014/main" id="{18D488C4-8C7B-6F12-BC9F-796C187AC5B5}"/>
              </a:ext>
            </a:extLst>
          </p:cNvPr>
          <p:cNvGrpSpPr/>
          <p:nvPr/>
        </p:nvGrpSpPr>
        <p:grpSpPr>
          <a:xfrm>
            <a:off x="1095237" y="2355667"/>
            <a:ext cx="3408669" cy="1532657"/>
            <a:chOff x="4387173" y="1493614"/>
            <a:chExt cx="4075892" cy="2096929"/>
          </a:xfrm>
        </p:grpSpPr>
        <p:pic>
          <p:nvPicPr>
            <p:cNvPr id="7" name="Picture 6">
              <a:extLst>
                <a:ext uri="{FF2B5EF4-FFF2-40B4-BE49-F238E27FC236}">
                  <a16:creationId xmlns:a16="http://schemas.microsoft.com/office/drawing/2014/main" id="{8B2F9897-182C-EA5A-721E-FA8392CABDF7}"/>
                </a:ext>
              </a:extLst>
            </p:cNvPr>
            <p:cNvPicPr>
              <a:picLocks noChangeAspect="1"/>
            </p:cNvPicPr>
            <p:nvPr/>
          </p:nvPicPr>
          <p:blipFill rotWithShape="1">
            <a:blip r:embed="rId2"/>
            <a:srcRect l="7918" t="46932" r="51509" b="6521"/>
            <a:stretch/>
          </p:blipFill>
          <p:spPr>
            <a:xfrm>
              <a:off x="4387173" y="1493614"/>
              <a:ext cx="4075892" cy="2096929"/>
            </a:xfrm>
            <a:prstGeom prst="rect">
              <a:avLst/>
            </a:prstGeom>
          </p:spPr>
        </p:pic>
        <p:sp>
          <p:nvSpPr>
            <p:cNvPr id="19" name="Rectangle 18">
              <a:extLst>
                <a:ext uri="{FF2B5EF4-FFF2-40B4-BE49-F238E27FC236}">
                  <a16:creationId xmlns:a16="http://schemas.microsoft.com/office/drawing/2014/main" id="{396271CA-6F4B-51C0-B0CF-F8D05B253887}"/>
                </a:ext>
              </a:extLst>
            </p:cNvPr>
            <p:cNvSpPr/>
            <p:nvPr/>
          </p:nvSpPr>
          <p:spPr>
            <a:xfrm>
              <a:off x="5175504" y="3005328"/>
              <a:ext cx="3011424" cy="329184"/>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 name="Straight Connector 20">
              <a:extLst>
                <a:ext uri="{FF2B5EF4-FFF2-40B4-BE49-F238E27FC236}">
                  <a16:creationId xmlns:a16="http://schemas.microsoft.com/office/drawing/2014/main" id="{E70C246B-E460-9A3F-CC4D-18DF2373607A}"/>
                </a:ext>
              </a:extLst>
            </p:cNvPr>
            <p:cNvCxnSpPr>
              <a:cxnSpLocks/>
            </p:cNvCxnSpPr>
            <p:nvPr/>
          </p:nvCxnSpPr>
          <p:spPr>
            <a:xfrm>
              <a:off x="6266307" y="2865120"/>
              <a:ext cx="0" cy="5829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B1CD6162-ED77-0BCB-CB21-96D71802D9A2}"/>
                </a:ext>
              </a:extLst>
            </p:cNvPr>
            <p:cNvCxnSpPr>
              <a:cxnSpLocks/>
            </p:cNvCxnSpPr>
            <p:nvPr/>
          </p:nvCxnSpPr>
          <p:spPr>
            <a:xfrm>
              <a:off x="7893177" y="2865120"/>
              <a:ext cx="0" cy="582930"/>
            </a:xfrm>
            <a:prstGeom prst="line">
              <a:avLst/>
            </a:prstGeom>
            <a:ln w="38100">
              <a:solidFill>
                <a:schemeClr val="tx1"/>
              </a:solidFill>
            </a:ln>
          </p:spPr>
          <p:style>
            <a:lnRef idx="1">
              <a:schemeClr val="accent1"/>
            </a:lnRef>
            <a:fillRef idx="0">
              <a:schemeClr val="accent1"/>
            </a:fillRef>
            <a:effectRef idx="0">
              <a:schemeClr val="accent1"/>
            </a:effectRef>
            <a:fontRef idx="minor">
              <a:schemeClr val="tx1"/>
            </a:fontRef>
          </p:style>
        </p:cxnSp>
      </p:grpSp>
      <p:pic>
        <p:nvPicPr>
          <p:cNvPr id="9" name="Picture 8">
            <a:extLst>
              <a:ext uri="{FF2B5EF4-FFF2-40B4-BE49-F238E27FC236}">
                <a16:creationId xmlns:a16="http://schemas.microsoft.com/office/drawing/2014/main" id="{5C509AEB-04A6-BAC4-D4A4-F28B5D4D84FA}"/>
              </a:ext>
            </a:extLst>
          </p:cNvPr>
          <p:cNvPicPr>
            <a:picLocks noChangeAspect="1"/>
          </p:cNvPicPr>
          <p:nvPr/>
        </p:nvPicPr>
        <p:blipFill rotWithShape="1">
          <a:blip r:embed="rId3"/>
          <a:srcRect l="-1576" t="32665" r="1576"/>
          <a:stretch/>
        </p:blipFill>
        <p:spPr>
          <a:xfrm>
            <a:off x="257985" y="4965730"/>
            <a:ext cx="5563695" cy="1210217"/>
          </a:xfrm>
          <a:prstGeom prst="rect">
            <a:avLst/>
          </a:prstGeom>
          <a:ln>
            <a:solidFill>
              <a:schemeClr val="accent6"/>
            </a:solidFill>
          </a:ln>
        </p:spPr>
      </p:pic>
      <p:sp>
        <p:nvSpPr>
          <p:cNvPr id="10" name="TextBox 9">
            <a:extLst>
              <a:ext uri="{FF2B5EF4-FFF2-40B4-BE49-F238E27FC236}">
                <a16:creationId xmlns:a16="http://schemas.microsoft.com/office/drawing/2014/main" id="{0BE547E4-E1BF-1BE3-D5E1-ED3615C4846D}"/>
              </a:ext>
            </a:extLst>
          </p:cNvPr>
          <p:cNvSpPr txBox="1"/>
          <p:nvPr/>
        </p:nvSpPr>
        <p:spPr>
          <a:xfrm>
            <a:off x="0" y="6539118"/>
            <a:ext cx="11597651" cy="415498"/>
          </a:xfrm>
          <a:prstGeom prst="rect">
            <a:avLst/>
          </a:prstGeom>
          <a:noFill/>
        </p:spPr>
        <p:txBody>
          <a:bodyPr wrap="square">
            <a:spAutoFit/>
          </a:bodyPr>
          <a:lstStyle/>
          <a:p>
            <a:r>
              <a:rPr lang="en-US" sz="1050" dirty="0"/>
              <a:t>More in : </a:t>
            </a:r>
            <a:r>
              <a:rPr lang="en-US" sz="1050" b="0" i="0" dirty="0" err="1">
                <a:solidFill>
                  <a:srgbClr val="3F4350"/>
                </a:solidFill>
                <a:effectLst/>
                <a:latin typeface="Open Sans" panose="020B0606030504020204" pitchFamily="34" charset="0"/>
              </a:rPr>
              <a:t>J.Olivares</a:t>
            </a:r>
            <a:r>
              <a:rPr lang="en-US" sz="1050" b="0" i="0" dirty="0">
                <a:solidFill>
                  <a:srgbClr val="3F4350"/>
                </a:solidFill>
                <a:effectLst/>
                <a:latin typeface="Open Sans" panose="020B0606030504020204" pitchFamily="34" charset="0"/>
              </a:rPr>
              <a:t> </a:t>
            </a:r>
            <a:r>
              <a:rPr lang="en-US" sz="1050" b="0" i="0" dirty="0" err="1">
                <a:solidFill>
                  <a:srgbClr val="3F4350"/>
                </a:solidFill>
                <a:effectLst/>
                <a:latin typeface="Open Sans" panose="020B0606030504020204" pitchFamily="34" charset="0"/>
              </a:rPr>
              <a:t>Herrador</a:t>
            </a:r>
            <a:r>
              <a:rPr lang="en-US" sz="1050" b="0" i="0" dirty="0">
                <a:solidFill>
                  <a:srgbClr val="3F4350"/>
                </a:solidFill>
                <a:effectLst/>
                <a:latin typeface="Open Sans" panose="020B0606030504020204" pitchFamily="34" charset="0"/>
              </a:rPr>
              <a:t>, A. Latina, et. al. Beam Loading Simulation for Relativistic and </a:t>
            </a:r>
            <a:r>
              <a:rPr lang="en-US" sz="1050" b="0" i="0" dirty="0" err="1">
                <a:solidFill>
                  <a:srgbClr val="3F4350"/>
                </a:solidFill>
                <a:effectLst/>
                <a:latin typeface="Open Sans" panose="020B0606030504020204" pitchFamily="34" charset="0"/>
              </a:rPr>
              <a:t>Ultrarelativistic</a:t>
            </a:r>
            <a:r>
              <a:rPr lang="en-US" sz="1050" b="0" i="0" dirty="0">
                <a:solidFill>
                  <a:srgbClr val="3F4350"/>
                </a:solidFill>
                <a:effectLst/>
                <a:latin typeface="Open Sans" panose="020B0606030504020204" pitchFamily="34" charset="0"/>
              </a:rPr>
              <a:t> Beams in the Tracking Code RF-Track. Linac 2022 </a:t>
            </a:r>
            <a:r>
              <a:rPr lang="en-US" sz="1050" b="0" i="1" dirty="0">
                <a:solidFill>
                  <a:srgbClr val="3F4350"/>
                </a:solidFill>
                <a:effectLst/>
                <a:latin typeface="Open Sans" panose="020B0606030504020204" pitchFamily="34" charset="0"/>
              </a:rPr>
              <a:t>Edited</a:t>
            </a:r>
            <a:endParaRPr lang="en-US" sz="1050" b="0" i="0" dirty="0">
              <a:solidFill>
                <a:srgbClr val="3F4350"/>
              </a:solidFill>
              <a:effectLst/>
              <a:latin typeface="Open Sans" panose="020B0606030504020204" pitchFamily="34" charset="0"/>
            </a:endParaRPr>
          </a:p>
          <a:p>
            <a:endParaRPr lang="en-US" sz="1050" dirty="0"/>
          </a:p>
        </p:txBody>
      </p:sp>
      <p:sp>
        <p:nvSpPr>
          <p:cNvPr id="13" name="TextBox 12">
            <a:extLst>
              <a:ext uri="{FF2B5EF4-FFF2-40B4-BE49-F238E27FC236}">
                <a16:creationId xmlns:a16="http://schemas.microsoft.com/office/drawing/2014/main" id="{D60231EA-8479-F89C-F97D-D1B6C03FD28E}"/>
              </a:ext>
            </a:extLst>
          </p:cNvPr>
          <p:cNvSpPr txBox="1"/>
          <p:nvPr/>
        </p:nvSpPr>
        <p:spPr>
          <a:xfrm>
            <a:off x="257985" y="4482501"/>
            <a:ext cx="2305455" cy="369332"/>
          </a:xfrm>
          <a:prstGeom prst="rect">
            <a:avLst/>
          </a:prstGeom>
        </p:spPr>
        <p:style>
          <a:lnRef idx="2">
            <a:schemeClr val="accent6"/>
          </a:lnRef>
          <a:fillRef idx="1">
            <a:schemeClr val="lt1"/>
          </a:fillRef>
          <a:effectRef idx="0">
            <a:schemeClr val="accent6"/>
          </a:effectRef>
          <a:fontRef idx="minor">
            <a:schemeClr val="dk1"/>
          </a:fontRef>
        </p:style>
        <p:txBody>
          <a:bodyPr wrap="square">
            <a:spAutoFit/>
          </a:bodyPr>
          <a:lstStyle/>
          <a:p>
            <a:r>
              <a:rPr lang="en-GB" dirty="0"/>
              <a:t>power-diffusive model</a:t>
            </a:r>
            <a:r>
              <a:rPr lang="en-US" dirty="0"/>
              <a:t> </a:t>
            </a:r>
            <a:r>
              <a:rPr lang="en-GB" dirty="0"/>
              <a:t> </a:t>
            </a:r>
            <a:endParaRPr lang="en-US" dirty="0"/>
          </a:p>
        </p:txBody>
      </p:sp>
      <p:sp>
        <p:nvSpPr>
          <p:cNvPr id="11" name="Slide Number Placeholder 10">
            <a:extLst>
              <a:ext uri="{FF2B5EF4-FFF2-40B4-BE49-F238E27FC236}">
                <a16:creationId xmlns:a16="http://schemas.microsoft.com/office/drawing/2014/main" id="{75850158-0836-90F5-3FE3-FB31B1AD706D}"/>
              </a:ext>
            </a:extLst>
          </p:cNvPr>
          <p:cNvSpPr>
            <a:spLocks noGrp="1"/>
          </p:cNvSpPr>
          <p:nvPr>
            <p:ph type="sldNum" sz="quarter" idx="12"/>
          </p:nvPr>
        </p:nvSpPr>
        <p:spPr/>
        <p:txBody>
          <a:bodyPr/>
          <a:lstStyle/>
          <a:p>
            <a:fld id="{5CA7FF84-C275-44FB-B270-0E1F5CE1314E}" type="slidenum">
              <a:rPr lang="en-US" smtClean="0"/>
              <a:t>10</a:t>
            </a:fld>
            <a:endParaRPr lang="en-US" dirty="0"/>
          </a:p>
        </p:txBody>
      </p:sp>
      <p:grpSp>
        <p:nvGrpSpPr>
          <p:cNvPr id="6" name="Group 5">
            <a:extLst>
              <a:ext uri="{FF2B5EF4-FFF2-40B4-BE49-F238E27FC236}">
                <a16:creationId xmlns:a16="http://schemas.microsoft.com/office/drawing/2014/main" id="{6E03D833-E9ED-22AA-05A4-7BA43E62D7E7}"/>
              </a:ext>
            </a:extLst>
          </p:cNvPr>
          <p:cNvGrpSpPr/>
          <p:nvPr/>
        </p:nvGrpSpPr>
        <p:grpSpPr>
          <a:xfrm>
            <a:off x="5890747" y="2141282"/>
            <a:ext cx="6252789" cy="3379289"/>
            <a:chOff x="5890747" y="2141282"/>
            <a:chExt cx="6252789" cy="3379289"/>
          </a:xfrm>
        </p:grpSpPr>
        <p:pic>
          <p:nvPicPr>
            <p:cNvPr id="15" name="Picture 14">
              <a:extLst>
                <a:ext uri="{FF2B5EF4-FFF2-40B4-BE49-F238E27FC236}">
                  <a16:creationId xmlns:a16="http://schemas.microsoft.com/office/drawing/2014/main" id="{8D11C0E1-3141-9FB3-AFEA-B9589029A66C}"/>
                </a:ext>
              </a:extLst>
            </p:cNvPr>
            <p:cNvPicPr>
              <a:picLocks noChangeAspect="1"/>
            </p:cNvPicPr>
            <p:nvPr/>
          </p:nvPicPr>
          <p:blipFill>
            <a:blip r:embed="rId4"/>
            <a:stretch>
              <a:fillRect/>
            </a:stretch>
          </p:blipFill>
          <p:spPr>
            <a:xfrm>
              <a:off x="5890747" y="2141282"/>
              <a:ext cx="6137977" cy="3080725"/>
            </a:xfrm>
            <a:prstGeom prst="rect">
              <a:avLst/>
            </a:prstGeom>
          </p:spPr>
        </p:pic>
        <p:pic>
          <p:nvPicPr>
            <p:cNvPr id="5" name="Picture 4">
              <a:extLst>
                <a:ext uri="{FF2B5EF4-FFF2-40B4-BE49-F238E27FC236}">
                  <a16:creationId xmlns:a16="http://schemas.microsoft.com/office/drawing/2014/main" id="{D1BECEB4-C4C0-C1A7-3F19-83BC505B5163}"/>
                </a:ext>
              </a:extLst>
            </p:cNvPr>
            <p:cNvPicPr>
              <a:picLocks noChangeAspect="1"/>
            </p:cNvPicPr>
            <p:nvPr/>
          </p:nvPicPr>
          <p:blipFill rotWithShape="1">
            <a:blip r:embed="rId5"/>
            <a:srcRect t="91049" r="5261" b="234"/>
            <a:stretch/>
          </p:blipFill>
          <p:spPr>
            <a:xfrm>
              <a:off x="5890748" y="5197689"/>
              <a:ext cx="6252788" cy="322882"/>
            </a:xfrm>
            <a:prstGeom prst="rect">
              <a:avLst/>
            </a:prstGeom>
          </p:spPr>
        </p:pic>
      </p:grpSp>
    </p:spTree>
    <p:extLst>
      <p:ext uri="{BB962C8B-B14F-4D97-AF65-F5344CB8AC3E}">
        <p14:creationId xmlns:p14="http://schemas.microsoft.com/office/powerpoint/2010/main" val="41627318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3"/>
                                        </p:tgtEl>
                                        <p:attrNameLst>
                                          <p:attrName>style.visibility</p:attrName>
                                        </p:attrNameLst>
                                      </p:cBhvr>
                                      <p:to>
                                        <p:strVal val="visible"/>
                                      </p:to>
                                    </p:set>
                                    <p:animEffect transition="in" filter="fade">
                                      <p:cBhvr>
                                        <p:cTn id="13" dur="500"/>
                                        <p:tgtEl>
                                          <p:spTgt spid="13"/>
                                        </p:tgtEl>
                                      </p:cBhvr>
                                    </p:animEffect>
                                  </p:childTnLst>
                                </p:cTn>
                              </p:par>
                              <p:par>
                                <p:cTn id="14" presetID="10" presetClass="entr" presetSubtype="0" fill="hold" nodeType="with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Effect transition="in" filter="fade">
                                      <p:cBhvr>
                                        <p:cTn id="21" dur="500"/>
                                        <p:tgtEl>
                                          <p:spTgt spid="3">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nodeType="clickEffect">
                                  <p:stCondLst>
                                    <p:cond delay="0"/>
                                  </p:stCondLst>
                                  <p:childTnLst>
                                    <p:set>
                                      <p:cBhvr>
                                        <p:cTn id="25" dur="1" fill="hold">
                                          <p:stCondLst>
                                            <p:cond delay="0"/>
                                          </p:stCondLst>
                                        </p:cTn>
                                        <p:tgtEl>
                                          <p:spTgt spid="3">
                                            <p:txEl>
                                              <p:pRg st="2" end="2"/>
                                            </p:txEl>
                                          </p:spTgt>
                                        </p:tgtEl>
                                        <p:attrNameLst>
                                          <p:attrName>style.visibility</p:attrName>
                                        </p:attrNameLst>
                                      </p:cBhvr>
                                      <p:to>
                                        <p:strVal val="visible"/>
                                      </p:to>
                                    </p:set>
                                    <p:animEffect transition="in" filter="fade">
                                      <p:cBhvr>
                                        <p:cTn id="26" dur="500"/>
                                        <p:tgtEl>
                                          <p:spTgt spid="3">
                                            <p:txEl>
                                              <p:pRg st="2" end="2"/>
                                            </p:txEl>
                                          </p:spTgt>
                                        </p:tgtEl>
                                      </p:cBhvr>
                                    </p:animEffect>
                                  </p:childTnLst>
                                </p:cTn>
                              </p:par>
                              <p:par>
                                <p:cTn id="27" presetID="10" presetClass="entr" presetSubtype="0" fill="hold" nodeType="withEffect">
                                  <p:stCondLst>
                                    <p:cond delay="0"/>
                                  </p:stCondLst>
                                  <p:childTnLst>
                                    <p:set>
                                      <p:cBhvr>
                                        <p:cTn id="28" dur="1" fill="hold">
                                          <p:stCondLst>
                                            <p:cond delay="0"/>
                                          </p:stCondLst>
                                        </p:cTn>
                                        <p:tgtEl>
                                          <p:spTgt spid="26"/>
                                        </p:tgtEl>
                                        <p:attrNameLst>
                                          <p:attrName>style.visibility</p:attrName>
                                        </p:attrNameLst>
                                      </p:cBhvr>
                                      <p:to>
                                        <p:strVal val="visible"/>
                                      </p:to>
                                    </p:set>
                                    <p:animEffect transition="in" filter="fade">
                                      <p:cBhvr>
                                        <p:cTn id="29"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1D4C5D-6F71-F73B-1090-A4A199A2F849}"/>
              </a:ext>
            </a:extLst>
          </p:cNvPr>
          <p:cNvSpPr>
            <a:spLocks noGrp="1"/>
          </p:cNvSpPr>
          <p:nvPr>
            <p:ph type="title"/>
          </p:nvPr>
        </p:nvSpPr>
        <p:spPr>
          <a:xfrm>
            <a:off x="594065" y="54138"/>
            <a:ext cx="7674446" cy="603139"/>
          </a:xfrm>
        </p:spPr>
        <p:txBody>
          <a:bodyPr>
            <a:normAutofit/>
          </a:bodyPr>
          <a:lstStyle/>
          <a:p>
            <a:r>
              <a:rPr lang="en-US" dirty="0"/>
              <a:t>Beam Loading in </a:t>
            </a:r>
            <a:r>
              <a:rPr lang="en-US" dirty="0" err="1"/>
              <a:t>RF_Track</a:t>
            </a:r>
            <a:r>
              <a:rPr lang="en-US" dirty="0"/>
              <a:t> -Example (Octave)</a:t>
            </a:r>
          </a:p>
        </p:txBody>
      </p:sp>
      <p:pic>
        <p:nvPicPr>
          <p:cNvPr id="12" name="Picture 11">
            <a:extLst>
              <a:ext uri="{FF2B5EF4-FFF2-40B4-BE49-F238E27FC236}">
                <a16:creationId xmlns:a16="http://schemas.microsoft.com/office/drawing/2014/main" id="{B81B9D54-0A88-643F-4A24-6F85F43D338D}"/>
              </a:ext>
            </a:extLst>
          </p:cNvPr>
          <p:cNvPicPr>
            <a:picLocks noChangeAspect="1"/>
          </p:cNvPicPr>
          <p:nvPr/>
        </p:nvPicPr>
        <p:blipFill>
          <a:blip r:embed="rId3"/>
          <a:stretch>
            <a:fillRect/>
          </a:stretch>
        </p:blipFill>
        <p:spPr>
          <a:xfrm>
            <a:off x="895822" y="1051820"/>
            <a:ext cx="5907825" cy="5156471"/>
          </a:xfrm>
          <a:prstGeom prst="rect">
            <a:avLst/>
          </a:prstGeom>
        </p:spPr>
      </p:pic>
      <p:sp>
        <p:nvSpPr>
          <p:cNvPr id="3" name="Slide Number Placeholder 2">
            <a:extLst>
              <a:ext uri="{FF2B5EF4-FFF2-40B4-BE49-F238E27FC236}">
                <a16:creationId xmlns:a16="http://schemas.microsoft.com/office/drawing/2014/main" id="{9F06C6B2-83D9-07C1-6753-47849F6A67AC}"/>
              </a:ext>
            </a:extLst>
          </p:cNvPr>
          <p:cNvSpPr>
            <a:spLocks noGrp="1"/>
          </p:cNvSpPr>
          <p:nvPr>
            <p:ph type="sldNum" sz="quarter" idx="12"/>
          </p:nvPr>
        </p:nvSpPr>
        <p:spPr/>
        <p:txBody>
          <a:bodyPr/>
          <a:lstStyle/>
          <a:p>
            <a:fld id="{5CA7FF84-C275-44FB-B270-0E1F5CE1314E}" type="slidenum">
              <a:rPr lang="en-US" smtClean="0"/>
              <a:t>11</a:t>
            </a:fld>
            <a:endParaRPr lang="en-US" dirty="0"/>
          </a:p>
        </p:txBody>
      </p:sp>
      <p:cxnSp>
        <p:nvCxnSpPr>
          <p:cNvPr id="8" name="Straight Arrow Connector 7">
            <a:extLst>
              <a:ext uri="{FF2B5EF4-FFF2-40B4-BE49-F238E27FC236}">
                <a16:creationId xmlns:a16="http://schemas.microsoft.com/office/drawing/2014/main" id="{8CDE40CE-4A03-F8C7-D9DB-0AAE6E2FC205}"/>
              </a:ext>
            </a:extLst>
          </p:cNvPr>
          <p:cNvCxnSpPr/>
          <p:nvPr/>
        </p:nvCxnSpPr>
        <p:spPr>
          <a:xfrm flipH="1" flipV="1">
            <a:off x="3263248" y="4800598"/>
            <a:ext cx="355600" cy="3860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5EA2B0E3-9D70-3B01-A606-D298E981B133}"/>
              </a:ext>
            </a:extLst>
          </p:cNvPr>
          <p:cNvCxnSpPr/>
          <p:nvPr/>
        </p:nvCxnSpPr>
        <p:spPr>
          <a:xfrm flipH="1" flipV="1">
            <a:off x="5104893" y="4800598"/>
            <a:ext cx="355600" cy="38608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aphicFrame>
        <p:nvGraphicFramePr>
          <p:cNvPr id="5" name="Table 4">
            <a:extLst>
              <a:ext uri="{FF2B5EF4-FFF2-40B4-BE49-F238E27FC236}">
                <a16:creationId xmlns:a16="http://schemas.microsoft.com/office/drawing/2014/main" id="{5674222A-B531-9439-6450-F8F7F2F9D93F}"/>
              </a:ext>
            </a:extLst>
          </p:cNvPr>
          <p:cNvGraphicFramePr>
            <a:graphicFrameLocks noGrp="1"/>
          </p:cNvGraphicFramePr>
          <p:nvPr>
            <p:extLst>
              <p:ext uri="{D42A27DB-BD31-4B8C-83A1-F6EECF244321}">
                <p14:modId xmlns:p14="http://schemas.microsoft.com/office/powerpoint/2010/main" val="3670350891"/>
              </p:ext>
            </p:extLst>
          </p:nvPr>
        </p:nvGraphicFramePr>
        <p:xfrm>
          <a:off x="7711440" y="2354464"/>
          <a:ext cx="3584738" cy="3261360"/>
        </p:xfrm>
        <a:graphic>
          <a:graphicData uri="http://schemas.openxmlformats.org/drawingml/2006/table">
            <a:tbl>
              <a:tblPr firstRow="1" bandRow="1">
                <a:tableStyleId>{8799B23B-EC83-4686-B30A-512413B5E67A}</a:tableStyleId>
              </a:tblPr>
              <a:tblGrid>
                <a:gridCol w="2201773">
                  <a:extLst>
                    <a:ext uri="{9D8B030D-6E8A-4147-A177-3AD203B41FA5}">
                      <a16:colId xmlns:a16="http://schemas.microsoft.com/office/drawing/2014/main" val="1507413318"/>
                    </a:ext>
                  </a:extLst>
                </a:gridCol>
                <a:gridCol w="1382965">
                  <a:extLst>
                    <a:ext uri="{9D8B030D-6E8A-4147-A177-3AD203B41FA5}">
                      <a16:colId xmlns:a16="http://schemas.microsoft.com/office/drawing/2014/main" val="605345117"/>
                    </a:ext>
                  </a:extLst>
                </a:gridCol>
              </a:tblGrid>
              <a:tr h="4547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Parameter</a:t>
                      </a:r>
                    </a:p>
                    <a:p>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Value</a:t>
                      </a:r>
                    </a:p>
                    <a:p>
                      <a:endParaRPr lang="en-US" sz="1400" dirty="0"/>
                    </a:p>
                  </a:txBody>
                  <a:tcPr/>
                </a:tc>
                <a:extLst>
                  <a:ext uri="{0D108BD9-81ED-4DB2-BD59-A6C34878D82A}">
                    <a16:rowId xmlns:a16="http://schemas.microsoft.com/office/drawing/2014/main" val="1573047281"/>
                  </a:ext>
                </a:extLst>
              </a:tr>
              <a:tr h="267520">
                <a:tc>
                  <a:txBody>
                    <a:bodyPr/>
                    <a:lstStyle/>
                    <a:p>
                      <a:r>
                        <a:rPr lang="en-US" sz="1400" dirty="0"/>
                        <a:t>Structure frequency </a:t>
                      </a:r>
                    </a:p>
                  </a:txBody>
                  <a:tcPr/>
                </a:tc>
                <a:tc>
                  <a:txBody>
                    <a:bodyPr/>
                    <a:lstStyle/>
                    <a:p>
                      <a:r>
                        <a:rPr lang="en-US" sz="1400" dirty="0"/>
                        <a:t>2 GHz</a:t>
                      </a:r>
                    </a:p>
                  </a:txBody>
                  <a:tcPr/>
                </a:tc>
                <a:extLst>
                  <a:ext uri="{0D108BD9-81ED-4DB2-BD59-A6C34878D82A}">
                    <a16:rowId xmlns:a16="http://schemas.microsoft.com/office/drawing/2014/main" val="3683183439"/>
                  </a:ext>
                </a:extLst>
              </a:tr>
              <a:tr h="267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Q- factor</a:t>
                      </a:r>
                    </a:p>
                  </a:txBody>
                  <a:tcPr/>
                </a:tc>
                <a:tc>
                  <a:txBody>
                    <a:bodyPr/>
                    <a:lstStyle/>
                    <a:p>
                      <a:r>
                        <a:rPr lang="en-US" sz="1400" dirty="0"/>
                        <a:t>18346</a:t>
                      </a:r>
                    </a:p>
                  </a:txBody>
                  <a:tcPr/>
                </a:tc>
                <a:extLst>
                  <a:ext uri="{0D108BD9-81ED-4DB2-BD59-A6C34878D82A}">
                    <a16:rowId xmlns:a16="http://schemas.microsoft.com/office/drawing/2014/main" val="2232688300"/>
                  </a:ext>
                </a:extLst>
              </a:tr>
              <a:tr h="267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baseline="0" dirty="0"/>
                        <a:t>Input power</a:t>
                      </a:r>
                      <a:endParaRPr lang="en-US" sz="1400" dirty="0"/>
                    </a:p>
                  </a:txBody>
                  <a:tcPr/>
                </a:tc>
                <a:tc>
                  <a:txBody>
                    <a:bodyPr/>
                    <a:lstStyle/>
                    <a:p>
                      <a:r>
                        <a:rPr lang="en-US" sz="1400" dirty="0"/>
                        <a:t>59.54 MW</a:t>
                      </a:r>
                    </a:p>
                  </a:txBody>
                  <a:tcPr/>
                </a:tc>
                <a:extLst>
                  <a:ext uri="{0D108BD9-81ED-4DB2-BD59-A6C34878D82A}">
                    <a16:rowId xmlns:a16="http://schemas.microsoft.com/office/drawing/2014/main" val="4256798082"/>
                  </a:ext>
                </a:extLst>
              </a:tr>
              <a:tr h="267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Average</a:t>
                      </a:r>
                      <a:r>
                        <a:rPr lang="en-US" sz="1400" baseline="0" dirty="0"/>
                        <a:t> group velocity</a:t>
                      </a:r>
                      <a:endParaRPr lang="en-US" sz="14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0.0145</a:t>
                      </a:r>
                      <a:r>
                        <a:rPr lang="en-US" sz="1400" baseline="0" dirty="0"/>
                        <a:t> c</a:t>
                      </a:r>
                      <a:endParaRPr lang="en-US" sz="1400" dirty="0"/>
                    </a:p>
                  </a:txBody>
                  <a:tcPr/>
                </a:tc>
                <a:extLst>
                  <a:ext uri="{0D108BD9-81ED-4DB2-BD59-A6C34878D82A}">
                    <a16:rowId xmlns:a16="http://schemas.microsoft.com/office/drawing/2014/main" val="3719368222"/>
                  </a:ext>
                </a:extLst>
              </a:tr>
              <a:tr h="267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Filling</a:t>
                      </a:r>
                      <a:r>
                        <a:rPr lang="en-US" sz="1400" baseline="0" dirty="0"/>
                        <a:t> time</a:t>
                      </a:r>
                      <a:endParaRPr lang="en-US" sz="1400" dirty="0"/>
                    </a:p>
                  </a:txBody>
                  <a:tcPr/>
                </a:tc>
                <a:tc>
                  <a:txBody>
                    <a:bodyPr/>
                    <a:lstStyle/>
                    <a:p>
                      <a:r>
                        <a:rPr lang="en-US" sz="1400" dirty="0"/>
                        <a:t>333 ns</a:t>
                      </a:r>
                    </a:p>
                  </a:txBody>
                  <a:tcPr/>
                </a:tc>
                <a:extLst>
                  <a:ext uri="{0D108BD9-81ED-4DB2-BD59-A6C34878D82A}">
                    <a16:rowId xmlns:a16="http://schemas.microsoft.com/office/drawing/2014/main" val="3129121845"/>
                  </a:ext>
                </a:extLst>
              </a:tr>
              <a:tr h="267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noProof="0" dirty="0">
                          <a:solidFill>
                            <a:schemeClr val="tx1"/>
                          </a:solidFill>
                          <a:latin typeface="+mn-lt"/>
                          <a:ea typeface="+mn-ea"/>
                          <a:cs typeface="+mn-cs"/>
                        </a:rPr>
                        <a:t>Number of bunch per train</a:t>
                      </a:r>
                      <a:endParaRPr lang="en-US" sz="1400" kern="1200" dirty="0">
                        <a:solidFill>
                          <a:schemeClr val="tx1"/>
                        </a:solidFill>
                        <a:latin typeface="+mn-lt"/>
                        <a:ea typeface="+mn-ea"/>
                        <a:cs typeface="+mn-cs"/>
                      </a:endParaRP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kern="1200" noProof="0" dirty="0">
                          <a:solidFill>
                            <a:schemeClr val="tx1"/>
                          </a:solidFill>
                          <a:latin typeface="+mn-lt"/>
                          <a:ea typeface="+mn-ea"/>
                          <a:cs typeface="+mn-cs"/>
                        </a:rPr>
                        <a:t>312</a:t>
                      </a:r>
                    </a:p>
                  </a:txBody>
                  <a:tcPr/>
                </a:tc>
                <a:extLst>
                  <a:ext uri="{0D108BD9-81ED-4DB2-BD59-A6C34878D82A}">
                    <a16:rowId xmlns:a16="http://schemas.microsoft.com/office/drawing/2014/main" val="120317049"/>
                  </a:ext>
                </a:extLst>
              </a:tr>
              <a:tr h="26752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400" dirty="0"/>
                        <a:t>Bunch spacing</a:t>
                      </a:r>
                    </a:p>
                  </a:txBody>
                  <a:tcPr/>
                </a:tc>
                <a:tc>
                  <a:txBody>
                    <a:bodyPr/>
                    <a:lstStyle/>
                    <a:p>
                      <a:r>
                        <a:rPr lang="en-US" sz="1400" dirty="0"/>
                        <a:t> 0.5  ns</a:t>
                      </a:r>
                    </a:p>
                  </a:txBody>
                  <a:tcPr/>
                </a:tc>
                <a:extLst>
                  <a:ext uri="{0D108BD9-81ED-4DB2-BD59-A6C34878D82A}">
                    <a16:rowId xmlns:a16="http://schemas.microsoft.com/office/drawing/2014/main" val="941429625"/>
                  </a:ext>
                </a:extLst>
              </a:tr>
              <a:tr h="267520">
                <a:tc>
                  <a:txBody>
                    <a:bodyPr/>
                    <a:lstStyle/>
                    <a:p>
                      <a:r>
                        <a:rPr lang="en-US" sz="1400" dirty="0"/>
                        <a:t>Population per bunch</a:t>
                      </a:r>
                    </a:p>
                  </a:txBody>
                  <a:tcPr/>
                </a:tc>
                <a:tc>
                  <a:txBody>
                    <a:bodyPr/>
                    <a:lstStyle/>
                    <a:p>
                      <a:r>
                        <a:rPr lang="en-US" sz="1400" dirty="0"/>
                        <a:t>7.5e9</a:t>
                      </a:r>
                    </a:p>
                  </a:txBody>
                  <a:tcPr/>
                </a:tc>
                <a:extLst>
                  <a:ext uri="{0D108BD9-81ED-4DB2-BD59-A6C34878D82A}">
                    <a16:rowId xmlns:a16="http://schemas.microsoft.com/office/drawing/2014/main" val="3521748673"/>
                  </a:ext>
                </a:extLst>
              </a:tr>
              <a:tr h="267520">
                <a:tc>
                  <a:txBody>
                    <a:bodyPr/>
                    <a:lstStyle/>
                    <a:p>
                      <a:r>
                        <a:rPr lang="en-US" sz="1400" dirty="0"/>
                        <a:t>Train length</a:t>
                      </a:r>
                    </a:p>
                  </a:txBody>
                  <a:tcPr/>
                </a:tc>
                <a:tc>
                  <a:txBody>
                    <a:bodyPr/>
                    <a:lstStyle/>
                    <a:p>
                      <a:r>
                        <a:rPr lang="en-US" sz="1400" dirty="0"/>
                        <a:t>156 ns</a:t>
                      </a:r>
                    </a:p>
                  </a:txBody>
                  <a:tcPr/>
                </a:tc>
                <a:extLst>
                  <a:ext uri="{0D108BD9-81ED-4DB2-BD59-A6C34878D82A}">
                    <a16:rowId xmlns:a16="http://schemas.microsoft.com/office/drawing/2014/main" val="18198319"/>
                  </a:ext>
                </a:extLst>
              </a:tr>
            </a:tbl>
          </a:graphicData>
        </a:graphic>
      </p:graphicFrame>
    </p:spTree>
    <p:extLst>
      <p:ext uri="{BB962C8B-B14F-4D97-AF65-F5344CB8AC3E}">
        <p14:creationId xmlns:p14="http://schemas.microsoft.com/office/powerpoint/2010/main" val="319727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1642EE3-F167-600E-E7C6-4F4CEEFD672F}"/>
              </a:ext>
            </a:extLst>
          </p:cNvPr>
          <p:cNvSpPr>
            <a:spLocks noGrp="1"/>
          </p:cNvSpPr>
          <p:nvPr>
            <p:ph type="sldNum" sz="quarter" idx="12"/>
          </p:nvPr>
        </p:nvSpPr>
        <p:spPr/>
        <p:txBody>
          <a:bodyPr/>
          <a:lstStyle/>
          <a:p>
            <a:fld id="{5CA7FF84-C275-44FB-B270-0E1F5CE1314E}" type="slidenum">
              <a:rPr lang="en-US" smtClean="0"/>
              <a:t>12</a:t>
            </a:fld>
            <a:endParaRPr lang="en-US" dirty="0"/>
          </a:p>
        </p:txBody>
      </p:sp>
      <p:pic>
        <p:nvPicPr>
          <p:cNvPr id="5" name="Picture 12" descr="Beneficiaries - Logo Cern Clipart (591x591), Png Download">
            <a:extLst>
              <a:ext uri="{FF2B5EF4-FFF2-40B4-BE49-F238E27FC236}">
                <a16:creationId xmlns:a16="http://schemas.microsoft.com/office/drawing/2014/main" id="{6C205E69-A319-00CD-F5BC-DF54E8E7162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3686" y="2091215"/>
            <a:ext cx="934861" cy="93486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25578ABF-5283-E903-8230-4CCBE2F9E30E}"/>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3279" y="4225898"/>
            <a:ext cx="1135673" cy="561720"/>
          </a:xfrm>
          <a:prstGeom prst="rect">
            <a:avLst/>
          </a:prstGeom>
          <a:ln>
            <a:noFill/>
          </a:ln>
          <a:effectLst/>
        </p:spPr>
      </p:pic>
      <p:pic>
        <p:nvPicPr>
          <p:cNvPr id="7" name="Picture 2">
            <a:extLst>
              <a:ext uri="{FF2B5EF4-FFF2-40B4-BE49-F238E27FC236}">
                <a16:creationId xmlns:a16="http://schemas.microsoft.com/office/drawing/2014/main" id="{28B2DA43-D2D4-6AF5-D59D-D1F27374AAAD}"/>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9216" y="3095223"/>
            <a:ext cx="963800" cy="963800"/>
          </a:xfrm>
          <a:prstGeom prst="rect">
            <a:avLst/>
          </a:prstGeom>
          <a:noFill/>
          <a:extLst>
            <a:ext uri="{909E8E84-426E-40DD-AFC4-6F175D3DCCD1}">
              <a14:hiddenFill xmlns:a14="http://schemas.microsoft.com/office/drawing/2010/main">
                <a:solidFill>
                  <a:srgbClr val="FFFFFF"/>
                </a:solidFill>
              </a14:hiddenFill>
            </a:ext>
          </a:extLst>
        </p:spPr>
      </p:pic>
      <p:sp>
        <p:nvSpPr>
          <p:cNvPr id="8" name="Content Placeholder 1">
            <a:extLst>
              <a:ext uri="{FF2B5EF4-FFF2-40B4-BE49-F238E27FC236}">
                <a16:creationId xmlns:a16="http://schemas.microsoft.com/office/drawing/2014/main" id="{EAA91811-F6B3-2683-10C5-A20ABF458871}"/>
              </a:ext>
            </a:extLst>
          </p:cNvPr>
          <p:cNvSpPr txBox="1">
            <a:spLocks/>
          </p:cNvSpPr>
          <p:nvPr/>
        </p:nvSpPr>
        <p:spPr>
          <a:xfrm>
            <a:off x="1829963" y="1882668"/>
            <a:ext cx="6046711" cy="3218722"/>
          </a:xfrm>
          <a:prstGeom prst="rect">
            <a:avLst/>
          </a:prstGeom>
          <a:ln w="57150">
            <a:solidFill>
              <a:schemeClr val="accent2"/>
            </a:solidFill>
          </a:ln>
        </p:spPr>
        <p:txBody>
          <a:bodyPr vert="horz" lIns="91440" tIns="45720" rIns="91440" bIns="45720" rtlCol="0">
            <a:normAutofit/>
          </a:bodyPr>
          <a:lstStyle>
            <a:lvl1pPr marL="342900" indent="-342900" algn="l" defTabSz="914400" rtl="0" eaLnBrk="1" latinLnBrk="0" hangingPunct="1">
              <a:lnSpc>
                <a:spcPct val="90000"/>
              </a:lnSpc>
              <a:spcBef>
                <a:spcPts val="1000"/>
              </a:spcBef>
              <a:buClr>
                <a:schemeClr val="accent1"/>
              </a:buClr>
              <a:buFont typeface="Wingdings" panose="05000000000000000000" pitchFamily="2" charset="2"/>
              <a:buChar char="v"/>
              <a:defRPr sz="20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p>
          <a:p>
            <a:r>
              <a:rPr lang="en-US" sz="2400" dirty="0">
                <a:solidFill>
                  <a:schemeClr val="bg2">
                    <a:lumMod val="90000"/>
                  </a:schemeClr>
                </a:solidFill>
              </a:rPr>
              <a:t>Introduction</a:t>
            </a:r>
          </a:p>
          <a:p>
            <a:r>
              <a:rPr lang="en-US" sz="2400" dirty="0">
                <a:solidFill>
                  <a:schemeClr val="bg2">
                    <a:lumMod val="90000"/>
                  </a:schemeClr>
                </a:solidFill>
              </a:rPr>
              <a:t>Beam Loading effect</a:t>
            </a:r>
          </a:p>
          <a:p>
            <a:r>
              <a:rPr lang="en-US" sz="2400" dirty="0">
                <a:solidFill>
                  <a:schemeClr val="bg2">
                    <a:lumMod val="90000"/>
                  </a:schemeClr>
                </a:solidFill>
              </a:rPr>
              <a:t>RF-Track and Beam Loading</a:t>
            </a:r>
          </a:p>
          <a:p>
            <a:r>
              <a:rPr lang="en-US" sz="2400" dirty="0">
                <a:solidFill>
                  <a:schemeClr val="bg2">
                    <a:lumMod val="90000"/>
                  </a:schemeClr>
                </a:solidFill>
              </a:rPr>
              <a:t>Simulation and Results</a:t>
            </a:r>
          </a:p>
          <a:p>
            <a:r>
              <a:rPr lang="en-US" sz="2400" dirty="0">
                <a:solidFill>
                  <a:schemeClr val="bg2">
                    <a:lumMod val="90000"/>
                  </a:schemeClr>
                </a:solidFill>
              </a:rPr>
              <a:t>Summery</a:t>
            </a:r>
          </a:p>
          <a:p>
            <a:endParaRPr lang="en-US" sz="2400" dirty="0"/>
          </a:p>
          <a:p>
            <a:endParaRPr lang="en-US" sz="2400" dirty="0"/>
          </a:p>
        </p:txBody>
      </p:sp>
      <p:sp>
        <p:nvSpPr>
          <p:cNvPr id="9" name="Content Placeholder 1">
            <a:extLst>
              <a:ext uri="{FF2B5EF4-FFF2-40B4-BE49-F238E27FC236}">
                <a16:creationId xmlns:a16="http://schemas.microsoft.com/office/drawing/2014/main" id="{27DB73E5-D20E-EBB2-C94B-7721F1C06B99}"/>
              </a:ext>
            </a:extLst>
          </p:cNvPr>
          <p:cNvSpPr txBox="1">
            <a:spLocks/>
          </p:cNvSpPr>
          <p:nvPr/>
        </p:nvSpPr>
        <p:spPr>
          <a:xfrm>
            <a:off x="1829962" y="1882668"/>
            <a:ext cx="6046711" cy="3218722"/>
          </a:xfrm>
          <a:prstGeom prst="rect">
            <a:avLst/>
          </a:prstGeom>
          <a:ln w="57150">
            <a:solidFill>
              <a:schemeClr val="accent2"/>
            </a:solidFill>
          </a:ln>
        </p:spPr>
        <p:txBody>
          <a:bodyPr vert="horz" lIns="91440" tIns="45720" rIns="91440" bIns="45720" rtlCol="0">
            <a:normAutofit/>
          </a:bodyPr>
          <a:lstStyle>
            <a:lvl1pPr marL="342900" indent="-342900" algn="l" defTabSz="914400" rtl="0" eaLnBrk="1" latinLnBrk="0" hangingPunct="1">
              <a:lnSpc>
                <a:spcPct val="90000"/>
              </a:lnSpc>
              <a:spcBef>
                <a:spcPts val="1000"/>
              </a:spcBef>
              <a:buClr>
                <a:schemeClr val="accent1"/>
              </a:buClr>
              <a:buFont typeface="Wingdings" panose="05000000000000000000" pitchFamily="2" charset="2"/>
              <a:buChar char="v"/>
              <a:defRPr sz="20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p>
          <a:p>
            <a:r>
              <a:rPr lang="en-US" sz="2400" dirty="0">
                <a:solidFill>
                  <a:schemeClr val="bg2">
                    <a:lumMod val="90000"/>
                  </a:schemeClr>
                </a:solidFill>
              </a:rPr>
              <a:t>Introduction</a:t>
            </a:r>
          </a:p>
          <a:p>
            <a:r>
              <a:rPr lang="en-US" sz="2400" dirty="0">
                <a:solidFill>
                  <a:schemeClr val="bg2">
                    <a:lumMod val="90000"/>
                  </a:schemeClr>
                </a:solidFill>
              </a:rPr>
              <a:t>Beam Loading effect</a:t>
            </a:r>
          </a:p>
          <a:p>
            <a:r>
              <a:rPr lang="en-US" sz="2400" dirty="0">
                <a:solidFill>
                  <a:schemeClr val="bg2">
                    <a:lumMod val="90000"/>
                  </a:schemeClr>
                </a:solidFill>
              </a:rPr>
              <a:t>RF-Track and Beam Loading</a:t>
            </a:r>
          </a:p>
          <a:p>
            <a:r>
              <a:rPr lang="en-US" sz="2400" dirty="0"/>
              <a:t>Simulation and Results</a:t>
            </a:r>
          </a:p>
          <a:p>
            <a:r>
              <a:rPr lang="en-US" sz="2400" dirty="0">
                <a:solidFill>
                  <a:schemeClr val="bg2">
                    <a:lumMod val="90000"/>
                  </a:schemeClr>
                </a:solidFill>
              </a:rPr>
              <a:t>Summery</a:t>
            </a:r>
          </a:p>
          <a:p>
            <a:endParaRPr lang="en-US" sz="2400" dirty="0"/>
          </a:p>
          <a:p>
            <a:endParaRPr lang="en-US" sz="2400" dirty="0"/>
          </a:p>
        </p:txBody>
      </p:sp>
    </p:spTree>
    <p:extLst>
      <p:ext uri="{BB962C8B-B14F-4D97-AF65-F5344CB8AC3E}">
        <p14:creationId xmlns:p14="http://schemas.microsoft.com/office/powerpoint/2010/main" val="356407416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9">
                                            <p:txEl>
                                              <p:pRg st="4" end="4"/>
                                            </p:txEl>
                                          </p:spTgt>
                                        </p:tgtEl>
                                        <p:attrNameLst>
                                          <p:attrName>style.visibility</p:attrName>
                                        </p:attrNameLst>
                                      </p:cBhvr>
                                      <p:to>
                                        <p:strVal val="visible"/>
                                      </p:to>
                                    </p:set>
                                    <p:animEffect transition="in" filter="wipe(left)">
                                      <p:cBhvr>
                                        <p:cTn id="7"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BE98D996-5B00-EFB1-8853-F54A21FE0564}"/>
              </a:ext>
            </a:extLst>
          </p:cNvPr>
          <p:cNvPicPr>
            <a:picLocks noChangeAspect="1"/>
          </p:cNvPicPr>
          <p:nvPr/>
        </p:nvPicPr>
        <p:blipFill>
          <a:blip r:embed="rId3"/>
          <a:stretch>
            <a:fillRect/>
          </a:stretch>
        </p:blipFill>
        <p:spPr>
          <a:xfrm>
            <a:off x="5092070" y="2557797"/>
            <a:ext cx="6261730" cy="1007131"/>
          </a:xfrm>
          <a:prstGeom prst="rect">
            <a:avLst/>
          </a:prstGeom>
          <a:ln>
            <a:solidFill>
              <a:srgbClr val="00B0F0"/>
            </a:solidFill>
          </a:ln>
        </p:spPr>
      </p:pic>
      <p:sp>
        <p:nvSpPr>
          <p:cNvPr id="2" name="Title 1">
            <a:extLst>
              <a:ext uri="{FF2B5EF4-FFF2-40B4-BE49-F238E27FC236}">
                <a16:creationId xmlns:a16="http://schemas.microsoft.com/office/drawing/2014/main" id="{885947F7-CB48-124B-2DD9-189D5CA10BCA}"/>
              </a:ext>
            </a:extLst>
          </p:cNvPr>
          <p:cNvSpPr>
            <a:spLocks noGrp="1"/>
          </p:cNvSpPr>
          <p:nvPr>
            <p:ph type="title"/>
          </p:nvPr>
        </p:nvSpPr>
        <p:spPr/>
        <p:txBody>
          <a:bodyPr/>
          <a:lstStyle/>
          <a:p>
            <a:r>
              <a:rPr lang="en-US" dirty="0"/>
              <a:t>Challenges</a:t>
            </a:r>
          </a:p>
        </p:txBody>
      </p:sp>
      <p:sp>
        <p:nvSpPr>
          <p:cNvPr id="3" name="Content Placeholder 2">
            <a:extLst>
              <a:ext uri="{FF2B5EF4-FFF2-40B4-BE49-F238E27FC236}">
                <a16:creationId xmlns:a16="http://schemas.microsoft.com/office/drawing/2014/main" id="{A93A24E7-FAD8-CA7E-2B18-1C5B2734452E}"/>
              </a:ext>
            </a:extLst>
          </p:cNvPr>
          <p:cNvSpPr>
            <a:spLocks noGrp="1"/>
          </p:cNvSpPr>
          <p:nvPr>
            <p:ph idx="1"/>
          </p:nvPr>
        </p:nvSpPr>
        <p:spPr/>
        <p:txBody>
          <a:bodyPr/>
          <a:lstStyle/>
          <a:p>
            <a:r>
              <a:rPr lang="en-US" dirty="0"/>
              <a:t>Capture Linac includes both e- e+ with  large energy-spread, large-bunch-length, large-emittance</a:t>
            </a:r>
          </a:p>
          <a:p>
            <a:r>
              <a:rPr lang="en-US" dirty="0"/>
              <a:t>Structure suffers from both e- and e+ Beam Loading</a:t>
            </a:r>
          </a:p>
          <a:p>
            <a:r>
              <a:rPr lang="en-US" dirty="0"/>
              <a:t>Goal: Preserve as many e+ as possible and prepare them for entry into the pre-damping ring for emittance reduction</a:t>
            </a:r>
          </a:p>
          <a:p>
            <a:endParaRPr lang="en-US" dirty="0"/>
          </a:p>
        </p:txBody>
      </p:sp>
      <p:sp>
        <p:nvSpPr>
          <p:cNvPr id="24" name="Oval 23">
            <a:extLst>
              <a:ext uri="{FF2B5EF4-FFF2-40B4-BE49-F238E27FC236}">
                <a16:creationId xmlns:a16="http://schemas.microsoft.com/office/drawing/2014/main" id="{2F4FBA6F-9245-A00F-1612-610FBA838456}"/>
              </a:ext>
            </a:extLst>
          </p:cNvPr>
          <p:cNvSpPr/>
          <p:nvPr/>
        </p:nvSpPr>
        <p:spPr>
          <a:xfrm>
            <a:off x="6349491" y="2579045"/>
            <a:ext cx="1235413" cy="77172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3" name="Oval 32">
            <a:extLst>
              <a:ext uri="{FF2B5EF4-FFF2-40B4-BE49-F238E27FC236}">
                <a16:creationId xmlns:a16="http://schemas.microsoft.com/office/drawing/2014/main" id="{AEBA732F-A42D-2C0D-F806-C999FCFBE5E7}"/>
              </a:ext>
            </a:extLst>
          </p:cNvPr>
          <p:cNvSpPr/>
          <p:nvPr/>
        </p:nvSpPr>
        <p:spPr>
          <a:xfrm>
            <a:off x="5718303" y="2605676"/>
            <a:ext cx="598253" cy="771723"/>
          </a:xfrm>
          <a:prstGeom prst="ellipse">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35" name="Connector: Curved 34">
            <a:extLst>
              <a:ext uri="{FF2B5EF4-FFF2-40B4-BE49-F238E27FC236}">
                <a16:creationId xmlns:a16="http://schemas.microsoft.com/office/drawing/2014/main" id="{F2A2C093-3187-249D-538B-F279BF993D7F}"/>
              </a:ext>
            </a:extLst>
          </p:cNvPr>
          <p:cNvCxnSpPr>
            <a:cxnSpLocks/>
            <a:stCxn id="33" idx="4"/>
          </p:cNvCxnSpPr>
          <p:nvPr/>
        </p:nvCxnSpPr>
        <p:spPr>
          <a:xfrm rot="5400000">
            <a:off x="4521866" y="2730026"/>
            <a:ext cx="848193" cy="2142937"/>
          </a:xfrm>
          <a:prstGeom prst="curvedConnector2">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46" name="Picture 45">
            <a:extLst>
              <a:ext uri="{FF2B5EF4-FFF2-40B4-BE49-F238E27FC236}">
                <a16:creationId xmlns:a16="http://schemas.microsoft.com/office/drawing/2014/main" id="{B1530248-5DDB-60C7-3406-5879505FC82B}"/>
              </a:ext>
            </a:extLst>
          </p:cNvPr>
          <p:cNvPicPr>
            <a:picLocks noChangeAspect="1"/>
          </p:cNvPicPr>
          <p:nvPr/>
        </p:nvPicPr>
        <p:blipFill>
          <a:blip r:embed="rId4"/>
          <a:stretch>
            <a:fillRect/>
          </a:stretch>
        </p:blipFill>
        <p:spPr>
          <a:xfrm>
            <a:off x="4042146" y="5524550"/>
            <a:ext cx="2173982" cy="1119025"/>
          </a:xfrm>
          <a:prstGeom prst="rect">
            <a:avLst/>
          </a:prstGeom>
          <a:ln>
            <a:solidFill>
              <a:srgbClr val="FF0000"/>
            </a:solidFill>
          </a:ln>
        </p:spPr>
      </p:pic>
      <p:sp>
        <p:nvSpPr>
          <p:cNvPr id="4" name="Slide Number Placeholder 3">
            <a:extLst>
              <a:ext uri="{FF2B5EF4-FFF2-40B4-BE49-F238E27FC236}">
                <a16:creationId xmlns:a16="http://schemas.microsoft.com/office/drawing/2014/main" id="{81504404-1713-6BB5-B6BF-C86AF7254A49}"/>
              </a:ext>
            </a:extLst>
          </p:cNvPr>
          <p:cNvSpPr>
            <a:spLocks noGrp="1"/>
          </p:cNvSpPr>
          <p:nvPr>
            <p:ph type="sldNum" sz="quarter" idx="12"/>
          </p:nvPr>
        </p:nvSpPr>
        <p:spPr/>
        <p:txBody>
          <a:bodyPr/>
          <a:lstStyle/>
          <a:p>
            <a:fld id="{5CA7FF84-C275-44FB-B270-0E1F5CE1314E}" type="slidenum">
              <a:rPr lang="en-US" smtClean="0"/>
              <a:t>13</a:t>
            </a:fld>
            <a:endParaRPr lang="en-US" dirty="0"/>
          </a:p>
        </p:txBody>
      </p:sp>
      <p:grpSp>
        <p:nvGrpSpPr>
          <p:cNvPr id="64" name="Group 63">
            <a:extLst>
              <a:ext uri="{FF2B5EF4-FFF2-40B4-BE49-F238E27FC236}">
                <a16:creationId xmlns:a16="http://schemas.microsoft.com/office/drawing/2014/main" id="{72BE830F-0F97-862A-8BFD-3DB3EA30FED8}"/>
              </a:ext>
            </a:extLst>
          </p:cNvPr>
          <p:cNvGrpSpPr/>
          <p:nvPr/>
        </p:nvGrpSpPr>
        <p:grpSpPr>
          <a:xfrm>
            <a:off x="6017430" y="3350768"/>
            <a:ext cx="5099995" cy="1910567"/>
            <a:chOff x="6017430" y="3350768"/>
            <a:chExt cx="5099995" cy="1910567"/>
          </a:xfrm>
        </p:grpSpPr>
        <p:pic>
          <p:nvPicPr>
            <p:cNvPr id="6" name="Picture 5">
              <a:extLst>
                <a:ext uri="{FF2B5EF4-FFF2-40B4-BE49-F238E27FC236}">
                  <a16:creationId xmlns:a16="http://schemas.microsoft.com/office/drawing/2014/main" id="{AECFA8C3-A2FA-144F-EE30-4A21D8127BCD}"/>
                </a:ext>
              </a:extLst>
            </p:cNvPr>
            <p:cNvPicPr>
              <a:picLocks noChangeAspect="1"/>
            </p:cNvPicPr>
            <p:nvPr/>
          </p:nvPicPr>
          <p:blipFill rotWithShape="1">
            <a:blip r:embed="rId5"/>
            <a:srcRect l="17103" t="60807" r="12117" b="14197"/>
            <a:stretch/>
          </p:blipFill>
          <p:spPr>
            <a:xfrm>
              <a:off x="6017430" y="3964882"/>
              <a:ext cx="5099995" cy="1296453"/>
            </a:xfrm>
            <a:prstGeom prst="rect">
              <a:avLst/>
            </a:prstGeom>
            <a:ln>
              <a:solidFill>
                <a:srgbClr val="FF0000"/>
              </a:solidFill>
            </a:ln>
          </p:spPr>
        </p:pic>
        <p:cxnSp>
          <p:nvCxnSpPr>
            <p:cNvPr id="62" name="Connector: Curved 61">
              <a:extLst>
                <a:ext uri="{FF2B5EF4-FFF2-40B4-BE49-F238E27FC236}">
                  <a16:creationId xmlns:a16="http://schemas.microsoft.com/office/drawing/2014/main" id="{012045F7-A84A-15D9-31F0-0417FE55931E}"/>
                </a:ext>
              </a:extLst>
            </p:cNvPr>
            <p:cNvCxnSpPr>
              <a:cxnSpLocks/>
              <a:stCxn id="24" idx="4"/>
              <a:endCxn id="6" idx="0"/>
            </p:cNvCxnSpPr>
            <p:nvPr/>
          </p:nvCxnSpPr>
          <p:spPr>
            <a:xfrm rot="16200000" flipH="1">
              <a:off x="7460256" y="2857710"/>
              <a:ext cx="614114" cy="1600230"/>
            </a:xfrm>
            <a:prstGeom prst="curvedConnector3">
              <a:avLst>
                <a:gd name="adj1" fmla="val 50000"/>
              </a:avLst>
            </a:prstGeom>
            <a:ln w="1905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30" name="Arrow: Right 29">
            <a:extLst>
              <a:ext uri="{FF2B5EF4-FFF2-40B4-BE49-F238E27FC236}">
                <a16:creationId xmlns:a16="http://schemas.microsoft.com/office/drawing/2014/main" id="{28AFB230-0066-A7D1-6F2D-1ECC5D80881D}"/>
              </a:ext>
            </a:extLst>
          </p:cNvPr>
          <p:cNvSpPr/>
          <p:nvPr/>
        </p:nvSpPr>
        <p:spPr>
          <a:xfrm>
            <a:off x="3653194" y="4396092"/>
            <a:ext cx="2951887" cy="328551"/>
          </a:xfrm>
          <a:prstGeom prst="rightArrow">
            <a:avLst>
              <a:gd name="adj1" fmla="val 40205"/>
              <a:gd name="adj2" fmla="val 70845"/>
            </a:avLst>
          </a:prstGeom>
          <a:solidFill>
            <a:srgbClr val="C00000"/>
          </a:solidFill>
          <a:ln>
            <a:solidFill>
              <a:srgbClr val="CC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0" name="Picture 9">
            <a:extLst>
              <a:ext uri="{FF2B5EF4-FFF2-40B4-BE49-F238E27FC236}">
                <a16:creationId xmlns:a16="http://schemas.microsoft.com/office/drawing/2014/main" id="{886F46B8-66DC-9301-E5F2-63DA09CCA421}"/>
              </a:ext>
            </a:extLst>
          </p:cNvPr>
          <p:cNvPicPr>
            <a:picLocks noChangeAspect="1"/>
          </p:cNvPicPr>
          <p:nvPr/>
        </p:nvPicPr>
        <p:blipFill>
          <a:blip r:embed="rId6"/>
          <a:stretch>
            <a:fillRect/>
          </a:stretch>
        </p:blipFill>
        <p:spPr>
          <a:xfrm>
            <a:off x="182304" y="3741215"/>
            <a:ext cx="3692189" cy="2868590"/>
          </a:xfrm>
          <a:prstGeom prst="rect">
            <a:avLst/>
          </a:prstGeom>
          <a:ln>
            <a:solidFill>
              <a:srgbClr val="FF0000"/>
            </a:solidFill>
          </a:ln>
        </p:spPr>
      </p:pic>
    </p:spTree>
    <p:extLst>
      <p:ext uri="{BB962C8B-B14F-4D97-AF65-F5344CB8AC3E}">
        <p14:creationId xmlns:p14="http://schemas.microsoft.com/office/powerpoint/2010/main" val="31878185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grpId="0" nodeType="clickEffect">
                                  <p:stCondLst>
                                    <p:cond delay="0"/>
                                  </p:stCondLst>
                                  <p:childTnLst>
                                    <p:set>
                                      <p:cBhvr>
                                        <p:cTn id="6" dur="1" fill="hold">
                                          <p:stCondLst>
                                            <p:cond delay="0"/>
                                          </p:stCondLst>
                                        </p:cTn>
                                        <p:tgtEl>
                                          <p:spTgt spid="24"/>
                                        </p:tgtEl>
                                        <p:attrNameLst>
                                          <p:attrName>style.visibility</p:attrName>
                                        </p:attrNameLst>
                                      </p:cBhvr>
                                      <p:to>
                                        <p:strVal val="visible"/>
                                      </p:to>
                                    </p:set>
                                    <p:animEffect transition="in" filter="wipe(up)">
                                      <p:cBhvr>
                                        <p:cTn id="7" dur="250"/>
                                        <p:tgtEl>
                                          <p:spTgt spid="24"/>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64"/>
                                        </p:tgtEl>
                                        <p:attrNameLst>
                                          <p:attrName>style.visibility</p:attrName>
                                        </p:attrNameLst>
                                      </p:cBhvr>
                                      <p:to>
                                        <p:strVal val="visible"/>
                                      </p:to>
                                    </p:set>
                                    <p:animEffect transition="in" filter="wipe(up)">
                                      <p:cBhvr>
                                        <p:cTn id="12" dur="500"/>
                                        <p:tgtEl>
                                          <p:spTgt spid="6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1" fill="hold" grpId="0" nodeType="clickEffect">
                                  <p:stCondLst>
                                    <p:cond delay="0"/>
                                  </p:stCondLst>
                                  <p:childTnLst>
                                    <p:set>
                                      <p:cBhvr>
                                        <p:cTn id="16" dur="1" fill="hold">
                                          <p:stCondLst>
                                            <p:cond delay="0"/>
                                          </p:stCondLst>
                                        </p:cTn>
                                        <p:tgtEl>
                                          <p:spTgt spid="33"/>
                                        </p:tgtEl>
                                        <p:attrNameLst>
                                          <p:attrName>style.visibility</p:attrName>
                                        </p:attrNameLst>
                                      </p:cBhvr>
                                      <p:to>
                                        <p:strVal val="visible"/>
                                      </p:to>
                                    </p:set>
                                    <p:animEffect transition="in" filter="wipe(up)">
                                      <p:cBhvr>
                                        <p:cTn id="17" dur="250"/>
                                        <p:tgtEl>
                                          <p:spTgt spid="33"/>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2" fill="hold" nodeType="clickEffect">
                                  <p:stCondLst>
                                    <p:cond delay="0"/>
                                  </p:stCondLst>
                                  <p:childTnLst>
                                    <p:set>
                                      <p:cBhvr>
                                        <p:cTn id="21" dur="1" fill="hold">
                                          <p:stCondLst>
                                            <p:cond delay="0"/>
                                          </p:stCondLst>
                                        </p:cTn>
                                        <p:tgtEl>
                                          <p:spTgt spid="35"/>
                                        </p:tgtEl>
                                        <p:attrNameLst>
                                          <p:attrName>style.visibility</p:attrName>
                                        </p:attrNameLst>
                                      </p:cBhvr>
                                      <p:to>
                                        <p:strVal val="visible"/>
                                      </p:to>
                                    </p:set>
                                    <p:animEffect transition="in" filter="wipe(right)">
                                      <p:cBhvr>
                                        <p:cTn id="22" dur="250"/>
                                        <p:tgtEl>
                                          <p:spTgt spid="35"/>
                                        </p:tgtEl>
                                      </p:cBhvr>
                                    </p:animEffect>
                                  </p:childTnLst>
                                </p:cTn>
                              </p:par>
                              <p:par>
                                <p:cTn id="23" presetID="22" presetClass="entr" presetSubtype="2" fill="hold" nodeType="withEffect">
                                  <p:stCondLst>
                                    <p:cond delay="0"/>
                                  </p:stCondLst>
                                  <p:childTnLst>
                                    <p:set>
                                      <p:cBhvr>
                                        <p:cTn id="24" dur="1" fill="hold">
                                          <p:stCondLst>
                                            <p:cond delay="0"/>
                                          </p:stCondLst>
                                        </p:cTn>
                                        <p:tgtEl>
                                          <p:spTgt spid="10"/>
                                        </p:tgtEl>
                                        <p:attrNameLst>
                                          <p:attrName>style.visibility</p:attrName>
                                        </p:attrNameLst>
                                      </p:cBhvr>
                                      <p:to>
                                        <p:strVal val="visible"/>
                                      </p:to>
                                    </p:set>
                                    <p:animEffect transition="in" filter="wipe(right)">
                                      <p:cBhvr>
                                        <p:cTn id="25" dur="250"/>
                                        <p:tgtEl>
                                          <p:spTgt spid="10"/>
                                        </p:tgtEl>
                                      </p:cBhvr>
                                    </p:animEffect>
                                  </p:childTnLst>
                                </p:cTn>
                              </p:par>
                              <p:par>
                                <p:cTn id="26" presetID="22" presetClass="entr" presetSubtype="2" fill="hold" nodeType="withEffect">
                                  <p:stCondLst>
                                    <p:cond delay="0"/>
                                  </p:stCondLst>
                                  <p:childTnLst>
                                    <p:set>
                                      <p:cBhvr>
                                        <p:cTn id="27" dur="1" fill="hold">
                                          <p:stCondLst>
                                            <p:cond delay="0"/>
                                          </p:stCondLst>
                                        </p:cTn>
                                        <p:tgtEl>
                                          <p:spTgt spid="46"/>
                                        </p:tgtEl>
                                        <p:attrNameLst>
                                          <p:attrName>style.visibility</p:attrName>
                                        </p:attrNameLst>
                                      </p:cBhvr>
                                      <p:to>
                                        <p:strVal val="visible"/>
                                      </p:to>
                                    </p:set>
                                    <p:animEffect transition="in" filter="wipe(right)">
                                      <p:cBhvr>
                                        <p:cTn id="28" dur="250"/>
                                        <p:tgtEl>
                                          <p:spTgt spid="46"/>
                                        </p:tgtEl>
                                      </p:cBhvr>
                                    </p:animEffect>
                                  </p:childTnLst>
                                </p:cTn>
                              </p:par>
                            </p:childTnLst>
                          </p:cTn>
                        </p:par>
                      </p:childTnLst>
                    </p:cTn>
                  </p:par>
                  <p:par>
                    <p:cTn id="29" fill="hold">
                      <p:stCondLst>
                        <p:cond delay="indefinite"/>
                      </p:stCondLst>
                      <p:childTnLst>
                        <p:par>
                          <p:cTn id="30" fill="hold">
                            <p:stCondLst>
                              <p:cond delay="0"/>
                            </p:stCondLst>
                            <p:childTnLst>
                              <p:par>
                                <p:cTn id="31" presetID="22" presetClass="entr" presetSubtype="8" fill="hold" grpId="0" nodeType="clickEffect">
                                  <p:stCondLst>
                                    <p:cond delay="0"/>
                                  </p:stCondLst>
                                  <p:childTnLst>
                                    <p:set>
                                      <p:cBhvr>
                                        <p:cTn id="32" dur="1" fill="hold">
                                          <p:stCondLst>
                                            <p:cond delay="0"/>
                                          </p:stCondLst>
                                        </p:cTn>
                                        <p:tgtEl>
                                          <p:spTgt spid="30"/>
                                        </p:tgtEl>
                                        <p:attrNameLst>
                                          <p:attrName>style.visibility</p:attrName>
                                        </p:attrNameLst>
                                      </p:cBhvr>
                                      <p:to>
                                        <p:strVal val="visible"/>
                                      </p:to>
                                    </p:set>
                                    <p:animEffect transition="in" filter="wipe(left)">
                                      <p:cBhvr>
                                        <p:cTn id="33" dur="250"/>
                                        <p:tgtEl>
                                          <p:spTgt spid="3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animBg="1"/>
      <p:bldP spid="33" grpId="0" animBg="1"/>
      <p:bldP spid="3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2D291E7-29D2-DDBA-B84D-B28BC974D5F1}"/>
              </a:ext>
            </a:extLst>
          </p:cNvPr>
          <p:cNvSpPr>
            <a:spLocks noGrp="1"/>
          </p:cNvSpPr>
          <p:nvPr>
            <p:ph type="title"/>
          </p:nvPr>
        </p:nvSpPr>
        <p:spPr/>
        <p:txBody>
          <a:bodyPr/>
          <a:lstStyle/>
          <a:p>
            <a:r>
              <a:rPr lang="en-US" dirty="0"/>
              <a:t>e- e+ outputs</a:t>
            </a:r>
          </a:p>
        </p:txBody>
      </p:sp>
      <mc:AlternateContent xmlns:mc="http://schemas.openxmlformats.org/markup-compatibility/2006" xmlns:a14="http://schemas.microsoft.com/office/drawing/2010/main">
        <mc:Choice Requires="a14">
          <p:sp>
            <p:nvSpPr>
              <p:cNvPr id="7" name="Content Placeholder 2">
                <a:extLst>
                  <a:ext uri="{FF2B5EF4-FFF2-40B4-BE49-F238E27FC236}">
                    <a16:creationId xmlns:a16="http://schemas.microsoft.com/office/drawing/2014/main" id="{6628307B-C502-DDF9-F233-476AED7915B2}"/>
                  </a:ext>
                </a:extLst>
              </p:cNvPr>
              <p:cNvSpPr>
                <a:spLocks noGrp="1"/>
              </p:cNvSpPr>
              <p:nvPr>
                <p:ph idx="1"/>
              </p:nvPr>
            </p:nvSpPr>
            <p:spPr>
              <a:xfrm>
                <a:off x="594349" y="955840"/>
                <a:ext cx="10515600" cy="5653965"/>
              </a:xfrm>
            </p:spPr>
            <p:txBody>
              <a:bodyPr>
                <a:normAutofit/>
              </a:bodyPr>
              <a:lstStyle/>
              <a:p>
                <a:r>
                  <a:rPr lang="en-GB" sz="1600" b="0" i="0" dirty="0">
                    <a:solidFill>
                      <a:srgbClr val="374151"/>
                    </a:solidFill>
                    <a:effectLst/>
                  </a:rPr>
                  <a:t>Most of the positrons are lost at the beginning of the pipe =&gt; </a:t>
                </a:r>
                <a:r>
                  <a:rPr lang="en-US" sz="1600" dirty="0">
                    <a:solidFill>
                      <a:srgbClr val="374151"/>
                    </a:solidFill>
                  </a:rPr>
                  <a:t>Cooling needs to be addressed.</a:t>
                </a:r>
                <a:endParaRPr lang="en-GB" sz="1600" dirty="0">
                  <a:solidFill>
                    <a:srgbClr val="374151"/>
                  </a:solidFill>
                </a:endParaRPr>
              </a:p>
              <a:p>
                <a:r>
                  <a:rPr lang="en-GB" sz="1600" b="0" i="0" dirty="0">
                    <a:solidFill>
                      <a:srgbClr val="374151"/>
                    </a:solidFill>
                    <a:effectLst/>
                  </a:rPr>
                  <a:t>Electrons have a phase shift </a:t>
                </a:r>
                <a:r>
                  <a:rPr lang="en-GB" sz="1600" dirty="0">
                    <a:solidFill>
                      <a:srgbClr val="374151"/>
                    </a:solidFill>
                  </a:rPr>
                  <a:t>of </a:t>
                </a:r>
                <a14:m>
                  <m:oMath xmlns:m="http://schemas.openxmlformats.org/officeDocument/2006/math">
                    <m:r>
                      <a:rPr lang="el-GR" sz="1600" b="0" i="1" smtClean="0">
                        <a:solidFill>
                          <a:srgbClr val="374151"/>
                        </a:solidFill>
                        <a:effectLst/>
                        <a:latin typeface="Cambria Math" panose="02040503050406030204" pitchFamily="18" charset="0"/>
                      </a:rPr>
                      <m:t>𝜋</m:t>
                    </m:r>
                  </m:oMath>
                </a14:m>
                <a:r>
                  <a:rPr lang="en-GB" sz="1600" b="0" i="0" dirty="0">
                    <a:solidFill>
                      <a:srgbClr val="374151"/>
                    </a:solidFill>
                    <a:effectLst/>
                  </a:rPr>
                  <a:t> degree apart with respect to positrons, moving to the accelerating phase</a:t>
                </a:r>
                <a:r>
                  <a:rPr lang="en-GB" sz="1600" dirty="0">
                    <a:solidFill>
                      <a:srgbClr val="374151"/>
                    </a:solidFill>
                  </a:rPr>
                  <a:t> </a:t>
                </a:r>
                <a:r>
                  <a:rPr lang="en-GB" sz="1600" b="0" i="0" dirty="0">
                    <a:solidFill>
                      <a:srgbClr val="374151"/>
                    </a:solidFill>
                    <a:effectLst/>
                  </a:rPr>
                  <a:t>and gaining energy.</a:t>
                </a:r>
                <a:endParaRPr lang="en-US" sz="2800" dirty="0"/>
              </a:p>
            </p:txBody>
          </p:sp>
        </mc:Choice>
        <mc:Fallback xmlns="">
          <p:sp>
            <p:nvSpPr>
              <p:cNvPr id="7" name="Content Placeholder 2">
                <a:extLst>
                  <a:ext uri="{FF2B5EF4-FFF2-40B4-BE49-F238E27FC236}">
                    <a16:creationId xmlns:a16="http://schemas.microsoft.com/office/drawing/2014/main" id="{6628307B-C502-DDF9-F233-476AED7915B2}"/>
                  </a:ext>
                </a:extLst>
              </p:cNvPr>
              <p:cNvSpPr>
                <a:spLocks noGrp="1" noRot="1" noChangeAspect="1" noMove="1" noResize="1" noEditPoints="1" noAdjustHandles="1" noChangeArrowheads="1" noChangeShapeType="1" noTextEdit="1"/>
              </p:cNvSpPr>
              <p:nvPr>
                <p:ph idx="1"/>
              </p:nvPr>
            </p:nvSpPr>
            <p:spPr>
              <a:xfrm>
                <a:off x="594349" y="955840"/>
                <a:ext cx="10515600" cy="5653965"/>
              </a:xfrm>
              <a:blipFill>
                <a:blip r:embed="rId3"/>
                <a:stretch>
                  <a:fillRect l="-232" t="-755"/>
                </a:stretch>
              </a:blipFill>
            </p:spPr>
            <p:txBody>
              <a:bodyPr/>
              <a:lstStyle/>
              <a:p>
                <a:r>
                  <a:rPr lang="en-US">
                    <a:noFill/>
                  </a:rPr>
                  <a:t> </a:t>
                </a:r>
              </a:p>
            </p:txBody>
          </p:sp>
        </mc:Fallback>
      </mc:AlternateContent>
      <p:grpSp>
        <p:nvGrpSpPr>
          <p:cNvPr id="3" name="Group 2">
            <a:extLst>
              <a:ext uri="{FF2B5EF4-FFF2-40B4-BE49-F238E27FC236}">
                <a16:creationId xmlns:a16="http://schemas.microsoft.com/office/drawing/2014/main" id="{FA40B06D-19E7-1081-C988-587B2599B57D}"/>
              </a:ext>
            </a:extLst>
          </p:cNvPr>
          <p:cNvGrpSpPr/>
          <p:nvPr/>
        </p:nvGrpSpPr>
        <p:grpSpPr>
          <a:xfrm>
            <a:off x="6532881" y="1702269"/>
            <a:ext cx="5388096" cy="1163639"/>
            <a:chOff x="7041135" y="1341422"/>
            <a:chExt cx="4602665" cy="1170028"/>
          </a:xfrm>
        </p:grpSpPr>
        <p:pic>
          <p:nvPicPr>
            <p:cNvPr id="5" name="Picture 4">
              <a:extLst>
                <a:ext uri="{FF2B5EF4-FFF2-40B4-BE49-F238E27FC236}">
                  <a16:creationId xmlns:a16="http://schemas.microsoft.com/office/drawing/2014/main" id="{A6C46146-6CF8-EB60-1795-E06E5BADEA0F}"/>
                </a:ext>
              </a:extLst>
            </p:cNvPr>
            <p:cNvPicPr>
              <a:picLocks noChangeAspect="1"/>
            </p:cNvPicPr>
            <p:nvPr/>
          </p:nvPicPr>
          <p:blipFill rotWithShape="1">
            <a:blip r:embed="rId4"/>
            <a:srcRect l="17103" t="60807" r="12117" b="14197"/>
            <a:stretch/>
          </p:blipFill>
          <p:spPr>
            <a:xfrm>
              <a:off x="7041135" y="1341422"/>
              <a:ext cx="4602665" cy="1170028"/>
            </a:xfrm>
            <a:prstGeom prst="rect">
              <a:avLst/>
            </a:prstGeom>
            <a:ln>
              <a:solidFill>
                <a:srgbClr val="00B0F0"/>
              </a:solidFill>
            </a:ln>
          </p:spPr>
        </p:pic>
        <p:sp>
          <p:nvSpPr>
            <p:cNvPr id="2" name="Arrow: Right 1">
              <a:extLst>
                <a:ext uri="{FF2B5EF4-FFF2-40B4-BE49-F238E27FC236}">
                  <a16:creationId xmlns:a16="http://schemas.microsoft.com/office/drawing/2014/main" id="{98B01BA8-691C-1CD5-5E81-5CDEABFA8BC3}"/>
                </a:ext>
              </a:extLst>
            </p:cNvPr>
            <p:cNvSpPr/>
            <p:nvPr/>
          </p:nvSpPr>
          <p:spPr>
            <a:xfrm>
              <a:off x="10574840" y="1753618"/>
              <a:ext cx="704506" cy="272610"/>
            </a:xfrm>
            <a:prstGeom prst="rightArrow">
              <a:avLst>
                <a:gd name="adj1" fmla="val 40205"/>
                <a:gd name="adj2" fmla="val 70845"/>
              </a:avLst>
            </a:prstGeom>
            <a:solidFill>
              <a:srgbClr val="C00000"/>
            </a:solidFill>
            <a:ln>
              <a:solidFill>
                <a:srgbClr val="CC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 name="Slide Number Placeholder 5">
            <a:extLst>
              <a:ext uri="{FF2B5EF4-FFF2-40B4-BE49-F238E27FC236}">
                <a16:creationId xmlns:a16="http://schemas.microsoft.com/office/drawing/2014/main" id="{2793CE27-D513-02E0-F930-800AB6831DC6}"/>
              </a:ext>
            </a:extLst>
          </p:cNvPr>
          <p:cNvSpPr>
            <a:spLocks noGrp="1"/>
          </p:cNvSpPr>
          <p:nvPr>
            <p:ph type="sldNum" sz="quarter" idx="12"/>
          </p:nvPr>
        </p:nvSpPr>
        <p:spPr/>
        <p:txBody>
          <a:bodyPr/>
          <a:lstStyle/>
          <a:p>
            <a:fld id="{5CA7FF84-C275-44FB-B270-0E1F5CE1314E}" type="slidenum">
              <a:rPr lang="en-US" smtClean="0"/>
              <a:t>14</a:t>
            </a:fld>
            <a:endParaRPr lang="en-US" dirty="0"/>
          </a:p>
        </p:txBody>
      </p:sp>
      <p:sp>
        <p:nvSpPr>
          <p:cNvPr id="14" name="Rectangle 13">
            <a:extLst>
              <a:ext uri="{FF2B5EF4-FFF2-40B4-BE49-F238E27FC236}">
                <a16:creationId xmlns:a16="http://schemas.microsoft.com/office/drawing/2014/main" id="{81A7A914-63AC-92EC-2D62-D6EE9F8C4233}"/>
              </a:ext>
            </a:extLst>
          </p:cNvPr>
          <p:cNvSpPr/>
          <p:nvPr/>
        </p:nvSpPr>
        <p:spPr>
          <a:xfrm>
            <a:off x="11310996" y="5067702"/>
            <a:ext cx="183334" cy="126530"/>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49BD08A-307A-D6D9-69F5-8EE2FFBA7290}"/>
              </a:ext>
            </a:extLst>
          </p:cNvPr>
          <p:cNvPicPr>
            <a:picLocks noChangeAspect="1"/>
          </p:cNvPicPr>
          <p:nvPr/>
        </p:nvPicPr>
        <p:blipFill>
          <a:blip r:embed="rId5"/>
          <a:stretch>
            <a:fillRect/>
          </a:stretch>
        </p:blipFill>
        <p:spPr>
          <a:xfrm>
            <a:off x="6359254" y="3018385"/>
            <a:ext cx="5495843" cy="3438943"/>
          </a:xfrm>
          <a:prstGeom prst="rect">
            <a:avLst/>
          </a:prstGeom>
        </p:spPr>
      </p:pic>
      <p:sp>
        <p:nvSpPr>
          <p:cNvPr id="13" name="Rectangle 12">
            <a:extLst>
              <a:ext uri="{FF2B5EF4-FFF2-40B4-BE49-F238E27FC236}">
                <a16:creationId xmlns:a16="http://schemas.microsoft.com/office/drawing/2014/main" id="{6568DC94-73BD-D99D-B60F-D795B88C1AFC}"/>
              </a:ext>
            </a:extLst>
          </p:cNvPr>
          <p:cNvSpPr/>
          <p:nvPr/>
        </p:nvSpPr>
        <p:spPr>
          <a:xfrm>
            <a:off x="11461162" y="5004436"/>
            <a:ext cx="169646" cy="12653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8" name="Rectangle 17">
            <a:extLst>
              <a:ext uri="{FF2B5EF4-FFF2-40B4-BE49-F238E27FC236}">
                <a16:creationId xmlns:a16="http://schemas.microsoft.com/office/drawing/2014/main" id="{F9E280A0-8B71-1831-7F88-6EA1953A8CF1}"/>
              </a:ext>
            </a:extLst>
          </p:cNvPr>
          <p:cNvSpPr/>
          <p:nvPr/>
        </p:nvSpPr>
        <p:spPr>
          <a:xfrm>
            <a:off x="11376339" y="5033896"/>
            <a:ext cx="169646" cy="12653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Rectangle 19">
            <a:extLst>
              <a:ext uri="{FF2B5EF4-FFF2-40B4-BE49-F238E27FC236}">
                <a16:creationId xmlns:a16="http://schemas.microsoft.com/office/drawing/2014/main" id="{369DD38F-58DE-2C06-4059-BB0D44B1133A}"/>
              </a:ext>
            </a:extLst>
          </p:cNvPr>
          <p:cNvSpPr/>
          <p:nvPr/>
        </p:nvSpPr>
        <p:spPr>
          <a:xfrm>
            <a:off x="11362784" y="5038242"/>
            <a:ext cx="169646" cy="126531"/>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15">
            <a:extLst>
              <a:ext uri="{FF2B5EF4-FFF2-40B4-BE49-F238E27FC236}">
                <a16:creationId xmlns:a16="http://schemas.microsoft.com/office/drawing/2014/main" id="{D71119F6-B500-B85D-EB6A-B40731CD80B4}"/>
              </a:ext>
            </a:extLst>
          </p:cNvPr>
          <p:cNvPicPr>
            <a:picLocks noChangeAspect="1"/>
          </p:cNvPicPr>
          <p:nvPr/>
        </p:nvPicPr>
        <p:blipFill rotWithShape="1">
          <a:blip r:embed="rId6"/>
          <a:srcRect l="15176" t="1" b="14609"/>
          <a:stretch/>
        </p:blipFill>
        <p:spPr>
          <a:xfrm>
            <a:off x="11357868" y="5038850"/>
            <a:ext cx="103294" cy="67689"/>
          </a:xfrm>
          <a:prstGeom prst="rect">
            <a:avLst/>
          </a:prstGeom>
        </p:spPr>
      </p:pic>
      <p:pic>
        <p:nvPicPr>
          <p:cNvPr id="22" name="Picture 21">
            <a:extLst>
              <a:ext uri="{FF2B5EF4-FFF2-40B4-BE49-F238E27FC236}">
                <a16:creationId xmlns:a16="http://schemas.microsoft.com/office/drawing/2014/main" id="{50AEE13B-1E5E-4667-FAC4-C7274B60049E}"/>
              </a:ext>
            </a:extLst>
          </p:cNvPr>
          <p:cNvPicPr>
            <a:picLocks noChangeAspect="1"/>
          </p:cNvPicPr>
          <p:nvPr/>
        </p:nvPicPr>
        <p:blipFill>
          <a:blip r:embed="rId7"/>
          <a:stretch>
            <a:fillRect/>
          </a:stretch>
        </p:blipFill>
        <p:spPr>
          <a:xfrm>
            <a:off x="659570" y="2247774"/>
            <a:ext cx="5254649" cy="3820160"/>
          </a:xfrm>
          <a:prstGeom prst="rect">
            <a:avLst/>
          </a:prstGeom>
        </p:spPr>
      </p:pic>
      <p:grpSp>
        <p:nvGrpSpPr>
          <p:cNvPr id="29" name="Group 28">
            <a:extLst>
              <a:ext uri="{FF2B5EF4-FFF2-40B4-BE49-F238E27FC236}">
                <a16:creationId xmlns:a16="http://schemas.microsoft.com/office/drawing/2014/main" id="{7D3D6751-97AF-F147-29C0-1E720B01A8D3}"/>
              </a:ext>
            </a:extLst>
          </p:cNvPr>
          <p:cNvGrpSpPr/>
          <p:nvPr/>
        </p:nvGrpSpPr>
        <p:grpSpPr>
          <a:xfrm>
            <a:off x="1343512" y="2485423"/>
            <a:ext cx="773489" cy="760969"/>
            <a:chOff x="1082051" y="2726977"/>
            <a:chExt cx="706855" cy="695289"/>
          </a:xfrm>
        </p:grpSpPr>
        <p:sp>
          <p:nvSpPr>
            <p:cNvPr id="27" name="TextBox 26">
              <a:extLst>
                <a:ext uri="{FF2B5EF4-FFF2-40B4-BE49-F238E27FC236}">
                  <a16:creationId xmlns:a16="http://schemas.microsoft.com/office/drawing/2014/main" id="{47A5FFC3-904C-7B33-F1E4-21157E6025AA}"/>
                </a:ext>
              </a:extLst>
            </p:cNvPr>
            <p:cNvSpPr txBox="1"/>
            <p:nvPr/>
          </p:nvSpPr>
          <p:spPr>
            <a:xfrm>
              <a:off x="1082051" y="2726977"/>
              <a:ext cx="471237" cy="200055"/>
            </a:xfrm>
            <a:prstGeom prst="rect">
              <a:avLst/>
            </a:prstGeom>
            <a:noFill/>
          </p:spPr>
          <p:txBody>
            <a:bodyPr wrap="square">
              <a:spAutoFit/>
            </a:bodyPr>
            <a:lstStyle/>
            <a:p>
              <a:r>
                <a:rPr lang="en-US" sz="700" dirty="0"/>
                <a:t>27327</a:t>
              </a:r>
            </a:p>
          </p:txBody>
        </p:sp>
        <p:sp>
          <p:nvSpPr>
            <p:cNvPr id="28" name="TextBox 27">
              <a:extLst>
                <a:ext uri="{FF2B5EF4-FFF2-40B4-BE49-F238E27FC236}">
                  <a16:creationId xmlns:a16="http://schemas.microsoft.com/office/drawing/2014/main" id="{960CA511-4F38-7B19-E1D7-21B5964D28D3}"/>
                </a:ext>
              </a:extLst>
            </p:cNvPr>
            <p:cNvSpPr txBox="1"/>
            <p:nvPr/>
          </p:nvSpPr>
          <p:spPr>
            <a:xfrm>
              <a:off x="1317669" y="3222211"/>
              <a:ext cx="471237" cy="200055"/>
            </a:xfrm>
            <a:prstGeom prst="rect">
              <a:avLst/>
            </a:prstGeom>
            <a:noFill/>
          </p:spPr>
          <p:txBody>
            <a:bodyPr wrap="square">
              <a:spAutoFit/>
            </a:bodyPr>
            <a:lstStyle/>
            <a:p>
              <a:r>
                <a:rPr lang="en-US" sz="700" dirty="0"/>
                <a:t>11114</a:t>
              </a:r>
            </a:p>
          </p:txBody>
        </p:sp>
      </p:grpSp>
    </p:spTree>
    <p:extLst>
      <p:ext uri="{BB962C8B-B14F-4D97-AF65-F5344CB8AC3E}">
        <p14:creationId xmlns:p14="http://schemas.microsoft.com/office/powerpoint/2010/main" val="92047759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418CF2-FF33-DBAB-63B5-64188AC9C2B4}"/>
              </a:ext>
            </a:extLst>
          </p:cNvPr>
          <p:cNvSpPr>
            <a:spLocks noGrp="1"/>
          </p:cNvSpPr>
          <p:nvPr>
            <p:ph type="title"/>
          </p:nvPr>
        </p:nvSpPr>
        <p:spPr/>
        <p:txBody>
          <a:bodyPr/>
          <a:lstStyle/>
          <a:p>
            <a:r>
              <a:rPr lang="en-US" dirty="0"/>
              <a:t>Phase Scan</a:t>
            </a:r>
          </a:p>
        </p:txBody>
      </p:sp>
      <p:pic>
        <p:nvPicPr>
          <p:cNvPr id="3" name="Picture 2">
            <a:extLst>
              <a:ext uri="{FF2B5EF4-FFF2-40B4-BE49-F238E27FC236}">
                <a16:creationId xmlns:a16="http://schemas.microsoft.com/office/drawing/2014/main" id="{A2815D4E-CA84-0DC4-489A-09E61BF53C87}"/>
              </a:ext>
            </a:extLst>
          </p:cNvPr>
          <p:cNvPicPr>
            <a:picLocks noChangeAspect="1"/>
          </p:cNvPicPr>
          <p:nvPr/>
        </p:nvPicPr>
        <p:blipFill rotWithShape="1">
          <a:blip r:embed="rId3"/>
          <a:srcRect l="17103" t="60807" r="12117" b="14197"/>
          <a:stretch/>
        </p:blipFill>
        <p:spPr>
          <a:xfrm>
            <a:off x="6156893" y="153062"/>
            <a:ext cx="3203675" cy="814396"/>
          </a:xfrm>
          <a:prstGeom prst="rect">
            <a:avLst/>
          </a:prstGeom>
          <a:ln>
            <a:solidFill>
              <a:srgbClr val="00B0F0"/>
            </a:solidFill>
          </a:ln>
        </p:spPr>
      </p:pic>
      <p:sp>
        <p:nvSpPr>
          <p:cNvPr id="4" name="Content Placeholder 2">
            <a:extLst>
              <a:ext uri="{FF2B5EF4-FFF2-40B4-BE49-F238E27FC236}">
                <a16:creationId xmlns:a16="http://schemas.microsoft.com/office/drawing/2014/main" id="{80A02667-4B99-8DB7-F530-3A64FEF4C7EC}"/>
              </a:ext>
            </a:extLst>
          </p:cNvPr>
          <p:cNvSpPr>
            <a:spLocks noGrp="1"/>
          </p:cNvSpPr>
          <p:nvPr>
            <p:ph idx="1"/>
          </p:nvPr>
        </p:nvSpPr>
        <p:spPr>
          <a:xfrm>
            <a:off x="594349" y="955840"/>
            <a:ext cx="10515600" cy="5653965"/>
          </a:xfrm>
        </p:spPr>
        <p:txBody>
          <a:bodyPr>
            <a:normAutofit/>
          </a:bodyPr>
          <a:lstStyle/>
          <a:p>
            <a:r>
              <a:rPr lang="en-US" sz="1800" b="0" i="0" dirty="0">
                <a:solidFill>
                  <a:srgbClr val="374151"/>
                </a:solidFill>
                <a:effectLst/>
              </a:rPr>
              <a:t>The structure can be optimized through </a:t>
            </a:r>
            <a:r>
              <a:rPr lang="en-GB" sz="1800" b="0" i="0" dirty="0">
                <a:solidFill>
                  <a:srgbClr val="374151"/>
                </a:solidFill>
                <a:effectLst/>
              </a:rPr>
              <a:t>different criteria.</a:t>
            </a:r>
            <a:endParaRPr lang="en-US" sz="1800" dirty="0"/>
          </a:p>
        </p:txBody>
      </p:sp>
      <p:sp>
        <p:nvSpPr>
          <p:cNvPr id="5" name="Slide Number Placeholder 4">
            <a:extLst>
              <a:ext uri="{FF2B5EF4-FFF2-40B4-BE49-F238E27FC236}">
                <a16:creationId xmlns:a16="http://schemas.microsoft.com/office/drawing/2014/main" id="{56DAB1BC-342D-B435-CC51-3E0FEDC353CB}"/>
              </a:ext>
            </a:extLst>
          </p:cNvPr>
          <p:cNvSpPr>
            <a:spLocks noGrp="1"/>
          </p:cNvSpPr>
          <p:nvPr>
            <p:ph type="sldNum" sz="quarter" idx="12"/>
          </p:nvPr>
        </p:nvSpPr>
        <p:spPr/>
        <p:txBody>
          <a:bodyPr/>
          <a:lstStyle/>
          <a:p>
            <a:fld id="{5CA7FF84-C275-44FB-B270-0E1F5CE1314E}" type="slidenum">
              <a:rPr lang="en-US" smtClean="0"/>
              <a:t>15</a:t>
            </a:fld>
            <a:endParaRPr lang="en-US" dirty="0"/>
          </a:p>
        </p:txBody>
      </p:sp>
      <p:pic>
        <p:nvPicPr>
          <p:cNvPr id="16" name="Picture 15">
            <a:extLst>
              <a:ext uri="{FF2B5EF4-FFF2-40B4-BE49-F238E27FC236}">
                <a16:creationId xmlns:a16="http://schemas.microsoft.com/office/drawing/2014/main" id="{7E38D567-B18D-B452-E246-DA50F8EB9EF8}"/>
              </a:ext>
            </a:extLst>
          </p:cNvPr>
          <p:cNvPicPr>
            <a:picLocks noChangeAspect="1"/>
          </p:cNvPicPr>
          <p:nvPr/>
        </p:nvPicPr>
        <p:blipFill>
          <a:blip r:embed="rId4"/>
          <a:stretch>
            <a:fillRect/>
          </a:stretch>
        </p:blipFill>
        <p:spPr>
          <a:xfrm>
            <a:off x="125709" y="2991332"/>
            <a:ext cx="2386163" cy="2145907"/>
          </a:xfrm>
          <a:prstGeom prst="rect">
            <a:avLst/>
          </a:prstGeom>
          <a:ln>
            <a:solidFill>
              <a:schemeClr val="accent1"/>
            </a:solidFill>
          </a:ln>
        </p:spPr>
      </p:pic>
      <p:grpSp>
        <p:nvGrpSpPr>
          <p:cNvPr id="43" name="Group 42">
            <a:extLst>
              <a:ext uri="{FF2B5EF4-FFF2-40B4-BE49-F238E27FC236}">
                <a16:creationId xmlns:a16="http://schemas.microsoft.com/office/drawing/2014/main" id="{D1B579F2-89EB-6D50-6940-CB52FA0455F6}"/>
              </a:ext>
            </a:extLst>
          </p:cNvPr>
          <p:cNvGrpSpPr/>
          <p:nvPr/>
        </p:nvGrpSpPr>
        <p:grpSpPr>
          <a:xfrm>
            <a:off x="1318792" y="1292693"/>
            <a:ext cx="10193642" cy="1806571"/>
            <a:chOff x="1318792" y="1292693"/>
            <a:chExt cx="10193642" cy="1806571"/>
          </a:xfrm>
        </p:grpSpPr>
        <p:sp>
          <p:nvSpPr>
            <p:cNvPr id="14" name="Rectangle 13">
              <a:extLst>
                <a:ext uri="{FF2B5EF4-FFF2-40B4-BE49-F238E27FC236}">
                  <a16:creationId xmlns:a16="http://schemas.microsoft.com/office/drawing/2014/main" id="{0CD0125A-CAB0-EBD9-AA93-E9056C64BD15}"/>
                </a:ext>
              </a:extLst>
            </p:cNvPr>
            <p:cNvSpPr/>
            <p:nvPr/>
          </p:nvSpPr>
          <p:spPr>
            <a:xfrm>
              <a:off x="3207707" y="1292693"/>
              <a:ext cx="8304727" cy="1806571"/>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40" name="Group 39">
              <a:extLst>
                <a:ext uri="{FF2B5EF4-FFF2-40B4-BE49-F238E27FC236}">
                  <a16:creationId xmlns:a16="http://schemas.microsoft.com/office/drawing/2014/main" id="{6800BAA2-DEFB-68B3-BFD5-EEA8E70A21AB}"/>
                </a:ext>
              </a:extLst>
            </p:cNvPr>
            <p:cNvGrpSpPr/>
            <p:nvPr/>
          </p:nvGrpSpPr>
          <p:grpSpPr>
            <a:xfrm>
              <a:off x="1318792" y="1342682"/>
              <a:ext cx="9702149" cy="1699120"/>
              <a:chOff x="1318792" y="1342682"/>
              <a:chExt cx="9702149" cy="1699120"/>
            </a:xfrm>
          </p:grpSpPr>
          <p:grpSp>
            <p:nvGrpSpPr>
              <p:cNvPr id="13" name="Group 12">
                <a:extLst>
                  <a:ext uri="{FF2B5EF4-FFF2-40B4-BE49-F238E27FC236}">
                    <a16:creationId xmlns:a16="http://schemas.microsoft.com/office/drawing/2014/main" id="{49CAB7A8-B23A-7273-9292-8F494C13CDD5}"/>
                  </a:ext>
                </a:extLst>
              </p:cNvPr>
              <p:cNvGrpSpPr/>
              <p:nvPr/>
            </p:nvGrpSpPr>
            <p:grpSpPr>
              <a:xfrm>
                <a:off x="3393521" y="1342682"/>
                <a:ext cx="7627420" cy="1699120"/>
                <a:chOff x="3445527" y="1311003"/>
                <a:chExt cx="7627420" cy="1699120"/>
              </a:xfrm>
            </p:grpSpPr>
            <p:pic>
              <p:nvPicPr>
                <p:cNvPr id="17" name="Picture 16">
                  <a:extLst>
                    <a:ext uri="{FF2B5EF4-FFF2-40B4-BE49-F238E27FC236}">
                      <a16:creationId xmlns:a16="http://schemas.microsoft.com/office/drawing/2014/main" id="{14D51730-1750-2FEF-6EC0-E33750DBAE33}"/>
                    </a:ext>
                  </a:extLst>
                </p:cNvPr>
                <p:cNvPicPr>
                  <a:picLocks noChangeAspect="1"/>
                </p:cNvPicPr>
                <p:nvPr/>
              </p:nvPicPr>
              <p:blipFill>
                <a:blip r:embed="rId5"/>
                <a:stretch>
                  <a:fillRect/>
                </a:stretch>
              </p:blipFill>
              <p:spPr>
                <a:xfrm>
                  <a:off x="6210294" y="1366371"/>
                  <a:ext cx="2053285" cy="1494591"/>
                </a:xfrm>
                <a:prstGeom prst="rect">
                  <a:avLst/>
                </a:prstGeom>
              </p:spPr>
            </p:pic>
            <p:pic>
              <p:nvPicPr>
                <p:cNvPr id="6" name="Picture 5">
                  <a:extLst>
                    <a:ext uri="{FF2B5EF4-FFF2-40B4-BE49-F238E27FC236}">
                      <a16:creationId xmlns:a16="http://schemas.microsoft.com/office/drawing/2014/main" id="{6E8093F6-2D54-4DE8-45E2-6E8A162263C6}"/>
                    </a:ext>
                  </a:extLst>
                </p:cNvPr>
                <p:cNvPicPr>
                  <a:picLocks noChangeAspect="1"/>
                </p:cNvPicPr>
                <p:nvPr/>
              </p:nvPicPr>
              <p:blipFill>
                <a:blip r:embed="rId6"/>
                <a:stretch>
                  <a:fillRect/>
                </a:stretch>
              </p:blipFill>
              <p:spPr>
                <a:xfrm>
                  <a:off x="3445527" y="1311003"/>
                  <a:ext cx="2197879" cy="1685851"/>
                </a:xfrm>
                <a:prstGeom prst="rect">
                  <a:avLst/>
                </a:prstGeom>
              </p:spPr>
            </p:pic>
            <p:pic>
              <p:nvPicPr>
                <p:cNvPr id="9" name="Picture 8">
                  <a:extLst>
                    <a:ext uri="{FF2B5EF4-FFF2-40B4-BE49-F238E27FC236}">
                      <a16:creationId xmlns:a16="http://schemas.microsoft.com/office/drawing/2014/main" id="{DDB2AC80-7155-96FB-60B0-B6B1B7DA5470}"/>
                    </a:ext>
                  </a:extLst>
                </p:cNvPr>
                <p:cNvPicPr>
                  <a:picLocks noChangeAspect="1"/>
                </p:cNvPicPr>
                <p:nvPr/>
              </p:nvPicPr>
              <p:blipFill>
                <a:blip r:embed="rId7"/>
                <a:stretch>
                  <a:fillRect/>
                </a:stretch>
              </p:blipFill>
              <p:spPr>
                <a:xfrm>
                  <a:off x="8847413" y="1331061"/>
                  <a:ext cx="2225534" cy="1679062"/>
                </a:xfrm>
                <a:prstGeom prst="rect">
                  <a:avLst/>
                </a:prstGeom>
              </p:spPr>
            </p:pic>
          </p:grpSp>
          <p:cxnSp>
            <p:nvCxnSpPr>
              <p:cNvPr id="23" name="Connector: Elbow 22">
                <a:extLst>
                  <a:ext uri="{FF2B5EF4-FFF2-40B4-BE49-F238E27FC236}">
                    <a16:creationId xmlns:a16="http://schemas.microsoft.com/office/drawing/2014/main" id="{E4654737-38F4-8BE9-2843-7970A7AE6138}"/>
                  </a:ext>
                </a:extLst>
              </p:cNvPr>
              <p:cNvCxnSpPr>
                <a:cxnSpLocks/>
                <a:stCxn id="16" idx="0"/>
                <a:endCxn id="14" idx="1"/>
              </p:cNvCxnSpPr>
              <p:nvPr/>
            </p:nvCxnSpPr>
            <p:spPr>
              <a:xfrm rot="5400000" flipH="1" flipV="1">
                <a:off x="1865573" y="1649198"/>
                <a:ext cx="795353" cy="1888916"/>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pSp>
      </p:grpSp>
      <p:grpSp>
        <p:nvGrpSpPr>
          <p:cNvPr id="41" name="Group 40">
            <a:extLst>
              <a:ext uri="{FF2B5EF4-FFF2-40B4-BE49-F238E27FC236}">
                <a16:creationId xmlns:a16="http://schemas.microsoft.com/office/drawing/2014/main" id="{63E4F614-9FA9-3871-47DE-8BFF8275FC03}"/>
              </a:ext>
            </a:extLst>
          </p:cNvPr>
          <p:cNvGrpSpPr/>
          <p:nvPr/>
        </p:nvGrpSpPr>
        <p:grpSpPr>
          <a:xfrm>
            <a:off x="2511872" y="3218564"/>
            <a:ext cx="9000561" cy="1713020"/>
            <a:chOff x="2511872" y="3218564"/>
            <a:chExt cx="9000561" cy="1713020"/>
          </a:xfrm>
        </p:grpSpPr>
        <p:grpSp>
          <p:nvGrpSpPr>
            <p:cNvPr id="21" name="Group 20">
              <a:extLst>
                <a:ext uri="{FF2B5EF4-FFF2-40B4-BE49-F238E27FC236}">
                  <a16:creationId xmlns:a16="http://schemas.microsoft.com/office/drawing/2014/main" id="{7BC98A25-6DD0-E04E-BE8B-B2FCAF8A0E4F}"/>
                </a:ext>
              </a:extLst>
            </p:cNvPr>
            <p:cNvGrpSpPr/>
            <p:nvPr/>
          </p:nvGrpSpPr>
          <p:grpSpPr>
            <a:xfrm>
              <a:off x="3207706" y="3218564"/>
              <a:ext cx="8304727" cy="1713020"/>
              <a:chOff x="3207707" y="3150810"/>
              <a:chExt cx="8304727" cy="1713020"/>
            </a:xfrm>
          </p:grpSpPr>
          <p:pic>
            <p:nvPicPr>
              <p:cNvPr id="18" name="Picture 17">
                <a:extLst>
                  <a:ext uri="{FF2B5EF4-FFF2-40B4-BE49-F238E27FC236}">
                    <a16:creationId xmlns:a16="http://schemas.microsoft.com/office/drawing/2014/main" id="{0E1703BA-0FF5-5300-5762-D4A8F80868CA}"/>
                  </a:ext>
                </a:extLst>
              </p:cNvPr>
              <p:cNvPicPr>
                <a:picLocks noChangeAspect="1"/>
              </p:cNvPicPr>
              <p:nvPr/>
            </p:nvPicPr>
            <p:blipFill>
              <a:blip r:embed="rId8"/>
              <a:stretch>
                <a:fillRect/>
              </a:stretch>
            </p:blipFill>
            <p:spPr>
              <a:xfrm>
                <a:off x="6110193" y="3184768"/>
                <a:ext cx="2149473" cy="1679062"/>
              </a:xfrm>
              <a:prstGeom prst="rect">
                <a:avLst/>
              </a:prstGeom>
            </p:spPr>
          </p:pic>
          <p:pic>
            <p:nvPicPr>
              <p:cNvPr id="7" name="Picture 6">
                <a:extLst>
                  <a:ext uri="{FF2B5EF4-FFF2-40B4-BE49-F238E27FC236}">
                    <a16:creationId xmlns:a16="http://schemas.microsoft.com/office/drawing/2014/main" id="{5F1F2F3A-BA34-47D8-E829-EAEE446A8A09}"/>
                  </a:ext>
                </a:extLst>
              </p:cNvPr>
              <p:cNvPicPr>
                <a:picLocks noChangeAspect="1"/>
              </p:cNvPicPr>
              <p:nvPr/>
            </p:nvPicPr>
            <p:blipFill>
              <a:blip r:embed="rId9"/>
              <a:stretch>
                <a:fillRect/>
              </a:stretch>
            </p:blipFill>
            <p:spPr>
              <a:xfrm>
                <a:off x="3329717" y="3180778"/>
                <a:ext cx="2325486" cy="1637533"/>
              </a:xfrm>
              <a:prstGeom prst="rect">
                <a:avLst/>
              </a:prstGeom>
            </p:spPr>
          </p:pic>
          <p:pic>
            <p:nvPicPr>
              <p:cNvPr id="10" name="Picture 9">
                <a:extLst>
                  <a:ext uri="{FF2B5EF4-FFF2-40B4-BE49-F238E27FC236}">
                    <a16:creationId xmlns:a16="http://schemas.microsoft.com/office/drawing/2014/main" id="{D6320966-DBF2-DC4C-E888-FB436F85B991}"/>
                  </a:ext>
                </a:extLst>
              </p:cNvPr>
              <p:cNvPicPr>
                <a:picLocks noChangeAspect="1"/>
              </p:cNvPicPr>
              <p:nvPr/>
            </p:nvPicPr>
            <p:blipFill>
              <a:blip r:embed="rId10"/>
              <a:stretch>
                <a:fillRect/>
              </a:stretch>
            </p:blipFill>
            <p:spPr>
              <a:xfrm>
                <a:off x="8823646" y="3150810"/>
                <a:ext cx="2327485" cy="1637533"/>
              </a:xfrm>
              <a:prstGeom prst="rect">
                <a:avLst/>
              </a:prstGeom>
            </p:spPr>
          </p:pic>
          <p:sp>
            <p:nvSpPr>
              <p:cNvPr id="12" name="Rectangle 11">
                <a:extLst>
                  <a:ext uri="{FF2B5EF4-FFF2-40B4-BE49-F238E27FC236}">
                    <a16:creationId xmlns:a16="http://schemas.microsoft.com/office/drawing/2014/main" id="{389C1AC1-28E7-B296-EAA3-C65F9859EBD3}"/>
                  </a:ext>
                </a:extLst>
              </p:cNvPr>
              <p:cNvSpPr/>
              <p:nvPr/>
            </p:nvSpPr>
            <p:spPr>
              <a:xfrm>
                <a:off x="3207707" y="3153607"/>
                <a:ext cx="8304727" cy="1685850"/>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6" name="Straight Arrow Connector 25">
              <a:extLst>
                <a:ext uri="{FF2B5EF4-FFF2-40B4-BE49-F238E27FC236}">
                  <a16:creationId xmlns:a16="http://schemas.microsoft.com/office/drawing/2014/main" id="{89EE18D7-692D-65BF-3FDB-960E13BC89E9}"/>
                </a:ext>
              </a:extLst>
            </p:cNvPr>
            <p:cNvCxnSpPr>
              <a:cxnSpLocks/>
              <a:stCxn id="16" idx="3"/>
              <a:endCxn id="12" idx="1"/>
            </p:cNvCxnSpPr>
            <p:nvPr/>
          </p:nvCxnSpPr>
          <p:spPr>
            <a:xfrm>
              <a:off x="2511872" y="4064286"/>
              <a:ext cx="695834"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grpSp>
      <p:grpSp>
        <p:nvGrpSpPr>
          <p:cNvPr id="42" name="Group 41">
            <a:extLst>
              <a:ext uri="{FF2B5EF4-FFF2-40B4-BE49-F238E27FC236}">
                <a16:creationId xmlns:a16="http://schemas.microsoft.com/office/drawing/2014/main" id="{49B732A0-F3D7-4058-C175-82FFA6FF4C80}"/>
              </a:ext>
            </a:extLst>
          </p:cNvPr>
          <p:cNvGrpSpPr/>
          <p:nvPr/>
        </p:nvGrpSpPr>
        <p:grpSpPr>
          <a:xfrm>
            <a:off x="1318791" y="5043549"/>
            <a:ext cx="10193642" cy="1717222"/>
            <a:chOff x="1318791" y="5043549"/>
            <a:chExt cx="10193642" cy="1717222"/>
          </a:xfrm>
        </p:grpSpPr>
        <p:grpSp>
          <p:nvGrpSpPr>
            <p:cNvPr id="20" name="Group 19">
              <a:extLst>
                <a:ext uri="{FF2B5EF4-FFF2-40B4-BE49-F238E27FC236}">
                  <a16:creationId xmlns:a16="http://schemas.microsoft.com/office/drawing/2014/main" id="{E82B0835-0165-5C83-D530-DCC760092053}"/>
                </a:ext>
              </a:extLst>
            </p:cNvPr>
            <p:cNvGrpSpPr/>
            <p:nvPr/>
          </p:nvGrpSpPr>
          <p:grpSpPr>
            <a:xfrm>
              <a:off x="3207706" y="5043549"/>
              <a:ext cx="8304727" cy="1717222"/>
              <a:chOff x="3130434" y="5086640"/>
              <a:chExt cx="8384853" cy="1717222"/>
            </a:xfrm>
          </p:grpSpPr>
          <p:pic>
            <p:nvPicPr>
              <p:cNvPr id="19" name="Picture 18">
                <a:extLst>
                  <a:ext uri="{FF2B5EF4-FFF2-40B4-BE49-F238E27FC236}">
                    <a16:creationId xmlns:a16="http://schemas.microsoft.com/office/drawing/2014/main" id="{4A447E1C-21ED-3035-26AF-C7E69BA6032A}"/>
                  </a:ext>
                </a:extLst>
              </p:cNvPr>
              <p:cNvPicPr>
                <a:picLocks noChangeAspect="1"/>
              </p:cNvPicPr>
              <p:nvPr/>
            </p:nvPicPr>
            <p:blipFill>
              <a:blip r:embed="rId11"/>
              <a:stretch>
                <a:fillRect/>
              </a:stretch>
            </p:blipFill>
            <p:spPr>
              <a:xfrm>
                <a:off x="6104576" y="5113977"/>
                <a:ext cx="2286314" cy="1626439"/>
              </a:xfrm>
              <a:prstGeom prst="rect">
                <a:avLst/>
              </a:prstGeom>
            </p:spPr>
          </p:pic>
          <p:pic>
            <p:nvPicPr>
              <p:cNvPr id="8" name="Picture 7">
                <a:extLst>
                  <a:ext uri="{FF2B5EF4-FFF2-40B4-BE49-F238E27FC236}">
                    <a16:creationId xmlns:a16="http://schemas.microsoft.com/office/drawing/2014/main" id="{EDA18954-25AC-DA59-1152-ADE140341C1F}"/>
                  </a:ext>
                </a:extLst>
              </p:cNvPr>
              <p:cNvPicPr>
                <a:picLocks noChangeAspect="1"/>
              </p:cNvPicPr>
              <p:nvPr/>
            </p:nvPicPr>
            <p:blipFill>
              <a:blip r:embed="rId12"/>
              <a:stretch>
                <a:fillRect/>
              </a:stretch>
            </p:blipFill>
            <p:spPr>
              <a:xfrm>
                <a:off x="3164692" y="5117056"/>
                <a:ext cx="2497140" cy="1686806"/>
              </a:xfrm>
              <a:prstGeom prst="rect">
                <a:avLst/>
              </a:prstGeom>
            </p:spPr>
          </p:pic>
          <p:pic>
            <p:nvPicPr>
              <p:cNvPr id="11" name="Picture 10">
                <a:extLst>
                  <a:ext uri="{FF2B5EF4-FFF2-40B4-BE49-F238E27FC236}">
                    <a16:creationId xmlns:a16="http://schemas.microsoft.com/office/drawing/2014/main" id="{5CD987D1-302B-F459-12D7-DF545B755095}"/>
                  </a:ext>
                </a:extLst>
              </p:cNvPr>
              <p:cNvPicPr>
                <a:picLocks noChangeAspect="1"/>
              </p:cNvPicPr>
              <p:nvPr/>
            </p:nvPicPr>
            <p:blipFill>
              <a:blip r:embed="rId13"/>
              <a:stretch>
                <a:fillRect/>
              </a:stretch>
            </p:blipFill>
            <p:spPr>
              <a:xfrm>
                <a:off x="8905999" y="5086640"/>
                <a:ext cx="2286314" cy="1686017"/>
              </a:xfrm>
              <a:prstGeom prst="rect">
                <a:avLst/>
              </a:prstGeom>
            </p:spPr>
          </p:pic>
          <p:sp>
            <p:nvSpPr>
              <p:cNvPr id="15" name="Rectangle 14">
                <a:extLst>
                  <a:ext uri="{FF2B5EF4-FFF2-40B4-BE49-F238E27FC236}">
                    <a16:creationId xmlns:a16="http://schemas.microsoft.com/office/drawing/2014/main" id="{A361274A-4529-B260-8532-DABCFCB17D22}"/>
                  </a:ext>
                </a:extLst>
              </p:cNvPr>
              <p:cNvSpPr/>
              <p:nvPr/>
            </p:nvSpPr>
            <p:spPr>
              <a:xfrm>
                <a:off x="3130434" y="5089604"/>
                <a:ext cx="8384853" cy="1685850"/>
              </a:xfrm>
              <a:prstGeom prst="rect">
                <a:avLst/>
              </a:prstGeom>
              <a:no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29" name="Connector: Elbow 28">
              <a:extLst>
                <a:ext uri="{FF2B5EF4-FFF2-40B4-BE49-F238E27FC236}">
                  <a16:creationId xmlns:a16="http://schemas.microsoft.com/office/drawing/2014/main" id="{1E3A9301-AF52-4050-97F7-2D54942E3045}"/>
                </a:ext>
              </a:extLst>
            </p:cNvPr>
            <p:cNvCxnSpPr>
              <a:cxnSpLocks/>
              <a:stCxn id="16" idx="2"/>
              <a:endCxn id="15" idx="1"/>
            </p:cNvCxnSpPr>
            <p:nvPr/>
          </p:nvCxnSpPr>
          <p:spPr>
            <a:xfrm rot="16200000" flipH="1">
              <a:off x="1887149" y="4568880"/>
              <a:ext cx="752199" cy="1888915"/>
            </a:xfrm>
            <a:prstGeom prst="bentConnector2">
              <a:avLst/>
            </a:prstGeom>
            <a:ln>
              <a:tailEnd type="triangle"/>
            </a:ln>
          </p:spPr>
          <p:style>
            <a:lnRef idx="1">
              <a:schemeClr val="accent1"/>
            </a:lnRef>
            <a:fillRef idx="0">
              <a:schemeClr val="accent1"/>
            </a:fillRef>
            <a:effectRef idx="0">
              <a:schemeClr val="accent1"/>
            </a:effectRef>
            <a:fontRef idx="minor">
              <a:schemeClr val="tx1"/>
            </a:fontRef>
          </p:style>
        </p:cxnSp>
      </p:grpSp>
      <p:sp>
        <p:nvSpPr>
          <p:cNvPr id="47" name="Rectangle 46">
            <a:extLst>
              <a:ext uri="{FF2B5EF4-FFF2-40B4-BE49-F238E27FC236}">
                <a16:creationId xmlns:a16="http://schemas.microsoft.com/office/drawing/2014/main" id="{15D235EC-D71E-4272-B385-EEFB5E78E13F}"/>
              </a:ext>
            </a:extLst>
          </p:cNvPr>
          <p:cNvSpPr/>
          <p:nvPr/>
        </p:nvSpPr>
        <p:spPr>
          <a:xfrm>
            <a:off x="3078760" y="3126715"/>
            <a:ext cx="8548381" cy="1856649"/>
          </a:xfrm>
          <a:prstGeom prst="rect">
            <a:avLst/>
          </a:prstGeom>
          <a:noFill/>
          <a:ln w="28575">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TextBox 21">
            <a:extLst>
              <a:ext uri="{FF2B5EF4-FFF2-40B4-BE49-F238E27FC236}">
                <a16:creationId xmlns:a16="http://schemas.microsoft.com/office/drawing/2014/main" id="{38B7AE43-5551-5FD4-8D01-5B3DD8E7265B}"/>
              </a:ext>
            </a:extLst>
          </p:cNvPr>
          <p:cNvSpPr txBox="1"/>
          <p:nvPr/>
        </p:nvSpPr>
        <p:spPr>
          <a:xfrm>
            <a:off x="2145530" y="5586949"/>
            <a:ext cx="1079142" cy="230832"/>
          </a:xfrm>
          <a:prstGeom prst="rect">
            <a:avLst/>
          </a:prstGeom>
          <a:noFill/>
        </p:spPr>
        <p:txBody>
          <a:bodyPr wrap="none" rtlCol="0">
            <a:spAutoFit/>
          </a:bodyPr>
          <a:lstStyle/>
          <a:p>
            <a:r>
              <a:rPr lang="en-US" sz="900" dirty="0" err="1"/>
              <a:t>Min_bunch_length</a:t>
            </a:r>
            <a:endParaRPr lang="en-US" sz="900" dirty="0"/>
          </a:p>
        </p:txBody>
      </p:sp>
      <p:sp>
        <p:nvSpPr>
          <p:cNvPr id="24" name="TextBox 23">
            <a:extLst>
              <a:ext uri="{FF2B5EF4-FFF2-40B4-BE49-F238E27FC236}">
                <a16:creationId xmlns:a16="http://schemas.microsoft.com/office/drawing/2014/main" id="{7DA4F92D-B24C-1AB1-CE6C-F989F77D2CD8}"/>
              </a:ext>
            </a:extLst>
          </p:cNvPr>
          <p:cNvSpPr txBox="1"/>
          <p:nvPr/>
        </p:nvSpPr>
        <p:spPr>
          <a:xfrm>
            <a:off x="2438527" y="3776056"/>
            <a:ext cx="998991" cy="230832"/>
          </a:xfrm>
          <a:prstGeom prst="rect">
            <a:avLst/>
          </a:prstGeom>
          <a:noFill/>
        </p:spPr>
        <p:txBody>
          <a:bodyPr wrap="square" rtlCol="0">
            <a:spAutoFit/>
          </a:bodyPr>
          <a:lstStyle/>
          <a:p>
            <a:r>
              <a:rPr lang="en-US" sz="900" dirty="0" err="1"/>
              <a:t>Min_Eng_gain</a:t>
            </a:r>
            <a:endParaRPr lang="en-US" sz="900" dirty="0"/>
          </a:p>
        </p:txBody>
      </p:sp>
      <p:sp>
        <p:nvSpPr>
          <p:cNvPr id="25" name="TextBox 24">
            <a:extLst>
              <a:ext uri="{FF2B5EF4-FFF2-40B4-BE49-F238E27FC236}">
                <a16:creationId xmlns:a16="http://schemas.microsoft.com/office/drawing/2014/main" id="{A3155894-0F0A-8184-4847-058CEE00907C}"/>
              </a:ext>
            </a:extLst>
          </p:cNvPr>
          <p:cNvSpPr txBox="1"/>
          <p:nvPr/>
        </p:nvSpPr>
        <p:spPr>
          <a:xfrm>
            <a:off x="2551342" y="1914513"/>
            <a:ext cx="607859" cy="230832"/>
          </a:xfrm>
          <a:prstGeom prst="rect">
            <a:avLst/>
          </a:prstGeom>
          <a:noFill/>
        </p:spPr>
        <p:txBody>
          <a:bodyPr wrap="none" rtlCol="0">
            <a:spAutoFit/>
          </a:bodyPr>
          <a:lstStyle/>
          <a:p>
            <a:r>
              <a:rPr lang="en-US" sz="900" dirty="0" err="1"/>
              <a:t>Min_loss</a:t>
            </a:r>
            <a:endParaRPr lang="en-US" sz="900" dirty="0"/>
          </a:p>
        </p:txBody>
      </p:sp>
      <p:cxnSp>
        <p:nvCxnSpPr>
          <p:cNvPr id="38" name="Straight Arrow Connector 37">
            <a:extLst>
              <a:ext uri="{FF2B5EF4-FFF2-40B4-BE49-F238E27FC236}">
                <a16:creationId xmlns:a16="http://schemas.microsoft.com/office/drawing/2014/main" id="{5267A87D-55C7-DD23-2FA3-992E7FE867F3}"/>
              </a:ext>
            </a:extLst>
          </p:cNvPr>
          <p:cNvCxnSpPr>
            <a:cxnSpLocks/>
          </p:cNvCxnSpPr>
          <p:nvPr/>
        </p:nvCxnSpPr>
        <p:spPr>
          <a:xfrm>
            <a:off x="1024191" y="4499435"/>
            <a:ext cx="869379" cy="0"/>
          </a:xfrm>
          <a:prstGeom prst="straightConnector1">
            <a:avLst/>
          </a:prstGeom>
          <a:ln w="19050">
            <a:solidFill>
              <a:srgbClr val="FF00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9874232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38"/>
                                        </p:tgtEl>
                                        <p:attrNameLst>
                                          <p:attrName>style.visibility</p:attrName>
                                        </p:attrNameLst>
                                      </p:cBhvr>
                                      <p:to>
                                        <p:strVal val="visible"/>
                                      </p:to>
                                    </p:set>
                                    <p:anim calcmode="lin" valueType="num">
                                      <p:cBhvr>
                                        <p:cTn id="7" dur="250" fill="hold"/>
                                        <p:tgtEl>
                                          <p:spTgt spid="38"/>
                                        </p:tgtEl>
                                        <p:attrNameLst>
                                          <p:attrName>ppt_w</p:attrName>
                                        </p:attrNameLst>
                                      </p:cBhvr>
                                      <p:tavLst>
                                        <p:tav tm="0">
                                          <p:val>
                                            <p:fltVal val="0"/>
                                          </p:val>
                                        </p:tav>
                                        <p:tav tm="100000">
                                          <p:val>
                                            <p:strVal val="#ppt_w"/>
                                          </p:val>
                                        </p:tav>
                                      </p:tavLst>
                                    </p:anim>
                                    <p:anim calcmode="lin" valueType="num">
                                      <p:cBhvr>
                                        <p:cTn id="8" dur="250" fill="hold"/>
                                        <p:tgtEl>
                                          <p:spTgt spid="38"/>
                                        </p:tgtEl>
                                        <p:attrNameLst>
                                          <p:attrName>ppt_h</p:attrName>
                                        </p:attrNameLst>
                                      </p:cBhvr>
                                      <p:tavLst>
                                        <p:tav tm="0">
                                          <p:val>
                                            <p:fltVal val="0"/>
                                          </p:val>
                                        </p:tav>
                                        <p:tav tm="100000">
                                          <p:val>
                                            <p:strVal val="#ppt_h"/>
                                          </p:val>
                                        </p:tav>
                                      </p:tavLst>
                                    </p:anim>
                                    <p:animEffect transition="in" filter="fade">
                                      <p:cBhvr>
                                        <p:cTn id="9" dur="250"/>
                                        <p:tgtEl>
                                          <p:spTgt spid="38"/>
                                        </p:tgtEl>
                                      </p:cBhvr>
                                    </p:animEffect>
                                  </p:childTnLst>
                                </p:cTn>
                              </p:par>
                            </p:childTnLst>
                          </p:cTn>
                        </p:par>
                      </p:childTnLst>
                    </p:cTn>
                  </p:par>
                  <p:par>
                    <p:cTn id="10" fill="hold">
                      <p:stCondLst>
                        <p:cond delay="indefinite"/>
                      </p:stCondLst>
                      <p:childTnLst>
                        <p:par>
                          <p:cTn id="11" fill="hold">
                            <p:stCondLst>
                              <p:cond delay="0"/>
                            </p:stCondLst>
                            <p:childTnLst>
                              <p:par>
                                <p:cTn id="12" presetID="22" presetClass="entr" presetSubtype="8" fill="hold" nodeType="clickEffect">
                                  <p:stCondLst>
                                    <p:cond delay="0"/>
                                  </p:stCondLst>
                                  <p:childTnLst>
                                    <p:set>
                                      <p:cBhvr>
                                        <p:cTn id="13" dur="1" fill="hold">
                                          <p:stCondLst>
                                            <p:cond delay="0"/>
                                          </p:stCondLst>
                                        </p:cTn>
                                        <p:tgtEl>
                                          <p:spTgt spid="43"/>
                                        </p:tgtEl>
                                        <p:attrNameLst>
                                          <p:attrName>style.visibility</p:attrName>
                                        </p:attrNameLst>
                                      </p:cBhvr>
                                      <p:to>
                                        <p:strVal val="visible"/>
                                      </p:to>
                                    </p:set>
                                    <p:animEffect transition="in" filter="wipe(left)">
                                      <p:cBhvr>
                                        <p:cTn id="14" dur="500"/>
                                        <p:tgtEl>
                                          <p:spTgt spid="43"/>
                                        </p:tgtEl>
                                      </p:cBhvr>
                                    </p:animEffect>
                                  </p:childTnLst>
                                </p:cTn>
                              </p:par>
                              <p:par>
                                <p:cTn id="15" presetID="22" presetClass="entr" presetSubtype="8" fill="hold" grpId="0" nodeType="withEffect">
                                  <p:stCondLst>
                                    <p:cond delay="0"/>
                                  </p:stCondLst>
                                  <p:childTnLst>
                                    <p:set>
                                      <p:cBhvr>
                                        <p:cTn id="16" dur="1" fill="hold">
                                          <p:stCondLst>
                                            <p:cond delay="0"/>
                                          </p:stCondLst>
                                        </p:cTn>
                                        <p:tgtEl>
                                          <p:spTgt spid="25"/>
                                        </p:tgtEl>
                                        <p:attrNameLst>
                                          <p:attrName>style.visibility</p:attrName>
                                        </p:attrNameLst>
                                      </p:cBhvr>
                                      <p:to>
                                        <p:strVal val="visible"/>
                                      </p:to>
                                    </p:set>
                                    <p:animEffect transition="in" filter="wipe(left)">
                                      <p:cBhvr>
                                        <p:cTn id="17" dur="500"/>
                                        <p:tgtEl>
                                          <p:spTgt spid="25"/>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8" fill="hold" grpId="0" nodeType="clickEffect">
                                  <p:stCondLst>
                                    <p:cond delay="0"/>
                                  </p:stCondLst>
                                  <p:childTnLst>
                                    <p:set>
                                      <p:cBhvr>
                                        <p:cTn id="21" dur="1" fill="hold">
                                          <p:stCondLst>
                                            <p:cond delay="0"/>
                                          </p:stCondLst>
                                        </p:cTn>
                                        <p:tgtEl>
                                          <p:spTgt spid="24"/>
                                        </p:tgtEl>
                                        <p:attrNameLst>
                                          <p:attrName>style.visibility</p:attrName>
                                        </p:attrNameLst>
                                      </p:cBhvr>
                                      <p:to>
                                        <p:strVal val="visible"/>
                                      </p:to>
                                    </p:set>
                                    <p:animEffect transition="in" filter="wipe(left)">
                                      <p:cBhvr>
                                        <p:cTn id="22" dur="500"/>
                                        <p:tgtEl>
                                          <p:spTgt spid="24"/>
                                        </p:tgtEl>
                                      </p:cBhvr>
                                    </p:animEffect>
                                  </p:childTnLst>
                                </p:cTn>
                              </p:par>
                              <p:par>
                                <p:cTn id="23" presetID="22" presetClass="entr" presetSubtype="8" fill="hold" nodeType="withEffect">
                                  <p:stCondLst>
                                    <p:cond delay="0"/>
                                  </p:stCondLst>
                                  <p:childTnLst>
                                    <p:set>
                                      <p:cBhvr>
                                        <p:cTn id="24" dur="1" fill="hold">
                                          <p:stCondLst>
                                            <p:cond delay="0"/>
                                          </p:stCondLst>
                                        </p:cTn>
                                        <p:tgtEl>
                                          <p:spTgt spid="41"/>
                                        </p:tgtEl>
                                        <p:attrNameLst>
                                          <p:attrName>style.visibility</p:attrName>
                                        </p:attrNameLst>
                                      </p:cBhvr>
                                      <p:to>
                                        <p:strVal val="visible"/>
                                      </p:to>
                                    </p:set>
                                    <p:animEffect transition="in" filter="wipe(left)">
                                      <p:cBhvr>
                                        <p:cTn id="25" dur="500"/>
                                        <p:tgtEl>
                                          <p:spTgt spid="41"/>
                                        </p:tgtEl>
                                      </p:cBhvr>
                                    </p:animEffect>
                                  </p:childTnLst>
                                </p:cTn>
                              </p:par>
                            </p:childTnLst>
                          </p:cTn>
                        </p:par>
                      </p:childTnLst>
                    </p:cTn>
                  </p:par>
                  <p:par>
                    <p:cTn id="26" fill="hold">
                      <p:stCondLst>
                        <p:cond delay="indefinite"/>
                      </p:stCondLst>
                      <p:childTnLst>
                        <p:par>
                          <p:cTn id="27" fill="hold">
                            <p:stCondLst>
                              <p:cond delay="0"/>
                            </p:stCondLst>
                            <p:childTnLst>
                              <p:par>
                                <p:cTn id="28" presetID="22" presetClass="entr" presetSubtype="8" fill="hold" grpId="0" nodeType="clickEffect">
                                  <p:stCondLst>
                                    <p:cond delay="0"/>
                                  </p:stCondLst>
                                  <p:childTnLst>
                                    <p:set>
                                      <p:cBhvr>
                                        <p:cTn id="29" dur="1" fill="hold">
                                          <p:stCondLst>
                                            <p:cond delay="0"/>
                                          </p:stCondLst>
                                        </p:cTn>
                                        <p:tgtEl>
                                          <p:spTgt spid="22"/>
                                        </p:tgtEl>
                                        <p:attrNameLst>
                                          <p:attrName>style.visibility</p:attrName>
                                        </p:attrNameLst>
                                      </p:cBhvr>
                                      <p:to>
                                        <p:strVal val="visible"/>
                                      </p:to>
                                    </p:set>
                                    <p:animEffect transition="in" filter="wipe(left)">
                                      <p:cBhvr>
                                        <p:cTn id="30" dur="500"/>
                                        <p:tgtEl>
                                          <p:spTgt spid="22"/>
                                        </p:tgtEl>
                                      </p:cBhvr>
                                    </p:animEffect>
                                  </p:childTnLst>
                                </p:cTn>
                              </p:par>
                              <p:par>
                                <p:cTn id="31" presetID="22" presetClass="entr" presetSubtype="8" fill="hold" nodeType="withEffect">
                                  <p:stCondLst>
                                    <p:cond delay="0"/>
                                  </p:stCondLst>
                                  <p:childTnLst>
                                    <p:set>
                                      <p:cBhvr>
                                        <p:cTn id="32" dur="1" fill="hold">
                                          <p:stCondLst>
                                            <p:cond delay="0"/>
                                          </p:stCondLst>
                                        </p:cTn>
                                        <p:tgtEl>
                                          <p:spTgt spid="42"/>
                                        </p:tgtEl>
                                        <p:attrNameLst>
                                          <p:attrName>style.visibility</p:attrName>
                                        </p:attrNameLst>
                                      </p:cBhvr>
                                      <p:to>
                                        <p:strVal val="visible"/>
                                      </p:to>
                                    </p:set>
                                    <p:animEffect transition="in" filter="wipe(left)">
                                      <p:cBhvr>
                                        <p:cTn id="33" dur="500"/>
                                        <p:tgtEl>
                                          <p:spTgt spid="42"/>
                                        </p:tgtEl>
                                      </p:cBhvr>
                                    </p:animEffect>
                                  </p:childTnLst>
                                </p:cTn>
                              </p:par>
                            </p:childTnLst>
                          </p:cTn>
                        </p:par>
                      </p:childTnLst>
                    </p:cTn>
                  </p:par>
                  <p:par>
                    <p:cTn id="34" fill="hold">
                      <p:stCondLst>
                        <p:cond delay="indefinite"/>
                      </p:stCondLst>
                      <p:childTnLst>
                        <p:par>
                          <p:cTn id="35" fill="hold">
                            <p:stCondLst>
                              <p:cond delay="0"/>
                            </p:stCondLst>
                            <p:childTnLst>
                              <p:par>
                                <p:cTn id="36" presetID="10" presetClass="entr" presetSubtype="0" fill="hold" grpId="0" nodeType="clickEffect">
                                  <p:stCondLst>
                                    <p:cond delay="0"/>
                                  </p:stCondLst>
                                  <p:childTnLst>
                                    <p:set>
                                      <p:cBhvr>
                                        <p:cTn id="37" dur="1" fill="hold">
                                          <p:stCondLst>
                                            <p:cond delay="0"/>
                                          </p:stCondLst>
                                        </p:cTn>
                                        <p:tgtEl>
                                          <p:spTgt spid="47"/>
                                        </p:tgtEl>
                                        <p:attrNameLst>
                                          <p:attrName>style.visibility</p:attrName>
                                        </p:attrNameLst>
                                      </p:cBhvr>
                                      <p:to>
                                        <p:strVal val="visible"/>
                                      </p:to>
                                    </p:set>
                                    <p:animEffect transition="in" filter="fade">
                                      <p:cBhvr>
                                        <p:cTn id="38" dur="500"/>
                                        <p:tgtEl>
                                          <p:spTgt spid="4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7" grpId="0" animBg="1"/>
      <p:bldP spid="22" grpId="0"/>
      <p:bldP spid="24" grpId="0"/>
      <p:bldP spid="2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408CA-E743-08D8-88D8-5D0A1F5F15A4}"/>
              </a:ext>
            </a:extLst>
          </p:cNvPr>
          <p:cNvSpPr>
            <a:spLocks noGrp="1"/>
          </p:cNvSpPr>
          <p:nvPr>
            <p:ph type="title"/>
          </p:nvPr>
        </p:nvSpPr>
        <p:spPr/>
        <p:txBody>
          <a:bodyPr/>
          <a:lstStyle/>
          <a:p>
            <a:r>
              <a:rPr lang="en-US" dirty="0"/>
              <a:t>Beam Loading results</a:t>
            </a:r>
          </a:p>
        </p:txBody>
      </p:sp>
      <p:grpSp>
        <p:nvGrpSpPr>
          <p:cNvPr id="15" name="Group 14">
            <a:extLst>
              <a:ext uri="{FF2B5EF4-FFF2-40B4-BE49-F238E27FC236}">
                <a16:creationId xmlns:a16="http://schemas.microsoft.com/office/drawing/2014/main" id="{7578D9BA-3889-8500-6273-E6406B8A1443}"/>
              </a:ext>
            </a:extLst>
          </p:cNvPr>
          <p:cNvGrpSpPr/>
          <p:nvPr/>
        </p:nvGrpSpPr>
        <p:grpSpPr>
          <a:xfrm>
            <a:off x="6240770" y="302126"/>
            <a:ext cx="3150172" cy="710301"/>
            <a:chOff x="255968" y="1476639"/>
            <a:chExt cx="5099995" cy="1296453"/>
          </a:xfrm>
        </p:grpSpPr>
        <p:pic>
          <p:nvPicPr>
            <p:cNvPr id="12" name="Picture 11">
              <a:extLst>
                <a:ext uri="{FF2B5EF4-FFF2-40B4-BE49-F238E27FC236}">
                  <a16:creationId xmlns:a16="http://schemas.microsoft.com/office/drawing/2014/main" id="{70053E68-74C9-DEBC-AC6F-620193D52ABE}"/>
                </a:ext>
              </a:extLst>
            </p:cNvPr>
            <p:cNvPicPr>
              <a:picLocks noChangeAspect="1"/>
            </p:cNvPicPr>
            <p:nvPr/>
          </p:nvPicPr>
          <p:blipFill rotWithShape="1">
            <a:blip r:embed="rId3"/>
            <a:srcRect l="17103" t="60807" r="12117" b="14197"/>
            <a:stretch/>
          </p:blipFill>
          <p:spPr>
            <a:xfrm>
              <a:off x="255968" y="1476639"/>
              <a:ext cx="5099995" cy="1296453"/>
            </a:xfrm>
            <a:prstGeom prst="rect">
              <a:avLst/>
            </a:prstGeom>
            <a:ln>
              <a:solidFill>
                <a:srgbClr val="00B0F0"/>
              </a:solidFill>
            </a:ln>
          </p:spPr>
        </p:pic>
        <p:sp>
          <p:nvSpPr>
            <p:cNvPr id="14" name="Arrow: Right 13">
              <a:extLst>
                <a:ext uri="{FF2B5EF4-FFF2-40B4-BE49-F238E27FC236}">
                  <a16:creationId xmlns:a16="http://schemas.microsoft.com/office/drawing/2014/main" id="{1083F092-6D5F-CAC7-2F32-C12359423296}"/>
                </a:ext>
              </a:extLst>
            </p:cNvPr>
            <p:cNvSpPr/>
            <p:nvPr/>
          </p:nvSpPr>
          <p:spPr>
            <a:xfrm>
              <a:off x="4136676" y="1917138"/>
              <a:ext cx="1219287" cy="415453"/>
            </a:xfrm>
            <a:prstGeom prst="rightArrow">
              <a:avLst>
                <a:gd name="adj1" fmla="val 40205"/>
                <a:gd name="adj2" fmla="val 70845"/>
              </a:avLst>
            </a:prstGeom>
            <a:solidFill>
              <a:srgbClr val="C00000"/>
            </a:solidFill>
            <a:ln>
              <a:solidFill>
                <a:srgbClr val="CC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9" name="TextBox 18">
            <a:extLst>
              <a:ext uri="{FF2B5EF4-FFF2-40B4-BE49-F238E27FC236}">
                <a16:creationId xmlns:a16="http://schemas.microsoft.com/office/drawing/2014/main" id="{C93D98F2-CC63-666D-16B2-6875DBE8BA3D}"/>
              </a:ext>
            </a:extLst>
          </p:cNvPr>
          <p:cNvSpPr txBox="1"/>
          <p:nvPr/>
        </p:nvSpPr>
        <p:spPr>
          <a:xfrm>
            <a:off x="432431" y="915422"/>
            <a:ext cx="6116320" cy="646331"/>
          </a:xfrm>
          <a:prstGeom prst="rect">
            <a:avLst/>
          </a:prstGeom>
          <a:noFill/>
        </p:spPr>
        <p:txBody>
          <a:bodyPr wrap="square">
            <a:spAutoFit/>
          </a:bodyPr>
          <a:lstStyle/>
          <a:p>
            <a:pPr marL="285750" indent="-285750">
              <a:buFont typeface="Wingdings" panose="05000000000000000000" pitchFamily="2" charset="2"/>
              <a:buChar char="v"/>
            </a:pPr>
            <a:r>
              <a:rPr lang="en-GB" dirty="0"/>
              <a:t>Gradient reduction for middle bunch n=150</a:t>
            </a:r>
            <a:endParaRPr lang="en-US" dirty="0"/>
          </a:p>
          <a:p>
            <a:pPr marL="285750" indent="-285750">
              <a:buFont typeface="Wingdings" panose="05000000000000000000" pitchFamily="2" charset="2"/>
              <a:buChar char="v"/>
            </a:pPr>
            <a:endParaRPr lang="en-GB" dirty="0"/>
          </a:p>
        </p:txBody>
      </p:sp>
      <p:pic>
        <p:nvPicPr>
          <p:cNvPr id="20" name="Picture 19">
            <a:extLst>
              <a:ext uri="{FF2B5EF4-FFF2-40B4-BE49-F238E27FC236}">
                <a16:creationId xmlns:a16="http://schemas.microsoft.com/office/drawing/2014/main" id="{FC85E4CE-ACD6-E9E0-9077-39AE53273FF3}"/>
              </a:ext>
            </a:extLst>
          </p:cNvPr>
          <p:cNvPicPr>
            <a:picLocks noChangeAspect="1"/>
          </p:cNvPicPr>
          <p:nvPr/>
        </p:nvPicPr>
        <p:blipFill rotWithShape="1">
          <a:blip r:embed="rId4"/>
          <a:srcRect l="64907" t="8031" b="6877"/>
          <a:stretch/>
        </p:blipFill>
        <p:spPr>
          <a:xfrm>
            <a:off x="496748" y="1819898"/>
            <a:ext cx="3376420" cy="2489375"/>
          </a:xfrm>
          <a:prstGeom prst="rect">
            <a:avLst/>
          </a:prstGeom>
        </p:spPr>
      </p:pic>
      <p:sp>
        <p:nvSpPr>
          <p:cNvPr id="17" name="Slide Number Placeholder 16">
            <a:extLst>
              <a:ext uri="{FF2B5EF4-FFF2-40B4-BE49-F238E27FC236}">
                <a16:creationId xmlns:a16="http://schemas.microsoft.com/office/drawing/2014/main" id="{3C64BABD-ED4B-9443-DEB1-29F76BA4F0B8}"/>
              </a:ext>
            </a:extLst>
          </p:cNvPr>
          <p:cNvSpPr>
            <a:spLocks noGrp="1"/>
          </p:cNvSpPr>
          <p:nvPr>
            <p:ph type="sldNum" sz="quarter" idx="12"/>
          </p:nvPr>
        </p:nvSpPr>
        <p:spPr/>
        <p:txBody>
          <a:bodyPr/>
          <a:lstStyle/>
          <a:p>
            <a:fld id="{5CA7FF84-C275-44FB-B270-0E1F5CE1314E}" type="slidenum">
              <a:rPr lang="en-US" smtClean="0"/>
              <a:t>16</a:t>
            </a:fld>
            <a:endParaRPr lang="en-US" dirty="0"/>
          </a:p>
        </p:txBody>
      </p:sp>
      <p:grpSp>
        <p:nvGrpSpPr>
          <p:cNvPr id="3" name="Group 2">
            <a:extLst>
              <a:ext uri="{FF2B5EF4-FFF2-40B4-BE49-F238E27FC236}">
                <a16:creationId xmlns:a16="http://schemas.microsoft.com/office/drawing/2014/main" id="{BA31867F-2474-A43D-06B7-F58A5F3928E3}"/>
              </a:ext>
            </a:extLst>
          </p:cNvPr>
          <p:cNvGrpSpPr/>
          <p:nvPr/>
        </p:nvGrpSpPr>
        <p:grpSpPr>
          <a:xfrm>
            <a:off x="8337884" y="4159555"/>
            <a:ext cx="2739691" cy="2276142"/>
            <a:chOff x="8337884" y="4159555"/>
            <a:chExt cx="2739691" cy="2276142"/>
          </a:xfrm>
        </p:grpSpPr>
        <p:pic>
          <p:nvPicPr>
            <p:cNvPr id="21" name="Picture 20">
              <a:extLst>
                <a:ext uri="{FF2B5EF4-FFF2-40B4-BE49-F238E27FC236}">
                  <a16:creationId xmlns:a16="http://schemas.microsoft.com/office/drawing/2014/main" id="{937AA16C-DD98-4A0B-BBFE-1F3E51502293}"/>
                </a:ext>
              </a:extLst>
            </p:cNvPr>
            <p:cNvPicPr>
              <a:picLocks noChangeAspect="1"/>
            </p:cNvPicPr>
            <p:nvPr/>
          </p:nvPicPr>
          <p:blipFill>
            <a:blip r:embed="rId5"/>
            <a:stretch>
              <a:fillRect/>
            </a:stretch>
          </p:blipFill>
          <p:spPr>
            <a:xfrm>
              <a:off x="8337884" y="4159555"/>
              <a:ext cx="2739691" cy="2276142"/>
            </a:xfrm>
            <a:prstGeom prst="rect">
              <a:avLst/>
            </a:prstGeom>
          </p:spPr>
        </p:pic>
        <p:sp>
          <p:nvSpPr>
            <p:cNvPr id="6" name="TextBox 5">
              <a:extLst>
                <a:ext uri="{FF2B5EF4-FFF2-40B4-BE49-F238E27FC236}">
                  <a16:creationId xmlns:a16="http://schemas.microsoft.com/office/drawing/2014/main" id="{096DC2BA-2C59-B632-2C57-1BB83542227F}"/>
                </a:ext>
              </a:extLst>
            </p:cNvPr>
            <p:cNvSpPr txBox="1"/>
            <p:nvPr/>
          </p:nvSpPr>
          <p:spPr>
            <a:xfrm>
              <a:off x="8758685" y="4249070"/>
              <a:ext cx="1036759" cy="276999"/>
            </a:xfrm>
            <a:prstGeom prst="rect">
              <a:avLst/>
            </a:prstGeom>
            <a:noFill/>
          </p:spPr>
          <p:txBody>
            <a:bodyPr wrap="none" rtlCol="0">
              <a:spAutoFit/>
            </a:bodyPr>
            <a:lstStyle/>
            <a:p>
              <a:r>
                <a:rPr lang="en-US" sz="1200" dirty="0"/>
                <a:t>Last structure</a:t>
              </a:r>
            </a:p>
          </p:txBody>
        </p:sp>
      </p:grpSp>
      <p:grpSp>
        <p:nvGrpSpPr>
          <p:cNvPr id="4" name="Group 3">
            <a:extLst>
              <a:ext uri="{FF2B5EF4-FFF2-40B4-BE49-F238E27FC236}">
                <a16:creationId xmlns:a16="http://schemas.microsoft.com/office/drawing/2014/main" id="{DBD3E850-C259-F98F-E577-DA72627AFCF5}"/>
              </a:ext>
            </a:extLst>
          </p:cNvPr>
          <p:cNvGrpSpPr/>
          <p:nvPr/>
        </p:nvGrpSpPr>
        <p:grpSpPr>
          <a:xfrm>
            <a:off x="5150996" y="4159555"/>
            <a:ext cx="2905873" cy="2276142"/>
            <a:chOff x="5150996" y="4159555"/>
            <a:chExt cx="2905873" cy="2276142"/>
          </a:xfrm>
        </p:grpSpPr>
        <p:pic>
          <p:nvPicPr>
            <p:cNvPr id="10" name="Picture 9">
              <a:extLst>
                <a:ext uri="{FF2B5EF4-FFF2-40B4-BE49-F238E27FC236}">
                  <a16:creationId xmlns:a16="http://schemas.microsoft.com/office/drawing/2014/main" id="{D1E21D55-7830-4E54-DCEA-90B37966A1AD}"/>
                </a:ext>
              </a:extLst>
            </p:cNvPr>
            <p:cNvPicPr>
              <a:picLocks noChangeAspect="1"/>
            </p:cNvPicPr>
            <p:nvPr/>
          </p:nvPicPr>
          <p:blipFill rotWithShape="1">
            <a:blip r:embed="rId6"/>
            <a:srcRect r="14795"/>
            <a:stretch/>
          </p:blipFill>
          <p:spPr>
            <a:xfrm>
              <a:off x="5150996" y="4159555"/>
              <a:ext cx="2905873" cy="2276142"/>
            </a:xfrm>
            <a:prstGeom prst="rect">
              <a:avLst/>
            </a:prstGeom>
          </p:spPr>
        </p:pic>
        <p:sp>
          <p:nvSpPr>
            <p:cNvPr id="7" name="TextBox 6">
              <a:extLst>
                <a:ext uri="{FF2B5EF4-FFF2-40B4-BE49-F238E27FC236}">
                  <a16:creationId xmlns:a16="http://schemas.microsoft.com/office/drawing/2014/main" id="{16AE3379-CA2D-B1A6-1CB2-D549D4A33286}"/>
                </a:ext>
              </a:extLst>
            </p:cNvPr>
            <p:cNvSpPr txBox="1"/>
            <p:nvPr/>
          </p:nvSpPr>
          <p:spPr>
            <a:xfrm>
              <a:off x="7001900" y="4249069"/>
              <a:ext cx="1054969" cy="276999"/>
            </a:xfrm>
            <a:prstGeom prst="rect">
              <a:avLst/>
            </a:prstGeom>
            <a:noFill/>
          </p:spPr>
          <p:txBody>
            <a:bodyPr wrap="none" rtlCol="0">
              <a:spAutoFit/>
            </a:bodyPr>
            <a:lstStyle/>
            <a:p>
              <a:r>
                <a:rPr lang="en-US" sz="1200" dirty="0"/>
                <a:t>First structure</a:t>
              </a:r>
            </a:p>
          </p:txBody>
        </p:sp>
      </p:grpSp>
      <p:pic>
        <p:nvPicPr>
          <p:cNvPr id="13" name="Picture 12">
            <a:extLst>
              <a:ext uri="{FF2B5EF4-FFF2-40B4-BE49-F238E27FC236}">
                <a16:creationId xmlns:a16="http://schemas.microsoft.com/office/drawing/2014/main" id="{A693A7F1-02F5-6A52-8D1E-214D53500E0C}"/>
              </a:ext>
            </a:extLst>
          </p:cNvPr>
          <p:cNvPicPr>
            <a:picLocks noChangeAspect="1"/>
          </p:cNvPicPr>
          <p:nvPr/>
        </p:nvPicPr>
        <p:blipFill>
          <a:blip r:embed="rId7"/>
          <a:stretch>
            <a:fillRect/>
          </a:stretch>
        </p:blipFill>
        <p:spPr>
          <a:xfrm>
            <a:off x="6849584" y="1377446"/>
            <a:ext cx="3376420" cy="2403763"/>
          </a:xfrm>
          <a:prstGeom prst="rect">
            <a:avLst/>
          </a:prstGeom>
        </p:spPr>
      </p:pic>
      <p:pic>
        <p:nvPicPr>
          <p:cNvPr id="27" name="Picture 26">
            <a:extLst>
              <a:ext uri="{FF2B5EF4-FFF2-40B4-BE49-F238E27FC236}">
                <a16:creationId xmlns:a16="http://schemas.microsoft.com/office/drawing/2014/main" id="{F05C165E-B1A2-1AF7-F7F9-9C8EE4F65508}"/>
              </a:ext>
            </a:extLst>
          </p:cNvPr>
          <p:cNvPicPr>
            <a:picLocks noChangeAspect="1"/>
          </p:cNvPicPr>
          <p:nvPr/>
        </p:nvPicPr>
        <p:blipFill>
          <a:blip r:embed="rId8"/>
          <a:stretch>
            <a:fillRect/>
          </a:stretch>
        </p:blipFill>
        <p:spPr>
          <a:xfrm>
            <a:off x="1114425" y="4567708"/>
            <a:ext cx="2059077" cy="1867989"/>
          </a:xfrm>
          <a:prstGeom prst="rect">
            <a:avLst/>
          </a:prstGeom>
        </p:spPr>
      </p:pic>
    </p:spTree>
    <p:extLst>
      <p:ext uri="{BB962C8B-B14F-4D97-AF65-F5344CB8AC3E}">
        <p14:creationId xmlns:p14="http://schemas.microsoft.com/office/powerpoint/2010/main" val="29719086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
                                        </p:tgtEl>
                                        <p:attrNameLst>
                                          <p:attrName>style.visibility</p:attrName>
                                        </p:attrNameLst>
                                      </p:cBhvr>
                                      <p:to>
                                        <p:strVal val="visible"/>
                                      </p:to>
                                    </p:set>
                                    <p:animEffect transition="in" filter="fade">
                                      <p:cBhvr>
                                        <p:cTn id="7" dur="500"/>
                                        <p:tgtEl>
                                          <p:spTgt spid="1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fade">
                                      <p:cBhvr>
                                        <p:cTn id="12" dur="500"/>
                                        <p:tgtEl>
                                          <p:spTgt spid="3"/>
                                        </p:tgtEl>
                                      </p:cBhvr>
                                    </p:animEffect>
                                  </p:childTnLst>
                                </p:cTn>
                              </p:par>
                              <p:par>
                                <p:cTn id="13" presetID="10" presetClass="entr" presetSubtype="0" fill="hold" nodeType="with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fade">
                                      <p:cBhvr>
                                        <p:cTn id="15" dur="500"/>
                                        <p:tgtEl>
                                          <p:spTgt spid="4"/>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27"/>
                                        </p:tgtEl>
                                        <p:attrNameLst>
                                          <p:attrName>style.visibility</p:attrName>
                                        </p:attrNameLst>
                                      </p:cBhvr>
                                      <p:to>
                                        <p:strVal val="visible"/>
                                      </p:to>
                                    </p:set>
                                    <p:animEffect transition="in" filter="fade">
                                      <p:cBhvr>
                                        <p:cTn id="20"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408CA-E743-08D8-88D8-5D0A1F5F15A4}"/>
              </a:ext>
            </a:extLst>
          </p:cNvPr>
          <p:cNvSpPr>
            <a:spLocks noGrp="1"/>
          </p:cNvSpPr>
          <p:nvPr>
            <p:ph type="title"/>
          </p:nvPr>
        </p:nvSpPr>
        <p:spPr/>
        <p:txBody>
          <a:bodyPr/>
          <a:lstStyle/>
          <a:p>
            <a:r>
              <a:rPr lang="en-US" dirty="0"/>
              <a:t>Beam Loading results</a:t>
            </a:r>
          </a:p>
        </p:txBody>
      </p:sp>
      <p:grpSp>
        <p:nvGrpSpPr>
          <p:cNvPr id="15" name="Group 14">
            <a:extLst>
              <a:ext uri="{FF2B5EF4-FFF2-40B4-BE49-F238E27FC236}">
                <a16:creationId xmlns:a16="http://schemas.microsoft.com/office/drawing/2014/main" id="{7578D9BA-3889-8500-6273-E6406B8A1443}"/>
              </a:ext>
            </a:extLst>
          </p:cNvPr>
          <p:cNvGrpSpPr/>
          <p:nvPr/>
        </p:nvGrpSpPr>
        <p:grpSpPr>
          <a:xfrm>
            <a:off x="6240770" y="302126"/>
            <a:ext cx="3150172" cy="710301"/>
            <a:chOff x="255968" y="1476639"/>
            <a:chExt cx="5099995" cy="1296453"/>
          </a:xfrm>
        </p:grpSpPr>
        <p:pic>
          <p:nvPicPr>
            <p:cNvPr id="12" name="Picture 11">
              <a:extLst>
                <a:ext uri="{FF2B5EF4-FFF2-40B4-BE49-F238E27FC236}">
                  <a16:creationId xmlns:a16="http://schemas.microsoft.com/office/drawing/2014/main" id="{70053E68-74C9-DEBC-AC6F-620193D52ABE}"/>
                </a:ext>
              </a:extLst>
            </p:cNvPr>
            <p:cNvPicPr>
              <a:picLocks noChangeAspect="1"/>
            </p:cNvPicPr>
            <p:nvPr/>
          </p:nvPicPr>
          <p:blipFill rotWithShape="1">
            <a:blip r:embed="rId2"/>
            <a:srcRect l="17103" t="60807" r="12117" b="14197"/>
            <a:stretch/>
          </p:blipFill>
          <p:spPr>
            <a:xfrm>
              <a:off x="255968" y="1476639"/>
              <a:ext cx="5099995" cy="1296453"/>
            </a:xfrm>
            <a:prstGeom prst="rect">
              <a:avLst/>
            </a:prstGeom>
            <a:ln>
              <a:solidFill>
                <a:srgbClr val="00B0F0"/>
              </a:solidFill>
            </a:ln>
          </p:spPr>
        </p:pic>
        <p:sp>
          <p:nvSpPr>
            <p:cNvPr id="14" name="Arrow: Right 13">
              <a:extLst>
                <a:ext uri="{FF2B5EF4-FFF2-40B4-BE49-F238E27FC236}">
                  <a16:creationId xmlns:a16="http://schemas.microsoft.com/office/drawing/2014/main" id="{1083F092-6D5F-CAC7-2F32-C12359423296}"/>
                </a:ext>
              </a:extLst>
            </p:cNvPr>
            <p:cNvSpPr/>
            <p:nvPr/>
          </p:nvSpPr>
          <p:spPr>
            <a:xfrm>
              <a:off x="4136676" y="1917138"/>
              <a:ext cx="1219287" cy="415453"/>
            </a:xfrm>
            <a:prstGeom prst="rightArrow">
              <a:avLst>
                <a:gd name="adj1" fmla="val 40205"/>
                <a:gd name="adj2" fmla="val 70845"/>
              </a:avLst>
            </a:prstGeom>
            <a:solidFill>
              <a:srgbClr val="C00000"/>
            </a:solidFill>
            <a:ln>
              <a:solidFill>
                <a:srgbClr val="CC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 name="TextBox 8">
            <a:extLst>
              <a:ext uri="{FF2B5EF4-FFF2-40B4-BE49-F238E27FC236}">
                <a16:creationId xmlns:a16="http://schemas.microsoft.com/office/drawing/2014/main" id="{6A5A0761-474E-C288-C201-833E5AA6CB1E}"/>
              </a:ext>
            </a:extLst>
          </p:cNvPr>
          <p:cNvSpPr txBox="1"/>
          <p:nvPr/>
        </p:nvSpPr>
        <p:spPr>
          <a:xfrm>
            <a:off x="485732" y="990832"/>
            <a:ext cx="5946821" cy="369332"/>
          </a:xfrm>
          <a:prstGeom prst="rect">
            <a:avLst/>
          </a:prstGeom>
          <a:noFill/>
        </p:spPr>
        <p:txBody>
          <a:bodyPr wrap="none" rtlCol="0">
            <a:spAutoFit/>
          </a:bodyPr>
          <a:lstStyle/>
          <a:p>
            <a:pPr marL="342900" indent="-342900">
              <a:buFont typeface="Wingdings" panose="05000000000000000000" pitchFamily="2" charset="2"/>
              <a:buChar char="v"/>
            </a:pPr>
            <a:r>
              <a:rPr lang="en-US" dirty="0"/>
              <a:t>Positron phase space with e+ BL with both e+ e- BL w/o BL</a:t>
            </a:r>
          </a:p>
        </p:txBody>
      </p:sp>
      <p:sp>
        <p:nvSpPr>
          <p:cNvPr id="29" name="Slide Number Placeholder 28">
            <a:extLst>
              <a:ext uri="{FF2B5EF4-FFF2-40B4-BE49-F238E27FC236}">
                <a16:creationId xmlns:a16="http://schemas.microsoft.com/office/drawing/2014/main" id="{3F113DBE-F099-3663-6C3D-3549BF7CAD45}"/>
              </a:ext>
            </a:extLst>
          </p:cNvPr>
          <p:cNvSpPr>
            <a:spLocks noGrp="1"/>
          </p:cNvSpPr>
          <p:nvPr>
            <p:ph type="sldNum" sz="quarter" idx="12"/>
          </p:nvPr>
        </p:nvSpPr>
        <p:spPr/>
        <p:txBody>
          <a:bodyPr/>
          <a:lstStyle/>
          <a:p>
            <a:fld id="{5CA7FF84-C275-44FB-B270-0E1F5CE1314E}" type="slidenum">
              <a:rPr lang="en-US" smtClean="0"/>
              <a:t>17</a:t>
            </a:fld>
            <a:endParaRPr lang="en-US" dirty="0"/>
          </a:p>
        </p:txBody>
      </p:sp>
      <p:sp>
        <p:nvSpPr>
          <p:cNvPr id="23" name="TextBox 22">
            <a:extLst>
              <a:ext uri="{FF2B5EF4-FFF2-40B4-BE49-F238E27FC236}">
                <a16:creationId xmlns:a16="http://schemas.microsoft.com/office/drawing/2014/main" id="{1CADD193-542B-8144-029F-CD6B43AD480A}"/>
              </a:ext>
            </a:extLst>
          </p:cNvPr>
          <p:cNvSpPr txBox="1"/>
          <p:nvPr/>
        </p:nvSpPr>
        <p:spPr>
          <a:xfrm>
            <a:off x="9067716" y="1360164"/>
            <a:ext cx="1633167" cy="369332"/>
          </a:xfrm>
          <a:prstGeom prst="rect">
            <a:avLst/>
          </a:prstGeom>
          <a:noFill/>
        </p:spPr>
        <p:txBody>
          <a:bodyPr wrap="square">
            <a:spAutoFit/>
          </a:bodyPr>
          <a:lstStyle/>
          <a:p>
            <a:r>
              <a:rPr lang="en-US" dirty="0"/>
              <a:t>w/ e+ e- BL </a:t>
            </a:r>
          </a:p>
        </p:txBody>
      </p:sp>
      <p:pic>
        <p:nvPicPr>
          <p:cNvPr id="32" name="Picture 31">
            <a:extLst>
              <a:ext uri="{FF2B5EF4-FFF2-40B4-BE49-F238E27FC236}">
                <a16:creationId xmlns:a16="http://schemas.microsoft.com/office/drawing/2014/main" id="{B27AE64E-FA21-78CC-C278-3E29C9C90118}"/>
              </a:ext>
            </a:extLst>
          </p:cNvPr>
          <p:cNvPicPr>
            <a:picLocks noChangeAspect="1"/>
          </p:cNvPicPr>
          <p:nvPr/>
        </p:nvPicPr>
        <p:blipFill>
          <a:blip r:embed="rId3"/>
          <a:stretch>
            <a:fillRect/>
          </a:stretch>
        </p:blipFill>
        <p:spPr>
          <a:xfrm>
            <a:off x="559536" y="1693719"/>
            <a:ext cx="3010755" cy="2393258"/>
          </a:xfrm>
          <a:prstGeom prst="rect">
            <a:avLst/>
          </a:prstGeom>
        </p:spPr>
      </p:pic>
      <p:pic>
        <p:nvPicPr>
          <p:cNvPr id="40" name="Picture 39">
            <a:extLst>
              <a:ext uri="{FF2B5EF4-FFF2-40B4-BE49-F238E27FC236}">
                <a16:creationId xmlns:a16="http://schemas.microsoft.com/office/drawing/2014/main" id="{B60F811F-1E7A-C35C-5C3C-EED65B3BED66}"/>
              </a:ext>
            </a:extLst>
          </p:cNvPr>
          <p:cNvPicPr>
            <a:picLocks noChangeAspect="1"/>
          </p:cNvPicPr>
          <p:nvPr/>
        </p:nvPicPr>
        <p:blipFill>
          <a:blip r:embed="rId4"/>
          <a:stretch>
            <a:fillRect/>
          </a:stretch>
        </p:blipFill>
        <p:spPr>
          <a:xfrm>
            <a:off x="4173829" y="1894748"/>
            <a:ext cx="3101953" cy="2248468"/>
          </a:xfrm>
          <a:prstGeom prst="rect">
            <a:avLst/>
          </a:prstGeom>
        </p:spPr>
      </p:pic>
      <p:pic>
        <p:nvPicPr>
          <p:cNvPr id="44" name="Picture 43">
            <a:extLst>
              <a:ext uri="{FF2B5EF4-FFF2-40B4-BE49-F238E27FC236}">
                <a16:creationId xmlns:a16="http://schemas.microsoft.com/office/drawing/2014/main" id="{553720A8-8B09-9910-140D-FE1B65D23BAA}"/>
              </a:ext>
            </a:extLst>
          </p:cNvPr>
          <p:cNvPicPr>
            <a:picLocks noChangeAspect="1"/>
          </p:cNvPicPr>
          <p:nvPr/>
        </p:nvPicPr>
        <p:blipFill>
          <a:blip r:embed="rId5"/>
          <a:stretch>
            <a:fillRect/>
          </a:stretch>
        </p:blipFill>
        <p:spPr>
          <a:xfrm>
            <a:off x="8156659" y="1693719"/>
            <a:ext cx="2939815" cy="2248467"/>
          </a:xfrm>
          <a:prstGeom prst="rect">
            <a:avLst/>
          </a:prstGeom>
        </p:spPr>
      </p:pic>
      <p:sp>
        <p:nvSpPr>
          <p:cNvPr id="45" name="TextBox 44">
            <a:extLst>
              <a:ext uri="{FF2B5EF4-FFF2-40B4-BE49-F238E27FC236}">
                <a16:creationId xmlns:a16="http://schemas.microsoft.com/office/drawing/2014/main" id="{12CB312C-A6F4-2A90-3EE4-7D9F706E75BD}"/>
              </a:ext>
            </a:extLst>
          </p:cNvPr>
          <p:cNvSpPr txBox="1"/>
          <p:nvPr/>
        </p:nvSpPr>
        <p:spPr>
          <a:xfrm>
            <a:off x="5044322" y="1412193"/>
            <a:ext cx="1633167" cy="369332"/>
          </a:xfrm>
          <a:prstGeom prst="rect">
            <a:avLst/>
          </a:prstGeom>
          <a:noFill/>
        </p:spPr>
        <p:txBody>
          <a:bodyPr wrap="square">
            <a:spAutoFit/>
          </a:bodyPr>
          <a:lstStyle/>
          <a:p>
            <a:r>
              <a:rPr lang="en-US" dirty="0"/>
              <a:t>w/ e+  BL </a:t>
            </a:r>
          </a:p>
        </p:txBody>
      </p:sp>
      <p:sp>
        <p:nvSpPr>
          <p:cNvPr id="46" name="TextBox 45">
            <a:extLst>
              <a:ext uri="{FF2B5EF4-FFF2-40B4-BE49-F238E27FC236}">
                <a16:creationId xmlns:a16="http://schemas.microsoft.com/office/drawing/2014/main" id="{4BBCE6AA-A32D-18B9-9528-16A9534D6A86}"/>
              </a:ext>
            </a:extLst>
          </p:cNvPr>
          <p:cNvSpPr txBox="1"/>
          <p:nvPr/>
        </p:nvSpPr>
        <p:spPr>
          <a:xfrm>
            <a:off x="1645916" y="1416411"/>
            <a:ext cx="1633167" cy="369332"/>
          </a:xfrm>
          <a:prstGeom prst="rect">
            <a:avLst/>
          </a:prstGeom>
          <a:noFill/>
        </p:spPr>
        <p:txBody>
          <a:bodyPr wrap="square">
            <a:spAutoFit/>
          </a:bodyPr>
          <a:lstStyle/>
          <a:p>
            <a:r>
              <a:rPr lang="en-US" dirty="0"/>
              <a:t>w/o BL </a:t>
            </a:r>
          </a:p>
        </p:txBody>
      </p:sp>
      <p:grpSp>
        <p:nvGrpSpPr>
          <p:cNvPr id="48" name="Group 47">
            <a:extLst>
              <a:ext uri="{FF2B5EF4-FFF2-40B4-BE49-F238E27FC236}">
                <a16:creationId xmlns:a16="http://schemas.microsoft.com/office/drawing/2014/main" id="{B81CE9A3-87C4-10FE-9766-374442B32E48}"/>
              </a:ext>
            </a:extLst>
          </p:cNvPr>
          <p:cNvGrpSpPr/>
          <p:nvPr/>
        </p:nvGrpSpPr>
        <p:grpSpPr>
          <a:xfrm>
            <a:off x="824799" y="4276524"/>
            <a:ext cx="2520233" cy="2330129"/>
            <a:chOff x="824799" y="4276524"/>
            <a:chExt cx="2520233" cy="2330129"/>
          </a:xfrm>
        </p:grpSpPr>
        <p:pic>
          <p:nvPicPr>
            <p:cNvPr id="26" name="Picture 25">
              <a:extLst>
                <a:ext uri="{FF2B5EF4-FFF2-40B4-BE49-F238E27FC236}">
                  <a16:creationId xmlns:a16="http://schemas.microsoft.com/office/drawing/2014/main" id="{A4DFBCE0-C885-054F-E335-927E2206AD34}"/>
                </a:ext>
              </a:extLst>
            </p:cNvPr>
            <p:cNvPicPr>
              <a:picLocks noChangeAspect="1"/>
            </p:cNvPicPr>
            <p:nvPr/>
          </p:nvPicPr>
          <p:blipFill>
            <a:blip r:embed="rId6"/>
            <a:stretch>
              <a:fillRect/>
            </a:stretch>
          </p:blipFill>
          <p:spPr>
            <a:xfrm>
              <a:off x="824799" y="4276524"/>
              <a:ext cx="2520233" cy="2330129"/>
            </a:xfrm>
            <a:prstGeom prst="rect">
              <a:avLst/>
            </a:prstGeom>
          </p:spPr>
        </p:pic>
        <p:sp>
          <p:nvSpPr>
            <p:cNvPr id="47" name="Rectangle 46">
              <a:extLst>
                <a:ext uri="{FF2B5EF4-FFF2-40B4-BE49-F238E27FC236}">
                  <a16:creationId xmlns:a16="http://schemas.microsoft.com/office/drawing/2014/main" id="{940BC4A6-8659-DF3A-90E5-FBD9ABEEF14C}"/>
                </a:ext>
              </a:extLst>
            </p:cNvPr>
            <p:cNvSpPr/>
            <p:nvPr/>
          </p:nvSpPr>
          <p:spPr>
            <a:xfrm>
              <a:off x="824799" y="4391025"/>
              <a:ext cx="356301" cy="104775"/>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0" name="Group 49">
            <a:extLst>
              <a:ext uri="{FF2B5EF4-FFF2-40B4-BE49-F238E27FC236}">
                <a16:creationId xmlns:a16="http://schemas.microsoft.com/office/drawing/2014/main" id="{6AE34D9C-82EF-F860-3AFD-7B72416FC418}"/>
              </a:ext>
            </a:extLst>
          </p:cNvPr>
          <p:cNvGrpSpPr/>
          <p:nvPr/>
        </p:nvGrpSpPr>
        <p:grpSpPr>
          <a:xfrm>
            <a:off x="4509304" y="4271147"/>
            <a:ext cx="2431002" cy="2245102"/>
            <a:chOff x="4579783" y="4143217"/>
            <a:chExt cx="2431002" cy="2142156"/>
          </a:xfrm>
        </p:grpSpPr>
        <p:pic>
          <p:nvPicPr>
            <p:cNvPr id="38" name="Picture 37">
              <a:extLst>
                <a:ext uri="{FF2B5EF4-FFF2-40B4-BE49-F238E27FC236}">
                  <a16:creationId xmlns:a16="http://schemas.microsoft.com/office/drawing/2014/main" id="{8FA032AB-2331-F134-7965-3FC35A3289C0}"/>
                </a:ext>
              </a:extLst>
            </p:cNvPr>
            <p:cNvPicPr>
              <a:picLocks noChangeAspect="1"/>
            </p:cNvPicPr>
            <p:nvPr/>
          </p:nvPicPr>
          <p:blipFill rotWithShape="1">
            <a:blip r:embed="rId7"/>
            <a:srcRect t="1" b="8580"/>
            <a:stretch/>
          </p:blipFill>
          <p:spPr>
            <a:xfrm>
              <a:off x="4585175" y="4143217"/>
              <a:ext cx="2425610" cy="2142156"/>
            </a:xfrm>
            <a:prstGeom prst="rect">
              <a:avLst/>
            </a:prstGeom>
          </p:spPr>
        </p:pic>
        <p:sp>
          <p:nvSpPr>
            <p:cNvPr id="49" name="Rectangle 48">
              <a:extLst>
                <a:ext uri="{FF2B5EF4-FFF2-40B4-BE49-F238E27FC236}">
                  <a16:creationId xmlns:a16="http://schemas.microsoft.com/office/drawing/2014/main" id="{84D42135-5067-8ABC-4548-9953D0968CFB}"/>
                </a:ext>
              </a:extLst>
            </p:cNvPr>
            <p:cNvSpPr/>
            <p:nvPr/>
          </p:nvSpPr>
          <p:spPr>
            <a:xfrm>
              <a:off x="4579783" y="4254903"/>
              <a:ext cx="377527" cy="106311"/>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52" name="Group 51">
            <a:extLst>
              <a:ext uri="{FF2B5EF4-FFF2-40B4-BE49-F238E27FC236}">
                <a16:creationId xmlns:a16="http://schemas.microsoft.com/office/drawing/2014/main" id="{AB65194B-F461-E800-63F4-C83A58348C00}"/>
              </a:ext>
            </a:extLst>
          </p:cNvPr>
          <p:cNvGrpSpPr/>
          <p:nvPr/>
        </p:nvGrpSpPr>
        <p:grpSpPr>
          <a:xfrm>
            <a:off x="8378022" y="4271147"/>
            <a:ext cx="2497088" cy="2248467"/>
            <a:chOff x="8359893" y="4164836"/>
            <a:chExt cx="2497088" cy="2248467"/>
          </a:xfrm>
        </p:grpSpPr>
        <p:pic>
          <p:nvPicPr>
            <p:cNvPr id="42" name="Picture 41">
              <a:extLst>
                <a:ext uri="{FF2B5EF4-FFF2-40B4-BE49-F238E27FC236}">
                  <a16:creationId xmlns:a16="http://schemas.microsoft.com/office/drawing/2014/main" id="{E52B0D5A-3644-A4B2-31D8-2683FAC778BD}"/>
                </a:ext>
              </a:extLst>
            </p:cNvPr>
            <p:cNvPicPr>
              <a:picLocks noChangeAspect="1"/>
            </p:cNvPicPr>
            <p:nvPr/>
          </p:nvPicPr>
          <p:blipFill rotWithShape="1">
            <a:blip r:embed="rId8"/>
            <a:srcRect t="2498"/>
            <a:stretch/>
          </p:blipFill>
          <p:spPr>
            <a:xfrm>
              <a:off x="8359893" y="4164836"/>
              <a:ext cx="2497088" cy="2248467"/>
            </a:xfrm>
            <a:prstGeom prst="rect">
              <a:avLst/>
            </a:prstGeom>
          </p:spPr>
        </p:pic>
        <p:sp>
          <p:nvSpPr>
            <p:cNvPr id="51" name="Rectangle 50">
              <a:extLst>
                <a:ext uri="{FF2B5EF4-FFF2-40B4-BE49-F238E27FC236}">
                  <a16:creationId xmlns:a16="http://schemas.microsoft.com/office/drawing/2014/main" id="{E5E371D9-8DCF-A530-E678-65CE265F6EFE}"/>
                </a:ext>
              </a:extLst>
            </p:cNvPr>
            <p:cNvSpPr/>
            <p:nvPr/>
          </p:nvSpPr>
          <p:spPr>
            <a:xfrm>
              <a:off x="8359893" y="4442644"/>
              <a:ext cx="377527" cy="106311"/>
            </a:xfrm>
            <a:prstGeom prst="rect">
              <a:avLst/>
            </a:prstGeom>
            <a:solidFill>
              <a:srgbClr val="FFFFFF"/>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Rectangle 2">
            <a:extLst>
              <a:ext uri="{FF2B5EF4-FFF2-40B4-BE49-F238E27FC236}">
                <a16:creationId xmlns:a16="http://schemas.microsoft.com/office/drawing/2014/main" id="{8066A78A-8868-CB1C-1A50-C6BA76A11C51}"/>
              </a:ext>
            </a:extLst>
          </p:cNvPr>
          <p:cNvSpPr/>
          <p:nvPr/>
        </p:nvSpPr>
        <p:spPr>
          <a:xfrm>
            <a:off x="2174240" y="4673554"/>
            <a:ext cx="469752" cy="22352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dirty="0"/>
              <a:t> </a:t>
            </a:r>
          </a:p>
        </p:txBody>
      </p:sp>
      <p:sp>
        <p:nvSpPr>
          <p:cNvPr id="4" name="Rectangle 3">
            <a:extLst>
              <a:ext uri="{FF2B5EF4-FFF2-40B4-BE49-F238E27FC236}">
                <a16:creationId xmlns:a16="http://schemas.microsoft.com/office/drawing/2014/main" id="{36DF488D-3539-E19E-E641-4257602476BA}"/>
              </a:ext>
            </a:extLst>
          </p:cNvPr>
          <p:cNvSpPr/>
          <p:nvPr/>
        </p:nvSpPr>
        <p:spPr>
          <a:xfrm>
            <a:off x="5863274" y="4681682"/>
            <a:ext cx="469752" cy="22352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2E0D3611-EB4A-2171-618E-D1FF24D6AC8C}"/>
              </a:ext>
            </a:extLst>
          </p:cNvPr>
          <p:cNvSpPr/>
          <p:nvPr/>
        </p:nvSpPr>
        <p:spPr>
          <a:xfrm>
            <a:off x="9723223" y="4785314"/>
            <a:ext cx="469752" cy="22352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7548161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6"/>
                                        </p:tgtEl>
                                        <p:attrNameLst>
                                          <p:attrName>style.visibility</p:attrName>
                                        </p:attrNameLst>
                                      </p:cBhvr>
                                      <p:to>
                                        <p:strVal val="visible"/>
                                      </p:to>
                                    </p:set>
                                    <p:animEffect transition="in" filter="fade">
                                      <p:cBhvr>
                                        <p:cTn id="7" dur="500"/>
                                        <p:tgtEl>
                                          <p:spTgt spid="46"/>
                                        </p:tgtEl>
                                      </p:cBhvr>
                                    </p:animEffect>
                                  </p:childTnLst>
                                </p:cTn>
                              </p:par>
                              <p:par>
                                <p:cTn id="8" presetID="10" presetClass="entr" presetSubtype="0" fill="hold" nodeType="withEffect">
                                  <p:stCondLst>
                                    <p:cond delay="0"/>
                                  </p:stCondLst>
                                  <p:childTnLst>
                                    <p:set>
                                      <p:cBhvr>
                                        <p:cTn id="9" dur="1" fill="hold">
                                          <p:stCondLst>
                                            <p:cond delay="0"/>
                                          </p:stCondLst>
                                        </p:cTn>
                                        <p:tgtEl>
                                          <p:spTgt spid="32"/>
                                        </p:tgtEl>
                                        <p:attrNameLst>
                                          <p:attrName>style.visibility</p:attrName>
                                        </p:attrNameLst>
                                      </p:cBhvr>
                                      <p:to>
                                        <p:strVal val="visible"/>
                                      </p:to>
                                    </p:set>
                                    <p:animEffect transition="in" filter="fade">
                                      <p:cBhvr>
                                        <p:cTn id="10" dur="500"/>
                                        <p:tgtEl>
                                          <p:spTgt spid="32"/>
                                        </p:tgtEl>
                                      </p:cBhvr>
                                    </p:animEffect>
                                  </p:childTnLst>
                                </p:cTn>
                              </p:par>
                              <p:par>
                                <p:cTn id="11" presetID="10" presetClass="entr" presetSubtype="0" fill="hold" nodeType="withEffect">
                                  <p:stCondLst>
                                    <p:cond delay="0"/>
                                  </p:stCondLst>
                                  <p:childTnLst>
                                    <p:set>
                                      <p:cBhvr>
                                        <p:cTn id="12" dur="1" fill="hold">
                                          <p:stCondLst>
                                            <p:cond delay="0"/>
                                          </p:stCondLst>
                                        </p:cTn>
                                        <p:tgtEl>
                                          <p:spTgt spid="48"/>
                                        </p:tgtEl>
                                        <p:attrNameLst>
                                          <p:attrName>style.visibility</p:attrName>
                                        </p:attrNameLst>
                                      </p:cBhvr>
                                      <p:to>
                                        <p:strVal val="visible"/>
                                      </p:to>
                                    </p:set>
                                    <p:animEffect transition="in" filter="fade">
                                      <p:cBhvr>
                                        <p:cTn id="13" dur="500"/>
                                        <p:tgtEl>
                                          <p:spTgt spid="48"/>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45"/>
                                        </p:tgtEl>
                                        <p:attrNameLst>
                                          <p:attrName>style.visibility</p:attrName>
                                        </p:attrNameLst>
                                      </p:cBhvr>
                                      <p:to>
                                        <p:strVal val="visible"/>
                                      </p:to>
                                    </p:set>
                                    <p:animEffect transition="in" filter="fade">
                                      <p:cBhvr>
                                        <p:cTn id="18" dur="500"/>
                                        <p:tgtEl>
                                          <p:spTgt spid="45"/>
                                        </p:tgtEl>
                                      </p:cBhvr>
                                    </p:animEffect>
                                  </p:childTnLst>
                                </p:cTn>
                              </p:par>
                              <p:par>
                                <p:cTn id="19" presetID="10" presetClass="entr" presetSubtype="0" fill="hold" nodeType="withEffect">
                                  <p:stCondLst>
                                    <p:cond delay="0"/>
                                  </p:stCondLst>
                                  <p:childTnLst>
                                    <p:set>
                                      <p:cBhvr>
                                        <p:cTn id="20" dur="1" fill="hold">
                                          <p:stCondLst>
                                            <p:cond delay="0"/>
                                          </p:stCondLst>
                                        </p:cTn>
                                        <p:tgtEl>
                                          <p:spTgt spid="40"/>
                                        </p:tgtEl>
                                        <p:attrNameLst>
                                          <p:attrName>style.visibility</p:attrName>
                                        </p:attrNameLst>
                                      </p:cBhvr>
                                      <p:to>
                                        <p:strVal val="visible"/>
                                      </p:to>
                                    </p:set>
                                    <p:animEffect transition="in" filter="fade">
                                      <p:cBhvr>
                                        <p:cTn id="21" dur="500"/>
                                        <p:tgtEl>
                                          <p:spTgt spid="40"/>
                                        </p:tgtEl>
                                      </p:cBhvr>
                                    </p:animEffect>
                                  </p:childTnLst>
                                </p:cTn>
                              </p:par>
                              <p:par>
                                <p:cTn id="22" presetID="10" presetClass="entr" presetSubtype="0" fill="hold" nodeType="withEffect">
                                  <p:stCondLst>
                                    <p:cond delay="0"/>
                                  </p:stCondLst>
                                  <p:childTnLst>
                                    <p:set>
                                      <p:cBhvr>
                                        <p:cTn id="23" dur="1" fill="hold">
                                          <p:stCondLst>
                                            <p:cond delay="0"/>
                                          </p:stCondLst>
                                        </p:cTn>
                                        <p:tgtEl>
                                          <p:spTgt spid="50"/>
                                        </p:tgtEl>
                                        <p:attrNameLst>
                                          <p:attrName>style.visibility</p:attrName>
                                        </p:attrNameLst>
                                      </p:cBhvr>
                                      <p:to>
                                        <p:strVal val="visible"/>
                                      </p:to>
                                    </p:set>
                                    <p:animEffect transition="in" filter="fade">
                                      <p:cBhvr>
                                        <p:cTn id="24" dur="500"/>
                                        <p:tgtEl>
                                          <p:spTgt spid="50"/>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23"/>
                                        </p:tgtEl>
                                        <p:attrNameLst>
                                          <p:attrName>style.visibility</p:attrName>
                                        </p:attrNameLst>
                                      </p:cBhvr>
                                      <p:to>
                                        <p:strVal val="visible"/>
                                      </p:to>
                                    </p:set>
                                    <p:animEffect transition="in" filter="fade">
                                      <p:cBhvr>
                                        <p:cTn id="29" dur="500"/>
                                        <p:tgtEl>
                                          <p:spTgt spid="23"/>
                                        </p:tgtEl>
                                      </p:cBhvr>
                                    </p:animEffect>
                                  </p:childTnLst>
                                </p:cTn>
                              </p:par>
                              <p:par>
                                <p:cTn id="30" presetID="10" presetClass="entr" presetSubtype="0" fill="hold" nodeType="withEffect">
                                  <p:stCondLst>
                                    <p:cond delay="0"/>
                                  </p:stCondLst>
                                  <p:childTnLst>
                                    <p:set>
                                      <p:cBhvr>
                                        <p:cTn id="31" dur="1" fill="hold">
                                          <p:stCondLst>
                                            <p:cond delay="0"/>
                                          </p:stCondLst>
                                        </p:cTn>
                                        <p:tgtEl>
                                          <p:spTgt spid="44"/>
                                        </p:tgtEl>
                                        <p:attrNameLst>
                                          <p:attrName>style.visibility</p:attrName>
                                        </p:attrNameLst>
                                      </p:cBhvr>
                                      <p:to>
                                        <p:strVal val="visible"/>
                                      </p:to>
                                    </p:set>
                                    <p:animEffect transition="in" filter="fade">
                                      <p:cBhvr>
                                        <p:cTn id="32" dur="500"/>
                                        <p:tgtEl>
                                          <p:spTgt spid="44"/>
                                        </p:tgtEl>
                                      </p:cBhvr>
                                    </p:animEffect>
                                  </p:childTnLst>
                                </p:cTn>
                              </p:par>
                              <p:par>
                                <p:cTn id="33" presetID="10" presetClass="entr" presetSubtype="0" fill="hold" nodeType="withEffect">
                                  <p:stCondLst>
                                    <p:cond delay="0"/>
                                  </p:stCondLst>
                                  <p:childTnLst>
                                    <p:set>
                                      <p:cBhvr>
                                        <p:cTn id="34" dur="1" fill="hold">
                                          <p:stCondLst>
                                            <p:cond delay="0"/>
                                          </p:stCondLst>
                                        </p:cTn>
                                        <p:tgtEl>
                                          <p:spTgt spid="52"/>
                                        </p:tgtEl>
                                        <p:attrNameLst>
                                          <p:attrName>style.visibility</p:attrName>
                                        </p:attrNameLst>
                                      </p:cBhvr>
                                      <p:to>
                                        <p:strVal val="visible"/>
                                      </p:to>
                                    </p:set>
                                    <p:animEffect transition="in" filter="fade">
                                      <p:cBhvr>
                                        <p:cTn id="35" dur="500"/>
                                        <p:tgtEl>
                                          <p:spTgt spid="52"/>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5"/>
                                        </p:tgtEl>
                                        <p:attrNameLst>
                                          <p:attrName>style.visibility</p:attrName>
                                        </p:attrNameLst>
                                      </p:cBhvr>
                                      <p:to>
                                        <p:strVal val="visible"/>
                                      </p:to>
                                    </p:set>
                                    <p:animEffect transition="in" filter="fade">
                                      <p:cBhvr>
                                        <p:cTn id="46"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p:bldP spid="45" grpId="0"/>
      <p:bldP spid="46" grpId="0"/>
      <p:bldP spid="3" grpId="0" animBg="1"/>
      <p:bldP spid="4" grpId="0" animBg="1"/>
      <p:bldP spid="5"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4408CA-E743-08D8-88D8-5D0A1F5F15A4}"/>
              </a:ext>
            </a:extLst>
          </p:cNvPr>
          <p:cNvSpPr>
            <a:spLocks noGrp="1"/>
          </p:cNvSpPr>
          <p:nvPr>
            <p:ph type="title"/>
          </p:nvPr>
        </p:nvSpPr>
        <p:spPr>
          <a:xfrm>
            <a:off x="594065" y="54138"/>
            <a:ext cx="3927136" cy="603139"/>
          </a:xfrm>
        </p:spPr>
        <p:txBody>
          <a:bodyPr>
            <a:normAutofit/>
          </a:bodyPr>
          <a:lstStyle/>
          <a:p>
            <a:r>
              <a:rPr lang="en-US" dirty="0"/>
              <a:t>Beam Loading results</a:t>
            </a:r>
          </a:p>
        </p:txBody>
      </p:sp>
      <p:grpSp>
        <p:nvGrpSpPr>
          <p:cNvPr id="15" name="Group 14">
            <a:extLst>
              <a:ext uri="{FF2B5EF4-FFF2-40B4-BE49-F238E27FC236}">
                <a16:creationId xmlns:a16="http://schemas.microsoft.com/office/drawing/2014/main" id="{7578D9BA-3889-8500-6273-E6406B8A1443}"/>
              </a:ext>
            </a:extLst>
          </p:cNvPr>
          <p:cNvGrpSpPr/>
          <p:nvPr/>
        </p:nvGrpSpPr>
        <p:grpSpPr>
          <a:xfrm>
            <a:off x="6240770" y="302126"/>
            <a:ext cx="3150172" cy="710301"/>
            <a:chOff x="255968" y="1476639"/>
            <a:chExt cx="5099995" cy="1296453"/>
          </a:xfrm>
        </p:grpSpPr>
        <p:pic>
          <p:nvPicPr>
            <p:cNvPr id="12" name="Picture 11">
              <a:extLst>
                <a:ext uri="{FF2B5EF4-FFF2-40B4-BE49-F238E27FC236}">
                  <a16:creationId xmlns:a16="http://schemas.microsoft.com/office/drawing/2014/main" id="{70053E68-74C9-DEBC-AC6F-620193D52ABE}"/>
                </a:ext>
              </a:extLst>
            </p:cNvPr>
            <p:cNvPicPr>
              <a:picLocks noChangeAspect="1"/>
            </p:cNvPicPr>
            <p:nvPr/>
          </p:nvPicPr>
          <p:blipFill rotWithShape="1">
            <a:blip r:embed="rId2"/>
            <a:srcRect l="17103" t="60807" r="12117" b="14197"/>
            <a:stretch/>
          </p:blipFill>
          <p:spPr>
            <a:xfrm>
              <a:off x="255968" y="1476639"/>
              <a:ext cx="5099995" cy="1296453"/>
            </a:xfrm>
            <a:prstGeom prst="rect">
              <a:avLst/>
            </a:prstGeom>
            <a:ln>
              <a:solidFill>
                <a:srgbClr val="00B0F0"/>
              </a:solidFill>
            </a:ln>
          </p:spPr>
        </p:pic>
        <p:sp>
          <p:nvSpPr>
            <p:cNvPr id="14" name="Arrow: Right 13">
              <a:extLst>
                <a:ext uri="{FF2B5EF4-FFF2-40B4-BE49-F238E27FC236}">
                  <a16:creationId xmlns:a16="http://schemas.microsoft.com/office/drawing/2014/main" id="{1083F092-6D5F-CAC7-2F32-C12359423296}"/>
                </a:ext>
              </a:extLst>
            </p:cNvPr>
            <p:cNvSpPr/>
            <p:nvPr/>
          </p:nvSpPr>
          <p:spPr>
            <a:xfrm>
              <a:off x="4136676" y="1917138"/>
              <a:ext cx="1219287" cy="415453"/>
            </a:xfrm>
            <a:prstGeom prst="rightArrow">
              <a:avLst>
                <a:gd name="adj1" fmla="val 40205"/>
                <a:gd name="adj2" fmla="val 70845"/>
              </a:avLst>
            </a:prstGeom>
            <a:solidFill>
              <a:srgbClr val="C00000"/>
            </a:solidFill>
            <a:ln>
              <a:solidFill>
                <a:srgbClr val="CC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 name="Slide Number Placeholder 6">
            <a:extLst>
              <a:ext uri="{FF2B5EF4-FFF2-40B4-BE49-F238E27FC236}">
                <a16:creationId xmlns:a16="http://schemas.microsoft.com/office/drawing/2014/main" id="{48CDC426-5DDE-D10B-42BA-F84D7F3C1407}"/>
              </a:ext>
            </a:extLst>
          </p:cNvPr>
          <p:cNvSpPr>
            <a:spLocks noGrp="1"/>
          </p:cNvSpPr>
          <p:nvPr>
            <p:ph type="sldNum" sz="quarter" idx="12"/>
          </p:nvPr>
        </p:nvSpPr>
        <p:spPr/>
        <p:txBody>
          <a:bodyPr/>
          <a:lstStyle/>
          <a:p>
            <a:fld id="{5CA7FF84-C275-44FB-B270-0E1F5CE1314E}" type="slidenum">
              <a:rPr lang="en-US" smtClean="0"/>
              <a:t>18</a:t>
            </a:fld>
            <a:endParaRPr lang="en-US" dirty="0"/>
          </a:p>
        </p:txBody>
      </p:sp>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A1C1FBA9-AEF6-9B6A-E8D9-63F435722EE4}"/>
                  </a:ext>
                </a:extLst>
              </p:cNvPr>
              <p:cNvSpPr txBox="1"/>
              <p:nvPr/>
            </p:nvSpPr>
            <p:spPr>
              <a:xfrm>
                <a:off x="512640" y="923971"/>
                <a:ext cx="6802559" cy="945580"/>
              </a:xfrm>
              <a:prstGeom prst="rect">
                <a:avLst/>
              </a:prstGeom>
              <a:noFill/>
            </p:spPr>
            <p:txBody>
              <a:bodyPr wrap="square">
                <a:spAutoFit/>
              </a:bodyPr>
              <a:lstStyle/>
              <a:p>
                <a:pPr marL="285750" indent="-285750">
                  <a:buFont typeface="Wingdings" panose="05000000000000000000" pitchFamily="2" charset="2"/>
                  <a:buChar char="v"/>
                </a:pPr>
                <a14:m>
                  <m:oMath xmlns:m="http://schemas.openxmlformats.org/officeDocument/2006/math">
                    <m:sSub>
                      <m:sSubPr>
                        <m:ctrlPr>
                          <a:rPr lang="en-GB" i="1" smtClean="0">
                            <a:latin typeface="Cambria Math" panose="02040503050406030204" pitchFamily="18" charset="0"/>
                          </a:rPr>
                        </m:ctrlPr>
                      </m:sSubPr>
                      <m:e>
                        <m:r>
                          <a:rPr lang="en-GB" i="1" smtClean="0">
                            <a:latin typeface="Cambria Math" panose="02040503050406030204" pitchFamily="18" charset="0"/>
                            <a:ea typeface="Cambria Math" panose="02040503050406030204" pitchFamily="18" charset="0"/>
                          </a:rPr>
                          <m:t>𝜏</m:t>
                        </m:r>
                      </m:e>
                      <m:sub>
                        <m:r>
                          <a:rPr lang="en-US" b="0" i="1" smtClean="0">
                            <a:latin typeface="Cambria Math" panose="02040503050406030204" pitchFamily="18" charset="0"/>
                          </a:rPr>
                          <m:t>𝑓</m:t>
                        </m:r>
                      </m:sub>
                    </m:sSub>
                    <m:r>
                      <a:rPr lang="en-US" b="0" i="1" smtClean="0">
                        <a:latin typeface="Cambria Math" panose="02040503050406030204" pitchFamily="18" charset="0"/>
                      </a:rPr>
                      <m:t>&gt; </m:t>
                    </m:r>
                    <m:sSub>
                      <m:sSubPr>
                        <m:ctrlPr>
                          <a:rPr lang="en-US" b="0" i="1" smtClean="0">
                            <a:latin typeface="Cambria Math" panose="02040503050406030204" pitchFamily="18" charset="0"/>
                          </a:rPr>
                        </m:ctrlPr>
                      </m:sSubPr>
                      <m:e>
                        <m:r>
                          <a:rPr lang="en-US" b="0" i="1" smtClean="0">
                            <a:latin typeface="Cambria Math" panose="02040503050406030204" pitchFamily="18" charset="0"/>
                            <a:ea typeface="Cambria Math" panose="02040503050406030204" pitchFamily="18" charset="0"/>
                          </a:rPr>
                          <m:t>𝜏</m:t>
                        </m:r>
                      </m:e>
                      <m:sub>
                        <m:r>
                          <a:rPr lang="en-US" b="0" i="1" smtClean="0">
                            <a:latin typeface="Cambria Math" panose="02040503050406030204" pitchFamily="18" charset="0"/>
                          </a:rPr>
                          <m:t>𝑡𝑟𝑎𝑖𝑛</m:t>
                        </m:r>
                      </m:sub>
                    </m:sSub>
                    <m:r>
                      <a:rPr lang="en-US" b="0" i="1" smtClean="0">
                        <a:latin typeface="Cambria Math" panose="02040503050406030204" pitchFamily="18" charset="0"/>
                      </a:rPr>
                      <m:t>⇒ </m:t>
                    </m:r>
                  </m:oMath>
                </a14:m>
                <a:r>
                  <a:rPr lang="en-GB" dirty="0"/>
                  <a:t>transient Beam Loading affects particles.</a:t>
                </a:r>
              </a:p>
              <a:p>
                <a:pPr marL="285750" indent="-285750">
                  <a:buFont typeface="Wingdings" panose="05000000000000000000" pitchFamily="2" charset="2"/>
                  <a:buChar char="v"/>
                </a:pPr>
                <a:r>
                  <a:rPr lang="en-GB" dirty="0"/>
                  <a:t>bunch-to-bunch variation</a:t>
                </a:r>
              </a:p>
              <a:p>
                <a:r>
                  <a:rPr lang="en-GB" dirty="0"/>
                  <a:t>     </a:t>
                </a:r>
                <a:endParaRPr lang="en-US" dirty="0"/>
              </a:p>
            </p:txBody>
          </p:sp>
        </mc:Choice>
        <mc:Fallback xmlns="">
          <p:sp>
            <p:nvSpPr>
              <p:cNvPr id="8" name="TextBox 7">
                <a:extLst>
                  <a:ext uri="{FF2B5EF4-FFF2-40B4-BE49-F238E27FC236}">
                    <a16:creationId xmlns:a16="http://schemas.microsoft.com/office/drawing/2014/main" id="{A1C1FBA9-AEF6-9B6A-E8D9-63F435722EE4}"/>
                  </a:ext>
                </a:extLst>
              </p:cNvPr>
              <p:cNvSpPr txBox="1">
                <a:spLocks noRot="1" noChangeAspect="1" noMove="1" noResize="1" noEditPoints="1" noAdjustHandles="1" noChangeArrowheads="1" noChangeShapeType="1" noTextEdit="1"/>
              </p:cNvSpPr>
              <p:nvPr/>
            </p:nvSpPr>
            <p:spPr>
              <a:xfrm>
                <a:off x="512640" y="923971"/>
                <a:ext cx="6802559" cy="945580"/>
              </a:xfrm>
              <a:prstGeom prst="rect">
                <a:avLst/>
              </a:prstGeom>
              <a:blipFill>
                <a:blip r:embed="rId3"/>
                <a:stretch>
                  <a:fillRect l="-538" t="-3226"/>
                </a:stretch>
              </a:blipFill>
            </p:spPr>
            <p:txBody>
              <a:bodyPr/>
              <a:lstStyle/>
              <a:p>
                <a:r>
                  <a:rPr lang="en-US">
                    <a:noFill/>
                  </a:rPr>
                  <a:t> </a:t>
                </a:r>
              </a:p>
            </p:txBody>
          </p:sp>
        </mc:Fallback>
      </mc:AlternateContent>
      <p:pic>
        <p:nvPicPr>
          <p:cNvPr id="24" name="Picture 23">
            <a:extLst>
              <a:ext uri="{FF2B5EF4-FFF2-40B4-BE49-F238E27FC236}">
                <a16:creationId xmlns:a16="http://schemas.microsoft.com/office/drawing/2014/main" id="{01A776DF-FCC6-FD1F-E4BD-A3ACC5EA0A36}"/>
              </a:ext>
            </a:extLst>
          </p:cNvPr>
          <p:cNvPicPr>
            <a:picLocks noChangeAspect="1"/>
          </p:cNvPicPr>
          <p:nvPr/>
        </p:nvPicPr>
        <p:blipFill>
          <a:blip r:embed="rId4"/>
          <a:stretch>
            <a:fillRect/>
          </a:stretch>
        </p:blipFill>
        <p:spPr>
          <a:xfrm>
            <a:off x="4203025" y="1634272"/>
            <a:ext cx="3336801" cy="2695510"/>
          </a:xfrm>
          <a:prstGeom prst="rect">
            <a:avLst/>
          </a:prstGeom>
        </p:spPr>
      </p:pic>
      <p:pic>
        <p:nvPicPr>
          <p:cNvPr id="26" name="Picture 25">
            <a:extLst>
              <a:ext uri="{FF2B5EF4-FFF2-40B4-BE49-F238E27FC236}">
                <a16:creationId xmlns:a16="http://schemas.microsoft.com/office/drawing/2014/main" id="{822CB8C3-1477-4DDA-86FF-B9CBF8DA4785}"/>
              </a:ext>
            </a:extLst>
          </p:cNvPr>
          <p:cNvPicPr>
            <a:picLocks noChangeAspect="1"/>
          </p:cNvPicPr>
          <p:nvPr/>
        </p:nvPicPr>
        <p:blipFill>
          <a:blip r:embed="rId5"/>
          <a:stretch>
            <a:fillRect/>
          </a:stretch>
        </p:blipFill>
        <p:spPr>
          <a:xfrm>
            <a:off x="7701280" y="1659780"/>
            <a:ext cx="3465446" cy="2679523"/>
          </a:xfrm>
          <a:prstGeom prst="rect">
            <a:avLst/>
          </a:prstGeom>
        </p:spPr>
      </p:pic>
      <p:pic>
        <p:nvPicPr>
          <p:cNvPr id="28" name="Picture 27">
            <a:extLst>
              <a:ext uri="{FF2B5EF4-FFF2-40B4-BE49-F238E27FC236}">
                <a16:creationId xmlns:a16="http://schemas.microsoft.com/office/drawing/2014/main" id="{32120EC8-D92E-38FA-B151-5286E71E4BC1}"/>
              </a:ext>
            </a:extLst>
          </p:cNvPr>
          <p:cNvPicPr>
            <a:picLocks noChangeAspect="1"/>
          </p:cNvPicPr>
          <p:nvPr/>
        </p:nvPicPr>
        <p:blipFill>
          <a:blip r:embed="rId6"/>
          <a:stretch>
            <a:fillRect/>
          </a:stretch>
        </p:blipFill>
        <p:spPr>
          <a:xfrm>
            <a:off x="1833388" y="4734560"/>
            <a:ext cx="2167289" cy="1748920"/>
          </a:xfrm>
          <a:prstGeom prst="rect">
            <a:avLst/>
          </a:prstGeom>
        </p:spPr>
      </p:pic>
      <p:pic>
        <p:nvPicPr>
          <p:cNvPr id="30" name="Picture 29">
            <a:extLst>
              <a:ext uri="{FF2B5EF4-FFF2-40B4-BE49-F238E27FC236}">
                <a16:creationId xmlns:a16="http://schemas.microsoft.com/office/drawing/2014/main" id="{4307B70E-6868-9992-B8E2-A74A977C44C2}"/>
              </a:ext>
            </a:extLst>
          </p:cNvPr>
          <p:cNvPicPr>
            <a:picLocks noChangeAspect="1"/>
          </p:cNvPicPr>
          <p:nvPr/>
        </p:nvPicPr>
        <p:blipFill>
          <a:blip r:embed="rId7"/>
          <a:stretch>
            <a:fillRect/>
          </a:stretch>
        </p:blipFill>
        <p:spPr>
          <a:xfrm>
            <a:off x="6736089" y="4806953"/>
            <a:ext cx="2278287" cy="1743027"/>
          </a:xfrm>
          <a:prstGeom prst="rect">
            <a:avLst/>
          </a:prstGeom>
        </p:spPr>
      </p:pic>
      <p:pic>
        <p:nvPicPr>
          <p:cNvPr id="32" name="Picture 31">
            <a:extLst>
              <a:ext uri="{FF2B5EF4-FFF2-40B4-BE49-F238E27FC236}">
                <a16:creationId xmlns:a16="http://schemas.microsoft.com/office/drawing/2014/main" id="{AD4C722F-EA4A-14AD-FD95-E051E9408967}"/>
              </a:ext>
            </a:extLst>
          </p:cNvPr>
          <p:cNvPicPr>
            <a:picLocks noChangeAspect="1"/>
          </p:cNvPicPr>
          <p:nvPr/>
        </p:nvPicPr>
        <p:blipFill>
          <a:blip r:embed="rId8"/>
          <a:stretch>
            <a:fillRect/>
          </a:stretch>
        </p:blipFill>
        <p:spPr>
          <a:xfrm>
            <a:off x="4226113" y="4734560"/>
            <a:ext cx="2174051" cy="1748920"/>
          </a:xfrm>
          <a:prstGeom prst="rect">
            <a:avLst/>
          </a:prstGeom>
        </p:spPr>
      </p:pic>
      <p:pic>
        <p:nvPicPr>
          <p:cNvPr id="34" name="Picture 33">
            <a:extLst>
              <a:ext uri="{FF2B5EF4-FFF2-40B4-BE49-F238E27FC236}">
                <a16:creationId xmlns:a16="http://schemas.microsoft.com/office/drawing/2014/main" id="{41FCBFEB-E192-7E32-45D0-76A48E0B9A4C}"/>
              </a:ext>
            </a:extLst>
          </p:cNvPr>
          <p:cNvPicPr>
            <a:picLocks noChangeAspect="1"/>
          </p:cNvPicPr>
          <p:nvPr/>
        </p:nvPicPr>
        <p:blipFill>
          <a:blip r:embed="rId9"/>
          <a:stretch>
            <a:fillRect/>
          </a:stretch>
        </p:blipFill>
        <p:spPr>
          <a:xfrm>
            <a:off x="9390942" y="4806953"/>
            <a:ext cx="2089786" cy="1748921"/>
          </a:xfrm>
          <a:prstGeom prst="rect">
            <a:avLst/>
          </a:prstGeom>
        </p:spPr>
      </p:pic>
      <p:sp>
        <p:nvSpPr>
          <p:cNvPr id="5" name="TextBox 4">
            <a:extLst>
              <a:ext uri="{FF2B5EF4-FFF2-40B4-BE49-F238E27FC236}">
                <a16:creationId xmlns:a16="http://schemas.microsoft.com/office/drawing/2014/main" id="{2F60ED76-7ED9-83B1-702B-1BBCDB2E1F16}"/>
              </a:ext>
            </a:extLst>
          </p:cNvPr>
          <p:cNvSpPr txBox="1"/>
          <p:nvPr/>
        </p:nvSpPr>
        <p:spPr>
          <a:xfrm>
            <a:off x="359849" y="4082470"/>
            <a:ext cx="2561198" cy="369332"/>
          </a:xfrm>
          <a:prstGeom prst="rect">
            <a:avLst/>
          </a:prstGeom>
          <a:ln/>
        </p:spPr>
        <p:style>
          <a:lnRef idx="2">
            <a:schemeClr val="accent6"/>
          </a:lnRef>
          <a:fillRef idx="1">
            <a:schemeClr val="lt1"/>
          </a:fillRef>
          <a:effectRef idx="0">
            <a:schemeClr val="accent6"/>
          </a:effectRef>
          <a:fontRef idx="minor">
            <a:schemeClr val="dk1"/>
          </a:fontRef>
        </p:style>
        <p:txBody>
          <a:bodyPr wrap="square">
            <a:spAutoFit/>
          </a:bodyPr>
          <a:lstStyle/>
          <a:p>
            <a:r>
              <a:rPr lang="en-GB" dirty="0"/>
              <a:t>Need more consideration</a:t>
            </a:r>
            <a:endParaRPr lang="en-US" dirty="0"/>
          </a:p>
        </p:txBody>
      </p:sp>
      <p:cxnSp>
        <p:nvCxnSpPr>
          <p:cNvPr id="9" name="Connector: Elbow 8">
            <a:extLst>
              <a:ext uri="{FF2B5EF4-FFF2-40B4-BE49-F238E27FC236}">
                <a16:creationId xmlns:a16="http://schemas.microsoft.com/office/drawing/2014/main" id="{E525CB48-CB83-5309-34F2-FC11AD17A8A0}"/>
              </a:ext>
            </a:extLst>
          </p:cNvPr>
          <p:cNvCxnSpPr>
            <a:cxnSpLocks/>
          </p:cNvCxnSpPr>
          <p:nvPr/>
        </p:nvCxnSpPr>
        <p:spPr>
          <a:xfrm rot="16200000" flipH="1">
            <a:off x="563034" y="4502821"/>
            <a:ext cx="1013008" cy="933835"/>
          </a:xfrm>
          <a:prstGeom prst="bentConnector3">
            <a:avLst>
              <a:gd name="adj1" fmla="val 99145"/>
            </a:avLst>
          </a:prstGeom>
          <a:ln>
            <a:tailEnd type="triangle"/>
          </a:ln>
        </p:spPr>
        <p:style>
          <a:lnRef idx="2">
            <a:schemeClr val="accent6"/>
          </a:lnRef>
          <a:fillRef idx="1">
            <a:schemeClr val="lt1"/>
          </a:fillRef>
          <a:effectRef idx="0">
            <a:schemeClr val="accent6"/>
          </a:effectRef>
          <a:fontRef idx="minor">
            <a:schemeClr val="dk1"/>
          </a:fontRef>
        </p:style>
      </p:cxnSp>
      <p:sp>
        <p:nvSpPr>
          <p:cNvPr id="3" name="TextBox 2">
            <a:extLst>
              <a:ext uri="{FF2B5EF4-FFF2-40B4-BE49-F238E27FC236}">
                <a16:creationId xmlns:a16="http://schemas.microsoft.com/office/drawing/2014/main" id="{AA8085C7-97B1-BAD1-511A-8BC673B8B9A0}"/>
              </a:ext>
            </a:extLst>
          </p:cNvPr>
          <p:cNvSpPr txBox="1"/>
          <p:nvPr/>
        </p:nvSpPr>
        <p:spPr>
          <a:xfrm>
            <a:off x="6803657" y="1396761"/>
            <a:ext cx="1795245" cy="276999"/>
          </a:xfrm>
          <a:prstGeom prst="rect">
            <a:avLst/>
          </a:prstGeom>
          <a:noFill/>
          <a:ln>
            <a:solidFill>
              <a:srgbClr val="FF0000"/>
            </a:solidFill>
          </a:ln>
        </p:spPr>
        <p:txBody>
          <a:bodyPr wrap="square" rtlCol="0">
            <a:spAutoFit/>
          </a:bodyPr>
          <a:lstStyle/>
          <a:p>
            <a:r>
              <a:rPr lang="en-US" sz="1200" dirty="0"/>
              <a:t>e+ with e+ Beam Loading</a:t>
            </a:r>
          </a:p>
        </p:txBody>
      </p:sp>
    </p:spTree>
    <p:extLst>
      <p:ext uri="{BB962C8B-B14F-4D97-AF65-F5344CB8AC3E}">
        <p14:creationId xmlns:p14="http://schemas.microsoft.com/office/powerpoint/2010/main" val="910844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par>
                                <p:cTn id="8" presetID="10" presetClass="entr" presetSubtype="0" fill="hold"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8" fill="hold" nodeType="clickEffect">
                                  <p:stCondLst>
                                    <p:cond delay="0"/>
                                  </p:stCondLst>
                                  <p:childTnLst>
                                    <p:set>
                                      <p:cBhvr>
                                        <p:cTn id="14" dur="1" fill="hold">
                                          <p:stCondLst>
                                            <p:cond delay="0"/>
                                          </p:stCondLst>
                                        </p:cTn>
                                        <p:tgtEl>
                                          <p:spTgt spid="28"/>
                                        </p:tgtEl>
                                        <p:attrNameLst>
                                          <p:attrName>style.visibility</p:attrName>
                                        </p:attrNameLst>
                                      </p:cBhvr>
                                      <p:to>
                                        <p:strVal val="visible"/>
                                      </p:to>
                                    </p:set>
                                    <p:animEffect transition="in" filter="wipe(left)">
                                      <p:cBhvr>
                                        <p:cTn id="15" dur="500"/>
                                        <p:tgtEl>
                                          <p:spTgt spid="28"/>
                                        </p:tgtEl>
                                      </p:cBhvr>
                                    </p:animEffect>
                                  </p:childTnLst>
                                </p:cTn>
                              </p:par>
                              <p:par>
                                <p:cTn id="16" presetID="22" presetClass="entr" presetSubtype="8" fill="hold" nodeType="withEffect">
                                  <p:stCondLst>
                                    <p:cond delay="0"/>
                                  </p:stCondLst>
                                  <p:childTnLst>
                                    <p:set>
                                      <p:cBhvr>
                                        <p:cTn id="17" dur="1" fill="hold">
                                          <p:stCondLst>
                                            <p:cond delay="0"/>
                                          </p:stCondLst>
                                        </p:cTn>
                                        <p:tgtEl>
                                          <p:spTgt spid="32"/>
                                        </p:tgtEl>
                                        <p:attrNameLst>
                                          <p:attrName>style.visibility</p:attrName>
                                        </p:attrNameLst>
                                      </p:cBhvr>
                                      <p:to>
                                        <p:strVal val="visible"/>
                                      </p:to>
                                    </p:set>
                                    <p:animEffect transition="in" filter="wipe(left)">
                                      <p:cBhvr>
                                        <p:cTn id="18" dur="500"/>
                                        <p:tgtEl>
                                          <p:spTgt spid="32"/>
                                        </p:tgtEl>
                                      </p:cBhvr>
                                    </p:animEffect>
                                  </p:childTnLst>
                                </p:cTn>
                              </p:par>
                              <p:par>
                                <p:cTn id="19" presetID="22" presetClass="entr" presetSubtype="8" fill="hold" nodeType="withEffect">
                                  <p:stCondLst>
                                    <p:cond delay="0"/>
                                  </p:stCondLst>
                                  <p:childTnLst>
                                    <p:set>
                                      <p:cBhvr>
                                        <p:cTn id="20" dur="1" fill="hold">
                                          <p:stCondLst>
                                            <p:cond delay="0"/>
                                          </p:stCondLst>
                                        </p:cTn>
                                        <p:tgtEl>
                                          <p:spTgt spid="30"/>
                                        </p:tgtEl>
                                        <p:attrNameLst>
                                          <p:attrName>style.visibility</p:attrName>
                                        </p:attrNameLst>
                                      </p:cBhvr>
                                      <p:to>
                                        <p:strVal val="visible"/>
                                      </p:to>
                                    </p:set>
                                    <p:animEffect transition="in" filter="wipe(left)">
                                      <p:cBhvr>
                                        <p:cTn id="21" dur="500"/>
                                        <p:tgtEl>
                                          <p:spTgt spid="30"/>
                                        </p:tgtEl>
                                      </p:cBhvr>
                                    </p:animEffect>
                                  </p:childTnLst>
                                </p:cTn>
                              </p:par>
                              <p:par>
                                <p:cTn id="22" presetID="22" presetClass="entr" presetSubtype="8" fill="hold" nodeType="withEffect">
                                  <p:stCondLst>
                                    <p:cond delay="0"/>
                                  </p:stCondLst>
                                  <p:childTnLst>
                                    <p:set>
                                      <p:cBhvr>
                                        <p:cTn id="23" dur="1" fill="hold">
                                          <p:stCondLst>
                                            <p:cond delay="0"/>
                                          </p:stCondLst>
                                        </p:cTn>
                                        <p:tgtEl>
                                          <p:spTgt spid="34"/>
                                        </p:tgtEl>
                                        <p:attrNameLst>
                                          <p:attrName>style.visibility</p:attrName>
                                        </p:attrNameLst>
                                      </p:cBhvr>
                                      <p:to>
                                        <p:strVal val="visible"/>
                                      </p:to>
                                    </p:set>
                                    <p:animEffect transition="in" filter="wipe(left)">
                                      <p:cBhvr>
                                        <p:cTn id="24" dur="500"/>
                                        <p:tgtEl>
                                          <p:spTgt spid="3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4277CE4-5780-6CC6-571A-8C62DF4DDECD}"/>
              </a:ext>
            </a:extLst>
          </p:cNvPr>
          <p:cNvSpPr>
            <a:spLocks noGrp="1"/>
          </p:cNvSpPr>
          <p:nvPr>
            <p:ph type="title"/>
          </p:nvPr>
        </p:nvSpPr>
        <p:spPr>
          <a:xfrm>
            <a:off x="594064" y="54138"/>
            <a:ext cx="6507775" cy="603139"/>
          </a:xfrm>
        </p:spPr>
        <p:txBody>
          <a:bodyPr>
            <a:normAutofit fontScale="90000"/>
          </a:bodyPr>
          <a:lstStyle/>
          <a:p>
            <a:r>
              <a:rPr lang="en-US" dirty="0"/>
              <a:t>Beam Loading effect in optimized phase</a:t>
            </a:r>
          </a:p>
        </p:txBody>
      </p:sp>
      <p:pic>
        <p:nvPicPr>
          <p:cNvPr id="8" name="Content Placeholder 7">
            <a:extLst>
              <a:ext uri="{FF2B5EF4-FFF2-40B4-BE49-F238E27FC236}">
                <a16:creationId xmlns:a16="http://schemas.microsoft.com/office/drawing/2014/main" id="{39D50B5D-ADFA-DFC7-8834-411A961ADCFC}"/>
              </a:ext>
            </a:extLst>
          </p:cNvPr>
          <p:cNvPicPr>
            <a:picLocks noGrp="1" noChangeAspect="1"/>
          </p:cNvPicPr>
          <p:nvPr>
            <p:ph idx="1"/>
          </p:nvPr>
        </p:nvPicPr>
        <p:blipFill>
          <a:blip r:embed="rId2"/>
          <a:stretch>
            <a:fillRect/>
          </a:stretch>
        </p:blipFill>
        <p:spPr>
          <a:xfrm>
            <a:off x="4077050" y="1088066"/>
            <a:ext cx="3813312" cy="2757802"/>
          </a:xfrm>
        </p:spPr>
      </p:pic>
      <p:sp>
        <p:nvSpPr>
          <p:cNvPr id="4" name="Slide Number Placeholder 3">
            <a:extLst>
              <a:ext uri="{FF2B5EF4-FFF2-40B4-BE49-F238E27FC236}">
                <a16:creationId xmlns:a16="http://schemas.microsoft.com/office/drawing/2014/main" id="{3E7F4E32-0340-82B9-FF6B-CF99AC4BDD1F}"/>
              </a:ext>
            </a:extLst>
          </p:cNvPr>
          <p:cNvSpPr>
            <a:spLocks noGrp="1"/>
          </p:cNvSpPr>
          <p:nvPr>
            <p:ph type="sldNum" sz="quarter" idx="12"/>
          </p:nvPr>
        </p:nvSpPr>
        <p:spPr/>
        <p:txBody>
          <a:bodyPr/>
          <a:lstStyle/>
          <a:p>
            <a:fld id="{5CA7FF84-C275-44FB-B270-0E1F5CE1314E}" type="slidenum">
              <a:rPr lang="en-US" smtClean="0"/>
              <a:t>19</a:t>
            </a:fld>
            <a:endParaRPr lang="en-US" dirty="0"/>
          </a:p>
        </p:txBody>
      </p:sp>
      <p:pic>
        <p:nvPicPr>
          <p:cNvPr id="6" name="Picture 5">
            <a:extLst>
              <a:ext uri="{FF2B5EF4-FFF2-40B4-BE49-F238E27FC236}">
                <a16:creationId xmlns:a16="http://schemas.microsoft.com/office/drawing/2014/main" id="{70EAB8C2-6023-2C65-5F8C-D50E4431833B}"/>
              </a:ext>
            </a:extLst>
          </p:cNvPr>
          <p:cNvPicPr>
            <a:picLocks noChangeAspect="1"/>
          </p:cNvPicPr>
          <p:nvPr/>
        </p:nvPicPr>
        <p:blipFill>
          <a:blip r:embed="rId3"/>
          <a:stretch>
            <a:fillRect/>
          </a:stretch>
        </p:blipFill>
        <p:spPr>
          <a:xfrm>
            <a:off x="4645344" y="4008886"/>
            <a:ext cx="2453935" cy="2259863"/>
          </a:xfrm>
          <a:prstGeom prst="rect">
            <a:avLst/>
          </a:prstGeom>
        </p:spPr>
      </p:pic>
      <p:pic>
        <p:nvPicPr>
          <p:cNvPr id="14" name="Picture 13">
            <a:extLst>
              <a:ext uri="{FF2B5EF4-FFF2-40B4-BE49-F238E27FC236}">
                <a16:creationId xmlns:a16="http://schemas.microsoft.com/office/drawing/2014/main" id="{D191E04A-A784-582E-EC5C-D3130780405F}"/>
              </a:ext>
            </a:extLst>
          </p:cNvPr>
          <p:cNvPicPr>
            <a:picLocks noChangeAspect="1"/>
          </p:cNvPicPr>
          <p:nvPr/>
        </p:nvPicPr>
        <p:blipFill>
          <a:blip r:embed="rId4"/>
          <a:stretch>
            <a:fillRect/>
          </a:stretch>
        </p:blipFill>
        <p:spPr>
          <a:xfrm>
            <a:off x="8762131" y="3947925"/>
            <a:ext cx="2510488" cy="2259864"/>
          </a:xfrm>
          <a:prstGeom prst="rect">
            <a:avLst/>
          </a:prstGeom>
        </p:spPr>
      </p:pic>
      <p:pic>
        <p:nvPicPr>
          <p:cNvPr id="16" name="Picture 15">
            <a:extLst>
              <a:ext uri="{FF2B5EF4-FFF2-40B4-BE49-F238E27FC236}">
                <a16:creationId xmlns:a16="http://schemas.microsoft.com/office/drawing/2014/main" id="{9DD33CDC-1DEE-1D09-C77E-2881F6B9A6B5}"/>
              </a:ext>
            </a:extLst>
          </p:cNvPr>
          <p:cNvPicPr>
            <a:picLocks noChangeAspect="1"/>
          </p:cNvPicPr>
          <p:nvPr/>
        </p:nvPicPr>
        <p:blipFill>
          <a:blip r:embed="rId5"/>
          <a:stretch>
            <a:fillRect/>
          </a:stretch>
        </p:blipFill>
        <p:spPr>
          <a:xfrm>
            <a:off x="8313509" y="1187921"/>
            <a:ext cx="3613978" cy="2678016"/>
          </a:xfrm>
          <a:prstGeom prst="rect">
            <a:avLst/>
          </a:prstGeom>
        </p:spPr>
      </p:pic>
      <p:sp>
        <p:nvSpPr>
          <p:cNvPr id="3" name="TextBox 2">
            <a:extLst>
              <a:ext uri="{FF2B5EF4-FFF2-40B4-BE49-F238E27FC236}">
                <a16:creationId xmlns:a16="http://schemas.microsoft.com/office/drawing/2014/main" id="{96A76274-E1D3-3182-73B1-981CB20DD82C}"/>
              </a:ext>
            </a:extLst>
          </p:cNvPr>
          <p:cNvSpPr txBox="1"/>
          <p:nvPr/>
        </p:nvSpPr>
        <p:spPr>
          <a:xfrm>
            <a:off x="9471576" y="982223"/>
            <a:ext cx="1633167" cy="369332"/>
          </a:xfrm>
          <a:prstGeom prst="rect">
            <a:avLst/>
          </a:prstGeom>
          <a:noFill/>
        </p:spPr>
        <p:txBody>
          <a:bodyPr wrap="square">
            <a:spAutoFit/>
          </a:bodyPr>
          <a:lstStyle/>
          <a:p>
            <a:r>
              <a:rPr lang="en-US" dirty="0"/>
              <a:t>w/ e+ e- BL </a:t>
            </a:r>
          </a:p>
        </p:txBody>
      </p:sp>
      <p:sp>
        <p:nvSpPr>
          <p:cNvPr id="5" name="TextBox 4">
            <a:extLst>
              <a:ext uri="{FF2B5EF4-FFF2-40B4-BE49-F238E27FC236}">
                <a16:creationId xmlns:a16="http://schemas.microsoft.com/office/drawing/2014/main" id="{C31C66F9-1F6B-7B28-DB9A-7CD7C94055DE}"/>
              </a:ext>
            </a:extLst>
          </p:cNvPr>
          <p:cNvSpPr txBox="1"/>
          <p:nvPr/>
        </p:nvSpPr>
        <p:spPr>
          <a:xfrm>
            <a:off x="5468672" y="903399"/>
            <a:ext cx="1633167" cy="369332"/>
          </a:xfrm>
          <a:prstGeom prst="rect">
            <a:avLst/>
          </a:prstGeom>
          <a:noFill/>
        </p:spPr>
        <p:txBody>
          <a:bodyPr wrap="square">
            <a:spAutoFit/>
          </a:bodyPr>
          <a:lstStyle/>
          <a:p>
            <a:r>
              <a:rPr lang="en-US" dirty="0"/>
              <a:t>w/o BL </a:t>
            </a:r>
          </a:p>
        </p:txBody>
      </p:sp>
      <p:sp>
        <p:nvSpPr>
          <p:cNvPr id="7" name="TextBox 6">
            <a:extLst>
              <a:ext uri="{FF2B5EF4-FFF2-40B4-BE49-F238E27FC236}">
                <a16:creationId xmlns:a16="http://schemas.microsoft.com/office/drawing/2014/main" id="{113A5C45-8A28-94EE-C485-9F277980B72F}"/>
              </a:ext>
            </a:extLst>
          </p:cNvPr>
          <p:cNvSpPr txBox="1"/>
          <p:nvPr/>
        </p:nvSpPr>
        <p:spPr>
          <a:xfrm>
            <a:off x="512641" y="923971"/>
            <a:ext cx="2825109" cy="1477328"/>
          </a:xfrm>
          <a:prstGeom prst="rect">
            <a:avLst/>
          </a:prstGeom>
          <a:noFill/>
        </p:spPr>
        <p:txBody>
          <a:bodyPr wrap="square">
            <a:spAutoFit/>
          </a:bodyPr>
          <a:lstStyle/>
          <a:p>
            <a:pPr marL="285750" indent="-285750">
              <a:buFont typeface="Wingdings" panose="05000000000000000000" pitchFamily="2" charset="2"/>
              <a:buChar char="v"/>
            </a:pPr>
            <a:r>
              <a:rPr lang="en-GB" dirty="0"/>
              <a:t>Beam loading effect on </a:t>
            </a:r>
            <a:r>
              <a:rPr lang="en-US" dirty="0"/>
              <a:t>an optimized structure </a:t>
            </a:r>
            <a:r>
              <a:rPr lang="en-GB" b="0" i="0" dirty="0">
                <a:solidFill>
                  <a:srgbClr val="374151"/>
                </a:solidFill>
                <a:effectLst/>
                <a:latin typeface="Söhne"/>
              </a:rPr>
              <a:t>with a focus on achieving maximum yield in the DR entrance.</a:t>
            </a:r>
            <a:endParaRPr lang="en-US" dirty="0"/>
          </a:p>
        </p:txBody>
      </p:sp>
      <p:sp>
        <p:nvSpPr>
          <p:cNvPr id="9" name="Rectangle 8">
            <a:extLst>
              <a:ext uri="{FF2B5EF4-FFF2-40B4-BE49-F238E27FC236}">
                <a16:creationId xmlns:a16="http://schemas.microsoft.com/office/drawing/2014/main" id="{1289F4A3-BA9D-5FAA-A692-3EE43E0ECA12}"/>
              </a:ext>
            </a:extLst>
          </p:cNvPr>
          <p:cNvSpPr/>
          <p:nvPr/>
        </p:nvSpPr>
        <p:spPr>
          <a:xfrm>
            <a:off x="6654800" y="4815840"/>
            <a:ext cx="444479" cy="1524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EDCFB762-CE4C-C334-9D55-884FA78E0350}"/>
              </a:ext>
            </a:extLst>
          </p:cNvPr>
          <p:cNvSpPr/>
          <p:nvPr/>
        </p:nvSpPr>
        <p:spPr>
          <a:xfrm>
            <a:off x="10795099" y="4739640"/>
            <a:ext cx="444479" cy="152400"/>
          </a:xfrm>
          <a:prstGeom prst="rect">
            <a:avLst/>
          </a:prstGeom>
          <a:no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13759869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1B9EEF79-B55D-4A8A-B97B-2CF27A1CA8A1}"/>
              </a:ext>
            </a:extLst>
          </p:cNvPr>
          <p:cNvSpPr>
            <a:spLocks noGrp="1"/>
          </p:cNvSpPr>
          <p:nvPr>
            <p:ph type="title"/>
          </p:nvPr>
        </p:nvSpPr>
        <p:spPr/>
        <p:txBody>
          <a:bodyPr/>
          <a:lstStyle/>
          <a:p>
            <a:r>
              <a:rPr lang="en-US" dirty="0"/>
              <a:t>Table of content</a:t>
            </a:r>
          </a:p>
        </p:txBody>
      </p:sp>
      <p:sp>
        <p:nvSpPr>
          <p:cNvPr id="4" name="Slide Number Placeholder 3">
            <a:extLst>
              <a:ext uri="{FF2B5EF4-FFF2-40B4-BE49-F238E27FC236}">
                <a16:creationId xmlns:a16="http://schemas.microsoft.com/office/drawing/2014/main" id="{990D50A0-181F-4E69-9673-70F1F6833851}"/>
              </a:ext>
            </a:extLst>
          </p:cNvPr>
          <p:cNvSpPr>
            <a:spLocks noGrp="1"/>
          </p:cNvSpPr>
          <p:nvPr>
            <p:ph type="sldNum" sz="quarter" idx="12"/>
          </p:nvPr>
        </p:nvSpPr>
        <p:spPr/>
        <p:txBody>
          <a:bodyPr/>
          <a:lstStyle/>
          <a:p>
            <a:fld id="{5CA7FF84-C275-44FB-B270-0E1F5CE1314E}" type="slidenum">
              <a:rPr lang="en-US" smtClean="0"/>
              <a:pPr/>
              <a:t>2</a:t>
            </a:fld>
            <a:endParaRPr lang="en-US" dirty="0"/>
          </a:p>
        </p:txBody>
      </p:sp>
      <p:sp>
        <p:nvSpPr>
          <p:cNvPr id="7" name="Content Placeholder 1">
            <a:extLst>
              <a:ext uri="{FF2B5EF4-FFF2-40B4-BE49-F238E27FC236}">
                <a16:creationId xmlns:a16="http://schemas.microsoft.com/office/drawing/2014/main" id="{DD0FEF4F-32DB-87AE-763C-CCFE87BBB8F2}"/>
              </a:ext>
            </a:extLst>
          </p:cNvPr>
          <p:cNvSpPr txBox="1">
            <a:spLocks/>
          </p:cNvSpPr>
          <p:nvPr/>
        </p:nvSpPr>
        <p:spPr>
          <a:xfrm>
            <a:off x="1829963" y="1882668"/>
            <a:ext cx="6046711" cy="3218722"/>
          </a:xfrm>
          <a:prstGeom prst="rect">
            <a:avLst/>
          </a:prstGeom>
          <a:ln w="57150">
            <a:solidFill>
              <a:schemeClr val="accent2"/>
            </a:solidFill>
          </a:ln>
        </p:spPr>
        <p:txBody>
          <a:bodyPr vert="horz" lIns="91440" tIns="45720" rIns="91440" bIns="45720" rtlCol="0">
            <a:normAutofit/>
          </a:bodyPr>
          <a:lstStyle>
            <a:lvl1pPr marL="342900" indent="-342900" algn="l" defTabSz="914400" rtl="0" eaLnBrk="1" latinLnBrk="0" hangingPunct="1">
              <a:lnSpc>
                <a:spcPct val="90000"/>
              </a:lnSpc>
              <a:spcBef>
                <a:spcPts val="1000"/>
              </a:spcBef>
              <a:buClr>
                <a:schemeClr val="accent1"/>
              </a:buClr>
              <a:buFont typeface="Wingdings" panose="05000000000000000000" pitchFamily="2" charset="2"/>
              <a:buChar char="v"/>
              <a:defRPr sz="20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p>
          <a:p>
            <a:r>
              <a:rPr lang="en-US" sz="2400" dirty="0"/>
              <a:t>Introduction</a:t>
            </a:r>
          </a:p>
          <a:p>
            <a:r>
              <a:rPr lang="en-US" sz="2400" dirty="0"/>
              <a:t>Beam Loading effect</a:t>
            </a:r>
          </a:p>
          <a:p>
            <a:r>
              <a:rPr lang="en-US" sz="2400" dirty="0"/>
              <a:t>RF-Track and Beam Loading</a:t>
            </a:r>
          </a:p>
          <a:p>
            <a:r>
              <a:rPr lang="en-US" sz="2400" dirty="0"/>
              <a:t>Simulation and Results</a:t>
            </a:r>
          </a:p>
          <a:p>
            <a:r>
              <a:rPr lang="en-US" sz="2400" dirty="0"/>
              <a:t>Summery</a:t>
            </a:r>
          </a:p>
          <a:p>
            <a:endParaRPr lang="en-US" sz="2400" dirty="0"/>
          </a:p>
          <a:p>
            <a:endParaRPr lang="en-US" sz="2400" dirty="0"/>
          </a:p>
        </p:txBody>
      </p:sp>
      <p:pic>
        <p:nvPicPr>
          <p:cNvPr id="6" name="Picture 12" descr="Beneficiaries - Logo Cern Clipart (591x591), Png Download">
            <a:extLst>
              <a:ext uri="{FF2B5EF4-FFF2-40B4-BE49-F238E27FC236}">
                <a16:creationId xmlns:a16="http://schemas.microsoft.com/office/drawing/2014/main" id="{156792D9-742C-F013-D1AC-762725CA8CA6}"/>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3686" y="2091215"/>
            <a:ext cx="934861" cy="93486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8" name="Picture 7">
            <a:extLst>
              <a:ext uri="{FF2B5EF4-FFF2-40B4-BE49-F238E27FC236}">
                <a16:creationId xmlns:a16="http://schemas.microsoft.com/office/drawing/2014/main" id="{9F43F7AD-A4A8-C9AD-B14E-BDBF5F3044C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3279" y="4225898"/>
            <a:ext cx="1135673" cy="561720"/>
          </a:xfrm>
          <a:prstGeom prst="rect">
            <a:avLst/>
          </a:prstGeom>
          <a:ln>
            <a:noFill/>
          </a:ln>
          <a:effectLst/>
        </p:spPr>
      </p:pic>
      <p:pic>
        <p:nvPicPr>
          <p:cNvPr id="9" name="Picture 2">
            <a:extLst>
              <a:ext uri="{FF2B5EF4-FFF2-40B4-BE49-F238E27FC236}">
                <a16:creationId xmlns:a16="http://schemas.microsoft.com/office/drawing/2014/main" id="{59788FCD-C010-5AC6-EE54-617DB41E1F64}"/>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9216" y="3095223"/>
            <a:ext cx="963800" cy="96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859832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6AA38EB-DB94-2A96-790A-94A640F704FD}"/>
              </a:ext>
            </a:extLst>
          </p:cNvPr>
          <p:cNvSpPr>
            <a:spLocks noGrp="1"/>
          </p:cNvSpPr>
          <p:nvPr>
            <p:ph type="title"/>
          </p:nvPr>
        </p:nvSpPr>
        <p:spPr/>
        <p:txBody>
          <a:bodyPr/>
          <a:lstStyle/>
          <a:p>
            <a:r>
              <a:rPr lang="en-US" dirty="0"/>
              <a:t>Summery </a:t>
            </a:r>
          </a:p>
        </p:txBody>
      </p:sp>
      <p:sp>
        <p:nvSpPr>
          <p:cNvPr id="3" name="Content Placeholder 2">
            <a:extLst>
              <a:ext uri="{FF2B5EF4-FFF2-40B4-BE49-F238E27FC236}">
                <a16:creationId xmlns:a16="http://schemas.microsoft.com/office/drawing/2014/main" id="{E05E2848-F96F-C6E8-0A78-1FF85BB8A43E}"/>
              </a:ext>
            </a:extLst>
          </p:cNvPr>
          <p:cNvSpPr>
            <a:spLocks noGrp="1"/>
          </p:cNvSpPr>
          <p:nvPr>
            <p:ph idx="1"/>
          </p:nvPr>
        </p:nvSpPr>
        <p:spPr/>
        <p:txBody>
          <a:bodyPr/>
          <a:lstStyle/>
          <a:p>
            <a:r>
              <a:rPr lang="en-US" dirty="0"/>
              <a:t>Tracking of electron and positrons in capture Linac of positron source of the CLIC has been performed using RF_Track.</a:t>
            </a:r>
          </a:p>
          <a:p>
            <a:r>
              <a:rPr lang="en-US" dirty="0"/>
              <a:t>Beam Loading with respect to presence of both electron and positron  has been studied with the aid of Beam Loading simulation module in RF_Track.</a:t>
            </a:r>
          </a:p>
          <a:p>
            <a:r>
              <a:rPr lang="en-US" dirty="0"/>
              <a:t>The effect of BL in an optimized structure (based on maximum yield in DR entrance) has been studied.</a:t>
            </a:r>
          </a:p>
          <a:p>
            <a:r>
              <a:rPr lang="en-US" dirty="0"/>
              <a:t>studies are still ongoing….</a:t>
            </a:r>
          </a:p>
          <a:p>
            <a:r>
              <a:rPr lang="en-US" dirty="0"/>
              <a:t>OUTLOOK:</a:t>
            </a:r>
          </a:p>
          <a:p>
            <a:pPr lvl="1"/>
            <a:r>
              <a:rPr lang="en-US" sz="1800" dirty="0"/>
              <a:t>Further optimization for finding appropriate phase and gradient in the presence of Beam Loading</a:t>
            </a:r>
          </a:p>
          <a:p>
            <a:pPr lvl="1"/>
            <a:r>
              <a:rPr lang="en-US" sz="1800" dirty="0"/>
              <a:t>Further optimization to investigate and compensate bunch to bunch variation</a:t>
            </a:r>
          </a:p>
        </p:txBody>
      </p:sp>
      <p:sp>
        <p:nvSpPr>
          <p:cNvPr id="4" name="Slide Number Placeholder 3">
            <a:extLst>
              <a:ext uri="{FF2B5EF4-FFF2-40B4-BE49-F238E27FC236}">
                <a16:creationId xmlns:a16="http://schemas.microsoft.com/office/drawing/2014/main" id="{EB99719F-96D6-A4B5-7E50-0EE9C802F867}"/>
              </a:ext>
            </a:extLst>
          </p:cNvPr>
          <p:cNvSpPr>
            <a:spLocks noGrp="1"/>
          </p:cNvSpPr>
          <p:nvPr>
            <p:ph type="sldNum" sz="quarter" idx="12"/>
          </p:nvPr>
        </p:nvSpPr>
        <p:spPr/>
        <p:txBody>
          <a:bodyPr/>
          <a:lstStyle/>
          <a:p>
            <a:fld id="{5CA7FF84-C275-44FB-B270-0E1F5CE1314E}" type="slidenum">
              <a:rPr lang="en-US" smtClean="0"/>
              <a:t>20</a:t>
            </a:fld>
            <a:endParaRPr lang="en-US" dirty="0"/>
          </a:p>
        </p:txBody>
      </p:sp>
    </p:spTree>
    <p:extLst>
      <p:ext uri="{BB962C8B-B14F-4D97-AF65-F5344CB8AC3E}">
        <p14:creationId xmlns:p14="http://schemas.microsoft.com/office/powerpoint/2010/main" val="15939989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randombar(horizontal)">
                                      <p:cBhvr>
                                        <p:cTn id="7" dur="25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randombar(horizontal)">
                                      <p:cBhvr>
                                        <p:cTn id="12" dur="25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4" presetClass="entr" presetSubtype="10"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Effect transition="in" filter="randombar(horizontal)">
                                      <p:cBhvr>
                                        <p:cTn id="17" dur="250"/>
                                        <p:tgtEl>
                                          <p:spTgt spid="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4" presetClass="entr" presetSubtype="10" fill="hold" nodeType="clickEffect">
                                  <p:stCondLst>
                                    <p:cond delay="0"/>
                                  </p:stCondLst>
                                  <p:childTnLst>
                                    <p:set>
                                      <p:cBhvr>
                                        <p:cTn id="21" dur="1" fill="hold">
                                          <p:stCondLst>
                                            <p:cond delay="0"/>
                                          </p:stCondLst>
                                        </p:cTn>
                                        <p:tgtEl>
                                          <p:spTgt spid="3">
                                            <p:txEl>
                                              <p:pRg st="3" end="3"/>
                                            </p:txEl>
                                          </p:spTgt>
                                        </p:tgtEl>
                                        <p:attrNameLst>
                                          <p:attrName>style.visibility</p:attrName>
                                        </p:attrNameLst>
                                      </p:cBhvr>
                                      <p:to>
                                        <p:strVal val="visible"/>
                                      </p:to>
                                    </p:set>
                                    <p:animEffect transition="in" filter="randombar(horizontal)">
                                      <p:cBhvr>
                                        <p:cTn id="22" dur="250"/>
                                        <p:tgtEl>
                                          <p:spTgt spid="3">
                                            <p:txEl>
                                              <p:pRg st="3" end="3"/>
                                            </p:txEl>
                                          </p:spTgt>
                                        </p:tgtEl>
                                      </p:cBhvr>
                                    </p:animEffect>
                                  </p:childTnLst>
                                </p:cTn>
                              </p:par>
                              <p:par>
                                <p:cTn id="23" presetID="14" presetClass="entr" presetSubtype="10"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Effect transition="in" filter="randombar(horizontal)">
                                      <p:cBhvr>
                                        <p:cTn id="25" dur="250"/>
                                        <p:tgtEl>
                                          <p:spTgt spid="3">
                                            <p:txEl>
                                              <p:pRg st="4" end="4"/>
                                            </p:txEl>
                                          </p:spTgt>
                                        </p:tgtEl>
                                      </p:cBhvr>
                                    </p:animEffect>
                                  </p:childTnLst>
                                </p:cTn>
                              </p:par>
                              <p:par>
                                <p:cTn id="26" presetID="14" presetClass="entr" presetSubtype="10" fill="hold" nodeType="with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randombar(horizontal)">
                                      <p:cBhvr>
                                        <p:cTn id="28" dur="250"/>
                                        <p:tgtEl>
                                          <p:spTgt spid="3">
                                            <p:txEl>
                                              <p:pRg st="5" end="5"/>
                                            </p:txEl>
                                          </p:spTgt>
                                        </p:tgtEl>
                                      </p:cBhvr>
                                    </p:animEffect>
                                  </p:childTnLst>
                                </p:cTn>
                              </p:par>
                              <p:par>
                                <p:cTn id="29" presetID="14" presetClass="entr" presetSubtype="10" fill="hold" nodeType="withEffect">
                                  <p:stCondLst>
                                    <p:cond delay="0"/>
                                  </p:stCondLst>
                                  <p:childTnLst>
                                    <p:set>
                                      <p:cBhvr>
                                        <p:cTn id="30" dur="1" fill="hold">
                                          <p:stCondLst>
                                            <p:cond delay="0"/>
                                          </p:stCondLst>
                                        </p:cTn>
                                        <p:tgtEl>
                                          <p:spTgt spid="3">
                                            <p:txEl>
                                              <p:pRg st="6" end="6"/>
                                            </p:txEl>
                                          </p:spTgt>
                                        </p:tgtEl>
                                        <p:attrNameLst>
                                          <p:attrName>style.visibility</p:attrName>
                                        </p:attrNameLst>
                                      </p:cBhvr>
                                      <p:to>
                                        <p:strVal val="visible"/>
                                      </p:to>
                                    </p:set>
                                    <p:animEffect transition="in" filter="randombar(horizontal)">
                                      <p:cBhvr>
                                        <p:cTn id="31" dur="25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DC8B0C-EB61-9465-8B83-DF88622C7AD8}"/>
              </a:ext>
            </a:extLst>
          </p:cNvPr>
          <p:cNvSpPr>
            <a:spLocks noGrp="1"/>
          </p:cNvSpPr>
          <p:nvPr>
            <p:ph type="title"/>
          </p:nvPr>
        </p:nvSpPr>
        <p:spPr/>
        <p:txBody>
          <a:bodyPr/>
          <a:lstStyle/>
          <a:p>
            <a:r>
              <a:rPr lang="en-US" dirty="0"/>
              <a:t>Acknowledgements</a:t>
            </a:r>
          </a:p>
        </p:txBody>
      </p:sp>
      <p:sp>
        <p:nvSpPr>
          <p:cNvPr id="3" name="Content Placeholder 2">
            <a:extLst>
              <a:ext uri="{FF2B5EF4-FFF2-40B4-BE49-F238E27FC236}">
                <a16:creationId xmlns:a16="http://schemas.microsoft.com/office/drawing/2014/main" id="{EB56D54B-840E-E233-B085-4E344A010278}"/>
              </a:ext>
            </a:extLst>
          </p:cNvPr>
          <p:cNvSpPr>
            <a:spLocks noGrp="1"/>
          </p:cNvSpPr>
          <p:nvPr>
            <p:ph idx="1"/>
          </p:nvPr>
        </p:nvSpPr>
        <p:spPr>
          <a:xfrm>
            <a:off x="464515" y="2673462"/>
            <a:ext cx="10515600" cy="1349898"/>
          </a:xfrm>
        </p:spPr>
        <p:txBody>
          <a:bodyPr/>
          <a:lstStyle/>
          <a:p>
            <a:r>
              <a:rPr lang="en-US" b="0" i="1" dirty="0">
                <a:solidFill>
                  <a:srgbClr val="000000"/>
                </a:solidFill>
                <a:effectLst/>
                <a:latin typeface="+mn-lt"/>
              </a:rPr>
              <a:t>I would like to express my gratitude to </a:t>
            </a:r>
            <a:r>
              <a:rPr lang="en-US" i="1" dirty="0">
                <a:latin typeface="+mn-lt"/>
              </a:rPr>
              <a:t>Steffen </a:t>
            </a:r>
            <a:r>
              <a:rPr lang="en-US" i="1" dirty="0" err="1">
                <a:latin typeface="+mn-lt"/>
              </a:rPr>
              <a:t>Doebert</a:t>
            </a:r>
            <a:r>
              <a:rPr lang="en-US" i="1" dirty="0">
                <a:latin typeface="+mn-lt"/>
              </a:rPr>
              <a:t> and </a:t>
            </a:r>
            <a:r>
              <a:rPr lang="en-US" b="0" i="1" dirty="0">
                <a:solidFill>
                  <a:srgbClr val="000000"/>
                </a:solidFill>
                <a:effectLst/>
                <a:latin typeface="+mn-lt"/>
              </a:rPr>
              <a:t> </a:t>
            </a:r>
            <a:r>
              <a:rPr lang="en-US" i="1" dirty="0">
                <a:latin typeface="+mn-lt"/>
              </a:rPr>
              <a:t>Mohsen </a:t>
            </a:r>
            <a:r>
              <a:rPr lang="en-US" i="1" dirty="0" err="1">
                <a:latin typeface="+mn-lt"/>
              </a:rPr>
              <a:t>Dayyani</a:t>
            </a:r>
            <a:r>
              <a:rPr lang="en-US" i="1" dirty="0">
                <a:latin typeface="+mn-lt"/>
              </a:rPr>
              <a:t> </a:t>
            </a:r>
            <a:r>
              <a:rPr lang="en-US" b="0" i="1" dirty="0">
                <a:solidFill>
                  <a:srgbClr val="000000"/>
                </a:solidFill>
                <a:effectLst/>
                <a:latin typeface="+mn-lt"/>
              </a:rPr>
              <a:t>for giving me this opportunity to work on this project.</a:t>
            </a:r>
          </a:p>
          <a:p>
            <a:r>
              <a:rPr lang="en-US" b="0" i="1" dirty="0">
                <a:solidFill>
                  <a:srgbClr val="000000"/>
                </a:solidFill>
                <a:effectLst/>
                <a:latin typeface="+mn-lt"/>
              </a:rPr>
              <a:t>I am very grateful </a:t>
            </a:r>
            <a:r>
              <a:rPr lang="en-US" i="1" dirty="0">
                <a:solidFill>
                  <a:srgbClr val="000000"/>
                </a:solidFill>
                <a:latin typeface="+mn-lt"/>
              </a:rPr>
              <a:t>to Javier Olivares, </a:t>
            </a:r>
            <a:r>
              <a:rPr lang="en-US" i="1" dirty="0" err="1">
                <a:solidFill>
                  <a:srgbClr val="000000"/>
                </a:solidFill>
                <a:latin typeface="+mn-lt"/>
              </a:rPr>
              <a:t>Yongke</a:t>
            </a:r>
            <a:r>
              <a:rPr lang="en-US" i="1" dirty="0">
                <a:solidFill>
                  <a:srgbClr val="000000"/>
                </a:solidFill>
                <a:latin typeface="+mn-lt"/>
              </a:rPr>
              <a:t> Zhao, Andrea Latina </a:t>
            </a:r>
            <a:r>
              <a:rPr lang="en-US" i="1" dirty="0">
                <a:latin typeface="+mn-lt"/>
              </a:rPr>
              <a:t>for great discussion and help.</a:t>
            </a:r>
          </a:p>
        </p:txBody>
      </p:sp>
      <p:sp>
        <p:nvSpPr>
          <p:cNvPr id="4" name="Slide Number Placeholder 3">
            <a:extLst>
              <a:ext uri="{FF2B5EF4-FFF2-40B4-BE49-F238E27FC236}">
                <a16:creationId xmlns:a16="http://schemas.microsoft.com/office/drawing/2014/main" id="{6DFE8045-2325-3366-31B4-81F59D157053}"/>
              </a:ext>
            </a:extLst>
          </p:cNvPr>
          <p:cNvSpPr>
            <a:spLocks noGrp="1"/>
          </p:cNvSpPr>
          <p:nvPr>
            <p:ph type="sldNum" sz="quarter" idx="12"/>
          </p:nvPr>
        </p:nvSpPr>
        <p:spPr/>
        <p:txBody>
          <a:bodyPr/>
          <a:lstStyle/>
          <a:p>
            <a:fld id="{5CA7FF84-C275-44FB-B270-0E1F5CE1314E}" type="slidenum">
              <a:rPr lang="en-US" smtClean="0"/>
              <a:t>21</a:t>
            </a:fld>
            <a:endParaRPr lang="en-US" dirty="0"/>
          </a:p>
        </p:txBody>
      </p:sp>
    </p:spTree>
    <p:extLst>
      <p:ext uri="{BB962C8B-B14F-4D97-AF65-F5344CB8AC3E}">
        <p14:creationId xmlns:p14="http://schemas.microsoft.com/office/powerpoint/2010/main" val="1237796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500"/>
                                        <p:tgtEl>
                                          <p:spTgt spid="3">
                                            <p:txEl>
                                              <p:pRg st="0" end="0"/>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fade">
                                      <p:cBhvr>
                                        <p:cTn id="10"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C8E9A-DA65-4237-A449-B2F85D98506A}"/>
              </a:ext>
            </a:extLst>
          </p:cNvPr>
          <p:cNvSpPr txBox="1">
            <a:spLocks/>
          </p:cNvSpPr>
          <p:nvPr/>
        </p:nvSpPr>
        <p:spPr>
          <a:xfrm>
            <a:off x="1524000" y="2235200"/>
            <a:ext cx="9144000" cy="2387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a:latin typeface="Times New Roman" panose="02020603050405020304" pitchFamily="18" charset="0"/>
                <a:cs typeface="Times New Roman" panose="02020603050405020304" pitchFamily="18" charset="0"/>
              </a:rPr>
              <a:t>Thanks for your attention</a:t>
            </a: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p:txBody>
      </p:sp>
      <p:cxnSp>
        <p:nvCxnSpPr>
          <p:cNvPr id="4" name="Straight Connector 3">
            <a:extLst>
              <a:ext uri="{FF2B5EF4-FFF2-40B4-BE49-F238E27FC236}">
                <a16:creationId xmlns:a16="http://schemas.microsoft.com/office/drawing/2014/main" id="{F030AC59-237A-4273-8DED-D28343C4E7B6}"/>
              </a:ext>
            </a:extLst>
          </p:cNvPr>
          <p:cNvCxnSpPr/>
          <p:nvPr/>
        </p:nvCxnSpPr>
        <p:spPr>
          <a:xfrm>
            <a:off x="3817620" y="3550920"/>
            <a:ext cx="4556760" cy="0"/>
          </a:xfrm>
          <a:prstGeom prst="line">
            <a:avLst/>
          </a:prstGeom>
          <a:ln w="76200"/>
        </p:spPr>
        <p:style>
          <a:lnRef idx="1">
            <a:schemeClr val="accent1"/>
          </a:lnRef>
          <a:fillRef idx="0">
            <a:schemeClr val="accent1"/>
          </a:fillRef>
          <a:effectRef idx="0">
            <a:schemeClr val="accent1"/>
          </a:effectRef>
          <a:fontRef idx="minor">
            <a:schemeClr val="tx1"/>
          </a:fontRef>
        </p:style>
      </p:cxnSp>
      <p:cxnSp>
        <p:nvCxnSpPr>
          <p:cNvPr id="5" name="Straight Connector 4">
            <a:extLst>
              <a:ext uri="{FF2B5EF4-FFF2-40B4-BE49-F238E27FC236}">
                <a16:creationId xmlns:a16="http://schemas.microsoft.com/office/drawing/2014/main" id="{D38C8593-51CA-4AEA-9487-59871A886976}"/>
              </a:ext>
            </a:extLst>
          </p:cNvPr>
          <p:cNvCxnSpPr/>
          <p:nvPr/>
        </p:nvCxnSpPr>
        <p:spPr>
          <a:xfrm>
            <a:off x="4335780" y="3688080"/>
            <a:ext cx="4556760" cy="0"/>
          </a:xfrm>
          <a:prstGeom prst="line">
            <a:avLst/>
          </a:prstGeom>
          <a:ln w="76200">
            <a:solidFill>
              <a:schemeClr val="accent2"/>
            </a:solidFill>
          </a:ln>
        </p:spPr>
        <p:style>
          <a:lnRef idx="1">
            <a:schemeClr val="accent1"/>
          </a:lnRef>
          <a:fillRef idx="0">
            <a:schemeClr val="accent1"/>
          </a:fillRef>
          <a:effectRef idx="0">
            <a:schemeClr val="accent1"/>
          </a:effectRef>
          <a:fontRef idx="minor">
            <a:schemeClr val="tx1"/>
          </a:fontRef>
        </p:style>
      </p:cxnSp>
      <p:pic>
        <p:nvPicPr>
          <p:cNvPr id="3" name="Picture 12" descr="Beneficiaries - Logo Cern Clipart (591x591), Png Download">
            <a:extLst>
              <a:ext uri="{FF2B5EF4-FFF2-40B4-BE49-F238E27FC236}">
                <a16:creationId xmlns:a16="http://schemas.microsoft.com/office/drawing/2014/main" id="{FAB2758B-BCF8-F7D8-6B7C-624F89BE9464}"/>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445540" y="3846758"/>
            <a:ext cx="825101" cy="82510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6" name="Picture 5">
            <a:extLst>
              <a:ext uri="{FF2B5EF4-FFF2-40B4-BE49-F238E27FC236}">
                <a16:creationId xmlns:a16="http://schemas.microsoft.com/office/drawing/2014/main" id="{39A45E2E-9E1B-F4F0-A670-A57E12BD6605}"/>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056508" y="3978448"/>
            <a:ext cx="1135673" cy="561720"/>
          </a:xfrm>
          <a:prstGeom prst="rect">
            <a:avLst/>
          </a:prstGeom>
          <a:ln>
            <a:noFill/>
          </a:ln>
          <a:effectLst/>
        </p:spPr>
      </p:pic>
      <p:pic>
        <p:nvPicPr>
          <p:cNvPr id="7" name="Picture 2">
            <a:extLst>
              <a:ext uri="{FF2B5EF4-FFF2-40B4-BE49-F238E27FC236}">
                <a16:creationId xmlns:a16="http://schemas.microsoft.com/office/drawing/2014/main" id="{9F7705F3-666D-B0D9-E0CC-A3725FB30516}"/>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690518" y="3708059"/>
            <a:ext cx="963800" cy="9638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56028036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90C8E9A-DA65-4237-A449-B2F85D98506A}"/>
              </a:ext>
            </a:extLst>
          </p:cNvPr>
          <p:cNvSpPr txBox="1">
            <a:spLocks/>
          </p:cNvSpPr>
          <p:nvPr/>
        </p:nvSpPr>
        <p:spPr>
          <a:xfrm>
            <a:off x="1524000" y="2235200"/>
            <a:ext cx="9144000" cy="2387600"/>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3600" dirty="0" err="1">
                <a:latin typeface="Times New Roman" panose="02020603050405020304" pitchFamily="18" charset="0"/>
                <a:cs typeface="Times New Roman" panose="02020603050405020304" pitchFamily="18" charset="0"/>
              </a:rPr>
              <a:t>BackUp</a:t>
            </a:r>
            <a:br>
              <a:rPr lang="en-US" sz="3600" dirty="0">
                <a:latin typeface="Times New Roman" panose="02020603050405020304" pitchFamily="18" charset="0"/>
                <a:cs typeface="Times New Roman" panose="02020603050405020304" pitchFamily="18" charset="0"/>
              </a:rPr>
            </a:br>
            <a:endParaRPr lang="en-US" sz="36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32984712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84F1D0-B9CC-4DFE-8496-A13A065A6E9A}"/>
              </a:ext>
            </a:extLst>
          </p:cNvPr>
          <p:cNvSpPr>
            <a:spLocks noGrp="1"/>
          </p:cNvSpPr>
          <p:nvPr>
            <p:ph type="title"/>
          </p:nvPr>
        </p:nvSpPr>
        <p:spPr/>
        <p:txBody>
          <a:bodyPr>
            <a:normAutofit fontScale="90000"/>
          </a:bodyPr>
          <a:lstStyle/>
          <a:p>
            <a:r>
              <a:rPr lang="en-US" dirty="0"/>
              <a:t>Introduction - CLIC Positron Source</a:t>
            </a:r>
          </a:p>
        </p:txBody>
      </p:sp>
      <p:sp>
        <p:nvSpPr>
          <p:cNvPr id="4" name="Slide Number Placeholder 3">
            <a:extLst>
              <a:ext uri="{FF2B5EF4-FFF2-40B4-BE49-F238E27FC236}">
                <a16:creationId xmlns:a16="http://schemas.microsoft.com/office/drawing/2014/main" id="{A4B5E2F7-D267-420F-98FB-A9B0662E8B7E}"/>
              </a:ext>
            </a:extLst>
          </p:cNvPr>
          <p:cNvSpPr>
            <a:spLocks noGrp="1"/>
          </p:cNvSpPr>
          <p:nvPr>
            <p:ph type="sldNum" sz="quarter" idx="12"/>
          </p:nvPr>
        </p:nvSpPr>
        <p:spPr/>
        <p:txBody>
          <a:bodyPr/>
          <a:lstStyle/>
          <a:p>
            <a:fld id="{5CA7FF84-C275-44FB-B270-0E1F5CE1314E}" type="slidenum">
              <a:rPr lang="en-US" smtClean="0"/>
              <a:t>24</a:t>
            </a:fld>
            <a:endParaRPr lang="en-US" dirty="0"/>
          </a:p>
        </p:txBody>
      </p:sp>
      <p:sp>
        <p:nvSpPr>
          <p:cNvPr id="11" name="Content Placeholder 10">
            <a:extLst>
              <a:ext uri="{FF2B5EF4-FFF2-40B4-BE49-F238E27FC236}">
                <a16:creationId xmlns:a16="http://schemas.microsoft.com/office/drawing/2014/main" id="{BFCA803F-EFEE-4AC2-A8BC-69D07026B3ED}"/>
              </a:ext>
            </a:extLst>
          </p:cNvPr>
          <p:cNvSpPr>
            <a:spLocks noGrp="1"/>
          </p:cNvSpPr>
          <p:nvPr>
            <p:ph idx="1"/>
          </p:nvPr>
        </p:nvSpPr>
        <p:spPr>
          <a:xfrm>
            <a:off x="376031" y="1086451"/>
            <a:ext cx="11221619" cy="5653965"/>
          </a:xfrm>
        </p:spPr>
        <p:txBody>
          <a:bodyPr/>
          <a:lstStyle/>
          <a:p>
            <a:r>
              <a:rPr lang="en-US" sz="2000" dirty="0">
                <a:cs typeface="+mj-cs"/>
              </a:rPr>
              <a:t>an electron beam is generated by a high current thermionic electron gun with 5𝐴 current is accelerated up to 5 𝐺eV in a 2 𝐺Hz driver Linac and at the end is collided to a hybrid target.</a:t>
            </a:r>
          </a:p>
          <a:p>
            <a:r>
              <a:rPr lang="en-US" dirty="0"/>
              <a:t>positrons emerge from the target with a large momentum spread.</a:t>
            </a:r>
          </a:p>
        </p:txBody>
      </p:sp>
      <p:pic>
        <p:nvPicPr>
          <p:cNvPr id="10" name="Picture 9">
            <a:extLst>
              <a:ext uri="{FF2B5EF4-FFF2-40B4-BE49-F238E27FC236}">
                <a16:creationId xmlns:a16="http://schemas.microsoft.com/office/drawing/2014/main" id="{A3E7FD8B-1D7C-429E-B624-C55C97AD936C}"/>
              </a:ext>
            </a:extLst>
          </p:cNvPr>
          <p:cNvPicPr>
            <a:picLocks noChangeAspect="1"/>
          </p:cNvPicPr>
          <p:nvPr/>
        </p:nvPicPr>
        <p:blipFill>
          <a:blip r:embed="rId3"/>
          <a:stretch>
            <a:fillRect/>
          </a:stretch>
        </p:blipFill>
        <p:spPr>
          <a:xfrm>
            <a:off x="2508709" y="4409674"/>
            <a:ext cx="4652631" cy="2106575"/>
          </a:xfrm>
          <a:prstGeom prst="rect">
            <a:avLst/>
          </a:prstGeom>
          <a:ln>
            <a:solidFill>
              <a:srgbClr val="FF0000"/>
            </a:solidFill>
          </a:ln>
        </p:spPr>
      </p:pic>
      <p:pic>
        <p:nvPicPr>
          <p:cNvPr id="3" name="Picture 2">
            <a:extLst>
              <a:ext uri="{FF2B5EF4-FFF2-40B4-BE49-F238E27FC236}">
                <a16:creationId xmlns:a16="http://schemas.microsoft.com/office/drawing/2014/main" id="{73C1C220-82A7-D806-C454-094504E0F6E6}"/>
              </a:ext>
            </a:extLst>
          </p:cNvPr>
          <p:cNvPicPr>
            <a:picLocks noChangeAspect="1"/>
          </p:cNvPicPr>
          <p:nvPr/>
        </p:nvPicPr>
        <p:blipFill>
          <a:blip r:embed="rId4"/>
          <a:stretch>
            <a:fillRect/>
          </a:stretch>
        </p:blipFill>
        <p:spPr>
          <a:xfrm>
            <a:off x="2623119" y="2696602"/>
            <a:ext cx="6110804" cy="897632"/>
          </a:xfrm>
          <a:prstGeom prst="rect">
            <a:avLst/>
          </a:prstGeom>
          <a:ln>
            <a:solidFill>
              <a:srgbClr val="00B0F0"/>
            </a:solidFill>
          </a:ln>
        </p:spPr>
      </p:pic>
      <p:sp>
        <p:nvSpPr>
          <p:cNvPr id="16" name="Oval 15">
            <a:extLst>
              <a:ext uri="{FF2B5EF4-FFF2-40B4-BE49-F238E27FC236}">
                <a16:creationId xmlns:a16="http://schemas.microsoft.com/office/drawing/2014/main" id="{9E6FD4A3-BFBE-4D1A-8279-3D9DB59B32C3}"/>
              </a:ext>
            </a:extLst>
          </p:cNvPr>
          <p:cNvSpPr/>
          <p:nvPr/>
        </p:nvSpPr>
        <p:spPr>
          <a:xfrm>
            <a:off x="2623118" y="2448326"/>
            <a:ext cx="2026702" cy="161247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8" name="Straight Arrow Connector 7">
            <a:extLst>
              <a:ext uri="{FF2B5EF4-FFF2-40B4-BE49-F238E27FC236}">
                <a16:creationId xmlns:a16="http://schemas.microsoft.com/office/drawing/2014/main" id="{CDC11BEC-ADC0-4864-9F1B-A723CD3E4081}"/>
              </a:ext>
            </a:extLst>
          </p:cNvPr>
          <p:cNvCxnSpPr>
            <a:stCxn id="16" idx="4"/>
          </p:cNvCxnSpPr>
          <p:nvPr/>
        </p:nvCxnSpPr>
        <p:spPr>
          <a:xfrm>
            <a:off x="3636469" y="4060802"/>
            <a:ext cx="505804" cy="35742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pic>
        <p:nvPicPr>
          <p:cNvPr id="5" name="Picture 4">
            <a:extLst>
              <a:ext uri="{FF2B5EF4-FFF2-40B4-BE49-F238E27FC236}">
                <a16:creationId xmlns:a16="http://schemas.microsoft.com/office/drawing/2014/main" id="{5D3BBCA0-C234-213C-C3F3-9725A8E1C49D}"/>
              </a:ext>
            </a:extLst>
          </p:cNvPr>
          <p:cNvPicPr>
            <a:picLocks noChangeAspect="1"/>
          </p:cNvPicPr>
          <p:nvPr/>
        </p:nvPicPr>
        <p:blipFill>
          <a:blip r:embed="rId5"/>
          <a:stretch>
            <a:fillRect/>
          </a:stretch>
        </p:blipFill>
        <p:spPr>
          <a:xfrm>
            <a:off x="8699650" y="4380238"/>
            <a:ext cx="1967281" cy="1728975"/>
          </a:xfrm>
          <a:prstGeom prst="rect">
            <a:avLst/>
          </a:prstGeom>
        </p:spPr>
      </p:pic>
      <p:sp>
        <p:nvSpPr>
          <p:cNvPr id="6" name="TextBox 5">
            <a:extLst>
              <a:ext uri="{FF2B5EF4-FFF2-40B4-BE49-F238E27FC236}">
                <a16:creationId xmlns:a16="http://schemas.microsoft.com/office/drawing/2014/main" id="{B6ABEA4B-568A-EEDE-C9C0-4DC63D7CEBFE}"/>
              </a:ext>
            </a:extLst>
          </p:cNvPr>
          <p:cNvSpPr txBox="1"/>
          <p:nvPr/>
        </p:nvSpPr>
        <p:spPr>
          <a:xfrm>
            <a:off x="8045794" y="6270926"/>
            <a:ext cx="3982930" cy="307777"/>
          </a:xfrm>
          <a:prstGeom prst="rect">
            <a:avLst/>
          </a:prstGeom>
          <a:noFill/>
        </p:spPr>
        <p:txBody>
          <a:bodyPr wrap="square">
            <a:spAutoFit/>
          </a:bodyPr>
          <a:lstStyle/>
          <a:p>
            <a:pPr algn="l"/>
            <a:r>
              <a:rPr lang="en-US" sz="700" b="0" i="0" u="none" strike="noStrike" baseline="0" dirty="0">
                <a:latin typeface="Times New Roman" panose="02020603050405020304" pitchFamily="18" charset="0"/>
              </a:rPr>
              <a:t>C. Bayar, “Design and Optimization of the CLIC Positron Source from the Target to Damping Ring”, </a:t>
            </a:r>
            <a:br>
              <a:rPr lang="en-US" sz="700" b="0" i="0" u="none" strike="noStrike" baseline="0" dirty="0">
                <a:latin typeface="Times New Roman" panose="02020603050405020304" pitchFamily="18" charset="0"/>
              </a:rPr>
            </a:br>
            <a:r>
              <a:rPr lang="en-US" sz="700" b="0" i="0" u="none" strike="noStrike" baseline="0" dirty="0">
                <a:latin typeface="Times New Roman" panose="02020603050405020304" pitchFamily="18" charset="0"/>
              </a:rPr>
              <a:t>CERNTHESIS-2011-44, (2018).</a:t>
            </a:r>
            <a:endParaRPr lang="en-US" sz="700" dirty="0"/>
          </a:p>
        </p:txBody>
      </p:sp>
    </p:spTree>
    <p:extLst>
      <p:ext uri="{BB962C8B-B14F-4D97-AF65-F5344CB8AC3E}">
        <p14:creationId xmlns:p14="http://schemas.microsoft.com/office/powerpoint/2010/main" val="12973862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wheel(1)">
                                      <p:cBhvr>
                                        <p:cTn id="7" dur="500"/>
                                        <p:tgtEl>
                                          <p:spTgt spid="16"/>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11">
                                            <p:txEl>
                                              <p:pRg st="1" end="1"/>
                                            </p:txEl>
                                          </p:spTgt>
                                        </p:tgtEl>
                                        <p:attrNameLst>
                                          <p:attrName>style.visibility</p:attrName>
                                        </p:attrNameLst>
                                      </p:cBhvr>
                                      <p:to>
                                        <p:strVal val="visible"/>
                                      </p:to>
                                    </p:set>
                                    <p:animEffect transition="in" filter="wipe(left)">
                                      <p:cBhvr>
                                        <p:cTn id="12" dur="500"/>
                                        <p:tgtEl>
                                          <p:spTgt spid="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fade">
                                      <p:cBhvr>
                                        <p:cTn id="17" dur="500"/>
                                        <p:tgtEl>
                                          <p:spTgt spid="5"/>
                                        </p:tgtEl>
                                      </p:cBhvr>
                                    </p:animEffect>
                                    <p:anim calcmode="lin" valueType="num">
                                      <p:cBhvr>
                                        <p:cTn id="18" dur="500" fill="hold"/>
                                        <p:tgtEl>
                                          <p:spTgt spid="5"/>
                                        </p:tgtEl>
                                        <p:attrNameLst>
                                          <p:attrName>ppt_x</p:attrName>
                                        </p:attrNameLst>
                                      </p:cBhvr>
                                      <p:tavLst>
                                        <p:tav tm="0">
                                          <p:val>
                                            <p:strVal val="#ppt_x"/>
                                          </p:val>
                                        </p:tav>
                                        <p:tav tm="100000">
                                          <p:val>
                                            <p:strVal val="#ppt_x"/>
                                          </p:val>
                                        </p:tav>
                                      </p:tavLst>
                                    </p:anim>
                                    <p:anim calcmode="lin" valueType="num">
                                      <p:cBhvr>
                                        <p:cTn id="19" dur="500" fill="hold"/>
                                        <p:tgtEl>
                                          <p:spTgt spid="5"/>
                                        </p:tgtEl>
                                        <p:attrNameLst>
                                          <p:attrName>ppt_y</p:attrName>
                                        </p:attrNameLst>
                                      </p:cBhvr>
                                      <p:tavLst>
                                        <p:tav tm="0">
                                          <p:val>
                                            <p:strVal val="#ppt_y+.1"/>
                                          </p:val>
                                        </p:tav>
                                        <p:tav tm="100000">
                                          <p:val>
                                            <p:strVal val="#ppt_y"/>
                                          </p:val>
                                        </p:tav>
                                      </p:tavLst>
                                    </p:anim>
                                  </p:childTnLst>
                                </p:cTn>
                              </p:par>
                              <p:par>
                                <p:cTn id="20" presetID="42" presetClass="entr" presetSubtype="0" fill="hold" grpId="0" nodeType="withEffect">
                                  <p:stCondLst>
                                    <p:cond delay="0"/>
                                  </p:stCondLst>
                                  <p:childTnLst>
                                    <p:set>
                                      <p:cBhvr>
                                        <p:cTn id="21" dur="1" fill="hold">
                                          <p:stCondLst>
                                            <p:cond delay="0"/>
                                          </p:stCondLst>
                                        </p:cTn>
                                        <p:tgtEl>
                                          <p:spTgt spid="6"/>
                                        </p:tgtEl>
                                        <p:attrNameLst>
                                          <p:attrName>style.visibility</p:attrName>
                                        </p:attrNameLst>
                                      </p:cBhvr>
                                      <p:to>
                                        <p:strVal val="visible"/>
                                      </p:to>
                                    </p:set>
                                    <p:animEffect transition="in" filter="fade">
                                      <p:cBhvr>
                                        <p:cTn id="22" dur="500"/>
                                        <p:tgtEl>
                                          <p:spTgt spid="6"/>
                                        </p:tgtEl>
                                      </p:cBhvr>
                                    </p:animEffect>
                                    <p:anim calcmode="lin" valueType="num">
                                      <p:cBhvr>
                                        <p:cTn id="23" dur="500" fill="hold"/>
                                        <p:tgtEl>
                                          <p:spTgt spid="6"/>
                                        </p:tgtEl>
                                        <p:attrNameLst>
                                          <p:attrName>ppt_x</p:attrName>
                                        </p:attrNameLst>
                                      </p:cBhvr>
                                      <p:tavLst>
                                        <p:tav tm="0">
                                          <p:val>
                                            <p:strVal val="#ppt_x"/>
                                          </p:val>
                                        </p:tav>
                                        <p:tav tm="100000">
                                          <p:val>
                                            <p:strVal val="#ppt_x"/>
                                          </p:val>
                                        </p:tav>
                                      </p:tavLst>
                                    </p:anim>
                                    <p:anim calcmode="lin" valueType="num">
                                      <p:cBhvr>
                                        <p:cTn id="24" dur="500" fill="hold"/>
                                        <p:tgtEl>
                                          <p:spTgt spid="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6" grpId="0"/>
    </p:bldLst>
  </p:timing>
</p:sld>
</file>

<file path=ppt/slides/slide2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433717-F997-D148-57CA-3D274F6B8476}"/>
              </a:ext>
            </a:extLst>
          </p:cNvPr>
          <p:cNvSpPr>
            <a:spLocks noGrp="1"/>
          </p:cNvSpPr>
          <p:nvPr>
            <p:ph type="title"/>
          </p:nvPr>
        </p:nvSpPr>
        <p:spPr/>
        <p:txBody>
          <a:bodyPr/>
          <a:lstStyle/>
          <a:p>
            <a:r>
              <a:rPr lang="en-US" dirty="0"/>
              <a:t>inputs</a:t>
            </a:r>
          </a:p>
        </p:txBody>
      </p:sp>
      <p:pic>
        <p:nvPicPr>
          <p:cNvPr id="4" name="Picture 3">
            <a:extLst>
              <a:ext uri="{FF2B5EF4-FFF2-40B4-BE49-F238E27FC236}">
                <a16:creationId xmlns:a16="http://schemas.microsoft.com/office/drawing/2014/main" id="{0DB52B82-D8E0-F9E2-FAF6-9F901718749B}"/>
              </a:ext>
            </a:extLst>
          </p:cNvPr>
          <p:cNvPicPr>
            <a:picLocks noChangeAspect="1"/>
          </p:cNvPicPr>
          <p:nvPr/>
        </p:nvPicPr>
        <p:blipFill>
          <a:blip r:embed="rId3"/>
          <a:stretch>
            <a:fillRect/>
          </a:stretch>
        </p:blipFill>
        <p:spPr>
          <a:xfrm>
            <a:off x="5681877" y="1685433"/>
            <a:ext cx="4363270" cy="4250524"/>
          </a:xfrm>
          <a:prstGeom prst="rect">
            <a:avLst/>
          </a:prstGeom>
        </p:spPr>
      </p:pic>
      <p:pic>
        <p:nvPicPr>
          <p:cNvPr id="6" name="Picture 5">
            <a:extLst>
              <a:ext uri="{FF2B5EF4-FFF2-40B4-BE49-F238E27FC236}">
                <a16:creationId xmlns:a16="http://schemas.microsoft.com/office/drawing/2014/main" id="{4DE4081E-9E16-3DA7-9E2F-5ADAD0A6CF01}"/>
              </a:ext>
            </a:extLst>
          </p:cNvPr>
          <p:cNvPicPr>
            <a:picLocks noChangeAspect="1"/>
          </p:cNvPicPr>
          <p:nvPr/>
        </p:nvPicPr>
        <p:blipFill>
          <a:blip r:embed="rId4"/>
          <a:stretch>
            <a:fillRect/>
          </a:stretch>
        </p:blipFill>
        <p:spPr>
          <a:xfrm>
            <a:off x="1107806" y="1685433"/>
            <a:ext cx="4114506" cy="4250523"/>
          </a:xfrm>
          <a:prstGeom prst="rect">
            <a:avLst/>
          </a:prstGeom>
        </p:spPr>
      </p:pic>
      <p:sp>
        <p:nvSpPr>
          <p:cNvPr id="3" name="Slide Number Placeholder 2">
            <a:extLst>
              <a:ext uri="{FF2B5EF4-FFF2-40B4-BE49-F238E27FC236}">
                <a16:creationId xmlns:a16="http://schemas.microsoft.com/office/drawing/2014/main" id="{CE4D51D7-502B-D373-2EAE-E2EE62AE5F82}"/>
              </a:ext>
            </a:extLst>
          </p:cNvPr>
          <p:cNvSpPr>
            <a:spLocks noGrp="1"/>
          </p:cNvSpPr>
          <p:nvPr>
            <p:ph type="sldNum" sz="quarter" idx="12"/>
          </p:nvPr>
        </p:nvSpPr>
        <p:spPr/>
        <p:txBody>
          <a:bodyPr/>
          <a:lstStyle/>
          <a:p>
            <a:fld id="{5CA7FF84-C275-44FB-B270-0E1F5CE1314E}" type="slidenum">
              <a:rPr lang="en-US" smtClean="0"/>
              <a:t>25</a:t>
            </a:fld>
            <a:endParaRPr lang="en-US" dirty="0"/>
          </a:p>
        </p:txBody>
      </p:sp>
    </p:spTree>
    <p:extLst>
      <p:ext uri="{BB962C8B-B14F-4D97-AF65-F5344CB8AC3E}">
        <p14:creationId xmlns:p14="http://schemas.microsoft.com/office/powerpoint/2010/main" val="3449673032"/>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D66A17F4-15E9-C80B-32D8-88BB60AD505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B82C553-B5F9-2694-1F4A-9187BE940D5E}"/>
              </a:ext>
            </a:extLst>
          </p:cNvPr>
          <p:cNvSpPr>
            <a:spLocks noGrp="1"/>
          </p:cNvSpPr>
          <p:nvPr>
            <p:ph type="title"/>
          </p:nvPr>
        </p:nvSpPr>
        <p:spPr/>
        <p:txBody>
          <a:bodyPr/>
          <a:lstStyle/>
          <a:p>
            <a:endParaRPr lang="en-US"/>
          </a:p>
        </p:txBody>
      </p:sp>
      <p:sp>
        <p:nvSpPr>
          <p:cNvPr id="4" name="Slide Number Placeholder 3">
            <a:extLst>
              <a:ext uri="{FF2B5EF4-FFF2-40B4-BE49-F238E27FC236}">
                <a16:creationId xmlns:a16="http://schemas.microsoft.com/office/drawing/2014/main" id="{64DD6808-0907-E4CA-0FF0-43228E7C9C3C}"/>
              </a:ext>
            </a:extLst>
          </p:cNvPr>
          <p:cNvSpPr>
            <a:spLocks noGrp="1"/>
          </p:cNvSpPr>
          <p:nvPr>
            <p:ph type="sldNum" sz="quarter" idx="12"/>
          </p:nvPr>
        </p:nvSpPr>
        <p:spPr/>
        <p:txBody>
          <a:bodyPr/>
          <a:lstStyle/>
          <a:p>
            <a:fld id="{5CA7FF84-C275-44FB-B270-0E1F5CE1314E}" type="slidenum">
              <a:rPr lang="en-US" smtClean="0"/>
              <a:t>26</a:t>
            </a:fld>
            <a:endParaRPr lang="en-US" dirty="0"/>
          </a:p>
        </p:txBody>
      </p:sp>
      <p:pic>
        <p:nvPicPr>
          <p:cNvPr id="23" name="Picture 22">
            <a:extLst>
              <a:ext uri="{FF2B5EF4-FFF2-40B4-BE49-F238E27FC236}">
                <a16:creationId xmlns:a16="http://schemas.microsoft.com/office/drawing/2014/main" id="{80BD08D5-E948-CEE1-D145-A153ECB910F4}"/>
              </a:ext>
            </a:extLst>
          </p:cNvPr>
          <p:cNvPicPr>
            <a:picLocks noChangeAspect="1"/>
          </p:cNvPicPr>
          <p:nvPr/>
        </p:nvPicPr>
        <p:blipFill>
          <a:blip r:embed="rId2"/>
          <a:stretch>
            <a:fillRect/>
          </a:stretch>
        </p:blipFill>
        <p:spPr>
          <a:xfrm>
            <a:off x="3676623" y="3186990"/>
            <a:ext cx="3254479" cy="2680159"/>
          </a:xfrm>
          <a:prstGeom prst="rect">
            <a:avLst/>
          </a:prstGeom>
        </p:spPr>
      </p:pic>
      <p:sp>
        <p:nvSpPr>
          <p:cNvPr id="24" name="TextBox 23">
            <a:extLst>
              <a:ext uri="{FF2B5EF4-FFF2-40B4-BE49-F238E27FC236}">
                <a16:creationId xmlns:a16="http://schemas.microsoft.com/office/drawing/2014/main" id="{B5CA192D-F790-8A37-2851-FE7241A9EE8B}"/>
              </a:ext>
            </a:extLst>
          </p:cNvPr>
          <p:cNvSpPr txBox="1"/>
          <p:nvPr/>
        </p:nvSpPr>
        <p:spPr>
          <a:xfrm>
            <a:off x="749174" y="6192994"/>
            <a:ext cx="6181928" cy="430887"/>
          </a:xfrm>
          <a:prstGeom prst="rect">
            <a:avLst/>
          </a:prstGeom>
          <a:noFill/>
        </p:spPr>
        <p:txBody>
          <a:bodyPr wrap="square">
            <a:spAutoFit/>
          </a:bodyPr>
          <a:lstStyle/>
          <a:p>
            <a:r>
              <a:rPr lang="en-US" sz="1050" dirty="0"/>
              <a:t>A. </a:t>
            </a:r>
            <a:r>
              <a:rPr lang="en-US" sz="1050" dirty="0" err="1"/>
              <a:t>Grudiev</a:t>
            </a:r>
            <a:r>
              <a:rPr lang="en-US" sz="1050" dirty="0"/>
              <a:t>, </a:t>
            </a:r>
            <a:r>
              <a:rPr lang="en-US" sz="1050" dirty="0" err="1"/>
              <a:t>A.Lunin</a:t>
            </a:r>
            <a:r>
              <a:rPr lang="en-US" sz="1050" dirty="0"/>
              <a:t>, V. Yakovlev. Analytical solutions for transient and stead state beam loading in arbitrary travelling wave accelerating structures. Phys. Rev. Special topics 14, 052001 (2011)</a:t>
            </a:r>
          </a:p>
        </p:txBody>
      </p:sp>
      <p:pic>
        <p:nvPicPr>
          <p:cNvPr id="25" name="Picture 24">
            <a:extLst>
              <a:ext uri="{FF2B5EF4-FFF2-40B4-BE49-F238E27FC236}">
                <a16:creationId xmlns:a16="http://schemas.microsoft.com/office/drawing/2014/main" id="{4E6F37FD-CAC5-09E4-6E8F-DEA8F73FE275}"/>
              </a:ext>
            </a:extLst>
          </p:cNvPr>
          <p:cNvPicPr>
            <a:picLocks noChangeAspect="1"/>
          </p:cNvPicPr>
          <p:nvPr/>
        </p:nvPicPr>
        <p:blipFill>
          <a:blip r:embed="rId3"/>
          <a:stretch>
            <a:fillRect/>
          </a:stretch>
        </p:blipFill>
        <p:spPr>
          <a:xfrm>
            <a:off x="251670" y="2931740"/>
            <a:ext cx="3154710" cy="3190660"/>
          </a:xfrm>
          <a:prstGeom prst="rect">
            <a:avLst/>
          </a:prstGeom>
        </p:spPr>
      </p:pic>
      <p:pic>
        <p:nvPicPr>
          <p:cNvPr id="3" name="Picture 2">
            <a:extLst>
              <a:ext uri="{FF2B5EF4-FFF2-40B4-BE49-F238E27FC236}">
                <a16:creationId xmlns:a16="http://schemas.microsoft.com/office/drawing/2014/main" id="{391866F4-D9D1-8B64-F5E6-230ECD06272D}"/>
              </a:ext>
            </a:extLst>
          </p:cNvPr>
          <p:cNvPicPr>
            <a:picLocks noChangeAspect="1"/>
          </p:cNvPicPr>
          <p:nvPr/>
        </p:nvPicPr>
        <p:blipFill>
          <a:blip r:embed="rId4"/>
          <a:stretch>
            <a:fillRect/>
          </a:stretch>
        </p:blipFill>
        <p:spPr>
          <a:xfrm>
            <a:off x="749174" y="1714492"/>
            <a:ext cx="4442443" cy="594412"/>
          </a:xfrm>
          <a:prstGeom prst="rect">
            <a:avLst/>
          </a:prstGeom>
          <a:ln>
            <a:solidFill>
              <a:srgbClr val="0FE3F9"/>
            </a:solidFill>
          </a:ln>
        </p:spPr>
      </p:pic>
      <p:pic>
        <p:nvPicPr>
          <p:cNvPr id="5" name="Content Placeholder 5">
            <a:extLst>
              <a:ext uri="{FF2B5EF4-FFF2-40B4-BE49-F238E27FC236}">
                <a16:creationId xmlns:a16="http://schemas.microsoft.com/office/drawing/2014/main" id="{7D888279-180E-CB65-6CE9-015C6600FB1B}"/>
              </a:ext>
            </a:extLst>
          </p:cNvPr>
          <p:cNvPicPr>
            <a:picLocks noChangeAspect="1"/>
          </p:cNvPicPr>
          <p:nvPr/>
        </p:nvPicPr>
        <p:blipFill rotWithShape="1">
          <a:blip r:embed="rId5"/>
          <a:srcRect t="24569" b="22612"/>
          <a:stretch/>
        </p:blipFill>
        <p:spPr>
          <a:xfrm>
            <a:off x="749174" y="1142941"/>
            <a:ext cx="2511065" cy="434378"/>
          </a:xfrm>
          <a:prstGeom prst="rect">
            <a:avLst/>
          </a:prstGeom>
          <a:ln>
            <a:solidFill>
              <a:srgbClr val="0FE3F9"/>
            </a:solidFill>
          </a:ln>
        </p:spPr>
      </p:pic>
      <p:pic>
        <p:nvPicPr>
          <p:cNvPr id="7" name="Picture 6">
            <a:extLst>
              <a:ext uri="{FF2B5EF4-FFF2-40B4-BE49-F238E27FC236}">
                <a16:creationId xmlns:a16="http://schemas.microsoft.com/office/drawing/2014/main" id="{A9233A4F-1519-A9E7-8FDC-F025E302B2EC}"/>
              </a:ext>
            </a:extLst>
          </p:cNvPr>
          <p:cNvPicPr>
            <a:picLocks noChangeAspect="1"/>
          </p:cNvPicPr>
          <p:nvPr/>
        </p:nvPicPr>
        <p:blipFill>
          <a:blip r:embed="rId6"/>
          <a:stretch>
            <a:fillRect/>
          </a:stretch>
        </p:blipFill>
        <p:spPr>
          <a:xfrm>
            <a:off x="7727575" y="2383085"/>
            <a:ext cx="3434095" cy="2690444"/>
          </a:xfrm>
          <a:prstGeom prst="rect">
            <a:avLst/>
          </a:prstGeom>
        </p:spPr>
      </p:pic>
    </p:spTree>
    <p:extLst>
      <p:ext uri="{BB962C8B-B14F-4D97-AF65-F5344CB8AC3E}">
        <p14:creationId xmlns:p14="http://schemas.microsoft.com/office/powerpoint/2010/main" val="400141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4"/>
                                        </p:tgtEl>
                                        <p:attrNameLst>
                                          <p:attrName>style.visibility</p:attrName>
                                        </p:attrNameLst>
                                      </p:cBhvr>
                                      <p:to>
                                        <p:strVal val="visible"/>
                                      </p:to>
                                    </p:set>
                                    <p:animEffect transition="in" filter="fade">
                                      <p:cBhvr>
                                        <p:cTn id="10" dur="500"/>
                                        <p:tgtEl>
                                          <p:spTgt spid="24"/>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Effect transition="in" filter="fade">
                                      <p:cBhvr>
                                        <p:cTn id="15" dur="500"/>
                                        <p:tgtEl>
                                          <p:spTgt spid="5"/>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3"/>
                                        </p:tgtEl>
                                        <p:attrNameLst>
                                          <p:attrName>style.visibility</p:attrName>
                                        </p:attrNameLst>
                                      </p:cBhvr>
                                      <p:to>
                                        <p:strVal val="visible"/>
                                      </p:to>
                                    </p:set>
                                    <p:animEffect transition="in" filter="fade">
                                      <p:cBhvr>
                                        <p:cTn id="20"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 grpId="0"/>
    </p:bldLst>
  </p:timing>
</p:sld>
</file>

<file path=ppt/slides/slide27.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71309D3A-6B76-AD0D-5996-48EA9266919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E9C56B07-FA17-6AA3-43CB-8C64CDBB74B8}"/>
              </a:ext>
            </a:extLst>
          </p:cNvPr>
          <p:cNvSpPr>
            <a:spLocks noGrp="1"/>
          </p:cNvSpPr>
          <p:nvPr>
            <p:ph type="title"/>
          </p:nvPr>
        </p:nvSpPr>
        <p:spPr/>
        <p:txBody>
          <a:bodyPr/>
          <a:lstStyle/>
          <a:p>
            <a:r>
              <a:rPr lang="en-US" dirty="0"/>
              <a:t>Phase Scan</a:t>
            </a:r>
          </a:p>
        </p:txBody>
      </p:sp>
      <p:pic>
        <p:nvPicPr>
          <p:cNvPr id="3" name="Picture 2">
            <a:extLst>
              <a:ext uri="{FF2B5EF4-FFF2-40B4-BE49-F238E27FC236}">
                <a16:creationId xmlns:a16="http://schemas.microsoft.com/office/drawing/2014/main" id="{F1B4DA15-7059-D32B-D43F-0D722DE26D90}"/>
              </a:ext>
            </a:extLst>
          </p:cNvPr>
          <p:cNvPicPr>
            <a:picLocks noChangeAspect="1"/>
          </p:cNvPicPr>
          <p:nvPr/>
        </p:nvPicPr>
        <p:blipFill rotWithShape="1">
          <a:blip r:embed="rId3"/>
          <a:srcRect l="17103" t="60807" r="12117" b="14197"/>
          <a:stretch/>
        </p:blipFill>
        <p:spPr>
          <a:xfrm>
            <a:off x="6156893" y="153062"/>
            <a:ext cx="3203675" cy="814396"/>
          </a:xfrm>
          <a:prstGeom prst="rect">
            <a:avLst/>
          </a:prstGeom>
          <a:ln>
            <a:solidFill>
              <a:srgbClr val="00B0F0"/>
            </a:solidFill>
          </a:ln>
        </p:spPr>
      </p:pic>
      <p:sp>
        <p:nvSpPr>
          <p:cNvPr id="5" name="Slide Number Placeholder 4">
            <a:extLst>
              <a:ext uri="{FF2B5EF4-FFF2-40B4-BE49-F238E27FC236}">
                <a16:creationId xmlns:a16="http://schemas.microsoft.com/office/drawing/2014/main" id="{8848C0E0-AA9B-FC2E-DF80-2E7037A5E316}"/>
              </a:ext>
            </a:extLst>
          </p:cNvPr>
          <p:cNvSpPr>
            <a:spLocks noGrp="1"/>
          </p:cNvSpPr>
          <p:nvPr>
            <p:ph type="sldNum" sz="quarter" idx="12"/>
          </p:nvPr>
        </p:nvSpPr>
        <p:spPr/>
        <p:txBody>
          <a:bodyPr/>
          <a:lstStyle/>
          <a:p>
            <a:fld id="{5CA7FF84-C275-44FB-B270-0E1F5CE1314E}" type="slidenum">
              <a:rPr lang="en-US" smtClean="0"/>
              <a:t>27</a:t>
            </a:fld>
            <a:endParaRPr lang="en-US" dirty="0"/>
          </a:p>
        </p:txBody>
      </p:sp>
      <p:pic>
        <p:nvPicPr>
          <p:cNvPr id="10" name="Picture 9">
            <a:extLst>
              <a:ext uri="{FF2B5EF4-FFF2-40B4-BE49-F238E27FC236}">
                <a16:creationId xmlns:a16="http://schemas.microsoft.com/office/drawing/2014/main" id="{B6039FF3-856C-676F-3497-2572C8C21499}"/>
              </a:ext>
            </a:extLst>
          </p:cNvPr>
          <p:cNvPicPr>
            <a:picLocks noChangeAspect="1"/>
          </p:cNvPicPr>
          <p:nvPr/>
        </p:nvPicPr>
        <p:blipFill>
          <a:blip r:embed="rId4"/>
          <a:stretch>
            <a:fillRect/>
          </a:stretch>
        </p:blipFill>
        <p:spPr>
          <a:xfrm>
            <a:off x="1774207" y="1256880"/>
            <a:ext cx="8399746" cy="5259369"/>
          </a:xfrm>
          <a:prstGeom prst="rect">
            <a:avLst/>
          </a:prstGeom>
        </p:spPr>
      </p:pic>
      <p:sp>
        <p:nvSpPr>
          <p:cNvPr id="8" name="Content Placeholder 2">
            <a:extLst>
              <a:ext uri="{FF2B5EF4-FFF2-40B4-BE49-F238E27FC236}">
                <a16:creationId xmlns:a16="http://schemas.microsoft.com/office/drawing/2014/main" id="{454B33B3-6278-1321-1407-6ECB11D5C689}"/>
              </a:ext>
            </a:extLst>
          </p:cNvPr>
          <p:cNvSpPr txBox="1">
            <a:spLocks/>
          </p:cNvSpPr>
          <p:nvPr/>
        </p:nvSpPr>
        <p:spPr>
          <a:xfrm>
            <a:off x="594065" y="974367"/>
            <a:ext cx="10515600" cy="5653965"/>
          </a:xfrm>
          <a:prstGeom prst="rect">
            <a:avLst/>
          </a:prstGeom>
        </p:spPr>
        <p:txBody>
          <a:bodyPr vert="horz" lIns="91440" tIns="45720" rIns="91440" bIns="45720" rtlCol="0">
            <a:normAutofit/>
          </a:bodyPr>
          <a:lstStyle>
            <a:lvl1pPr marL="342900" indent="-342900" algn="l" defTabSz="914400" rtl="0" eaLnBrk="1" latinLnBrk="0" hangingPunct="1">
              <a:lnSpc>
                <a:spcPct val="90000"/>
              </a:lnSpc>
              <a:spcBef>
                <a:spcPts val="1000"/>
              </a:spcBef>
              <a:buClr>
                <a:schemeClr val="accent1"/>
              </a:buClr>
              <a:buFont typeface="Wingdings" panose="05000000000000000000" pitchFamily="2" charset="2"/>
              <a:buChar char="v"/>
              <a:defRPr sz="20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a:solidFill>
                  <a:srgbClr val="374151"/>
                </a:solidFill>
              </a:rPr>
              <a:t>The structure can be optimized through </a:t>
            </a:r>
            <a:r>
              <a:rPr lang="en-GB" sz="1800">
                <a:solidFill>
                  <a:srgbClr val="374151"/>
                </a:solidFill>
              </a:rPr>
              <a:t>different criteria.</a:t>
            </a:r>
            <a:endParaRPr lang="en-US" sz="1800" dirty="0"/>
          </a:p>
        </p:txBody>
      </p:sp>
    </p:spTree>
    <p:extLst>
      <p:ext uri="{BB962C8B-B14F-4D97-AF65-F5344CB8AC3E}">
        <p14:creationId xmlns:p14="http://schemas.microsoft.com/office/powerpoint/2010/main" val="21478276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71889A15-FD7B-1ACB-FD99-52D8680CAD80}"/>
              </a:ext>
            </a:extLst>
          </p:cNvPr>
          <p:cNvSpPr>
            <a:spLocks noGrp="1"/>
          </p:cNvSpPr>
          <p:nvPr>
            <p:ph type="sldNum" sz="quarter" idx="12"/>
          </p:nvPr>
        </p:nvSpPr>
        <p:spPr/>
        <p:txBody>
          <a:bodyPr/>
          <a:lstStyle/>
          <a:p>
            <a:fld id="{5CA7FF84-C275-44FB-B270-0E1F5CE1314E}" type="slidenum">
              <a:rPr lang="en-US" smtClean="0"/>
              <a:t>3</a:t>
            </a:fld>
            <a:endParaRPr lang="en-US" dirty="0"/>
          </a:p>
        </p:txBody>
      </p:sp>
      <p:sp>
        <p:nvSpPr>
          <p:cNvPr id="5" name="Content Placeholder 1">
            <a:extLst>
              <a:ext uri="{FF2B5EF4-FFF2-40B4-BE49-F238E27FC236}">
                <a16:creationId xmlns:a16="http://schemas.microsoft.com/office/drawing/2014/main" id="{EB2F4811-1FFE-45F3-870F-6AE392362847}"/>
              </a:ext>
            </a:extLst>
          </p:cNvPr>
          <p:cNvSpPr txBox="1">
            <a:spLocks/>
          </p:cNvSpPr>
          <p:nvPr/>
        </p:nvSpPr>
        <p:spPr>
          <a:xfrm>
            <a:off x="1829963" y="1882668"/>
            <a:ext cx="6046711" cy="3218722"/>
          </a:xfrm>
          <a:prstGeom prst="rect">
            <a:avLst/>
          </a:prstGeom>
          <a:ln w="57150">
            <a:solidFill>
              <a:schemeClr val="accent2"/>
            </a:solidFill>
          </a:ln>
        </p:spPr>
        <p:txBody>
          <a:bodyPr vert="horz" lIns="91440" tIns="45720" rIns="91440" bIns="45720" rtlCol="0">
            <a:normAutofit/>
          </a:bodyPr>
          <a:lstStyle>
            <a:lvl1pPr marL="342900" indent="-342900" algn="l" defTabSz="914400" rtl="0" eaLnBrk="1" latinLnBrk="0" hangingPunct="1">
              <a:lnSpc>
                <a:spcPct val="90000"/>
              </a:lnSpc>
              <a:spcBef>
                <a:spcPts val="1000"/>
              </a:spcBef>
              <a:buClr>
                <a:schemeClr val="accent1"/>
              </a:buClr>
              <a:buFont typeface="Wingdings" panose="05000000000000000000" pitchFamily="2" charset="2"/>
              <a:buChar char="v"/>
              <a:defRPr sz="20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p>
          <a:p>
            <a:r>
              <a:rPr lang="en-US" sz="2400" dirty="0">
                <a:solidFill>
                  <a:schemeClr val="bg2">
                    <a:lumMod val="90000"/>
                  </a:schemeClr>
                </a:solidFill>
              </a:rPr>
              <a:t>Introduction</a:t>
            </a:r>
          </a:p>
          <a:p>
            <a:r>
              <a:rPr lang="en-US" sz="2400" dirty="0">
                <a:solidFill>
                  <a:schemeClr val="bg2">
                    <a:lumMod val="90000"/>
                  </a:schemeClr>
                </a:solidFill>
              </a:rPr>
              <a:t>Beam Loading effect</a:t>
            </a:r>
          </a:p>
          <a:p>
            <a:r>
              <a:rPr lang="en-US" sz="2400" dirty="0">
                <a:solidFill>
                  <a:schemeClr val="bg2">
                    <a:lumMod val="90000"/>
                  </a:schemeClr>
                </a:solidFill>
              </a:rPr>
              <a:t>RF-Track and Beam Loading</a:t>
            </a:r>
          </a:p>
          <a:p>
            <a:r>
              <a:rPr lang="en-US" sz="2400" dirty="0">
                <a:solidFill>
                  <a:schemeClr val="bg2">
                    <a:lumMod val="90000"/>
                  </a:schemeClr>
                </a:solidFill>
              </a:rPr>
              <a:t>Simulation and Results</a:t>
            </a:r>
          </a:p>
          <a:p>
            <a:r>
              <a:rPr lang="en-US" sz="2400" dirty="0">
                <a:solidFill>
                  <a:schemeClr val="bg2">
                    <a:lumMod val="90000"/>
                  </a:schemeClr>
                </a:solidFill>
              </a:rPr>
              <a:t>Summery</a:t>
            </a:r>
          </a:p>
          <a:p>
            <a:endParaRPr lang="en-US" sz="2400" dirty="0"/>
          </a:p>
          <a:p>
            <a:endParaRPr lang="en-US" sz="2400" dirty="0"/>
          </a:p>
        </p:txBody>
      </p:sp>
      <p:pic>
        <p:nvPicPr>
          <p:cNvPr id="6" name="Picture 12" descr="Beneficiaries - Logo Cern Clipart (591x591), Png Download">
            <a:extLst>
              <a:ext uri="{FF2B5EF4-FFF2-40B4-BE49-F238E27FC236}">
                <a16:creationId xmlns:a16="http://schemas.microsoft.com/office/drawing/2014/main" id="{8A42F3DA-EB83-F493-98C5-D1FDD034C8FD}"/>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3686" y="2091215"/>
            <a:ext cx="934861" cy="93486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8A83D91A-8647-B6FE-7B11-BCD0B295BCC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3279" y="4225898"/>
            <a:ext cx="1135673" cy="561720"/>
          </a:xfrm>
          <a:prstGeom prst="rect">
            <a:avLst/>
          </a:prstGeom>
          <a:ln>
            <a:noFill/>
          </a:ln>
          <a:effectLst/>
        </p:spPr>
      </p:pic>
      <p:pic>
        <p:nvPicPr>
          <p:cNvPr id="8" name="Picture 2">
            <a:extLst>
              <a:ext uri="{FF2B5EF4-FFF2-40B4-BE49-F238E27FC236}">
                <a16:creationId xmlns:a16="http://schemas.microsoft.com/office/drawing/2014/main" id="{81C7628F-1529-07A8-E657-11B3701EF91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9216" y="3095223"/>
            <a:ext cx="963800" cy="963800"/>
          </a:xfrm>
          <a:prstGeom prst="rect">
            <a:avLst/>
          </a:prstGeom>
          <a:noFill/>
          <a:extLst>
            <a:ext uri="{909E8E84-426E-40DD-AFC4-6F175D3DCCD1}">
              <a14:hiddenFill xmlns:a14="http://schemas.microsoft.com/office/drawing/2010/main">
                <a:solidFill>
                  <a:srgbClr val="FFFFFF"/>
                </a:solidFill>
              </a14:hiddenFill>
            </a:ext>
          </a:extLst>
        </p:spPr>
      </p:pic>
      <p:sp>
        <p:nvSpPr>
          <p:cNvPr id="10" name="Content Placeholder 1">
            <a:extLst>
              <a:ext uri="{FF2B5EF4-FFF2-40B4-BE49-F238E27FC236}">
                <a16:creationId xmlns:a16="http://schemas.microsoft.com/office/drawing/2014/main" id="{D3A0E0B0-8EFA-04CD-0436-5017A61519D9}"/>
              </a:ext>
            </a:extLst>
          </p:cNvPr>
          <p:cNvSpPr txBox="1">
            <a:spLocks/>
          </p:cNvSpPr>
          <p:nvPr/>
        </p:nvSpPr>
        <p:spPr>
          <a:xfrm>
            <a:off x="1829962" y="1882668"/>
            <a:ext cx="6046711" cy="3218722"/>
          </a:xfrm>
          <a:prstGeom prst="rect">
            <a:avLst/>
          </a:prstGeom>
          <a:ln w="57150">
            <a:solidFill>
              <a:schemeClr val="accent2"/>
            </a:solidFill>
          </a:ln>
        </p:spPr>
        <p:txBody>
          <a:bodyPr vert="horz" lIns="91440" tIns="45720" rIns="91440" bIns="45720" rtlCol="0">
            <a:normAutofit/>
          </a:bodyPr>
          <a:lstStyle>
            <a:lvl1pPr marL="342900" indent="-342900" algn="l" defTabSz="914400" rtl="0" eaLnBrk="1" latinLnBrk="0" hangingPunct="1">
              <a:lnSpc>
                <a:spcPct val="90000"/>
              </a:lnSpc>
              <a:spcBef>
                <a:spcPts val="1000"/>
              </a:spcBef>
              <a:buClr>
                <a:schemeClr val="accent1"/>
              </a:buClr>
              <a:buFont typeface="Wingdings" panose="05000000000000000000" pitchFamily="2" charset="2"/>
              <a:buChar char="v"/>
              <a:defRPr sz="20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p>
          <a:p>
            <a:r>
              <a:rPr lang="en-US" sz="2400" dirty="0"/>
              <a:t>Introduction</a:t>
            </a:r>
          </a:p>
          <a:p>
            <a:r>
              <a:rPr lang="en-US" sz="2400" dirty="0">
                <a:solidFill>
                  <a:schemeClr val="bg2">
                    <a:lumMod val="90000"/>
                  </a:schemeClr>
                </a:solidFill>
              </a:rPr>
              <a:t>Beam Loading effect</a:t>
            </a:r>
          </a:p>
          <a:p>
            <a:r>
              <a:rPr lang="en-US" sz="2400" dirty="0">
                <a:solidFill>
                  <a:schemeClr val="bg2">
                    <a:lumMod val="90000"/>
                  </a:schemeClr>
                </a:solidFill>
              </a:rPr>
              <a:t>RF-Track and Beam Loading</a:t>
            </a:r>
          </a:p>
          <a:p>
            <a:r>
              <a:rPr lang="en-US" sz="2400" dirty="0">
                <a:solidFill>
                  <a:schemeClr val="bg2">
                    <a:lumMod val="90000"/>
                  </a:schemeClr>
                </a:solidFill>
              </a:rPr>
              <a:t>Simulation and Results</a:t>
            </a:r>
          </a:p>
          <a:p>
            <a:r>
              <a:rPr lang="en-US" sz="2400" dirty="0">
                <a:solidFill>
                  <a:schemeClr val="bg2">
                    <a:lumMod val="90000"/>
                  </a:schemeClr>
                </a:solidFill>
              </a:rPr>
              <a:t>Summery</a:t>
            </a:r>
          </a:p>
          <a:p>
            <a:endParaRPr lang="en-US" sz="2400" dirty="0"/>
          </a:p>
          <a:p>
            <a:endParaRPr lang="en-US" sz="2400" dirty="0"/>
          </a:p>
        </p:txBody>
      </p:sp>
    </p:spTree>
    <p:extLst>
      <p:ext uri="{BB962C8B-B14F-4D97-AF65-F5344CB8AC3E}">
        <p14:creationId xmlns:p14="http://schemas.microsoft.com/office/powerpoint/2010/main" val="27861312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xEl>
                                              <p:pRg st="1" end="1"/>
                                            </p:txEl>
                                          </p:spTgt>
                                        </p:tgtEl>
                                        <p:attrNameLst>
                                          <p:attrName>style.visibility</p:attrName>
                                        </p:attrNameLst>
                                      </p:cBhvr>
                                      <p:to>
                                        <p:strVal val="visible"/>
                                      </p:to>
                                    </p:set>
                                    <p:animEffect transition="in" filter="wipe(left)">
                                      <p:cBhvr>
                                        <p:cTn id="7"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a:extLst>
              <a:ext uri="{FF2B5EF4-FFF2-40B4-BE49-F238E27FC236}">
                <a16:creationId xmlns:a16="http://schemas.microsoft.com/office/drawing/2014/main" id="{9E2ABA75-86AE-EABD-FA0B-C45188BB3F80}"/>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t="16204" b="8688"/>
          <a:stretch/>
        </p:blipFill>
        <p:spPr bwMode="auto">
          <a:xfrm>
            <a:off x="382269" y="1088241"/>
            <a:ext cx="8126030" cy="4312433"/>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FD8479FC-A549-83FB-E308-857FDCD40759}"/>
              </a:ext>
            </a:extLst>
          </p:cNvPr>
          <p:cNvSpPr>
            <a:spLocks noGrp="1"/>
          </p:cNvSpPr>
          <p:nvPr>
            <p:ph type="title"/>
          </p:nvPr>
        </p:nvSpPr>
        <p:spPr/>
        <p:txBody>
          <a:bodyPr>
            <a:normAutofit/>
          </a:bodyPr>
          <a:lstStyle/>
          <a:p>
            <a:r>
              <a:rPr lang="en-US" sz="3200" dirty="0"/>
              <a:t>Introduction</a:t>
            </a:r>
            <a:endParaRPr lang="en-US" dirty="0"/>
          </a:p>
        </p:txBody>
      </p:sp>
      <p:sp>
        <p:nvSpPr>
          <p:cNvPr id="10" name="Rectangle 9">
            <a:extLst>
              <a:ext uri="{FF2B5EF4-FFF2-40B4-BE49-F238E27FC236}">
                <a16:creationId xmlns:a16="http://schemas.microsoft.com/office/drawing/2014/main" id="{C8E362D2-A2CA-79EC-DC71-841A2F38E91E}"/>
              </a:ext>
            </a:extLst>
          </p:cNvPr>
          <p:cNvSpPr/>
          <p:nvPr/>
        </p:nvSpPr>
        <p:spPr>
          <a:xfrm>
            <a:off x="3898584" y="3895725"/>
            <a:ext cx="1949766" cy="708765"/>
          </a:xfrm>
          <a:prstGeom prst="rect">
            <a:avLst/>
          </a:prstGeom>
          <a:no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sz="1400"/>
          </a:p>
        </p:txBody>
      </p:sp>
      <p:sp>
        <p:nvSpPr>
          <p:cNvPr id="4" name="Slide Number Placeholder 3">
            <a:extLst>
              <a:ext uri="{FF2B5EF4-FFF2-40B4-BE49-F238E27FC236}">
                <a16:creationId xmlns:a16="http://schemas.microsoft.com/office/drawing/2014/main" id="{06FCF15D-1441-3280-1749-BD67E14CD0D0}"/>
              </a:ext>
            </a:extLst>
          </p:cNvPr>
          <p:cNvSpPr>
            <a:spLocks noGrp="1"/>
          </p:cNvSpPr>
          <p:nvPr>
            <p:ph type="sldNum" sz="quarter" idx="12"/>
          </p:nvPr>
        </p:nvSpPr>
        <p:spPr/>
        <p:txBody>
          <a:bodyPr/>
          <a:lstStyle/>
          <a:p>
            <a:fld id="{5CA7FF84-C275-44FB-B270-0E1F5CE1314E}" type="slidenum">
              <a:rPr lang="en-US" smtClean="0"/>
              <a:t>4</a:t>
            </a:fld>
            <a:endParaRPr lang="en-US" dirty="0"/>
          </a:p>
        </p:txBody>
      </p:sp>
      <p:sp>
        <p:nvSpPr>
          <p:cNvPr id="19" name="Rectangle 18">
            <a:extLst>
              <a:ext uri="{FF2B5EF4-FFF2-40B4-BE49-F238E27FC236}">
                <a16:creationId xmlns:a16="http://schemas.microsoft.com/office/drawing/2014/main" id="{5AC286F0-F65B-B476-4FC4-1F04CC7A825E}"/>
              </a:ext>
            </a:extLst>
          </p:cNvPr>
          <p:cNvSpPr/>
          <p:nvPr/>
        </p:nvSpPr>
        <p:spPr>
          <a:xfrm>
            <a:off x="6060916" y="3421887"/>
            <a:ext cx="2743192" cy="1952622"/>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dirty="0"/>
          </a:p>
        </p:txBody>
      </p:sp>
      <p:grpSp>
        <p:nvGrpSpPr>
          <p:cNvPr id="30" name="Group 29">
            <a:extLst>
              <a:ext uri="{FF2B5EF4-FFF2-40B4-BE49-F238E27FC236}">
                <a16:creationId xmlns:a16="http://schemas.microsoft.com/office/drawing/2014/main" id="{83796D82-D39C-DBE9-9887-DC85727B0851}"/>
              </a:ext>
            </a:extLst>
          </p:cNvPr>
          <p:cNvGrpSpPr/>
          <p:nvPr/>
        </p:nvGrpSpPr>
        <p:grpSpPr>
          <a:xfrm>
            <a:off x="2779497" y="4100028"/>
            <a:ext cx="7985343" cy="2607944"/>
            <a:chOff x="2779497" y="4100028"/>
            <a:chExt cx="7985343" cy="2607944"/>
          </a:xfrm>
        </p:grpSpPr>
        <p:pic>
          <p:nvPicPr>
            <p:cNvPr id="12" name="Picture 11">
              <a:extLst>
                <a:ext uri="{FF2B5EF4-FFF2-40B4-BE49-F238E27FC236}">
                  <a16:creationId xmlns:a16="http://schemas.microsoft.com/office/drawing/2014/main" id="{FF9E962D-F92D-D1EB-7D83-47E08B1D6B63}"/>
                </a:ext>
              </a:extLst>
            </p:cNvPr>
            <p:cNvPicPr>
              <a:picLocks noChangeAspect="1"/>
            </p:cNvPicPr>
            <p:nvPr/>
          </p:nvPicPr>
          <p:blipFill>
            <a:blip r:embed="rId4"/>
            <a:stretch>
              <a:fillRect/>
            </a:stretch>
          </p:blipFill>
          <p:spPr>
            <a:xfrm>
              <a:off x="2779497" y="5423616"/>
              <a:ext cx="7985343" cy="1284356"/>
            </a:xfrm>
            <a:prstGeom prst="rect">
              <a:avLst/>
            </a:prstGeom>
            <a:ln>
              <a:solidFill>
                <a:srgbClr val="00B0F0"/>
              </a:solidFill>
            </a:ln>
          </p:spPr>
        </p:pic>
        <p:sp>
          <p:nvSpPr>
            <p:cNvPr id="13" name="TextBox 12">
              <a:extLst>
                <a:ext uri="{FF2B5EF4-FFF2-40B4-BE49-F238E27FC236}">
                  <a16:creationId xmlns:a16="http://schemas.microsoft.com/office/drawing/2014/main" id="{025907D7-3951-CD3C-7671-158B0F108E96}"/>
                </a:ext>
              </a:extLst>
            </p:cNvPr>
            <p:cNvSpPr txBox="1"/>
            <p:nvPr/>
          </p:nvSpPr>
          <p:spPr>
            <a:xfrm>
              <a:off x="6713583" y="4100028"/>
              <a:ext cx="1668408" cy="307777"/>
            </a:xfrm>
            <a:prstGeom prst="rect">
              <a:avLst/>
            </a:prstGeom>
            <a:noFill/>
            <a:ln w="12700">
              <a:solidFill>
                <a:srgbClr val="00B0F0"/>
              </a:solidFill>
            </a:ln>
          </p:spPr>
          <p:txBody>
            <a:bodyPr wrap="square" rtlCol="0">
              <a:spAutoFit/>
            </a:bodyPr>
            <a:lstStyle/>
            <a:p>
              <a:r>
                <a:rPr lang="en-US" sz="1400" dirty="0"/>
                <a:t>CLIC Positron Source</a:t>
              </a:r>
            </a:p>
          </p:txBody>
        </p:sp>
        <p:cxnSp>
          <p:nvCxnSpPr>
            <p:cNvPr id="16" name="Straight Arrow Connector 15">
              <a:extLst>
                <a:ext uri="{FF2B5EF4-FFF2-40B4-BE49-F238E27FC236}">
                  <a16:creationId xmlns:a16="http://schemas.microsoft.com/office/drawing/2014/main" id="{81F35F7A-B31F-94F6-580E-13D4CB413260}"/>
                </a:ext>
              </a:extLst>
            </p:cNvPr>
            <p:cNvCxnSpPr>
              <a:cxnSpLocks/>
              <a:stCxn id="13" idx="2"/>
            </p:cNvCxnSpPr>
            <p:nvPr/>
          </p:nvCxnSpPr>
          <p:spPr>
            <a:xfrm>
              <a:off x="7547787" y="4407805"/>
              <a:ext cx="0" cy="1006204"/>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7A17B14B-480D-CBD1-6710-D55E28EC0192}"/>
                </a:ext>
              </a:extLst>
            </p:cNvPr>
            <p:cNvCxnSpPr>
              <a:cxnSpLocks/>
              <a:stCxn id="10" idx="3"/>
              <a:endCxn id="13" idx="1"/>
            </p:cNvCxnSpPr>
            <p:nvPr/>
          </p:nvCxnSpPr>
          <p:spPr>
            <a:xfrm>
              <a:off x="5848350" y="4250108"/>
              <a:ext cx="865233" cy="3809"/>
            </a:xfrm>
            <a:prstGeom prst="straightConnector1">
              <a:avLst/>
            </a:prstGeom>
            <a:ln w="19050">
              <a:solidFill>
                <a:srgbClr val="00B0F0"/>
              </a:solidFill>
              <a:tailEnd type="triangle"/>
            </a:ln>
          </p:spPr>
          <p:style>
            <a:lnRef idx="1">
              <a:schemeClr val="accent1"/>
            </a:lnRef>
            <a:fillRef idx="0">
              <a:schemeClr val="accent1"/>
            </a:fillRef>
            <a:effectRef idx="0">
              <a:schemeClr val="accent1"/>
            </a:effectRef>
            <a:fontRef idx="minor">
              <a:schemeClr val="tx1"/>
            </a:fontRef>
          </p:style>
        </p:cxnSp>
      </p:grpSp>
      <p:sp>
        <p:nvSpPr>
          <p:cNvPr id="5" name="Oval 4">
            <a:extLst>
              <a:ext uri="{FF2B5EF4-FFF2-40B4-BE49-F238E27FC236}">
                <a16:creationId xmlns:a16="http://schemas.microsoft.com/office/drawing/2014/main" id="{C3EE93A3-C88C-4D2E-EC85-6EFCF189EADE}"/>
              </a:ext>
            </a:extLst>
          </p:cNvPr>
          <p:cNvSpPr/>
          <p:nvPr/>
        </p:nvSpPr>
        <p:spPr>
          <a:xfrm>
            <a:off x="3898584" y="5173670"/>
            <a:ext cx="2743192" cy="1534302"/>
          </a:xfrm>
          <a:prstGeom prst="ellipse">
            <a:avLst/>
          </a:prstGeom>
          <a:noFill/>
          <a:ln w="38100">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41057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wipe(left)">
                                      <p:cBhvr>
                                        <p:cTn id="7" dur="250"/>
                                        <p:tgtEl>
                                          <p:spTgt spid="10"/>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1" fill="hold" nodeType="clickEffect">
                                  <p:stCondLst>
                                    <p:cond delay="0"/>
                                  </p:stCondLst>
                                  <p:childTnLst>
                                    <p:set>
                                      <p:cBhvr>
                                        <p:cTn id="11" dur="1" fill="hold">
                                          <p:stCondLst>
                                            <p:cond delay="0"/>
                                          </p:stCondLst>
                                        </p:cTn>
                                        <p:tgtEl>
                                          <p:spTgt spid="30"/>
                                        </p:tgtEl>
                                        <p:attrNameLst>
                                          <p:attrName>style.visibility</p:attrName>
                                        </p:attrNameLst>
                                      </p:cBhvr>
                                      <p:to>
                                        <p:strVal val="visible"/>
                                      </p:to>
                                    </p:set>
                                    <p:animEffect transition="in" filter="wipe(up)">
                                      <p:cBhvr>
                                        <p:cTn id="12" dur="500"/>
                                        <p:tgtEl>
                                          <p:spTgt spid="30"/>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1" fill="hold" grpId="0"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wheel(1)">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P spid="5"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Picture 18">
            <a:extLst>
              <a:ext uri="{FF2B5EF4-FFF2-40B4-BE49-F238E27FC236}">
                <a16:creationId xmlns:a16="http://schemas.microsoft.com/office/drawing/2014/main" id="{C83F5461-1ED3-5F3E-1200-FB45448E5214}"/>
              </a:ext>
            </a:extLst>
          </p:cNvPr>
          <p:cNvPicPr>
            <a:picLocks noChangeAspect="1"/>
          </p:cNvPicPr>
          <p:nvPr/>
        </p:nvPicPr>
        <p:blipFill>
          <a:blip r:embed="rId3"/>
          <a:stretch>
            <a:fillRect/>
          </a:stretch>
        </p:blipFill>
        <p:spPr>
          <a:xfrm>
            <a:off x="733460" y="2932409"/>
            <a:ext cx="6377992" cy="1025831"/>
          </a:xfrm>
          <a:prstGeom prst="rect">
            <a:avLst/>
          </a:prstGeom>
          <a:ln>
            <a:solidFill>
              <a:srgbClr val="00B0F0"/>
            </a:solidFill>
          </a:ln>
        </p:spPr>
      </p:pic>
      <p:sp>
        <p:nvSpPr>
          <p:cNvPr id="2" name="Title 1">
            <a:extLst>
              <a:ext uri="{FF2B5EF4-FFF2-40B4-BE49-F238E27FC236}">
                <a16:creationId xmlns:a16="http://schemas.microsoft.com/office/drawing/2014/main" id="{8F84F1D0-B9CC-4DFE-8496-A13A065A6E9A}"/>
              </a:ext>
            </a:extLst>
          </p:cNvPr>
          <p:cNvSpPr>
            <a:spLocks noGrp="1"/>
          </p:cNvSpPr>
          <p:nvPr>
            <p:ph type="title"/>
          </p:nvPr>
        </p:nvSpPr>
        <p:spPr>
          <a:xfrm>
            <a:off x="594064" y="54138"/>
            <a:ext cx="8734762" cy="603139"/>
          </a:xfrm>
        </p:spPr>
        <p:txBody>
          <a:bodyPr>
            <a:normAutofit/>
          </a:bodyPr>
          <a:lstStyle/>
          <a:p>
            <a:r>
              <a:rPr lang="en-US" dirty="0"/>
              <a:t>Introduction - CLIC Positron Source - Capture Linac</a:t>
            </a:r>
          </a:p>
        </p:txBody>
      </p:sp>
      <p:sp>
        <p:nvSpPr>
          <p:cNvPr id="4" name="Slide Number Placeholder 3">
            <a:extLst>
              <a:ext uri="{FF2B5EF4-FFF2-40B4-BE49-F238E27FC236}">
                <a16:creationId xmlns:a16="http://schemas.microsoft.com/office/drawing/2014/main" id="{A4B5E2F7-D267-420F-98FB-A9B0662E8B7E}"/>
              </a:ext>
            </a:extLst>
          </p:cNvPr>
          <p:cNvSpPr>
            <a:spLocks noGrp="1"/>
          </p:cNvSpPr>
          <p:nvPr>
            <p:ph type="sldNum" sz="quarter" idx="12"/>
          </p:nvPr>
        </p:nvSpPr>
        <p:spPr/>
        <p:txBody>
          <a:bodyPr/>
          <a:lstStyle/>
          <a:p>
            <a:fld id="{5CA7FF84-C275-44FB-B270-0E1F5CE1314E}" type="slidenum">
              <a:rPr lang="en-US" smtClean="0"/>
              <a:t>5</a:t>
            </a:fld>
            <a:endParaRPr lang="en-US" dirty="0"/>
          </a:p>
        </p:txBody>
      </p:sp>
      <p:sp>
        <p:nvSpPr>
          <p:cNvPr id="11" name="Content Placeholder 10">
            <a:extLst>
              <a:ext uri="{FF2B5EF4-FFF2-40B4-BE49-F238E27FC236}">
                <a16:creationId xmlns:a16="http://schemas.microsoft.com/office/drawing/2014/main" id="{BFCA803F-EFEE-4AC2-A8BC-69D07026B3ED}"/>
              </a:ext>
            </a:extLst>
          </p:cNvPr>
          <p:cNvSpPr>
            <a:spLocks noGrp="1"/>
          </p:cNvSpPr>
          <p:nvPr>
            <p:ph idx="1"/>
          </p:nvPr>
        </p:nvSpPr>
        <p:spPr>
          <a:xfrm>
            <a:off x="376032" y="1086452"/>
            <a:ext cx="10515600" cy="5440412"/>
          </a:xfrm>
        </p:spPr>
        <p:txBody>
          <a:bodyPr/>
          <a:lstStyle/>
          <a:p>
            <a:r>
              <a:rPr lang="en-US" dirty="0">
                <a:cs typeface="+mj-cs"/>
              </a:rPr>
              <a:t>2 GHz room temperature, </a:t>
            </a:r>
            <a:r>
              <a:rPr lang="en-US" b="0" i="0" u="none" strike="noStrike" baseline="0" dirty="0">
                <a:cs typeface="+mj-cs"/>
              </a:rPr>
              <a:t>2𝜋/3 phase advance per cell, </a:t>
            </a:r>
            <a:r>
              <a:rPr lang="en-US" dirty="0">
                <a:cs typeface="+mj-cs"/>
              </a:rPr>
              <a:t>traveling-wave accelerating</a:t>
            </a:r>
            <a:r>
              <a:rPr lang="fa-IR" dirty="0">
                <a:cs typeface="+mj-cs"/>
              </a:rPr>
              <a:t> </a:t>
            </a:r>
            <a:r>
              <a:rPr lang="en-US" dirty="0">
                <a:cs typeface="+mj-cs"/>
              </a:rPr>
              <a:t>structure </a:t>
            </a:r>
          </a:p>
          <a:p>
            <a:r>
              <a:rPr lang="en-US" dirty="0"/>
              <a:t>Structure: 1.5 m long, 2 cm aperture (radius), 20 cm distance, with NC </a:t>
            </a:r>
            <a:r>
              <a:rPr lang="en-US" dirty="0" err="1"/>
              <a:t>selonoid</a:t>
            </a:r>
            <a:r>
              <a:rPr lang="en-US" dirty="0"/>
              <a:t> 0.5 T</a:t>
            </a:r>
          </a:p>
          <a:p>
            <a:r>
              <a:rPr lang="en-US" dirty="0"/>
              <a:t>Number of structures: 11  =&gt; 1 for deceleration 10 for acceleration</a:t>
            </a:r>
          </a:p>
          <a:p>
            <a:r>
              <a:rPr lang="en-US" dirty="0"/>
              <a:t>The captured positrons at the end of the CL reach 200 𝑀eV energy.</a:t>
            </a:r>
          </a:p>
          <a:p>
            <a:pPr marL="0" indent="0">
              <a:buNone/>
            </a:pPr>
            <a:br>
              <a:rPr lang="en-US" dirty="0">
                <a:cs typeface="+mj-cs"/>
              </a:rPr>
            </a:br>
            <a:endParaRPr lang="fa-IR" sz="2000" dirty="0"/>
          </a:p>
          <a:p>
            <a:endParaRPr lang="en-US" dirty="0"/>
          </a:p>
        </p:txBody>
      </p:sp>
      <p:pic>
        <p:nvPicPr>
          <p:cNvPr id="6" name="Picture 5">
            <a:extLst>
              <a:ext uri="{FF2B5EF4-FFF2-40B4-BE49-F238E27FC236}">
                <a16:creationId xmlns:a16="http://schemas.microsoft.com/office/drawing/2014/main" id="{47265BD6-0E6D-4D56-8BE1-32AD42356D9C}"/>
              </a:ext>
            </a:extLst>
          </p:cNvPr>
          <p:cNvPicPr>
            <a:picLocks noChangeAspect="1"/>
          </p:cNvPicPr>
          <p:nvPr/>
        </p:nvPicPr>
        <p:blipFill>
          <a:blip r:embed="rId4"/>
          <a:stretch>
            <a:fillRect/>
          </a:stretch>
        </p:blipFill>
        <p:spPr>
          <a:xfrm>
            <a:off x="7628750" y="4075386"/>
            <a:ext cx="3414408" cy="927534"/>
          </a:xfrm>
          <a:prstGeom prst="rect">
            <a:avLst/>
          </a:prstGeom>
        </p:spPr>
      </p:pic>
      <p:sp>
        <p:nvSpPr>
          <p:cNvPr id="5" name="Oval 4">
            <a:extLst>
              <a:ext uri="{FF2B5EF4-FFF2-40B4-BE49-F238E27FC236}">
                <a16:creationId xmlns:a16="http://schemas.microsoft.com/office/drawing/2014/main" id="{5C13E391-3B2A-A297-D89B-7998F2C76486}"/>
              </a:ext>
            </a:extLst>
          </p:cNvPr>
          <p:cNvSpPr/>
          <p:nvPr/>
        </p:nvSpPr>
        <p:spPr>
          <a:xfrm>
            <a:off x="1553485" y="2630026"/>
            <a:ext cx="2026702" cy="1612476"/>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7" name="Picture 6">
            <a:extLst>
              <a:ext uri="{FF2B5EF4-FFF2-40B4-BE49-F238E27FC236}">
                <a16:creationId xmlns:a16="http://schemas.microsoft.com/office/drawing/2014/main" id="{1559B31A-8257-30DC-EA01-C3DBED7510BD}"/>
              </a:ext>
            </a:extLst>
          </p:cNvPr>
          <p:cNvPicPr>
            <a:picLocks noChangeAspect="1"/>
          </p:cNvPicPr>
          <p:nvPr/>
        </p:nvPicPr>
        <p:blipFill rotWithShape="1">
          <a:blip r:embed="rId5"/>
          <a:srcRect l="17103" t="60807" r="12117" b="14197"/>
          <a:stretch/>
        </p:blipFill>
        <p:spPr>
          <a:xfrm>
            <a:off x="224506" y="4526764"/>
            <a:ext cx="6563622" cy="1668517"/>
          </a:xfrm>
          <a:prstGeom prst="rect">
            <a:avLst/>
          </a:prstGeom>
          <a:ln>
            <a:solidFill>
              <a:srgbClr val="FF0000"/>
            </a:solidFill>
          </a:ln>
        </p:spPr>
      </p:pic>
      <p:grpSp>
        <p:nvGrpSpPr>
          <p:cNvPr id="14" name="Group 13">
            <a:extLst>
              <a:ext uri="{FF2B5EF4-FFF2-40B4-BE49-F238E27FC236}">
                <a16:creationId xmlns:a16="http://schemas.microsoft.com/office/drawing/2014/main" id="{86C1200D-A6E4-D8A7-F79C-3EF3ABB7516B}"/>
              </a:ext>
            </a:extLst>
          </p:cNvPr>
          <p:cNvGrpSpPr/>
          <p:nvPr/>
        </p:nvGrpSpPr>
        <p:grpSpPr>
          <a:xfrm>
            <a:off x="8473159" y="1928020"/>
            <a:ext cx="3414408" cy="2065836"/>
            <a:chOff x="7435833" y="2169401"/>
            <a:chExt cx="4446698" cy="2706459"/>
          </a:xfrm>
        </p:grpSpPr>
        <p:pic>
          <p:nvPicPr>
            <p:cNvPr id="8" name="Picture 7">
              <a:extLst>
                <a:ext uri="{FF2B5EF4-FFF2-40B4-BE49-F238E27FC236}">
                  <a16:creationId xmlns:a16="http://schemas.microsoft.com/office/drawing/2014/main" id="{6750ECBC-29EC-4768-B3F8-6427ECEF6AA3}"/>
                </a:ext>
              </a:extLst>
            </p:cNvPr>
            <p:cNvPicPr>
              <a:picLocks noChangeAspect="1"/>
            </p:cNvPicPr>
            <p:nvPr/>
          </p:nvPicPr>
          <p:blipFill rotWithShape="1">
            <a:blip r:embed="rId6"/>
            <a:srcRect r="-331" b="7788"/>
            <a:stretch/>
          </p:blipFill>
          <p:spPr>
            <a:xfrm>
              <a:off x="7435833" y="2169401"/>
              <a:ext cx="4270911" cy="2706459"/>
            </a:xfrm>
            <a:prstGeom prst="rect">
              <a:avLst/>
            </a:prstGeom>
          </p:spPr>
        </p:pic>
        <p:sp>
          <p:nvSpPr>
            <p:cNvPr id="12" name="TextBox 11">
              <a:extLst>
                <a:ext uri="{FF2B5EF4-FFF2-40B4-BE49-F238E27FC236}">
                  <a16:creationId xmlns:a16="http://schemas.microsoft.com/office/drawing/2014/main" id="{101DE90B-1232-F3AF-EA1A-57AFC2E2E09A}"/>
                </a:ext>
              </a:extLst>
            </p:cNvPr>
            <p:cNvSpPr txBox="1"/>
            <p:nvPr/>
          </p:nvSpPr>
          <p:spPr>
            <a:xfrm rot="16200000">
              <a:off x="10458894" y="3373293"/>
              <a:ext cx="2548597" cy="298676"/>
            </a:xfrm>
            <a:prstGeom prst="rect">
              <a:avLst/>
            </a:prstGeom>
            <a:noFill/>
          </p:spPr>
          <p:txBody>
            <a:bodyPr wrap="square">
              <a:spAutoFit/>
            </a:bodyPr>
            <a:lstStyle/>
            <a:p>
              <a:r>
                <a:rPr lang="en-US" sz="1000" dirty="0"/>
                <a:t>Positron source of the </a:t>
              </a:r>
              <a:r>
                <a:rPr lang="en-US" sz="1000" dirty="0" err="1"/>
                <a:t>SuperKEKB</a:t>
              </a:r>
              <a:endParaRPr lang="en-US" sz="1000" dirty="0"/>
            </a:p>
          </p:txBody>
        </p:sp>
      </p:grpSp>
      <p:cxnSp>
        <p:nvCxnSpPr>
          <p:cNvPr id="17" name="Straight Arrow Connector 16">
            <a:extLst>
              <a:ext uri="{FF2B5EF4-FFF2-40B4-BE49-F238E27FC236}">
                <a16:creationId xmlns:a16="http://schemas.microsoft.com/office/drawing/2014/main" id="{D57D6CE8-BB30-E0D0-2491-CD44D5F117D3}"/>
              </a:ext>
            </a:extLst>
          </p:cNvPr>
          <p:cNvCxnSpPr>
            <a:cxnSpLocks/>
            <a:stCxn id="5" idx="4"/>
          </p:cNvCxnSpPr>
          <p:nvPr/>
        </p:nvCxnSpPr>
        <p:spPr>
          <a:xfrm>
            <a:off x="2566836" y="4242502"/>
            <a:ext cx="356456" cy="284262"/>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082AC28C-2C27-CD14-5A54-A3E6D30F7005}"/>
              </a:ext>
            </a:extLst>
          </p:cNvPr>
          <p:cNvSpPr txBox="1"/>
          <p:nvPr/>
        </p:nvSpPr>
        <p:spPr>
          <a:xfrm>
            <a:off x="0" y="6526863"/>
            <a:ext cx="10608013" cy="276999"/>
          </a:xfrm>
          <a:prstGeom prst="rect">
            <a:avLst/>
          </a:prstGeom>
          <a:noFill/>
        </p:spPr>
        <p:txBody>
          <a:bodyPr wrap="square">
            <a:spAutoFit/>
          </a:bodyPr>
          <a:lstStyle/>
          <a:p>
            <a:r>
              <a:rPr lang="en-US" sz="1200" dirty="0" err="1"/>
              <a:t>Optimisation</a:t>
            </a:r>
            <a:r>
              <a:rPr lang="en-US" sz="1200" dirty="0"/>
              <a:t> of the CLIC positron source, </a:t>
            </a:r>
            <a:r>
              <a:rPr lang="en-US" sz="1200" dirty="0" err="1"/>
              <a:t>Yongke</a:t>
            </a:r>
            <a:r>
              <a:rPr lang="en-US" sz="1200" dirty="0"/>
              <a:t> Zhao, CLIC beam dynamics meeting,2021 </a:t>
            </a:r>
          </a:p>
        </p:txBody>
      </p:sp>
      <p:pic>
        <p:nvPicPr>
          <p:cNvPr id="9" name="Picture 8">
            <a:extLst>
              <a:ext uri="{FF2B5EF4-FFF2-40B4-BE49-F238E27FC236}">
                <a16:creationId xmlns:a16="http://schemas.microsoft.com/office/drawing/2014/main" id="{DA03BDE4-2E3E-E2DD-CE86-293DA00EDF88}"/>
              </a:ext>
            </a:extLst>
          </p:cNvPr>
          <p:cNvPicPr>
            <a:picLocks noChangeAspect="1"/>
          </p:cNvPicPr>
          <p:nvPr/>
        </p:nvPicPr>
        <p:blipFill>
          <a:blip r:embed="rId7"/>
          <a:stretch>
            <a:fillRect/>
          </a:stretch>
        </p:blipFill>
        <p:spPr>
          <a:xfrm>
            <a:off x="8039243" y="5030380"/>
            <a:ext cx="3989481" cy="1327060"/>
          </a:xfrm>
          <a:prstGeom prst="rect">
            <a:avLst/>
          </a:prstGeom>
        </p:spPr>
      </p:pic>
    </p:spTree>
    <p:extLst>
      <p:ext uri="{BB962C8B-B14F-4D97-AF65-F5344CB8AC3E}">
        <p14:creationId xmlns:p14="http://schemas.microsoft.com/office/powerpoint/2010/main" val="12279859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1" presetClass="entr" presetSubtype="1" fill="hold" grpId="0" nodeType="with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heel(1)">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475070E-C0C8-A250-06DA-37797D3BBCD6}"/>
              </a:ext>
            </a:extLst>
          </p:cNvPr>
          <p:cNvSpPr>
            <a:spLocks noGrp="1"/>
          </p:cNvSpPr>
          <p:nvPr>
            <p:ph type="sldNum" sz="quarter" idx="12"/>
          </p:nvPr>
        </p:nvSpPr>
        <p:spPr/>
        <p:txBody>
          <a:bodyPr/>
          <a:lstStyle/>
          <a:p>
            <a:fld id="{5CA7FF84-C275-44FB-B270-0E1F5CE1314E}" type="slidenum">
              <a:rPr lang="en-US" smtClean="0"/>
              <a:t>6</a:t>
            </a:fld>
            <a:endParaRPr lang="en-US" dirty="0"/>
          </a:p>
        </p:txBody>
      </p:sp>
      <p:pic>
        <p:nvPicPr>
          <p:cNvPr id="6" name="Picture 12" descr="Beneficiaries - Logo Cern Clipart (591x591), Png Download">
            <a:extLst>
              <a:ext uri="{FF2B5EF4-FFF2-40B4-BE49-F238E27FC236}">
                <a16:creationId xmlns:a16="http://schemas.microsoft.com/office/drawing/2014/main" id="{5D593C38-3C14-F8CC-1C55-A6F7E325A820}"/>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3686" y="2091215"/>
            <a:ext cx="934861" cy="93486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71129FF3-23F5-AE03-7A95-2229F6C3C8B6}"/>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3279" y="4225898"/>
            <a:ext cx="1135673" cy="561720"/>
          </a:xfrm>
          <a:prstGeom prst="rect">
            <a:avLst/>
          </a:prstGeom>
          <a:ln>
            <a:noFill/>
          </a:ln>
          <a:effectLst/>
        </p:spPr>
      </p:pic>
      <p:pic>
        <p:nvPicPr>
          <p:cNvPr id="8" name="Picture 2">
            <a:extLst>
              <a:ext uri="{FF2B5EF4-FFF2-40B4-BE49-F238E27FC236}">
                <a16:creationId xmlns:a16="http://schemas.microsoft.com/office/drawing/2014/main" id="{1A6BCB1A-BE47-39F3-AFCE-7A9AACDF3B4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9216" y="3095223"/>
            <a:ext cx="963800" cy="963800"/>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1">
            <a:extLst>
              <a:ext uri="{FF2B5EF4-FFF2-40B4-BE49-F238E27FC236}">
                <a16:creationId xmlns:a16="http://schemas.microsoft.com/office/drawing/2014/main" id="{54DA68A0-C304-D8C2-BB17-6D5130D4FEAE}"/>
              </a:ext>
            </a:extLst>
          </p:cNvPr>
          <p:cNvSpPr txBox="1">
            <a:spLocks/>
          </p:cNvSpPr>
          <p:nvPr/>
        </p:nvSpPr>
        <p:spPr>
          <a:xfrm>
            <a:off x="1829963" y="1882668"/>
            <a:ext cx="6046711" cy="3218722"/>
          </a:xfrm>
          <a:prstGeom prst="rect">
            <a:avLst/>
          </a:prstGeom>
          <a:ln w="57150">
            <a:solidFill>
              <a:schemeClr val="accent2"/>
            </a:solidFill>
          </a:ln>
        </p:spPr>
        <p:txBody>
          <a:bodyPr vert="horz" lIns="91440" tIns="45720" rIns="91440" bIns="45720" rtlCol="0">
            <a:normAutofit/>
          </a:bodyPr>
          <a:lstStyle>
            <a:lvl1pPr marL="342900" indent="-342900" algn="l" defTabSz="914400" rtl="0" eaLnBrk="1" latinLnBrk="0" hangingPunct="1">
              <a:lnSpc>
                <a:spcPct val="90000"/>
              </a:lnSpc>
              <a:spcBef>
                <a:spcPts val="1000"/>
              </a:spcBef>
              <a:buClr>
                <a:schemeClr val="accent1"/>
              </a:buClr>
              <a:buFont typeface="Wingdings" panose="05000000000000000000" pitchFamily="2" charset="2"/>
              <a:buChar char="v"/>
              <a:defRPr sz="20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p>
          <a:p>
            <a:r>
              <a:rPr lang="en-US" sz="2400" dirty="0">
                <a:solidFill>
                  <a:schemeClr val="bg2">
                    <a:lumMod val="90000"/>
                  </a:schemeClr>
                </a:solidFill>
              </a:rPr>
              <a:t>Introduction</a:t>
            </a:r>
          </a:p>
          <a:p>
            <a:r>
              <a:rPr lang="en-US" sz="2400" dirty="0">
                <a:solidFill>
                  <a:schemeClr val="bg2">
                    <a:lumMod val="90000"/>
                  </a:schemeClr>
                </a:solidFill>
              </a:rPr>
              <a:t>Beam Loading effect</a:t>
            </a:r>
          </a:p>
          <a:p>
            <a:r>
              <a:rPr lang="en-US" sz="2400" dirty="0">
                <a:solidFill>
                  <a:schemeClr val="bg2">
                    <a:lumMod val="90000"/>
                  </a:schemeClr>
                </a:solidFill>
              </a:rPr>
              <a:t>RF-Track and Beam Loading</a:t>
            </a:r>
          </a:p>
          <a:p>
            <a:r>
              <a:rPr lang="en-US" sz="2400" dirty="0">
                <a:solidFill>
                  <a:schemeClr val="bg2">
                    <a:lumMod val="90000"/>
                  </a:schemeClr>
                </a:solidFill>
              </a:rPr>
              <a:t>Simulation and Results</a:t>
            </a:r>
          </a:p>
          <a:p>
            <a:r>
              <a:rPr lang="en-US" sz="2400" dirty="0">
                <a:solidFill>
                  <a:schemeClr val="bg2">
                    <a:lumMod val="90000"/>
                  </a:schemeClr>
                </a:solidFill>
              </a:rPr>
              <a:t>Summery</a:t>
            </a:r>
          </a:p>
          <a:p>
            <a:endParaRPr lang="en-US" sz="2400" dirty="0"/>
          </a:p>
          <a:p>
            <a:endParaRPr lang="en-US" sz="2400" dirty="0"/>
          </a:p>
        </p:txBody>
      </p:sp>
      <p:sp>
        <p:nvSpPr>
          <p:cNvPr id="10" name="Content Placeholder 1">
            <a:extLst>
              <a:ext uri="{FF2B5EF4-FFF2-40B4-BE49-F238E27FC236}">
                <a16:creationId xmlns:a16="http://schemas.microsoft.com/office/drawing/2014/main" id="{8F673A63-6AF1-1543-D265-BC2906BFAAC7}"/>
              </a:ext>
            </a:extLst>
          </p:cNvPr>
          <p:cNvSpPr txBox="1">
            <a:spLocks/>
          </p:cNvSpPr>
          <p:nvPr/>
        </p:nvSpPr>
        <p:spPr>
          <a:xfrm>
            <a:off x="1829963" y="1882668"/>
            <a:ext cx="6046711" cy="3218722"/>
          </a:xfrm>
          <a:prstGeom prst="rect">
            <a:avLst/>
          </a:prstGeom>
          <a:ln w="57150">
            <a:solidFill>
              <a:schemeClr val="accent2"/>
            </a:solidFill>
          </a:ln>
        </p:spPr>
        <p:txBody>
          <a:bodyPr vert="horz" lIns="91440" tIns="45720" rIns="91440" bIns="45720" rtlCol="0">
            <a:normAutofit/>
          </a:bodyPr>
          <a:lstStyle>
            <a:lvl1pPr marL="342900" indent="-342900" algn="l" defTabSz="914400" rtl="0" eaLnBrk="1" latinLnBrk="0" hangingPunct="1">
              <a:lnSpc>
                <a:spcPct val="90000"/>
              </a:lnSpc>
              <a:spcBef>
                <a:spcPts val="1000"/>
              </a:spcBef>
              <a:buClr>
                <a:schemeClr val="accent1"/>
              </a:buClr>
              <a:buFont typeface="Wingdings" panose="05000000000000000000" pitchFamily="2" charset="2"/>
              <a:buChar char="v"/>
              <a:defRPr sz="20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p>
          <a:p>
            <a:r>
              <a:rPr lang="en-US" sz="2400" dirty="0">
                <a:solidFill>
                  <a:schemeClr val="bg2">
                    <a:lumMod val="90000"/>
                  </a:schemeClr>
                </a:solidFill>
              </a:rPr>
              <a:t>Introduction</a:t>
            </a:r>
          </a:p>
          <a:p>
            <a:r>
              <a:rPr lang="en-US" sz="2400" dirty="0"/>
              <a:t>Beam Loading effect</a:t>
            </a:r>
          </a:p>
          <a:p>
            <a:r>
              <a:rPr lang="en-US" sz="2400" dirty="0">
                <a:solidFill>
                  <a:schemeClr val="bg2">
                    <a:lumMod val="90000"/>
                  </a:schemeClr>
                </a:solidFill>
              </a:rPr>
              <a:t>RF-Track and Beam Loading</a:t>
            </a:r>
          </a:p>
          <a:p>
            <a:r>
              <a:rPr lang="en-US" sz="2400" dirty="0">
                <a:solidFill>
                  <a:schemeClr val="bg2">
                    <a:lumMod val="90000"/>
                  </a:schemeClr>
                </a:solidFill>
              </a:rPr>
              <a:t>Simulation and Results</a:t>
            </a:r>
          </a:p>
          <a:p>
            <a:r>
              <a:rPr lang="en-US" sz="2400" dirty="0">
                <a:solidFill>
                  <a:schemeClr val="bg2">
                    <a:lumMod val="90000"/>
                  </a:schemeClr>
                </a:solidFill>
              </a:rPr>
              <a:t>Summery</a:t>
            </a:r>
          </a:p>
          <a:p>
            <a:endParaRPr lang="en-US" sz="2400" dirty="0"/>
          </a:p>
          <a:p>
            <a:endParaRPr lang="en-US" sz="2400" dirty="0"/>
          </a:p>
        </p:txBody>
      </p:sp>
    </p:spTree>
    <p:extLst>
      <p:ext uri="{BB962C8B-B14F-4D97-AF65-F5344CB8AC3E}">
        <p14:creationId xmlns:p14="http://schemas.microsoft.com/office/powerpoint/2010/main" val="3277513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xEl>
                                              <p:pRg st="2" end="2"/>
                                            </p:txEl>
                                          </p:spTgt>
                                        </p:tgtEl>
                                        <p:attrNameLst>
                                          <p:attrName>style.visibility</p:attrName>
                                        </p:attrNameLst>
                                      </p:cBhvr>
                                      <p:to>
                                        <p:strVal val="visible"/>
                                      </p:to>
                                    </p:set>
                                    <p:animEffect transition="in" filter="wipe(left)">
                                      <p:cBhvr>
                                        <p:cTn id="7"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1" name="Group 30">
            <a:extLst>
              <a:ext uri="{FF2B5EF4-FFF2-40B4-BE49-F238E27FC236}">
                <a16:creationId xmlns:a16="http://schemas.microsoft.com/office/drawing/2014/main" id="{45484E10-3564-18A0-B43F-B44E65985EF7}"/>
              </a:ext>
            </a:extLst>
          </p:cNvPr>
          <p:cNvGrpSpPr/>
          <p:nvPr/>
        </p:nvGrpSpPr>
        <p:grpSpPr>
          <a:xfrm>
            <a:off x="7998314" y="4582125"/>
            <a:ext cx="2231821" cy="2115359"/>
            <a:chOff x="525567" y="3784363"/>
            <a:chExt cx="2544012" cy="2656840"/>
          </a:xfrm>
        </p:grpSpPr>
        <p:pic>
          <p:nvPicPr>
            <p:cNvPr id="32" name="Picture 31">
              <a:extLst>
                <a:ext uri="{FF2B5EF4-FFF2-40B4-BE49-F238E27FC236}">
                  <a16:creationId xmlns:a16="http://schemas.microsoft.com/office/drawing/2014/main" id="{80A2FB69-3101-4F76-9EAE-4750DA6FBB2E}"/>
                </a:ext>
              </a:extLst>
            </p:cNvPr>
            <p:cNvPicPr>
              <a:picLocks noChangeAspect="1"/>
            </p:cNvPicPr>
            <p:nvPr/>
          </p:nvPicPr>
          <p:blipFill rotWithShape="1">
            <a:blip r:embed="rId3"/>
            <a:srcRect l="26892" t="3906" r="7228" b="4647"/>
            <a:stretch/>
          </p:blipFill>
          <p:spPr>
            <a:xfrm>
              <a:off x="844570" y="3784363"/>
              <a:ext cx="2225009" cy="2656840"/>
            </a:xfrm>
            <a:prstGeom prst="rect">
              <a:avLst/>
            </a:prstGeom>
          </p:spPr>
        </p:pic>
        <p:pic>
          <p:nvPicPr>
            <p:cNvPr id="33" name="Picture 32">
              <a:extLst>
                <a:ext uri="{FF2B5EF4-FFF2-40B4-BE49-F238E27FC236}">
                  <a16:creationId xmlns:a16="http://schemas.microsoft.com/office/drawing/2014/main" id="{3CD24B4B-B0B1-9984-B624-59D7CD52255A}"/>
                </a:ext>
              </a:extLst>
            </p:cNvPr>
            <p:cNvPicPr>
              <a:picLocks noChangeAspect="1"/>
            </p:cNvPicPr>
            <p:nvPr/>
          </p:nvPicPr>
          <p:blipFill rotWithShape="1">
            <a:blip r:embed="rId3"/>
            <a:srcRect l="5352" t="39405" r="69492" b="52714"/>
            <a:stretch/>
          </p:blipFill>
          <p:spPr>
            <a:xfrm>
              <a:off x="525567" y="4794011"/>
              <a:ext cx="849630" cy="228982"/>
            </a:xfrm>
            <a:prstGeom prst="rect">
              <a:avLst/>
            </a:prstGeom>
          </p:spPr>
        </p:pic>
        <p:sp>
          <p:nvSpPr>
            <p:cNvPr id="34" name="Arrow: Left 33">
              <a:extLst>
                <a:ext uri="{FF2B5EF4-FFF2-40B4-BE49-F238E27FC236}">
                  <a16:creationId xmlns:a16="http://schemas.microsoft.com/office/drawing/2014/main" id="{7E91FF7A-71C7-8220-2AF3-674044A6AC71}"/>
                </a:ext>
              </a:extLst>
            </p:cNvPr>
            <p:cNvSpPr/>
            <p:nvPr/>
          </p:nvSpPr>
          <p:spPr>
            <a:xfrm rot="20840018">
              <a:off x="1155748" y="5656389"/>
              <a:ext cx="379906" cy="98879"/>
            </a:xfrm>
            <a:prstGeom prst="leftArrow">
              <a:avLst>
                <a:gd name="adj1" fmla="val 34319"/>
                <a:gd name="adj2" fmla="val 60142"/>
              </a:avLst>
            </a:prstGeom>
            <a:solidFill>
              <a:schemeClr val="tx1"/>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 name="Content Placeholder 3">
            <a:extLst>
              <a:ext uri="{FF2B5EF4-FFF2-40B4-BE49-F238E27FC236}">
                <a16:creationId xmlns:a16="http://schemas.microsoft.com/office/drawing/2014/main" id="{93A25258-FF3B-40F7-9D78-1BB9A80D6652}"/>
              </a:ext>
            </a:extLst>
          </p:cNvPr>
          <p:cNvSpPr>
            <a:spLocks noGrp="1"/>
          </p:cNvSpPr>
          <p:nvPr>
            <p:ph idx="1"/>
          </p:nvPr>
        </p:nvSpPr>
        <p:spPr>
          <a:xfrm>
            <a:off x="394324" y="1021516"/>
            <a:ext cx="11242996" cy="5653965"/>
          </a:xfrm>
        </p:spPr>
        <p:txBody>
          <a:bodyPr>
            <a:normAutofit/>
          </a:bodyPr>
          <a:lstStyle/>
          <a:p>
            <a:pPr algn="l"/>
            <a:r>
              <a:rPr lang="en-US" b="0" i="0" u="none" strike="noStrike" baseline="0" dirty="0">
                <a:latin typeface="Times New Roman" panose="02020603050405020304" pitchFamily="18" charset="0"/>
              </a:rPr>
              <a:t>A particle crossing a cavity would be affected by the excited fields in the cavity.</a:t>
            </a:r>
          </a:p>
          <a:p>
            <a:pPr algn="just"/>
            <a:r>
              <a:rPr lang="en-US" dirty="0">
                <a:latin typeface="Times New Roman" panose="02020603050405020304" pitchFamily="18" charset="0"/>
              </a:rPr>
              <a:t>care must be taken that there are two sources for </a:t>
            </a:r>
            <a:r>
              <a:rPr lang="en-US" b="0" i="0" u="none" strike="noStrike" baseline="0" dirty="0">
                <a:latin typeface="Times New Roman" panose="02020603050405020304" pitchFamily="18" charset="0"/>
              </a:rPr>
              <a:t>exited fields.</a:t>
            </a:r>
          </a:p>
          <a:p>
            <a:pPr algn="just"/>
            <a:r>
              <a:rPr lang="en-GB" dirty="0"/>
              <a:t>The induced excitation can reduce cavity voltage and hence the Gradient of the structure.</a:t>
            </a:r>
          </a:p>
          <a:p>
            <a:pPr marL="628650" lvl="1" indent="-285750"/>
            <a:r>
              <a:rPr lang="en-GB" sz="1800" dirty="0">
                <a:latin typeface="Times New Roman" panose="02020603050405020304" pitchFamily="18" charset="0"/>
                <a:cs typeface="Times New Roman" panose="02020603050405020304" pitchFamily="18" charset="0"/>
              </a:rPr>
              <a:t>lasts for a long time – Long range effect </a:t>
            </a:r>
          </a:p>
          <a:p>
            <a:pPr marL="628650" lvl="1" indent="-285750"/>
            <a:r>
              <a:rPr lang="en-GB" sz="1800" dirty="0">
                <a:latin typeface="Times New Roman" panose="02020603050405020304" pitchFamily="18" charset="0"/>
                <a:cs typeface="Times New Roman" panose="02020603050405020304" pitchFamily="18" charset="0"/>
              </a:rPr>
              <a:t>Accumulated from bunch-to-bunch </a:t>
            </a:r>
          </a:p>
          <a:p>
            <a:pPr algn="just"/>
            <a:endParaRPr lang="en-US" dirty="0">
              <a:latin typeface="Times New Roman" panose="02020603050405020304" pitchFamily="18" charset="0"/>
            </a:endParaRPr>
          </a:p>
          <a:p>
            <a:pPr algn="just"/>
            <a:endParaRPr lang="en-US" dirty="0">
              <a:latin typeface="Times New Roman" panose="02020603050405020304" pitchFamily="18" charset="0"/>
            </a:endParaRPr>
          </a:p>
        </p:txBody>
      </p:sp>
      <p:sp>
        <p:nvSpPr>
          <p:cNvPr id="2" name="Title 1"/>
          <p:cNvSpPr>
            <a:spLocks noGrp="1"/>
          </p:cNvSpPr>
          <p:nvPr>
            <p:ph type="title"/>
          </p:nvPr>
        </p:nvSpPr>
        <p:spPr>
          <a:xfrm>
            <a:off x="594065" y="54138"/>
            <a:ext cx="8635660" cy="603139"/>
          </a:xfrm>
        </p:spPr>
        <p:txBody>
          <a:bodyPr>
            <a:normAutofit/>
          </a:bodyPr>
          <a:lstStyle/>
          <a:p>
            <a:r>
              <a:rPr lang="en-US" dirty="0"/>
              <a:t>Cavity Beam Interactions and Beam Loading Effect</a:t>
            </a:r>
          </a:p>
        </p:txBody>
      </p:sp>
      <p:sp>
        <p:nvSpPr>
          <p:cNvPr id="3" name="Slide Number Placeholder 2">
            <a:extLst>
              <a:ext uri="{FF2B5EF4-FFF2-40B4-BE49-F238E27FC236}">
                <a16:creationId xmlns:a16="http://schemas.microsoft.com/office/drawing/2014/main" id="{B2F13773-32AD-47B5-BE12-1ECFB5E5BE78}"/>
              </a:ext>
            </a:extLst>
          </p:cNvPr>
          <p:cNvSpPr>
            <a:spLocks noGrp="1"/>
          </p:cNvSpPr>
          <p:nvPr>
            <p:ph type="sldNum" sz="quarter" idx="12"/>
          </p:nvPr>
        </p:nvSpPr>
        <p:spPr/>
        <p:txBody>
          <a:bodyPr/>
          <a:lstStyle/>
          <a:p>
            <a:fld id="{5CA7FF84-C275-44FB-B270-0E1F5CE1314E}" type="slidenum">
              <a:rPr lang="en-US" smtClean="0"/>
              <a:t>7</a:t>
            </a:fld>
            <a:endParaRPr lang="en-US" dirty="0"/>
          </a:p>
        </p:txBody>
      </p:sp>
      <p:grpSp>
        <p:nvGrpSpPr>
          <p:cNvPr id="6" name="Group 5">
            <a:extLst>
              <a:ext uri="{FF2B5EF4-FFF2-40B4-BE49-F238E27FC236}">
                <a16:creationId xmlns:a16="http://schemas.microsoft.com/office/drawing/2014/main" id="{B3C714F2-0957-EDAC-106A-1CFBFA2AC8E2}"/>
              </a:ext>
            </a:extLst>
          </p:cNvPr>
          <p:cNvGrpSpPr/>
          <p:nvPr/>
        </p:nvGrpSpPr>
        <p:grpSpPr>
          <a:xfrm>
            <a:off x="753454" y="2871047"/>
            <a:ext cx="4889042" cy="1733026"/>
            <a:chOff x="5329591" y="2743199"/>
            <a:chExt cx="5507771" cy="2533758"/>
          </a:xfrm>
        </p:grpSpPr>
        <p:pic>
          <p:nvPicPr>
            <p:cNvPr id="7" name="Picture 6">
              <a:extLst>
                <a:ext uri="{FF2B5EF4-FFF2-40B4-BE49-F238E27FC236}">
                  <a16:creationId xmlns:a16="http://schemas.microsoft.com/office/drawing/2014/main" id="{0A28D568-CCB3-2093-11B5-5A82A710C5AB}"/>
                </a:ext>
              </a:extLst>
            </p:cNvPr>
            <p:cNvPicPr>
              <a:picLocks noChangeAspect="1"/>
            </p:cNvPicPr>
            <p:nvPr/>
          </p:nvPicPr>
          <p:blipFill rotWithShape="1">
            <a:blip r:embed="rId4"/>
            <a:srcRect t="7103" r="28074" b="13956"/>
            <a:stretch/>
          </p:blipFill>
          <p:spPr>
            <a:xfrm>
              <a:off x="5329591" y="2743199"/>
              <a:ext cx="5507771" cy="1864751"/>
            </a:xfrm>
            <a:prstGeom prst="rect">
              <a:avLst/>
            </a:prstGeom>
          </p:spPr>
        </p:pic>
        <p:pic>
          <p:nvPicPr>
            <p:cNvPr id="9" name="Picture 8">
              <a:extLst>
                <a:ext uri="{FF2B5EF4-FFF2-40B4-BE49-F238E27FC236}">
                  <a16:creationId xmlns:a16="http://schemas.microsoft.com/office/drawing/2014/main" id="{ADB8DC04-E904-0D3E-5980-28329C66B85B}"/>
                </a:ext>
              </a:extLst>
            </p:cNvPr>
            <p:cNvPicPr>
              <a:picLocks noChangeAspect="1"/>
            </p:cNvPicPr>
            <p:nvPr/>
          </p:nvPicPr>
          <p:blipFill rotWithShape="1">
            <a:blip r:embed="rId5"/>
            <a:srcRect l="74070" t="16071" r="6604" b="21349"/>
            <a:stretch/>
          </p:blipFill>
          <p:spPr>
            <a:xfrm>
              <a:off x="10037241" y="4710116"/>
              <a:ext cx="326736" cy="396745"/>
            </a:xfrm>
            <a:prstGeom prst="rect">
              <a:avLst/>
            </a:prstGeom>
            <a:ln>
              <a:noFill/>
            </a:ln>
          </p:spPr>
        </p:pic>
        <p:pic>
          <p:nvPicPr>
            <p:cNvPr id="10" name="Picture 9">
              <a:extLst>
                <a:ext uri="{FF2B5EF4-FFF2-40B4-BE49-F238E27FC236}">
                  <a16:creationId xmlns:a16="http://schemas.microsoft.com/office/drawing/2014/main" id="{1FE17377-68CF-48B8-EC14-FB1590B02035}"/>
                </a:ext>
              </a:extLst>
            </p:cNvPr>
            <p:cNvPicPr>
              <a:picLocks noChangeAspect="1"/>
            </p:cNvPicPr>
            <p:nvPr/>
          </p:nvPicPr>
          <p:blipFill rotWithShape="1">
            <a:blip r:embed="rId5"/>
            <a:srcRect l="36859" t="17710" r="43814" b="9761"/>
            <a:stretch/>
          </p:blipFill>
          <p:spPr>
            <a:xfrm>
              <a:off x="8039666" y="4710116"/>
              <a:ext cx="345291" cy="485935"/>
            </a:xfrm>
            <a:prstGeom prst="rect">
              <a:avLst/>
            </a:prstGeom>
            <a:ln>
              <a:noFill/>
            </a:ln>
          </p:spPr>
        </p:pic>
        <p:pic>
          <p:nvPicPr>
            <p:cNvPr id="11" name="Picture 10">
              <a:extLst>
                <a:ext uri="{FF2B5EF4-FFF2-40B4-BE49-F238E27FC236}">
                  <a16:creationId xmlns:a16="http://schemas.microsoft.com/office/drawing/2014/main" id="{BAFBDC3E-478E-6CEB-D298-CDEB838101E7}"/>
                </a:ext>
              </a:extLst>
            </p:cNvPr>
            <p:cNvPicPr>
              <a:picLocks noChangeAspect="1"/>
            </p:cNvPicPr>
            <p:nvPr/>
          </p:nvPicPr>
          <p:blipFill rotWithShape="1">
            <a:blip r:embed="rId5"/>
            <a:srcRect r="74700"/>
            <a:stretch/>
          </p:blipFill>
          <p:spPr>
            <a:xfrm>
              <a:off x="6021061" y="4607950"/>
              <a:ext cx="451360" cy="669007"/>
            </a:xfrm>
            <a:prstGeom prst="rect">
              <a:avLst/>
            </a:prstGeom>
            <a:ln>
              <a:noFill/>
            </a:ln>
          </p:spPr>
        </p:pic>
      </p:grpSp>
      <p:grpSp>
        <p:nvGrpSpPr>
          <p:cNvPr id="61" name="Group 60">
            <a:extLst>
              <a:ext uri="{FF2B5EF4-FFF2-40B4-BE49-F238E27FC236}">
                <a16:creationId xmlns:a16="http://schemas.microsoft.com/office/drawing/2014/main" id="{F2CC794F-1242-CC92-2868-20924FF94BFB}"/>
              </a:ext>
            </a:extLst>
          </p:cNvPr>
          <p:cNvGrpSpPr/>
          <p:nvPr/>
        </p:nvGrpSpPr>
        <p:grpSpPr>
          <a:xfrm>
            <a:off x="6661602" y="3160448"/>
            <a:ext cx="4776943" cy="938054"/>
            <a:chOff x="6915384" y="3276172"/>
            <a:chExt cx="4529512" cy="941275"/>
          </a:xfrm>
        </p:grpSpPr>
        <p:sp>
          <p:nvSpPr>
            <p:cNvPr id="43" name="TextBox 42">
              <a:extLst>
                <a:ext uri="{FF2B5EF4-FFF2-40B4-BE49-F238E27FC236}">
                  <a16:creationId xmlns:a16="http://schemas.microsoft.com/office/drawing/2014/main" id="{F9C653A2-8BC1-50F3-4A62-1E094740A1C4}"/>
                </a:ext>
              </a:extLst>
            </p:cNvPr>
            <p:cNvSpPr txBox="1"/>
            <p:nvPr/>
          </p:nvSpPr>
          <p:spPr>
            <a:xfrm>
              <a:off x="6915384" y="3848115"/>
              <a:ext cx="4305772" cy="369332"/>
            </a:xfrm>
            <a:prstGeom prst="rect">
              <a:avLst/>
            </a:prstGeom>
            <a:noFill/>
            <a:ln>
              <a:solidFill>
                <a:schemeClr val="accent2"/>
              </a:solidFill>
            </a:ln>
          </p:spPr>
          <p:txBody>
            <a:bodyPr wrap="square">
              <a:spAutoFit/>
            </a:bodyPr>
            <a:lstStyle/>
            <a:p>
              <a:r>
                <a:rPr lang="en-US" dirty="0"/>
                <a:t>Reduction of available accelerating gradient </a:t>
              </a:r>
            </a:p>
          </p:txBody>
        </p:sp>
        <p:cxnSp>
          <p:nvCxnSpPr>
            <p:cNvPr id="44" name="Connector: Elbow 43">
              <a:extLst>
                <a:ext uri="{FF2B5EF4-FFF2-40B4-BE49-F238E27FC236}">
                  <a16:creationId xmlns:a16="http://schemas.microsoft.com/office/drawing/2014/main" id="{1D1180D8-76DE-DF4E-DAED-81BE397305E6}"/>
                </a:ext>
              </a:extLst>
            </p:cNvPr>
            <p:cNvCxnSpPr>
              <a:cxnSpLocks/>
              <a:endCxn id="43" idx="3"/>
            </p:cNvCxnSpPr>
            <p:nvPr/>
          </p:nvCxnSpPr>
          <p:spPr>
            <a:xfrm rot="5400000">
              <a:off x="10954721" y="3542606"/>
              <a:ext cx="756610" cy="223741"/>
            </a:xfrm>
            <a:prstGeom prst="bentConnector2">
              <a:avLst/>
            </a:prstGeom>
            <a:ln w="28575">
              <a:tailEnd type="triangle"/>
            </a:ln>
          </p:spPr>
          <p:style>
            <a:lnRef idx="1">
              <a:schemeClr val="accent1"/>
            </a:lnRef>
            <a:fillRef idx="0">
              <a:schemeClr val="accent1"/>
            </a:fillRef>
            <a:effectRef idx="0">
              <a:schemeClr val="accent1"/>
            </a:effectRef>
            <a:fontRef idx="minor">
              <a:schemeClr val="tx1"/>
            </a:fontRef>
          </p:style>
        </p:cxnSp>
      </p:grpSp>
      <p:grpSp>
        <p:nvGrpSpPr>
          <p:cNvPr id="60" name="Group 59">
            <a:extLst>
              <a:ext uri="{FF2B5EF4-FFF2-40B4-BE49-F238E27FC236}">
                <a16:creationId xmlns:a16="http://schemas.microsoft.com/office/drawing/2014/main" id="{CC972954-4DDE-190F-6105-9A5C17F97379}"/>
              </a:ext>
            </a:extLst>
          </p:cNvPr>
          <p:cNvGrpSpPr/>
          <p:nvPr/>
        </p:nvGrpSpPr>
        <p:grpSpPr>
          <a:xfrm>
            <a:off x="7282085" y="2241689"/>
            <a:ext cx="4305772" cy="1187311"/>
            <a:chOff x="7163880" y="2241689"/>
            <a:chExt cx="4423977" cy="1281835"/>
          </a:xfrm>
        </p:grpSpPr>
        <p:grpSp>
          <p:nvGrpSpPr>
            <p:cNvPr id="42" name="Group 41">
              <a:extLst>
                <a:ext uri="{FF2B5EF4-FFF2-40B4-BE49-F238E27FC236}">
                  <a16:creationId xmlns:a16="http://schemas.microsoft.com/office/drawing/2014/main" id="{47E32B49-2A25-4210-D19D-1765E3FCAA82}"/>
                </a:ext>
              </a:extLst>
            </p:cNvPr>
            <p:cNvGrpSpPr/>
            <p:nvPr/>
          </p:nvGrpSpPr>
          <p:grpSpPr>
            <a:xfrm>
              <a:off x="7163880" y="2618170"/>
              <a:ext cx="4423977" cy="905354"/>
              <a:chOff x="7023566" y="3913702"/>
              <a:chExt cx="4423977" cy="905354"/>
            </a:xfrm>
          </p:grpSpPr>
          <p:sp>
            <p:nvSpPr>
              <p:cNvPr id="8" name="Rectangle: Rounded Corners 7">
                <a:extLst>
                  <a:ext uri="{FF2B5EF4-FFF2-40B4-BE49-F238E27FC236}">
                    <a16:creationId xmlns:a16="http://schemas.microsoft.com/office/drawing/2014/main" id="{2C04CBD7-4047-48DF-962B-CC620FE158B7}"/>
                  </a:ext>
                </a:extLst>
              </p:cNvPr>
              <p:cNvSpPr/>
              <p:nvPr/>
            </p:nvSpPr>
            <p:spPr>
              <a:xfrm>
                <a:off x="7023566" y="4218217"/>
                <a:ext cx="1965782" cy="589851"/>
              </a:xfrm>
              <a:prstGeom prst="roundRect">
                <a:avLst/>
              </a:prstGeom>
              <a:ln w="28575">
                <a:solidFill>
                  <a:schemeClr val="accent5">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en-US" dirty="0">
                    <a:latin typeface="Times New Roman" panose="02020603050405020304" pitchFamily="18" charset="0"/>
                  </a:rPr>
                  <a:t>external generator </a:t>
                </a:r>
                <a:endParaRPr lang="en-US" dirty="0"/>
              </a:p>
            </p:txBody>
          </p:sp>
          <p:sp>
            <p:nvSpPr>
              <p:cNvPr id="26" name="Rectangle: Rounded Corners 25">
                <a:extLst>
                  <a:ext uri="{FF2B5EF4-FFF2-40B4-BE49-F238E27FC236}">
                    <a16:creationId xmlns:a16="http://schemas.microsoft.com/office/drawing/2014/main" id="{7E1BA742-E5A8-4A36-BB3F-81F6D114B1DD}"/>
                  </a:ext>
                </a:extLst>
              </p:cNvPr>
              <p:cNvSpPr/>
              <p:nvPr/>
            </p:nvSpPr>
            <p:spPr>
              <a:xfrm>
                <a:off x="9297112" y="4229205"/>
                <a:ext cx="2150431" cy="589851"/>
              </a:xfrm>
              <a:prstGeom prst="roundRect">
                <a:avLst/>
              </a:prstGeom>
              <a:ln w="28575">
                <a:solidFill>
                  <a:schemeClr val="accent5">
                    <a:lumMod val="75000"/>
                  </a:schemeClr>
                </a:solidFill>
              </a:ln>
            </p:spPr>
            <p:style>
              <a:lnRef idx="2">
                <a:schemeClr val="accent6"/>
              </a:lnRef>
              <a:fillRef idx="1">
                <a:schemeClr val="lt1"/>
              </a:fillRef>
              <a:effectRef idx="0">
                <a:schemeClr val="accent6"/>
              </a:effectRef>
              <a:fontRef idx="minor">
                <a:schemeClr val="dk1"/>
              </a:fontRef>
            </p:style>
            <p:txBody>
              <a:bodyPr rtlCol="0" anchor="ctr"/>
              <a:lstStyle/>
              <a:p>
                <a:pPr lvl="0" algn="ctr"/>
                <a:r>
                  <a:rPr lang="en-US" dirty="0">
                    <a:latin typeface="Times New Roman" panose="02020603050405020304" pitchFamily="18" charset="0"/>
                  </a:rPr>
                  <a:t>beam loading effect</a:t>
                </a:r>
                <a:endParaRPr lang="en-US" dirty="0"/>
              </a:p>
            </p:txBody>
          </p:sp>
          <p:grpSp>
            <p:nvGrpSpPr>
              <p:cNvPr id="22" name="Group 21">
                <a:extLst>
                  <a:ext uri="{FF2B5EF4-FFF2-40B4-BE49-F238E27FC236}">
                    <a16:creationId xmlns:a16="http://schemas.microsoft.com/office/drawing/2014/main" id="{9C0D235D-A7A3-447A-8A85-645AAB7EBC34}"/>
                  </a:ext>
                </a:extLst>
              </p:cNvPr>
              <p:cNvGrpSpPr/>
              <p:nvPr/>
            </p:nvGrpSpPr>
            <p:grpSpPr>
              <a:xfrm>
                <a:off x="8569714" y="3913702"/>
                <a:ext cx="1320022" cy="328351"/>
                <a:chOff x="3279632" y="5795976"/>
                <a:chExt cx="1015746" cy="478942"/>
              </a:xfrm>
            </p:grpSpPr>
            <p:cxnSp>
              <p:nvCxnSpPr>
                <p:cNvPr id="24" name="Connector: Elbow 23">
                  <a:extLst>
                    <a:ext uri="{FF2B5EF4-FFF2-40B4-BE49-F238E27FC236}">
                      <a16:creationId xmlns:a16="http://schemas.microsoft.com/office/drawing/2014/main" id="{8EF9187B-D3A9-4267-AAAD-0052F7601FA0}"/>
                    </a:ext>
                  </a:extLst>
                </p:cNvPr>
                <p:cNvCxnSpPr>
                  <a:cxnSpLocks/>
                </p:cNvCxnSpPr>
                <p:nvPr/>
              </p:nvCxnSpPr>
              <p:spPr>
                <a:xfrm rot="10800000" flipV="1">
                  <a:off x="3279632" y="5795976"/>
                  <a:ext cx="519120" cy="478942"/>
                </a:xfrm>
                <a:prstGeom prst="bentConnector3">
                  <a:avLst>
                    <a:gd name="adj1" fmla="val 99089"/>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or: Elbow 24">
                  <a:extLst>
                    <a:ext uri="{FF2B5EF4-FFF2-40B4-BE49-F238E27FC236}">
                      <a16:creationId xmlns:a16="http://schemas.microsoft.com/office/drawing/2014/main" id="{5FFE8C17-1178-4D00-80D3-138B9F133FC8}"/>
                    </a:ext>
                  </a:extLst>
                </p:cNvPr>
                <p:cNvCxnSpPr>
                  <a:cxnSpLocks/>
                </p:cNvCxnSpPr>
                <p:nvPr/>
              </p:nvCxnSpPr>
              <p:spPr>
                <a:xfrm>
                  <a:off x="3782017" y="5795976"/>
                  <a:ext cx="513361" cy="467954"/>
                </a:xfrm>
                <a:prstGeom prst="bentConnector3">
                  <a:avLst>
                    <a:gd name="adj1" fmla="val 100270"/>
                  </a:avLst>
                </a:prstGeom>
                <a:ln w="28575">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grpSp>
        <p:cxnSp>
          <p:nvCxnSpPr>
            <p:cNvPr id="51" name="Straight Arrow Connector 50">
              <a:extLst>
                <a:ext uri="{FF2B5EF4-FFF2-40B4-BE49-F238E27FC236}">
                  <a16:creationId xmlns:a16="http://schemas.microsoft.com/office/drawing/2014/main" id="{2D813C53-9EF0-D3B4-DAA8-739FC39DF11E}"/>
                </a:ext>
              </a:extLst>
            </p:cNvPr>
            <p:cNvCxnSpPr/>
            <p:nvPr/>
          </p:nvCxnSpPr>
          <p:spPr>
            <a:xfrm>
              <a:off x="9362907" y="2241689"/>
              <a:ext cx="0" cy="376481"/>
            </a:xfrm>
            <a:prstGeom prst="straightConnector1">
              <a:avLst/>
            </a:prstGeom>
            <a:ln w="28575">
              <a:tailEnd type="triangle"/>
            </a:ln>
          </p:spPr>
          <p:style>
            <a:lnRef idx="1">
              <a:schemeClr val="accent2"/>
            </a:lnRef>
            <a:fillRef idx="0">
              <a:schemeClr val="accent2"/>
            </a:fillRef>
            <a:effectRef idx="0">
              <a:schemeClr val="accent2"/>
            </a:effectRef>
            <a:fontRef idx="minor">
              <a:schemeClr val="tx1"/>
            </a:fontRef>
          </p:style>
        </p:cxnSp>
      </p:grpSp>
      <p:sp>
        <p:nvSpPr>
          <p:cNvPr id="62" name="Oval 61">
            <a:extLst>
              <a:ext uri="{FF2B5EF4-FFF2-40B4-BE49-F238E27FC236}">
                <a16:creationId xmlns:a16="http://schemas.microsoft.com/office/drawing/2014/main" id="{474F09ED-804E-A6A1-D1C5-2D5D9A0687AD}"/>
              </a:ext>
            </a:extLst>
          </p:cNvPr>
          <p:cNvSpPr/>
          <p:nvPr/>
        </p:nvSpPr>
        <p:spPr>
          <a:xfrm>
            <a:off x="9440560" y="4511389"/>
            <a:ext cx="667143" cy="27776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Oval 62">
            <a:extLst>
              <a:ext uri="{FF2B5EF4-FFF2-40B4-BE49-F238E27FC236}">
                <a16:creationId xmlns:a16="http://schemas.microsoft.com/office/drawing/2014/main" id="{D811A1AE-4955-630A-8DB7-5006F52651B0}"/>
              </a:ext>
            </a:extLst>
          </p:cNvPr>
          <p:cNvSpPr/>
          <p:nvPr/>
        </p:nvSpPr>
        <p:spPr>
          <a:xfrm>
            <a:off x="8780654" y="6441722"/>
            <a:ext cx="667143" cy="277766"/>
          </a:xfrm>
          <a:prstGeom prst="ellipse">
            <a:avLst/>
          </a:prstGeom>
          <a:noFill/>
          <a:ln w="19050">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5" name="Group 4">
            <a:extLst>
              <a:ext uri="{FF2B5EF4-FFF2-40B4-BE49-F238E27FC236}">
                <a16:creationId xmlns:a16="http://schemas.microsoft.com/office/drawing/2014/main" id="{198D0B7F-6F36-9643-2116-655E24D9BD1C}"/>
              </a:ext>
            </a:extLst>
          </p:cNvPr>
          <p:cNvGrpSpPr/>
          <p:nvPr/>
        </p:nvGrpSpPr>
        <p:grpSpPr>
          <a:xfrm>
            <a:off x="10189625" y="5141704"/>
            <a:ext cx="1975479" cy="1027248"/>
            <a:chOff x="7244120" y="1057427"/>
            <a:chExt cx="4381326" cy="1959123"/>
          </a:xfrm>
        </p:grpSpPr>
        <p:pic>
          <p:nvPicPr>
            <p:cNvPr id="12" name="Picture 11">
              <a:extLst>
                <a:ext uri="{FF2B5EF4-FFF2-40B4-BE49-F238E27FC236}">
                  <a16:creationId xmlns:a16="http://schemas.microsoft.com/office/drawing/2014/main" id="{274523BB-8136-6F82-E451-CA7CC780D80B}"/>
                </a:ext>
              </a:extLst>
            </p:cNvPr>
            <p:cNvPicPr>
              <a:picLocks noChangeAspect="1"/>
            </p:cNvPicPr>
            <p:nvPr/>
          </p:nvPicPr>
          <p:blipFill>
            <a:blip r:embed="rId6"/>
            <a:stretch>
              <a:fillRect/>
            </a:stretch>
          </p:blipFill>
          <p:spPr>
            <a:xfrm>
              <a:off x="7244120" y="1057427"/>
              <a:ext cx="4381326" cy="1827351"/>
            </a:xfrm>
            <a:prstGeom prst="rect">
              <a:avLst/>
            </a:prstGeom>
          </p:spPr>
        </p:pic>
        <p:sp>
          <p:nvSpPr>
            <p:cNvPr id="13" name="Rectangle 12">
              <a:extLst>
                <a:ext uri="{FF2B5EF4-FFF2-40B4-BE49-F238E27FC236}">
                  <a16:creationId xmlns:a16="http://schemas.microsoft.com/office/drawing/2014/main" id="{016A954D-813A-D8CE-FD3B-24C7C1670903}"/>
                </a:ext>
              </a:extLst>
            </p:cNvPr>
            <p:cNvSpPr/>
            <p:nvPr/>
          </p:nvSpPr>
          <p:spPr>
            <a:xfrm>
              <a:off x="7674964" y="2578100"/>
              <a:ext cx="1149724" cy="43845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4" name="Group 13">
            <a:extLst>
              <a:ext uri="{FF2B5EF4-FFF2-40B4-BE49-F238E27FC236}">
                <a16:creationId xmlns:a16="http://schemas.microsoft.com/office/drawing/2014/main" id="{EFEFEA34-0E88-B0F5-A9B4-A8AEE77637DC}"/>
              </a:ext>
            </a:extLst>
          </p:cNvPr>
          <p:cNvGrpSpPr/>
          <p:nvPr/>
        </p:nvGrpSpPr>
        <p:grpSpPr>
          <a:xfrm>
            <a:off x="6501055" y="4399936"/>
            <a:ext cx="1407524" cy="1035726"/>
            <a:chOff x="7956113" y="4311005"/>
            <a:chExt cx="2961312" cy="2597848"/>
          </a:xfrm>
        </p:grpSpPr>
        <p:pic>
          <p:nvPicPr>
            <p:cNvPr id="15" name="Picture 14">
              <a:extLst>
                <a:ext uri="{FF2B5EF4-FFF2-40B4-BE49-F238E27FC236}">
                  <a16:creationId xmlns:a16="http://schemas.microsoft.com/office/drawing/2014/main" id="{071DFE59-1EF8-FC6E-0B0C-905C54AB29D0}"/>
                </a:ext>
              </a:extLst>
            </p:cNvPr>
            <p:cNvPicPr>
              <a:picLocks noChangeAspect="1"/>
            </p:cNvPicPr>
            <p:nvPr/>
          </p:nvPicPr>
          <p:blipFill>
            <a:blip r:embed="rId7"/>
            <a:stretch>
              <a:fillRect/>
            </a:stretch>
          </p:blipFill>
          <p:spPr>
            <a:xfrm>
              <a:off x="7956113" y="4311005"/>
              <a:ext cx="2961312" cy="2462630"/>
            </a:xfrm>
            <a:prstGeom prst="rect">
              <a:avLst/>
            </a:prstGeom>
          </p:spPr>
        </p:pic>
        <p:grpSp>
          <p:nvGrpSpPr>
            <p:cNvPr id="16" name="Group 15">
              <a:extLst>
                <a:ext uri="{FF2B5EF4-FFF2-40B4-BE49-F238E27FC236}">
                  <a16:creationId xmlns:a16="http://schemas.microsoft.com/office/drawing/2014/main" id="{51FF46FB-1161-A1ED-E67E-C672A4DE0228}"/>
                </a:ext>
              </a:extLst>
            </p:cNvPr>
            <p:cNvGrpSpPr/>
            <p:nvPr/>
          </p:nvGrpSpPr>
          <p:grpSpPr>
            <a:xfrm>
              <a:off x="7956113" y="6458299"/>
              <a:ext cx="2769383" cy="450554"/>
              <a:chOff x="5773135" y="5060680"/>
              <a:chExt cx="3511273" cy="529688"/>
            </a:xfrm>
          </p:grpSpPr>
          <p:pic>
            <p:nvPicPr>
              <p:cNvPr id="17" name="Picture 16">
                <a:extLst>
                  <a:ext uri="{FF2B5EF4-FFF2-40B4-BE49-F238E27FC236}">
                    <a16:creationId xmlns:a16="http://schemas.microsoft.com/office/drawing/2014/main" id="{CD8C460C-0A2F-7ED5-741D-EF0A8D14E24A}"/>
                  </a:ext>
                </a:extLst>
              </p:cNvPr>
              <p:cNvPicPr>
                <a:picLocks noChangeAspect="1"/>
              </p:cNvPicPr>
              <p:nvPr/>
            </p:nvPicPr>
            <p:blipFill rotWithShape="1">
              <a:blip r:embed="rId8"/>
              <a:srcRect t="-1" r="-856" b="63218"/>
              <a:stretch/>
            </p:blipFill>
            <p:spPr>
              <a:xfrm>
                <a:off x="5773135" y="5179808"/>
                <a:ext cx="1766917" cy="291432"/>
              </a:xfrm>
              <a:prstGeom prst="rect">
                <a:avLst/>
              </a:prstGeom>
            </p:spPr>
          </p:pic>
          <p:pic>
            <p:nvPicPr>
              <p:cNvPr id="18" name="Picture 17">
                <a:extLst>
                  <a:ext uri="{FF2B5EF4-FFF2-40B4-BE49-F238E27FC236}">
                    <a16:creationId xmlns:a16="http://schemas.microsoft.com/office/drawing/2014/main" id="{A49D7A09-7D8C-C080-6E3B-7A46B7AFFB2C}"/>
                  </a:ext>
                </a:extLst>
              </p:cNvPr>
              <p:cNvPicPr>
                <a:picLocks noChangeAspect="1"/>
              </p:cNvPicPr>
              <p:nvPr/>
            </p:nvPicPr>
            <p:blipFill rotWithShape="1">
              <a:blip r:embed="rId8"/>
              <a:srcRect l="-4990" t="38236" r="-1"/>
              <a:stretch/>
            </p:blipFill>
            <p:spPr>
              <a:xfrm>
                <a:off x="7293548" y="5060680"/>
                <a:ext cx="1990860" cy="529688"/>
              </a:xfrm>
              <a:prstGeom prst="rect">
                <a:avLst/>
              </a:prstGeom>
            </p:spPr>
          </p:pic>
        </p:grpSp>
      </p:grpSp>
      <p:pic>
        <p:nvPicPr>
          <p:cNvPr id="20" name="Picture 19">
            <a:extLst>
              <a:ext uri="{FF2B5EF4-FFF2-40B4-BE49-F238E27FC236}">
                <a16:creationId xmlns:a16="http://schemas.microsoft.com/office/drawing/2014/main" id="{78CA05CB-F58B-C693-299C-C43EF5050B88}"/>
              </a:ext>
            </a:extLst>
          </p:cNvPr>
          <p:cNvPicPr>
            <a:picLocks noChangeAspect="1"/>
          </p:cNvPicPr>
          <p:nvPr/>
        </p:nvPicPr>
        <p:blipFill>
          <a:blip r:embed="rId9"/>
          <a:stretch>
            <a:fillRect/>
          </a:stretch>
        </p:blipFill>
        <p:spPr>
          <a:xfrm>
            <a:off x="6404440" y="5524526"/>
            <a:ext cx="1593874" cy="1215890"/>
          </a:xfrm>
          <a:prstGeom prst="rect">
            <a:avLst/>
          </a:prstGeom>
        </p:spPr>
      </p:pic>
      <p:grpSp>
        <p:nvGrpSpPr>
          <p:cNvPr id="37" name="Group 36">
            <a:extLst>
              <a:ext uri="{FF2B5EF4-FFF2-40B4-BE49-F238E27FC236}">
                <a16:creationId xmlns:a16="http://schemas.microsoft.com/office/drawing/2014/main" id="{9294EAC1-A6DD-7EA1-C824-826FF076C51A}"/>
              </a:ext>
            </a:extLst>
          </p:cNvPr>
          <p:cNvGrpSpPr/>
          <p:nvPr/>
        </p:nvGrpSpPr>
        <p:grpSpPr>
          <a:xfrm>
            <a:off x="278087" y="4475277"/>
            <a:ext cx="4819195" cy="2221948"/>
            <a:chOff x="278087" y="4475277"/>
            <a:chExt cx="4819195" cy="2221948"/>
          </a:xfrm>
        </p:grpSpPr>
        <p:grpSp>
          <p:nvGrpSpPr>
            <p:cNvPr id="21" name="Group 20">
              <a:extLst>
                <a:ext uri="{FF2B5EF4-FFF2-40B4-BE49-F238E27FC236}">
                  <a16:creationId xmlns:a16="http://schemas.microsoft.com/office/drawing/2014/main" id="{A38900E0-18EE-EC11-BE36-6E05945767B7}"/>
                </a:ext>
              </a:extLst>
            </p:cNvPr>
            <p:cNvGrpSpPr/>
            <p:nvPr/>
          </p:nvGrpSpPr>
          <p:grpSpPr>
            <a:xfrm>
              <a:off x="278087" y="4475277"/>
              <a:ext cx="4756297" cy="2221948"/>
              <a:chOff x="295996" y="975680"/>
              <a:chExt cx="5490972" cy="3004309"/>
            </a:xfrm>
          </p:grpSpPr>
          <p:pic>
            <p:nvPicPr>
              <p:cNvPr id="23" name="Picture 22">
                <a:extLst>
                  <a:ext uri="{FF2B5EF4-FFF2-40B4-BE49-F238E27FC236}">
                    <a16:creationId xmlns:a16="http://schemas.microsoft.com/office/drawing/2014/main" id="{6549FD5E-D45B-286E-2603-34904A3D8B6A}"/>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3119888" y="1375918"/>
                <a:ext cx="2549181" cy="2574672"/>
              </a:xfrm>
              <a:prstGeom prst="rect">
                <a:avLst/>
              </a:prstGeom>
            </p:spPr>
          </p:pic>
          <p:pic>
            <p:nvPicPr>
              <p:cNvPr id="27" name="Picture 26">
                <a:extLst>
                  <a:ext uri="{FF2B5EF4-FFF2-40B4-BE49-F238E27FC236}">
                    <a16:creationId xmlns:a16="http://schemas.microsoft.com/office/drawing/2014/main" id="{06DD9A09-D1D5-BE15-3D41-43D2C9B2683C}"/>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295996" y="1328801"/>
                <a:ext cx="2624937" cy="2651188"/>
              </a:xfrm>
              <a:prstGeom prst="rect">
                <a:avLst/>
              </a:prstGeom>
            </p:spPr>
          </p:pic>
          <p:sp>
            <p:nvSpPr>
              <p:cNvPr id="28" name="TextBox 27">
                <a:extLst>
                  <a:ext uri="{FF2B5EF4-FFF2-40B4-BE49-F238E27FC236}">
                    <a16:creationId xmlns:a16="http://schemas.microsoft.com/office/drawing/2014/main" id="{1BCAF5D0-56BC-514A-3B52-3EA149BD0E50}"/>
                  </a:ext>
                </a:extLst>
              </p:cNvPr>
              <p:cNvSpPr txBox="1"/>
              <p:nvPr/>
            </p:nvSpPr>
            <p:spPr>
              <a:xfrm>
                <a:off x="312289" y="975680"/>
                <a:ext cx="2700409" cy="343321"/>
              </a:xfrm>
              <a:prstGeom prst="rect">
                <a:avLst/>
              </a:prstGeom>
              <a:noFill/>
            </p:spPr>
            <p:txBody>
              <a:bodyPr wrap="none" rtlCol="0">
                <a:spAutoFit/>
              </a:bodyPr>
              <a:lstStyle/>
              <a:p>
                <a:r>
                  <a:rPr lang="en-US" sz="1050" b="1" dirty="0">
                    <a:solidFill>
                      <a:srgbClr val="C0504D"/>
                    </a:solidFill>
                    <a:latin typeface="Constantia" panose="02030602050306030303" pitchFamily="18" charset="0"/>
                  </a:rPr>
                  <a:t>Cavity without external generator</a:t>
                </a:r>
                <a:endParaRPr lang="en-GB" sz="1050" b="1" dirty="0">
                  <a:solidFill>
                    <a:srgbClr val="C0504D"/>
                  </a:solidFill>
                  <a:latin typeface="Constantia" panose="02030602050306030303" pitchFamily="18" charset="0"/>
                </a:endParaRPr>
              </a:p>
            </p:txBody>
          </p:sp>
          <p:sp>
            <p:nvSpPr>
              <p:cNvPr id="29" name="TextBox 28">
                <a:extLst>
                  <a:ext uri="{FF2B5EF4-FFF2-40B4-BE49-F238E27FC236}">
                    <a16:creationId xmlns:a16="http://schemas.microsoft.com/office/drawing/2014/main" id="{9890EDD1-AD36-34D7-0CF3-2E83B20294CC}"/>
                  </a:ext>
                </a:extLst>
              </p:cNvPr>
              <p:cNvSpPr txBox="1"/>
              <p:nvPr/>
            </p:nvSpPr>
            <p:spPr>
              <a:xfrm>
                <a:off x="3214251" y="1013747"/>
                <a:ext cx="2572717" cy="343321"/>
              </a:xfrm>
              <a:prstGeom prst="rect">
                <a:avLst/>
              </a:prstGeom>
              <a:noFill/>
            </p:spPr>
            <p:txBody>
              <a:bodyPr wrap="none" rtlCol="0">
                <a:spAutoFit/>
              </a:bodyPr>
              <a:lstStyle/>
              <a:p>
                <a:r>
                  <a:rPr lang="en-US" sz="1050" b="1" dirty="0">
                    <a:solidFill>
                      <a:srgbClr val="C0504D"/>
                    </a:solidFill>
                    <a:latin typeface="Constantia" panose="02030602050306030303" pitchFamily="18" charset="0"/>
                  </a:rPr>
                  <a:t>Cavity driven by external source</a:t>
                </a:r>
                <a:endParaRPr lang="en-GB" sz="1050" b="1" dirty="0">
                  <a:solidFill>
                    <a:srgbClr val="C0504D"/>
                  </a:solidFill>
                  <a:latin typeface="Constantia" panose="02030602050306030303" pitchFamily="18" charset="0"/>
                </a:endParaRPr>
              </a:p>
            </p:txBody>
          </p:sp>
        </p:grpSp>
        <p:sp>
          <p:nvSpPr>
            <p:cNvPr id="35" name="TextBox 34">
              <a:extLst>
                <a:ext uri="{FF2B5EF4-FFF2-40B4-BE49-F238E27FC236}">
                  <a16:creationId xmlns:a16="http://schemas.microsoft.com/office/drawing/2014/main" id="{CF7BE85B-FC7B-78BC-E231-3F4E6A93BC46}"/>
                </a:ext>
              </a:extLst>
            </p:cNvPr>
            <p:cNvSpPr txBox="1"/>
            <p:nvPr/>
          </p:nvSpPr>
          <p:spPr>
            <a:xfrm rot="16200000">
              <a:off x="4240852" y="5481579"/>
              <a:ext cx="1512806" cy="200055"/>
            </a:xfrm>
            <a:prstGeom prst="rect">
              <a:avLst/>
            </a:prstGeom>
            <a:noFill/>
          </p:spPr>
          <p:txBody>
            <a:bodyPr wrap="square">
              <a:spAutoFit/>
            </a:bodyPr>
            <a:lstStyle/>
            <a:p>
              <a:pPr marL="0" indent="0">
                <a:buNone/>
              </a:pPr>
              <a:r>
                <a:rPr lang="en-US" sz="700" dirty="0">
                  <a:latin typeface="Calibri" panose="020F0502020204030204" pitchFamily="34" charset="0"/>
                  <a:cs typeface="Calibri" panose="020F0502020204030204" pitchFamily="34" charset="0"/>
                </a:rPr>
                <a:t>H. </a:t>
              </a:r>
              <a:r>
                <a:rPr lang="en-US" sz="700" dirty="0" err="1">
                  <a:latin typeface="Calibri" panose="020F0502020204030204" pitchFamily="34" charset="0"/>
                  <a:cs typeface="Calibri" panose="020F0502020204030204" pitchFamily="34" charset="0"/>
                </a:rPr>
                <a:t>Damerau</a:t>
              </a:r>
              <a:r>
                <a:rPr lang="en-US" sz="700" dirty="0">
                  <a:latin typeface="Calibri" panose="020F0502020204030204" pitchFamily="34" charset="0"/>
                  <a:cs typeface="Calibri" panose="020F0502020204030204" pitchFamily="34" charset="0"/>
                </a:rPr>
                <a:t>,</a:t>
              </a:r>
              <a:r>
                <a:rPr lang="en-GB" sz="700" dirty="0">
                  <a:latin typeface="Calibri" panose="020F0502020204030204" pitchFamily="34" charset="0"/>
                  <a:cs typeface="Calibri" panose="020F0502020204030204" pitchFamily="34" charset="0"/>
                </a:rPr>
                <a:t>CAS,</a:t>
              </a:r>
              <a:r>
                <a:rPr lang="en-US" sz="700" dirty="0">
                  <a:solidFill>
                    <a:srgbClr val="000000"/>
                  </a:solidFill>
                  <a:latin typeface="Calibri" panose="020F0502020204030204" pitchFamily="34" charset="0"/>
                  <a:cs typeface="Calibri" panose="020F0502020204030204" pitchFamily="34" charset="0"/>
                </a:rPr>
                <a:t> 9 November 2022</a:t>
              </a:r>
              <a:endParaRPr lang="en-GB" sz="700" dirty="0">
                <a:latin typeface="Calibri" panose="020F0502020204030204" pitchFamily="34" charset="0"/>
                <a:cs typeface="Calibri" panose="020F0502020204030204" pitchFamily="34" charset="0"/>
              </a:endParaRPr>
            </a:p>
          </p:txBody>
        </p:sp>
      </p:grpSp>
      <p:grpSp>
        <p:nvGrpSpPr>
          <p:cNvPr id="36" name="Group 35">
            <a:extLst>
              <a:ext uri="{FF2B5EF4-FFF2-40B4-BE49-F238E27FC236}">
                <a16:creationId xmlns:a16="http://schemas.microsoft.com/office/drawing/2014/main" id="{EC843BC4-27DF-6643-A4B1-DC4E50D48FCA}"/>
              </a:ext>
            </a:extLst>
          </p:cNvPr>
          <p:cNvGrpSpPr/>
          <p:nvPr/>
        </p:nvGrpSpPr>
        <p:grpSpPr>
          <a:xfrm>
            <a:off x="9894703" y="801914"/>
            <a:ext cx="2244561" cy="1878666"/>
            <a:chOff x="9894703" y="801914"/>
            <a:chExt cx="2244561" cy="1878666"/>
          </a:xfrm>
        </p:grpSpPr>
        <p:pic>
          <p:nvPicPr>
            <p:cNvPr id="19" name="Picture 18">
              <a:extLst>
                <a:ext uri="{FF2B5EF4-FFF2-40B4-BE49-F238E27FC236}">
                  <a16:creationId xmlns:a16="http://schemas.microsoft.com/office/drawing/2014/main" id="{2A334B21-CF89-4B81-DAA7-DE87D1F282D1}"/>
                </a:ext>
              </a:extLst>
            </p:cNvPr>
            <p:cNvPicPr>
              <a:picLocks noChangeAspect="1"/>
            </p:cNvPicPr>
            <p:nvPr/>
          </p:nvPicPr>
          <p:blipFill>
            <a:blip r:embed="rId12"/>
            <a:stretch>
              <a:fillRect/>
            </a:stretch>
          </p:blipFill>
          <p:spPr>
            <a:xfrm>
              <a:off x="9894703" y="872154"/>
              <a:ext cx="2075284" cy="1709057"/>
            </a:xfrm>
            <a:prstGeom prst="rect">
              <a:avLst/>
            </a:prstGeom>
          </p:spPr>
        </p:pic>
        <p:sp>
          <p:nvSpPr>
            <p:cNvPr id="30" name="TextBox 29">
              <a:extLst>
                <a:ext uri="{FF2B5EF4-FFF2-40B4-BE49-F238E27FC236}">
                  <a16:creationId xmlns:a16="http://schemas.microsoft.com/office/drawing/2014/main" id="{379AD049-C88A-C198-A7C6-DE3C57D8C40C}"/>
                </a:ext>
              </a:extLst>
            </p:cNvPr>
            <p:cNvSpPr txBox="1"/>
            <p:nvPr/>
          </p:nvSpPr>
          <p:spPr>
            <a:xfrm rot="16200000">
              <a:off x="11115293" y="1656608"/>
              <a:ext cx="1878666" cy="169277"/>
            </a:xfrm>
            <a:prstGeom prst="rect">
              <a:avLst/>
            </a:prstGeom>
            <a:noFill/>
          </p:spPr>
          <p:txBody>
            <a:bodyPr wrap="square">
              <a:spAutoFit/>
            </a:bodyPr>
            <a:lstStyle/>
            <a:p>
              <a:r>
                <a:rPr lang="en-US" sz="500" dirty="0"/>
                <a:t>A. </a:t>
              </a:r>
              <a:r>
                <a:rPr lang="en-US" sz="500" dirty="0" err="1"/>
                <a:t>Grudiev</a:t>
              </a:r>
              <a:r>
                <a:rPr lang="en-US" sz="500" dirty="0"/>
                <a:t>, </a:t>
              </a:r>
              <a:r>
                <a:rPr lang="en-US" sz="500" dirty="0" err="1"/>
                <a:t>A.Lunin</a:t>
              </a:r>
              <a:r>
                <a:rPr lang="en-US" sz="500" dirty="0"/>
                <a:t>,. Phys. Rev. Special topics 14, 052001 (2011)</a:t>
              </a:r>
            </a:p>
          </p:txBody>
        </p:sp>
      </p:grpSp>
    </p:spTree>
    <p:extLst>
      <p:ext uri="{BB962C8B-B14F-4D97-AF65-F5344CB8AC3E}">
        <p14:creationId xmlns:p14="http://schemas.microsoft.com/office/powerpoint/2010/main" val="3236722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Effect transition="in" filter="fade">
                                      <p:cBhvr>
                                        <p:cTn id="7" dur="500"/>
                                        <p:tgtEl>
                                          <p:spTgt spid="4">
                                            <p:txEl>
                                              <p:pRg st="1" end="1"/>
                                            </p:txEl>
                                          </p:spTgt>
                                        </p:tgtEl>
                                      </p:cBhvr>
                                    </p:animEffect>
                                  </p:childTnLst>
                                </p:cTn>
                              </p:par>
                              <p:par>
                                <p:cTn id="8" presetID="10" presetClass="entr" presetSubtype="0" fill="hold" nodeType="withEffect">
                                  <p:stCondLst>
                                    <p:cond delay="0"/>
                                  </p:stCondLst>
                                  <p:childTnLst>
                                    <p:set>
                                      <p:cBhvr>
                                        <p:cTn id="9" dur="1" fill="hold">
                                          <p:stCondLst>
                                            <p:cond delay="0"/>
                                          </p:stCondLst>
                                        </p:cTn>
                                        <p:tgtEl>
                                          <p:spTgt spid="31"/>
                                        </p:tgtEl>
                                        <p:attrNameLst>
                                          <p:attrName>style.visibility</p:attrName>
                                        </p:attrNameLst>
                                      </p:cBhvr>
                                      <p:to>
                                        <p:strVal val="visible"/>
                                      </p:to>
                                    </p:set>
                                    <p:animEffect transition="in" filter="fade">
                                      <p:cBhvr>
                                        <p:cTn id="10" dur="500"/>
                                        <p:tgtEl>
                                          <p:spTgt spid="31"/>
                                        </p:tgtEl>
                                      </p:cBhvr>
                                    </p:animEffect>
                                  </p:childTnLst>
                                </p:cTn>
                              </p:par>
                            </p:childTnLst>
                          </p:cTn>
                        </p:par>
                      </p:childTnLst>
                    </p:cTn>
                  </p:par>
                  <p:par>
                    <p:cTn id="11" fill="hold">
                      <p:stCondLst>
                        <p:cond delay="indefinite"/>
                      </p:stCondLst>
                      <p:childTnLst>
                        <p:par>
                          <p:cTn id="12" fill="hold">
                            <p:stCondLst>
                              <p:cond delay="0"/>
                            </p:stCondLst>
                            <p:childTnLst>
                              <p:par>
                                <p:cTn id="13" presetID="22" presetClass="entr" presetSubtype="1" fill="hold" nodeType="clickEffect">
                                  <p:stCondLst>
                                    <p:cond delay="0"/>
                                  </p:stCondLst>
                                  <p:childTnLst>
                                    <p:set>
                                      <p:cBhvr>
                                        <p:cTn id="14" dur="1" fill="hold">
                                          <p:stCondLst>
                                            <p:cond delay="0"/>
                                          </p:stCondLst>
                                        </p:cTn>
                                        <p:tgtEl>
                                          <p:spTgt spid="60"/>
                                        </p:tgtEl>
                                        <p:attrNameLst>
                                          <p:attrName>style.visibility</p:attrName>
                                        </p:attrNameLst>
                                      </p:cBhvr>
                                      <p:to>
                                        <p:strVal val="visible"/>
                                      </p:to>
                                    </p:set>
                                    <p:animEffect transition="in" filter="wipe(up)">
                                      <p:cBhvr>
                                        <p:cTn id="15" dur="250"/>
                                        <p:tgtEl>
                                          <p:spTgt spid="60"/>
                                        </p:tgtEl>
                                      </p:cBhvr>
                                    </p:animEffect>
                                  </p:childTnLst>
                                </p:cTn>
                              </p:par>
                            </p:childTnLst>
                          </p:cTn>
                        </p:par>
                      </p:childTnLst>
                    </p:cTn>
                  </p:par>
                  <p:par>
                    <p:cTn id="16" fill="hold">
                      <p:stCondLst>
                        <p:cond delay="indefinite"/>
                      </p:stCondLst>
                      <p:childTnLst>
                        <p:par>
                          <p:cTn id="17" fill="hold">
                            <p:stCondLst>
                              <p:cond delay="0"/>
                            </p:stCondLst>
                            <p:childTnLst>
                              <p:par>
                                <p:cTn id="18" presetID="21" presetClass="entr" presetSubtype="1" fill="hold" grpId="0" nodeType="clickEffect">
                                  <p:stCondLst>
                                    <p:cond delay="0"/>
                                  </p:stCondLst>
                                  <p:childTnLst>
                                    <p:set>
                                      <p:cBhvr>
                                        <p:cTn id="19" dur="1" fill="hold">
                                          <p:stCondLst>
                                            <p:cond delay="0"/>
                                          </p:stCondLst>
                                        </p:cTn>
                                        <p:tgtEl>
                                          <p:spTgt spid="62"/>
                                        </p:tgtEl>
                                        <p:attrNameLst>
                                          <p:attrName>style.visibility</p:attrName>
                                        </p:attrNameLst>
                                      </p:cBhvr>
                                      <p:to>
                                        <p:strVal val="visible"/>
                                      </p:to>
                                    </p:set>
                                    <p:animEffect transition="in" filter="wheel(1)">
                                      <p:cBhvr>
                                        <p:cTn id="20" dur="500"/>
                                        <p:tgtEl>
                                          <p:spTgt spid="62"/>
                                        </p:tgtEl>
                                      </p:cBhvr>
                                    </p:animEffect>
                                  </p:childTnLst>
                                </p:cTn>
                              </p:par>
                            </p:childTnLst>
                          </p:cTn>
                        </p:par>
                      </p:childTnLst>
                    </p:cTn>
                  </p:par>
                  <p:par>
                    <p:cTn id="21" fill="hold">
                      <p:stCondLst>
                        <p:cond delay="indefinite"/>
                      </p:stCondLst>
                      <p:childTnLst>
                        <p:par>
                          <p:cTn id="22" fill="hold">
                            <p:stCondLst>
                              <p:cond delay="0"/>
                            </p:stCondLst>
                            <p:childTnLst>
                              <p:par>
                                <p:cTn id="23" presetID="21" presetClass="entr" presetSubtype="1" fill="hold" grpId="0" nodeType="clickEffect">
                                  <p:stCondLst>
                                    <p:cond delay="0"/>
                                  </p:stCondLst>
                                  <p:childTnLst>
                                    <p:set>
                                      <p:cBhvr>
                                        <p:cTn id="24" dur="1" fill="hold">
                                          <p:stCondLst>
                                            <p:cond delay="0"/>
                                          </p:stCondLst>
                                        </p:cTn>
                                        <p:tgtEl>
                                          <p:spTgt spid="63"/>
                                        </p:tgtEl>
                                        <p:attrNameLst>
                                          <p:attrName>style.visibility</p:attrName>
                                        </p:attrNameLst>
                                      </p:cBhvr>
                                      <p:to>
                                        <p:strVal val="visible"/>
                                      </p:to>
                                    </p:set>
                                    <p:animEffect transition="in" filter="wheel(1)">
                                      <p:cBhvr>
                                        <p:cTn id="25" dur="500"/>
                                        <p:tgtEl>
                                          <p:spTgt spid="63"/>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presetSubtype="0" fill="hold" nodeType="clickEffect">
                                  <p:stCondLst>
                                    <p:cond delay="0"/>
                                  </p:stCondLst>
                                  <p:childTnLst>
                                    <p:set>
                                      <p:cBhvr>
                                        <p:cTn id="29" dur="1" fill="hold">
                                          <p:stCondLst>
                                            <p:cond delay="0"/>
                                          </p:stCondLst>
                                        </p:cTn>
                                        <p:tgtEl>
                                          <p:spTgt spid="5"/>
                                        </p:tgtEl>
                                        <p:attrNameLst>
                                          <p:attrName>style.visibility</p:attrName>
                                        </p:attrNameLst>
                                      </p:cBhvr>
                                      <p:to>
                                        <p:strVal val="visible"/>
                                      </p:to>
                                    </p:set>
                                    <p:animEffect transition="in" filter="fade">
                                      <p:cBhvr>
                                        <p:cTn id="30" dur="500"/>
                                        <p:tgtEl>
                                          <p:spTgt spid="5"/>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nodeType="clickEffect">
                                  <p:stCondLst>
                                    <p:cond delay="0"/>
                                  </p:stCondLst>
                                  <p:childTnLst>
                                    <p:set>
                                      <p:cBhvr>
                                        <p:cTn id="34" dur="1" fill="hold">
                                          <p:stCondLst>
                                            <p:cond delay="0"/>
                                          </p:stCondLst>
                                        </p:cTn>
                                        <p:tgtEl>
                                          <p:spTgt spid="4">
                                            <p:txEl>
                                              <p:pRg st="2" end="2"/>
                                            </p:txEl>
                                          </p:spTgt>
                                        </p:tgtEl>
                                        <p:attrNameLst>
                                          <p:attrName>style.visibility</p:attrName>
                                        </p:attrNameLst>
                                      </p:cBhvr>
                                      <p:to>
                                        <p:strVal val="visible"/>
                                      </p:to>
                                    </p:set>
                                    <p:animEffect transition="in" filter="fade">
                                      <p:cBhvr>
                                        <p:cTn id="35" dur="500"/>
                                        <p:tgtEl>
                                          <p:spTgt spid="4">
                                            <p:txEl>
                                              <p:pRg st="2" end="2"/>
                                            </p:txEl>
                                          </p:spTgt>
                                        </p:tgtEl>
                                      </p:cBhvr>
                                    </p:animEffect>
                                  </p:childTnLst>
                                </p:cTn>
                              </p:par>
                              <p:par>
                                <p:cTn id="36" presetID="10" presetClass="entr" presetSubtype="0" fill="hold" nodeType="withEffect">
                                  <p:stCondLst>
                                    <p:cond delay="0"/>
                                  </p:stCondLst>
                                  <p:childTnLst>
                                    <p:set>
                                      <p:cBhvr>
                                        <p:cTn id="37" dur="1" fill="hold">
                                          <p:stCondLst>
                                            <p:cond delay="0"/>
                                          </p:stCondLst>
                                        </p:cTn>
                                        <p:tgtEl>
                                          <p:spTgt spid="4">
                                            <p:txEl>
                                              <p:pRg st="3" end="3"/>
                                            </p:txEl>
                                          </p:spTgt>
                                        </p:tgtEl>
                                        <p:attrNameLst>
                                          <p:attrName>style.visibility</p:attrName>
                                        </p:attrNameLst>
                                      </p:cBhvr>
                                      <p:to>
                                        <p:strVal val="visible"/>
                                      </p:to>
                                    </p:set>
                                    <p:animEffect transition="in" filter="fade">
                                      <p:cBhvr>
                                        <p:cTn id="38" dur="500"/>
                                        <p:tgtEl>
                                          <p:spTgt spid="4">
                                            <p:txEl>
                                              <p:pRg st="3" end="3"/>
                                            </p:txEl>
                                          </p:spTgt>
                                        </p:tgtEl>
                                      </p:cBhvr>
                                    </p:animEffect>
                                  </p:childTnLst>
                                </p:cTn>
                              </p:par>
                              <p:par>
                                <p:cTn id="39" presetID="10" presetClass="entr" presetSubtype="0" fill="hold" nodeType="withEffect">
                                  <p:stCondLst>
                                    <p:cond delay="0"/>
                                  </p:stCondLst>
                                  <p:childTnLst>
                                    <p:set>
                                      <p:cBhvr>
                                        <p:cTn id="40" dur="1" fill="hold">
                                          <p:stCondLst>
                                            <p:cond delay="0"/>
                                          </p:stCondLst>
                                        </p:cTn>
                                        <p:tgtEl>
                                          <p:spTgt spid="4">
                                            <p:txEl>
                                              <p:pRg st="4" end="4"/>
                                            </p:txEl>
                                          </p:spTgt>
                                        </p:tgtEl>
                                        <p:attrNameLst>
                                          <p:attrName>style.visibility</p:attrName>
                                        </p:attrNameLst>
                                      </p:cBhvr>
                                      <p:to>
                                        <p:strVal val="visible"/>
                                      </p:to>
                                    </p:set>
                                    <p:animEffect transition="in" filter="fade">
                                      <p:cBhvr>
                                        <p:cTn id="41" dur="500"/>
                                        <p:tgtEl>
                                          <p:spTgt spid="4">
                                            <p:txEl>
                                              <p:pRg st="4" end="4"/>
                                            </p:txEl>
                                          </p:spTgt>
                                        </p:tgtEl>
                                      </p:cBhvr>
                                    </p:animEffect>
                                  </p:childTnLst>
                                </p:cTn>
                              </p:par>
                              <p:par>
                                <p:cTn id="42" presetID="10" presetClass="entr" presetSubtype="0" fill="hold" nodeType="withEffect">
                                  <p:stCondLst>
                                    <p:cond delay="0"/>
                                  </p:stCondLst>
                                  <p:childTnLst>
                                    <p:set>
                                      <p:cBhvr>
                                        <p:cTn id="43" dur="1" fill="hold">
                                          <p:stCondLst>
                                            <p:cond delay="0"/>
                                          </p:stCondLst>
                                        </p:cTn>
                                        <p:tgtEl>
                                          <p:spTgt spid="20"/>
                                        </p:tgtEl>
                                        <p:attrNameLst>
                                          <p:attrName>style.visibility</p:attrName>
                                        </p:attrNameLst>
                                      </p:cBhvr>
                                      <p:to>
                                        <p:strVal val="visible"/>
                                      </p:to>
                                    </p:set>
                                    <p:animEffect transition="in" filter="fade">
                                      <p:cBhvr>
                                        <p:cTn id="44" dur="500"/>
                                        <p:tgtEl>
                                          <p:spTgt spid="20"/>
                                        </p:tgtEl>
                                      </p:cBhvr>
                                    </p:animEffect>
                                  </p:childTnLst>
                                </p:cTn>
                              </p:par>
                              <p:par>
                                <p:cTn id="45" presetID="10" presetClass="entr" presetSubtype="0" fill="hold" nodeType="with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500"/>
                                        <p:tgtEl>
                                          <p:spTgt spid="14"/>
                                        </p:tgtEl>
                                      </p:cBhvr>
                                    </p:animEffect>
                                  </p:childTnLst>
                                </p:cTn>
                              </p:par>
                              <p:par>
                                <p:cTn id="48" presetID="10" presetClass="entr" presetSubtype="0" fill="hold" nodeType="withEffect">
                                  <p:stCondLst>
                                    <p:cond delay="0"/>
                                  </p:stCondLst>
                                  <p:childTnLst>
                                    <p:set>
                                      <p:cBhvr>
                                        <p:cTn id="49" dur="1" fill="hold">
                                          <p:stCondLst>
                                            <p:cond delay="0"/>
                                          </p:stCondLst>
                                        </p:cTn>
                                        <p:tgtEl>
                                          <p:spTgt spid="37"/>
                                        </p:tgtEl>
                                        <p:attrNameLst>
                                          <p:attrName>style.visibility</p:attrName>
                                        </p:attrNameLst>
                                      </p:cBhvr>
                                      <p:to>
                                        <p:strVal val="visible"/>
                                      </p:to>
                                    </p:set>
                                    <p:animEffect transition="in" filter="fade">
                                      <p:cBhvr>
                                        <p:cTn id="50" dur="500"/>
                                        <p:tgtEl>
                                          <p:spTgt spid="37"/>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nodeType="clickEffect">
                                  <p:stCondLst>
                                    <p:cond delay="0"/>
                                  </p:stCondLst>
                                  <p:childTnLst>
                                    <p:set>
                                      <p:cBhvr>
                                        <p:cTn id="54" dur="1" fill="hold">
                                          <p:stCondLst>
                                            <p:cond delay="0"/>
                                          </p:stCondLst>
                                        </p:cTn>
                                        <p:tgtEl>
                                          <p:spTgt spid="6"/>
                                        </p:tgtEl>
                                        <p:attrNameLst>
                                          <p:attrName>style.visibility</p:attrName>
                                        </p:attrNameLst>
                                      </p:cBhvr>
                                      <p:to>
                                        <p:strVal val="visible"/>
                                      </p:to>
                                    </p:set>
                                    <p:animEffect transition="in" filter="fade">
                                      <p:cBhvr>
                                        <p:cTn id="55" dur="500"/>
                                        <p:tgtEl>
                                          <p:spTgt spid="6"/>
                                        </p:tgtEl>
                                      </p:cBhvr>
                                    </p:animEffect>
                                  </p:childTnLst>
                                </p:cTn>
                              </p:par>
                            </p:childTnLst>
                          </p:cTn>
                        </p:par>
                      </p:childTnLst>
                    </p:cTn>
                  </p:par>
                  <p:par>
                    <p:cTn id="56" fill="hold">
                      <p:stCondLst>
                        <p:cond delay="indefinite"/>
                      </p:stCondLst>
                      <p:childTnLst>
                        <p:par>
                          <p:cTn id="57" fill="hold">
                            <p:stCondLst>
                              <p:cond delay="0"/>
                            </p:stCondLst>
                            <p:childTnLst>
                              <p:par>
                                <p:cTn id="58" presetID="22" presetClass="entr" presetSubtype="1" fill="hold" nodeType="clickEffect">
                                  <p:stCondLst>
                                    <p:cond delay="0"/>
                                  </p:stCondLst>
                                  <p:childTnLst>
                                    <p:set>
                                      <p:cBhvr>
                                        <p:cTn id="59" dur="1" fill="hold">
                                          <p:stCondLst>
                                            <p:cond delay="0"/>
                                          </p:stCondLst>
                                        </p:cTn>
                                        <p:tgtEl>
                                          <p:spTgt spid="61"/>
                                        </p:tgtEl>
                                        <p:attrNameLst>
                                          <p:attrName>style.visibility</p:attrName>
                                        </p:attrNameLst>
                                      </p:cBhvr>
                                      <p:to>
                                        <p:strVal val="visible"/>
                                      </p:to>
                                    </p:set>
                                    <p:animEffect transition="in" filter="wipe(up)">
                                      <p:cBhvr>
                                        <p:cTn id="60" dur="500"/>
                                        <p:tgtEl>
                                          <p:spTgt spid="61"/>
                                        </p:tgtEl>
                                      </p:cBhvr>
                                    </p:animEffect>
                                  </p:childTnLst>
                                </p:cTn>
                              </p:par>
                              <p:par>
                                <p:cTn id="61" presetID="10" presetClass="entr" presetSubtype="0" fill="hold" nodeType="withEffect">
                                  <p:stCondLst>
                                    <p:cond delay="0"/>
                                  </p:stCondLst>
                                  <p:childTnLst>
                                    <p:set>
                                      <p:cBhvr>
                                        <p:cTn id="62" dur="1" fill="hold">
                                          <p:stCondLst>
                                            <p:cond delay="0"/>
                                          </p:stCondLst>
                                        </p:cTn>
                                        <p:tgtEl>
                                          <p:spTgt spid="36"/>
                                        </p:tgtEl>
                                        <p:attrNameLst>
                                          <p:attrName>style.visibility</p:attrName>
                                        </p:attrNameLst>
                                      </p:cBhvr>
                                      <p:to>
                                        <p:strVal val="visible"/>
                                      </p:to>
                                    </p:set>
                                    <p:animEffect transition="in" filter="fade">
                                      <p:cBhvr>
                                        <p:cTn id="63" dur="500"/>
                                        <p:tgtEl>
                                          <p:spTgt spid="3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2" grpId="0" animBg="1"/>
      <p:bldP spid="63"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09857E05-E271-4F16-DB0E-E0EC693224DF}"/>
              </a:ext>
            </a:extLst>
          </p:cNvPr>
          <p:cNvSpPr>
            <a:spLocks noGrp="1"/>
          </p:cNvSpPr>
          <p:nvPr>
            <p:ph type="sldNum" sz="quarter" idx="12"/>
          </p:nvPr>
        </p:nvSpPr>
        <p:spPr/>
        <p:txBody>
          <a:bodyPr/>
          <a:lstStyle/>
          <a:p>
            <a:fld id="{5CA7FF84-C275-44FB-B270-0E1F5CE1314E}" type="slidenum">
              <a:rPr lang="en-US" smtClean="0"/>
              <a:t>8</a:t>
            </a:fld>
            <a:endParaRPr lang="en-US" dirty="0"/>
          </a:p>
        </p:txBody>
      </p:sp>
      <p:pic>
        <p:nvPicPr>
          <p:cNvPr id="6" name="Picture 12" descr="Beneficiaries - Logo Cern Clipart (591x591), Png Download">
            <a:extLst>
              <a:ext uri="{FF2B5EF4-FFF2-40B4-BE49-F238E27FC236}">
                <a16:creationId xmlns:a16="http://schemas.microsoft.com/office/drawing/2014/main" id="{8E295C80-AC8D-04C8-D13E-78E18B4992FC}"/>
              </a:ext>
            </a:extLst>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8313686" y="2091215"/>
            <a:ext cx="934861" cy="934861"/>
          </a:xfrm>
          <a:prstGeom prst="rect">
            <a:avLst/>
          </a:prstGeom>
          <a:noFill/>
          <a:ln>
            <a:noFill/>
          </a:ln>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8EF8DB5A-F9F9-6CD0-88C8-17E36F9A8D20}"/>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213279" y="4225898"/>
            <a:ext cx="1135673" cy="561720"/>
          </a:xfrm>
          <a:prstGeom prst="rect">
            <a:avLst/>
          </a:prstGeom>
          <a:ln>
            <a:noFill/>
          </a:ln>
          <a:effectLst/>
        </p:spPr>
      </p:pic>
      <p:pic>
        <p:nvPicPr>
          <p:cNvPr id="8" name="Picture 2">
            <a:extLst>
              <a:ext uri="{FF2B5EF4-FFF2-40B4-BE49-F238E27FC236}">
                <a16:creationId xmlns:a16="http://schemas.microsoft.com/office/drawing/2014/main" id="{A5E9D539-A419-ECE7-4E32-FC7AF2FB664F}"/>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8299216" y="3095223"/>
            <a:ext cx="963800" cy="963800"/>
          </a:xfrm>
          <a:prstGeom prst="rect">
            <a:avLst/>
          </a:prstGeom>
          <a:noFill/>
          <a:extLst>
            <a:ext uri="{909E8E84-426E-40DD-AFC4-6F175D3DCCD1}">
              <a14:hiddenFill xmlns:a14="http://schemas.microsoft.com/office/drawing/2010/main">
                <a:solidFill>
                  <a:srgbClr val="FFFFFF"/>
                </a:solidFill>
              </a14:hiddenFill>
            </a:ext>
          </a:extLst>
        </p:spPr>
      </p:pic>
      <p:sp>
        <p:nvSpPr>
          <p:cNvPr id="9" name="Content Placeholder 1">
            <a:extLst>
              <a:ext uri="{FF2B5EF4-FFF2-40B4-BE49-F238E27FC236}">
                <a16:creationId xmlns:a16="http://schemas.microsoft.com/office/drawing/2014/main" id="{23A9142A-59DC-47F3-AE0F-DFB2CECFD81E}"/>
              </a:ext>
            </a:extLst>
          </p:cNvPr>
          <p:cNvSpPr txBox="1">
            <a:spLocks/>
          </p:cNvSpPr>
          <p:nvPr/>
        </p:nvSpPr>
        <p:spPr>
          <a:xfrm>
            <a:off x="1829963" y="1882668"/>
            <a:ext cx="6046711" cy="3218722"/>
          </a:xfrm>
          <a:prstGeom prst="rect">
            <a:avLst/>
          </a:prstGeom>
          <a:ln w="57150">
            <a:solidFill>
              <a:schemeClr val="accent2"/>
            </a:solidFill>
          </a:ln>
        </p:spPr>
        <p:txBody>
          <a:bodyPr vert="horz" lIns="91440" tIns="45720" rIns="91440" bIns="45720" rtlCol="0">
            <a:normAutofit/>
          </a:bodyPr>
          <a:lstStyle>
            <a:lvl1pPr marL="342900" indent="-342900" algn="l" defTabSz="914400" rtl="0" eaLnBrk="1" latinLnBrk="0" hangingPunct="1">
              <a:lnSpc>
                <a:spcPct val="90000"/>
              </a:lnSpc>
              <a:spcBef>
                <a:spcPts val="1000"/>
              </a:spcBef>
              <a:buClr>
                <a:schemeClr val="accent1"/>
              </a:buClr>
              <a:buFont typeface="Wingdings" panose="05000000000000000000" pitchFamily="2" charset="2"/>
              <a:buChar char="v"/>
              <a:defRPr sz="20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p>
          <a:p>
            <a:r>
              <a:rPr lang="en-US" sz="2400" dirty="0">
                <a:solidFill>
                  <a:schemeClr val="bg2">
                    <a:lumMod val="90000"/>
                  </a:schemeClr>
                </a:solidFill>
              </a:rPr>
              <a:t>Introduction</a:t>
            </a:r>
          </a:p>
          <a:p>
            <a:r>
              <a:rPr lang="en-US" sz="2400" dirty="0">
                <a:solidFill>
                  <a:schemeClr val="bg2">
                    <a:lumMod val="90000"/>
                  </a:schemeClr>
                </a:solidFill>
              </a:rPr>
              <a:t>Beam Loading effect</a:t>
            </a:r>
          </a:p>
          <a:p>
            <a:r>
              <a:rPr lang="en-US" sz="2400" dirty="0">
                <a:solidFill>
                  <a:schemeClr val="bg2">
                    <a:lumMod val="90000"/>
                  </a:schemeClr>
                </a:solidFill>
              </a:rPr>
              <a:t>RF-Track and Beam Loading</a:t>
            </a:r>
          </a:p>
          <a:p>
            <a:r>
              <a:rPr lang="en-US" sz="2400" dirty="0">
                <a:solidFill>
                  <a:schemeClr val="bg2">
                    <a:lumMod val="90000"/>
                  </a:schemeClr>
                </a:solidFill>
              </a:rPr>
              <a:t>Simulation and Results</a:t>
            </a:r>
          </a:p>
          <a:p>
            <a:r>
              <a:rPr lang="en-US" sz="2400" dirty="0">
                <a:solidFill>
                  <a:schemeClr val="bg2">
                    <a:lumMod val="90000"/>
                  </a:schemeClr>
                </a:solidFill>
              </a:rPr>
              <a:t>Summery</a:t>
            </a:r>
          </a:p>
          <a:p>
            <a:endParaRPr lang="en-US" sz="2400" dirty="0"/>
          </a:p>
          <a:p>
            <a:endParaRPr lang="en-US" sz="2400" dirty="0"/>
          </a:p>
        </p:txBody>
      </p:sp>
      <p:sp>
        <p:nvSpPr>
          <p:cNvPr id="10" name="Content Placeholder 1">
            <a:extLst>
              <a:ext uri="{FF2B5EF4-FFF2-40B4-BE49-F238E27FC236}">
                <a16:creationId xmlns:a16="http://schemas.microsoft.com/office/drawing/2014/main" id="{4D129783-1601-14E9-47EA-1E1DA9F446F0}"/>
              </a:ext>
            </a:extLst>
          </p:cNvPr>
          <p:cNvSpPr txBox="1">
            <a:spLocks/>
          </p:cNvSpPr>
          <p:nvPr/>
        </p:nvSpPr>
        <p:spPr>
          <a:xfrm>
            <a:off x="1829962" y="1882668"/>
            <a:ext cx="6046711" cy="3218722"/>
          </a:xfrm>
          <a:prstGeom prst="rect">
            <a:avLst/>
          </a:prstGeom>
          <a:ln w="57150">
            <a:solidFill>
              <a:schemeClr val="accent2"/>
            </a:solidFill>
          </a:ln>
        </p:spPr>
        <p:txBody>
          <a:bodyPr vert="horz" lIns="91440" tIns="45720" rIns="91440" bIns="45720" rtlCol="0">
            <a:normAutofit/>
          </a:bodyPr>
          <a:lstStyle>
            <a:lvl1pPr marL="342900" indent="-342900" algn="l" defTabSz="914400" rtl="0" eaLnBrk="1" latinLnBrk="0" hangingPunct="1">
              <a:lnSpc>
                <a:spcPct val="90000"/>
              </a:lnSpc>
              <a:spcBef>
                <a:spcPts val="1000"/>
              </a:spcBef>
              <a:buClr>
                <a:schemeClr val="accent1"/>
              </a:buClr>
              <a:buFont typeface="Wingdings" panose="05000000000000000000" pitchFamily="2" charset="2"/>
              <a:buChar char="v"/>
              <a:defRPr sz="2000" kern="1200">
                <a:solidFill>
                  <a:schemeClr val="tx1"/>
                </a:solidFill>
                <a:latin typeface="Times New Roman" panose="02020603050405020304" pitchFamily="18" charset="0"/>
                <a:ea typeface="+mn-ea"/>
                <a:cs typeface="Times New Roman" panose="02020603050405020304" pitchFamily="18"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914400" indent="0" algn="l" defTabSz="914400" rtl="0" eaLnBrk="1" latinLnBrk="0" hangingPunct="1">
              <a:lnSpc>
                <a:spcPct val="90000"/>
              </a:lnSpc>
              <a:spcBef>
                <a:spcPts val="500"/>
              </a:spcBef>
              <a:buFont typeface="Arial" panose="020B0604020202020204" pitchFamily="34" charset="0"/>
              <a:buNone/>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endParaRPr lang="en-US" sz="2400" dirty="0"/>
          </a:p>
          <a:p>
            <a:r>
              <a:rPr lang="en-US" sz="2400" dirty="0">
                <a:solidFill>
                  <a:schemeClr val="bg2">
                    <a:lumMod val="90000"/>
                  </a:schemeClr>
                </a:solidFill>
              </a:rPr>
              <a:t>Introduction</a:t>
            </a:r>
          </a:p>
          <a:p>
            <a:r>
              <a:rPr lang="en-US" sz="2400" dirty="0">
                <a:solidFill>
                  <a:schemeClr val="bg2">
                    <a:lumMod val="90000"/>
                  </a:schemeClr>
                </a:solidFill>
              </a:rPr>
              <a:t>Beam Loading effect</a:t>
            </a:r>
          </a:p>
          <a:p>
            <a:r>
              <a:rPr lang="en-US" sz="2400" dirty="0"/>
              <a:t>RF-Track and Beam Loading</a:t>
            </a:r>
          </a:p>
          <a:p>
            <a:r>
              <a:rPr lang="en-US" sz="2400" dirty="0">
                <a:solidFill>
                  <a:schemeClr val="bg2">
                    <a:lumMod val="90000"/>
                  </a:schemeClr>
                </a:solidFill>
              </a:rPr>
              <a:t>Simulation and Results</a:t>
            </a:r>
          </a:p>
          <a:p>
            <a:r>
              <a:rPr lang="en-US" sz="2400" dirty="0">
                <a:solidFill>
                  <a:schemeClr val="bg2">
                    <a:lumMod val="90000"/>
                  </a:schemeClr>
                </a:solidFill>
              </a:rPr>
              <a:t>Summery</a:t>
            </a:r>
          </a:p>
          <a:p>
            <a:endParaRPr lang="en-US" sz="2400" dirty="0"/>
          </a:p>
          <a:p>
            <a:endParaRPr lang="en-US" sz="2400" dirty="0"/>
          </a:p>
        </p:txBody>
      </p:sp>
    </p:spTree>
    <p:extLst>
      <p:ext uri="{BB962C8B-B14F-4D97-AF65-F5344CB8AC3E}">
        <p14:creationId xmlns:p14="http://schemas.microsoft.com/office/powerpoint/2010/main" val="23852076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8" fill="hold" nodeType="withEffect">
                                  <p:stCondLst>
                                    <p:cond delay="0"/>
                                  </p:stCondLst>
                                  <p:childTnLst>
                                    <p:set>
                                      <p:cBhvr>
                                        <p:cTn id="6" dur="1" fill="hold">
                                          <p:stCondLst>
                                            <p:cond delay="0"/>
                                          </p:stCondLst>
                                        </p:cTn>
                                        <p:tgtEl>
                                          <p:spTgt spid="10">
                                            <p:txEl>
                                              <p:pRg st="3" end="3"/>
                                            </p:txEl>
                                          </p:spTgt>
                                        </p:tgtEl>
                                        <p:attrNameLst>
                                          <p:attrName>style.visibility</p:attrName>
                                        </p:attrNameLst>
                                      </p:cBhvr>
                                      <p:to>
                                        <p:strVal val="visible"/>
                                      </p:to>
                                    </p:set>
                                    <p:animEffect transition="in" filter="wipe(left)">
                                      <p:cBhvr>
                                        <p:cTn id="7"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48699C-C62E-52AC-1869-58849CBF024C}"/>
              </a:ext>
            </a:extLst>
          </p:cNvPr>
          <p:cNvSpPr>
            <a:spLocks noGrp="1"/>
          </p:cNvSpPr>
          <p:nvPr>
            <p:ph type="title"/>
          </p:nvPr>
        </p:nvSpPr>
        <p:spPr/>
        <p:txBody>
          <a:bodyPr/>
          <a:lstStyle/>
          <a:p>
            <a:r>
              <a:rPr lang="en-US" dirty="0"/>
              <a:t>About </a:t>
            </a:r>
            <a:r>
              <a:rPr lang="en-US" dirty="0" err="1"/>
              <a:t>RF_Track</a:t>
            </a:r>
            <a:endParaRPr lang="en-US" dirty="0"/>
          </a:p>
        </p:txBody>
      </p:sp>
      <p:sp>
        <p:nvSpPr>
          <p:cNvPr id="3" name="Content Placeholder 2">
            <a:extLst>
              <a:ext uri="{FF2B5EF4-FFF2-40B4-BE49-F238E27FC236}">
                <a16:creationId xmlns:a16="http://schemas.microsoft.com/office/drawing/2014/main" id="{B861FA9A-9FED-FECB-5115-DA16CF42F6DF}"/>
              </a:ext>
            </a:extLst>
          </p:cNvPr>
          <p:cNvSpPr>
            <a:spLocks noGrp="1"/>
          </p:cNvSpPr>
          <p:nvPr>
            <p:ph idx="1"/>
          </p:nvPr>
        </p:nvSpPr>
        <p:spPr>
          <a:xfrm>
            <a:off x="599239" y="927036"/>
            <a:ext cx="10515600" cy="5653965"/>
          </a:xfrm>
        </p:spPr>
        <p:txBody>
          <a:bodyPr>
            <a:normAutofit/>
          </a:bodyPr>
          <a:lstStyle/>
          <a:p>
            <a:r>
              <a:rPr lang="en-US" sz="1600" b="0" i="0" dirty="0">
                <a:effectLst/>
                <a:latin typeface="Calibri" panose="020F0502020204030204" pitchFamily="34" charset="0"/>
                <a:cs typeface="Calibri" panose="020F0502020204030204" pitchFamily="34" charset="0"/>
              </a:rPr>
              <a:t>a novel tracking code developed by Andrea </a:t>
            </a:r>
            <a:r>
              <a:rPr lang="en-US" sz="1600" dirty="0">
                <a:latin typeface="Calibri" panose="020F0502020204030204" pitchFamily="34" charset="0"/>
                <a:cs typeface="Calibri" panose="020F0502020204030204" pitchFamily="34" charset="0"/>
              </a:rPr>
              <a:t>L</a:t>
            </a:r>
            <a:r>
              <a:rPr lang="en-US" sz="1600" b="0" i="0" dirty="0">
                <a:effectLst/>
                <a:latin typeface="Calibri" panose="020F0502020204030204" pitchFamily="34" charset="0"/>
                <a:cs typeface="Calibri" panose="020F0502020204030204" pitchFamily="34" charset="0"/>
              </a:rPr>
              <a:t>atina </a:t>
            </a:r>
          </a:p>
          <a:p>
            <a:r>
              <a:rPr lang="en-US" sz="1600" b="0" i="0" dirty="0">
                <a:effectLst/>
                <a:latin typeface="Calibri" panose="020F0502020204030204" pitchFamily="34" charset="0"/>
                <a:cs typeface="Calibri" panose="020F0502020204030204" pitchFamily="34" charset="0"/>
              </a:rPr>
              <a:t>transport beams of particles</a:t>
            </a:r>
          </a:p>
          <a:p>
            <a:pPr lvl="1"/>
            <a:r>
              <a:rPr lang="en-US" sz="1600" b="0" i="0" dirty="0">
                <a:effectLst/>
                <a:latin typeface="Calibri" panose="020F0502020204030204" pitchFamily="34" charset="0"/>
                <a:cs typeface="Calibri" panose="020F0502020204030204" pitchFamily="34" charset="0"/>
              </a:rPr>
              <a:t>solving fully relativistic equations of motion</a:t>
            </a:r>
          </a:p>
          <a:p>
            <a:pPr lvl="1"/>
            <a:r>
              <a:rPr lang="en-US" sz="1600" b="0" i="0" dirty="0">
                <a:effectLst/>
                <a:latin typeface="Calibri" panose="020F0502020204030204" pitchFamily="34" charset="0"/>
                <a:cs typeface="Calibri" panose="020F0502020204030204" pitchFamily="34" charset="0"/>
              </a:rPr>
              <a:t>using parallel algorithms</a:t>
            </a:r>
          </a:p>
          <a:p>
            <a:pPr lvl="1"/>
            <a:r>
              <a:rPr lang="en-US" sz="1600" b="0" i="0" dirty="0">
                <a:effectLst/>
                <a:latin typeface="Calibri" panose="020F0502020204030204" pitchFamily="34" charset="0"/>
                <a:cs typeface="Calibri" panose="020F0502020204030204" pitchFamily="34" charset="0"/>
              </a:rPr>
              <a:t>written in optimized and parallel C++</a:t>
            </a:r>
          </a:p>
          <a:p>
            <a:pPr lvl="1"/>
            <a:r>
              <a:rPr lang="en-US" sz="1600" dirty="0">
                <a:latin typeface="Calibri" panose="020F0502020204030204" pitchFamily="34" charset="0"/>
                <a:cs typeface="Calibri" panose="020F0502020204030204" pitchFamily="34" charset="0"/>
              </a:rPr>
              <a:t>user interfaces </a:t>
            </a:r>
            <a:r>
              <a:rPr lang="en-US" sz="1600" b="0" i="0" dirty="0">
                <a:effectLst/>
                <a:latin typeface="Calibri" panose="020F0502020204030204" pitchFamily="34" charset="0"/>
                <a:cs typeface="Calibri" panose="020F0502020204030204" pitchFamily="34" charset="0"/>
              </a:rPr>
              <a:t>scripting languages </a:t>
            </a:r>
          </a:p>
          <a:p>
            <a:pPr lvl="2">
              <a:buFont typeface="Courier New" panose="02070309020205020404" pitchFamily="49" charset="0"/>
              <a:buChar char="o"/>
            </a:pPr>
            <a:r>
              <a:rPr lang="en-US" sz="1600" b="0" i="0" dirty="0">
                <a:effectLst/>
                <a:latin typeface="Calibri" panose="020F0502020204030204" pitchFamily="34" charset="0"/>
                <a:cs typeface="Calibri" panose="020F0502020204030204" pitchFamily="34" charset="0"/>
              </a:rPr>
              <a:t>  Octave </a:t>
            </a:r>
            <a:endParaRPr lang="fa-IR" sz="1600" b="0" i="0" dirty="0">
              <a:effectLst/>
              <a:latin typeface="Calibri" panose="020F0502020204030204" pitchFamily="34" charset="0"/>
              <a:cs typeface="Calibri" panose="020F0502020204030204" pitchFamily="34" charset="0"/>
            </a:endParaRPr>
          </a:p>
          <a:p>
            <a:pPr lvl="2">
              <a:buFont typeface="Courier New" panose="02070309020205020404" pitchFamily="49" charset="0"/>
              <a:buChar char="o"/>
            </a:pPr>
            <a:r>
              <a:rPr lang="en-US" sz="1600" b="0" i="0" dirty="0">
                <a:effectLst/>
                <a:latin typeface="Calibri" panose="020F0502020204030204" pitchFamily="34" charset="0"/>
                <a:cs typeface="Calibri" panose="020F0502020204030204" pitchFamily="34" charset="0"/>
              </a:rPr>
              <a:t> Python</a:t>
            </a:r>
          </a:p>
          <a:p>
            <a:r>
              <a:rPr lang="en-US" sz="1600" b="0" i="0" dirty="0">
                <a:effectLst/>
                <a:latin typeface="Calibri" panose="020F0502020204030204" pitchFamily="34" charset="0"/>
                <a:cs typeface="Calibri" panose="020F0502020204030204" pitchFamily="34" charset="0"/>
              </a:rPr>
              <a:t> RF-Track has been tested successfully in several cases: </a:t>
            </a:r>
          </a:p>
          <a:p>
            <a:pPr lvl="1"/>
            <a:r>
              <a:rPr lang="en-US" sz="1600" b="0" i="0" dirty="0">
                <a:effectLst/>
                <a:latin typeface="Calibri" panose="020F0502020204030204" pitchFamily="34" charset="0"/>
                <a:cs typeface="Calibri" panose="020F0502020204030204" pitchFamily="34" charset="0"/>
              </a:rPr>
              <a:t>TULIP, ELENA ring, the CLIC positron injector, and the AWAKE injector </a:t>
            </a:r>
            <a:r>
              <a:rPr lang="en-US" sz="1600" b="0" i="0" dirty="0" err="1">
                <a:effectLst/>
                <a:latin typeface="Calibri" panose="020F0502020204030204" pitchFamily="34" charset="0"/>
                <a:cs typeface="Calibri" panose="020F0502020204030204" pitchFamily="34" charset="0"/>
              </a:rPr>
              <a:t>Linac</a:t>
            </a:r>
            <a:r>
              <a:rPr lang="en-US" sz="1600" b="0" i="0" dirty="0">
                <a:effectLst/>
                <a:latin typeface="Calibri" panose="020F0502020204030204" pitchFamily="34" charset="0"/>
                <a:cs typeface="Calibri" panose="020F0502020204030204" pitchFamily="34" charset="0"/>
              </a:rPr>
              <a:t>.</a:t>
            </a:r>
            <a:endParaRPr lang="en-US" sz="1600" dirty="0">
              <a:latin typeface="Calibri" panose="020F0502020204030204" pitchFamily="34" charset="0"/>
              <a:cs typeface="Calibri" panose="020F0502020204030204" pitchFamily="34" charset="0"/>
            </a:endParaRPr>
          </a:p>
        </p:txBody>
      </p:sp>
      <p:sp>
        <p:nvSpPr>
          <p:cNvPr id="6" name="TextBox 5">
            <a:extLst>
              <a:ext uri="{FF2B5EF4-FFF2-40B4-BE49-F238E27FC236}">
                <a16:creationId xmlns:a16="http://schemas.microsoft.com/office/drawing/2014/main" id="{F0C3604C-B431-CCC8-5E9A-8526B03F7B7F}"/>
              </a:ext>
            </a:extLst>
          </p:cNvPr>
          <p:cNvSpPr txBox="1"/>
          <p:nvPr/>
        </p:nvSpPr>
        <p:spPr>
          <a:xfrm>
            <a:off x="0" y="6581001"/>
            <a:ext cx="4534293" cy="276999"/>
          </a:xfrm>
          <a:prstGeom prst="rect">
            <a:avLst/>
          </a:prstGeom>
          <a:noFill/>
        </p:spPr>
        <p:txBody>
          <a:bodyPr wrap="square">
            <a:spAutoFit/>
          </a:bodyPr>
          <a:lstStyle/>
          <a:p>
            <a:r>
              <a:rPr lang="en-US" sz="1200" dirty="0"/>
              <a:t>https://abpcomputing.web.cern.ch/codes/codes_pages/RF-Track/</a:t>
            </a:r>
          </a:p>
        </p:txBody>
      </p:sp>
      <p:grpSp>
        <p:nvGrpSpPr>
          <p:cNvPr id="8" name="Group 7">
            <a:extLst>
              <a:ext uri="{FF2B5EF4-FFF2-40B4-BE49-F238E27FC236}">
                <a16:creationId xmlns:a16="http://schemas.microsoft.com/office/drawing/2014/main" id="{6DC7833F-15D0-7646-6B23-9B68E30870D3}"/>
              </a:ext>
            </a:extLst>
          </p:cNvPr>
          <p:cNvGrpSpPr/>
          <p:nvPr/>
        </p:nvGrpSpPr>
        <p:grpSpPr>
          <a:xfrm>
            <a:off x="7843319" y="1493520"/>
            <a:ext cx="3870759" cy="3654083"/>
            <a:chOff x="8249188" y="1530090"/>
            <a:chExt cx="3477758" cy="3315287"/>
          </a:xfrm>
        </p:grpSpPr>
        <p:pic>
          <p:nvPicPr>
            <p:cNvPr id="4" name="Picture 3">
              <a:extLst>
                <a:ext uri="{FF2B5EF4-FFF2-40B4-BE49-F238E27FC236}">
                  <a16:creationId xmlns:a16="http://schemas.microsoft.com/office/drawing/2014/main" id="{F0C9BA7C-9E71-8529-880C-D6064AFCD9E9}"/>
                </a:ext>
              </a:extLst>
            </p:cNvPr>
            <p:cNvPicPr>
              <a:picLocks noChangeAspect="1"/>
            </p:cNvPicPr>
            <p:nvPr/>
          </p:nvPicPr>
          <p:blipFill rotWithShape="1">
            <a:blip r:embed="rId3"/>
            <a:srcRect r="8296"/>
            <a:stretch/>
          </p:blipFill>
          <p:spPr>
            <a:xfrm>
              <a:off x="8249188" y="1530090"/>
              <a:ext cx="3477758" cy="3315287"/>
            </a:xfrm>
            <a:prstGeom prst="rect">
              <a:avLst/>
            </a:prstGeom>
          </p:spPr>
        </p:pic>
        <p:sp>
          <p:nvSpPr>
            <p:cNvPr id="7" name="Rectangle 6">
              <a:extLst>
                <a:ext uri="{FF2B5EF4-FFF2-40B4-BE49-F238E27FC236}">
                  <a16:creationId xmlns:a16="http://schemas.microsoft.com/office/drawing/2014/main" id="{BBCF713A-3870-B5E4-8ABE-AAD7F8A8924B}"/>
                </a:ext>
              </a:extLst>
            </p:cNvPr>
            <p:cNvSpPr/>
            <p:nvPr/>
          </p:nvSpPr>
          <p:spPr>
            <a:xfrm>
              <a:off x="10180948" y="4355184"/>
              <a:ext cx="377073" cy="131975"/>
            </a:xfrm>
            <a:prstGeom prst="rect">
              <a:avLst/>
            </a:prstGeom>
            <a:solidFill>
              <a:schemeClr val="bg1"/>
            </a:solidFill>
            <a:ln>
              <a:solidFill>
                <a:schemeClr val="bg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5" name="Slide Number Placeholder 4">
            <a:extLst>
              <a:ext uri="{FF2B5EF4-FFF2-40B4-BE49-F238E27FC236}">
                <a16:creationId xmlns:a16="http://schemas.microsoft.com/office/drawing/2014/main" id="{6E2DF037-453C-22FA-814E-A3D4D5826466}"/>
              </a:ext>
            </a:extLst>
          </p:cNvPr>
          <p:cNvSpPr>
            <a:spLocks noGrp="1"/>
          </p:cNvSpPr>
          <p:nvPr>
            <p:ph type="sldNum" sz="quarter" idx="12"/>
          </p:nvPr>
        </p:nvSpPr>
        <p:spPr/>
        <p:txBody>
          <a:bodyPr/>
          <a:lstStyle/>
          <a:p>
            <a:fld id="{5CA7FF84-C275-44FB-B270-0E1F5CE1314E}" type="slidenum">
              <a:rPr lang="en-US" smtClean="0"/>
              <a:t>9</a:t>
            </a:fld>
            <a:endParaRPr lang="en-US" dirty="0"/>
          </a:p>
        </p:txBody>
      </p:sp>
      <p:sp>
        <p:nvSpPr>
          <p:cNvPr id="10" name="TextBox 9">
            <a:extLst>
              <a:ext uri="{FF2B5EF4-FFF2-40B4-BE49-F238E27FC236}">
                <a16:creationId xmlns:a16="http://schemas.microsoft.com/office/drawing/2014/main" id="{A37BEF43-EA20-715A-2BF6-54D11090C29C}"/>
              </a:ext>
            </a:extLst>
          </p:cNvPr>
          <p:cNvSpPr txBox="1"/>
          <p:nvPr/>
        </p:nvSpPr>
        <p:spPr>
          <a:xfrm>
            <a:off x="0" y="6337873"/>
            <a:ext cx="6116320" cy="276999"/>
          </a:xfrm>
          <a:prstGeom prst="rect">
            <a:avLst/>
          </a:prstGeom>
          <a:noFill/>
        </p:spPr>
        <p:txBody>
          <a:bodyPr wrap="square">
            <a:spAutoFit/>
          </a:bodyPr>
          <a:lstStyle/>
          <a:p>
            <a:r>
              <a:rPr lang="en-US" sz="1200" b="0" i="0" u="sng" dirty="0">
                <a:solidFill>
                  <a:srgbClr val="386FE5"/>
                </a:solidFill>
                <a:effectLst/>
                <a:latin typeface="Open Sans" panose="020B0606030504020204" pitchFamily="34" charset="0"/>
                <a:hlinkClick r:id="rId4"/>
              </a:rPr>
              <a:t>https://zenodo.org/record/4580369</a:t>
            </a:r>
            <a:endParaRPr lang="en-US" sz="1200" dirty="0"/>
          </a:p>
        </p:txBody>
      </p:sp>
    </p:spTree>
    <p:extLst>
      <p:ext uri="{BB962C8B-B14F-4D97-AF65-F5344CB8AC3E}">
        <p14:creationId xmlns:p14="http://schemas.microsoft.com/office/powerpoint/2010/main" val="603564858"/>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8669</TotalTime>
  <Words>1505</Words>
  <Application>Microsoft Office PowerPoint</Application>
  <PresentationFormat>Widescreen</PresentationFormat>
  <Paragraphs>244</Paragraphs>
  <Slides>27</Slides>
  <Notes>15</Notes>
  <HiddenSlides>5</HiddenSlides>
  <MMClips>0</MMClips>
  <ScaleCrop>false</ScaleCrop>
  <HeadingPairs>
    <vt:vector size="6" baseType="variant">
      <vt:variant>
        <vt:lpstr>Fonts Used</vt:lpstr>
      </vt:variant>
      <vt:variant>
        <vt:i4>11</vt:i4>
      </vt:variant>
      <vt:variant>
        <vt:lpstr>Theme</vt:lpstr>
      </vt:variant>
      <vt:variant>
        <vt:i4>1</vt:i4>
      </vt:variant>
      <vt:variant>
        <vt:lpstr>Slide Titles</vt:lpstr>
      </vt:variant>
      <vt:variant>
        <vt:i4>27</vt:i4>
      </vt:variant>
    </vt:vector>
  </HeadingPairs>
  <TitlesOfParts>
    <vt:vector size="39" baseType="lpstr">
      <vt:lpstr>Arial</vt:lpstr>
      <vt:lpstr>Arial Rounded MT Bold</vt:lpstr>
      <vt:lpstr>Calibri</vt:lpstr>
      <vt:lpstr>Calibri Light</vt:lpstr>
      <vt:lpstr>Cambria Math</vt:lpstr>
      <vt:lpstr>Constantia</vt:lpstr>
      <vt:lpstr>Courier New</vt:lpstr>
      <vt:lpstr>Open Sans</vt:lpstr>
      <vt:lpstr>Söhne</vt:lpstr>
      <vt:lpstr>Times New Roman</vt:lpstr>
      <vt:lpstr>Wingdings</vt:lpstr>
      <vt:lpstr>Office Theme</vt:lpstr>
      <vt:lpstr>PowerPoint Presentation</vt:lpstr>
      <vt:lpstr>Table of content</vt:lpstr>
      <vt:lpstr>PowerPoint Presentation</vt:lpstr>
      <vt:lpstr>Introduction</vt:lpstr>
      <vt:lpstr>Introduction - CLIC Positron Source - Capture Linac</vt:lpstr>
      <vt:lpstr>PowerPoint Presentation</vt:lpstr>
      <vt:lpstr>Cavity Beam Interactions and Beam Loading Effect</vt:lpstr>
      <vt:lpstr>PowerPoint Presentation</vt:lpstr>
      <vt:lpstr>About RF_Track</vt:lpstr>
      <vt:lpstr>Beam Loading in RF_Track</vt:lpstr>
      <vt:lpstr>Beam Loading in RF_Track -Example (Octave)</vt:lpstr>
      <vt:lpstr>PowerPoint Presentation</vt:lpstr>
      <vt:lpstr>Challenges</vt:lpstr>
      <vt:lpstr>e- e+ outputs</vt:lpstr>
      <vt:lpstr>Phase Scan</vt:lpstr>
      <vt:lpstr>Beam Loading results</vt:lpstr>
      <vt:lpstr>Beam Loading results</vt:lpstr>
      <vt:lpstr>Beam Loading results</vt:lpstr>
      <vt:lpstr>Beam Loading effect in optimized phase</vt:lpstr>
      <vt:lpstr>Summery </vt:lpstr>
      <vt:lpstr>Acknowledgements</vt:lpstr>
      <vt:lpstr>PowerPoint Presentation</vt:lpstr>
      <vt:lpstr>PowerPoint Presentation</vt:lpstr>
      <vt:lpstr>Introduction - CLIC Positron Source</vt:lpstr>
      <vt:lpstr>inputs</vt:lpstr>
      <vt:lpstr>PowerPoint Presentation</vt:lpstr>
      <vt:lpstr>Phase Scan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Nafiseh Mesbah</dc:creator>
  <cp:lastModifiedBy>Nafiseh Mesbah</cp:lastModifiedBy>
  <cp:revision>390</cp:revision>
  <dcterms:created xsi:type="dcterms:W3CDTF">2023-11-21T11:07:12Z</dcterms:created>
  <dcterms:modified xsi:type="dcterms:W3CDTF">2023-12-13T13:39:09Z</dcterms:modified>
</cp:coreProperties>
</file>