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96" r:id="rId2"/>
    <p:sldId id="380" r:id="rId3"/>
    <p:sldId id="375" r:id="rId4"/>
    <p:sldId id="394" r:id="rId5"/>
    <p:sldId id="403" r:id="rId6"/>
    <p:sldId id="372" r:id="rId7"/>
    <p:sldId id="390" r:id="rId8"/>
    <p:sldId id="391" r:id="rId9"/>
    <p:sldId id="373" r:id="rId10"/>
    <p:sldId id="382" r:id="rId11"/>
    <p:sldId id="383" r:id="rId12"/>
    <p:sldId id="406" r:id="rId13"/>
    <p:sldId id="404" r:id="rId14"/>
    <p:sldId id="407" r:id="rId15"/>
    <p:sldId id="408" r:id="rId16"/>
    <p:sldId id="409" r:id="rId17"/>
    <p:sldId id="425" r:id="rId18"/>
    <p:sldId id="354" r:id="rId19"/>
    <p:sldId id="420" r:id="rId20"/>
    <p:sldId id="421" r:id="rId21"/>
    <p:sldId id="422" r:id="rId22"/>
    <p:sldId id="417" r:id="rId23"/>
    <p:sldId id="415" r:id="rId24"/>
    <p:sldId id="418" r:id="rId25"/>
    <p:sldId id="414" r:id="rId26"/>
    <p:sldId id="423" r:id="rId27"/>
    <p:sldId id="427" r:id="rId28"/>
    <p:sldId id="424" r:id="rId29"/>
    <p:sldId id="428" r:id="rId30"/>
    <p:sldId id="419" r:id="rId31"/>
    <p:sldId id="412" r:id="rId32"/>
    <p:sldId id="389" r:id="rId33"/>
    <p:sldId id="399" r:id="rId34"/>
    <p:sldId id="360" r:id="rId35"/>
    <p:sldId id="359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F00"/>
    <a:srgbClr val="0033A0"/>
    <a:srgbClr val="00B050"/>
    <a:srgbClr val="FD8B26"/>
    <a:srgbClr val="FFFFFF"/>
    <a:srgbClr val="61C4D3"/>
    <a:srgbClr val="099710"/>
    <a:srgbClr val="D0797A"/>
    <a:srgbClr val="B5FF64"/>
    <a:srgbClr val="ED9E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68" autoAdjust="0"/>
    <p:restoredTop sz="91361" autoAdjust="0"/>
  </p:normalViewPr>
  <p:slideViewPr>
    <p:cSldViewPr snapToGrid="0" snapToObjects="1">
      <p:cViewPr varScale="1">
        <p:scale>
          <a:sx n="116" d="100"/>
          <a:sy n="116" d="100"/>
        </p:scale>
        <p:origin x="32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03" d="100"/>
          <a:sy n="103" d="100"/>
        </p:scale>
        <p:origin x="383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97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5481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875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4978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278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2736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210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DE" dirty="0"/>
              <a:t>apture gradient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08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Thesis Working Progress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11 December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65.png"/><Relationship Id="rId3" Type="http://schemas.openxmlformats.org/officeDocument/2006/relationships/image" Target="../media/image50.png"/><Relationship Id="rId7" Type="http://schemas.openxmlformats.org/officeDocument/2006/relationships/image" Target="../media/image53.png"/><Relationship Id="rId12" Type="http://schemas.openxmlformats.org/officeDocument/2006/relationships/image" Target="../media/image6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58.png"/><Relationship Id="rId11" Type="http://schemas.openxmlformats.org/officeDocument/2006/relationships/image" Target="../media/image63.png"/><Relationship Id="rId5" Type="http://schemas.openxmlformats.org/officeDocument/2006/relationships/image" Target="../media/image52.png"/><Relationship Id="rId10" Type="http://schemas.openxmlformats.org/officeDocument/2006/relationships/image" Target="../media/image62.png"/><Relationship Id="rId4" Type="http://schemas.openxmlformats.org/officeDocument/2006/relationships/image" Target="../media/image51.png"/><Relationship Id="rId9" Type="http://schemas.openxmlformats.org/officeDocument/2006/relationships/image" Target="../media/image61.png"/><Relationship Id="rId14" Type="http://schemas.openxmlformats.org/officeDocument/2006/relationships/image" Target="../media/image6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13" Type="http://schemas.openxmlformats.org/officeDocument/2006/relationships/image" Target="../media/image72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58.png"/><Relationship Id="rId12" Type="http://schemas.openxmlformats.org/officeDocument/2006/relationships/image" Target="../media/image71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3.xml"/><Relationship Id="rId6" Type="http://schemas.openxmlformats.org/officeDocument/2006/relationships/image" Target="../media/image52.png"/><Relationship Id="rId11" Type="http://schemas.openxmlformats.org/officeDocument/2006/relationships/image" Target="../media/image70.png"/><Relationship Id="rId5" Type="http://schemas.openxmlformats.org/officeDocument/2006/relationships/image" Target="../media/image51.png"/><Relationship Id="rId15" Type="http://schemas.openxmlformats.org/officeDocument/2006/relationships/image" Target="../media/image74.png"/><Relationship Id="rId10" Type="http://schemas.openxmlformats.org/officeDocument/2006/relationships/image" Target="../media/image69.png"/><Relationship Id="rId4" Type="http://schemas.openxmlformats.org/officeDocument/2006/relationships/image" Target="../media/image50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4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9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75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1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6.gif"/><Relationship Id="rId5" Type="http://schemas.openxmlformats.org/officeDocument/2006/relationships/image" Target="../media/image45.PNG"/><Relationship Id="rId4" Type="http://schemas.openxmlformats.org/officeDocument/2006/relationships/image" Target="../media/image44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0.gif"/><Relationship Id="rId5" Type="http://schemas.openxmlformats.org/officeDocument/2006/relationships/image" Target="../media/image44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5.xml"/><Relationship Id="rId6" Type="http://schemas.openxmlformats.org/officeDocument/2006/relationships/image" Target="../media/image77.svg"/><Relationship Id="rId5" Type="http://schemas.openxmlformats.org/officeDocument/2006/relationships/image" Target="../media/image76.png"/><Relationship Id="rId4" Type="http://schemas.openxmlformats.org/officeDocument/2006/relationships/image" Target="../media/image68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0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1.xml"/><Relationship Id="rId6" Type="http://schemas.openxmlformats.org/officeDocument/2006/relationships/image" Target="../media/image141.png"/><Relationship Id="rId5" Type="http://schemas.openxmlformats.org/officeDocument/2006/relationships/image" Target="../media/image15.sv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14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9.png"/><Relationship Id="rId12" Type="http://schemas.openxmlformats.org/officeDocument/2006/relationships/image" Target="../media/image22.png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Relationship Id="rId6" Type="http://schemas.openxmlformats.org/officeDocument/2006/relationships/image" Target="../media/image18.png"/><Relationship Id="rId11" Type="http://schemas.openxmlformats.org/officeDocument/2006/relationships/image" Target="../media/image210.png"/><Relationship Id="rId5" Type="http://schemas.openxmlformats.org/officeDocument/2006/relationships/image" Target="../media/image15.svg"/><Relationship Id="rId10" Type="http://schemas.openxmlformats.org/officeDocument/2006/relationships/image" Target="../media/image21.png"/><Relationship Id="rId4" Type="http://schemas.openxmlformats.org/officeDocument/2006/relationships/image" Target="../media/image14.png"/><Relationship Id="rId9" Type="http://schemas.openxmlformats.org/officeDocument/2006/relationships/image" Target="../media/image1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Missing energy analysis of vacuum breakdowns in a high-power X-band system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Mareike Wendelmuth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Tm="15226"/>
    </mc:Choice>
    <mc:Fallback xmlns="">
      <p:transition spd="slow" advTm="15226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D1805-3C12-D622-BF6E-A725EB7C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Structures – Breakdown Position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864BD1-97FB-4CE9-9870-2BFAF55FF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pPr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8A902-9E80-375D-8637-8F4C2978C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410E03-3338-7AA3-032A-448C8AB60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BE3C17-455A-58D0-1B7C-1F037364745F}"/>
              </a:ext>
            </a:extLst>
          </p:cNvPr>
          <p:cNvCxnSpPr>
            <a:cxnSpLocks/>
          </p:cNvCxnSpPr>
          <p:nvPr/>
        </p:nvCxnSpPr>
        <p:spPr>
          <a:xfrm>
            <a:off x="3571657" y="1965904"/>
            <a:ext cx="1131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9AFDC8-0672-763E-202B-2EB9D1D341D2}"/>
              </a:ext>
            </a:extLst>
          </p:cNvPr>
          <p:cNvCxnSpPr>
            <a:cxnSpLocks/>
          </p:cNvCxnSpPr>
          <p:nvPr/>
        </p:nvCxnSpPr>
        <p:spPr>
          <a:xfrm flipH="1">
            <a:off x="139042" y="1965904"/>
            <a:ext cx="8895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62B2732E-37FD-D3D6-792C-85B4042DBE03}"/>
              </a:ext>
            </a:extLst>
          </p:cNvPr>
          <p:cNvSpPr/>
          <p:nvPr/>
        </p:nvSpPr>
        <p:spPr>
          <a:xfrm rot="16200000">
            <a:off x="453198" y="2878758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7B3291F8-1467-9DB4-6734-A9BCC488561A}"/>
              </a:ext>
            </a:extLst>
          </p:cNvPr>
          <p:cNvSpPr/>
          <p:nvPr/>
        </p:nvSpPr>
        <p:spPr>
          <a:xfrm rot="5400000">
            <a:off x="3929512" y="2865396"/>
            <a:ext cx="276999" cy="129667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3B7887A-7361-D311-0844-2A841ECDBD65}"/>
              </a:ext>
            </a:extLst>
          </p:cNvPr>
          <p:cNvSpPr txBox="1"/>
          <p:nvPr/>
        </p:nvSpPr>
        <p:spPr>
          <a:xfrm>
            <a:off x="179373" y="1688905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93C517B-DD08-65D2-E6CE-3290B5741FBF}"/>
              </a:ext>
            </a:extLst>
          </p:cNvPr>
          <p:cNvSpPr txBox="1"/>
          <p:nvPr/>
        </p:nvSpPr>
        <p:spPr>
          <a:xfrm>
            <a:off x="4321446" y="1680195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C0BF9E-1356-094D-7EC8-26A06862C0A8}"/>
              </a:ext>
            </a:extLst>
          </p:cNvPr>
          <p:cNvSpPr txBox="1"/>
          <p:nvPr/>
        </p:nvSpPr>
        <p:spPr>
          <a:xfrm>
            <a:off x="931055" y="2977080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INC</a:t>
            </a:r>
            <a:endParaRPr lang="en-GB" b="1" dirty="0">
              <a:solidFill>
                <a:srgbClr val="61C4D3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E1FB75-8756-0974-1FD6-894F6E8DF3B1}"/>
              </a:ext>
            </a:extLst>
          </p:cNvPr>
          <p:cNvSpPr txBox="1"/>
          <p:nvPr/>
        </p:nvSpPr>
        <p:spPr>
          <a:xfrm>
            <a:off x="3907957" y="3145883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TRA</a:t>
            </a:r>
            <a:endParaRPr lang="en-GB" b="1" dirty="0">
              <a:solidFill>
                <a:srgbClr val="00B050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4F50AE4-A694-11BB-68DA-CA2704345FB7}"/>
              </a:ext>
            </a:extLst>
          </p:cNvPr>
          <p:cNvGrpSpPr/>
          <p:nvPr/>
        </p:nvGrpSpPr>
        <p:grpSpPr>
          <a:xfrm>
            <a:off x="583793" y="1170260"/>
            <a:ext cx="3638613" cy="1557378"/>
            <a:chOff x="3152712" y="2328822"/>
            <a:chExt cx="5886576" cy="219881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3695C4F-57BB-5202-694D-3EB8435CB36B}"/>
                </a:ext>
              </a:extLst>
            </p:cNvPr>
            <p:cNvGrpSpPr/>
            <p:nvPr/>
          </p:nvGrpSpPr>
          <p:grpSpPr>
            <a:xfrm>
              <a:off x="3152712" y="2328822"/>
              <a:ext cx="5886576" cy="2198813"/>
              <a:chOff x="3076354" y="2333846"/>
              <a:chExt cx="5886576" cy="2198813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6D2C5B2-7579-F970-96E3-4E7EAF5A27D6}"/>
                  </a:ext>
                </a:extLst>
              </p:cNvPr>
              <p:cNvSpPr/>
              <p:nvPr/>
            </p:nvSpPr>
            <p:spPr>
              <a:xfrm>
                <a:off x="3076354" y="2338099"/>
                <a:ext cx="5886576" cy="2190307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C36E5312-628A-07ED-EC61-15CE239909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1386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87A2ECD-60E1-C38F-B12E-AFA4800FAA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5925" y="2335972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0938258-56A7-DA7D-1A6F-50303D635F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1972" y="2333846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0B3CBDA-AF99-2DFA-1744-5B1328FB79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4234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BC49900-D22C-DDD0-905E-DDFD75AE3E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6495" y="2333846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F3AE5210-32F7-3208-71ED-71ACAB61A5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9702" y="2333846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445D141-7DFF-FBC1-125C-9C76321CE3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3857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6D5E9B8-D885-E026-B8CA-F265F87554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68012" y="2335972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A451D16-E5B1-9C4E-15EB-46DBF95E2A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336" y="2335972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541C7FB-2BB2-C588-D633-421D42C2E2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4427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52B4875-F6F7-E5C6-9918-DA29F2524865}"/>
                  </a:ext>
                </a:extLst>
              </p:cNvPr>
              <p:cNvSpPr/>
              <p:nvPr/>
            </p:nvSpPr>
            <p:spPr>
              <a:xfrm>
                <a:off x="3141553" y="3246437"/>
                <a:ext cx="5685576" cy="3651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9503BCC0-6ABE-4AF7-EBBD-DA71F12A8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409" y="3380016"/>
              <a:ext cx="1385177" cy="183978"/>
            </a:xfrm>
            <a:prstGeom prst="bentConnector3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F1E9CDD8-EEF0-CAD3-B58F-3BA20B9EBFBD}"/>
                </a:ext>
              </a:extLst>
            </p:cNvPr>
            <p:cNvSpPr/>
            <p:nvPr/>
          </p:nvSpPr>
          <p:spPr>
            <a:xfrm rot="10800000">
              <a:off x="5311749" y="3256624"/>
              <a:ext cx="545031" cy="292861"/>
            </a:xfrm>
            <a:prstGeom prst="rightArrow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A9F64B9-2C23-13D5-4F63-18ACE47BE4F3}"/>
              </a:ext>
            </a:extLst>
          </p:cNvPr>
          <p:cNvSpPr/>
          <p:nvPr/>
        </p:nvSpPr>
        <p:spPr>
          <a:xfrm rot="5400000">
            <a:off x="467004" y="3555085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2D60D3B-A964-9D75-4BE8-64640FADA06D}"/>
              </a:ext>
            </a:extLst>
          </p:cNvPr>
          <p:cNvSpPr txBox="1"/>
          <p:nvPr/>
        </p:nvSpPr>
        <p:spPr>
          <a:xfrm>
            <a:off x="931054" y="356301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33A0"/>
                </a:solidFill>
              </a:rPr>
              <a:t>REF</a:t>
            </a:r>
            <a:endParaRPr lang="en-GB" b="1" dirty="0">
              <a:solidFill>
                <a:srgbClr val="0033A0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339971A-826A-32B7-550B-4EFC9D7EF915}"/>
              </a:ext>
            </a:extLst>
          </p:cNvPr>
          <p:cNvSpPr/>
          <p:nvPr/>
        </p:nvSpPr>
        <p:spPr>
          <a:xfrm>
            <a:off x="5808181" y="2522833"/>
            <a:ext cx="4819730" cy="1914525"/>
          </a:xfrm>
          <a:custGeom>
            <a:avLst/>
            <a:gdLst>
              <a:gd name="connsiteX0" fmla="*/ 0 w 5391150"/>
              <a:gd name="connsiteY0" fmla="*/ 1914525 h 1914525"/>
              <a:gd name="connsiteX1" fmla="*/ 1866900 w 5391150"/>
              <a:gd name="connsiteY1" fmla="*/ 1514475 h 1914525"/>
              <a:gd name="connsiteX2" fmla="*/ 3467100 w 5391150"/>
              <a:gd name="connsiteY2" fmla="*/ 209550 h 1914525"/>
              <a:gd name="connsiteX3" fmla="*/ 5391150 w 5391150"/>
              <a:gd name="connsiteY3" fmla="*/ 0 h 191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1150" h="1914525">
                <a:moveTo>
                  <a:pt x="0" y="1914525"/>
                </a:moveTo>
                <a:cubicBezTo>
                  <a:pt x="644525" y="1856581"/>
                  <a:pt x="1289050" y="1798637"/>
                  <a:pt x="1866900" y="1514475"/>
                </a:cubicBezTo>
                <a:cubicBezTo>
                  <a:pt x="2444750" y="1230313"/>
                  <a:pt x="2879725" y="461962"/>
                  <a:pt x="3467100" y="209550"/>
                </a:cubicBezTo>
                <a:cubicBezTo>
                  <a:pt x="4054475" y="-42862"/>
                  <a:pt x="5073650" y="28575"/>
                  <a:pt x="5391150" y="0"/>
                </a:cubicBez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3FA37428-B97D-C050-E99C-A68BCEF46A32}"/>
              </a:ext>
            </a:extLst>
          </p:cNvPr>
          <p:cNvSpPr/>
          <p:nvPr/>
        </p:nvSpPr>
        <p:spPr>
          <a:xfrm flipH="1">
            <a:off x="5814090" y="2471737"/>
            <a:ext cx="5391150" cy="1914525"/>
          </a:xfrm>
          <a:custGeom>
            <a:avLst/>
            <a:gdLst>
              <a:gd name="connsiteX0" fmla="*/ 0 w 5391150"/>
              <a:gd name="connsiteY0" fmla="*/ 1914525 h 1914525"/>
              <a:gd name="connsiteX1" fmla="*/ 1866900 w 5391150"/>
              <a:gd name="connsiteY1" fmla="*/ 1514475 h 1914525"/>
              <a:gd name="connsiteX2" fmla="*/ 3467100 w 5391150"/>
              <a:gd name="connsiteY2" fmla="*/ 209550 h 1914525"/>
              <a:gd name="connsiteX3" fmla="*/ 5391150 w 5391150"/>
              <a:gd name="connsiteY3" fmla="*/ 0 h 191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1150" h="1914525">
                <a:moveTo>
                  <a:pt x="0" y="1914525"/>
                </a:moveTo>
                <a:cubicBezTo>
                  <a:pt x="644525" y="1856581"/>
                  <a:pt x="1289050" y="1798637"/>
                  <a:pt x="1866900" y="1514475"/>
                </a:cubicBezTo>
                <a:cubicBezTo>
                  <a:pt x="2444750" y="1230313"/>
                  <a:pt x="2879725" y="461962"/>
                  <a:pt x="3467100" y="209550"/>
                </a:cubicBezTo>
                <a:cubicBezTo>
                  <a:pt x="4054475" y="-42862"/>
                  <a:pt x="5073650" y="28575"/>
                  <a:pt x="5391150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09382CC-3C8E-A0A6-1ED8-006E3E632E31}"/>
              </a:ext>
            </a:extLst>
          </p:cNvPr>
          <p:cNvSpPr txBox="1"/>
          <p:nvPr/>
        </p:nvSpPr>
        <p:spPr>
          <a:xfrm>
            <a:off x="10870301" y="2580631"/>
            <a:ext cx="47448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REF</a:t>
            </a:r>
          </a:p>
          <a:p>
            <a:pPr algn="l"/>
            <a:r>
              <a:rPr lang="en-US" b="1" dirty="0">
                <a:solidFill>
                  <a:srgbClr val="00B050"/>
                </a:solidFill>
              </a:rPr>
              <a:t>TRA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DDF75EC0-2E7C-FBC8-BC07-B63476FC0295}"/>
              </a:ext>
            </a:extLst>
          </p:cNvPr>
          <p:cNvCxnSpPr>
            <a:cxnSpLocks/>
          </p:cNvCxnSpPr>
          <p:nvPr/>
        </p:nvCxnSpPr>
        <p:spPr>
          <a:xfrm flipV="1">
            <a:off x="5811368" y="4380208"/>
            <a:ext cx="5761507" cy="58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6DBEE188-9921-9768-8768-74E6DA60720C}"/>
              </a:ext>
            </a:extLst>
          </p:cNvPr>
          <p:cNvCxnSpPr>
            <a:cxnSpLocks/>
          </p:cNvCxnSpPr>
          <p:nvPr/>
        </p:nvCxnSpPr>
        <p:spPr>
          <a:xfrm>
            <a:off x="5808181" y="1957194"/>
            <a:ext cx="3187" cy="2481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390EB2E9-B3D2-19EE-5EF7-597E00E0FA68}"/>
              </a:ext>
            </a:extLst>
          </p:cNvPr>
          <p:cNvCxnSpPr>
            <a:cxnSpLocks/>
          </p:cNvCxnSpPr>
          <p:nvPr/>
        </p:nvCxnSpPr>
        <p:spPr>
          <a:xfrm>
            <a:off x="8242147" y="3321278"/>
            <a:ext cx="0" cy="1339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87A8A83-E2C9-C284-2AF5-18155A68DB1B}"/>
              </a:ext>
            </a:extLst>
          </p:cNvPr>
          <p:cNvCxnSpPr>
            <a:cxnSpLocks/>
          </p:cNvCxnSpPr>
          <p:nvPr/>
        </p:nvCxnSpPr>
        <p:spPr>
          <a:xfrm flipH="1" flipV="1">
            <a:off x="5811368" y="3293303"/>
            <a:ext cx="2734329" cy="29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07FDE516-FBCD-D2DF-1730-AB52FDFAF20C}"/>
              </a:ext>
            </a:extLst>
          </p:cNvPr>
          <p:cNvSpPr txBox="1"/>
          <p:nvPr/>
        </p:nvSpPr>
        <p:spPr>
          <a:xfrm>
            <a:off x="5386246" y="3185385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50%</a:t>
            </a:r>
            <a:endParaRPr lang="en-GB" sz="1400" dirty="0"/>
          </a:p>
        </p:txBody>
      </p:sp>
      <p:pic>
        <p:nvPicPr>
          <p:cNvPr id="11" name="Picture Placeholder 20">
            <a:extLst>
              <a:ext uri="{FF2B5EF4-FFF2-40B4-BE49-F238E27FC236}">
                <a16:creationId xmlns:a16="http://schemas.microsoft.com/office/drawing/2014/main" id="{64FF6787-4B6C-EE9B-1ADC-EA08EF649E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6630" r="-16630"/>
          <a:stretch/>
        </p:blipFill>
        <p:spPr>
          <a:xfrm>
            <a:off x="-197169" y="4590996"/>
            <a:ext cx="2235713" cy="1551354"/>
          </a:xfrm>
          <a:prstGeom prst="rect">
            <a:avLst/>
          </a:prstGeom>
        </p:spPr>
      </p:pic>
      <p:pic>
        <p:nvPicPr>
          <p:cNvPr id="31" name="Picture Placeholder 20">
            <a:extLst>
              <a:ext uri="{FF2B5EF4-FFF2-40B4-BE49-F238E27FC236}">
                <a16:creationId xmlns:a16="http://schemas.microsoft.com/office/drawing/2014/main" id="{E0D0FAC3-32A1-E228-80CA-AAC955236B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30" t="45734" r="34100" b="10053"/>
          <a:stretch/>
        </p:blipFill>
        <p:spPr>
          <a:xfrm>
            <a:off x="3218049" y="3943606"/>
            <a:ext cx="654563" cy="219874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  <a:ln w="38100">
            <a:solidFill>
              <a:schemeClr val="tx2"/>
            </a:solidFill>
          </a:ln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7DC72D68-D1D9-6C8C-6658-AC0C90B5ED52}"/>
              </a:ext>
            </a:extLst>
          </p:cNvPr>
          <p:cNvSpPr/>
          <p:nvPr/>
        </p:nvSpPr>
        <p:spPr>
          <a:xfrm>
            <a:off x="920688" y="5176931"/>
            <a:ext cx="329156" cy="80024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21EE47A-49D9-E887-087B-ABC125DBC142}"/>
              </a:ext>
            </a:extLst>
          </p:cNvPr>
          <p:cNvCxnSpPr>
            <a:cxnSpLocks/>
          </p:cNvCxnSpPr>
          <p:nvPr/>
        </p:nvCxnSpPr>
        <p:spPr>
          <a:xfrm flipV="1">
            <a:off x="1249844" y="4975972"/>
            <a:ext cx="1968205" cy="26454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94F7038-1A62-0B1E-DF06-31AD645F9D2A}"/>
                  </a:ext>
                </a:extLst>
              </p:cNvPr>
              <p:cNvSpPr txBox="1"/>
              <p:nvPr/>
            </p:nvSpPr>
            <p:spPr>
              <a:xfrm>
                <a:off x="7947226" y="4623806"/>
                <a:ext cx="5684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𝑅𝐸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A94F7038-1A62-0B1E-DF06-31AD645F9D2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226" y="4623806"/>
                <a:ext cx="568489" cy="276999"/>
              </a:xfrm>
              <a:prstGeom prst="rect">
                <a:avLst/>
              </a:prstGeom>
              <a:blipFill>
                <a:blip r:embed="rId3"/>
                <a:stretch>
                  <a:fillRect l="-6522" r="-2174" b="-1739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004FA03D-6C62-2568-E0CF-1FEC00CBCAEC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8545697" y="3322640"/>
            <a:ext cx="0" cy="1710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1193A04-66D4-AF04-0E41-F927ADE8CE0E}"/>
                  </a:ext>
                </a:extLst>
              </p:cNvPr>
              <p:cNvSpPr txBox="1"/>
              <p:nvPr/>
            </p:nvSpPr>
            <p:spPr>
              <a:xfrm>
                <a:off x="8259610" y="5033364"/>
                <a:ext cx="5898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𝑇𝑅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B1193A04-66D4-AF04-0E41-F927ADE8C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610" y="5033364"/>
                <a:ext cx="589841" cy="276999"/>
              </a:xfrm>
              <a:prstGeom prst="rect">
                <a:avLst/>
              </a:prstGeom>
              <a:blipFill>
                <a:blip r:embed="rId4"/>
                <a:stretch>
                  <a:fillRect l="-6383" b="-1739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53419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18095">
        <p159:morph option="byObject"/>
      </p:transition>
    </mc:Choice>
    <mc:Fallback xmlns="">
      <p:transition spd="slow" advTm="18095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D1805-3C12-D622-BF6E-A725EB7CA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Structures – Breakdown Position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864BD1-97FB-4CE9-9870-2BFAF55FF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pPr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08A902-9E80-375D-8637-8F4C2978C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410E03-3338-7AA3-032A-448C8AB60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BE3C17-455A-58D0-1B7C-1F037364745F}"/>
              </a:ext>
            </a:extLst>
          </p:cNvPr>
          <p:cNvCxnSpPr>
            <a:cxnSpLocks/>
          </p:cNvCxnSpPr>
          <p:nvPr/>
        </p:nvCxnSpPr>
        <p:spPr>
          <a:xfrm>
            <a:off x="3571657" y="1965904"/>
            <a:ext cx="1131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B9AFDC8-0672-763E-202B-2EB9D1D341D2}"/>
              </a:ext>
            </a:extLst>
          </p:cNvPr>
          <p:cNvCxnSpPr>
            <a:cxnSpLocks/>
          </p:cNvCxnSpPr>
          <p:nvPr/>
        </p:nvCxnSpPr>
        <p:spPr>
          <a:xfrm flipH="1">
            <a:off x="139042" y="1965904"/>
            <a:ext cx="8895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62B2732E-37FD-D3D6-792C-85B4042DBE03}"/>
              </a:ext>
            </a:extLst>
          </p:cNvPr>
          <p:cNvSpPr/>
          <p:nvPr/>
        </p:nvSpPr>
        <p:spPr>
          <a:xfrm rot="16200000">
            <a:off x="453198" y="2878758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7B3291F8-1467-9DB4-6734-A9BCC488561A}"/>
              </a:ext>
            </a:extLst>
          </p:cNvPr>
          <p:cNvSpPr/>
          <p:nvPr/>
        </p:nvSpPr>
        <p:spPr>
          <a:xfrm rot="5400000">
            <a:off x="3929512" y="2865396"/>
            <a:ext cx="276999" cy="129667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3B7887A-7361-D311-0844-2A841ECDBD65}"/>
              </a:ext>
            </a:extLst>
          </p:cNvPr>
          <p:cNvSpPr txBox="1"/>
          <p:nvPr/>
        </p:nvSpPr>
        <p:spPr>
          <a:xfrm>
            <a:off x="179373" y="1688905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93C517B-DD08-65D2-E6CE-3290B5741FBF}"/>
              </a:ext>
            </a:extLst>
          </p:cNvPr>
          <p:cNvSpPr txBox="1"/>
          <p:nvPr/>
        </p:nvSpPr>
        <p:spPr>
          <a:xfrm>
            <a:off x="4321446" y="1680195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C0BF9E-1356-094D-7EC8-26A06862C0A8}"/>
              </a:ext>
            </a:extLst>
          </p:cNvPr>
          <p:cNvSpPr txBox="1"/>
          <p:nvPr/>
        </p:nvSpPr>
        <p:spPr>
          <a:xfrm>
            <a:off x="931055" y="2977080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INC</a:t>
            </a:r>
            <a:endParaRPr lang="en-GB" b="1" dirty="0">
              <a:solidFill>
                <a:srgbClr val="61C4D3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CE1FB75-8756-0974-1FD6-894F6E8DF3B1}"/>
              </a:ext>
            </a:extLst>
          </p:cNvPr>
          <p:cNvSpPr txBox="1"/>
          <p:nvPr/>
        </p:nvSpPr>
        <p:spPr>
          <a:xfrm>
            <a:off x="3907957" y="3145883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B050"/>
                </a:solidFill>
              </a:rPr>
              <a:t>TRA</a:t>
            </a:r>
            <a:endParaRPr lang="en-GB" b="1" dirty="0">
              <a:solidFill>
                <a:srgbClr val="00B050"/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4F50AE4-A694-11BB-68DA-CA2704345FB7}"/>
              </a:ext>
            </a:extLst>
          </p:cNvPr>
          <p:cNvGrpSpPr/>
          <p:nvPr/>
        </p:nvGrpSpPr>
        <p:grpSpPr>
          <a:xfrm>
            <a:off x="583793" y="1170260"/>
            <a:ext cx="3638613" cy="1557378"/>
            <a:chOff x="3152712" y="2328822"/>
            <a:chExt cx="5886576" cy="2198813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3695C4F-57BB-5202-694D-3EB8435CB36B}"/>
                </a:ext>
              </a:extLst>
            </p:cNvPr>
            <p:cNvGrpSpPr/>
            <p:nvPr/>
          </p:nvGrpSpPr>
          <p:grpSpPr>
            <a:xfrm>
              <a:off x="3152712" y="2328822"/>
              <a:ext cx="5886576" cy="2198813"/>
              <a:chOff x="3076354" y="2333846"/>
              <a:chExt cx="5886576" cy="2198813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6D2C5B2-7579-F970-96E3-4E7EAF5A27D6}"/>
                  </a:ext>
                </a:extLst>
              </p:cNvPr>
              <p:cNvSpPr/>
              <p:nvPr/>
            </p:nvSpPr>
            <p:spPr>
              <a:xfrm>
                <a:off x="3076354" y="2338099"/>
                <a:ext cx="5886576" cy="2190307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C36E5312-628A-07ED-EC61-15CE239909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1386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487A2ECD-60E1-C38F-B12E-AFA4800FAA3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35925" y="2335972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B0938258-56A7-DA7D-1A6F-50303D635F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51972" y="2333846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0B3CBDA-AF99-2DFA-1744-5B1328FB790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04234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0BC49900-D22C-DDD0-905E-DDFD75AE3E2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56495" y="2333846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F3AE5210-32F7-3208-71ED-71ACAB61A5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9702" y="2333846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8445D141-7DFF-FBC1-125C-9C76321CE3B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33857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6D5E9B8-D885-E026-B8CA-F265F87554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368012" y="2335972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CA451D16-E5B1-9C4E-15EB-46DBF95E2A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49336" y="2335972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541C7FB-2BB2-C588-D633-421D42C2E2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4427" y="2338099"/>
                <a:ext cx="0" cy="219456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52B4875-F6F7-E5C6-9918-DA29F2524865}"/>
                  </a:ext>
                </a:extLst>
              </p:cNvPr>
              <p:cNvSpPr/>
              <p:nvPr/>
            </p:nvSpPr>
            <p:spPr>
              <a:xfrm>
                <a:off x="3141553" y="3246437"/>
                <a:ext cx="5685576" cy="36512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" name="Connector: Elbow 7">
              <a:extLst>
                <a:ext uri="{FF2B5EF4-FFF2-40B4-BE49-F238E27FC236}">
                  <a16:creationId xmlns:a16="http://schemas.microsoft.com/office/drawing/2014/main" id="{9503BCC0-6ABE-4AF7-EBBD-DA71F12A8A4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5416409" y="3380016"/>
              <a:ext cx="1385177" cy="183978"/>
            </a:xfrm>
            <a:prstGeom prst="bentConnector3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F1E9CDD8-EEF0-CAD3-B58F-3BA20B9EBFBD}"/>
                </a:ext>
              </a:extLst>
            </p:cNvPr>
            <p:cNvSpPr/>
            <p:nvPr/>
          </p:nvSpPr>
          <p:spPr>
            <a:xfrm rot="10800000">
              <a:off x="5311749" y="3256624"/>
              <a:ext cx="545031" cy="292861"/>
            </a:xfrm>
            <a:prstGeom prst="rightArrow">
              <a:avLst/>
            </a:prstGeom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8A9F64B9-2C23-13D5-4F63-18ACE47BE4F3}"/>
              </a:ext>
            </a:extLst>
          </p:cNvPr>
          <p:cNvSpPr/>
          <p:nvPr/>
        </p:nvSpPr>
        <p:spPr>
          <a:xfrm rot="5400000">
            <a:off x="467004" y="3555085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2D60D3B-A964-9D75-4BE8-64640FADA06D}"/>
              </a:ext>
            </a:extLst>
          </p:cNvPr>
          <p:cNvSpPr txBox="1"/>
          <p:nvPr/>
        </p:nvSpPr>
        <p:spPr>
          <a:xfrm>
            <a:off x="931054" y="356301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33A0"/>
                </a:solidFill>
              </a:rPr>
              <a:t>REF</a:t>
            </a:r>
            <a:endParaRPr lang="en-GB" b="1" dirty="0">
              <a:solidFill>
                <a:srgbClr val="0033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F9F3E1-CB5F-60B9-77B4-8C59D572439C}"/>
                  </a:ext>
                </a:extLst>
              </p:cNvPr>
              <p:cNvSpPr txBox="1"/>
              <p:nvPr/>
            </p:nvSpPr>
            <p:spPr>
              <a:xfrm>
                <a:off x="550820" y="5150817"/>
                <a:ext cx="3900940" cy="6473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800" dirty="0">
                    <a:solidFill>
                      <a:schemeClr val="tx2"/>
                    </a:solidFill>
                  </a:rPr>
                  <a:t>BD time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1" i="1" smtClean="0">
                            <a:solidFill>
                              <a:srgbClr val="0033A0"/>
                            </a:solidFill>
                            <a:latin typeface="Cambria Math" panose="02040503050406030204" pitchFamily="18" charset="0"/>
                          </a:rPr>
                          <m:t>𝑹𝑬</m:t>
                        </m:r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0033A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sz="2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𝑻𝑹</m:t>
                        </m:r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sz="2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𝒇𝒊𝒍𝒍</m:t>
                            </m:r>
                          </m:sub>
                        </m:sSub>
                      </m:num>
                      <m:den>
                        <m:r>
                          <a:rPr lang="en-US" sz="28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GB" sz="2800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EF9F3E1-CB5F-60B9-77B4-8C59D57243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820" y="5150817"/>
                <a:ext cx="3900940" cy="647357"/>
              </a:xfrm>
              <a:prstGeom prst="rect">
                <a:avLst/>
              </a:prstGeom>
              <a:blipFill>
                <a:blip r:embed="rId2"/>
                <a:stretch>
                  <a:fillRect l="-5844" b="-1538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A608E6BF-F4FF-550E-7D4A-76823B1F67D6}"/>
              </a:ext>
            </a:extLst>
          </p:cNvPr>
          <p:cNvCxnSpPr/>
          <p:nvPr/>
        </p:nvCxnSpPr>
        <p:spPr>
          <a:xfrm>
            <a:off x="593089" y="4462836"/>
            <a:ext cx="354537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A71819E5-D757-C376-6B5A-AFE3D4C0998E}"/>
              </a:ext>
            </a:extLst>
          </p:cNvPr>
          <p:cNvSpPr txBox="1"/>
          <p:nvPr/>
        </p:nvSpPr>
        <p:spPr>
          <a:xfrm>
            <a:off x="2009113" y="4198438"/>
            <a:ext cx="318998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 err="1"/>
              <a:t>t_fill</a:t>
            </a:r>
            <a:endParaRPr lang="en-GB" sz="1400" dirty="0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97444F98-5C11-BAE8-A7F4-E1C171F1AB08}"/>
              </a:ext>
            </a:extLst>
          </p:cNvPr>
          <p:cNvSpPr/>
          <p:nvPr/>
        </p:nvSpPr>
        <p:spPr>
          <a:xfrm>
            <a:off x="5808181" y="2522833"/>
            <a:ext cx="4819730" cy="1914525"/>
          </a:xfrm>
          <a:custGeom>
            <a:avLst/>
            <a:gdLst>
              <a:gd name="connsiteX0" fmla="*/ 0 w 5391150"/>
              <a:gd name="connsiteY0" fmla="*/ 1914525 h 1914525"/>
              <a:gd name="connsiteX1" fmla="*/ 1866900 w 5391150"/>
              <a:gd name="connsiteY1" fmla="*/ 1514475 h 1914525"/>
              <a:gd name="connsiteX2" fmla="*/ 3467100 w 5391150"/>
              <a:gd name="connsiteY2" fmla="*/ 209550 h 1914525"/>
              <a:gd name="connsiteX3" fmla="*/ 5391150 w 5391150"/>
              <a:gd name="connsiteY3" fmla="*/ 0 h 191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1150" h="1914525">
                <a:moveTo>
                  <a:pt x="0" y="1914525"/>
                </a:moveTo>
                <a:cubicBezTo>
                  <a:pt x="644525" y="1856581"/>
                  <a:pt x="1289050" y="1798637"/>
                  <a:pt x="1866900" y="1514475"/>
                </a:cubicBezTo>
                <a:cubicBezTo>
                  <a:pt x="2444750" y="1230313"/>
                  <a:pt x="2879725" y="461962"/>
                  <a:pt x="3467100" y="209550"/>
                </a:cubicBezTo>
                <a:cubicBezTo>
                  <a:pt x="4054475" y="-42862"/>
                  <a:pt x="5073650" y="28575"/>
                  <a:pt x="5391150" y="0"/>
                </a:cubicBezTo>
              </a:path>
            </a:pathLst>
          </a:custGeom>
          <a:noFill/>
          <a:ln w="28575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A00C8A4B-352D-188A-EC80-B720C6BE085E}"/>
              </a:ext>
            </a:extLst>
          </p:cNvPr>
          <p:cNvSpPr/>
          <p:nvPr/>
        </p:nvSpPr>
        <p:spPr>
          <a:xfrm flipH="1">
            <a:off x="5814090" y="2471737"/>
            <a:ext cx="5391150" cy="1914525"/>
          </a:xfrm>
          <a:custGeom>
            <a:avLst/>
            <a:gdLst>
              <a:gd name="connsiteX0" fmla="*/ 0 w 5391150"/>
              <a:gd name="connsiteY0" fmla="*/ 1914525 h 1914525"/>
              <a:gd name="connsiteX1" fmla="*/ 1866900 w 5391150"/>
              <a:gd name="connsiteY1" fmla="*/ 1514475 h 1914525"/>
              <a:gd name="connsiteX2" fmla="*/ 3467100 w 5391150"/>
              <a:gd name="connsiteY2" fmla="*/ 209550 h 1914525"/>
              <a:gd name="connsiteX3" fmla="*/ 5391150 w 5391150"/>
              <a:gd name="connsiteY3" fmla="*/ 0 h 1914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91150" h="1914525">
                <a:moveTo>
                  <a:pt x="0" y="1914525"/>
                </a:moveTo>
                <a:cubicBezTo>
                  <a:pt x="644525" y="1856581"/>
                  <a:pt x="1289050" y="1798637"/>
                  <a:pt x="1866900" y="1514475"/>
                </a:cubicBezTo>
                <a:cubicBezTo>
                  <a:pt x="2444750" y="1230313"/>
                  <a:pt x="2879725" y="461962"/>
                  <a:pt x="3467100" y="209550"/>
                </a:cubicBezTo>
                <a:cubicBezTo>
                  <a:pt x="4054475" y="-42862"/>
                  <a:pt x="5073650" y="28575"/>
                  <a:pt x="5391150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236E966-4041-781A-609E-1C926D791712}"/>
              </a:ext>
            </a:extLst>
          </p:cNvPr>
          <p:cNvSpPr txBox="1"/>
          <p:nvPr/>
        </p:nvSpPr>
        <p:spPr>
          <a:xfrm>
            <a:off x="10870301" y="2580631"/>
            <a:ext cx="47448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REF</a:t>
            </a:r>
          </a:p>
          <a:p>
            <a:pPr algn="l"/>
            <a:r>
              <a:rPr lang="en-US" b="1" dirty="0">
                <a:solidFill>
                  <a:srgbClr val="00B050"/>
                </a:solidFill>
              </a:rPr>
              <a:t>TRA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686174D-2CB8-383D-3294-F80F32A5AF9B}"/>
              </a:ext>
            </a:extLst>
          </p:cNvPr>
          <p:cNvCxnSpPr>
            <a:cxnSpLocks/>
          </p:cNvCxnSpPr>
          <p:nvPr/>
        </p:nvCxnSpPr>
        <p:spPr>
          <a:xfrm flipV="1">
            <a:off x="5811368" y="4380208"/>
            <a:ext cx="5761507" cy="583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740F1B5-1C11-1A9B-4E23-B949AFB9FE49}"/>
              </a:ext>
            </a:extLst>
          </p:cNvPr>
          <p:cNvCxnSpPr>
            <a:cxnSpLocks/>
          </p:cNvCxnSpPr>
          <p:nvPr/>
        </p:nvCxnSpPr>
        <p:spPr>
          <a:xfrm>
            <a:off x="5808181" y="1957194"/>
            <a:ext cx="3187" cy="24813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BD116480-440D-27F6-2E8C-82F08F653E02}"/>
              </a:ext>
            </a:extLst>
          </p:cNvPr>
          <p:cNvCxnSpPr>
            <a:cxnSpLocks/>
          </p:cNvCxnSpPr>
          <p:nvPr/>
        </p:nvCxnSpPr>
        <p:spPr>
          <a:xfrm>
            <a:off x="8242147" y="3321278"/>
            <a:ext cx="0" cy="13392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906A3FA3-F599-1448-6DAB-D7EF472D8CFD}"/>
              </a:ext>
            </a:extLst>
          </p:cNvPr>
          <p:cNvCxnSpPr>
            <a:cxnSpLocks/>
          </p:cNvCxnSpPr>
          <p:nvPr/>
        </p:nvCxnSpPr>
        <p:spPr>
          <a:xfrm flipH="1" flipV="1">
            <a:off x="5811368" y="3293303"/>
            <a:ext cx="2734329" cy="293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1F295027-C0C1-8E55-5F7A-1B74FC8AD5EF}"/>
              </a:ext>
            </a:extLst>
          </p:cNvPr>
          <p:cNvSpPr txBox="1"/>
          <p:nvPr/>
        </p:nvSpPr>
        <p:spPr>
          <a:xfrm>
            <a:off x="5386246" y="3185385"/>
            <a:ext cx="3590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50%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9CF992D-8786-F130-3230-A385423F6469}"/>
                  </a:ext>
                </a:extLst>
              </p:cNvPr>
              <p:cNvSpPr txBox="1"/>
              <p:nvPr/>
            </p:nvSpPr>
            <p:spPr>
              <a:xfrm>
                <a:off x="7947226" y="4623806"/>
                <a:ext cx="56848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𝑅𝐸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89CF992D-8786-F130-3230-A385423F64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7226" y="4623806"/>
                <a:ext cx="568489" cy="276999"/>
              </a:xfrm>
              <a:prstGeom prst="rect">
                <a:avLst/>
              </a:prstGeom>
              <a:blipFill>
                <a:blip r:embed="rId3"/>
                <a:stretch>
                  <a:fillRect l="-6522" r="-2174" b="-1739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EEFA673D-28BA-B603-B334-FDA8E85F9791}"/>
              </a:ext>
            </a:extLst>
          </p:cNvPr>
          <p:cNvCxnSpPr>
            <a:cxnSpLocks/>
            <a:endCxn id="69" idx="0"/>
          </p:cNvCxnSpPr>
          <p:nvPr/>
        </p:nvCxnSpPr>
        <p:spPr>
          <a:xfrm>
            <a:off x="8545697" y="3322640"/>
            <a:ext cx="0" cy="17107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05C7975-9590-D288-1284-652063D2D02B}"/>
                  </a:ext>
                </a:extLst>
              </p:cNvPr>
              <p:cNvSpPr txBox="1"/>
              <p:nvPr/>
            </p:nvSpPr>
            <p:spPr>
              <a:xfrm>
                <a:off x="8259610" y="5033364"/>
                <a:ext cx="58984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𝑇𝑅</m:t>
                      </m:r>
                      <m:sSub>
                        <m:sSubPr>
                          <m:ctrlP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de-DE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905C7975-9590-D288-1284-652063D2D0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59610" y="5033364"/>
                <a:ext cx="589841" cy="276999"/>
              </a:xfrm>
              <a:prstGeom prst="rect">
                <a:avLst/>
              </a:prstGeom>
              <a:blipFill>
                <a:blip r:embed="rId4"/>
                <a:stretch>
                  <a:fillRect l="-6383" b="-1739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366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39822"/>
    </mc:Choice>
    <mc:Fallback xmlns="">
      <p:transition advTm="39822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C4CF-3591-927E-80CB-6372562B6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Breakdown type</a:t>
            </a:r>
            <a:r>
              <a:rPr lang="de-DE" dirty="0"/>
              <a:t>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4F05B-24CA-FBE2-40AA-1254B043BE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786911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Flags are risen during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Classification done later in Post-processing: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HyPc BD: Breakdowns in the Hybrid part of the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Load BD: Breakdown in the load after the structure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 BDC: Breakdown with detected Breakdown Current (BDC), larger than usual Dark Current (DC)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without BDC: Breakdown without Breakdown Current detection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42F66-4FBA-BAF3-7C75-D505FDFC5C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29ECD-1700-C6D1-EF46-561F52A23E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A005A-0CCC-B699-2D71-8304C2472C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Placeholder 13">
            <a:extLst>
              <a:ext uri="{FF2B5EF4-FFF2-40B4-BE49-F238E27FC236}">
                <a16:creationId xmlns:a16="http://schemas.microsoft.com/office/drawing/2014/main" id="{41F8D54C-5F92-3CC2-D82B-C778C95329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0679" t="2674" r="74406" b="82915"/>
          <a:stretch/>
        </p:blipFill>
        <p:spPr>
          <a:xfrm>
            <a:off x="8741126" y="1439335"/>
            <a:ext cx="3042885" cy="1379445"/>
          </a:xfr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D73609CA-D7DA-0B6D-6731-B3B628E4EFB9}"/>
              </a:ext>
            </a:extLst>
          </p:cNvPr>
          <p:cNvSpPr/>
          <p:nvPr/>
        </p:nvSpPr>
        <p:spPr>
          <a:xfrm>
            <a:off x="5161052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Pulse Compressor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32E087-9887-F211-935B-9D81AEC1895A}"/>
              </a:ext>
            </a:extLst>
          </p:cNvPr>
          <p:cNvSpPr/>
          <p:nvPr/>
        </p:nvSpPr>
        <p:spPr>
          <a:xfrm>
            <a:off x="2534178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Klystron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5668FC-F8A8-16BD-35AD-23576CEEFCE3}"/>
              </a:ext>
            </a:extLst>
          </p:cNvPr>
          <p:cNvSpPr/>
          <p:nvPr/>
        </p:nvSpPr>
        <p:spPr>
          <a:xfrm>
            <a:off x="8001118" y="5634739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Accelerating Structure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6ACBF3B-55EB-5DD9-CB27-5F0F6D874935}"/>
              </a:ext>
            </a:extLst>
          </p:cNvPr>
          <p:cNvSpPr/>
          <p:nvPr/>
        </p:nvSpPr>
        <p:spPr>
          <a:xfrm>
            <a:off x="10627992" y="5634739"/>
            <a:ext cx="1369068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Load</a:t>
            </a:r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85C28D-8123-8840-5ABB-97E4F130D838}"/>
              </a:ext>
            </a:extLst>
          </p:cNvPr>
          <p:cNvSpPr/>
          <p:nvPr/>
        </p:nvSpPr>
        <p:spPr>
          <a:xfrm>
            <a:off x="2534178" y="47031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Modulator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A2A4D-6551-4DC1-8B12-0526FD365135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639567" y="5926222"/>
            <a:ext cx="1894611" cy="189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9104EC6F-9002-F8F1-5221-1E2B17B0DA7E}"/>
              </a:ext>
            </a:extLst>
          </p:cNvPr>
          <p:cNvSpPr/>
          <p:nvPr/>
        </p:nvSpPr>
        <p:spPr>
          <a:xfrm>
            <a:off x="225965" y="5734172"/>
            <a:ext cx="413602" cy="40305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1AF2561-7114-61DE-DB76-AAEF2CC68A4D}"/>
              </a:ext>
            </a:extLst>
          </p:cNvPr>
          <p:cNvGrpSpPr/>
          <p:nvPr/>
        </p:nvGrpSpPr>
        <p:grpSpPr>
          <a:xfrm rot="16352984">
            <a:off x="350188" y="5810958"/>
            <a:ext cx="165155" cy="298911"/>
            <a:chOff x="5355991" y="935488"/>
            <a:chExt cx="153558" cy="559351"/>
          </a:xfrm>
        </p:grpSpPr>
        <p:cxnSp>
          <p:nvCxnSpPr>
            <p:cNvPr id="44" name="Connector: Curved 26">
              <a:extLst>
                <a:ext uri="{FF2B5EF4-FFF2-40B4-BE49-F238E27FC236}">
                  <a16:creationId xmlns:a16="http://schemas.microsoft.com/office/drawing/2014/main" id="{F37CF713-E3EC-C7F4-AD7D-6D9C3B108BD1}"/>
                </a:ext>
              </a:extLst>
            </p:cNvPr>
            <p:cNvCxnSpPr/>
            <p:nvPr/>
          </p:nvCxnSpPr>
          <p:spPr>
            <a:xfrm rot="5400000" flipH="1" flipV="1">
              <a:off x="5340350" y="1138386"/>
              <a:ext cx="184840" cy="153557"/>
            </a:xfrm>
            <a:prstGeom prst="curvedConnector3">
              <a:avLst>
                <a:gd name="adj1" fmla="val 4999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or: Curved 28">
              <a:extLst>
                <a:ext uri="{FF2B5EF4-FFF2-40B4-BE49-F238E27FC236}">
                  <a16:creationId xmlns:a16="http://schemas.microsoft.com/office/drawing/2014/main" id="{29B19F46-C352-E089-AD65-37657D244CA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952337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or: Curved 31">
              <a:extLst>
                <a:ext uri="{FF2B5EF4-FFF2-40B4-BE49-F238E27FC236}">
                  <a16:creationId xmlns:a16="http://schemas.microsoft.com/office/drawing/2014/main" id="{D1D7EE95-DAE2-3FA0-E21D-15EBC2B1442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1324433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497B582-D01D-A294-BED2-7116285C3F62}"/>
              </a:ext>
            </a:extLst>
          </p:cNvPr>
          <p:cNvCxnSpPr>
            <a:cxnSpLocks/>
            <a:stCxn id="39" idx="1"/>
            <a:endCxn id="37" idx="3"/>
          </p:cNvCxnSpPr>
          <p:nvPr/>
        </p:nvCxnSpPr>
        <p:spPr>
          <a:xfrm flipH="1">
            <a:off x="4014194" y="5915687"/>
            <a:ext cx="6613798" cy="10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18577F-53A2-5740-F34C-F75133AF66D4}"/>
              </a:ext>
            </a:extLst>
          </p:cNvPr>
          <p:cNvCxnSpPr>
            <a:cxnSpLocks/>
            <a:stCxn id="40" idx="2"/>
            <a:endCxn id="37" idx="0"/>
          </p:cNvCxnSpPr>
          <p:nvPr/>
        </p:nvCxnSpPr>
        <p:spPr>
          <a:xfrm>
            <a:off x="3274186" y="5265070"/>
            <a:ext cx="0" cy="3802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>
            <a:extLst>
              <a:ext uri="{FF2B5EF4-FFF2-40B4-BE49-F238E27FC236}">
                <a16:creationId xmlns:a16="http://schemas.microsoft.com/office/drawing/2014/main" id="{5BC25EFB-A695-4EB7-C918-1A3EE8F51C79}"/>
              </a:ext>
            </a:extLst>
          </p:cNvPr>
          <p:cNvSpPr/>
          <p:nvPr/>
        </p:nvSpPr>
        <p:spPr>
          <a:xfrm>
            <a:off x="7011354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01B33036-4C00-46D8-A508-2820E9B75B3F}"/>
              </a:ext>
            </a:extLst>
          </p:cNvPr>
          <p:cNvSpPr/>
          <p:nvPr/>
        </p:nvSpPr>
        <p:spPr>
          <a:xfrm>
            <a:off x="9771489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1A78D7-8C1C-F9D8-016D-C30C5D502E78}"/>
              </a:ext>
            </a:extLst>
          </p:cNvPr>
          <p:cNvSpPr txBox="1"/>
          <p:nvPr/>
        </p:nvSpPr>
        <p:spPr>
          <a:xfrm>
            <a:off x="10187465" y="536827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99710"/>
                </a:solidFill>
              </a:rPr>
              <a:t>TRA</a:t>
            </a:r>
            <a:endParaRPr lang="en-GB" dirty="0">
              <a:solidFill>
                <a:srgbClr val="09971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40DB272C-6A4F-27F5-9BE2-0F74357A9F66}"/>
              </a:ext>
            </a:extLst>
          </p:cNvPr>
          <p:cNvSpPr txBox="1"/>
          <p:nvPr/>
        </p:nvSpPr>
        <p:spPr>
          <a:xfrm>
            <a:off x="6735192" y="5357740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REF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8FEF8A7-754E-4846-91FE-28E5A9AEB48E}"/>
              </a:ext>
            </a:extLst>
          </p:cNvPr>
          <p:cNvSpPr txBox="1"/>
          <p:nvPr/>
        </p:nvSpPr>
        <p:spPr>
          <a:xfrm>
            <a:off x="7420940" y="5357740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INC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876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67"/>
    </mc:Choice>
    <mc:Fallback xmlns="">
      <p:transition spd="slow" advTm="25967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C4CF-3591-927E-80CB-6372562B6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Breakdown type</a:t>
            </a:r>
            <a:r>
              <a:rPr lang="de-DE" dirty="0"/>
              <a:t>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4F05B-24CA-FBE2-40AA-1254B043BE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786911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Flags are risen during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Classification done later in Post-processing: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HyPc BD: Breakdowns in the Hybrid part of the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Load BD: Breakdown in the load after the structure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 BDC: Breakdown with detected Breakdown Current (BDC), larger than usual Dark Current (DC)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without BDC: Breakdown without Breakdown Current detection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42F66-4FBA-BAF3-7C75-D505FDFC5C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29ECD-1700-C6D1-EF46-561F52A23E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A005A-0CCC-B699-2D71-8304C2472C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Placeholder 13">
            <a:extLst>
              <a:ext uri="{FF2B5EF4-FFF2-40B4-BE49-F238E27FC236}">
                <a16:creationId xmlns:a16="http://schemas.microsoft.com/office/drawing/2014/main" id="{41F8D54C-5F92-3CC2-D82B-C778C95329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0679" t="2674" r="74406" b="82915"/>
          <a:stretch/>
        </p:blipFill>
        <p:spPr>
          <a:xfrm>
            <a:off x="8741126" y="1439335"/>
            <a:ext cx="3042885" cy="1379445"/>
          </a:xfr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D73609CA-D7DA-0B6D-6731-B3B628E4EFB9}"/>
              </a:ext>
            </a:extLst>
          </p:cNvPr>
          <p:cNvSpPr/>
          <p:nvPr/>
        </p:nvSpPr>
        <p:spPr>
          <a:xfrm>
            <a:off x="5161052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Pulse Compressor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32E087-9887-F211-935B-9D81AEC1895A}"/>
              </a:ext>
            </a:extLst>
          </p:cNvPr>
          <p:cNvSpPr/>
          <p:nvPr/>
        </p:nvSpPr>
        <p:spPr>
          <a:xfrm>
            <a:off x="2534178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Klystron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5668FC-F8A8-16BD-35AD-23576CEEFCE3}"/>
              </a:ext>
            </a:extLst>
          </p:cNvPr>
          <p:cNvSpPr/>
          <p:nvPr/>
        </p:nvSpPr>
        <p:spPr>
          <a:xfrm>
            <a:off x="8001118" y="5634739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Accelerating Structure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6ACBF3B-55EB-5DD9-CB27-5F0F6D874935}"/>
              </a:ext>
            </a:extLst>
          </p:cNvPr>
          <p:cNvSpPr/>
          <p:nvPr/>
        </p:nvSpPr>
        <p:spPr>
          <a:xfrm>
            <a:off x="10627992" y="5634739"/>
            <a:ext cx="1369068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Load</a:t>
            </a:r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85C28D-8123-8840-5ABB-97E4F130D838}"/>
              </a:ext>
            </a:extLst>
          </p:cNvPr>
          <p:cNvSpPr/>
          <p:nvPr/>
        </p:nvSpPr>
        <p:spPr>
          <a:xfrm>
            <a:off x="2534178" y="47031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Modulator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A2A4D-6551-4DC1-8B12-0526FD365135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639567" y="5926222"/>
            <a:ext cx="1894611" cy="189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9104EC6F-9002-F8F1-5221-1E2B17B0DA7E}"/>
              </a:ext>
            </a:extLst>
          </p:cNvPr>
          <p:cNvSpPr/>
          <p:nvPr/>
        </p:nvSpPr>
        <p:spPr>
          <a:xfrm>
            <a:off x="225965" y="5734172"/>
            <a:ext cx="413602" cy="40305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1AF2561-7114-61DE-DB76-AAEF2CC68A4D}"/>
              </a:ext>
            </a:extLst>
          </p:cNvPr>
          <p:cNvGrpSpPr/>
          <p:nvPr/>
        </p:nvGrpSpPr>
        <p:grpSpPr>
          <a:xfrm rot="16352984">
            <a:off x="350188" y="5810958"/>
            <a:ext cx="165155" cy="298911"/>
            <a:chOff x="5355991" y="935488"/>
            <a:chExt cx="153558" cy="559351"/>
          </a:xfrm>
        </p:grpSpPr>
        <p:cxnSp>
          <p:nvCxnSpPr>
            <p:cNvPr id="44" name="Connector: Curved 26">
              <a:extLst>
                <a:ext uri="{FF2B5EF4-FFF2-40B4-BE49-F238E27FC236}">
                  <a16:creationId xmlns:a16="http://schemas.microsoft.com/office/drawing/2014/main" id="{F37CF713-E3EC-C7F4-AD7D-6D9C3B108BD1}"/>
                </a:ext>
              </a:extLst>
            </p:cNvPr>
            <p:cNvCxnSpPr/>
            <p:nvPr/>
          </p:nvCxnSpPr>
          <p:spPr>
            <a:xfrm rot="5400000" flipH="1" flipV="1">
              <a:off x="5340350" y="1138386"/>
              <a:ext cx="184840" cy="153557"/>
            </a:xfrm>
            <a:prstGeom prst="curvedConnector3">
              <a:avLst>
                <a:gd name="adj1" fmla="val 4999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or: Curved 28">
              <a:extLst>
                <a:ext uri="{FF2B5EF4-FFF2-40B4-BE49-F238E27FC236}">
                  <a16:creationId xmlns:a16="http://schemas.microsoft.com/office/drawing/2014/main" id="{29B19F46-C352-E089-AD65-37657D244CA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952337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or: Curved 31">
              <a:extLst>
                <a:ext uri="{FF2B5EF4-FFF2-40B4-BE49-F238E27FC236}">
                  <a16:creationId xmlns:a16="http://schemas.microsoft.com/office/drawing/2014/main" id="{D1D7EE95-DAE2-3FA0-E21D-15EBC2B1442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1324433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497B582-D01D-A294-BED2-7116285C3F62}"/>
              </a:ext>
            </a:extLst>
          </p:cNvPr>
          <p:cNvCxnSpPr>
            <a:cxnSpLocks/>
            <a:stCxn id="39" idx="1"/>
            <a:endCxn id="37" idx="3"/>
          </p:cNvCxnSpPr>
          <p:nvPr/>
        </p:nvCxnSpPr>
        <p:spPr>
          <a:xfrm flipH="1">
            <a:off x="4014194" y="5915687"/>
            <a:ext cx="6613798" cy="10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18577F-53A2-5740-F34C-F75133AF66D4}"/>
              </a:ext>
            </a:extLst>
          </p:cNvPr>
          <p:cNvCxnSpPr>
            <a:cxnSpLocks/>
            <a:stCxn id="40" idx="2"/>
            <a:endCxn id="37" idx="0"/>
          </p:cNvCxnSpPr>
          <p:nvPr/>
        </p:nvCxnSpPr>
        <p:spPr>
          <a:xfrm>
            <a:off x="3274186" y="5265070"/>
            <a:ext cx="0" cy="3802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>
            <a:extLst>
              <a:ext uri="{FF2B5EF4-FFF2-40B4-BE49-F238E27FC236}">
                <a16:creationId xmlns:a16="http://schemas.microsoft.com/office/drawing/2014/main" id="{5BC25EFB-A695-4EB7-C918-1A3EE8F51C79}"/>
              </a:ext>
            </a:extLst>
          </p:cNvPr>
          <p:cNvSpPr/>
          <p:nvPr/>
        </p:nvSpPr>
        <p:spPr>
          <a:xfrm>
            <a:off x="7011354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01B33036-4C00-46D8-A508-2820E9B75B3F}"/>
              </a:ext>
            </a:extLst>
          </p:cNvPr>
          <p:cNvSpPr/>
          <p:nvPr/>
        </p:nvSpPr>
        <p:spPr>
          <a:xfrm>
            <a:off x="9771489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1A78D7-8C1C-F9D8-016D-C30C5D502E78}"/>
              </a:ext>
            </a:extLst>
          </p:cNvPr>
          <p:cNvSpPr txBox="1"/>
          <p:nvPr/>
        </p:nvSpPr>
        <p:spPr>
          <a:xfrm>
            <a:off x="10187465" y="536827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99710"/>
                </a:solidFill>
              </a:rPr>
              <a:t>TRA</a:t>
            </a:r>
            <a:endParaRPr lang="en-GB" dirty="0">
              <a:solidFill>
                <a:srgbClr val="09971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BEA5F22-70F5-911E-D536-1AF26DA22ABC}"/>
              </a:ext>
            </a:extLst>
          </p:cNvPr>
          <p:cNvSpPr/>
          <p:nvPr/>
        </p:nvSpPr>
        <p:spPr>
          <a:xfrm>
            <a:off x="1037112" y="2327887"/>
            <a:ext cx="5603956" cy="370492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43EC14D-71C7-5279-E0A1-B4D49191CD85}"/>
              </a:ext>
            </a:extLst>
          </p:cNvPr>
          <p:cNvSpPr/>
          <p:nvPr/>
        </p:nvSpPr>
        <p:spPr>
          <a:xfrm>
            <a:off x="8741126" y="2468361"/>
            <a:ext cx="2967078" cy="370492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7017D73-F170-76CD-B4D9-DDD2D299E4EA}"/>
              </a:ext>
            </a:extLst>
          </p:cNvPr>
          <p:cNvSpPr/>
          <p:nvPr/>
        </p:nvSpPr>
        <p:spPr>
          <a:xfrm>
            <a:off x="2280062" y="4512623"/>
            <a:ext cx="4469246" cy="1790899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10B4D8-4CF7-C6EA-F5F9-82491B417244}"/>
              </a:ext>
            </a:extLst>
          </p:cNvPr>
          <p:cNvSpPr txBox="1"/>
          <p:nvPr/>
        </p:nvSpPr>
        <p:spPr>
          <a:xfrm>
            <a:off x="6735192" y="5357740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REF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505FA95-E4F5-003B-B793-3DB60B87CC5A}"/>
              </a:ext>
            </a:extLst>
          </p:cNvPr>
          <p:cNvSpPr txBox="1"/>
          <p:nvPr/>
        </p:nvSpPr>
        <p:spPr>
          <a:xfrm>
            <a:off x="7420940" y="5357740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INC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0965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12007">
        <p159:morph option="byObject"/>
      </p:transition>
    </mc:Choice>
    <mc:Fallback xmlns="">
      <p:transition advTm="12007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C4CF-3591-927E-80CB-6372562B6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Breakdown type</a:t>
            </a:r>
            <a:r>
              <a:rPr lang="de-DE" dirty="0"/>
              <a:t>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4F05B-24CA-FBE2-40AA-1254B043BE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786911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Flags are risen during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Classification done later in Post-processing: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HyPc BD: Breakdowns in the Hybrid part of the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Load BD: Breakdown in the load after the structure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 BDC: Breakdown with detected Breakdown Current (BDC), larger than usual Dark Current (DC)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without BDC: Breakdown without Breakdown Current detection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42F66-4FBA-BAF3-7C75-D505FDFC5C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29ECD-1700-C6D1-EF46-561F52A23E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A005A-0CCC-B699-2D71-8304C2472C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Placeholder 13">
            <a:extLst>
              <a:ext uri="{FF2B5EF4-FFF2-40B4-BE49-F238E27FC236}">
                <a16:creationId xmlns:a16="http://schemas.microsoft.com/office/drawing/2014/main" id="{41F8D54C-5F92-3CC2-D82B-C778C95329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0679" t="2674" r="74406" b="82915"/>
          <a:stretch/>
        </p:blipFill>
        <p:spPr>
          <a:xfrm>
            <a:off x="8741126" y="1439335"/>
            <a:ext cx="3042885" cy="1379445"/>
          </a:xfr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D73609CA-D7DA-0B6D-6731-B3B628E4EFB9}"/>
              </a:ext>
            </a:extLst>
          </p:cNvPr>
          <p:cNvSpPr/>
          <p:nvPr/>
        </p:nvSpPr>
        <p:spPr>
          <a:xfrm>
            <a:off x="5161052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Pulse Compressor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32E087-9887-F211-935B-9D81AEC1895A}"/>
              </a:ext>
            </a:extLst>
          </p:cNvPr>
          <p:cNvSpPr/>
          <p:nvPr/>
        </p:nvSpPr>
        <p:spPr>
          <a:xfrm>
            <a:off x="2534178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Klystron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5668FC-F8A8-16BD-35AD-23576CEEFCE3}"/>
              </a:ext>
            </a:extLst>
          </p:cNvPr>
          <p:cNvSpPr/>
          <p:nvPr/>
        </p:nvSpPr>
        <p:spPr>
          <a:xfrm>
            <a:off x="8001118" y="5634739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Accelerating Structure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6ACBF3B-55EB-5DD9-CB27-5F0F6D874935}"/>
              </a:ext>
            </a:extLst>
          </p:cNvPr>
          <p:cNvSpPr/>
          <p:nvPr/>
        </p:nvSpPr>
        <p:spPr>
          <a:xfrm>
            <a:off x="10627992" y="5634739"/>
            <a:ext cx="1369068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Load</a:t>
            </a:r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85C28D-8123-8840-5ABB-97E4F130D838}"/>
              </a:ext>
            </a:extLst>
          </p:cNvPr>
          <p:cNvSpPr/>
          <p:nvPr/>
        </p:nvSpPr>
        <p:spPr>
          <a:xfrm>
            <a:off x="2534178" y="47031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Modulator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A2A4D-6551-4DC1-8B12-0526FD365135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639567" y="5926222"/>
            <a:ext cx="1894611" cy="189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9104EC6F-9002-F8F1-5221-1E2B17B0DA7E}"/>
              </a:ext>
            </a:extLst>
          </p:cNvPr>
          <p:cNvSpPr/>
          <p:nvPr/>
        </p:nvSpPr>
        <p:spPr>
          <a:xfrm>
            <a:off x="225965" y="5734172"/>
            <a:ext cx="413602" cy="40305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1AF2561-7114-61DE-DB76-AAEF2CC68A4D}"/>
              </a:ext>
            </a:extLst>
          </p:cNvPr>
          <p:cNvGrpSpPr/>
          <p:nvPr/>
        </p:nvGrpSpPr>
        <p:grpSpPr>
          <a:xfrm rot="16352984">
            <a:off x="350188" y="5810958"/>
            <a:ext cx="165155" cy="298911"/>
            <a:chOff x="5355991" y="935488"/>
            <a:chExt cx="153558" cy="559351"/>
          </a:xfrm>
        </p:grpSpPr>
        <p:cxnSp>
          <p:nvCxnSpPr>
            <p:cNvPr id="44" name="Connector: Curved 26">
              <a:extLst>
                <a:ext uri="{FF2B5EF4-FFF2-40B4-BE49-F238E27FC236}">
                  <a16:creationId xmlns:a16="http://schemas.microsoft.com/office/drawing/2014/main" id="{F37CF713-E3EC-C7F4-AD7D-6D9C3B108BD1}"/>
                </a:ext>
              </a:extLst>
            </p:cNvPr>
            <p:cNvCxnSpPr/>
            <p:nvPr/>
          </p:nvCxnSpPr>
          <p:spPr>
            <a:xfrm rot="5400000" flipH="1" flipV="1">
              <a:off x="5340350" y="1138386"/>
              <a:ext cx="184840" cy="153557"/>
            </a:xfrm>
            <a:prstGeom prst="curvedConnector3">
              <a:avLst>
                <a:gd name="adj1" fmla="val 4999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or: Curved 28">
              <a:extLst>
                <a:ext uri="{FF2B5EF4-FFF2-40B4-BE49-F238E27FC236}">
                  <a16:creationId xmlns:a16="http://schemas.microsoft.com/office/drawing/2014/main" id="{29B19F46-C352-E089-AD65-37657D244CA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952337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or: Curved 31">
              <a:extLst>
                <a:ext uri="{FF2B5EF4-FFF2-40B4-BE49-F238E27FC236}">
                  <a16:creationId xmlns:a16="http://schemas.microsoft.com/office/drawing/2014/main" id="{D1D7EE95-DAE2-3FA0-E21D-15EBC2B1442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1324433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497B582-D01D-A294-BED2-7116285C3F62}"/>
              </a:ext>
            </a:extLst>
          </p:cNvPr>
          <p:cNvCxnSpPr>
            <a:cxnSpLocks/>
            <a:stCxn id="39" idx="1"/>
            <a:endCxn id="37" idx="3"/>
          </p:cNvCxnSpPr>
          <p:nvPr/>
        </p:nvCxnSpPr>
        <p:spPr>
          <a:xfrm flipH="1">
            <a:off x="4014194" y="5915687"/>
            <a:ext cx="6613798" cy="10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18577F-53A2-5740-F34C-F75133AF66D4}"/>
              </a:ext>
            </a:extLst>
          </p:cNvPr>
          <p:cNvCxnSpPr>
            <a:cxnSpLocks/>
            <a:stCxn id="40" idx="2"/>
            <a:endCxn id="37" idx="0"/>
          </p:cNvCxnSpPr>
          <p:nvPr/>
        </p:nvCxnSpPr>
        <p:spPr>
          <a:xfrm>
            <a:off x="3274186" y="5265070"/>
            <a:ext cx="0" cy="3802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>
            <a:extLst>
              <a:ext uri="{FF2B5EF4-FFF2-40B4-BE49-F238E27FC236}">
                <a16:creationId xmlns:a16="http://schemas.microsoft.com/office/drawing/2014/main" id="{5BC25EFB-A695-4EB7-C918-1A3EE8F51C79}"/>
              </a:ext>
            </a:extLst>
          </p:cNvPr>
          <p:cNvSpPr/>
          <p:nvPr/>
        </p:nvSpPr>
        <p:spPr>
          <a:xfrm>
            <a:off x="7011354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01B33036-4C00-46D8-A508-2820E9B75B3F}"/>
              </a:ext>
            </a:extLst>
          </p:cNvPr>
          <p:cNvSpPr/>
          <p:nvPr/>
        </p:nvSpPr>
        <p:spPr>
          <a:xfrm>
            <a:off x="9771489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1A78D7-8C1C-F9D8-016D-C30C5D502E78}"/>
              </a:ext>
            </a:extLst>
          </p:cNvPr>
          <p:cNvSpPr txBox="1"/>
          <p:nvPr/>
        </p:nvSpPr>
        <p:spPr>
          <a:xfrm>
            <a:off x="10187465" y="536827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99710"/>
                </a:solidFill>
              </a:rPr>
              <a:t>TRA</a:t>
            </a:r>
            <a:endParaRPr lang="en-GB" dirty="0">
              <a:solidFill>
                <a:srgbClr val="09971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BEA5F22-70F5-911E-D536-1AF26DA22ABC}"/>
              </a:ext>
            </a:extLst>
          </p:cNvPr>
          <p:cNvSpPr/>
          <p:nvPr/>
        </p:nvSpPr>
        <p:spPr>
          <a:xfrm>
            <a:off x="1037112" y="2685149"/>
            <a:ext cx="5603956" cy="370492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43EC14D-71C7-5279-E0A1-B4D49191CD85}"/>
              </a:ext>
            </a:extLst>
          </p:cNvPr>
          <p:cNvSpPr/>
          <p:nvPr/>
        </p:nvSpPr>
        <p:spPr>
          <a:xfrm>
            <a:off x="8714489" y="2129057"/>
            <a:ext cx="2967078" cy="370492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7017D73-F170-76CD-B4D9-DDD2D299E4EA}"/>
              </a:ext>
            </a:extLst>
          </p:cNvPr>
          <p:cNvSpPr/>
          <p:nvPr/>
        </p:nvSpPr>
        <p:spPr>
          <a:xfrm>
            <a:off x="10497786" y="5418664"/>
            <a:ext cx="1687579" cy="974693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50A5EF-14DB-E341-04B0-96BD4CB5159F}"/>
              </a:ext>
            </a:extLst>
          </p:cNvPr>
          <p:cNvSpPr txBox="1"/>
          <p:nvPr/>
        </p:nvSpPr>
        <p:spPr>
          <a:xfrm>
            <a:off x="6735192" y="5357740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REF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3099C5-2F2F-11CC-5D5C-71B44BA2B09C}"/>
              </a:ext>
            </a:extLst>
          </p:cNvPr>
          <p:cNvSpPr txBox="1"/>
          <p:nvPr/>
        </p:nvSpPr>
        <p:spPr>
          <a:xfrm>
            <a:off x="7420940" y="5357740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INC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0805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13840">
        <p159:morph option="byObject"/>
      </p:transition>
    </mc:Choice>
    <mc:Fallback xmlns="">
      <p:transition advTm="13840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C4CF-3591-927E-80CB-6372562B6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Breakdown type</a:t>
            </a:r>
            <a:r>
              <a:rPr lang="de-DE" dirty="0"/>
              <a:t>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4F05B-24CA-FBE2-40AA-1254B043BE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786911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Flags are risen during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Classification done later in Post-processing: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HyPc BD: Breakdowns in the Hybrid part of the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Load BD: Breakdown in the load after the structure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 BDC: Breakdown with detected Breakdown Current (BDC), larger than usual Dark Current (DC)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without BDC: Breakdown without Breakdown Current detection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42F66-4FBA-BAF3-7C75-D505FDFC5C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29ECD-1700-C6D1-EF46-561F52A23E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A005A-0CCC-B699-2D71-8304C2472C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Placeholder 13">
            <a:extLst>
              <a:ext uri="{FF2B5EF4-FFF2-40B4-BE49-F238E27FC236}">
                <a16:creationId xmlns:a16="http://schemas.microsoft.com/office/drawing/2014/main" id="{41F8D54C-5F92-3CC2-D82B-C778C95329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0679" t="2674" r="74406" b="82915"/>
          <a:stretch/>
        </p:blipFill>
        <p:spPr>
          <a:xfrm>
            <a:off x="8741126" y="1439335"/>
            <a:ext cx="3042885" cy="1379445"/>
          </a:xfr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D73609CA-D7DA-0B6D-6731-B3B628E4EFB9}"/>
              </a:ext>
            </a:extLst>
          </p:cNvPr>
          <p:cNvSpPr/>
          <p:nvPr/>
        </p:nvSpPr>
        <p:spPr>
          <a:xfrm>
            <a:off x="5161052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Pulse Compressor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32E087-9887-F211-935B-9D81AEC1895A}"/>
              </a:ext>
            </a:extLst>
          </p:cNvPr>
          <p:cNvSpPr/>
          <p:nvPr/>
        </p:nvSpPr>
        <p:spPr>
          <a:xfrm>
            <a:off x="2534178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Klystron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5668FC-F8A8-16BD-35AD-23576CEEFCE3}"/>
              </a:ext>
            </a:extLst>
          </p:cNvPr>
          <p:cNvSpPr/>
          <p:nvPr/>
        </p:nvSpPr>
        <p:spPr>
          <a:xfrm>
            <a:off x="8001118" y="5634739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Accelerating Structure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6ACBF3B-55EB-5DD9-CB27-5F0F6D874935}"/>
              </a:ext>
            </a:extLst>
          </p:cNvPr>
          <p:cNvSpPr/>
          <p:nvPr/>
        </p:nvSpPr>
        <p:spPr>
          <a:xfrm>
            <a:off x="10627992" y="5634739"/>
            <a:ext cx="1369068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Load</a:t>
            </a:r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85C28D-8123-8840-5ABB-97E4F130D838}"/>
              </a:ext>
            </a:extLst>
          </p:cNvPr>
          <p:cNvSpPr/>
          <p:nvPr/>
        </p:nvSpPr>
        <p:spPr>
          <a:xfrm>
            <a:off x="2534178" y="47031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Modulator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A2A4D-6551-4DC1-8B12-0526FD365135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639567" y="5926222"/>
            <a:ext cx="1894611" cy="189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9104EC6F-9002-F8F1-5221-1E2B17B0DA7E}"/>
              </a:ext>
            </a:extLst>
          </p:cNvPr>
          <p:cNvSpPr/>
          <p:nvPr/>
        </p:nvSpPr>
        <p:spPr>
          <a:xfrm>
            <a:off x="225965" y="5734172"/>
            <a:ext cx="413602" cy="40305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1AF2561-7114-61DE-DB76-AAEF2CC68A4D}"/>
              </a:ext>
            </a:extLst>
          </p:cNvPr>
          <p:cNvGrpSpPr/>
          <p:nvPr/>
        </p:nvGrpSpPr>
        <p:grpSpPr>
          <a:xfrm rot="16352984">
            <a:off x="350188" y="5810958"/>
            <a:ext cx="165155" cy="298911"/>
            <a:chOff x="5355991" y="935488"/>
            <a:chExt cx="153558" cy="559351"/>
          </a:xfrm>
        </p:grpSpPr>
        <p:cxnSp>
          <p:nvCxnSpPr>
            <p:cNvPr id="44" name="Connector: Curved 26">
              <a:extLst>
                <a:ext uri="{FF2B5EF4-FFF2-40B4-BE49-F238E27FC236}">
                  <a16:creationId xmlns:a16="http://schemas.microsoft.com/office/drawing/2014/main" id="{F37CF713-E3EC-C7F4-AD7D-6D9C3B108BD1}"/>
                </a:ext>
              </a:extLst>
            </p:cNvPr>
            <p:cNvCxnSpPr/>
            <p:nvPr/>
          </p:nvCxnSpPr>
          <p:spPr>
            <a:xfrm rot="5400000" flipH="1" flipV="1">
              <a:off x="5340350" y="1138386"/>
              <a:ext cx="184840" cy="153557"/>
            </a:xfrm>
            <a:prstGeom prst="curvedConnector3">
              <a:avLst>
                <a:gd name="adj1" fmla="val 4999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or: Curved 28">
              <a:extLst>
                <a:ext uri="{FF2B5EF4-FFF2-40B4-BE49-F238E27FC236}">
                  <a16:creationId xmlns:a16="http://schemas.microsoft.com/office/drawing/2014/main" id="{29B19F46-C352-E089-AD65-37657D244CA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952337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or: Curved 31">
              <a:extLst>
                <a:ext uri="{FF2B5EF4-FFF2-40B4-BE49-F238E27FC236}">
                  <a16:creationId xmlns:a16="http://schemas.microsoft.com/office/drawing/2014/main" id="{D1D7EE95-DAE2-3FA0-E21D-15EBC2B1442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1324433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497B582-D01D-A294-BED2-7116285C3F62}"/>
              </a:ext>
            </a:extLst>
          </p:cNvPr>
          <p:cNvCxnSpPr>
            <a:cxnSpLocks/>
            <a:stCxn id="39" idx="1"/>
            <a:endCxn id="37" idx="3"/>
          </p:cNvCxnSpPr>
          <p:nvPr/>
        </p:nvCxnSpPr>
        <p:spPr>
          <a:xfrm flipH="1">
            <a:off x="4014194" y="5915687"/>
            <a:ext cx="6613798" cy="10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18577F-53A2-5740-F34C-F75133AF66D4}"/>
              </a:ext>
            </a:extLst>
          </p:cNvPr>
          <p:cNvCxnSpPr>
            <a:cxnSpLocks/>
            <a:stCxn id="40" idx="2"/>
            <a:endCxn id="37" idx="0"/>
          </p:cNvCxnSpPr>
          <p:nvPr/>
        </p:nvCxnSpPr>
        <p:spPr>
          <a:xfrm>
            <a:off x="3274186" y="5265070"/>
            <a:ext cx="0" cy="3802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>
            <a:extLst>
              <a:ext uri="{FF2B5EF4-FFF2-40B4-BE49-F238E27FC236}">
                <a16:creationId xmlns:a16="http://schemas.microsoft.com/office/drawing/2014/main" id="{5BC25EFB-A695-4EB7-C918-1A3EE8F51C79}"/>
              </a:ext>
            </a:extLst>
          </p:cNvPr>
          <p:cNvSpPr/>
          <p:nvPr/>
        </p:nvSpPr>
        <p:spPr>
          <a:xfrm>
            <a:off x="7011354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01B33036-4C00-46D8-A508-2820E9B75B3F}"/>
              </a:ext>
            </a:extLst>
          </p:cNvPr>
          <p:cNvSpPr/>
          <p:nvPr/>
        </p:nvSpPr>
        <p:spPr>
          <a:xfrm>
            <a:off x="9771489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1A78D7-8C1C-F9D8-016D-C30C5D502E78}"/>
              </a:ext>
            </a:extLst>
          </p:cNvPr>
          <p:cNvSpPr txBox="1"/>
          <p:nvPr/>
        </p:nvSpPr>
        <p:spPr>
          <a:xfrm>
            <a:off x="10187465" y="536827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99710"/>
                </a:solidFill>
              </a:rPr>
              <a:t>TRA</a:t>
            </a:r>
            <a:endParaRPr lang="en-GB" dirty="0">
              <a:solidFill>
                <a:srgbClr val="09971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BEA5F22-70F5-911E-D536-1AF26DA22ABC}"/>
              </a:ext>
            </a:extLst>
          </p:cNvPr>
          <p:cNvSpPr/>
          <p:nvPr/>
        </p:nvSpPr>
        <p:spPr>
          <a:xfrm>
            <a:off x="1037112" y="3066227"/>
            <a:ext cx="6895626" cy="656107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43EC14D-71C7-5279-E0A1-B4D49191CD85}"/>
              </a:ext>
            </a:extLst>
          </p:cNvPr>
          <p:cNvSpPr/>
          <p:nvPr/>
        </p:nvSpPr>
        <p:spPr>
          <a:xfrm>
            <a:off x="8741126" y="1513177"/>
            <a:ext cx="2967078" cy="370492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7017D73-F170-76CD-B4D9-DDD2D299E4EA}"/>
              </a:ext>
            </a:extLst>
          </p:cNvPr>
          <p:cNvSpPr/>
          <p:nvPr/>
        </p:nvSpPr>
        <p:spPr>
          <a:xfrm>
            <a:off x="7906993" y="5411297"/>
            <a:ext cx="1687579" cy="974693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072025E-7995-7ECC-9241-778CC7BB9996}"/>
              </a:ext>
            </a:extLst>
          </p:cNvPr>
          <p:cNvSpPr txBox="1"/>
          <p:nvPr/>
        </p:nvSpPr>
        <p:spPr>
          <a:xfrm>
            <a:off x="6735192" y="5357740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REF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7C26BE2-5A1C-36F5-F2B2-06089144DD6B}"/>
              </a:ext>
            </a:extLst>
          </p:cNvPr>
          <p:cNvSpPr txBox="1"/>
          <p:nvPr/>
        </p:nvSpPr>
        <p:spPr>
          <a:xfrm>
            <a:off x="7420940" y="5357740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INC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72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24554">
        <p159:morph option="byObject"/>
      </p:transition>
    </mc:Choice>
    <mc:Fallback xmlns="">
      <p:transition advTm="24554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EC4CF-3591-927E-80CB-6372562B6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Breakdown type</a:t>
            </a:r>
            <a:r>
              <a:rPr lang="de-DE" dirty="0"/>
              <a:t>s</a:t>
            </a:r>
            <a:endParaRPr lang="en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4F05B-24CA-FBE2-40AA-1254B043BE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786911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Flags are risen during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 dirty="0"/>
              <a:t>Classification done later in Post-processing: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HyPc BD: Breakdowns in the Hybrid part of the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Load BD: Breakdown in the load after the structure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 BDC: Breakdown with detected Breakdown Current (BDC), larger than usual Dark Current (DC)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 dirty="0"/>
              <a:t>BD without BDC: Breakdown without Breakdown Current detection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42F66-4FBA-BAF3-7C75-D505FDFC5CF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A29ECD-1700-C6D1-EF46-561F52A23E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EA005A-0CCC-B699-2D71-8304C2472C9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Placeholder 13">
            <a:extLst>
              <a:ext uri="{FF2B5EF4-FFF2-40B4-BE49-F238E27FC236}">
                <a16:creationId xmlns:a16="http://schemas.microsoft.com/office/drawing/2014/main" id="{41F8D54C-5F92-3CC2-D82B-C778C95329D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10679" t="2674" r="74406" b="82915"/>
          <a:stretch/>
        </p:blipFill>
        <p:spPr>
          <a:xfrm>
            <a:off x="8741126" y="1439335"/>
            <a:ext cx="3042885" cy="1379445"/>
          </a:xfr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D73609CA-D7DA-0B6D-6731-B3B628E4EFB9}"/>
              </a:ext>
            </a:extLst>
          </p:cNvPr>
          <p:cNvSpPr/>
          <p:nvPr/>
        </p:nvSpPr>
        <p:spPr>
          <a:xfrm>
            <a:off x="5161052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Pulse Compressor</a:t>
            </a:r>
            <a:endParaRPr lang="en-GB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D132E087-9887-F211-935B-9D81AEC1895A}"/>
              </a:ext>
            </a:extLst>
          </p:cNvPr>
          <p:cNvSpPr/>
          <p:nvPr/>
        </p:nvSpPr>
        <p:spPr>
          <a:xfrm>
            <a:off x="2534178" y="56452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Klystron</a:t>
            </a:r>
            <a:endParaRPr lang="en-GB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05668FC-F8A8-16BD-35AD-23576CEEFCE3}"/>
              </a:ext>
            </a:extLst>
          </p:cNvPr>
          <p:cNvSpPr/>
          <p:nvPr/>
        </p:nvSpPr>
        <p:spPr>
          <a:xfrm>
            <a:off x="8001118" y="5634739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Accelerating Structure</a:t>
            </a:r>
            <a:endParaRPr lang="en-GB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6ACBF3B-55EB-5DD9-CB27-5F0F6D874935}"/>
              </a:ext>
            </a:extLst>
          </p:cNvPr>
          <p:cNvSpPr/>
          <p:nvPr/>
        </p:nvSpPr>
        <p:spPr>
          <a:xfrm>
            <a:off x="10627992" y="5634739"/>
            <a:ext cx="1369068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Load</a:t>
            </a:r>
            <a:endParaRPr lang="en-GB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285C28D-8123-8840-5ABB-97E4F130D838}"/>
              </a:ext>
            </a:extLst>
          </p:cNvPr>
          <p:cNvSpPr/>
          <p:nvPr/>
        </p:nvSpPr>
        <p:spPr>
          <a:xfrm>
            <a:off x="2534178" y="4703174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Modulator</a:t>
            </a:r>
            <a:endParaRPr lang="en-GB" dirty="0"/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F7CA2A4D-6551-4DC1-8B12-0526FD365135}"/>
              </a:ext>
            </a:extLst>
          </p:cNvPr>
          <p:cNvCxnSpPr>
            <a:cxnSpLocks/>
            <a:stCxn id="37" idx="1"/>
          </p:cNvCxnSpPr>
          <p:nvPr/>
        </p:nvCxnSpPr>
        <p:spPr>
          <a:xfrm flipH="1">
            <a:off x="639567" y="5926222"/>
            <a:ext cx="1894611" cy="189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41">
            <a:extLst>
              <a:ext uri="{FF2B5EF4-FFF2-40B4-BE49-F238E27FC236}">
                <a16:creationId xmlns:a16="http://schemas.microsoft.com/office/drawing/2014/main" id="{9104EC6F-9002-F8F1-5221-1E2B17B0DA7E}"/>
              </a:ext>
            </a:extLst>
          </p:cNvPr>
          <p:cNvSpPr/>
          <p:nvPr/>
        </p:nvSpPr>
        <p:spPr>
          <a:xfrm>
            <a:off x="225965" y="5734172"/>
            <a:ext cx="413602" cy="40305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1AF2561-7114-61DE-DB76-AAEF2CC68A4D}"/>
              </a:ext>
            </a:extLst>
          </p:cNvPr>
          <p:cNvGrpSpPr/>
          <p:nvPr/>
        </p:nvGrpSpPr>
        <p:grpSpPr>
          <a:xfrm rot="16352984">
            <a:off x="350188" y="5810958"/>
            <a:ext cx="165155" cy="298911"/>
            <a:chOff x="5355991" y="935488"/>
            <a:chExt cx="153558" cy="559351"/>
          </a:xfrm>
        </p:grpSpPr>
        <p:cxnSp>
          <p:nvCxnSpPr>
            <p:cNvPr id="44" name="Connector: Curved 26">
              <a:extLst>
                <a:ext uri="{FF2B5EF4-FFF2-40B4-BE49-F238E27FC236}">
                  <a16:creationId xmlns:a16="http://schemas.microsoft.com/office/drawing/2014/main" id="{F37CF713-E3EC-C7F4-AD7D-6D9C3B108BD1}"/>
                </a:ext>
              </a:extLst>
            </p:cNvPr>
            <p:cNvCxnSpPr/>
            <p:nvPr/>
          </p:nvCxnSpPr>
          <p:spPr>
            <a:xfrm rot="5400000" flipH="1" flipV="1">
              <a:off x="5340350" y="1138386"/>
              <a:ext cx="184840" cy="153557"/>
            </a:xfrm>
            <a:prstGeom prst="curvedConnector3">
              <a:avLst>
                <a:gd name="adj1" fmla="val 4999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or: Curved 28">
              <a:extLst>
                <a:ext uri="{FF2B5EF4-FFF2-40B4-BE49-F238E27FC236}">
                  <a16:creationId xmlns:a16="http://schemas.microsoft.com/office/drawing/2014/main" id="{29B19F46-C352-E089-AD65-37657D244CAB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952337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or: Curved 31">
              <a:extLst>
                <a:ext uri="{FF2B5EF4-FFF2-40B4-BE49-F238E27FC236}">
                  <a16:creationId xmlns:a16="http://schemas.microsoft.com/office/drawing/2014/main" id="{D1D7EE95-DAE2-3FA0-E21D-15EBC2B14427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1324433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8497B582-D01D-A294-BED2-7116285C3F62}"/>
              </a:ext>
            </a:extLst>
          </p:cNvPr>
          <p:cNvCxnSpPr>
            <a:cxnSpLocks/>
            <a:stCxn id="39" idx="1"/>
            <a:endCxn id="37" idx="3"/>
          </p:cNvCxnSpPr>
          <p:nvPr/>
        </p:nvCxnSpPr>
        <p:spPr>
          <a:xfrm flipH="1">
            <a:off x="4014194" y="5915687"/>
            <a:ext cx="6613798" cy="10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18577F-53A2-5740-F34C-F75133AF66D4}"/>
              </a:ext>
            </a:extLst>
          </p:cNvPr>
          <p:cNvCxnSpPr>
            <a:cxnSpLocks/>
            <a:stCxn id="40" idx="2"/>
            <a:endCxn id="37" idx="0"/>
          </p:cNvCxnSpPr>
          <p:nvPr/>
        </p:nvCxnSpPr>
        <p:spPr>
          <a:xfrm>
            <a:off x="3274186" y="5265070"/>
            <a:ext cx="0" cy="3802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rc 48">
            <a:extLst>
              <a:ext uri="{FF2B5EF4-FFF2-40B4-BE49-F238E27FC236}">
                <a16:creationId xmlns:a16="http://schemas.microsoft.com/office/drawing/2014/main" id="{5BC25EFB-A695-4EB7-C918-1A3EE8F51C79}"/>
              </a:ext>
            </a:extLst>
          </p:cNvPr>
          <p:cNvSpPr/>
          <p:nvPr/>
        </p:nvSpPr>
        <p:spPr>
          <a:xfrm>
            <a:off x="7011354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Arc 49">
            <a:extLst>
              <a:ext uri="{FF2B5EF4-FFF2-40B4-BE49-F238E27FC236}">
                <a16:creationId xmlns:a16="http://schemas.microsoft.com/office/drawing/2014/main" id="{01B33036-4C00-46D8-A508-2820E9B75B3F}"/>
              </a:ext>
            </a:extLst>
          </p:cNvPr>
          <p:cNvSpPr/>
          <p:nvPr/>
        </p:nvSpPr>
        <p:spPr>
          <a:xfrm>
            <a:off x="9771489" y="5350326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31A78D7-8C1C-F9D8-016D-C30C5D502E78}"/>
              </a:ext>
            </a:extLst>
          </p:cNvPr>
          <p:cNvSpPr txBox="1"/>
          <p:nvPr/>
        </p:nvSpPr>
        <p:spPr>
          <a:xfrm>
            <a:off x="10187465" y="5368275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99710"/>
                </a:solidFill>
              </a:rPr>
              <a:t>TRA</a:t>
            </a:r>
            <a:endParaRPr lang="en-GB" dirty="0">
              <a:solidFill>
                <a:srgbClr val="099710"/>
              </a:solidFill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BEA5F22-70F5-911E-D536-1AF26DA22ABC}"/>
              </a:ext>
            </a:extLst>
          </p:cNvPr>
          <p:cNvSpPr/>
          <p:nvPr/>
        </p:nvSpPr>
        <p:spPr>
          <a:xfrm>
            <a:off x="1037112" y="3721759"/>
            <a:ext cx="6895626" cy="419520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43EC14D-71C7-5279-E0A1-B4D49191CD85}"/>
              </a:ext>
            </a:extLst>
          </p:cNvPr>
          <p:cNvSpPr/>
          <p:nvPr/>
        </p:nvSpPr>
        <p:spPr>
          <a:xfrm>
            <a:off x="8741126" y="1845686"/>
            <a:ext cx="2967078" cy="370492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7017D73-F170-76CD-B4D9-DDD2D299E4EA}"/>
              </a:ext>
            </a:extLst>
          </p:cNvPr>
          <p:cNvSpPr/>
          <p:nvPr/>
        </p:nvSpPr>
        <p:spPr>
          <a:xfrm>
            <a:off x="7906993" y="5411297"/>
            <a:ext cx="1687579" cy="974693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9BB862-5C85-DB0A-B563-7FF4D8C7A952}"/>
              </a:ext>
            </a:extLst>
          </p:cNvPr>
          <p:cNvSpPr txBox="1"/>
          <p:nvPr/>
        </p:nvSpPr>
        <p:spPr>
          <a:xfrm>
            <a:off x="6735192" y="5357740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33A0"/>
                </a:solidFill>
              </a:rPr>
              <a:t>REF</a:t>
            </a:r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E49D10-D0E9-16CF-DEA4-F663DC3410A1}"/>
              </a:ext>
            </a:extLst>
          </p:cNvPr>
          <p:cNvSpPr txBox="1"/>
          <p:nvPr/>
        </p:nvSpPr>
        <p:spPr>
          <a:xfrm>
            <a:off x="7420940" y="5357740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INC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153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3938">
        <p159:morph option="byObject"/>
      </p:transition>
    </mc:Choice>
    <mc:Fallback xmlns="">
      <p:transition advTm="3938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2836-D590-53BD-E89E-651B553CF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Breakdown Types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06938F-0F87-0CFA-C09B-0DB18905A6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BD with Breakdown Current (BDC)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2281438-F40D-D492-96A9-0F9326EDCF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480003" y="2427288"/>
            <a:ext cx="5472545" cy="37623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139D5A-3D55-D787-AF6B-3EB8EB8BFA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BD without Breakdown Current (BDC)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FF1F380-F4E9-B023-1E11-311765E8BD3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/>
        </p:blipFill>
        <p:spPr>
          <a:xfrm>
            <a:off x="6280458" y="2450996"/>
            <a:ext cx="5395296" cy="3714959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C34867-580E-5F4B-AAF8-1A9FE0523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EFC211-0544-6E71-418A-C4023F62F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CFAA16-726F-96D0-1E71-48C0F3C4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A7613E8-1F99-9402-1003-3C293127CCAE}"/>
              </a:ext>
            </a:extLst>
          </p:cNvPr>
          <p:cNvSpPr/>
          <p:nvPr/>
        </p:nvSpPr>
        <p:spPr>
          <a:xfrm>
            <a:off x="1938528" y="4975637"/>
            <a:ext cx="1036320" cy="1276287"/>
          </a:xfrm>
          <a:prstGeom prst="ellipse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936451F-75E9-CD83-930D-53FA1BC829B6}"/>
              </a:ext>
            </a:extLst>
          </p:cNvPr>
          <p:cNvSpPr/>
          <p:nvPr/>
        </p:nvSpPr>
        <p:spPr>
          <a:xfrm>
            <a:off x="7748016" y="4975637"/>
            <a:ext cx="1036320" cy="1276287"/>
          </a:xfrm>
          <a:prstGeom prst="ellipse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21499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0098"/>
    </mc:Choice>
    <mc:Fallback xmlns="">
      <p:transition advTm="10098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Position distribution of BD (XBox2)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05616CAF-1139-DA0E-FA65-E5C89DFC04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692526" y="1537634"/>
            <a:ext cx="5047498" cy="3776479"/>
          </a:xfrm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4D3BA40F-F6F2-C37B-C6BE-83CFBB8A5A0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417781" y="1537634"/>
            <a:ext cx="5120650" cy="3776479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231CC4-187C-12FA-FE3B-D17B5D82EA47}"/>
              </a:ext>
            </a:extLst>
          </p:cNvPr>
          <p:cNvSpPr/>
          <p:nvPr/>
        </p:nvSpPr>
        <p:spPr>
          <a:xfrm>
            <a:off x="407988" y="5751422"/>
            <a:ext cx="11130443" cy="56894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-&gt; BD with Breakdown Current (BDC) occur later in the structure than without BDC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9995C7E-0065-62B0-19CA-D675534D0A3A}"/>
              </a:ext>
            </a:extLst>
          </p:cNvPr>
          <p:cNvSpPr/>
          <p:nvPr/>
        </p:nvSpPr>
        <p:spPr>
          <a:xfrm>
            <a:off x="2315689" y="1617235"/>
            <a:ext cx="785652" cy="3238500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1C16935-E08C-11CB-E1C6-7B3D9E36563D}"/>
              </a:ext>
            </a:extLst>
          </p:cNvPr>
          <p:cNvCxnSpPr>
            <a:cxnSpLocks/>
          </p:cNvCxnSpPr>
          <p:nvPr/>
        </p:nvCxnSpPr>
        <p:spPr>
          <a:xfrm flipV="1">
            <a:off x="3100469" y="1339105"/>
            <a:ext cx="3317309" cy="278130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8E04787-D060-FB3E-03D0-254EF97345BB}"/>
              </a:ext>
            </a:extLst>
          </p:cNvPr>
          <p:cNvSpPr/>
          <p:nvPr/>
        </p:nvSpPr>
        <p:spPr>
          <a:xfrm>
            <a:off x="6417780" y="1339105"/>
            <a:ext cx="5120649" cy="3941672"/>
          </a:xfrm>
          <a:prstGeom prst="rect">
            <a:avLst/>
          </a:prstGeom>
          <a:noFill/>
          <a:ln w="28575">
            <a:solidFill>
              <a:schemeClr val="bg2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3478F66-7000-D26F-0F32-0D304EA53552}"/>
              </a:ext>
            </a:extLst>
          </p:cNvPr>
          <p:cNvCxnSpPr>
            <a:cxnSpLocks/>
          </p:cNvCxnSpPr>
          <p:nvPr/>
        </p:nvCxnSpPr>
        <p:spPr>
          <a:xfrm>
            <a:off x="3100469" y="4855735"/>
            <a:ext cx="3317309" cy="412249"/>
          </a:xfrm>
          <a:prstGeom prst="line">
            <a:avLst/>
          </a:prstGeom>
          <a:ln w="28575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652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29"/>
    </mc:Choice>
    <mc:Fallback xmlns="">
      <p:transition spd="slow" advTm="21129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39C01-6B31-14DE-E716-8125300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8537"/>
          </a:xfrm>
        </p:spPr>
        <p:txBody>
          <a:bodyPr/>
          <a:lstStyle/>
          <a:p>
            <a:r>
              <a:rPr lang="en-DE" dirty="0"/>
              <a:t>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1B8DA-28E8-8D43-E6C8-6428D91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83861-43A7-87C6-44E2-CC2510EB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83AE0E-2985-7674-280C-E142AAB0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/>
              <p:nvPr/>
            </p:nvSpPr>
            <p:spPr>
              <a:xfrm>
                <a:off x="2120712" y="2663137"/>
                <a:ext cx="1011880" cy="4472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712" y="2663137"/>
                <a:ext cx="1011880" cy="4472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/>
              <p:nvPr/>
            </p:nvSpPr>
            <p:spPr>
              <a:xfrm>
                <a:off x="3485755" y="2669441"/>
                <a:ext cx="1055738" cy="4472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755" y="2669441"/>
                <a:ext cx="1055738" cy="4472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/>
              <p:nvPr/>
            </p:nvSpPr>
            <p:spPr>
              <a:xfrm>
                <a:off x="4760527" y="2669441"/>
                <a:ext cx="1069460" cy="4472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0527" y="2669441"/>
                <a:ext cx="1069460" cy="4472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/>
              <p:nvPr/>
            </p:nvSpPr>
            <p:spPr>
              <a:xfrm>
                <a:off x="6143470" y="2645588"/>
                <a:ext cx="4060214" cy="4949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𝐷𝑜𝑤𝑛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470" y="2645588"/>
                <a:ext cx="4060214" cy="494944"/>
              </a:xfrm>
              <a:prstGeom prst="rect">
                <a:avLst/>
              </a:prstGeom>
              <a:blipFill>
                <a:blip r:embed="rId6"/>
                <a:stretch>
                  <a:fillRect l="-2181"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/>
              <p:nvPr/>
            </p:nvSpPr>
            <p:spPr>
              <a:xfrm>
                <a:off x="2651924" y="3228218"/>
                <a:ext cx="1882246" cy="4658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1924" y="3228218"/>
                <a:ext cx="1882246" cy="465897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288EEA-0E47-10E5-B82B-3C9880CDD077}"/>
                  </a:ext>
                </a:extLst>
              </p:cNvPr>
              <p:cNvSpPr txBox="1"/>
              <p:nvPr/>
            </p:nvSpPr>
            <p:spPr>
              <a:xfrm>
                <a:off x="4810285" y="3234522"/>
                <a:ext cx="231890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𝐵𝐷𝐶</m:t>
                          </m:r>
                        </m:e>
                      </m:d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288EEA-0E47-10E5-B82B-3C9880CDD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0285" y="3234522"/>
                <a:ext cx="2318905" cy="430887"/>
              </a:xfrm>
              <a:prstGeom prst="rect">
                <a:avLst/>
              </a:prstGeom>
              <a:blipFill>
                <a:blip r:embed="rId8"/>
                <a:stretch>
                  <a:fillRect l="-4348" b="-3428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6F90E5E-6741-BAC6-5FFA-6EF16B32A971}"/>
                  </a:ext>
                </a:extLst>
              </p:cNvPr>
              <p:cNvSpPr txBox="1"/>
              <p:nvPr/>
            </p:nvSpPr>
            <p:spPr>
              <a:xfrm>
                <a:off x="7476656" y="3234522"/>
                <a:ext cx="268131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i="1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2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800" i="1">
                          <a:latin typeface="Cambria Math" panose="02040503050406030204" pitchFamily="18" charset="0"/>
                        </a:rPr>
                        <m:t>𝐸𝑛𝑒𝑟𝑔𝑦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6F90E5E-6741-BAC6-5FFA-6EF16B32A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76656" y="3234522"/>
                <a:ext cx="2681311" cy="430887"/>
              </a:xfrm>
              <a:prstGeom prst="rect">
                <a:avLst/>
              </a:prstGeom>
              <a:blipFill>
                <a:blip r:embed="rId9"/>
                <a:stretch>
                  <a:fillRect l="-3774" t="-8571" r="-3774" b="-3428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11E3C1D-C48C-D45B-7EB8-94B91438D09B}"/>
                  </a:ext>
                </a:extLst>
              </p:cNvPr>
              <p:cNvSpPr txBox="1"/>
              <p:nvPr/>
            </p:nvSpPr>
            <p:spPr>
              <a:xfrm>
                <a:off x="3091389" y="2679488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11E3C1D-C48C-D45B-7EB8-94B91438D0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1389" y="2679488"/>
                <a:ext cx="367088" cy="430887"/>
              </a:xfrm>
              <a:prstGeom prst="rect">
                <a:avLst/>
              </a:prstGeom>
              <a:blipFill>
                <a:blip r:embed="rId10"/>
                <a:stretch>
                  <a:fillRect l="-10000" r="-666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01045AD-FDC5-D4BE-6BA2-D41199233526}"/>
                  </a:ext>
                </a:extLst>
              </p:cNvPr>
              <p:cNvSpPr txBox="1"/>
              <p:nvPr/>
            </p:nvSpPr>
            <p:spPr>
              <a:xfrm>
                <a:off x="4439530" y="2679488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01045AD-FDC5-D4BE-6BA2-D41199233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530" y="2679488"/>
                <a:ext cx="367088" cy="430887"/>
              </a:xfrm>
              <a:prstGeom prst="rect">
                <a:avLst/>
              </a:prstGeom>
              <a:blipFill>
                <a:blip r:embed="rId11"/>
                <a:stretch>
                  <a:fillRect l="-16667" r="-16667" b="-1176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A9AC7EE-1B19-A0D7-D43E-EE740B9AC899}"/>
                  </a:ext>
                </a:extLst>
              </p:cNvPr>
              <p:cNvSpPr txBox="1"/>
              <p:nvPr/>
            </p:nvSpPr>
            <p:spPr>
              <a:xfrm>
                <a:off x="5796003" y="2679488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A9AC7EE-1B19-A0D7-D43E-EE740B9AC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3" y="2679488"/>
                <a:ext cx="367088" cy="430887"/>
              </a:xfrm>
              <a:prstGeom prst="rect">
                <a:avLst/>
              </a:prstGeom>
              <a:blipFill>
                <a:blip r:embed="rId11"/>
                <a:stretch>
                  <a:fillRect l="-16667" r="-16667" b="-1176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35E7CD8-F849-CE8D-9C34-27B77765EA7B}"/>
                  </a:ext>
                </a:extLst>
              </p:cNvPr>
              <p:cNvSpPr txBox="1"/>
              <p:nvPr/>
            </p:nvSpPr>
            <p:spPr>
              <a:xfrm>
                <a:off x="7102866" y="3237769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35E7CD8-F849-CE8D-9C34-27B77765EA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2866" y="3237769"/>
                <a:ext cx="367088" cy="430887"/>
              </a:xfrm>
              <a:prstGeom prst="rect">
                <a:avLst/>
              </a:prstGeom>
              <a:blipFill>
                <a:blip r:embed="rId12"/>
                <a:stretch>
                  <a:fillRect l="-20690" r="-20690" b="-1142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8F6C193-1121-395E-0DCE-E79E34B13DD3}"/>
                  </a:ext>
                </a:extLst>
              </p:cNvPr>
              <p:cNvSpPr txBox="1"/>
              <p:nvPr/>
            </p:nvSpPr>
            <p:spPr>
              <a:xfrm>
                <a:off x="4462817" y="3222739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8F6C193-1121-395E-0DCE-E79E34B13D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817" y="3222739"/>
                <a:ext cx="367088" cy="430887"/>
              </a:xfrm>
              <a:prstGeom prst="rect">
                <a:avLst/>
              </a:prstGeom>
              <a:blipFill>
                <a:blip r:embed="rId13"/>
                <a:stretch>
                  <a:fillRect l="-16667" r="-16667" b="-8571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08A4B27-2832-FB5E-7C74-E71D0BF8A758}"/>
                  </a:ext>
                </a:extLst>
              </p:cNvPr>
              <p:cNvSpPr txBox="1"/>
              <p:nvPr/>
            </p:nvSpPr>
            <p:spPr>
              <a:xfrm>
                <a:off x="10157967" y="2679488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08A4B27-2832-FB5E-7C74-E71D0BF8A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967" y="2679488"/>
                <a:ext cx="367088" cy="430887"/>
              </a:xfrm>
              <a:prstGeom prst="rect">
                <a:avLst/>
              </a:prstGeom>
              <a:blipFill>
                <a:blip r:embed="rId14"/>
                <a:stretch>
                  <a:fillRect l="-16667" r="-16667" b="-1176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46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9231"/>
    </mc:Choice>
    <mc:Fallback xmlns="">
      <p:transition advTm="923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03DF72-D965-5C56-B6AC-50082AA74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the thesis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7AC740-48EA-ADD2-0790-8DA77A7170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6C0513-7B01-BE42-3BD1-162447031BE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Investigate the missing energy during a breakdown</a:t>
            </a:r>
          </a:p>
          <a:p>
            <a:r>
              <a:rPr lang="en-US" dirty="0"/>
              <a:t>Estimation of energy distribution during normal operation and during breakdowns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265B84A-43D9-A6CE-7E6D-066EEA24797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C66F98-BF51-A70C-DBA4-1667BFA55BA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Breakdowns are still not fully understood</a:t>
            </a:r>
            <a:endParaRPr lang="en-GB" dirty="0"/>
          </a:p>
          <a:p>
            <a:r>
              <a:rPr lang="en-US" dirty="0"/>
              <a:t>Conditioning is interrupted after a breakdown</a:t>
            </a:r>
          </a:p>
          <a:p>
            <a:r>
              <a:rPr lang="en-US" dirty="0"/>
              <a:t>In a real accelerator, not as many measurements are possible. This information can help for later operation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5C8C19-23D7-3059-4E62-883F311D0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C19321-8CAB-92F4-F5B6-C8F393F79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383E65-55CA-2B6C-7B20-0CCC9E445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55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592"/>
    </mc:Choice>
    <mc:Fallback xmlns="">
      <p:transition spd="slow" advTm="31592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FBC27BC-0313-7204-D529-19E9053FF7EC}"/>
              </a:ext>
            </a:extLst>
          </p:cNvPr>
          <p:cNvSpPr/>
          <p:nvPr/>
        </p:nvSpPr>
        <p:spPr>
          <a:xfrm>
            <a:off x="6177505" y="3239393"/>
            <a:ext cx="2318905" cy="520006"/>
          </a:xfrm>
          <a:prstGeom prst="rect">
            <a:avLst/>
          </a:prstGeom>
          <a:solidFill>
            <a:srgbClr val="61C4D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0110050-D8D1-DA7E-37A0-B3839DA35BC3}"/>
              </a:ext>
            </a:extLst>
          </p:cNvPr>
          <p:cNvSpPr/>
          <p:nvPr/>
        </p:nvSpPr>
        <p:spPr>
          <a:xfrm>
            <a:off x="6158877" y="2573006"/>
            <a:ext cx="4033124" cy="666387"/>
          </a:xfrm>
          <a:prstGeom prst="rect">
            <a:avLst/>
          </a:prstGeom>
          <a:solidFill>
            <a:srgbClr val="61C4D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DA27731-AB00-9797-5E2E-E8FABB9A58EE}"/>
              </a:ext>
            </a:extLst>
          </p:cNvPr>
          <p:cNvSpPr/>
          <p:nvPr/>
        </p:nvSpPr>
        <p:spPr>
          <a:xfrm>
            <a:off x="1988316" y="2570480"/>
            <a:ext cx="3841671" cy="652259"/>
          </a:xfrm>
          <a:prstGeom prst="rect">
            <a:avLst/>
          </a:prstGeom>
          <a:solidFill>
            <a:srgbClr val="0033A0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573458-4D40-6F24-6173-63836AC5478D}"/>
              </a:ext>
            </a:extLst>
          </p:cNvPr>
          <p:cNvSpPr txBox="1"/>
          <p:nvPr/>
        </p:nvSpPr>
        <p:spPr>
          <a:xfrm>
            <a:off x="3248258" y="2296538"/>
            <a:ext cx="1064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Measures</a:t>
            </a:r>
            <a:endParaRPr lang="en-GB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839C01-6B31-14DE-E716-812530035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8537"/>
          </a:xfrm>
        </p:spPr>
        <p:txBody>
          <a:bodyPr/>
          <a:lstStyle/>
          <a:p>
            <a:r>
              <a:rPr lang="en-DE" dirty="0"/>
              <a:t>Missing Energy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1B8DA-28E8-8D43-E6C8-6428D91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83861-43A7-87C6-44E2-CC2510EB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83AE0E-2985-7674-280C-E142AAB0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/>
              <p:nvPr/>
            </p:nvSpPr>
            <p:spPr>
              <a:xfrm>
                <a:off x="2120712" y="2663137"/>
                <a:ext cx="1011880" cy="4472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0712" y="2663137"/>
                <a:ext cx="1011880" cy="4472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/>
              <p:nvPr/>
            </p:nvSpPr>
            <p:spPr>
              <a:xfrm>
                <a:off x="3485755" y="2669441"/>
                <a:ext cx="1055738" cy="4472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755" y="2669441"/>
                <a:ext cx="1055738" cy="44723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/>
              <p:nvPr/>
            </p:nvSpPr>
            <p:spPr>
              <a:xfrm>
                <a:off x="4760527" y="2669441"/>
                <a:ext cx="1069460" cy="4472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0527" y="2669441"/>
                <a:ext cx="1069460" cy="44723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/>
              <p:nvPr/>
            </p:nvSpPr>
            <p:spPr>
              <a:xfrm>
                <a:off x="6143470" y="2645588"/>
                <a:ext cx="4060214" cy="4949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800" b="0" i="1" smtClean="0">
                                  <a:latin typeface="Cambria Math" panose="02040503050406030204" pitchFamily="18" charset="0"/>
                                </a:rPr>
                                <m:t>𝐷𝑜𝑤𝑛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3470" y="2645588"/>
                <a:ext cx="4060214" cy="494944"/>
              </a:xfrm>
              <a:prstGeom prst="rect">
                <a:avLst/>
              </a:prstGeom>
              <a:blipFill>
                <a:blip r:embed="rId7"/>
                <a:stretch>
                  <a:fillRect l="-2181"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/>
              <p:nvPr/>
            </p:nvSpPr>
            <p:spPr>
              <a:xfrm>
                <a:off x="3915616" y="3228218"/>
                <a:ext cx="1882246" cy="4658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5616" y="3228218"/>
                <a:ext cx="1882246" cy="46589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288EEA-0E47-10E5-B82B-3C9880CDD077}"/>
                  </a:ext>
                </a:extLst>
              </p:cNvPr>
              <p:cNvSpPr txBox="1"/>
              <p:nvPr/>
            </p:nvSpPr>
            <p:spPr>
              <a:xfrm>
                <a:off x="6145097" y="3234522"/>
                <a:ext cx="2318905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de-DE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800" b="0" i="1" smtClean="0">
                              <a:latin typeface="Cambria Math" panose="02040503050406030204" pitchFamily="18" charset="0"/>
                            </a:rPr>
                            <m:t>𝐵𝐷𝐶</m:t>
                          </m:r>
                        </m:e>
                      </m:d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288EEA-0E47-10E5-B82B-3C9880CDD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5097" y="3234522"/>
                <a:ext cx="2318905" cy="430887"/>
              </a:xfrm>
              <a:prstGeom prst="rect">
                <a:avLst/>
              </a:prstGeom>
              <a:blipFill>
                <a:blip r:embed="rId9"/>
                <a:stretch>
                  <a:fillRect l="-4348" b="-3428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6F90E5E-6741-BAC6-5FFA-6EF16B32A971}"/>
                  </a:ext>
                </a:extLst>
              </p:cNvPr>
              <p:cNvSpPr txBox="1"/>
              <p:nvPr/>
            </p:nvSpPr>
            <p:spPr>
              <a:xfrm>
                <a:off x="4829905" y="2027266"/>
                <a:ext cx="2681311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i="1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28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800" i="1">
                          <a:latin typeface="Cambria Math" panose="02040503050406030204" pitchFamily="18" charset="0"/>
                        </a:rPr>
                        <m:t>𝐸𝑛𝑒𝑟𝑔𝑦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6F90E5E-6741-BAC6-5FFA-6EF16B32A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29905" y="2027266"/>
                <a:ext cx="2681311" cy="430887"/>
              </a:xfrm>
              <a:prstGeom prst="rect">
                <a:avLst/>
              </a:prstGeom>
              <a:blipFill>
                <a:blip r:embed="rId10"/>
                <a:stretch>
                  <a:fillRect l="-3774" t="-8571" r="-3302" b="-3428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11E3C1D-C48C-D45B-7EB8-94B91438D09B}"/>
                  </a:ext>
                </a:extLst>
              </p:cNvPr>
              <p:cNvSpPr txBox="1"/>
              <p:nvPr/>
            </p:nvSpPr>
            <p:spPr>
              <a:xfrm>
                <a:off x="7469954" y="2027266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11E3C1D-C48C-D45B-7EB8-94B91438D0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9954" y="2027266"/>
                <a:ext cx="367088" cy="430887"/>
              </a:xfrm>
              <a:prstGeom prst="rect">
                <a:avLst/>
              </a:prstGeom>
              <a:blipFill>
                <a:blip r:embed="rId11"/>
                <a:stretch>
                  <a:fillRect l="-6667" r="-666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01045AD-FDC5-D4BE-6BA2-D41199233526}"/>
                  </a:ext>
                </a:extLst>
              </p:cNvPr>
              <p:cNvSpPr txBox="1"/>
              <p:nvPr/>
            </p:nvSpPr>
            <p:spPr>
              <a:xfrm>
                <a:off x="4439530" y="2679488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01045AD-FDC5-D4BE-6BA2-D411992335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9530" y="2679488"/>
                <a:ext cx="367088" cy="430887"/>
              </a:xfrm>
              <a:prstGeom prst="rect">
                <a:avLst/>
              </a:prstGeom>
              <a:blipFill>
                <a:blip r:embed="rId12"/>
                <a:stretch>
                  <a:fillRect l="-3333" r="-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A9AC7EE-1B19-A0D7-D43E-EE740B9AC899}"/>
                  </a:ext>
                </a:extLst>
              </p:cNvPr>
              <p:cNvSpPr txBox="1"/>
              <p:nvPr/>
            </p:nvSpPr>
            <p:spPr>
              <a:xfrm>
                <a:off x="5796003" y="2679488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2A9AC7EE-1B19-A0D7-D43E-EE740B9AC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6003" y="2679488"/>
                <a:ext cx="367088" cy="430887"/>
              </a:xfrm>
              <a:prstGeom prst="rect">
                <a:avLst/>
              </a:prstGeom>
              <a:blipFill>
                <a:blip r:embed="rId13"/>
                <a:stretch>
                  <a:fillRect l="-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35E7CD8-F849-CE8D-9C34-27B77765EA7B}"/>
                  </a:ext>
                </a:extLst>
              </p:cNvPr>
              <p:cNvSpPr txBox="1"/>
              <p:nvPr/>
            </p:nvSpPr>
            <p:spPr>
              <a:xfrm>
                <a:off x="3064714" y="2679656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35E7CD8-F849-CE8D-9C34-27B77765EA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4714" y="2679656"/>
                <a:ext cx="367088" cy="430887"/>
              </a:xfrm>
              <a:prstGeom prst="rect">
                <a:avLst/>
              </a:prstGeom>
              <a:blipFill>
                <a:blip r:embed="rId13"/>
                <a:stretch>
                  <a:fillRect l="-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8F6C193-1121-395E-0DCE-E79E34B13DD3}"/>
                  </a:ext>
                </a:extLst>
              </p:cNvPr>
              <p:cNvSpPr txBox="1"/>
              <p:nvPr/>
            </p:nvSpPr>
            <p:spPr>
              <a:xfrm>
                <a:off x="5797629" y="3222739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8F6C193-1121-395E-0DCE-E79E34B13D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7629" y="3222739"/>
                <a:ext cx="367088" cy="430887"/>
              </a:xfrm>
              <a:prstGeom prst="rect">
                <a:avLst/>
              </a:prstGeom>
              <a:blipFill>
                <a:blip r:embed="rId14"/>
                <a:stretch>
                  <a:fillRect r="-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08A4B27-2832-FB5E-7C74-E71D0BF8A758}"/>
                  </a:ext>
                </a:extLst>
              </p:cNvPr>
              <p:cNvSpPr txBox="1"/>
              <p:nvPr/>
            </p:nvSpPr>
            <p:spPr>
              <a:xfrm>
                <a:off x="10157967" y="2679488"/>
                <a:ext cx="367088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de-DE" sz="2800" b="0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08A4B27-2832-FB5E-7C74-E71D0BF8A7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57967" y="2679488"/>
                <a:ext cx="367088" cy="430887"/>
              </a:xfrm>
              <a:prstGeom prst="rect">
                <a:avLst/>
              </a:prstGeom>
              <a:blipFill>
                <a:blip r:embed="rId15"/>
                <a:stretch>
                  <a:fillRect r="-3333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55C3857F-CE8D-F6BA-5EE1-BAFDADDABB0E}"/>
              </a:ext>
            </a:extLst>
          </p:cNvPr>
          <p:cNvSpPr/>
          <p:nvPr/>
        </p:nvSpPr>
        <p:spPr>
          <a:xfrm>
            <a:off x="7565835" y="2669441"/>
            <a:ext cx="2406569" cy="471091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389E11A-3353-A665-C1AA-05FC9904E166}"/>
              </a:ext>
            </a:extLst>
          </p:cNvPr>
          <p:cNvSpPr/>
          <p:nvPr/>
        </p:nvSpPr>
        <p:spPr>
          <a:xfrm>
            <a:off x="7565835" y="3260718"/>
            <a:ext cx="704405" cy="433398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A7D256-060D-B383-B417-D2F905E5C74F}"/>
              </a:ext>
            </a:extLst>
          </p:cNvPr>
          <p:cNvSpPr txBox="1"/>
          <p:nvPr/>
        </p:nvSpPr>
        <p:spPr>
          <a:xfrm>
            <a:off x="8350806" y="3129896"/>
            <a:ext cx="1064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/>
              <a:t>Measures</a:t>
            </a:r>
            <a:endParaRPr lang="en-GB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5BE7B1D-53AC-1813-6794-745DB07C717D}"/>
              </a:ext>
            </a:extLst>
          </p:cNvPr>
          <p:cNvSpPr txBox="1"/>
          <p:nvPr/>
        </p:nvSpPr>
        <p:spPr>
          <a:xfrm>
            <a:off x="8811237" y="3379922"/>
            <a:ext cx="25712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2"/>
                </a:solidFill>
              </a:rPr>
              <a:t>Measures + Simulation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0770D52-736F-7641-D5D8-46F94443A7D4}"/>
              </a:ext>
            </a:extLst>
          </p:cNvPr>
          <p:cNvSpPr/>
          <p:nvPr/>
        </p:nvSpPr>
        <p:spPr>
          <a:xfrm>
            <a:off x="3883490" y="3228218"/>
            <a:ext cx="1862567" cy="652258"/>
          </a:xfrm>
          <a:prstGeom prst="rect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2A6A110-ABB1-9045-E298-961B67C42257}"/>
              </a:ext>
            </a:extLst>
          </p:cNvPr>
          <p:cNvSpPr txBox="1"/>
          <p:nvPr/>
        </p:nvSpPr>
        <p:spPr>
          <a:xfrm>
            <a:off x="3132592" y="3957945"/>
            <a:ext cx="25070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3"/>
                </a:solidFill>
              </a:rPr>
              <a:t>Measures + Simulation</a:t>
            </a:r>
            <a:endParaRPr lang="en-GB" b="1" dirty="0">
              <a:solidFill>
                <a:schemeClr val="accent3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2236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43868">
        <p159:morph option="byObject"/>
      </p:transition>
    </mc:Choice>
    <mc:Fallback xmlns="">
      <p:transition advTm="4386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6" grpId="0" animBg="1"/>
      <p:bldP spid="7" grpId="0"/>
      <p:bldP spid="8" grpId="0" animBg="1"/>
      <p:bldP spid="8" grpId="1" animBg="1"/>
      <p:bldP spid="9" grpId="0" animBg="1"/>
      <p:bldP spid="9" grpId="1" animBg="1"/>
      <p:bldP spid="10" grpId="0"/>
      <p:bldP spid="10" grpId="1"/>
      <p:bldP spid="13" grpId="0"/>
      <p:bldP spid="14" grpId="0" animBg="1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39C01-6B31-14DE-E716-812530035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Missing Energy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8F87609-F057-F7C7-7351-8600B9F324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Simplified Analysis</a:t>
            </a:r>
            <a:endParaRPr lang="en-GB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48635C0-80A2-4A5D-924D-0159491B6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Precise Analysis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1B8DA-28E8-8D43-E6C8-6428D91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83861-43A7-87C6-44E2-CC2510EB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83AE0E-2985-7674-280C-E142AAB0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086B34A-2906-9E5D-4200-CBDF0B3935F1}"/>
                  </a:ext>
                </a:extLst>
              </p:cNvPr>
              <p:cNvSpPr txBox="1"/>
              <p:nvPr/>
            </p:nvSpPr>
            <p:spPr>
              <a:xfrm>
                <a:off x="403201" y="2127831"/>
                <a:ext cx="5621362" cy="12815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086B34A-2906-9E5D-4200-CBDF0B3935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1" y="2127831"/>
                <a:ext cx="5621362" cy="1281505"/>
              </a:xfrm>
              <a:prstGeom prst="rect">
                <a:avLst/>
              </a:prstGeom>
              <a:blipFill>
                <a:blip r:embed="rId4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72998C6-936F-B44F-FCD2-783CC6B8E1C7}"/>
              </a:ext>
            </a:extLst>
          </p:cNvPr>
          <p:cNvCxnSpPr/>
          <p:nvPr/>
        </p:nvCxnSpPr>
        <p:spPr>
          <a:xfrm>
            <a:off x="6096000" y="907256"/>
            <a:ext cx="0" cy="5039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80ADF1F-298E-94E9-47A3-8CE3AF39D94C}"/>
                  </a:ext>
                </a:extLst>
              </p:cNvPr>
              <p:cNvSpPr txBox="1"/>
              <p:nvPr/>
            </p:nvSpPr>
            <p:spPr>
              <a:xfrm>
                <a:off x="6292222" y="2800750"/>
                <a:ext cx="5621362" cy="13064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80ADF1F-298E-94E9-47A3-8CE3AF39D9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222" y="2800750"/>
                <a:ext cx="5621362" cy="1306448"/>
              </a:xfrm>
              <a:prstGeom prst="rect">
                <a:avLst/>
              </a:prstGeom>
              <a:blipFill>
                <a:blip r:embed="rId5"/>
                <a:stretch>
                  <a:fillRect b="-60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Rectangle 58">
            <a:extLst>
              <a:ext uri="{FF2B5EF4-FFF2-40B4-BE49-F238E27FC236}">
                <a16:creationId xmlns:a16="http://schemas.microsoft.com/office/drawing/2014/main" id="{2E64250D-8D7D-5934-B1F5-70D928BBE663}"/>
              </a:ext>
            </a:extLst>
          </p:cNvPr>
          <p:cNvSpPr/>
          <p:nvPr/>
        </p:nvSpPr>
        <p:spPr>
          <a:xfrm>
            <a:off x="995680" y="2720373"/>
            <a:ext cx="4643108" cy="388587"/>
          </a:xfrm>
          <a:prstGeom prst="rect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231F958-3AF9-8FA4-34A9-83B4F96E914E}"/>
                  </a:ext>
                </a:extLst>
              </p:cNvPr>
              <p:cNvSpPr txBox="1"/>
              <p:nvPr/>
            </p:nvSpPr>
            <p:spPr>
              <a:xfrm>
                <a:off x="0" y="3751826"/>
                <a:ext cx="6013806" cy="2775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𝐸𝑛𝑒𝑟𝑔𝑦</m:t>
                              </m:r>
                              <m:d>
                                <m:d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𝐿𝑜𝑠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𝐻𝑒𝑎𝑡𝑖𝑛𝑔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</m:oMath>
                  </m:oMathPara>
                </a14:m>
                <a:endParaRPr lang="de-DE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231F958-3AF9-8FA4-34A9-83B4F96E9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51826"/>
                <a:ext cx="6013806" cy="277576"/>
              </a:xfrm>
              <a:prstGeom prst="rect">
                <a:avLst/>
              </a:prstGeom>
              <a:blipFill>
                <a:blip r:embed="rId6"/>
                <a:stretch>
                  <a:fillRect t="-6522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Rectangle 60">
            <a:extLst>
              <a:ext uri="{FF2B5EF4-FFF2-40B4-BE49-F238E27FC236}">
                <a16:creationId xmlns:a16="http://schemas.microsoft.com/office/drawing/2014/main" id="{B590C3E9-6494-1499-F0BE-64FB5432009F}"/>
              </a:ext>
            </a:extLst>
          </p:cNvPr>
          <p:cNvSpPr/>
          <p:nvPr/>
        </p:nvSpPr>
        <p:spPr>
          <a:xfrm>
            <a:off x="10758" y="3693419"/>
            <a:ext cx="2905758" cy="388587"/>
          </a:xfrm>
          <a:prstGeom prst="rect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4E4E1D4-996D-7992-5DFA-39EBCD93AF94}"/>
                  </a:ext>
                </a:extLst>
              </p:cNvPr>
              <p:cNvSpPr txBox="1"/>
              <p:nvPr/>
            </p:nvSpPr>
            <p:spPr>
              <a:xfrm>
                <a:off x="474638" y="4595934"/>
                <a:ext cx="5621362" cy="14205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4E4E1D4-996D-7992-5DFA-39EBCD93A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38" y="4595934"/>
                <a:ext cx="5621362" cy="1420517"/>
              </a:xfrm>
              <a:prstGeom prst="rect">
                <a:avLst/>
              </a:prstGeom>
              <a:blipFill>
                <a:blip r:embed="rId7"/>
                <a:stretch>
                  <a:fillRect b="-51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62">
            <a:extLst>
              <a:ext uri="{FF2B5EF4-FFF2-40B4-BE49-F238E27FC236}">
                <a16:creationId xmlns:a16="http://schemas.microsoft.com/office/drawing/2014/main" id="{4F2132FE-80BC-4099-6145-37A656AA3A46}"/>
              </a:ext>
            </a:extLst>
          </p:cNvPr>
          <p:cNvSpPr/>
          <p:nvPr/>
        </p:nvSpPr>
        <p:spPr>
          <a:xfrm>
            <a:off x="10051017" y="3418886"/>
            <a:ext cx="1439943" cy="386506"/>
          </a:xfrm>
          <a:prstGeom prst="rect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FE77943-7488-43A4-A067-17292584E48C}"/>
              </a:ext>
            </a:extLst>
          </p:cNvPr>
          <p:cNvSpPr txBox="1"/>
          <p:nvPr/>
        </p:nvSpPr>
        <p:spPr>
          <a:xfrm>
            <a:off x="10425828" y="3872031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3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chemeClr val="accent3"/>
                </a:solidFill>
              </a:rPr>
              <a:t>Simulation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254243A-C954-FE1F-A63F-174843029567}"/>
              </a:ext>
            </a:extLst>
          </p:cNvPr>
          <p:cNvSpPr/>
          <p:nvPr/>
        </p:nvSpPr>
        <p:spPr>
          <a:xfrm>
            <a:off x="8443395" y="3763578"/>
            <a:ext cx="1564532" cy="365125"/>
          </a:xfrm>
          <a:prstGeom prst="rect">
            <a:avLst/>
          </a:prstGeom>
          <a:solidFill>
            <a:srgbClr val="61C4D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5251126-4E7C-5B86-D21D-0B435AD2898F}"/>
              </a:ext>
            </a:extLst>
          </p:cNvPr>
          <p:cNvSpPr txBox="1"/>
          <p:nvPr/>
        </p:nvSpPr>
        <p:spPr>
          <a:xfrm>
            <a:off x="7131232" y="4005592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61C3D3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rgbClr val="61C3D3"/>
                </a:solidFill>
              </a:rPr>
              <a:t>Simulation</a:t>
            </a:r>
            <a:endParaRPr lang="en-GB" sz="1600" dirty="0">
              <a:solidFill>
                <a:srgbClr val="61C3D3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EB13556-3678-20C8-126E-832E287D9DB4}"/>
              </a:ext>
            </a:extLst>
          </p:cNvPr>
          <p:cNvSpPr/>
          <p:nvPr/>
        </p:nvSpPr>
        <p:spPr>
          <a:xfrm>
            <a:off x="7870905" y="3077999"/>
            <a:ext cx="2715816" cy="382009"/>
          </a:xfrm>
          <a:prstGeom prst="rect">
            <a:avLst/>
          </a:prstGeom>
          <a:solidFill>
            <a:srgbClr val="0033A0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52A4C37-5244-2143-579F-48E6008CA41B}"/>
              </a:ext>
            </a:extLst>
          </p:cNvPr>
          <p:cNvSpPr txBox="1"/>
          <p:nvPr/>
        </p:nvSpPr>
        <p:spPr>
          <a:xfrm>
            <a:off x="10592738" y="2890299"/>
            <a:ext cx="90088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32A0"/>
                </a:solidFill>
              </a:rPr>
              <a:t>Measures</a:t>
            </a:r>
            <a:endParaRPr lang="en-GB" sz="1600" dirty="0">
              <a:solidFill>
                <a:srgbClr val="0032A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7863A88-551A-ECD3-F92A-DB8FA2BE93D4}"/>
              </a:ext>
            </a:extLst>
          </p:cNvPr>
          <p:cNvSpPr/>
          <p:nvPr/>
        </p:nvSpPr>
        <p:spPr>
          <a:xfrm>
            <a:off x="7040880" y="3429231"/>
            <a:ext cx="2813916" cy="365125"/>
          </a:xfrm>
          <a:prstGeom prst="rect">
            <a:avLst/>
          </a:prstGeom>
          <a:solidFill>
            <a:srgbClr val="61C4D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F98C893-BB98-69CF-673C-82972AE62492}"/>
              </a:ext>
            </a:extLst>
          </p:cNvPr>
          <p:cNvSpPr/>
          <p:nvPr/>
        </p:nvSpPr>
        <p:spPr>
          <a:xfrm>
            <a:off x="1320252" y="4851644"/>
            <a:ext cx="4180404" cy="861875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B0F083F-03DD-C876-4A8A-2645F78C138E}"/>
              </a:ext>
            </a:extLst>
          </p:cNvPr>
          <p:cNvSpPr/>
          <p:nvPr/>
        </p:nvSpPr>
        <p:spPr>
          <a:xfrm>
            <a:off x="2290530" y="5713519"/>
            <a:ext cx="2001085" cy="283350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2A3D22D-B16D-05B7-4ED8-99ADB40652A5}"/>
              </a:ext>
            </a:extLst>
          </p:cNvPr>
          <p:cNvSpPr txBox="1"/>
          <p:nvPr/>
        </p:nvSpPr>
        <p:spPr>
          <a:xfrm>
            <a:off x="4427227" y="5770230"/>
            <a:ext cx="9569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</a:rPr>
              <a:t>Estimation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8DB79D2-232B-E4E5-4AE3-927A11226F65}"/>
              </a:ext>
            </a:extLst>
          </p:cNvPr>
          <p:cNvSpPr txBox="1"/>
          <p:nvPr/>
        </p:nvSpPr>
        <p:spPr>
          <a:xfrm>
            <a:off x="4946351" y="4605423"/>
            <a:ext cx="90088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Measures</a:t>
            </a:r>
            <a:endParaRPr lang="en-GB" sz="1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575023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58089">
        <p159:morph option="byObject"/>
      </p:transition>
    </mc:Choice>
    <mc:Fallback xmlns="">
      <p:transition spd="slow" advClick="0" advTm="58089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1" grpId="0" animBg="1"/>
      <p:bldP spid="62" grpId="0"/>
      <p:bldP spid="71" grpId="0" animBg="1"/>
      <p:bldP spid="73" grpId="0" animBg="1"/>
      <p:bldP spid="74" grpId="0"/>
      <p:bldP spid="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D2836-D590-53BD-E89E-651B553CF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Analysis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06938F-0F87-0CFA-C09B-0DB18905A6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BD with Breakdown Current (BDC)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32281438-F40D-D492-96A9-0F9326EDCF2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480003" y="2427288"/>
            <a:ext cx="5472545" cy="376237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139D5A-3D55-D787-AF6B-3EB8EB8BFA0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BD without Breakdown Current (BDC)</a:t>
            </a:r>
            <a:endParaRPr lang="en-GB" dirty="0"/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2FF1F380-F4E9-B023-1E11-311765E8BD3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rcRect/>
          <a:stretch/>
        </p:blipFill>
        <p:spPr>
          <a:xfrm>
            <a:off x="6280458" y="2450996"/>
            <a:ext cx="5395296" cy="3714959"/>
          </a:xfr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C34867-580E-5F4B-AAF8-1A9FE0523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CFAA16-726F-96D0-1E71-48C0F3C44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A7613E8-1F99-9402-1003-3C293127CCAE}"/>
              </a:ext>
            </a:extLst>
          </p:cNvPr>
          <p:cNvSpPr/>
          <p:nvPr/>
        </p:nvSpPr>
        <p:spPr>
          <a:xfrm>
            <a:off x="1938528" y="4975637"/>
            <a:ext cx="1036320" cy="1276287"/>
          </a:xfrm>
          <a:prstGeom prst="ellipse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936451F-75E9-CD83-930D-53FA1BC829B6}"/>
              </a:ext>
            </a:extLst>
          </p:cNvPr>
          <p:cNvSpPr/>
          <p:nvPr/>
        </p:nvSpPr>
        <p:spPr>
          <a:xfrm>
            <a:off x="7748016" y="4975637"/>
            <a:ext cx="1036320" cy="1276287"/>
          </a:xfrm>
          <a:prstGeom prst="ellipse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699D13-328D-82C3-C62C-B10C862779FB}"/>
                  </a:ext>
                </a:extLst>
              </p:cNvPr>
              <p:cNvSpPr txBox="1"/>
              <p:nvPr/>
            </p:nvSpPr>
            <p:spPr>
              <a:xfrm>
                <a:off x="6757994" y="34575"/>
                <a:ext cx="5621362" cy="14205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B699D13-328D-82C3-C62C-B10C862779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994" y="34575"/>
                <a:ext cx="5621362" cy="1420517"/>
              </a:xfrm>
              <a:prstGeom prst="rect">
                <a:avLst/>
              </a:prstGeom>
              <a:blipFill>
                <a:blip r:embed="rId4"/>
                <a:stretch>
                  <a:fillRect b="-51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>
            <a:extLst>
              <a:ext uri="{FF2B5EF4-FFF2-40B4-BE49-F238E27FC236}">
                <a16:creationId xmlns:a16="http://schemas.microsoft.com/office/drawing/2014/main" id="{F1FC16B4-BAFB-0CC1-0CD7-E0353B5C2BEE}"/>
              </a:ext>
            </a:extLst>
          </p:cNvPr>
          <p:cNvSpPr/>
          <p:nvPr/>
        </p:nvSpPr>
        <p:spPr>
          <a:xfrm>
            <a:off x="7603608" y="290285"/>
            <a:ext cx="4180404" cy="861875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8BC2158-3CF4-3778-3E00-BF091408A512}"/>
              </a:ext>
            </a:extLst>
          </p:cNvPr>
          <p:cNvSpPr/>
          <p:nvPr/>
        </p:nvSpPr>
        <p:spPr>
          <a:xfrm>
            <a:off x="8573886" y="1152160"/>
            <a:ext cx="2001085" cy="283350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466A063-C365-9D86-E610-073ED736CB63}"/>
              </a:ext>
            </a:extLst>
          </p:cNvPr>
          <p:cNvSpPr txBox="1"/>
          <p:nvPr/>
        </p:nvSpPr>
        <p:spPr>
          <a:xfrm>
            <a:off x="10710583" y="1208871"/>
            <a:ext cx="9569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</a:rPr>
              <a:t>Estimation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26AC9B-D3A6-E38A-E639-B6EBF28A368B}"/>
              </a:ext>
            </a:extLst>
          </p:cNvPr>
          <p:cNvSpPr txBox="1"/>
          <p:nvPr/>
        </p:nvSpPr>
        <p:spPr>
          <a:xfrm>
            <a:off x="11229707" y="44064"/>
            <a:ext cx="90088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Measures</a:t>
            </a:r>
            <a:endParaRPr lang="en-GB" sz="1600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FA8535C-F12E-F620-0779-C6DFCC7FA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</p:spTree>
    <p:extLst>
      <p:ext uri="{BB962C8B-B14F-4D97-AF65-F5344CB8AC3E}">
        <p14:creationId xmlns:p14="http://schemas.microsoft.com/office/powerpoint/2010/main" val="132735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10098">
        <p159:morph option="byObject"/>
      </p:transition>
    </mc:Choice>
    <mc:Fallback xmlns="">
      <p:transition spd="slow" advTm="10098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4576B-B534-286C-0173-2A5E2E6D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Simplified</a:t>
            </a:r>
            <a:r>
              <a:rPr lang="de-DE" dirty="0"/>
              <a:t> Analysis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803B070-3262-C2F1-1695-9981FD0910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646806" y="1816255"/>
            <a:ext cx="5138938" cy="4160528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044DD-05BD-6E1C-5168-7711CC2F2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E1EFC-F832-BD01-4DA6-1299954B2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62B5E5-657E-40E9-5799-95084A50B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5AF313-CBCC-0C8F-47E9-F2864B979F64}"/>
                  </a:ext>
                </a:extLst>
              </p:cNvPr>
              <p:cNvSpPr txBox="1"/>
              <p:nvPr/>
            </p:nvSpPr>
            <p:spPr>
              <a:xfrm>
                <a:off x="6272219" y="290285"/>
                <a:ext cx="5621362" cy="14205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B5AF313-CBCC-0C8F-47E9-F2864B979F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219" y="290285"/>
                <a:ext cx="5621362" cy="1420517"/>
              </a:xfrm>
              <a:prstGeom prst="rect">
                <a:avLst/>
              </a:prstGeom>
              <a:blipFill>
                <a:blip r:embed="rId3"/>
                <a:stretch>
                  <a:fillRect b="-51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9ECBB537-B78F-FB95-117C-BF90659D008E}"/>
              </a:ext>
            </a:extLst>
          </p:cNvPr>
          <p:cNvSpPr/>
          <p:nvPr/>
        </p:nvSpPr>
        <p:spPr>
          <a:xfrm>
            <a:off x="7117833" y="545995"/>
            <a:ext cx="4180404" cy="861875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290E499-CBCB-05F7-5D1E-8C6E475D9DE2}"/>
              </a:ext>
            </a:extLst>
          </p:cNvPr>
          <p:cNvSpPr/>
          <p:nvPr/>
        </p:nvSpPr>
        <p:spPr>
          <a:xfrm>
            <a:off x="8088111" y="1407870"/>
            <a:ext cx="2001085" cy="283350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2B6BA4-7A0C-1BB7-49AF-BE1901497F25}"/>
              </a:ext>
            </a:extLst>
          </p:cNvPr>
          <p:cNvSpPr txBox="1"/>
          <p:nvPr/>
        </p:nvSpPr>
        <p:spPr>
          <a:xfrm>
            <a:off x="10224808" y="1464581"/>
            <a:ext cx="9569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</a:rPr>
              <a:t>Estimation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A091B70-7CBC-C487-2C2C-B79B4D9D4D94}"/>
              </a:ext>
            </a:extLst>
          </p:cNvPr>
          <p:cNvSpPr txBox="1"/>
          <p:nvPr/>
        </p:nvSpPr>
        <p:spPr>
          <a:xfrm>
            <a:off x="10743932" y="299774"/>
            <a:ext cx="90088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Measures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262D70C-F758-84CC-419C-C35F524CE3BD}"/>
                  </a:ext>
                </a:extLst>
              </p:cNvPr>
              <p:cNvSpPr txBox="1"/>
              <p:nvPr/>
            </p:nvSpPr>
            <p:spPr>
              <a:xfrm>
                <a:off x="6272219" y="1987808"/>
                <a:ext cx="5621362" cy="13867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𝐋𝐨𝐬𝐭</m:t>
                      </m:r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𝐄𝐧𝐞𝐫𝐠𝐲</m:t>
                      </m:r>
                    </m:oMath>
                  </m:oMathPara>
                </a14:m>
                <a:endParaRPr lang="de-DE" sz="2000" b="1" i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262D70C-F758-84CC-419C-C35F524CE3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2219" y="1987808"/>
                <a:ext cx="5621362" cy="1386726"/>
              </a:xfrm>
              <a:prstGeom prst="rect">
                <a:avLst/>
              </a:prstGeom>
              <a:blipFill>
                <a:blip r:embed="rId4"/>
                <a:stretch>
                  <a:fillRect b="-43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Rectangle 31">
            <a:extLst>
              <a:ext uri="{FF2B5EF4-FFF2-40B4-BE49-F238E27FC236}">
                <a16:creationId xmlns:a16="http://schemas.microsoft.com/office/drawing/2014/main" id="{F8AB3D90-7AFF-979A-8FF5-34BC22F38997}"/>
              </a:ext>
            </a:extLst>
          </p:cNvPr>
          <p:cNvSpPr/>
          <p:nvPr/>
        </p:nvSpPr>
        <p:spPr>
          <a:xfrm>
            <a:off x="7013971" y="2588836"/>
            <a:ext cx="4284265" cy="861875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9CFA064E-E52E-C073-39D0-4EF060311561}"/>
              </a:ext>
            </a:extLst>
          </p:cNvPr>
          <p:cNvSpPr txBox="1"/>
          <p:nvPr/>
        </p:nvSpPr>
        <p:spPr>
          <a:xfrm>
            <a:off x="10992693" y="3528429"/>
            <a:ext cx="90088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Measures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8180328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35035">
        <p159:morph option="byObject"/>
      </p:transition>
    </mc:Choice>
    <mc:Fallback xmlns="">
      <p:transition spd="slow" advTm="35035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4576B-B534-286C-0173-2A5E2E6D4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Simplified</a:t>
            </a:r>
            <a:r>
              <a:rPr lang="de-DE" dirty="0"/>
              <a:t> Analysis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6803B070-3262-C2F1-1695-9981FD0910B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646806" y="1816255"/>
            <a:ext cx="5138938" cy="4160528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E68D71-0005-268D-FE27-FCD6E7B435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964009"/>
            <a:ext cx="5611813" cy="423676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With Breakdown Current (BDC), about 8-10% of the energy is lost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Lost in BDC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GB" dirty="0"/>
              <a:t>Lost in additional heating of the breakdown 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Without BDC, about 5% of the energy is lost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Thesis: 5% of the energy is lost within the structure during a breakdown, not seen in BDC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3044DD-05BD-6E1C-5168-7711CC2F25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4E1EFC-F832-BD01-4DA6-1299954B2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62B5E5-657E-40E9-5799-95084A50B4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F379D4-1E00-AAD6-6940-82A2310AD353}"/>
                  </a:ext>
                </a:extLst>
              </p:cNvPr>
              <p:cNvSpPr txBox="1"/>
              <p:nvPr/>
            </p:nvSpPr>
            <p:spPr>
              <a:xfrm>
                <a:off x="6570638" y="-3327"/>
                <a:ext cx="5621362" cy="13867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𝐋𝐨𝐬𝐭</m:t>
                      </m:r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0" smtClean="0">
                          <a:latin typeface="Cambria Math" panose="02040503050406030204" pitchFamily="18" charset="0"/>
                        </a:rPr>
                        <m:t>𝐄𝐧𝐞𝐫𝐠𝐲</m:t>
                      </m:r>
                    </m:oMath>
                  </m:oMathPara>
                </a14:m>
                <a:endParaRPr lang="de-DE" sz="2000" b="1" i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de-DE" sz="2000" b="0" i="1" smtClean="0"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F379D4-1E00-AAD6-6940-82A2310AD3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70638" y="-3327"/>
                <a:ext cx="5621362" cy="1386726"/>
              </a:xfrm>
              <a:prstGeom prst="rect">
                <a:avLst/>
              </a:prstGeom>
              <a:blipFill>
                <a:blip r:embed="rId3"/>
                <a:stretch>
                  <a:fillRect b="-438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9480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35796">
        <p159:morph option="byObject"/>
      </p:transition>
    </mc:Choice>
    <mc:Fallback xmlns="">
      <p:transition spd="slow" advTm="35796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39C01-6B31-14DE-E716-812530035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Missing Energy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8F87609-F057-F7C7-7351-8600B9F324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Simplified Analysis</a:t>
            </a:r>
            <a:endParaRPr lang="en-GB" dirty="0"/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48635C0-80A2-4A5D-924D-0159491B68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Precise Analysis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1B8DA-28E8-8D43-E6C8-6428D91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83861-43A7-87C6-44E2-CC2510EB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83AE0E-2985-7674-280C-E142AAB0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086B34A-2906-9E5D-4200-CBDF0B3935F1}"/>
                  </a:ext>
                </a:extLst>
              </p:cNvPr>
              <p:cNvSpPr txBox="1"/>
              <p:nvPr/>
            </p:nvSpPr>
            <p:spPr>
              <a:xfrm>
                <a:off x="403201" y="2127831"/>
                <a:ext cx="5621362" cy="128150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086B34A-2906-9E5D-4200-CBDF0B3935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01" y="2127831"/>
                <a:ext cx="5621362" cy="1281505"/>
              </a:xfrm>
              <a:prstGeom prst="rect">
                <a:avLst/>
              </a:prstGeom>
              <a:blipFill>
                <a:blip r:embed="rId3"/>
                <a:stretch>
                  <a:fillRect b="-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72998C6-936F-B44F-FCD2-783CC6B8E1C7}"/>
              </a:ext>
            </a:extLst>
          </p:cNvPr>
          <p:cNvCxnSpPr/>
          <p:nvPr/>
        </p:nvCxnSpPr>
        <p:spPr>
          <a:xfrm>
            <a:off x="6096000" y="907256"/>
            <a:ext cx="0" cy="5039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80ADF1F-298E-94E9-47A3-8CE3AF39D94C}"/>
                  </a:ext>
                </a:extLst>
              </p:cNvPr>
              <p:cNvSpPr txBox="1"/>
              <p:nvPr/>
            </p:nvSpPr>
            <p:spPr>
              <a:xfrm>
                <a:off x="6292222" y="2800750"/>
                <a:ext cx="5621362" cy="13064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980ADF1F-298E-94E9-47A3-8CE3AF39D9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2222" y="2800750"/>
                <a:ext cx="5621362" cy="1306448"/>
              </a:xfrm>
              <a:prstGeom prst="rect">
                <a:avLst/>
              </a:prstGeom>
              <a:blipFill>
                <a:blip r:embed="rId4"/>
                <a:stretch>
                  <a:fillRect b="-60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231F958-3AF9-8FA4-34A9-83B4F96E914E}"/>
                  </a:ext>
                </a:extLst>
              </p:cNvPr>
              <p:cNvSpPr txBox="1"/>
              <p:nvPr/>
            </p:nvSpPr>
            <p:spPr>
              <a:xfrm>
                <a:off x="0" y="3751826"/>
                <a:ext cx="6013806" cy="2775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  <m:t>𝐸𝑛𝑒𝑟𝑔𝑦</m:t>
                              </m:r>
                              <m:d>
                                <m:d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</m:d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𝐿𝑜𝑠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𝐻𝑒𝑎𝑡𝑖𝑛𝑔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</m:oMath>
                  </m:oMathPara>
                </a14:m>
                <a:endParaRPr lang="de-DE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3231F958-3AF9-8FA4-34A9-83B4F96E91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751826"/>
                <a:ext cx="6013806" cy="277576"/>
              </a:xfrm>
              <a:prstGeom prst="rect">
                <a:avLst/>
              </a:prstGeom>
              <a:blipFill>
                <a:blip r:embed="rId5"/>
                <a:stretch>
                  <a:fillRect t="-6522" b="-1521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4E4E1D4-996D-7992-5DFA-39EBCD93AF94}"/>
                  </a:ext>
                </a:extLst>
              </p:cNvPr>
              <p:cNvSpPr txBox="1"/>
              <p:nvPr/>
            </p:nvSpPr>
            <p:spPr>
              <a:xfrm>
                <a:off x="474638" y="4595934"/>
                <a:ext cx="5621362" cy="142051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𝐵𝐷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𝐼𝑁𝐶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𝑇𝑅𝐴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 −∫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𝑅𝐸𝐹</m:t>
                              </m:r>
                            </m:e>
                          </m:d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𝑁𝑜𝑟𝑚𝑎𝑙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𝑃𝑢𝑙𝑠𝑒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14E4E1D4-996D-7992-5DFA-39EBCD93AF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638" y="4595934"/>
                <a:ext cx="5621362" cy="1420517"/>
              </a:xfrm>
              <a:prstGeom prst="rect">
                <a:avLst/>
              </a:prstGeom>
              <a:blipFill>
                <a:blip r:embed="rId6"/>
                <a:stretch>
                  <a:fillRect b="-51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Rectangle 62">
            <a:extLst>
              <a:ext uri="{FF2B5EF4-FFF2-40B4-BE49-F238E27FC236}">
                <a16:creationId xmlns:a16="http://schemas.microsoft.com/office/drawing/2014/main" id="{4F2132FE-80BC-4099-6145-37A656AA3A46}"/>
              </a:ext>
            </a:extLst>
          </p:cNvPr>
          <p:cNvSpPr/>
          <p:nvPr/>
        </p:nvSpPr>
        <p:spPr>
          <a:xfrm>
            <a:off x="10051017" y="3418886"/>
            <a:ext cx="1439943" cy="386506"/>
          </a:xfrm>
          <a:prstGeom prst="rect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FE77943-7488-43A4-A067-17292584E48C}"/>
              </a:ext>
            </a:extLst>
          </p:cNvPr>
          <p:cNvSpPr txBox="1"/>
          <p:nvPr/>
        </p:nvSpPr>
        <p:spPr>
          <a:xfrm>
            <a:off x="10425828" y="3872031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3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chemeClr val="accent3"/>
                </a:solidFill>
              </a:rPr>
              <a:t>Simulation</a:t>
            </a:r>
            <a:endParaRPr lang="en-GB" sz="1600" dirty="0">
              <a:solidFill>
                <a:schemeClr val="accent3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254243A-C954-FE1F-A63F-174843029567}"/>
              </a:ext>
            </a:extLst>
          </p:cNvPr>
          <p:cNvSpPr/>
          <p:nvPr/>
        </p:nvSpPr>
        <p:spPr>
          <a:xfrm>
            <a:off x="8443395" y="3763578"/>
            <a:ext cx="1564532" cy="365125"/>
          </a:xfrm>
          <a:prstGeom prst="rect">
            <a:avLst/>
          </a:prstGeom>
          <a:solidFill>
            <a:srgbClr val="61C4D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FEB13556-3678-20C8-126E-832E287D9DB4}"/>
              </a:ext>
            </a:extLst>
          </p:cNvPr>
          <p:cNvSpPr/>
          <p:nvPr/>
        </p:nvSpPr>
        <p:spPr>
          <a:xfrm>
            <a:off x="7870905" y="3077999"/>
            <a:ext cx="2715816" cy="382009"/>
          </a:xfrm>
          <a:prstGeom prst="rect">
            <a:avLst/>
          </a:prstGeom>
          <a:solidFill>
            <a:srgbClr val="0033A0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A7863A88-551A-ECD3-F92A-DB8FA2BE93D4}"/>
              </a:ext>
            </a:extLst>
          </p:cNvPr>
          <p:cNvSpPr/>
          <p:nvPr/>
        </p:nvSpPr>
        <p:spPr>
          <a:xfrm>
            <a:off x="7040880" y="3429231"/>
            <a:ext cx="2813916" cy="365125"/>
          </a:xfrm>
          <a:prstGeom prst="rect">
            <a:avLst/>
          </a:prstGeom>
          <a:solidFill>
            <a:srgbClr val="61C4D3">
              <a:alpha val="2117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3F98C893-BB98-69CF-673C-82972AE62492}"/>
              </a:ext>
            </a:extLst>
          </p:cNvPr>
          <p:cNvSpPr/>
          <p:nvPr/>
        </p:nvSpPr>
        <p:spPr>
          <a:xfrm>
            <a:off x="1320252" y="4851644"/>
            <a:ext cx="4180404" cy="861875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B0F083F-03DD-C876-4A8A-2645F78C138E}"/>
              </a:ext>
            </a:extLst>
          </p:cNvPr>
          <p:cNvSpPr/>
          <p:nvPr/>
        </p:nvSpPr>
        <p:spPr>
          <a:xfrm>
            <a:off x="2290530" y="5713519"/>
            <a:ext cx="2001085" cy="283350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2A3D22D-B16D-05B7-4ED8-99ADB40652A5}"/>
              </a:ext>
            </a:extLst>
          </p:cNvPr>
          <p:cNvSpPr txBox="1"/>
          <p:nvPr/>
        </p:nvSpPr>
        <p:spPr>
          <a:xfrm>
            <a:off x="4427227" y="5770230"/>
            <a:ext cx="956993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</a:rPr>
              <a:t>Estimation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8DB79D2-232B-E4E5-4AE3-927A11226F65}"/>
              </a:ext>
            </a:extLst>
          </p:cNvPr>
          <p:cNvSpPr txBox="1"/>
          <p:nvPr/>
        </p:nvSpPr>
        <p:spPr>
          <a:xfrm>
            <a:off x="4946351" y="4605423"/>
            <a:ext cx="90088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/>
              <a:t>Measures</a:t>
            </a:r>
            <a:endParaRPr lang="en-GB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D1F8E43-3800-D02C-D144-708C2C171D0B}"/>
              </a:ext>
            </a:extLst>
          </p:cNvPr>
          <p:cNvSpPr txBox="1"/>
          <p:nvPr/>
        </p:nvSpPr>
        <p:spPr>
          <a:xfrm>
            <a:off x="10592738" y="2890299"/>
            <a:ext cx="90088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0032A0"/>
                </a:solidFill>
              </a:rPr>
              <a:t>Measures</a:t>
            </a:r>
            <a:endParaRPr lang="en-GB" sz="1600" dirty="0">
              <a:solidFill>
                <a:srgbClr val="0032A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D1C3B6-1425-00AF-EBB2-930417B9A33A}"/>
              </a:ext>
            </a:extLst>
          </p:cNvPr>
          <p:cNvSpPr txBox="1"/>
          <p:nvPr/>
        </p:nvSpPr>
        <p:spPr>
          <a:xfrm>
            <a:off x="7131232" y="4005592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rgbClr val="61C3D3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rgbClr val="61C3D3"/>
                </a:solidFill>
              </a:rPr>
              <a:t>Simulation</a:t>
            </a:r>
            <a:endParaRPr lang="en-GB" sz="1600" dirty="0">
              <a:solidFill>
                <a:srgbClr val="61C3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5975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14811">
        <p159:morph option="byObject"/>
      </p:transition>
    </mc:Choice>
    <mc:Fallback xmlns="">
      <p:transition spd="slow" advClick="0" advTm="14811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769AE-64F0-17A9-60E9-3FEE55CA3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ANSYS Heat analysis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F79070-FCC2-5C40-500A-A661BC8599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Heat simulation of structure: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Linear behavior of temperature change of Structure Surface and Water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Implementation of water temperature measurements: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Calibration at no input power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Uncertainty of 0.3C at sensors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Verification of Simulation to be done</a:t>
            </a:r>
          </a:p>
          <a:p>
            <a:endParaRPr lang="en-GB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4EF429E-D5EC-7499-474B-CD9FC1A2909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405" r="4379"/>
          <a:stretch/>
        </p:blipFill>
        <p:spPr>
          <a:xfrm>
            <a:off x="5905041" y="1000931"/>
            <a:ext cx="6286959" cy="3134707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44919-2E04-CD53-537F-095AA50434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E56F6-EEB0-19C1-B75F-F8AEDCEED8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6D7CB-9830-42D7-A294-43DB32BEBE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E20874-B812-286A-20F6-55A37FC1938A}"/>
                  </a:ext>
                </a:extLst>
              </p:cNvPr>
              <p:cNvSpPr txBox="1"/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4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E20874-B812-286A-20F6-55A37FC19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blipFill>
                <a:blip r:embed="rId3"/>
                <a:stretch>
                  <a:fillRect l="-191" t="-6250" r="-287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FEC6A4BC-8E5C-9592-0F3A-3C05EA17F0E1}"/>
              </a:ext>
            </a:extLst>
          </p:cNvPr>
          <p:cNvSpPr/>
          <p:nvPr/>
        </p:nvSpPr>
        <p:spPr>
          <a:xfrm>
            <a:off x="10363200" y="86797"/>
            <a:ext cx="782599" cy="386506"/>
          </a:xfrm>
          <a:prstGeom prst="rect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E3265E-2271-C6B1-4E50-3D07746CFC38}"/>
              </a:ext>
            </a:extLst>
          </p:cNvPr>
          <p:cNvSpPr txBox="1"/>
          <p:nvPr/>
        </p:nvSpPr>
        <p:spPr>
          <a:xfrm>
            <a:off x="10291601" y="539942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3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chemeClr val="accent3"/>
                </a:solidFill>
              </a:rPr>
              <a:t>Simulation</a:t>
            </a:r>
            <a:endParaRPr lang="en-GB" sz="1600" dirty="0">
              <a:solidFill>
                <a:schemeClr val="accent3"/>
              </a:solidFill>
            </a:endParaRPr>
          </a:p>
        </p:txBody>
      </p:sp>
      <p:pic>
        <p:nvPicPr>
          <p:cNvPr id="14" name="Picture 13" descr="A diagram of a temperature&#10;&#10;Description automatically generated">
            <a:extLst>
              <a:ext uri="{FF2B5EF4-FFF2-40B4-BE49-F238E27FC236}">
                <a16:creationId xmlns:a16="http://schemas.microsoft.com/office/drawing/2014/main" id="{5974B7DE-3261-F877-43A5-1B2B636A549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588" t="7972" r="16879" b="10504"/>
          <a:stretch/>
        </p:blipFill>
        <p:spPr>
          <a:xfrm>
            <a:off x="8682144" y="3429000"/>
            <a:ext cx="3507236" cy="343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3467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28577">
        <p159:morph option="byObject"/>
      </p:transition>
    </mc:Choice>
    <mc:Fallback xmlns="">
      <p:transition advTm="28577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769AE-64F0-17A9-60E9-3FEE55CA3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ANSYS Heat analysis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44919-2E04-CD53-537F-095AA50434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E56F6-EEB0-19C1-B75F-F8AEDCEED8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6D7CB-9830-42D7-A294-43DB32BEBE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E20874-B812-286A-20F6-55A37FC1938A}"/>
                  </a:ext>
                </a:extLst>
              </p:cNvPr>
              <p:cNvSpPr txBox="1"/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4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EE20874-B812-286A-20F6-55A37FC193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blipFill>
                <a:blip r:embed="rId3"/>
                <a:stretch>
                  <a:fillRect l="-191" t="-6250" r="-287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FEC6A4BC-8E5C-9592-0F3A-3C05EA17F0E1}"/>
              </a:ext>
            </a:extLst>
          </p:cNvPr>
          <p:cNvSpPr/>
          <p:nvPr/>
        </p:nvSpPr>
        <p:spPr>
          <a:xfrm>
            <a:off x="10363200" y="86797"/>
            <a:ext cx="782599" cy="386506"/>
          </a:xfrm>
          <a:prstGeom prst="rect">
            <a:avLst/>
          </a:prstGeom>
          <a:solidFill>
            <a:schemeClr val="accent3">
              <a:alpha val="2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CE3265E-2271-C6B1-4E50-3D07746CFC38}"/>
              </a:ext>
            </a:extLst>
          </p:cNvPr>
          <p:cNvSpPr txBox="1"/>
          <p:nvPr/>
        </p:nvSpPr>
        <p:spPr>
          <a:xfrm>
            <a:off x="10291601" y="539942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3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chemeClr val="accent3"/>
                </a:solidFill>
              </a:rPr>
              <a:t>Simulation</a:t>
            </a:r>
            <a:endParaRPr lang="en-GB" sz="1600" dirty="0">
              <a:solidFill>
                <a:schemeClr val="accent3"/>
              </a:solidFill>
            </a:endParaRPr>
          </a:p>
        </p:txBody>
      </p:sp>
      <p:pic>
        <p:nvPicPr>
          <p:cNvPr id="14" name="Picture 13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838941ED-1C33-1EB7-F179-78A18D3E99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3226" y="1251624"/>
            <a:ext cx="3658613" cy="2743960"/>
          </a:xfrm>
          <a:prstGeom prst="rect">
            <a:avLst/>
          </a:prstGeom>
        </p:spPr>
      </p:pic>
      <p:pic>
        <p:nvPicPr>
          <p:cNvPr id="16" name="Picture 15" descr="A graph of water temperature&#10;&#10;Description automatically generated">
            <a:extLst>
              <a:ext uri="{FF2B5EF4-FFF2-40B4-BE49-F238E27FC236}">
                <a16:creationId xmlns:a16="http://schemas.microsoft.com/office/drawing/2014/main" id="{F13CF22D-321A-195A-0173-8671F4F90AF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62" r="7847"/>
          <a:stretch/>
        </p:blipFill>
        <p:spPr>
          <a:xfrm>
            <a:off x="177899" y="1232422"/>
            <a:ext cx="4122066" cy="2782365"/>
          </a:xfrm>
          <a:prstGeom prst="rect">
            <a:avLst/>
          </a:prstGeom>
        </p:spPr>
      </p:pic>
      <p:pic>
        <p:nvPicPr>
          <p:cNvPr id="18" name="Picture 17" descr="A graph of a heating pipe&#10;&#10;Description automatically generated with medium confidence">
            <a:extLst>
              <a:ext uri="{FF2B5EF4-FFF2-40B4-BE49-F238E27FC236}">
                <a16:creationId xmlns:a16="http://schemas.microsoft.com/office/drawing/2014/main" id="{98362CD9-156E-A695-EDAC-72F1935BF0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5710" y="1210086"/>
            <a:ext cx="3658613" cy="274396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9984CFE-45A4-EEEA-0FDB-468C1125AF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4376" y="4164936"/>
            <a:ext cx="2729112" cy="189868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C767A73-2F5B-0566-88C2-60AD0C008A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17283" y="4145277"/>
            <a:ext cx="2729112" cy="1918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797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28577">
        <p159:morph option="byObject"/>
      </p:transition>
    </mc:Choice>
    <mc:Fallback xmlns="">
      <p:transition advTm="28577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769AE-64F0-17A9-60E9-3FEE55CA3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CST Analysis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F79070-FCC2-5C40-500A-A661BC85996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Simulation of Dark Current: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Eigenmode simulation of one cell, repetition 61 times for PIC simulation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PIC: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Emission at 1/8</a:t>
            </a:r>
            <a:r>
              <a:rPr lang="en-US" baseline="30000" dirty="0"/>
              <a:t>th</a:t>
            </a:r>
            <a:r>
              <a:rPr lang="en-US" dirty="0"/>
              <a:t> of one iris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Measurement at each iris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Repetition for different gradients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44919-2E04-CD53-537F-095AA50434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E56F6-EEB0-19C1-B75F-F8AEDCEED8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6D7CB-9830-42D7-A294-43DB32BEBE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0EBABA-AF6B-2F0B-C826-3F13958C8D9E}"/>
                  </a:ext>
                </a:extLst>
              </p:cNvPr>
              <p:cNvSpPr txBox="1"/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4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0EBABA-AF6B-2F0B-C826-3F13958C8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blipFill>
                <a:blip r:embed="rId3"/>
                <a:stretch>
                  <a:fillRect l="-191" t="-6250" r="-287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35B6CDA-59F6-691C-A771-25C89FA16452}"/>
              </a:ext>
            </a:extLst>
          </p:cNvPr>
          <p:cNvSpPr/>
          <p:nvPr/>
        </p:nvSpPr>
        <p:spPr>
          <a:xfrm>
            <a:off x="11216640" y="67882"/>
            <a:ext cx="962476" cy="365125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D71376-73AA-E8BB-4FE6-50D2C5E6C226}"/>
              </a:ext>
            </a:extLst>
          </p:cNvPr>
          <p:cNvSpPr txBox="1"/>
          <p:nvPr/>
        </p:nvSpPr>
        <p:spPr>
          <a:xfrm>
            <a:off x="10176181" y="554393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chemeClr val="accent2"/>
                </a:solidFill>
              </a:rPr>
              <a:t>Simulation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FB95F2-6A6E-B6BE-5811-954669C18758}"/>
              </a:ext>
            </a:extLst>
          </p:cNvPr>
          <p:cNvSpPr/>
          <p:nvPr/>
        </p:nvSpPr>
        <p:spPr>
          <a:xfrm>
            <a:off x="8698480" y="82119"/>
            <a:ext cx="1552959" cy="365125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 descr="A cross shaped object with colorful dots&#10;&#10;Description automatically generated">
            <a:extLst>
              <a:ext uri="{FF2B5EF4-FFF2-40B4-BE49-F238E27FC236}">
                <a16:creationId xmlns:a16="http://schemas.microsoft.com/office/drawing/2014/main" id="{8EE21387-738B-0D10-F299-11E452D995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8471"/>
          <a:stretch/>
        </p:blipFill>
        <p:spPr>
          <a:xfrm>
            <a:off x="7409670" y="1046836"/>
            <a:ext cx="4782330" cy="2491153"/>
          </a:xfrm>
          <a:prstGeom prst="rect">
            <a:avLst/>
          </a:prstGeom>
        </p:spPr>
      </p:pic>
      <p:pic>
        <p:nvPicPr>
          <p:cNvPr id="10" name="Picture 9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1243DB7F-4961-D712-6334-D16910EC39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21244" y="2722859"/>
            <a:ext cx="2909281" cy="3616112"/>
          </a:xfrm>
          <a:prstGeom prst="rect">
            <a:avLst/>
          </a:prstGeom>
        </p:spPr>
      </p:pic>
      <p:pic>
        <p:nvPicPr>
          <p:cNvPr id="16" name="Picture 15" descr="A close-up of a yellow line&#10;&#10;Description automatically generated">
            <a:extLst>
              <a:ext uri="{FF2B5EF4-FFF2-40B4-BE49-F238E27FC236}">
                <a16:creationId xmlns:a16="http://schemas.microsoft.com/office/drawing/2014/main" id="{E25F5390-6E40-ADD3-C7F0-3806A9EE01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0764" y="4021299"/>
            <a:ext cx="6380480" cy="23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10742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87353">
        <p159:morph option="byObject"/>
      </p:transition>
    </mc:Choice>
    <mc:Fallback xmlns="">
      <p:transition advTm="87353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0769AE-64F0-17A9-60E9-3FEE55CA3F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CST Analysis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A44919-2E04-CD53-537F-095AA504349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8E56F6-EEB0-19C1-B75F-F8AEDCEED81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36D7CB-9830-42D7-A294-43DB32BEBE5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0EBABA-AF6B-2F0B-C826-3F13958C8D9E}"/>
                  </a:ext>
                </a:extLst>
              </p:cNvPr>
              <p:cNvSpPr txBox="1"/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110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1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110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11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11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1400" i="1" dirty="0">
                  <a:solidFill>
                    <a:schemeClr val="tx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E0EBABA-AF6B-2F0B-C826-3F13958C8D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8636" y="167123"/>
                <a:ext cx="6380480" cy="195118"/>
              </a:xfrm>
              <a:prstGeom prst="rect">
                <a:avLst/>
              </a:prstGeom>
              <a:blipFill>
                <a:blip r:embed="rId3"/>
                <a:stretch>
                  <a:fillRect l="-191" t="-6250" r="-287" b="-31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535B6CDA-59F6-691C-A771-25C89FA16452}"/>
              </a:ext>
            </a:extLst>
          </p:cNvPr>
          <p:cNvSpPr/>
          <p:nvPr/>
        </p:nvSpPr>
        <p:spPr>
          <a:xfrm>
            <a:off x="11216640" y="67882"/>
            <a:ext cx="962476" cy="365125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FD71376-73AA-E8BB-4FE6-50D2C5E6C226}"/>
              </a:ext>
            </a:extLst>
          </p:cNvPr>
          <p:cNvSpPr txBox="1"/>
          <p:nvPr/>
        </p:nvSpPr>
        <p:spPr>
          <a:xfrm>
            <a:off x="10176181" y="554393"/>
            <a:ext cx="113653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600" dirty="0">
                <a:solidFill>
                  <a:schemeClr val="accent2"/>
                </a:solidFill>
              </a:rPr>
              <a:t>Measures + </a:t>
            </a:r>
          </a:p>
          <a:p>
            <a:pPr algn="l"/>
            <a:r>
              <a:rPr lang="en-US" sz="1600" dirty="0">
                <a:solidFill>
                  <a:schemeClr val="accent2"/>
                </a:solidFill>
              </a:rPr>
              <a:t>Simulation</a:t>
            </a:r>
            <a:endParaRPr lang="en-GB" sz="1600" dirty="0">
              <a:solidFill>
                <a:schemeClr val="accent2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5FB95F2-6A6E-B6BE-5811-954669C18758}"/>
              </a:ext>
            </a:extLst>
          </p:cNvPr>
          <p:cNvSpPr/>
          <p:nvPr/>
        </p:nvSpPr>
        <p:spPr>
          <a:xfrm>
            <a:off x="8698480" y="82119"/>
            <a:ext cx="1552959" cy="365125"/>
          </a:xfrm>
          <a:prstGeom prst="rect">
            <a:avLst/>
          </a:prstGeom>
          <a:solidFill>
            <a:srgbClr val="61C4D3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06B7EA6B-E422-B4E1-0F1E-98B2C1C47F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03420" y="1046836"/>
            <a:ext cx="5064635" cy="324018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BF2656C8-E0CF-4D29-A844-65C64D8D2A11}"/>
              </a:ext>
            </a:extLst>
          </p:cNvPr>
          <p:cNvSpPr txBox="1"/>
          <p:nvPr/>
        </p:nvSpPr>
        <p:spPr>
          <a:xfrm>
            <a:off x="407989" y="4683262"/>
            <a:ext cx="5160066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rgbClr val="007F00"/>
                </a:solidFill>
              </a:rPr>
              <a:t>About 2.6% </a:t>
            </a:r>
            <a:r>
              <a:rPr lang="de-DE" dirty="0" err="1">
                <a:solidFill>
                  <a:srgbClr val="007F00"/>
                </a:solidFill>
              </a:rPr>
              <a:t>of</a:t>
            </a:r>
            <a:r>
              <a:rPr lang="de-DE" dirty="0">
                <a:solidFill>
                  <a:srgbClr val="007F00"/>
                </a:solidFill>
              </a:rPr>
              <a:t> </a:t>
            </a:r>
            <a:r>
              <a:rPr lang="de-DE" dirty="0" err="1">
                <a:solidFill>
                  <a:srgbClr val="007F00"/>
                </a:solidFill>
              </a:rPr>
              <a:t>emitted</a:t>
            </a:r>
            <a:r>
              <a:rPr lang="de-DE" dirty="0">
                <a:solidFill>
                  <a:srgbClr val="007F00"/>
                </a:solidFill>
              </a:rPr>
              <a:t> </a:t>
            </a:r>
            <a:r>
              <a:rPr lang="de-DE" dirty="0" err="1">
                <a:solidFill>
                  <a:srgbClr val="007F00"/>
                </a:solidFill>
              </a:rPr>
              <a:t>current</a:t>
            </a:r>
            <a:r>
              <a:rPr lang="de-DE" dirty="0">
                <a:solidFill>
                  <a:srgbClr val="007F00"/>
                </a:solidFill>
              </a:rPr>
              <a:t> </a:t>
            </a:r>
            <a:r>
              <a:rPr lang="de-DE" dirty="0" err="1">
                <a:solidFill>
                  <a:srgbClr val="007F00"/>
                </a:solidFill>
              </a:rPr>
              <a:t>reaches</a:t>
            </a:r>
            <a:r>
              <a:rPr lang="de-DE" dirty="0">
                <a:solidFill>
                  <a:srgbClr val="007F00"/>
                </a:solidFill>
              </a:rPr>
              <a:t> </a:t>
            </a:r>
            <a:r>
              <a:rPr lang="de-DE" dirty="0" err="1">
                <a:solidFill>
                  <a:srgbClr val="007F00"/>
                </a:solidFill>
              </a:rPr>
              <a:t>downstream</a:t>
            </a:r>
            <a:r>
              <a:rPr lang="de-DE" dirty="0">
                <a:solidFill>
                  <a:srgbClr val="007F00"/>
                </a:solidFill>
              </a:rPr>
              <a:t> </a:t>
            </a:r>
            <a:r>
              <a:rPr lang="de-DE" dirty="0" err="1">
                <a:solidFill>
                  <a:srgbClr val="007F00"/>
                </a:solidFill>
              </a:rPr>
              <a:t>faraday</a:t>
            </a:r>
            <a:r>
              <a:rPr lang="de-DE" dirty="0">
                <a:solidFill>
                  <a:srgbClr val="007F00"/>
                </a:solidFill>
              </a:rPr>
              <a:t> </a:t>
            </a:r>
            <a:r>
              <a:rPr lang="de-DE" dirty="0" err="1">
                <a:solidFill>
                  <a:srgbClr val="007F00"/>
                </a:solidFill>
              </a:rPr>
              <a:t>cup</a:t>
            </a:r>
            <a:endParaRPr lang="de-DE" dirty="0">
              <a:solidFill>
                <a:srgbClr val="007F00"/>
              </a:solidFill>
            </a:endParaRPr>
          </a:p>
          <a:p>
            <a:pPr algn="l"/>
            <a:r>
              <a:rPr lang="de-DE" dirty="0"/>
              <a:t>About 1.4%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emitted</a:t>
            </a:r>
            <a:r>
              <a:rPr lang="de-DE" dirty="0"/>
              <a:t> </a:t>
            </a:r>
            <a:r>
              <a:rPr lang="de-DE" dirty="0" err="1"/>
              <a:t>current</a:t>
            </a:r>
            <a:r>
              <a:rPr lang="de-DE" dirty="0"/>
              <a:t> </a:t>
            </a:r>
            <a:r>
              <a:rPr lang="de-DE" dirty="0" err="1"/>
              <a:t>reaches</a:t>
            </a:r>
            <a:r>
              <a:rPr lang="de-DE" dirty="0"/>
              <a:t> </a:t>
            </a:r>
            <a:r>
              <a:rPr lang="de-DE" dirty="0" err="1"/>
              <a:t>upstream</a:t>
            </a:r>
            <a:r>
              <a:rPr lang="de-DE" dirty="0"/>
              <a:t> </a:t>
            </a:r>
            <a:r>
              <a:rPr lang="de-DE" dirty="0" err="1"/>
              <a:t>faraday</a:t>
            </a:r>
            <a:r>
              <a:rPr lang="de-DE" dirty="0"/>
              <a:t> </a:t>
            </a:r>
            <a:r>
              <a:rPr lang="de-DE" dirty="0" err="1"/>
              <a:t>cup</a:t>
            </a:r>
            <a:endParaRPr lang="en-GB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C26ED97-234A-CD72-F715-E77B9D9A957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784988" y="1708485"/>
            <a:ext cx="5826983" cy="369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7485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advTm="87353">
        <p159:morph option="byObject"/>
      </p:transition>
    </mc:Choice>
    <mc:Fallback xmlns="">
      <p:transition advTm="87353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7042D-D40F-3F6D-DF3D-C81BCF7AB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X-Band Facility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4908D-B7C0-57D0-08EF-AF19908FAEE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Part of the CLIC research program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Two test benches: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X-Box 2: One 50 MW Klystron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dirty="0"/>
              <a:t>X-Box 3: Two 8 MW Klystrons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Testing and conditioning of CLIC X-Band (11.994 GHz) structures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Repetition rate of up to 50 Hz at X-Box 2 </a:t>
            </a:r>
            <a:br>
              <a:rPr lang="en-US" dirty="0"/>
            </a:br>
            <a:r>
              <a:rPr lang="en-US" dirty="0"/>
              <a:t>and 200 Hz at X-Box 3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3124A90E-A6CF-C987-44EF-04131F08A02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3702" r="24782"/>
          <a:stretch/>
        </p:blipFill>
        <p:spPr>
          <a:xfrm>
            <a:off x="6167438" y="0"/>
            <a:ext cx="6024562" cy="6317986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396367-BE32-1BF7-2E36-2C0B3E83198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D1F750-F335-C505-6041-836D3BF7732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3E8CD7-08DB-E10C-8DE9-959EAE67C7D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505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557"/>
    </mc:Choice>
    <mc:Fallback xmlns="">
      <p:transition spd="slow" advTm="59557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51EBD-CC0B-4E90-266B-4EE0A3E64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Summary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6B3995-16E5-F66E-BCF2-913AAD0EA4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9" y="2778037"/>
            <a:ext cx="3708401" cy="366789"/>
          </a:xfrm>
        </p:spPr>
        <p:txBody>
          <a:bodyPr/>
          <a:lstStyle/>
          <a:p>
            <a:r>
              <a:rPr lang="en-DE" dirty="0">
                <a:solidFill>
                  <a:schemeClr val="tx1"/>
                </a:solidFill>
              </a:rPr>
              <a:t>Data Analysis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F8475F-1FC4-49B7-E693-81A0DF7AEB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75614" y="2790740"/>
            <a:ext cx="3713187" cy="359817"/>
          </a:xfrm>
        </p:spPr>
        <p:txBody>
          <a:bodyPr/>
          <a:lstStyle/>
          <a:p>
            <a:r>
              <a:rPr lang="en-DE" dirty="0"/>
              <a:t>Dark Current Analysis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B801B3D-E11D-CD22-ED27-438847CDC957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2787001"/>
            <a:ext cx="3708401" cy="366789"/>
          </a:xfrm>
        </p:spPr>
        <p:txBody>
          <a:bodyPr/>
          <a:lstStyle/>
          <a:p>
            <a:r>
              <a:rPr lang="en-DE" dirty="0">
                <a:solidFill>
                  <a:srgbClr val="FD8B26"/>
                </a:solidFill>
              </a:rPr>
              <a:t>Heat Analysis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2303086-7681-8D85-C312-17CA1FE77DCD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FA2041C7-A54E-759D-83E9-D3CCADB8F85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34D4810-BEB8-1DE2-A3A5-4AB3BE52D26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2" name="Picture Placeholder 9">
            <a:extLst>
              <a:ext uri="{FF2B5EF4-FFF2-40B4-BE49-F238E27FC236}">
                <a16:creationId xmlns:a16="http://schemas.microsoft.com/office/drawing/2014/main" id="{798768F6-8326-2566-1FEF-ECEBD0F7AF3A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 rotWithShape="1">
          <a:blip r:embed="rId2"/>
          <a:srcRect r="38342"/>
          <a:stretch/>
        </p:blipFill>
        <p:spPr>
          <a:xfrm>
            <a:off x="4253848" y="3211286"/>
            <a:ext cx="3708400" cy="2998453"/>
          </a:xfrm>
        </p:spPr>
      </p:pic>
      <p:pic>
        <p:nvPicPr>
          <p:cNvPr id="14" name="Content Placeholder 8">
            <a:extLst>
              <a:ext uri="{FF2B5EF4-FFF2-40B4-BE49-F238E27FC236}">
                <a16:creationId xmlns:a16="http://schemas.microsoft.com/office/drawing/2014/main" id="{3E7BD405-965F-D47F-46B1-8F54831F5C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29" t="234" b="298"/>
          <a:stretch/>
        </p:blipFill>
        <p:spPr>
          <a:xfrm>
            <a:off x="407989" y="3211286"/>
            <a:ext cx="3708400" cy="298948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3D6B669-ECAC-443B-0A39-E5B4F045C107}"/>
                  </a:ext>
                </a:extLst>
              </p:cNvPr>
              <p:cNvSpPr txBox="1"/>
              <p:nvPr/>
            </p:nvSpPr>
            <p:spPr>
              <a:xfrm>
                <a:off x="417642" y="1347087"/>
                <a:ext cx="11380812" cy="6555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de-DE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𝑴𝒊𝒔𝒔𝒊𝒏𝒈</m:t>
                      </m:r>
                      <m:r>
                        <a:rPr lang="de-DE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𝑬𝒏𝒆𝒓𝒈𝒚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−∫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−∫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−</m:t>
                      </m:r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𝑑𝑜𝑤𝑛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solidFill>
                            <a:srgbClr val="FD8B26"/>
                          </a:solidFill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rgbClr val="FD8B2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rgbClr val="FD8B26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FD8B26"/>
                              </a:solidFill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𝐵𝐷𝐶</m:t>
                      </m:r>
                      <m:r>
                        <a:rPr lang="en-US" sz="2000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DE" sz="2800" i="1" dirty="0">
                  <a:solidFill>
                    <a:schemeClr val="accent2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3D6B669-ECAC-443B-0A39-E5B4F045C1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642" y="1347087"/>
                <a:ext cx="11380812" cy="655500"/>
              </a:xfrm>
              <a:prstGeom prst="rect">
                <a:avLst/>
              </a:prstGeom>
              <a:blipFill>
                <a:blip r:embed="rId5"/>
                <a:stretch>
                  <a:fillRect t="-3846" b="-1538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yellow rectangular object with many rows of yellow objects&#10;&#10;Description automatically generated with medium confidence">
            <a:extLst>
              <a:ext uri="{FF2B5EF4-FFF2-40B4-BE49-F238E27FC236}">
                <a16:creationId xmlns:a16="http://schemas.microsoft.com/office/drawing/2014/main" id="{08023C0C-48B1-2480-69DF-569B91EB8EE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3098" t="798" r="27716" b="-93"/>
          <a:stretch/>
        </p:blipFill>
        <p:spPr>
          <a:xfrm>
            <a:off x="8021638" y="3211286"/>
            <a:ext cx="3708400" cy="3011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683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50"/>
    </mc:Choice>
    <mc:Fallback xmlns="">
      <p:transition spd="slow" advTm="1255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2B783B-5D30-13B9-CC99-67D8D58EF38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DE" dirty="0"/>
              <a:t>Thank you for your attention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1725A3-0421-8D38-90C5-DA517D822DB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DE" dirty="0"/>
              <a:t>Thanks to the complete X-Box team</a:t>
            </a:r>
            <a:endParaRPr lang="en-DE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0CBD78-C75E-69D3-1E9C-B03A19A4C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7AB864-BE54-3924-C519-8548841972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E51D87-222A-E4B4-73DD-F5A30B7E9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5203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38"/>
    </mc:Choice>
    <mc:Fallback xmlns="">
      <p:transition spd="slow" advTm="11638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8F39D3BA-57C3-D1B8-2ADF-FE1DBEC76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Energy Distribution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5B49C58-9E58-260A-3A45-29E4F3CBAE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DE" dirty="0"/>
              <a:t>Normal Pulse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FC94025-256B-3299-3DCC-A61EF2486A8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35088" y="2427288"/>
            <a:ext cx="3762375" cy="3762375"/>
          </a:xfr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B4D69D84-5656-9686-474E-BD4B29CF15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DE" dirty="0"/>
              <a:t>BD Pulse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0F800EFA-2AC0-ECCF-E3C3-4C659C415A95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>
          <a:xfrm>
            <a:off x="7096919" y="2427288"/>
            <a:ext cx="3762375" cy="376237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3359BB-86A0-D051-D5CC-54B32E42A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201C0-3A86-32B1-D82C-040D006C0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7B80CF-43A0-54AB-1770-283970435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5214A7F-A04B-003B-42E6-B1470ADE5A97}"/>
              </a:ext>
            </a:extLst>
          </p:cNvPr>
          <p:cNvSpPr/>
          <p:nvPr/>
        </p:nvSpPr>
        <p:spPr>
          <a:xfrm>
            <a:off x="9267825" y="5553075"/>
            <a:ext cx="1676400" cy="514350"/>
          </a:xfrm>
          <a:prstGeom prst="rect">
            <a:avLst/>
          </a:prstGeom>
          <a:solidFill>
            <a:srgbClr val="0033A0">
              <a:alpha val="2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834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317"/>
    </mc:Choice>
    <mc:Fallback xmlns="">
      <p:transition spd="slow" advTm="403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34E1F-7C20-2FE4-9747-F0E768612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DC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2E9D1-04CD-3638-9A44-3153E46B6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E2C9978-A0B0-5D47-B017-3DE9DCAF3819}" type="datetime3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 December 2023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B90928-309A-0087-6AC3-4666B102D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783A8-BD91-5038-94C8-4A938AB8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850" b="1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85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Content Placeholder 16">
            <a:extLst>
              <a:ext uri="{FF2B5EF4-FFF2-40B4-BE49-F238E27FC236}">
                <a16:creationId xmlns:a16="http://schemas.microsoft.com/office/drawing/2014/main" id="{AC09745D-B979-84C2-9D6E-13494E2D31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6330156" y="1820069"/>
            <a:ext cx="5295900" cy="4152900"/>
          </a:xfrm>
        </p:spPr>
      </p:pic>
      <p:pic>
        <p:nvPicPr>
          <p:cNvPr id="11" name="Content Placeholder 7" descr="A screenshot of a graph&#10;&#10;Description automatically generated">
            <a:extLst>
              <a:ext uri="{FF2B5EF4-FFF2-40B4-BE49-F238E27FC236}">
                <a16:creationId xmlns:a16="http://schemas.microsoft.com/office/drawing/2014/main" id="{4A240333-4B15-DCB2-95EB-AA6684CBA7A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07988" y="2492375"/>
            <a:ext cx="5616575" cy="2808287"/>
          </a:xfr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72DBC1FB-8876-68A4-95BD-793CB4DD28C5}"/>
              </a:ext>
            </a:extLst>
          </p:cNvPr>
          <p:cNvSpPr/>
          <p:nvPr/>
        </p:nvSpPr>
        <p:spPr>
          <a:xfrm>
            <a:off x="703625" y="1717287"/>
            <a:ext cx="1556355" cy="3911168"/>
          </a:xfrm>
          <a:prstGeom prst="rect">
            <a:avLst/>
          </a:prstGeom>
          <a:solidFill>
            <a:srgbClr val="0033A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DA81250-0B3A-A0D1-16F6-1F3F332EB425}"/>
              </a:ext>
            </a:extLst>
          </p:cNvPr>
          <p:cNvSpPr/>
          <p:nvPr/>
        </p:nvSpPr>
        <p:spPr>
          <a:xfrm>
            <a:off x="3333632" y="1717287"/>
            <a:ext cx="1556355" cy="3911167"/>
          </a:xfrm>
          <a:prstGeom prst="rect">
            <a:avLst/>
          </a:prstGeom>
          <a:solidFill>
            <a:srgbClr val="0033A0">
              <a:alpha val="2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F23D15-492C-FACF-F998-DC6ECE87B5BC}"/>
              </a:ext>
            </a:extLst>
          </p:cNvPr>
          <p:cNvSpPr txBox="1"/>
          <p:nvPr/>
        </p:nvSpPr>
        <p:spPr>
          <a:xfrm>
            <a:off x="840601" y="1817107"/>
            <a:ext cx="128240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Before </a:t>
            </a:r>
          </a:p>
          <a:p>
            <a:pPr algn="ctr"/>
            <a:r>
              <a:rPr lang="en-US" dirty="0"/>
              <a:t>Conditioning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6172B2E-AEEF-570B-6B1F-D7D26792F722}"/>
              </a:ext>
            </a:extLst>
          </p:cNvPr>
          <p:cNvSpPr txBox="1"/>
          <p:nvPr/>
        </p:nvSpPr>
        <p:spPr>
          <a:xfrm>
            <a:off x="3470608" y="1817107"/>
            <a:ext cx="1282402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dirty="0"/>
              <a:t>After</a:t>
            </a:r>
          </a:p>
          <a:p>
            <a:pPr algn="ctr"/>
            <a:r>
              <a:rPr lang="en-US" dirty="0"/>
              <a:t>Conditioning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522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77FA3E4-2594-42E0-B8CE-444C7EC859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2800" dirty="0"/>
                  <a:t>BD time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2800" b="1" i="1" smtClean="0">
                            <a:latin typeface="Cambria Math" panose="02040503050406030204" pitchFamily="18" charset="0"/>
                          </a:rPr>
                          <m:t>𝑹𝑬</m:t>
                        </m:r>
                        <m:sSub>
                          <m:sSubPr>
                            <m:ctrlPr>
                              <a:rPr lang="de-DE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e>
                          <m:sub>
                            <m:r>
                              <a:rPr lang="de-DE" sz="28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sz="2800" b="1" i="1" smtClean="0">
                            <a:latin typeface="Cambria Math" panose="02040503050406030204" pitchFamily="18" charset="0"/>
                          </a:rPr>
                          <m:t>𝑻𝑹</m:t>
                        </m:r>
                        <m:sSub>
                          <m:sSubPr>
                            <m:ctrlPr>
                              <a:rPr lang="de-DE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2800" b="1" i="1" smtClean="0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b>
                            <m:r>
                              <a:rPr lang="de-DE" sz="28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sub>
                        </m:sSub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𝒕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 panose="02040503050406030204" pitchFamily="18" charset="0"/>
                              </a:rPr>
                              <m:t>𝒇𝒊𝒍𝒍</m:t>
                            </m:r>
                          </m:sub>
                        </m:sSub>
                      </m:num>
                      <m:den>
                        <m:r>
                          <a:rPr lang="en-US" sz="28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sz="2800" dirty="0"/>
              </a:p>
              <a:p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𝑇𝑅</m:t>
                    </m:r>
                    <m:sSub>
                      <m:sSubPr>
                        <m:ctrlPr>
                          <a:rPr lang="de-DE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2800" b="0" dirty="0"/>
                  <a:t>: Time when the transmitted signal drops and starts to be reflected</a:t>
                </a:r>
              </a:p>
              <a:p>
                <a14:m>
                  <m:oMath xmlns:m="http://schemas.openxmlformats.org/officeDocument/2006/math">
                    <m:r>
                      <a:rPr lang="de-DE" sz="2800" b="0" i="1" smtClean="0">
                        <a:latin typeface="Cambria Math" panose="02040503050406030204" pitchFamily="18" charset="0"/>
                      </a:rPr>
                      <m:t>𝑅𝐸</m:t>
                    </m:r>
                    <m:sSub>
                      <m:sSubPr>
                        <m:ctrlPr>
                          <a:rPr lang="de-DE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</m:oMath>
                </a14:m>
                <a:r>
                  <a:rPr lang="en-GB" sz="2800" b="0" dirty="0"/>
                  <a:t>: Time when the reflected signal rises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de-DE" sz="2800" b="0" i="1" smtClean="0">
                            <a:latin typeface="Cambria Math" panose="02040503050406030204" pitchFamily="18" charset="0"/>
                          </a:rPr>
                          <m:t>𝑓𝑖𝑙𝑙</m:t>
                        </m:r>
                      </m:sub>
                    </m:sSub>
                  </m:oMath>
                </a14:m>
                <a:r>
                  <a:rPr lang="en-GB" sz="2800" b="0" dirty="0"/>
                  <a:t>: Filling time of the Structure. Precise filling time brings errors and an absolute time of 60ns is used</a:t>
                </a:r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177FA3E4-2594-42E0-B8CE-444C7EC859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786" t="-1099" r="-133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57692E33-1BAF-F74F-6BAD-019291C39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time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F0EC33-01E8-C20B-D3B4-2AC7A206D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7A5B79-BBA2-C63F-E38A-94117B3CF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9F6C9B-FC0B-EDB0-0258-BBB29703D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8867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F69AB-1C3F-6252-A281-6DA4A8EF4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 type definition X-Box 2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02950F8-030D-826C-9637-ED942C918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99E522A-72D2-FE11-26B3-D0DC8EECA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D000BE-6A72-6041-05AD-8B232F69C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265212E7-F5E9-4750-1089-5BD7CE6381C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840" b="-358"/>
          <a:stretch/>
        </p:blipFill>
        <p:spPr>
          <a:xfrm>
            <a:off x="6519553" y="285008"/>
            <a:ext cx="5264460" cy="5915767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272B1E28-1FB8-6D46-2C89-05312E65C8D9}"/>
              </a:ext>
            </a:extLst>
          </p:cNvPr>
          <p:cNvSpPr txBox="1">
            <a:spLocks/>
          </p:cNvSpPr>
          <p:nvPr/>
        </p:nvSpPr>
        <p:spPr>
          <a:xfrm>
            <a:off x="407987" y="1598658"/>
            <a:ext cx="5688013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/>
              <a:t>Flags are risen during operation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DE"/>
              <a:t>Division done later in Post-processing: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/>
              <a:t>HyPc BD: Breakdowns in the Hybrid part of the system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/>
              <a:t>Load BD: Breakdown in the load after the structure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/>
              <a:t>BD with BDC: Breakdown with detected Breakdown Current (BDC), larger than usual Dark Current (DC)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DE"/>
              <a:t>BD without BDC: Breakdown without Breakdown Current detection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30508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0C8370-5BA3-4358-BE0C-BF96C161F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1896"/>
          </a:xfrm>
        </p:spPr>
        <p:txBody>
          <a:bodyPr/>
          <a:lstStyle/>
          <a:p>
            <a:r>
              <a:rPr lang="en-US" dirty="0"/>
              <a:t>X-Box2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0C9D5F-8BA5-265D-65CF-1D9EF628E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6E029B-275A-681D-B93C-7A76AF64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38128-2C65-73D1-3598-010F24879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7B805B-0910-94A2-B47C-C42B1B8659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34507" y="2744353"/>
            <a:ext cx="2338698" cy="23807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F1A2412-1153-D4E8-5C1A-5F6BFC384F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219780" y="2803471"/>
            <a:ext cx="2385997" cy="23807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000F772-A7FD-FB76-BEB6-C6FE1F75F3C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3503494" y="2804047"/>
            <a:ext cx="2385997" cy="238074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E550CB-9FA0-1689-F6A4-C17757484D2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936066" y="2803471"/>
            <a:ext cx="2385997" cy="238074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8417A7CB-3D8A-3B1D-CC8F-4DEA837415DC}"/>
              </a:ext>
            </a:extLst>
          </p:cNvPr>
          <p:cNvSpPr/>
          <p:nvPr/>
        </p:nvSpPr>
        <p:spPr>
          <a:xfrm>
            <a:off x="5236724" y="1968736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Pulse Compressor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10B3C9E-500F-04CA-B0AB-D62076CF017C}"/>
              </a:ext>
            </a:extLst>
          </p:cNvPr>
          <p:cNvSpPr/>
          <p:nvPr/>
        </p:nvSpPr>
        <p:spPr>
          <a:xfrm>
            <a:off x="2609850" y="1968736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Klystron</a:t>
            </a:r>
            <a:endParaRPr lang="en-GB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FBABCE7-B379-5348-A485-CC3278190B8D}"/>
              </a:ext>
            </a:extLst>
          </p:cNvPr>
          <p:cNvSpPr/>
          <p:nvPr/>
        </p:nvSpPr>
        <p:spPr>
          <a:xfrm>
            <a:off x="8076790" y="1958201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Accelerating Structure</a:t>
            </a:r>
            <a:endParaRPr lang="en-GB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2344A42-669B-F918-430D-517D20D6AFA8}"/>
              </a:ext>
            </a:extLst>
          </p:cNvPr>
          <p:cNvSpPr/>
          <p:nvPr/>
        </p:nvSpPr>
        <p:spPr>
          <a:xfrm>
            <a:off x="10703664" y="1958201"/>
            <a:ext cx="1369068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RF Load</a:t>
            </a:r>
            <a:endParaRPr lang="en-GB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919FBED-480C-0CFC-8C8C-E85638732DE7}"/>
              </a:ext>
            </a:extLst>
          </p:cNvPr>
          <p:cNvSpPr/>
          <p:nvPr/>
        </p:nvSpPr>
        <p:spPr>
          <a:xfrm>
            <a:off x="2609850" y="1026636"/>
            <a:ext cx="1480016" cy="56189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Modulator</a:t>
            </a:r>
            <a:endParaRPr lang="en-GB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29F6A87-957A-784D-B85D-37E00D7634E1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715239" y="2249684"/>
            <a:ext cx="1894611" cy="1895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9B267520-EBCF-5546-5AA1-557BF2DAFBF6}"/>
              </a:ext>
            </a:extLst>
          </p:cNvPr>
          <p:cNvSpPr/>
          <p:nvPr/>
        </p:nvSpPr>
        <p:spPr>
          <a:xfrm>
            <a:off x="301637" y="2057634"/>
            <a:ext cx="413602" cy="403054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334CD9F-813B-B17B-1572-591B62A8E8EE}"/>
              </a:ext>
            </a:extLst>
          </p:cNvPr>
          <p:cNvGrpSpPr/>
          <p:nvPr/>
        </p:nvGrpSpPr>
        <p:grpSpPr>
          <a:xfrm rot="16352984">
            <a:off x="425860" y="2134420"/>
            <a:ext cx="165155" cy="298911"/>
            <a:chOff x="5355991" y="935488"/>
            <a:chExt cx="153558" cy="559351"/>
          </a:xfrm>
        </p:grpSpPr>
        <p:cxnSp>
          <p:nvCxnSpPr>
            <p:cNvPr id="27" name="Connector: Curved 26">
              <a:extLst>
                <a:ext uri="{FF2B5EF4-FFF2-40B4-BE49-F238E27FC236}">
                  <a16:creationId xmlns:a16="http://schemas.microsoft.com/office/drawing/2014/main" id="{2F5794B3-E0FB-D2DC-AF44-11A3246D7C44}"/>
                </a:ext>
              </a:extLst>
            </p:cNvPr>
            <p:cNvCxnSpPr/>
            <p:nvPr/>
          </p:nvCxnSpPr>
          <p:spPr>
            <a:xfrm rot="5400000" flipH="1" flipV="1">
              <a:off x="5340350" y="1138386"/>
              <a:ext cx="184840" cy="153557"/>
            </a:xfrm>
            <a:prstGeom prst="curvedConnector3">
              <a:avLst>
                <a:gd name="adj1" fmla="val 49999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Curved 28">
              <a:extLst>
                <a:ext uri="{FF2B5EF4-FFF2-40B4-BE49-F238E27FC236}">
                  <a16:creationId xmlns:a16="http://schemas.microsoft.com/office/drawing/2014/main" id="{97B93B8E-E651-D14B-FD16-3082A7E800B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952337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or: Curved 31">
              <a:extLst>
                <a:ext uri="{FF2B5EF4-FFF2-40B4-BE49-F238E27FC236}">
                  <a16:creationId xmlns:a16="http://schemas.microsoft.com/office/drawing/2014/main" id="{E769FAEF-5E05-38EC-97C3-336890472A19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5339143" y="1324433"/>
              <a:ext cx="187255" cy="153557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CD9B0B6-F79B-03FC-658F-73DF29F0CEB9}"/>
              </a:ext>
            </a:extLst>
          </p:cNvPr>
          <p:cNvCxnSpPr>
            <a:cxnSpLocks/>
            <a:stCxn id="20" idx="1"/>
            <a:endCxn id="18" idx="3"/>
          </p:cNvCxnSpPr>
          <p:nvPr/>
        </p:nvCxnSpPr>
        <p:spPr>
          <a:xfrm flipH="1">
            <a:off x="4089866" y="2239149"/>
            <a:ext cx="6613798" cy="1053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4959740-E8C4-A641-3B3E-A1459F93ECB6}"/>
              </a:ext>
            </a:extLst>
          </p:cNvPr>
          <p:cNvCxnSpPr>
            <a:cxnSpLocks/>
            <a:stCxn id="21" idx="2"/>
            <a:endCxn id="18" idx="0"/>
          </p:cNvCxnSpPr>
          <p:nvPr/>
        </p:nvCxnSpPr>
        <p:spPr>
          <a:xfrm>
            <a:off x="3349858" y="1588532"/>
            <a:ext cx="0" cy="38020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114E575-BC65-DFFE-B250-E35DC48F7BD1}"/>
              </a:ext>
            </a:extLst>
          </p:cNvPr>
          <p:cNvSpPr txBox="1"/>
          <p:nvPr/>
        </p:nvSpPr>
        <p:spPr>
          <a:xfrm>
            <a:off x="1781812" y="5250605"/>
            <a:ext cx="66684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300 W</a:t>
            </a:r>
          </a:p>
          <a:p>
            <a:pPr algn="l"/>
            <a:r>
              <a:rPr lang="en-US" dirty="0"/>
              <a:t>1.5 us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EF30ECC-3020-0BCB-2E68-4ED0C4FD1A1A}"/>
              </a:ext>
            </a:extLst>
          </p:cNvPr>
          <p:cNvSpPr txBox="1"/>
          <p:nvPr/>
        </p:nvSpPr>
        <p:spPr>
          <a:xfrm>
            <a:off x="4539045" y="5250605"/>
            <a:ext cx="73096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20 MW</a:t>
            </a:r>
          </a:p>
          <a:p>
            <a:pPr algn="l"/>
            <a:r>
              <a:rPr lang="en-US" dirty="0"/>
              <a:t>1.5 us</a:t>
            </a:r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951A89A-2A93-70F3-B225-D37E70D9FDD7}"/>
              </a:ext>
            </a:extLst>
          </p:cNvPr>
          <p:cNvSpPr txBox="1"/>
          <p:nvPr/>
        </p:nvSpPr>
        <p:spPr>
          <a:xfrm>
            <a:off x="7182608" y="5250604"/>
            <a:ext cx="73096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50 MW</a:t>
            </a:r>
          </a:p>
          <a:p>
            <a:pPr algn="l"/>
            <a:r>
              <a:rPr lang="en-US" dirty="0"/>
              <a:t>250 ns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7B1F3E9-133B-CA3B-DF0F-5ADD84E7520F}"/>
              </a:ext>
            </a:extLst>
          </p:cNvPr>
          <p:cNvSpPr txBox="1"/>
          <p:nvPr/>
        </p:nvSpPr>
        <p:spPr>
          <a:xfrm>
            <a:off x="9939841" y="5250605"/>
            <a:ext cx="73096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20 MW</a:t>
            </a:r>
          </a:p>
          <a:p>
            <a:pPr algn="l"/>
            <a:r>
              <a:rPr lang="en-US" dirty="0"/>
              <a:t>250 ns</a:t>
            </a:r>
            <a:endParaRPr lang="en-GB" dirty="0"/>
          </a:p>
        </p:txBody>
      </p:sp>
      <p:sp>
        <p:nvSpPr>
          <p:cNvPr id="46" name="Arc 45">
            <a:extLst>
              <a:ext uri="{FF2B5EF4-FFF2-40B4-BE49-F238E27FC236}">
                <a16:creationId xmlns:a16="http://schemas.microsoft.com/office/drawing/2014/main" id="{112FB98F-31E0-84F6-5C66-0395892EA867}"/>
              </a:ext>
            </a:extLst>
          </p:cNvPr>
          <p:cNvSpPr/>
          <p:nvPr/>
        </p:nvSpPr>
        <p:spPr>
          <a:xfrm>
            <a:off x="7087026" y="1673788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Arc 46">
            <a:extLst>
              <a:ext uri="{FF2B5EF4-FFF2-40B4-BE49-F238E27FC236}">
                <a16:creationId xmlns:a16="http://schemas.microsoft.com/office/drawing/2014/main" id="{2E791427-CF2B-2845-C63B-E32F180CE893}"/>
              </a:ext>
            </a:extLst>
          </p:cNvPr>
          <p:cNvSpPr/>
          <p:nvPr/>
        </p:nvSpPr>
        <p:spPr>
          <a:xfrm>
            <a:off x="9847161" y="1673788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2EEAFC9-CAB6-F2C8-6B1B-A181CA735C46}"/>
              </a:ext>
            </a:extLst>
          </p:cNvPr>
          <p:cNvSpPr txBox="1"/>
          <p:nvPr/>
        </p:nvSpPr>
        <p:spPr>
          <a:xfrm>
            <a:off x="10263137" y="1691737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TRA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DE91964-71F8-05EB-EAB4-96DDA7EC4170}"/>
              </a:ext>
            </a:extLst>
          </p:cNvPr>
          <p:cNvSpPr txBox="1"/>
          <p:nvPr/>
        </p:nvSpPr>
        <p:spPr>
          <a:xfrm>
            <a:off x="6810864" y="1681202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REF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D015FB6-5BD6-7993-A841-198CFD905A09}"/>
              </a:ext>
            </a:extLst>
          </p:cNvPr>
          <p:cNvSpPr txBox="1"/>
          <p:nvPr/>
        </p:nvSpPr>
        <p:spPr>
          <a:xfrm>
            <a:off x="7496612" y="1681202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accent1"/>
                </a:solidFill>
              </a:rPr>
              <a:t>INC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96F701ED-583A-D366-6C0C-52A230189837}"/>
              </a:ext>
            </a:extLst>
          </p:cNvPr>
          <p:cNvSpPr/>
          <p:nvPr/>
        </p:nvSpPr>
        <p:spPr>
          <a:xfrm>
            <a:off x="4353556" y="1681202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7949DBA3-13F0-A313-C1E9-42DA1A5563A2}"/>
              </a:ext>
            </a:extLst>
          </p:cNvPr>
          <p:cNvSpPr/>
          <p:nvPr/>
        </p:nvSpPr>
        <p:spPr>
          <a:xfrm>
            <a:off x="1357721" y="1691737"/>
            <a:ext cx="619477" cy="561896"/>
          </a:xfrm>
          <a:prstGeom prst="arc">
            <a:avLst>
              <a:gd name="adj1" fmla="val 144857"/>
              <a:gd name="adj2" fmla="val 10835274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F09BF9-5EE6-148B-CCA6-6651EAA677EE}"/>
              </a:ext>
            </a:extLst>
          </p:cNvPr>
          <p:cNvSpPr txBox="1"/>
          <p:nvPr/>
        </p:nvSpPr>
        <p:spPr>
          <a:xfrm>
            <a:off x="4764183" y="1693173"/>
            <a:ext cx="3718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PKI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1FB3EA-D9C7-0A59-2C22-963E634A8D05}"/>
              </a:ext>
            </a:extLst>
          </p:cNvPr>
          <p:cNvSpPr txBox="1"/>
          <p:nvPr/>
        </p:nvSpPr>
        <p:spPr>
          <a:xfrm>
            <a:off x="1673878" y="1673788"/>
            <a:ext cx="72667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/>
              <a:t>KLY_in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5319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771"/>
    </mc:Choice>
    <mc:Fallback xmlns="">
      <p:transition spd="slow" advTm="4777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3D1E21-F305-BD37-83C0-C2B462509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Conditioning process of one structure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561CA-3CA4-8525-06C7-5967E68F8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E4C6EB-4F9F-FF2A-3DEE-D97A3982E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46653-D665-8284-1F1E-0A084D84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Placeholder 13">
            <a:extLst>
              <a:ext uri="{FF2B5EF4-FFF2-40B4-BE49-F238E27FC236}">
                <a16:creationId xmlns:a16="http://schemas.microsoft.com/office/drawing/2014/main" id="{17C8B8B7-2A35-18F1-31CA-C4BF90130A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2" b="551"/>
          <a:stretch/>
        </p:blipFill>
        <p:spPr>
          <a:xfrm>
            <a:off x="1156412" y="1592263"/>
            <a:ext cx="9879176" cy="4608512"/>
          </a:xfrm>
        </p:spPr>
      </p:pic>
    </p:spTree>
    <p:extLst>
      <p:ext uri="{BB962C8B-B14F-4D97-AF65-F5344CB8AC3E}">
        <p14:creationId xmlns:p14="http://schemas.microsoft.com/office/powerpoint/2010/main" val="1192943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51"/>
    </mc:Choice>
    <mc:Fallback xmlns="">
      <p:transition spd="slow" advTm="4055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62749E-5718-D6E8-07E4-0C2B13C47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Breakdown definition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AB9AEDC-AD3E-2EA4-DA16-A7F23999D24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Breakdowns are caused by emission of electrons, due to the large electric fields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RF power reflected by occurring electric arc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Damage on copper surface usually visible and cause to new breakdowns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Breakdowns are part of the conditioning process</a:t>
            </a:r>
            <a:endParaRPr lang="en-GB" dirty="0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FF802DB3-3531-B9F1-C472-7782DADDA875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l="437" r="840"/>
          <a:stretch/>
        </p:blipFill>
        <p:spPr>
          <a:xfrm>
            <a:off x="7070756" y="0"/>
            <a:ext cx="4200808" cy="6317986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AAB528-31F4-69BB-2AFE-66F9BA60806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00B72-3A3C-C317-9AF5-AEFA6C2DE97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4A15EF-DEAE-9598-CE8D-F17793322DC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8B2C3C5-C6F0-932F-788D-854792E3E1DE}"/>
              </a:ext>
            </a:extLst>
          </p:cNvPr>
          <p:cNvSpPr txBox="1"/>
          <p:nvPr/>
        </p:nvSpPr>
        <p:spPr>
          <a:xfrm>
            <a:off x="407987" y="5944845"/>
            <a:ext cx="6541406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DE" sz="1200" dirty="0"/>
              <a:t>Picture taken from: </a:t>
            </a:r>
            <a:r>
              <a:rPr lang="en-GB" sz="1200" b="0" i="0" u="none" strike="noStrike" dirty="0">
                <a:effectLst/>
                <a:latin typeface="Arial" panose="020B0604020202020204" pitchFamily="34" charset="0"/>
              </a:rPr>
              <a:t>J. W. </a:t>
            </a:r>
            <a:r>
              <a:rPr lang="en-GB" sz="1200" b="0" i="0" u="none" strike="noStrike" dirty="0" err="1">
                <a:effectLst/>
                <a:latin typeface="Arial" panose="020B0604020202020204" pitchFamily="34" charset="0"/>
              </a:rPr>
              <a:t>Kovermann</a:t>
            </a:r>
            <a:r>
              <a:rPr lang="en-GB" sz="1200" b="0" i="0" u="none" strike="noStrike" dirty="0">
                <a:effectLst/>
                <a:latin typeface="Arial" panose="020B0604020202020204" pitchFamily="34" charset="0"/>
              </a:rPr>
              <a:t>, “Comparative Studies of High-Gradient RF and DC Break-</a:t>
            </a:r>
            <a:br>
              <a:rPr lang="en-GB" sz="1200" dirty="0"/>
            </a:br>
            <a:r>
              <a:rPr lang="en-GB" sz="1200" b="0" i="0" u="none" strike="noStrike" dirty="0">
                <a:effectLst/>
                <a:latin typeface="Arial" panose="020B0604020202020204" pitchFamily="34" charset="0"/>
              </a:rPr>
              <a:t>downs,” Ph.D. dissertation, RWTH Aachen University, 2010</a:t>
            </a:r>
            <a:endParaRPr lang="en-DE" sz="1200" dirty="0"/>
          </a:p>
        </p:txBody>
      </p:sp>
    </p:spTree>
    <p:extLst>
      <p:ext uri="{BB962C8B-B14F-4D97-AF65-F5344CB8AC3E}">
        <p14:creationId xmlns:p14="http://schemas.microsoft.com/office/powerpoint/2010/main" val="310866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997"/>
    </mc:Choice>
    <mc:Fallback xmlns="">
      <p:transition spd="slow" advTm="47997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39C01-6B31-14DE-E716-812530035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Energy Distribution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1B8DA-28E8-8D43-E6C8-6428D91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83861-43A7-87C6-44E2-CC2510EB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83AE0E-2985-7674-280C-E142AAB0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3B752C-388E-2E4A-7842-CD190681816D}"/>
              </a:ext>
            </a:extLst>
          </p:cNvPr>
          <p:cNvGrpSpPr/>
          <p:nvPr/>
        </p:nvGrpSpPr>
        <p:grpSpPr>
          <a:xfrm>
            <a:off x="3152712" y="2872519"/>
            <a:ext cx="5886576" cy="2198813"/>
            <a:chOff x="3076354" y="2333846"/>
            <a:chExt cx="5886576" cy="21988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AAD7D9-A81F-02F9-4F17-39D612643EB6}"/>
                </a:ext>
              </a:extLst>
            </p:cNvPr>
            <p:cNvSpPr/>
            <p:nvPr/>
          </p:nvSpPr>
          <p:spPr>
            <a:xfrm>
              <a:off x="3076354" y="2338099"/>
              <a:ext cx="5886576" cy="21903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79A264D-51CE-6994-6590-F91C77AA289A}"/>
                </a:ext>
              </a:extLst>
            </p:cNvPr>
            <p:cNvCxnSpPr>
              <a:cxnSpLocks/>
            </p:cNvCxnSpPr>
            <p:nvPr/>
          </p:nvCxnSpPr>
          <p:spPr>
            <a:xfrm>
              <a:off x="3621386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ADF92A9-7173-2395-F2AD-49728B1635B5}"/>
                </a:ext>
              </a:extLst>
            </p:cNvPr>
            <p:cNvCxnSpPr>
              <a:cxnSpLocks/>
            </p:cNvCxnSpPr>
            <p:nvPr/>
          </p:nvCxnSpPr>
          <p:spPr>
            <a:xfrm>
              <a:off x="4135925" y="2335972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22AE1D1-A4EE-BF6D-C710-AA0BEBEA1783}"/>
                </a:ext>
              </a:extLst>
            </p:cNvPr>
            <p:cNvCxnSpPr>
              <a:cxnSpLocks/>
            </p:cNvCxnSpPr>
            <p:nvPr/>
          </p:nvCxnSpPr>
          <p:spPr>
            <a:xfrm>
              <a:off x="4651972" y="2333846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BE44EB7-CAC0-7C10-C500-586B270AC4CE}"/>
                </a:ext>
              </a:extLst>
            </p:cNvPr>
            <p:cNvCxnSpPr>
              <a:cxnSpLocks/>
            </p:cNvCxnSpPr>
            <p:nvPr/>
          </p:nvCxnSpPr>
          <p:spPr>
            <a:xfrm>
              <a:off x="5204234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EA7B33-34C6-F4AA-A59C-1CC5020939B6}"/>
                </a:ext>
              </a:extLst>
            </p:cNvPr>
            <p:cNvCxnSpPr>
              <a:cxnSpLocks/>
            </p:cNvCxnSpPr>
            <p:nvPr/>
          </p:nvCxnSpPr>
          <p:spPr>
            <a:xfrm>
              <a:off x="5756495" y="2333846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6189E0B-DCC8-4B32-8C9E-8FF1338F988B}"/>
                </a:ext>
              </a:extLst>
            </p:cNvPr>
            <p:cNvCxnSpPr>
              <a:cxnSpLocks/>
            </p:cNvCxnSpPr>
            <p:nvPr/>
          </p:nvCxnSpPr>
          <p:spPr>
            <a:xfrm>
              <a:off x="6299702" y="2333846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B0D6154-DC0E-BAC2-ED72-E7A34CF3D128}"/>
                </a:ext>
              </a:extLst>
            </p:cNvPr>
            <p:cNvCxnSpPr>
              <a:cxnSpLocks/>
            </p:cNvCxnSpPr>
            <p:nvPr/>
          </p:nvCxnSpPr>
          <p:spPr>
            <a:xfrm>
              <a:off x="6833857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9CBD6AB-F962-0FD4-4145-D03545C312DB}"/>
                </a:ext>
              </a:extLst>
            </p:cNvPr>
            <p:cNvCxnSpPr>
              <a:cxnSpLocks/>
            </p:cNvCxnSpPr>
            <p:nvPr/>
          </p:nvCxnSpPr>
          <p:spPr>
            <a:xfrm>
              <a:off x="7368012" y="2335972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CEBF33D-5702-DD4B-B295-98C51207B652}"/>
                </a:ext>
              </a:extLst>
            </p:cNvPr>
            <p:cNvCxnSpPr>
              <a:cxnSpLocks/>
            </p:cNvCxnSpPr>
            <p:nvPr/>
          </p:nvCxnSpPr>
          <p:spPr>
            <a:xfrm>
              <a:off x="7949336" y="2335972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E6D88E5-E43B-333A-85A7-348F9AA3C1ED}"/>
                </a:ext>
              </a:extLst>
            </p:cNvPr>
            <p:cNvCxnSpPr>
              <a:cxnSpLocks/>
            </p:cNvCxnSpPr>
            <p:nvPr/>
          </p:nvCxnSpPr>
          <p:spPr>
            <a:xfrm>
              <a:off x="8454427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5E8A8E4-9A7F-60D1-DF0C-B33D1F6B9576}"/>
                </a:ext>
              </a:extLst>
            </p:cNvPr>
            <p:cNvSpPr/>
            <p:nvPr/>
          </p:nvSpPr>
          <p:spPr>
            <a:xfrm>
              <a:off x="3141553" y="3246437"/>
              <a:ext cx="5685576" cy="3651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C5AF7EE-6CAB-3FDB-2FD8-69EE9D372161}"/>
              </a:ext>
            </a:extLst>
          </p:cNvPr>
          <p:cNvCxnSpPr>
            <a:cxnSpLocks/>
          </p:cNvCxnSpPr>
          <p:nvPr/>
        </p:nvCxnSpPr>
        <p:spPr>
          <a:xfrm>
            <a:off x="8609845" y="3991251"/>
            <a:ext cx="1131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076BF70-1BEE-1035-E1E5-13010A70677C}"/>
              </a:ext>
            </a:extLst>
          </p:cNvPr>
          <p:cNvCxnSpPr>
            <a:cxnSpLocks/>
          </p:cNvCxnSpPr>
          <p:nvPr/>
        </p:nvCxnSpPr>
        <p:spPr>
          <a:xfrm flipH="1">
            <a:off x="2403100" y="3976916"/>
            <a:ext cx="8895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row: Right 32">
            <a:extLst>
              <a:ext uri="{FF2B5EF4-FFF2-40B4-BE49-F238E27FC236}">
                <a16:creationId xmlns:a16="http://schemas.microsoft.com/office/drawing/2014/main" id="{9CBC155F-DE7F-4918-49FA-AF597D402999}"/>
              </a:ext>
            </a:extLst>
          </p:cNvPr>
          <p:cNvSpPr/>
          <p:nvPr/>
        </p:nvSpPr>
        <p:spPr>
          <a:xfrm rot="16200000">
            <a:off x="3152711" y="5324460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33">
            <a:extLst>
              <a:ext uri="{FF2B5EF4-FFF2-40B4-BE49-F238E27FC236}">
                <a16:creationId xmlns:a16="http://schemas.microsoft.com/office/drawing/2014/main" id="{BE5307CC-95EE-520F-7405-33941192897B}"/>
              </a:ext>
            </a:extLst>
          </p:cNvPr>
          <p:cNvSpPr/>
          <p:nvPr/>
        </p:nvSpPr>
        <p:spPr>
          <a:xfrm rot="5400000">
            <a:off x="8544216" y="5324459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B3EBA1-38B3-C458-919D-E2426CE18273}"/>
              </a:ext>
            </a:extLst>
          </p:cNvPr>
          <p:cNvSpPr txBox="1"/>
          <p:nvPr/>
        </p:nvSpPr>
        <p:spPr>
          <a:xfrm>
            <a:off x="2381156" y="3612822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 Up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C8D75D-4367-2118-3945-D6558B4A81D8}"/>
              </a:ext>
            </a:extLst>
          </p:cNvPr>
          <p:cNvSpPr txBox="1"/>
          <p:nvPr/>
        </p:nvSpPr>
        <p:spPr>
          <a:xfrm>
            <a:off x="9113225" y="3626722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 Down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E34A2F-B95B-4250-85F7-7A8C05C8B29C}"/>
              </a:ext>
            </a:extLst>
          </p:cNvPr>
          <p:cNvSpPr txBox="1"/>
          <p:nvPr/>
        </p:nvSpPr>
        <p:spPr>
          <a:xfrm>
            <a:off x="9039202" y="5344913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TRA</a:t>
            </a:r>
            <a:endParaRPr lang="en-GB" b="1" dirty="0">
              <a:solidFill>
                <a:srgbClr val="61C4D3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2C420D-274B-EAD2-A649-4C29E3B1AD9D}"/>
              </a:ext>
            </a:extLst>
          </p:cNvPr>
          <p:cNvSpPr txBox="1"/>
          <p:nvPr/>
        </p:nvSpPr>
        <p:spPr>
          <a:xfrm>
            <a:off x="3630568" y="5422782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INC</a:t>
            </a:r>
            <a:endParaRPr lang="en-GB" b="1" dirty="0">
              <a:solidFill>
                <a:srgbClr val="61C4D3"/>
              </a:solidFill>
            </a:endParaRPr>
          </a:p>
        </p:txBody>
      </p:sp>
      <p:pic>
        <p:nvPicPr>
          <p:cNvPr id="30" name="Graphic 29" descr="High temperature with solid fill">
            <a:extLst>
              <a:ext uri="{FF2B5EF4-FFF2-40B4-BE49-F238E27FC236}">
                <a16:creationId xmlns:a16="http://schemas.microsoft.com/office/drawing/2014/main" id="{98B90E2F-DE23-3BA4-35CC-65F4E8C15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85399" y="2226764"/>
            <a:ext cx="914400" cy="914400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0A680F98-714C-9D71-92D9-DCA2F2884AE5}"/>
              </a:ext>
            </a:extLst>
          </p:cNvPr>
          <p:cNvGrpSpPr/>
          <p:nvPr/>
        </p:nvGrpSpPr>
        <p:grpSpPr>
          <a:xfrm>
            <a:off x="1974964" y="2303986"/>
            <a:ext cx="1066691" cy="858899"/>
            <a:chOff x="1890584" y="2423977"/>
            <a:chExt cx="1066691" cy="858899"/>
          </a:xfrm>
        </p:grpSpPr>
        <p:cxnSp>
          <p:nvCxnSpPr>
            <p:cNvPr id="28" name="Curved Connector 27">
              <a:extLst>
                <a:ext uri="{FF2B5EF4-FFF2-40B4-BE49-F238E27FC236}">
                  <a16:creationId xmlns:a16="http://schemas.microsoft.com/office/drawing/2014/main" id="{5DFF6670-C5DE-B5ED-C027-F9B3755EBA8B}"/>
                </a:ext>
              </a:extLst>
            </p:cNvPr>
            <p:cNvCxnSpPr/>
            <p:nvPr/>
          </p:nvCxnSpPr>
          <p:spPr>
            <a:xfrm rot="10800000">
              <a:off x="1890584" y="2545493"/>
              <a:ext cx="914400" cy="580767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urved Connector 30">
              <a:extLst>
                <a:ext uri="{FF2B5EF4-FFF2-40B4-BE49-F238E27FC236}">
                  <a16:creationId xmlns:a16="http://schemas.microsoft.com/office/drawing/2014/main" id="{CE0F6175-1E57-9C0A-CD3C-9050998344E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301594" y="2423977"/>
              <a:ext cx="655681" cy="430283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urved Connector 32">
              <a:extLst>
                <a:ext uri="{FF2B5EF4-FFF2-40B4-BE49-F238E27FC236}">
                  <a16:creationId xmlns:a16="http://schemas.microsoft.com/office/drawing/2014/main" id="{19ABE634-B2D0-4DB1-28DE-0AF5C54075A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977056" y="2929605"/>
              <a:ext cx="652378" cy="353271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8F891D3-191A-892E-994E-423227795239}"/>
              </a:ext>
            </a:extLst>
          </p:cNvPr>
          <p:cNvGrpSpPr/>
          <p:nvPr/>
        </p:nvGrpSpPr>
        <p:grpSpPr>
          <a:xfrm rot="7041769">
            <a:off x="9032441" y="2363546"/>
            <a:ext cx="1066691" cy="858899"/>
            <a:chOff x="6705519" y="1307969"/>
            <a:chExt cx="1066691" cy="858899"/>
          </a:xfrm>
        </p:grpSpPr>
        <p:cxnSp>
          <p:nvCxnSpPr>
            <p:cNvPr id="36" name="Curved Connector 35">
              <a:extLst>
                <a:ext uri="{FF2B5EF4-FFF2-40B4-BE49-F238E27FC236}">
                  <a16:creationId xmlns:a16="http://schemas.microsoft.com/office/drawing/2014/main" id="{0E183345-08FD-F8BD-0BE3-7C99D7EF2712}"/>
                </a:ext>
              </a:extLst>
            </p:cNvPr>
            <p:cNvCxnSpPr/>
            <p:nvPr/>
          </p:nvCxnSpPr>
          <p:spPr>
            <a:xfrm rot="10800000">
              <a:off x="6705519" y="1429485"/>
              <a:ext cx="914400" cy="580767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urved Connector 36">
              <a:extLst>
                <a:ext uri="{FF2B5EF4-FFF2-40B4-BE49-F238E27FC236}">
                  <a16:creationId xmlns:a16="http://schemas.microsoft.com/office/drawing/2014/main" id="{B9C6EA98-3470-730A-418C-65841457C6B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16529" y="1307969"/>
              <a:ext cx="655681" cy="430283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>
              <a:extLst>
                <a:ext uri="{FF2B5EF4-FFF2-40B4-BE49-F238E27FC236}">
                  <a16:creationId xmlns:a16="http://schemas.microsoft.com/office/drawing/2014/main" id="{35E5973E-5000-A9B0-2002-709FC20A9E6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791991" y="1813597"/>
              <a:ext cx="652378" cy="353271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/>
              <p:nvPr/>
            </p:nvSpPr>
            <p:spPr>
              <a:xfrm>
                <a:off x="1649133" y="1366502"/>
                <a:ext cx="1184107" cy="383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133" y="1366502"/>
                <a:ext cx="1184107" cy="3833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/>
              <p:nvPr/>
            </p:nvSpPr>
            <p:spPr>
              <a:xfrm>
                <a:off x="2737770" y="1370755"/>
                <a:ext cx="1203022" cy="383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770" y="1370755"/>
                <a:ext cx="1203022" cy="3833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/>
              <p:nvPr/>
            </p:nvSpPr>
            <p:spPr>
              <a:xfrm>
                <a:off x="3834925" y="1372882"/>
                <a:ext cx="1213666" cy="383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925" y="1372882"/>
                <a:ext cx="1213666" cy="3833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Arrow: Right 14">
            <a:extLst>
              <a:ext uri="{FF2B5EF4-FFF2-40B4-BE49-F238E27FC236}">
                <a16:creationId xmlns:a16="http://schemas.microsoft.com/office/drawing/2014/main" id="{BC31AAAF-361E-3667-D9C3-75329F784202}"/>
              </a:ext>
            </a:extLst>
          </p:cNvPr>
          <p:cNvSpPr/>
          <p:nvPr/>
        </p:nvSpPr>
        <p:spPr>
          <a:xfrm rot="5400000">
            <a:off x="3286754" y="5919457"/>
            <a:ext cx="258063" cy="12308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D17C33-DC15-7C2E-A5DE-5F1D540BE005}"/>
              </a:ext>
            </a:extLst>
          </p:cNvPr>
          <p:cNvSpPr txBox="1"/>
          <p:nvPr/>
        </p:nvSpPr>
        <p:spPr>
          <a:xfrm>
            <a:off x="3587902" y="5852013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REF</a:t>
            </a:r>
            <a:endParaRPr lang="en-GB" b="1" dirty="0">
              <a:solidFill>
                <a:srgbClr val="61C4D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/>
              <p:nvPr/>
            </p:nvSpPr>
            <p:spPr>
              <a:xfrm>
                <a:off x="5015510" y="1366502"/>
                <a:ext cx="3776098" cy="4242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𝐷𝑜𝑤𝑛</m:t>
                              </m:r>
                            </m:sub>
                          </m:sSub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510" y="1366502"/>
                <a:ext cx="3776098" cy="424283"/>
              </a:xfrm>
              <a:prstGeom prst="rect">
                <a:avLst/>
              </a:prstGeom>
              <a:blipFill>
                <a:blip r:embed="rId9"/>
                <a:stretch>
                  <a:fillRect l="-2349" r="-1007" b="-2000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/>
              <p:nvPr/>
            </p:nvSpPr>
            <p:spPr>
              <a:xfrm>
                <a:off x="8749578" y="1422619"/>
                <a:ext cx="1616788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9578" y="1422619"/>
                <a:ext cx="1616788" cy="399405"/>
              </a:xfrm>
              <a:prstGeom prst="rect">
                <a:avLst/>
              </a:prstGeom>
              <a:blipFill>
                <a:blip r:embed="rId10"/>
                <a:stretch>
                  <a:fillRect l="-3383" r="-225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102414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723"/>
    </mc:Choice>
    <mc:Fallback xmlns="">
      <p:transition spd="slow" advTm="647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25" grpId="0"/>
      <p:bldP spid="43" grpId="0"/>
      <p:bldP spid="44" grpId="0"/>
      <p:bldP spid="45" grpId="0" animBg="1"/>
      <p:bldP spid="46" grpId="0"/>
      <p:bldP spid="47" grpId="0"/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839C01-6B31-14DE-E716-8125300353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Energy Distribution Breakdown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21B8DA-28E8-8D43-E6C8-6428D91D2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C83861-43A7-87C6-44E2-CC2510EB1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83AE0E-2985-7674-280C-E142AAB065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3B752C-388E-2E4A-7842-CD190681816D}"/>
              </a:ext>
            </a:extLst>
          </p:cNvPr>
          <p:cNvGrpSpPr/>
          <p:nvPr/>
        </p:nvGrpSpPr>
        <p:grpSpPr>
          <a:xfrm>
            <a:off x="3152712" y="2872519"/>
            <a:ext cx="5886576" cy="2198813"/>
            <a:chOff x="3076354" y="2333846"/>
            <a:chExt cx="5886576" cy="21988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AAD7D9-A81F-02F9-4F17-39D612643EB6}"/>
                </a:ext>
              </a:extLst>
            </p:cNvPr>
            <p:cNvSpPr/>
            <p:nvPr/>
          </p:nvSpPr>
          <p:spPr>
            <a:xfrm>
              <a:off x="3076354" y="2338099"/>
              <a:ext cx="5886576" cy="2190307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79A264D-51CE-6994-6590-F91C77AA289A}"/>
                </a:ext>
              </a:extLst>
            </p:cNvPr>
            <p:cNvCxnSpPr>
              <a:cxnSpLocks/>
            </p:cNvCxnSpPr>
            <p:nvPr/>
          </p:nvCxnSpPr>
          <p:spPr>
            <a:xfrm>
              <a:off x="3621386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ADF92A9-7173-2395-F2AD-49728B1635B5}"/>
                </a:ext>
              </a:extLst>
            </p:cNvPr>
            <p:cNvCxnSpPr>
              <a:cxnSpLocks/>
            </p:cNvCxnSpPr>
            <p:nvPr/>
          </p:nvCxnSpPr>
          <p:spPr>
            <a:xfrm>
              <a:off x="4135925" y="2335972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22AE1D1-A4EE-BF6D-C710-AA0BEBEA1783}"/>
                </a:ext>
              </a:extLst>
            </p:cNvPr>
            <p:cNvCxnSpPr>
              <a:cxnSpLocks/>
            </p:cNvCxnSpPr>
            <p:nvPr/>
          </p:nvCxnSpPr>
          <p:spPr>
            <a:xfrm>
              <a:off x="4651972" y="2333846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BE44EB7-CAC0-7C10-C500-586B270AC4CE}"/>
                </a:ext>
              </a:extLst>
            </p:cNvPr>
            <p:cNvCxnSpPr>
              <a:cxnSpLocks/>
            </p:cNvCxnSpPr>
            <p:nvPr/>
          </p:nvCxnSpPr>
          <p:spPr>
            <a:xfrm>
              <a:off x="5204234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7EA7B33-34C6-F4AA-A59C-1CC5020939B6}"/>
                </a:ext>
              </a:extLst>
            </p:cNvPr>
            <p:cNvCxnSpPr>
              <a:cxnSpLocks/>
            </p:cNvCxnSpPr>
            <p:nvPr/>
          </p:nvCxnSpPr>
          <p:spPr>
            <a:xfrm>
              <a:off x="5756495" y="2333846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6189E0B-DCC8-4B32-8C9E-8FF1338F988B}"/>
                </a:ext>
              </a:extLst>
            </p:cNvPr>
            <p:cNvCxnSpPr>
              <a:cxnSpLocks/>
            </p:cNvCxnSpPr>
            <p:nvPr/>
          </p:nvCxnSpPr>
          <p:spPr>
            <a:xfrm>
              <a:off x="6299702" y="2333846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CB0D6154-DC0E-BAC2-ED72-E7A34CF3D128}"/>
                </a:ext>
              </a:extLst>
            </p:cNvPr>
            <p:cNvCxnSpPr>
              <a:cxnSpLocks/>
            </p:cNvCxnSpPr>
            <p:nvPr/>
          </p:nvCxnSpPr>
          <p:spPr>
            <a:xfrm>
              <a:off x="6833857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69CBD6AB-F962-0FD4-4145-D03545C312DB}"/>
                </a:ext>
              </a:extLst>
            </p:cNvPr>
            <p:cNvCxnSpPr>
              <a:cxnSpLocks/>
            </p:cNvCxnSpPr>
            <p:nvPr/>
          </p:nvCxnSpPr>
          <p:spPr>
            <a:xfrm>
              <a:off x="7368012" y="2335972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CEBF33D-5702-DD4B-B295-98C51207B652}"/>
                </a:ext>
              </a:extLst>
            </p:cNvPr>
            <p:cNvCxnSpPr>
              <a:cxnSpLocks/>
            </p:cNvCxnSpPr>
            <p:nvPr/>
          </p:nvCxnSpPr>
          <p:spPr>
            <a:xfrm>
              <a:off x="7949336" y="2335972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E6D88E5-E43B-333A-85A7-348F9AA3C1ED}"/>
                </a:ext>
              </a:extLst>
            </p:cNvPr>
            <p:cNvCxnSpPr>
              <a:cxnSpLocks/>
            </p:cNvCxnSpPr>
            <p:nvPr/>
          </p:nvCxnSpPr>
          <p:spPr>
            <a:xfrm>
              <a:off x="8454427" y="2338099"/>
              <a:ext cx="0" cy="219456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5E8A8E4-9A7F-60D1-DF0C-B33D1F6B9576}"/>
                </a:ext>
              </a:extLst>
            </p:cNvPr>
            <p:cNvSpPr/>
            <p:nvPr/>
          </p:nvSpPr>
          <p:spPr>
            <a:xfrm>
              <a:off x="3141553" y="3246437"/>
              <a:ext cx="5685576" cy="3651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C5AF7EE-6CAB-3FDB-2FD8-69EE9D372161}"/>
              </a:ext>
            </a:extLst>
          </p:cNvPr>
          <p:cNvCxnSpPr>
            <a:cxnSpLocks/>
          </p:cNvCxnSpPr>
          <p:nvPr/>
        </p:nvCxnSpPr>
        <p:spPr>
          <a:xfrm>
            <a:off x="8609845" y="3991251"/>
            <a:ext cx="113168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076BF70-1BEE-1035-E1E5-13010A70677C}"/>
              </a:ext>
            </a:extLst>
          </p:cNvPr>
          <p:cNvCxnSpPr>
            <a:cxnSpLocks/>
          </p:cNvCxnSpPr>
          <p:nvPr/>
        </p:nvCxnSpPr>
        <p:spPr>
          <a:xfrm flipH="1">
            <a:off x="2403100" y="3976916"/>
            <a:ext cx="88950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rrow: Right 32">
            <a:extLst>
              <a:ext uri="{FF2B5EF4-FFF2-40B4-BE49-F238E27FC236}">
                <a16:creationId xmlns:a16="http://schemas.microsoft.com/office/drawing/2014/main" id="{9CBC155F-DE7F-4918-49FA-AF597D402999}"/>
              </a:ext>
            </a:extLst>
          </p:cNvPr>
          <p:cNvSpPr/>
          <p:nvPr/>
        </p:nvSpPr>
        <p:spPr>
          <a:xfrm rot="16200000">
            <a:off x="3152711" y="5324460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33">
            <a:extLst>
              <a:ext uri="{FF2B5EF4-FFF2-40B4-BE49-F238E27FC236}">
                <a16:creationId xmlns:a16="http://schemas.microsoft.com/office/drawing/2014/main" id="{BE5307CC-95EE-520F-7405-33941192897B}"/>
              </a:ext>
            </a:extLst>
          </p:cNvPr>
          <p:cNvSpPr/>
          <p:nvPr/>
        </p:nvSpPr>
        <p:spPr>
          <a:xfrm rot="5400000">
            <a:off x="8544216" y="5324459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B3EBA1-38B3-C458-919D-E2426CE18273}"/>
              </a:ext>
            </a:extLst>
          </p:cNvPr>
          <p:cNvSpPr txBox="1"/>
          <p:nvPr/>
        </p:nvSpPr>
        <p:spPr>
          <a:xfrm>
            <a:off x="2381156" y="3612822"/>
            <a:ext cx="69249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 Up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DC8D75D-4367-2118-3945-D6558B4A81D8}"/>
              </a:ext>
            </a:extLst>
          </p:cNvPr>
          <p:cNvSpPr txBox="1"/>
          <p:nvPr/>
        </p:nvSpPr>
        <p:spPr>
          <a:xfrm>
            <a:off x="9113225" y="3626722"/>
            <a:ext cx="9874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DC Down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2C420D-274B-EAD2-A649-4C29E3B1AD9D}"/>
              </a:ext>
            </a:extLst>
          </p:cNvPr>
          <p:cNvSpPr txBox="1"/>
          <p:nvPr/>
        </p:nvSpPr>
        <p:spPr>
          <a:xfrm>
            <a:off x="3630568" y="5422782"/>
            <a:ext cx="39754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INC</a:t>
            </a:r>
            <a:endParaRPr lang="en-GB" b="1" dirty="0">
              <a:solidFill>
                <a:srgbClr val="61C4D3"/>
              </a:solidFill>
            </a:endParaRPr>
          </a:p>
        </p:txBody>
      </p:sp>
      <p:pic>
        <p:nvPicPr>
          <p:cNvPr id="30" name="Graphic 29" descr="High temperature with solid fill">
            <a:extLst>
              <a:ext uri="{FF2B5EF4-FFF2-40B4-BE49-F238E27FC236}">
                <a16:creationId xmlns:a16="http://schemas.microsoft.com/office/drawing/2014/main" id="{98B90E2F-DE23-3BA4-35CC-65F4E8C15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185399" y="2226764"/>
            <a:ext cx="914400" cy="914400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0A680F98-714C-9D71-92D9-DCA2F2884AE5}"/>
              </a:ext>
            </a:extLst>
          </p:cNvPr>
          <p:cNvGrpSpPr/>
          <p:nvPr/>
        </p:nvGrpSpPr>
        <p:grpSpPr>
          <a:xfrm>
            <a:off x="1974964" y="2303986"/>
            <a:ext cx="1066691" cy="858899"/>
            <a:chOff x="1890584" y="2423977"/>
            <a:chExt cx="1066691" cy="858899"/>
          </a:xfrm>
        </p:grpSpPr>
        <p:cxnSp>
          <p:nvCxnSpPr>
            <p:cNvPr id="28" name="Curved Connector 27">
              <a:extLst>
                <a:ext uri="{FF2B5EF4-FFF2-40B4-BE49-F238E27FC236}">
                  <a16:creationId xmlns:a16="http://schemas.microsoft.com/office/drawing/2014/main" id="{5DFF6670-C5DE-B5ED-C027-F9B3755EBA8B}"/>
                </a:ext>
              </a:extLst>
            </p:cNvPr>
            <p:cNvCxnSpPr/>
            <p:nvPr/>
          </p:nvCxnSpPr>
          <p:spPr>
            <a:xfrm rot="10800000">
              <a:off x="1890584" y="2545493"/>
              <a:ext cx="914400" cy="580767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urved Connector 30">
              <a:extLst>
                <a:ext uri="{FF2B5EF4-FFF2-40B4-BE49-F238E27FC236}">
                  <a16:creationId xmlns:a16="http://schemas.microsoft.com/office/drawing/2014/main" id="{CE0F6175-1E57-9C0A-CD3C-9050998344E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301594" y="2423977"/>
              <a:ext cx="655681" cy="430283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urved Connector 32">
              <a:extLst>
                <a:ext uri="{FF2B5EF4-FFF2-40B4-BE49-F238E27FC236}">
                  <a16:creationId xmlns:a16="http://schemas.microsoft.com/office/drawing/2014/main" id="{19ABE634-B2D0-4DB1-28DE-0AF5C54075AA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1977056" y="2929605"/>
              <a:ext cx="652378" cy="353271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8F891D3-191A-892E-994E-423227795239}"/>
              </a:ext>
            </a:extLst>
          </p:cNvPr>
          <p:cNvGrpSpPr/>
          <p:nvPr/>
        </p:nvGrpSpPr>
        <p:grpSpPr>
          <a:xfrm rot="7041769">
            <a:off x="9032441" y="2363546"/>
            <a:ext cx="1066691" cy="858899"/>
            <a:chOff x="6705519" y="1307969"/>
            <a:chExt cx="1066691" cy="858899"/>
          </a:xfrm>
        </p:grpSpPr>
        <p:cxnSp>
          <p:nvCxnSpPr>
            <p:cNvPr id="36" name="Curved Connector 35">
              <a:extLst>
                <a:ext uri="{FF2B5EF4-FFF2-40B4-BE49-F238E27FC236}">
                  <a16:creationId xmlns:a16="http://schemas.microsoft.com/office/drawing/2014/main" id="{0E183345-08FD-F8BD-0BE3-7C99D7EF2712}"/>
                </a:ext>
              </a:extLst>
            </p:cNvPr>
            <p:cNvCxnSpPr/>
            <p:nvPr/>
          </p:nvCxnSpPr>
          <p:spPr>
            <a:xfrm rot="10800000">
              <a:off x="6705519" y="1429485"/>
              <a:ext cx="914400" cy="580767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urved Connector 36">
              <a:extLst>
                <a:ext uri="{FF2B5EF4-FFF2-40B4-BE49-F238E27FC236}">
                  <a16:creationId xmlns:a16="http://schemas.microsoft.com/office/drawing/2014/main" id="{B9C6EA98-3470-730A-418C-65841457C6B8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7116529" y="1307969"/>
              <a:ext cx="655681" cy="430283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urved Connector 37">
              <a:extLst>
                <a:ext uri="{FF2B5EF4-FFF2-40B4-BE49-F238E27FC236}">
                  <a16:creationId xmlns:a16="http://schemas.microsoft.com/office/drawing/2014/main" id="{35E5973E-5000-A9B0-2002-709FC20A9E6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6791991" y="1813597"/>
              <a:ext cx="652378" cy="353271"/>
            </a:xfrm>
            <a:prstGeom prst="curvedConnector3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/>
              <p:nvPr/>
            </p:nvSpPr>
            <p:spPr>
              <a:xfrm>
                <a:off x="1649133" y="996635"/>
                <a:ext cx="1184107" cy="383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𝐼𝑁𝐶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A300E7F1-7165-AFBF-1A7A-7ABB8A8233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133" y="996635"/>
                <a:ext cx="1184107" cy="3833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/>
              <p:nvPr/>
            </p:nvSpPr>
            <p:spPr>
              <a:xfrm>
                <a:off x="2737770" y="1000888"/>
                <a:ext cx="1203022" cy="383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𝑇𝑅𝐴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180B740C-C7AB-B498-0E1A-000EECD1E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7770" y="1000888"/>
                <a:ext cx="1203022" cy="3833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/>
              <p:nvPr/>
            </p:nvSpPr>
            <p:spPr>
              <a:xfrm>
                <a:off x="3834925" y="1003015"/>
                <a:ext cx="1213666" cy="38331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𝑅𝐸𝐹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1325934E-8620-FE8D-D8DD-C918956175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925" y="1003015"/>
                <a:ext cx="1213666" cy="38331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Arrow: Right 14">
            <a:extLst>
              <a:ext uri="{FF2B5EF4-FFF2-40B4-BE49-F238E27FC236}">
                <a16:creationId xmlns:a16="http://schemas.microsoft.com/office/drawing/2014/main" id="{BC31AAAF-361E-3667-D9C3-75329F784202}"/>
              </a:ext>
            </a:extLst>
          </p:cNvPr>
          <p:cNvSpPr/>
          <p:nvPr/>
        </p:nvSpPr>
        <p:spPr>
          <a:xfrm rot="5400000">
            <a:off x="3286754" y="5919457"/>
            <a:ext cx="258063" cy="123082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07D17C33-DC15-7C2E-A5DE-5F1D540BE005}"/>
              </a:ext>
            </a:extLst>
          </p:cNvPr>
          <p:cNvSpPr txBox="1"/>
          <p:nvPr/>
        </p:nvSpPr>
        <p:spPr>
          <a:xfrm>
            <a:off x="3587902" y="5852013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REF</a:t>
            </a:r>
            <a:endParaRPr lang="en-GB" b="1" dirty="0">
              <a:solidFill>
                <a:srgbClr val="61C4D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/>
              <p:nvPr/>
            </p:nvSpPr>
            <p:spPr>
              <a:xfrm>
                <a:off x="5015510" y="996635"/>
                <a:ext cx="3776098" cy="42428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𝑢𝑝</m:t>
                              </m:r>
                            </m:sub>
                          </m:s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  <m:sSub>
                            <m:sSubPr>
                              <m:ctrlP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de-DE" sz="2400" b="0" i="1" smtClean="0">
                                  <a:latin typeface="Cambria Math" panose="02040503050406030204" pitchFamily="18" charset="0"/>
                                </a:rPr>
                                <m:t>𝐷𝑜𝑤𝑛</m:t>
                              </m:r>
                            </m:sub>
                          </m:sSub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310924DC-EE03-86E7-4129-CE3340E0F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5510" y="996635"/>
                <a:ext cx="3776098" cy="424283"/>
              </a:xfrm>
              <a:prstGeom prst="rect">
                <a:avLst/>
              </a:prstGeom>
              <a:blipFill>
                <a:blip r:embed="rId9"/>
                <a:stretch>
                  <a:fillRect l="-2349" r="-1007" b="-23529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/>
              <p:nvPr/>
            </p:nvSpPr>
            <p:spPr>
              <a:xfrm>
                <a:off x="8749578" y="1018685"/>
                <a:ext cx="1616789" cy="39940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𝐿𝑜𝑠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𝐻𝑒𝑎𝑡𝑖𝑛𝑔</m:t>
                          </m:r>
                        </m:sub>
                      </m:sSub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6A2367C5-CAAE-53E0-27D7-BE55C5048C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49578" y="1018685"/>
                <a:ext cx="1616789" cy="399405"/>
              </a:xfrm>
              <a:prstGeom prst="rect">
                <a:avLst/>
              </a:prstGeom>
              <a:blipFill>
                <a:blip r:embed="rId10"/>
                <a:stretch>
                  <a:fillRect l="-3383" r="-225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Connector: Elbow 7">
            <a:extLst>
              <a:ext uri="{FF2B5EF4-FFF2-40B4-BE49-F238E27FC236}">
                <a16:creationId xmlns:a16="http://schemas.microsoft.com/office/drawing/2014/main" id="{13BCF4F4-BA63-29B1-244A-EC3B94EA23E1}"/>
              </a:ext>
            </a:extLst>
          </p:cNvPr>
          <p:cNvCxnSpPr>
            <a:cxnSpLocks/>
          </p:cNvCxnSpPr>
          <p:nvPr/>
        </p:nvCxnSpPr>
        <p:spPr>
          <a:xfrm rot="5400000">
            <a:off x="5404791" y="3931054"/>
            <a:ext cx="1385177" cy="183978"/>
          </a:xfrm>
          <a:prstGeom prst="bentConnector3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Arrow: Right 12">
            <a:extLst>
              <a:ext uri="{FF2B5EF4-FFF2-40B4-BE49-F238E27FC236}">
                <a16:creationId xmlns:a16="http://schemas.microsoft.com/office/drawing/2014/main" id="{F7C1FE10-0341-A9D0-40E3-A68B825E5036}"/>
              </a:ext>
            </a:extLst>
          </p:cNvPr>
          <p:cNvSpPr/>
          <p:nvPr/>
        </p:nvSpPr>
        <p:spPr>
          <a:xfrm rot="10800000">
            <a:off x="5300131" y="3807662"/>
            <a:ext cx="545031" cy="292861"/>
          </a:xfrm>
          <a:prstGeom prst="rightArrow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CE275C-6C28-9011-C0D0-FC15B1C1C3EB}"/>
              </a:ext>
            </a:extLst>
          </p:cNvPr>
          <p:cNvSpPr txBox="1"/>
          <p:nvPr/>
        </p:nvSpPr>
        <p:spPr>
          <a:xfrm>
            <a:off x="9039202" y="5344913"/>
            <a:ext cx="4744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61C4D3"/>
                </a:solidFill>
              </a:rPr>
              <a:t>TRA</a:t>
            </a:r>
            <a:endParaRPr lang="en-GB" b="1" dirty="0">
              <a:solidFill>
                <a:srgbClr val="61C4D3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288EEA-0E47-10E5-B82B-3C9880CDD077}"/>
                  </a:ext>
                </a:extLst>
              </p:cNvPr>
              <p:cNvSpPr txBox="1"/>
              <p:nvPr/>
            </p:nvSpPr>
            <p:spPr>
              <a:xfrm>
                <a:off x="3834925" y="1536430"/>
                <a:ext cx="2282291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𝐸𝑛𝑒𝑟𝑔𝑦</m:t>
                      </m:r>
                      <m:d>
                        <m:d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𝐵𝐷𝐶</m:t>
                          </m:r>
                        </m:e>
                      </m:d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82288EEA-0E47-10E5-B82B-3C9880CDD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4925" y="1536430"/>
                <a:ext cx="2282291" cy="369332"/>
              </a:xfrm>
              <a:prstGeom prst="rect">
                <a:avLst/>
              </a:prstGeom>
              <a:blipFill>
                <a:blip r:embed="rId11"/>
                <a:stretch>
                  <a:fillRect l="-3315" r="-2210" b="-29032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6F90E5E-6741-BAC6-5FFA-6EF16B32A971}"/>
                  </a:ext>
                </a:extLst>
              </p:cNvPr>
              <p:cNvSpPr txBox="1"/>
              <p:nvPr/>
            </p:nvSpPr>
            <p:spPr>
              <a:xfrm>
                <a:off x="6136350" y="1536430"/>
                <a:ext cx="229479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𝑀𝑖𝑠𝑠𝑖𝑛𝑔</m:t>
                      </m:r>
                      <m:r>
                        <a:rPr lang="de-DE" sz="2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2400" b="0" i="1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𝐸𝑛𝑒𝑟𝑔𝑦</m:t>
                      </m:r>
                    </m:oMath>
                  </m:oMathPara>
                </a14:m>
                <a:endParaRPr lang="de-DE" sz="2400" b="0" dirty="0">
                  <a:solidFill>
                    <a:schemeClr val="accent5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6F90E5E-6741-BAC6-5FFA-6EF16B32A9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6350" y="1536430"/>
                <a:ext cx="2294795" cy="369332"/>
              </a:xfrm>
              <a:prstGeom prst="rect">
                <a:avLst/>
              </a:prstGeom>
              <a:blipFill>
                <a:blip r:embed="rId12"/>
                <a:stretch>
                  <a:fillRect l="-3867" t="-3226" r="-3867" b="-35484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0" name="TextBox 49">
            <a:extLst>
              <a:ext uri="{FF2B5EF4-FFF2-40B4-BE49-F238E27FC236}">
                <a16:creationId xmlns:a16="http://schemas.microsoft.com/office/drawing/2014/main" id="{0C39DE8B-A383-937B-AED0-F043191B025C}"/>
              </a:ext>
            </a:extLst>
          </p:cNvPr>
          <p:cNvSpPr txBox="1"/>
          <p:nvPr/>
        </p:nvSpPr>
        <p:spPr>
          <a:xfrm>
            <a:off x="9064940" y="4053421"/>
            <a:ext cx="13401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 BDC Down</a:t>
            </a:r>
            <a:endParaRPr lang="en-GB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1331AE-9CB4-321B-8A2B-30C0B50EBAFC}"/>
              </a:ext>
            </a:extLst>
          </p:cNvPr>
          <p:cNvSpPr txBox="1"/>
          <p:nvPr/>
        </p:nvSpPr>
        <p:spPr>
          <a:xfrm>
            <a:off x="2021286" y="4047302"/>
            <a:ext cx="104515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+ BDC Up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D3B8D7C-1514-A3D5-D28A-CEB9A6397A86}"/>
                  </a:ext>
                </a:extLst>
              </p:cNvPr>
              <p:cNvSpPr txBox="1"/>
              <p:nvPr/>
            </p:nvSpPr>
            <p:spPr>
              <a:xfrm>
                <a:off x="10385772" y="1016993"/>
                <a:ext cx="31418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de-DE" sz="2400" b="0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5D3B8D7C-1514-A3D5-D28A-CEB9A6397A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5772" y="1016993"/>
                <a:ext cx="314189" cy="369332"/>
              </a:xfrm>
              <a:prstGeom prst="rect">
                <a:avLst/>
              </a:prstGeom>
              <a:blipFill>
                <a:blip r:embed="rId13"/>
                <a:stretch>
                  <a:fillRect l="-17647" r="-17647" b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TextBox 52">
            <a:extLst>
              <a:ext uri="{FF2B5EF4-FFF2-40B4-BE49-F238E27FC236}">
                <a16:creationId xmlns:a16="http://schemas.microsoft.com/office/drawing/2014/main" id="{2C1A9CFA-46C7-6CE5-9A06-5978E33969AA}"/>
              </a:ext>
            </a:extLst>
          </p:cNvPr>
          <p:cNvSpPr txBox="1"/>
          <p:nvPr/>
        </p:nvSpPr>
        <p:spPr>
          <a:xfrm>
            <a:off x="41835" y="5780110"/>
            <a:ext cx="2731517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DE" dirty="0"/>
              <a:t>DC – Dark Current</a:t>
            </a:r>
          </a:p>
          <a:p>
            <a:pPr algn="l"/>
            <a:r>
              <a:rPr lang="en-DE" dirty="0"/>
              <a:t>BDC – Breakdown Current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74942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Tm="41415">
        <p159:morph option="byObject"/>
      </p:transition>
    </mc:Choice>
    <mc:Fallback xmlns="">
      <p:transition spd="slow" advTm="4141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2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5" grpId="0" animBg="1"/>
      <p:bldP spid="29" grpId="0" animBg="1"/>
      <p:bldP spid="35" grpId="0"/>
      <p:bldP spid="41" grpId="0"/>
      <p:bldP spid="50" grpId="0"/>
      <p:bldP spid="5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115FAE6A-C952-EFD0-86FD-C7CE477D5E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Pulses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8760B5B-8DDD-BBBF-449B-0D511A57E8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Normal Pulse</a:t>
            </a:r>
            <a:endParaRPr lang="en-GB" dirty="0"/>
          </a:p>
        </p:txBody>
      </p:sp>
      <p:pic>
        <p:nvPicPr>
          <p:cNvPr id="16" name="Content Placeholder 15" descr="A graph of a pulse&#10;&#10;Description automatically generated">
            <a:extLst>
              <a:ext uri="{FF2B5EF4-FFF2-40B4-BE49-F238E27FC236}">
                <a16:creationId xmlns:a16="http://schemas.microsoft.com/office/drawing/2014/main" id="{77635711-14B8-A054-E730-DF14449783F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81869" y="2427288"/>
            <a:ext cx="4068812" cy="3762375"/>
          </a:xfrm>
        </p:spPr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6CC718F0-0931-B113-61DA-B503685A7C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Breakdown Pulse</a:t>
            </a:r>
            <a:endParaRPr lang="en-GB" dirty="0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5803E896-7D33-5670-548F-D523529BFD0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l="-16630" r="-16630"/>
          <a:stretch/>
        </p:blipFill>
        <p:spPr>
          <a:xfrm>
            <a:off x="6267058" y="2427288"/>
            <a:ext cx="5422096" cy="376237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DFA42D-B805-9360-58B5-AEA8F6E87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December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E5E362-19B3-6544-D832-7DB58A931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CLIC Mini Week 2023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B488D5-A784-7F28-AB47-4DFC80BCC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5133C01-D85A-AF06-3EAB-A3DCB0ABF293}"/>
              </a:ext>
            </a:extLst>
          </p:cNvPr>
          <p:cNvCxnSpPr>
            <a:cxnSpLocks/>
          </p:cNvCxnSpPr>
          <p:nvPr/>
        </p:nvCxnSpPr>
        <p:spPr>
          <a:xfrm flipV="1">
            <a:off x="9603632" y="3210957"/>
            <a:ext cx="1467259" cy="1041952"/>
          </a:xfrm>
          <a:prstGeom prst="line">
            <a:avLst/>
          </a:prstGeom>
          <a:ln w="38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Placeholder 20">
            <a:extLst>
              <a:ext uri="{FF2B5EF4-FFF2-40B4-BE49-F238E27FC236}">
                <a16:creationId xmlns:a16="http://schemas.microsoft.com/office/drawing/2014/main" id="{B72BBB0F-F3A5-A444-1101-442E86093F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3730" t="45734" r="34100" b="10053"/>
          <a:stretch/>
        </p:blipFill>
        <p:spPr>
          <a:xfrm>
            <a:off x="10441858" y="365125"/>
            <a:ext cx="894735" cy="3005504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  <a:ln w="38100">
            <a:solidFill>
              <a:schemeClr val="tx2"/>
            </a:solidFill>
          </a:ln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B5920C32-77D8-F098-9CCE-5EB06FB7EEF9}"/>
              </a:ext>
            </a:extLst>
          </p:cNvPr>
          <p:cNvSpPr/>
          <p:nvPr/>
        </p:nvSpPr>
        <p:spPr>
          <a:xfrm>
            <a:off x="9089282" y="4252909"/>
            <a:ext cx="514350" cy="1567788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918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607"/>
    </mc:Choice>
    <mc:Fallback xmlns="">
      <p:transition spd="slow" advTm="23607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5|4.7|8.8|25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1|10.8|14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24.6|7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7|21.5|12.7|3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7.1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87599</TotalTime>
  <Words>1755</Words>
  <Application>Microsoft Macintosh PowerPoint</Application>
  <PresentationFormat>Widescreen</PresentationFormat>
  <Paragraphs>429</Paragraphs>
  <Slides>35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Cambria Math</vt:lpstr>
      <vt:lpstr>Office Theme</vt:lpstr>
      <vt:lpstr>Missing energy analysis of vacuum breakdowns in a high-power X-band system</vt:lpstr>
      <vt:lpstr>Scope of the thesis</vt:lpstr>
      <vt:lpstr>X-Band Facility</vt:lpstr>
      <vt:lpstr>X-Box2</vt:lpstr>
      <vt:lpstr>Conditioning process of one structure</vt:lpstr>
      <vt:lpstr>Breakdown definition</vt:lpstr>
      <vt:lpstr>Energy Distribution</vt:lpstr>
      <vt:lpstr>Energy Distribution Breakdown</vt:lpstr>
      <vt:lpstr>Pulses</vt:lpstr>
      <vt:lpstr>Structures – Breakdown Position</vt:lpstr>
      <vt:lpstr>Structures – Breakdown Position</vt:lpstr>
      <vt:lpstr>Breakdown types</vt:lpstr>
      <vt:lpstr>Breakdown types</vt:lpstr>
      <vt:lpstr>Breakdown types</vt:lpstr>
      <vt:lpstr>Breakdown types</vt:lpstr>
      <vt:lpstr>Breakdown types</vt:lpstr>
      <vt:lpstr>Breakdown Types</vt:lpstr>
      <vt:lpstr>Position distribution of BD (XBox2)</vt:lpstr>
      <vt:lpstr>Missing Energy</vt:lpstr>
      <vt:lpstr>Missing Energy</vt:lpstr>
      <vt:lpstr>Missing Energy</vt:lpstr>
      <vt:lpstr>Simplified Analysis</vt:lpstr>
      <vt:lpstr>Simplified Analysis</vt:lpstr>
      <vt:lpstr>Simplified Analysis</vt:lpstr>
      <vt:lpstr>Missing Energy</vt:lpstr>
      <vt:lpstr>ANSYS Heat analysis</vt:lpstr>
      <vt:lpstr>ANSYS Heat analysis</vt:lpstr>
      <vt:lpstr>CST Analysis</vt:lpstr>
      <vt:lpstr>CST Analysis</vt:lpstr>
      <vt:lpstr>Summary</vt:lpstr>
      <vt:lpstr>Thank you for your attention</vt:lpstr>
      <vt:lpstr>Energy Distribution</vt:lpstr>
      <vt:lpstr>Distribution of DC</vt:lpstr>
      <vt:lpstr>BD time</vt:lpstr>
      <vt:lpstr>BD type definition X-Box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X-Boxe Update</dc:title>
  <dc:creator>Mareike Wendelmuth</dc:creator>
  <cp:lastModifiedBy>Mareike Wendelmuth</cp:lastModifiedBy>
  <cp:revision>226</cp:revision>
  <dcterms:created xsi:type="dcterms:W3CDTF">2023-05-26T09:07:50Z</dcterms:created>
  <dcterms:modified xsi:type="dcterms:W3CDTF">2023-12-11T20:29:34Z</dcterms:modified>
</cp:coreProperties>
</file>