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23" r:id="rId1"/>
    <p:sldMasterId id="2147483724" r:id="rId2"/>
    <p:sldMasterId id="2147483725" r:id="rId3"/>
  </p:sldMasterIdLst>
  <p:notesMasterIdLst>
    <p:notesMasterId r:id="rId48"/>
  </p:notesMasterIdLst>
  <p:sldIdLst>
    <p:sldId id="256" r:id="rId4"/>
    <p:sldId id="257" r:id="rId5"/>
    <p:sldId id="258" r:id="rId6"/>
    <p:sldId id="1468" r:id="rId7"/>
    <p:sldId id="1469" r:id="rId8"/>
    <p:sldId id="1472" r:id="rId9"/>
    <p:sldId id="276" r:id="rId10"/>
    <p:sldId id="261" r:id="rId11"/>
    <p:sldId id="1462" r:id="rId12"/>
    <p:sldId id="267" r:id="rId13"/>
    <p:sldId id="1461" r:id="rId14"/>
    <p:sldId id="269" r:id="rId15"/>
    <p:sldId id="1467" r:id="rId16"/>
    <p:sldId id="1470" r:id="rId17"/>
    <p:sldId id="264" r:id="rId18"/>
    <p:sldId id="265" r:id="rId19"/>
    <p:sldId id="266" r:id="rId20"/>
    <p:sldId id="1471" r:id="rId21"/>
    <p:sldId id="272" r:id="rId22"/>
    <p:sldId id="294" r:id="rId23"/>
    <p:sldId id="278" r:id="rId24"/>
    <p:sldId id="279" r:id="rId25"/>
    <p:sldId id="280" r:id="rId26"/>
    <p:sldId id="295" r:id="rId27"/>
    <p:sldId id="296" r:id="rId28"/>
    <p:sldId id="283" r:id="rId29"/>
    <p:sldId id="281" r:id="rId30"/>
    <p:sldId id="282" r:id="rId31"/>
    <p:sldId id="293" r:id="rId32"/>
    <p:sldId id="271" r:id="rId33"/>
    <p:sldId id="1460" r:id="rId34"/>
    <p:sldId id="284" r:id="rId35"/>
    <p:sldId id="299" r:id="rId36"/>
    <p:sldId id="287" r:id="rId37"/>
    <p:sldId id="288" r:id="rId38"/>
    <p:sldId id="273" r:id="rId39"/>
    <p:sldId id="289" r:id="rId40"/>
    <p:sldId id="270" r:id="rId41"/>
    <p:sldId id="301" r:id="rId42"/>
    <p:sldId id="304" r:id="rId43"/>
    <p:sldId id="305" r:id="rId44"/>
    <p:sldId id="263" r:id="rId45"/>
    <p:sldId id="1465" r:id="rId46"/>
    <p:sldId id="277" r:id="rId47"/>
  </p:sldIdLst>
  <p:sldSz cx="12192000" cy="6858000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Lato" panose="020F0502020204030203" pitchFamily="34" charset="0"/>
      <p:regular r:id="rId53"/>
      <p:bold r:id="rId54"/>
      <p:italic r:id="rId55"/>
      <p:boldItalic r:id="rId56"/>
    </p:embeddedFont>
    <p:embeddedFont>
      <p:font typeface="Roboto" panose="02000000000000000000" pitchFamily="2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04">
          <p15:clr>
            <a:srgbClr val="A4A3A4"/>
          </p15:clr>
        </p15:guide>
        <p15:guide id="4" orient="horz" pos="11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19AED3F-8580-483E-87F9-B95E4521E61E}">
  <a:tblStyle styleId="{619AED3F-8580-483E-87F9-B95E4521E61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952DCA9-56A5-48C2-B09F-B4FA45BAE57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7"/>
    <p:restoredTop sz="94648"/>
  </p:normalViewPr>
  <p:slideViewPr>
    <p:cSldViewPr snapToGrid="0">
      <p:cViewPr varScale="1">
        <p:scale>
          <a:sx n="112" d="100"/>
          <a:sy n="112" d="100"/>
        </p:scale>
        <p:origin x="320" y="192"/>
      </p:cViewPr>
      <p:guideLst>
        <p:guide orient="horz" pos="2160"/>
        <p:guide pos="3840"/>
        <p:guide pos="504"/>
        <p:guide orient="horz" pos="1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5" Type="http://schemas.openxmlformats.org/officeDocument/2006/relationships/slide" Target="slides/slide2.xml"/><Relationship Id="rId61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64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font" Target="fonts/font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font" Target="fonts/font11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font" Target="fonts/font6.fntdata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cfa3bfa17a_1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cfa3bfa17a_1_3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gcfa3bfa17a_1_3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23c35a3ac1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7" name="Google Shape;877;g23c35a3ac1e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g23c35a3ac1e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9155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6" name="Google Shape;60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7" name="Google Shape;607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8" name="Google Shape;61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9" name="Google Shape;61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0" name="Google Shape;63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1" name="Google Shape;631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2" name="Google Shape;64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Sustainability lcws talk and paper </a:t>
            </a:r>
            <a:endParaRPr/>
          </a:p>
        </p:txBody>
      </p:sp>
      <p:sp>
        <p:nvSpPr>
          <p:cNvPr id="643" name="Google Shape;643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8" name="Google Shape;65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Sustainability lcws talk and paper </a:t>
            </a:r>
            <a:endParaRPr/>
          </a:p>
        </p:txBody>
      </p:sp>
      <p:sp>
        <p:nvSpPr>
          <p:cNvPr id="659" name="Google Shape;65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Google Shape;952;g121b40b3f22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3" name="Google Shape;953;g121b40b3f22_0_1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g121b40b3f22_0_1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Google Shape;1240;g20a2de7dec4_1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1" name="Google Shape;1241;g20a2de7dec4_1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2" name="Google Shape;1242;g20a2de7dec4_1_9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299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g123fe914d42_0_5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1" name="Google Shape;1031;g123fe914d42_0_5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g123fe914d42_0_5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Google Shape;1040;g121b40b3f22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1" name="Google Shape;1041;g121b40b3f22_0_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2" name="Google Shape;1042;g121b40b3f22_0_6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123fe914d4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123fe914d42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g123fe914d42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5587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20a2de7dec4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20a2de7dec4_1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9" name="Google Shape;1049;g20a2de7dec4_1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Google Shape;1250;g20a2de7dec4_1_2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1" name="Google Shape;1251;g20a2de7dec4_1_2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2" name="Google Shape;1252;g20a2de7dec4_1_2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69436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4" name="Google Shape;1264;g20a2de7dec4_1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5" name="Google Shape;1265;g20a2de7dec4_1_2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6" name="Google Shape;1266;g20a2de7dec4_1_2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213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20a2de7dec4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20a2de7dec4_1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5" name="Google Shape;1075;g20a2de7dec4_1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05238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g20a2de7dec4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5" name="Google Shape;1055;g20a2de7dec4_1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6" name="Google Shape;1056;g20a2de7dec4_1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g20a2de7dec4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5" name="Google Shape;1065;g20a2de7dec4_1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6" name="Google Shape;1066;g20a2de7dec4_1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g20a2de7dec4_1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2" name="Google Shape;1232;g20a2de7dec4_1_2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3" name="Google Shape;1233;g20a2de7dec4_1_2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41430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13dca34abec_0_4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13dca34abec_0_4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g13dca34abec_0_4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9766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23fe914d42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5" name="Google Shape;505;g123fe914d42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6" name="Google Shape;506;g123fe914d42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31944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Google Shape;1093;g23c35a3ac1e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Google Shape;1094;g23c35a3ac1e_0_9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g23c35a3ac1e_0_9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13dca34abe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13dca34abe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1" name="Google Shape;701;g13dca34abe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Google Shape;1307;g123fe914d42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8" name="Google Shape;1308;g123fe914d42_0_5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9" name="Google Shape;1309;g123fe914d42_0_5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Google Shape;1132;g23c35a3ac1e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3" name="Google Shape;1133;g23c35a3ac1e_0_1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4" name="Google Shape;1134;g23c35a3ac1e_0_1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64822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" name="Google Shape;1143;g23c35a3ac1e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4" name="Google Shape;1144;g23c35a3ac1e_0_1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5" name="Google Shape;1145;g23c35a3ac1e_0_1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98770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Google Shape;70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8" name="Google Shape;70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9" name="Google Shape;70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125bb3df120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125bb3df120_0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9" name="Google Shape;1159;g125bb3df120_0_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48391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7" name="Google Shape;667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g13dca34abec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5" name="Google Shape;1335;g13dca34abec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6" name="Google Shape;1336;g13dca34abec_0_3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g13dca34abec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1" name="Google Shape;1381;g13dca34abec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g13dca34abec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" name="Google Shape;1392;g23ce2abb3bc_8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3" name="Google Shape;1393;g23ce2abb3bc_8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4" name="Google Shape;1394;g23ce2abb3bc_8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23c35a3ac1e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9" name="Google Shape;779;g23c35a3ac1e_0_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ZH -&gt; width, couplings of the Higgs to b/c, and invisible/exotic decays (no trigger!)</a:t>
            </a:r>
            <a:endParaRPr/>
          </a:p>
        </p:txBody>
      </p:sp>
      <p:sp>
        <p:nvSpPr>
          <p:cNvPr id="780" name="Google Shape;780;g23c35a3ac1e_0_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3520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23c35a3ac1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4" name="Google Shape;994;g23c35a3ac1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5" name="Google Shape;995;g23c35a3ac1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08974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Google Shape;1380;g13dca34abec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1" name="Google Shape;1381;g13dca34abec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2" name="Google Shape;1382;g13dca34abec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599951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g23c35a3ac1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0" name="Google Shape;1010;g23c35a3ac1e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1" name="Google Shape;1011;g23c35a3ac1e_0_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920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123fe914d42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123fe914d42_0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4" name="Google Shape;744;g123fe914d42_0_16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g13dca34abec_0_3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1" name="Google Shape;811;g13dca34abec_0_3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2" name="Google Shape;812;g13dca34abec_0_3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13dca34abec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13dca34abec_0_40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Run plan to match ILC at 250, we remain open to input -&gt; Higher energy faster, push harder for luminosity</a:t>
            </a:r>
            <a:endParaRPr/>
          </a:p>
        </p:txBody>
      </p:sp>
      <p:sp>
        <p:nvSpPr>
          <p:cNvPr id="852" name="Google Shape;852;g13dca34abec_0_40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g20a2de7dec4_1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1" name="Google Shape;1211;g20a2de7dec4_1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2" name="Google Shape;1212;g20a2de7dec4_1_7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5861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g23c35a3ac1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7" name="Google Shape;877;g23c35a3ac1e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8" name="Google Shape;878;g23c35a3ac1e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6" name="Google Shape;16;p2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800325" y="1090100"/>
            <a:ext cx="5174700" cy="441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2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3"/>
          </p:nvPr>
        </p:nvSpPr>
        <p:spPr>
          <a:xfrm>
            <a:off x="808768" y="1516425"/>
            <a:ext cx="11181000" cy="4766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rtl="0">
              <a:spcBef>
                <a:spcPts val="1000"/>
              </a:spcBef>
              <a:spcAft>
                <a:spcPts val="0"/>
              </a:spcAft>
              <a:buSzPts val="1600"/>
              <a:buNone/>
              <a:defRPr/>
            </a:lvl1pPr>
            <a:lvl2pPr marL="914400" lvl="1" indent="-342392" rtl="0"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Char char="●"/>
              <a:defRPr/>
            </a:lvl2pPr>
            <a:lvl3pPr marL="1371600" lvl="2" indent="-340360" rtl="0">
              <a:spcBef>
                <a:spcPts val="500"/>
              </a:spcBef>
              <a:spcAft>
                <a:spcPts val="0"/>
              </a:spcAft>
              <a:buSzPts val="1760"/>
              <a:buChar char="●"/>
              <a:defRPr/>
            </a:lvl3pPr>
            <a:lvl4pPr marL="1828800" lvl="3" indent="-328167" rtl="0">
              <a:spcBef>
                <a:spcPts val="500"/>
              </a:spcBef>
              <a:spcAft>
                <a:spcPts val="0"/>
              </a:spcAft>
              <a:buSzPts val="1568"/>
              <a:buChar char="●"/>
              <a:defRPr/>
            </a:lvl4pPr>
            <a:lvl5pPr marL="2286000" lvl="4" indent="-328167" rtl="0">
              <a:spcBef>
                <a:spcPts val="500"/>
              </a:spcBef>
              <a:spcAft>
                <a:spcPts val="0"/>
              </a:spcAft>
              <a:buSzPts val="1568"/>
              <a:buChar char="●"/>
              <a:defRPr/>
            </a:lvl5pPr>
            <a:lvl6pPr marL="2743200" lvl="5" indent="-304800" rtl="0"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6pPr>
            <a:lvl7pPr marL="3200400" lvl="6" indent="-304800" rtl="0"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rtl="0"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8pPr>
            <a:lvl9pPr marL="4114800" lvl="8" indent="-304800" rtl="0">
              <a:spcBef>
                <a:spcPts val="50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3 Layout">
  <p:cSld name="Agenda - Option 3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1"/>
          <p:cNvSpPr txBox="1">
            <a:spLocks noGrp="1"/>
          </p:cNvSpPr>
          <p:nvPr>
            <p:ph type="subTitle" idx="1"/>
          </p:nvPr>
        </p:nvSpPr>
        <p:spPr>
          <a:xfrm>
            <a:off x="800100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121" name="Google Shape;121;p11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22" name="Google Shape;122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1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4" name="Google Shape;124;p11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5" name="Google Shape;125;p1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11"/>
          <p:cNvSpPr txBox="1">
            <a:spLocks noGrp="1"/>
          </p:cNvSpPr>
          <p:nvPr>
            <p:ph type="subTitle" idx="2"/>
          </p:nvPr>
        </p:nvSpPr>
        <p:spPr>
          <a:xfrm>
            <a:off x="4356800" y="164962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subTitle" idx="3"/>
          </p:nvPr>
        </p:nvSpPr>
        <p:spPr>
          <a:xfrm>
            <a:off x="8005513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28" name="Google Shape;128;p11"/>
          <p:cNvSpPr txBox="1">
            <a:spLocks noGrp="1"/>
          </p:cNvSpPr>
          <p:nvPr>
            <p:ph type="subTitle" idx="4"/>
          </p:nvPr>
        </p:nvSpPr>
        <p:spPr>
          <a:xfrm>
            <a:off x="800100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29" name="Google Shape;129;p11"/>
          <p:cNvSpPr txBox="1">
            <a:spLocks noGrp="1"/>
          </p:cNvSpPr>
          <p:nvPr>
            <p:ph type="subTitle" idx="5"/>
          </p:nvPr>
        </p:nvSpPr>
        <p:spPr>
          <a:xfrm>
            <a:off x="4356800" y="382947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0" name="Google Shape;130;p11"/>
          <p:cNvSpPr txBox="1">
            <a:spLocks noGrp="1"/>
          </p:cNvSpPr>
          <p:nvPr>
            <p:ph type="subTitle" idx="6"/>
          </p:nvPr>
        </p:nvSpPr>
        <p:spPr>
          <a:xfrm>
            <a:off x="8005513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 i="0">
                <a:solidFill>
                  <a:srgbClr val="B83A4B"/>
                </a:solidFill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Lato"/>
              <a:buNone/>
              <a:defRPr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None/>
              <a:defRPr sz="14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1" name="Google Shape;131;p11"/>
          <p:cNvSpPr txBox="1">
            <a:spLocks noGrp="1"/>
          </p:cNvSpPr>
          <p:nvPr>
            <p:ph type="subTitle" idx="7"/>
          </p:nvPr>
        </p:nvSpPr>
        <p:spPr>
          <a:xfrm>
            <a:off x="816727" y="2128986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32" name="Google Shape;132;p11"/>
          <p:cNvSpPr txBox="1">
            <a:spLocks noGrp="1"/>
          </p:cNvSpPr>
          <p:nvPr>
            <p:ph type="subTitle" idx="8"/>
          </p:nvPr>
        </p:nvSpPr>
        <p:spPr>
          <a:xfrm>
            <a:off x="806372" y="2739599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3" name="Google Shape;133;p11"/>
          <p:cNvSpPr txBox="1">
            <a:spLocks noGrp="1"/>
          </p:cNvSpPr>
          <p:nvPr>
            <p:ph type="subTitle" idx="9"/>
          </p:nvPr>
        </p:nvSpPr>
        <p:spPr>
          <a:xfrm>
            <a:off x="821884" y="4345430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1"/>
          <p:cNvSpPr txBox="1">
            <a:spLocks noGrp="1"/>
          </p:cNvSpPr>
          <p:nvPr>
            <p:ph type="subTitle" idx="13"/>
          </p:nvPr>
        </p:nvSpPr>
        <p:spPr>
          <a:xfrm>
            <a:off x="811528" y="495604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5" name="Google Shape;135;p11"/>
          <p:cNvSpPr txBox="1">
            <a:spLocks noGrp="1"/>
          </p:cNvSpPr>
          <p:nvPr>
            <p:ph type="subTitle" idx="14"/>
          </p:nvPr>
        </p:nvSpPr>
        <p:spPr>
          <a:xfrm>
            <a:off x="4350359" y="2128986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11"/>
          <p:cNvSpPr txBox="1">
            <a:spLocks noGrp="1"/>
          </p:cNvSpPr>
          <p:nvPr>
            <p:ph type="subTitle" idx="15"/>
          </p:nvPr>
        </p:nvSpPr>
        <p:spPr>
          <a:xfrm>
            <a:off x="4340003" y="2739599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7" name="Google Shape;137;p11"/>
          <p:cNvSpPr txBox="1">
            <a:spLocks noGrp="1"/>
          </p:cNvSpPr>
          <p:nvPr>
            <p:ph type="subTitle" idx="16"/>
          </p:nvPr>
        </p:nvSpPr>
        <p:spPr>
          <a:xfrm>
            <a:off x="4355515" y="4345430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1"/>
          <p:cNvSpPr txBox="1">
            <a:spLocks noGrp="1"/>
          </p:cNvSpPr>
          <p:nvPr>
            <p:ph type="subTitle" idx="17"/>
          </p:nvPr>
        </p:nvSpPr>
        <p:spPr>
          <a:xfrm>
            <a:off x="4345160" y="495604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9" name="Google Shape;139;p11"/>
          <p:cNvSpPr txBox="1">
            <a:spLocks noGrp="1"/>
          </p:cNvSpPr>
          <p:nvPr>
            <p:ph type="subTitle" idx="18"/>
          </p:nvPr>
        </p:nvSpPr>
        <p:spPr>
          <a:xfrm>
            <a:off x="7999241" y="2132592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1"/>
          <p:cNvSpPr txBox="1">
            <a:spLocks noGrp="1"/>
          </p:cNvSpPr>
          <p:nvPr>
            <p:ph type="subTitle" idx="19"/>
          </p:nvPr>
        </p:nvSpPr>
        <p:spPr>
          <a:xfrm>
            <a:off x="7988886" y="2743204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Lato"/>
              <a:buNone/>
              <a:defRPr sz="14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41" name="Google Shape;141;p11"/>
          <p:cNvSpPr txBox="1">
            <a:spLocks noGrp="1"/>
          </p:cNvSpPr>
          <p:nvPr>
            <p:ph type="subTitle" idx="20"/>
          </p:nvPr>
        </p:nvSpPr>
        <p:spPr>
          <a:xfrm>
            <a:off x="8004398" y="4349035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1" i="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142" name="Google Shape;142;p11"/>
          <p:cNvSpPr txBox="1">
            <a:spLocks noGrp="1"/>
          </p:cNvSpPr>
          <p:nvPr>
            <p:ph type="subTitle" idx="21"/>
          </p:nvPr>
        </p:nvSpPr>
        <p:spPr>
          <a:xfrm>
            <a:off x="7994042" y="4959648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i="0">
                <a:solidFill>
                  <a:srgbClr val="3F3F3F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3F3F3F"/>
              </a:buClr>
              <a:buSzPts val="2240"/>
              <a:buFont typeface="Lato"/>
              <a:buNone/>
              <a:defRPr sz="2000">
                <a:solidFill>
                  <a:srgbClr val="3F3F3F"/>
                </a:solidFill>
              </a:defRPr>
            </a:lvl2pPr>
            <a:lvl3pPr lvl="2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980"/>
              <a:buFont typeface="Lato"/>
              <a:buNone/>
              <a:defRPr sz="1800">
                <a:solidFill>
                  <a:srgbClr val="3F3F3F"/>
                </a:solidFill>
              </a:defRPr>
            </a:lvl3pPr>
            <a:lvl4pPr lvl="3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4pPr>
            <a:lvl5pPr lvl="4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 sz="1600">
                <a:solidFill>
                  <a:srgbClr val="3F3F3F"/>
                </a:solidFill>
              </a:defRPr>
            </a:lvl5pPr>
            <a:lvl6pPr lvl="5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Image">
  <p:cSld name="Section Break - Image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2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46" name="Google Shape;146;p12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47" name="Google Shape;147;p1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9" name="Google Shape;149;p12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2" name="Google Shape;152;p1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53" name="Google Shape;153;p1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1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ay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9" name="Google Shape;159;p14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0" name="Google Shape;160;p14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p14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4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6" name="Google Shape;166;p1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7" name="Google Shape;167;p1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9" name="Google Shape;169;p1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5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3" name="Google Shape;173;p16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74" name="Google Shape;174;p1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1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6" name="Google Shape;176;p16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6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- White">
  <p:cSld name="Section Break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7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3600"/>
              <a:buFont typeface="Lato"/>
              <a:buNone/>
              <a:defRPr>
                <a:solidFill>
                  <a:srgbClr val="40404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0" name="Google Shape;180;p17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1" name="Google Shape;181;p17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1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17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3600"/>
              <a:buNone/>
              <a:defRPr>
                <a:solidFill>
                  <a:srgbClr val="40404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None/>
              <a:defRPr>
                <a:solidFill>
                  <a:srgbClr val="40404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1">
  <p:cSld name="Title Slide - Option 1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9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19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1" name="Google Shape;191;p19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2" name="Google Shape;192;p19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9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9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9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A">
  <p:cSld name="Title Slide - Option 3A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7" name="Google Shape;197;p20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98" name="Google Shape;198;p20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0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0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0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02" name="Google Shape;202;p20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03" name="Google Shape;203;p20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4">
  <p:cSld name="Title Slide - Option 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1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1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5982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1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1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09" name="Google Shape;209;p21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10" name="Google Shape;210;p21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Red">
  <p:cSld name="Section Break - Red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24" name="Google Shape;24;p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" name="Google Shape;25;p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59472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 Layout">
  <p:cSld name="Title Slide - Option 2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22" descr="A picture containing ocean floor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2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5" name="Google Shape;215;p22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16" name="Google Shape;216;p22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2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2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2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 Layout">
  <p:cSld name="CUSTOM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3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23"/>
          <p:cNvSpPr txBox="1">
            <a:spLocks noGrp="1"/>
          </p:cNvSpPr>
          <p:nvPr>
            <p:ph type="subTitle" idx="2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3"/>
          <p:cNvSpPr txBox="1">
            <a:spLocks noGrp="1"/>
          </p:cNvSpPr>
          <p:nvPr>
            <p:ph type="subTitle" idx="3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225" name="Google Shape;225;p23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26" name="Google Shape;226;p23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B">
  <p:cSld name="Title Slide - Option 3B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4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0" name="Google Shape;230;p24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1" name="Google Shape;231;p24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4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24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34" name="Google Shape;234;p24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35" name="Google Shape;235;p24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3C">
  <p:cSld name="Title Slide - Option 3C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2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25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39" name="Google Shape;239;p2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5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5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43" name="Google Shape;243;p25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5">
  <p:cSld name="Title Slide - Option 5">
    <p:bg>
      <p:bgPr>
        <a:solidFill>
          <a:srgbClr val="D4D1D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5" name="Google Shape;245;p26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6" name="Google Shape;246;p26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47" name="Google Shape;247;p26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26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6471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26"/>
          <p:cNvSpPr txBox="1">
            <a:spLocks noGrp="1"/>
          </p:cNvSpPr>
          <p:nvPr>
            <p:ph type="subTitle" idx="1"/>
          </p:nvPr>
        </p:nvSpPr>
        <p:spPr>
          <a:xfrm>
            <a:off x="779374" y="2835638"/>
            <a:ext cx="6471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51" name="Google Shape;251;p26"/>
          <p:cNvSpPr txBox="1">
            <a:spLocks noGrp="1"/>
          </p:cNvSpPr>
          <p:nvPr>
            <p:ph type="subTitle" idx="2"/>
          </p:nvPr>
        </p:nvSpPr>
        <p:spPr>
          <a:xfrm>
            <a:off x="814125" y="4442400"/>
            <a:ext cx="6430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52" name="Google Shape;252;p26"/>
          <p:cNvSpPr txBox="1">
            <a:spLocks noGrp="1"/>
          </p:cNvSpPr>
          <p:nvPr>
            <p:ph type="subTitle" idx="3"/>
          </p:nvPr>
        </p:nvSpPr>
        <p:spPr>
          <a:xfrm>
            <a:off x="814125" y="4822175"/>
            <a:ext cx="6430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53" name="Google Shape;253;p26"/>
          <p:cNvSpPr>
            <a:spLocks noGrp="1"/>
          </p:cNvSpPr>
          <p:nvPr>
            <p:ph type="pic" idx="4"/>
          </p:nvPr>
        </p:nvSpPr>
        <p:spPr>
          <a:xfrm>
            <a:off x="7340825" y="-13800"/>
            <a:ext cx="4898700" cy="5881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A - Printable">
  <p:cSld name="CUSTOM_1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5" name="Google Shape;255;p27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56" name="Google Shape;256;p27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7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7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7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60" name="Google Shape;260;p27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61" name="Google Shape;261;p27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262" name="Google Shape;262;p27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8919" y="-10344"/>
            <a:ext cx="3173424" cy="44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- Option 3C - Printable">
  <p:cSld name="CUSTOM_1_1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4" name="Google Shape;264;p28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65" name="Google Shape;265;p28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28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69" name="Google Shape;269;p28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28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271" name="Google Shape;271;p28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614" y="-2769"/>
            <a:ext cx="4985499" cy="540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Option 3B - Printable">
  <p:cSld name="CUSTOM_1_1_1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3" name="Google Shape;273;p29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74" name="Google Shape;274;p29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9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9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9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78" name="Google Shape;278;p29"/>
          <p:cNvSpPr txBox="1">
            <a:spLocks noGrp="1"/>
          </p:cNvSpPr>
          <p:nvPr>
            <p:ph type="subTitle" idx="2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79" name="Google Shape;279;p29"/>
          <p:cNvSpPr txBox="1">
            <a:spLocks noGrp="1"/>
          </p:cNvSpPr>
          <p:nvPr>
            <p:ph type="subTitle" idx="3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pic>
        <p:nvPicPr>
          <p:cNvPr id="280" name="Google Shape;280;p29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7488" y="-10344"/>
            <a:ext cx="3565202" cy="501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- Option 5 - Printable">
  <p:cSld name="Title Slide - Option 5 - Printable">
    <p:bg>
      <p:bgPr>
        <a:solidFill>
          <a:schemeClr val="lt1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2" name="Google Shape;282;p30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30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3F3F3F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284" name="Google Shape;284;p30"/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0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0"/>
          <p:cNvSpPr>
            <a:spLocks noGrp="1"/>
          </p:cNvSpPr>
          <p:nvPr>
            <p:ph type="pic" idx="2"/>
          </p:nvPr>
        </p:nvSpPr>
        <p:spPr>
          <a:xfrm>
            <a:off x="7353300" y="-13800"/>
            <a:ext cx="4872300" cy="5882700"/>
          </a:xfrm>
          <a:prstGeom prst="rect">
            <a:avLst/>
          </a:prstGeom>
          <a:noFill/>
          <a:ln>
            <a:noFill/>
          </a:ln>
        </p:spPr>
      </p:sp>
      <p:sp>
        <p:nvSpPr>
          <p:cNvPr id="287" name="Google Shape;287;p30"/>
          <p:cNvSpPr txBox="1">
            <a:spLocks noGrp="1"/>
          </p:cNvSpPr>
          <p:nvPr>
            <p:ph type="title"/>
          </p:nvPr>
        </p:nvSpPr>
        <p:spPr>
          <a:xfrm>
            <a:off x="772725" y="501500"/>
            <a:ext cx="5947200" cy="2111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1"/>
          </p:nvPr>
        </p:nvSpPr>
        <p:spPr>
          <a:xfrm>
            <a:off x="779950" y="2814950"/>
            <a:ext cx="5940000" cy="7245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rm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subTitle" idx="3"/>
          </p:nvPr>
        </p:nvSpPr>
        <p:spPr>
          <a:xfrm>
            <a:off x="814125" y="4442400"/>
            <a:ext cx="5947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4"/>
          </p:nvPr>
        </p:nvSpPr>
        <p:spPr>
          <a:xfrm>
            <a:off x="814125" y="4822175"/>
            <a:ext cx="5947200" cy="40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31"/>
          <p:cNvSpPr txBox="1">
            <a:spLocks noGrp="1"/>
          </p:cNvSpPr>
          <p:nvPr>
            <p:ph type="body" idx="1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marL="1371600" lvl="2" indent="-35433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marL="1828800" lvl="3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marL="2286000" lvl="4" indent="-356616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1 Layout">
  <p:cSld name="Agenda - Option 2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4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"/>
          </p:nvPr>
        </p:nvSpPr>
        <p:spPr>
          <a:xfrm>
            <a:off x="4717979" y="1134587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2"/>
          </p:nvPr>
        </p:nvSpPr>
        <p:spPr>
          <a:xfrm>
            <a:off x="4725470" y="694619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3"/>
          </p:nvPr>
        </p:nvSpPr>
        <p:spPr>
          <a:xfrm>
            <a:off x="4715230" y="2888494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4"/>
          </p:nvPr>
        </p:nvSpPr>
        <p:spPr>
          <a:xfrm>
            <a:off x="4722720" y="2448526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ubTitle" idx="5"/>
          </p:nvPr>
        </p:nvSpPr>
        <p:spPr>
          <a:xfrm>
            <a:off x="4717980" y="4745833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subTitle" idx="6"/>
          </p:nvPr>
        </p:nvSpPr>
        <p:spPr>
          <a:xfrm>
            <a:off x="4725470" y="4305865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ubTitle" idx="7"/>
          </p:nvPr>
        </p:nvSpPr>
        <p:spPr>
          <a:xfrm>
            <a:off x="8349608" y="1134587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ubTitle" idx="8"/>
          </p:nvPr>
        </p:nvSpPr>
        <p:spPr>
          <a:xfrm>
            <a:off x="8336879" y="694619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subTitle" idx="9"/>
          </p:nvPr>
        </p:nvSpPr>
        <p:spPr>
          <a:xfrm>
            <a:off x="8346858" y="2888494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subTitle" idx="13"/>
          </p:nvPr>
        </p:nvSpPr>
        <p:spPr>
          <a:xfrm>
            <a:off x="8334130" y="2448526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subTitle" idx="14"/>
          </p:nvPr>
        </p:nvSpPr>
        <p:spPr>
          <a:xfrm>
            <a:off x="8349608" y="4745833"/>
            <a:ext cx="25032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subTitle" idx="15"/>
          </p:nvPr>
        </p:nvSpPr>
        <p:spPr>
          <a:xfrm>
            <a:off x="8336880" y="4305865"/>
            <a:ext cx="3261000" cy="507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Lato"/>
              <a:buNone/>
              <a:defRPr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1 Column">
  <p:cSld name="Text Slide - 1 Column">
    <p:bg>
      <p:bgPr>
        <a:solidFill>
          <a:schemeClr val="lt1"/>
        </a:solid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3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7084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5433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marL="1828800" lvl="3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marL="2286000" lvl="4" indent="-35661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1" name="Google Shape;301;p3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02" name="Google Shape;302;p33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3" name="Google Shape;303;p33"/>
          <p:cNvSpPr txBox="1">
            <a:spLocks noGrp="1"/>
          </p:cNvSpPr>
          <p:nvPr>
            <p:ph type="body" idx="2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04" name="Google Shape;304;p3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5" name="Google Shape;305;p3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2 Column">
  <p:cSld name="Text Slide - 2 Column">
    <p:bg>
      <p:bgPr>
        <a:solidFill>
          <a:schemeClr val="lt1"/>
        </a:solidFill>
        <a:effectLst/>
      </p:bgPr>
    </p:bg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6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32" name="Google Shape;332;p3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33" name="Google Shape;333;p3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4" name="Google Shape;334;p36"/>
          <p:cNvSpPr txBox="1">
            <a:spLocks noGrp="1"/>
          </p:cNvSpPr>
          <p:nvPr>
            <p:ph type="subTitle" idx="1"/>
          </p:nvPr>
        </p:nvSpPr>
        <p:spPr>
          <a:xfrm>
            <a:off x="800325" y="1090100"/>
            <a:ext cx="5174700" cy="441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6"/>
          <p:cNvSpPr txBox="1">
            <a:spLocks noGrp="1"/>
          </p:cNvSpPr>
          <p:nvPr>
            <p:ph type="subTitle" idx="2"/>
          </p:nvPr>
        </p:nvSpPr>
        <p:spPr>
          <a:xfrm>
            <a:off x="6228325" y="1090100"/>
            <a:ext cx="5174700" cy="441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36"/>
          <p:cNvSpPr txBox="1">
            <a:spLocks noGrp="1"/>
          </p:cNvSpPr>
          <p:nvPr>
            <p:ph type="body" idx="3"/>
          </p:nvPr>
        </p:nvSpPr>
        <p:spPr>
          <a:xfrm>
            <a:off x="800095" y="1534634"/>
            <a:ext cx="51648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92"/>
              <a:buChar char="○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0"/>
              <a:buChar char="■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8"/>
              <a:buChar char="○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37" name="Google Shape;337;p36"/>
          <p:cNvSpPr txBox="1">
            <a:spLocks noGrp="1"/>
          </p:cNvSpPr>
          <p:nvPr>
            <p:ph type="body" idx="4"/>
          </p:nvPr>
        </p:nvSpPr>
        <p:spPr>
          <a:xfrm>
            <a:off x="6243379" y="1534634"/>
            <a:ext cx="51648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92"/>
              <a:buChar char="○"/>
              <a:defRPr>
                <a:solidFill>
                  <a:srgbClr val="3F3F3F"/>
                </a:solidFill>
              </a:defRPr>
            </a:lvl2pPr>
            <a:lvl3pPr marL="1371600" lvl="2" indent="-32766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0"/>
              <a:buChar char="■"/>
              <a:defRPr sz="1400"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68"/>
              <a:buChar char="○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38" name="Google Shape;338;p36"/>
          <p:cNvSpPr txBox="1">
            <a:spLocks noGrp="1"/>
          </p:cNvSpPr>
          <p:nvPr>
            <p:ph type="subTitle" idx="5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176">
          <p15:clr>
            <a:srgbClr val="FBAE40"/>
          </p15:clr>
        </p15:guide>
        <p15:guide id="2" orient="horz" pos="888">
          <p15:clr>
            <a:srgbClr val="FBAE40"/>
          </p15:clr>
        </p15:guide>
        <p15:guide id="3" orient="horz" pos="3816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">
  <p:cSld name="Photo Slide - One Image">
    <p:bg>
      <p:bgPr>
        <a:solidFill>
          <a:schemeClr val="lt1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7"/>
          <p:cNvSpPr>
            <a:spLocks noGrp="1"/>
          </p:cNvSpPr>
          <p:nvPr>
            <p:ph type="pic" idx="2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341" name="Google Shape;341;p3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2" name="Google Shape;342;p37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43" name="Google Shape;343;p37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4" name="Google Shape;344;p37"/>
          <p:cNvSpPr txBox="1">
            <a:spLocks noGrp="1"/>
          </p:cNvSpPr>
          <p:nvPr>
            <p:ph type="subTitle" idx="1"/>
          </p:nvPr>
        </p:nvSpPr>
        <p:spPr>
          <a:xfrm>
            <a:off x="7961900" y="1103900"/>
            <a:ext cx="3391800" cy="565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3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46" name="Google Shape;346;p37"/>
          <p:cNvSpPr txBox="1">
            <a:spLocks noGrp="1"/>
          </p:cNvSpPr>
          <p:nvPr>
            <p:ph type="subTitle" idx="4"/>
          </p:nvPr>
        </p:nvSpPr>
        <p:spPr>
          <a:xfrm>
            <a:off x="7966259" y="1566969"/>
            <a:ext cx="34272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 1">
  <p:cSld name="Photo Slide - One Image_1">
    <p:bg>
      <p:bgPr>
        <a:solidFill>
          <a:schemeClr val="lt1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8"/>
          <p:cNvSpPr>
            <a:spLocks noGrp="1"/>
          </p:cNvSpPr>
          <p:nvPr>
            <p:ph type="pic" idx="2"/>
          </p:nvPr>
        </p:nvSpPr>
        <p:spPr>
          <a:xfrm>
            <a:off x="4423800" y="1107621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349" name="Google Shape;349;p3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0" name="Google Shape;350;p38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51" name="Google Shape;351;p38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2" name="Google Shape;352;p38"/>
          <p:cNvSpPr txBox="1">
            <a:spLocks noGrp="1"/>
          </p:cNvSpPr>
          <p:nvPr>
            <p:ph type="subTitle" idx="1"/>
          </p:nvPr>
        </p:nvSpPr>
        <p:spPr>
          <a:xfrm>
            <a:off x="800100" y="1103900"/>
            <a:ext cx="3391800" cy="565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53" name="Google Shape;353;p3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54" name="Google Shape;354;p38"/>
          <p:cNvSpPr txBox="1">
            <a:spLocks noGrp="1"/>
          </p:cNvSpPr>
          <p:nvPr>
            <p:ph type="subTitle" idx="4"/>
          </p:nvPr>
        </p:nvSpPr>
        <p:spPr>
          <a:xfrm>
            <a:off x="804451" y="1566975"/>
            <a:ext cx="29058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2 Images">
  <p:cSld name="Photo Slide - 2 Images">
    <p:bg>
      <p:bgPr>
        <a:solidFill>
          <a:schemeClr val="lt1"/>
        </a:solid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9"/>
          <p:cNvSpPr>
            <a:spLocks noGrp="1"/>
          </p:cNvSpPr>
          <p:nvPr>
            <p:ph type="pic" idx="2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357" name="Google Shape;357;p39"/>
          <p:cNvSpPr>
            <a:spLocks noGrp="1"/>
          </p:cNvSpPr>
          <p:nvPr>
            <p:ph type="pic" idx="3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358" name="Google Shape;358;p3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9" name="Google Shape;359;p39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60" name="Google Shape;360;p39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61" name="Google Shape;361;p39"/>
          <p:cNvSpPr txBox="1">
            <a:spLocks noGrp="1"/>
          </p:cNvSpPr>
          <p:nvPr>
            <p:ph type="subTitle" idx="1"/>
          </p:nvPr>
        </p:nvSpPr>
        <p:spPr>
          <a:xfrm>
            <a:off x="790216" y="4478204"/>
            <a:ext cx="51432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2" name="Google Shape;362;p39"/>
          <p:cNvSpPr txBox="1">
            <a:spLocks noGrp="1"/>
          </p:cNvSpPr>
          <p:nvPr>
            <p:ph type="subTitle" idx="4"/>
          </p:nvPr>
        </p:nvSpPr>
        <p:spPr>
          <a:xfrm>
            <a:off x="6220275" y="4478204"/>
            <a:ext cx="51432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63" name="Google Shape;363;p39"/>
          <p:cNvSpPr txBox="1">
            <a:spLocks noGrp="1"/>
          </p:cNvSpPr>
          <p:nvPr>
            <p:ph type="subTitle" idx="5"/>
          </p:nvPr>
        </p:nvSpPr>
        <p:spPr>
          <a:xfrm>
            <a:off x="790211" y="4959550"/>
            <a:ext cx="51432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64" name="Google Shape;364;p39"/>
          <p:cNvSpPr txBox="1">
            <a:spLocks noGrp="1"/>
          </p:cNvSpPr>
          <p:nvPr>
            <p:ph type="subTitle" idx="6"/>
          </p:nvPr>
        </p:nvSpPr>
        <p:spPr>
          <a:xfrm>
            <a:off x="6217326" y="4959550"/>
            <a:ext cx="51798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65" name="Google Shape;365;p39"/>
          <p:cNvSpPr txBox="1">
            <a:spLocks noGrp="1"/>
          </p:cNvSpPr>
          <p:nvPr>
            <p:ph type="subTitle" idx="7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3 Columns">
  <p:cSld name="Content Slide - 3 Columns">
    <p:bg>
      <p:bgPr>
        <a:solidFill>
          <a:schemeClr val="lt1"/>
        </a:solidFill>
        <a:effectLst/>
      </p:bgPr>
    </p:bg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0"/>
          <p:cNvSpPr>
            <a:spLocks noGrp="1"/>
          </p:cNvSpPr>
          <p:nvPr>
            <p:ph type="pic" idx="2"/>
          </p:nvPr>
        </p:nvSpPr>
        <p:spPr>
          <a:xfrm>
            <a:off x="8003300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68" name="Google Shape;368;p40"/>
          <p:cNvSpPr>
            <a:spLocks noGrp="1"/>
          </p:cNvSpPr>
          <p:nvPr>
            <p:ph type="pic" idx="3"/>
          </p:nvPr>
        </p:nvSpPr>
        <p:spPr>
          <a:xfrm>
            <a:off x="44018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69" name="Google Shape;369;p40"/>
          <p:cNvSpPr>
            <a:spLocks noGrp="1"/>
          </p:cNvSpPr>
          <p:nvPr>
            <p:ph type="pic" idx="4"/>
          </p:nvPr>
        </p:nvSpPr>
        <p:spPr>
          <a:xfrm>
            <a:off x="8003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370" name="Google Shape;370;p4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1" name="Google Shape;371;p40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372" name="Google Shape;372;p40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73" name="Google Shape;373;p40"/>
          <p:cNvSpPr txBox="1">
            <a:spLocks noGrp="1"/>
          </p:cNvSpPr>
          <p:nvPr>
            <p:ph type="subTitle" idx="1"/>
          </p:nvPr>
        </p:nvSpPr>
        <p:spPr>
          <a:xfrm>
            <a:off x="790200" y="4584350"/>
            <a:ext cx="33678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4" name="Google Shape;374;p40"/>
          <p:cNvSpPr txBox="1">
            <a:spLocks noGrp="1"/>
          </p:cNvSpPr>
          <p:nvPr>
            <p:ph type="subTitle" idx="5"/>
          </p:nvPr>
        </p:nvSpPr>
        <p:spPr>
          <a:xfrm>
            <a:off x="790222" y="4103000"/>
            <a:ext cx="336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6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subTitle" idx="7"/>
          </p:nvPr>
        </p:nvSpPr>
        <p:spPr>
          <a:xfrm>
            <a:off x="4389406" y="4584344"/>
            <a:ext cx="33678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8"/>
          </p:nvPr>
        </p:nvSpPr>
        <p:spPr>
          <a:xfrm>
            <a:off x="4389428" y="4102994"/>
            <a:ext cx="336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subTitle" idx="9"/>
          </p:nvPr>
        </p:nvSpPr>
        <p:spPr>
          <a:xfrm>
            <a:off x="7993222" y="4584338"/>
            <a:ext cx="3367800" cy="1789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Font typeface="Lato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Font typeface="Lato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Font typeface="Lato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Lato"/>
              <a:buNone/>
              <a:defRPr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subTitle" idx="13"/>
          </p:nvPr>
        </p:nvSpPr>
        <p:spPr>
          <a:xfrm>
            <a:off x="7993243" y="4102988"/>
            <a:ext cx="336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55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2 Layout">
  <p:cSld name="Agenda - Option 1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1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82" name="Google Shape;382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41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4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5" name="Google Shape;385;p41"/>
          <p:cNvSpPr txBox="1">
            <a:spLocks noGrp="1"/>
          </p:cNvSpPr>
          <p:nvPr>
            <p:ph type="title" idx="2"/>
          </p:nvPr>
        </p:nvSpPr>
        <p:spPr>
          <a:xfrm>
            <a:off x="6306050" y="89236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86" name="Google Shape;386;p41"/>
          <p:cNvSpPr txBox="1">
            <a:spLocks noGrp="1"/>
          </p:cNvSpPr>
          <p:nvPr>
            <p:ph type="subTitle" idx="1"/>
          </p:nvPr>
        </p:nvSpPr>
        <p:spPr>
          <a:xfrm>
            <a:off x="6306050" y="123671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87" name="Google Shape;387;p41"/>
          <p:cNvSpPr txBox="1">
            <a:spLocks noGrp="1"/>
          </p:cNvSpPr>
          <p:nvPr>
            <p:ph type="title" idx="3"/>
          </p:nvPr>
        </p:nvSpPr>
        <p:spPr>
          <a:xfrm>
            <a:off x="6306050" y="173056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88" name="Google Shape;388;p41"/>
          <p:cNvSpPr txBox="1">
            <a:spLocks noGrp="1"/>
          </p:cNvSpPr>
          <p:nvPr>
            <p:ph type="subTitle" idx="4"/>
          </p:nvPr>
        </p:nvSpPr>
        <p:spPr>
          <a:xfrm>
            <a:off x="6306050" y="207491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89" name="Google Shape;389;p41"/>
          <p:cNvSpPr txBox="1">
            <a:spLocks noGrp="1"/>
          </p:cNvSpPr>
          <p:nvPr>
            <p:ph type="title" idx="5"/>
          </p:nvPr>
        </p:nvSpPr>
        <p:spPr>
          <a:xfrm>
            <a:off x="6306050" y="256876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0" name="Google Shape;390;p41"/>
          <p:cNvSpPr txBox="1">
            <a:spLocks noGrp="1"/>
          </p:cNvSpPr>
          <p:nvPr>
            <p:ph type="subTitle" idx="6"/>
          </p:nvPr>
        </p:nvSpPr>
        <p:spPr>
          <a:xfrm>
            <a:off x="6306050" y="291311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1" name="Google Shape;391;p41"/>
          <p:cNvSpPr txBox="1">
            <a:spLocks noGrp="1"/>
          </p:cNvSpPr>
          <p:nvPr>
            <p:ph type="subTitle" idx="7"/>
          </p:nvPr>
        </p:nvSpPr>
        <p:spPr>
          <a:xfrm>
            <a:off x="4516396" y="929691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92" name="Google Shape;392;p41"/>
          <p:cNvSpPr txBox="1">
            <a:spLocks noGrp="1"/>
          </p:cNvSpPr>
          <p:nvPr>
            <p:ph type="subTitle" idx="8"/>
          </p:nvPr>
        </p:nvSpPr>
        <p:spPr>
          <a:xfrm>
            <a:off x="4516396" y="1766993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93" name="Google Shape;393;p41"/>
          <p:cNvSpPr txBox="1">
            <a:spLocks noGrp="1"/>
          </p:cNvSpPr>
          <p:nvPr>
            <p:ph type="subTitle" idx="9"/>
          </p:nvPr>
        </p:nvSpPr>
        <p:spPr>
          <a:xfrm>
            <a:off x="4517133" y="2597093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394" name="Google Shape;394;p41"/>
          <p:cNvSpPr txBox="1">
            <a:spLocks noGrp="1"/>
          </p:cNvSpPr>
          <p:nvPr>
            <p:ph type="title" idx="13"/>
          </p:nvPr>
        </p:nvSpPr>
        <p:spPr>
          <a:xfrm>
            <a:off x="6306797" y="340531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5" name="Google Shape;395;p41"/>
          <p:cNvSpPr txBox="1">
            <a:spLocks noGrp="1"/>
          </p:cNvSpPr>
          <p:nvPr>
            <p:ph type="subTitle" idx="14"/>
          </p:nvPr>
        </p:nvSpPr>
        <p:spPr>
          <a:xfrm>
            <a:off x="6306797" y="374966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6" name="Google Shape;396;p41"/>
          <p:cNvSpPr txBox="1">
            <a:spLocks noGrp="1"/>
          </p:cNvSpPr>
          <p:nvPr>
            <p:ph type="title" idx="15"/>
          </p:nvPr>
        </p:nvSpPr>
        <p:spPr>
          <a:xfrm>
            <a:off x="6306797" y="424351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7" name="Google Shape;397;p41"/>
          <p:cNvSpPr txBox="1">
            <a:spLocks noGrp="1"/>
          </p:cNvSpPr>
          <p:nvPr>
            <p:ph type="subTitle" idx="16"/>
          </p:nvPr>
        </p:nvSpPr>
        <p:spPr>
          <a:xfrm>
            <a:off x="6306797" y="458786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8" name="Google Shape;398;p41"/>
          <p:cNvSpPr txBox="1">
            <a:spLocks noGrp="1"/>
          </p:cNvSpPr>
          <p:nvPr>
            <p:ph type="title" idx="17"/>
          </p:nvPr>
        </p:nvSpPr>
        <p:spPr>
          <a:xfrm>
            <a:off x="6306797" y="508171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399" name="Google Shape;399;p41"/>
          <p:cNvSpPr txBox="1">
            <a:spLocks noGrp="1"/>
          </p:cNvSpPr>
          <p:nvPr>
            <p:ph type="subTitle" idx="18"/>
          </p:nvPr>
        </p:nvSpPr>
        <p:spPr>
          <a:xfrm>
            <a:off x="6306797" y="542606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92"/>
              <a:buNone/>
              <a:defRPr>
                <a:solidFill>
                  <a:srgbClr val="3F3F3F"/>
                </a:solidFill>
              </a:defRPr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760"/>
              <a:buNone/>
              <a:defRPr>
                <a:solidFill>
                  <a:srgbClr val="3F3F3F"/>
                </a:solidFill>
              </a:defRPr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68"/>
              <a:buNone/>
              <a:defRPr>
                <a:solidFill>
                  <a:srgbClr val="3F3F3F"/>
                </a:solidFill>
              </a:defRPr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550"/>
              <a:buNone/>
              <a:defRPr>
                <a:solidFill>
                  <a:srgbClr val="3F3F3F"/>
                </a:solidFill>
              </a:defRPr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00" name="Google Shape;400;p41"/>
          <p:cNvSpPr txBox="1">
            <a:spLocks noGrp="1"/>
          </p:cNvSpPr>
          <p:nvPr>
            <p:ph type="subTitle" idx="19"/>
          </p:nvPr>
        </p:nvSpPr>
        <p:spPr>
          <a:xfrm>
            <a:off x="4517143" y="3442634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401" name="Google Shape;401;p41"/>
          <p:cNvSpPr txBox="1">
            <a:spLocks noGrp="1"/>
          </p:cNvSpPr>
          <p:nvPr>
            <p:ph type="subTitle" idx="20"/>
          </p:nvPr>
        </p:nvSpPr>
        <p:spPr>
          <a:xfrm>
            <a:off x="4517143" y="4279937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402" name="Google Shape;402;p41"/>
          <p:cNvSpPr txBox="1">
            <a:spLocks noGrp="1"/>
          </p:cNvSpPr>
          <p:nvPr>
            <p:ph type="subTitle" idx="21"/>
          </p:nvPr>
        </p:nvSpPr>
        <p:spPr>
          <a:xfrm>
            <a:off x="4517880" y="5110037"/>
            <a:ext cx="1690800" cy="555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None/>
              <a:defRPr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None/>
              <a:defRPr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None/>
              <a:defRPr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50"/>
              <a:buNone/>
              <a:defRPr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800"/>
              <a:buNone/>
              <a:defRPr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3 Layout">
  <p:cSld name="Agenda - Option 3"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2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1391" cy="804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5" name="Google Shape;405;p42"/>
          <p:cNvSpPr txBox="1">
            <a:spLocks noGrp="1"/>
          </p:cNvSpPr>
          <p:nvPr>
            <p:ph type="subTitle" idx="1"/>
          </p:nvPr>
        </p:nvSpPr>
        <p:spPr>
          <a:xfrm>
            <a:off x="800100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406" name="Google Shape;406;p42"/>
          <p:cNvCxnSpPr/>
          <p:nvPr/>
        </p:nvCxnSpPr>
        <p:spPr>
          <a:xfrm>
            <a:off x="800100" y="1975489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7" name="Google Shape;407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42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09" name="Google Shape;409;p42"/>
          <p:cNvCxnSpPr/>
          <p:nvPr/>
        </p:nvCxnSpPr>
        <p:spPr>
          <a:xfrm>
            <a:off x="800100" y="4155271"/>
            <a:ext cx="10569864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0" name="Google Shape;410;p4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1" name="Google Shape;411;p42"/>
          <p:cNvSpPr txBox="1">
            <a:spLocks noGrp="1"/>
          </p:cNvSpPr>
          <p:nvPr>
            <p:ph type="subTitle" idx="2"/>
          </p:nvPr>
        </p:nvSpPr>
        <p:spPr>
          <a:xfrm>
            <a:off x="4356800" y="164962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2" name="Google Shape;412;p42"/>
          <p:cNvSpPr txBox="1">
            <a:spLocks noGrp="1"/>
          </p:cNvSpPr>
          <p:nvPr>
            <p:ph type="subTitle" idx="3"/>
          </p:nvPr>
        </p:nvSpPr>
        <p:spPr>
          <a:xfrm>
            <a:off x="8005513" y="164963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3" name="Google Shape;413;p42"/>
          <p:cNvSpPr txBox="1">
            <a:spLocks noGrp="1"/>
          </p:cNvSpPr>
          <p:nvPr>
            <p:ph type="subTitle" idx="4"/>
          </p:nvPr>
        </p:nvSpPr>
        <p:spPr>
          <a:xfrm>
            <a:off x="800100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4" name="Google Shape;414;p42"/>
          <p:cNvSpPr txBox="1">
            <a:spLocks noGrp="1"/>
          </p:cNvSpPr>
          <p:nvPr>
            <p:ph type="subTitle" idx="5"/>
          </p:nvPr>
        </p:nvSpPr>
        <p:spPr>
          <a:xfrm>
            <a:off x="4356800" y="3829475"/>
            <a:ext cx="32049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5" name="Google Shape;415;p42"/>
          <p:cNvSpPr txBox="1">
            <a:spLocks noGrp="1"/>
          </p:cNvSpPr>
          <p:nvPr>
            <p:ph type="subTitle" idx="6"/>
          </p:nvPr>
        </p:nvSpPr>
        <p:spPr>
          <a:xfrm>
            <a:off x="8005513" y="3829487"/>
            <a:ext cx="33678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R="0" lvl="0" algn="l" rtl="0">
              <a:lnSpc>
                <a:spcPct val="128571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400"/>
              <a:buFont typeface="Arial"/>
              <a:buNone/>
              <a:defRPr sz="1400" b="1" i="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8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16" name="Google Shape;416;p42"/>
          <p:cNvSpPr txBox="1">
            <a:spLocks noGrp="1"/>
          </p:cNvSpPr>
          <p:nvPr>
            <p:ph type="title" idx="7"/>
          </p:nvPr>
        </p:nvSpPr>
        <p:spPr>
          <a:xfrm>
            <a:off x="800100" y="2103977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17" name="Google Shape;417;p42"/>
          <p:cNvSpPr txBox="1">
            <a:spLocks noGrp="1"/>
          </p:cNvSpPr>
          <p:nvPr>
            <p:ph type="subTitle" idx="8"/>
          </p:nvPr>
        </p:nvSpPr>
        <p:spPr>
          <a:xfrm>
            <a:off x="800100" y="271994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18" name="Google Shape;418;p42"/>
          <p:cNvSpPr txBox="1">
            <a:spLocks noGrp="1"/>
          </p:cNvSpPr>
          <p:nvPr>
            <p:ph type="title" idx="9"/>
          </p:nvPr>
        </p:nvSpPr>
        <p:spPr>
          <a:xfrm>
            <a:off x="4356800" y="210414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19" name="Google Shape;419;p42"/>
          <p:cNvSpPr txBox="1">
            <a:spLocks noGrp="1"/>
          </p:cNvSpPr>
          <p:nvPr>
            <p:ph type="subTitle" idx="13"/>
          </p:nvPr>
        </p:nvSpPr>
        <p:spPr>
          <a:xfrm>
            <a:off x="4356800" y="2720102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0" name="Google Shape;420;p42"/>
          <p:cNvSpPr txBox="1">
            <a:spLocks noGrp="1"/>
          </p:cNvSpPr>
          <p:nvPr>
            <p:ph type="title" idx="14"/>
          </p:nvPr>
        </p:nvSpPr>
        <p:spPr>
          <a:xfrm>
            <a:off x="8005525" y="2104139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1" name="Google Shape;421;p42"/>
          <p:cNvSpPr txBox="1">
            <a:spLocks noGrp="1"/>
          </p:cNvSpPr>
          <p:nvPr>
            <p:ph type="subTitle" idx="15"/>
          </p:nvPr>
        </p:nvSpPr>
        <p:spPr>
          <a:xfrm>
            <a:off x="8005525" y="2720102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2" name="Google Shape;422;p42"/>
          <p:cNvSpPr txBox="1">
            <a:spLocks noGrp="1"/>
          </p:cNvSpPr>
          <p:nvPr>
            <p:ph type="title" idx="16"/>
          </p:nvPr>
        </p:nvSpPr>
        <p:spPr>
          <a:xfrm>
            <a:off x="800100" y="4334211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3" name="Google Shape;423;p42"/>
          <p:cNvSpPr txBox="1">
            <a:spLocks noGrp="1"/>
          </p:cNvSpPr>
          <p:nvPr>
            <p:ph type="subTitle" idx="17"/>
          </p:nvPr>
        </p:nvSpPr>
        <p:spPr>
          <a:xfrm>
            <a:off x="800100" y="4950174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4" name="Google Shape;424;p42"/>
          <p:cNvSpPr txBox="1">
            <a:spLocks noGrp="1"/>
          </p:cNvSpPr>
          <p:nvPr>
            <p:ph type="title" idx="18"/>
          </p:nvPr>
        </p:nvSpPr>
        <p:spPr>
          <a:xfrm>
            <a:off x="4356800" y="433423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5" name="Google Shape;425;p42"/>
          <p:cNvSpPr txBox="1">
            <a:spLocks noGrp="1"/>
          </p:cNvSpPr>
          <p:nvPr>
            <p:ph type="subTitle" idx="19"/>
          </p:nvPr>
        </p:nvSpPr>
        <p:spPr>
          <a:xfrm>
            <a:off x="4356800" y="4950195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6" name="Google Shape;426;p42"/>
          <p:cNvSpPr txBox="1">
            <a:spLocks noGrp="1"/>
          </p:cNvSpPr>
          <p:nvPr>
            <p:ph type="title" idx="20"/>
          </p:nvPr>
        </p:nvSpPr>
        <p:spPr>
          <a:xfrm>
            <a:off x="8005525" y="433423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 b="1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  <p:sp>
        <p:nvSpPr>
          <p:cNvPr id="427" name="Google Shape;427;p42"/>
          <p:cNvSpPr txBox="1">
            <a:spLocks noGrp="1"/>
          </p:cNvSpPr>
          <p:nvPr>
            <p:ph type="subTitle" idx="21"/>
          </p:nvPr>
        </p:nvSpPr>
        <p:spPr>
          <a:xfrm>
            <a:off x="8005525" y="4950192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>
                <a:solidFill>
                  <a:srgbClr val="3F3F3F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 sz="1400">
                <a:solidFill>
                  <a:srgbClr val="3F3F3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Image">
  <p:cSld name="Section Break - Image"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4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431" name="Google Shape;431;p43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32" name="Google Shape;432;p4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4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4" name="Google Shape;434;p43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Blue">
  <p:cSld name="Section Break - Blue">
    <p:bg>
      <p:bgPr>
        <a:gradFill>
          <a:gsLst>
            <a:gs pos="0">
              <a:srgbClr val="1AA4BC"/>
            </a:gs>
            <a:gs pos="50000">
              <a:srgbClr val="006983"/>
            </a:gs>
            <a:gs pos="100000">
              <a:srgbClr val="013948"/>
            </a:gs>
          </a:gsLst>
          <a:lin ang="8100000" scaled="0"/>
        </a:gradFill>
        <a:effectLst/>
      </p:bgPr>
    </p:bg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7" name="Google Shape;437;p44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38" name="Google Shape;438;p44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0" name="Google Shape;440;p44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44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 - 2 Column">
  <p:cSld name="Text Slide - 2 Column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47" name="Google Shape;47;p5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" name="Google Shape;48;p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subTitle" idx="1"/>
          </p:nvPr>
        </p:nvSpPr>
        <p:spPr>
          <a:xfrm>
            <a:off x="800325" y="1090100"/>
            <a:ext cx="5174700" cy="441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ubTitle" idx="2"/>
          </p:nvPr>
        </p:nvSpPr>
        <p:spPr>
          <a:xfrm>
            <a:off x="6228325" y="1090100"/>
            <a:ext cx="5174700" cy="4416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5"/>
          <p:cNvSpPr txBox="1">
            <a:spLocks noGrp="1"/>
          </p:cNvSpPr>
          <p:nvPr>
            <p:ph type="body" idx="3"/>
          </p:nvPr>
        </p:nvSpPr>
        <p:spPr>
          <a:xfrm>
            <a:off x="800100" y="1512061"/>
            <a:ext cx="48993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403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Char char="○"/>
              <a:defRPr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■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body" idx="4"/>
          </p:nvPr>
        </p:nvSpPr>
        <p:spPr>
          <a:xfrm>
            <a:off x="6235825" y="1512061"/>
            <a:ext cx="5174700" cy="44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marL="91440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marL="1371600" lvl="2" indent="-3403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Char char="○"/>
              <a:defRPr>
                <a:solidFill>
                  <a:srgbClr val="3F3F3F"/>
                </a:solidFill>
              </a:defRPr>
            </a:lvl3pPr>
            <a:lvl4pPr marL="182880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■"/>
              <a:defRPr>
                <a:solidFill>
                  <a:srgbClr val="3F3F3F"/>
                </a:solidFill>
              </a:defRPr>
            </a:lvl4pPr>
            <a:lvl5pPr marL="228600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marL="274320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200"/>
              <a:buFont typeface="Lato"/>
              <a:buChar char="●"/>
              <a:defRPr sz="12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ubTitle" idx="5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7176">
          <p15:clr>
            <a:srgbClr val="FBAE40"/>
          </p15:clr>
        </p15:guide>
        <p15:guide id="2" orient="horz" pos="888">
          <p15:clr>
            <a:srgbClr val="FBAE40"/>
          </p15:clr>
        </p15:guide>
        <p15:guide id="3" orient="horz" pos="381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ay">
  <p:cSld name="Section Break - Purple">
    <p:bg>
      <p:bgPr>
        <a:gradFill>
          <a:gsLst>
            <a:gs pos="0">
              <a:srgbClr val="B6B1A9"/>
            </a:gs>
            <a:gs pos="50000">
              <a:srgbClr val="877F7A"/>
            </a:gs>
            <a:gs pos="100000">
              <a:srgbClr val="544948"/>
            </a:gs>
          </a:gsLst>
          <a:lin ang="8100000" scaled="0"/>
        </a:gradFill>
        <a:effectLst/>
      </p:bgPr>
    </p:bg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3" name="Google Shape;44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4" name="Google Shape;444;p45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45" name="Google Shape;445;p4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4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7" name="Google Shape;447;p4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8" name="Google Shape;448;p45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Orange">
  <p:cSld name="Section Break - Orange">
    <p:bg>
      <p:bgPr>
        <a:gradFill>
          <a:gsLst>
            <a:gs pos="0">
              <a:srgbClr val="FEDD5C"/>
            </a:gs>
            <a:gs pos="38000">
              <a:srgbClr val="F4B12F"/>
            </a:gs>
            <a:gs pos="78000">
              <a:srgbClr val="E98300"/>
            </a:gs>
            <a:gs pos="100000">
              <a:srgbClr val="E98300"/>
            </a:gs>
          </a:gsLst>
          <a:lin ang="8100000" scaled="0"/>
        </a:gradFill>
        <a:effectLst/>
      </p:bgPr>
    </p:bg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Google Shape;450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1" name="Google Shape;451;p46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2" name="Google Shape;452;p4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4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4" name="Google Shape;454;p46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5" name="Google Shape;455;p46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Break - Green">
  <p:cSld name="Section Break - Green">
    <p:bg>
      <p:bgPr>
        <a:gradFill>
          <a:gsLst>
            <a:gs pos="0">
              <a:srgbClr val="8AC751"/>
            </a:gs>
            <a:gs pos="50000">
              <a:srgbClr val="59B06D"/>
            </a:gs>
            <a:gs pos="100000">
              <a:srgbClr val="279989"/>
            </a:gs>
          </a:gsLst>
          <a:lin ang="8100000" scaled="0"/>
        </a:gra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Google Shape;457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8" name="Google Shape;458;p47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59" name="Google Shape;459;p47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4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1" name="Google Shape;461;p47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ato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2" name="Google Shape;462;p47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Break - White">
  <p:cSld name="Section Break - Printab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8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>
                <a:solidFill>
                  <a:srgbClr val="8C151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400"/>
              <a:buNone/>
              <a:defRPr>
                <a:solidFill>
                  <a:srgbClr val="8C1515"/>
                </a:solidFill>
              </a:defRPr>
            </a:lvl9pPr>
          </a:lstStyle>
          <a:p>
            <a:endParaRPr/>
          </a:p>
        </p:txBody>
      </p:sp>
      <p:cxnSp>
        <p:nvCxnSpPr>
          <p:cNvPr id="465" name="Google Shape;465;p48"/>
          <p:cNvCxnSpPr/>
          <p:nvPr/>
        </p:nvCxnSpPr>
        <p:spPr>
          <a:xfrm>
            <a:off x="800100" y="2522007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66" name="Google Shape;466;p48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4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8" name="Google Shape;468;p48"/>
          <p:cNvSpPr txBox="1">
            <a:spLocks noGrp="1"/>
          </p:cNvSpPr>
          <p:nvPr>
            <p:ph type="title" idx="2"/>
          </p:nvPr>
        </p:nvSpPr>
        <p:spPr>
          <a:xfrm>
            <a:off x="814125" y="1103900"/>
            <a:ext cx="10553700" cy="14214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6000"/>
              <a:buNone/>
              <a:defRPr sz="6000">
                <a:solidFill>
                  <a:srgbClr val="40404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1" name="Google Shape;471;p4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72" name="Google Shape;472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3" name="Google Shape;473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4" name="Google Shape;474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7" name="Google Shape;477;p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8" name="Google Shape;478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9" name="Google Shape;479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0" name="Google Shape;480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5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3" name="Google Shape;483;p5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4" name="Google Shape;484;p5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">
  <p:cSld name="Photo Slide - One Image">
    <p:bg>
      <p:bgPr>
        <a:solidFill>
          <a:schemeClr val="lt1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"/>
          <p:cNvSpPr>
            <a:spLocks noGrp="1"/>
          </p:cNvSpPr>
          <p:nvPr>
            <p:ph type="pic" idx="2"/>
          </p:nvPr>
        </p:nvSpPr>
        <p:spPr>
          <a:xfrm>
            <a:off x="800100" y="1107621"/>
            <a:ext cx="6929879" cy="4950264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8" name="Google Shape;58;p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9" name="Google Shape;59;p6"/>
          <p:cNvSpPr txBox="1">
            <a:spLocks noGrp="1"/>
          </p:cNvSpPr>
          <p:nvPr>
            <p:ph type="subTitle" idx="1"/>
          </p:nvPr>
        </p:nvSpPr>
        <p:spPr>
          <a:xfrm>
            <a:off x="7961900" y="1103900"/>
            <a:ext cx="3391800" cy="565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subTitle" idx="3"/>
          </p:nvPr>
        </p:nvSpPr>
        <p:spPr>
          <a:xfrm>
            <a:off x="7972244" y="1551587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subTitle" idx="4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One Image 1">
  <p:cSld name="Photo Slide - One Image_1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"/>
          <p:cNvSpPr>
            <a:spLocks noGrp="1"/>
          </p:cNvSpPr>
          <p:nvPr>
            <p:ph type="pic" idx="2"/>
          </p:nvPr>
        </p:nvSpPr>
        <p:spPr>
          <a:xfrm>
            <a:off x="4423800" y="1107621"/>
            <a:ext cx="6930000" cy="49503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 rtl="0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66" name="Google Shape;66;p7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7" name="Google Shape;67;p7"/>
          <p:cNvSpPr txBox="1">
            <a:spLocks noGrp="1"/>
          </p:cNvSpPr>
          <p:nvPr>
            <p:ph type="subTitle" idx="1"/>
          </p:nvPr>
        </p:nvSpPr>
        <p:spPr>
          <a:xfrm>
            <a:off x="800100" y="3042888"/>
            <a:ext cx="3391800" cy="565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"/>
          <p:cNvSpPr txBox="1">
            <a:spLocks noGrp="1"/>
          </p:cNvSpPr>
          <p:nvPr>
            <p:ph type="subTitle" idx="3"/>
          </p:nvPr>
        </p:nvSpPr>
        <p:spPr>
          <a:xfrm>
            <a:off x="810444" y="3490574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subTitle" idx="4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Slide - 2 Images">
  <p:cSld name="Photo Slide - 2 Images"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8"/>
          <p:cNvSpPr>
            <a:spLocks noGrp="1"/>
          </p:cNvSpPr>
          <p:nvPr>
            <p:ph type="pic" idx="2"/>
          </p:nvPr>
        </p:nvSpPr>
        <p:spPr>
          <a:xfrm>
            <a:off x="800100" y="1107622"/>
            <a:ext cx="5143050" cy="3190048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8"/>
          <p:cNvSpPr>
            <a:spLocks noGrp="1"/>
          </p:cNvSpPr>
          <p:nvPr>
            <p:ph type="pic" idx="3"/>
          </p:nvPr>
        </p:nvSpPr>
        <p:spPr>
          <a:xfrm>
            <a:off x="6229939" y="1107620"/>
            <a:ext cx="5123861" cy="3190049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75" name="Google Shape;75;p8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6" name="Google Shape;76;p8"/>
          <p:cNvSpPr txBox="1">
            <a:spLocks noGrp="1"/>
          </p:cNvSpPr>
          <p:nvPr>
            <p:ph type="subTitle" idx="1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77" name="Google Shape;77;p8"/>
          <p:cNvSpPr txBox="1">
            <a:spLocks noGrp="1"/>
          </p:cNvSpPr>
          <p:nvPr>
            <p:ph type="subTitle" idx="4"/>
          </p:nvPr>
        </p:nvSpPr>
        <p:spPr>
          <a:xfrm>
            <a:off x="804474" y="4913801"/>
            <a:ext cx="51285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subTitle" idx="5"/>
          </p:nvPr>
        </p:nvSpPr>
        <p:spPr>
          <a:xfrm>
            <a:off x="789779" y="4452408"/>
            <a:ext cx="51285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subTitle" idx="6"/>
          </p:nvPr>
        </p:nvSpPr>
        <p:spPr>
          <a:xfrm>
            <a:off x="6234974" y="4913801"/>
            <a:ext cx="51285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ubTitle" idx="7"/>
          </p:nvPr>
        </p:nvSpPr>
        <p:spPr>
          <a:xfrm>
            <a:off x="6220279" y="4452408"/>
            <a:ext cx="51285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3 Columns">
  <p:cSld name="Content Slide - 3 Columns">
    <p:bg>
      <p:bgPr>
        <a:solidFill>
          <a:schemeClr val="l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9"/>
          <p:cNvSpPr>
            <a:spLocks noGrp="1"/>
          </p:cNvSpPr>
          <p:nvPr>
            <p:ph type="pic" idx="2"/>
          </p:nvPr>
        </p:nvSpPr>
        <p:spPr>
          <a:xfrm>
            <a:off x="8003300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9"/>
          <p:cNvSpPr>
            <a:spLocks noGrp="1"/>
          </p:cNvSpPr>
          <p:nvPr>
            <p:ph type="pic" idx="3"/>
          </p:nvPr>
        </p:nvSpPr>
        <p:spPr>
          <a:xfrm>
            <a:off x="44018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9"/>
          <p:cNvSpPr>
            <a:spLocks noGrp="1"/>
          </p:cNvSpPr>
          <p:nvPr>
            <p:ph type="pic" idx="4"/>
          </p:nvPr>
        </p:nvSpPr>
        <p:spPr>
          <a:xfrm>
            <a:off x="800325" y="1087600"/>
            <a:ext cx="3367800" cy="283470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title"/>
          </p:nvPr>
        </p:nvSpPr>
        <p:spPr>
          <a:xfrm>
            <a:off x="800099" y="266701"/>
            <a:ext cx="10596995" cy="63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87" name="Google Shape;87;p9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w="9525" cap="flat" cmpd="sng">
            <a:solidFill>
              <a:srgbClr val="8C151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8" name="Google Shape;88;p9"/>
          <p:cNvSpPr txBox="1">
            <a:spLocks noGrp="1"/>
          </p:cNvSpPr>
          <p:nvPr>
            <p:ph type="subTitle" idx="1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2pPr>
            <a:lvl3pPr lvl="2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3pPr>
            <a:lvl4pPr lvl="3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4pPr>
            <a:lvl5pPr lvl="4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5pPr>
            <a:lvl6pPr lvl="5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6pPr>
            <a:lvl7pPr lvl="6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7pPr>
            <a:lvl8pPr lvl="7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8pPr>
            <a:lvl9pPr lvl="8" rtl="0"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89" name="Google Shape;89;p9"/>
          <p:cNvSpPr txBox="1">
            <a:spLocks noGrp="1"/>
          </p:cNvSpPr>
          <p:nvPr>
            <p:ph type="subTitle" idx="5"/>
          </p:nvPr>
        </p:nvSpPr>
        <p:spPr>
          <a:xfrm>
            <a:off x="790000" y="4531069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ubTitle" idx="6"/>
          </p:nvPr>
        </p:nvSpPr>
        <p:spPr>
          <a:xfrm>
            <a:off x="789766" y="4069676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9"/>
          <p:cNvSpPr txBox="1">
            <a:spLocks noGrp="1"/>
          </p:cNvSpPr>
          <p:nvPr>
            <p:ph type="subTitle" idx="7"/>
          </p:nvPr>
        </p:nvSpPr>
        <p:spPr>
          <a:xfrm>
            <a:off x="4399913" y="4528324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9"/>
          <p:cNvSpPr txBox="1">
            <a:spLocks noGrp="1"/>
          </p:cNvSpPr>
          <p:nvPr>
            <p:ph type="subTitle" idx="8"/>
          </p:nvPr>
        </p:nvSpPr>
        <p:spPr>
          <a:xfrm>
            <a:off x="4389569" y="4066931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9"/>
          <p:cNvSpPr txBox="1">
            <a:spLocks noGrp="1"/>
          </p:cNvSpPr>
          <p:nvPr>
            <p:ph type="subTitle" idx="9"/>
          </p:nvPr>
        </p:nvSpPr>
        <p:spPr>
          <a:xfrm>
            <a:off x="8013197" y="4528324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9"/>
          <p:cNvSpPr txBox="1">
            <a:spLocks noGrp="1"/>
          </p:cNvSpPr>
          <p:nvPr>
            <p:ph type="subTitle" idx="13"/>
          </p:nvPr>
        </p:nvSpPr>
        <p:spPr>
          <a:xfrm>
            <a:off x="8002853" y="4066931"/>
            <a:ext cx="3609900" cy="6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2000"/>
              <a:buNone/>
              <a:defRPr sz="2000">
                <a:solidFill>
                  <a:srgbClr val="B83A4B"/>
                </a:solidFill>
              </a:defRPr>
            </a:lvl1pPr>
            <a:lvl2pPr lvl="1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2pPr>
            <a:lvl3pPr lvl="2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3pPr>
            <a:lvl4pPr lvl="3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4pPr>
            <a:lvl5pPr lvl="4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5pPr>
            <a:lvl6pPr lvl="5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6pPr>
            <a:lvl7pPr lvl="6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7pPr>
            <a:lvl8pPr lvl="7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8pPr>
            <a:lvl9pPr lvl="8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Option 2 Layout">
  <p:cSld name="Agenda - Option 1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3411930" cy="1116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7" name="Google Shape;97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1652"/>
            <a:ext cx="12192000" cy="209223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0"/>
          <p:cNvSpPr/>
          <p:nvPr/>
        </p:nvSpPr>
        <p:spPr>
          <a:xfrm>
            <a:off x="0" y="-13960"/>
            <a:ext cx="12192000" cy="211532"/>
          </a:xfrm>
          <a:prstGeom prst="rect">
            <a:avLst/>
          </a:prstGeom>
          <a:solidFill>
            <a:srgbClr val="D4D1D1">
              <a:alpha val="2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100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10"/>
          <p:cNvSpPr txBox="1">
            <a:spLocks noGrp="1"/>
          </p:cNvSpPr>
          <p:nvPr>
            <p:ph type="title" idx="2"/>
          </p:nvPr>
        </p:nvSpPr>
        <p:spPr>
          <a:xfrm>
            <a:off x="6306050" y="8721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1" name="Google Shape;101;p10"/>
          <p:cNvSpPr txBox="1">
            <a:spLocks noGrp="1"/>
          </p:cNvSpPr>
          <p:nvPr>
            <p:ph type="subTitle" idx="1"/>
          </p:nvPr>
        </p:nvSpPr>
        <p:spPr>
          <a:xfrm>
            <a:off x="6306050" y="12165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0"/>
          <p:cNvSpPr txBox="1">
            <a:spLocks noGrp="1"/>
          </p:cNvSpPr>
          <p:nvPr>
            <p:ph type="title" idx="3"/>
          </p:nvPr>
        </p:nvSpPr>
        <p:spPr>
          <a:xfrm>
            <a:off x="6306050" y="17103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3" name="Google Shape;103;p10"/>
          <p:cNvSpPr txBox="1">
            <a:spLocks noGrp="1"/>
          </p:cNvSpPr>
          <p:nvPr>
            <p:ph type="subTitle" idx="4"/>
          </p:nvPr>
        </p:nvSpPr>
        <p:spPr>
          <a:xfrm>
            <a:off x="6306050" y="20547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0"/>
          <p:cNvSpPr txBox="1">
            <a:spLocks noGrp="1"/>
          </p:cNvSpPr>
          <p:nvPr>
            <p:ph type="title" idx="5"/>
          </p:nvPr>
        </p:nvSpPr>
        <p:spPr>
          <a:xfrm>
            <a:off x="6306050" y="25485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5" name="Google Shape;105;p10"/>
          <p:cNvSpPr txBox="1">
            <a:spLocks noGrp="1"/>
          </p:cNvSpPr>
          <p:nvPr>
            <p:ph type="subTitle" idx="6"/>
          </p:nvPr>
        </p:nvSpPr>
        <p:spPr>
          <a:xfrm>
            <a:off x="6306050" y="28929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0"/>
          <p:cNvSpPr txBox="1">
            <a:spLocks noGrp="1"/>
          </p:cNvSpPr>
          <p:nvPr>
            <p:ph type="title" idx="7"/>
          </p:nvPr>
        </p:nvSpPr>
        <p:spPr>
          <a:xfrm>
            <a:off x="6306050" y="33867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subTitle" idx="8"/>
          </p:nvPr>
        </p:nvSpPr>
        <p:spPr>
          <a:xfrm>
            <a:off x="6306050" y="37311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title" idx="9"/>
          </p:nvPr>
        </p:nvSpPr>
        <p:spPr>
          <a:xfrm>
            <a:off x="6306050" y="42249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9" name="Google Shape;109;p10"/>
          <p:cNvSpPr txBox="1">
            <a:spLocks noGrp="1"/>
          </p:cNvSpPr>
          <p:nvPr>
            <p:ph type="subTitle" idx="13"/>
          </p:nvPr>
        </p:nvSpPr>
        <p:spPr>
          <a:xfrm>
            <a:off x="6306050" y="45693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0"/>
          <p:cNvSpPr txBox="1">
            <a:spLocks noGrp="1"/>
          </p:cNvSpPr>
          <p:nvPr>
            <p:ph type="title" idx="14"/>
          </p:nvPr>
        </p:nvSpPr>
        <p:spPr>
          <a:xfrm>
            <a:off x="6306050" y="506315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None/>
              <a:defRPr sz="1600" b="1"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10"/>
          <p:cNvSpPr txBox="1">
            <a:spLocks noGrp="1"/>
          </p:cNvSpPr>
          <p:nvPr>
            <p:ph type="subTitle" idx="15"/>
          </p:nvPr>
        </p:nvSpPr>
        <p:spPr>
          <a:xfrm>
            <a:off x="6306050" y="5407500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rtl="0"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rtl="0"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50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title" idx="16"/>
          </p:nvPr>
        </p:nvSpPr>
        <p:spPr>
          <a:xfrm>
            <a:off x="4496300" y="887022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0"/>
          <p:cNvSpPr txBox="1">
            <a:spLocks noGrp="1"/>
          </p:cNvSpPr>
          <p:nvPr>
            <p:ph type="title" idx="17"/>
          </p:nvPr>
        </p:nvSpPr>
        <p:spPr>
          <a:xfrm>
            <a:off x="4496350" y="255951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10"/>
          <p:cNvSpPr txBox="1">
            <a:spLocks noGrp="1"/>
          </p:cNvSpPr>
          <p:nvPr>
            <p:ph type="title" idx="18"/>
          </p:nvPr>
        </p:nvSpPr>
        <p:spPr>
          <a:xfrm>
            <a:off x="4505875" y="3396263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0"/>
          <p:cNvSpPr txBox="1">
            <a:spLocks noGrp="1"/>
          </p:cNvSpPr>
          <p:nvPr>
            <p:ph type="title" idx="19"/>
          </p:nvPr>
        </p:nvSpPr>
        <p:spPr>
          <a:xfrm>
            <a:off x="4505925" y="4232325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0"/>
          <p:cNvSpPr txBox="1">
            <a:spLocks noGrp="1"/>
          </p:cNvSpPr>
          <p:nvPr>
            <p:ph type="title" idx="20"/>
          </p:nvPr>
        </p:nvSpPr>
        <p:spPr>
          <a:xfrm>
            <a:off x="4505925" y="5068375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0"/>
          <p:cNvSpPr txBox="1">
            <a:spLocks noGrp="1"/>
          </p:cNvSpPr>
          <p:nvPr>
            <p:ph type="title" idx="21"/>
          </p:nvPr>
        </p:nvSpPr>
        <p:spPr>
          <a:xfrm>
            <a:off x="4496300" y="1710341"/>
            <a:ext cx="5047800" cy="3651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 b="1">
                <a:solidFill>
                  <a:srgbClr val="B83A4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B83A4B"/>
              </a:buClr>
              <a:buSzPts val="1400"/>
              <a:buNone/>
              <a:defRPr sz="1400">
                <a:solidFill>
                  <a:srgbClr val="B83A4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2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●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200"/>
              <a:buFont typeface="Lato"/>
              <a:buChar char="●"/>
              <a:defRPr sz="120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1"/>
          <p:cNvPicPr preferRelativeResize="0"/>
          <p:nvPr/>
        </p:nvPicPr>
        <p:blipFill rotWithShape="1">
          <a:blip r:embed="rId1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sz="48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6" name="Google Shape;186;p18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sz="16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sz="1400" b="0" i="1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8">
          <p15:clr>
            <a:srgbClr val="F26B43"/>
          </p15:clr>
        </p15:guide>
        <p15:guide id="2" orient="horz" pos="408">
          <p15:clr>
            <a:srgbClr val="F26B43"/>
          </p15:clr>
        </p15:guide>
        <p15:guide id="3" orient="horz" pos="1104">
          <p15:clr>
            <a:srgbClr val="F26B43"/>
          </p15:clr>
        </p15:guide>
        <p15:guide id="4" orient="horz" pos="1464">
          <p15:clr>
            <a:srgbClr val="F26B43"/>
          </p15:clr>
        </p15:guide>
        <p15:guide id="5" pos="3840">
          <p15:clr>
            <a:srgbClr val="F26B43"/>
          </p15:clr>
        </p15:guide>
        <p15:guide id="6" pos="504">
          <p15:clr>
            <a:srgbClr val="F26B43"/>
          </p15:clr>
        </p15:guide>
        <p15:guide id="7" pos="7152">
          <p15:clr>
            <a:srgbClr val="F26B43"/>
          </p15:clr>
        </p15:guide>
        <p15:guide id="8" orient="horz" pos="3984">
          <p15:clr>
            <a:srgbClr val="F26B43"/>
          </p15:clr>
        </p15:guide>
        <p15:guide id="9" orient="horz" pos="4128">
          <p15:clr>
            <a:srgbClr val="F26B43"/>
          </p15:clr>
        </p15:guide>
        <p15:guide id="10" orient="horz" pos="3816">
          <p15:clr>
            <a:srgbClr val="F26B43"/>
          </p15:clr>
        </p15:guide>
        <p15:guide id="11" pos="43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2"/>
          <p:cNvSpPr txBox="1">
            <a:spLocks noGrp="1"/>
          </p:cNvSpPr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600"/>
              <a:buFont typeface="Lato"/>
              <a:buNone/>
              <a:defRPr sz="3600" b="0" i="0" u="none" strike="noStrike" cap="non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6" name="Google Shape;296;p32"/>
          <p:cNvSpPr txBox="1">
            <a:spLocks noGrp="1"/>
          </p:cNvSpPr>
          <p:nvPr>
            <p:ph type="body" idx="1"/>
          </p:nvPr>
        </p:nvSpPr>
        <p:spPr>
          <a:xfrm>
            <a:off x="800100" y="1998482"/>
            <a:ext cx="10553700" cy="39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B83A4B"/>
              </a:buClr>
              <a:buSzPts val="1600"/>
              <a:buFont typeface="Lato"/>
              <a:buNone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4239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4036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●"/>
              <a:defRPr sz="16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2816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2816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●"/>
              <a:defRPr sz="1400" b="0" i="1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2702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5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7" name="Google Shape;297;p3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marR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marR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marR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marR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marR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marR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marR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marR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8" name="Google Shape;298;p32"/>
          <p:cNvPicPr preferRelativeResize="0"/>
          <p:nvPr/>
        </p:nvPicPr>
        <p:blipFill rotWithShape="1">
          <a:blip r:embed="rId1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670" y="6361842"/>
            <a:ext cx="643152" cy="2125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8.png"/><Relationship Id="rId10" Type="http://schemas.openxmlformats.org/officeDocument/2006/relationships/image" Target="../media/image54.gif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hyperlink" Target="https://arxiv.org/pdf/2307.07981.pd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hyperlink" Target="https://agenda.infn.it/event/34841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Relationship Id="rId5" Type="http://schemas.openxmlformats.org/officeDocument/2006/relationships/hyperlink" Target="https://arxiv.org/abs/2307.04084" TargetMode="External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sites.google.com/view/ec4c3" TargetMode="External"/><Relationship Id="rId13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2.png"/><Relationship Id="rId11" Type="http://schemas.openxmlformats.org/officeDocument/2006/relationships/hyperlink" Target="https://indico.classe.cornell.edu/event/2283/overview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hyperlink" Target="https://web.slac.stanford.edu/c3/" TargetMode="External"/><Relationship Id="rId9" Type="http://schemas.openxmlformats.org/officeDocument/2006/relationships/image" Target="../media/image2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slac.stanford.edu/c3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79.png"/><Relationship Id="rId5" Type="http://schemas.openxmlformats.org/officeDocument/2006/relationships/image" Target="../media/image45.pn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11.1108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tiff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7.tiff"/><Relationship Id="rId11" Type="http://schemas.openxmlformats.org/officeDocument/2006/relationships/image" Target="../media/image92.png"/><Relationship Id="rId5" Type="http://schemas.openxmlformats.org/officeDocument/2006/relationships/image" Target="../media/image86.tiff"/><Relationship Id="rId10" Type="http://schemas.openxmlformats.org/officeDocument/2006/relationships/image" Target="../media/image91.png"/><Relationship Id="rId4" Type="http://schemas.openxmlformats.org/officeDocument/2006/relationships/image" Target="../media/image85.tiff"/><Relationship Id="rId9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0.xml"/><Relationship Id="rId4" Type="http://schemas.openxmlformats.org/officeDocument/2006/relationships/hyperlink" Target="https://science.energy.gov/~/media/hep/pdf/Reports/DOE_HEP_GARD_RF_Research_Roadmap_Report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slac.stanford.edu/event/7467/contributions/5522/" TargetMode="External"/><Relationship Id="rId3" Type="http://schemas.openxmlformats.org/officeDocument/2006/relationships/image" Target="../media/image10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Relationship Id="rId9" Type="http://schemas.openxmlformats.org/officeDocument/2006/relationships/image" Target="../media/image4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hyperlink" Target="https://indico.slac.stanford.edu/event/7467/contributions/6070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9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0.xml"/><Relationship Id="rId5" Type="http://schemas.openxmlformats.org/officeDocument/2006/relationships/hyperlink" Target="https://arxiv.org/abs/2211.11084" TargetMode="External"/><Relationship Id="rId4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119.png"/><Relationship Id="rId7" Type="http://schemas.openxmlformats.org/officeDocument/2006/relationships/hyperlink" Target="https://www-atf.kek.jp/atf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hyperlink" Target="https://indico.cern.ch/event/1101548/contributions/4635964/attachments/2363439/4034986/CLIC_PM_13_12_2021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80"/>
          <p:cNvSpPr txBox="1">
            <a:spLocks noGrp="1"/>
          </p:cNvSpPr>
          <p:nvPr>
            <p:ph type="subTitle" idx="1"/>
          </p:nvPr>
        </p:nvSpPr>
        <p:spPr>
          <a:xfrm>
            <a:off x="814125" y="3985200"/>
            <a:ext cx="6982200" cy="1001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>
                <a:solidFill>
                  <a:srgbClr val="404040"/>
                </a:solidFill>
                <a:highlight>
                  <a:schemeClr val="lt1"/>
                </a:highlight>
              </a:rPr>
              <a:t>Ankur Dhar, Emilio </a:t>
            </a: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Nanni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CLIC Mini-Week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  <a:highlight>
                  <a:schemeClr val="lt1"/>
                </a:highlight>
              </a:rPr>
              <a:t>12/12/2023</a:t>
            </a:r>
            <a:endParaRPr dirty="0">
              <a:solidFill>
                <a:srgbClr val="404040"/>
              </a:solidFill>
              <a:highlight>
                <a:schemeClr val="lt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r>
              <a:rPr lang="en-US" dirty="0">
                <a:solidFill>
                  <a:srgbClr val="404040"/>
                </a:solidFill>
              </a:rPr>
              <a:t> </a:t>
            </a:r>
            <a:endParaRPr dirty="0"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endParaRPr dirty="0">
              <a:solidFill>
                <a:srgbClr val="40404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"/>
              <a:buNone/>
            </a:pPr>
            <a:endParaRPr dirty="0">
              <a:solidFill>
                <a:srgbClr val="404040"/>
              </a:solidFill>
            </a:endParaRPr>
          </a:p>
        </p:txBody>
      </p:sp>
      <p:sp>
        <p:nvSpPr>
          <p:cNvPr id="677" name="Google Shape;677;p80"/>
          <p:cNvSpPr txBox="1">
            <a:spLocks noGrp="1"/>
          </p:cNvSpPr>
          <p:nvPr>
            <p:ph type="title"/>
          </p:nvPr>
        </p:nvSpPr>
        <p:spPr>
          <a:xfrm>
            <a:off x="772725" y="349100"/>
            <a:ext cx="6847275" cy="31332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>
                <a:solidFill>
                  <a:schemeClr val="accent1"/>
                </a:solidFill>
              </a:rPr>
              <a:t>C3 Status and Plans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p9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Technical Timeline for 250/550 GeV CoM </a:t>
            </a:r>
            <a:endParaRPr/>
          </a:p>
        </p:txBody>
      </p:sp>
      <p:sp>
        <p:nvSpPr>
          <p:cNvPr id="855" name="Google Shape;855;p9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856" name="Google Shape;856;p9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857" name="Google Shape;857;p91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Technically limited timeline developed through the Snowmass process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b="1"/>
              <a:t>Energy upgrade in parallel to operation with installation of additional RF power sources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8" name="Google Shape;858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9" name="Google Shape;859;p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8650" y="6147265"/>
            <a:ext cx="2625850" cy="80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0" name="Google Shape;860;p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100" y="2072640"/>
            <a:ext cx="10553702" cy="41173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5937C2E-2D63-0D62-75A6-6B9F88306FE6}"/>
              </a:ext>
            </a:extLst>
          </p:cNvPr>
          <p:cNvCxnSpPr>
            <a:cxnSpLocks/>
          </p:cNvCxnSpPr>
          <p:nvPr/>
        </p:nvCxnSpPr>
        <p:spPr>
          <a:xfrm flipV="1">
            <a:off x="4675951" y="3577652"/>
            <a:ext cx="0" cy="87469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AD18C7E-7AD7-C9B7-8AB8-6AF0B8C62694}"/>
              </a:ext>
            </a:extLst>
          </p:cNvPr>
          <p:cNvCxnSpPr>
            <a:cxnSpLocks/>
          </p:cNvCxnSpPr>
          <p:nvPr/>
        </p:nvCxnSpPr>
        <p:spPr>
          <a:xfrm flipV="1">
            <a:off x="4041654" y="3008940"/>
            <a:ext cx="0" cy="568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C771307-AAA1-6469-7EFD-EFF85ABD6AC1}"/>
              </a:ext>
            </a:extLst>
          </p:cNvPr>
          <p:cNvSpPr txBox="1"/>
          <p:nvPr/>
        </p:nvSpPr>
        <p:spPr>
          <a:xfrm>
            <a:off x="3555753" y="3569063"/>
            <a:ext cx="971801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P5 Report Dec. 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47BA4-767B-CECE-9C41-DB35E60E75E3}"/>
              </a:ext>
            </a:extLst>
          </p:cNvPr>
          <p:cNvSpPr txBox="1"/>
          <p:nvPr/>
        </p:nvSpPr>
        <p:spPr>
          <a:xfrm>
            <a:off x="4314036" y="4452350"/>
            <a:ext cx="971801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Nex European Strategy Report??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4" name="Google Shape;1214;p116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3156">
            <a:off x="2430890" y="1198071"/>
            <a:ext cx="3791296" cy="2430809"/>
          </a:xfrm>
          <a:prstGeom prst="rect">
            <a:avLst/>
          </a:prstGeom>
          <a:noFill/>
          <a:ln>
            <a:noFill/>
          </a:ln>
        </p:spPr>
      </p:pic>
      <p:sp>
        <p:nvSpPr>
          <p:cNvPr id="1215" name="Google Shape;1215;p11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Ongoing Technological Development</a:t>
            </a:r>
            <a:endParaRPr/>
          </a:p>
        </p:txBody>
      </p:sp>
      <p:sp>
        <p:nvSpPr>
          <p:cNvPr id="1216" name="Google Shape;1216;p11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217" name="Google Shape;1217;p11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1218" name="Google Shape;1218;p11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8225" y="4558774"/>
            <a:ext cx="5344826" cy="13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9" name="Google Shape;1219;p116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0899" y="1921881"/>
            <a:ext cx="4639473" cy="1900496"/>
          </a:xfrm>
          <a:prstGeom prst="rect">
            <a:avLst/>
          </a:prstGeom>
          <a:noFill/>
          <a:ln>
            <a:noFill/>
          </a:ln>
        </p:spPr>
      </p:pic>
      <p:sp>
        <p:nvSpPr>
          <p:cNvPr id="1220" name="Google Shape;1220;p116"/>
          <p:cNvSpPr txBox="1"/>
          <p:nvPr/>
        </p:nvSpPr>
        <p:spPr>
          <a:xfrm>
            <a:off x="6818700" y="1073247"/>
            <a:ext cx="53733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Modern Manufacturing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Prototype One Meter Structure</a:t>
            </a:r>
            <a:endParaRPr sz="1900" b="1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1" name="Google Shape;1221;p116"/>
          <p:cNvSpPr txBox="1"/>
          <p:nvPr/>
        </p:nvSpPr>
        <p:spPr>
          <a:xfrm>
            <a:off x="529625" y="1635701"/>
            <a:ext cx="33087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Preliminary Alignment and Positioning 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endParaRPr sz="1900" b="1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2" name="Google Shape;1222;p116"/>
          <p:cNvSpPr txBox="1"/>
          <p:nvPr/>
        </p:nvSpPr>
        <p:spPr>
          <a:xfrm>
            <a:off x="351626" y="3205988"/>
            <a:ext cx="3989100" cy="10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High Accelerating Gradients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Cryogenic Operation</a:t>
            </a:r>
            <a:endParaRPr sz="14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Calibri"/>
              <a:buNone/>
            </a:pPr>
            <a:endParaRPr sz="1900" b="1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4" name="Google Shape;1224;p116"/>
          <p:cNvSpPr txBox="1"/>
          <p:nvPr/>
        </p:nvSpPr>
        <p:spPr>
          <a:xfrm>
            <a:off x="6678806" y="3936810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sz="1900" b="1" i="0" u="none" strike="noStrike" cap="none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Integrated Damping with </a:t>
            </a:r>
            <a:r>
              <a:rPr lang="en-US" sz="1900" b="1" i="0" u="none" strike="noStrike" cap="none" dirty="0" err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NiChrome</a:t>
            </a:r>
            <a:r>
              <a:rPr lang="en-US" sz="1900" b="1" i="0" u="none" strike="noStrike" cap="none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Coating</a:t>
            </a:r>
            <a:endParaRPr sz="1900" b="1" i="0" u="none" strike="noStrike" cap="none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25" name="Google Shape;1225;p116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90450" y="3870450"/>
            <a:ext cx="1353350" cy="206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6" name="Google Shape;1226;p116"/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0000" y="4494901"/>
            <a:ext cx="2521324" cy="96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7" name="Google Shape;1227;p116"/>
          <p:cNvPicPr preferRelativeResize="0"/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825" y="4010213"/>
            <a:ext cx="1405274" cy="186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8" name="Google Shape;1228;p116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200" y="4256038"/>
            <a:ext cx="2975093" cy="153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3" name="Google Shape;1223;p116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5400000">
            <a:off x="9733990" y="5388715"/>
            <a:ext cx="1034479" cy="11500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C8AF03-8E5B-B762-3B9F-FDA966B7EC44}"/>
              </a:ext>
            </a:extLst>
          </p:cNvPr>
          <p:cNvSpPr txBox="1"/>
          <p:nvPr/>
        </p:nvSpPr>
        <p:spPr>
          <a:xfrm>
            <a:off x="4603998" y="5957485"/>
            <a:ext cx="5072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highlight>
                  <a:srgbClr val="FFFF00"/>
                </a:highlight>
              </a:rPr>
              <a:t>NiChrome</a:t>
            </a:r>
            <a:r>
              <a:rPr lang="en-US" b="1" dirty="0">
                <a:highlight>
                  <a:srgbClr val="FFFF00"/>
                </a:highlight>
              </a:rPr>
              <a:t> sample for High Gradient Test Arrived at SLAC</a:t>
            </a:r>
          </a:p>
          <a:p>
            <a:r>
              <a:rPr lang="en-US" b="1" dirty="0">
                <a:highlight>
                  <a:srgbClr val="FFFF00"/>
                </a:highlight>
              </a:rPr>
              <a:t>NEXT: Hydrogen Furnace Fire and Ship to CERN!</a:t>
            </a:r>
          </a:p>
        </p:txBody>
      </p:sp>
    </p:spTree>
    <p:extLst>
      <p:ext uri="{BB962C8B-B14F-4D97-AF65-F5344CB8AC3E}">
        <p14:creationId xmlns:p14="http://schemas.microsoft.com/office/powerpoint/2010/main" val="1229158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93"/>
          <p:cNvSpPr txBox="1">
            <a:spLocks noGrp="1"/>
          </p:cNvSpPr>
          <p:nvPr>
            <p:ph type="body" idx="1"/>
          </p:nvPr>
        </p:nvSpPr>
        <p:spPr>
          <a:xfrm>
            <a:off x="800100" y="101878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System level optimization essential for achieving performance</a:t>
            </a:r>
            <a:endParaRPr dirty="0"/>
          </a:p>
        </p:txBody>
      </p:sp>
      <p:sp>
        <p:nvSpPr>
          <p:cNvPr id="882" name="Google Shape;882;p9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Alignment and Vibrations</a:t>
            </a:r>
            <a:endParaRPr/>
          </a:p>
        </p:txBody>
      </p:sp>
      <p:sp>
        <p:nvSpPr>
          <p:cNvPr id="883" name="Google Shape;883;p9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884" name="Google Shape;884;p9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885" name="Google Shape;885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32150" y="3756621"/>
            <a:ext cx="1777575" cy="803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86" name="Google Shape;886;p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200" y="1720054"/>
            <a:ext cx="1777575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87" name="Google Shape;887;p93"/>
          <p:cNvSpPr txBox="1"/>
          <p:nvPr/>
        </p:nvSpPr>
        <p:spPr>
          <a:xfrm>
            <a:off x="1252875" y="1443450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RF Structure Optimization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8" name="Google Shape;888;p93"/>
          <p:cNvSpPr txBox="1"/>
          <p:nvPr/>
        </p:nvSpPr>
        <p:spPr>
          <a:xfrm>
            <a:off x="1634325" y="3957138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Main Linac Beam Dynamics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89" name="Google Shape;889;p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40975" y="1751138"/>
            <a:ext cx="1724240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93"/>
          <p:cNvSpPr txBox="1"/>
          <p:nvPr/>
        </p:nvSpPr>
        <p:spPr>
          <a:xfrm>
            <a:off x="4450751" y="1517323"/>
            <a:ext cx="3363007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Vibration Measurements and Analysis</a:t>
            </a:r>
            <a:endParaRPr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1" name="Google Shape;891;p93"/>
          <p:cNvSpPr txBox="1"/>
          <p:nvPr/>
        </p:nvSpPr>
        <p:spPr>
          <a:xfrm>
            <a:off x="8610600" y="938688"/>
            <a:ext cx="2430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Two-Phase Fluid Simulations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2" name="Google Shape;892;p93"/>
          <p:cNvSpPr txBox="1"/>
          <p:nvPr/>
        </p:nvSpPr>
        <p:spPr>
          <a:xfrm>
            <a:off x="8973950" y="3230663"/>
            <a:ext cx="2430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Precision Short and Long Range Alignment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93" name="Google Shape;893;p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48934" y="1338894"/>
            <a:ext cx="1028894" cy="120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4" name="Google Shape;894;p93"/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050" y="4229988"/>
            <a:ext cx="3152266" cy="1694651"/>
          </a:xfrm>
          <a:prstGeom prst="rect">
            <a:avLst/>
          </a:prstGeom>
          <a:noFill/>
          <a:ln>
            <a:noFill/>
          </a:ln>
        </p:spPr>
      </p:pic>
      <p:sp>
        <p:nvSpPr>
          <p:cNvPr id="895" name="Google Shape;895;p93"/>
          <p:cNvSpPr txBox="1"/>
          <p:nvPr/>
        </p:nvSpPr>
        <p:spPr>
          <a:xfrm>
            <a:off x="975702" y="2397138"/>
            <a:ext cx="2430900" cy="100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Lato"/>
                <a:ea typeface="Lato"/>
                <a:cs typeface="Lato"/>
                <a:sym typeface="Lato"/>
              </a:rPr>
              <a:t>3.55 mm iris radius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Lato"/>
                <a:ea typeface="Lato"/>
                <a:cs typeface="Lato"/>
                <a:sym typeface="Lato"/>
              </a:rPr>
              <a:t>2.0=E</a:t>
            </a:r>
            <a:r>
              <a:rPr lang="en-US" sz="1200" baseline="-25000">
                <a:latin typeface="Lato"/>
                <a:ea typeface="Lato"/>
                <a:cs typeface="Lato"/>
                <a:sym typeface="Lato"/>
              </a:rPr>
              <a:t>max</a:t>
            </a:r>
            <a:r>
              <a:rPr lang="en-US" sz="1200">
                <a:latin typeface="Lato"/>
                <a:ea typeface="Lato"/>
                <a:cs typeface="Lato"/>
                <a:sym typeface="Lato"/>
              </a:rPr>
              <a:t>/E</a:t>
            </a:r>
            <a:r>
              <a:rPr lang="en-US" sz="1200" baseline="-25000">
                <a:latin typeface="Lato"/>
                <a:ea typeface="Lato"/>
                <a:cs typeface="Lato"/>
                <a:sym typeface="Lato"/>
              </a:rPr>
              <a:t>acc</a:t>
            </a:r>
            <a:endParaRPr sz="1200" baseline="-250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Lato"/>
                <a:ea typeface="Lato"/>
                <a:cs typeface="Lato"/>
                <a:sym typeface="Lato"/>
              </a:rPr>
              <a:t> 1.23=H</a:t>
            </a:r>
            <a:r>
              <a:rPr lang="en-US" sz="1200" baseline="-25000">
                <a:latin typeface="Lato"/>
                <a:ea typeface="Lato"/>
                <a:cs typeface="Lato"/>
                <a:sym typeface="Lato"/>
              </a:rPr>
              <a:t>coup</a:t>
            </a:r>
            <a:r>
              <a:rPr lang="en-US" sz="1200">
                <a:latin typeface="Lato"/>
                <a:ea typeface="Lato"/>
                <a:cs typeface="Lato"/>
                <a:sym typeface="Lato"/>
              </a:rPr>
              <a:t>/H</a:t>
            </a:r>
            <a:r>
              <a:rPr lang="en-US" sz="1200" baseline="-25000">
                <a:latin typeface="Lato"/>
                <a:ea typeface="Lato"/>
                <a:cs typeface="Lato"/>
                <a:sym typeface="Lato"/>
              </a:rPr>
              <a:t>wall</a:t>
            </a:r>
            <a:endParaRPr sz="1200" baseline="-250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896" name="Google Shape;896;p93"/>
          <p:cNvPicPr preferRelativeResize="0"/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388" y="4292200"/>
            <a:ext cx="1971784" cy="1478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7" name="Google Shape;897;p93"/>
          <p:cNvPicPr preferRelativeResize="0"/>
          <p:nvPr/>
        </p:nvPicPr>
        <p:blipFill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979" y="4972536"/>
            <a:ext cx="1777575" cy="1293297"/>
          </a:xfrm>
          <a:prstGeom prst="rect">
            <a:avLst/>
          </a:prstGeom>
          <a:noFill/>
          <a:ln>
            <a:noFill/>
          </a:ln>
        </p:spPr>
      </p:pic>
      <p:sp>
        <p:nvSpPr>
          <p:cNvPr id="898" name="Google Shape;898;p93"/>
          <p:cNvSpPr txBox="1"/>
          <p:nvPr/>
        </p:nvSpPr>
        <p:spPr>
          <a:xfrm>
            <a:off x="-119250" y="5891738"/>
            <a:ext cx="243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>
                <a:latin typeface="Lato"/>
                <a:ea typeface="Lato"/>
                <a:cs typeface="Lato"/>
                <a:sym typeface="Lato"/>
              </a:rPr>
              <a:t>White (C</a:t>
            </a:r>
            <a:r>
              <a:rPr lang="en-US" sz="1200" b="1" i="1" baseline="30000"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200" b="1" i="1">
                <a:latin typeface="Lato"/>
                <a:ea typeface="Lato"/>
                <a:cs typeface="Lato"/>
                <a:sym typeface="Lato"/>
              </a:rPr>
              <a:t>), Schulte (CLIC)</a:t>
            </a:r>
            <a:endParaRPr sz="1200" b="1" i="1"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899" name="Google Shape;899;p93"/>
          <p:cNvGraphicFramePr/>
          <p:nvPr>
            <p:extLst>
              <p:ext uri="{D42A27DB-BD31-4B8C-83A1-F6EECF244321}">
                <p14:modId xmlns:p14="http://schemas.microsoft.com/office/powerpoint/2010/main" val="3722289218"/>
              </p:ext>
            </p:extLst>
          </p:nvPr>
        </p:nvGraphicFramePr>
        <p:xfrm>
          <a:off x="4794047" y="4346795"/>
          <a:ext cx="3648675" cy="2253064"/>
        </p:xfrm>
        <a:graphic>
          <a:graphicData uri="http://schemas.openxmlformats.org/drawingml/2006/table">
            <a:tbl>
              <a:tblPr>
                <a:noFill/>
                <a:tableStyleId>{619AED3F-8580-483E-87F9-B95E4521E61E}</a:tableStyleId>
              </a:tblPr>
              <a:tblGrid>
                <a:gridCol w="213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2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Alignment </a:t>
                      </a: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Parameters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</a:t>
                      </a:r>
                      <a:endParaRPr sz="12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Raft Components 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5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Short Range (~10m)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30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Long Range (&gt;200m)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1000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Structure Vert. Vibration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9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Quad Vert. Vibration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nm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15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dirty="0">
                          <a:latin typeface="Lato"/>
                          <a:ea typeface="Lato"/>
                          <a:cs typeface="Lato"/>
                          <a:sym typeface="Lato"/>
                        </a:rPr>
                        <a:t>BPM Resolution</a:t>
                      </a:r>
                      <a:endParaRPr sz="1200" b="1" u="none" strike="noStrike" cap="none" dirty="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0.1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latin typeface="Lato"/>
                          <a:ea typeface="Lato"/>
                          <a:cs typeface="Lato"/>
                          <a:sym typeface="Lato"/>
                        </a:rPr>
                        <a:t>BPM-Quad Alignment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μm</a:t>
                      </a:r>
                      <a:endParaRPr sz="12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200" b="1" dirty="0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200" b="1" u="none" strike="noStrike" cap="none" dirty="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00" name="Google Shape;900;p93"/>
          <p:cNvSpPr txBox="1"/>
          <p:nvPr/>
        </p:nvSpPr>
        <p:spPr>
          <a:xfrm>
            <a:off x="388937" y="3351500"/>
            <a:ext cx="145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Electric Field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1" name="Google Shape;901;p93"/>
          <p:cNvSpPr txBox="1"/>
          <p:nvPr/>
        </p:nvSpPr>
        <p:spPr>
          <a:xfrm>
            <a:off x="2611137" y="3427700"/>
            <a:ext cx="1454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Magnetic Field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3" name="Google Shape;903;p93"/>
          <p:cNvSpPr txBox="1"/>
          <p:nvPr/>
        </p:nvSpPr>
        <p:spPr>
          <a:xfrm>
            <a:off x="621325" y="3632163"/>
            <a:ext cx="2430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>
                <a:latin typeface="Lato"/>
                <a:ea typeface="Lato"/>
                <a:cs typeface="Lato"/>
                <a:sym typeface="Lato"/>
              </a:rPr>
              <a:t>M. Shumail, Z. Li</a:t>
            </a:r>
            <a:endParaRPr sz="1200" b="1"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04" name="Google Shape;904;p93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63" t="34820" r="26857" b="7888"/>
          <a:stretch/>
        </p:blipFill>
        <p:spPr>
          <a:xfrm>
            <a:off x="8966655" y="1554300"/>
            <a:ext cx="1666995" cy="168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05" name="Google Shape;905;p93"/>
          <p:cNvSpPr txBox="1"/>
          <p:nvPr/>
        </p:nvSpPr>
        <p:spPr>
          <a:xfrm>
            <a:off x="10848923" y="2568125"/>
            <a:ext cx="997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>
                <a:latin typeface="Lato"/>
                <a:ea typeface="Lato"/>
                <a:cs typeface="Lato"/>
                <a:sym typeface="Lato"/>
              </a:rPr>
              <a:t>K. Shoele</a:t>
            </a:r>
            <a:endParaRPr sz="1200" b="1"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06" name="Google Shape;906;p93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0603" y="5073875"/>
            <a:ext cx="3528812" cy="1090624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93"/>
          <p:cNvSpPr txBox="1"/>
          <p:nvPr/>
        </p:nvSpPr>
        <p:spPr>
          <a:xfrm>
            <a:off x="10925125" y="3553175"/>
            <a:ext cx="1285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>
                <a:latin typeface="Lato"/>
                <a:ea typeface="Lato"/>
                <a:cs typeface="Lato"/>
                <a:sym typeface="Lato"/>
              </a:rPr>
              <a:t>H. Van Der Graaf</a:t>
            </a:r>
            <a:endParaRPr sz="1200" b="1" i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9" name="Google Shape;909;p93"/>
          <p:cNvSpPr txBox="1"/>
          <p:nvPr/>
        </p:nvSpPr>
        <p:spPr>
          <a:xfrm>
            <a:off x="4450751" y="3549841"/>
            <a:ext cx="316331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>
                <a:latin typeface="Lato"/>
                <a:ea typeface="Lato"/>
                <a:cs typeface="Lato"/>
                <a:sym typeface="Lato"/>
              </a:rPr>
              <a:t>Z. George, V. </a:t>
            </a:r>
            <a:r>
              <a:rPr lang="en-US" sz="1200" b="1" i="1" dirty="0" err="1">
                <a:latin typeface="Lato"/>
                <a:ea typeface="Lato"/>
                <a:cs typeface="Lato"/>
                <a:sym typeface="Lato"/>
              </a:rPr>
              <a:t>Borzenets</a:t>
            </a:r>
            <a:r>
              <a:rPr lang="en-US" sz="1200" b="1" i="1" dirty="0">
                <a:latin typeface="Lato"/>
                <a:ea typeface="Lato"/>
                <a:cs typeface="Lato"/>
                <a:sym typeface="Lato"/>
              </a:rPr>
              <a:t>, A. Dhar, D. Palmer</a:t>
            </a:r>
            <a:endParaRPr sz="1200" b="1" i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10" name="Google Shape;910;p93"/>
          <p:cNvSpPr txBox="1"/>
          <p:nvPr/>
        </p:nvSpPr>
        <p:spPr>
          <a:xfrm>
            <a:off x="9905489" y="4608888"/>
            <a:ext cx="2430900" cy="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Lato"/>
                <a:ea typeface="Lato"/>
                <a:cs typeface="Lato"/>
                <a:sym typeface="Lato"/>
              </a:rPr>
              <a:t>100 nm resolution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latin typeface="Lato"/>
                <a:ea typeface="Lato"/>
                <a:cs typeface="Lato"/>
                <a:sym typeface="Lato"/>
              </a:rPr>
              <a:t>Approved effort to test cold</a:t>
            </a:r>
            <a:endParaRPr sz="1200" baseline="-2500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914" name="Google Shape;914;p93"/>
          <p:cNvPicPr preferRelativeResize="0"/>
          <p:nvPr/>
        </p:nvPicPr>
        <p:blipFill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6575" y="3280005"/>
            <a:ext cx="1125200" cy="326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F24E987-1AE5-8949-9976-F872A532C5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3" t="1823" r="3943" b="23348"/>
          <a:stretch/>
        </p:blipFill>
        <p:spPr bwMode="auto">
          <a:xfrm>
            <a:off x="8627063" y="3896846"/>
            <a:ext cx="1420745" cy="118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446AB4AB-7E99-1D4A-8E1F-39BF81F48598}"/>
              </a:ext>
            </a:extLst>
          </p:cNvPr>
          <p:cNvSpPr txBox="1"/>
          <p:nvPr/>
        </p:nvSpPr>
        <p:spPr>
          <a:xfrm>
            <a:off x="8897076" y="6017337"/>
            <a:ext cx="62285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14"/>
              </a:rPr>
              <a:t>https://arxiv.org/pdf/2307.07981.pdf</a:t>
            </a:r>
            <a:r>
              <a:rPr lang="en-US" dirty="0"/>
              <a:t> </a:t>
            </a:r>
          </a:p>
        </p:txBody>
      </p:sp>
      <p:pic>
        <p:nvPicPr>
          <p:cNvPr id="3" name="Picture 2" descr="A graph of a bar chart&#10;&#10;Description automatically generated">
            <a:extLst>
              <a:ext uri="{FF2B5EF4-FFF2-40B4-BE49-F238E27FC236}">
                <a16:creationId xmlns:a16="http://schemas.microsoft.com/office/drawing/2014/main" id="{3C968DF2-9C23-4B42-B55A-80EF134139C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3027" y="1929241"/>
            <a:ext cx="2430900" cy="1620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5C84589-EF9D-8AC0-2D9D-F09542BC175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86837" y="1866082"/>
            <a:ext cx="2196187" cy="127239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4FBF92-B921-0B51-31BB-0CCEB8124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46" y="4065434"/>
            <a:ext cx="4436883" cy="2420118"/>
          </a:xfrm>
          <a:prstGeom prst="rect">
            <a:avLst/>
          </a:prstGeom>
        </p:spPr>
      </p:pic>
      <p:sp>
        <p:nvSpPr>
          <p:cNvPr id="881" name="Google Shape;881;p93"/>
          <p:cNvSpPr txBox="1">
            <a:spLocks noGrp="1"/>
          </p:cNvSpPr>
          <p:nvPr>
            <p:ph type="body" idx="1"/>
          </p:nvPr>
        </p:nvSpPr>
        <p:spPr>
          <a:xfrm>
            <a:off x="800100" y="101878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Studies ongoing towards ensuring target luminosity</a:t>
            </a:r>
            <a:endParaRPr dirty="0"/>
          </a:p>
        </p:txBody>
      </p:sp>
      <p:sp>
        <p:nvSpPr>
          <p:cNvPr id="882" name="Google Shape;882;p9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Beam Dynamics and Luminosity Studies</a:t>
            </a:r>
            <a:endParaRPr dirty="0"/>
          </a:p>
        </p:txBody>
      </p:sp>
      <p:sp>
        <p:nvSpPr>
          <p:cNvPr id="883" name="Google Shape;883;p9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884" name="Google Shape;884;p9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887" name="Google Shape;887;p93"/>
          <p:cNvSpPr txBox="1"/>
          <p:nvPr/>
        </p:nvSpPr>
        <p:spPr>
          <a:xfrm>
            <a:off x="3739287" y="1833867"/>
            <a:ext cx="2430900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Lato"/>
                <a:ea typeface="Lato"/>
                <a:cs typeface="Lato"/>
                <a:sym typeface="Lato"/>
              </a:rPr>
              <a:t>Damped / Damped-Detuned Spectrum</a:t>
            </a:r>
            <a:endParaRPr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8" name="Google Shape;898;p93"/>
          <p:cNvSpPr txBox="1"/>
          <p:nvPr/>
        </p:nvSpPr>
        <p:spPr>
          <a:xfrm>
            <a:off x="499754" y="4495347"/>
            <a:ext cx="243090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1" dirty="0">
                <a:latin typeface="Lato"/>
                <a:ea typeface="Lato"/>
                <a:cs typeface="Lato"/>
                <a:sym typeface="Lato"/>
              </a:rPr>
              <a:t>Wei-Hou Tan, </a:t>
            </a:r>
            <a:r>
              <a:rPr lang="en-US" sz="1200" b="1" i="1" dirty="0" err="1">
                <a:latin typeface="Lato"/>
                <a:ea typeface="Lato"/>
                <a:cs typeface="Lato"/>
                <a:sym typeface="Lato"/>
              </a:rPr>
              <a:t>Zenghai</a:t>
            </a:r>
            <a:r>
              <a:rPr lang="en-US" sz="1200" b="1" i="1" dirty="0">
                <a:latin typeface="Lato"/>
                <a:ea typeface="Lato"/>
                <a:cs typeface="Lato"/>
                <a:sym typeface="Lato"/>
              </a:rPr>
              <a:t> Li</a:t>
            </a:r>
            <a:endParaRPr sz="1200" b="1" i="1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EE1FFC-D113-6402-3BF8-E25B1C780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8670" y="2313719"/>
            <a:ext cx="3786273" cy="2065240"/>
          </a:xfrm>
          <a:prstGeom prst="rect">
            <a:avLst/>
          </a:prstGeom>
        </p:spPr>
      </p:pic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D78D1E8A-F2DC-0A1B-C9BC-756AD9200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0048" y="3126863"/>
            <a:ext cx="4264304" cy="3155961"/>
          </a:xfrm>
          <a:prstGeom prst="rect">
            <a:avLst/>
          </a:prstGeom>
        </p:spPr>
      </p:pic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DDA6A150-4D7E-DC01-52A0-440E06A176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2635" y="1670104"/>
            <a:ext cx="5205551" cy="2593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0AD52B-DAD1-F865-01B6-48BB49808BD4}"/>
              </a:ext>
            </a:extLst>
          </p:cNvPr>
          <p:cNvSpPr txBox="1"/>
          <p:nvPr/>
        </p:nvSpPr>
        <p:spPr>
          <a:xfrm>
            <a:off x="4935528" y="4539329"/>
            <a:ext cx="291452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/>
              <a:t>See C3 talks at ECFA </a:t>
            </a:r>
            <a:r>
              <a:rPr lang="en-US" dirty="0">
                <a:solidFill>
                  <a:schemeClr val="tx1"/>
                </a:solidFill>
              </a:rPr>
              <a:t>Workshop on </a:t>
            </a:r>
            <a:r>
              <a:rPr lang="en-US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e+e</a:t>
            </a:r>
            <a:r>
              <a:rPr lang="en-US" b="0" i="0" dirty="0">
                <a:solidFill>
                  <a:schemeClr val="tx1"/>
                </a:solidFill>
                <a:effectLst/>
                <a:latin typeface="Roboto" panose="02000000000000000000" pitchFamily="2" charset="0"/>
              </a:rPr>
              <a:t>- Higgs/EW/Top Factories</a:t>
            </a:r>
          </a:p>
          <a:p>
            <a:pPr algn="r"/>
            <a:r>
              <a:rPr lang="en-US" dirty="0"/>
              <a:t> </a:t>
            </a:r>
            <a:r>
              <a:rPr lang="en-US" dirty="0">
                <a:hlinkClick r:id="rId7"/>
              </a:rPr>
              <a:t>https://agenda.infn.it/event/34841/</a:t>
            </a:r>
            <a:r>
              <a:rPr lang="en-US" dirty="0"/>
              <a:t>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732E93-04EF-AE53-3023-C3A17594E439}"/>
              </a:ext>
            </a:extLst>
          </p:cNvPr>
          <p:cNvSpPr txBox="1"/>
          <p:nvPr/>
        </p:nvSpPr>
        <p:spPr>
          <a:xfrm>
            <a:off x="9982200" y="1382793"/>
            <a:ext cx="25494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 err="1"/>
              <a:t>Ntounis</a:t>
            </a:r>
            <a:r>
              <a:rPr lang="en-US" b="1" i="1" dirty="0"/>
              <a:t>, Gray, </a:t>
            </a:r>
            <a:r>
              <a:rPr lang="en-US" b="1" i="1" dirty="0" err="1"/>
              <a:t>Vernieri</a:t>
            </a:r>
            <a:endParaRPr lang="en-US" b="1" i="1" dirty="0"/>
          </a:p>
        </p:txBody>
      </p:sp>
      <p:pic>
        <p:nvPicPr>
          <p:cNvPr id="13" name="Google Shape;725;p18">
            <a:extLst>
              <a:ext uri="{FF2B5EF4-FFF2-40B4-BE49-F238E27FC236}">
                <a16:creationId xmlns:a16="http://schemas.microsoft.com/office/drawing/2014/main" id="{681D9E8B-7AEE-E80A-A374-DE4956AD11F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55581"/>
          <a:stretch/>
        </p:blipFill>
        <p:spPr>
          <a:xfrm>
            <a:off x="437695" y="2052015"/>
            <a:ext cx="2393284" cy="1428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224;p116">
            <a:extLst>
              <a:ext uri="{FF2B5EF4-FFF2-40B4-BE49-F238E27FC236}">
                <a16:creationId xmlns:a16="http://schemas.microsoft.com/office/drawing/2014/main" id="{D36A5C11-D2B5-0D07-217D-1A19B0D8566D}"/>
              </a:ext>
            </a:extLst>
          </p:cNvPr>
          <p:cNvSpPr txBox="1"/>
          <p:nvPr/>
        </p:nvSpPr>
        <p:spPr>
          <a:xfrm>
            <a:off x="1130867" y="3324644"/>
            <a:ext cx="1780346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Lato"/>
              <a:buNone/>
            </a:pPr>
            <a:r>
              <a:rPr lang="en-US" b="1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H. Xu et al., LANL</a:t>
            </a:r>
            <a:endParaRPr b="1" i="0" u="none" strike="noStrike" cap="none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Google Shape;887;p93">
            <a:extLst>
              <a:ext uri="{FF2B5EF4-FFF2-40B4-BE49-F238E27FC236}">
                <a16:creationId xmlns:a16="http://schemas.microsoft.com/office/drawing/2014/main" id="{AE37C5F8-432C-2DB0-D1A6-B6DCD65AC9D9}"/>
              </a:ext>
            </a:extLst>
          </p:cNvPr>
          <p:cNvSpPr txBox="1"/>
          <p:nvPr/>
        </p:nvSpPr>
        <p:spPr>
          <a:xfrm>
            <a:off x="82546" y="1447630"/>
            <a:ext cx="639392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latin typeface="Lato"/>
                <a:ea typeface="Lato"/>
                <a:cs typeface="Lato"/>
                <a:sym typeface="Lato"/>
              </a:rPr>
              <a:t>Emittance Preservation with HOM Suppression</a:t>
            </a:r>
            <a:endParaRPr sz="20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" name="Google Shape;887;p93">
            <a:extLst>
              <a:ext uri="{FF2B5EF4-FFF2-40B4-BE49-F238E27FC236}">
                <a16:creationId xmlns:a16="http://schemas.microsoft.com/office/drawing/2014/main" id="{9F581910-B5CB-5DB6-7502-31B9404C13AB}"/>
              </a:ext>
            </a:extLst>
          </p:cNvPr>
          <p:cNvSpPr txBox="1"/>
          <p:nvPr/>
        </p:nvSpPr>
        <p:spPr>
          <a:xfrm>
            <a:off x="6137748" y="902131"/>
            <a:ext cx="639392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latin typeface="Lato"/>
                <a:ea typeface="Lato"/>
                <a:cs typeface="Lato"/>
                <a:sym typeface="Lato"/>
              </a:rPr>
              <a:t>Compatible with ILC-like Detector</a:t>
            </a:r>
            <a:endParaRPr sz="20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Google Shape;1229;p116">
            <a:extLst>
              <a:ext uri="{FF2B5EF4-FFF2-40B4-BE49-F238E27FC236}">
                <a16:creationId xmlns:a16="http://schemas.microsoft.com/office/drawing/2014/main" id="{B3897917-F95F-F11D-B469-C9556D5BB8BC}"/>
              </a:ext>
            </a:extLst>
          </p:cNvPr>
          <p:cNvSpPr txBox="1"/>
          <p:nvPr/>
        </p:nvSpPr>
        <p:spPr>
          <a:xfrm>
            <a:off x="2244940" y="6282055"/>
            <a:ext cx="7690467" cy="503184"/>
          </a:xfrm>
          <a:prstGeom prst="rect">
            <a:avLst/>
          </a:prstGeom>
          <a:solidFill>
            <a:srgbClr val="1BBDEB">
              <a:alpha val="5373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</a:rPr>
              <a:t>Opportunities to Collaborate: DR, Bunch Compressor, BDS, …</a:t>
            </a:r>
            <a:endParaRPr sz="18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10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Two Cell Assembly for High Power Test</a:t>
            </a:r>
            <a:endParaRPr/>
          </a:p>
        </p:txBody>
      </p:sp>
      <p:sp>
        <p:nvSpPr>
          <p:cNvPr id="610" name="Google Shape;610;p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611" name="Google Shape;611;p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id="612" name="Google Shape;61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337" y="1482793"/>
            <a:ext cx="6504175" cy="4349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8" descr="A machine with pipes and wires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98369" y="1353260"/>
            <a:ext cx="3915546" cy="5220728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8"/>
          <p:cNvSpPr txBox="1"/>
          <p:nvPr/>
        </p:nvSpPr>
        <p:spPr>
          <a:xfrm>
            <a:off x="1307164" y="1115723"/>
            <a:ext cx="93311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SLAC</a:t>
            </a:r>
            <a:endParaRPr/>
          </a:p>
        </p:txBody>
      </p:sp>
      <p:sp>
        <p:nvSpPr>
          <p:cNvPr id="615" name="Google Shape;615;p8"/>
          <p:cNvSpPr txBox="1"/>
          <p:nvPr/>
        </p:nvSpPr>
        <p:spPr>
          <a:xfrm>
            <a:off x="4627073" y="1115723"/>
            <a:ext cx="121716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Radiabeam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Typical (</a:t>
            </a:r>
            <a:r>
              <a:rPr lang="en-US" strike="sngStrike"/>
              <a:t>Highest Gradient</a:t>
            </a:r>
            <a:r>
              <a:rPr lang="en-US"/>
              <a:t>) Performance</a:t>
            </a:r>
            <a:endParaRPr/>
          </a:p>
        </p:txBody>
      </p:sp>
      <p:sp>
        <p:nvSpPr>
          <p:cNvPr id="622" name="Google Shape;622;p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623" name="Google Shape;623;p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624" name="Google Shape;624;p9"/>
          <p:cNvSpPr txBox="1">
            <a:spLocks noGrp="1"/>
          </p:cNvSpPr>
          <p:nvPr>
            <p:ph type="body" idx="2"/>
          </p:nvPr>
        </p:nvSpPr>
        <p:spPr>
          <a:xfrm>
            <a:off x="800100" y="1104900"/>
            <a:ext cx="10553700" cy="5177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Measured and modeled response for CuAg Cavity</a:t>
            </a:r>
            <a:endParaRPr sz="2000"/>
          </a:p>
        </p:txBody>
      </p:sp>
      <p:pic>
        <p:nvPicPr>
          <p:cNvPr id="625" name="Google Shape;625;p9" descr="A comparison of graphs with numbers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8729" r="8316"/>
          <a:stretch/>
        </p:blipFill>
        <p:spPr>
          <a:xfrm>
            <a:off x="888766" y="1663923"/>
            <a:ext cx="9898439" cy="4253801"/>
          </a:xfrm>
          <a:prstGeom prst="rect">
            <a:avLst/>
          </a:prstGeom>
          <a:noFill/>
          <a:ln>
            <a:noFill/>
          </a:ln>
        </p:spPr>
      </p:pic>
      <p:sp>
        <p:nvSpPr>
          <p:cNvPr id="626" name="Google Shape;626;p9"/>
          <p:cNvSpPr txBox="1"/>
          <p:nvPr/>
        </p:nvSpPr>
        <p:spPr>
          <a:xfrm>
            <a:off x="7482468" y="3969834"/>
            <a:ext cx="87075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- 250</a:t>
            </a:r>
            <a:endParaRPr/>
          </a:p>
        </p:txBody>
      </p:sp>
      <p:sp>
        <p:nvSpPr>
          <p:cNvPr id="627" name="Google Shape;627;p9"/>
          <p:cNvSpPr txBox="1"/>
          <p:nvPr/>
        </p:nvSpPr>
        <p:spPr>
          <a:xfrm>
            <a:off x="7771909" y="3110072"/>
            <a:ext cx="838691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- 550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3" name="Google Shape;633;p10" descr="A graph of different colored line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49051" y="972765"/>
            <a:ext cx="6553714" cy="4915286"/>
          </a:xfrm>
          <a:prstGeom prst="rect">
            <a:avLst/>
          </a:prstGeom>
          <a:noFill/>
          <a:ln>
            <a:noFill/>
          </a:ln>
        </p:spPr>
      </p:pic>
      <p:sp>
        <p:nvSpPr>
          <p:cNvPr id="634" name="Google Shape;634;p1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Breakdown Statistics</a:t>
            </a:r>
            <a:endParaRPr/>
          </a:p>
        </p:txBody>
      </p:sp>
      <p:sp>
        <p:nvSpPr>
          <p:cNvPr id="635" name="Google Shape;635;p1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636" name="Google Shape;636;p1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637" name="Google Shape;637;p10"/>
          <p:cNvSpPr txBox="1">
            <a:spLocks noGrp="1"/>
          </p:cNvSpPr>
          <p:nvPr>
            <p:ph type="body" idx="2"/>
          </p:nvPr>
        </p:nvSpPr>
        <p:spPr>
          <a:xfrm>
            <a:off x="800100" y="1104900"/>
            <a:ext cx="3663412" cy="5177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Challenging due to short structure length – most data points O(1 hr)</a:t>
            </a:r>
            <a:endParaRPr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BDR of Cu and CuAg remarkably similar (very different than room temp)</a:t>
            </a:r>
            <a:endParaRPr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Showing day to day improvement</a:t>
            </a:r>
            <a:endParaRPr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Collected 5 more days of data – full analysis on going</a:t>
            </a:r>
            <a:endParaRPr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Very promising for longer flat top at 120 MeV/m</a:t>
            </a:r>
            <a:endParaRPr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sz="2000"/>
          </a:p>
        </p:txBody>
      </p:sp>
      <p:sp>
        <p:nvSpPr>
          <p:cNvPr id="638" name="Google Shape;638;p10"/>
          <p:cNvSpPr txBox="1"/>
          <p:nvPr/>
        </p:nvSpPr>
        <p:spPr>
          <a:xfrm>
            <a:off x="5958032" y="1630352"/>
            <a:ext cx="1760027" cy="503184"/>
          </a:xfrm>
          <a:prstGeom prst="rect">
            <a:avLst/>
          </a:prstGeom>
          <a:solidFill>
            <a:srgbClr val="1BBDEB">
              <a:alpha val="53725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Preliminary</a:t>
            </a: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10"/>
          <p:cNvSpPr txBox="1"/>
          <p:nvPr/>
        </p:nvSpPr>
        <p:spPr>
          <a:xfrm>
            <a:off x="2823210" y="6140801"/>
            <a:ext cx="700704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Special Thanks: A. Diego, M. Schneider, M. Boyce and A. Dhar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Google Shape;645;p11"/>
          <p:cNvPicPr preferRelativeResize="0"/>
          <p:nvPr/>
        </p:nvPicPr>
        <p:blipFill rotWithShape="1">
          <a:blip r:embed="rId3">
            <a:alphaModFix/>
          </a:blip>
          <a:srcRect l="5084" t="6852"/>
          <a:stretch/>
        </p:blipFill>
        <p:spPr>
          <a:xfrm>
            <a:off x="3260388" y="3678722"/>
            <a:ext cx="4375739" cy="3098747"/>
          </a:xfrm>
          <a:prstGeom prst="rect">
            <a:avLst/>
          </a:prstGeom>
          <a:noFill/>
          <a:ln>
            <a:noFill/>
          </a:ln>
        </p:spPr>
      </p:pic>
      <p:sp>
        <p:nvSpPr>
          <p:cNvPr id="646" name="Google Shape;646;p1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Power Consumption and Sustainability</a:t>
            </a:r>
            <a:endParaRPr/>
          </a:p>
        </p:txBody>
      </p:sp>
      <p:sp>
        <p:nvSpPr>
          <p:cNvPr id="647" name="Google Shape;647;p1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648" name="Google Shape;648;p1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49" name="Google Shape;649;p11"/>
          <p:cNvSpPr txBox="1"/>
          <p:nvPr/>
        </p:nvSpPr>
        <p:spPr>
          <a:xfrm>
            <a:off x="6524875" y="1479067"/>
            <a:ext cx="6483300" cy="5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250 GeV CoM - </a:t>
            </a: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Luminosity - 1.3x10</a:t>
            </a:r>
            <a:r>
              <a:rPr lang="en-US" sz="2200" b="1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650" name="Google Shape;650;p11"/>
          <p:cNvGraphicFramePr/>
          <p:nvPr/>
        </p:nvGraphicFramePr>
        <p:xfrm>
          <a:off x="7703299" y="1925971"/>
          <a:ext cx="4126450" cy="396131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419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Parameter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Value</a:t>
                      </a:r>
                      <a:endParaRPr sz="14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Reliquification Plant Cost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M$/MW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18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Single Beam Power (125 GeV linac)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Total Beam Power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Total RF Power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18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Heat Load at Cryogenic Temperature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9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Electrical Power for RF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40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Cryoplant Electrical Power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60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Accelerator Complex Power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~50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Site Power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400" b="1" u="none" strike="noStrike" cap="non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Lato"/>
                        <a:buNone/>
                      </a:pPr>
                      <a:r>
                        <a:rPr lang="en-US" sz="14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~150</a:t>
                      </a:r>
                      <a:endParaRPr sz="14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51" name="Google Shape;651;p11"/>
          <p:cNvSpPr txBox="1"/>
          <p:nvPr/>
        </p:nvSpPr>
        <p:spPr>
          <a:xfrm>
            <a:off x="607648" y="3557252"/>
            <a:ext cx="28185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Surface-Site Mockup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11"/>
          <p:cNvSpPr txBox="1"/>
          <p:nvPr/>
        </p:nvSpPr>
        <p:spPr>
          <a:xfrm>
            <a:off x="3884118" y="3656217"/>
            <a:ext cx="3442678" cy="3590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Precision-Weighted Carbon Footprint</a:t>
            </a:r>
            <a:endParaRPr sz="10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11"/>
          <p:cNvSpPr txBox="1">
            <a:spLocks noGrp="1"/>
          </p:cNvSpPr>
          <p:nvPr>
            <p:ph type="body" idx="2"/>
          </p:nvPr>
        </p:nvSpPr>
        <p:spPr>
          <a:xfrm>
            <a:off x="800100" y="1047750"/>
            <a:ext cx="6553200" cy="23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Compact footprint &lt;8 km for both underground and surface sites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Underground – less constraints on energy upgrade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Surface – lower cost and faster to first physics</a:t>
            </a:r>
            <a:endParaRPr sz="1500"/>
          </a:p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b="1"/>
              <a:t>Sustainability - construction + operations CO</a:t>
            </a:r>
            <a:r>
              <a:rPr lang="en-US" sz="1500" b="1" baseline="-25000"/>
              <a:t>2</a:t>
            </a:r>
            <a:r>
              <a:rPr lang="en-US" sz="1500" b="1"/>
              <a:t> emissions per % sensitivity on couplings</a:t>
            </a:r>
            <a:endParaRPr sz="1500" b="1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Polarization and high energy to improve sensitivity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Construction CO</a:t>
            </a:r>
            <a:r>
              <a:rPr lang="en-US" sz="1500" baseline="-25000"/>
              <a:t>2</a:t>
            </a:r>
            <a:r>
              <a:rPr lang="en-US" sz="1500"/>
              <a:t> emissions → minimize excavation and concrete </a:t>
            </a:r>
            <a:endParaRPr sz="1500"/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Operations  → limit power, decarbonization of the grid and dedicated renewable sources</a:t>
            </a:r>
            <a:endParaRPr sz="1500"/>
          </a:p>
        </p:txBody>
      </p:sp>
      <p:pic>
        <p:nvPicPr>
          <p:cNvPr id="654" name="Google Shape;654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7740" y="3906630"/>
            <a:ext cx="2282285" cy="2903024"/>
          </a:xfrm>
          <a:prstGeom prst="rect">
            <a:avLst/>
          </a:prstGeom>
          <a:noFill/>
          <a:ln>
            <a:noFill/>
          </a:ln>
        </p:spPr>
      </p:pic>
      <p:sp>
        <p:nvSpPr>
          <p:cNvPr id="655" name="Google Shape;655;p11"/>
          <p:cNvSpPr txBox="1"/>
          <p:nvPr/>
        </p:nvSpPr>
        <p:spPr>
          <a:xfrm>
            <a:off x="7228514" y="6547202"/>
            <a:ext cx="650191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Accepted PRX Energy,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0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https://arxiv.org/abs/2307.04084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1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 dirty="0"/>
              <a:t>Quarter Cryomodule (QCM)</a:t>
            </a:r>
            <a:endParaRPr dirty="0"/>
          </a:p>
        </p:txBody>
      </p:sp>
      <p:sp>
        <p:nvSpPr>
          <p:cNvPr id="662" name="Google Shape;662;p1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663" name="Google Shape;663;p1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64" name="Google Shape;664;p12"/>
          <p:cNvSpPr txBox="1">
            <a:spLocks noGrp="1"/>
          </p:cNvSpPr>
          <p:nvPr>
            <p:ph type="body" idx="2"/>
          </p:nvPr>
        </p:nvSpPr>
        <p:spPr>
          <a:xfrm>
            <a:off x="800100" y="1047750"/>
            <a:ext cx="10553700" cy="2884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2800"/>
              <a:t>Vacuum insulation, raft length up to 2.5 m</a:t>
            </a:r>
            <a:endParaRPr/>
          </a:p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2800"/>
              <a:t>Requisition is with procurement</a:t>
            </a:r>
            <a:endParaRPr/>
          </a:p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2800"/>
              <a:t>All drawings, technical documents complete</a:t>
            </a:r>
            <a:endParaRPr/>
          </a:p>
          <a:p>
            <a:pPr marL="457200" lvl="0" indent="-3238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-US" sz="2800"/>
              <a:t>Working with purchasing on RFP, aim to release prior to winter break</a:t>
            </a:r>
            <a:endParaRPr sz="2800"/>
          </a:p>
        </p:txBody>
      </p:sp>
      <p:pic>
        <p:nvPicPr>
          <p:cNvPr id="665" name="Google Shape;665;p12" descr="A diagram of a machin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51967" y="3507920"/>
            <a:ext cx="8150903" cy="32728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96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Outlook</a:t>
            </a:r>
            <a:endParaRPr b="1"/>
          </a:p>
        </p:txBody>
      </p:sp>
      <p:sp>
        <p:nvSpPr>
          <p:cNvPr id="957" name="Google Shape;957;p9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767;p86">
            <a:extLst>
              <a:ext uri="{FF2B5EF4-FFF2-40B4-BE49-F238E27FC236}">
                <a16:creationId xmlns:a16="http://schemas.microsoft.com/office/drawing/2014/main" id="{15B77726-58C5-0F49-AC87-BB932C94230C}"/>
              </a:ext>
            </a:extLst>
          </p:cNvPr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3097" y="3068069"/>
            <a:ext cx="3156750" cy="18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485" name="Google Shape;485;p5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Acknowledgements</a:t>
            </a:r>
            <a:endParaRPr/>
          </a:p>
        </p:txBody>
      </p:sp>
      <p:sp>
        <p:nvSpPr>
          <p:cNvPr id="486" name="Google Shape;486;p5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487" name="Google Shape;487;p5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488" name="Google Shape;488;p50"/>
          <p:cNvSpPr txBox="1">
            <a:spLocks noGrp="1"/>
          </p:cNvSpPr>
          <p:nvPr>
            <p:ph type="body" idx="1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Community Events</a:t>
            </a:r>
            <a:endParaRPr dirty="0"/>
          </a:p>
        </p:txBody>
      </p:sp>
      <p:sp>
        <p:nvSpPr>
          <p:cNvPr id="492" name="Google Shape;492;p50"/>
          <p:cNvSpPr txBox="1"/>
          <p:nvPr/>
        </p:nvSpPr>
        <p:spPr>
          <a:xfrm>
            <a:off x="3173900" y="5987525"/>
            <a:ext cx="5504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More Details Here (Follow, Endorse, Collaborate): 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  <a:hlinkClick r:id="rId4"/>
              </a:rPr>
              <a:t>https://web.slac.stanford.edu/c3/</a:t>
            </a:r>
            <a:endParaRPr lang="en-US" sz="1800" b="1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" name="Google Shape;758;p86">
            <a:extLst>
              <a:ext uri="{FF2B5EF4-FFF2-40B4-BE49-F238E27FC236}">
                <a16:creationId xmlns:a16="http://schemas.microsoft.com/office/drawing/2014/main" id="{6B09A7C3-08C3-134E-8B66-AE5DFBF692CA}"/>
              </a:ext>
            </a:extLst>
          </p:cNvPr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659"/>
          <a:stretch/>
        </p:blipFill>
        <p:spPr>
          <a:xfrm>
            <a:off x="838200" y="1110225"/>
            <a:ext cx="5017228" cy="774321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" name="Google Shape;763;p86">
            <a:extLst>
              <a:ext uri="{FF2B5EF4-FFF2-40B4-BE49-F238E27FC236}">
                <a16:creationId xmlns:a16="http://schemas.microsoft.com/office/drawing/2014/main" id="{4926E45B-F933-7547-ADF4-AB0F7177CFF4}"/>
              </a:ext>
            </a:extLst>
          </p:cNvPr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532" y="3874455"/>
            <a:ext cx="5055837" cy="97329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" name="Google Shape;756;p86">
            <a:extLst>
              <a:ext uri="{FF2B5EF4-FFF2-40B4-BE49-F238E27FC236}">
                <a16:creationId xmlns:a16="http://schemas.microsoft.com/office/drawing/2014/main" id="{8A0D69F0-7F9E-6E4B-950D-E76FC8BDA026}"/>
              </a:ext>
            </a:extLst>
          </p:cNvPr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897" y="3698057"/>
            <a:ext cx="977276" cy="13030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766;p86">
            <a:extLst>
              <a:ext uri="{FF2B5EF4-FFF2-40B4-BE49-F238E27FC236}">
                <a16:creationId xmlns:a16="http://schemas.microsoft.com/office/drawing/2014/main" id="{F08AA15D-CF88-3342-8E09-15583AED2FE1}"/>
              </a:ext>
            </a:extLst>
          </p:cNvPr>
          <p:cNvSpPr txBox="1"/>
          <p:nvPr/>
        </p:nvSpPr>
        <p:spPr>
          <a:xfrm>
            <a:off x="6436047" y="2805944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 dirty="0">
                <a:solidFill>
                  <a:schemeClr val="hlink"/>
                </a:solidFill>
                <a:hlinkClick r:id="rId8"/>
              </a:rPr>
              <a:t>https://sites.google.com/view/ec4c3</a:t>
            </a:r>
            <a:r>
              <a:rPr lang="en-US" sz="1100" dirty="0"/>
              <a:t> </a:t>
            </a:r>
            <a:endParaRPr sz="1100" dirty="0"/>
          </a:p>
        </p:txBody>
      </p:sp>
      <p:pic>
        <p:nvPicPr>
          <p:cNvPr id="17" name="Google Shape;772;p86">
            <a:extLst>
              <a:ext uri="{FF2B5EF4-FFF2-40B4-BE49-F238E27FC236}">
                <a16:creationId xmlns:a16="http://schemas.microsoft.com/office/drawing/2014/main" id="{B9E6DAC4-E834-FC4F-8378-D81B8383BED6}"/>
              </a:ext>
            </a:extLst>
          </p:cNvPr>
          <p:cNvPicPr preferRelativeResize="0"/>
          <p:nvPr/>
        </p:nvPicPr>
        <p:blipFill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1472" y="3721600"/>
            <a:ext cx="3990749" cy="155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773;p86">
            <a:extLst>
              <a:ext uri="{FF2B5EF4-FFF2-40B4-BE49-F238E27FC236}">
                <a16:creationId xmlns:a16="http://schemas.microsoft.com/office/drawing/2014/main" id="{FDCE83F7-46B9-184A-A109-C175C3CECB83}"/>
              </a:ext>
            </a:extLst>
          </p:cNvPr>
          <p:cNvPicPr preferRelativeResize="0"/>
          <p:nvPr/>
        </p:nvPicPr>
        <p:blipFill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980" y="1359620"/>
            <a:ext cx="2156477" cy="1446324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B0B6D1B-9F4B-A840-8C21-776705E5BD8B}"/>
              </a:ext>
            </a:extLst>
          </p:cNvPr>
          <p:cNvSpPr txBox="1"/>
          <p:nvPr/>
        </p:nvSpPr>
        <p:spPr>
          <a:xfrm>
            <a:off x="8450331" y="1582580"/>
            <a:ext cx="3000000" cy="1426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</a:rPr>
              <a:t>Fermilab, SLAC, LANL &amp; Snowmass Session in Seattle</a:t>
            </a:r>
          </a:p>
          <a:p>
            <a:pPr marL="0" lvl="0" indent="0" algn="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</a:rPr>
              <a:t>Cornell Aug. 31</a:t>
            </a:r>
            <a:r>
              <a:rPr lang="en-US" b="1" baseline="30000" dirty="0">
                <a:solidFill>
                  <a:schemeClr val="dk1"/>
                </a:solidFill>
              </a:rPr>
              <a:t>st</a:t>
            </a:r>
            <a:r>
              <a:rPr lang="en-US" b="1" dirty="0">
                <a:solidFill>
                  <a:schemeClr val="dk1"/>
                </a:solidFill>
              </a:rPr>
              <a:t>-Sept. 1</a:t>
            </a:r>
            <a:r>
              <a:rPr lang="en-US" b="1" baseline="30000" dirty="0">
                <a:solidFill>
                  <a:schemeClr val="dk1"/>
                </a:solidFill>
              </a:rPr>
              <a:t>st</a:t>
            </a:r>
          </a:p>
          <a:p>
            <a:pPr marL="0" lvl="0" indent="0" algn="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  <a:hlinkClick r:id="rId11"/>
              </a:rPr>
              <a:t>https://indico.classe.cornell.edu/event/2283/overview</a:t>
            </a:r>
            <a:r>
              <a:rPr lang="en-US" b="1" baseline="30000" dirty="0">
                <a:solidFill>
                  <a:schemeClr val="dk1"/>
                </a:solidFill>
              </a:rPr>
              <a:t> </a:t>
            </a:r>
            <a:r>
              <a:rPr lang="en-US" b="1" dirty="0">
                <a:solidFill>
                  <a:schemeClr val="dk1"/>
                </a:solidFill>
              </a:rPr>
              <a:t> </a:t>
            </a:r>
          </a:p>
        </p:txBody>
      </p:sp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7B7B9960-29FC-C75B-39F4-9BD44DD8167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8781"/>
          <a:stretch/>
        </p:blipFill>
        <p:spPr>
          <a:xfrm>
            <a:off x="838200" y="2095970"/>
            <a:ext cx="5044169" cy="159732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039A45-ED33-F01D-0320-D60AB44ABB75}"/>
              </a:ext>
            </a:extLst>
          </p:cNvPr>
          <p:cNvSpPr txBox="1"/>
          <p:nvPr/>
        </p:nvSpPr>
        <p:spPr>
          <a:xfrm>
            <a:off x="6436047" y="5594888"/>
            <a:ext cx="3894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00FFFF"/>
                </a:highlight>
              </a:rPr>
              <a:t>Next Workshop In Feb. 12/13</a:t>
            </a:r>
            <a:r>
              <a:rPr lang="en-US" b="1" baseline="30000" dirty="0">
                <a:highlight>
                  <a:srgbClr val="00FFFF"/>
                </a:highlight>
              </a:rPr>
              <a:t>th</a:t>
            </a:r>
            <a:r>
              <a:rPr lang="en-US" b="1" dirty="0">
                <a:highlight>
                  <a:srgbClr val="00FFFF"/>
                </a:highlight>
              </a:rPr>
              <a:t> ’24 @ SLAC  </a:t>
            </a:r>
          </a:p>
        </p:txBody>
      </p:sp>
      <p:pic>
        <p:nvPicPr>
          <p:cNvPr id="3" name="Google Shape;489;p2">
            <a:extLst>
              <a:ext uri="{FF2B5EF4-FFF2-40B4-BE49-F238E27FC236}">
                <a16:creationId xmlns:a16="http://schemas.microsoft.com/office/drawing/2014/main" id="{F8D1A77C-E45C-17E1-C86B-240FB27D7366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 t="6138"/>
          <a:stretch/>
        </p:blipFill>
        <p:spPr>
          <a:xfrm>
            <a:off x="800100" y="5001100"/>
            <a:ext cx="5504699" cy="11095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183971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4" name="Google Shape;1244;p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975" y="965850"/>
            <a:ext cx="9866575" cy="5892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5" name="Google Shape;1245;p11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Complete C</a:t>
            </a:r>
            <a:r>
              <a:rPr lang="en-US" baseline="30000"/>
              <a:t>3</a:t>
            </a:r>
            <a:r>
              <a:rPr lang="en-US"/>
              <a:t> Demonstrator</a:t>
            </a:r>
            <a:endParaRPr/>
          </a:p>
        </p:txBody>
      </p:sp>
      <p:sp>
        <p:nvSpPr>
          <p:cNvPr id="1246" name="Google Shape;1246;p11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247" name="Google Shape;1247;p11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248" name="Google Shape;1248;p118"/>
          <p:cNvSpPr txBox="1">
            <a:spLocks noGrp="1"/>
          </p:cNvSpPr>
          <p:nvPr>
            <p:ph type="body" idx="2"/>
          </p:nvPr>
        </p:nvSpPr>
        <p:spPr>
          <a:xfrm>
            <a:off x="800100" y="4217275"/>
            <a:ext cx="10553700" cy="1983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Demonstrate fully engineered cryomodule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~50 m scale facility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3 GeV energy reach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b="1" dirty="0"/>
              <a:t>Answer technical questions needed for CDR</a:t>
            </a:r>
            <a:endParaRPr sz="2400" b="1" dirty="0"/>
          </a:p>
        </p:txBody>
      </p:sp>
      <p:sp>
        <p:nvSpPr>
          <p:cNvPr id="2" name="Donut 1">
            <a:extLst>
              <a:ext uri="{FF2B5EF4-FFF2-40B4-BE49-F238E27FC236}">
                <a16:creationId xmlns:a16="http://schemas.microsoft.com/office/drawing/2014/main" id="{7036215E-8006-6B4B-7591-3343901138F4}"/>
              </a:ext>
            </a:extLst>
          </p:cNvPr>
          <p:cNvSpPr/>
          <p:nvPr/>
        </p:nvSpPr>
        <p:spPr>
          <a:xfrm>
            <a:off x="2526030" y="1725930"/>
            <a:ext cx="948690" cy="914795"/>
          </a:xfrm>
          <a:prstGeom prst="donut">
            <a:avLst>
              <a:gd name="adj" fmla="val 569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F13902-C969-E0D9-A3DC-CEBBEEDFDF85}"/>
              </a:ext>
            </a:extLst>
          </p:cNvPr>
          <p:cNvSpPr txBox="1"/>
          <p:nvPr/>
        </p:nvSpPr>
        <p:spPr>
          <a:xfrm>
            <a:off x="1851660" y="2297430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QCM</a:t>
            </a:r>
          </a:p>
        </p:txBody>
      </p:sp>
      <p:sp>
        <p:nvSpPr>
          <p:cNvPr id="4" name="Donut 3">
            <a:extLst>
              <a:ext uri="{FF2B5EF4-FFF2-40B4-BE49-F238E27FC236}">
                <a16:creationId xmlns:a16="http://schemas.microsoft.com/office/drawing/2014/main" id="{3FCB40F4-6420-2230-8DD5-AC678F18062A}"/>
              </a:ext>
            </a:extLst>
          </p:cNvPr>
          <p:cNvSpPr/>
          <p:nvPr/>
        </p:nvSpPr>
        <p:spPr>
          <a:xfrm>
            <a:off x="3739287" y="2104797"/>
            <a:ext cx="2190750" cy="2112478"/>
          </a:xfrm>
          <a:prstGeom prst="donut">
            <a:avLst>
              <a:gd name="adj" fmla="val 348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0F59AC-21A4-E5FB-BA8F-0CCE068B4E5D}"/>
              </a:ext>
            </a:extLst>
          </p:cNvPr>
          <p:cNvSpPr txBox="1"/>
          <p:nvPr/>
        </p:nvSpPr>
        <p:spPr>
          <a:xfrm>
            <a:off x="3791310" y="3627006"/>
            <a:ext cx="2138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highlight>
                  <a:srgbClr val="FFFF00"/>
                </a:highlight>
              </a:rPr>
              <a:t>Stage 2:</a:t>
            </a:r>
          </a:p>
          <a:p>
            <a:pPr algn="ctr"/>
            <a:r>
              <a:rPr lang="en-US" b="1" dirty="0">
                <a:highlight>
                  <a:srgbClr val="FFFF00"/>
                </a:highlight>
              </a:rPr>
              <a:t>Injector + Cryomodule</a:t>
            </a:r>
          </a:p>
        </p:txBody>
      </p:sp>
    </p:spTree>
    <p:extLst>
      <p:ext uri="{BB962C8B-B14F-4D97-AF65-F5344CB8AC3E}">
        <p14:creationId xmlns:p14="http://schemas.microsoft.com/office/powerpoint/2010/main" val="2421405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10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1035" name="Google Shape;1035;p10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1036" name="Google Shape;1036;p10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037" name="Google Shape;1037;p102"/>
          <p:cNvSpPr txBox="1">
            <a:spLocks noGrp="1"/>
          </p:cNvSpPr>
          <p:nvPr>
            <p:ph type="body" idx="2"/>
          </p:nvPr>
        </p:nvSpPr>
        <p:spPr>
          <a:xfrm>
            <a:off x="800100" y="1108125"/>
            <a:ext cx="10981200" cy="4853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</a:t>
            </a:r>
            <a:r>
              <a:rPr lang="en-US" sz="2200" baseline="30000" dirty="0"/>
              <a:t>3</a:t>
            </a:r>
            <a:r>
              <a:rPr lang="en-US" sz="2200" dirty="0"/>
              <a:t> provides a rapid route to precision Higgs physics with a compact 8 km footprint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Higgs physics run by 2040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US-hosted facility possible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</a:t>
            </a:r>
            <a:r>
              <a:rPr lang="en-US" sz="2200" baseline="30000" dirty="0"/>
              <a:t>3</a:t>
            </a:r>
            <a:r>
              <a:rPr lang="en-US" sz="2200" dirty="0"/>
              <a:t>  time structure is compatible with ILC-like detector design and optimizations ongoing 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</a:t>
            </a:r>
            <a:r>
              <a:rPr lang="en-US" sz="2200" baseline="30000" dirty="0"/>
              <a:t>3</a:t>
            </a:r>
            <a:r>
              <a:rPr lang="en-US" sz="2200" dirty="0"/>
              <a:t> upgrade to 550 GeV with only added rf sources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Higgs self-coupling and expanded physics reach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</a:t>
            </a:r>
            <a:r>
              <a:rPr lang="en-US" sz="2200" baseline="30000" dirty="0"/>
              <a:t>3</a:t>
            </a:r>
            <a:r>
              <a:rPr lang="en-US" sz="2200" dirty="0"/>
              <a:t> is scalable to multi-TeV</a:t>
            </a:r>
            <a:endParaRPr sz="2200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 dirty="0"/>
              <a:t>C</a:t>
            </a:r>
            <a:r>
              <a:rPr lang="en-US" sz="2200" baseline="30000" dirty="0"/>
              <a:t>3</a:t>
            </a:r>
            <a:r>
              <a:rPr lang="en-US" sz="2200" dirty="0"/>
              <a:t> Demo advances technology beyond CDR level 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5 year program, followed by completion of TDR and industrialization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Three stages with quantitative metrics and milestones for decision points</a:t>
            </a:r>
            <a:endParaRPr sz="2200" dirty="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-US" sz="2200" dirty="0"/>
              <a:t>Direct and synergistic contributions to near-term collider concepts</a:t>
            </a:r>
            <a:endParaRPr sz="1800" dirty="0"/>
          </a:p>
        </p:txBody>
      </p:sp>
      <p:sp>
        <p:nvSpPr>
          <p:cNvPr id="7" name="Google Shape;492;p50">
            <a:extLst>
              <a:ext uri="{FF2B5EF4-FFF2-40B4-BE49-F238E27FC236}">
                <a16:creationId xmlns:a16="http://schemas.microsoft.com/office/drawing/2014/main" id="{1DF8050B-F698-5D4E-A755-0518729B4452}"/>
              </a:ext>
            </a:extLst>
          </p:cNvPr>
          <p:cNvSpPr txBox="1"/>
          <p:nvPr/>
        </p:nvSpPr>
        <p:spPr>
          <a:xfrm>
            <a:off x="3173900" y="5987525"/>
            <a:ext cx="5504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More Details Here (Follow, Endorse, Collaborate): 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  <a:hlinkClick r:id="rId3"/>
              </a:rPr>
              <a:t>https://web.slac.stanford.edu/c3/</a:t>
            </a:r>
            <a:endParaRPr lang="en-US" sz="1800" b="1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p103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Questions?</a:t>
            </a:r>
            <a:endParaRPr b="1"/>
          </a:p>
        </p:txBody>
      </p:sp>
      <p:sp>
        <p:nvSpPr>
          <p:cNvPr id="1045" name="Google Shape;1045;p10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p104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/>
              <a:t>Additional Material</a:t>
            </a:r>
            <a:endParaRPr b="1"/>
          </a:p>
        </p:txBody>
      </p:sp>
      <p:sp>
        <p:nvSpPr>
          <p:cNvPr id="1052" name="Google Shape;1052;p104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4" name="Google Shape;1254;p11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Breakthrough in the Performance of RF Accelerators</a:t>
            </a:r>
            <a:endParaRPr/>
          </a:p>
        </p:txBody>
      </p:sp>
      <p:sp>
        <p:nvSpPr>
          <p:cNvPr id="1255" name="Google Shape;1255;p11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1256" name="Google Shape;1256;p11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257" name="Google Shape;1257;p119"/>
          <p:cNvSpPr txBox="1">
            <a:spLocks noGrp="1"/>
          </p:cNvSpPr>
          <p:nvPr>
            <p:ph type="body" idx="2"/>
          </p:nvPr>
        </p:nvSpPr>
        <p:spPr>
          <a:xfrm>
            <a:off x="800100" y="1089700"/>
            <a:ext cx="10553700" cy="1883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RF power coupled to each cell – no on-axis coupling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Full system design requires modern virtual prototyping</a:t>
            </a:r>
            <a:endParaRPr sz="2400"/>
          </a:p>
        </p:txBody>
      </p:sp>
      <p:pic>
        <p:nvPicPr>
          <p:cNvPr id="1258" name="Google Shape;1258;p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0400" y="1946401"/>
            <a:ext cx="9870500" cy="254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9" name="Google Shape;1259;p119"/>
          <p:cNvSpPr txBox="1"/>
          <p:nvPr/>
        </p:nvSpPr>
        <p:spPr>
          <a:xfrm>
            <a:off x="2287950" y="4495075"/>
            <a:ext cx="76161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</a:rPr>
              <a:t>Electric field magnitude produced when RF manifold feeds alternating cells equally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0" name="Google Shape;1260;p119"/>
          <p:cNvSpPr txBox="1">
            <a:spLocks noGrp="1"/>
          </p:cNvSpPr>
          <p:nvPr>
            <p:ph type="body" idx="2"/>
          </p:nvPr>
        </p:nvSpPr>
        <p:spPr>
          <a:xfrm>
            <a:off x="800100" y="4891800"/>
            <a:ext cx="10553700" cy="1486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Optimization of cell for efficiency (shunt impedance)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sz="2400"/>
              <a:t>Control peak surface electric and magnetic fields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Key to high gradient operation</a:t>
            </a:r>
            <a:endParaRPr sz="2400"/>
          </a:p>
        </p:txBody>
      </p:sp>
      <p:pic>
        <p:nvPicPr>
          <p:cNvPr id="1261" name="Google Shape;1261;p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3400" y="4133900"/>
            <a:ext cx="3671075" cy="239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2" name="Google Shape;1262;p119"/>
          <p:cNvSpPr txBox="1"/>
          <p:nvPr/>
        </p:nvSpPr>
        <p:spPr>
          <a:xfrm>
            <a:off x="5022125" y="6356800"/>
            <a:ext cx="5199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Tantawi, Sami, et al. </a:t>
            </a:r>
            <a:r>
              <a:rPr lang="en-US" i="1"/>
              <a:t>PRAB</a:t>
            </a:r>
            <a:r>
              <a:rPr lang="en-US"/>
              <a:t> 23.9 (2020): 092001.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2596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Google Shape;1268;p12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Cryo-Copper: Enabling Efficient High-Gradient Operation </a:t>
            </a:r>
            <a:endParaRPr/>
          </a:p>
        </p:txBody>
      </p:sp>
      <p:sp>
        <p:nvSpPr>
          <p:cNvPr id="1269" name="Google Shape;1269;p12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1270" name="Google Shape;1270;p12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271" name="Google Shape;1271;p120"/>
          <p:cNvSpPr txBox="1">
            <a:spLocks noGrp="1"/>
          </p:cNvSpPr>
          <p:nvPr>
            <p:ph type="body" idx="2"/>
          </p:nvPr>
        </p:nvSpPr>
        <p:spPr>
          <a:xfrm>
            <a:off x="800100" y="1098575"/>
            <a:ext cx="5773500" cy="4889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lt1"/>
                </a:solidFill>
              </a:rPr>
              <a:t>Cryogenic temperature elevates performance in gradient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Material strength is key factor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chemeClr val="lt1"/>
                </a:solidFill>
              </a:rPr>
              <a:t>Impact of high fields for a high brightness injector may eliminate need for one damping ring</a:t>
            </a:r>
            <a:endParaRPr sz="19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Operation at 77 K with liquid nitrogen is simple and practical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Large-scale production, large heat capacity, simple handling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Small impact on electrical efficiency  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</p:txBody>
      </p:sp>
      <p:sp>
        <p:nvSpPr>
          <p:cNvPr id="1272" name="Google Shape;1272;p120"/>
          <p:cNvSpPr txBox="1"/>
          <p:nvPr/>
        </p:nvSpPr>
        <p:spPr>
          <a:xfrm>
            <a:off x="6494700" y="4048575"/>
            <a:ext cx="478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222222"/>
                </a:solidFill>
              </a:rPr>
              <a:t>Cahill, A. D., et al. </a:t>
            </a:r>
            <a:r>
              <a:rPr lang="en-US" i="1">
                <a:solidFill>
                  <a:srgbClr val="222222"/>
                </a:solidFill>
              </a:rPr>
              <a:t>PRAB</a:t>
            </a:r>
            <a:r>
              <a:rPr lang="en-US">
                <a:solidFill>
                  <a:srgbClr val="222222"/>
                </a:solidFill>
              </a:rPr>
              <a:t> 21.10 (2018): 102002.</a:t>
            </a:r>
            <a:endParaRPr>
              <a:solidFill>
                <a:srgbClr val="222222"/>
              </a:solidFill>
            </a:endParaRPr>
          </a:p>
        </p:txBody>
      </p:sp>
      <p:pic>
        <p:nvPicPr>
          <p:cNvPr id="1273" name="Google Shape;1273;p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9900" y="4448775"/>
            <a:ext cx="4469650" cy="18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4" name="Google Shape;1274;p120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775" y="1098575"/>
            <a:ext cx="4780200" cy="2975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5" name="Google Shape;1275;p120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8075" y="4524975"/>
            <a:ext cx="3913602" cy="212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276" name="Google Shape;1276;p120"/>
          <p:cNvSpPr txBox="1">
            <a:spLocks noGrp="1"/>
          </p:cNvSpPr>
          <p:nvPr>
            <p:ph type="body" idx="2"/>
          </p:nvPr>
        </p:nvSpPr>
        <p:spPr>
          <a:xfrm>
            <a:off x="800100" y="1098575"/>
            <a:ext cx="5773500" cy="4889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Cryogenic temperature elevates performance in gradient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Increased material strength is key factor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Increase electrical conductivity reduces pulsed heating in the material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</p:txBody>
      </p:sp>
    </p:spTree>
    <p:extLst>
      <p:ext uri="{BB962C8B-B14F-4D97-AF65-F5344CB8AC3E}">
        <p14:creationId xmlns:p14="http://schemas.microsoft.com/office/powerpoint/2010/main" val="286105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Google Shape;1077;p10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C3   Cool Copper Collider</a:t>
            </a:r>
            <a:endParaRPr/>
          </a:p>
        </p:txBody>
      </p:sp>
      <p:sp>
        <p:nvSpPr>
          <p:cNvPr id="1078" name="Google Shape;1078;p10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sp>
        <p:nvSpPr>
          <p:cNvPr id="1079" name="Google Shape;1079;p10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Snowmass</a:t>
            </a:r>
            <a:endParaRPr/>
          </a:p>
        </p:txBody>
      </p:sp>
      <p:sp>
        <p:nvSpPr>
          <p:cNvPr id="1080" name="Google Shape;1080;p107"/>
          <p:cNvSpPr txBox="1">
            <a:spLocks noGrp="1"/>
          </p:cNvSpPr>
          <p:nvPr>
            <p:ph type="body" idx="2"/>
          </p:nvPr>
        </p:nvSpPr>
        <p:spPr>
          <a:xfrm>
            <a:off x="800100" y="1100925"/>
            <a:ext cx="4837900" cy="4886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C</a:t>
            </a:r>
            <a:r>
              <a:rPr lang="en-US" sz="1700" baseline="30000" dirty="0"/>
              <a:t>3</a:t>
            </a:r>
            <a:r>
              <a:rPr lang="en-US" sz="1700" dirty="0"/>
              <a:t> is based on a new rf technology</a:t>
            </a:r>
            <a:endParaRPr sz="1700" dirty="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US" sz="1700" dirty="0"/>
              <a:t>Dramatically improving efficiency and breakdown rate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Distributed power to each cavity from a common RF manifold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Operation at cryogenic temperatures (LN</a:t>
            </a:r>
            <a:r>
              <a:rPr lang="en-US" sz="1700" baseline="-25000" dirty="0"/>
              <a:t>2</a:t>
            </a:r>
            <a:r>
              <a:rPr lang="en-US" sz="1700" dirty="0"/>
              <a:t> ~80</a:t>
            </a:r>
            <a:r>
              <a:rPr lang="en-US" sz="1700" dirty="0">
                <a:solidFill>
                  <a:schemeClr val="lt1"/>
                </a:solidFill>
              </a:rPr>
              <a:t>-</a:t>
            </a:r>
            <a:r>
              <a:rPr lang="en-US" sz="1700" dirty="0"/>
              <a:t>K)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Robust operations at high gradient: 120 MeV/m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700" dirty="0"/>
              <a:t>Scalable to multi-TeV operation</a:t>
            </a:r>
            <a:endParaRPr sz="17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 dirty="0"/>
          </a:p>
        </p:txBody>
      </p:sp>
      <p:pic>
        <p:nvPicPr>
          <p:cNvPr id="1081" name="Google Shape;1081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2" name="Google Shape;1082;p107"/>
          <p:cNvSpPr/>
          <p:nvPr/>
        </p:nvSpPr>
        <p:spPr>
          <a:xfrm>
            <a:off x="130300" y="6253925"/>
            <a:ext cx="5507700" cy="462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83" name="Google Shape;1083;p107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550" y="4305300"/>
            <a:ext cx="5056250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4" name="Google Shape;1084;p107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1250" y="4330252"/>
            <a:ext cx="4624800" cy="239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6" name="Google Shape;1086;p107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000" y="1481926"/>
            <a:ext cx="5715800" cy="2341397"/>
          </a:xfrm>
          <a:prstGeom prst="rect">
            <a:avLst/>
          </a:prstGeom>
          <a:noFill/>
          <a:ln>
            <a:noFill/>
          </a:ln>
        </p:spPr>
      </p:pic>
      <p:sp>
        <p:nvSpPr>
          <p:cNvPr id="1087" name="Google Shape;1087;p107"/>
          <p:cNvSpPr txBox="1"/>
          <p:nvPr/>
        </p:nvSpPr>
        <p:spPr>
          <a:xfrm>
            <a:off x="130300" y="3844200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latin typeface="Lato"/>
                <a:ea typeface="Lato"/>
                <a:cs typeface="Lato"/>
                <a:sym typeface="Lato"/>
              </a:rPr>
              <a:t>High Gradient Operation at 150 MV/m</a:t>
            </a:r>
            <a:endParaRPr sz="19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88" name="Google Shape;1088;p107"/>
          <p:cNvSpPr txBox="1"/>
          <p:nvPr/>
        </p:nvSpPr>
        <p:spPr>
          <a:xfrm>
            <a:off x="141924" y="3493713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latin typeface="Lato"/>
                <a:ea typeface="Lato"/>
                <a:cs typeface="Lato"/>
                <a:sym typeface="Lato"/>
              </a:rPr>
              <a:t>Cryogenic Operation at X-band</a:t>
            </a:r>
            <a:endParaRPr sz="19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89" name="Google Shape;1089;p107"/>
          <p:cNvSpPr txBox="1"/>
          <p:nvPr/>
        </p:nvSpPr>
        <p:spPr>
          <a:xfrm>
            <a:off x="5809250" y="951863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latin typeface="Lato"/>
                <a:ea typeface="Lato"/>
                <a:cs typeface="Lato"/>
                <a:sym typeface="Lato"/>
              </a:rPr>
              <a:t>C</a:t>
            </a:r>
            <a:r>
              <a:rPr lang="en-US" sz="1900" b="1" baseline="30000"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900" b="1">
                <a:latin typeface="Lato"/>
                <a:ea typeface="Lato"/>
                <a:cs typeface="Lato"/>
                <a:sym typeface="Lato"/>
              </a:rPr>
              <a:t> Prototype One Meter Structure</a:t>
            </a:r>
            <a:endParaRPr sz="19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0" name="Google Shape;1090;p107"/>
          <p:cNvSpPr txBox="1"/>
          <p:nvPr/>
        </p:nvSpPr>
        <p:spPr>
          <a:xfrm>
            <a:off x="5809250" y="3876375"/>
            <a:ext cx="5373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latin typeface="Lato"/>
                <a:ea typeface="Lato"/>
                <a:cs typeface="Lato"/>
                <a:sym typeface="Lato"/>
              </a:rPr>
              <a:t>High power Test at Radiabeam</a:t>
            </a:r>
            <a:endParaRPr sz="19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CF56D3-405A-F77B-CB2A-173C23272358}"/>
              </a:ext>
            </a:extLst>
          </p:cNvPr>
          <p:cNvSpPr txBox="1"/>
          <p:nvPr/>
        </p:nvSpPr>
        <p:spPr>
          <a:xfrm>
            <a:off x="526431" y="6408148"/>
            <a:ext cx="60985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Nasr, et al., </a:t>
            </a:r>
            <a:r>
              <a:rPr lang="en-US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PRAB </a:t>
            </a:r>
            <a:r>
              <a:rPr 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24.9 (2021): 093201.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49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10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Table of Parameters</a:t>
            </a:r>
            <a:endParaRPr/>
          </a:p>
        </p:txBody>
      </p:sp>
      <p:sp>
        <p:nvSpPr>
          <p:cNvPr id="1059" name="Google Shape;1059;p10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sp>
        <p:nvSpPr>
          <p:cNvPr id="1060" name="Google Shape;1060;p10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1061" name="Google Shape;1061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1105600"/>
            <a:ext cx="10553699" cy="49456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2" name="Google Shape;1062;p10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106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Full Parameters</a:t>
            </a:r>
            <a:endParaRPr/>
          </a:p>
        </p:txBody>
      </p:sp>
      <p:sp>
        <p:nvSpPr>
          <p:cNvPr id="1069" name="Google Shape;1069;p106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sp>
        <p:nvSpPr>
          <p:cNvPr id="1070" name="Google Shape;1070;p106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1071" name="Google Shape;1071;p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7572" y="1020112"/>
            <a:ext cx="7454094" cy="5141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" name="Google Shape;1235;p11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</a:t>
            </a:r>
            <a:r>
              <a:rPr lang="en-US" baseline="30000"/>
              <a:t>3</a:t>
            </a:r>
            <a:r>
              <a:rPr lang="en-US"/>
              <a:t> Demonstration R&amp;D Plan</a:t>
            </a:r>
            <a:endParaRPr/>
          </a:p>
        </p:txBody>
      </p:sp>
      <p:sp>
        <p:nvSpPr>
          <p:cNvPr id="1236" name="Google Shape;1236;p11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sp>
        <p:nvSpPr>
          <p:cNvPr id="1237" name="Google Shape;1237;p11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238" name="Google Shape;1238;p117"/>
          <p:cNvSpPr txBox="1">
            <a:spLocks noGrp="1"/>
          </p:cNvSpPr>
          <p:nvPr>
            <p:ph type="body" idx="2"/>
          </p:nvPr>
        </p:nvSpPr>
        <p:spPr>
          <a:xfrm>
            <a:off x="800100" y="1042325"/>
            <a:ext cx="11338800" cy="5240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C</a:t>
            </a:r>
            <a:r>
              <a:rPr lang="en-US" sz="1800" baseline="30000"/>
              <a:t>3</a:t>
            </a:r>
            <a:r>
              <a:rPr lang="en-US" sz="1800"/>
              <a:t> demonstration R&amp;D needed to advance technology beyond CDR level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Minimum requirement for Demonstration R&amp;D Plan: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1"/>
              <a:t>Demonstrate operation of fully engineered and operational cryomodule</a:t>
            </a:r>
            <a:endParaRPr sz="1800" b="1"/>
          </a:p>
          <a:p>
            <a:pPr marL="914400" lvl="1" indent="-355092" algn="l" rtl="0"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Simultaneous operations of min. 3 cryomodules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Demonstrate operation during cryogenic flow equivalent to main linac at full liquid/gas flow rate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Operation with a multi-bunch photo injector - high charges bunches to induce wakes, tunable delay witness bunch to measure wakes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Demonstrate full operational gradient 120 MeV/m (and higher &gt; 155 MeV/m) w/ single bunch </a:t>
            </a:r>
            <a:endParaRPr sz="1800"/>
          </a:p>
          <a:p>
            <a:pPr marL="914400" lvl="1" indent="-355092" algn="l" rtl="0"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Must understand margins for 120 -  targeting power for  (155 + margin) 170 MeV/m</a:t>
            </a:r>
            <a:endParaRPr sz="1800"/>
          </a:p>
          <a:p>
            <a:pPr marL="914400" lvl="1" indent="-355092" algn="l" rtl="0">
              <a:spcBef>
                <a:spcPts val="0"/>
              </a:spcBef>
              <a:spcAft>
                <a:spcPts val="0"/>
              </a:spcAft>
              <a:buSzPts val="1992"/>
              <a:buChar char="○"/>
            </a:pPr>
            <a:r>
              <a:rPr lang="en-US" sz="1800"/>
              <a:t>18X 50 MW C-band sources - off the shelf units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b="1"/>
              <a:t>Fully damped-detuned accelerating structure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Work with industry to develop C-band source unit optimized for installation with main linac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This demonstration directly benefits development of compact FELs, beam dynamics, high brightness guns, </a:t>
            </a:r>
            <a:r>
              <a:rPr lang="en-US" sz="1800" i="1"/>
              <a:t>etc.</a:t>
            </a:r>
            <a:endParaRPr sz="18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The other elements needed for a linear collider - the sources, damping rings, and beam delivery system – more advanced from the ILC and CLIC – need C</a:t>
            </a:r>
            <a:r>
              <a:rPr lang="en-US" sz="1800" baseline="30000"/>
              <a:t>3</a:t>
            </a:r>
            <a:r>
              <a:rPr lang="en-US" sz="1800"/>
              <a:t> specific design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Our current baseline uses these directly; will look for further cost-optimizations for of C</a:t>
            </a:r>
            <a:r>
              <a:rPr lang="en-US" sz="1800" baseline="30000"/>
              <a:t>3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181543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8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What’s Next for the Energy Frontier?</a:t>
            </a:r>
            <a:endParaRPr/>
          </a:p>
        </p:txBody>
      </p:sp>
      <p:sp>
        <p:nvSpPr>
          <p:cNvPr id="704" name="Google Shape;704;p8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705" name="Google Shape;705;p8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706" name="Google Shape;706;p82"/>
          <p:cNvSpPr txBox="1"/>
          <p:nvPr/>
        </p:nvSpPr>
        <p:spPr>
          <a:xfrm>
            <a:off x="6689700" y="6173800"/>
            <a:ext cx="408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The Energy Frontier 2021 Snowmass Report</a:t>
            </a:r>
            <a:endParaRPr/>
          </a:p>
        </p:txBody>
      </p:sp>
      <p:pic>
        <p:nvPicPr>
          <p:cNvPr id="707" name="Google Shape;707;p82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24"/>
          <a:stretch/>
        </p:blipFill>
        <p:spPr>
          <a:xfrm>
            <a:off x="663300" y="1109900"/>
            <a:ext cx="11306350" cy="3445387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82"/>
          <p:cNvSpPr txBox="1"/>
          <p:nvPr/>
        </p:nvSpPr>
        <p:spPr>
          <a:xfrm>
            <a:off x="1930675" y="4607525"/>
            <a:ext cx="89664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Physics goals beyond HL-LHC: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1. Establish Yukawa couplings to light flavor ⟹ precision &amp; </a:t>
            </a:r>
            <a:r>
              <a:rPr lang="en-US" sz="1800" b="1" dirty="0" err="1">
                <a:latin typeface="Lato"/>
                <a:ea typeface="Lato"/>
                <a:cs typeface="Lato"/>
                <a:sym typeface="Lato"/>
              </a:rPr>
              <a:t>lumi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2. Search for invisible/exotic decays and new Higgs ⟹ precision &amp; </a:t>
            </a:r>
            <a:r>
              <a:rPr lang="en-US" sz="1800" b="1" dirty="0" err="1">
                <a:latin typeface="Lato"/>
                <a:ea typeface="Lato"/>
                <a:cs typeface="Lato"/>
                <a:sym typeface="Lato"/>
              </a:rPr>
              <a:t>lumi</a:t>
            </a:r>
            <a:endParaRPr sz="1800" b="1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3. Establish self-coupling ⟹ &gt; 500 GeV </a:t>
            </a:r>
            <a:r>
              <a:rPr lang="en-US" sz="1800" b="1" dirty="0" err="1">
                <a:latin typeface="Lato"/>
                <a:ea typeface="Lato"/>
                <a:cs typeface="Lato"/>
                <a:sym typeface="Lato"/>
              </a:rPr>
              <a:t>e+e</a:t>
            </a:r>
            <a:r>
              <a:rPr lang="en-US" sz="1800" b="1" dirty="0">
                <a:latin typeface="Lato"/>
                <a:ea typeface="Lato"/>
                <a:cs typeface="Lato"/>
                <a:sym typeface="Lato"/>
              </a:rPr>
              <a:t>- operations</a:t>
            </a:r>
            <a:endParaRPr sz="1700" b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2AF3C6-3AA6-68D7-EAFB-166F84A8605C}"/>
              </a:ext>
            </a:extLst>
          </p:cNvPr>
          <p:cNvSpPr txBox="1"/>
          <p:nvPr/>
        </p:nvSpPr>
        <p:spPr>
          <a:xfrm>
            <a:off x="8138160" y="2640330"/>
            <a:ext cx="2773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FFFF00"/>
                </a:highlight>
              </a:rPr>
              <a:t>Largely mirrored in P5 Report!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9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Upgrade Options</a:t>
            </a:r>
            <a:endParaRPr/>
          </a:p>
        </p:txBody>
      </p:sp>
      <p:sp>
        <p:nvSpPr>
          <p:cNvPr id="936" name="Google Shape;936;p9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  <p:sp>
        <p:nvSpPr>
          <p:cNvPr id="937" name="Google Shape;937;p9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Snowmass</a:t>
            </a:r>
            <a:endParaRPr/>
          </a:p>
        </p:txBody>
      </p:sp>
      <p:pic>
        <p:nvPicPr>
          <p:cNvPr id="938" name="Google Shape;938;p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79399" y="3311772"/>
            <a:ext cx="5337800" cy="2967103"/>
          </a:xfrm>
          <a:prstGeom prst="rect">
            <a:avLst/>
          </a:prstGeom>
          <a:noFill/>
          <a:ln>
            <a:noFill/>
          </a:ln>
        </p:spPr>
      </p:pic>
      <p:sp>
        <p:nvSpPr>
          <p:cNvPr id="939" name="Google Shape;939;p95"/>
          <p:cNvSpPr txBox="1"/>
          <p:nvPr/>
        </p:nvSpPr>
        <p:spPr>
          <a:xfrm>
            <a:off x="6005154" y="2740842"/>
            <a:ext cx="3981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Cryogenics Scale to multi-TeV 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40" name="Google Shape;940;p95"/>
          <p:cNvGraphicFramePr/>
          <p:nvPr/>
        </p:nvGraphicFramePr>
        <p:xfrm>
          <a:off x="435126" y="3687728"/>
          <a:ext cx="3960250" cy="2391822"/>
        </p:xfrm>
        <a:graphic>
          <a:graphicData uri="http://schemas.openxmlformats.org/drawingml/2006/table">
            <a:tbl>
              <a:tblPr>
                <a:noFill/>
                <a:tableStyleId>{619AED3F-8580-483E-87F9-B95E4521E61E}</a:tableStyleId>
              </a:tblPr>
              <a:tblGrid>
                <a:gridCol w="154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3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36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Parameter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Units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Baseline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solidFill>
                            <a:srgbClr val="FFFFFF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High-Lumi</a:t>
                      </a:r>
                      <a:endParaRPr sz="1100" b="1" u="none" strike="noStrike" cap="none">
                        <a:solidFill>
                          <a:srgbClr val="FFFFFF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 anchor="ctr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4001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Energy CoM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GeV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Gradient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MeV/m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70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70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Current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0.2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1.6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2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16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0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Luminosity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x10</a:t>
                      </a:r>
                      <a:r>
                        <a:rPr lang="en-US" sz="1100" b="1" u="none" strike="noStrike" cap="none" baseline="30000">
                          <a:latin typeface="Lato"/>
                          <a:ea typeface="Lato"/>
                          <a:cs typeface="Lato"/>
                          <a:sym typeface="Lato"/>
                        </a:rPr>
                        <a:t>34</a:t>
                      </a:r>
                      <a:endParaRPr sz="1100" b="1" u="none" strike="noStrike" cap="none" baseline="30000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1.3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10.4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Beam Loading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45%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87%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RF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MW/m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30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125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2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Site Power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MW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~150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Lato"/>
                        <a:buNone/>
                      </a:pPr>
                      <a:r>
                        <a:rPr lang="en-US" sz="1100" b="1" u="none" strike="noStrike" cap="none">
                          <a:latin typeface="Lato"/>
                          <a:ea typeface="Lato"/>
                          <a:cs typeface="Lato"/>
                          <a:sym typeface="Lato"/>
                        </a:rPr>
                        <a:t>~180</a:t>
                      </a:r>
                      <a:endParaRPr sz="1100" b="1" u="none" strike="noStrike" cap="non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0CB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941" name="Google Shape;941;p95"/>
          <p:cNvSpPr txBox="1"/>
          <p:nvPr/>
        </p:nvSpPr>
        <p:spPr>
          <a:xfrm>
            <a:off x="344" y="6111172"/>
            <a:ext cx="5535000" cy="73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Lato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Caution: </a:t>
            </a:r>
            <a:r>
              <a:rPr lang="en-US"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Requires serious investigation of beam dynamics - great topic for C</a:t>
            </a:r>
            <a:r>
              <a:rPr lang="en-US" sz="1800" b="1" i="0" u="none" strike="noStrike" cap="none" baseline="30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3</a:t>
            </a:r>
            <a:r>
              <a:rPr lang="en-US"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Demonstration R&amp;D</a:t>
            </a:r>
            <a:endParaRPr sz="1800" b="1" i="0" u="none" strike="noStrike" cap="non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2" name="Google Shape;942;p95"/>
          <p:cNvSpPr txBox="1"/>
          <p:nvPr/>
        </p:nvSpPr>
        <p:spPr>
          <a:xfrm>
            <a:off x="777344" y="883623"/>
            <a:ext cx="39810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Luminosity</a:t>
            </a:r>
            <a:endParaRPr sz="2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3" name="Google Shape;943;p95"/>
          <p:cNvSpPr txBox="1"/>
          <p:nvPr/>
        </p:nvSpPr>
        <p:spPr>
          <a:xfrm>
            <a:off x="4542340" y="883623"/>
            <a:ext cx="5140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n-US" sz="2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Energy</a:t>
            </a:r>
            <a:endParaRPr sz="2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4" name="Google Shape;944;p95"/>
          <p:cNvSpPr/>
          <p:nvPr/>
        </p:nvSpPr>
        <p:spPr>
          <a:xfrm>
            <a:off x="8327159" y="6388096"/>
            <a:ext cx="272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1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arXiv:1807.10195</a:t>
            </a:r>
            <a:r>
              <a:rPr lang="en-US" sz="18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 (2018)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5" name="Google Shape;945;p9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7275" y="1650125"/>
            <a:ext cx="1530225" cy="2520574"/>
          </a:xfrm>
          <a:prstGeom prst="rect">
            <a:avLst/>
          </a:prstGeom>
          <a:noFill/>
          <a:ln>
            <a:noFill/>
          </a:ln>
        </p:spPr>
      </p:pic>
      <p:sp>
        <p:nvSpPr>
          <p:cNvPr id="946" name="Google Shape;946;p95"/>
          <p:cNvSpPr txBox="1"/>
          <p:nvPr/>
        </p:nvSpPr>
        <p:spPr>
          <a:xfrm>
            <a:off x="10116850" y="1165825"/>
            <a:ext cx="2094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HTS Pulse Compressor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REBCO Coatings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7" name="Google Shape;947;p95"/>
          <p:cNvSpPr txBox="1"/>
          <p:nvPr/>
        </p:nvSpPr>
        <p:spPr>
          <a:xfrm>
            <a:off x="10787475" y="4682525"/>
            <a:ext cx="2243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Le Sage, CERN Collaborators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8" name="Google Shape;948;p95"/>
          <p:cNvSpPr txBox="1"/>
          <p:nvPr/>
        </p:nvSpPr>
        <p:spPr>
          <a:xfrm>
            <a:off x="10787475" y="4289150"/>
            <a:ext cx="112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Qo ~ 400k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9" name="Google Shape;949;p95"/>
          <p:cNvSpPr txBox="1">
            <a:spLocks noGrp="1"/>
          </p:cNvSpPr>
          <p:nvPr>
            <p:ph type="body" idx="2"/>
          </p:nvPr>
        </p:nvSpPr>
        <p:spPr>
          <a:xfrm>
            <a:off x="390825" y="1165825"/>
            <a:ext cx="3960300" cy="4755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Beam power can be increased for additional luminosity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has a relatively low current for 250 GeV </a:t>
            </a:r>
            <a:r>
              <a:rPr lang="en-US" dirty="0" err="1"/>
              <a:t>CoM</a:t>
            </a:r>
            <a:r>
              <a:rPr lang="en-US" dirty="0"/>
              <a:t> (0.19 A) - Could we push to match CLIC at 1.66 A? (8.5X increase?)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Pulse length and rep. rate are also options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50" name="Google Shape;950;p95"/>
          <p:cNvSpPr txBox="1">
            <a:spLocks noGrp="1"/>
          </p:cNvSpPr>
          <p:nvPr>
            <p:ph type="body" idx="2"/>
          </p:nvPr>
        </p:nvSpPr>
        <p:spPr>
          <a:xfrm>
            <a:off x="4804399" y="1325880"/>
            <a:ext cx="5582599" cy="4595277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Scalability studied to 3 TeV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Requires rf pulse compression for reasonable site power 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Higher gradient option (155 MeV/m) in consideration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2428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5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Further Cavity Optimization Possible</a:t>
            </a:r>
            <a:endParaRPr baseline="30000" dirty="0"/>
          </a:p>
        </p:txBody>
      </p:sp>
      <p:sp>
        <p:nvSpPr>
          <p:cNvPr id="509" name="Google Shape;509;p5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sp>
        <p:nvSpPr>
          <p:cNvPr id="510" name="Google Shape;510;p5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C8C3BF-DB67-064E-9A49-CBB2B67D6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929" y="1316759"/>
            <a:ext cx="3647140" cy="22516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22E1F0-B931-6849-8833-28C191F26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1334" y="1321652"/>
            <a:ext cx="3542635" cy="22425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F466BFD-7A80-9145-A0F1-3A1526250F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3622" y="4042600"/>
            <a:ext cx="3580348" cy="22281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3EC5D0-1FD8-3E40-937A-3FE4818B6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5929" y="4042600"/>
            <a:ext cx="3585247" cy="22134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96A956-1379-6443-81F2-7FC1B55DAD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1927" y="3727616"/>
            <a:ext cx="806804" cy="19799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D6E502-269E-B04B-A3C5-04CF47B989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228" y="3759959"/>
            <a:ext cx="827402" cy="20200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6E7A29E-CC8F-6540-96C1-3275E80A0E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5527" y="3715547"/>
            <a:ext cx="846382" cy="197999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ED9421-05A2-184F-B6A5-5331681878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74428" y="3727616"/>
            <a:ext cx="827403" cy="20050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FDFD5DF-0427-A844-B937-22A5174B7886}"/>
              </a:ext>
            </a:extLst>
          </p:cNvPr>
          <p:cNvSpPr txBox="1"/>
          <p:nvPr/>
        </p:nvSpPr>
        <p:spPr>
          <a:xfrm>
            <a:off x="5595270" y="407762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63A2BE-A486-7C4E-985E-F8476FCB09C1}"/>
              </a:ext>
            </a:extLst>
          </p:cNvPr>
          <p:cNvSpPr/>
          <p:nvPr/>
        </p:nvSpPr>
        <p:spPr>
          <a:xfrm>
            <a:off x="348452" y="3618854"/>
            <a:ext cx="2057738" cy="270768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EBD97F9-D49E-B44E-BD07-8463782DC58C}"/>
              </a:ext>
            </a:extLst>
          </p:cNvPr>
          <p:cNvSpPr/>
          <p:nvPr/>
        </p:nvSpPr>
        <p:spPr>
          <a:xfrm>
            <a:off x="2622971" y="3615597"/>
            <a:ext cx="2057738" cy="270768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5FF520-04F6-3945-AB0E-5DA62891F120}"/>
              </a:ext>
            </a:extLst>
          </p:cNvPr>
          <p:cNvSpPr txBox="1"/>
          <p:nvPr/>
        </p:nvSpPr>
        <p:spPr>
          <a:xfrm>
            <a:off x="7322171" y="625111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symmetrization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100X reduction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4C7F079-0A49-4346-B3F4-4F8DF1B783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76120" y="1013229"/>
            <a:ext cx="849788" cy="194290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9555DA9-6B17-8941-9F31-51FC21CD3290}"/>
              </a:ext>
            </a:extLst>
          </p:cNvPr>
          <p:cNvSpPr txBox="1"/>
          <p:nvPr/>
        </p:nvSpPr>
        <p:spPr>
          <a:xfrm>
            <a:off x="340584" y="5744189"/>
            <a:ext cx="2088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V1-simple-stub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(not ideal cancellation)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12B63D-2D61-B440-9F12-37B55341E3A4}"/>
              </a:ext>
            </a:extLst>
          </p:cNvPr>
          <p:cNvSpPr txBox="1"/>
          <p:nvPr/>
        </p:nvSpPr>
        <p:spPr>
          <a:xfrm>
            <a:off x="2614429" y="5732624"/>
            <a:ext cx="2052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V2-symm-stub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(good cancellation)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146766-C114-D14C-9614-5542655DACA9}"/>
              </a:ext>
            </a:extLst>
          </p:cNvPr>
          <p:cNvSpPr txBox="1"/>
          <p:nvPr/>
        </p:nvSpPr>
        <p:spPr>
          <a:xfrm>
            <a:off x="189639" y="969019"/>
            <a:ext cx="32910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Single side coupling iris induces dipole and quad fields</a:t>
            </a:r>
          </a:p>
          <a:p>
            <a:pPr marL="233363" marR="0" lvl="0" indent="-233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Coupling hole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symmetrization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racetrack shape incorporated to minimize dipole and quad fields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DCF03E-DB85-494A-B7DE-781750C769DF}"/>
              </a:ext>
            </a:extLst>
          </p:cNvPr>
          <p:cNvSpPr txBox="1"/>
          <p:nvPr/>
        </p:nvSpPr>
        <p:spPr>
          <a:xfrm>
            <a:off x="5537477" y="127463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AF1E041-B7AA-B846-9D1B-670644441526}"/>
              </a:ext>
            </a:extLst>
          </p:cNvPr>
          <p:cNvSpPr txBox="1"/>
          <p:nvPr/>
        </p:nvSpPr>
        <p:spPr>
          <a:xfrm>
            <a:off x="9299598" y="1344705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2184EA-E254-4D41-AC72-E0925C7DCB59}"/>
              </a:ext>
            </a:extLst>
          </p:cNvPr>
          <p:cNvSpPr txBox="1"/>
          <p:nvPr/>
        </p:nvSpPr>
        <p:spPr>
          <a:xfrm>
            <a:off x="9329325" y="4023988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491EAD-695D-6C45-9F0D-8AEF3B28484A}"/>
              </a:ext>
            </a:extLst>
          </p:cNvPr>
          <p:cNvSpPr txBox="1"/>
          <p:nvPr/>
        </p:nvSpPr>
        <p:spPr>
          <a:xfrm>
            <a:off x="7300860" y="3554476"/>
            <a:ext cx="2062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w/o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symmetrization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67C8BE-6C98-7D49-B40E-CFE465137551}"/>
              </a:ext>
            </a:extLst>
          </p:cNvPr>
          <p:cNvSpPr txBox="1"/>
          <p:nvPr/>
        </p:nvSpPr>
        <p:spPr>
          <a:xfrm>
            <a:off x="3522614" y="3404947"/>
            <a:ext cx="507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✅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A7E0831-C8BD-C14E-86E4-DA445BBE7F71}"/>
              </a:ext>
            </a:extLst>
          </p:cNvPr>
          <p:cNvSpPr/>
          <p:nvPr/>
        </p:nvSpPr>
        <p:spPr>
          <a:xfrm>
            <a:off x="7926465" y="1010137"/>
            <a:ext cx="27462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dipole, quad calculated at 50MV/m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1452D2-80C7-F342-A36D-67542CEB7BC6}"/>
              </a:ext>
            </a:extLst>
          </p:cNvPr>
          <p:cNvSpPr txBox="1"/>
          <p:nvPr/>
        </p:nvSpPr>
        <p:spPr>
          <a:xfrm>
            <a:off x="9758622" y="649316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Zenghai Li</a:t>
            </a:r>
          </a:p>
        </p:txBody>
      </p:sp>
    </p:spTree>
    <p:extLst>
      <p:ext uri="{BB962C8B-B14F-4D97-AF65-F5344CB8AC3E}">
        <p14:creationId xmlns:p14="http://schemas.microsoft.com/office/powerpoint/2010/main" val="1372695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Google Shape;1097;p10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RF Source R&amp;D Over the Timescale of the Next P5</a:t>
            </a:r>
            <a:endParaRPr/>
          </a:p>
        </p:txBody>
      </p:sp>
      <p:sp>
        <p:nvSpPr>
          <p:cNvPr id="1098" name="Google Shape;1098;p10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1099" name="Google Shape;1099;p10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100" name="Google Shape;1100;p108"/>
          <p:cNvSpPr txBox="1">
            <a:spLocks noGrp="1"/>
          </p:cNvSpPr>
          <p:nvPr>
            <p:ph type="body" idx="2"/>
          </p:nvPr>
        </p:nvSpPr>
        <p:spPr>
          <a:xfrm>
            <a:off x="800100" y="1037900"/>
            <a:ext cx="10553700" cy="4949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/>
              <a:t>RF source cost is the key driver for gradient and cost </a:t>
            </a: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/>
              <a:t>Significant savings when items procured at scale of LC</a:t>
            </a: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/>
              <a:t>Need to focus R&amp;D on reducing source cost to drive economic argument for high gradient</a:t>
            </a: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/>
          </a:p>
        </p:txBody>
      </p:sp>
      <p:pic>
        <p:nvPicPr>
          <p:cNvPr id="1101" name="Google Shape;1101;p108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100" y="2732900"/>
            <a:ext cx="10462699" cy="28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2" name="Google Shape;1102;p108"/>
          <p:cNvSpPr txBox="1"/>
          <p:nvPr/>
        </p:nvSpPr>
        <p:spPr>
          <a:xfrm>
            <a:off x="709100" y="5438225"/>
            <a:ext cx="10553700" cy="861900"/>
          </a:xfrm>
          <a:prstGeom prst="rect">
            <a:avLst/>
          </a:prstGeom>
          <a:solidFill>
            <a:srgbClr val="1BBDEB">
              <a:alpha val="54189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Understand the Impact on Advanced Collider Concept Enabled by the Goals Defined in the DOE GARD RF Decadal Roadmap</a:t>
            </a:r>
            <a:endParaRPr sz="2200"/>
          </a:p>
        </p:txBody>
      </p:sp>
      <p:sp>
        <p:nvSpPr>
          <p:cNvPr id="1103" name="Google Shape;1103;p108"/>
          <p:cNvSpPr txBox="1"/>
          <p:nvPr/>
        </p:nvSpPr>
        <p:spPr>
          <a:xfrm>
            <a:off x="754650" y="6452525"/>
            <a:ext cx="10644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https://science.energy.gov/~/media/hep/pdf/Reports/DOE_HEP_GARD_RF_Research_Roadmap_Report.pdf</a:t>
            </a:r>
            <a:r>
              <a:rPr lang="en-US"/>
              <a:t>  </a:t>
            </a:r>
            <a:endParaRPr/>
          </a:p>
        </p:txBody>
      </p:sp>
      <p:sp>
        <p:nvSpPr>
          <p:cNvPr id="1104" name="Google Shape;1104;p108"/>
          <p:cNvSpPr txBox="1"/>
          <p:nvPr/>
        </p:nvSpPr>
        <p:spPr>
          <a:xfrm rot="-5400000">
            <a:off x="4653300" y="3749225"/>
            <a:ext cx="2885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Relative Cost</a:t>
            </a:r>
            <a:endParaRPr sz="2000" b="1"/>
          </a:p>
        </p:txBody>
      </p:sp>
      <p:sp>
        <p:nvSpPr>
          <p:cNvPr id="1105" name="Google Shape;1105;p108"/>
          <p:cNvSpPr txBox="1"/>
          <p:nvPr/>
        </p:nvSpPr>
        <p:spPr>
          <a:xfrm>
            <a:off x="1496000" y="2315975"/>
            <a:ext cx="8710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/>
              <a:t>Gradient/Cost Scaling vs. RF Source Cost for Main Linac</a:t>
            </a:r>
            <a:endParaRPr sz="2000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Google Shape;1311;p12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RF Power Requirements</a:t>
            </a:r>
            <a:endParaRPr/>
          </a:p>
        </p:txBody>
      </p:sp>
      <p:sp>
        <p:nvSpPr>
          <p:cNvPr id="1312" name="Google Shape;1312;p12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1313" name="Google Shape;1313;p12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pic>
        <p:nvPicPr>
          <p:cNvPr id="1314" name="Google Shape;1314;p123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650" y="3730425"/>
            <a:ext cx="8014152" cy="3083574"/>
          </a:xfrm>
          <a:prstGeom prst="rect">
            <a:avLst/>
          </a:prstGeom>
          <a:noFill/>
          <a:ln>
            <a:noFill/>
          </a:ln>
        </p:spPr>
      </p:pic>
      <p:sp>
        <p:nvSpPr>
          <p:cNvPr id="1315" name="Google Shape;1315;p123"/>
          <p:cNvSpPr txBox="1">
            <a:spLocks noGrp="1"/>
          </p:cNvSpPr>
          <p:nvPr>
            <p:ph type="body" idx="2"/>
          </p:nvPr>
        </p:nvSpPr>
        <p:spPr>
          <a:xfrm>
            <a:off x="800100" y="1033000"/>
            <a:ext cx="7319100" cy="4954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70 MeV/m 250 ns Flattop (extendible to 700 ns)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~1 microsecond rf pulse, ~30 MW/m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Conservative 2.3X enhancement from cryo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No pulse compression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Ramp power to reduce reflected power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Flip phase at output to reduce thermals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16" name="Google Shape;1316;p123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4574" y="1033000"/>
            <a:ext cx="3414024" cy="25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7" name="Google Shape;1317;p123"/>
          <p:cNvSpPr txBox="1">
            <a:spLocks noGrp="1"/>
          </p:cNvSpPr>
          <p:nvPr>
            <p:ph type="body" idx="2"/>
          </p:nvPr>
        </p:nvSpPr>
        <p:spPr>
          <a:xfrm>
            <a:off x="800100" y="3507850"/>
            <a:ext cx="3548700" cy="2027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/>
              <a:t>One 65 MW klystron every two meters -&gt; Matches CLIC-k rf module power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8" name="Google Shape;1318;p123"/>
          <p:cNvSpPr txBox="1"/>
          <p:nvPr/>
        </p:nvSpPr>
        <p:spPr>
          <a:xfrm>
            <a:off x="10063650" y="4084875"/>
            <a:ext cx="141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latin typeface="Lato"/>
                <a:ea typeface="Lato"/>
                <a:cs typeface="Lato"/>
                <a:sym typeface="Lato"/>
              </a:rPr>
              <a:t>Gradient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9" name="Google Shape;1319;p123"/>
          <p:cNvSpPr txBox="1"/>
          <p:nvPr/>
        </p:nvSpPr>
        <p:spPr>
          <a:xfrm>
            <a:off x="5493425" y="4306150"/>
            <a:ext cx="3286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latin typeface="Lato"/>
                <a:ea typeface="Lato"/>
                <a:cs typeface="Lato"/>
                <a:sym typeface="Lato"/>
              </a:rPr>
              <a:t>Thermals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0" name="Google Shape;1320;p123"/>
          <p:cNvSpPr txBox="1"/>
          <p:nvPr/>
        </p:nvSpPr>
        <p:spPr>
          <a:xfrm>
            <a:off x="8610600" y="1551900"/>
            <a:ext cx="2743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latin typeface="Lato"/>
                <a:ea typeface="Lato"/>
                <a:cs typeface="Lato"/>
                <a:sym typeface="Lato"/>
              </a:rPr>
              <a:t>RF Power</a:t>
            </a:r>
            <a:endParaRPr sz="1600"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0" name="Google Shape;1140;p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2629913"/>
            <a:ext cx="5173984" cy="363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6" name="Google Shape;1136;p11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Gaussian Detuning Provides Required 1st Band Dipole Suppression for Subsequent Bunch, Damping Also Needed</a:t>
            </a:r>
            <a:endParaRPr/>
          </a:p>
        </p:txBody>
      </p:sp>
      <p:sp>
        <p:nvSpPr>
          <p:cNvPr id="1137" name="Google Shape;1137;p11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  <p:sp>
        <p:nvSpPr>
          <p:cNvPr id="1138" name="Google Shape;1138;p11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139" name="Google Shape;1139;p111"/>
          <p:cNvSpPr txBox="1">
            <a:spLocks noGrp="1"/>
          </p:cNvSpPr>
          <p:nvPr>
            <p:ph type="body" idx="2"/>
          </p:nvPr>
        </p:nvSpPr>
        <p:spPr>
          <a:xfrm>
            <a:off x="800100" y="1054175"/>
            <a:ext cx="11188700" cy="49335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dirty="0"/>
              <a:t>Dipole mode wakefields immediate concern for bunch train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dirty="0"/>
              <a:t>4𝜎 Gaussian detuning of 80 cells for dipole mode (1st band) at 𝑓</a:t>
            </a:r>
            <a:r>
              <a:rPr lang="en-US" sz="2100" baseline="-25000" dirty="0"/>
              <a:t>𝑐</a:t>
            </a:r>
            <a:r>
              <a:rPr lang="en-US" sz="2100" dirty="0"/>
              <a:t>=9.5 GHz, w/ ∆𝑓/𝑓</a:t>
            </a:r>
            <a:r>
              <a:rPr lang="en-US" sz="2100" baseline="-25000" dirty="0"/>
              <a:t>𝑐</a:t>
            </a:r>
            <a:r>
              <a:rPr lang="en-US" sz="2100" dirty="0"/>
              <a:t>=5.6%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 dirty="0"/>
              <a:t>First subsequent bunch s = 1m, full train ~75 m in length</a:t>
            </a:r>
            <a:endParaRPr sz="2100" dirty="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 dirty="0"/>
              <a:t>Damping needed to suppress re-coherence</a:t>
            </a: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/>
          </a:p>
        </p:txBody>
      </p:sp>
      <p:pic>
        <p:nvPicPr>
          <p:cNvPr id="1141" name="Google Shape;1141;p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47875" y="2629926"/>
            <a:ext cx="4701092" cy="3630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7977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Google Shape;1147;p112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Distributed Coupling Structures Provide Natural Path to Implement Detuning and Damping of Higher Order Modes  </a:t>
            </a:r>
            <a:endParaRPr/>
          </a:p>
        </p:txBody>
      </p:sp>
      <p:sp>
        <p:nvSpPr>
          <p:cNvPr id="1148" name="Google Shape;1148;p112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sp>
        <p:nvSpPr>
          <p:cNvPr id="1149" name="Google Shape;1149;p112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150" name="Google Shape;1150;p112"/>
          <p:cNvSpPr txBox="1">
            <a:spLocks noGrp="1"/>
          </p:cNvSpPr>
          <p:nvPr>
            <p:ph type="body" idx="2"/>
          </p:nvPr>
        </p:nvSpPr>
        <p:spPr>
          <a:xfrm>
            <a:off x="800100" y="1184425"/>
            <a:ext cx="8186100" cy="48030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Individual cell feeds necessitate adoption of split-block assembly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Perturbation due to joint does not couple to accelerating mode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Exploring gaps in quadrature to damp higher order mode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pic>
        <p:nvPicPr>
          <p:cNvPr id="1151" name="Google Shape;1151;p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2723475"/>
            <a:ext cx="5665751" cy="34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2" name="Google Shape;1152;p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48050" y="1638950"/>
            <a:ext cx="2743200" cy="213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3" name="Google Shape;1153;p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50125" y="4252628"/>
            <a:ext cx="4209900" cy="2605372"/>
          </a:xfrm>
          <a:prstGeom prst="rect">
            <a:avLst/>
          </a:prstGeom>
          <a:noFill/>
          <a:ln>
            <a:noFill/>
          </a:ln>
        </p:spPr>
      </p:pic>
      <p:sp>
        <p:nvSpPr>
          <p:cNvPr id="1154" name="Google Shape;1154;p112"/>
          <p:cNvSpPr txBox="1"/>
          <p:nvPr/>
        </p:nvSpPr>
        <p:spPr>
          <a:xfrm>
            <a:off x="8276650" y="1184425"/>
            <a:ext cx="2286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Detuned Cavity Designs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55" name="Google Shape;1155;p112"/>
          <p:cNvSpPr txBox="1"/>
          <p:nvPr/>
        </p:nvSpPr>
        <p:spPr>
          <a:xfrm>
            <a:off x="8355950" y="3908700"/>
            <a:ext cx="2238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Quadrant Structure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5352787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" name="Google Shape;71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6250" y="2338522"/>
            <a:ext cx="2280285" cy="1989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8350" y="1300175"/>
            <a:ext cx="2590070" cy="1509455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1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Implementation of Slot Damping</a:t>
            </a:r>
            <a:endParaRPr/>
          </a:p>
        </p:txBody>
      </p:sp>
      <p:sp>
        <p:nvSpPr>
          <p:cNvPr id="714" name="Google Shape;714;p1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715" name="Google Shape;715;p1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sp>
        <p:nvSpPr>
          <p:cNvPr id="716" name="Google Shape;716;p18"/>
          <p:cNvSpPr txBox="1">
            <a:spLocks noGrp="1"/>
          </p:cNvSpPr>
          <p:nvPr>
            <p:ph type="body" idx="2"/>
          </p:nvPr>
        </p:nvSpPr>
        <p:spPr>
          <a:xfrm>
            <a:off x="800100" y="1110225"/>
            <a:ext cx="6147600" cy="48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Need to extend to 40 GHz / Optimize coupling / Modes below 10</a:t>
            </a:r>
            <a:r>
              <a:rPr lang="en-US" sz="2400" baseline="30000"/>
              <a:t>4</a:t>
            </a:r>
            <a:r>
              <a:rPr lang="en-US" sz="2400"/>
              <a:t> V/pC/mm/m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NiCr coated damping slots in development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717" name="Google Shape;717;p18"/>
          <p:cNvPicPr preferRelativeResize="0"/>
          <p:nvPr/>
        </p:nvPicPr>
        <p:blipFill rotWithShape="1">
          <a:blip r:embed="rId5">
            <a:alphaModFix/>
          </a:blip>
          <a:srcRect r="46081" b="28128"/>
          <a:stretch/>
        </p:blipFill>
        <p:spPr>
          <a:xfrm>
            <a:off x="752475" y="3223175"/>
            <a:ext cx="4036695" cy="1903149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18"/>
          <p:cNvSpPr txBox="1"/>
          <p:nvPr/>
        </p:nvSpPr>
        <p:spPr>
          <a:xfrm>
            <a:off x="2747950" y="3790250"/>
            <a:ext cx="133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Tapered Slot</a:t>
            </a:r>
            <a:endParaRPr sz="1400" b="0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719" name="Google Shape;719;p18"/>
          <p:cNvCxnSpPr/>
          <p:nvPr/>
        </p:nvCxnSpPr>
        <p:spPr>
          <a:xfrm flipH="1">
            <a:off x="3023800" y="4190450"/>
            <a:ext cx="393300" cy="760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720" name="Google Shape;720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05803" y="2909900"/>
            <a:ext cx="2942487" cy="1702369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18"/>
          <p:cNvSpPr txBox="1"/>
          <p:nvPr/>
        </p:nvSpPr>
        <p:spPr>
          <a:xfrm>
            <a:off x="4797285" y="2504099"/>
            <a:ext cx="168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18"/>
          <p:cNvSpPr txBox="1"/>
          <p:nvPr/>
        </p:nvSpPr>
        <p:spPr>
          <a:xfrm>
            <a:off x="1430800" y="2690100"/>
            <a:ext cx="1683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Vacuum Space Model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18"/>
          <p:cNvSpPr txBox="1"/>
          <p:nvPr/>
        </p:nvSpPr>
        <p:spPr>
          <a:xfrm>
            <a:off x="8778650" y="898800"/>
            <a:ext cx="192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Kick Factor * Q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18"/>
          <p:cNvSpPr txBox="1"/>
          <p:nvPr/>
        </p:nvSpPr>
        <p:spPr>
          <a:xfrm>
            <a:off x="7388948" y="3752224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Cell Prototype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5" name="Google Shape;725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873900" y="4674988"/>
            <a:ext cx="8046720" cy="2132726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18"/>
          <p:cNvSpPr txBox="1"/>
          <p:nvPr/>
        </p:nvSpPr>
        <p:spPr>
          <a:xfrm>
            <a:off x="7037070" y="4064685"/>
            <a:ext cx="36156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H. Xu, NCRF W 17th May 13:30</a:t>
            </a:r>
            <a:r>
              <a:rPr lang="en-US" sz="1800" b="1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pic>
        <p:nvPicPr>
          <p:cNvPr id="727" name="Google Shape;727;p1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 rot="-5400000">
            <a:off x="2352838" y="4995450"/>
            <a:ext cx="1341924" cy="1491802"/>
          </a:xfrm>
          <a:prstGeom prst="rect">
            <a:avLst/>
          </a:prstGeom>
          <a:noFill/>
          <a:ln>
            <a:noFill/>
          </a:ln>
        </p:spPr>
      </p:pic>
      <p:sp>
        <p:nvSpPr>
          <p:cNvPr id="728" name="Google Shape;728;p18"/>
          <p:cNvSpPr txBox="1"/>
          <p:nvPr/>
        </p:nvSpPr>
        <p:spPr>
          <a:xfrm>
            <a:off x="273118" y="5059900"/>
            <a:ext cx="1683000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NiCr Tested at 80K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1" name="Google Shape;1161;p113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8350" y="1300175"/>
            <a:ext cx="3695700" cy="215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2" name="Google Shape;1162;p113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Implementation of Slot Damping</a:t>
            </a:r>
            <a:endParaRPr/>
          </a:p>
        </p:txBody>
      </p:sp>
      <p:sp>
        <p:nvSpPr>
          <p:cNvPr id="1163" name="Google Shape;1163;p113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  <p:sp>
        <p:nvSpPr>
          <p:cNvPr id="1164" name="Google Shape;1164;p113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165" name="Google Shape;1165;p113"/>
          <p:cNvSpPr txBox="1">
            <a:spLocks noGrp="1"/>
          </p:cNvSpPr>
          <p:nvPr>
            <p:ph type="body" idx="2"/>
          </p:nvPr>
        </p:nvSpPr>
        <p:spPr>
          <a:xfrm>
            <a:off x="800100" y="1110225"/>
            <a:ext cx="6147600" cy="4877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Need to extend to 40 GHz / Optimize coupling / Modes below 10</a:t>
            </a:r>
            <a:r>
              <a:rPr lang="en-US" sz="2400" baseline="30000"/>
              <a:t>4</a:t>
            </a:r>
            <a:r>
              <a:rPr lang="en-US" sz="2400"/>
              <a:t> V/pC/mm/m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/>
              <a:t>NiCr coated damping slots in development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66" name="Google Shape;1166;p1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475" y="3223175"/>
            <a:ext cx="7486650" cy="264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7" name="Google Shape;1167;p113"/>
          <p:cNvSpPr txBox="1"/>
          <p:nvPr/>
        </p:nvSpPr>
        <p:spPr>
          <a:xfrm>
            <a:off x="2747950" y="3790250"/>
            <a:ext cx="133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Tapered Slot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168" name="Google Shape;1168;p113"/>
          <p:cNvCxnSpPr/>
          <p:nvPr/>
        </p:nvCxnSpPr>
        <p:spPr>
          <a:xfrm flipH="1">
            <a:off x="3023800" y="4190450"/>
            <a:ext cx="393300" cy="760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69" name="Google Shape;1169;p113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1063" y="2909900"/>
            <a:ext cx="3465575" cy="20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0" name="Google Shape;1170;p1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610600" y="3895175"/>
            <a:ext cx="2350766" cy="2549023"/>
          </a:xfrm>
          <a:prstGeom prst="rect">
            <a:avLst/>
          </a:prstGeom>
          <a:noFill/>
          <a:ln>
            <a:noFill/>
          </a:ln>
        </p:spPr>
      </p:pic>
      <p:sp>
        <p:nvSpPr>
          <p:cNvPr id="1171" name="Google Shape;1171;p113"/>
          <p:cNvSpPr txBox="1"/>
          <p:nvPr/>
        </p:nvSpPr>
        <p:spPr>
          <a:xfrm>
            <a:off x="5424275" y="2448200"/>
            <a:ext cx="1683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Kick Factor</a:t>
            </a:r>
            <a:endParaRPr sz="1800" b="1"/>
          </a:p>
        </p:txBody>
      </p:sp>
      <p:sp>
        <p:nvSpPr>
          <p:cNvPr id="1172" name="Google Shape;1172;p113"/>
          <p:cNvSpPr txBox="1"/>
          <p:nvPr/>
        </p:nvSpPr>
        <p:spPr>
          <a:xfrm>
            <a:off x="1430800" y="2690100"/>
            <a:ext cx="1683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Vacuum Space Model</a:t>
            </a:r>
            <a:endParaRPr sz="1800" b="1"/>
          </a:p>
        </p:txBody>
      </p:sp>
      <p:sp>
        <p:nvSpPr>
          <p:cNvPr id="1173" name="Google Shape;1173;p113"/>
          <p:cNvSpPr txBox="1"/>
          <p:nvPr/>
        </p:nvSpPr>
        <p:spPr>
          <a:xfrm>
            <a:off x="8778650" y="898800"/>
            <a:ext cx="1926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Kick Factor * Q</a:t>
            </a:r>
            <a:endParaRPr sz="1800" b="1"/>
          </a:p>
        </p:txBody>
      </p:sp>
      <p:sp>
        <p:nvSpPr>
          <p:cNvPr id="1174" name="Google Shape;1174;p113"/>
          <p:cNvSpPr txBox="1"/>
          <p:nvPr/>
        </p:nvSpPr>
        <p:spPr>
          <a:xfrm>
            <a:off x="8303674" y="3359975"/>
            <a:ext cx="2879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/>
              <a:t>Damping Slot Prototype</a:t>
            </a:r>
            <a:endParaRPr sz="1800" b="1"/>
          </a:p>
        </p:txBody>
      </p:sp>
    </p:spTree>
    <p:extLst>
      <p:ext uri="{BB962C8B-B14F-4D97-AF65-F5344CB8AC3E}">
        <p14:creationId xmlns:p14="http://schemas.microsoft.com/office/powerpoint/2010/main" val="27199364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US"/>
              <a:t>RF Power Requirements and Cryogenics</a:t>
            </a:r>
            <a:endParaRPr/>
          </a:p>
        </p:txBody>
      </p:sp>
      <p:sp>
        <p:nvSpPr>
          <p:cNvPr id="670" name="Google Shape;670;p1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  <p:sp>
        <p:nvSpPr>
          <p:cNvPr id="671" name="Google Shape;671;p1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ILC Update</a:t>
            </a:r>
            <a:endParaRPr/>
          </a:p>
        </p:txBody>
      </p:sp>
      <p:pic>
        <p:nvPicPr>
          <p:cNvPr id="672" name="Google Shape;67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328135"/>
            <a:ext cx="6553982" cy="2521750"/>
          </a:xfrm>
          <a:prstGeom prst="rect">
            <a:avLst/>
          </a:prstGeom>
          <a:noFill/>
          <a:ln>
            <a:noFill/>
          </a:ln>
        </p:spPr>
      </p:pic>
      <p:sp>
        <p:nvSpPr>
          <p:cNvPr id="673" name="Google Shape;673;p15"/>
          <p:cNvSpPr txBox="1">
            <a:spLocks noGrp="1"/>
          </p:cNvSpPr>
          <p:nvPr>
            <p:ph type="body" idx="2"/>
          </p:nvPr>
        </p:nvSpPr>
        <p:spPr>
          <a:xfrm>
            <a:off x="800100" y="1033000"/>
            <a:ext cx="5222028" cy="49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70 MeV/m 250 ns Flattop (extendible to 700 ns)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~1 microsecond rf pulse, ~30 MW/m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2.3X enhancement from cryo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US" sz="2200"/>
              <a:t>No pulse compression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Ramp power to reduce reflected power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Flip phase at output to reduce thermals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&lt;2.5 kW/m of structure for C3-250/550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/>
              <a:t>15% cooling efficiency with LN</a:t>
            </a:r>
            <a:endParaRPr sz="2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endParaRPr/>
          </a:p>
        </p:txBody>
      </p:sp>
      <p:pic>
        <p:nvPicPr>
          <p:cNvPr id="674" name="Google Shape;674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22128" y="4306322"/>
            <a:ext cx="3118838" cy="2341602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15"/>
          <p:cNvSpPr txBox="1"/>
          <p:nvPr/>
        </p:nvSpPr>
        <p:spPr>
          <a:xfrm>
            <a:off x="4720295" y="4542788"/>
            <a:ext cx="141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Gradient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6" name="Google Shape;676;p15"/>
          <p:cNvSpPr txBox="1"/>
          <p:nvPr/>
        </p:nvSpPr>
        <p:spPr>
          <a:xfrm>
            <a:off x="800100" y="4542788"/>
            <a:ext cx="3286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Thermals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77" name="Google Shape;677;p15"/>
          <p:cNvSpPr txBox="1"/>
          <p:nvPr/>
        </p:nvSpPr>
        <p:spPr>
          <a:xfrm>
            <a:off x="6237169" y="4798170"/>
            <a:ext cx="27432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RF Power</a:t>
            </a:r>
            <a:endParaRPr sz="1600" b="1" i="0" u="none" strike="noStrike" cap="non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78" name="Google Shape;678;p15"/>
          <p:cNvPicPr preferRelativeResize="0"/>
          <p:nvPr/>
        </p:nvPicPr>
        <p:blipFill rotWithShape="1">
          <a:blip r:embed="rId5">
            <a:alphaModFix/>
          </a:blip>
          <a:srcRect t="1366"/>
          <a:stretch/>
        </p:blipFill>
        <p:spPr>
          <a:xfrm>
            <a:off x="9140966" y="1043335"/>
            <a:ext cx="2879806" cy="3602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22128" y="943500"/>
            <a:ext cx="3733800" cy="2771775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15"/>
          <p:cNvSpPr txBox="1"/>
          <p:nvPr/>
        </p:nvSpPr>
        <p:spPr>
          <a:xfrm>
            <a:off x="9380715" y="4777274"/>
            <a:ext cx="240030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sng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M. Breidenbach, CF W 17th May 14:15</a:t>
            </a: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1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" name="Google Shape;1338;p125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5625" y="1004900"/>
            <a:ext cx="3691399" cy="240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9" name="Google Shape;1339;p125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Format and Detector Design Requirements</a:t>
            </a:r>
            <a:endParaRPr/>
          </a:p>
        </p:txBody>
      </p:sp>
      <p:sp>
        <p:nvSpPr>
          <p:cNvPr id="1340" name="Google Shape;1340;p12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  <p:sp>
        <p:nvSpPr>
          <p:cNvPr id="1341" name="Google Shape;1341;p125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342" name="Google Shape;1342;p125"/>
          <p:cNvSpPr txBox="1">
            <a:spLocks noGrp="1"/>
          </p:cNvSpPr>
          <p:nvPr>
            <p:ph type="body" idx="2"/>
          </p:nvPr>
        </p:nvSpPr>
        <p:spPr>
          <a:xfrm>
            <a:off x="800100" y="1042325"/>
            <a:ext cx="10973400" cy="2899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ILC timing structure: Fraction of a percent duty cycle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b="1"/>
              <a:t>Power pulsing possible</a:t>
            </a:r>
            <a:r>
              <a:rPr lang="en-US" sz="1900"/>
              <a:t>, significantly reduce heat load</a:t>
            </a:r>
            <a:endParaRPr sz="1900"/>
          </a:p>
          <a:p>
            <a:pPr marL="914400" lvl="1" indent="-361442" algn="l" rtl="0">
              <a:spcBef>
                <a:spcPts val="0"/>
              </a:spcBef>
              <a:spcAft>
                <a:spcPts val="0"/>
              </a:spcAft>
              <a:buSzPts val="2092"/>
              <a:buChar char="○"/>
            </a:pPr>
            <a:r>
              <a:rPr lang="en-US" sz="1900"/>
              <a:t>Factor of 50-100 power saving for FE analog power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/>
              <a:t>Tracking detectors </a:t>
            </a:r>
            <a:r>
              <a:rPr lang="en-US" sz="1900" b="1"/>
              <a:t>don’t need active cooling</a:t>
            </a:r>
            <a:endParaRPr sz="1900" b="1"/>
          </a:p>
          <a:p>
            <a:pPr marL="914400" lvl="1" indent="-361442" algn="l" rtl="0">
              <a:spcBef>
                <a:spcPts val="0"/>
              </a:spcBef>
              <a:spcAft>
                <a:spcPts val="0"/>
              </a:spcAft>
              <a:buSzPts val="2092"/>
              <a:buChar char="○"/>
            </a:pPr>
            <a:r>
              <a:rPr lang="en-US" sz="1900"/>
              <a:t>Significantly reduction for the material budget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b="1"/>
              <a:t>Triggerless readout</a:t>
            </a:r>
            <a:r>
              <a:rPr lang="en-US" sz="1900"/>
              <a:t> is the baseline</a:t>
            </a: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 b="1" i="1"/>
              <a:t>C</a:t>
            </a:r>
            <a:r>
              <a:rPr lang="en-US" sz="1900" b="1" i="1" baseline="30000"/>
              <a:t>3</a:t>
            </a:r>
            <a:r>
              <a:rPr lang="en-US" sz="1900" b="1" i="1"/>
              <a:t>  time structure is compatible with ILC-like detector overall design and ongoing optimizations</a:t>
            </a:r>
            <a:endParaRPr sz="1900" b="1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/>
          </a:p>
        </p:txBody>
      </p:sp>
      <p:pic>
        <p:nvPicPr>
          <p:cNvPr id="1343" name="Google Shape;1343;p125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3820125"/>
            <a:ext cx="3788649" cy="1647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4" name="Google Shape;1344;p125"/>
          <p:cNvSpPr txBox="1"/>
          <p:nvPr/>
        </p:nvSpPr>
        <p:spPr>
          <a:xfrm>
            <a:off x="800100" y="5420550"/>
            <a:ext cx="30000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 ms long bunch trains at 5 Hz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2820 bunches per train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308ns spacing</a:t>
            </a:r>
            <a:endParaRPr/>
          </a:p>
        </p:txBody>
      </p:sp>
      <p:pic>
        <p:nvPicPr>
          <p:cNvPr id="1345" name="Google Shape;1345;p125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1025" y="3947575"/>
            <a:ext cx="6486273" cy="2278224"/>
          </a:xfrm>
          <a:prstGeom prst="rect">
            <a:avLst/>
          </a:prstGeom>
          <a:noFill/>
          <a:ln>
            <a:noFill/>
          </a:ln>
        </p:spPr>
      </p:pic>
      <p:sp>
        <p:nvSpPr>
          <p:cNvPr id="1346" name="Google Shape;1346;p125"/>
          <p:cNvSpPr txBox="1"/>
          <p:nvPr/>
        </p:nvSpPr>
        <p:spPr>
          <a:xfrm>
            <a:off x="1194425" y="3457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i="1">
                <a:solidFill>
                  <a:srgbClr val="B83A4B"/>
                </a:solidFill>
              </a:rPr>
              <a:t>ILC timing structure</a:t>
            </a:r>
            <a:endParaRPr sz="1700" b="1" i="1">
              <a:solidFill>
                <a:srgbClr val="B83A4B"/>
              </a:solidFill>
            </a:endParaRPr>
          </a:p>
        </p:txBody>
      </p:sp>
      <p:sp>
        <p:nvSpPr>
          <p:cNvPr id="1347" name="Google Shape;1347;p125"/>
          <p:cNvSpPr txBox="1"/>
          <p:nvPr/>
        </p:nvSpPr>
        <p:spPr>
          <a:xfrm>
            <a:off x="6734163" y="3457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i="1">
                <a:solidFill>
                  <a:srgbClr val="B83A4B"/>
                </a:solidFill>
              </a:rPr>
              <a:t>C</a:t>
            </a:r>
            <a:r>
              <a:rPr lang="en-US" sz="1700" b="1" i="1" baseline="30000">
                <a:solidFill>
                  <a:srgbClr val="B83A4B"/>
                </a:solidFill>
              </a:rPr>
              <a:t>3</a:t>
            </a:r>
            <a:r>
              <a:rPr lang="en-US" sz="1700" b="1" i="1">
                <a:solidFill>
                  <a:srgbClr val="B83A4B"/>
                </a:solidFill>
              </a:rPr>
              <a:t> timing structure</a:t>
            </a:r>
            <a:endParaRPr sz="1700" b="1" i="1">
              <a:solidFill>
                <a:srgbClr val="B83A4B"/>
              </a:solidFill>
            </a:endParaRPr>
          </a:p>
        </p:txBody>
      </p:sp>
      <p:sp>
        <p:nvSpPr>
          <p:cNvPr id="1348" name="Google Shape;1348;p125"/>
          <p:cNvSpPr/>
          <p:nvPr/>
        </p:nvSpPr>
        <p:spPr>
          <a:xfrm>
            <a:off x="7330850" y="2248825"/>
            <a:ext cx="3313500" cy="446400"/>
          </a:xfrm>
          <a:prstGeom prst="rect">
            <a:avLst/>
          </a:prstGeom>
          <a:solidFill>
            <a:srgbClr val="FFFF00">
              <a:alpha val="38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0C109-F218-6945-FE90-86069E376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Relevant Text and Recommendations in P5 Report (1)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8C82C-460C-9DC0-8246-58D82594DF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3056E0-970F-663F-816C-CB478F68AB8E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08000" y="956909"/>
            <a:ext cx="10845799" cy="5088681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Section 6.4: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“There are exciting opportunities in the development of (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 new high average power, efficient drivers (RF, lasers, and electron beams), (ii) accelerating structures that can sustain high average power and gradient (metallic, plasma and dielectric)” …”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Normal conducting radio frequency  (RF),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superconducting RF, superconducting magnets, targets, and advanced acceleration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concepts are essential to develop the next generation of accelerators for particle physics.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normal conducting RF program should incorporate innovative concepts such as cryogenic cool copper and distributed coupling.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</a:t>
            </a:r>
            <a:endParaRPr lang="en-US" b="0" dirty="0">
              <a:effectLst/>
            </a:endParaRPr>
          </a:p>
          <a:p>
            <a:pPr lvl="1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Area Recommendation 8: Increase annual funding to the General Accelerator R&amp;D program by $10M per year in 2023 dollars to ensure US leadership in key areas.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“Technical and scientific plans should be developed for test facility projects that could be launched within the next 5–10 years. 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These could include the </a:t>
            </a:r>
            <a:r>
              <a:rPr lang="en-US" sz="1800" b="0" i="0" u="sng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second stage cool copper test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which could develop high gradient normal conducting RF technology.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</a:t>
            </a:r>
            <a:endParaRPr lang="en-US" b="0" dirty="0">
              <a:effectLst/>
            </a:endParaRPr>
          </a:p>
          <a:p>
            <a:pPr lvl="1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Area Recommendation 9: Support generic accelerator R&amp;D with the construction of small scale test facilities. Initiate construction of larger test facilities based on project review, and informed by the collider R&amp;D program.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91575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p1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550 GeV?</a:t>
            </a:r>
            <a:endParaRPr/>
          </a:p>
        </p:txBody>
      </p:sp>
      <p:sp>
        <p:nvSpPr>
          <p:cNvPr id="1385" name="Google Shape;1385;p1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  <p:sp>
        <p:nvSpPr>
          <p:cNvPr id="1386" name="Google Shape;1386;p12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387" name="Google Shape;1387;p128"/>
          <p:cNvSpPr txBox="1">
            <a:spLocks noGrp="1"/>
          </p:cNvSpPr>
          <p:nvPr>
            <p:ph type="body" idx="2"/>
          </p:nvPr>
        </p:nvSpPr>
        <p:spPr>
          <a:xfrm>
            <a:off x="800100" y="1172600"/>
            <a:ext cx="3641700" cy="5045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We propose </a:t>
            </a:r>
            <a:r>
              <a:rPr lang="en-US" sz="1800" b="1"/>
              <a:t>250 GeV</a:t>
            </a:r>
            <a:r>
              <a:rPr lang="en-US" sz="1800"/>
              <a:t> with a relatively inexpensive upgrade to </a:t>
            </a:r>
            <a:r>
              <a:rPr lang="en-US" sz="1800" b="1"/>
              <a:t>550 GeV </a:t>
            </a:r>
            <a:endParaRPr sz="1800" b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An </a:t>
            </a:r>
            <a:r>
              <a:rPr lang="en-US" sz="1800" b="1"/>
              <a:t>orthogonal dataset </a:t>
            </a:r>
            <a:r>
              <a:rPr lang="en-US" sz="1800"/>
              <a:t>at 550 GeV to cross-check a deviation from the SM predictions observed at 250 GeV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From 500 to 550 GeV a factor 2 improvement to the</a:t>
            </a:r>
            <a:r>
              <a:rPr lang="en-US" sz="1800" b="1"/>
              <a:t> top-Yukawa </a:t>
            </a:r>
            <a:r>
              <a:rPr lang="en-US" sz="1800"/>
              <a:t>coupling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O(20%) precision on the Higgs </a:t>
            </a:r>
            <a:r>
              <a:rPr lang="en-US" sz="1800" b="1"/>
              <a:t>self-coupling</a:t>
            </a:r>
            <a:r>
              <a:rPr lang="en-US" sz="1800"/>
              <a:t> would allow to exclude/demonstrate at 5𝜎 models of electroweak baryogenesis </a:t>
            </a:r>
            <a:endParaRPr sz="1800"/>
          </a:p>
        </p:txBody>
      </p:sp>
      <p:pic>
        <p:nvPicPr>
          <p:cNvPr id="1388" name="Google Shape;1388;p128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650" y="1296626"/>
            <a:ext cx="7578225" cy="4588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89" name="Google Shape;1389;p128"/>
          <p:cNvSpPr/>
          <p:nvPr/>
        </p:nvSpPr>
        <p:spPr>
          <a:xfrm>
            <a:off x="4654900" y="4825999"/>
            <a:ext cx="1374000" cy="552900"/>
          </a:xfrm>
          <a:prstGeom prst="rect">
            <a:avLst/>
          </a:prstGeom>
          <a:solidFill>
            <a:srgbClr val="FFFF00">
              <a:alpha val="38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0" name="Google Shape;1390;p128"/>
          <p:cNvSpPr/>
          <p:nvPr/>
        </p:nvSpPr>
        <p:spPr>
          <a:xfrm>
            <a:off x="9726700" y="4826000"/>
            <a:ext cx="2002200" cy="552900"/>
          </a:xfrm>
          <a:prstGeom prst="rect">
            <a:avLst/>
          </a:prstGeom>
          <a:solidFill>
            <a:srgbClr val="FFFF00">
              <a:alpha val="385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6" name="Google Shape;1396;p12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One note on polarization</a:t>
            </a:r>
            <a:endParaRPr/>
          </a:p>
        </p:txBody>
      </p:sp>
      <p:sp>
        <p:nvSpPr>
          <p:cNvPr id="1397" name="Google Shape;1397;p12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  <p:sp>
        <p:nvSpPr>
          <p:cNvPr id="1398" name="Google Shape;1398;p12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399" name="Google Shape;1399;p129"/>
          <p:cNvSpPr txBox="1">
            <a:spLocks noGrp="1"/>
          </p:cNvSpPr>
          <p:nvPr>
            <p:ph type="body" idx="2"/>
          </p:nvPr>
        </p:nvSpPr>
        <p:spPr>
          <a:xfrm>
            <a:off x="614425" y="1104950"/>
            <a:ext cx="4660200" cy="5045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There are extensive comparisons between the FCC-ee plan and the C</a:t>
            </a:r>
            <a:r>
              <a:rPr lang="en-US" sz="1500" baseline="30000"/>
              <a:t>3</a:t>
            </a:r>
            <a:r>
              <a:rPr lang="en-US" sz="1500"/>
              <a:t>/ILC runs that show they are rather compatible to study the Higgs Boson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/>
              <a:t>When analyzing Higgs couplings with SMEFT, 2 ab</a:t>
            </a:r>
            <a:r>
              <a:rPr lang="en-US" sz="1500" baseline="30000"/>
              <a:t>-1</a:t>
            </a:r>
            <a:r>
              <a:rPr lang="en-US" sz="1500"/>
              <a:t> of polarized running is essentially equivalent to 5 ab</a:t>
            </a:r>
            <a:r>
              <a:rPr lang="en-US" sz="1500" baseline="30000"/>
              <a:t>-1</a:t>
            </a:r>
            <a:r>
              <a:rPr lang="en-US" sz="1500"/>
              <a:t> of unpolarized running.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Electron polarization is essential for this.  But, there is almost no difference in the expectation with and without positron polarization.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Positron polarization allows more cross-checks of systematic errors.  We may wish to add it later.</a:t>
            </a:r>
            <a:endParaRPr sz="1500"/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/>
              <a:t>Positron polarization brings a large advantage in multi-TeV running, where the most important cross sections are from  e-</a:t>
            </a:r>
            <a:r>
              <a:rPr lang="en-US" sz="1500" baseline="-25000"/>
              <a:t>L</a:t>
            </a:r>
            <a:r>
              <a:rPr lang="en-US" sz="1500"/>
              <a:t>e+</a:t>
            </a:r>
            <a:r>
              <a:rPr lang="en-US" sz="1500" baseline="-25000"/>
              <a:t>R</a:t>
            </a:r>
            <a:endParaRPr sz="1500" baseline="-25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/>
          </a:p>
        </p:txBody>
      </p:sp>
      <p:pic>
        <p:nvPicPr>
          <p:cNvPr id="1400" name="Google Shape;1400;p129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700" y="1051201"/>
            <a:ext cx="6426900" cy="4933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01" name="Google Shape;1401;p129"/>
          <p:cNvSpPr txBox="1"/>
          <p:nvPr/>
        </p:nvSpPr>
        <p:spPr>
          <a:xfrm>
            <a:off x="8973800" y="1373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arXiv:1708.08912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arXiv:1801.02840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Google Shape;782;p87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465" y="1283875"/>
            <a:ext cx="6945562" cy="5137948"/>
          </a:xfrm>
          <a:prstGeom prst="rect">
            <a:avLst/>
          </a:prstGeom>
          <a:noFill/>
          <a:ln>
            <a:noFill/>
          </a:ln>
        </p:spPr>
      </p:pic>
      <p:sp>
        <p:nvSpPr>
          <p:cNvPr id="783" name="Google Shape;783;p87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Physics: Higgs Production at e</a:t>
            </a:r>
            <a:r>
              <a:rPr lang="en-US" baseline="30000"/>
              <a:t>+</a:t>
            </a:r>
            <a:r>
              <a:rPr lang="en-US"/>
              <a:t>e</a:t>
            </a:r>
            <a:r>
              <a:rPr lang="en-US" baseline="30000"/>
              <a:t>-</a:t>
            </a:r>
            <a:endParaRPr/>
          </a:p>
        </p:txBody>
      </p:sp>
      <p:sp>
        <p:nvSpPr>
          <p:cNvPr id="784" name="Google Shape;784;p87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  <p:sp>
        <p:nvSpPr>
          <p:cNvPr id="785" name="Google Shape;785;p87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786" name="Google Shape;786;p87"/>
          <p:cNvSpPr txBox="1">
            <a:spLocks noGrp="1"/>
          </p:cNvSpPr>
          <p:nvPr>
            <p:ph type="body" idx="2"/>
          </p:nvPr>
        </p:nvSpPr>
        <p:spPr>
          <a:xfrm>
            <a:off x="800100" y="1153625"/>
            <a:ext cx="40113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/>
              <a:t>ZH is dominant at </a:t>
            </a:r>
            <a:r>
              <a:rPr lang="en-US" sz="1800" b="1" dirty="0"/>
              <a:t>250 GeV</a:t>
            </a:r>
            <a:endParaRPr sz="1800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/>
              <a:t>Above </a:t>
            </a:r>
            <a:r>
              <a:rPr lang="en-US" sz="1800" b="1" dirty="0"/>
              <a:t>500 GeV </a:t>
            </a:r>
            <a:endParaRPr sz="1800" b="1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 err="1"/>
              <a:t>Hvv</a:t>
            </a:r>
            <a:r>
              <a:rPr lang="en-US" sz="1800" dirty="0"/>
              <a:t> dominates 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 err="1"/>
              <a:t>ttH</a:t>
            </a:r>
            <a:r>
              <a:rPr lang="en-US" sz="1800" dirty="0"/>
              <a:t> opens up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/>
              <a:t>HH production accessible with ZHH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Delivers a rich physics program</a:t>
            </a:r>
            <a:endParaRPr sz="1300" dirty="0"/>
          </a:p>
        </p:txBody>
      </p:sp>
      <p:pic>
        <p:nvPicPr>
          <p:cNvPr id="787" name="Google Shape;787;p87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5" y="3754750"/>
            <a:ext cx="6368650" cy="1624775"/>
          </a:xfrm>
          <a:prstGeom prst="rect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88" name="Google Shape;788;p87"/>
          <p:cNvSpPr txBox="1"/>
          <p:nvPr/>
        </p:nvSpPr>
        <p:spPr>
          <a:xfrm>
            <a:off x="6966225" y="6356800"/>
            <a:ext cx="408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5"/>
              </a:rPr>
              <a:t>The Energy Frontier 2021 Snowmass Report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8512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4" name="Google Shape;1384;p128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Sustainability </a:t>
            </a:r>
            <a:endParaRPr dirty="0"/>
          </a:p>
        </p:txBody>
      </p:sp>
      <p:sp>
        <p:nvSpPr>
          <p:cNvPr id="1385" name="Google Shape;1385;p128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  <p:sp>
        <p:nvSpPr>
          <p:cNvPr id="1386" name="Google Shape;1386;p128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387" name="Google Shape;1387;p128"/>
          <p:cNvSpPr txBox="1">
            <a:spLocks noGrp="1"/>
          </p:cNvSpPr>
          <p:nvPr>
            <p:ph type="body" idx="2"/>
          </p:nvPr>
        </p:nvSpPr>
        <p:spPr>
          <a:xfrm>
            <a:off x="800100" y="1172600"/>
            <a:ext cx="3641700" cy="50457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 b="1" dirty="0"/>
              <a:t>Sustainability - construction + operations CO</a:t>
            </a:r>
            <a:r>
              <a:rPr lang="en-US" sz="1500" b="1" baseline="-25000" dirty="0"/>
              <a:t>2</a:t>
            </a:r>
            <a:r>
              <a:rPr lang="en-US" sz="1500" b="1" dirty="0"/>
              <a:t> emissions per % sensitivity on couplings</a:t>
            </a: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/>
              <a:t>Polarization and high energy to improve sensitivity</a:t>
            </a: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/>
              <a:t>Construction CO</a:t>
            </a:r>
            <a:r>
              <a:rPr lang="en-US" sz="1500" baseline="-25000" dirty="0"/>
              <a:t>2</a:t>
            </a:r>
            <a:r>
              <a:rPr lang="en-US" sz="1500" dirty="0"/>
              <a:t> emissions → minimize excavation and concrete </a:t>
            </a: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-US" sz="1500" dirty="0"/>
              <a:t>Operations  → limit power, decarbonization of the grid and</a:t>
            </a:r>
            <a:endParaRPr sz="1800" dirty="0"/>
          </a:p>
        </p:txBody>
      </p:sp>
      <p:pic>
        <p:nvPicPr>
          <p:cNvPr id="3" name="Picture 2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85F3E62-FA63-E041-A5AF-2E52EF3FA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3807" y="1172600"/>
            <a:ext cx="6888093" cy="3035294"/>
          </a:xfrm>
          <a:prstGeom prst="rect">
            <a:avLst/>
          </a:prstGeom>
        </p:spPr>
      </p:pic>
      <p:pic>
        <p:nvPicPr>
          <p:cNvPr id="5" name="Picture 4" descr="A mathematical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45CA9A8B-239E-7741-AF9C-6A24CA72E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491" y="5285577"/>
            <a:ext cx="2832100" cy="1358900"/>
          </a:xfrm>
          <a:prstGeom prst="rect">
            <a:avLst/>
          </a:prstGeom>
        </p:spPr>
      </p:pic>
      <p:pic>
        <p:nvPicPr>
          <p:cNvPr id="7" name="Picture 6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26449C40-48DF-E44C-9A47-95F6024202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8537" y="4151041"/>
            <a:ext cx="4381500" cy="1054100"/>
          </a:xfrm>
          <a:prstGeom prst="rect">
            <a:avLst/>
          </a:prstGeom>
        </p:spPr>
      </p:pic>
      <p:pic>
        <p:nvPicPr>
          <p:cNvPr id="9" name="Picture 8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C0E08B98-E89D-E844-A862-C599AE43C6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043" y="4152859"/>
            <a:ext cx="6635321" cy="2205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131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101"/>
          <p:cNvSpPr txBox="1">
            <a:spLocks noGrp="1"/>
          </p:cNvSpPr>
          <p:nvPr>
            <p:ph type="body" idx="1"/>
          </p:nvPr>
        </p:nvSpPr>
        <p:spPr>
          <a:xfrm>
            <a:off x="800100" y="93877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Technical Timeline Only Possible with the Exceptional Progress of ILC and CLIC</a:t>
            </a:r>
            <a:endParaRPr dirty="0"/>
          </a:p>
        </p:txBody>
      </p:sp>
      <p:sp>
        <p:nvSpPr>
          <p:cNvPr id="1014" name="Google Shape;1014;p101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Global Contributions</a:t>
            </a:r>
            <a:endParaRPr/>
          </a:p>
        </p:txBody>
      </p:sp>
      <p:sp>
        <p:nvSpPr>
          <p:cNvPr id="1015" name="Google Shape;1015;p101"/>
          <p:cNvSpPr txBox="1">
            <a:spLocks noGrp="1"/>
          </p:cNvSpPr>
          <p:nvPr>
            <p:ph type="body" idx="2"/>
          </p:nvPr>
        </p:nvSpPr>
        <p:spPr>
          <a:xfrm>
            <a:off x="800100" y="1363175"/>
            <a:ext cx="10553700" cy="23802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49250" algn="l" rtl="0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-US" sz="1900" dirty="0"/>
              <a:t>Benefit from injector complex and beam delivery concepts</a:t>
            </a:r>
            <a:endParaRPr sz="1900" dirty="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-US" sz="1900" dirty="0"/>
              <a:t>Continue to benefit from technological improvement by ILC and CLIC</a:t>
            </a:r>
            <a:endParaRPr sz="1900" dirty="0"/>
          </a:p>
        </p:txBody>
      </p:sp>
      <p:sp>
        <p:nvSpPr>
          <p:cNvPr id="1016" name="Google Shape;1016;p101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  <p:sp>
        <p:nvSpPr>
          <p:cNvPr id="1017" name="Google Shape;1017;p101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  <a:endParaRPr dirty="0"/>
          </a:p>
        </p:txBody>
      </p:sp>
      <p:sp>
        <p:nvSpPr>
          <p:cNvPr id="1018" name="Google Shape;1018;p101"/>
          <p:cNvSpPr txBox="1"/>
          <p:nvPr/>
        </p:nvSpPr>
        <p:spPr>
          <a:xfrm>
            <a:off x="2449268" y="5873246"/>
            <a:ext cx="7255364" cy="503184"/>
          </a:xfrm>
          <a:prstGeom prst="rect">
            <a:avLst/>
          </a:prstGeom>
          <a:solidFill>
            <a:srgbClr val="85DCF4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</a:rPr>
              <a:t>Vibrant International Community for Future Colliders is Essential</a:t>
            </a:r>
            <a:endParaRPr sz="1800" b="1" dirty="0">
              <a:solidFill>
                <a:schemeClr val="dk1"/>
              </a:solidFill>
            </a:endParaRPr>
          </a:p>
        </p:txBody>
      </p:sp>
      <p:sp>
        <p:nvSpPr>
          <p:cNvPr id="1019" name="Google Shape;1019;p101"/>
          <p:cNvSpPr txBox="1"/>
          <p:nvPr/>
        </p:nvSpPr>
        <p:spPr>
          <a:xfrm>
            <a:off x="333375" y="2376900"/>
            <a:ext cx="4498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High Efficiency RF Sources (CLIC)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20" name="Google Shape;1020;p101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25" y="2834550"/>
            <a:ext cx="4545784" cy="2559438"/>
          </a:xfrm>
          <a:prstGeom prst="rect">
            <a:avLst/>
          </a:prstGeom>
          <a:noFill/>
          <a:ln>
            <a:noFill/>
          </a:ln>
        </p:spPr>
      </p:pic>
      <p:sp>
        <p:nvSpPr>
          <p:cNvPr id="1021" name="Google Shape;1021;p101"/>
          <p:cNvSpPr txBox="1"/>
          <p:nvPr/>
        </p:nvSpPr>
        <p:spPr>
          <a:xfrm>
            <a:off x="3315075" y="5270475"/>
            <a:ext cx="175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 u="sng">
                <a:solidFill>
                  <a:schemeClr val="hlink"/>
                </a:solidFill>
                <a:hlinkClick r:id="rId4"/>
              </a:rPr>
              <a:t>I. Sarchev, CERN</a:t>
            </a:r>
            <a:r>
              <a:rPr lang="en-US" i="1"/>
              <a:t>  </a:t>
            </a:r>
            <a:endParaRPr i="1"/>
          </a:p>
        </p:txBody>
      </p:sp>
      <p:pic>
        <p:nvPicPr>
          <p:cNvPr id="1022" name="Google Shape;1022;p101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25" y="4145750"/>
            <a:ext cx="1980825" cy="19370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3" name="Google Shape;1023;p101"/>
          <p:cNvSpPr txBox="1"/>
          <p:nvPr/>
        </p:nvSpPr>
        <p:spPr>
          <a:xfrm>
            <a:off x="5235788" y="2269200"/>
            <a:ext cx="2112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Electron Driven Positron Source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24" name="Google Shape;1024;p101"/>
          <p:cNvPicPr preferRelativeResize="0"/>
          <p:nvPr/>
        </p:nvPicPr>
        <p:blipFill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050" y="3029925"/>
            <a:ext cx="3998851" cy="216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Google Shape;1025;p101"/>
          <p:cNvSpPr txBox="1"/>
          <p:nvPr/>
        </p:nvSpPr>
        <p:spPr>
          <a:xfrm>
            <a:off x="8766750" y="2376900"/>
            <a:ext cx="243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latin typeface="Lato"/>
                <a:ea typeface="Lato"/>
                <a:cs typeface="Lato"/>
                <a:sym typeface="Lato"/>
              </a:rPr>
              <a:t>Nanobeams for IP (ATF)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26" name="Google Shape;1026;p101"/>
          <p:cNvSpPr txBox="1"/>
          <p:nvPr/>
        </p:nvSpPr>
        <p:spPr>
          <a:xfrm>
            <a:off x="9755900" y="5124450"/>
            <a:ext cx="220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7"/>
              </a:rPr>
              <a:t>https://www-atf.kek.jp/atf/</a:t>
            </a:r>
            <a:r>
              <a:rPr lang="en-US"/>
              <a:t> </a:t>
            </a:r>
            <a:endParaRPr/>
          </a:p>
        </p:txBody>
      </p:sp>
      <p:pic>
        <p:nvPicPr>
          <p:cNvPr id="1027" name="Google Shape;1027;p101"/>
          <p:cNvPicPr preferRelativeResize="0"/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869" y="2834543"/>
            <a:ext cx="2743199" cy="2607357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Google Shape;1028;p101"/>
          <p:cNvSpPr txBox="1"/>
          <p:nvPr/>
        </p:nvSpPr>
        <p:spPr>
          <a:xfrm>
            <a:off x="5758096" y="5394000"/>
            <a:ext cx="2112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solidFill>
                  <a:schemeClr val="accent1"/>
                </a:solidFill>
              </a:rPr>
              <a:t>Courtesy of Y. Enomoto</a:t>
            </a:r>
            <a:endParaRPr i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730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0C109-F218-6945-FE90-86069E376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Relevant Text and Recommendations in P5 Report (2)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8C82C-460C-9DC0-8246-58D82594DF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3056E0-970F-663F-816C-CB478F68AB8E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66057" y="956909"/>
            <a:ext cx="11625943" cy="5901091"/>
          </a:xfrm>
          <a:solidFill>
            <a:schemeClr val="bg1"/>
          </a:solidFill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Section 6.5: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“End-to-end designs are needed well before a decision can be made on a project</a:t>
            </a:r>
            <a:r>
              <a:rPr lang="en-US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 order to understand potential performance parameters and costs. These will guide</a:t>
            </a:r>
            <a:r>
              <a:rPr lang="en-US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research priorities and technology development as well as demonstrator facilities. Such</a:t>
            </a:r>
            <a:r>
              <a:rPr lang="en-US" dirty="0"/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early designs will also play a critical role in creating and sustaining the expertise to design such machines. Progress on these end-to-end designs should be evaluated (Recommendation 6).”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</a:t>
            </a:r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R&amp;D efforts in the next five years will inform test facilities as discussed in Section 6.4 for the mid-to-late decade time period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collider design results will set the stage for initiating a demonstrator facility (Recommendation 6), that would feed into future decisions on a potential collider project.”</a:t>
            </a:r>
            <a:endParaRPr lang="en-US" b="0" dirty="0">
              <a:effectLst/>
            </a:endParaRPr>
          </a:p>
          <a:p>
            <a:pPr lvl="1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Area Recommendation 10: To enable targeted R&amp;D before specific collider projects are established in the US, an investment in collider detector R&amp;D funding at the level of $20M per year and collider accelerator R&amp;D at the level of $35M per year in 2023 dollars is warranted.</a:t>
            </a:r>
            <a:endParaRPr lang="en-US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Section 6.9:</a:t>
            </a:r>
            <a:endParaRPr lang="en-US" b="0" dirty="0">
              <a:effectLst/>
            </a:endParaRPr>
          </a:p>
          <a:p>
            <a:pPr lvl="1"/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“Accelerator technologies play a key role in sustainability.”</a:t>
            </a:r>
            <a:endParaRPr lang="en-US" b="0" dirty="0">
              <a:effectLst/>
            </a:endParaRPr>
          </a:p>
          <a:p>
            <a:pPr lvl="1"/>
            <a:r>
              <a:rPr lang="en-US" sz="1800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“Accelerator structure improvements can also play an important role, including higher quality factor, and concepts like cool copper.”</a:t>
            </a:r>
            <a:endParaRPr lang="en-US" b="0" dirty="0">
              <a:effectLst/>
            </a:endParaRPr>
          </a:p>
          <a:p>
            <a:pPr lvl="1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Area Recommendation 20: HEPAP,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potentially in collaboration with international partners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should conduct a dedicated study aiming at developing a sustainability strategy for particle physics.</a:t>
            </a:r>
            <a:endParaRPr lang="en-US" b="0" dirty="0">
              <a:effectLst/>
            </a:endParaRPr>
          </a:p>
          <a:p>
            <a:pPr marL="127000" indent="0">
              <a:buNone/>
            </a:pP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06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0C109-F218-6945-FE90-86069E376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Initial Reaction to P5 Report (Emilio’s Opinion)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8C82C-460C-9DC0-8246-58D82594DF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9E01D8-5713-A710-BB5B-13F396A23BB9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800094" y="1108710"/>
            <a:ext cx="10938516" cy="4878824"/>
          </a:xfrm>
        </p:spPr>
        <p:txBody>
          <a:bodyPr/>
          <a:lstStyle/>
          <a:p>
            <a:r>
              <a:rPr lang="en-US" sz="2300" dirty="0"/>
              <a:t>P5 creates room for a future Higgs Factory!</a:t>
            </a:r>
          </a:p>
          <a:p>
            <a:r>
              <a:rPr lang="en-US" sz="2300" dirty="0"/>
              <a:t>We are in! Report highlighted value that cold copper technology can bring to HEP</a:t>
            </a:r>
          </a:p>
          <a:p>
            <a:r>
              <a:rPr lang="en-US" sz="2300" dirty="0"/>
              <a:t>We will start with targeted push under GARD with the goal of building test capabilities</a:t>
            </a:r>
          </a:p>
          <a:p>
            <a:r>
              <a:rPr lang="en-US" sz="2300" dirty="0"/>
              <a:t>Need to understand timeline for “second stage” tests (injector + one cryomodule)</a:t>
            </a:r>
          </a:p>
          <a:p>
            <a:pPr lvl="1"/>
            <a:r>
              <a:rPr lang="en-US" sz="2300" dirty="0"/>
              <a:t>“Small” scale project ($&lt;50M) vs. mid/large scale which require ”panel” review (Recommendation 6)</a:t>
            </a:r>
          </a:p>
          <a:p>
            <a:r>
              <a:rPr lang="en-US" sz="2300" dirty="0"/>
              <a:t>Future Collider Initiative relies on our connection multiple collider concepts – a highlight in presentation to P5 (next slide)</a:t>
            </a:r>
          </a:p>
          <a:p>
            <a:r>
              <a:rPr lang="en-US" sz="2300" dirty="0"/>
              <a:t>Eager to find areas to collaborate with CLIC (Sustainability? Collider design studies?)</a:t>
            </a:r>
          </a:p>
        </p:txBody>
      </p:sp>
    </p:spTree>
    <p:extLst>
      <p:ext uri="{BB962C8B-B14F-4D97-AF65-F5344CB8AC3E}">
        <p14:creationId xmlns:p14="http://schemas.microsoft.com/office/powerpoint/2010/main" val="241047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" name="Google Shape;997;p100"/>
          <p:cNvSpPr txBox="1">
            <a:spLocks noGrp="1"/>
          </p:cNvSpPr>
          <p:nvPr>
            <p:ph type="body" idx="1"/>
          </p:nvPr>
        </p:nvSpPr>
        <p:spPr>
          <a:xfrm>
            <a:off x="800100" y="938775"/>
            <a:ext cx="10553700" cy="3984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RF Accelerator Technology Essential for All Near-Term Collider Concepts</a:t>
            </a:r>
            <a:endParaRPr/>
          </a:p>
        </p:txBody>
      </p:sp>
      <p:sp>
        <p:nvSpPr>
          <p:cNvPr id="998" name="Google Shape;998;p100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Synergies with Future Colliders</a:t>
            </a:r>
            <a:endParaRPr/>
          </a:p>
        </p:txBody>
      </p:sp>
      <p:sp>
        <p:nvSpPr>
          <p:cNvPr id="999" name="Google Shape;999;p100"/>
          <p:cNvSpPr txBox="1">
            <a:spLocks noGrp="1"/>
          </p:cNvSpPr>
          <p:nvPr>
            <p:ph type="body" idx="2"/>
          </p:nvPr>
        </p:nvSpPr>
        <p:spPr>
          <a:xfrm>
            <a:off x="800100" y="1286975"/>
            <a:ext cx="11439600" cy="44529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Demo is positioned to contribute synergistically or directly to all near-term collider concepts</a:t>
            </a:r>
            <a:endParaRPr dirty="0"/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CLIC - components, damping, fabrication techniques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ILC - options for electron driven positron source based C</a:t>
            </a:r>
            <a:r>
              <a:rPr lang="en-US" baseline="30000" dirty="0"/>
              <a:t>3</a:t>
            </a:r>
            <a:r>
              <a:rPr lang="en-US" dirty="0"/>
              <a:t> technology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Muon Collider - high gradient cryogenic copper cavities in cooling channel, alternative linac for acceleration after cooling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AAC - C</a:t>
            </a:r>
            <a:r>
              <a:rPr lang="en-US" baseline="30000" dirty="0"/>
              <a:t>3</a:t>
            </a:r>
            <a:r>
              <a:rPr lang="en-US" dirty="0"/>
              <a:t> Demo utilized for staging, C</a:t>
            </a:r>
            <a:r>
              <a:rPr lang="en-US" baseline="30000" dirty="0"/>
              <a:t>3</a:t>
            </a:r>
            <a:r>
              <a:rPr lang="en-US" dirty="0"/>
              <a:t> facility multi-TeV energy upgrade reutilizing tunnel, 𝛾𝛾 colliders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- common electron and positron injector linac  from 6 to 20 GeV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b="1" dirty="0"/>
              <a:t>reduce length 3.5X </a:t>
            </a:r>
            <a:r>
              <a:rPr lang="en-US" b="1" u="sng" dirty="0"/>
              <a:t>OR</a:t>
            </a:r>
            <a:r>
              <a:rPr lang="en-US" b="1" dirty="0"/>
              <a:t> reduce rf power 3.5X </a:t>
            </a:r>
            <a:endParaRPr b="1" dirty="0"/>
          </a:p>
        </p:txBody>
      </p:sp>
      <p:sp>
        <p:nvSpPr>
          <p:cNvPr id="1000" name="Google Shape;1000;p100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001" name="Google Shape;1001;p100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CLIC Mini Week</a:t>
            </a:r>
          </a:p>
        </p:txBody>
      </p:sp>
      <p:pic>
        <p:nvPicPr>
          <p:cNvPr id="1002" name="Google Shape;1002;p100"/>
          <p:cNvPicPr preferRelativeResize="0"/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25" y="3647724"/>
            <a:ext cx="2583829" cy="226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3" name="Google Shape;1003;p100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5092" y="3532162"/>
            <a:ext cx="3267071" cy="2381274"/>
          </a:xfrm>
          <a:prstGeom prst="rect">
            <a:avLst/>
          </a:prstGeom>
          <a:noFill/>
          <a:ln>
            <a:noFill/>
          </a:ln>
        </p:spPr>
      </p:pic>
      <p:sp>
        <p:nvSpPr>
          <p:cNvPr id="1004" name="Google Shape;1004;p100"/>
          <p:cNvSpPr txBox="1"/>
          <p:nvPr/>
        </p:nvSpPr>
        <p:spPr>
          <a:xfrm>
            <a:off x="7389350" y="3251700"/>
            <a:ext cx="4035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90% seeds &lt; 8 um-rad with lattice errors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6" name="Google Shape;1006;p100"/>
          <p:cNvPicPr preferRelativeResize="0"/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115" y="3647725"/>
            <a:ext cx="2294960" cy="226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007" name="Google Shape;1007;p100"/>
          <p:cNvSpPr txBox="1">
            <a:spLocks noGrp="1"/>
          </p:cNvSpPr>
          <p:nvPr>
            <p:ph type="body" idx="2"/>
          </p:nvPr>
        </p:nvSpPr>
        <p:spPr>
          <a:xfrm>
            <a:off x="2645025" y="3788170"/>
            <a:ext cx="4370700" cy="18321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Planned test at Argonne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Tracking with Lucretia includes longitudinal and transverse wakes, chromatic effects </a:t>
            </a:r>
            <a:r>
              <a:rPr lang="en-US" dirty="0" err="1"/>
              <a:t>etc</a:t>
            </a:r>
            <a:endParaRPr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dirty="0"/>
              <a:t>Error study is 100 seeds, 100 </a:t>
            </a:r>
            <a:r>
              <a:rPr lang="en-US" dirty="0" err="1"/>
              <a:t>μm</a:t>
            </a:r>
            <a:r>
              <a:rPr lang="en-US" dirty="0"/>
              <a:t> element offsets, 300 </a:t>
            </a:r>
            <a:r>
              <a:rPr lang="en-US" dirty="0" err="1"/>
              <a:t>μrad</a:t>
            </a:r>
            <a:r>
              <a:rPr lang="en-US" dirty="0"/>
              <a:t> element rolls (rms)</a:t>
            </a:r>
            <a:endParaRPr dirty="0"/>
          </a:p>
          <a:p>
            <a:pPr marL="914400" lvl="1" indent="-342392" algn="l" rtl="0">
              <a:spcBef>
                <a:spcPts val="0"/>
              </a:spcBef>
              <a:spcAft>
                <a:spcPts val="0"/>
              </a:spcAft>
              <a:buSzPts val="1792"/>
              <a:buChar char="○"/>
            </a:pPr>
            <a:r>
              <a:rPr lang="en-US" dirty="0"/>
              <a:t>No corrections applied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" name="Google Shape;1018;p101">
            <a:extLst>
              <a:ext uri="{FF2B5EF4-FFF2-40B4-BE49-F238E27FC236}">
                <a16:creationId xmlns:a16="http://schemas.microsoft.com/office/drawing/2014/main" id="{D37C1C72-5363-464A-A25B-3462A49CD728}"/>
              </a:ext>
            </a:extLst>
          </p:cNvPr>
          <p:cNvSpPr txBox="1"/>
          <p:nvPr/>
        </p:nvSpPr>
        <p:spPr>
          <a:xfrm>
            <a:off x="2726836" y="6057857"/>
            <a:ext cx="7255364" cy="503184"/>
          </a:xfrm>
          <a:prstGeom prst="rect">
            <a:avLst/>
          </a:prstGeom>
          <a:solidFill>
            <a:srgbClr val="85DCF4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</a:rPr>
              <a:t>Vibrant International Community for Future Colliders is Essential</a:t>
            </a:r>
            <a:endParaRPr sz="18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77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p85"/>
          <p:cNvSpPr txBox="1">
            <a:spLocks noGrp="1"/>
          </p:cNvSpPr>
          <p:nvPr>
            <p:ph type="title"/>
          </p:nvPr>
        </p:nvSpPr>
        <p:spPr>
          <a:xfrm>
            <a:off x="800100" y="2615992"/>
            <a:ext cx="10553700" cy="1213800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A novel route to a linear </a:t>
            </a:r>
            <a:r>
              <a:rPr lang="en-US" b="1" dirty="0" err="1"/>
              <a:t>e</a:t>
            </a:r>
            <a:r>
              <a:rPr lang="en-US" b="1" baseline="30000" dirty="0" err="1"/>
              <a:t>+</a:t>
            </a:r>
            <a:r>
              <a:rPr lang="en-US" b="1" dirty="0" err="1"/>
              <a:t>e</a:t>
            </a:r>
            <a:r>
              <a:rPr lang="en-US" b="1" baseline="30000" dirty="0"/>
              <a:t>-</a:t>
            </a:r>
            <a:r>
              <a:rPr lang="en-US" b="1" dirty="0"/>
              <a:t> collider</a:t>
            </a:r>
            <a:endParaRPr b="1" dirty="0"/>
          </a:p>
        </p:txBody>
      </p:sp>
      <p:sp>
        <p:nvSpPr>
          <p:cNvPr id="747" name="Google Shape;747;p85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501F1F-7377-BE80-8941-28E69C566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600" y="3882438"/>
            <a:ext cx="7303770" cy="2361311"/>
          </a:xfrm>
          <a:prstGeom prst="rect">
            <a:avLst/>
          </a:prstGeom>
        </p:spPr>
      </p:pic>
      <p:sp>
        <p:nvSpPr>
          <p:cNvPr id="814" name="Google Shape;814;p89"/>
          <p:cNvSpPr txBox="1">
            <a:spLocks noGrp="1"/>
          </p:cNvSpPr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          Accelerator Complex</a:t>
            </a:r>
            <a:endParaRPr/>
          </a:p>
        </p:txBody>
      </p:sp>
      <p:sp>
        <p:nvSpPr>
          <p:cNvPr id="815" name="Google Shape;815;p89"/>
          <p:cNvSpPr txBox="1">
            <a:spLocks noGrp="1"/>
          </p:cNvSpPr>
          <p:nvPr>
            <p:ph type="sldNum" idx="12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816" name="Google Shape;816;p89"/>
          <p:cNvSpPr txBox="1">
            <a:spLocks noGrp="1"/>
          </p:cNvSpPr>
          <p:nvPr>
            <p:ph type="subTitle" idx="3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</p:spPr>
        <p:txBody>
          <a:bodyPr spcFirstLastPara="1" wrap="square" lIns="0" tIns="45700" rIns="91425" bIns="45700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Snowmass</a:t>
            </a:r>
            <a:endParaRPr/>
          </a:p>
        </p:txBody>
      </p:sp>
      <p:sp>
        <p:nvSpPr>
          <p:cNvPr id="817" name="Google Shape;817;p89"/>
          <p:cNvSpPr txBox="1">
            <a:spLocks noGrp="1"/>
          </p:cNvSpPr>
          <p:nvPr>
            <p:ph type="body" idx="2"/>
          </p:nvPr>
        </p:nvSpPr>
        <p:spPr>
          <a:xfrm>
            <a:off x="800100" y="1030476"/>
            <a:ext cx="6529725" cy="2406217"/>
          </a:xfrm>
          <a:prstGeom prst="rect">
            <a:avLst/>
          </a:prstGeom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8 km footprint for 250/550 GeV </a:t>
            </a:r>
            <a:r>
              <a:rPr lang="en-US" sz="1800" dirty="0" err="1"/>
              <a:t>CoM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dk1"/>
                </a:solidFill>
              </a:rPr>
              <a:t>⟹</a:t>
            </a:r>
            <a:r>
              <a:rPr lang="en-US" sz="1800" dirty="0"/>
              <a:t> 70/120 MeV/m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Large portions of accelerator complex compatible between LC technologies 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/>
              <a:t>Beam delivery / IP modified from ILC (1.5 km for 550 GeV </a:t>
            </a:r>
            <a:r>
              <a:rPr lang="en-US" sz="1800" dirty="0" err="1"/>
              <a:t>CoM</a:t>
            </a:r>
            <a:r>
              <a:rPr lang="en-US" sz="1800" dirty="0"/>
              <a:t>), compatible w/ ILC-like detector</a:t>
            </a:r>
            <a:endParaRPr sz="18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 dirty="0"/>
              <a:t>Damping rings and injectors to be optimized with CLIC as baseline</a:t>
            </a: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818" name="Google Shape;818;p8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100" y="101775"/>
            <a:ext cx="704150" cy="738775"/>
          </a:xfrm>
          <a:prstGeom prst="rect">
            <a:avLst/>
          </a:prstGeom>
          <a:noFill/>
          <a:ln>
            <a:noFill/>
          </a:ln>
        </p:spPr>
      </p:pic>
      <p:sp>
        <p:nvSpPr>
          <p:cNvPr id="820" name="Google Shape;820;p89"/>
          <p:cNvSpPr txBox="1"/>
          <p:nvPr/>
        </p:nvSpPr>
        <p:spPr>
          <a:xfrm>
            <a:off x="0" y="3240681"/>
            <a:ext cx="5220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C</a:t>
            </a:r>
            <a:r>
              <a:rPr lang="en-US" sz="1600" b="1" baseline="30000" dirty="0"/>
              <a:t>3</a:t>
            </a:r>
            <a:r>
              <a:rPr lang="en-US" sz="1600" b="1" dirty="0"/>
              <a:t> Parameters</a:t>
            </a:r>
            <a:endParaRPr sz="1600" b="1" dirty="0"/>
          </a:p>
        </p:txBody>
      </p:sp>
      <p:sp>
        <p:nvSpPr>
          <p:cNvPr id="821" name="Google Shape;821;p89"/>
          <p:cNvSpPr txBox="1"/>
          <p:nvPr/>
        </p:nvSpPr>
        <p:spPr>
          <a:xfrm>
            <a:off x="6036505" y="3544963"/>
            <a:ext cx="4847814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/>
              <a:t>C</a:t>
            </a:r>
            <a:r>
              <a:rPr lang="en-US" sz="1600" b="1" baseline="30000" dirty="0"/>
              <a:t>3</a:t>
            </a:r>
            <a:r>
              <a:rPr lang="en-US" sz="1600" b="1" dirty="0"/>
              <a:t> - 8 km Footprint for 250/550 GeV (to scale)</a:t>
            </a:r>
            <a:endParaRPr sz="1600" b="1" dirty="0"/>
          </a:p>
        </p:txBody>
      </p:sp>
      <p:pic>
        <p:nvPicPr>
          <p:cNvPr id="822" name="Google Shape;822;p89"/>
          <p:cNvPicPr preferRelativeResize="0"/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021" y="3557575"/>
            <a:ext cx="4516579" cy="3179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3" name="Google Shape;823;p89"/>
          <p:cNvPicPr preferRelativeResize="0"/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2344" y="4453319"/>
            <a:ext cx="3314493" cy="1390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4" name="Google Shape;824;p89"/>
          <p:cNvPicPr preferRelativeResize="0"/>
          <p:nvPr/>
        </p:nvPicPr>
        <p:blipFill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648" y="1151025"/>
            <a:ext cx="3336477" cy="2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5" name="Google Shape;825;p89"/>
          <p:cNvSpPr txBox="1"/>
          <p:nvPr/>
        </p:nvSpPr>
        <p:spPr>
          <a:xfrm>
            <a:off x="7329825" y="898800"/>
            <a:ext cx="31122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C</a:t>
            </a:r>
            <a:r>
              <a:rPr lang="en-US" sz="1600" b="1" baseline="30000"/>
              <a:t>3</a:t>
            </a:r>
            <a:r>
              <a:rPr lang="en-US" sz="1600" b="1"/>
              <a:t> Main Linac Cryomodule</a:t>
            </a:r>
            <a:endParaRPr sz="16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/>
              <a:t>9 m (600 MeV/ 1 GeV)</a:t>
            </a:r>
            <a:endParaRPr sz="16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LAC Interior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3584</Words>
  <Application>Microsoft Macintosh PowerPoint</Application>
  <PresentationFormat>Widescreen</PresentationFormat>
  <Paragraphs>581</Paragraphs>
  <Slides>44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Lato</vt:lpstr>
      <vt:lpstr>Calibri</vt:lpstr>
      <vt:lpstr>Arial</vt:lpstr>
      <vt:lpstr>Roboto</vt:lpstr>
      <vt:lpstr>SLAC Interior Slides</vt:lpstr>
      <vt:lpstr>SLAC Covers/Title Slides</vt:lpstr>
      <vt:lpstr>SLAC Interior Slides</vt:lpstr>
      <vt:lpstr>C3 Status and Plans</vt:lpstr>
      <vt:lpstr>Acknowledgements</vt:lpstr>
      <vt:lpstr>What’s Next for the Energy Frontier?</vt:lpstr>
      <vt:lpstr>C3 Relevant Text and Recommendations in P5 Report (1)</vt:lpstr>
      <vt:lpstr>C3 Relevant Text and Recommendations in P5 Report (2)</vt:lpstr>
      <vt:lpstr>C3 Initial Reaction to P5 Report (Emilio’s Opinion)</vt:lpstr>
      <vt:lpstr>Synergies with Future Colliders</vt:lpstr>
      <vt:lpstr>A novel route to a linear e+e- collider</vt:lpstr>
      <vt:lpstr>           Accelerator Complex</vt:lpstr>
      <vt:lpstr>          Technical Timeline for 250/550 GeV CoM </vt:lpstr>
      <vt:lpstr>Ongoing Technological Development</vt:lpstr>
      <vt:lpstr>Alignment and Vibrations</vt:lpstr>
      <vt:lpstr>Beam Dynamics and Luminosity Studies</vt:lpstr>
      <vt:lpstr>Two Cell Assembly for High Power Test</vt:lpstr>
      <vt:lpstr>Typical (Highest Gradient) Performance</vt:lpstr>
      <vt:lpstr>Breakdown Statistics</vt:lpstr>
      <vt:lpstr>Power Consumption and Sustainability</vt:lpstr>
      <vt:lpstr>Quarter Cryomodule (QCM)</vt:lpstr>
      <vt:lpstr>Outlook</vt:lpstr>
      <vt:lpstr>The Complete C3 Demonstrator</vt:lpstr>
      <vt:lpstr>Conclusions</vt:lpstr>
      <vt:lpstr>Questions?</vt:lpstr>
      <vt:lpstr>Additional Material</vt:lpstr>
      <vt:lpstr>Breakthrough in the Performance of RF Accelerators</vt:lpstr>
      <vt:lpstr>Cryo-Copper: Enabling Efficient High-Gradient Operation </vt:lpstr>
      <vt:lpstr>C3   Cool Copper Collider</vt:lpstr>
      <vt:lpstr>           Table of Parameters</vt:lpstr>
      <vt:lpstr>Full Parameters</vt:lpstr>
      <vt:lpstr>C3 Demonstration R&amp;D Plan</vt:lpstr>
      <vt:lpstr>Upgrade Options</vt:lpstr>
      <vt:lpstr>Further Cavity Optimization Possible</vt:lpstr>
      <vt:lpstr>RF Source R&amp;D Over the Timescale of the Next P5</vt:lpstr>
      <vt:lpstr>RF Power Requirements</vt:lpstr>
      <vt:lpstr>Gaussian Detuning Provides Required 1st Band Dipole Suppression for Subsequent Bunch, Damping Also Needed</vt:lpstr>
      <vt:lpstr>Distributed Coupling Structures Provide Natural Path to Implement Detuning and Damping of Higher Order Modes  </vt:lpstr>
      <vt:lpstr>Implementation of Slot Damping</vt:lpstr>
      <vt:lpstr>Implementation of Slot Damping</vt:lpstr>
      <vt:lpstr>RF Power Requirements and Cryogenics</vt:lpstr>
      <vt:lpstr>Beam Format and Detector Design Requirements</vt:lpstr>
      <vt:lpstr>Why 550 GeV?</vt:lpstr>
      <vt:lpstr>One note on polarization</vt:lpstr>
      <vt:lpstr>Physics: Higgs Production at e+e-</vt:lpstr>
      <vt:lpstr>Sustainability </vt:lpstr>
      <vt:lpstr>Global Contributions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C3  The Cool Copper Collider and Normal Conducting RF</dc:title>
  <cp:lastModifiedBy>Nanni, Emilio Alessandro</cp:lastModifiedBy>
  <cp:revision>21</cp:revision>
  <dcterms:modified xsi:type="dcterms:W3CDTF">2023-12-12T05:17:24Z</dcterms:modified>
</cp:coreProperties>
</file>