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15" r:id="rId2"/>
    <p:sldId id="341" r:id="rId3"/>
    <p:sldId id="2497" r:id="rId4"/>
    <p:sldId id="2478" r:id="rId5"/>
    <p:sldId id="2477" r:id="rId6"/>
    <p:sldId id="342" r:id="rId7"/>
    <p:sldId id="2499" r:id="rId8"/>
    <p:sldId id="2492" r:id="rId9"/>
    <p:sldId id="2500" r:id="rId10"/>
    <p:sldId id="2501" r:id="rId11"/>
    <p:sldId id="2503" r:id="rId12"/>
    <p:sldId id="2502" r:id="rId13"/>
    <p:sldId id="2479" r:id="rId14"/>
    <p:sldId id="2505" r:id="rId15"/>
    <p:sldId id="2506" r:id="rId16"/>
    <p:sldId id="2480" r:id="rId17"/>
    <p:sldId id="2504" r:id="rId18"/>
    <p:sldId id="2507" r:id="rId19"/>
    <p:sldId id="2508" r:id="rId20"/>
    <p:sldId id="2486" r:id="rId21"/>
    <p:sldId id="2509" r:id="rId22"/>
    <p:sldId id="2490" r:id="rId23"/>
    <p:sldId id="343" r:id="rId24"/>
    <p:sldId id="2510" r:id="rId25"/>
    <p:sldId id="2491" r:id="rId26"/>
    <p:sldId id="2496" r:id="rId27"/>
    <p:sldId id="251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5200"/>
    <a:srgbClr val="009193"/>
    <a:srgbClr val="FF40FF"/>
    <a:srgbClr val="FF8200"/>
    <a:srgbClr val="00FF10"/>
    <a:srgbClr val="0432FF"/>
    <a:srgbClr val="C59500"/>
    <a:srgbClr val="1DF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97"/>
    <p:restoredTop sz="94686"/>
  </p:normalViewPr>
  <p:slideViewPr>
    <p:cSldViewPr snapToGrid="0" snapToObjects="1">
      <p:cViewPr varScale="1">
        <p:scale>
          <a:sx n="115" d="100"/>
          <a:sy n="115" d="100"/>
        </p:scale>
        <p:origin x="232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154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/>
            <a:t>Introduction to Project VULCAN</a:t>
          </a:r>
          <a:br>
            <a:rPr lang="en-US" dirty="0"/>
          </a:br>
          <a:endParaRPr lang="en-US" dirty="0"/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/>
            <a:t>CLEAR Experiment</a:t>
          </a:r>
          <a:br>
            <a:rPr lang="en-US"/>
          </a:br>
          <a:endParaRPr lang="en-US"/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/>
            <a:t>Accelerator Design Study</a:t>
          </a:r>
          <a:br>
            <a:rPr lang="en-US"/>
          </a:br>
          <a:endParaRPr lang="en-US"/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/>
            <a:t>Accelerator Design Summary</a:t>
          </a:r>
          <a:br>
            <a:rPr lang="en-US"/>
          </a:br>
          <a:endParaRPr lang="en-US"/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/>
            <a:t>Next Steps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chemeClr val="accent4">
            <a:lumMod val="60000"/>
            <a:lumOff val="40000"/>
          </a:schemeClr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chemeClr val="accent4">
            <a:lumMod val="60000"/>
            <a:lumOff val="40000"/>
          </a:schemeClr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chemeClr val="accent4">
            <a:lumMod val="60000"/>
            <a:lumOff val="40000"/>
          </a:schemeClr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chemeClr val="accent4">
            <a:lumMod val="60000"/>
            <a:lumOff val="40000"/>
          </a:schemeClr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chemeClr val="accent4">
            <a:lumMod val="60000"/>
            <a:lumOff val="40000"/>
          </a:schemeClr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/>
            <a:t>Introduction to Project VULCAN</a:t>
          </a:r>
          <a:br>
            <a:rPr lang="en-US" dirty="0"/>
          </a:br>
          <a:endParaRPr lang="en-US" dirty="0"/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/>
            <a:t>CLEAR Experiment</a:t>
          </a:r>
          <a:br>
            <a:rPr lang="en-US"/>
          </a:br>
          <a:endParaRPr lang="en-US"/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/>
            <a:t>Accelerator Design Study</a:t>
          </a:r>
          <a:br>
            <a:rPr lang="en-US"/>
          </a:br>
          <a:endParaRPr lang="en-US"/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/>
            <a:t>Accelerator Design Summary</a:t>
          </a:r>
          <a:br>
            <a:rPr lang="en-US"/>
          </a:br>
          <a:endParaRPr lang="en-US"/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/>
            <a:t>Next Steps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chemeClr val="accent3">
            <a:lumMod val="20000"/>
            <a:lumOff val="80000"/>
          </a:schemeClr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chemeClr val="accent4">
            <a:lumMod val="60000"/>
            <a:lumOff val="40000"/>
          </a:schemeClr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chemeClr val="accent4">
            <a:lumMod val="60000"/>
            <a:lumOff val="40000"/>
          </a:schemeClr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chemeClr val="accent4">
            <a:lumMod val="60000"/>
            <a:lumOff val="40000"/>
          </a:schemeClr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chemeClr val="accent4">
            <a:lumMod val="60000"/>
            <a:lumOff val="40000"/>
          </a:schemeClr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/>
            <a:t>Introduction to Project VULCAN</a:t>
          </a:r>
          <a:br>
            <a:rPr lang="en-US" dirty="0"/>
          </a:br>
          <a:endParaRPr lang="en-US" dirty="0"/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/>
            <a:t>CLEAR Experiment</a:t>
          </a:r>
          <a:br>
            <a:rPr lang="en-US"/>
          </a:br>
          <a:endParaRPr lang="en-US"/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/>
            <a:t>Accelerator Design Study</a:t>
          </a:r>
          <a:br>
            <a:rPr lang="en-US"/>
          </a:br>
          <a:endParaRPr lang="en-US"/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/>
            <a:t>Accelerator Design Summary</a:t>
          </a:r>
          <a:br>
            <a:rPr lang="en-US"/>
          </a:br>
          <a:endParaRPr lang="en-US"/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/>
            <a:t>Next Steps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chemeClr val="accent4">
            <a:lumMod val="40000"/>
            <a:lumOff val="60000"/>
          </a:schemeClr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chemeClr val="accent3">
            <a:lumMod val="20000"/>
            <a:lumOff val="80000"/>
          </a:schemeClr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chemeClr val="accent4">
            <a:lumMod val="60000"/>
            <a:lumOff val="40000"/>
          </a:schemeClr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chemeClr val="accent4">
            <a:lumMod val="60000"/>
            <a:lumOff val="40000"/>
          </a:schemeClr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chemeClr val="accent4">
            <a:lumMod val="60000"/>
            <a:lumOff val="40000"/>
          </a:schemeClr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/>
            <a:t>Introduction to Project VULCAN</a:t>
          </a:r>
          <a:br>
            <a:rPr lang="en-US" dirty="0"/>
          </a:br>
          <a:endParaRPr lang="en-US" dirty="0"/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/>
            <a:t>CLEAR Experiment</a:t>
          </a:r>
          <a:br>
            <a:rPr lang="en-US"/>
          </a:br>
          <a:endParaRPr lang="en-US"/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/>
            <a:t>Accelerator Design Study</a:t>
          </a:r>
          <a:br>
            <a:rPr lang="en-US"/>
          </a:br>
          <a:endParaRPr lang="en-US"/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/>
            <a:t>Accelerator Design Summary</a:t>
          </a:r>
          <a:br>
            <a:rPr lang="en-US"/>
          </a:br>
          <a:endParaRPr lang="en-US"/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/>
            <a:t>Next Steps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chemeClr val="accent4">
            <a:lumMod val="40000"/>
            <a:lumOff val="60000"/>
          </a:schemeClr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chemeClr val="accent4">
            <a:lumMod val="40000"/>
            <a:lumOff val="60000"/>
          </a:schemeClr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chemeClr val="accent3">
            <a:lumMod val="20000"/>
            <a:lumOff val="80000"/>
          </a:schemeClr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chemeClr val="accent4">
            <a:lumMod val="60000"/>
            <a:lumOff val="40000"/>
          </a:schemeClr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chemeClr val="accent4">
            <a:lumMod val="60000"/>
            <a:lumOff val="40000"/>
          </a:schemeClr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/>
            <a:t>Introduction to Project VULCAN</a:t>
          </a:r>
          <a:br>
            <a:rPr lang="en-US" dirty="0"/>
          </a:br>
          <a:endParaRPr lang="en-US" dirty="0"/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/>
            <a:t>CLEAR Experiment</a:t>
          </a:r>
          <a:br>
            <a:rPr lang="en-US"/>
          </a:br>
          <a:endParaRPr lang="en-US"/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/>
            <a:t>Accelerator Design Study</a:t>
          </a:r>
          <a:br>
            <a:rPr lang="en-US"/>
          </a:br>
          <a:endParaRPr lang="en-US"/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/>
            <a:t>Accelerator Design Summary</a:t>
          </a:r>
          <a:br>
            <a:rPr lang="en-US"/>
          </a:br>
          <a:endParaRPr lang="en-US"/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/>
            <a:t>Next Steps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chemeClr val="accent4">
            <a:lumMod val="40000"/>
            <a:lumOff val="60000"/>
          </a:schemeClr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chemeClr val="accent4">
            <a:lumMod val="40000"/>
            <a:lumOff val="60000"/>
          </a:schemeClr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chemeClr val="accent4">
            <a:lumMod val="60000"/>
            <a:lumOff val="40000"/>
          </a:schemeClr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chemeClr val="accent3">
            <a:lumMod val="20000"/>
            <a:lumOff val="80000"/>
          </a:schemeClr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chemeClr val="accent4">
            <a:lumMod val="60000"/>
            <a:lumOff val="40000"/>
          </a:schemeClr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/>
            <a:t>Introduction to Project VULCAN</a:t>
          </a:r>
          <a:br>
            <a:rPr lang="en-US" dirty="0"/>
          </a:br>
          <a:endParaRPr lang="en-US" dirty="0"/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/>
            <a:t>CLEAR Experiment</a:t>
          </a:r>
          <a:br>
            <a:rPr lang="en-US"/>
          </a:br>
          <a:endParaRPr lang="en-US"/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/>
            <a:t>Accelerator Design Study</a:t>
          </a:r>
          <a:br>
            <a:rPr lang="en-US"/>
          </a:br>
          <a:endParaRPr lang="en-US"/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/>
            <a:t>Accelerator Design Summary</a:t>
          </a:r>
          <a:br>
            <a:rPr lang="en-US"/>
          </a:br>
          <a:endParaRPr lang="en-US"/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/>
            <a:t>Next Steps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chemeClr val="accent4">
            <a:lumMod val="40000"/>
            <a:lumOff val="60000"/>
          </a:schemeClr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chemeClr val="accent4">
            <a:lumMod val="40000"/>
            <a:lumOff val="60000"/>
          </a:schemeClr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chemeClr val="accent4">
            <a:lumMod val="60000"/>
            <a:lumOff val="40000"/>
          </a:schemeClr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chemeClr val="accent4">
            <a:lumMod val="40000"/>
            <a:lumOff val="60000"/>
          </a:schemeClr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chemeClr val="accent3">
            <a:lumMod val="20000"/>
            <a:lumOff val="80000"/>
          </a:schemeClr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Introduction to Project VULCAN</a:t>
          </a:r>
          <a:br>
            <a:rPr lang="en-US" sz="1900" kern="1200" dirty="0"/>
          </a:br>
          <a:endParaRPr lang="en-US" sz="1900" kern="1200" dirty="0"/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CLEAR Experiment</a:t>
          </a:r>
          <a:br>
            <a:rPr lang="en-US" sz="1900" kern="1200"/>
          </a:br>
          <a:endParaRPr lang="en-US" sz="1900" kern="1200"/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Study</a:t>
          </a:r>
          <a:br>
            <a:rPr lang="en-US" sz="1900" kern="1200"/>
          </a:br>
          <a:endParaRPr lang="en-US" sz="1900" kern="1200"/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Summary</a:t>
          </a:r>
          <a:br>
            <a:rPr lang="en-US" sz="1900" kern="1200"/>
          </a:br>
          <a:endParaRPr lang="en-US" sz="1900" kern="1200"/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Next Steps</a:t>
          </a:r>
        </a:p>
      </dsp:txBody>
      <dsp:txXfrm>
        <a:off x="885752" y="3838026"/>
        <a:ext cx="10490271" cy="7668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Introduction to Project VULCAN</a:t>
          </a:r>
          <a:br>
            <a:rPr lang="en-US" sz="1900" kern="1200" dirty="0"/>
          </a:br>
          <a:endParaRPr lang="en-US" sz="1900" kern="1200" dirty="0"/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CLEAR Experiment</a:t>
          </a:r>
          <a:br>
            <a:rPr lang="en-US" sz="1900" kern="1200"/>
          </a:br>
          <a:endParaRPr lang="en-US" sz="1900" kern="1200"/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Study</a:t>
          </a:r>
          <a:br>
            <a:rPr lang="en-US" sz="1900" kern="1200"/>
          </a:br>
          <a:endParaRPr lang="en-US" sz="1900" kern="1200"/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Summary</a:t>
          </a:r>
          <a:br>
            <a:rPr lang="en-US" sz="1900" kern="1200"/>
          </a:br>
          <a:endParaRPr lang="en-US" sz="1900" kern="1200"/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Next Steps</a:t>
          </a:r>
        </a:p>
      </dsp:txBody>
      <dsp:txXfrm>
        <a:off x="885752" y="3838026"/>
        <a:ext cx="10490271" cy="7668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Introduction to Project VULCAN</a:t>
          </a:r>
          <a:br>
            <a:rPr lang="en-US" sz="1900" kern="1200" dirty="0"/>
          </a:br>
          <a:endParaRPr lang="en-US" sz="1900" kern="1200" dirty="0"/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CLEAR Experiment</a:t>
          </a:r>
          <a:br>
            <a:rPr lang="en-US" sz="1900" kern="1200"/>
          </a:br>
          <a:endParaRPr lang="en-US" sz="1900" kern="1200"/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Study</a:t>
          </a:r>
          <a:br>
            <a:rPr lang="en-US" sz="1900" kern="1200"/>
          </a:br>
          <a:endParaRPr lang="en-US" sz="1900" kern="1200"/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Summary</a:t>
          </a:r>
          <a:br>
            <a:rPr lang="en-US" sz="1900" kern="1200"/>
          </a:br>
          <a:endParaRPr lang="en-US" sz="1900" kern="1200"/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Next Steps</a:t>
          </a:r>
        </a:p>
      </dsp:txBody>
      <dsp:txXfrm>
        <a:off x="885752" y="3838026"/>
        <a:ext cx="10490271" cy="7668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Introduction to Project VULCAN</a:t>
          </a:r>
          <a:br>
            <a:rPr lang="en-US" sz="1900" kern="1200" dirty="0"/>
          </a:br>
          <a:endParaRPr lang="en-US" sz="1900" kern="1200" dirty="0"/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CLEAR Experiment</a:t>
          </a:r>
          <a:br>
            <a:rPr lang="en-US" sz="1900" kern="1200"/>
          </a:br>
          <a:endParaRPr lang="en-US" sz="1900" kern="1200"/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Study</a:t>
          </a:r>
          <a:br>
            <a:rPr lang="en-US" sz="1900" kern="1200"/>
          </a:br>
          <a:endParaRPr lang="en-US" sz="1900" kern="1200"/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Summary</a:t>
          </a:r>
          <a:br>
            <a:rPr lang="en-US" sz="1900" kern="1200"/>
          </a:br>
          <a:endParaRPr lang="en-US" sz="1900" kern="1200"/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Next Steps</a:t>
          </a:r>
        </a:p>
      </dsp:txBody>
      <dsp:txXfrm>
        <a:off x="885752" y="3838026"/>
        <a:ext cx="10490271" cy="7668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Introduction to Project VULCAN</a:t>
          </a:r>
          <a:br>
            <a:rPr lang="en-US" sz="1900" kern="1200" dirty="0"/>
          </a:br>
          <a:endParaRPr lang="en-US" sz="1900" kern="1200" dirty="0"/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CLEAR Experiment</a:t>
          </a:r>
          <a:br>
            <a:rPr lang="en-US" sz="1900" kern="1200"/>
          </a:br>
          <a:endParaRPr lang="en-US" sz="1900" kern="1200"/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Study</a:t>
          </a:r>
          <a:br>
            <a:rPr lang="en-US" sz="1900" kern="1200"/>
          </a:br>
          <a:endParaRPr lang="en-US" sz="1900" kern="1200"/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Summary</a:t>
          </a:r>
          <a:br>
            <a:rPr lang="en-US" sz="1900" kern="1200"/>
          </a:br>
          <a:endParaRPr lang="en-US" sz="1900" kern="1200"/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Next Steps</a:t>
          </a:r>
        </a:p>
      </dsp:txBody>
      <dsp:txXfrm>
        <a:off x="885752" y="3838026"/>
        <a:ext cx="10490271" cy="7668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Introduction to Project VULCAN</a:t>
          </a:r>
          <a:br>
            <a:rPr lang="en-US" sz="1900" kern="1200" dirty="0"/>
          </a:br>
          <a:endParaRPr lang="en-US" sz="1900" kern="1200" dirty="0"/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CLEAR Experiment</a:t>
          </a:r>
          <a:br>
            <a:rPr lang="en-US" sz="1900" kern="1200"/>
          </a:br>
          <a:endParaRPr lang="en-US" sz="1900" kern="1200"/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Study</a:t>
          </a:r>
          <a:br>
            <a:rPr lang="en-US" sz="1900" kern="1200"/>
          </a:br>
          <a:endParaRPr lang="en-US" sz="1900" kern="1200"/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Accelerator Design Summary</a:t>
          </a:r>
          <a:br>
            <a:rPr lang="en-US" sz="1900" kern="1200"/>
          </a:br>
          <a:endParaRPr lang="en-US" sz="1900" kern="1200"/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Next Steps</a:t>
          </a:r>
        </a:p>
      </dsp:txBody>
      <dsp:txXfrm>
        <a:off x="885752" y="3838026"/>
        <a:ext cx="10490271" cy="766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27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Laurence Wroe | An Electron-Driven Neutron Source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mailto:laurence.wroe@cern.ch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841932"/>
            <a:ext cx="11376025" cy="2153265"/>
          </a:xfrm>
        </p:spPr>
        <p:txBody>
          <a:bodyPr/>
          <a:lstStyle/>
          <a:p>
            <a:pPr algn="ctr"/>
            <a:r>
              <a:rPr lang="en-GB" sz="4400" b="1" i="0" dirty="0">
                <a:solidFill>
                  <a:srgbClr val="1A63A0"/>
                </a:solidFill>
                <a:effectLst/>
                <a:latin typeface="Roboto" panose="020F0502020204030204" pitchFamily="34" charset="0"/>
              </a:rPr>
              <a:t>An Electron-</a:t>
            </a:r>
            <a:r>
              <a:rPr lang="en-GB" sz="4400" dirty="0">
                <a:solidFill>
                  <a:srgbClr val="1A63A0"/>
                </a:solidFill>
                <a:latin typeface="Roboto" panose="020F0502020204030204" pitchFamily="34" charset="0"/>
              </a:rPr>
              <a:t>D</a:t>
            </a:r>
            <a:r>
              <a:rPr lang="en-GB" sz="4400" b="1" i="0" dirty="0">
                <a:solidFill>
                  <a:srgbClr val="1A63A0"/>
                </a:solidFill>
                <a:effectLst/>
                <a:latin typeface="Roboto" panose="020F0502020204030204" pitchFamily="34" charset="0"/>
              </a:rPr>
              <a:t>riven Neutron Source</a:t>
            </a:r>
            <a:endParaRPr lang="en-GB" b="0" i="0" dirty="0">
              <a:solidFill>
                <a:srgbClr val="777777"/>
              </a:solidFill>
              <a:effectLst/>
              <a:latin typeface="Roboto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374" y="4479727"/>
            <a:ext cx="4786584" cy="1793810"/>
          </a:xfrm>
        </p:spPr>
        <p:txBody>
          <a:bodyPr/>
          <a:lstStyle/>
          <a:p>
            <a:endParaRPr lang="en-GB" sz="1800" i="1" dirty="0"/>
          </a:p>
          <a:p>
            <a:r>
              <a:rPr lang="en-GB" sz="2000" i="1" dirty="0"/>
              <a:t>Laurence Wroe</a:t>
            </a:r>
            <a:r>
              <a:rPr lang="en-GB" sz="2000" dirty="0"/>
              <a:t> </a:t>
            </a:r>
            <a:r>
              <a:rPr lang="en-GB" sz="2000" i="1" dirty="0"/>
              <a:t>(CERN, ATS-DO)</a:t>
            </a:r>
            <a:br>
              <a:rPr lang="en-GB" sz="2000" i="1" dirty="0"/>
            </a:br>
            <a:r>
              <a:rPr lang="en-GB" sz="1800" i="1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laurence.wroe@cern.ch</a:t>
            </a:r>
            <a:endParaRPr lang="en-GB" sz="1800" i="1" dirty="0">
              <a:solidFill>
                <a:srgbClr val="0432FF"/>
              </a:solidFill>
            </a:endParaRPr>
          </a:p>
          <a:p>
            <a:endParaRPr lang="en-GB" sz="1800" dirty="0"/>
          </a:p>
          <a:p>
            <a:r>
              <a:rPr lang="en-GB" sz="1600" i="1" dirty="0"/>
              <a:t>Steinar </a:t>
            </a:r>
            <a:r>
              <a:rPr lang="en-GB" sz="1600" i="1" dirty="0" err="1"/>
              <a:t>Stapnes</a:t>
            </a:r>
            <a:r>
              <a:rPr lang="en-GB" sz="1600" i="1" dirty="0"/>
              <a:t>, Walter </a:t>
            </a:r>
            <a:r>
              <a:rPr lang="en-GB" sz="1600" i="1" dirty="0" err="1"/>
              <a:t>Wuensch</a:t>
            </a:r>
            <a:r>
              <a:rPr lang="en-GB" sz="1600" i="1" dirty="0"/>
              <a:t>, Andrea Latina, Roberto </a:t>
            </a:r>
            <a:r>
              <a:rPr lang="en-GB" sz="1600" i="1" dirty="0" err="1"/>
              <a:t>Corsini</a:t>
            </a:r>
            <a:r>
              <a:rPr lang="en-GB" sz="1600" i="1" dirty="0"/>
              <a:t>, Javier Olivares </a:t>
            </a:r>
            <a:r>
              <a:rPr lang="en-GB" sz="1600" i="1" dirty="0" err="1"/>
              <a:t>Herrados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2042F0-3240-7F7B-CFC8-B75201490054}"/>
              </a:ext>
            </a:extLst>
          </p:cNvPr>
          <p:cNvSpPr txBox="1">
            <a:spLocks/>
          </p:cNvSpPr>
          <p:nvPr/>
        </p:nvSpPr>
        <p:spPr>
          <a:xfrm>
            <a:off x="566489" y="5333361"/>
            <a:ext cx="2496321" cy="54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7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 dirty="0">
              <a:solidFill>
                <a:srgbClr val="0432FF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B55BD6E-4102-4E6C-F171-BA4158C3E923}"/>
              </a:ext>
            </a:extLst>
          </p:cNvPr>
          <p:cNvGrpSpPr/>
          <p:nvPr/>
        </p:nvGrpSpPr>
        <p:grpSpPr>
          <a:xfrm>
            <a:off x="8249473" y="3390090"/>
            <a:ext cx="3500162" cy="3225659"/>
            <a:chOff x="8581678" y="3217678"/>
            <a:chExt cx="3727115" cy="343481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36E75B8-4DD2-F38F-C7F9-20A5DD026895}"/>
                </a:ext>
              </a:extLst>
            </p:cNvPr>
            <p:cNvGrpSpPr/>
            <p:nvPr/>
          </p:nvGrpSpPr>
          <p:grpSpPr>
            <a:xfrm>
              <a:off x="8581678" y="3217678"/>
              <a:ext cx="2980388" cy="3009636"/>
              <a:chOff x="8677331" y="3308840"/>
              <a:chExt cx="3514669" cy="3549160"/>
            </a:xfrm>
          </p:grpSpPr>
          <p:pic>
            <p:nvPicPr>
              <p:cNvPr id="1028" name="Picture 4" descr="Home | CLIC Detector and Physics">
                <a:extLst>
                  <a:ext uri="{FF2B5EF4-FFF2-40B4-BE49-F238E27FC236}">
                    <a16:creationId xmlns:a16="http://schemas.microsoft.com/office/drawing/2014/main" id="{0ECDB647-C5CF-F10B-2D33-C79997344AF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95679" y="4361679"/>
                <a:ext cx="2496321" cy="24963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42" name="Picture 18" descr="Santa Hat Cartoon Clipart, Christmas Hat, Cartoon, Christmas PNG and Vector  with Transparent Background for Free Download">
                <a:extLst>
                  <a:ext uri="{FF2B5EF4-FFF2-40B4-BE49-F238E27FC236}">
                    <a16:creationId xmlns:a16="http://schemas.microsoft.com/office/drawing/2014/main" id="{89FA5EEF-8BFD-455D-AC12-BE51096938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434190" flipH="1">
                <a:off x="8677331" y="3308840"/>
                <a:ext cx="2192338" cy="21923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8FD26D0-B174-0C3B-8BB6-7AB889CC7EA5}"/>
                </a:ext>
              </a:extLst>
            </p:cNvPr>
            <p:cNvSpPr txBox="1"/>
            <p:nvPr/>
          </p:nvSpPr>
          <p:spPr>
            <a:xfrm>
              <a:off x="8968531" y="6226436"/>
              <a:ext cx="3340262" cy="4260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i="1" dirty="0"/>
                <a:t>CLIC Mini-Week 2023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8323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18 October,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Compact, Pulsed Neutron Facility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1088015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5105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A1A638-0899-61FA-3084-45DF9489D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340426"/>
            <a:ext cx="11376024" cy="4608512"/>
          </a:xfrm>
        </p:spPr>
        <p:txBody>
          <a:bodyPr>
            <a:normAutofit/>
          </a:bodyPr>
          <a:lstStyle/>
          <a:p>
            <a:pPr lvl="1"/>
            <a:r>
              <a:rPr lang="en-US" sz="2800" b="1" dirty="0"/>
              <a:t>VULCAN requirements:</a:t>
            </a:r>
          </a:p>
          <a:p>
            <a:pPr lvl="2"/>
            <a:r>
              <a:rPr lang="en-US" sz="2700" dirty="0"/>
              <a:t>Compactness</a:t>
            </a:r>
          </a:p>
          <a:p>
            <a:pPr lvl="2"/>
            <a:r>
              <a:rPr lang="en-US" sz="2700" dirty="0"/>
              <a:t>Affordability</a:t>
            </a:r>
          </a:p>
          <a:p>
            <a:pPr lvl="2"/>
            <a:r>
              <a:rPr lang="en-US" sz="2700" dirty="0"/>
              <a:t>Efficiency</a:t>
            </a:r>
          </a:p>
          <a:p>
            <a:pPr lvl="2"/>
            <a:r>
              <a:rPr lang="en-US" sz="2700" dirty="0"/>
              <a:t>Pulsed particle beam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4DC75E-5870-152A-9A9F-8D20A28BE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type of accelerator?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A0D4C-B2DB-C977-E6D1-9851E7F2F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69395-B7B5-7FB8-6F6F-6BCFFBED3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77581-0E36-ED2F-1102-D177DC4A2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B13781C4-7E8A-5863-2065-81283CB82F55}"/>
              </a:ext>
            </a:extLst>
          </p:cNvPr>
          <p:cNvSpPr/>
          <p:nvPr/>
        </p:nvSpPr>
        <p:spPr>
          <a:xfrm>
            <a:off x="4786008" y="2154495"/>
            <a:ext cx="1076528" cy="2821380"/>
          </a:xfrm>
          <a:prstGeom prst="rightBrac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xplosion 1 7">
            <a:extLst>
              <a:ext uri="{FF2B5EF4-FFF2-40B4-BE49-F238E27FC236}">
                <a16:creationId xmlns:a16="http://schemas.microsoft.com/office/drawing/2014/main" id="{4C8D8A52-4BB5-DAA1-45FB-D797861C0447}"/>
              </a:ext>
            </a:extLst>
          </p:cNvPr>
          <p:cNvSpPr/>
          <p:nvPr/>
        </p:nvSpPr>
        <p:spPr>
          <a:xfrm>
            <a:off x="6096000" y="528761"/>
            <a:ext cx="5921475" cy="5921475"/>
          </a:xfrm>
          <a:prstGeom prst="irregularSeal1">
            <a:avLst/>
          </a:prstGeom>
          <a:solidFill>
            <a:srgbClr val="FFFF00"/>
          </a:solidFill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High </a:t>
            </a:r>
          </a:p>
          <a:p>
            <a:pPr algn="ctr"/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Gradient</a:t>
            </a:r>
            <a:br>
              <a:rPr lang="en-US" sz="32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Electron</a:t>
            </a:r>
            <a:br>
              <a:rPr lang="en-US" sz="32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3200" dirty="0" err="1">
                <a:solidFill>
                  <a:schemeClr val="bg2">
                    <a:lumMod val="10000"/>
                  </a:schemeClr>
                </a:solidFill>
              </a:rPr>
              <a:t>Linac</a:t>
            </a:r>
            <a:br>
              <a:rPr lang="en-US" sz="32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243491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Specification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BFC41-B809-5540-B09D-AFCC4BAA0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623F2D48-9057-4D4F-823C-01F63A3A6F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4932671"/>
              </p:ext>
            </p:extLst>
          </p:nvPr>
        </p:nvGraphicFramePr>
        <p:xfrm>
          <a:off x="2122715" y="1387668"/>
          <a:ext cx="7946570" cy="466773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944222">
                  <a:extLst>
                    <a:ext uri="{9D8B030D-6E8A-4147-A177-3AD203B41FA5}">
                      <a16:colId xmlns:a16="http://schemas.microsoft.com/office/drawing/2014/main" val="1784709364"/>
                    </a:ext>
                  </a:extLst>
                </a:gridCol>
                <a:gridCol w="2501174">
                  <a:extLst>
                    <a:ext uri="{9D8B030D-6E8A-4147-A177-3AD203B41FA5}">
                      <a16:colId xmlns:a16="http://schemas.microsoft.com/office/drawing/2014/main" val="1951019962"/>
                    </a:ext>
                  </a:extLst>
                </a:gridCol>
                <a:gridCol w="2501174">
                  <a:extLst>
                    <a:ext uri="{9D8B030D-6E8A-4147-A177-3AD203B41FA5}">
                      <a16:colId xmlns:a16="http://schemas.microsoft.com/office/drawing/2014/main" val="2087021709"/>
                    </a:ext>
                  </a:extLst>
                </a:gridCol>
              </a:tblGrid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Parameter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Value (at target)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Unit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560595913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Energy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35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MeV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969136092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Energy Spread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&lt; 5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MeV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82485704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Beam Size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&lt; 9 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mm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484379809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e- Train Duration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&lt; 1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µs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028425045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Repetition Rate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100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Hz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94698932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endParaRPr lang="en-US" sz="2000" b="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240556222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e- Train Charge 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(e- Beam Power)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Maximise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(&gt; 1)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nC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kW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784719670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34913283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Facility Footprint 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~ 15 x 5 x 2.5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m</a:t>
                      </a:r>
                      <a:r>
                        <a:rPr lang="en-US" sz="2000" b="0" baseline="30000" dirty="0"/>
                        <a:t>3</a:t>
                      </a:r>
                      <a:endParaRPr lang="en-US" sz="2000" b="0" dirty="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373751856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Facility Cost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1-5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M€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236404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061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Optimisation</a:t>
            </a:r>
            <a:r>
              <a:rPr lang="en-US" dirty="0"/>
              <a:t> - High-Level Choices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88B79484-4153-ED01-8FAD-7DDC01830563}"/>
              </a:ext>
            </a:extLst>
          </p:cNvPr>
          <p:cNvSpPr txBox="1">
            <a:spLocks/>
          </p:cNvSpPr>
          <p:nvPr/>
        </p:nvSpPr>
        <p:spPr>
          <a:xfrm>
            <a:off x="407988" y="1592263"/>
            <a:ext cx="11376025" cy="47087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/>
              <a:t>Cost, compactness and charge heavily dependent on: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Frequency choice 	(S-, C- or X-band 	- 	vary)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 source 		(Single Klystron 	-	vary power, set by market)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Accelerating structure	(Choose TW		-	&lt; 1 µs, pulse compressor)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Injector			(Choose thermionic)</a:t>
            </a:r>
            <a:endParaRPr lang="en-US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Assume other ancillaries (diagnostics, vacuum system, correctors, cooling + HVAC etc.) are a constant cost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54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Optimisation</a:t>
            </a:r>
            <a:r>
              <a:rPr lang="en-US" dirty="0"/>
              <a:t> Process Step 1: RF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943BF31-4CEC-FC87-9E32-8A47ADC4181C}"/>
              </a:ext>
            </a:extLst>
          </p:cNvPr>
          <p:cNvSpPr/>
          <p:nvPr/>
        </p:nvSpPr>
        <p:spPr>
          <a:xfrm>
            <a:off x="407988" y="1704373"/>
            <a:ext cx="4182894" cy="748834"/>
          </a:xfrm>
          <a:prstGeom prst="roundRect">
            <a:avLst/>
          </a:prstGeom>
          <a:solidFill>
            <a:srgbClr val="FF8200"/>
          </a:solidFill>
          <a:ln>
            <a:solidFill>
              <a:srgbClr val="FF8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RF structure </a:t>
            </a:r>
            <a:r>
              <a:rPr lang="en-US" sz="2000" dirty="0" err="1"/>
              <a:t>FoMs</a:t>
            </a:r>
            <a:r>
              <a:rPr lang="en-US" sz="2000" dirty="0"/>
              <a:t> (f, R, Q, v</a:t>
            </a:r>
            <a:r>
              <a:rPr lang="en-US" sz="2000" baseline="-25000" dirty="0"/>
              <a:t>g</a:t>
            </a:r>
            <a:r>
              <a:rPr lang="en-US" sz="2000" dirty="0"/>
              <a:t>)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1B57CE54-CDE1-6118-BF7D-0BD25D732A11}"/>
              </a:ext>
            </a:extLst>
          </p:cNvPr>
          <p:cNvSpPr/>
          <p:nvPr/>
        </p:nvSpPr>
        <p:spPr>
          <a:xfrm>
            <a:off x="5370963" y="2447012"/>
            <a:ext cx="608911" cy="61714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E719333-6203-3A11-44C7-94B8A3F69875}"/>
              </a:ext>
            </a:extLst>
          </p:cNvPr>
          <p:cNvSpPr/>
          <p:nvPr/>
        </p:nvSpPr>
        <p:spPr>
          <a:xfrm>
            <a:off x="4968702" y="1719729"/>
            <a:ext cx="2348138" cy="748834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RF Klystron (</a:t>
            </a:r>
            <a:r>
              <a:rPr lang="en-US" sz="2000" dirty="0" err="1"/>
              <a:t>t</a:t>
            </a:r>
            <a:r>
              <a:rPr lang="en-US" sz="2000" baseline="-25000" dirty="0" err="1"/>
              <a:t>k</a:t>
            </a:r>
            <a:r>
              <a:rPr lang="en-US" sz="2000" dirty="0"/>
              <a:t>, P)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08FBBAD-92E9-1BE1-6C4A-C755A8C4B508}"/>
              </a:ext>
            </a:extLst>
          </p:cNvPr>
          <p:cNvSpPr/>
          <p:nvPr/>
        </p:nvSpPr>
        <p:spPr>
          <a:xfrm>
            <a:off x="7601119" y="1723828"/>
            <a:ext cx="4182894" cy="74883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Pulse Compressor (f, </a:t>
            </a:r>
            <a:r>
              <a:rPr lang="en-US" sz="2000" dirty="0" err="1"/>
              <a:t>t</a:t>
            </a:r>
            <a:r>
              <a:rPr lang="en-US" sz="2000" baseline="-25000" dirty="0" err="1"/>
              <a:t>k</a:t>
            </a:r>
            <a:r>
              <a:rPr lang="en-US" sz="2000" dirty="0"/>
              <a:t>, </a:t>
            </a:r>
            <a:r>
              <a:rPr lang="en-US" sz="2000" dirty="0" err="1"/>
              <a:t>t</a:t>
            </a:r>
            <a:r>
              <a:rPr lang="en-US" sz="2000" baseline="-25000" dirty="0" err="1"/>
              <a:t>t</a:t>
            </a:r>
            <a:r>
              <a:rPr lang="en-US" sz="2000" dirty="0"/>
              <a:t>, </a:t>
            </a:r>
            <a:r>
              <a:rPr lang="en-US" sz="2000" dirty="0" err="1"/>
              <a:t>t</a:t>
            </a:r>
            <a:r>
              <a:rPr lang="en-US" sz="2000" baseline="-25000" dirty="0" err="1"/>
              <a:t>f</a:t>
            </a:r>
            <a:r>
              <a:rPr lang="en-US" sz="2000" dirty="0"/>
              <a:t>, Q)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32DB4B6-06D8-2FD8-E5BF-72D2152AFAE8}"/>
              </a:ext>
            </a:extLst>
          </p:cNvPr>
          <p:cNvSpPr/>
          <p:nvPr/>
        </p:nvSpPr>
        <p:spPr>
          <a:xfrm>
            <a:off x="407988" y="3072952"/>
            <a:ext cx="11376025" cy="74883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Vary accelerating structure number of cells (N) and train length (</a:t>
            </a:r>
            <a:r>
              <a:rPr lang="en-US" dirty="0" err="1"/>
              <a:t>t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1DF141BB-9C5C-6CF2-3FA8-42C8DFD50548}"/>
              </a:ext>
            </a:extLst>
          </p:cNvPr>
          <p:cNvSpPr/>
          <p:nvPr/>
        </p:nvSpPr>
        <p:spPr>
          <a:xfrm>
            <a:off x="1845356" y="2451007"/>
            <a:ext cx="608911" cy="617140"/>
          </a:xfrm>
          <a:prstGeom prst="downArrow">
            <a:avLst/>
          </a:prstGeom>
          <a:solidFill>
            <a:srgbClr val="FF8200"/>
          </a:solidFill>
          <a:ln>
            <a:solidFill>
              <a:srgbClr val="FF8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194AA3EE-9F51-97C4-9C44-DCF6EE6CD6F8}"/>
              </a:ext>
            </a:extLst>
          </p:cNvPr>
          <p:cNvSpPr/>
          <p:nvPr/>
        </p:nvSpPr>
        <p:spPr>
          <a:xfrm>
            <a:off x="8896570" y="2442158"/>
            <a:ext cx="608911" cy="61714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96CB174D-57D4-2D7D-3FE6-A7C77FC691D0}"/>
              </a:ext>
            </a:extLst>
          </p:cNvPr>
          <p:cNvSpPr/>
          <p:nvPr/>
        </p:nvSpPr>
        <p:spPr>
          <a:xfrm>
            <a:off x="5370963" y="3811131"/>
            <a:ext cx="608911" cy="617140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89BE584-73A6-227C-7C36-FEC749554D45}"/>
              </a:ext>
            </a:extLst>
          </p:cNvPr>
          <p:cNvSpPr/>
          <p:nvPr/>
        </p:nvSpPr>
        <p:spPr>
          <a:xfrm>
            <a:off x="407988" y="4463158"/>
            <a:ext cx="11376025" cy="74883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Calculate maximum charge accelerated </a:t>
            </a:r>
          </a:p>
          <a:p>
            <a:pPr algn="ctr"/>
            <a:r>
              <a:rPr lang="en-US" dirty="0"/>
              <a:t>Limited by either beam loading or maximum klystron power </a:t>
            </a:r>
          </a:p>
        </p:txBody>
      </p:sp>
    </p:spTree>
    <p:extLst>
      <p:ext uri="{BB962C8B-B14F-4D97-AF65-F5344CB8AC3E}">
        <p14:creationId xmlns:p14="http://schemas.microsoft.com/office/powerpoint/2010/main" val="138899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  <p:bldP spid="12" grpId="0" animBg="1"/>
      <p:bldP spid="14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XLS based structure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943BF31-4CEC-FC87-9E32-8A47ADC4181C}"/>
              </a:ext>
            </a:extLst>
          </p:cNvPr>
          <p:cNvSpPr/>
          <p:nvPr/>
        </p:nvSpPr>
        <p:spPr>
          <a:xfrm>
            <a:off x="407988" y="3358072"/>
            <a:ext cx="4182894" cy="748834"/>
          </a:xfrm>
          <a:prstGeom prst="roundRect">
            <a:avLst/>
          </a:prstGeom>
          <a:solidFill>
            <a:srgbClr val="FF8200"/>
          </a:solidFill>
          <a:ln>
            <a:solidFill>
              <a:srgbClr val="FF8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RF structure </a:t>
            </a:r>
            <a:r>
              <a:rPr lang="en-US" sz="2000" dirty="0" err="1"/>
              <a:t>FoMs</a:t>
            </a:r>
            <a:r>
              <a:rPr lang="en-US" sz="2000" dirty="0"/>
              <a:t> (f, R, Q, v</a:t>
            </a:r>
            <a:r>
              <a:rPr lang="en-US" sz="2000" baseline="-25000" dirty="0"/>
              <a:t>g</a:t>
            </a:r>
            <a:r>
              <a:rPr lang="en-US" sz="2000" dirty="0"/>
              <a:t>)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1B57CE54-CDE1-6118-BF7D-0BD25D732A11}"/>
              </a:ext>
            </a:extLst>
          </p:cNvPr>
          <p:cNvSpPr/>
          <p:nvPr/>
        </p:nvSpPr>
        <p:spPr>
          <a:xfrm>
            <a:off x="5370963" y="4100711"/>
            <a:ext cx="608911" cy="61714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E719333-6203-3A11-44C7-94B8A3F69875}"/>
              </a:ext>
            </a:extLst>
          </p:cNvPr>
          <p:cNvSpPr/>
          <p:nvPr/>
        </p:nvSpPr>
        <p:spPr>
          <a:xfrm>
            <a:off x="4968702" y="3373428"/>
            <a:ext cx="2348138" cy="748834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RF Klystron (</a:t>
            </a:r>
            <a:r>
              <a:rPr lang="en-US" sz="2000" dirty="0" err="1"/>
              <a:t>t</a:t>
            </a:r>
            <a:r>
              <a:rPr lang="en-US" sz="2000" baseline="-25000" dirty="0" err="1"/>
              <a:t>k</a:t>
            </a:r>
            <a:r>
              <a:rPr lang="en-US" sz="2000" dirty="0"/>
              <a:t>, P)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08FBBAD-92E9-1BE1-6C4A-C755A8C4B508}"/>
              </a:ext>
            </a:extLst>
          </p:cNvPr>
          <p:cNvSpPr/>
          <p:nvPr/>
        </p:nvSpPr>
        <p:spPr>
          <a:xfrm>
            <a:off x="7601119" y="3377527"/>
            <a:ext cx="4182894" cy="74883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Pulse Compressor (f, </a:t>
            </a:r>
            <a:r>
              <a:rPr lang="en-US" sz="2000" dirty="0" err="1"/>
              <a:t>t</a:t>
            </a:r>
            <a:r>
              <a:rPr lang="en-US" sz="2000" baseline="-25000" dirty="0" err="1"/>
              <a:t>p</a:t>
            </a:r>
            <a:r>
              <a:rPr lang="en-US" sz="2000" dirty="0"/>
              <a:t>, </a:t>
            </a:r>
            <a:r>
              <a:rPr lang="en-US" sz="2000" dirty="0" err="1"/>
              <a:t>t</a:t>
            </a:r>
            <a:r>
              <a:rPr lang="en-US" sz="2000" baseline="-25000" dirty="0" err="1"/>
              <a:t>t</a:t>
            </a:r>
            <a:r>
              <a:rPr lang="en-US" sz="2000" dirty="0"/>
              <a:t>, </a:t>
            </a:r>
            <a:r>
              <a:rPr lang="en-US" sz="2000" dirty="0" err="1"/>
              <a:t>t</a:t>
            </a:r>
            <a:r>
              <a:rPr lang="en-US" sz="2000" baseline="-25000" dirty="0" err="1"/>
              <a:t>f</a:t>
            </a:r>
            <a:r>
              <a:rPr lang="en-US" sz="2000" dirty="0"/>
              <a:t>, Q)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32DB4B6-06D8-2FD8-E5BF-72D2152AFAE8}"/>
              </a:ext>
            </a:extLst>
          </p:cNvPr>
          <p:cNvSpPr/>
          <p:nvPr/>
        </p:nvSpPr>
        <p:spPr>
          <a:xfrm>
            <a:off x="407988" y="4726651"/>
            <a:ext cx="11376025" cy="74883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Vary accelerating structure number of cells (N) and train length (</a:t>
            </a:r>
            <a:r>
              <a:rPr lang="en-US" dirty="0" err="1"/>
              <a:t>t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1DF141BB-9C5C-6CF2-3FA8-42C8DFD50548}"/>
              </a:ext>
            </a:extLst>
          </p:cNvPr>
          <p:cNvSpPr/>
          <p:nvPr/>
        </p:nvSpPr>
        <p:spPr>
          <a:xfrm>
            <a:off x="1845356" y="4104706"/>
            <a:ext cx="608911" cy="617140"/>
          </a:xfrm>
          <a:prstGeom prst="downArrow">
            <a:avLst/>
          </a:prstGeom>
          <a:solidFill>
            <a:srgbClr val="FF8200"/>
          </a:solidFill>
          <a:ln>
            <a:solidFill>
              <a:srgbClr val="FF8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194AA3EE-9F51-97C4-9C44-DCF6EE6CD6F8}"/>
              </a:ext>
            </a:extLst>
          </p:cNvPr>
          <p:cNvSpPr/>
          <p:nvPr/>
        </p:nvSpPr>
        <p:spPr>
          <a:xfrm>
            <a:off x="8896570" y="4095857"/>
            <a:ext cx="608911" cy="61714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96CB174D-57D4-2D7D-3FE6-A7C77FC691D0}"/>
              </a:ext>
            </a:extLst>
          </p:cNvPr>
          <p:cNvSpPr/>
          <p:nvPr/>
        </p:nvSpPr>
        <p:spPr>
          <a:xfrm>
            <a:off x="5370963" y="5464830"/>
            <a:ext cx="608911" cy="617140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587A86-C61D-B548-B930-15C2C3E7B8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521"/>
          <a:stretch/>
        </p:blipFill>
        <p:spPr>
          <a:xfrm>
            <a:off x="3765552" y="1314631"/>
            <a:ext cx="886604" cy="7488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5AE34F-2D14-90A0-7C4A-A026F5BB4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191" y="1203012"/>
            <a:ext cx="3478737" cy="181807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06D237-4D91-D4C6-296A-346C70A4DE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479"/>
          <a:stretch/>
        </p:blipFill>
        <p:spPr>
          <a:xfrm>
            <a:off x="3613847" y="2245122"/>
            <a:ext cx="1087127" cy="706340"/>
          </a:xfrm>
          <a:prstGeom prst="rect">
            <a:avLst/>
          </a:prstGeom>
        </p:spPr>
      </p:pic>
      <p:pic>
        <p:nvPicPr>
          <p:cNvPr id="19" name="Picture 18" descr="A close-up of a machine&#10;&#10;Description automatically generated">
            <a:extLst>
              <a:ext uri="{FF2B5EF4-FFF2-40B4-BE49-F238E27FC236}">
                <a16:creationId xmlns:a16="http://schemas.microsoft.com/office/drawing/2014/main" id="{8014AF13-E1B6-F855-0B0E-9FE1289CD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953" y="1005891"/>
            <a:ext cx="1228958" cy="2360710"/>
          </a:xfrm>
          <a:prstGeom prst="rect">
            <a:avLst/>
          </a:prstGeom>
        </p:spPr>
      </p:pic>
      <p:pic>
        <p:nvPicPr>
          <p:cNvPr id="23" name="Picture 22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64F20635-75F2-62B8-4E4D-8D947B840F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4442" y="906464"/>
            <a:ext cx="3142791" cy="2411170"/>
          </a:xfrm>
          <a:prstGeom prst="rect">
            <a:avLst/>
          </a:prstGeom>
        </p:spPr>
      </p:pic>
      <p:pic>
        <p:nvPicPr>
          <p:cNvPr id="26" name="Picture 25" descr="A close-up of a text&#10;&#10;Description automatically generated">
            <a:extLst>
              <a:ext uri="{FF2B5EF4-FFF2-40B4-BE49-F238E27FC236}">
                <a16:creationId xmlns:a16="http://schemas.microsoft.com/office/drawing/2014/main" id="{92F570E2-D308-276F-569C-939DBE162F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1888" y="1878909"/>
            <a:ext cx="2110027" cy="56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385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XLS based structure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Laurence Wroe | An Electron-Driven Neutron Source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B6CF98C-D7B8-A72A-EB9E-3851EE5041C6}"/>
              </a:ext>
            </a:extLst>
          </p:cNvPr>
          <p:cNvGrpSpPr/>
          <p:nvPr/>
        </p:nvGrpSpPr>
        <p:grpSpPr>
          <a:xfrm>
            <a:off x="2650867" y="1967274"/>
            <a:ext cx="9133146" cy="4457719"/>
            <a:chOff x="1432249" y="1631796"/>
            <a:chExt cx="5226980" cy="255119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63C10E5-F4D6-B743-4BFE-4ABBC93069D5}"/>
                </a:ext>
              </a:extLst>
            </p:cNvPr>
            <p:cNvGrpSpPr/>
            <p:nvPr/>
          </p:nvGrpSpPr>
          <p:grpSpPr>
            <a:xfrm>
              <a:off x="5459000" y="2010058"/>
              <a:ext cx="1200229" cy="1470927"/>
              <a:chOff x="5774257" y="2609766"/>
              <a:chExt cx="1079035" cy="1322398"/>
            </a:xfrm>
          </p:grpSpPr>
          <p:pic>
            <p:nvPicPr>
              <p:cNvPr id="10" name="Content Placeholder 15" descr="A group of colorful graphs&#10;&#10;Description automatically generated with medium confidence">
                <a:extLst>
                  <a:ext uri="{FF2B5EF4-FFF2-40B4-BE49-F238E27FC236}">
                    <a16:creationId xmlns:a16="http://schemas.microsoft.com/office/drawing/2014/main" id="{4E31DFC0-FB84-8A7A-436E-981CEB7A6B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86105" t="25232" b="54983"/>
              <a:stretch/>
            </p:blipFill>
            <p:spPr>
              <a:xfrm>
                <a:off x="5774257" y="2609766"/>
                <a:ext cx="1079035" cy="1264690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6A5C598-74D0-6D26-8100-62F83D750D82}"/>
                  </a:ext>
                </a:extLst>
              </p:cNvPr>
              <p:cNvSpPr/>
              <p:nvPr/>
            </p:nvSpPr>
            <p:spPr>
              <a:xfrm>
                <a:off x="5774257" y="2782112"/>
                <a:ext cx="321743" cy="11500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E269CC0-E854-7046-8600-C2DD9D656FC3}"/>
                </a:ext>
              </a:extLst>
            </p:cNvPr>
            <p:cNvGrpSpPr/>
            <p:nvPr/>
          </p:nvGrpSpPr>
          <p:grpSpPr>
            <a:xfrm>
              <a:off x="1432249" y="1631796"/>
              <a:ext cx="4062653" cy="2551192"/>
              <a:chOff x="1432249" y="1631796"/>
              <a:chExt cx="4062653" cy="2551192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71C738F-5CE3-1902-C9FE-47306B6D957A}"/>
                  </a:ext>
                </a:extLst>
              </p:cNvPr>
              <p:cNvGrpSpPr/>
              <p:nvPr/>
            </p:nvGrpSpPr>
            <p:grpSpPr>
              <a:xfrm>
                <a:off x="1432249" y="1631796"/>
                <a:ext cx="4062653" cy="2551192"/>
                <a:chOff x="1432249" y="1631796"/>
                <a:chExt cx="4062653" cy="2551192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BDC5A5A2-746B-1751-B754-A3FA74966F4E}"/>
                    </a:ext>
                  </a:extLst>
                </p:cNvPr>
                <p:cNvGrpSpPr/>
                <p:nvPr/>
              </p:nvGrpSpPr>
              <p:grpSpPr>
                <a:xfrm>
                  <a:off x="1432249" y="1947722"/>
                  <a:ext cx="3913016" cy="2235266"/>
                  <a:chOff x="1432249" y="1947722"/>
                  <a:chExt cx="3913016" cy="2235266"/>
                </a:xfrm>
              </p:grpSpPr>
              <p:pic>
                <p:nvPicPr>
                  <p:cNvPr id="21" name="Content Placeholder 15" descr="A group of colorful graphs&#10;&#10;Description automatically generated with medium confidence">
                    <a:extLst>
                      <a:ext uri="{FF2B5EF4-FFF2-40B4-BE49-F238E27FC236}">
                        <a16:creationId xmlns:a16="http://schemas.microsoft.com/office/drawing/2014/main" id="{26D6CB9F-3F12-D880-4AEC-07D1CF36DFB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l="2909" t="23799" r="49619" b="46955"/>
                  <a:stretch/>
                </p:blipFill>
                <p:spPr>
                  <a:xfrm>
                    <a:off x="1432249" y="1947722"/>
                    <a:ext cx="3913016" cy="1984442"/>
                  </a:xfrm>
                  <a:prstGeom prst="rect">
                    <a:avLst/>
                  </a:prstGeom>
                </p:spPr>
              </p:pic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7993C2BE-6C3D-0236-9741-3D10E4E0BC57}"/>
                      </a:ext>
                    </a:extLst>
                  </p:cNvPr>
                  <p:cNvSpPr/>
                  <p:nvPr/>
                </p:nvSpPr>
                <p:spPr>
                  <a:xfrm>
                    <a:off x="1592039" y="3817863"/>
                    <a:ext cx="3349611" cy="36512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EAC81DF3-1CF5-93BB-A222-C4E2AF92200B}"/>
                      </a:ext>
                    </a:extLst>
                  </p:cNvPr>
                  <p:cNvSpPr/>
                  <p:nvPr/>
                </p:nvSpPr>
                <p:spPr>
                  <a:xfrm>
                    <a:off x="4182894" y="3625402"/>
                    <a:ext cx="1162371" cy="52073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7ECD84FE-798A-AD17-02D8-7B3C403D9853}"/>
                    </a:ext>
                  </a:extLst>
                </p:cNvPr>
                <p:cNvSpPr/>
                <p:nvPr/>
              </p:nvSpPr>
              <p:spPr>
                <a:xfrm>
                  <a:off x="1581886" y="1631796"/>
                  <a:ext cx="3913016" cy="35599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8BB0DBB-EF5C-B1C8-273F-60731FA23EB4}"/>
                  </a:ext>
                </a:extLst>
              </p:cNvPr>
              <p:cNvSpPr/>
              <p:nvPr/>
            </p:nvSpPr>
            <p:spPr>
              <a:xfrm>
                <a:off x="2451370" y="1842560"/>
                <a:ext cx="1731524" cy="3960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A64825B-88EA-E85A-03F4-4A2AD46119B8}"/>
              </a:ext>
            </a:extLst>
          </p:cNvPr>
          <p:cNvGrpSpPr/>
          <p:nvPr/>
        </p:nvGrpSpPr>
        <p:grpSpPr>
          <a:xfrm>
            <a:off x="5136205" y="3879985"/>
            <a:ext cx="7754019" cy="2395929"/>
            <a:chOff x="5136204" y="3112851"/>
            <a:chExt cx="7754019" cy="239592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864EE29-AD8E-909F-B080-25FA35C47220}"/>
                </a:ext>
              </a:extLst>
            </p:cNvPr>
            <p:cNvSpPr/>
            <p:nvPr/>
          </p:nvSpPr>
          <p:spPr>
            <a:xfrm rot="20783796">
              <a:off x="5136204" y="3112851"/>
              <a:ext cx="2796534" cy="914400"/>
            </a:xfrm>
            <a:prstGeom prst="ellipse">
              <a:avLst/>
            </a:prstGeom>
            <a:noFill/>
            <a:ln w="66675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E5E11EE0-5D64-872D-DCF8-6987EE61818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31540" y="3713519"/>
              <a:ext cx="2375074" cy="1181799"/>
            </a:xfrm>
            <a:prstGeom prst="straightConnector1">
              <a:avLst/>
            </a:prstGeom>
            <a:ln w="539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68DF1B2-46ED-88C6-BF00-D6E208B9DDFD}"/>
                </a:ext>
              </a:extLst>
            </p:cNvPr>
            <p:cNvSpPr txBox="1"/>
            <p:nvPr/>
          </p:nvSpPr>
          <p:spPr>
            <a:xfrm>
              <a:off x="9324867" y="4400784"/>
              <a:ext cx="3565356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400" dirty="0">
                  <a:solidFill>
                    <a:srgbClr val="FF0000"/>
                  </a:solidFill>
                </a:rPr>
                <a:t>Filling time and </a:t>
              </a:r>
              <a:br>
                <a:rPr lang="en-US" sz="2400" dirty="0">
                  <a:solidFill>
                    <a:srgbClr val="FF0000"/>
                  </a:solidFill>
                </a:rPr>
              </a:br>
              <a:r>
                <a:rPr lang="en-US" sz="2400" dirty="0">
                  <a:solidFill>
                    <a:srgbClr val="FF0000"/>
                  </a:solidFill>
                </a:rPr>
                <a:t>dissipated power </a:t>
              </a:r>
              <a:br>
                <a:rPr lang="en-US" sz="2400" dirty="0">
                  <a:solidFill>
                    <a:srgbClr val="FF0000"/>
                  </a:solidFill>
                </a:rPr>
              </a:br>
              <a:r>
                <a:rPr lang="en-US" sz="2400" dirty="0">
                  <a:solidFill>
                    <a:srgbClr val="FF0000"/>
                  </a:solidFill>
                </a:rPr>
                <a:t>too high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8BA39D2-E65C-AD0D-ED24-0B7B6E0F702D}"/>
              </a:ext>
            </a:extLst>
          </p:cNvPr>
          <p:cNvGrpSpPr/>
          <p:nvPr/>
        </p:nvGrpSpPr>
        <p:grpSpPr>
          <a:xfrm>
            <a:off x="796599" y="1804094"/>
            <a:ext cx="5519272" cy="1843169"/>
            <a:chOff x="796598" y="1036960"/>
            <a:chExt cx="5519272" cy="1843169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9F72223-09BA-EE73-A2DB-5B6DC7740DBE}"/>
                </a:ext>
              </a:extLst>
            </p:cNvPr>
            <p:cNvSpPr/>
            <p:nvPr/>
          </p:nvSpPr>
          <p:spPr>
            <a:xfrm rot="20783796">
              <a:off x="3519336" y="1965729"/>
              <a:ext cx="2796534" cy="914400"/>
            </a:xfrm>
            <a:prstGeom prst="ellipse">
              <a:avLst/>
            </a:prstGeom>
            <a:noFill/>
            <a:ln w="66675">
              <a:solidFill>
                <a:schemeClr val="accent5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0EA0D70D-032D-3A17-E315-D6848BFAA7BD}"/>
                </a:ext>
              </a:extLst>
            </p:cNvPr>
            <p:cNvCxnSpPr>
              <a:cxnSpLocks/>
            </p:cNvCxnSpPr>
            <p:nvPr/>
          </p:nvCxnSpPr>
          <p:spPr>
            <a:xfrm>
              <a:off x="2650866" y="1541813"/>
              <a:ext cx="2266737" cy="816721"/>
            </a:xfrm>
            <a:prstGeom prst="straightConnector1">
              <a:avLst/>
            </a:prstGeom>
            <a:ln w="53975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C17A784-A08A-A208-DF8C-CE770788B3F9}"/>
                </a:ext>
              </a:extLst>
            </p:cNvPr>
            <p:cNvSpPr txBox="1"/>
            <p:nvPr/>
          </p:nvSpPr>
          <p:spPr>
            <a:xfrm>
              <a:off x="796598" y="1036960"/>
              <a:ext cx="268500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4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Beam loading </a:t>
              </a:r>
              <a:br>
                <a:rPr lang="en-US" sz="24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</a:br>
              <a:r>
                <a:rPr lang="en-US" sz="24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too high</a:t>
              </a:r>
            </a:p>
          </p:txBody>
        </p:sp>
      </p:grp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D4DBF318-9B17-157B-C713-734656F9CFE4}"/>
              </a:ext>
            </a:extLst>
          </p:cNvPr>
          <p:cNvSpPr/>
          <p:nvPr/>
        </p:nvSpPr>
        <p:spPr>
          <a:xfrm>
            <a:off x="642939" y="981956"/>
            <a:ext cx="11376025" cy="74883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Calculate maximum charge accelerated </a:t>
            </a:r>
          </a:p>
          <a:p>
            <a:pPr algn="ctr"/>
            <a:r>
              <a:rPr lang="en-US" dirty="0"/>
              <a:t>Limited by either beam loading or maximum klystron power </a:t>
            </a:r>
          </a:p>
        </p:txBody>
      </p:sp>
    </p:spTree>
    <p:extLst>
      <p:ext uri="{BB962C8B-B14F-4D97-AF65-F5344CB8AC3E}">
        <p14:creationId xmlns:p14="http://schemas.microsoft.com/office/powerpoint/2010/main" val="299705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Optimisation</a:t>
            </a:r>
            <a:r>
              <a:rPr lang="en-US" dirty="0"/>
              <a:t> Process Step 2: Beam Dynamics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B756645-3316-232E-CF76-CDDB1AD42A1F}"/>
              </a:ext>
            </a:extLst>
          </p:cNvPr>
          <p:cNvSpPr/>
          <p:nvPr/>
        </p:nvSpPr>
        <p:spPr>
          <a:xfrm>
            <a:off x="1449330" y="1363932"/>
            <a:ext cx="9310254" cy="748834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Take optimum number of cells and train length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90156D5-D7A9-345A-124C-057A174E8104}"/>
              </a:ext>
            </a:extLst>
          </p:cNvPr>
          <p:cNvSpPr/>
          <p:nvPr/>
        </p:nvSpPr>
        <p:spPr>
          <a:xfrm>
            <a:off x="1440873" y="2746896"/>
            <a:ext cx="9310254" cy="74883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Incorporate bunching cells and use </a:t>
            </a:r>
            <a:r>
              <a:rPr lang="en-US" dirty="0" err="1"/>
              <a:t>RF_Track</a:t>
            </a:r>
            <a:r>
              <a:rPr lang="en-US" dirty="0"/>
              <a:t> to optimize them for transport and energy 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2C6F3FF-4615-D451-5649-E83E1700AEA9}"/>
              </a:ext>
            </a:extLst>
          </p:cNvPr>
          <p:cNvSpPr/>
          <p:nvPr/>
        </p:nvSpPr>
        <p:spPr>
          <a:xfrm>
            <a:off x="1449330" y="4150457"/>
            <a:ext cx="9310254" cy="748834"/>
          </a:xfrm>
          <a:prstGeom prst="roundRect">
            <a:avLst/>
          </a:prstGeom>
          <a:solidFill>
            <a:srgbClr val="009193"/>
          </a:solidFill>
          <a:ln>
            <a:solidFill>
              <a:srgbClr val="0091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Refine structure to compensate for bunching cells and iterate above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4CBF6D9-C6FC-98C4-C54C-7D696F6BDF5E}"/>
              </a:ext>
            </a:extLst>
          </p:cNvPr>
          <p:cNvSpPr/>
          <p:nvPr/>
        </p:nvSpPr>
        <p:spPr>
          <a:xfrm>
            <a:off x="1446416" y="5538941"/>
            <a:ext cx="9310254" cy="748834"/>
          </a:xfrm>
          <a:prstGeom prst="roundRect">
            <a:avLst/>
          </a:prstGeom>
          <a:solidFill>
            <a:srgbClr val="945200"/>
          </a:solidFill>
          <a:ln>
            <a:solidFill>
              <a:srgbClr val="945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Complete start-to-end simulation from gun to target</a:t>
            </a:r>
          </a:p>
          <a:p>
            <a:pPr algn="ctr"/>
            <a:r>
              <a:rPr lang="en-US" dirty="0"/>
              <a:t>(Include space charge, </a:t>
            </a:r>
            <a:r>
              <a:rPr lang="en-US" dirty="0" err="1"/>
              <a:t>wakefield</a:t>
            </a:r>
            <a:r>
              <a:rPr lang="en-US" dirty="0"/>
              <a:t>, misalignments effects)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99937701-4605-E884-894F-C4A67D4A4E61}"/>
              </a:ext>
            </a:extLst>
          </p:cNvPr>
          <p:cNvSpPr/>
          <p:nvPr/>
        </p:nvSpPr>
        <p:spPr>
          <a:xfrm>
            <a:off x="5666801" y="2098886"/>
            <a:ext cx="608911" cy="61714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40F89341-B120-FF9A-B78A-5C314E222A99}"/>
              </a:ext>
            </a:extLst>
          </p:cNvPr>
          <p:cNvSpPr/>
          <p:nvPr/>
        </p:nvSpPr>
        <p:spPr>
          <a:xfrm>
            <a:off x="5666801" y="3496976"/>
            <a:ext cx="608911" cy="617140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9835C326-92D9-70CA-038B-666F1ABDCCF8}"/>
              </a:ext>
            </a:extLst>
          </p:cNvPr>
          <p:cNvSpPr/>
          <p:nvPr/>
        </p:nvSpPr>
        <p:spPr>
          <a:xfrm>
            <a:off x="5660761" y="4916281"/>
            <a:ext cx="608911" cy="617140"/>
          </a:xfrm>
          <a:prstGeom prst="downArrow">
            <a:avLst/>
          </a:prstGeom>
          <a:solidFill>
            <a:srgbClr val="009193"/>
          </a:solidFill>
          <a:ln>
            <a:solidFill>
              <a:srgbClr val="0091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38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8" grpId="0" animBg="1"/>
      <p:bldP spid="9" grpId="0" animBg="1"/>
      <p:bldP spid="11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XLS based structure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4" name="Picture 13" descr="A screenshot of a graph&#10;&#10;Description automatically generated">
            <a:extLst>
              <a:ext uri="{FF2B5EF4-FFF2-40B4-BE49-F238E27FC236}">
                <a16:creationId xmlns:a16="http://schemas.microsoft.com/office/drawing/2014/main" id="{D9B96AB1-9AC3-F938-738E-9586717818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915"/>
          <a:stretch/>
        </p:blipFill>
        <p:spPr>
          <a:xfrm>
            <a:off x="2193698" y="1099226"/>
            <a:ext cx="9582148" cy="489301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0EC1C66-6A61-FFC9-515F-7926E9729B94}"/>
              </a:ext>
            </a:extLst>
          </p:cNvPr>
          <p:cNvGrpSpPr/>
          <p:nvPr/>
        </p:nvGrpSpPr>
        <p:grpSpPr>
          <a:xfrm>
            <a:off x="4390282" y="1590293"/>
            <a:ext cx="2730365" cy="3677414"/>
            <a:chOff x="1551432" y="1184461"/>
            <a:chExt cx="2234184" cy="294862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B3E17CE-4DD5-E1FF-50F4-BF223585E1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2224" y="1197864"/>
              <a:ext cx="0" cy="2935224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03EE012-03DF-54A6-6A02-075FBA76FB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1432" y="1199702"/>
              <a:ext cx="0" cy="2933386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FF35C3E-9CB7-148D-878E-C613AEF364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41576" y="1187510"/>
              <a:ext cx="0" cy="2945578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679275-4FD0-2642-A683-F60A9C0EA1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48256" y="1184462"/>
              <a:ext cx="0" cy="2948626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3EC39CD-BC08-9EEB-BCDA-DF4174212B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6960" y="1190556"/>
              <a:ext cx="0" cy="2942532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80B3590-BF1F-D7B5-9B6C-725102E63A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27376" y="1184461"/>
              <a:ext cx="0" cy="2948627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A6744D6-7377-D078-B642-F653F00261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6080" y="1184462"/>
              <a:ext cx="0" cy="2948626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689ED83-8F80-87A5-162E-B6A7E75B9D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85616" y="1193606"/>
              <a:ext cx="0" cy="2939482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421805A-3265-C350-9E3F-982C8046E2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17392" y="1184462"/>
              <a:ext cx="0" cy="2948626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AACC43B-5225-22FB-C82C-1B972273D0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2592" y="1190557"/>
              <a:ext cx="0" cy="2942531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937BF83-5BFF-D3EF-5F14-F21807D2E261}"/>
              </a:ext>
            </a:extLst>
          </p:cNvPr>
          <p:cNvGrpSpPr/>
          <p:nvPr/>
        </p:nvGrpSpPr>
        <p:grpSpPr>
          <a:xfrm>
            <a:off x="211874" y="2357588"/>
            <a:ext cx="2776535" cy="961634"/>
            <a:chOff x="211874" y="2357588"/>
            <a:chExt cx="2776535" cy="961634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EA2AD0D-B99D-A9A9-98D9-9393B7A52E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74395" y="2371325"/>
              <a:ext cx="914014" cy="26443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 Box 4">
              <a:extLst>
                <a:ext uri="{FF2B5EF4-FFF2-40B4-BE49-F238E27FC236}">
                  <a16:creationId xmlns:a16="http://schemas.microsoft.com/office/drawing/2014/main" id="{B7EE201D-380D-FF26-B519-06DBB3F7E08E}"/>
                </a:ext>
              </a:extLst>
            </p:cNvPr>
            <p:cNvSpPr txBox="1"/>
            <p:nvPr/>
          </p:nvSpPr>
          <p:spPr>
            <a:xfrm>
              <a:off x="211874" y="2357588"/>
              <a:ext cx="2457481" cy="96163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000" kern="1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Current</a:t>
              </a:r>
              <a:endParaRPr lang="en-GB" sz="3600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2000" kern="1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(thermionic injection)</a:t>
              </a:r>
              <a:endParaRPr lang="en-GB" sz="12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7BAC517-D490-EB89-8451-2C68B26F3E7F}"/>
              </a:ext>
            </a:extLst>
          </p:cNvPr>
          <p:cNvGrpSpPr/>
          <p:nvPr/>
        </p:nvGrpSpPr>
        <p:grpSpPr>
          <a:xfrm>
            <a:off x="15588" y="4905253"/>
            <a:ext cx="3287019" cy="1006262"/>
            <a:chOff x="172964" y="2371325"/>
            <a:chExt cx="3287019" cy="1006262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A8E1150-F8D1-E7C4-B475-FD86764ADC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22825" y="2371325"/>
              <a:ext cx="365584" cy="26443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 Box 4">
              <a:extLst>
                <a:ext uri="{FF2B5EF4-FFF2-40B4-BE49-F238E27FC236}">
                  <a16:creationId xmlns:a16="http://schemas.microsoft.com/office/drawing/2014/main" id="{1793C30E-50B2-20CA-4E92-123A06DA0F64}"/>
                </a:ext>
              </a:extLst>
            </p:cNvPr>
            <p:cNvSpPr txBox="1"/>
            <p:nvPr/>
          </p:nvSpPr>
          <p:spPr>
            <a:xfrm>
              <a:off x="172964" y="2415953"/>
              <a:ext cx="3287019" cy="96163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000" kern="1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Momentum</a:t>
              </a:r>
              <a:endParaRPr lang="en-GB" sz="3600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2000" kern="1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(T = 100 keV injection)</a:t>
              </a:r>
              <a:endParaRPr lang="en-GB" sz="12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57BC424-6C49-A83B-11F0-53F03075192A}"/>
              </a:ext>
            </a:extLst>
          </p:cNvPr>
          <p:cNvGrpSpPr/>
          <p:nvPr/>
        </p:nvGrpSpPr>
        <p:grpSpPr>
          <a:xfrm>
            <a:off x="8907988" y="500763"/>
            <a:ext cx="2457481" cy="1106246"/>
            <a:chOff x="448224" y="2492670"/>
            <a:chExt cx="2457481" cy="1106246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03BEDB9-6579-EF24-01D0-7DBC5A1A7286}"/>
                </a:ext>
              </a:extLst>
            </p:cNvPr>
            <p:cNvCxnSpPr>
              <a:cxnSpLocks/>
            </p:cNvCxnSpPr>
            <p:nvPr/>
          </p:nvCxnSpPr>
          <p:spPr>
            <a:xfrm>
              <a:off x="1618091" y="2921483"/>
              <a:ext cx="0" cy="67743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 Box 4">
              <a:extLst>
                <a:ext uri="{FF2B5EF4-FFF2-40B4-BE49-F238E27FC236}">
                  <a16:creationId xmlns:a16="http://schemas.microsoft.com/office/drawing/2014/main" id="{6855899D-E7BF-2F98-65EF-F119C098A1FE}"/>
                </a:ext>
              </a:extLst>
            </p:cNvPr>
            <p:cNvSpPr txBox="1"/>
            <p:nvPr/>
          </p:nvSpPr>
          <p:spPr>
            <a:xfrm>
              <a:off x="448224" y="2492670"/>
              <a:ext cx="2457481" cy="96163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000" kern="1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Momentum Spread</a:t>
              </a:r>
              <a:endParaRPr lang="en-GB" sz="12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BB2221-6D4F-D597-3ED5-4896470B5D0C}"/>
              </a:ext>
            </a:extLst>
          </p:cNvPr>
          <p:cNvGrpSpPr/>
          <p:nvPr/>
        </p:nvGrpSpPr>
        <p:grpSpPr>
          <a:xfrm>
            <a:off x="9722369" y="5603132"/>
            <a:ext cx="2457481" cy="1328382"/>
            <a:chOff x="436074" y="1790925"/>
            <a:chExt cx="2457481" cy="1328382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1FE5B10-5D4E-588A-ADF5-AE8136E07B1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80667" y="1790925"/>
              <a:ext cx="237384" cy="38910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 Box 4">
              <a:extLst>
                <a:ext uri="{FF2B5EF4-FFF2-40B4-BE49-F238E27FC236}">
                  <a16:creationId xmlns:a16="http://schemas.microsoft.com/office/drawing/2014/main" id="{550EDF76-D8A0-EE7D-0406-ECA3ECBF3B42}"/>
                </a:ext>
              </a:extLst>
            </p:cNvPr>
            <p:cNvSpPr txBox="1"/>
            <p:nvPr/>
          </p:nvSpPr>
          <p:spPr>
            <a:xfrm>
              <a:off x="436074" y="2157673"/>
              <a:ext cx="2457481" cy="96163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000" kern="1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Beam Size</a:t>
              </a:r>
              <a:endParaRPr lang="en-GB" sz="12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547F5B5-10A1-92CB-7815-20F9091C75D6}"/>
              </a:ext>
            </a:extLst>
          </p:cNvPr>
          <p:cNvGrpSpPr/>
          <p:nvPr/>
        </p:nvGrpSpPr>
        <p:grpSpPr>
          <a:xfrm>
            <a:off x="3168061" y="5463236"/>
            <a:ext cx="2453038" cy="1327155"/>
            <a:chOff x="3168061" y="5463236"/>
            <a:chExt cx="2453038" cy="1327155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25224C7-FBFB-A4C6-0758-CE91DD800529}"/>
                </a:ext>
              </a:extLst>
            </p:cNvPr>
            <p:cNvGrpSpPr/>
            <p:nvPr/>
          </p:nvGrpSpPr>
          <p:grpSpPr>
            <a:xfrm>
              <a:off x="3168061" y="5477886"/>
              <a:ext cx="1584082" cy="1299390"/>
              <a:chOff x="3168061" y="5555708"/>
              <a:chExt cx="1584082" cy="1299390"/>
            </a:xfrm>
          </p:grpSpPr>
          <p:sp>
            <p:nvSpPr>
              <p:cNvPr id="44" name="Right Brace 43">
                <a:extLst>
                  <a:ext uri="{FF2B5EF4-FFF2-40B4-BE49-F238E27FC236}">
                    <a16:creationId xmlns:a16="http://schemas.microsoft.com/office/drawing/2014/main" id="{DAC637B4-F933-AF80-9B93-7F03C644856C}"/>
                  </a:ext>
                </a:extLst>
              </p:cNvPr>
              <p:cNvSpPr/>
              <p:nvPr/>
            </p:nvSpPr>
            <p:spPr>
              <a:xfrm rot="5400000">
                <a:off x="3725493" y="5256045"/>
                <a:ext cx="365125" cy="964452"/>
              </a:xfrm>
              <a:prstGeom prst="rightBrac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ext Box 4">
                <a:extLst>
                  <a:ext uri="{FF2B5EF4-FFF2-40B4-BE49-F238E27FC236}">
                    <a16:creationId xmlns:a16="http://schemas.microsoft.com/office/drawing/2014/main" id="{0319FFC4-E72E-AAB6-8D86-757CE71BB446}"/>
                  </a:ext>
                </a:extLst>
              </p:cNvPr>
              <p:cNvSpPr txBox="1"/>
              <p:nvPr/>
            </p:nvSpPr>
            <p:spPr>
              <a:xfrm>
                <a:off x="3168061" y="5893464"/>
                <a:ext cx="1584082" cy="96163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GB" sz="2000" kern="10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Cell 1</a:t>
                </a:r>
                <a:endParaRPr lang="en-GB" sz="1200" kern="100" dirty="0">
                  <a:solidFill>
                    <a:schemeClr val="accent5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E1FF39A-EF11-11EE-4AE4-705E73F7AAA3}"/>
                </a:ext>
              </a:extLst>
            </p:cNvPr>
            <p:cNvGrpSpPr/>
            <p:nvPr/>
          </p:nvGrpSpPr>
          <p:grpSpPr>
            <a:xfrm>
              <a:off x="3908055" y="5475640"/>
              <a:ext cx="1331160" cy="1307731"/>
              <a:chOff x="2913084" y="5555710"/>
              <a:chExt cx="1331160" cy="1307731"/>
            </a:xfrm>
          </p:grpSpPr>
          <p:sp>
            <p:nvSpPr>
              <p:cNvPr id="48" name="Right Brace 47">
                <a:extLst>
                  <a:ext uri="{FF2B5EF4-FFF2-40B4-BE49-F238E27FC236}">
                    <a16:creationId xmlns:a16="http://schemas.microsoft.com/office/drawing/2014/main" id="{79218C23-24F4-B06B-37A8-8945EB8399AE}"/>
                  </a:ext>
                </a:extLst>
              </p:cNvPr>
              <p:cNvSpPr/>
              <p:nvPr/>
            </p:nvSpPr>
            <p:spPr>
              <a:xfrm rot="5400000">
                <a:off x="3378677" y="5602863"/>
                <a:ext cx="358056" cy="263749"/>
              </a:xfrm>
              <a:prstGeom prst="rightBrac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Text Box 4">
                <a:extLst>
                  <a:ext uri="{FF2B5EF4-FFF2-40B4-BE49-F238E27FC236}">
                    <a16:creationId xmlns:a16="http://schemas.microsoft.com/office/drawing/2014/main" id="{7E0A29A5-A4A0-E3C0-3E39-B8CF1CDC2967}"/>
                  </a:ext>
                </a:extLst>
              </p:cNvPr>
              <p:cNvSpPr txBox="1"/>
              <p:nvPr/>
            </p:nvSpPr>
            <p:spPr>
              <a:xfrm>
                <a:off x="2913084" y="5901807"/>
                <a:ext cx="1331160" cy="96163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GB" sz="2000" kern="10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endParaRPr lang="en-GB" sz="1200" kern="100" dirty="0">
                  <a:solidFill>
                    <a:schemeClr val="accent5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A97E7127-FC0A-7F83-F4B6-FF69A868F32F}"/>
                </a:ext>
              </a:extLst>
            </p:cNvPr>
            <p:cNvGrpSpPr/>
            <p:nvPr/>
          </p:nvGrpSpPr>
          <p:grpSpPr>
            <a:xfrm>
              <a:off x="4137539" y="5476269"/>
              <a:ext cx="1331160" cy="1304054"/>
              <a:chOff x="2854719" y="5559387"/>
              <a:chExt cx="1331160" cy="1304054"/>
            </a:xfrm>
          </p:grpSpPr>
          <p:sp>
            <p:nvSpPr>
              <p:cNvPr id="54" name="Right Brace 53">
                <a:extLst>
                  <a:ext uri="{FF2B5EF4-FFF2-40B4-BE49-F238E27FC236}">
                    <a16:creationId xmlns:a16="http://schemas.microsoft.com/office/drawing/2014/main" id="{C6C90B54-C32F-AD4E-8693-54FC5355D10D}"/>
                  </a:ext>
                </a:extLst>
              </p:cNvPr>
              <p:cNvSpPr/>
              <p:nvPr/>
            </p:nvSpPr>
            <p:spPr>
              <a:xfrm rot="5400000">
                <a:off x="3308396" y="5676822"/>
                <a:ext cx="393289" cy="158420"/>
              </a:xfrm>
              <a:prstGeom prst="rightBrac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 Box 4">
                <a:extLst>
                  <a:ext uri="{FF2B5EF4-FFF2-40B4-BE49-F238E27FC236}">
                    <a16:creationId xmlns:a16="http://schemas.microsoft.com/office/drawing/2014/main" id="{B30CBAC7-1F57-B9ED-6488-D78581557988}"/>
                  </a:ext>
                </a:extLst>
              </p:cNvPr>
              <p:cNvSpPr txBox="1"/>
              <p:nvPr/>
            </p:nvSpPr>
            <p:spPr>
              <a:xfrm>
                <a:off x="2854719" y="5901807"/>
                <a:ext cx="1331160" cy="96163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GB" sz="2000" kern="10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</a:t>
                </a:r>
                <a:endParaRPr lang="en-GB" sz="1200" kern="100" dirty="0">
                  <a:solidFill>
                    <a:schemeClr val="accent5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EEF9BBB-E66C-7438-FD7D-EBA94FD6FB94}"/>
                </a:ext>
              </a:extLst>
            </p:cNvPr>
            <p:cNvGrpSpPr/>
            <p:nvPr/>
          </p:nvGrpSpPr>
          <p:grpSpPr>
            <a:xfrm>
              <a:off x="4289939" y="5463236"/>
              <a:ext cx="1331160" cy="1313847"/>
              <a:chOff x="2854719" y="5549594"/>
              <a:chExt cx="1331160" cy="1313847"/>
            </a:xfrm>
          </p:grpSpPr>
          <p:sp>
            <p:nvSpPr>
              <p:cNvPr id="57" name="Right Brace 56">
                <a:extLst>
                  <a:ext uri="{FF2B5EF4-FFF2-40B4-BE49-F238E27FC236}">
                    <a16:creationId xmlns:a16="http://schemas.microsoft.com/office/drawing/2014/main" id="{79B42B47-1D5E-319E-07DC-4CDE45D1DA7A}"/>
                  </a:ext>
                </a:extLst>
              </p:cNvPr>
              <p:cNvSpPr/>
              <p:nvPr/>
            </p:nvSpPr>
            <p:spPr>
              <a:xfrm rot="5400000">
                <a:off x="3295223" y="5680202"/>
                <a:ext cx="403083" cy="141868"/>
              </a:xfrm>
              <a:prstGeom prst="rightBrac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 Box 4">
                <a:extLst>
                  <a:ext uri="{FF2B5EF4-FFF2-40B4-BE49-F238E27FC236}">
                    <a16:creationId xmlns:a16="http://schemas.microsoft.com/office/drawing/2014/main" id="{28EAB10F-5878-DEF5-EC93-BBA6F99B634D}"/>
                  </a:ext>
                </a:extLst>
              </p:cNvPr>
              <p:cNvSpPr txBox="1"/>
              <p:nvPr/>
            </p:nvSpPr>
            <p:spPr>
              <a:xfrm>
                <a:off x="2854719" y="5901807"/>
                <a:ext cx="1331160" cy="96163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GB" sz="2000" kern="10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</a:t>
                </a:r>
                <a:endParaRPr lang="en-GB" sz="1200" kern="100" dirty="0">
                  <a:solidFill>
                    <a:schemeClr val="accent5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C85353EB-9118-CADF-74A0-6737C9C49023}"/>
                </a:ext>
              </a:extLst>
            </p:cNvPr>
            <p:cNvGrpSpPr/>
            <p:nvPr/>
          </p:nvGrpSpPr>
          <p:grpSpPr>
            <a:xfrm>
              <a:off x="4907044" y="5486340"/>
              <a:ext cx="610858" cy="1304051"/>
              <a:chOff x="3302647" y="5559390"/>
              <a:chExt cx="610858" cy="1304051"/>
            </a:xfrm>
          </p:grpSpPr>
          <p:sp>
            <p:nvSpPr>
              <p:cNvPr id="61" name="Right Brace 60">
                <a:extLst>
                  <a:ext uri="{FF2B5EF4-FFF2-40B4-BE49-F238E27FC236}">
                    <a16:creationId xmlns:a16="http://schemas.microsoft.com/office/drawing/2014/main" id="{F78FD6B4-7842-8AF4-48C5-EF7C60747C30}"/>
                  </a:ext>
                </a:extLst>
              </p:cNvPr>
              <p:cNvSpPr/>
              <p:nvPr/>
            </p:nvSpPr>
            <p:spPr>
              <a:xfrm rot="5400000">
                <a:off x="3392868" y="5592352"/>
                <a:ext cx="393288" cy="327363"/>
              </a:xfrm>
              <a:prstGeom prst="rightBrac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ext Box 4">
                <a:extLst>
                  <a:ext uri="{FF2B5EF4-FFF2-40B4-BE49-F238E27FC236}">
                    <a16:creationId xmlns:a16="http://schemas.microsoft.com/office/drawing/2014/main" id="{A21D1B92-0E8F-756B-F9D1-783B93508523}"/>
                  </a:ext>
                </a:extLst>
              </p:cNvPr>
              <p:cNvSpPr txBox="1"/>
              <p:nvPr/>
            </p:nvSpPr>
            <p:spPr>
              <a:xfrm>
                <a:off x="3302647" y="5901807"/>
                <a:ext cx="610858" cy="96163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GB" sz="2000" kern="10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</a:t>
                </a:r>
                <a:endParaRPr lang="en-GB" sz="1200" kern="100" dirty="0">
                  <a:solidFill>
                    <a:schemeClr val="accent5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677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XLS based structure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843216-3258-7149-A327-E5270835B3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81" t="2955" r="6192" b="33618"/>
          <a:stretch/>
        </p:blipFill>
        <p:spPr>
          <a:xfrm>
            <a:off x="1983001" y="1204114"/>
            <a:ext cx="9124545" cy="497050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0EC1C66-6A61-FFC9-515F-7926E9729B94}"/>
              </a:ext>
            </a:extLst>
          </p:cNvPr>
          <p:cNvGrpSpPr/>
          <p:nvPr/>
        </p:nvGrpSpPr>
        <p:grpSpPr>
          <a:xfrm>
            <a:off x="3737088" y="1439335"/>
            <a:ext cx="2936086" cy="4030371"/>
            <a:chOff x="1551432" y="1184461"/>
            <a:chExt cx="2234184" cy="294862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B3E17CE-4DD5-E1FF-50F4-BF223585E1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2224" y="1197864"/>
              <a:ext cx="0" cy="2935224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03EE012-03DF-54A6-6A02-075FBA76FB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1432" y="1199702"/>
              <a:ext cx="0" cy="2933386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FF35C3E-9CB7-148D-878E-C613AEF364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41576" y="1187510"/>
              <a:ext cx="0" cy="2945578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679275-4FD0-2642-A683-F60A9C0EA1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48256" y="1184462"/>
              <a:ext cx="0" cy="2948626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3EC39CD-BC08-9EEB-BCDA-DF4174212B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6960" y="1190556"/>
              <a:ext cx="0" cy="2942532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80B3590-BF1F-D7B5-9B6C-725102E63A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27376" y="1184461"/>
              <a:ext cx="0" cy="2948627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A6744D6-7377-D078-B642-F653F00261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6080" y="1184462"/>
              <a:ext cx="0" cy="2948626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689ED83-8F80-87A5-162E-B6A7E75B9D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85616" y="1193606"/>
              <a:ext cx="0" cy="2939482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421805A-3265-C350-9E3F-982C8046E2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17392" y="1184462"/>
              <a:ext cx="0" cy="2948626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AACC43B-5225-22FB-C82C-1B972273D0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2592" y="1190557"/>
              <a:ext cx="0" cy="2942531"/>
            </a:xfrm>
            <a:prstGeom prst="line">
              <a:avLst/>
            </a:prstGeom>
            <a:ln w="3175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09721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18 October,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Compact, Pulsed Neutron Facility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9320552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8190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XLS based structure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E9146B9-89DC-1C99-B0A2-08A23CDF3B30}"/>
              </a:ext>
            </a:extLst>
          </p:cNvPr>
          <p:cNvSpPr txBox="1">
            <a:spLocks/>
          </p:cNvSpPr>
          <p:nvPr/>
        </p:nvSpPr>
        <p:spPr>
          <a:xfrm>
            <a:off x="5987637" y="1877582"/>
            <a:ext cx="5850141" cy="39321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500" dirty="0"/>
              <a:t>DELIVERED TO TARGET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500" dirty="0"/>
              <a:t>120 </a:t>
            </a:r>
            <a:r>
              <a:rPr lang="en-US" sz="2500" dirty="0" err="1"/>
              <a:t>nC</a:t>
            </a:r>
            <a:r>
              <a:rPr lang="en-US" sz="2500" dirty="0"/>
              <a:t> charge in 700 ns</a:t>
            </a:r>
          </a:p>
          <a:p>
            <a:pPr marL="366712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500" dirty="0"/>
              <a:t>	(Average beam power of 400 W)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l-GR" sz="2500" dirty="0"/>
              <a:t>σ</a:t>
            </a:r>
            <a:r>
              <a:rPr lang="en-GB" sz="2500" baseline="-25000" dirty="0"/>
              <a:t>f</a:t>
            </a:r>
            <a:r>
              <a:rPr lang="en-US" sz="2500" dirty="0"/>
              <a:t> ~ 1 mm</a:t>
            </a:r>
            <a:endParaRPr lang="en-US" sz="2800" dirty="0"/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400" dirty="0"/>
              <a:t>&gt; 90 % particles over 30 MeV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endParaRPr lang="en-US" sz="2200" dirty="0"/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endParaRPr lang="en-US" sz="2500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5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91F40A-4936-F820-7B2E-136950D36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19" y="1376310"/>
            <a:ext cx="5695906" cy="452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48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18 October,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Compact, Pulsed Neutron Facility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370967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7873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10" name="Content Placeholder 12">
            <a:extLst>
              <a:ext uri="{FF2B5EF4-FFF2-40B4-BE49-F238E27FC236}">
                <a16:creationId xmlns:a16="http://schemas.microsoft.com/office/drawing/2014/main" id="{5EF34C3E-C657-6634-3E27-7B0C4D4C7B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3183909"/>
              </p:ext>
            </p:extLst>
          </p:nvPr>
        </p:nvGraphicFramePr>
        <p:xfrm>
          <a:off x="157363" y="1075028"/>
          <a:ext cx="11877274" cy="64047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94830">
                  <a:extLst>
                    <a:ext uri="{9D8B030D-6E8A-4147-A177-3AD203B41FA5}">
                      <a16:colId xmlns:a16="http://schemas.microsoft.com/office/drawing/2014/main" val="48326611"/>
                    </a:ext>
                  </a:extLst>
                </a:gridCol>
                <a:gridCol w="2445611">
                  <a:extLst>
                    <a:ext uri="{9D8B030D-6E8A-4147-A177-3AD203B41FA5}">
                      <a16:colId xmlns:a16="http://schemas.microsoft.com/office/drawing/2014/main" val="2087021709"/>
                    </a:ext>
                  </a:extLst>
                </a:gridCol>
                <a:gridCol w="2445611">
                  <a:extLst>
                    <a:ext uri="{9D8B030D-6E8A-4147-A177-3AD203B41FA5}">
                      <a16:colId xmlns:a16="http://schemas.microsoft.com/office/drawing/2014/main" val="4081579480"/>
                    </a:ext>
                  </a:extLst>
                </a:gridCol>
                <a:gridCol w="2445611">
                  <a:extLst>
                    <a:ext uri="{9D8B030D-6E8A-4147-A177-3AD203B41FA5}">
                      <a16:colId xmlns:a16="http://schemas.microsoft.com/office/drawing/2014/main" val="2702185841"/>
                    </a:ext>
                  </a:extLst>
                </a:gridCol>
                <a:gridCol w="2445611">
                  <a:extLst>
                    <a:ext uri="{9D8B030D-6E8A-4147-A177-3AD203B41FA5}">
                      <a16:colId xmlns:a16="http://schemas.microsoft.com/office/drawing/2014/main" val="1550440923"/>
                    </a:ext>
                  </a:extLst>
                </a:gridCol>
              </a:tblGrid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X-Band TW</a:t>
                      </a:r>
                    </a:p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(XLS)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X-Band TW</a:t>
                      </a:r>
                    </a:p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(XLS)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S-Band TW</a:t>
                      </a:r>
                    </a:p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(FERMI HG)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S-Band TW</a:t>
                      </a:r>
                      <a:br>
                        <a:rPr lang="en-US" sz="18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(FERMI HG)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C-Band TW</a:t>
                      </a:r>
                      <a:br>
                        <a:rPr lang="en-US" sz="18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(ELI)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560595913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425E023F-A35D-B1DB-89E7-65D99BC835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479"/>
          <a:stretch/>
        </p:blipFill>
        <p:spPr>
          <a:xfrm>
            <a:off x="17041" y="1923106"/>
            <a:ext cx="2034804" cy="1322076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DAE6116-ADFE-1277-638C-2CB38D1321E8}"/>
              </a:ext>
            </a:extLst>
          </p:cNvPr>
          <p:cNvSpPr txBox="1">
            <a:spLocks/>
          </p:cNvSpPr>
          <p:nvPr/>
        </p:nvSpPr>
        <p:spPr>
          <a:xfrm>
            <a:off x="85476" y="4586658"/>
            <a:ext cx="2053056" cy="20554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Canon E37113 </a:t>
            </a:r>
            <a:br>
              <a:rPr lang="en-US" sz="2000" dirty="0"/>
            </a:br>
            <a:r>
              <a:rPr lang="en-US" sz="2000" dirty="0"/>
              <a:t>X-band Klystron:</a:t>
            </a:r>
          </a:p>
          <a:p>
            <a:r>
              <a:rPr lang="en-US" sz="2000" dirty="0"/>
              <a:t>5 µs pulse</a:t>
            </a:r>
          </a:p>
          <a:p>
            <a:r>
              <a:rPr lang="en-US" sz="2000" dirty="0"/>
              <a:t>8 MW power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9FA098-F187-ED65-1DF3-892889E1E815}"/>
              </a:ext>
            </a:extLst>
          </p:cNvPr>
          <p:cNvSpPr txBox="1"/>
          <p:nvPr/>
        </p:nvSpPr>
        <p:spPr>
          <a:xfrm>
            <a:off x="85476" y="3092757"/>
            <a:ext cx="20348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www.compactlight.eu</a:t>
            </a:r>
            <a:r>
              <a:rPr lang="en-US" dirty="0"/>
              <a:t>/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0F59F4-E7C1-CC20-1396-C9E99CDA0C6B}"/>
              </a:ext>
            </a:extLst>
          </p:cNvPr>
          <p:cNvSpPr txBox="1"/>
          <p:nvPr/>
        </p:nvSpPr>
        <p:spPr>
          <a:xfrm>
            <a:off x="4473086" y="3401922"/>
            <a:ext cx="26923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sng" dirty="0">
                <a:solidFill>
                  <a:srgbClr val="0058B9"/>
                </a:solidFill>
                <a:effectLst/>
              </a:rPr>
              <a:t>https://</a:t>
            </a:r>
            <a:r>
              <a:rPr lang="en-GB" b="0" i="0" u="sng" dirty="0" err="1">
                <a:solidFill>
                  <a:srgbClr val="0058B9"/>
                </a:solidFill>
                <a:effectLst/>
              </a:rPr>
              <a:t>www.sciencedirect.com</a:t>
            </a:r>
            <a:r>
              <a:rPr lang="en-GB" b="0" i="0" u="sng" dirty="0">
                <a:solidFill>
                  <a:srgbClr val="0058B9"/>
                </a:solidFill>
                <a:effectLst/>
              </a:rPr>
              <a:t>/science/article/</a:t>
            </a:r>
            <a:r>
              <a:rPr lang="en-GB" b="0" i="0" u="sng" dirty="0" err="1">
                <a:solidFill>
                  <a:srgbClr val="0058B9"/>
                </a:solidFill>
                <a:effectLst/>
              </a:rPr>
              <a:t>pii</a:t>
            </a:r>
            <a:r>
              <a:rPr lang="en-GB" b="0" i="0" u="sng" dirty="0">
                <a:solidFill>
                  <a:srgbClr val="0058B9"/>
                </a:solidFill>
                <a:effectLst/>
              </a:rPr>
              <a:t>/S0168900223005338</a:t>
            </a:r>
            <a:endParaRPr lang="en-US" dirty="0"/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985F8727-07AB-49A7-BC81-118BA566C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z="2800" dirty="0"/>
              <a:t>Technologies Compared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7AE1AC0-9485-3681-C615-5A6AE4D0BF40}"/>
              </a:ext>
            </a:extLst>
          </p:cNvPr>
          <p:cNvCxnSpPr>
            <a:cxnSpLocks/>
          </p:cNvCxnSpPr>
          <p:nvPr/>
        </p:nvCxnSpPr>
        <p:spPr>
          <a:xfrm>
            <a:off x="2141034" y="1715498"/>
            <a:ext cx="0" cy="460910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1B09794-35B4-2182-CCA1-C00F21E0A57E}"/>
              </a:ext>
            </a:extLst>
          </p:cNvPr>
          <p:cNvCxnSpPr>
            <a:cxnSpLocks/>
          </p:cNvCxnSpPr>
          <p:nvPr/>
        </p:nvCxnSpPr>
        <p:spPr>
          <a:xfrm flipH="1">
            <a:off x="9852660" y="1592263"/>
            <a:ext cx="12700" cy="473233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EE57990-432D-46B5-1E77-EC6C5625CA96}"/>
              </a:ext>
            </a:extLst>
          </p:cNvPr>
          <p:cNvCxnSpPr>
            <a:cxnSpLocks/>
          </p:cNvCxnSpPr>
          <p:nvPr/>
        </p:nvCxnSpPr>
        <p:spPr>
          <a:xfrm>
            <a:off x="7188200" y="1523941"/>
            <a:ext cx="0" cy="48006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CFDFDC3-BDBF-F8BF-F92E-17AE33E6AB77}"/>
              </a:ext>
            </a:extLst>
          </p:cNvPr>
          <p:cNvCxnSpPr>
            <a:cxnSpLocks/>
          </p:cNvCxnSpPr>
          <p:nvPr/>
        </p:nvCxnSpPr>
        <p:spPr>
          <a:xfrm>
            <a:off x="4473086" y="1592263"/>
            <a:ext cx="0" cy="473233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yellow machine with copper pipes&#10;&#10;Description automatically generated">
            <a:extLst>
              <a:ext uri="{FF2B5EF4-FFF2-40B4-BE49-F238E27FC236}">
                <a16:creationId xmlns:a16="http://schemas.microsoft.com/office/drawing/2014/main" id="{E4791C57-F8AD-E401-3955-88A9CF4CD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6629" y="1856917"/>
            <a:ext cx="2005642" cy="1638272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66A62FF-25F2-A98A-66E9-1A5C8B2623D4}"/>
              </a:ext>
            </a:extLst>
          </p:cNvPr>
          <p:cNvSpPr txBox="1">
            <a:spLocks/>
          </p:cNvSpPr>
          <p:nvPr/>
        </p:nvSpPr>
        <p:spPr>
          <a:xfrm>
            <a:off x="196114" y="3345575"/>
            <a:ext cx="1967199" cy="20554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4B8CA82-93C9-1B1B-E1B0-2E1534870A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479"/>
          <a:stretch/>
        </p:blipFill>
        <p:spPr>
          <a:xfrm>
            <a:off x="2300596" y="1893866"/>
            <a:ext cx="2034804" cy="132207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72AD82B-24B5-D4BD-E830-FEAE90299F93}"/>
              </a:ext>
            </a:extLst>
          </p:cNvPr>
          <p:cNvSpPr txBox="1"/>
          <p:nvPr/>
        </p:nvSpPr>
        <p:spPr>
          <a:xfrm>
            <a:off x="2384271" y="3078757"/>
            <a:ext cx="20348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www.compactlight.eu</a:t>
            </a:r>
            <a:r>
              <a:rPr lang="en-US" dirty="0"/>
              <a:t>/</a:t>
            </a:r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41F66338-7350-814B-3021-9BC9BAA2002E}"/>
              </a:ext>
            </a:extLst>
          </p:cNvPr>
          <p:cNvSpPr txBox="1">
            <a:spLocks/>
          </p:cNvSpPr>
          <p:nvPr/>
        </p:nvSpPr>
        <p:spPr>
          <a:xfrm>
            <a:off x="2235911" y="4586658"/>
            <a:ext cx="2173712" cy="20554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CPI VKX-8255A</a:t>
            </a:r>
            <a:br>
              <a:rPr lang="en-US" sz="2000" dirty="0"/>
            </a:br>
            <a:r>
              <a:rPr lang="en-US" sz="2000" dirty="0"/>
              <a:t>X-band Klystron:</a:t>
            </a:r>
          </a:p>
          <a:p>
            <a:r>
              <a:rPr lang="en-US" sz="2000" dirty="0"/>
              <a:t>3.5 µs pulse</a:t>
            </a:r>
          </a:p>
          <a:p>
            <a:r>
              <a:rPr lang="en-US" sz="2000" dirty="0"/>
              <a:t>25 MW power</a:t>
            </a:r>
          </a:p>
        </p:txBody>
      </p:sp>
      <p:pic>
        <p:nvPicPr>
          <p:cNvPr id="29" name="Picture 28" descr="A yellow machine with copper pipes&#10;&#10;Description automatically generated">
            <a:extLst>
              <a:ext uri="{FF2B5EF4-FFF2-40B4-BE49-F238E27FC236}">
                <a16:creationId xmlns:a16="http://schemas.microsoft.com/office/drawing/2014/main" id="{818E90D0-786D-533B-3DEA-96A974852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991" y="1923106"/>
            <a:ext cx="1843579" cy="1505894"/>
          </a:xfrm>
          <a:prstGeom prst="rect">
            <a:avLst/>
          </a:prstGeom>
        </p:spPr>
      </p:pic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BE478980-38AE-E452-62D4-C1D1F3F86852}"/>
              </a:ext>
            </a:extLst>
          </p:cNvPr>
          <p:cNvSpPr txBox="1">
            <a:spLocks/>
          </p:cNvSpPr>
          <p:nvPr/>
        </p:nvSpPr>
        <p:spPr>
          <a:xfrm>
            <a:off x="4720088" y="4560759"/>
            <a:ext cx="2290310" cy="20554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Canon E37325</a:t>
            </a:r>
            <a:br>
              <a:rPr lang="en-US" sz="2000" dirty="0"/>
            </a:br>
            <a:r>
              <a:rPr lang="en-US" sz="2000" dirty="0"/>
              <a:t>S-band Klystron:</a:t>
            </a:r>
          </a:p>
          <a:p>
            <a:r>
              <a:rPr lang="en-US" sz="2000" dirty="0"/>
              <a:t>5 µs pulse</a:t>
            </a:r>
          </a:p>
          <a:p>
            <a:r>
              <a:rPr lang="en-US" sz="2000" dirty="0"/>
              <a:t>10 MW power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DABA6B7A-981E-3E92-877A-8FE453AFA4EF}"/>
              </a:ext>
            </a:extLst>
          </p:cNvPr>
          <p:cNvSpPr txBox="1">
            <a:spLocks/>
          </p:cNvSpPr>
          <p:nvPr/>
        </p:nvSpPr>
        <p:spPr>
          <a:xfrm>
            <a:off x="7325359" y="4560759"/>
            <a:ext cx="2290310" cy="20554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…</a:t>
            </a:r>
            <a:br>
              <a:rPr lang="en-US" sz="2000" dirty="0"/>
            </a:br>
            <a:r>
              <a:rPr lang="en-US" sz="2000" dirty="0"/>
              <a:t>S-band Klystron:</a:t>
            </a:r>
          </a:p>
          <a:p>
            <a:r>
              <a:rPr lang="en-US" sz="2000" dirty="0"/>
              <a:t>5 µs pulse</a:t>
            </a:r>
          </a:p>
          <a:p>
            <a:r>
              <a:rPr lang="en-US" sz="2000" dirty="0"/>
              <a:t>25 MW power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EFC0290-297C-6340-B3ED-AA739353AE46}"/>
              </a:ext>
            </a:extLst>
          </p:cNvPr>
          <p:cNvSpPr txBox="1"/>
          <p:nvPr/>
        </p:nvSpPr>
        <p:spPr>
          <a:xfrm>
            <a:off x="7174489" y="3429000"/>
            <a:ext cx="2633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sng" dirty="0">
                <a:solidFill>
                  <a:srgbClr val="0058B9"/>
                </a:solidFill>
                <a:effectLst/>
              </a:rPr>
              <a:t>https://</a:t>
            </a:r>
            <a:r>
              <a:rPr lang="en-GB" b="0" i="0" u="sng" dirty="0" err="1">
                <a:solidFill>
                  <a:srgbClr val="0058B9"/>
                </a:solidFill>
                <a:effectLst/>
              </a:rPr>
              <a:t>www.sciencedirect.com</a:t>
            </a:r>
            <a:r>
              <a:rPr lang="en-GB" b="0" i="0" u="sng" dirty="0">
                <a:solidFill>
                  <a:srgbClr val="0058B9"/>
                </a:solidFill>
                <a:effectLst/>
              </a:rPr>
              <a:t>/science/article/</a:t>
            </a:r>
            <a:r>
              <a:rPr lang="en-GB" b="0" i="0" u="sng" dirty="0" err="1">
                <a:solidFill>
                  <a:srgbClr val="0058B9"/>
                </a:solidFill>
                <a:effectLst/>
              </a:rPr>
              <a:t>pii</a:t>
            </a:r>
            <a:r>
              <a:rPr lang="en-GB" b="0" i="0" u="sng" dirty="0">
                <a:solidFill>
                  <a:srgbClr val="0058B9"/>
                </a:solidFill>
                <a:effectLst/>
              </a:rPr>
              <a:t>/S0168900223005338</a:t>
            </a:r>
            <a:endParaRPr lang="en-US" dirty="0"/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82C05D6D-6210-EAB4-E607-146D0EC50E4E}"/>
              </a:ext>
            </a:extLst>
          </p:cNvPr>
          <p:cNvSpPr txBox="1">
            <a:spLocks/>
          </p:cNvSpPr>
          <p:nvPr/>
        </p:nvSpPr>
        <p:spPr>
          <a:xfrm>
            <a:off x="9962391" y="4560759"/>
            <a:ext cx="2290310" cy="20554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…</a:t>
            </a:r>
            <a:br>
              <a:rPr lang="en-US" sz="2000" dirty="0"/>
            </a:br>
            <a:r>
              <a:rPr lang="en-US" sz="2000" dirty="0"/>
              <a:t>C-band Klystron:</a:t>
            </a:r>
          </a:p>
          <a:p>
            <a:r>
              <a:rPr lang="en-US" sz="2000" dirty="0"/>
              <a:t>4 µs pulse</a:t>
            </a:r>
          </a:p>
          <a:p>
            <a:r>
              <a:rPr lang="en-US" sz="2000" dirty="0"/>
              <a:t>8 MW power</a:t>
            </a:r>
          </a:p>
        </p:txBody>
      </p:sp>
      <p:pic>
        <p:nvPicPr>
          <p:cNvPr id="38" name="Picture 37" descr="A blue metal object with a metal rod&#10;&#10;Description automatically generated with medium confidence">
            <a:extLst>
              <a:ext uri="{FF2B5EF4-FFF2-40B4-BE49-F238E27FC236}">
                <a16:creationId xmlns:a16="http://schemas.microsoft.com/office/drawing/2014/main" id="{75EC45B3-7A7A-17C1-7D8C-AD6FB91840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9173" y="1857194"/>
            <a:ext cx="1803400" cy="151130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8FF6C856-2192-2DD4-1A74-FF795DA21424}"/>
              </a:ext>
            </a:extLst>
          </p:cNvPr>
          <p:cNvSpPr txBox="1"/>
          <p:nvPr/>
        </p:nvSpPr>
        <p:spPr>
          <a:xfrm>
            <a:off x="9865360" y="3399719"/>
            <a:ext cx="23266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journals.aps.org</a:t>
            </a:r>
            <a:r>
              <a:rPr lang="en-US" dirty="0"/>
              <a:t>/</a:t>
            </a:r>
            <a:r>
              <a:rPr lang="en-US" dirty="0" err="1"/>
              <a:t>prab</a:t>
            </a:r>
            <a:r>
              <a:rPr lang="en-US" dirty="0"/>
              <a:t>/abstract/10.1103/PhysRevAccelBeams.20.032004</a:t>
            </a:r>
          </a:p>
        </p:txBody>
      </p:sp>
    </p:spTree>
    <p:extLst>
      <p:ext uri="{BB962C8B-B14F-4D97-AF65-F5344CB8AC3E}">
        <p14:creationId xmlns:p14="http://schemas.microsoft.com/office/powerpoint/2010/main" val="18069645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10" name="Content Placeholder 12">
            <a:extLst>
              <a:ext uri="{FF2B5EF4-FFF2-40B4-BE49-F238E27FC236}">
                <a16:creationId xmlns:a16="http://schemas.microsoft.com/office/drawing/2014/main" id="{5EF34C3E-C657-6634-3E27-7B0C4D4C7B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1570208"/>
              </p:ext>
            </p:extLst>
          </p:nvPr>
        </p:nvGraphicFramePr>
        <p:xfrm>
          <a:off x="149629" y="132236"/>
          <a:ext cx="11837931" cy="574378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506742">
                  <a:extLst>
                    <a:ext uri="{9D8B030D-6E8A-4147-A177-3AD203B41FA5}">
                      <a16:colId xmlns:a16="http://schemas.microsoft.com/office/drawing/2014/main" val="1784709364"/>
                    </a:ext>
                  </a:extLst>
                </a:gridCol>
                <a:gridCol w="1645769">
                  <a:extLst>
                    <a:ext uri="{9D8B030D-6E8A-4147-A177-3AD203B41FA5}">
                      <a16:colId xmlns:a16="http://schemas.microsoft.com/office/drawing/2014/main" val="48326611"/>
                    </a:ext>
                  </a:extLst>
                </a:gridCol>
                <a:gridCol w="1921355">
                  <a:extLst>
                    <a:ext uri="{9D8B030D-6E8A-4147-A177-3AD203B41FA5}">
                      <a16:colId xmlns:a16="http://schemas.microsoft.com/office/drawing/2014/main" val="4168332491"/>
                    </a:ext>
                  </a:extLst>
                </a:gridCol>
                <a:gridCol w="1921355">
                  <a:extLst>
                    <a:ext uri="{9D8B030D-6E8A-4147-A177-3AD203B41FA5}">
                      <a16:colId xmlns:a16="http://schemas.microsoft.com/office/drawing/2014/main" val="2087021709"/>
                    </a:ext>
                  </a:extLst>
                </a:gridCol>
                <a:gridCol w="1921355">
                  <a:extLst>
                    <a:ext uri="{9D8B030D-6E8A-4147-A177-3AD203B41FA5}">
                      <a16:colId xmlns:a16="http://schemas.microsoft.com/office/drawing/2014/main" val="4081579480"/>
                    </a:ext>
                  </a:extLst>
                </a:gridCol>
                <a:gridCol w="1921355">
                  <a:extLst>
                    <a:ext uri="{9D8B030D-6E8A-4147-A177-3AD203B41FA5}">
                      <a16:colId xmlns:a16="http://schemas.microsoft.com/office/drawing/2014/main" val="2702185841"/>
                    </a:ext>
                  </a:extLst>
                </a:gridCol>
              </a:tblGrid>
              <a:tr h="372427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X-Band TW</a:t>
                      </a:r>
                    </a:p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(XLS)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X-Band TW</a:t>
                      </a:r>
                    </a:p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(XLS)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S-Band TW</a:t>
                      </a:r>
                    </a:p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(FERMI HG)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S-Band TW</a:t>
                      </a:r>
                    </a:p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(FERMI HG)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C-Band TW</a:t>
                      </a:r>
                      <a:br>
                        <a:rPr lang="en-US" sz="18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(ELI)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560595913"/>
                  </a:ext>
                </a:extLst>
              </a:tr>
              <a:tr h="0">
                <a:tc gridSpan="6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RF</a:t>
                      </a:r>
                    </a:p>
                  </a:txBody>
                  <a:tcPr marL="91832" marR="91832" marT="45915" marB="45915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INJECTION</a:t>
                      </a:r>
                    </a:p>
                  </a:txBody>
                  <a:tcPr marL="91832" marR="91832" marT="45915" marB="45915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832" marR="91832" marT="45915" marB="45915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832" marR="91832" marT="45915" marB="45915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065631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Struct Length [m]</a:t>
                      </a:r>
                    </a:p>
                  </a:txBody>
                  <a:tcPr marL="91832" marR="91832" marT="45915" marB="459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1.7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1.0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3.3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2.3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3.0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69136092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Klystron Power [MW]</a:t>
                      </a:r>
                    </a:p>
                  </a:txBody>
                  <a:tcPr marL="91832" marR="91832" marT="45915" marB="459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8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25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25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/>
                        <a:t>8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2485704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Loaded &lt;G&gt; [MV/m]</a:t>
                      </a:r>
                    </a:p>
                  </a:txBody>
                  <a:tcPr marL="91832" marR="91832" marT="45915" marB="459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37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12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0215814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&gt; 30 MeV [%]</a:t>
                      </a:r>
                    </a:p>
                  </a:txBody>
                  <a:tcPr marL="91832" marR="91832" marT="45915" marB="459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93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-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83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80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-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88483600"/>
                  </a:ext>
                </a:extLst>
              </a:tr>
              <a:tr h="372427">
                <a:tc gridSpan="6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BEAM</a:t>
                      </a:r>
                    </a:p>
                  </a:txBody>
                  <a:tcPr marL="91832" marR="91832" marT="45915" marB="45915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91832" marR="91832" marT="45915" marB="4591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91832" marR="91832" marT="45915" marB="45915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91832" marR="91832" marT="45915" marB="45915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791390220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Train Charge [</a:t>
                      </a:r>
                      <a:r>
                        <a:rPr lang="en-US" sz="1800" b="1" dirty="0" err="1"/>
                        <a:t>nC</a:t>
                      </a:r>
                      <a:r>
                        <a:rPr lang="en-US" sz="1800" b="1" dirty="0"/>
                        <a:t>]</a:t>
                      </a:r>
                    </a:p>
                    <a:p>
                      <a:pPr algn="ctr"/>
                      <a:r>
                        <a:rPr lang="en-US" sz="1800" b="1" dirty="0"/>
                        <a:t>Beam power [W]</a:t>
                      </a:r>
                    </a:p>
                  </a:txBody>
                  <a:tcPr marL="91832" marR="91832" marT="45915" marB="459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120</a:t>
                      </a:r>
                      <a:br>
                        <a:rPr lang="en-US" sz="1800" b="1" dirty="0"/>
                      </a:br>
                      <a:r>
                        <a:rPr lang="en-US" sz="1800" b="1" dirty="0"/>
                        <a:t>390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650</a:t>
                      </a:r>
                    </a:p>
                    <a:p>
                      <a:pPr algn="ctr"/>
                      <a:r>
                        <a:rPr lang="en-US" sz="1800" b="1" dirty="0"/>
                        <a:t>2450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220</a:t>
                      </a:r>
                      <a:br>
                        <a:rPr lang="en-US" sz="1800" b="1" dirty="0"/>
                      </a:br>
                      <a:r>
                        <a:rPr lang="en-US" sz="1800" b="1" dirty="0"/>
                        <a:t>780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1100</a:t>
                      </a:r>
                      <a:br>
                        <a:rPr lang="en-US" sz="1800" b="1" dirty="0"/>
                      </a:br>
                      <a:r>
                        <a:rPr lang="en-US" sz="1800" b="1" dirty="0"/>
                        <a:t>3500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100</a:t>
                      </a:r>
                      <a:br>
                        <a:rPr lang="en-US" sz="1800" b="1" dirty="0"/>
                      </a:br>
                      <a:r>
                        <a:rPr lang="en-US" sz="1800" b="1" dirty="0"/>
                        <a:t>390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74400273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Train Length [ns]</a:t>
                      </a:r>
                    </a:p>
                  </a:txBody>
                  <a:tcPr marL="91832" marR="91832" marT="45915" marB="459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700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1000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800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1000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950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46776325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Bunch Charge [</a:t>
                      </a:r>
                      <a:r>
                        <a:rPr lang="en-US" sz="1800" b="0" dirty="0" err="1"/>
                        <a:t>pC</a:t>
                      </a:r>
                      <a:r>
                        <a:rPr lang="en-US" sz="1800" b="0" dirty="0"/>
                        <a:t>]</a:t>
                      </a:r>
                    </a:p>
                  </a:txBody>
                  <a:tcPr marL="91832" marR="91832" marT="45915" marB="459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15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-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140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360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-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6219828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Beam Size [mm]</a:t>
                      </a:r>
                    </a:p>
                  </a:txBody>
                  <a:tcPr marL="91832" marR="91832" marT="45915" marB="459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0.9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-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2.7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2.8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-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4224411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Peak Current [mA]</a:t>
                      </a:r>
                    </a:p>
                  </a:txBody>
                  <a:tcPr marL="91832" marR="91832" marT="45915" marB="459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220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-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420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2200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-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7945594"/>
                  </a:ext>
                </a:extLst>
              </a:tr>
              <a:tr h="372427">
                <a:tc gridSpan="6"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COST</a:t>
                      </a:r>
                    </a:p>
                  </a:txBody>
                  <a:tcPr marL="91832" marR="91832" marT="45915" marB="45915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0" dirty="0"/>
                    </a:p>
                  </a:txBody>
                  <a:tcPr marL="91832" marR="91832" marT="45915" marB="45915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0" dirty="0"/>
                    </a:p>
                  </a:txBody>
                  <a:tcPr marL="91832" marR="91832" marT="45915" marB="45915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0" dirty="0"/>
                    </a:p>
                  </a:txBody>
                  <a:tcPr marL="91832" marR="91832" marT="45915" marB="45915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0" dirty="0"/>
                    </a:p>
                  </a:txBody>
                  <a:tcPr marL="91832" marR="91832" marT="45915" marB="45915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379809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Cost Estimate</a:t>
                      </a:r>
                    </a:p>
                  </a:txBody>
                  <a:tcPr marL="91832" marR="91832" marT="45915" marB="459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1.5 M€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1.8 M€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1.4 M€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1.8 M€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1.5 M€</a:t>
                      </a:r>
                    </a:p>
                  </a:txBody>
                  <a:tcPr marL="91832" marR="91832" marT="45915" marB="459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4698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0979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18 October,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Compact, Pulsed Neutron Facility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0555829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80800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90" y="1592263"/>
            <a:ext cx="10320970" cy="4608512"/>
          </a:xfrm>
        </p:spPr>
        <p:txBody>
          <a:bodyPr>
            <a:normAutofit/>
          </a:bodyPr>
          <a:lstStyle/>
          <a:p>
            <a:r>
              <a:rPr lang="en-US" sz="2700" dirty="0"/>
              <a:t>Preliminary study</a:t>
            </a:r>
          </a:p>
          <a:p>
            <a:pPr lvl="1"/>
            <a:r>
              <a:rPr lang="en-US" sz="2000" dirty="0"/>
              <a:t>Select technology to develop into CDR design with DAES</a:t>
            </a:r>
          </a:p>
          <a:p>
            <a:pPr lvl="2"/>
            <a:r>
              <a:rPr lang="en-US" sz="2000" dirty="0"/>
              <a:t>Optimum trade-off between cost, compactness and electron beam power</a:t>
            </a:r>
          </a:p>
          <a:p>
            <a:pPr lvl="1"/>
            <a:r>
              <a:rPr lang="en-US" sz="2200" dirty="0"/>
              <a:t>Write code into user-friendly tool</a:t>
            </a:r>
          </a:p>
          <a:p>
            <a:pPr lvl="1"/>
            <a:r>
              <a:rPr lang="en-US" sz="2200" dirty="0"/>
              <a:t>Write up results</a:t>
            </a:r>
          </a:p>
          <a:p>
            <a:r>
              <a:rPr lang="en-US" sz="2800" dirty="0"/>
              <a:t>Developing to mini-CDR</a:t>
            </a:r>
          </a:p>
          <a:p>
            <a:pPr lvl="1"/>
            <a:r>
              <a:rPr lang="en-US" sz="2000" dirty="0"/>
              <a:t>Develop RF structure</a:t>
            </a:r>
          </a:p>
          <a:p>
            <a:pPr lvl="2"/>
            <a:r>
              <a:rPr lang="en-US" sz="2000" dirty="0"/>
              <a:t>CST simulations</a:t>
            </a:r>
          </a:p>
          <a:p>
            <a:pPr lvl="1"/>
            <a:r>
              <a:rPr lang="en-US" sz="2000" dirty="0"/>
              <a:t>Develop beam dynamics </a:t>
            </a:r>
          </a:p>
          <a:p>
            <a:pPr lvl="2"/>
            <a:r>
              <a:rPr lang="en-US" sz="2000" dirty="0"/>
              <a:t>Wakefield and offset studies</a:t>
            </a:r>
          </a:p>
          <a:p>
            <a:pPr lvl="1"/>
            <a:r>
              <a:rPr lang="en-US" sz="2000" dirty="0"/>
              <a:t>Write into mini-CDR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Next Steps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7957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810" y="1726924"/>
            <a:ext cx="4876380" cy="5678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Thanks for listening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2AC7BB5-1A7F-CC3E-57FB-87972CD6AF2A}"/>
              </a:ext>
            </a:extLst>
          </p:cNvPr>
          <p:cNvGrpSpPr/>
          <p:nvPr/>
        </p:nvGrpSpPr>
        <p:grpSpPr>
          <a:xfrm>
            <a:off x="4345919" y="2294766"/>
            <a:ext cx="3500162" cy="3225659"/>
            <a:chOff x="8581678" y="3217678"/>
            <a:chExt cx="3727115" cy="343481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051FE2-638C-951B-252A-E9C71CEC52AA}"/>
                </a:ext>
              </a:extLst>
            </p:cNvPr>
            <p:cNvGrpSpPr/>
            <p:nvPr/>
          </p:nvGrpSpPr>
          <p:grpSpPr>
            <a:xfrm>
              <a:off x="8581678" y="3217678"/>
              <a:ext cx="2980388" cy="3009636"/>
              <a:chOff x="8677331" y="3308840"/>
              <a:chExt cx="3514669" cy="3549160"/>
            </a:xfrm>
          </p:grpSpPr>
          <p:pic>
            <p:nvPicPr>
              <p:cNvPr id="10" name="Picture 4" descr="Home | CLIC Detector and Physics">
                <a:extLst>
                  <a:ext uri="{FF2B5EF4-FFF2-40B4-BE49-F238E27FC236}">
                    <a16:creationId xmlns:a16="http://schemas.microsoft.com/office/drawing/2014/main" id="{BE5B2A08-B800-E543-35E6-6EDF2EB541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95679" y="4361679"/>
                <a:ext cx="2496321" cy="24963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18" descr="Santa Hat Cartoon Clipart, Christmas Hat, Cartoon, Christmas PNG and Vector  with Transparent Background for Free Download">
                <a:extLst>
                  <a:ext uri="{FF2B5EF4-FFF2-40B4-BE49-F238E27FC236}">
                    <a16:creationId xmlns:a16="http://schemas.microsoft.com/office/drawing/2014/main" id="{1A7F78F3-4D62-CBAC-96FD-F13F9CAF98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434190" flipH="1">
                <a:off x="8677331" y="3308840"/>
                <a:ext cx="2192338" cy="21923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AA373D-9267-2BE0-AC68-E7017DC17952}"/>
                </a:ext>
              </a:extLst>
            </p:cNvPr>
            <p:cNvSpPr txBox="1"/>
            <p:nvPr/>
          </p:nvSpPr>
          <p:spPr>
            <a:xfrm>
              <a:off x="8968531" y="6226436"/>
              <a:ext cx="3340262" cy="4260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i="1" dirty="0"/>
                <a:t>CLIC Mini-Week 2023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0576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cost estimate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 October,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Compact, Pulsed Neutron Facility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E9146B9-89DC-1C99-B0A2-08A23CDF3B30}"/>
              </a:ext>
            </a:extLst>
          </p:cNvPr>
          <p:cNvSpPr txBox="1">
            <a:spLocks/>
          </p:cNvSpPr>
          <p:nvPr/>
        </p:nvSpPr>
        <p:spPr>
          <a:xfrm>
            <a:off x="407986" y="1242489"/>
            <a:ext cx="10127491" cy="432342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/>
              <a:t>Assume the below costs are constant across the different technology choices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200" dirty="0"/>
              <a:t>Gun + Cathode + HV supply = 75 k€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200" dirty="0"/>
              <a:t>RF distribution network (inc. LLRF) = 190 k€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200" dirty="0"/>
              <a:t>Mechanics and controls = 25 k€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200" dirty="0"/>
              <a:t>Vacuum equipment = 40k€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200" dirty="0"/>
              <a:t>Diagnostics = 140 k€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500" dirty="0"/>
              <a:t>TOTAL BASELINE = 455 k€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500" dirty="0"/>
              <a:t>(Note infrastructure, electrical installation,  controls ignored here)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endParaRPr lang="en-US" sz="2500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572403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18 October,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Compact, Pulsed Neutron Facility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4727326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2774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VULCAN </a:t>
            </a:r>
            <a:br>
              <a:rPr lang="en-US" dirty="0"/>
            </a:br>
            <a:r>
              <a:rPr lang="en-US" sz="2800" dirty="0"/>
              <a:t>(Versatile Ultra Compact Accelerator-driven Neutron source)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88B79484-4153-ED01-8FAD-7DDC01830563}"/>
              </a:ext>
            </a:extLst>
          </p:cNvPr>
          <p:cNvSpPr txBox="1">
            <a:spLocks/>
          </p:cNvSpPr>
          <p:nvPr/>
        </p:nvSpPr>
        <p:spPr>
          <a:xfrm>
            <a:off x="407988" y="1592263"/>
            <a:ext cx="10699557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400" dirty="0"/>
              <a:t>Turnkey</a:t>
            </a:r>
            <a:r>
              <a:rPr lang="en-US" dirty="0"/>
              <a:t> </a:t>
            </a:r>
            <a:r>
              <a:rPr lang="en-US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solution </a:t>
            </a:r>
            <a:r>
              <a:rPr lang="en-US" sz="2400" b="0" dirty="0"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en-US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0" dirty="0">
                <a:ea typeface="Calibri" panose="020F0502020204030204" pitchFamily="34" charset="0"/>
                <a:cs typeface="Times New Roman" panose="02020603050405020304" pitchFamily="18" charset="0"/>
              </a:rPr>
              <a:t>generating</a:t>
            </a:r>
            <a:r>
              <a:rPr lang="en-US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ea typeface="Calibri" panose="020F0502020204030204" pitchFamily="34" charset="0"/>
                <a:cs typeface="Times New Roman" panose="02020603050405020304" pitchFamily="18" charset="0"/>
              </a:rPr>
              <a:t>thermal neutrons (∽ </a:t>
            </a:r>
            <a:r>
              <a:rPr lang="en-US" sz="2400" dirty="0" err="1">
                <a:ea typeface="Calibri" panose="020F0502020204030204" pitchFamily="34" charset="0"/>
                <a:cs typeface="Times New Roman" panose="02020603050405020304" pitchFamily="18" charset="0"/>
              </a:rPr>
              <a:t>Å</a:t>
            </a:r>
            <a:r>
              <a:rPr lang="en-US" sz="2400" dirty="0"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100" b="1" dirty="0">
                <a:ea typeface="Calibri" panose="020F0502020204030204" pitchFamily="34" charset="0"/>
                <a:cs typeface="Times New Roman" panose="02020603050405020304" pitchFamily="18" charset="0"/>
              </a:rPr>
              <a:t>Non-destructive, fast measurement</a:t>
            </a:r>
            <a:r>
              <a:rPr lang="en-US" sz="2100" dirty="0"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en-US" sz="2100" b="1" dirty="0">
                <a:ea typeface="Calibri" panose="020F0502020204030204" pitchFamily="34" charset="0"/>
                <a:cs typeface="Times New Roman" panose="02020603050405020304" pitchFamily="18" charset="0"/>
              </a:rPr>
              <a:t>internal stresses</a:t>
            </a:r>
            <a:r>
              <a:rPr lang="en-US" sz="2100" dirty="0">
                <a:ea typeface="Calibri" panose="020F0502020204030204" pitchFamily="34" charset="0"/>
                <a:cs typeface="Times New Roman" panose="02020603050405020304" pitchFamily="18" charset="0"/>
              </a:rPr>
              <a:t> of bulk </a:t>
            </a:r>
            <a:r>
              <a:rPr lang="en-US" sz="2100" b="1" dirty="0">
                <a:ea typeface="Calibri" panose="020F0502020204030204" pitchFamily="34" charset="0"/>
                <a:cs typeface="Times New Roman" panose="02020603050405020304" pitchFamily="18" charset="0"/>
              </a:rPr>
              <a:t>metallic</a:t>
            </a:r>
            <a:r>
              <a:rPr lang="en-US" sz="2100" dirty="0"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2100" b="1" dirty="0">
                <a:ea typeface="Calibri" panose="020F0502020204030204" pitchFamily="34" charset="0"/>
                <a:cs typeface="Times New Roman" panose="02020603050405020304" pitchFamily="18" charset="0"/>
              </a:rPr>
              <a:t>ceramic</a:t>
            </a:r>
            <a:r>
              <a:rPr lang="en-US" sz="2100" dirty="0">
                <a:ea typeface="Calibri" panose="020F0502020204030204" pitchFamily="34" charset="0"/>
                <a:cs typeface="Times New Roman" panose="02020603050405020304" pitchFamily="18" charset="0"/>
              </a:rPr>
              <a:t> structures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100" b="1" dirty="0">
                <a:ea typeface="Calibri" panose="020F0502020204030204" pitchFamily="34" charset="0"/>
                <a:cs typeface="Times New Roman" panose="02020603050405020304" pitchFamily="18" charset="0"/>
              </a:rPr>
              <a:t>Non-destructive in-situ </a:t>
            </a:r>
            <a:r>
              <a:rPr lang="en-US" sz="2100" dirty="0"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2100" b="1" dirty="0">
                <a:ea typeface="Calibri" panose="020F0502020204030204" pitchFamily="34" charset="0"/>
                <a:cs typeface="Times New Roman" panose="02020603050405020304" pitchFamily="18" charset="0"/>
              </a:rPr>
              <a:t>in-operando</a:t>
            </a:r>
            <a:r>
              <a:rPr lang="en-US" sz="21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100" b="1" dirty="0">
                <a:ea typeface="Calibri" panose="020F0502020204030204" pitchFamily="34" charset="0"/>
                <a:cs typeface="Times New Roman" panose="02020603050405020304" pitchFamily="18" charset="0"/>
              </a:rPr>
              <a:t>diagnostic of electrodes </a:t>
            </a:r>
            <a:r>
              <a:rPr lang="en-US" sz="2100" dirty="0">
                <a:ea typeface="Calibri" panose="020F0502020204030204" pitchFamily="34" charset="0"/>
                <a:cs typeface="Times New Roman" panose="02020603050405020304" pitchFamily="18" charset="0"/>
              </a:rPr>
              <a:t>in electric batteries (measure the dendritic growth of lithium)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410315A-F382-481E-7CBD-CDE1CD1B9316}"/>
              </a:ext>
            </a:extLst>
          </p:cNvPr>
          <p:cNvGrpSpPr/>
          <p:nvPr/>
        </p:nvGrpSpPr>
        <p:grpSpPr>
          <a:xfrm>
            <a:off x="720528" y="3734455"/>
            <a:ext cx="11063484" cy="2616178"/>
            <a:chOff x="-1500134" y="3799350"/>
            <a:chExt cx="11063484" cy="261617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2FFEE58-A390-4ACF-89B1-8D99F20C51FC}"/>
                </a:ext>
              </a:extLst>
            </p:cNvPr>
            <p:cNvGrpSpPr/>
            <p:nvPr/>
          </p:nvGrpSpPr>
          <p:grpSpPr>
            <a:xfrm>
              <a:off x="-624084" y="3799350"/>
              <a:ext cx="9752003" cy="1104265"/>
              <a:chOff x="-678185" y="4625335"/>
              <a:chExt cx="9752003" cy="1104265"/>
            </a:xfrm>
          </p:grpSpPr>
          <p:pic>
            <p:nvPicPr>
              <p:cNvPr id="13" name="Image 19" descr="Une image contenant texte, clipart&#10;&#10;Description générée automatiquement">
                <a:extLst>
                  <a:ext uri="{FF2B5EF4-FFF2-40B4-BE49-F238E27FC236}">
                    <a16:creationId xmlns:a16="http://schemas.microsoft.com/office/drawing/2014/main" id="{CAE23A37-DF12-ED6C-415D-CB231CE121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2195" t="-9700" r="-4526" b="-13335"/>
              <a:stretch/>
            </p:blipFill>
            <p:spPr>
              <a:xfrm>
                <a:off x="6380045" y="4883654"/>
                <a:ext cx="2693773" cy="535175"/>
              </a:xfrm>
              <a:prstGeom prst="rect">
                <a:avLst/>
              </a:prstGeom>
            </p:spPr>
          </p:pic>
          <p:pic>
            <p:nvPicPr>
              <p:cNvPr id="14" name="Image 20">
                <a:extLst>
                  <a:ext uri="{FF2B5EF4-FFF2-40B4-BE49-F238E27FC236}">
                    <a16:creationId xmlns:a16="http://schemas.microsoft.com/office/drawing/2014/main" id="{9B1442A2-C33B-AD73-12A4-9B7AB69D96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678185" y="4625335"/>
                <a:ext cx="1171575" cy="1104265"/>
              </a:xfrm>
              <a:prstGeom prst="rect">
                <a:avLst/>
              </a:prstGeom>
            </p:spPr>
          </p:pic>
          <p:pic>
            <p:nvPicPr>
              <p:cNvPr id="15" name="Image 21" descr="Une image contenant texte&#10;&#10;Description générée automatiquement">
                <a:extLst>
                  <a:ext uri="{FF2B5EF4-FFF2-40B4-BE49-F238E27FC236}">
                    <a16:creationId xmlns:a16="http://schemas.microsoft.com/office/drawing/2014/main" id="{8F873329-06B4-593B-C36B-DF8E02EAD0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156968" y="4703155"/>
                <a:ext cx="1145101" cy="1010928"/>
              </a:xfrm>
              <a:prstGeom prst="rect">
                <a:avLst/>
              </a:prstGeom>
            </p:spPr>
          </p:pic>
        </p:grpSp>
        <p:sp>
          <p:nvSpPr>
            <p:cNvPr id="21" name="Content Placeholder 1">
              <a:extLst>
                <a:ext uri="{FF2B5EF4-FFF2-40B4-BE49-F238E27FC236}">
                  <a16:creationId xmlns:a16="http://schemas.microsoft.com/office/drawing/2014/main" id="{123641C1-277C-635D-8EA5-E3E7F0A3F379}"/>
                </a:ext>
              </a:extLst>
            </p:cNvPr>
            <p:cNvSpPr txBox="1">
              <a:spLocks/>
            </p:cNvSpPr>
            <p:nvPr/>
          </p:nvSpPr>
          <p:spPr>
            <a:xfrm>
              <a:off x="-1500134" y="4949651"/>
              <a:ext cx="2863484" cy="117983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b="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DAES </a:t>
              </a:r>
              <a:br>
                <a:rPr lang="en-US" b="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b="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(Engineering solutions w/ neutron source expertise, Geneva)</a:t>
              </a:r>
            </a:p>
          </p:txBody>
        </p:sp>
        <p:sp>
          <p:nvSpPr>
            <p:cNvPr id="22" name="Content Placeholder 1">
              <a:extLst>
                <a:ext uri="{FF2B5EF4-FFF2-40B4-BE49-F238E27FC236}">
                  <a16:creationId xmlns:a16="http://schemas.microsoft.com/office/drawing/2014/main" id="{DEBEFC67-9502-C763-B190-5114669FCE90}"/>
                </a:ext>
              </a:extLst>
            </p:cNvPr>
            <p:cNvSpPr txBox="1">
              <a:spLocks/>
            </p:cNvSpPr>
            <p:nvPr/>
          </p:nvSpPr>
          <p:spPr>
            <a:xfrm>
              <a:off x="6172062" y="4964808"/>
              <a:ext cx="3391288" cy="145072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b="0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Xnovo</a:t>
              </a:r>
              <a:r>
                <a:rPr lang="en-US" b="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Technology</a:t>
              </a:r>
              <a:br>
                <a:rPr lang="en-US" b="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b="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(Software for instrumentation w/ x-ray crystallographic imaging expertise, Denmark)</a:t>
              </a:r>
            </a:p>
          </p:txBody>
        </p:sp>
        <p:sp>
          <p:nvSpPr>
            <p:cNvPr id="23" name="Content Placeholder 1">
              <a:extLst>
                <a:ext uri="{FF2B5EF4-FFF2-40B4-BE49-F238E27FC236}">
                  <a16:creationId xmlns:a16="http://schemas.microsoft.com/office/drawing/2014/main" id="{1BD546A4-8A46-D7B2-C474-0EE4D7596FCA}"/>
                </a:ext>
              </a:extLst>
            </p:cNvPr>
            <p:cNvSpPr txBox="1">
              <a:spLocks/>
            </p:cNvSpPr>
            <p:nvPr/>
          </p:nvSpPr>
          <p:spPr>
            <a:xfrm>
              <a:off x="1675890" y="4964808"/>
              <a:ext cx="4205363" cy="1087966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b="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DTI - Danish Technological Institute</a:t>
              </a:r>
              <a:br>
                <a:rPr lang="en-US" b="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b="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(Neutron source instrumentation expertise, Denmark)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029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D40E81-1B45-7EA5-A22F-69539917F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8200" y="5053791"/>
            <a:ext cx="5305814" cy="1639022"/>
          </a:xfrm>
        </p:spPr>
        <p:txBody>
          <a:bodyPr>
            <a:normAutofit/>
          </a:bodyPr>
          <a:lstStyle/>
          <a:p>
            <a:r>
              <a:rPr lang="en-US" dirty="0"/>
              <a:t>Low maintenance</a:t>
            </a:r>
          </a:p>
          <a:p>
            <a:r>
              <a:rPr lang="en-US" dirty="0"/>
              <a:t>Lower power but more </a:t>
            </a:r>
            <a:r>
              <a:rPr lang="en-US" dirty="0" err="1"/>
              <a:t>specialised</a:t>
            </a:r>
            <a:r>
              <a:rPr lang="en-US" dirty="0"/>
              <a:t> than large neutron facilities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30B42C-8286-B02C-3FCE-1F4AE0489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VULCAN Conceptual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1B761-A571-4D1E-808A-D64637CDF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D0F6D-E650-95D3-BEB8-FF0BF89F0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19D66-2CA4-17A0-BB73-309B33B11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Image 7">
            <a:extLst>
              <a:ext uri="{FF2B5EF4-FFF2-40B4-BE49-F238E27FC236}">
                <a16:creationId xmlns:a16="http://schemas.microsoft.com/office/drawing/2014/main" id="{94D4737A-CDF9-3D86-3F02-8E9835B612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91" t="9100" r="2805" b="9516"/>
          <a:stretch/>
        </p:blipFill>
        <p:spPr>
          <a:xfrm>
            <a:off x="892287" y="1098677"/>
            <a:ext cx="10450771" cy="3592196"/>
          </a:xfrm>
          <a:prstGeom prst="rect">
            <a:avLst/>
          </a:prstGeom>
        </p:spPr>
      </p:pic>
      <p:sp>
        <p:nvSpPr>
          <p:cNvPr id="10" name="Left Brace 9">
            <a:extLst>
              <a:ext uri="{FF2B5EF4-FFF2-40B4-BE49-F238E27FC236}">
                <a16:creationId xmlns:a16="http://schemas.microsoft.com/office/drawing/2014/main" id="{5F9CE6D2-D60F-8A53-E3F1-977AAB0FABC2}"/>
              </a:ext>
            </a:extLst>
          </p:cNvPr>
          <p:cNvSpPr/>
          <p:nvPr/>
        </p:nvSpPr>
        <p:spPr>
          <a:xfrm rot="16200000">
            <a:off x="5930966" y="736392"/>
            <a:ext cx="550585" cy="6575882"/>
          </a:xfrm>
          <a:prstGeom prst="leftBrace">
            <a:avLst/>
          </a:prstGeom>
          <a:ln w="50800">
            <a:solidFill>
              <a:srgbClr val="00FF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98A1BBE7-6CE7-79AA-F84B-14BD1B652769}"/>
              </a:ext>
            </a:extLst>
          </p:cNvPr>
          <p:cNvSpPr txBox="1">
            <a:spLocks/>
          </p:cNvSpPr>
          <p:nvPr/>
        </p:nvSpPr>
        <p:spPr>
          <a:xfrm>
            <a:off x="5621416" y="4280171"/>
            <a:ext cx="1829970" cy="3912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FF10"/>
                </a:solidFill>
              </a:rPr>
              <a:t>12 </a:t>
            </a:r>
            <a:r>
              <a:rPr lang="en-US" dirty="0" err="1">
                <a:solidFill>
                  <a:srgbClr val="00FF10"/>
                </a:solidFill>
              </a:rPr>
              <a:t>metres</a:t>
            </a:r>
            <a:endParaRPr lang="en-US" dirty="0">
              <a:solidFill>
                <a:srgbClr val="00FF10"/>
              </a:solidFill>
            </a:endParaRP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0C72E1A-5818-7DEF-0473-52D18A0A499E}"/>
              </a:ext>
            </a:extLst>
          </p:cNvPr>
          <p:cNvSpPr txBox="1">
            <a:spLocks/>
          </p:cNvSpPr>
          <p:nvPr/>
        </p:nvSpPr>
        <p:spPr>
          <a:xfrm>
            <a:off x="560388" y="5053791"/>
            <a:ext cx="6032001" cy="16390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Small footprint (existing lab)</a:t>
            </a:r>
          </a:p>
          <a:p>
            <a:r>
              <a:rPr lang="en-US" dirty="0"/>
              <a:t>Measurements in realistic times</a:t>
            </a:r>
          </a:p>
          <a:p>
            <a:r>
              <a:rPr lang="en-US" dirty="0"/>
              <a:t>Operated by local staff</a:t>
            </a:r>
          </a:p>
        </p:txBody>
      </p:sp>
    </p:spTree>
    <p:extLst>
      <p:ext uri="{BB962C8B-B14F-4D97-AF65-F5344CB8AC3E}">
        <p14:creationId xmlns:p14="http://schemas.microsoft.com/office/powerpoint/2010/main" val="224467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Funding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88B79484-4153-ED01-8FAD-7DDC01830563}"/>
              </a:ext>
            </a:extLst>
          </p:cNvPr>
          <p:cNvSpPr txBox="1">
            <a:spLocks/>
          </p:cNvSpPr>
          <p:nvPr/>
        </p:nvSpPr>
        <p:spPr>
          <a:xfrm>
            <a:off x="407988" y="1592263"/>
            <a:ext cx="712122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years of funding from CERN CIPEA grant to: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Characterise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target-moderator-reflector system for generating neutrons in CERN’s CLEAR beamline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conceptual design for compact and affordable electron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linac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optimized for VULCAN requirements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 descr="A logo with leaves and text&#10;&#10;Description automatically generated">
            <a:extLst>
              <a:ext uri="{FF2B5EF4-FFF2-40B4-BE49-F238E27FC236}">
                <a16:creationId xmlns:a16="http://schemas.microsoft.com/office/drawing/2014/main" id="{6866383B-5779-4069-45DF-037ECE85BE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-7904"/>
          <a:stretch/>
        </p:blipFill>
        <p:spPr>
          <a:xfrm>
            <a:off x="7695470" y="1861507"/>
            <a:ext cx="4360736" cy="344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943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18 October,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Compact, Pulsed Neutron Facility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019144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084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machine&#10;&#10;Description automatically generated">
            <a:extLst>
              <a:ext uri="{FF2B5EF4-FFF2-40B4-BE49-F238E27FC236}">
                <a16:creationId xmlns:a16="http://schemas.microsoft.com/office/drawing/2014/main" id="{90B9889B-CBAC-46AA-3FCC-E4996993F7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320" y="559126"/>
            <a:ext cx="6668779" cy="5758382"/>
          </a:xfrm>
          <a:prstGeom prst="rect">
            <a:avLst/>
          </a:prstGeom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9F691804-D6B4-C996-7324-2B44B8CF491C}"/>
              </a:ext>
            </a:extLst>
          </p:cNvPr>
          <p:cNvGrpSpPr/>
          <p:nvPr/>
        </p:nvGrpSpPr>
        <p:grpSpPr>
          <a:xfrm>
            <a:off x="4976685" y="3596967"/>
            <a:ext cx="3228983" cy="1348248"/>
            <a:chOff x="4976685" y="3596967"/>
            <a:chExt cx="3228983" cy="1348248"/>
          </a:xfrm>
        </p:grpSpPr>
        <p:sp>
          <p:nvSpPr>
            <p:cNvPr id="17" name="Text Box 4">
              <a:extLst>
                <a:ext uri="{FF2B5EF4-FFF2-40B4-BE49-F238E27FC236}">
                  <a16:creationId xmlns:a16="http://schemas.microsoft.com/office/drawing/2014/main" id="{688F1FC3-CACD-DC29-7B5D-103E7396B330}"/>
                </a:ext>
              </a:extLst>
            </p:cNvPr>
            <p:cNvSpPr txBox="1"/>
            <p:nvPr/>
          </p:nvSpPr>
          <p:spPr>
            <a:xfrm rot="180965">
              <a:off x="4976685" y="3596967"/>
              <a:ext cx="1982939" cy="134824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kern="100" dirty="0">
                  <a:solidFill>
                    <a:srgbClr val="AC5BB5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Outgoing thermal neutron beam</a:t>
              </a:r>
              <a:endParaRPr lang="en-GB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4BD4B3B-72A1-BD1B-2F61-0647EC305955}"/>
                </a:ext>
              </a:extLst>
            </p:cNvPr>
            <p:cNvCxnSpPr/>
            <p:nvPr/>
          </p:nvCxnSpPr>
          <p:spPr>
            <a:xfrm flipH="1" flipV="1">
              <a:off x="5412572" y="4296006"/>
              <a:ext cx="2793096" cy="142661"/>
            </a:xfrm>
            <a:prstGeom prst="straightConnector1">
              <a:avLst/>
            </a:prstGeom>
            <a:ln w="57150">
              <a:solidFill>
                <a:srgbClr val="F05FD6"/>
              </a:solidFill>
              <a:prstDash val="sysDot"/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000C5DB-D6E2-9CE6-2FD7-9CD4CAE337A5}"/>
              </a:ext>
            </a:extLst>
          </p:cNvPr>
          <p:cNvGrpSpPr/>
          <p:nvPr/>
        </p:nvGrpSpPr>
        <p:grpSpPr>
          <a:xfrm>
            <a:off x="4405508" y="4430015"/>
            <a:ext cx="6179956" cy="2498268"/>
            <a:chOff x="4405508" y="4430015"/>
            <a:chExt cx="6179956" cy="249826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4EA32B0-CB09-C5E9-A347-AD40713D99CB}"/>
                </a:ext>
              </a:extLst>
            </p:cNvPr>
            <p:cNvGrpSpPr/>
            <p:nvPr/>
          </p:nvGrpSpPr>
          <p:grpSpPr>
            <a:xfrm>
              <a:off x="7931448" y="4789550"/>
              <a:ext cx="2654016" cy="2138733"/>
              <a:chOff x="-353047" y="454029"/>
              <a:chExt cx="1913810" cy="1542201"/>
            </a:xfrm>
          </p:grpSpPr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A11DCFA5-173E-860B-F26C-4123C12EEC5D}"/>
                  </a:ext>
                </a:extLst>
              </p:cNvPr>
              <p:cNvCxnSpPr/>
              <p:nvPr/>
            </p:nvCxnSpPr>
            <p:spPr>
              <a:xfrm flipH="1" flipV="1">
                <a:off x="6875" y="454029"/>
                <a:ext cx="277108" cy="83163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 Box 4">
                <a:extLst>
                  <a:ext uri="{FF2B5EF4-FFF2-40B4-BE49-F238E27FC236}">
                    <a16:creationId xmlns:a16="http://schemas.microsoft.com/office/drawing/2014/main" id="{F06D1551-4D9B-4799-6AA6-ED2EFF6A618B}"/>
                  </a:ext>
                </a:extLst>
              </p:cNvPr>
              <p:cNvSpPr txBox="1"/>
              <p:nvPr/>
            </p:nvSpPr>
            <p:spPr>
              <a:xfrm>
                <a:off x="-353047" y="1302207"/>
                <a:ext cx="1913810" cy="694023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kern="100" dirty="0"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Tungsten target</a:t>
                </a:r>
                <a:endParaRPr lang="en-GB" sz="32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6354C8F-4C2A-0E90-0D90-42CA749717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36791" y="4794421"/>
              <a:ext cx="3180510" cy="15578"/>
            </a:xfrm>
            <a:prstGeom prst="straightConnector1">
              <a:avLst/>
            </a:prstGeom>
            <a:ln w="57150">
              <a:solidFill>
                <a:srgbClr val="0070C0"/>
              </a:solidFill>
              <a:prstDash val="sysDot"/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 Box 4">
              <a:extLst>
                <a:ext uri="{FF2B5EF4-FFF2-40B4-BE49-F238E27FC236}">
                  <a16:creationId xmlns:a16="http://schemas.microsoft.com/office/drawing/2014/main" id="{14662ABB-3CDC-F277-BC2F-E78434CA1ED0}"/>
                </a:ext>
              </a:extLst>
            </p:cNvPr>
            <p:cNvSpPr txBox="1"/>
            <p:nvPr/>
          </p:nvSpPr>
          <p:spPr>
            <a:xfrm rot="93862">
              <a:off x="4405508" y="4430015"/>
              <a:ext cx="2446560" cy="76782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Incoming electron beam</a:t>
              </a:r>
              <a:endParaRPr lang="en-GB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1B761-A571-4D1E-808A-D64637CDF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D0F6D-E650-95D3-BEB8-FF0BF89F0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Laurence Wroe | An Electron-Driven Neutron Source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19D66-2CA4-17A0-BB73-309B33B11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4C28257-B625-5D5E-2EA6-1D13885E4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848" y="1275223"/>
            <a:ext cx="4851265" cy="686678"/>
          </a:xfrm>
        </p:spPr>
        <p:txBody>
          <a:bodyPr>
            <a:normAutofit/>
          </a:bodyPr>
          <a:lstStyle/>
          <a:p>
            <a:r>
              <a:rPr lang="en-US" dirty="0"/>
              <a:t>MeV e</a:t>
            </a:r>
            <a:r>
              <a:rPr lang="en-US" baseline="30000" dirty="0"/>
              <a:t>-</a:t>
            </a:r>
            <a:r>
              <a:rPr lang="en-US" dirty="0"/>
              <a:t> beam hits tungsten target, creating MeV </a:t>
            </a:r>
            <a:r>
              <a:rPr lang="en-US" i="1" dirty="0"/>
              <a:t>n</a:t>
            </a:r>
            <a:endParaRPr lang="en-US" dirty="0"/>
          </a:p>
        </p:txBody>
      </p:sp>
      <p:sp>
        <p:nvSpPr>
          <p:cNvPr id="51" name="Content Placeholder 8">
            <a:extLst>
              <a:ext uri="{FF2B5EF4-FFF2-40B4-BE49-F238E27FC236}">
                <a16:creationId xmlns:a16="http://schemas.microsoft.com/office/drawing/2014/main" id="{7FF5035E-AF62-A0E0-4863-6091D22FD612}"/>
              </a:ext>
            </a:extLst>
          </p:cNvPr>
          <p:cNvSpPr txBox="1">
            <a:spLocks/>
          </p:cNvSpPr>
          <p:nvPr/>
        </p:nvSpPr>
        <p:spPr>
          <a:xfrm>
            <a:off x="404849" y="2039721"/>
            <a:ext cx="4686472" cy="177319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MeV </a:t>
            </a:r>
            <a:r>
              <a:rPr lang="en-US" i="1" dirty="0"/>
              <a:t>n </a:t>
            </a:r>
            <a:r>
              <a:rPr lang="en-US" dirty="0"/>
              <a:t>moderated to </a:t>
            </a:r>
            <a:r>
              <a:rPr lang="en-US" dirty="0" err="1"/>
              <a:t>meV</a:t>
            </a:r>
            <a:r>
              <a:rPr lang="en-US" dirty="0"/>
              <a:t> </a:t>
            </a:r>
            <a:r>
              <a:rPr lang="en-US" i="1" dirty="0"/>
              <a:t>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Liquid CH4 		- moderator</a:t>
            </a:r>
          </a:p>
          <a:p>
            <a:pPr lvl="1"/>
            <a:r>
              <a:rPr lang="en-US" dirty="0"/>
              <a:t>Lead bricks 	- reflector</a:t>
            </a:r>
          </a:p>
          <a:p>
            <a:pPr lvl="1"/>
            <a:r>
              <a:rPr lang="en-US" dirty="0"/>
              <a:t>Borated PE 	- absorber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30B42C-8286-B02C-3FCE-1F4AE0489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8268"/>
          </a:xfrm>
        </p:spPr>
        <p:txBody>
          <a:bodyPr/>
          <a:lstStyle/>
          <a:p>
            <a:r>
              <a:rPr lang="en-US" dirty="0"/>
              <a:t>The Target-Moderator-Reflector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3692A56-DA0C-C143-F9E7-5D9B889FED6C}"/>
              </a:ext>
            </a:extLst>
          </p:cNvPr>
          <p:cNvGrpSpPr/>
          <p:nvPr/>
        </p:nvGrpSpPr>
        <p:grpSpPr>
          <a:xfrm>
            <a:off x="5926037" y="1153933"/>
            <a:ext cx="6710559" cy="3704834"/>
            <a:chOff x="5926037" y="1153933"/>
            <a:chExt cx="6710559" cy="3704834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7D3B430B-BFB6-FA90-2D75-00352366B0A7}"/>
                </a:ext>
              </a:extLst>
            </p:cNvPr>
            <p:cNvGrpSpPr/>
            <p:nvPr/>
          </p:nvGrpSpPr>
          <p:grpSpPr>
            <a:xfrm>
              <a:off x="8568428" y="2165573"/>
              <a:ext cx="4068168" cy="2693194"/>
              <a:chOff x="8568428" y="2165573"/>
              <a:chExt cx="4068168" cy="2693194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3427B8B1-CC81-38C2-29A0-A39D80957FA5}"/>
                  </a:ext>
                </a:extLst>
              </p:cNvPr>
              <p:cNvGrpSpPr/>
              <p:nvPr/>
            </p:nvGrpSpPr>
            <p:grpSpPr>
              <a:xfrm>
                <a:off x="10221217" y="4079495"/>
                <a:ext cx="2415379" cy="779272"/>
                <a:chOff x="-691458" y="977442"/>
                <a:chExt cx="1741960" cy="562406"/>
              </a:xfrm>
            </p:grpSpPr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B16B6151-69D7-43E2-8C1F-CD1597484B77}"/>
                    </a:ext>
                  </a:extLst>
                </p:cNvPr>
                <p:cNvCxnSpPr/>
                <p:nvPr/>
              </p:nvCxnSpPr>
              <p:spPr>
                <a:xfrm flipH="1">
                  <a:off x="-691458" y="1250719"/>
                  <a:ext cx="431318" cy="289129"/>
                </a:xfrm>
                <a:prstGeom prst="straightConnector1">
                  <a:avLst/>
                </a:prstGeom>
                <a:ln w="571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Text Box 4">
                  <a:extLst>
                    <a:ext uri="{FF2B5EF4-FFF2-40B4-BE49-F238E27FC236}">
                      <a16:creationId xmlns:a16="http://schemas.microsoft.com/office/drawing/2014/main" id="{7CEAC64D-C92E-2FB3-A96D-5E2B91058B63}"/>
                    </a:ext>
                  </a:extLst>
                </p:cNvPr>
                <p:cNvSpPr txBox="1"/>
                <p:nvPr/>
              </p:nvSpPr>
              <p:spPr>
                <a:xfrm>
                  <a:off x="-428765" y="977442"/>
                  <a:ext cx="1479267" cy="311472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r>
                    <a:rPr lang="en-GB" kern="100" dirty="0">
                      <a:solidFill>
                        <a:srgbClr val="C00000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Borated PE</a:t>
                  </a:r>
                  <a:endParaRPr lang="en-GB" sz="32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E6858D64-5DE1-CEED-A861-DA33904B85A1}"/>
                  </a:ext>
                </a:extLst>
              </p:cNvPr>
              <p:cNvGrpSpPr/>
              <p:nvPr/>
            </p:nvGrpSpPr>
            <p:grpSpPr>
              <a:xfrm>
                <a:off x="9719166" y="3351109"/>
                <a:ext cx="2297419" cy="670017"/>
                <a:chOff x="0" y="-28683"/>
                <a:chExt cx="1656668" cy="483137"/>
              </a:xfrm>
            </p:grpSpPr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ABC6C0F3-7F6E-B107-26CA-13811A0DE49A}"/>
                    </a:ext>
                  </a:extLst>
                </p:cNvPr>
                <p:cNvCxnSpPr/>
                <p:nvPr/>
              </p:nvCxnSpPr>
              <p:spPr>
                <a:xfrm flipH="1">
                  <a:off x="0" y="171879"/>
                  <a:ext cx="503555" cy="282575"/>
                </a:xfrm>
                <a:prstGeom prst="straightConnector1">
                  <a:avLst/>
                </a:prstGeom>
                <a:ln w="571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 Box 4">
                  <a:extLst>
                    <a:ext uri="{FF2B5EF4-FFF2-40B4-BE49-F238E27FC236}">
                      <a16:creationId xmlns:a16="http://schemas.microsoft.com/office/drawing/2014/main" id="{59BB422C-AE04-8073-8710-6A72075E1797}"/>
                    </a:ext>
                  </a:extLst>
                </p:cNvPr>
                <p:cNvSpPr txBox="1"/>
                <p:nvPr/>
              </p:nvSpPr>
              <p:spPr>
                <a:xfrm>
                  <a:off x="525281" y="-28683"/>
                  <a:ext cx="1131387" cy="248203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r>
                    <a:rPr lang="en-GB" kern="100" dirty="0">
                      <a:solidFill>
                        <a:srgbClr val="C00000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Lead bricks</a:t>
                  </a:r>
                  <a:endParaRPr lang="en-GB" sz="32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C4B4B491-4FF8-5BAC-BDB6-54FA079C9067}"/>
                  </a:ext>
                </a:extLst>
              </p:cNvPr>
              <p:cNvGrpSpPr/>
              <p:nvPr/>
            </p:nvGrpSpPr>
            <p:grpSpPr>
              <a:xfrm>
                <a:off x="8568428" y="2165573"/>
                <a:ext cx="3036830" cy="2158580"/>
                <a:chOff x="8568428" y="2165573"/>
                <a:chExt cx="3036830" cy="2158580"/>
              </a:xfrm>
            </p:grpSpPr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E361C8A2-750B-E9C1-1515-4832AB00E6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68428" y="2552169"/>
                  <a:ext cx="1499895" cy="1771984"/>
                </a:xfrm>
                <a:prstGeom prst="straightConnector1">
                  <a:avLst/>
                </a:prstGeom>
                <a:ln w="571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 Box 4">
                  <a:extLst>
                    <a:ext uri="{FF2B5EF4-FFF2-40B4-BE49-F238E27FC236}">
                      <a16:creationId xmlns:a16="http://schemas.microsoft.com/office/drawing/2014/main" id="{1855B8D6-C4F4-9C5A-27F9-A2F2A5805844}"/>
                    </a:ext>
                  </a:extLst>
                </p:cNvPr>
                <p:cNvSpPr txBox="1"/>
                <p:nvPr/>
              </p:nvSpPr>
              <p:spPr>
                <a:xfrm>
                  <a:off x="9875838" y="2165573"/>
                  <a:ext cx="1729420" cy="409991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r>
                    <a:rPr lang="en-GB" kern="100" dirty="0">
                      <a:solidFill>
                        <a:srgbClr val="C00000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CH4 chamber</a:t>
                  </a:r>
                  <a:endParaRPr lang="en-GB" sz="32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A4B7B63-760B-8B23-4AA6-90261BF6E107}"/>
                </a:ext>
              </a:extLst>
            </p:cNvPr>
            <p:cNvGrpSpPr/>
            <p:nvPr/>
          </p:nvGrpSpPr>
          <p:grpSpPr>
            <a:xfrm>
              <a:off x="5926037" y="1153933"/>
              <a:ext cx="1729420" cy="1767320"/>
              <a:chOff x="5926037" y="1153933"/>
              <a:chExt cx="1729420" cy="1767320"/>
            </a:xfrm>
          </p:grpSpPr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8A9C130D-3E73-23AE-74E3-EFEECA1221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04612" y="1153933"/>
                <a:ext cx="947198" cy="805686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 Box 4">
                <a:extLst>
                  <a:ext uri="{FF2B5EF4-FFF2-40B4-BE49-F238E27FC236}">
                    <a16:creationId xmlns:a16="http://schemas.microsoft.com/office/drawing/2014/main" id="{43FA1DCB-E997-FC42-D047-D4F15FD4964F}"/>
                  </a:ext>
                </a:extLst>
              </p:cNvPr>
              <p:cNvSpPr txBox="1"/>
              <p:nvPr/>
            </p:nvSpPr>
            <p:spPr>
              <a:xfrm>
                <a:off x="5926037" y="1959619"/>
                <a:ext cx="1729420" cy="96163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kern="100" dirty="0"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Cryocooler</a:t>
                </a:r>
                <a:endParaRPr lang="en-GB" sz="32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3DB4A80-C12D-1112-D514-F6082A809540}"/>
                </a:ext>
              </a:extLst>
            </p:cNvPr>
            <p:cNvGrpSpPr/>
            <p:nvPr/>
          </p:nvGrpSpPr>
          <p:grpSpPr>
            <a:xfrm>
              <a:off x="9198274" y="1270515"/>
              <a:ext cx="2687804" cy="1182720"/>
              <a:chOff x="9198274" y="1270515"/>
              <a:chExt cx="2687804" cy="1182720"/>
            </a:xfrm>
          </p:grpSpPr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0C8973D1-8A42-2902-3009-DE275B4C93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8274" y="1684567"/>
                <a:ext cx="1022943" cy="76866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 Box 4">
                <a:extLst>
                  <a:ext uri="{FF2B5EF4-FFF2-40B4-BE49-F238E27FC236}">
                    <a16:creationId xmlns:a16="http://schemas.microsoft.com/office/drawing/2014/main" id="{08236911-624F-5837-BA9B-0671D450ADD7}"/>
                  </a:ext>
                </a:extLst>
              </p:cNvPr>
              <p:cNvSpPr txBox="1"/>
              <p:nvPr/>
            </p:nvSpPr>
            <p:spPr>
              <a:xfrm>
                <a:off x="10156658" y="1270515"/>
                <a:ext cx="1729420" cy="40999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kern="100" dirty="0"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CH4 inlet</a:t>
                </a:r>
                <a:endParaRPr lang="en-GB" sz="32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69" name="Content Placeholder 8">
            <a:extLst>
              <a:ext uri="{FF2B5EF4-FFF2-40B4-BE49-F238E27FC236}">
                <a16:creationId xmlns:a16="http://schemas.microsoft.com/office/drawing/2014/main" id="{93ABCA85-DD76-5D3C-154F-BF13F7A8FF6B}"/>
              </a:ext>
            </a:extLst>
          </p:cNvPr>
          <p:cNvSpPr txBox="1">
            <a:spLocks/>
          </p:cNvSpPr>
          <p:nvPr/>
        </p:nvSpPr>
        <p:spPr>
          <a:xfrm>
            <a:off x="403200" y="3695318"/>
            <a:ext cx="4686472" cy="22704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Outgoing thermal </a:t>
            </a:r>
            <a:r>
              <a:rPr lang="en-US" i="1" dirty="0"/>
              <a:t>n</a:t>
            </a:r>
            <a:r>
              <a:rPr lang="en-US" dirty="0"/>
              <a:t> beam</a:t>
            </a:r>
          </a:p>
          <a:p>
            <a:pPr lvl="1"/>
            <a:r>
              <a:rPr lang="en-US" dirty="0"/>
              <a:t>Speeds: ~ 1 km/s</a:t>
            </a:r>
          </a:p>
          <a:p>
            <a:pPr lvl="1"/>
            <a:r>
              <a:rPr lang="en-US" dirty="0"/>
              <a:t>Initial pulse width: &lt; 20 µs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After 10 m, pulse width: ~ 5 </a:t>
            </a:r>
            <a:r>
              <a:rPr lang="en-US" dirty="0" err="1"/>
              <a:t>ms</a:t>
            </a: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95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51" grpId="0"/>
      <p:bldP spid="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Content Placeholder 57" descr="A machine with a pipe and a table&#10;&#10;Description automatically generated">
            <a:extLst>
              <a:ext uri="{FF2B5EF4-FFF2-40B4-BE49-F238E27FC236}">
                <a16:creationId xmlns:a16="http://schemas.microsoft.com/office/drawing/2014/main" id="{40C039CE-2B5F-D2C6-3555-C555EA545B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9806" y="287144"/>
            <a:ext cx="7993477" cy="613784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18740BE-10D7-836E-4D52-5AF16EB1C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Experiment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C4C8A-A737-BACE-3B02-E5F4AC531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December,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E3BEF-14AA-7849-1DA9-2E510AB5E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An Electron-Driven Neutron Source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F6AD8-EC03-2E8A-9B79-359F63C7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9" name="Content Placeholder 1">
            <a:extLst>
              <a:ext uri="{FF2B5EF4-FFF2-40B4-BE49-F238E27FC236}">
                <a16:creationId xmlns:a16="http://schemas.microsoft.com/office/drawing/2014/main" id="{0CD4B8A0-82EA-76C1-CBAE-CA3885255C6E}"/>
              </a:ext>
            </a:extLst>
          </p:cNvPr>
          <p:cNvSpPr txBox="1">
            <a:spLocks/>
          </p:cNvSpPr>
          <p:nvPr/>
        </p:nvSpPr>
        <p:spPr>
          <a:xfrm>
            <a:off x="407988" y="1592263"/>
            <a:ext cx="406673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 neutron pulse flux and width at different distances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Measurements with and without Gadolinium foils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DD108FC-4252-261F-7DD3-6E4D685A8B88}"/>
              </a:ext>
            </a:extLst>
          </p:cNvPr>
          <p:cNvCxnSpPr>
            <a:cxnSpLocks/>
          </p:cNvCxnSpPr>
          <p:nvPr/>
        </p:nvCxnSpPr>
        <p:spPr>
          <a:xfrm flipV="1">
            <a:off x="6284068" y="3880941"/>
            <a:ext cx="2525230" cy="515821"/>
          </a:xfrm>
          <a:prstGeom prst="straightConnector1">
            <a:avLst/>
          </a:prstGeom>
          <a:ln w="57150">
            <a:solidFill>
              <a:srgbClr val="0070C0"/>
            </a:solidFill>
            <a:prstDash val="sysDot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Box 4">
            <a:extLst>
              <a:ext uri="{FF2B5EF4-FFF2-40B4-BE49-F238E27FC236}">
                <a16:creationId xmlns:a16="http://schemas.microsoft.com/office/drawing/2014/main" id="{C85BC22F-1A7A-8960-2712-84877E6F9182}"/>
              </a:ext>
            </a:extLst>
          </p:cNvPr>
          <p:cNvSpPr txBox="1"/>
          <p:nvPr/>
        </p:nvSpPr>
        <p:spPr>
          <a:xfrm rot="20884919">
            <a:off x="6045400" y="4296519"/>
            <a:ext cx="2998684" cy="76782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2000" kern="1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Incoming electron beam</a:t>
            </a:r>
            <a:endParaRPr lang="en-GB" sz="3600" kern="100" dirty="0">
              <a:solidFill>
                <a:srgbClr val="00B0F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2AC370E-1DAB-57FC-592E-C116A2211A58}"/>
              </a:ext>
            </a:extLst>
          </p:cNvPr>
          <p:cNvGrpSpPr/>
          <p:nvPr/>
        </p:nvGrpSpPr>
        <p:grpSpPr>
          <a:xfrm>
            <a:off x="6096000" y="2822237"/>
            <a:ext cx="3409250" cy="1348248"/>
            <a:chOff x="5366042" y="3738101"/>
            <a:chExt cx="3409250" cy="1348248"/>
          </a:xfrm>
        </p:grpSpPr>
        <p:sp>
          <p:nvSpPr>
            <p:cNvPr id="64" name="Text Box 4">
              <a:extLst>
                <a:ext uri="{FF2B5EF4-FFF2-40B4-BE49-F238E27FC236}">
                  <a16:creationId xmlns:a16="http://schemas.microsoft.com/office/drawing/2014/main" id="{ECDBB7D2-DC90-D323-9228-8609A7D13E19}"/>
                </a:ext>
              </a:extLst>
            </p:cNvPr>
            <p:cNvSpPr txBox="1"/>
            <p:nvPr/>
          </p:nvSpPr>
          <p:spPr>
            <a:xfrm>
              <a:off x="6038060" y="3738101"/>
              <a:ext cx="2737232" cy="134824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2000" kern="100" dirty="0">
                  <a:solidFill>
                    <a:srgbClr val="AC5BB5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Outgoing thermal neutron beam</a:t>
              </a:r>
              <a:endParaRPr lang="en-GB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E49F65F7-0467-A60B-A774-E003708B00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66042" y="4412225"/>
              <a:ext cx="2839626" cy="45897"/>
            </a:xfrm>
            <a:prstGeom prst="straightConnector1">
              <a:avLst/>
            </a:prstGeom>
            <a:ln w="57150">
              <a:solidFill>
                <a:srgbClr val="F05FD6"/>
              </a:solidFill>
              <a:prstDash val="sysDot"/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752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8368</TotalTime>
  <Words>1633</Words>
  <Application>Microsoft Macintosh PowerPoint</Application>
  <PresentationFormat>Widescreen</PresentationFormat>
  <Paragraphs>377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Roboto</vt:lpstr>
      <vt:lpstr>Office Theme</vt:lpstr>
      <vt:lpstr>An Electron-Driven Neutron Source</vt:lpstr>
      <vt:lpstr>Table of Contents</vt:lpstr>
      <vt:lpstr>Table of Contents</vt:lpstr>
      <vt:lpstr>VULCAN  (Versatile Ultra Compact Accelerator-driven Neutron source)</vt:lpstr>
      <vt:lpstr>VULCAN Conceptual Layout</vt:lpstr>
      <vt:lpstr>CERN Funding</vt:lpstr>
      <vt:lpstr>Table of Contents</vt:lpstr>
      <vt:lpstr>The Target-Moderator-Reflector</vt:lpstr>
      <vt:lpstr>CLEAR Experiment</vt:lpstr>
      <vt:lpstr>Table of Contents</vt:lpstr>
      <vt:lpstr>What type of accelerator?</vt:lpstr>
      <vt:lpstr>Beam Specification</vt:lpstr>
      <vt:lpstr>Optimisation - High-Level Choices</vt:lpstr>
      <vt:lpstr>Optimisation Process Step 1: RF</vt:lpstr>
      <vt:lpstr>Example: XLS based structure</vt:lpstr>
      <vt:lpstr>Example: XLS based structure</vt:lpstr>
      <vt:lpstr>Optimisation Process Step 2: Beam Dynamics</vt:lpstr>
      <vt:lpstr>Example: XLS based structure</vt:lpstr>
      <vt:lpstr>Example: XLS based structure</vt:lpstr>
      <vt:lpstr>Example: XLS based structure</vt:lpstr>
      <vt:lpstr>Table of Contents</vt:lpstr>
      <vt:lpstr>Technologies Compared</vt:lpstr>
      <vt:lpstr>PowerPoint Presentation</vt:lpstr>
      <vt:lpstr>Table of Contents</vt:lpstr>
      <vt:lpstr>Conclusions and Next Steps</vt:lpstr>
      <vt:lpstr>PowerPoint Presentation</vt:lpstr>
      <vt:lpstr>Baseline cost estimate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VULCAN Overview</dc:title>
  <dc:creator>Laurence Matthew Wroe</dc:creator>
  <cp:lastModifiedBy>Laurence Matthew Wroe</cp:lastModifiedBy>
  <cp:revision>123</cp:revision>
  <dcterms:created xsi:type="dcterms:W3CDTF">2023-06-06T14:14:38Z</dcterms:created>
  <dcterms:modified xsi:type="dcterms:W3CDTF">2023-12-12T10:21:12Z</dcterms:modified>
</cp:coreProperties>
</file>