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3" r:id="rId3"/>
    <p:sldId id="263" r:id="rId4"/>
    <p:sldId id="264" r:id="rId5"/>
    <p:sldId id="259" r:id="rId6"/>
    <p:sldId id="258" r:id="rId7"/>
    <p:sldId id="260" r:id="rId8"/>
    <p:sldId id="277" r:id="rId9"/>
    <p:sldId id="281" r:id="rId10"/>
    <p:sldId id="278" r:id="rId11"/>
    <p:sldId id="279" r:id="rId12"/>
    <p:sldId id="280" r:id="rId13"/>
    <p:sldId id="257" r:id="rId14"/>
    <p:sldId id="284" r:id="rId15"/>
    <p:sldId id="285" r:id="rId16"/>
    <p:sldId id="261" r:id="rId17"/>
    <p:sldId id="28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FF993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02969-17D0-45F9-BAD5-4B5481F2ADEB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EFAEF-3519-45F3-9210-87763A076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971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F613A-68BD-8F9F-F870-AAC637347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F01B9-11C5-6CCC-38ED-29146D5526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C8FB3-A32D-61FD-9BDF-18D07242B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5367F-33BF-BD9F-00DC-CDB49693E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F5C02-B73E-DF9D-B2A3-317EA7B0E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98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0C817-D112-49E5-E6C9-488C3922B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62094E-3BDF-60B1-453E-3560A9AC0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744EA-55E5-96AB-8341-FAFB4D29F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56B4F-5E51-2F73-2260-1601A0140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A2E0D-A04E-03D1-B6BF-366CAE6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142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45F0DC-70FB-AA2F-116B-D3AA67D888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AAADAC-4DB8-9CF0-F4D5-91561D3EB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26429-7494-C49D-8CCC-C9D092B8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0E500-179D-2E76-4695-CFD5951B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FAD44-3F3F-1745-79D8-C0164148C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24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3679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496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055D4-113D-EF6C-CED6-6DE65A378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05D51-C2B0-83AC-543A-0B69E96F4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E9446-C64A-0860-8E6F-CC4514B36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48F4F-9488-F36B-A926-AC7DC02F3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E3B5E-ACED-7CB1-94DE-FE5F35B59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712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1A9B8-E43D-B94B-9F0A-1554CDC01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69E1B-236D-BA3D-E3EE-E570E0221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8C4CC-196B-A582-54DD-8EB2EDA5A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6B10F-09EF-E8B7-F8B9-ABE900519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ACA5B-B110-18AD-CB3E-E4A9E9C49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22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AA3FC-231B-C1DF-B908-4A8F8AE52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C2775-F995-3AA4-E732-53508569E6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E08CBF-FE37-12B1-8F56-4D5330FA3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3578F7-7488-2E23-03C3-4F37751A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78AFC8-F02A-BD13-9801-9CBB84D48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3199B-DBD7-85A0-5B07-5BC94A9B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90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4582C-0B34-3555-268D-6A094A051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793C4-7A14-898A-C110-84ED91076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9787EF-48C8-438D-42E0-E3A5CA2B4C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E22E8D-BF0F-5BAC-D934-89980A7CC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0327C4-76E2-9751-1223-CA771C85D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CB7D9F-9AD3-B5B0-4B59-FD779B94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268C20-0236-E30B-5594-D103D8BF7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B381C7-3664-24AC-8A20-E9C1B55E2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29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8E330-E772-CBDD-CAB2-360E42D4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1B7598-48E4-C940-3400-4A1DD4854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DB6A2D-EA43-8E16-E50E-C7CF2B5E4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D3C979-91A5-CB09-3862-566C352C1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75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B17C05-0C6B-E80E-78E0-370D45A7C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AC19AA-14FA-F8B9-8C06-19D77EF86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C564F4-6C44-FB32-E0F5-C106E66D8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58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F9DFD-0DA1-1CA0-29BB-54456288E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01379-664A-0275-EB18-40D3B43EA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981077-4390-29DC-02EB-13544797A6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535D7A-661D-43B1-8FCF-A678D24C1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5E3B23-6DAE-544B-5C55-B9BB24D9F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85480-513E-CF06-E723-67FD6C3B4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6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13AB-508A-0B29-3811-EF3917976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0C2D41-7E9D-FD8A-9AC2-620C1766EF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B446D-4968-6CAF-E02B-C63F170B1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50D1F-6384-FAAD-A050-90409B984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331F72-8033-E28B-D070-F3D267865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BDCCB-2AEF-FB75-6819-161A577B4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374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0BC3C1-286E-A6C5-9CFC-95279DDF0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14423-6A06-A8B2-05C1-62A2D7E2F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FA027-D097-D079-A63B-20AC3CF3D8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12/12/2023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FC20D-70ED-2A7E-EF03-7F2F3FD32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CLIC Mini Week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F644C-BB70-DBBA-3A57-B2675E9B25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204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1.jpeg"/><Relationship Id="rId7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2.png"/><Relationship Id="rId9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7.jpeg"/><Relationship Id="rId7" Type="http://schemas.openxmlformats.org/officeDocument/2006/relationships/image" Target="../media/image2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59.jpeg"/><Relationship Id="rId4" Type="http://schemas.openxmlformats.org/officeDocument/2006/relationships/image" Target="../media/image5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tif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1.jpeg"/><Relationship Id="rId10" Type="http://schemas.openxmlformats.org/officeDocument/2006/relationships/image" Target="../media/image15.tif"/><Relationship Id="rId4" Type="http://schemas.openxmlformats.org/officeDocument/2006/relationships/image" Target="../media/image9.jpeg"/><Relationship Id="rId9" Type="http://schemas.openxmlformats.org/officeDocument/2006/relationships/image" Target="../media/image14.tif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s://edms.cern.ch/document/2816170/1" TargetMode="Externa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.png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5.emf"/><Relationship Id="rId4" Type="http://schemas.openxmlformats.org/officeDocument/2006/relationships/package" Target="../embeddings/Microsoft_Excel_Worksheet1.xls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jp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C0487-9973-CC7A-D7F6-F92621977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3078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CLEAR 2023 - Highlights and status of the second beam 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F56CE2-6466-F902-7197-0A29AEEE49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93614"/>
            <a:ext cx="9144000" cy="2133599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W. Farabolini on behalf of the CLEAR team:</a:t>
            </a:r>
          </a:p>
          <a:p>
            <a:r>
              <a:rPr lang="en-GB" dirty="0">
                <a:solidFill>
                  <a:srgbClr val="0000FF"/>
                </a:solidFill>
              </a:rPr>
              <a:t>R. Corsini – A. Aksoy – A. Malyzhenkov – P. Korysko – V. Rieker – L. Wroe </a:t>
            </a:r>
          </a:p>
          <a:p>
            <a:r>
              <a:rPr lang="en-GB" dirty="0">
                <a:solidFill>
                  <a:srgbClr val="0000FF"/>
                </a:solidFill>
              </a:rPr>
              <a:t>E. Granados – M. Calderon (Laser experts)</a:t>
            </a:r>
          </a:p>
          <a:p>
            <a:r>
              <a:rPr lang="en-GB" dirty="0">
                <a:solidFill>
                  <a:srgbClr val="0000FF"/>
                </a:solidFill>
              </a:rPr>
              <a:t>S. Doebert - S. Curt – A. Chauchet (RF experts)</a:t>
            </a:r>
          </a:p>
          <a:p>
            <a:r>
              <a:rPr lang="en-GB" dirty="0">
                <a:solidFill>
                  <a:srgbClr val="0000FF"/>
                </a:solidFill>
              </a:rPr>
              <a:t>J. Bateman – C. Robertson (Oxford PhD students)</a:t>
            </a:r>
          </a:p>
          <a:p>
            <a:r>
              <a:rPr lang="en-GB" dirty="0">
                <a:solidFill>
                  <a:srgbClr val="0000FF"/>
                </a:solidFill>
              </a:rPr>
              <a:t>K. Sjobaek (remotely from Oslo)</a:t>
            </a:r>
          </a:p>
          <a:p>
            <a:endParaRPr lang="en-GB" b="1" dirty="0"/>
          </a:p>
        </p:txBody>
      </p:sp>
      <p:pic>
        <p:nvPicPr>
          <p:cNvPr id="5" name="Picture 4" descr="CERN-logo_outline.jpg">
            <a:extLst>
              <a:ext uri="{FF2B5EF4-FFF2-40B4-BE49-F238E27FC236}">
                <a16:creationId xmlns:a16="http://schemas.microsoft.com/office/drawing/2014/main" id="{25577EBD-77D1-8CC3-10A1-3AD8309DB4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6" name="Picture 5" descr="Screen Shot 2017-02-21 at 17.04.04.png">
            <a:extLst>
              <a:ext uri="{FF2B5EF4-FFF2-40B4-BE49-F238E27FC236}">
                <a16:creationId xmlns:a16="http://schemas.microsoft.com/office/drawing/2014/main" id="{4DB50E3B-56A9-9BE6-38F3-8687C1E1A7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D1CB64-55FD-E499-6874-76ED482E6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4D48F8-9FB0-257A-E864-7EB9163C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380BDE-F4C4-C9AA-83F6-2B0B1B708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62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2A00F-898E-AE9E-7C15-E9A1478AC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2554" y="174410"/>
            <a:ext cx="10515600" cy="73014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Some recent developments requested by users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7F921-52C0-A1FB-B9A1-4B5A6B53D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35" y="800364"/>
            <a:ext cx="5361066" cy="2219964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Codes:</a:t>
            </a:r>
          </a:p>
          <a:p>
            <a:pPr lvl="1"/>
            <a:r>
              <a:rPr lang="en-GB" dirty="0"/>
              <a:t>Quad Scan</a:t>
            </a:r>
          </a:p>
          <a:p>
            <a:pPr lvl="1"/>
            <a:r>
              <a:rPr lang="en-GB" dirty="0"/>
              <a:t>Orbit simulation</a:t>
            </a:r>
          </a:p>
          <a:p>
            <a:pPr lvl="1"/>
            <a:r>
              <a:rPr lang="en-GB" dirty="0"/>
              <a:t>Dose prediction</a:t>
            </a:r>
          </a:p>
          <a:p>
            <a:pPr lvl="1"/>
            <a:r>
              <a:rPr lang="en-GB" dirty="0"/>
              <a:t>Multi-standard cameras control</a:t>
            </a:r>
          </a:p>
          <a:p>
            <a:pPr lvl="1"/>
            <a:r>
              <a:rPr lang="en-GB" dirty="0"/>
              <a:t>Beam Base Alignment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0701AAA5-3D68-775F-AAC5-CCF4E6C88E7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44868" y="1035425"/>
            <a:ext cx="3543202" cy="2032240"/>
          </a:xfrm>
          <a:prstGeom prst="rect">
            <a:avLst/>
          </a:prstGeom>
          <a:ln w="0">
            <a:noFill/>
          </a:ln>
        </p:spPr>
      </p:pic>
      <p:pic>
        <p:nvPicPr>
          <p:cNvPr id="8" name="Picture 7" descr="CERN-logo_outline.jpg">
            <a:extLst>
              <a:ext uri="{FF2B5EF4-FFF2-40B4-BE49-F238E27FC236}">
                <a16:creationId xmlns:a16="http://schemas.microsoft.com/office/drawing/2014/main" id="{4A584483-67BE-63B6-576E-A40EA07B87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9" name="Picture 8" descr="Screen Shot 2017-02-21 at 17.04.04.png">
            <a:extLst>
              <a:ext uri="{FF2B5EF4-FFF2-40B4-BE49-F238E27FC236}">
                <a16:creationId xmlns:a16="http://schemas.microsoft.com/office/drawing/2014/main" id="{4FB6B411-9706-142B-E348-8FCB83658B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C46D347-F5C8-943D-4E1D-30E458C36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B584FF1-0F76-E6F8-3942-98E2C38D6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3500ABF-48FE-6078-2048-8DB8F791E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8070" y="6374458"/>
            <a:ext cx="2743200" cy="365125"/>
          </a:xfrm>
        </p:spPr>
        <p:txBody>
          <a:bodyPr/>
          <a:lstStyle/>
          <a:p>
            <a:r>
              <a:rPr lang="en-GB" dirty="0"/>
              <a:t>10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5A3A8D-61DE-5F15-7E02-173977C754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8162" y="3625012"/>
            <a:ext cx="6676103" cy="25806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D8EB21-51C6-99A6-D302-C95D781F54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6180" y="1033314"/>
            <a:ext cx="2898085" cy="22093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7F1F9A-F293-4288-8FD0-010CA89BE9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60085" y="1176840"/>
            <a:ext cx="1338625" cy="117648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7E25849-9B4A-0703-529B-99CA57746423}"/>
              </a:ext>
            </a:extLst>
          </p:cNvPr>
          <p:cNvSpPr txBox="1"/>
          <p:nvPr/>
        </p:nvSpPr>
        <p:spPr>
          <a:xfrm>
            <a:off x="9271616" y="3232987"/>
            <a:ext cx="18781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strike="noStrike" spc="-1" dirty="0">
                <a:highlight>
                  <a:srgbClr val="FFFF00"/>
                </a:highlight>
                <a:latin typeface="Arial"/>
              </a:rPr>
              <a:t>See Avni’s talk</a:t>
            </a:r>
            <a:endParaRPr lang="en-GB" sz="2000" dirty="0">
              <a:highlight>
                <a:srgbClr val="FFFF00"/>
              </a:highlight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06DCAF3-460D-A2BC-DAC8-7720B0BBD4E9}"/>
              </a:ext>
            </a:extLst>
          </p:cNvPr>
          <p:cNvGrpSpPr/>
          <p:nvPr/>
        </p:nvGrpSpPr>
        <p:grpSpPr>
          <a:xfrm>
            <a:off x="277735" y="2974765"/>
            <a:ext cx="5361066" cy="3470765"/>
            <a:chOff x="277735" y="2974765"/>
            <a:chExt cx="5361066" cy="34707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63C4750-536A-F05F-8C18-559238DA0C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9279" t="1946" b="26944"/>
            <a:stretch/>
          </p:blipFill>
          <p:spPr>
            <a:xfrm>
              <a:off x="2746305" y="4172812"/>
              <a:ext cx="2101582" cy="2268149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D9A3210-F084-8365-4087-821175099287}"/>
                </a:ext>
              </a:extLst>
            </p:cNvPr>
            <p:cNvGrpSpPr/>
            <p:nvPr/>
          </p:nvGrpSpPr>
          <p:grpSpPr>
            <a:xfrm>
              <a:off x="277735" y="2974765"/>
              <a:ext cx="5361066" cy="3470765"/>
              <a:chOff x="277735" y="2974765"/>
              <a:chExt cx="5361066" cy="347076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6C966B9-CAD3-180E-DD88-0A5C7701E2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30308" t="22917" r="12022" b="18750"/>
              <a:stretch/>
            </p:blipFill>
            <p:spPr>
              <a:xfrm>
                <a:off x="461229" y="4292689"/>
                <a:ext cx="2101582" cy="2152841"/>
              </a:xfrm>
              <a:prstGeom prst="rect">
                <a:avLst/>
              </a:prstGeom>
            </p:spPr>
          </p:pic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8FAF69E9-7322-F6D3-9CB7-29657C170E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7735" y="2974765"/>
                <a:ext cx="5361066" cy="148656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>
                    <a:solidFill>
                      <a:srgbClr val="C00000"/>
                    </a:solidFill>
                  </a:rPr>
                  <a:t>Devices: </a:t>
                </a:r>
              </a:p>
              <a:p>
                <a:pPr lvl="1"/>
                <a:r>
                  <a:rPr lang="en-GB" dirty="0"/>
                  <a:t>Double scatterers shaped for flat beam profile generation with collimator</a:t>
                </a:r>
              </a:p>
              <a:p>
                <a:pPr lvl="1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383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555E0-7CAA-A27D-1486-43EE6B07D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287" y="210214"/>
            <a:ext cx="9614452" cy="5969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Access number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97929-403F-C67B-5723-794976FC2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62026"/>
            <a:ext cx="10810876" cy="17272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 very large number of accesses for experiment installation and user’s interventions on their set-up.</a:t>
            </a:r>
          </a:p>
          <a:p>
            <a:pPr lvl="1"/>
            <a:r>
              <a:rPr lang="en-GB" dirty="0"/>
              <a:t>RP calls: </a:t>
            </a:r>
            <a:r>
              <a:rPr lang="en-GB" b="1" dirty="0">
                <a:solidFill>
                  <a:srgbClr val="C00000"/>
                </a:solidFill>
              </a:rPr>
              <a:t>213</a:t>
            </a:r>
            <a:r>
              <a:rPr lang="en-GB" dirty="0"/>
              <a:t> from 01/01/23 to 30/11/23  (minimum delay 30 min, require klystron stop, limited to working hours)</a:t>
            </a:r>
          </a:p>
          <a:p>
            <a:pPr lvl="1"/>
            <a:r>
              <a:rPr lang="en-GB" dirty="0"/>
              <a:t>PAD accesses: </a:t>
            </a:r>
            <a:r>
              <a:rPr lang="en-GB" b="1" dirty="0">
                <a:solidFill>
                  <a:srgbClr val="C00000"/>
                </a:solidFill>
              </a:rPr>
              <a:t>2802</a:t>
            </a:r>
            <a:r>
              <a:rPr lang="en-GB" dirty="0"/>
              <a:t>  </a:t>
            </a:r>
            <a:r>
              <a:rPr lang="en-GB" dirty="0">
                <a:highlight>
                  <a:srgbClr val="FFFF00"/>
                </a:highlight>
              </a:rPr>
              <a:t>D. Chapuis: </a:t>
            </a:r>
            <a:r>
              <a:rPr lang="fr-CH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« Access Point sur le complexe PS. Vous êtes en tête de liste !</a:t>
            </a:r>
            <a:r>
              <a:rPr lang="fr-CH" sz="24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 »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8F99C7-A416-C062-AC9F-CD67CEB7B0F1}"/>
              </a:ext>
            </a:extLst>
          </p:cNvPr>
          <p:cNvSpPr txBox="1"/>
          <p:nvPr/>
        </p:nvSpPr>
        <p:spPr>
          <a:xfrm>
            <a:off x="285135" y="5606221"/>
            <a:ext cx="11772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Mutualizing accesses with two experimental beam lines will increase the overall running time and allow more experiments per week. Complex set-up could stay installed for longer time.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BEB47F-49EF-FF79-B940-FFCD30A8DBE4}"/>
              </a:ext>
            </a:extLst>
          </p:cNvPr>
          <p:cNvGrpSpPr/>
          <p:nvPr/>
        </p:nvGrpSpPr>
        <p:grpSpPr>
          <a:xfrm>
            <a:off x="5627990" y="2689225"/>
            <a:ext cx="6021085" cy="2997863"/>
            <a:chOff x="5627990" y="2689225"/>
            <a:chExt cx="6021085" cy="2997863"/>
          </a:xfrm>
        </p:grpSpPr>
        <p:pic>
          <p:nvPicPr>
            <p:cNvPr id="7" name="Picture 6" descr="A graph of blue bars&#10;&#10;Description automatically generated">
              <a:extLst>
                <a:ext uri="{FF2B5EF4-FFF2-40B4-BE49-F238E27FC236}">
                  <a16:creationId xmlns:a16="http://schemas.microsoft.com/office/drawing/2014/main" id="{E6C26C07-D821-261F-0051-A99C5459B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7990" y="2689225"/>
              <a:ext cx="4610999" cy="299786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D28E58C-BA3E-5103-FE7F-29FB0D503A24}"/>
                </a:ext>
              </a:extLst>
            </p:cNvPr>
            <p:cNvSpPr txBox="1"/>
            <p:nvPr/>
          </p:nvSpPr>
          <p:spPr>
            <a:xfrm>
              <a:off x="9915525" y="2900997"/>
              <a:ext cx="173355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00FF"/>
                  </a:solidFill>
                </a:rPr>
                <a:t>In average:</a:t>
              </a:r>
            </a:p>
            <a:p>
              <a:r>
                <a:rPr lang="en-GB" b="1" dirty="0">
                  <a:solidFill>
                    <a:srgbClr val="0000FF"/>
                  </a:solidFill>
                </a:rPr>
                <a:t>-    9 per day</a:t>
              </a:r>
            </a:p>
            <a:p>
              <a:r>
                <a:rPr lang="en-GB" b="1" dirty="0">
                  <a:solidFill>
                    <a:srgbClr val="0000FF"/>
                  </a:solidFill>
                </a:rPr>
                <a:t>-  59 per week</a:t>
              </a:r>
            </a:p>
            <a:p>
              <a:r>
                <a:rPr lang="en-GB" b="1" dirty="0">
                  <a:solidFill>
                    <a:srgbClr val="0000FF"/>
                  </a:solidFill>
                </a:rPr>
                <a:t>- 253 per month</a:t>
              </a:r>
            </a:p>
            <a:p>
              <a:endParaRPr lang="en-GB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E1809A-1117-396F-13BA-A7DF40398C91}"/>
              </a:ext>
            </a:extLst>
          </p:cNvPr>
          <p:cNvGrpSpPr/>
          <p:nvPr/>
        </p:nvGrpSpPr>
        <p:grpSpPr>
          <a:xfrm>
            <a:off x="838198" y="2689225"/>
            <a:ext cx="4610999" cy="2997863"/>
            <a:chOff x="838198" y="2689225"/>
            <a:chExt cx="4610999" cy="2997863"/>
          </a:xfrm>
        </p:grpSpPr>
        <p:pic>
          <p:nvPicPr>
            <p:cNvPr id="5" name="Picture 4" descr="A graph of blue and black bars&#10;&#10;Description automatically generated">
              <a:extLst>
                <a:ext uri="{FF2B5EF4-FFF2-40B4-BE49-F238E27FC236}">
                  <a16:creationId xmlns:a16="http://schemas.microsoft.com/office/drawing/2014/main" id="{895E87F8-81F1-00F8-6762-25AECBB47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198" y="2689225"/>
              <a:ext cx="4610999" cy="299786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2B13EB1-9E66-2733-74DF-9C6055666B62}"/>
                </a:ext>
              </a:extLst>
            </p:cNvPr>
            <p:cNvSpPr txBox="1"/>
            <p:nvPr/>
          </p:nvSpPr>
          <p:spPr>
            <a:xfrm rot="16200000">
              <a:off x="1276142" y="4479920"/>
              <a:ext cx="11455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Winter shutdown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D53E0CA-4436-E546-D12E-1223E4F109D0}"/>
                </a:ext>
              </a:extLst>
            </p:cNvPr>
            <p:cNvSpPr txBox="1"/>
            <p:nvPr/>
          </p:nvSpPr>
          <p:spPr>
            <a:xfrm rot="16200000">
              <a:off x="2839169" y="4268763"/>
              <a:ext cx="1912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Summer  shutdown</a:t>
              </a:r>
            </a:p>
          </p:txBody>
        </p:sp>
      </p:grpSp>
      <p:pic>
        <p:nvPicPr>
          <p:cNvPr id="4" name="Picture 3" descr="CERN-logo_outline.jpg">
            <a:extLst>
              <a:ext uri="{FF2B5EF4-FFF2-40B4-BE49-F238E27FC236}">
                <a16:creationId xmlns:a16="http://schemas.microsoft.com/office/drawing/2014/main" id="{12922368-8ED9-3BE2-6724-BC78819585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6" name="Picture 5" descr="Screen Shot 2017-02-21 at 17.04.04.png">
            <a:extLst>
              <a:ext uri="{FF2B5EF4-FFF2-40B4-BE49-F238E27FC236}">
                <a16:creationId xmlns:a16="http://schemas.microsoft.com/office/drawing/2014/main" id="{DC5B6049-57EA-3C53-9654-01E03E90EA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506F78C4-2C8A-13C8-CC3A-E13DDEBB7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F81500F8-7CC1-B060-9459-1FD919CA3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934C348-E78D-FB0F-CCDF-7A9001471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C81B-999A-4C14-8C4C-8FDD96E392B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65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7874F-DB09-CB35-7554-874A2B0E6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1417" y="193063"/>
            <a:ext cx="9952383" cy="844550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Constraints for the second beam 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AED24-593E-A67B-0D28-6C47F3E14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7613"/>
            <a:ext cx="10673718" cy="2296137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To fulfil </a:t>
            </a:r>
            <a:r>
              <a:rPr lang="en-GB" b="1" dirty="0">
                <a:solidFill>
                  <a:srgbClr val="FF0000"/>
                </a:solidFill>
              </a:rPr>
              <a:t>new experiments requirement </a:t>
            </a:r>
            <a:r>
              <a:rPr lang="en-GB" dirty="0"/>
              <a:t>(large beam size, bunch compression, larger experimental areas)</a:t>
            </a:r>
          </a:p>
          <a:p>
            <a:r>
              <a:rPr lang="en-GB" b="1" dirty="0">
                <a:solidFill>
                  <a:srgbClr val="FF0000"/>
                </a:solidFill>
              </a:rPr>
              <a:t>Time</a:t>
            </a:r>
            <a:r>
              <a:rPr lang="en-GB" dirty="0"/>
              <a:t>: no operations interruption apart of the usual shutdowns (summer: 3 weeks, winter: 2 months)</a:t>
            </a:r>
          </a:p>
          <a:p>
            <a:r>
              <a:rPr lang="en-GB" b="1" dirty="0">
                <a:solidFill>
                  <a:srgbClr val="FF0000"/>
                </a:solidFill>
              </a:rPr>
              <a:t>Resources</a:t>
            </a:r>
            <a:r>
              <a:rPr lang="en-GB" dirty="0"/>
              <a:t>: Only the annual material budget (+ some </a:t>
            </a:r>
            <a:r>
              <a:rPr lang="en-GB" dirty="0" err="1"/>
              <a:t>Eurolabs</a:t>
            </a:r>
            <a:r>
              <a:rPr lang="en-GB" dirty="0"/>
              <a:t> founding)</a:t>
            </a:r>
          </a:p>
          <a:p>
            <a:r>
              <a:rPr lang="en-GB" dirty="0"/>
              <a:t>No up-to-date drawings of the actual beam line (due to many user’s driven quick changes)</a:t>
            </a:r>
          </a:p>
          <a:p>
            <a:r>
              <a:rPr lang="en-GB" dirty="0"/>
              <a:t>Limited support availability during the YETS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3"/>
            <a:endParaRPr lang="en-GB" dirty="0"/>
          </a:p>
        </p:txBody>
      </p:sp>
      <p:pic>
        <p:nvPicPr>
          <p:cNvPr id="4" name="Picture 3" descr="CERN-logo_outline.jpg">
            <a:extLst>
              <a:ext uri="{FF2B5EF4-FFF2-40B4-BE49-F238E27FC236}">
                <a16:creationId xmlns:a16="http://schemas.microsoft.com/office/drawing/2014/main" id="{84946CEB-9A8B-5206-9D44-62677A6D63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5" name="Picture 4" descr="Screen Shot 2017-02-21 at 17.04.04.png">
            <a:extLst>
              <a:ext uri="{FF2B5EF4-FFF2-40B4-BE49-F238E27FC236}">
                <a16:creationId xmlns:a16="http://schemas.microsoft.com/office/drawing/2014/main" id="{9A3133AD-9E31-ABBB-BFA3-1F978F1310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165FF3B-9425-616F-0E9B-8187BA372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55111FA-1E2C-74D8-ADD0-44EC74013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87822C1-76EB-25C3-0B7E-87F5269A1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801932-9020-3F6B-C18A-7B2F3EDA97CF}"/>
              </a:ext>
            </a:extLst>
          </p:cNvPr>
          <p:cNvSpPr txBox="1"/>
          <p:nvPr/>
        </p:nvSpPr>
        <p:spPr>
          <a:xfrm>
            <a:off x="759141" y="3333750"/>
            <a:ext cx="1067371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Solutions: </a:t>
            </a:r>
          </a:p>
          <a:p>
            <a:pPr lvl="1"/>
            <a:r>
              <a:rPr lang="en-GB" sz="2400" dirty="0">
                <a:solidFill>
                  <a:srgbClr val="FF0000"/>
                </a:solidFill>
              </a:rPr>
              <a:t>Optimize</a:t>
            </a:r>
            <a:r>
              <a:rPr lang="en-GB" sz="2400" dirty="0"/>
              <a:t> the design (accurate beam dynamic study, large chamber size, magnetic chicane, use of </a:t>
            </a:r>
            <a:r>
              <a:rPr lang="en-GB" sz="2400" dirty="0" err="1"/>
              <a:t>sextupoles</a:t>
            </a:r>
            <a:r>
              <a:rPr lang="en-GB" sz="2400" dirty="0"/>
              <a:t>)</a:t>
            </a:r>
          </a:p>
          <a:p>
            <a:pPr lvl="1"/>
            <a:r>
              <a:rPr lang="en-GB" sz="2400" dirty="0">
                <a:solidFill>
                  <a:srgbClr val="FF0000"/>
                </a:solidFill>
              </a:rPr>
              <a:t>Reuse</a:t>
            </a:r>
            <a:r>
              <a:rPr lang="en-GB" sz="2400" dirty="0"/>
              <a:t> of the existing equipment (taken from Drive Beam or DL/CR)</a:t>
            </a:r>
          </a:p>
          <a:p>
            <a:pPr lvl="1"/>
            <a:r>
              <a:rPr lang="en-GB" sz="2400" dirty="0">
                <a:solidFill>
                  <a:srgbClr val="FF0000"/>
                </a:solidFill>
              </a:rPr>
              <a:t>Reuse</a:t>
            </a:r>
            <a:r>
              <a:rPr lang="en-GB" sz="2400" dirty="0"/>
              <a:t> of the installed cables whenever possible, no general de-cabling</a:t>
            </a:r>
          </a:p>
          <a:p>
            <a:pPr lvl="1"/>
            <a:r>
              <a:rPr lang="en-GB" sz="2400" dirty="0"/>
              <a:t>Tasks driven or even </a:t>
            </a:r>
            <a:r>
              <a:rPr lang="en-GB" sz="2400" dirty="0">
                <a:solidFill>
                  <a:srgbClr val="FF0000"/>
                </a:solidFill>
              </a:rPr>
              <a:t>executed by the CLEAR team </a:t>
            </a:r>
            <a:r>
              <a:rPr lang="en-GB" sz="2400" dirty="0"/>
              <a:t>during shutdown, with the support of various groups experts.</a:t>
            </a:r>
          </a:p>
          <a:p>
            <a:pPr lvl="1"/>
            <a:r>
              <a:rPr lang="en-GB" sz="2400" dirty="0">
                <a:solidFill>
                  <a:srgbClr val="FF0000"/>
                </a:solidFill>
              </a:rPr>
              <a:t>Flexibility</a:t>
            </a:r>
            <a:r>
              <a:rPr lang="en-GB" sz="2400" dirty="0"/>
              <a:t> in the commissioning date (Summer 24 or early 25)</a:t>
            </a:r>
          </a:p>
        </p:txBody>
      </p:sp>
    </p:spTree>
    <p:extLst>
      <p:ext uri="{BB962C8B-B14F-4D97-AF65-F5344CB8AC3E}">
        <p14:creationId xmlns:p14="http://schemas.microsoft.com/office/powerpoint/2010/main" val="88842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653155" y="149658"/>
            <a:ext cx="9490852" cy="733904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strike="noStrike" spc="-1" dirty="0">
                <a:solidFill>
                  <a:srgbClr val="C00000"/>
                </a:solidFill>
                <a:latin typeface="Calibri Light"/>
              </a:rPr>
              <a:t>Beamline Layout</a:t>
            </a:r>
            <a:endParaRPr lang="en-US" sz="4400" b="0" strike="noStrike" spc="-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323922" y="4114800"/>
            <a:ext cx="1266158" cy="405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4980"/>
          </a:bodyPr>
          <a:lstStyle/>
          <a:p>
            <a:pPr marL="0" indent="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None/>
            </a:pPr>
            <a:r>
              <a:rPr lang="en-US" sz="2000" b="0" strike="noStrike" spc="-1" dirty="0">
                <a:solidFill>
                  <a:srgbClr val="0000FF"/>
                </a:solidFill>
                <a:latin typeface="Calibri"/>
              </a:rPr>
              <a:t>22</a:t>
            </a:r>
            <a:r>
              <a:rPr lang="en-US" sz="2000" b="0" strike="noStrike" spc="-1" baseline="30000" dirty="0">
                <a:solidFill>
                  <a:srgbClr val="0000FF"/>
                </a:solidFill>
                <a:latin typeface="Calibri"/>
              </a:rPr>
              <a:t>o</a:t>
            </a:r>
            <a:r>
              <a:rPr lang="en-US" sz="2000" b="0" strike="noStrike" spc="-1" dirty="0">
                <a:solidFill>
                  <a:srgbClr val="0000FF"/>
                </a:solidFill>
                <a:latin typeface="Calibri"/>
              </a:rPr>
              <a:t> Dogleg </a:t>
            </a:r>
          </a:p>
        </p:txBody>
      </p:sp>
      <p:pic>
        <p:nvPicPr>
          <p:cNvPr id="87" name="Picture 86"/>
          <p:cNvPicPr/>
          <p:nvPr/>
        </p:nvPicPr>
        <p:blipFill>
          <a:blip r:embed="rId2"/>
          <a:stretch/>
        </p:blipFill>
        <p:spPr>
          <a:xfrm>
            <a:off x="125640" y="1071000"/>
            <a:ext cx="11833560" cy="2514600"/>
          </a:xfrm>
          <a:prstGeom prst="rect">
            <a:avLst/>
          </a:prstGeom>
          <a:ln w="0">
            <a:noFill/>
          </a:ln>
        </p:spPr>
      </p:pic>
      <p:sp>
        <p:nvSpPr>
          <p:cNvPr id="88" name="Straight Connector 87"/>
          <p:cNvSpPr/>
          <p:nvPr/>
        </p:nvSpPr>
        <p:spPr>
          <a:xfrm flipH="1">
            <a:off x="5029200" y="3585600"/>
            <a:ext cx="457200" cy="52920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18C577-097E-F061-D4E0-47E10CBB540D}"/>
              </a:ext>
            </a:extLst>
          </p:cNvPr>
          <p:cNvSpPr txBox="1"/>
          <p:nvPr/>
        </p:nvSpPr>
        <p:spPr>
          <a:xfrm>
            <a:off x="6121760" y="516149"/>
            <a:ext cx="2068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highlight>
                  <a:srgbClr val="FFFF00"/>
                </a:highlight>
                <a:latin typeface="Arial"/>
              </a:rPr>
              <a:t>Credit: A. Aksoy</a:t>
            </a:r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10" name="Picture 9" descr="CERN-logo_outline.jpg">
            <a:extLst>
              <a:ext uri="{FF2B5EF4-FFF2-40B4-BE49-F238E27FC236}">
                <a16:creationId xmlns:a16="http://schemas.microsoft.com/office/drawing/2014/main" id="{26970F5D-E51C-E642-EADE-94C84D8F8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1" name="Picture 10" descr="Screen Shot 2017-02-21 at 17.04.04.png">
            <a:extLst>
              <a:ext uri="{FF2B5EF4-FFF2-40B4-BE49-F238E27FC236}">
                <a16:creationId xmlns:a16="http://schemas.microsoft.com/office/drawing/2014/main" id="{B34978D6-BB6A-8676-A388-6FE97F8227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618D3C5-4288-6361-4FA5-D6299D1AB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D7966CC-931F-9102-7108-B0D4592E3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915BC8D-2E8E-5771-FF31-957FCE1A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13</a:t>
            </a: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8360186F-E51D-60AD-8A3B-C427176BE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8923" y="3873363"/>
            <a:ext cx="8286678" cy="284811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659834" y="0"/>
            <a:ext cx="9693785" cy="85149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400" b="0" strike="noStrike" spc="-1" dirty="0">
                <a:solidFill>
                  <a:srgbClr val="C00000"/>
                </a:solidFill>
                <a:latin typeface="Calibri"/>
              </a:rPr>
              <a:t>Beam dynamic studies</a:t>
            </a: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65482" y="937331"/>
            <a:ext cx="10515240" cy="1209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53" lnSpcReduction="10000"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chemeClr val="dk1"/>
                </a:solidFill>
                <a:latin typeface="Calibri"/>
              </a:rPr>
              <a:t>The dispersion is closed by side quadrupoles of a standard dogleg.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chemeClr val="dk1"/>
                </a:solidFill>
                <a:latin typeface="Calibri"/>
              </a:rPr>
              <a:t>Flexible beam size adjustment with triplets on straight line 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 err="1">
                <a:solidFill>
                  <a:srgbClr val="C00000"/>
                </a:solidFill>
                <a:latin typeface="Calibri"/>
              </a:rPr>
              <a:t>Sextupoles</a:t>
            </a:r>
            <a:r>
              <a:rPr lang="en-US" sz="2800" b="0" strike="noStrike" spc="-1" dirty="0">
                <a:solidFill>
                  <a:schemeClr val="dk1"/>
                </a:solidFill>
                <a:latin typeface="Calibri"/>
              </a:rPr>
              <a:t> are adapted to close second order dispersion when energy spread is large </a:t>
            </a:r>
          </a:p>
        </p:txBody>
      </p:sp>
      <p:pic>
        <p:nvPicPr>
          <p:cNvPr id="91" name="Picture 90"/>
          <p:cNvPicPr/>
          <p:nvPr/>
        </p:nvPicPr>
        <p:blipFill>
          <a:blip r:embed="rId2"/>
          <a:stretch/>
        </p:blipFill>
        <p:spPr>
          <a:xfrm>
            <a:off x="496956" y="2331938"/>
            <a:ext cx="5059017" cy="1912069"/>
          </a:xfrm>
          <a:prstGeom prst="rect">
            <a:avLst/>
          </a:prstGeom>
          <a:ln w="0">
            <a:noFill/>
          </a:ln>
        </p:spPr>
      </p:pic>
      <p:pic>
        <p:nvPicPr>
          <p:cNvPr id="92" name="Picture 91"/>
          <p:cNvPicPr/>
          <p:nvPr/>
        </p:nvPicPr>
        <p:blipFill>
          <a:blip r:embed="rId3"/>
          <a:stretch/>
        </p:blipFill>
        <p:spPr>
          <a:xfrm>
            <a:off x="496956" y="4292372"/>
            <a:ext cx="4800600" cy="2145522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095226-D80A-AD22-467C-11EE7BADB157}"/>
              </a:ext>
            </a:extLst>
          </p:cNvPr>
          <p:cNvSpPr txBox="1"/>
          <p:nvPr/>
        </p:nvSpPr>
        <p:spPr>
          <a:xfrm>
            <a:off x="9226411" y="1285155"/>
            <a:ext cx="2068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highlight>
                  <a:srgbClr val="FFFF00"/>
                </a:highlight>
                <a:latin typeface="Arial"/>
              </a:rPr>
              <a:t>Credit: A. Aksoy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679602-9641-CB77-661E-E5FF2F0D2C3A}"/>
              </a:ext>
            </a:extLst>
          </p:cNvPr>
          <p:cNvSpPr txBox="1"/>
          <p:nvPr/>
        </p:nvSpPr>
        <p:spPr>
          <a:xfrm>
            <a:off x="2606951" y="2582169"/>
            <a:ext cx="2068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Twiss parameters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56F8C0-3863-049F-B11F-24846661237A}"/>
              </a:ext>
            </a:extLst>
          </p:cNvPr>
          <p:cNvSpPr txBox="1"/>
          <p:nvPr/>
        </p:nvSpPr>
        <p:spPr>
          <a:xfrm>
            <a:off x="2897256" y="4520928"/>
            <a:ext cx="2068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Beam size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691079-53EE-3D9E-5775-BB59C3CD423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135755" y="2399133"/>
            <a:ext cx="4184373" cy="2026173"/>
          </a:xfrm>
          <a:prstGeom prst="rect">
            <a:avLst/>
          </a:prstGeom>
          <a:ln w="0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6E1F63-D7A7-B75C-32CA-DAB33790A89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135756" y="4540866"/>
            <a:ext cx="4184374" cy="2026172"/>
          </a:xfrm>
          <a:prstGeom prst="rect">
            <a:avLst/>
          </a:prstGeom>
          <a:ln w="0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289BBA-DEF3-85FB-5E05-7C3CEB2F6E5F}"/>
              </a:ext>
            </a:extLst>
          </p:cNvPr>
          <p:cNvSpPr txBox="1"/>
          <p:nvPr/>
        </p:nvSpPr>
        <p:spPr>
          <a:xfrm>
            <a:off x="7193911" y="2500737"/>
            <a:ext cx="2068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FF"/>
                </a:solidFill>
                <a:latin typeface="Arial"/>
              </a:rPr>
              <a:t>Beam o</a:t>
            </a:r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rbit w/o</a:t>
            </a:r>
            <a:r>
              <a:rPr lang="en-GB" sz="1800" b="0" strike="noStrike" spc="-1" dirty="0">
                <a:solidFill>
                  <a:srgbClr val="0000FF"/>
                </a:solidFill>
                <a:latin typeface="Arial"/>
              </a:rPr>
              <a:t> </a:t>
            </a:r>
            <a:r>
              <a:rPr lang="en-GB" sz="1800" b="0" strike="noStrike" spc="-1" dirty="0" err="1">
                <a:solidFill>
                  <a:srgbClr val="0000FF"/>
                </a:solidFill>
                <a:latin typeface="Arial"/>
              </a:rPr>
              <a:t>sex</a:t>
            </a:r>
            <a:r>
              <a:rPr lang="en-GB" spc="-1" dirty="0" err="1">
                <a:solidFill>
                  <a:srgbClr val="0000FF"/>
                </a:solidFill>
                <a:latin typeface="Arial"/>
              </a:rPr>
              <a:t>tupoles</a:t>
            </a:r>
            <a:endParaRPr lang="en-US" sz="1800" b="0" strike="noStrike" spc="-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99DDB2-8D89-0FAE-1E56-E0F4AB176EFB}"/>
              </a:ext>
            </a:extLst>
          </p:cNvPr>
          <p:cNvSpPr txBox="1"/>
          <p:nvPr/>
        </p:nvSpPr>
        <p:spPr>
          <a:xfrm>
            <a:off x="7193911" y="4539443"/>
            <a:ext cx="2068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FF"/>
                </a:solidFill>
                <a:latin typeface="Arial"/>
              </a:rPr>
              <a:t>Beam o</a:t>
            </a:r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rbit with</a:t>
            </a:r>
            <a:r>
              <a:rPr lang="en-GB" sz="1800" b="0" strike="noStrike" spc="-1" dirty="0">
                <a:solidFill>
                  <a:srgbClr val="0000FF"/>
                </a:solidFill>
                <a:latin typeface="Arial"/>
              </a:rPr>
              <a:t> </a:t>
            </a:r>
            <a:r>
              <a:rPr lang="en-GB" sz="1800" b="0" strike="noStrike" spc="-1" dirty="0" err="1">
                <a:solidFill>
                  <a:srgbClr val="0000FF"/>
                </a:solidFill>
                <a:latin typeface="Arial"/>
              </a:rPr>
              <a:t>sex</a:t>
            </a:r>
            <a:r>
              <a:rPr lang="en-GB" spc="-1" dirty="0" err="1">
                <a:solidFill>
                  <a:srgbClr val="0000FF"/>
                </a:solidFill>
                <a:latin typeface="Arial"/>
              </a:rPr>
              <a:t>tupoles</a:t>
            </a:r>
            <a:endParaRPr lang="en-US" sz="1800" b="0" strike="noStrike" spc="-1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10" name="Picture 9" descr="CERN-logo_outline.jpg">
            <a:extLst>
              <a:ext uri="{FF2B5EF4-FFF2-40B4-BE49-F238E27FC236}">
                <a16:creationId xmlns:a16="http://schemas.microsoft.com/office/drawing/2014/main" id="{2DF21E5C-153B-486D-AF7C-8A06F1E89D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1" name="Picture 10" descr="Screen Shot 2017-02-21 at 17.04.04.png">
            <a:extLst>
              <a:ext uri="{FF2B5EF4-FFF2-40B4-BE49-F238E27FC236}">
                <a16:creationId xmlns:a16="http://schemas.microsoft.com/office/drawing/2014/main" id="{3FDE4A94-D54B-4322-400D-2DE9F6D274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BD496-CADC-DE79-695A-62788009A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1471" y="159727"/>
            <a:ext cx="9862930" cy="844550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Work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B5FB4-E1C5-4C4E-B3FE-1E62F80E6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474" y="1091717"/>
            <a:ext cx="10887075" cy="5249448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Theoretical analysis performed (Luke, Alex, Avni), footprint validated</a:t>
            </a:r>
          </a:p>
          <a:p>
            <a:r>
              <a:rPr lang="en-GB" dirty="0">
                <a:solidFill>
                  <a:srgbClr val="0000FF"/>
                </a:solidFill>
              </a:rPr>
              <a:t>Area cleared last summer (Transport group)</a:t>
            </a:r>
          </a:p>
          <a:p>
            <a:r>
              <a:rPr lang="en-GB" dirty="0">
                <a:solidFill>
                  <a:srgbClr val="0000FF"/>
                </a:solidFill>
              </a:rPr>
              <a:t>Cables sorting started (by ourself, but EN-EL to provide help)</a:t>
            </a:r>
          </a:p>
          <a:p>
            <a:r>
              <a:rPr lang="en-GB" dirty="0">
                <a:solidFill>
                  <a:srgbClr val="0000FF"/>
                </a:solidFill>
              </a:rPr>
              <a:t>10 Quad and 3 </a:t>
            </a:r>
            <a:r>
              <a:rPr lang="en-GB" dirty="0" err="1">
                <a:solidFill>
                  <a:srgbClr val="0000FF"/>
                </a:solidFill>
              </a:rPr>
              <a:t>Sextupoles</a:t>
            </a:r>
            <a:r>
              <a:rPr lang="en-GB" dirty="0">
                <a:solidFill>
                  <a:srgbClr val="0000FF"/>
                </a:solidFill>
              </a:rPr>
              <a:t> taken from the CR renewed by the Magnet group TE-MSC-NCM (before YETS)</a:t>
            </a:r>
          </a:p>
          <a:p>
            <a:r>
              <a:rPr lang="en-GB" dirty="0">
                <a:solidFill>
                  <a:srgbClr val="0000FF"/>
                </a:solidFill>
              </a:rPr>
              <a:t>Power supplies identified in the gallery by SY/EPC</a:t>
            </a:r>
          </a:p>
          <a:p>
            <a:r>
              <a:rPr lang="en-GB" dirty="0">
                <a:solidFill>
                  <a:srgbClr val="0000FF"/>
                </a:solidFill>
              </a:rPr>
              <a:t>Survey work scheduled for January by BE-GM-ASG (footprint tracing)</a:t>
            </a:r>
          </a:p>
          <a:p>
            <a:r>
              <a:rPr lang="en-GB" dirty="0">
                <a:solidFill>
                  <a:srgbClr val="0000FF"/>
                </a:solidFill>
              </a:rPr>
              <a:t>Vacuum chambers identified and result transmitted to EN-MME-EDS</a:t>
            </a:r>
          </a:p>
          <a:p>
            <a:r>
              <a:rPr lang="en-GB" dirty="0">
                <a:solidFill>
                  <a:srgbClr val="0000FF"/>
                </a:solidFill>
              </a:rPr>
              <a:t>Vacuum layout being validated by TE-VSC</a:t>
            </a:r>
          </a:p>
          <a:p>
            <a:r>
              <a:rPr lang="en-GB" dirty="0">
                <a:solidFill>
                  <a:srgbClr val="0000FF"/>
                </a:solidFill>
              </a:rPr>
              <a:t>New RP sensors ordered by HSE-RP</a:t>
            </a:r>
          </a:p>
          <a:p>
            <a:r>
              <a:rPr lang="en-GB" dirty="0">
                <a:solidFill>
                  <a:srgbClr val="0000FF"/>
                </a:solidFill>
              </a:rPr>
              <a:t>Some components ordered (YAG screens, cameras, BCM, optical breadboard)</a:t>
            </a:r>
          </a:p>
          <a:p>
            <a:r>
              <a:rPr lang="en-GB" dirty="0">
                <a:solidFill>
                  <a:srgbClr val="0000FF"/>
                </a:solidFill>
              </a:rPr>
              <a:t>Progress meeting every Tuesday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 descr="CERN-logo_outline.jpg">
            <a:extLst>
              <a:ext uri="{FF2B5EF4-FFF2-40B4-BE49-F238E27FC236}">
                <a16:creationId xmlns:a16="http://schemas.microsoft.com/office/drawing/2014/main" id="{8DD9B849-51E5-A705-336A-29CF1A479D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5" name="Picture 4" descr="Screen Shot 2017-02-21 at 17.04.04.png">
            <a:extLst>
              <a:ext uri="{FF2B5EF4-FFF2-40B4-BE49-F238E27FC236}">
                <a16:creationId xmlns:a16="http://schemas.microsoft.com/office/drawing/2014/main" id="{1B53620D-0FAF-5648-CE7B-0757B94E5F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02BD66-5759-50DE-61BE-E7C084C4A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12/12/2023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FACC6C1-BF61-9F75-7F3B-49680CAB4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11AD78-3869-0E9D-A806-86FC6570E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78922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70742-C67B-4433-2C6A-A97FE965A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50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Area cleared during summer shut-down</a:t>
            </a:r>
          </a:p>
        </p:txBody>
      </p:sp>
      <p:pic>
        <p:nvPicPr>
          <p:cNvPr id="4" name="Picture 3" descr="CERN-logo_outline.jpg">
            <a:extLst>
              <a:ext uri="{FF2B5EF4-FFF2-40B4-BE49-F238E27FC236}">
                <a16:creationId xmlns:a16="http://schemas.microsoft.com/office/drawing/2014/main" id="{04A20D5A-1678-5C27-B3EF-8AD0545B00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5" name="Picture 4" descr="Screen Shot 2017-02-21 at 17.04.04.png">
            <a:extLst>
              <a:ext uri="{FF2B5EF4-FFF2-40B4-BE49-F238E27FC236}">
                <a16:creationId xmlns:a16="http://schemas.microsoft.com/office/drawing/2014/main" id="{FC87D3C6-988E-BAE2-6852-FE288A8C6F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2C78826-F0A9-E69A-C197-4B90B9F41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12/12/2023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7B6D196-FF11-FFC5-2C82-21C62AAA0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CLIC Mini Week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C959139-8A5E-6FD7-3DB9-1AB83B4F1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16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CA1B66-97ED-B518-CBCD-65413B472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632" y="1215867"/>
            <a:ext cx="2687925" cy="37100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26D0EC-ED17-DCF3-116C-D32909CF3A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1" y="1215868"/>
            <a:ext cx="4944860" cy="37100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3402CFA-5AB0-7ACD-4483-BF2C528866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6216" y="1215867"/>
            <a:ext cx="2764664" cy="37100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A118112-1864-E33E-E3A1-1CE9C85E8633}"/>
              </a:ext>
            </a:extLst>
          </p:cNvPr>
          <p:cNvSpPr txBox="1"/>
          <p:nvPr/>
        </p:nvSpPr>
        <p:spPr>
          <a:xfrm>
            <a:off x="695632" y="5096020"/>
            <a:ext cx="26879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Alley ready to host the dog-leg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C8A4E1-91ED-C119-8C8C-398A11906D21}"/>
              </a:ext>
            </a:extLst>
          </p:cNvPr>
          <p:cNvSpPr txBox="1"/>
          <p:nvPr/>
        </p:nvSpPr>
        <p:spPr>
          <a:xfrm>
            <a:off x="4210664" y="5141704"/>
            <a:ext cx="33995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Former Drive-Beam dump still to be removed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C8F46D-08B0-F3E9-DE47-6619A26D0E27}"/>
              </a:ext>
            </a:extLst>
          </p:cNvPr>
          <p:cNvSpPr txBox="1"/>
          <p:nvPr/>
        </p:nvSpPr>
        <p:spPr>
          <a:xfrm>
            <a:off x="8702955" y="5141704"/>
            <a:ext cx="26879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Equipment being evacuated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35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CDED5-0B2C-F93D-6424-D43426AA9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297" y="204310"/>
            <a:ext cx="10515600" cy="74805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Some recent pictures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6BE6A12-0454-0277-162C-2E1FA13B6E90}"/>
              </a:ext>
            </a:extLst>
          </p:cNvPr>
          <p:cNvGrpSpPr/>
          <p:nvPr/>
        </p:nvGrpSpPr>
        <p:grpSpPr>
          <a:xfrm>
            <a:off x="646045" y="942429"/>
            <a:ext cx="4800128" cy="4025637"/>
            <a:chOff x="646045" y="942429"/>
            <a:chExt cx="4800128" cy="4025637"/>
          </a:xfrm>
        </p:grpSpPr>
        <p:pic>
          <p:nvPicPr>
            <p:cNvPr id="5" name="Picture 4" descr="A machine with wires and a yellow wall&#10;&#10;Description automatically generated">
              <a:extLst>
                <a:ext uri="{FF2B5EF4-FFF2-40B4-BE49-F238E27FC236}">
                  <a16:creationId xmlns:a16="http://schemas.microsoft.com/office/drawing/2014/main" id="{E9B9586D-DD0F-AD4F-B247-4B22DAD00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85" b="18631"/>
            <a:stretch/>
          </p:blipFill>
          <p:spPr>
            <a:xfrm rot="5400000">
              <a:off x="249081" y="1349333"/>
              <a:ext cx="3217924" cy="2423996"/>
            </a:xfrm>
            <a:prstGeom prst="rect">
              <a:avLst/>
            </a:prstGeom>
          </p:spPr>
        </p:pic>
        <p:pic>
          <p:nvPicPr>
            <p:cNvPr id="7" name="Picture 6" descr="A machine with wires and a glass tube&#10;&#10;Description automatically generated with medium confidence">
              <a:extLst>
                <a:ext uri="{FF2B5EF4-FFF2-40B4-BE49-F238E27FC236}">
                  <a16:creationId xmlns:a16="http://schemas.microsoft.com/office/drawing/2014/main" id="{D0CB11A0-CAC5-72CD-FCCB-D90AA462B2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26" t="17214" r="13334" b="6844"/>
            <a:stretch/>
          </p:blipFill>
          <p:spPr>
            <a:xfrm rot="5400000">
              <a:off x="2674854" y="1389033"/>
              <a:ext cx="3217924" cy="232471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D97E741-5604-33DB-AA02-C7BB697B1F1A}"/>
                </a:ext>
              </a:extLst>
            </p:cNvPr>
            <p:cNvSpPr txBox="1"/>
            <p:nvPr/>
          </p:nvSpPr>
          <p:spPr>
            <a:xfrm>
              <a:off x="1339297" y="4321735"/>
              <a:ext cx="356318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0" strike="noStrike" spc="-1" dirty="0">
                  <a:solidFill>
                    <a:srgbClr val="0000FF"/>
                  </a:solidFill>
                  <a:latin typeface="Arial"/>
                </a:rPr>
                <a:t>Renewed quads and </a:t>
              </a:r>
              <a:r>
                <a:rPr lang="en-US" sz="1800" b="0" strike="noStrike" spc="-1" dirty="0" err="1">
                  <a:solidFill>
                    <a:srgbClr val="0000FF"/>
                  </a:solidFill>
                  <a:latin typeface="Arial"/>
                </a:rPr>
                <a:t>sextupoles</a:t>
              </a:r>
              <a:r>
                <a:rPr lang="en-US" sz="1800" b="0" strike="noStrike" spc="-1" dirty="0">
                  <a:solidFill>
                    <a:srgbClr val="0000FF"/>
                  </a:solidFill>
                  <a:latin typeface="Arial"/>
                </a:rPr>
                <a:t> with large aperture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AC8AEE4-28D4-EC17-E438-5727D3A576EF}"/>
              </a:ext>
            </a:extLst>
          </p:cNvPr>
          <p:cNvGrpSpPr/>
          <p:nvPr/>
        </p:nvGrpSpPr>
        <p:grpSpPr>
          <a:xfrm>
            <a:off x="5446643" y="942427"/>
            <a:ext cx="5618922" cy="3762518"/>
            <a:chOff x="5446643" y="942427"/>
            <a:chExt cx="5618922" cy="3762518"/>
          </a:xfrm>
        </p:grpSpPr>
        <p:pic>
          <p:nvPicPr>
            <p:cNvPr id="10" name="Picture 9" descr="Men smiling at the camera&#10;&#10;Description automatically generated">
              <a:extLst>
                <a:ext uri="{FF2B5EF4-FFF2-40B4-BE49-F238E27FC236}">
                  <a16:creationId xmlns:a16="http://schemas.microsoft.com/office/drawing/2014/main" id="{544E1079-C25C-BBF9-D111-21C0253EE2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77"/>
            <a:stretch/>
          </p:blipFill>
          <p:spPr>
            <a:xfrm>
              <a:off x="5700798" y="942429"/>
              <a:ext cx="2585789" cy="3227864"/>
            </a:xfrm>
            <a:prstGeom prst="rect">
              <a:avLst/>
            </a:prstGeom>
          </p:spPr>
        </p:pic>
        <p:pic>
          <p:nvPicPr>
            <p:cNvPr id="12" name="Picture 11" descr="A group of machines in a factory&#10;&#10;Description automatically generated">
              <a:extLst>
                <a:ext uri="{FF2B5EF4-FFF2-40B4-BE49-F238E27FC236}">
                  <a16:creationId xmlns:a16="http://schemas.microsoft.com/office/drawing/2014/main" id="{6144F0BD-6890-8191-8625-B660C3194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V="1">
              <a:off x="7956594" y="1346427"/>
              <a:ext cx="3231997" cy="242399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4814C5-31DB-4772-DDD1-9E527DE2E893}"/>
                </a:ext>
              </a:extLst>
            </p:cNvPr>
            <p:cNvSpPr txBox="1"/>
            <p:nvPr/>
          </p:nvSpPr>
          <p:spPr>
            <a:xfrm>
              <a:off x="5446643" y="4335613"/>
              <a:ext cx="561892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0" strike="noStrike" spc="-1" dirty="0">
                  <a:solidFill>
                    <a:srgbClr val="0000FF"/>
                  </a:solidFill>
                  <a:latin typeface="Arial"/>
                </a:rPr>
                <a:t>Blank mounting and obtained solution for the dogleg.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EFA2804A-1C23-C597-95B7-D760040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12/12/2023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AEAA8C5B-ADCA-7C22-FCCA-EEA76291B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CLIC Mini Week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3C0E13A-89F5-D59F-70D2-656B4A04B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C81B-999A-4C14-8C4C-8FDD96E392BD}" type="slidenum">
              <a:rPr lang="en-GB" smtClean="0"/>
              <a:t>17</a:t>
            </a:fld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0D8C883-006C-F0BB-201E-A412248C312A}"/>
              </a:ext>
            </a:extLst>
          </p:cNvPr>
          <p:cNvGrpSpPr/>
          <p:nvPr/>
        </p:nvGrpSpPr>
        <p:grpSpPr>
          <a:xfrm>
            <a:off x="799684" y="5158912"/>
            <a:ext cx="7210033" cy="523220"/>
            <a:chOff x="799684" y="5158912"/>
            <a:chExt cx="7210033" cy="52322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4356959-BD33-270D-01EF-1F8A9FA35352}"/>
                </a:ext>
              </a:extLst>
            </p:cNvPr>
            <p:cNvSpPr txBox="1"/>
            <p:nvPr/>
          </p:nvSpPr>
          <p:spPr>
            <a:xfrm>
              <a:off x="5111480" y="5158912"/>
              <a:ext cx="289823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800" dirty="0">
                  <a:solidFill>
                    <a:srgbClr val="C00000"/>
                  </a:solidFill>
                </a:rPr>
                <a:t>https://clear.cern/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861D40B-228A-0B03-7183-A2FE9678A915}"/>
                </a:ext>
              </a:extLst>
            </p:cNvPr>
            <p:cNvSpPr txBox="1"/>
            <p:nvPr/>
          </p:nvSpPr>
          <p:spPr>
            <a:xfrm>
              <a:off x="799684" y="5189690"/>
              <a:ext cx="422951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0" strike="noStrike" spc="-1" dirty="0">
                  <a:solidFill>
                    <a:srgbClr val="0000FF"/>
                  </a:solidFill>
                  <a:latin typeface="Arial"/>
                </a:rPr>
                <a:t>Stay in touch on our website: </a:t>
              </a:r>
              <a:endParaRPr lang="en-GB" sz="2400" dirty="0">
                <a:solidFill>
                  <a:srgbClr val="0000FF"/>
                </a:solidFill>
              </a:endParaRPr>
            </a:p>
          </p:txBody>
        </p:sp>
      </p:grpSp>
      <p:pic>
        <p:nvPicPr>
          <p:cNvPr id="18" name="Picture 17" descr="CERN-logo_outline.jpg">
            <a:extLst>
              <a:ext uri="{FF2B5EF4-FFF2-40B4-BE49-F238E27FC236}">
                <a16:creationId xmlns:a16="http://schemas.microsoft.com/office/drawing/2014/main" id="{AF72ACBB-9F00-6708-B1D6-F81B179EC6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9" name="Picture 18" descr="Screen Shot 2017-02-21 at 17.04.04.png">
            <a:extLst>
              <a:ext uri="{FF2B5EF4-FFF2-40B4-BE49-F238E27FC236}">
                <a16:creationId xmlns:a16="http://schemas.microsoft.com/office/drawing/2014/main" id="{B3DD08A4-AB1E-3C33-7FE7-92400795CD1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E6C9C567-3E5E-1ECB-8E07-72C82124E885}"/>
              </a:ext>
            </a:extLst>
          </p:cNvPr>
          <p:cNvGrpSpPr/>
          <p:nvPr/>
        </p:nvGrpSpPr>
        <p:grpSpPr>
          <a:xfrm>
            <a:off x="3581400" y="4866133"/>
            <a:ext cx="6415153" cy="1721660"/>
            <a:chOff x="3581400" y="4866133"/>
            <a:chExt cx="6415153" cy="172166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F6B080F-D20F-1190-1597-D044D29C9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68114" y="4866133"/>
              <a:ext cx="1728439" cy="172166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DB6F97C-C8DA-31B7-B944-6C71F1543E66}"/>
                </a:ext>
              </a:extLst>
            </p:cNvPr>
            <p:cNvSpPr txBox="1"/>
            <p:nvPr/>
          </p:nvSpPr>
          <p:spPr>
            <a:xfrm>
              <a:off x="3581400" y="5872979"/>
              <a:ext cx="422951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0" strike="noStrike" spc="-1" dirty="0">
                  <a:solidFill>
                    <a:srgbClr val="0000FF"/>
                  </a:solidFill>
                  <a:latin typeface="Arial"/>
                </a:rPr>
                <a:t>Thank you for your attention</a:t>
              </a:r>
              <a:endParaRPr lang="en-GB" sz="24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399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11012760" y="6406560"/>
            <a:ext cx="147708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AE1C470A-4ADF-467C-9C04-F08BD43CDFAE}" type="slidenum">
              <a:rPr lang="en-US" sz="1800" b="0" strike="noStrike" spc="-1">
                <a:solidFill>
                  <a:srgbClr val="FFFFFF"/>
                </a:solidFill>
                <a:latin typeface="Arial"/>
              </a:rPr>
              <a:t>2</a:t>
            </a:fld>
            <a:endParaRPr lang="en-US" sz="1800" b="0" strike="noStrike" spc="-1">
              <a:latin typeface="Arial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-43200" y="6405480"/>
            <a:ext cx="7097040" cy="62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500" b="0" strike="noStrike" spc="-1">
                <a:solidFill>
                  <a:srgbClr val="FFFFFF"/>
                </a:solidFill>
                <a:latin typeface="Arial"/>
              </a:rPr>
              <a:t>P. Korysko    -    CLEAR Scientific Board Meeting    -    Feb 1, 2023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84" name="ZoneTexte 1"/>
          <p:cNvSpPr/>
          <p:nvPr/>
        </p:nvSpPr>
        <p:spPr>
          <a:xfrm>
            <a:off x="11491560" y="6405840"/>
            <a:ext cx="372240" cy="43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720" tIns="54360" rIns="108720" bIns="54360" anchor="t">
            <a:spAutoFit/>
          </a:bodyPr>
          <a:lstStyle/>
          <a:p>
            <a:pPr>
              <a:lnSpc>
                <a:spcPct val="100000"/>
              </a:lnSpc>
              <a:buNone/>
            </a:pPr>
            <a:fld id="{E18D3650-1A30-4B8F-BFD8-51C01FA36254}" type="slidenum">
              <a:rPr lang="en-GB" sz="2170" b="0" strike="noStrike" spc="-1">
                <a:solidFill>
                  <a:srgbClr val="FFFFFF"/>
                </a:solidFill>
                <a:latin typeface="Arial"/>
                <a:ea typeface="Noto Sans CJK SC"/>
              </a:rPr>
              <a:t>2</a:t>
            </a:fld>
            <a:endParaRPr lang="en-US" sz="2170" b="0" strike="noStrike" spc="-1">
              <a:latin typeface="Arial"/>
            </a:endParaRPr>
          </a:p>
        </p:txBody>
      </p:sp>
      <p:sp>
        <p:nvSpPr>
          <p:cNvPr id="85" name="ZoneTexte 5"/>
          <p:cNvSpPr/>
          <p:nvPr/>
        </p:nvSpPr>
        <p:spPr>
          <a:xfrm>
            <a:off x="-29160" y="6404400"/>
            <a:ext cx="6886132" cy="34061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720" tIns="54360" rIns="108720" bIns="5436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500" b="0" strike="noStrike" spc="-1" dirty="0">
                <a:solidFill>
                  <a:srgbClr val="FFFFFF"/>
                </a:solidFill>
                <a:latin typeface="Arial"/>
                <a:ea typeface="Noto Sans CJK SC"/>
              </a:rPr>
              <a:t>P. Korysko  -  Experimental Area Upgrade at PITZ Discussion  -  Nov. 06, 2023</a:t>
            </a:r>
            <a:endParaRPr lang="en-US" sz="1500" b="0" strike="noStrike" spc="-1" dirty="0">
              <a:latin typeface="Arial"/>
            </a:endParaRPr>
          </a:p>
        </p:txBody>
      </p:sp>
      <p:sp>
        <p:nvSpPr>
          <p:cNvPr id="86" name="ZoneTexte 7"/>
          <p:cNvSpPr/>
          <p:nvPr/>
        </p:nvSpPr>
        <p:spPr>
          <a:xfrm>
            <a:off x="-43200" y="189720"/>
            <a:ext cx="12233520" cy="778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7" name="ZoneTexte 9"/>
          <p:cNvSpPr/>
          <p:nvPr/>
        </p:nvSpPr>
        <p:spPr>
          <a:xfrm>
            <a:off x="0" y="1209600"/>
            <a:ext cx="12191400" cy="234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pic>
        <p:nvPicPr>
          <p:cNvPr id="88" name="Image 2" descr="Une image contenant texte, diagramme, ligne, Parallèle&#10;&#10;Description générée automatiquement"/>
          <p:cNvPicPr/>
          <p:nvPr/>
        </p:nvPicPr>
        <p:blipFill>
          <a:blip r:embed="rId2"/>
          <a:stretch/>
        </p:blipFill>
        <p:spPr>
          <a:xfrm>
            <a:off x="6095700" y="3190475"/>
            <a:ext cx="3736258" cy="3485765"/>
          </a:xfrm>
          <a:prstGeom prst="rect">
            <a:avLst/>
          </a:prstGeom>
          <a:ln w="0">
            <a:noFill/>
          </a:ln>
        </p:spPr>
      </p:pic>
      <p:pic>
        <p:nvPicPr>
          <p:cNvPr id="89" name="Image 3"/>
          <p:cNvPicPr/>
          <p:nvPr/>
        </p:nvPicPr>
        <p:blipFill>
          <a:blip r:embed="rId3"/>
          <a:stretch/>
        </p:blipFill>
        <p:spPr>
          <a:xfrm>
            <a:off x="1859380" y="3145998"/>
            <a:ext cx="3863536" cy="3202258"/>
          </a:xfrm>
          <a:prstGeom prst="rect">
            <a:avLst/>
          </a:prstGeom>
          <a:ln w="0">
            <a:noFill/>
          </a:ln>
        </p:spPr>
      </p:pic>
      <p:sp>
        <p:nvSpPr>
          <p:cNvPr id="91" name="ZoneTexte 90"/>
          <p:cNvSpPr txBox="1"/>
          <p:nvPr/>
        </p:nvSpPr>
        <p:spPr>
          <a:xfrm>
            <a:off x="760111" y="907791"/>
            <a:ext cx="10055373" cy="195263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600" b="1" strike="noStrike" spc="-1" dirty="0">
                <a:latin typeface="Arial"/>
              </a:rPr>
              <a:t>Scientific and strategic goals:</a:t>
            </a:r>
            <a:endParaRPr lang="en-US" sz="1600" b="0" strike="noStrike" spc="-1" dirty="0">
              <a:latin typeface="Arial"/>
            </a:endParaRPr>
          </a:p>
          <a:p>
            <a:r>
              <a:rPr lang="en-US" sz="1600" b="0" strike="noStrike" spc="-1" dirty="0">
                <a:latin typeface="Arial"/>
              </a:rPr>
              <a:t>• </a:t>
            </a:r>
            <a:r>
              <a:rPr lang="en-US" sz="1600" b="1" strike="noStrike" spc="-1" dirty="0">
                <a:latin typeface="Arial"/>
              </a:rPr>
              <a:t>Unique electron beam test facility at CERN </a:t>
            </a:r>
            <a:r>
              <a:rPr lang="en-US" sz="1600" b="0" strike="noStrike" spc="-1" dirty="0">
                <a:latin typeface="Arial"/>
              </a:rPr>
              <a:t>with high availability, easy access and high-quality. Part of Euro-Labs</a:t>
            </a:r>
            <a:r>
              <a:rPr lang="en-US" sz="1600" spc="-1" dirty="0">
                <a:latin typeface="Arial"/>
              </a:rPr>
              <a:t>, transnational access program</a:t>
            </a:r>
            <a:endParaRPr lang="en-US" sz="1600" b="0" strike="noStrike" spc="-1" dirty="0">
              <a:latin typeface="Arial"/>
            </a:endParaRPr>
          </a:p>
          <a:p>
            <a:r>
              <a:rPr lang="en-US" sz="1600" b="0" strike="noStrike" spc="-1" dirty="0">
                <a:latin typeface="Arial"/>
              </a:rPr>
              <a:t>• R&amp;D on accelerator components, </a:t>
            </a:r>
            <a:r>
              <a:rPr lang="en-US" sz="1600" b="1" strike="noStrike" spc="-1" dirty="0">
                <a:latin typeface="Arial"/>
              </a:rPr>
              <a:t>beam instrumentation</a:t>
            </a:r>
            <a:r>
              <a:rPr lang="en-US" sz="1600" spc="-1" dirty="0">
                <a:latin typeface="Arial"/>
              </a:rPr>
              <a:t>, </a:t>
            </a:r>
            <a:r>
              <a:rPr lang="en-US" sz="1600" b="0" strike="noStrike" spc="-1" dirty="0">
                <a:latin typeface="Arial"/>
              </a:rPr>
              <a:t>high gradient RF technology.</a:t>
            </a:r>
          </a:p>
          <a:p>
            <a:r>
              <a:rPr lang="en-US" sz="1600" b="0" strike="noStrike" spc="-1" dirty="0">
                <a:latin typeface="Arial"/>
              </a:rPr>
              <a:t>• </a:t>
            </a:r>
            <a:r>
              <a:rPr lang="en-US" sz="1600" b="1" spc="-1" dirty="0">
                <a:latin typeface="Arial"/>
              </a:rPr>
              <a:t>I</a:t>
            </a:r>
            <a:r>
              <a:rPr lang="en-US" sz="1600" b="1" strike="noStrike" spc="-1" dirty="0">
                <a:uFillTx/>
                <a:latin typeface="Arial"/>
              </a:rPr>
              <a:t>rradiation facility</a:t>
            </a:r>
            <a:r>
              <a:rPr lang="en-US" sz="1600" b="0" strike="noStrike" spc="-1" dirty="0">
                <a:latin typeface="Arial"/>
              </a:rPr>
              <a:t> with Very High Energy Electrons (VHEE) and Ultra-High dose rate, for </a:t>
            </a:r>
            <a:r>
              <a:rPr lang="en-US" sz="1600" spc="-1" dirty="0">
                <a:latin typeface="Arial"/>
              </a:rPr>
              <a:t>technical and medical applications</a:t>
            </a:r>
            <a:endParaRPr lang="en-US" sz="1600" b="0" strike="noStrike" spc="-1" dirty="0">
              <a:latin typeface="Arial"/>
            </a:endParaRPr>
          </a:p>
          <a:p>
            <a:r>
              <a:rPr lang="en-US" sz="1600" b="0" strike="noStrike" spc="-1" dirty="0">
                <a:latin typeface="Arial"/>
              </a:rPr>
              <a:t>• Maintaining CERN and European expertise for </a:t>
            </a:r>
            <a:r>
              <a:rPr lang="en-US" sz="1600" b="1" strike="noStrike" spc="-1" dirty="0">
                <a:latin typeface="Arial"/>
              </a:rPr>
              <a:t>electron LINACs linked to future collider studies</a:t>
            </a:r>
            <a:r>
              <a:rPr lang="en-US" sz="1600" b="0" strike="noStrike" spc="-1" dirty="0">
                <a:latin typeface="Arial"/>
              </a:rPr>
              <a:t>.</a:t>
            </a:r>
          </a:p>
          <a:p>
            <a:r>
              <a:rPr lang="en-US" sz="1600" b="0" strike="noStrike" spc="-1" dirty="0">
                <a:latin typeface="Arial"/>
              </a:rPr>
              <a:t>• Using CLEAR as a </a:t>
            </a:r>
            <a:r>
              <a:rPr lang="en-US" sz="1600" b="1" strike="noStrike" spc="-1" dirty="0">
                <a:latin typeface="Arial"/>
              </a:rPr>
              <a:t>training infrastructure</a:t>
            </a:r>
            <a:r>
              <a:rPr lang="en-US" sz="1600" b="0" strike="noStrike" spc="-1" dirty="0">
                <a:latin typeface="Arial"/>
              </a:rPr>
              <a:t> for the next generation of accelerator scientists and engineers.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1FC933E-08CA-1DDF-EACB-3AC015419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990" y="78888"/>
            <a:ext cx="8605590" cy="828902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What is CLEAR ? </a:t>
            </a:r>
          </a:p>
        </p:txBody>
      </p:sp>
      <p:pic>
        <p:nvPicPr>
          <p:cNvPr id="8" name="Picture 7" descr="CERN-logo_outline.jpg">
            <a:extLst>
              <a:ext uri="{FF2B5EF4-FFF2-40B4-BE49-F238E27FC236}">
                <a16:creationId xmlns:a16="http://schemas.microsoft.com/office/drawing/2014/main" id="{D35847C9-C35F-A636-8E30-BBDEFE3F3A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9" name="Picture 8" descr="Screen Shot 2017-02-21 at 17.04.04.png">
            <a:extLst>
              <a:ext uri="{FF2B5EF4-FFF2-40B4-BE49-F238E27FC236}">
                <a16:creationId xmlns:a16="http://schemas.microsoft.com/office/drawing/2014/main" id="{CAF238EE-23F3-BD0F-69B9-641A15D16C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EBB053B-9290-1651-3FBD-36FC144CCD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22717" y="1131480"/>
            <a:ext cx="1438149" cy="7046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E3205DF-0385-472C-8186-1582E97E7B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85982" y="2650086"/>
            <a:ext cx="1311186" cy="288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oup 4"/>
          <p:cNvGrpSpPr/>
          <p:nvPr/>
        </p:nvGrpSpPr>
        <p:grpSpPr>
          <a:xfrm>
            <a:off x="7228440" y="4661640"/>
            <a:ext cx="1175400" cy="432720"/>
            <a:chOff x="7228440" y="4661640"/>
            <a:chExt cx="1175400" cy="432720"/>
          </a:xfrm>
        </p:grpSpPr>
        <p:pic>
          <p:nvPicPr>
            <p:cNvPr id="94" name="Image 93"/>
            <p:cNvPicPr/>
            <p:nvPr/>
          </p:nvPicPr>
          <p:blipFill>
            <a:blip r:embed="rId2"/>
            <a:srcRect b="30814"/>
            <a:stretch/>
          </p:blipFill>
          <p:spPr>
            <a:xfrm>
              <a:off x="7228440" y="4661640"/>
              <a:ext cx="1175400" cy="3913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5" name="CustomShape 2_ 2"/>
            <p:cNvSpPr/>
            <p:nvPr/>
          </p:nvSpPr>
          <p:spPr>
            <a:xfrm>
              <a:off x="7898400" y="4988520"/>
              <a:ext cx="505440" cy="10584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</p:grpSp>
      <p:pic>
        <p:nvPicPr>
          <p:cNvPr id="96" name="Image 95"/>
          <p:cNvPicPr/>
          <p:nvPr/>
        </p:nvPicPr>
        <p:blipFill>
          <a:blip r:embed="rId3"/>
          <a:stretch/>
        </p:blipFill>
        <p:spPr>
          <a:xfrm>
            <a:off x="50400" y="2824920"/>
            <a:ext cx="10045800" cy="1834200"/>
          </a:xfrm>
          <a:prstGeom prst="rect">
            <a:avLst/>
          </a:prstGeom>
          <a:ln w="0">
            <a:noFill/>
          </a:ln>
        </p:spPr>
      </p:pic>
      <p:pic>
        <p:nvPicPr>
          <p:cNvPr id="97" name="Image 96"/>
          <p:cNvPicPr/>
          <p:nvPr/>
        </p:nvPicPr>
        <p:blipFill>
          <a:blip r:embed="rId4"/>
          <a:srcRect b="15232"/>
          <a:stretch/>
        </p:blipFill>
        <p:spPr>
          <a:xfrm>
            <a:off x="9275040" y="1315800"/>
            <a:ext cx="2617920" cy="1455120"/>
          </a:xfrm>
          <a:prstGeom prst="rect">
            <a:avLst/>
          </a:prstGeom>
          <a:ln w="0">
            <a:noFill/>
          </a:ln>
        </p:spPr>
      </p:pic>
      <p:sp>
        <p:nvSpPr>
          <p:cNvPr id="98" name="CustomShape 12"/>
          <p:cNvSpPr/>
          <p:nvPr/>
        </p:nvSpPr>
        <p:spPr>
          <a:xfrm flipH="1">
            <a:off x="8446680" y="2350800"/>
            <a:ext cx="1480680" cy="871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C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pic>
        <p:nvPicPr>
          <p:cNvPr id="101" name="Image 100"/>
          <p:cNvPicPr/>
          <p:nvPr/>
        </p:nvPicPr>
        <p:blipFill>
          <a:blip r:embed="rId5"/>
          <a:srcRect t="13707"/>
          <a:stretch/>
        </p:blipFill>
        <p:spPr>
          <a:xfrm>
            <a:off x="4937040" y="4745880"/>
            <a:ext cx="2114640" cy="1366920"/>
          </a:xfrm>
          <a:prstGeom prst="rect">
            <a:avLst/>
          </a:prstGeom>
          <a:ln w="0">
            <a:noFill/>
          </a:ln>
        </p:spPr>
      </p:pic>
      <p:pic>
        <p:nvPicPr>
          <p:cNvPr id="102" name="Image 101"/>
          <p:cNvPicPr/>
          <p:nvPr/>
        </p:nvPicPr>
        <p:blipFill>
          <a:blip r:embed="rId6"/>
          <a:srcRect b="38088"/>
          <a:stretch/>
        </p:blipFill>
        <p:spPr>
          <a:xfrm>
            <a:off x="4704840" y="1262520"/>
            <a:ext cx="2288520" cy="1562040"/>
          </a:xfrm>
          <a:prstGeom prst="rect">
            <a:avLst/>
          </a:prstGeom>
          <a:ln w="0">
            <a:noFill/>
          </a:ln>
        </p:spPr>
      </p:pic>
      <p:grpSp>
        <p:nvGrpSpPr>
          <p:cNvPr id="103" name="Group 1"/>
          <p:cNvGrpSpPr/>
          <p:nvPr/>
        </p:nvGrpSpPr>
        <p:grpSpPr>
          <a:xfrm>
            <a:off x="329040" y="4746600"/>
            <a:ext cx="253440" cy="1152000"/>
            <a:chOff x="329040" y="4746600"/>
            <a:chExt cx="253440" cy="1152000"/>
          </a:xfrm>
        </p:grpSpPr>
        <p:pic>
          <p:nvPicPr>
            <p:cNvPr id="104" name="Picture 6"/>
            <p:cNvPicPr/>
            <p:nvPr/>
          </p:nvPicPr>
          <p:blipFill>
            <a:blip r:embed="rId7"/>
            <a:stretch/>
          </p:blipFill>
          <p:spPr>
            <a:xfrm>
              <a:off x="329040" y="4746600"/>
              <a:ext cx="232200" cy="232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5" name="Picture 7"/>
            <p:cNvPicPr/>
            <p:nvPr/>
          </p:nvPicPr>
          <p:blipFill>
            <a:blip r:embed="rId8"/>
            <a:stretch/>
          </p:blipFill>
          <p:spPr>
            <a:xfrm>
              <a:off x="337320" y="5333400"/>
              <a:ext cx="236160" cy="2826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6" name="Picture 8"/>
            <p:cNvPicPr/>
            <p:nvPr/>
          </p:nvPicPr>
          <p:blipFill>
            <a:blip r:embed="rId9"/>
            <a:stretch/>
          </p:blipFill>
          <p:spPr>
            <a:xfrm>
              <a:off x="338040" y="5664960"/>
              <a:ext cx="234360" cy="233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7" name="Picture 9"/>
            <p:cNvPicPr/>
            <p:nvPr/>
          </p:nvPicPr>
          <p:blipFill>
            <a:blip r:embed="rId10"/>
            <a:stretch/>
          </p:blipFill>
          <p:spPr>
            <a:xfrm>
              <a:off x="329040" y="5027400"/>
              <a:ext cx="253440" cy="25740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08" name="Image 107"/>
          <p:cNvPicPr/>
          <p:nvPr/>
        </p:nvPicPr>
        <p:blipFill>
          <a:blip r:embed="rId11"/>
          <a:stretch/>
        </p:blipFill>
        <p:spPr>
          <a:xfrm>
            <a:off x="709920" y="4687560"/>
            <a:ext cx="1467000" cy="1392840"/>
          </a:xfrm>
          <a:prstGeom prst="rect">
            <a:avLst/>
          </a:prstGeom>
          <a:ln w="0">
            <a:noFill/>
          </a:ln>
        </p:spPr>
      </p:pic>
      <p:pic>
        <p:nvPicPr>
          <p:cNvPr id="109" name="Image 108"/>
          <p:cNvPicPr/>
          <p:nvPr/>
        </p:nvPicPr>
        <p:blipFill>
          <a:blip r:embed="rId12"/>
          <a:stretch/>
        </p:blipFill>
        <p:spPr>
          <a:xfrm>
            <a:off x="6940080" y="1207080"/>
            <a:ext cx="459720" cy="459720"/>
          </a:xfrm>
          <a:prstGeom prst="rect">
            <a:avLst/>
          </a:prstGeom>
          <a:ln w="0">
            <a:noFill/>
          </a:ln>
        </p:spPr>
      </p:pic>
      <p:sp>
        <p:nvSpPr>
          <p:cNvPr id="110" name="CustomShape 8"/>
          <p:cNvSpPr/>
          <p:nvPr/>
        </p:nvSpPr>
        <p:spPr>
          <a:xfrm>
            <a:off x="2090160" y="1262880"/>
            <a:ext cx="2525040" cy="1531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  <a:buNone/>
            </a:pPr>
            <a:r>
              <a:rPr lang="en-US" sz="1600" b="1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In-Air Test Stand</a:t>
            </a:r>
            <a:endParaRPr lang="en-US" sz="1600" b="0" strike="noStrike" spc="-1" dirty="0"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US" sz="1300" b="0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Diagnostics studies</a:t>
            </a:r>
            <a:endParaRPr lang="en-US" sz="1300" b="0" strike="noStrike" spc="-1" dirty="0"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US" sz="1300" b="0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Irradiation </a:t>
            </a:r>
            <a:endParaRPr lang="en-US" sz="1300" b="0" strike="noStrike" spc="-1" dirty="0">
              <a:latin typeface="Arial"/>
            </a:endParaRPr>
          </a:p>
          <a:p>
            <a:pPr marL="110160" lvl="1">
              <a:lnSpc>
                <a:spcPct val="115000"/>
              </a:lnSpc>
              <a:buClr>
                <a:srgbClr val="002147"/>
              </a:buClr>
              <a:buSzPct val="45000"/>
            </a:pPr>
            <a:r>
              <a:rPr lang="en-US" sz="1300" b="0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- Electronics</a:t>
            </a:r>
            <a:endParaRPr lang="en-US" sz="1300" b="0" strike="noStrike" spc="-1" dirty="0">
              <a:latin typeface="Arial"/>
            </a:endParaRPr>
          </a:p>
          <a:p>
            <a:pPr marL="110160" lvl="1">
              <a:lnSpc>
                <a:spcPct val="115000"/>
              </a:lnSpc>
              <a:buClr>
                <a:srgbClr val="002147"/>
              </a:buClr>
              <a:buSzPct val="45000"/>
            </a:pPr>
            <a:r>
              <a:rPr lang="en-US" sz="1300" b="1" strike="noStrike" spc="-1" dirty="0">
                <a:solidFill>
                  <a:srgbClr val="002147"/>
                </a:solidFill>
                <a:latin typeface="Calibri"/>
                <a:ea typeface="DejaVu Sans"/>
              </a:rPr>
              <a:t>- VHEE</a:t>
            </a:r>
            <a:endParaRPr lang="en-US" sz="1300" b="0" strike="noStrike" spc="-1" dirty="0">
              <a:latin typeface="Arial"/>
            </a:endParaRPr>
          </a:p>
        </p:txBody>
      </p:sp>
      <p:sp>
        <p:nvSpPr>
          <p:cNvPr id="111" name="CustomShape 9"/>
          <p:cNvSpPr/>
          <p:nvPr/>
        </p:nvSpPr>
        <p:spPr>
          <a:xfrm>
            <a:off x="6967080" y="1644840"/>
            <a:ext cx="2307960" cy="61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  <a:buNone/>
            </a:pPr>
            <a:r>
              <a:rPr lang="en-US" sz="1600" b="1" strike="noStrike" spc="-1">
                <a:solidFill>
                  <a:srgbClr val="002147"/>
                </a:solidFill>
                <a:latin typeface="Calibri"/>
                <a:ea typeface="DejaVu Sans"/>
              </a:rPr>
              <a:t>BI Test Stand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112" name="CustomShape 10"/>
          <p:cNvSpPr/>
          <p:nvPr/>
        </p:nvSpPr>
        <p:spPr>
          <a:xfrm>
            <a:off x="10233000" y="2798640"/>
            <a:ext cx="1956960" cy="107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  <a:buNone/>
            </a:pPr>
            <a:r>
              <a:rPr lang="en-US" sz="1600" b="1" strike="noStrike" spc="-1">
                <a:solidFill>
                  <a:srgbClr val="002147"/>
                </a:solidFill>
                <a:latin typeface="Calibri"/>
                <a:ea typeface="DejaVu Sans"/>
              </a:rPr>
              <a:t>CLEAR Injector</a:t>
            </a:r>
            <a:endParaRPr lang="en-US" sz="1600" b="0" strike="noStrike" spc="-1"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US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Flexible Linac</a:t>
            </a:r>
            <a:endParaRPr lang="en-US" sz="1300" b="0" strike="noStrike" spc="-1"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US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60 – 220 MeV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113" name="CustomShape 11"/>
          <p:cNvSpPr/>
          <p:nvPr/>
        </p:nvSpPr>
        <p:spPr>
          <a:xfrm flipH="1">
            <a:off x="3219120" y="2612880"/>
            <a:ext cx="1998360" cy="783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C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4" name="CustomShape 13"/>
          <p:cNvSpPr/>
          <p:nvPr/>
        </p:nvSpPr>
        <p:spPr>
          <a:xfrm flipH="1" flipV="1">
            <a:off x="5486040" y="3657600"/>
            <a:ext cx="348480" cy="1567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C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5" name="CustomShape 14"/>
          <p:cNvSpPr/>
          <p:nvPr/>
        </p:nvSpPr>
        <p:spPr>
          <a:xfrm rot="342600" flipV="1">
            <a:off x="1538640" y="3556800"/>
            <a:ext cx="112320" cy="1720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C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6" name="CustomShape 15"/>
          <p:cNvSpPr/>
          <p:nvPr/>
        </p:nvSpPr>
        <p:spPr>
          <a:xfrm>
            <a:off x="7097760" y="4660200"/>
            <a:ext cx="2350800" cy="139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  <a:buNone/>
            </a:pPr>
            <a:endParaRPr lang="en-US" sz="1600" b="0" strike="noStrike" spc="-1"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US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Irradiation facility</a:t>
            </a:r>
            <a:br>
              <a:rPr sz="1300"/>
            </a:br>
            <a:r>
              <a:rPr lang="en-US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  - Space probes</a:t>
            </a:r>
            <a:br>
              <a:rPr sz="1300"/>
            </a:br>
            <a:r>
              <a:rPr lang="en-US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  - Electronics</a:t>
            </a:r>
            <a:br>
              <a:rPr sz="1300"/>
            </a:br>
            <a:r>
              <a:rPr lang="en-US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  - </a:t>
            </a:r>
            <a:r>
              <a:rPr lang="en-US" sz="1300" b="1" strike="noStrike" spc="-1">
                <a:solidFill>
                  <a:srgbClr val="002147"/>
                </a:solidFill>
                <a:latin typeface="Calibri"/>
                <a:ea typeface="DejaVu Sans"/>
              </a:rPr>
              <a:t>VHEE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117" name="CustomShape 16"/>
          <p:cNvSpPr/>
          <p:nvPr/>
        </p:nvSpPr>
        <p:spPr>
          <a:xfrm>
            <a:off x="2220840" y="4605840"/>
            <a:ext cx="1956960" cy="845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5000"/>
              </a:lnSpc>
              <a:buNone/>
            </a:pPr>
            <a:r>
              <a:rPr lang="en-US" sz="1600" b="1" strike="noStrike" spc="-1">
                <a:solidFill>
                  <a:srgbClr val="002147"/>
                </a:solidFill>
                <a:latin typeface="Calibri"/>
                <a:ea typeface="DejaVu Sans"/>
              </a:rPr>
              <a:t>Plasma Lens </a:t>
            </a:r>
            <a:endParaRPr lang="en-US" sz="1600" b="0" strike="noStrike" spc="-1">
              <a:latin typeface="Arial"/>
            </a:endParaRPr>
          </a:p>
          <a:p>
            <a:pPr marL="72000" indent="-69840">
              <a:lnSpc>
                <a:spcPct val="115000"/>
              </a:lnSpc>
              <a:buClr>
                <a:srgbClr val="002147"/>
              </a:buClr>
              <a:buSzPct val="45000"/>
              <a:buFont typeface="Wingdings" charset="2"/>
              <a:buChar char=""/>
            </a:pPr>
            <a:r>
              <a:rPr lang="en-US" sz="1300" b="0" strike="noStrike" spc="-1">
                <a:solidFill>
                  <a:srgbClr val="002147"/>
                </a:solidFill>
                <a:latin typeface="Calibri"/>
                <a:ea typeface="DejaVu Sans"/>
              </a:rPr>
              <a:t>Novel plasma based focusing</a:t>
            </a:r>
            <a:endParaRPr lang="en-US" sz="1300" b="0" strike="noStrike" spc="-1">
              <a:latin typeface="Arial"/>
            </a:endParaRPr>
          </a:p>
        </p:txBody>
      </p:sp>
      <p:pic>
        <p:nvPicPr>
          <p:cNvPr id="118" name="Picture 10" descr="A close up of a sign&#10;&#10;Description generated with high confidence"/>
          <p:cNvPicPr/>
          <p:nvPr/>
        </p:nvPicPr>
        <p:blipFill>
          <a:blip r:embed="rId13"/>
          <a:stretch/>
        </p:blipFill>
        <p:spPr>
          <a:xfrm>
            <a:off x="10058760" y="5312520"/>
            <a:ext cx="1741320" cy="634320"/>
          </a:xfrm>
          <a:prstGeom prst="rect">
            <a:avLst/>
          </a:prstGeom>
          <a:ln w="0">
            <a:noFill/>
          </a:ln>
        </p:spPr>
      </p:pic>
      <p:pic>
        <p:nvPicPr>
          <p:cNvPr id="119" name="Image 118"/>
          <p:cNvPicPr/>
          <p:nvPr/>
        </p:nvPicPr>
        <p:blipFill>
          <a:blip r:embed="rId14"/>
          <a:srcRect l="5568" r="12750"/>
          <a:stretch/>
        </p:blipFill>
        <p:spPr>
          <a:xfrm>
            <a:off x="43200" y="1349640"/>
            <a:ext cx="2038320" cy="1444680"/>
          </a:xfrm>
          <a:prstGeom prst="rect">
            <a:avLst/>
          </a:prstGeom>
          <a:ln w="0">
            <a:noFill/>
          </a:ln>
        </p:spPr>
      </p:pic>
      <p:sp>
        <p:nvSpPr>
          <p:cNvPr id="120" name="CustomShape 17"/>
          <p:cNvSpPr/>
          <p:nvPr/>
        </p:nvSpPr>
        <p:spPr>
          <a:xfrm flipH="1">
            <a:off x="386640" y="2437920"/>
            <a:ext cx="568440" cy="1042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C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22" name="ZoneTexte 16"/>
          <p:cNvSpPr/>
          <p:nvPr/>
        </p:nvSpPr>
        <p:spPr>
          <a:xfrm>
            <a:off x="11491560" y="6405840"/>
            <a:ext cx="372240" cy="43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720" tIns="54360" rIns="108720" bIns="54360" anchor="t">
            <a:spAutoFit/>
          </a:bodyPr>
          <a:lstStyle/>
          <a:p>
            <a:pPr>
              <a:lnSpc>
                <a:spcPct val="100000"/>
              </a:lnSpc>
              <a:buNone/>
            </a:pPr>
            <a:fld id="{D52F2CD3-BBD8-4D18-878D-C954B36B222C}" type="slidenum">
              <a:rPr lang="en-GB" sz="2170" b="0" strike="noStrike" spc="-1">
                <a:solidFill>
                  <a:srgbClr val="FFFFFF"/>
                </a:solidFill>
                <a:latin typeface="Arial"/>
                <a:ea typeface="Noto Sans CJK SC"/>
              </a:rPr>
              <a:t>3</a:t>
            </a:fld>
            <a:endParaRPr lang="en-US" sz="2170" b="0" strike="noStrike" spc="-1">
              <a:latin typeface="Arial"/>
            </a:endParaRPr>
          </a:p>
        </p:txBody>
      </p:sp>
      <p:sp>
        <p:nvSpPr>
          <p:cNvPr id="123" name="ZoneTexte 17"/>
          <p:cNvSpPr/>
          <p:nvPr/>
        </p:nvSpPr>
        <p:spPr>
          <a:xfrm>
            <a:off x="-29160" y="6404400"/>
            <a:ext cx="6886132" cy="34061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720" tIns="54360" rIns="108720" bIns="5436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500" b="0" strike="noStrike" spc="-1" dirty="0">
                <a:solidFill>
                  <a:srgbClr val="FFFFFF"/>
                </a:solidFill>
                <a:latin typeface="Arial"/>
                <a:ea typeface="Noto Sans CJK SC"/>
              </a:rPr>
              <a:t>P. Korysko  -  Experimental Area Upgrade at PITZ Discussion  -  Nov. 06, 2023</a:t>
            </a:r>
            <a:endParaRPr lang="en-US" sz="1500" b="0" strike="noStrike" spc="-1" dirty="0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A5F999-15B6-E894-FD55-A8222FA90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990" y="78888"/>
            <a:ext cx="8605590" cy="828902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CLEAR beamline in 2023</a:t>
            </a:r>
          </a:p>
        </p:txBody>
      </p:sp>
      <p:pic>
        <p:nvPicPr>
          <p:cNvPr id="4" name="Picture 3" descr="CERN-logo_outline.jpg">
            <a:extLst>
              <a:ext uri="{FF2B5EF4-FFF2-40B4-BE49-F238E27FC236}">
                <a16:creationId xmlns:a16="http://schemas.microsoft.com/office/drawing/2014/main" id="{95709190-1C99-A764-CEF3-D6714BA3AD6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5" name="Picture 4" descr="Screen Shot 2017-02-21 at 17.04.04.png">
            <a:extLst>
              <a:ext uri="{FF2B5EF4-FFF2-40B4-BE49-F238E27FC236}">
                <a16:creationId xmlns:a16="http://schemas.microsoft.com/office/drawing/2014/main" id="{C69CD232-0979-DF80-9439-2773760A06B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DDE1D3-E55B-0F58-4185-33C57D1AFA04}"/>
              </a:ext>
            </a:extLst>
          </p:cNvPr>
          <p:cNvSpPr txBox="1"/>
          <p:nvPr/>
        </p:nvSpPr>
        <p:spPr>
          <a:xfrm>
            <a:off x="9404150" y="788299"/>
            <a:ext cx="16276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strike="noStrike" spc="-1" dirty="0">
                <a:highlight>
                  <a:srgbClr val="FFFF00"/>
                </a:highlight>
                <a:latin typeface="Arial"/>
              </a:rPr>
              <a:t>Credit: P. Korysko</a:t>
            </a:r>
            <a:endParaRPr lang="en-GB" sz="1400" dirty="0">
              <a:highlight>
                <a:srgbClr val="FFFF00"/>
              </a:highlight>
            </a:endParaRPr>
          </a:p>
        </p:txBody>
      </p:sp>
      <p:sp>
        <p:nvSpPr>
          <p:cNvPr id="3" name="Arrow: Left 2">
            <a:extLst>
              <a:ext uri="{FF2B5EF4-FFF2-40B4-BE49-F238E27FC236}">
                <a16:creationId xmlns:a16="http://schemas.microsoft.com/office/drawing/2014/main" id="{C6B356A8-B846-2E7E-8582-64C2269C21C9}"/>
              </a:ext>
            </a:extLst>
          </p:cNvPr>
          <p:cNvSpPr/>
          <p:nvPr/>
        </p:nvSpPr>
        <p:spPr>
          <a:xfrm>
            <a:off x="10233000" y="3705206"/>
            <a:ext cx="539261" cy="16767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D48DE0-6F45-0C9B-69E9-0C43FE455811}"/>
              </a:ext>
            </a:extLst>
          </p:cNvPr>
          <p:cNvSpPr txBox="1"/>
          <p:nvPr/>
        </p:nvSpPr>
        <p:spPr>
          <a:xfrm>
            <a:off x="9938388" y="3887200"/>
            <a:ext cx="1202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Beam direction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-Robot_in_Action">
            <a:hlinkClick r:id="" action="ppaction://media"/>
            <a:extLst>
              <a:ext uri="{FF2B5EF4-FFF2-40B4-BE49-F238E27FC236}">
                <a16:creationId xmlns:a16="http://schemas.microsoft.com/office/drawing/2014/main" id="{88E2C092-04FC-C865-C2DC-FC83157186D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04925" y="1120646"/>
            <a:ext cx="8087531" cy="454923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1BF4D18-D67A-2146-ABE0-A5DAEA9375EB}"/>
              </a:ext>
            </a:extLst>
          </p:cNvPr>
          <p:cNvSpPr txBox="1"/>
          <p:nvPr/>
        </p:nvSpPr>
        <p:spPr>
          <a:xfrm>
            <a:off x="10969797" y="6406274"/>
            <a:ext cx="1477266" cy="516804"/>
          </a:xfrm>
          <a:prstGeom prst="rect">
            <a:avLst/>
          </a:prstGeom>
          <a:noFill/>
          <a:ln w="0">
            <a:noFill/>
          </a:ln>
        </p:spPr>
        <p:txBody>
          <a:bodyPr lIns="108847" tIns="54423" rIns="108847" bIns="54423" anchor="t">
            <a:noAutofit/>
          </a:bodyPr>
          <a:lstStyle/>
          <a:p>
            <a:pPr algn="ctr"/>
            <a:fld id="{CAE47F63-B88A-4873-B48D-0A4AC257D030}" type="slidenum">
              <a:rPr lang="en-GB" sz="2177" spc="-1">
                <a:solidFill>
                  <a:srgbClr val="FFFFFF"/>
                </a:solidFill>
                <a:latin typeface="Arial"/>
              </a:rPr>
              <a:pPr algn="ctr"/>
              <a:t>4</a:t>
            </a:fld>
            <a:endParaRPr lang="en-GB" sz="2177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CERN-logo_outline.jpg">
            <a:extLst>
              <a:ext uri="{FF2B5EF4-FFF2-40B4-BE49-F238E27FC236}">
                <a16:creationId xmlns:a16="http://schemas.microsoft.com/office/drawing/2014/main" id="{F3CE8587-1022-9966-942D-DDB5D9D852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0" name="Picture 9" descr="Screen Shot 2017-02-21 at 17.04.04.png">
            <a:extLst>
              <a:ext uri="{FF2B5EF4-FFF2-40B4-BE49-F238E27FC236}">
                <a16:creationId xmlns:a16="http://schemas.microsoft.com/office/drawing/2014/main" id="{9D8B4DC2-C99C-2FA7-59DA-8A3F83C57F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9970794C-B9C1-B1D4-0017-EBC26688C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560" y="-133668"/>
            <a:ext cx="10972440" cy="1144800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The C-Robot developed for medical samples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C0F4DF-3F92-701F-1076-4AA1B0ADA46F}"/>
              </a:ext>
            </a:extLst>
          </p:cNvPr>
          <p:cNvSpPr txBox="1"/>
          <p:nvPr/>
        </p:nvSpPr>
        <p:spPr>
          <a:xfrm>
            <a:off x="9547123" y="4522840"/>
            <a:ext cx="2321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</a:rPr>
              <a:t>Recently requested by PITZ @ DESY </a:t>
            </a:r>
          </a:p>
        </p:txBody>
      </p:sp>
    </p:spTree>
    <p:extLst>
      <p:ext uri="{BB962C8B-B14F-4D97-AF65-F5344CB8AC3E}">
        <p14:creationId xmlns:p14="http://schemas.microsoft.com/office/powerpoint/2010/main" val="356743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4DD7-2A2F-345B-2A67-A741AFFCE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78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CLEAR user’s experiments workflow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F02EA41-E11B-35FD-4A0A-06E0AF5F1C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4" t="15580" r="28680" b="7117"/>
          <a:stretch/>
        </p:blipFill>
        <p:spPr>
          <a:xfrm>
            <a:off x="766281" y="1076543"/>
            <a:ext cx="2798218" cy="3988620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DB8E2740-DC34-F475-1A2B-D95AAC741E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3" t="15281" r="28559" b="8165"/>
          <a:stretch/>
        </p:blipFill>
        <p:spPr>
          <a:xfrm>
            <a:off x="7567773" y="1177839"/>
            <a:ext cx="2841209" cy="3988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E1FBBF-6397-9153-4BEE-97B99E36454E}"/>
              </a:ext>
            </a:extLst>
          </p:cNvPr>
          <p:cNvSpPr txBox="1"/>
          <p:nvPr/>
        </p:nvSpPr>
        <p:spPr>
          <a:xfrm>
            <a:off x="594768" y="2275894"/>
            <a:ext cx="31933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FFFF00"/>
                </a:highlight>
              </a:rPr>
              <a:t>Beam time request</a:t>
            </a:r>
          </a:p>
          <a:p>
            <a:r>
              <a:rPr lang="en-GB" dirty="0">
                <a:highlight>
                  <a:srgbClr val="FFFF00"/>
                </a:highlight>
              </a:rPr>
              <a:t>- scientific justification</a:t>
            </a:r>
          </a:p>
          <a:p>
            <a:r>
              <a:rPr lang="en-GB" dirty="0">
                <a:highlight>
                  <a:srgbClr val="FFFF00"/>
                </a:highlight>
              </a:rPr>
              <a:t>- description of the experiments</a:t>
            </a:r>
          </a:p>
          <a:p>
            <a:r>
              <a:rPr lang="en-GB" dirty="0">
                <a:highlight>
                  <a:srgbClr val="FFFF00"/>
                </a:highlight>
              </a:rPr>
              <a:t>- beam characteristics required</a:t>
            </a:r>
          </a:p>
          <a:p>
            <a:r>
              <a:rPr lang="en-GB" dirty="0">
                <a:highlight>
                  <a:srgbClr val="FFFF00"/>
                </a:highlight>
              </a:rPr>
              <a:t>- radioprotection data</a:t>
            </a:r>
          </a:p>
          <a:p>
            <a:r>
              <a:rPr lang="en-GB" dirty="0">
                <a:highlight>
                  <a:srgbClr val="FFFF00"/>
                </a:highlight>
              </a:rPr>
              <a:t>- plan and logistics</a:t>
            </a:r>
          </a:p>
        </p:txBody>
      </p:sp>
      <p:pic>
        <p:nvPicPr>
          <p:cNvPr id="14" name="Picture 1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711060B-C63A-2C1D-AF7C-2F92CDB8E9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1" t="10786" r="28245"/>
          <a:stretch/>
        </p:blipFill>
        <p:spPr>
          <a:xfrm>
            <a:off x="4072290" y="1076543"/>
            <a:ext cx="2987691" cy="398862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6FD7EFE-61D5-E059-7346-4D25E66028D6}"/>
              </a:ext>
            </a:extLst>
          </p:cNvPr>
          <p:cNvSpPr txBox="1"/>
          <p:nvPr/>
        </p:nvSpPr>
        <p:spPr>
          <a:xfrm>
            <a:off x="4072290" y="1697373"/>
            <a:ext cx="333537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highlight>
                  <a:srgbClr val="FFFF00"/>
                </a:highlight>
              </a:rPr>
              <a:t>Week summary report</a:t>
            </a:r>
          </a:p>
          <a:p>
            <a:r>
              <a:rPr lang="en-GB" dirty="0">
                <a:highlight>
                  <a:srgbClr val="FFFF00"/>
                </a:highlight>
              </a:rPr>
              <a:t>Description of the week (-&gt; FOM)</a:t>
            </a:r>
          </a:p>
          <a:p>
            <a:r>
              <a:rPr lang="en-GB" dirty="0">
                <a:highlight>
                  <a:srgbClr val="FFFF00"/>
                </a:highlight>
              </a:rPr>
              <a:t>List of the week experiments, institutes and main contacts</a:t>
            </a:r>
          </a:p>
          <a:p>
            <a:r>
              <a:rPr lang="en-GB" dirty="0">
                <a:highlight>
                  <a:srgbClr val="FFFF00"/>
                </a:highlight>
              </a:rPr>
              <a:t>- installation time</a:t>
            </a:r>
          </a:p>
          <a:p>
            <a:r>
              <a:rPr lang="en-GB" dirty="0">
                <a:highlight>
                  <a:srgbClr val="FFFF00"/>
                </a:highlight>
              </a:rPr>
              <a:t>- access number</a:t>
            </a:r>
          </a:p>
          <a:p>
            <a:r>
              <a:rPr lang="en-GB" dirty="0">
                <a:highlight>
                  <a:srgbClr val="FFFF00"/>
                </a:highlight>
              </a:rPr>
              <a:t>- beam time</a:t>
            </a:r>
          </a:p>
          <a:p>
            <a:r>
              <a:rPr lang="en-GB" dirty="0">
                <a:highlight>
                  <a:srgbClr val="FFFF00"/>
                </a:highlight>
              </a:rPr>
              <a:t>- fatal failure time</a:t>
            </a:r>
          </a:p>
          <a:p>
            <a:r>
              <a:rPr lang="en-GB" dirty="0">
                <a:highlight>
                  <a:srgbClr val="FFFF00"/>
                </a:highlight>
              </a:rPr>
              <a:t>Day by day activities</a:t>
            </a:r>
          </a:p>
          <a:p>
            <a:r>
              <a:rPr lang="en-GB" dirty="0">
                <a:highlight>
                  <a:srgbClr val="FFFF00"/>
                </a:highlight>
              </a:rPr>
              <a:t>Main issues</a:t>
            </a:r>
          </a:p>
          <a:p>
            <a:r>
              <a:rPr lang="en-GB" dirty="0">
                <a:highlight>
                  <a:srgbClr val="FFFF00"/>
                </a:highlight>
              </a:rPr>
              <a:t>Actions to be followed up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C0A591-6204-589B-FABD-7CA855D11224}"/>
              </a:ext>
            </a:extLst>
          </p:cNvPr>
          <p:cNvSpPr txBox="1"/>
          <p:nvPr/>
        </p:nvSpPr>
        <p:spPr>
          <a:xfrm>
            <a:off x="7650864" y="1792837"/>
            <a:ext cx="33353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highlight>
                  <a:srgbClr val="FFFF00"/>
                </a:highlight>
              </a:rPr>
              <a:t>Experiment Review Form</a:t>
            </a:r>
          </a:p>
          <a:p>
            <a:r>
              <a:rPr lang="en-GB" dirty="0">
                <a:highlight>
                  <a:srgbClr val="FFFF00"/>
                </a:highlight>
              </a:rPr>
              <a:t>Experiments goals</a:t>
            </a:r>
          </a:p>
          <a:p>
            <a:r>
              <a:rPr lang="en-GB" dirty="0">
                <a:highlight>
                  <a:srgbClr val="FFFF00"/>
                </a:highlight>
              </a:rPr>
              <a:t>Beam parameters achievements</a:t>
            </a:r>
          </a:p>
          <a:p>
            <a:r>
              <a:rPr lang="en-GB" dirty="0">
                <a:highlight>
                  <a:srgbClr val="FFFF00"/>
                </a:highlight>
              </a:rPr>
              <a:t>Summary of operations</a:t>
            </a:r>
          </a:p>
          <a:p>
            <a:r>
              <a:rPr lang="en-GB" dirty="0">
                <a:highlight>
                  <a:srgbClr val="FFFF00"/>
                </a:highlight>
              </a:rPr>
              <a:t>- problems encountered</a:t>
            </a:r>
          </a:p>
          <a:p>
            <a:r>
              <a:rPr lang="en-GB" dirty="0">
                <a:highlight>
                  <a:srgbClr val="FFFF00"/>
                </a:highlight>
              </a:rPr>
              <a:t>- improvement axis</a:t>
            </a:r>
          </a:p>
          <a:p>
            <a:r>
              <a:rPr lang="en-GB" dirty="0">
                <a:highlight>
                  <a:srgbClr val="FFFF00"/>
                </a:highlight>
              </a:rPr>
              <a:t>Future work at CLEAR</a:t>
            </a:r>
          </a:p>
          <a:p>
            <a:r>
              <a:rPr lang="en-GB" dirty="0">
                <a:highlight>
                  <a:srgbClr val="FFFF00"/>
                </a:highlight>
              </a:rPr>
              <a:t>Possible publications</a:t>
            </a:r>
          </a:p>
          <a:p>
            <a:endParaRPr lang="en-GB" dirty="0">
              <a:highlight>
                <a:srgbClr val="FFFF00"/>
              </a:highlight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3230329-DBF6-008D-9BE9-AB23112A6190}"/>
              </a:ext>
            </a:extLst>
          </p:cNvPr>
          <p:cNvGrpSpPr/>
          <p:nvPr/>
        </p:nvGrpSpPr>
        <p:grpSpPr>
          <a:xfrm>
            <a:off x="600891" y="4030220"/>
            <a:ext cx="4031040" cy="1914583"/>
            <a:chOff x="600891" y="4144469"/>
            <a:chExt cx="4031040" cy="191458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F6B55C1-F04E-CBA3-F7E6-E12BFE9A3452}"/>
                </a:ext>
              </a:extLst>
            </p:cNvPr>
            <p:cNvSpPr txBox="1"/>
            <p:nvPr/>
          </p:nvSpPr>
          <p:spPr>
            <a:xfrm>
              <a:off x="600891" y="5135722"/>
              <a:ext cx="403104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highlight>
                    <a:srgbClr val="FFFF00"/>
                  </a:highlight>
                </a:rPr>
                <a:t>- Validation by the Technical Committee</a:t>
              </a:r>
            </a:p>
            <a:p>
              <a:r>
                <a:rPr lang="en-GB" dirty="0">
                  <a:highlight>
                    <a:srgbClr val="FFFF00"/>
                  </a:highlight>
                </a:rPr>
                <a:t>- Information to the Scientific Committee</a:t>
              </a:r>
            </a:p>
            <a:p>
              <a:r>
                <a:rPr lang="en-GB" dirty="0">
                  <a:highlight>
                    <a:srgbClr val="FFFF00"/>
                  </a:highlight>
                </a:rPr>
                <a:t>- Validation by the RP (EDMS doc)</a:t>
              </a:r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9D25D9D9-903C-5268-1164-98C9785E4F42}"/>
                </a:ext>
              </a:extLst>
            </p:cNvPr>
            <p:cNvSpPr/>
            <p:nvPr/>
          </p:nvSpPr>
          <p:spPr>
            <a:xfrm>
              <a:off x="1726603" y="4144469"/>
              <a:ext cx="180975" cy="972000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106AF9-AA27-90E0-C2BF-08F93040CC5C}"/>
              </a:ext>
            </a:extLst>
          </p:cNvPr>
          <p:cNvGrpSpPr/>
          <p:nvPr/>
        </p:nvGrpSpPr>
        <p:grpSpPr>
          <a:xfrm>
            <a:off x="5527880" y="5037861"/>
            <a:ext cx="5729676" cy="1754326"/>
            <a:chOff x="5499967" y="5065163"/>
            <a:chExt cx="5729676" cy="175432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BD17762-4171-48D1-E95C-DACA6863114B}"/>
                </a:ext>
              </a:extLst>
            </p:cNvPr>
            <p:cNvSpPr txBox="1"/>
            <p:nvPr/>
          </p:nvSpPr>
          <p:spPr>
            <a:xfrm>
              <a:off x="6926312" y="5065163"/>
              <a:ext cx="4303331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  <a:t>Dear Colleague,</a:t>
              </a:r>
              <a:b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</a:br>
              <a:b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</a:br>
              <a: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  <a:t>The following document has changed status from "In Work" to "Engineering Check":</a:t>
              </a:r>
              <a:b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</a:br>
              <a: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  <a:t>- 2816170 v.1 - "86-Real-Time Beam Dose Monitors" : </a:t>
              </a:r>
              <a:r>
                <a:rPr lang="en-GB" sz="1200" u="sng" dirty="0">
                  <a:solidFill>
                    <a:srgbClr val="0563C1"/>
                  </a:solidFill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  <a:hlinkClick r:id="rId5"/>
                </a:rPr>
                <a:t>https://edms.cern.ch/document/2816170/1</a:t>
              </a:r>
              <a:b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</a:br>
              <a:b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</a:br>
              <a: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  <a:t>Best regards,</a:t>
              </a:r>
              <a:b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</a:br>
              <a:r>
                <a:rPr lang="en-GB" sz="1200" dirty="0">
                  <a:effectLst/>
                  <a:highlight>
                    <a:srgbClr val="FFFF00"/>
                  </a:highlight>
                  <a:latin typeface="Verdana" panose="020B0604030504040204" pitchFamily="34" charset="0"/>
                  <a:ea typeface="Calibri" panose="020F0502020204030204" pitchFamily="34" charset="0"/>
                </a:rPr>
                <a:t>Roberto CORSINI</a:t>
              </a:r>
              <a:endParaRPr lang="en-GB" sz="12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D1AAA6A6-9FDF-12A4-0BDA-5197938DD9D5}"/>
                </a:ext>
              </a:extLst>
            </p:cNvPr>
            <p:cNvSpPr/>
            <p:nvPr/>
          </p:nvSpPr>
          <p:spPr>
            <a:xfrm rot="16200000">
              <a:off x="5977599" y="4852177"/>
              <a:ext cx="180975" cy="1136239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1F0EEBA-8D6E-F966-E707-0DA69E39A828}"/>
              </a:ext>
            </a:extLst>
          </p:cNvPr>
          <p:cNvGrpSpPr/>
          <p:nvPr/>
        </p:nvGrpSpPr>
        <p:grpSpPr>
          <a:xfrm>
            <a:off x="616356" y="5947832"/>
            <a:ext cx="6047763" cy="923330"/>
            <a:chOff x="616356" y="5947832"/>
            <a:chExt cx="6047763" cy="92333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69A673F-7A55-CEBE-9AC7-200EC5A106CF}"/>
                </a:ext>
              </a:extLst>
            </p:cNvPr>
            <p:cNvSpPr txBox="1"/>
            <p:nvPr/>
          </p:nvSpPr>
          <p:spPr>
            <a:xfrm>
              <a:off x="616356" y="5947832"/>
              <a:ext cx="464300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highlight>
                    <a:srgbClr val="FFFF00"/>
                  </a:highlight>
                </a:rPr>
                <a:t>- Preparation of the set-up</a:t>
              </a:r>
            </a:p>
            <a:p>
              <a:r>
                <a:rPr lang="en-GB" dirty="0">
                  <a:highlight>
                    <a:srgbClr val="FFFF00"/>
                  </a:highlight>
                </a:rPr>
                <a:t>- Beam delivery under the responsibility of the  week supervisor</a:t>
              </a:r>
            </a:p>
          </p:txBody>
        </p:sp>
        <p:sp>
          <p:nvSpPr>
            <p:cNvPr id="27" name="Arrow: Down 26">
              <a:extLst>
                <a:ext uri="{FF2B5EF4-FFF2-40B4-BE49-F238E27FC236}">
                  <a16:creationId xmlns:a16="http://schemas.microsoft.com/office/drawing/2014/main" id="{31776A3E-F014-5E05-58E7-4340B9FC738E}"/>
                </a:ext>
              </a:extLst>
            </p:cNvPr>
            <p:cNvSpPr/>
            <p:nvPr/>
          </p:nvSpPr>
          <p:spPr>
            <a:xfrm rot="5400000" flipH="1">
              <a:off x="6005512" y="5672904"/>
              <a:ext cx="180975" cy="1136239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9" name="Picture 28" descr="CERN-logo_outline.jpg">
            <a:extLst>
              <a:ext uri="{FF2B5EF4-FFF2-40B4-BE49-F238E27FC236}">
                <a16:creationId xmlns:a16="http://schemas.microsoft.com/office/drawing/2014/main" id="{97BAA811-CB9E-3D5B-2823-A27EC295E9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30" name="Picture 29" descr="Screen Shot 2017-02-21 at 17.04.04.png">
            <a:extLst>
              <a:ext uri="{FF2B5EF4-FFF2-40B4-BE49-F238E27FC236}">
                <a16:creationId xmlns:a16="http://schemas.microsoft.com/office/drawing/2014/main" id="{6F6AE2C4-65F6-4A91-0199-D358CB12506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E6852F94-CEC1-CBF0-6AD9-7CAA6F08E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E6BD915C-4FA3-5B1E-7EDE-5C59F8394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15BFD5A6-0028-B4F4-CE96-F5B41459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8BFD1-393D-A3A0-F703-6B747EE36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54000"/>
            <a:ext cx="9926638" cy="5016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CLEAR summary of operations weeks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77B4F6A7-A9EA-11B1-5452-B4707C462C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283244"/>
              </p:ext>
            </p:extLst>
          </p:nvPr>
        </p:nvGraphicFramePr>
        <p:xfrm>
          <a:off x="6296027" y="1062038"/>
          <a:ext cx="49196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305476" imgH="6943725" progId="Excel.Sheet.12">
                  <p:embed/>
                </p:oleObj>
              </mc:Choice>
              <mc:Fallback>
                <p:oleObj name="Worksheet" r:id="rId2" imgW="6305476" imgH="69437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96027" y="1062038"/>
                        <a:ext cx="49196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5B218B60-7CF0-2AF2-5CC0-2B5CDF0E99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4631559"/>
              </p:ext>
            </p:extLst>
          </p:nvPr>
        </p:nvGraphicFramePr>
        <p:xfrm>
          <a:off x="1062037" y="890588"/>
          <a:ext cx="4833937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6305476" imgH="7067550" progId="Excel.Sheet.12">
                  <p:embed/>
                </p:oleObj>
              </mc:Choice>
              <mc:Fallback>
                <p:oleObj name="Worksheet" r:id="rId4" imgW="6305476" imgH="70675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2037" y="890588"/>
                        <a:ext cx="4833937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1F91E93-0D58-E9B8-BF48-8534BF36BF07}"/>
              </a:ext>
            </a:extLst>
          </p:cNvPr>
          <p:cNvSpPr txBox="1"/>
          <p:nvPr/>
        </p:nvSpPr>
        <p:spPr>
          <a:xfrm>
            <a:off x="3667125" y="2495550"/>
            <a:ext cx="508812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highlight>
                  <a:srgbClr val="C0C0C0"/>
                </a:highlight>
              </a:rPr>
              <a:t>- 37 weeks of beam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C0C0C0"/>
                </a:highlight>
              </a:rPr>
              <a:t>- 279 hours of set-up installation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C0C0C0"/>
                </a:highlight>
              </a:rPr>
              <a:t>- 230 accesses with the radioprotection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C0C0C0"/>
                </a:highlight>
              </a:rPr>
              <a:t>- 1209 hours of beam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C0C0C0"/>
                </a:highlight>
              </a:rPr>
              <a:t>- 40 hours of fatal failure</a:t>
            </a:r>
          </a:p>
          <a:p>
            <a:r>
              <a:rPr lang="en-GB" sz="2400" dirty="0">
                <a:solidFill>
                  <a:srgbClr val="FF3300"/>
                </a:solidFill>
                <a:highlight>
                  <a:srgbClr val="C0C0C0"/>
                </a:highlight>
              </a:rPr>
              <a:t>-</a:t>
            </a:r>
            <a:r>
              <a:rPr lang="en-GB" sz="2400" dirty="0">
                <a:solidFill>
                  <a:srgbClr val="0000FF"/>
                </a:solidFill>
                <a:highlight>
                  <a:srgbClr val="C0C0C0"/>
                </a:highlight>
              </a:rPr>
              <a:t> </a:t>
            </a:r>
            <a:r>
              <a:rPr lang="en-GB" sz="2400" dirty="0">
                <a:solidFill>
                  <a:srgbClr val="FF3300"/>
                </a:solidFill>
                <a:highlight>
                  <a:srgbClr val="C0C0C0"/>
                </a:highlight>
              </a:rPr>
              <a:t>1.9 experiments per week in average</a:t>
            </a:r>
          </a:p>
        </p:txBody>
      </p:sp>
      <p:pic>
        <p:nvPicPr>
          <p:cNvPr id="15" name="Picture 14" descr="CERN-logo_outline.jpg">
            <a:extLst>
              <a:ext uri="{FF2B5EF4-FFF2-40B4-BE49-F238E27FC236}">
                <a16:creationId xmlns:a16="http://schemas.microsoft.com/office/drawing/2014/main" id="{FD5747AA-D144-6F79-0DC9-3716F821C1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6" name="Picture 15" descr="Screen Shot 2017-02-21 at 17.04.04.png">
            <a:extLst>
              <a:ext uri="{FF2B5EF4-FFF2-40B4-BE49-F238E27FC236}">
                <a16:creationId xmlns:a16="http://schemas.microsoft.com/office/drawing/2014/main" id="{14958EDF-AFD8-AD7A-0055-EC696F1866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6A4EE262-F4CE-E5DB-D0A2-684317028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76EE2404-86FD-BABF-1962-52ED0DEC6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A3DE992-7A3C-DA64-FDBA-BED77A926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27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4229C-323D-A0BC-5F90-462EFD612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Type and origins of the experiments in 2023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1464E5-8536-43B0-8187-60980D3A4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163" y="1294314"/>
            <a:ext cx="1802793" cy="264694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CERN – ABP</a:t>
            </a:r>
          </a:p>
          <a:p>
            <a:r>
              <a:rPr lang="en-GB" sz="2000" dirty="0">
                <a:solidFill>
                  <a:srgbClr val="0070C0"/>
                </a:solidFill>
              </a:rPr>
              <a:t>CERN – BI</a:t>
            </a:r>
          </a:p>
          <a:p>
            <a:r>
              <a:rPr lang="en-GB" sz="2000" dirty="0">
                <a:solidFill>
                  <a:srgbClr val="0070C0"/>
                </a:solidFill>
              </a:rPr>
              <a:t>CERN – RP</a:t>
            </a:r>
          </a:p>
          <a:p>
            <a:r>
              <a:rPr lang="en-GB" sz="2000" dirty="0">
                <a:solidFill>
                  <a:srgbClr val="0070C0"/>
                </a:solidFill>
              </a:rPr>
              <a:t>CERN – EP</a:t>
            </a:r>
          </a:p>
          <a:p>
            <a:r>
              <a:rPr lang="en-GB" sz="2000" dirty="0">
                <a:solidFill>
                  <a:srgbClr val="0070C0"/>
                </a:solidFill>
              </a:rPr>
              <a:t>CERN – TE</a:t>
            </a:r>
          </a:p>
          <a:p>
            <a:r>
              <a:rPr lang="en-GB" sz="2000" dirty="0">
                <a:solidFill>
                  <a:srgbClr val="0070C0"/>
                </a:solidFill>
              </a:rPr>
              <a:t>CERN – SY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23DE10C-BD88-457C-E6AA-C14406DD0670}"/>
              </a:ext>
            </a:extLst>
          </p:cNvPr>
          <p:cNvSpPr txBox="1">
            <a:spLocks/>
          </p:cNvSpPr>
          <p:nvPr/>
        </p:nvSpPr>
        <p:spPr>
          <a:xfrm>
            <a:off x="2194344" y="1294314"/>
            <a:ext cx="2300235" cy="43540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FF3300"/>
                </a:solidFill>
              </a:rPr>
              <a:t>Manchester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Oxford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RHUL</a:t>
            </a:r>
          </a:p>
          <a:p>
            <a:r>
              <a:rPr lang="en-GB" sz="2000" dirty="0">
                <a:solidFill>
                  <a:srgbClr val="FF3300"/>
                </a:solidFill>
              </a:rPr>
              <a:t>Liverpool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Strathclyde Univ. </a:t>
            </a:r>
          </a:p>
          <a:p>
            <a:r>
              <a:rPr lang="en-GB" sz="2000" dirty="0">
                <a:solidFill>
                  <a:srgbClr val="FF3300"/>
                </a:solidFill>
              </a:rPr>
              <a:t>Queen’s Univ. </a:t>
            </a:r>
          </a:p>
          <a:p>
            <a:r>
              <a:rPr lang="en-GB" sz="2000" dirty="0">
                <a:solidFill>
                  <a:srgbClr val="FF3300"/>
                </a:solidFill>
              </a:rPr>
              <a:t>Oslo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Bern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Victoria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Kansas Univ. </a:t>
            </a:r>
          </a:p>
          <a:p>
            <a:pPr marL="0" indent="0">
              <a:buNone/>
            </a:pPr>
            <a:endParaRPr lang="en-GB" sz="2400" dirty="0">
              <a:solidFill>
                <a:srgbClr val="FF990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55CBBBD-2823-48C3-B7F0-5080797CF664}"/>
              </a:ext>
            </a:extLst>
          </p:cNvPr>
          <p:cNvSpPr txBox="1">
            <a:spLocks/>
          </p:cNvSpPr>
          <p:nvPr/>
        </p:nvSpPr>
        <p:spPr>
          <a:xfrm>
            <a:off x="6794291" y="1294314"/>
            <a:ext cx="1499937" cy="865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FF9933"/>
                </a:solidFill>
              </a:rPr>
              <a:t>BERGOZ</a:t>
            </a:r>
          </a:p>
          <a:p>
            <a:r>
              <a:rPr lang="en-GB" sz="2000" dirty="0">
                <a:solidFill>
                  <a:srgbClr val="FF9933"/>
                </a:solidFill>
              </a:rPr>
              <a:t>DAES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3FC6F9A-85A2-4B23-7689-C86DB7C823D8}"/>
              </a:ext>
            </a:extLst>
          </p:cNvPr>
          <p:cNvSpPr txBox="1">
            <a:spLocks/>
          </p:cNvSpPr>
          <p:nvPr/>
        </p:nvSpPr>
        <p:spPr>
          <a:xfrm>
            <a:off x="4709502" y="1294314"/>
            <a:ext cx="2300235" cy="41216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PSI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CHUV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EPFL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INFN Bologna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INFN Padova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KIT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PTB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RAL – ENEA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Cockcroft Inst.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JAI</a:t>
            </a:r>
            <a:endParaRPr lang="en-GB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E1EADD-8EE7-0738-32F8-DE4FE50F5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53" r="15388"/>
          <a:stretch/>
        </p:blipFill>
        <p:spPr>
          <a:xfrm>
            <a:off x="7224660" y="2349499"/>
            <a:ext cx="4013612" cy="3495657"/>
          </a:xfrm>
          <a:prstGeom prst="rect">
            <a:avLst/>
          </a:prstGeom>
        </p:spPr>
      </p:pic>
      <p:pic>
        <p:nvPicPr>
          <p:cNvPr id="10" name="Picture 9" descr="CERN-logo_outline.jpg">
            <a:extLst>
              <a:ext uri="{FF2B5EF4-FFF2-40B4-BE49-F238E27FC236}">
                <a16:creationId xmlns:a16="http://schemas.microsoft.com/office/drawing/2014/main" id="{828C1E0A-1C18-66AB-0A06-5EF7C0C6D5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1" name="Picture 10" descr="Screen Shot 2017-02-21 at 17.04.04.png">
            <a:extLst>
              <a:ext uri="{FF2B5EF4-FFF2-40B4-BE49-F238E27FC236}">
                <a16:creationId xmlns:a16="http://schemas.microsoft.com/office/drawing/2014/main" id="{3A1AAC29-6E7A-6FFB-85E1-D56D3F7D64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66E0066-38FD-6916-0D01-9B98DE40C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0AE1D2B-D970-07C9-61F6-9DF7E3DBE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67E5358-70C8-7D16-74F3-510B57E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87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AB3C90-73DA-9746-9793-E69821CADB29}"/>
              </a:ext>
            </a:extLst>
          </p:cNvPr>
          <p:cNvSpPr txBox="1">
            <a:spLocks/>
          </p:cNvSpPr>
          <p:nvPr/>
        </p:nvSpPr>
        <p:spPr>
          <a:xfrm>
            <a:off x="73399" y="719041"/>
            <a:ext cx="1557080" cy="5562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Operation </a:t>
            </a:r>
            <a:br>
              <a:rPr lang="en-US" sz="2000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en-US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56327C-2582-9642-9697-BACD104608C1}"/>
              </a:ext>
            </a:extLst>
          </p:cNvPr>
          <p:cNvSpPr txBox="1"/>
          <p:nvPr/>
        </p:nvSpPr>
        <p:spPr>
          <a:xfrm>
            <a:off x="1435128" y="131980"/>
            <a:ext cx="465347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27 </a:t>
            </a:r>
            <a:r>
              <a:rPr lang="en-GB" sz="1400" dirty="0">
                <a:latin typeface="Century Gothic" panose="020B0502020202020204" pitchFamily="34" charset="0"/>
              </a:rPr>
              <a:t>Experiments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entury Gothic" panose="020B0502020202020204" pitchFamily="34" charset="0"/>
              </a:rPr>
              <a:t>About 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18 User Groups </a:t>
            </a:r>
            <a:r>
              <a:rPr lang="en-GB" sz="1400" dirty="0">
                <a:latin typeface="Century Gothic" panose="020B0502020202020204" pitchFamily="34" charset="0"/>
              </a:rPr>
              <a:t>internal/external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entury Gothic" panose="020B0502020202020204" pitchFamily="34" charset="0"/>
              </a:rPr>
              <a:t>More than 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13 </a:t>
            </a:r>
            <a:r>
              <a:rPr lang="en-GB" sz="1400" dirty="0">
                <a:latin typeface="Century Gothic" panose="020B0502020202020204" pitchFamily="34" charset="0"/>
              </a:rPr>
              <a:t>external collaborating institutes 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entury Gothic" panose="020B0502020202020204" pitchFamily="34" charset="0"/>
              </a:rPr>
              <a:t>Beam from 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February 27</a:t>
            </a:r>
            <a:r>
              <a:rPr lang="en-GB" sz="1400" baseline="30000" dirty="0">
                <a:solidFill>
                  <a:srgbClr val="C00000"/>
                </a:solidFill>
                <a:latin typeface="Century Gothic" panose="020B0502020202020204" pitchFamily="34" charset="0"/>
              </a:rPr>
              <a:t>th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GB" sz="1400" dirty="0">
                <a:latin typeface="Century Gothic" panose="020B0502020202020204" pitchFamily="34" charset="0"/>
              </a:rPr>
              <a:t>to 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December 15</a:t>
            </a:r>
            <a:r>
              <a:rPr lang="en-GB" sz="1400" baseline="30000" dirty="0">
                <a:solidFill>
                  <a:srgbClr val="C00000"/>
                </a:solidFill>
                <a:latin typeface="Century Gothic" panose="020B0502020202020204" pitchFamily="34" charset="0"/>
              </a:rPr>
              <a:t>th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b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</a:br>
            <a:r>
              <a:rPr lang="en-GB" sz="1400" dirty="0">
                <a:latin typeface="Century Gothic" panose="020B0502020202020204" pitchFamily="34" charset="0"/>
              </a:rPr>
              <a:t>(with 3 weeks summer stop)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39 </a:t>
            </a:r>
            <a:r>
              <a:rPr lang="en-GB" sz="1400" dirty="0">
                <a:latin typeface="Century Gothic" panose="020B0502020202020204" pitchFamily="34" charset="0"/>
              </a:rPr>
              <a:t>weeks of operation in total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619C0A-9FB4-334A-A72D-4D619DD60B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03" y="152232"/>
            <a:ext cx="1184196" cy="434821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AA572DE5-A2DE-1E47-BA12-F48335054371}"/>
              </a:ext>
            </a:extLst>
          </p:cNvPr>
          <p:cNvSpPr txBox="1">
            <a:spLocks/>
          </p:cNvSpPr>
          <p:nvPr/>
        </p:nvSpPr>
        <p:spPr>
          <a:xfrm>
            <a:off x="5356695" y="1286994"/>
            <a:ext cx="2530841" cy="5562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A few Highlights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3A8AA6-1084-744A-A64A-38D19CE043C6}"/>
              </a:ext>
            </a:extLst>
          </p:cNvPr>
          <p:cNvSpPr txBox="1"/>
          <p:nvPr/>
        </p:nvSpPr>
        <p:spPr>
          <a:xfrm>
            <a:off x="8283389" y="11155"/>
            <a:ext cx="3469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Double-scattering system for uniform beam delivery</a:t>
            </a:r>
          </a:p>
          <a:p>
            <a:r>
              <a:rPr lang="en-US" sz="1000" dirty="0">
                <a:latin typeface="Century Gothic" panose="020B0502020202020204" pitchFamily="34" charset="0"/>
              </a:rPr>
              <a:t>for 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VHEE radiotherapy</a:t>
            </a:r>
            <a:r>
              <a:rPr lang="en-US" sz="1000" dirty="0">
                <a:latin typeface="Century Gothic" panose="020B0502020202020204" pitchFamily="34" charset="0"/>
              </a:rPr>
              <a:t> (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CERN/Oxford U.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  <p:pic>
        <p:nvPicPr>
          <p:cNvPr id="3" name="Picture 2" descr="A close up of a machine&#10;&#10;Description automatically generated">
            <a:extLst>
              <a:ext uri="{FF2B5EF4-FFF2-40B4-BE49-F238E27FC236}">
                <a16:creationId xmlns:a16="http://schemas.microsoft.com/office/drawing/2014/main" id="{03F33FB2-DA9D-444F-B8EE-798054D81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039" y="4508433"/>
            <a:ext cx="2177977" cy="16552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21B101-306D-0442-9FAB-026F8590D85B}"/>
              </a:ext>
            </a:extLst>
          </p:cNvPr>
          <p:cNvSpPr txBox="1"/>
          <p:nvPr/>
        </p:nvSpPr>
        <p:spPr>
          <a:xfrm>
            <a:off x="2338728" y="6213102"/>
            <a:ext cx="20779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Broadband Pick-up for the </a:t>
            </a:r>
            <a:b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</a:b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PSI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Positron Production Project 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(</a:t>
            </a:r>
            <a:r>
              <a:rPr lang="en-GB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FCC-</a:t>
            </a:r>
            <a:r>
              <a:rPr lang="en-GB" sz="1000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ee</a:t>
            </a:r>
            <a:r>
              <a:rPr lang="en-GB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collaboration)</a:t>
            </a:r>
            <a:endParaRPr sz="1000" dirty="0">
              <a:latin typeface="Century Gothic" panose="020B0502020202020204" pitchFamily="34" charset="0"/>
            </a:endParaRPr>
          </a:p>
        </p:txBody>
      </p:sp>
      <p:pic>
        <p:nvPicPr>
          <p:cNvPr id="8" name="Picture 7" descr="A blue and red image of a square with a red and yellow design&#10;&#10;Description automatically generated with medium confidence">
            <a:extLst>
              <a:ext uri="{FF2B5EF4-FFF2-40B4-BE49-F238E27FC236}">
                <a16:creationId xmlns:a16="http://schemas.microsoft.com/office/drawing/2014/main" id="{B176DE96-1D79-214C-9C77-BB3138869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4878" y="2117850"/>
            <a:ext cx="2339773" cy="1463422"/>
          </a:xfrm>
          <a:prstGeom prst="rect">
            <a:avLst/>
          </a:prstGeom>
        </p:spPr>
      </p:pic>
      <p:pic>
        <p:nvPicPr>
          <p:cNvPr id="15" name="Picture 14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A688827E-1808-F644-9599-3B1C1452E4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802" y="1913619"/>
            <a:ext cx="2746797" cy="1545074"/>
          </a:xfrm>
          <a:prstGeom prst="rect">
            <a:avLst/>
          </a:prstGeom>
        </p:spPr>
      </p:pic>
      <p:pic>
        <p:nvPicPr>
          <p:cNvPr id="32" name="Picture 31" descr="A green circle with a line in the middle&#10;&#10;Description automatically generated">
            <a:extLst>
              <a:ext uri="{FF2B5EF4-FFF2-40B4-BE49-F238E27FC236}">
                <a16:creationId xmlns:a16="http://schemas.microsoft.com/office/drawing/2014/main" id="{936CD284-0DA9-4F49-AD2A-FA378E39C2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1418" y="605652"/>
            <a:ext cx="2770582" cy="1675577"/>
          </a:xfrm>
          <a:prstGeom prst="rect">
            <a:avLst/>
          </a:prstGeom>
        </p:spPr>
      </p:pic>
      <p:pic>
        <p:nvPicPr>
          <p:cNvPr id="37" name="Picture 36" descr="A blue and yellow image of a camera&#10;&#10;Description automatically generated">
            <a:extLst>
              <a:ext uri="{FF2B5EF4-FFF2-40B4-BE49-F238E27FC236}">
                <a16:creationId xmlns:a16="http://schemas.microsoft.com/office/drawing/2014/main" id="{586A9C5A-00DD-E446-BD9E-6B188CCA9D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30446" y="386355"/>
            <a:ext cx="1855626" cy="138499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50200AC-8A2F-5A4D-9D42-D248EE13FE44}"/>
              </a:ext>
            </a:extLst>
          </p:cNvPr>
          <p:cNvSpPr txBox="1"/>
          <p:nvPr/>
        </p:nvSpPr>
        <p:spPr>
          <a:xfrm>
            <a:off x="5948605" y="3593384"/>
            <a:ext cx="2259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Plasma lens defocusing tests</a:t>
            </a:r>
          </a:p>
          <a:p>
            <a:r>
              <a:rPr lang="en-US" sz="1000" dirty="0">
                <a:latin typeface="Century Gothic" panose="020B0502020202020204" pitchFamily="34" charset="0"/>
              </a:rPr>
              <a:t>(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Oslo U./CERN/Oxford U./DESY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963591A-65BB-8840-A1AC-3DB1AE495DF1}"/>
              </a:ext>
            </a:extLst>
          </p:cNvPr>
          <p:cNvSpPr txBox="1"/>
          <p:nvPr/>
        </p:nvSpPr>
        <p:spPr>
          <a:xfrm>
            <a:off x="73399" y="6207622"/>
            <a:ext cx="266099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effectLst/>
                <a:latin typeface="Century Gothic" panose="020B0502020202020204" pitchFamily="34" charset="0"/>
              </a:rPr>
              <a:t>Coherent Cherenkov diffraction radiation dielectric buttons </a:t>
            </a:r>
            <a:br>
              <a:rPr lang="en-GB" sz="1000" dirty="0">
                <a:effectLst/>
                <a:latin typeface="Century Gothic" panose="020B0502020202020204" pitchFamily="34" charset="0"/>
              </a:rPr>
            </a:br>
            <a:r>
              <a:rPr lang="en-GB" sz="1000" dirty="0">
                <a:effectLst/>
                <a:latin typeface="Century Gothic" panose="020B0502020202020204" pitchFamily="34" charset="0"/>
              </a:rPr>
              <a:t>(</a:t>
            </a:r>
            <a:r>
              <a:rPr lang="en-GB" sz="1000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FCC-</a:t>
            </a:r>
            <a:r>
              <a:rPr lang="en-GB" sz="1000" dirty="0" err="1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ee</a:t>
            </a:r>
            <a:r>
              <a:rPr lang="en-GB" sz="1000" dirty="0">
                <a:effectLst/>
                <a:latin typeface="Century Gothic" panose="020B0502020202020204" pitchFamily="34" charset="0"/>
              </a:rPr>
              <a:t> bunch length monitors)</a:t>
            </a:r>
            <a:endParaRPr lang="en-GB" sz="1000" dirty="0">
              <a:latin typeface="Century Gothic" panose="020B0502020202020204" pitchFamily="34" charset="0"/>
            </a:endParaRPr>
          </a:p>
        </p:txBody>
      </p:sp>
      <p:pic>
        <p:nvPicPr>
          <p:cNvPr id="44" name="Picture 43" descr="A machine with wires and a square object&#10;&#10;Description automatically generated">
            <a:extLst>
              <a:ext uri="{FF2B5EF4-FFF2-40B4-BE49-F238E27FC236}">
                <a16:creationId xmlns:a16="http://schemas.microsoft.com/office/drawing/2014/main" id="{FE3A1008-1AC2-2547-BFE8-463B905406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802" y="3942211"/>
            <a:ext cx="1742750" cy="2203514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5F54A3A-CBC5-014E-8E92-725E6AB226B2}"/>
              </a:ext>
            </a:extLst>
          </p:cNvPr>
          <p:cNvSpPr txBox="1"/>
          <p:nvPr/>
        </p:nvSpPr>
        <p:spPr>
          <a:xfrm>
            <a:off x="73399" y="3529378"/>
            <a:ext cx="31346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AWAKE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Cherenkov Diffraction Radiation BPM</a:t>
            </a:r>
            <a:endParaRPr sz="1000" dirty="0">
              <a:latin typeface="Century Gothic" panose="020B0502020202020204" pitchFamily="34" charset="0"/>
            </a:endParaRPr>
          </a:p>
        </p:txBody>
      </p:sp>
      <p:pic>
        <p:nvPicPr>
          <p:cNvPr id="47" name="Picture 46" descr="A machine on a table&#10;&#10;Description automatically generated">
            <a:extLst>
              <a:ext uri="{FF2B5EF4-FFF2-40B4-BE49-F238E27FC236}">
                <a16:creationId xmlns:a16="http://schemas.microsoft.com/office/drawing/2014/main" id="{07C51BC0-440C-4F4C-A6B1-CDE8BD74FB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7404" y="4508432"/>
            <a:ext cx="2359418" cy="1655263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D8AC6CE-885B-3F49-B6AB-6F7371293497}"/>
              </a:ext>
            </a:extLst>
          </p:cNvPr>
          <p:cNvSpPr txBox="1"/>
          <p:nvPr/>
        </p:nvSpPr>
        <p:spPr>
          <a:xfrm>
            <a:off x="4416720" y="6227835"/>
            <a:ext cx="22593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Bunch Profile Monitor for 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FCC-</a:t>
            </a:r>
            <a:r>
              <a:rPr lang="en-GB" sz="1000" i="0" u="none" strike="noStrike" dirty="0" err="1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ee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(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Karlsruhe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)</a:t>
            </a:r>
            <a:endParaRPr sz="1000" dirty="0">
              <a:latin typeface="Century Gothic" panose="020B0502020202020204" pitchFamily="34" charset="0"/>
            </a:endParaRPr>
          </a:p>
        </p:txBody>
      </p:sp>
      <p:pic>
        <p:nvPicPr>
          <p:cNvPr id="49" name="Picture 48" descr="A machine with many wires and a piece of metal&#10;&#10;Description automatically generated with medium confidence">
            <a:extLst>
              <a:ext uri="{FF2B5EF4-FFF2-40B4-BE49-F238E27FC236}">
                <a16:creationId xmlns:a16="http://schemas.microsoft.com/office/drawing/2014/main" id="{AC105D76-BFA9-D149-B7D5-3C72E30731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60580" y="1912646"/>
            <a:ext cx="2359419" cy="1972424"/>
          </a:xfrm>
          <a:prstGeom prst="rect">
            <a:avLst/>
          </a:prstGeom>
        </p:spPr>
      </p:pic>
      <p:pic>
        <p:nvPicPr>
          <p:cNvPr id="50" name="Picture 49" descr="A machine with colorful plastic containers&#10;&#10;Description automatically generated with medium confidence">
            <a:extLst>
              <a:ext uri="{FF2B5EF4-FFF2-40B4-BE49-F238E27FC236}">
                <a16:creationId xmlns:a16="http://schemas.microsoft.com/office/drawing/2014/main" id="{21CE2035-EABB-6746-8154-C35BBB2B3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12087" y="5025410"/>
            <a:ext cx="2168658" cy="1626494"/>
          </a:xfrm>
          <a:prstGeom prst="rect">
            <a:avLst/>
          </a:prstGeom>
        </p:spPr>
      </p:pic>
      <p:pic>
        <p:nvPicPr>
          <p:cNvPr id="52" name="Picture 51" descr="A close-up of a machine&#10;&#10;Description automatically generated">
            <a:extLst>
              <a:ext uri="{FF2B5EF4-FFF2-40B4-BE49-F238E27FC236}">
                <a16:creationId xmlns:a16="http://schemas.microsoft.com/office/drawing/2014/main" id="{DBF7C569-EB1F-2546-98FB-5404115E9F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08946" y="2481363"/>
            <a:ext cx="3129502" cy="141271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BAB0011-8E39-E342-8C76-77D689D54746}"/>
              </a:ext>
            </a:extLst>
          </p:cNvPr>
          <p:cNvSpPr txBox="1"/>
          <p:nvPr/>
        </p:nvSpPr>
        <p:spPr>
          <a:xfrm>
            <a:off x="8644601" y="3930335"/>
            <a:ext cx="3659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Century Gothic" panose="020B0502020202020204" pitchFamily="34" charset="0"/>
              </a:rPr>
              <a:t>Fibre</a:t>
            </a:r>
            <a:r>
              <a:rPr lang="en-US" sz="1000" dirty="0">
                <a:latin typeface="Century Gothic" panose="020B0502020202020204" pitchFamily="34" charset="0"/>
              </a:rPr>
              <a:t>-optic beam profile and dose monitor for 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VHEE radiotherapy</a:t>
            </a:r>
            <a:r>
              <a:rPr lang="en-US" sz="1000" dirty="0">
                <a:latin typeface="Century Gothic" panose="020B0502020202020204" pitchFamily="34" charset="0"/>
              </a:rPr>
              <a:t> at ultra-high dose dates(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CERN/Oxford U.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4C655B3-E776-2342-A5EC-CB2D034F15EE}"/>
              </a:ext>
            </a:extLst>
          </p:cNvPr>
          <p:cNvSpPr txBox="1"/>
          <p:nvPr/>
        </p:nvSpPr>
        <p:spPr>
          <a:xfrm>
            <a:off x="9886072" y="4432508"/>
            <a:ext cx="219467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Real-time 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d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osimetry for 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VHEE radiotherapy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using cuvettes (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Strathclyde U.</a:t>
            </a:r>
            <a:r>
              <a:rPr lang="en-GB" sz="1000" i="0" u="none" strike="noStrike" dirty="0">
                <a:effectLst/>
                <a:latin typeface="Century Gothic" panose="020B0502020202020204" pitchFamily="34" charset="0"/>
              </a:rPr>
              <a:t>)</a:t>
            </a:r>
            <a:endParaRPr sz="1000" dirty="0">
              <a:latin typeface="Century Gothic" panose="020B0502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820A100-C58F-644A-B8F8-67EF6199B957}"/>
              </a:ext>
            </a:extLst>
          </p:cNvPr>
          <p:cNvSpPr txBox="1"/>
          <p:nvPr/>
        </p:nvSpPr>
        <p:spPr>
          <a:xfrm>
            <a:off x="3081057" y="3906434"/>
            <a:ext cx="26025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Nove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l OTR-based emittance meas. system for 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AWAKE </a:t>
            </a:r>
            <a:r>
              <a:rPr lang="en-GB" sz="1000" i="0" u="none" strike="noStrike" dirty="0">
                <a:effectLst/>
                <a:latin typeface="Century Gothic" panose="020B0502020202020204" pitchFamily="34" charset="0"/>
              </a:rPr>
              <a:t>(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Liverpool U.</a:t>
            </a:r>
            <a:r>
              <a:rPr lang="en-GB" sz="1000" i="0" u="none" strike="noStrike" dirty="0">
                <a:effectLst/>
                <a:latin typeface="Century Gothic" panose="020B0502020202020204" pitchFamily="34" charset="0"/>
              </a:rPr>
              <a:t>)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  </a:t>
            </a:r>
            <a:endParaRPr sz="1000" dirty="0">
              <a:latin typeface="Century Gothic" panose="020B0502020202020204" pitchFamily="34" charset="0"/>
            </a:endParaRPr>
          </a:p>
        </p:txBody>
      </p:sp>
      <p:pic>
        <p:nvPicPr>
          <p:cNvPr id="57" name="Picture 56" descr="A green circuit board with white text and black text&#10;&#10;Description automatically generated">
            <a:extLst>
              <a:ext uri="{FF2B5EF4-FFF2-40B4-BE49-F238E27FC236}">
                <a16:creationId xmlns:a16="http://schemas.microsoft.com/office/drawing/2014/main" id="{00FB279D-58DC-7445-BB96-E26B1ADE8D2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7705" y="4406543"/>
            <a:ext cx="2148923" cy="1963213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A20242F1-CADF-604C-A410-E5CA3FC799FD}"/>
              </a:ext>
            </a:extLst>
          </p:cNvPr>
          <p:cNvSpPr txBox="1"/>
          <p:nvPr/>
        </p:nvSpPr>
        <p:spPr>
          <a:xfrm>
            <a:off x="7096965" y="6369756"/>
            <a:ext cx="25662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Beam testing of PCB + detectors using different technologies </a:t>
            </a:r>
            <a:r>
              <a:rPr lang="en-GB" sz="1000" i="0" u="none" strike="noStrike" dirty="0">
                <a:effectLst/>
                <a:latin typeface="Century Gothic" panose="020B0502020202020204" pitchFamily="34" charset="0"/>
              </a:rPr>
              <a:t>(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Kansas U.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)</a:t>
            </a:r>
            <a:endParaRPr sz="1000" dirty="0"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E92395-BDA2-2D24-A166-9BA0E6EE0141}"/>
              </a:ext>
            </a:extLst>
          </p:cNvPr>
          <p:cNvSpPr txBox="1"/>
          <p:nvPr/>
        </p:nvSpPr>
        <p:spPr>
          <a:xfrm>
            <a:off x="130170" y="1433732"/>
            <a:ext cx="19636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highlight>
                  <a:srgbClr val="FFFF00"/>
                </a:highlight>
                <a:latin typeface="Arial"/>
              </a:rPr>
              <a:t>Credit R. Corsini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550BD1-EC3F-F778-BDC0-FB7150D28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7533ACF-E679-580E-204F-C3E1059B7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20D69B2-1B01-F0D8-E79B-7B6DD4790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FC81B-999A-4C14-8C4C-8FDD96E392B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429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C975E-E340-5118-3EF0-73C0FBFAC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2773" y="365125"/>
            <a:ext cx="9819968" cy="929558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Beam availability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AEEDC-B724-63C9-8331-C7679B41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73341"/>
            <a:ext cx="10724535" cy="2952853"/>
          </a:xfrm>
        </p:spPr>
        <p:txBody>
          <a:bodyPr>
            <a:normAutofit/>
          </a:bodyPr>
          <a:lstStyle/>
          <a:p>
            <a:r>
              <a:rPr lang="en-GB" dirty="0"/>
              <a:t>Fatal failure time: 40 hours affecting 6 weeks </a:t>
            </a:r>
            <a:r>
              <a:rPr lang="en-GB" dirty="0">
                <a:solidFill>
                  <a:srgbClr val="FF3300"/>
                </a:solidFill>
              </a:rPr>
              <a:t>(96.7 % beam availability)</a:t>
            </a:r>
            <a:endParaRPr lang="en-GB" dirty="0"/>
          </a:p>
          <a:p>
            <a:pPr lvl="1"/>
            <a:r>
              <a:rPr lang="en-GB" dirty="0">
                <a:solidFill>
                  <a:srgbClr val="0000FF"/>
                </a:solidFill>
              </a:rPr>
              <a:t>Laser: chiller cartridge, attenuator controller, amplifier water leak, </a:t>
            </a:r>
            <a:r>
              <a:rPr lang="en-GB" dirty="0">
                <a:solidFill>
                  <a:srgbClr val="FF3300"/>
                </a:solidFill>
              </a:rPr>
              <a:t>(continuous run during weeks)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Klystrons: some periods of recurrent trips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Turbo-pump (controller inside CLEAR)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Access control 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Power cuts </a:t>
            </a:r>
          </a:p>
          <a:p>
            <a:pPr lvl="1"/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864F10-CD83-D477-8927-D4F08E426EB2}"/>
              </a:ext>
            </a:extLst>
          </p:cNvPr>
          <p:cNvSpPr txBox="1">
            <a:spLocks/>
          </p:cNvSpPr>
          <p:nvPr/>
        </p:nvSpPr>
        <p:spPr>
          <a:xfrm>
            <a:off x="695631" y="4404852"/>
            <a:ext cx="10515600" cy="18422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Consolidation program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New laser oscillator bought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Many amplifier spares from PHIN injector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New modulator station being prepared for klystron active spares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Turbo-pump controller being installed in the klystron gallery 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5" name="Picture 4" descr="CERN-logo_outline.jpg">
            <a:extLst>
              <a:ext uri="{FF2B5EF4-FFF2-40B4-BE49-F238E27FC236}">
                <a16:creationId xmlns:a16="http://schemas.microsoft.com/office/drawing/2014/main" id="{3623C82E-3378-B444-39F7-924D8A258C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6" name="Picture 5" descr="Screen Shot 2017-02-21 at 17.04.04.png">
            <a:extLst>
              <a:ext uri="{FF2B5EF4-FFF2-40B4-BE49-F238E27FC236}">
                <a16:creationId xmlns:a16="http://schemas.microsoft.com/office/drawing/2014/main" id="{E4CD9CF7-2B22-B687-2BCA-2DC1CF6F2E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E6A23D-A5FC-7716-F313-20804A363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12/12/2023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F98378-805E-E5B2-7575-1CA1FF02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Mini Week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F193A1-DECA-318E-7C86-B7A4951DC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65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5725</TotalTime>
  <Words>1460</Words>
  <Application>Microsoft Office PowerPoint</Application>
  <PresentationFormat>Widescreen</PresentationFormat>
  <Paragraphs>248</Paragraphs>
  <Slides>17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Verdana</vt:lpstr>
      <vt:lpstr>Wingdings</vt:lpstr>
      <vt:lpstr>Office Theme</vt:lpstr>
      <vt:lpstr>Worksheet</vt:lpstr>
      <vt:lpstr>CLEAR 2023 - Highlights and status of the second beam line</vt:lpstr>
      <vt:lpstr>What is CLEAR ? </vt:lpstr>
      <vt:lpstr>CLEAR beamline in 2023</vt:lpstr>
      <vt:lpstr>The C-Robot developed for medical samples </vt:lpstr>
      <vt:lpstr>CLEAR user’s experiments workflow</vt:lpstr>
      <vt:lpstr>CLEAR summary of operations weeks</vt:lpstr>
      <vt:lpstr>Type and origins of the experiments in 2023</vt:lpstr>
      <vt:lpstr>PowerPoint Presentation</vt:lpstr>
      <vt:lpstr>Beam availability</vt:lpstr>
      <vt:lpstr>Some recent developments requested by users</vt:lpstr>
      <vt:lpstr>Access number</vt:lpstr>
      <vt:lpstr>Constraints for the second beam line </vt:lpstr>
      <vt:lpstr>Beamline Layout</vt:lpstr>
      <vt:lpstr>Beam dynamic studies</vt:lpstr>
      <vt:lpstr>Work Progress</vt:lpstr>
      <vt:lpstr>Area cleared during summer shut-down</vt:lpstr>
      <vt:lpstr>Some recent pictures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CLEAR 2023 - Highlights and status of the second beam line</dc:title>
  <dc:creator>Wilfrid Farabolini</dc:creator>
  <cp:lastModifiedBy>Wilfrid Farabolini</cp:lastModifiedBy>
  <cp:revision>55</cp:revision>
  <dcterms:created xsi:type="dcterms:W3CDTF">2023-12-08T14:40:34Z</dcterms:created>
  <dcterms:modified xsi:type="dcterms:W3CDTF">2023-12-12T14:08:33Z</dcterms:modified>
</cp:coreProperties>
</file>