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61" r:id="rId4"/>
    <p:sldId id="262" r:id="rId5"/>
    <p:sldId id="260" r:id="rId6"/>
    <p:sldId id="263" r:id="rId7"/>
    <p:sldId id="265" r:id="rId8"/>
    <p:sldId id="266" r:id="rId9"/>
    <p:sldId id="264" r:id="rId10"/>
    <p:sldId id="267" r:id="rId11"/>
    <p:sldId id="273" r:id="rId12"/>
    <p:sldId id="270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82" d="100"/>
          <a:sy n="82" d="100"/>
        </p:scale>
        <p:origin x="8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7E120-59A0-45F2-8041-9F1E2899A82B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13E3E-B066-4CDF-9C41-7AF9A53A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5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13E3E-B066-4CDF-9C41-7AF9A53AF47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62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413E3E-B066-4CDF-9C41-7AF9A53AF47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08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65764" y="205530"/>
            <a:ext cx="2059046" cy="2059046"/>
          </a:xfrm>
          <a:prstGeom prst="rect">
            <a:avLst/>
          </a:prstGeom>
        </p:spPr>
      </p:pic>
      <p:pic>
        <p:nvPicPr>
          <p:cNvPr id="6" name="Picture 4" descr="Screen Shot 2017-02-21 at 17.04.04.png"/>
          <p:cNvPicPr/>
          <p:nvPr userDrawn="1"/>
        </p:nvPicPr>
        <p:blipFill>
          <a:blip r:embed="rId5"/>
          <a:stretch/>
        </p:blipFill>
        <p:spPr>
          <a:xfrm>
            <a:off x="435703" y="477204"/>
            <a:ext cx="3178765" cy="1070103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939618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9D1C5-9681-41AC-B560-C0FA5D30BD39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30451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6B1DF2-C18B-43E7-BCFC-0745BC8785E6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9858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D6F22CB-BA2B-4135-ADE3-2F245B763325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618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A6F5D45-4693-4E48-9B55-51FFE1C10859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194028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C88F44-70B2-46EA-9959-9F8B0FDC1CA7}" type="datetime1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1541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 b="0"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 b="0"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F7AE09B-2A1E-4470-8709-145D3A128206}" type="datetime1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 b="0"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8508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12AD9-8EF3-4B63-B074-5499D8A9B66F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03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BBBE-C33B-44EB-9500-046A5258642F}" type="datetime1">
              <a:rPr lang="en-US" smtClean="0"/>
              <a:t>12/12/2023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01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0F77-6B0B-4D2B-9C52-448CE8892BF6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05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https://clear.cern</a:t>
            </a:r>
            <a:endParaRPr lang="en-US" dirty="0"/>
          </a:p>
        </p:txBody>
      </p:sp>
      <p:pic>
        <p:nvPicPr>
          <p:cNvPr id="6" name="Picture 5" descr="Screen Shot 2017-02-21 at 17.04.04.png">
            <a:extLst>
              <a:ext uri="{FF2B5EF4-FFF2-40B4-BE49-F238E27FC236}">
                <a16:creationId xmlns="" xmlns:a16="http://schemas.microsoft.com/office/drawing/2014/main" id="{B3DD08A4-AB1E-3C33-7FE7-92400795CD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93" y="5322013"/>
            <a:ext cx="1802613" cy="64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2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ABF5-6031-4A81-9E6D-46094181A880}" type="datetime1">
              <a:rPr lang="en-US" smtClean="0"/>
              <a:t>12/12/2023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8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9FC9A2-1760-55CA-58BE-30A30E98E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3C114D2-AD11-9833-F558-56912994A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974A87-4656-4621-86A1-A98A88100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0C45-9380-449F-BF74-0C1C1720A798}" type="datetime1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D879BEE-EFAA-5D81-3F7E-DBE418460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85A7760-02CE-A286-7013-D2FFC90D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9223-0F01-2A49-8757-19E6B17FF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30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28758-78D6-4778-91AF-555544919C11}" type="datetime1">
              <a:rPr lang="en-US" smtClean="0"/>
              <a:t>12/12/2023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4D65A-0E94-45CF-9555-FF7D15455B8E}" type="datetime1">
              <a:rPr lang="en-US" smtClean="0"/>
              <a:t>12/12/2023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6365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9C60-F412-4D22-986B-B7DD4A702865}" type="datetime1">
              <a:rPr lang="en-US" smtClean="0"/>
              <a:t>12/12/2023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9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9B580-735E-43AD-9373-922D6B5BED73}" type="datetime1">
              <a:rPr lang="en-US" smtClean="0"/>
              <a:t>12/12/2023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18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BEE9-B6BE-4C4E-97AD-4D8F6510EA57}" type="datetime1">
              <a:rPr lang="en-US" smtClean="0"/>
              <a:t>12/12/2023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6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A9BBC1D-DF8E-4E8F-B829-B7BACEDB598A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8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47FE04-A8A8-4AA4-9530-57EBD6187B78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6635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5712" y="6424992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1815C6B-F744-4544-8B8F-94696A14396E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FDC36FF4-8D70-40EB-B71A-1997DE866F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64371" y="6433839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 Mini Week   |  CLEAR operational improvements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381760" y="6401513"/>
            <a:ext cx="403190" cy="397451"/>
          </a:xfrm>
          <a:prstGeom prst="rect">
            <a:avLst/>
          </a:prstGeom>
        </p:spPr>
      </p:pic>
      <p:pic>
        <p:nvPicPr>
          <p:cNvPr id="10" name="Picture 4" descr="Screen Shot 2017-02-21 at 17.04.04.png"/>
          <p:cNvPicPr/>
          <p:nvPr userDrawn="1"/>
        </p:nvPicPr>
        <p:blipFill>
          <a:blip r:embed="rId23"/>
          <a:stretch/>
        </p:blipFill>
        <p:spPr>
          <a:xfrm>
            <a:off x="287480" y="6458497"/>
            <a:ext cx="854570" cy="298114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60931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14681" y="2925148"/>
            <a:ext cx="11376025" cy="1087016"/>
          </a:xfrm>
        </p:spPr>
        <p:txBody>
          <a:bodyPr/>
          <a:lstStyle/>
          <a:p>
            <a:r>
              <a:rPr lang="en-GB" dirty="0"/>
              <a:t>CLEAR Operational Improvements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07986" y="4954555"/>
            <a:ext cx="11376026" cy="1546393"/>
          </a:xfrm>
        </p:spPr>
        <p:txBody>
          <a:bodyPr/>
          <a:lstStyle/>
          <a:p>
            <a:r>
              <a:rPr lang="en-GB" dirty="0" err="1"/>
              <a:t>Avni</a:t>
            </a:r>
            <a:r>
              <a:rPr lang="en-GB" dirty="0"/>
              <a:t> </a:t>
            </a:r>
            <a:r>
              <a:rPr lang="en-GB" dirty="0" err="1"/>
              <a:t>Aksoy</a:t>
            </a:r>
            <a:r>
              <a:rPr lang="en-GB" dirty="0"/>
              <a:t>  on behalf of the CLEAR team:</a:t>
            </a:r>
            <a:endParaRPr lang="en-US" dirty="0"/>
          </a:p>
          <a:p>
            <a:r>
              <a:rPr lang="en-GB" dirty="0"/>
              <a:t>R. </a:t>
            </a:r>
            <a:r>
              <a:rPr lang="en-GB" dirty="0" err="1"/>
              <a:t>Corsini</a:t>
            </a:r>
            <a:r>
              <a:rPr lang="en-GB" dirty="0"/>
              <a:t>,  W. </a:t>
            </a:r>
            <a:r>
              <a:rPr lang="en-GB" dirty="0" err="1"/>
              <a:t>Farabolini</a:t>
            </a:r>
            <a:r>
              <a:rPr lang="en-GB" dirty="0"/>
              <a:t>,  A. </a:t>
            </a:r>
            <a:r>
              <a:rPr lang="en-GB" dirty="0" err="1"/>
              <a:t>Malyzhenkov</a:t>
            </a:r>
            <a:r>
              <a:rPr lang="en-GB" dirty="0"/>
              <a:t>, P. </a:t>
            </a:r>
            <a:r>
              <a:rPr lang="en-GB" dirty="0" err="1"/>
              <a:t>Korysko</a:t>
            </a:r>
            <a:r>
              <a:rPr lang="en-GB" dirty="0"/>
              <a:t>, V. </a:t>
            </a:r>
            <a:r>
              <a:rPr lang="en-GB" dirty="0" err="1"/>
              <a:t>Rieker</a:t>
            </a:r>
            <a:r>
              <a:rPr lang="en-GB" dirty="0"/>
              <a:t>, L. </a:t>
            </a:r>
            <a:r>
              <a:rPr lang="en-GB" dirty="0" err="1"/>
              <a:t>Wroe</a:t>
            </a:r>
            <a:r>
              <a:rPr lang="en-GB" dirty="0"/>
              <a:t> </a:t>
            </a:r>
          </a:p>
          <a:p>
            <a:r>
              <a:rPr lang="en-GB" dirty="0"/>
              <a:t>E. Granados – M. Calderon (Laser)</a:t>
            </a:r>
          </a:p>
          <a:p>
            <a:r>
              <a:rPr lang="en-GB" dirty="0"/>
              <a:t>S. </a:t>
            </a:r>
            <a:r>
              <a:rPr lang="en-GB" dirty="0" err="1"/>
              <a:t>Doebert</a:t>
            </a:r>
            <a:r>
              <a:rPr lang="en-GB" dirty="0"/>
              <a:t> - S. Curt – A. </a:t>
            </a:r>
            <a:r>
              <a:rPr lang="en-GB" dirty="0" err="1"/>
              <a:t>Chauchet</a:t>
            </a:r>
            <a:r>
              <a:rPr lang="en-GB" dirty="0"/>
              <a:t> (RF)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07986" y="383702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CLIC Mini Week</a:t>
            </a:r>
          </a:p>
          <a:p>
            <a:r>
              <a:rPr lang="en-US" dirty="0"/>
              <a:t>11–13 Dec 2023 CERN</a:t>
            </a:r>
          </a:p>
        </p:txBody>
      </p:sp>
    </p:spTree>
    <p:extLst>
      <p:ext uri="{BB962C8B-B14F-4D97-AF65-F5344CB8AC3E}">
        <p14:creationId xmlns:p14="http://schemas.microsoft.com/office/powerpoint/2010/main" val="13461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138335"/>
            <a:ext cx="4823434" cy="5094514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After last upgrade of camera system CLEAR has two family of cameras (we call digital/analog)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However all other hardware still relies on analog system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Screen, filter, pusher etc..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Generic camera acquisition tool communicating both FESA </a:t>
            </a:r>
            <a:r>
              <a:rPr lang="en-US" dirty="0" err="1"/>
              <a:t>clases</a:t>
            </a:r>
            <a:r>
              <a:rPr lang="en-U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Image processing algorithms such as filter, sharpening etc.. </a:t>
            </a:r>
            <a:r>
              <a:rPr lang="en-US" dirty="0" smtClean="0"/>
              <a:t>Are implemented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Background subtraction based on frame, edge frame edge is </a:t>
            </a:r>
            <a:r>
              <a:rPr lang="en-US" dirty="0" err="1"/>
              <a:t>avalible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Various fittings </a:t>
            </a:r>
            <a:r>
              <a:rPr lang="en-US" dirty="0" smtClean="0"/>
              <a:t>algorithms are </a:t>
            </a:r>
            <a:r>
              <a:rPr lang="en-US" dirty="0"/>
              <a:t>implemented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1D Gauss, 2D </a:t>
            </a:r>
            <a:r>
              <a:rPr lang="en-US" dirty="0" smtClean="0"/>
              <a:t>Gauss</a:t>
            </a:r>
            <a:r>
              <a:rPr lang="en-US" dirty="0"/>
              <a:t>, </a:t>
            </a:r>
            <a:r>
              <a:rPr lang="en-US" dirty="0" smtClean="0"/>
              <a:t>Super-Gauss</a:t>
            </a:r>
            <a:r>
              <a:rPr lang="en-US" dirty="0"/>
              <a:t>, 2D </a:t>
            </a:r>
            <a:r>
              <a:rPr lang="en-US" dirty="0" smtClean="0"/>
              <a:t>Weighed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fits CPU consuming, needs improvement, i.e. fitting in linear equation system..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Camera acquisition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474" y="102225"/>
            <a:ext cx="4937766" cy="29800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B593-D33B-4C22-90A7-6AC6825620EE}" type="datetime1">
              <a:rPr lang="en-US" smtClean="0"/>
              <a:t>12/12/2023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5">
            <a:extLst>
              <a:ext uri="{FF2B5EF4-FFF2-40B4-BE49-F238E27FC236}">
                <a16:creationId xmlns="" xmlns:a16="http://schemas.microsoft.com/office/drawing/2014/main" id="{5453E5FC-44D3-0799-62E0-8D3C75D9FCC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462973" y="2875315"/>
            <a:ext cx="6321040" cy="3443292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2997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0010008" cy="561355"/>
          </a:xfrm>
        </p:spPr>
        <p:txBody>
          <a:bodyPr/>
          <a:lstStyle/>
          <a:p>
            <a:r>
              <a:rPr lang="en-US" sz="3200" dirty="0"/>
              <a:t>Dose prediction based on the charge density measurements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3" y="1246348"/>
            <a:ext cx="11896530" cy="880992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Measuring transverse profile and charge allows to retrieve 2D charge density of electron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the empirical data one can translate the charge density </a:t>
            </a:r>
            <a:r>
              <a:rPr lang="en-US" dirty="0" err="1"/>
              <a:t>nC</a:t>
            </a:r>
            <a:r>
              <a:rPr lang="en-US" dirty="0"/>
              <a:t>/mm</a:t>
            </a:r>
            <a:r>
              <a:rPr lang="en-US" baseline="30000" dirty="0"/>
              <a:t>2</a:t>
            </a:r>
            <a:r>
              <a:rPr lang="en-US" dirty="0"/>
              <a:t> to dose in </a:t>
            </a:r>
            <a:r>
              <a:rPr lang="en-US" dirty="0" err="1"/>
              <a:t>Gy</a:t>
            </a:r>
            <a:r>
              <a:rPr lang="en-US" dirty="0"/>
              <a:t> and compare with dose deposition films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a thin YAG screen such approach will allow online noninvasive prediction (to be tested in 2024)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6322C822-102D-9DAA-4494-49C4C8964A26}"/>
              </a:ext>
            </a:extLst>
          </p:cNvPr>
          <p:cNvGrpSpPr/>
          <p:nvPr/>
        </p:nvGrpSpPr>
        <p:grpSpPr>
          <a:xfrm>
            <a:off x="6294369" y="2018400"/>
            <a:ext cx="5161799" cy="4506686"/>
            <a:chOff x="6960974" y="1821210"/>
            <a:chExt cx="4819136" cy="4771565"/>
          </a:xfrm>
        </p:grpSpPr>
        <p:pic>
          <p:nvPicPr>
            <p:cNvPr id="5" name="Graphic 6">
              <a:extLst>
                <a:ext uri="{FF2B5EF4-FFF2-40B4-BE49-F238E27FC236}">
                  <a16:creationId xmlns="" xmlns:a16="http://schemas.microsoft.com/office/drawing/2014/main" id="{E7BD5C5D-23B8-F141-17BB-3A58C8B1A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l="3473" t="3049" r="39641" b="3079"/>
            <a:stretch/>
          </p:blipFill>
          <p:spPr>
            <a:xfrm>
              <a:off x="6960974" y="1821210"/>
              <a:ext cx="4819136" cy="4771565"/>
            </a:xfrm>
            <a:prstGeom prst="rect">
              <a:avLst/>
            </a:prstGeom>
          </p:spPr>
        </p:pic>
        <p:pic>
          <p:nvPicPr>
            <p:cNvPr id="6" name="Graphic 1">
              <a:extLst>
                <a:ext uri="{FF2B5EF4-FFF2-40B4-BE49-F238E27FC236}">
                  <a16:creationId xmlns="" xmlns:a16="http://schemas.microsoft.com/office/drawing/2014/main" id="{A9FE161B-C4D0-344F-4686-C684F188EA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rcRect l="60137" t="37125" r="5311" b="40486"/>
            <a:stretch/>
          </p:blipFill>
          <p:spPr>
            <a:xfrm>
              <a:off x="9094572" y="5041556"/>
              <a:ext cx="2574325" cy="1000898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008C03E5-5D43-9FBF-D27C-39F5ABFEF8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27" t="18534" r="26683" b="14138"/>
          <a:stretch/>
        </p:blipFill>
        <p:spPr>
          <a:xfrm>
            <a:off x="410748" y="2127340"/>
            <a:ext cx="5247316" cy="41816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DD30F70-9123-D275-0F0F-A94E27BD1109}"/>
              </a:ext>
            </a:extLst>
          </p:cNvPr>
          <p:cNvSpPr txBox="1"/>
          <p:nvPr/>
        </p:nvSpPr>
        <p:spPr>
          <a:xfrm>
            <a:off x="7077851" y="2458261"/>
            <a:ext cx="4706162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This approach is working great for beams with a uniform transverse profile since all charge can be detected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Here we use a novel double-scatterer method by C. Robertson (PhD student CLEAR/Oxford) to generate such beams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FF400-47E9-43C5-8354-3E2971FBA14A}" type="datetime1">
              <a:rPr lang="en-US" smtClean="0"/>
              <a:t>12/12/2023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09223-0F01-2A49-8757-19E6B17FF6C2}" type="slidenum">
              <a:rPr lang="en-US" smtClean="0"/>
              <a:t>11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539513" y="484256"/>
            <a:ext cx="248023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GB" dirty="0"/>
              <a:t>Credit A. </a:t>
            </a:r>
            <a:r>
              <a:rPr lang="en-GB" dirty="0" err="1"/>
              <a:t>Malyzhenkov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234454"/>
            <a:ext cx="1137602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Many </a:t>
            </a:r>
            <a:r>
              <a:rPr lang="en-US" dirty="0"/>
              <a:t>aspects of the machine operation were improved during 2023 despite very limited time for the Machine Development (MD</a:t>
            </a:r>
            <a:r>
              <a:rPr lang="en-US" dirty="0" smtClean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Some of them are not mentioned here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Machine </a:t>
            </a:r>
            <a:r>
              <a:rPr lang="en-US" dirty="0"/>
              <a:t>operation for </a:t>
            </a:r>
            <a:r>
              <a:rPr lang="en-US" dirty="0" smtClean="0"/>
              <a:t>users/operators </a:t>
            </a:r>
            <a:r>
              <a:rPr lang="en-US" dirty="0"/>
              <a:t>is constantly improving after MDs!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still have a lot of opportunities for improvement in 2024, </a:t>
            </a:r>
            <a:endParaRPr lang="en-US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Starting </a:t>
            </a:r>
            <a:r>
              <a:rPr lang="en-US" dirty="0"/>
              <a:t>from</a:t>
            </a:r>
            <a:r>
              <a:rPr lang="en-US" dirty="0" smtClean="0"/>
              <a:t> </a:t>
            </a:r>
            <a:r>
              <a:rPr lang="en-US" dirty="0" err="1" smtClean="0"/>
              <a:t>inteligent</a:t>
            </a:r>
            <a:r>
              <a:rPr lang="en-US" dirty="0" smtClean="0"/>
              <a:t> </a:t>
            </a:r>
            <a:r>
              <a:rPr lang="en-US" dirty="0" smtClean="0"/>
              <a:t>tracking of laser timing, aligning </a:t>
            </a:r>
            <a:r>
              <a:rPr lang="en-US" dirty="0" smtClean="0"/>
              <a:t>of </a:t>
            </a:r>
            <a:r>
              <a:rPr lang="en-US" dirty="0"/>
              <a:t>the beamline </a:t>
            </a:r>
            <a:r>
              <a:rPr lang="en-US" dirty="0" smtClean="0"/>
              <a:t>elements, fully operation all BPMs </a:t>
            </a:r>
            <a:r>
              <a:rPr lang="en-US" dirty="0"/>
              <a:t>and advancing operational </a:t>
            </a:r>
            <a:r>
              <a:rPr lang="en-US" dirty="0" smtClean="0"/>
              <a:t>tools…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proper trajectory and predictable orbit would be even more critical for the commissioning and successful operation of the second beamline </a:t>
            </a:r>
            <a:endParaRPr lang="en-US" dirty="0" smtClean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would have to close the </a:t>
            </a:r>
            <a:r>
              <a:rPr lang="en-US" dirty="0" smtClean="0"/>
              <a:t>dispersion in wide energy </a:t>
            </a:r>
            <a:r>
              <a:rPr lang="en-US" smtClean="0"/>
              <a:t>and spread range</a:t>
            </a:r>
            <a:r>
              <a:rPr lang="en-US" dirty="0" smtClean="0"/>
              <a:t>!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Many of the existing operation procedures can be automatized making life of operators easier and </a:t>
            </a:r>
            <a:r>
              <a:rPr lang="en-US" dirty="0" smtClean="0"/>
              <a:t>more efficient use..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Turns out </a:t>
            </a:r>
            <a:r>
              <a:rPr lang="en-US" dirty="0"/>
              <a:t>opportunities for more experiments and additional </a:t>
            </a:r>
            <a:r>
              <a:rPr lang="en-US" dirty="0" smtClean="0"/>
              <a:t>MD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1441"/>
          </a:xfrm>
        </p:spPr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E8B77-BB98-4A24-9FF5-F1FB9D4A1FE4}" type="datetime1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7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510963" y="6424613"/>
            <a:ext cx="681037" cy="365125"/>
          </a:xfrm>
        </p:spPr>
        <p:txBody>
          <a:bodyPr/>
          <a:lstStyle/>
          <a:p>
            <a:fld id="{FDC36FF4-8D70-40EB-B71A-1997DE866F03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F6B080F-D20F-1190-1597-D044D29C96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531" y="2492803"/>
            <a:ext cx="1939539" cy="19319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DB6F97C-C8DA-31B7-B944-6C71F1543E66}"/>
              </a:ext>
            </a:extLst>
          </p:cNvPr>
          <p:cNvSpPr txBox="1"/>
          <p:nvPr/>
        </p:nvSpPr>
        <p:spPr>
          <a:xfrm>
            <a:off x="3384709" y="3183126"/>
            <a:ext cx="4229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strike="noStrike" spc="-1" dirty="0">
                <a:solidFill>
                  <a:srgbClr val="0000FF"/>
                </a:solidFill>
                <a:latin typeface="Arial"/>
              </a:rPr>
              <a:t>Thank you for your attention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7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88449" y="3730541"/>
            <a:ext cx="6595563" cy="247023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test facility at CERN with high availability, easy access and high-quality e- beams for wide range of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Wide range of beam parameter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Single bunch multi bunch wide energy change etc..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Many applications on different location of beamline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No fixed optics, need for fast tuning of machine, fast determination of beam parameters on beamline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pic>
        <p:nvPicPr>
          <p:cNvPr id="7" name="Image 3"/>
          <p:cNvPicPr/>
          <p:nvPr/>
        </p:nvPicPr>
        <p:blipFill>
          <a:blip r:embed="rId2"/>
          <a:stretch/>
        </p:blipFill>
        <p:spPr>
          <a:xfrm>
            <a:off x="227944" y="2506895"/>
            <a:ext cx="4438861" cy="3572124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4" y="1175565"/>
            <a:ext cx="11736111" cy="19808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58862" y="2013438"/>
            <a:ext cx="7233138" cy="1266093"/>
          </a:xfrm>
          <a:prstGeom prst="rect">
            <a:avLst/>
          </a:prstGeom>
          <a:solidFill>
            <a:srgbClr val="FFC000">
              <a:alpha val="26000"/>
            </a:srgbClr>
          </a:solidFill>
          <a:ln w="38100" cmpd="sng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CB694-328F-4541-8892-02339502BB25}" type="datetime1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2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29" y="2241055"/>
            <a:ext cx="4425596" cy="387433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startup tool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919" y="229407"/>
            <a:ext cx="3806957" cy="333275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1854200" y="5000349"/>
            <a:ext cx="893494" cy="588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346960" y="4481798"/>
            <a:ext cx="400734" cy="5185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148840" y="4527978"/>
            <a:ext cx="198121" cy="4723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68096" y="4977259"/>
            <a:ext cx="357731" cy="461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2499895" y="4820941"/>
            <a:ext cx="25931" cy="2255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7989" y="989045"/>
            <a:ext cx="791491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Especially after long shutdown (i.e. weekends) or temperature change we have drift in RF or change on laser position on cathode.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To start machine we have developed such a tool that finds optimum operation phase and laser position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483" y="2259222"/>
            <a:ext cx="4276319" cy="3788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251" y="2054787"/>
            <a:ext cx="5726971" cy="4334562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47F45-9254-448C-8F1C-AB5665C8046B}" type="datetime1">
              <a:rPr lang="en-US" smtClean="0"/>
              <a:t>12/12/2023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10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64119" y="1160464"/>
            <a:ext cx="6848432" cy="152177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measure the quantum efficiency and gun gradient for given settings we have developed a tool which uses corrector as spectrometer and analyses all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tool is almost used weekly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stored data allows us to compare results with simulation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and quantum efficiency measurement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0077" y="2698959"/>
            <a:ext cx="3822064" cy="3386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083735"/>
            <a:ext cx="4256131" cy="37707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012" y="2698959"/>
            <a:ext cx="3822065" cy="338621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B1D85-21E2-4987-A557-A66D29261E64}" type="datetime1">
              <a:rPr lang="en-US" smtClean="0"/>
              <a:t>12/12/2023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1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2780" y="4744720"/>
            <a:ext cx="6696020" cy="131064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do not have a fixed optics for the machine.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Any location on beamline can be a place for an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Generic tool which beamline is created using MADX sequence file communicates with control system and optimizes beamline for given target parameters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simulator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0" y="968214"/>
            <a:ext cx="9185783" cy="355080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4B8FE-D43E-4557-9500-4F4D650AB4E4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5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202298" y="1178559"/>
            <a:ext cx="4989702" cy="4876801"/>
            <a:chOff x="7202298" y="1178559"/>
            <a:chExt cx="4989702" cy="4876801"/>
          </a:xfrm>
          <a:noFill/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2298" y="2903453"/>
              <a:ext cx="4864241" cy="3151907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9680893" y="1178559"/>
              <a:ext cx="2196976" cy="1661993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2"/>
                  </a:solidFill>
                </a:rPr>
                <a:t>Tool </a:t>
              </a:r>
              <a:r>
                <a:rPr lang="en-US" dirty="0" smtClean="0">
                  <a:solidFill>
                    <a:schemeClr val="tx2"/>
                  </a:solidFill>
                </a:rPr>
                <a:t>to predict ranges </a:t>
              </a:r>
              <a:r>
                <a:rPr lang="en-US" dirty="0">
                  <a:solidFill>
                    <a:schemeClr val="tx2"/>
                  </a:solidFill>
                </a:rPr>
                <a:t>of </a:t>
              </a:r>
              <a:r>
                <a:rPr lang="en-US" dirty="0" err="1">
                  <a:solidFill>
                    <a:schemeClr val="tx2"/>
                  </a:solidFill>
                </a:rPr>
                <a:t>quadrupule</a:t>
              </a:r>
              <a:r>
                <a:rPr lang="en-US" dirty="0">
                  <a:solidFill>
                    <a:schemeClr val="tx2"/>
                  </a:solidFill>
                </a:rPr>
                <a:t> currents especially for </a:t>
              </a:r>
              <a:r>
                <a:rPr lang="en-US" dirty="0" err="1">
                  <a:solidFill>
                    <a:schemeClr val="tx2"/>
                  </a:solidFill>
                </a:rPr>
                <a:t>quadrupole</a:t>
              </a:r>
              <a:r>
                <a:rPr lang="en-US" dirty="0">
                  <a:solidFill>
                    <a:schemeClr val="tx2"/>
                  </a:solidFill>
                </a:rPr>
                <a:t> scan</a:t>
              </a:r>
            </a:p>
            <a:p>
              <a:pPr algn="l"/>
              <a:endParaRPr lang="en-US" dirty="0">
                <a:solidFill>
                  <a:schemeClr val="tx2"/>
                </a:solidFill>
              </a:endParaRPr>
            </a:p>
            <a:p>
              <a:pPr algn="l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8DDDE1D3-E55B-0F58-4185-33C57D1AFA04}"/>
                </a:ext>
              </a:extLst>
            </p:cNvPr>
            <p:cNvSpPr txBox="1"/>
            <p:nvPr/>
          </p:nvSpPr>
          <p:spPr>
            <a:xfrm>
              <a:off x="9634418" y="2471220"/>
              <a:ext cx="2557582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1800" b="0" strike="noStrike" spc="-1" dirty="0">
                  <a:highlight>
                    <a:srgbClr val="FFFF00"/>
                  </a:highlight>
                  <a:latin typeface="Arial"/>
                </a:rPr>
                <a:t>Credit: W. </a:t>
              </a:r>
              <a:r>
                <a:rPr lang="en-US" sz="1800" b="0" strike="noStrike" spc="-1" dirty="0" err="1">
                  <a:highlight>
                    <a:srgbClr val="FFFF00"/>
                  </a:highlight>
                  <a:latin typeface="Arial"/>
                </a:rPr>
                <a:t>Farabolini</a:t>
              </a:r>
              <a:endParaRPr lang="en-GB" dirty="0">
                <a:highlight>
                  <a:srgbClr val="FFFF0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260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6315" y="941033"/>
            <a:ext cx="9059925" cy="1223817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need to know </a:t>
            </a:r>
            <a:r>
              <a:rPr lang="en-US" dirty="0" err="1"/>
              <a:t>Twiss</a:t>
            </a:r>
            <a:r>
              <a:rPr lang="en-US" dirty="0"/>
              <a:t> parameters on any location of beamline (where the </a:t>
            </a:r>
            <a:r>
              <a:rPr lang="en-US" dirty="0" smtClean="0"/>
              <a:t>experiments are performed)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have developed a tool on which the beamline is loaded from MADX file.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can select the location upstream where the </a:t>
            </a:r>
            <a:r>
              <a:rPr lang="en-US" dirty="0" err="1"/>
              <a:t>Twiss</a:t>
            </a:r>
            <a:r>
              <a:rPr lang="en-US" dirty="0"/>
              <a:t> parameters needed to compute..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7440"/>
          </a:xfrm>
        </p:spPr>
        <p:txBody>
          <a:bodyPr/>
          <a:lstStyle/>
          <a:p>
            <a:r>
              <a:rPr lang="en-US" dirty="0" err="1"/>
              <a:t>Quadrupole</a:t>
            </a:r>
            <a:r>
              <a:rPr lang="en-US" dirty="0"/>
              <a:t> scan tool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15" y="2164850"/>
            <a:ext cx="6815826" cy="41247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66" y="4530077"/>
            <a:ext cx="4702067" cy="1813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323" y="2782472"/>
            <a:ext cx="4773410" cy="18414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481640" y="793926"/>
            <a:ext cx="3710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Different computation methods and fittings are </a:t>
            </a:r>
            <a:r>
              <a:rPr lang="en-US" dirty="0" smtClean="0"/>
              <a:t>implemented…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Least square, SVD, matrix inverse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1D Gauss, 2D </a:t>
            </a:r>
            <a:r>
              <a:rPr lang="en-US" dirty="0" smtClean="0"/>
              <a:t>Gauss</a:t>
            </a:r>
            <a:r>
              <a:rPr lang="en-US" dirty="0"/>
              <a:t>, </a:t>
            </a:r>
            <a:r>
              <a:rPr lang="en-US" dirty="0" smtClean="0"/>
              <a:t>Super-Gauss</a:t>
            </a:r>
            <a:r>
              <a:rPr lang="en-US" dirty="0"/>
              <a:t>, 2D </a:t>
            </a:r>
            <a:r>
              <a:rPr lang="en-US" dirty="0" smtClean="0"/>
              <a:t>Weighed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4D58-77C1-4418-A3F9-DE200FD421F1}" type="datetime1">
              <a:rPr lang="en-US" smtClean="0"/>
              <a:t>12/12/2023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8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373" y="373593"/>
            <a:ext cx="5413093" cy="252753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891" y="2901127"/>
            <a:ext cx="5460655" cy="33198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have 5 cavity BPMs (6 GHz dipole mode, 4 GHz monopole mode) installed along </a:t>
            </a:r>
            <a:r>
              <a:rPr lang="en-US" dirty="0" err="1"/>
              <a:t>linac</a:t>
            </a:r>
            <a:r>
              <a:rPr lang="en-US" dirty="0"/>
              <a:t> but two electronics for acquisition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I/Q modulated signal was available but no position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tool has been developed to calibrate and acquire the cavity BPMs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BPM calibration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800" y="3014978"/>
            <a:ext cx="6025666" cy="33514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04" y="1015054"/>
            <a:ext cx="4068226" cy="167322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65268-8625-4DE6-8B9B-16A9952D571A}" type="datetime1">
              <a:rPr lang="en-US" smtClean="0"/>
              <a:t>12/12/2023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31" y="4079631"/>
            <a:ext cx="2470448" cy="141344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9473" y="1119330"/>
            <a:ext cx="3371107" cy="245429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have 5 inductive BPMs  along beamline </a:t>
            </a:r>
          </a:p>
          <a:p>
            <a:r>
              <a:rPr lang="en-US" dirty="0"/>
              <a:t>An algorithm to “catch” correct portion of signal and do the computation</a:t>
            </a:r>
          </a:p>
          <a:p>
            <a:r>
              <a:rPr lang="en-US" dirty="0"/>
              <a:t>BPMs are calibrated by using last screen as well as cross calibration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Inductive BPM Calibration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235" y="896979"/>
            <a:ext cx="3906416" cy="25498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509" y="906464"/>
            <a:ext cx="3934982" cy="25684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437" y="3474920"/>
            <a:ext cx="9687214" cy="305879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3106B-4875-41E9-8968-D0B79FD370F6}" type="datetime1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5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150580"/>
            <a:ext cx="3573624" cy="2802351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Operational BPMs allowed us to do high level beam physics.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have developed an automated response matrix generation tool.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Random or excitation in sequence of </a:t>
            </a:r>
            <a:r>
              <a:rPr lang="en-US" dirty="0"/>
              <a:t>correctors for given machine setting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R: for </a:t>
            </a:r>
            <a:r>
              <a:rPr lang="en-US" dirty="0"/>
              <a:t>nominal </a:t>
            </a:r>
            <a:r>
              <a:rPr lang="en-US" dirty="0" smtClean="0"/>
              <a:t>energy, R’ : for </a:t>
            </a:r>
            <a:r>
              <a:rPr lang="en-US" dirty="0"/>
              <a:t>reduced energy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Based on chose one can create response matrix based on different algorithms (RLS, SVD) apply one-to one steering or DFS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Full process takes about 30 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7419"/>
          </a:xfrm>
        </p:spPr>
        <p:txBody>
          <a:bodyPr/>
          <a:lstStyle/>
          <a:p>
            <a:r>
              <a:rPr lang="en-US" dirty="0"/>
              <a:t>Beam Based Alignment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778" y="2229041"/>
            <a:ext cx="2664878" cy="743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012" y="964506"/>
            <a:ext cx="1232833" cy="6278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36" y="1592337"/>
            <a:ext cx="1891075" cy="4929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725" y="3398396"/>
            <a:ext cx="4989749" cy="27140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69" y="690340"/>
            <a:ext cx="4860660" cy="26437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662" y="825722"/>
            <a:ext cx="3465876" cy="26001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036" y="3486768"/>
            <a:ext cx="3382052" cy="253726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ECD9-8DB4-4733-BD82-D9D839F3B913}" type="datetime1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 Mini Week   |  CLEAR operational improvements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36FF4-8D70-40EB-B71A-1997DE866F03}" type="slidenum">
              <a:rPr lang="en-US" smtClean="0"/>
              <a:t>9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27" y="1005840"/>
            <a:ext cx="1389688" cy="4081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1522" y="2392673"/>
            <a:ext cx="546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DFS: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5773" y="1510725"/>
            <a:ext cx="546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RLS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16678" y="4141847"/>
            <a:ext cx="546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smtClean="0"/>
              <a:t>SVD</a:t>
            </a:r>
          </a:p>
        </p:txBody>
      </p:sp>
    </p:spTree>
    <p:extLst>
      <p:ext uri="{BB962C8B-B14F-4D97-AF65-F5344CB8AC3E}">
        <p14:creationId xmlns:p14="http://schemas.microsoft.com/office/powerpoint/2010/main" val="392533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Corporate_16x9 PPT_v2023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714</TotalTime>
  <Words>967</Words>
  <Application>Microsoft Office PowerPoint</Application>
  <PresentationFormat>Widescreen</PresentationFormat>
  <Paragraphs>115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 Corporate_16x9 PPT_v2023</vt:lpstr>
      <vt:lpstr>CLEAR Operational Improvements</vt:lpstr>
      <vt:lpstr>Introduction</vt:lpstr>
      <vt:lpstr>Machine startup tool</vt:lpstr>
      <vt:lpstr>Energy and quantum efficiency measurement</vt:lpstr>
      <vt:lpstr>Flight simulator</vt:lpstr>
      <vt:lpstr>Quadrupole scan tool</vt:lpstr>
      <vt:lpstr>Cavity BPM calibration</vt:lpstr>
      <vt:lpstr>Inductive BPM Calibration</vt:lpstr>
      <vt:lpstr>Beam Based Alignment </vt:lpstr>
      <vt:lpstr>Camera acquisition</vt:lpstr>
      <vt:lpstr>Dose prediction based on the charge density measurements  </vt:lpstr>
      <vt:lpstr>Conclusions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Operational Improvements and Beam Dynamics Studies</dc:title>
  <dc:creator>aaksoy</dc:creator>
  <cp:lastModifiedBy>aaksoy</cp:lastModifiedBy>
  <cp:revision>97</cp:revision>
  <dcterms:created xsi:type="dcterms:W3CDTF">2023-12-11T17:17:21Z</dcterms:created>
  <dcterms:modified xsi:type="dcterms:W3CDTF">2023-12-12T15:14:02Z</dcterms:modified>
</cp:coreProperties>
</file>