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297" r:id="rId3"/>
    <p:sldId id="299" r:id="rId4"/>
    <p:sldId id="298" r:id="rId5"/>
    <p:sldId id="310" r:id="rId6"/>
    <p:sldId id="300" r:id="rId7"/>
    <p:sldId id="325" r:id="rId8"/>
    <p:sldId id="312" r:id="rId9"/>
    <p:sldId id="311" r:id="rId10"/>
    <p:sldId id="313" r:id="rId11"/>
    <p:sldId id="326" r:id="rId12"/>
    <p:sldId id="327" r:id="rId13"/>
    <p:sldId id="328" r:id="rId14"/>
    <p:sldId id="329" r:id="rId15"/>
    <p:sldId id="330" r:id="rId16"/>
    <p:sldId id="323" r:id="rId17"/>
    <p:sldId id="32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336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S. Mazzoni | ChDR studies at ATF2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the </a:t>
            </a:r>
            <a:r>
              <a:rPr lang="en-GB" dirty="0" err="1"/>
              <a:t>ChDR</a:t>
            </a:r>
            <a:r>
              <a:rPr lang="en-GB" dirty="0"/>
              <a:t> R&amp;D at ATF2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754177"/>
            <a:ext cx="11376026" cy="998553"/>
          </a:xfrm>
        </p:spPr>
        <p:txBody>
          <a:bodyPr/>
          <a:lstStyle/>
          <a:p>
            <a:r>
              <a:rPr lang="en-GB" dirty="0"/>
              <a:t>Stefano Mazzoni, Thibaut Lefevre, Andreas Schloegelhofer, Sara Benitez CERN</a:t>
            </a:r>
          </a:p>
          <a:p>
            <a:r>
              <a:rPr lang="en-GB" dirty="0"/>
              <a:t>Pavel Karataev, RHUL</a:t>
            </a:r>
          </a:p>
          <a:p>
            <a:r>
              <a:rPr lang="en-GB" dirty="0"/>
              <a:t>Renjun Yang, CSNS</a:t>
            </a:r>
          </a:p>
          <a:p>
            <a:r>
              <a:rPr lang="en-GB" dirty="0"/>
              <a:t>Alex Aryshev, KEK</a:t>
            </a:r>
          </a:p>
          <a:p>
            <a:endParaRPr lang="en-GB" dirty="0"/>
          </a:p>
          <a:p>
            <a:r>
              <a:rPr lang="en-GB" dirty="0"/>
              <a:t>13/12/2023 CLIC mini week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C6B92E-06C4-17A2-D427-FB0A80827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at ATF2 -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C4BDE-711F-69A9-7D0F-354C972D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E9D37-42F1-2D11-136A-558D2573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BED4-209E-5861-0D13-7AA0B5BB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machine with many wires&#10;&#10;Description automatically generated">
            <a:extLst>
              <a:ext uri="{FF2B5EF4-FFF2-40B4-BE49-F238E27FC236}">
                <a16:creationId xmlns:a16="http://schemas.microsoft.com/office/drawing/2014/main" id="{81D8A046-27F4-E261-B158-E2E14D614D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355" y="1592263"/>
            <a:ext cx="5637041" cy="4227781"/>
          </a:xfrm>
          <a:prstGeom prst="rect">
            <a:avLst/>
          </a:prstGeom>
        </p:spPr>
      </p:pic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048984E8-4DB2-EEA3-AFE1-E0C6DAA70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1918" y="2124756"/>
            <a:ext cx="4259945" cy="319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26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37028B-06AB-45B3-68A5-78C33B500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June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65A50-7F5C-2011-7321-60CF4ABE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C4A4D-287F-4336-02A7-F4D44B8E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4F256-3546-A524-7C18-1D33C6D1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5B26D5-A415-619C-96CA-7B726E2E7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07" t="7935" r="33122"/>
          <a:stretch/>
        </p:blipFill>
        <p:spPr>
          <a:xfrm>
            <a:off x="1679509" y="4197291"/>
            <a:ext cx="5472609" cy="20573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D0D2C2-98FB-ABDC-31C0-7AC1CF90D2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49" r="33536"/>
          <a:stretch/>
        </p:blipFill>
        <p:spPr>
          <a:xfrm>
            <a:off x="1679509" y="1558697"/>
            <a:ext cx="5472608" cy="20573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5C26E8-56FF-B96E-22F2-29ED650CB9A4}"/>
              </a:ext>
            </a:extLst>
          </p:cNvPr>
          <p:cNvSpPr txBox="1"/>
          <p:nvPr/>
        </p:nvSpPr>
        <p:spPr>
          <a:xfrm>
            <a:off x="7728182" y="2048002"/>
            <a:ext cx="42244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20 different distances</a:t>
            </a:r>
            <a:r>
              <a:rPr lang="en-US" sz="2400" dirty="0"/>
              <a:t>/</a:t>
            </a:r>
            <a:r>
              <a:rPr lang="en-CH" sz="2400" dirty="0"/>
              <a:t>bandpass filter</a:t>
            </a:r>
          </a:p>
          <a:p>
            <a:r>
              <a:rPr lang="en-CH" sz="2400" dirty="0"/>
              <a:t>500 images per position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Normalized for bunch charge</a:t>
            </a:r>
            <a:endParaRPr lang="en-CH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7BC12D-8120-6929-1B6D-214D284D3A9C}"/>
              </a:ext>
            </a:extLst>
          </p:cNvPr>
          <p:cNvSpPr txBox="1"/>
          <p:nvPr/>
        </p:nvSpPr>
        <p:spPr>
          <a:xfrm>
            <a:off x="239350" y="6017128"/>
            <a:ext cx="220824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1067" dirty="0"/>
              <a:t>Number of Photons</a:t>
            </a:r>
            <a:endParaRPr lang="en-GB" sz="1467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F31009-C211-3614-E10F-CF813C2EC930}"/>
              </a:ext>
            </a:extLst>
          </p:cNvPr>
          <p:cNvSpPr txBox="1"/>
          <p:nvPr/>
        </p:nvSpPr>
        <p:spPr>
          <a:xfrm>
            <a:off x="335360" y="1558697"/>
            <a:ext cx="220824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1067" dirty="0"/>
              <a:t>Impact parameter</a:t>
            </a:r>
            <a:endParaRPr lang="en-GB" sz="1467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B9E49-6306-6A23-D731-28EAEB0EF18F}"/>
              </a:ext>
            </a:extLst>
          </p:cNvPr>
          <p:cNvSpPr txBox="1"/>
          <p:nvPr/>
        </p:nvSpPr>
        <p:spPr>
          <a:xfrm>
            <a:off x="3503712" y="1191484"/>
            <a:ext cx="3552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Integrated images</a:t>
            </a:r>
            <a:endParaRPr lang="en-CH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F6BAF6-35D6-FFEA-DFF7-D70301C57BF5}"/>
              </a:ext>
            </a:extLst>
          </p:cNvPr>
          <p:cNvSpPr txBox="1"/>
          <p:nvPr/>
        </p:nvSpPr>
        <p:spPr>
          <a:xfrm>
            <a:off x="3407701" y="3747476"/>
            <a:ext cx="3552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Photon counting</a:t>
            </a:r>
            <a:endParaRPr lang="en-CH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ADD063-BAE2-62A7-84A6-7F2BD886CDE1}"/>
              </a:ext>
            </a:extLst>
          </p:cNvPr>
          <p:cNvCxnSpPr/>
          <p:nvPr/>
        </p:nvCxnSpPr>
        <p:spPr>
          <a:xfrm flipH="1">
            <a:off x="7248128" y="4768215"/>
            <a:ext cx="576064" cy="0"/>
          </a:xfrm>
          <a:prstGeom prst="straightConnector1">
            <a:avLst/>
          </a:prstGeom>
          <a:ln w="76200">
            <a:solidFill>
              <a:srgbClr val="D626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A85DC7-99A0-9CFC-0EB2-6CD3D68A1F4E}"/>
              </a:ext>
            </a:extLst>
          </p:cNvPr>
          <p:cNvCxnSpPr/>
          <p:nvPr/>
        </p:nvCxnSpPr>
        <p:spPr>
          <a:xfrm flipH="1">
            <a:off x="7248128" y="5728322"/>
            <a:ext cx="576064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8DA6C0-E022-E8E4-240E-7379D7F24BB5}"/>
              </a:ext>
            </a:extLst>
          </p:cNvPr>
          <p:cNvSpPr txBox="1"/>
          <p:nvPr/>
        </p:nvSpPr>
        <p:spPr>
          <a:xfrm>
            <a:off x="7824192" y="4288162"/>
            <a:ext cx="1152128" cy="6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CH" sz="2400" dirty="0"/>
              <a:t>Signal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DDA553-3679-4DEC-54FD-28D2FE9448F6}"/>
              </a:ext>
            </a:extLst>
          </p:cNvPr>
          <p:cNvSpPr txBox="1"/>
          <p:nvPr/>
        </p:nvSpPr>
        <p:spPr>
          <a:xfrm>
            <a:off x="7824192" y="5274630"/>
            <a:ext cx="2208245" cy="6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CH" sz="2400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809300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78B9BE-F4C1-C5CF-4C42-166FFD139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June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D3220-A8F8-D632-A803-5074BB453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DC415-B604-0FE2-4583-66313746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60A47-5222-A0D5-AA42-082B3F4DF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F726B7-617A-05EF-5AFB-32C0EFF58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647"/>
            <a:ext cx="12192000" cy="540613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BB8CACB-3443-9CA7-8961-52C63F6291D6}"/>
              </a:ext>
            </a:extLst>
          </p:cNvPr>
          <p:cNvSpPr/>
          <p:nvPr/>
        </p:nvSpPr>
        <p:spPr>
          <a:xfrm>
            <a:off x="704088" y="5312664"/>
            <a:ext cx="10799064" cy="923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303030"/>
                </a:solidFill>
              </a:rPr>
              <a:t>Signal dominated by Cherenkov produced by halo particles crossing the target!</a:t>
            </a:r>
            <a:endParaRPr lang="en-GB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03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8589264-C91A-9069-A9F9-3C612DBF0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49" y="855417"/>
            <a:ext cx="11107546" cy="538699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580CA6-826A-E4BA-351D-AB67149D1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375B0-503D-69EE-A735-E4A7207EF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F7DD-3830-2F4E-506E-741BDDCF8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33727-166C-7AEB-E58E-9E7CA909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28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E028DD-1154-BEE8-BC4A-48DD9ED3F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0887" y="710215"/>
            <a:ext cx="3413125" cy="54905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FLUKA simulation: effect of 1x1x4 cm W absorber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1.2 </a:t>
            </a:r>
            <a:r>
              <a:rPr lang="en-US" dirty="0" err="1"/>
              <a:t>Gev</a:t>
            </a:r>
            <a:r>
              <a:rPr lang="en-US" dirty="0"/>
              <a:t>, 1,2 </a:t>
            </a:r>
            <a:r>
              <a:rPr lang="en-US" dirty="0" err="1"/>
              <a:t>nC</a:t>
            </a:r>
            <a:r>
              <a:rPr lang="en-US" dirty="0"/>
              <a:t>, 50 um sigma gaussian 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Look for charged particles with b&gt;0.685 in a 10 </a:t>
            </a:r>
            <a:r>
              <a:rPr lang="en-US" dirty="0" err="1"/>
              <a:t>mrad</a:t>
            </a:r>
            <a:r>
              <a:rPr lang="en-US" dirty="0"/>
              <a:t> cone co-axial with beam direction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Expected reduction order 10</a:t>
            </a:r>
            <a:r>
              <a:rPr lang="en-US" baseline="30000" dirty="0"/>
              <a:t>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algn="ctr"/>
            <a:r>
              <a:rPr lang="en-US" sz="3600" baseline="30000" dirty="0">
                <a:solidFill>
                  <a:srgbClr val="FF0000"/>
                </a:solidFill>
              </a:rPr>
              <a:t>PRELIMINARY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38A9C-B01E-DD46-AD1D-372C28C59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920E3-B414-D294-35C4-76EF23283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14B3D-A86F-0D28-85D5-BD95A73F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69817-6607-80A9-FC7C-162969236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F7CB47-736A-053F-7BB5-1AE65D9F464B}"/>
              </a:ext>
            </a:extLst>
          </p:cNvPr>
          <p:cNvGrpSpPr/>
          <p:nvPr/>
        </p:nvGrpSpPr>
        <p:grpSpPr>
          <a:xfrm>
            <a:off x="139015" y="1022075"/>
            <a:ext cx="7962900" cy="4391025"/>
            <a:chOff x="277935" y="1547303"/>
            <a:chExt cx="7962900" cy="43910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E58ED26-960A-F9D4-292E-0E0232680E50}"/>
                </a:ext>
              </a:extLst>
            </p:cNvPr>
            <p:cNvGrpSpPr/>
            <p:nvPr/>
          </p:nvGrpSpPr>
          <p:grpSpPr>
            <a:xfrm>
              <a:off x="277935" y="1547303"/>
              <a:ext cx="7962900" cy="4391025"/>
              <a:chOff x="1732811" y="1828291"/>
              <a:chExt cx="7962900" cy="439102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F77A1FC-B869-C09B-5275-771AFEDAB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32811" y="1828291"/>
                <a:ext cx="7962900" cy="4391025"/>
              </a:xfrm>
              <a:prstGeom prst="rect">
                <a:avLst/>
              </a:prstGeom>
            </p:spPr>
          </p:pic>
          <p:sp>
            <p:nvSpPr>
              <p:cNvPr id="11" name="TextBox 5">
                <a:extLst>
                  <a:ext uri="{FF2B5EF4-FFF2-40B4-BE49-F238E27FC236}">
                    <a16:creationId xmlns:a16="http://schemas.microsoft.com/office/drawing/2014/main" id="{71697A70-DBC3-F1B4-1C2D-9ADC29DEB47C}"/>
                  </a:ext>
                </a:extLst>
              </p:cNvPr>
              <p:cNvSpPr txBox="1"/>
              <p:nvPr/>
            </p:nvSpPr>
            <p:spPr>
              <a:xfrm>
                <a:off x="2778711" y="4969730"/>
                <a:ext cx="6391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rgbClr val="FF00FF"/>
                    </a:solidFill>
                  </a:rPr>
                  <a:t>e-</a:t>
                </a:r>
                <a:endParaRPr lang="en-GB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4E5631AC-633B-52E1-3280-CEEBB56EA915}"/>
                  </a:ext>
                </a:extLst>
              </p:cNvPr>
              <p:cNvSpPr txBox="1"/>
              <p:nvPr/>
            </p:nvSpPr>
            <p:spPr>
              <a:xfrm>
                <a:off x="5938329" y="4577322"/>
                <a:ext cx="17518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/>
                  <a:t>Tungsten target</a:t>
                </a:r>
              </a:p>
              <a:p>
                <a:r>
                  <a:rPr lang="en-US" sz="1200" dirty="0"/>
                  <a:t>1x1x4 cm</a:t>
                </a:r>
                <a:endParaRPr lang="en-GB" sz="1200" dirty="0"/>
              </a:p>
            </p:txBody>
          </p:sp>
          <p:sp>
            <p:nvSpPr>
              <p:cNvPr id="13" name="TextBox 9">
                <a:extLst>
                  <a:ext uri="{FF2B5EF4-FFF2-40B4-BE49-F238E27FC236}">
                    <a16:creationId xmlns:a16="http://schemas.microsoft.com/office/drawing/2014/main" id="{C90904A0-8EDD-734B-F740-1DB63AA90AC9}"/>
                  </a:ext>
                </a:extLst>
              </p:cNvPr>
              <p:cNvSpPr txBox="1"/>
              <p:nvPr/>
            </p:nvSpPr>
            <p:spPr>
              <a:xfrm>
                <a:off x="7856738" y="2654423"/>
                <a:ext cx="14559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Sensor</a:t>
                </a:r>
                <a:endParaRPr lang="en-GB" dirty="0"/>
              </a:p>
            </p:txBody>
          </p:sp>
        </p:grpSp>
        <p:sp>
          <p:nvSpPr>
            <p:cNvPr id="9" name="TextBox 2">
              <a:extLst>
                <a:ext uri="{FF2B5EF4-FFF2-40B4-BE49-F238E27FC236}">
                  <a16:creationId xmlns:a16="http://schemas.microsoft.com/office/drawing/2014/main" id="{9F64813E-772E-4FE5-5ADC-CA2D87AAFB0F}"/>
                </a:ext>
              </a:extLst>
            </p:cNvPr>
            <p:cNvSpPr txBox="1"/>
            <p:nvPr/>
          </p:nvSpPr>
          <p:spPr>
            <a:xfrm>
              <a:off x="3873853" y="5054741"/>
              <a:ext cx="1219200" cy="369332"/>
            </a:xfrm>
            <a:prstGeom prst="rect">
              <a:avLst/>
            </a:prstGeom>
            <a:solidFill>
              <a:srgbClr val="E0F4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Vacuum</a:t>
              </a:r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B5A055F-FEF6-1E91-EF0B-B5993F83F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69" y="1166469"/>
            <a:ext cx="3691738" cy="15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3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513906-F7B6-8006-EBEB-1D4CDB70E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1403" y="2481498"/>
            <a:ext cx="4326770" cy="1895004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preserve most of existing design: vertical actuators, support, replacement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chamber probably needed for adding 45 deg viewport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design should better reject  synchrotron radiation (vertical </a:t>
            </a:r>
            <a:r>
              <a:rPr lang="en-US" dirty="0" err="1"/>
              <a:t>polarisation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F83629-6612-C13C-56F7-DDD0F59EB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upgrade of </a:t>
            </a:r>
            <a:r>
              <a:rPr lang="en-US" dirty="0" err="1"/>
              <a:t>ChDR</a:t>
            </a:r>
            <a:r>
              <a:rPr lang="en-US" dirty="0"/>
              <a:t>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04095-F11A-70E3-7818-9D61594D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4C735-2905-48B6-2659-9AA33A53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29B7D-E326-3C70-D671-2EA61C953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A52AA8-39D5-2101-D217-C1A52113C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2" y="1011326"/>
            <a:ext cx="6772275" cy="4953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CD235B-3FB1-8183-2099-DE8E40E77CC5}"/>
              </a:ext>
            </a:extLst>
          </p:cNvPr>
          <p:cNvCxnSpPr>
            <a:cxnSpLocks/>
          </p:cNvCxnSpPr>
          <p:nvPr/>
        </p:nvCxnSpPr>
        <p:spPr>
          <a:xfrm>
            <a:off x="97932" y="3510038"/>
            <a:ext cx="162433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240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96F263-4913-3F4B-D711-8824348A7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Incoherent </a:t>
            </a:r>
            <a:r>
              <a:rPr lang="en-US" b="0" dirty="0" err="1"/>
              <a:t>ChDR</a:t>
            </a:r>
            <a:r>
              <a:rPr lang="en-US" b="0" dirty="0"/>
              <a:t> can be source for beam diagnostics for future high energy colliders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Attempts at ATF2 unsuccessful so far, partially due to setup not adapted to </a:t>
            </a:r>
            <a:r>
              <a:rPr lang="en-US" b="0" dirty="0" err="1">
                <a:latin typeface="+mj-lt"/>
              </a:rPr>
              <a:t>ChDR</a:t>
            </a: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(Very) preliminary studies show a possible new setup design that would allow better noise rejection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New PhD student starting in 2024 to measure incoherent </a:t>
            </a:r>
            <a:r>
              <a:rPr lang="en-US" b="0" dirty="0" err="1">
                <a:latin typeface="+mj-lt"/>
              </a:rPr>
              <a:t>ChDR</a:t>
            </a:r>
            <a:r>
              <a:rPr lang="en-US" b="0" dirty="0">
                <a:latin typeface="+mj-lt"/>
              </a:rPr>
              <a:t> light yield and possibly perform longitudinal profile measurement at ATF2.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</a:rPr>
              <a:t>We look forward to discussing with ATF2 team for beam time availability, modification of setup, upgrade of controls etc.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74812D-AF64-31F0-18AC-68057EEFF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F208-605A-73A8-91D5-22ACFEB40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B6C8E-05C1-76A1-5EC1-0FA1A2C1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3F43D-8AAB-7265-9420-07B873A9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81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251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D1CD92C-11FC-D71A-84F9-2002183E3BB2}"/>
              </a:ext>
            </a:extLst>
          </p:cNvPr>
          <p:cNvGrpSpPr/>
          <p:nvPr/>
        </p:nvGrpSpPr>
        <p:grpSpPr>
          <a:xfrm>
            <a:off x="8572229" y="3227532"/>
            <a:ext cx="3137418" cy="2300325"/>
            <a:chOff x="404198" y="3172090"/>
            <a:chExt cx="2151578" cy="2009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24F42E3-C310-95BA-F51E-FA263763CC5D}"/>
                </a:ext>
              </a:extLst>
            </p:cNvPr>
            <p:cNvGrpSpPr/>
            <p:nvPr/>
          </p:nvGrpSpPr>
          <p:grpSpPr>
            <a:xfrm>
              <a:off x="531736" y="3172090"/>
              <a:ext cx="2024040" cy="2009000"/>
              <a:chOff x="5164973" y="3036777"/>
              <a:chExt cx="1554579" cy="1548534"/>
            </a:xfrm>
          </p:grpSpPr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12358A16-0F79-5399-7F44-3D130F86D8AC}"/>
                  </a:ext>
                </a:extLst>
              </p:cNvPr>
              <p:cNvSpPr/>
              <p:nvPr/>
            </p:nvSpPr>
            <p:spPr>
              <a:xfrm rot="16200000">
                <a:off x="5565970" y="2942100"/>
                <a:ext cx="639234" cy="828588"/>
              </a:xfrm>
              <a:prstGeom prst="parallelogram">
                <a:avLst/>
              </a:prstGeom>
              <a:solidFill>
                <a:srgbClr val="4D4D4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Arial"/>
                  <a:ea typeface="ＭＳ Ｐゴシック" charset="0"/>
                </a:endParaRPr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48E75AE0-D60D-2C5D-6DC8-C748E648BBE7}"/>
                  </a:ext>
                </a:extLst>
              </p:cNvPr>
              <p:cNvSpPr/>
              <p:nvPr/>
            </p:nvSpPr>
            <p:spPr>
              <a:xfrm rot="16200000">
                <a:off x="5578804" y="3857307"/>
                <a:ext cx="627421" cy="828588"/>
              </a:xfrm>
              <a:prstGeom prst="parallelogram">
                <a:avLst/>
              </a:prstGeom>
              <a:solidFill>
                <a:srgbClr val="4D4D4D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Arial"/>
                  <a:ea typeface="ＭＳ Ｐゴシック" charset="0"/>
                </a:endParaRP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3996EFB-9CD8-252E-B82B-9A9232ABA19C}"/>
                  </a:ext>
                </a:extLst>
              </p:cNvPr>
              <p:cNvCxnSpPr/>
              <p:nvPr/>
            </p:nvCxnSpPr>
            <p:spPr>
              <a:xfrm flipV="1">
                <a:off x="6299881" y="3225239"/>
                <a:ext cx="419671" cy="30277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tailEnd type="stealth" w="lg" len="lg"/>
              </a:ln>
              <a:effectLst/>
            </p:spPr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5E857D3-02B0-DB22-ACEF-D2016896F634}"/>
                  </a:ext>
                </a:extLst>
              </p:cNvPr>
              <p:cNvCxnSpPr/>
              <p:nvPr/>
            </p:nvCxnSpPr>
            <p:spPr>
              <a:xfrm flipV="1">
                <a:off x="5905516" y="3699964"/>
                <a:ext cx="0" cy="15057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none" w="med" len="sm"/>
                <a:tailEnd type="triangle" w="sm" len="sm"/>
              </a:ln>
              <a:effectLst/>
            </p:spPr>
          </p:cxn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08EAE-58CC-2749-BC12-14C5C5DD0A20}"/>
                  </a:ext>
                </a:extLst>
              </p:cNvPr>
              <p:cNvSpPr/>
              <p:nvPr/>
            </p:nvSpPr>
            <p:spPr>
              <a:xfrm>
                <a:off x="5471294" y="3314079"/>
                <a:ext cx="835516" cy="1031836"/>
              </a:xfrm>
              <a:prstGeom prst="rect">
                <a:avLst/>
              </a:prstGeom>
              <a:gradFill flip="none" rotWithShape="1">
                <a:gsLst>
                  <a:gs pos="13000">
                    <a:srgbClr val="0000FF"/>
                  </a:gs>
                  <a:gs pos="74000">
                    <a:srgbClr val="FFFFFF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Arial"/>
                  <a:ea typeface="ＭＳ Ｐゴシック" charset="0"/>
                </a:endParaRPr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B67DBB64-AB12-A0EB-C310-D02D4B3F3B43}"/>
                  </a:ext>
                </a:extLst>
              </p:cNvPr>
              <p:cNvSpPr/>
              <p:nvPr/>
            </p:nvSpPr>
            <p:spPr>
              <a:xfrm rot="16200000">
                <a:off x="5571222" y="3387008"/>
                <a:ext cx="632376" cy="864207"/>
              </a:xfrm>
              <a:prstGeom prst="parallelogram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  <a:latin typeface="Arial"/>
                  <a:ea typeface="ＭＳ Ｐゴシック" charset="0"/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D3E84E4B-0346-2389-7BAC-04A26D8FDB5D}"/>
                  </a:ext>
                </a:extLst>
              </p:cNvPr>
              <p:cNvCxnSpPr/>
              <p:nvPr/>
            </p:nvCxnSpPr>
            <p:spPr>
              <a:xfrm flipV="1">
                <a:off x="5164973" y="3666789"/>
                <a:ext cx="930365" cy="67489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tailEnd type="none" w="lg" len="lg"/>
              </a:ln>
              <a:effectLst/>
            </p:spPr>
          </p:cxn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260180E-F0ED-D15F-0A7C-F68311622788}"/>
                  </a:ext>
                </a:extLst>
              </p:cNvPr>
              <p:cNvGrpSpPr/>
              <p:nvPr/>
            </p:nvGrpSpPr>
            <p:grpSpPr>
              <a:xfrm>
                <a:off x="5595043" y="3469806"/>
                <a:ext cx="604558" cy="665157"/>
                <a:chOff x="2037197" y="4675309"/>
                <a:chExt cx="1597454" cy="1583267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BB490CD9-CA9E-2FD9-090C-602A9B0DA266}"/>
                    </a:ext>
                  </a:extLst>
                </p:cNvPr>
                <p:cNvCxnSpPr/>
                <p:nvPr/>
              </p:nvCxnSpPr>
              <p:spPr>
                <a:xfrm flipH="1" flipV="1">
                  <a:off x="2456296" y="4788639"/>
                  <a:ext cx="758826" cy="13725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7897C75-6777-C2C6-F246-069D38CC9FF0}"/>
                    </a:ext>
                  </a:extLst>
                </p:cNvPr>
                <p:cNvCxnSpPr/>
                <p:nvPr/>
              </p:nvCxnSpPr>
              <p:spPr>
                <a:xfrm flipV="1">
                  <a:off x="2835924" y="4675309"/>
                  <a:ext cx="0" cy="158326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72E16551-AB5D-91F1-8664-E6203063719B}"/>
                    </a:ext>
                  </a:extLst>
                </p:cNvPr>
                <p:cNvCxnSpPr/>
                <p:nvPr/>
              </p:nvCxnSpPr>
              <p:spPr>
                <a:xfrm flipH="1" flipV="1">
                  <a:off x="2271139" y="4907172"/>
                  <a:ext cx="1129569" cy="111953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3AC2019B-6B87-42AC-BED9-99A018E8397C}"/>
                    </a:ext>
                  </a:extLst>
                </p:cNvPr>
                <p:cNvCxnSpPr/>
                <p:nvPr/>
              </p:nvCxnSpPr>
              <p:spPr>
                <a:xfrm>
                  <a:off x="2037197" y="5466943"/>
                  <a:ext cx="1597454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C16CDE0-1B67-EDDB-314A-E3884F1610FF}"/>
                    </a:ext>
                  </a:extLst>
                </p:cNvPr>
                <p:cNvCxnSpPr/>
                <p:nvPr/>
              </p:nvCxnSpPr>
              <p:spPr>
                <a:xfrm flipH="1" flipV="1">
                  <a:off x="2129271" y="5083826"/>
                  <a:ext cx="1406525" cy="762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9FE2A5A0-558E-4B67-F015-11EDB375FAC9}"/>
                    </a:ext>
                  </a:extLst>
                </p:cNvPr>
                <p:cNvCxnSpPr/>
                <p:nvPr/>
              </p:nvCxnSpPr>
              <p:spPr>
                <a:xfrm flipH="1">
                  <a:off x="2156759" y="5058426"/>
                  <a:ext cx="1363162" cy="80962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54A062F-630A-8C02-B9D8-D2C4228F7955}"/>
                    </a:ext>
                  </a:extLst>
                </p:cNvPr>
                <p:cNvCxnSpPr/>
                <p:nvPr/>
              </p:nvCxnSpPr>
              <p:spPr>
                <a:xfrm flipH="1">
                  <a:off x="2062597" y="5242576"/>
                  <a:ext cx="1546224" cy="4318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45BB684-9BAE-7B05-A0A3-BECB107DB9C0}"/>
                    </a:ext>
                  </a:extLst>
                </p:cNvPr>
                <p:cNvCxnSpPr/>
                <p:nvPr/>
              </p:nvCxnSpPr>
              <p:spPr>
                <a:xfrm flipH="1">
                  <a:off x="2271139" y="4907172"/>
                  <a:ext cx="1129569" cy="111953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A66223F-36E4-59E5-00B0-4D7461D04B4B}"/>
                    </a:ext>
                  </a:extLst>
                </p:cNvPr>
                <p:cNvCxnSpPr/>
                <p:nvPr/>
              </p:nvCxnSpPr>
              <p:spPr>
                <a:xfrm flipV="1">
                  <a:off x="2621396" y="4713985"/>
                  <a:ext cx="431800" cy="150966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D06E79CE-ED7C-7E53-6F3D-A26D9FB6DF2F}"/>
                    </a:ext>
                  </a:extLst>
                </p:cNvPr>
                <p:cNvCxnSpPr/>
                <p:nvPr/>
              </p:nvCxnSpPr>
              <p:spPr>
                <a:xfrm flipH="1" flipV="1">
                  <a:off x="2653146" y="4713985"/>
                  <a:ext cx="375806" cy="150966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2C7A24E9-E6FA-7F91-15A4-2E0509CF890D}"/>
                    </a:ext>
                  </a:extLst>
                </p:cNvPr>
                <p:cNvCxnSpPr/>
                <p:nvPr/>
              </p:nvCxnSpPr>
              <p:spPr>
                <a:xfrm flipV="1">
                  <a:off x="2421371" y="4788639"/>
                  <a:ext cx="823481" cy="13725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2AD316F-9EF8-6989-1CA9-6098375DB181}"/>
                    </a:ext>
                  </a:extLst>
                </p:cNvPr>
                <p:cNvCxnSpPr/>
                <p:nvPr/>
              </p:nvCxnSpPr>
              <p:spPr>
                <a:xfrm>
                  <a:off x="2039942" y="5266918"/>
                  <a:ext cx="1568879" cy="40745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D4D4D">
                      <a:lumMod val="50000"/>
                    </a:srgbClr>
                  </a:solidFill>
                  <a:prstDash val="solid"/>
                  <a:headEnd type="stealth" w="sm" len="med"/>
                  <a:tailEnd type="stealth" w="sm" len="med"/>
                </a:ln>
                <a:effectLst/>
              </p:spPr>
            </p:cxn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4CFF4EB-17DA-18BD-17FE-AA4A7B31EE9F}"/>
                    </a:ext>
                  </a:extLst>
                </p:cNvPr>
                <p:cNvSpPr/>
                <p:nvPr/>
              </p:nvSpPr>
              <p:spPr>
                <a:xfrm>
                  <a:off x="2731473" y="5347087"/>
                  <a:ext cx="225743" cy="239712"/>
                </a:xfrm>
                <a:prstGeom prst="ellipse">
                  <a:avLst/>
                </a:prstGeom>
                <a:solidFill>
                  <a:srgbClr val="0000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kern="0">
                    <a:solidFill>
                      <a:prstClr val="white"/>
                    </a:solidFill>
                    <a:latin typeface="Arial"/>
                    <a:ea typeface="ＭＳ Ｐゴシック" charset="0"/>
                  </a:endParaRPr>
                </a:p>
              </p:txBody>
            </p:sp>
          </p:grp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75B8EEA-6A3F-8EC0-CE96-E036F5C8EE6A}"/>
                </a:ext>
              </a:extLst>
            </p:cNvPr>
            <p:cNvCxnSpPr/>
            <p:nvPr/>
          </p:nvCxnSpPr>
          <p:spPr>
            <a:xfrm flipV="1">
              <a:off x="755576" y="3841622"/>
              <a:ext cx="0" cy="5423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5A6C1E-F6D3-2DEC-3E47-1AED63FB2F39}"/>
                </a:ext>
              </a:extLst>
            </p:cNvPr>
            <p:cNvSpPr txBox="1"/>
            <p:nvPr/>
          </p:nvSpPr>
          <p:spPr>
            <a:xfrm>
              <a:off x="404198" y="3942697"/>
              <a:ext cx="37018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w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01658" cy="460851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dirty="0">
                <a:solidFill>
                  <a:schemeClr val="tx2"/>
                </a:solidFill>
              </a:rPr>
              <a:t>Optical Diffraction Radiation (ODR) studies started in 2011 at CESR and then ATF2 since 2015</a:t>
            </a:r>
          </a:p>
          <a:p>
            <a:pPr lvl="1"/>
            <a:r>
              <a:rPr lang="en-US" dirty="0"/>
              <a:t>Non invasive transverse beam size with </a:t>
            </a:r>
            <a:r>
              <a:rPr lang="en-US" dirty="0" err="1"/>
              <a:t>micrometre</a:t>
            </a:r>
            <a:r>
              <a:rPr lang="en-US" dirty="0"/>
              <a:t> resolution (CLIC)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sz="1500" dirty="0"/>
              <a:t>low light yield</a:t>
            </a:r>
          </a:p>
          <a:p>
            <a:pPr lvl="2"/>
            <a:r>
              <a:rPr lang="en-US" sz="1500" dirty="0"/>
              <a:t>not suitable for rings</a:t>
            </a:r>
          </a:p>
          <a:p>
            <a:pPr lvl="2"/>
            <a:r>
              <a:rPr lang="en-US" sz="1500" dirty="0"/>
              <a:t>Synchrotron radiation background</a:t>
            </a:r>
          </a:p>
          <a:p>
            <a:pPr lvl="3"/>
            <a:endParaRPr lang="en-US" dirty="0"/>
          </a:p>
          <a:p>
            <a:r>
              <a:rPr lang="en-US" dirty="0"/>
              <a:t>What we need:</a:t>
            </a:r>
          </a:p>
          <a:p>
            <a:pPr lvl="1"/>
            <a:r>
              <a:rPr lang="en-US" dirty="0"/>
              <a:t>higher light yield</a:t>
            </a:r>
          </a:p>
          <a:p>
            <a:pPr lvl="1"/>
            <a:r>
              <a:rPr lang="en-US" dirty="0"/>
              <a:t>emission at larger angles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context: Optical Diffraction radiation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pic>
        <p:nvPicPr>
          <p:cNvPr id="34" name="Picture 33" descr="QM14FF_-50_Amp_QM15FF_0_Amp_img_Imaging_Histo2D_Summed.png">
            <a:extLst>
              <a:ext uri="{FF2B5EF4-FFF2-40B4-BE49-F238E27FC236}">
                <a16:creationId xmlns:a16="http://schemas.microsoft.com/office/drawing/2014/main" id="{114E32EF-3C73-B5DC-A983-7A93637CA5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5"/>
          <a:stretch/>
        </p:blipFill>
        <p:spPr>
          <a:xfrm>
            <a:off x="5682044" y="3255827"/>
            <a:ext cx="2604212" cy="222484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887756F-0D26-50BB-DE03-77BFB1AC049D}"/>
              </a:ext>
            </a:extLst>
          </p:cNvPr>
          <p:cNvSpPr txBox="1"/>
          <p:nvPr/>
        </p:nvSpPr>
        <p:spPr>
          <a:xfrm>
            <a:off x="407989" y="5835630"/>
            <a:ext cx="1138081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T. Aumeyr et al., </a:t>
            </a:r>
            <a:r>
              <a:rPr lang="en-US" sz="1200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PRAB </a:t>
            </a:r>
            <a:r>
              <a:rPr lang="en-US" sz="1200" b="1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18</a:t>
            </a:r>
            <a:r>
              <a:rPr lang="en-US" sz="1200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042801 (2015) ; </a:t>
            </a:r>
            <a:r>
              <a:rPr lang="en-GB" sz="1200" i="1" kern="800" dirty="0">
                <a:solidFill>
                  <a:srgbClr val="30303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L. Bobb, </a:t>
            </a:r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PhD thesis, 2017 ; </a:t>
            </a:r>
            <a:r>
              <a:rPr lang="en-US" sz="1200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L. Bobb et al., PRAB </a:t>
            </a:r>
            <a:r>
              <a:rPr lang="en-US" sz="1200" b="1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21</a:t>
            </a:r>
            <a:r>
              <a:rPr lang="en-US" sz="1200" i="1" kern="800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032801 (2018)</a:t>
            </a:r>
            <a:r>
              <a:rPr lang="en-GB" sz="1200" i="1" kern="800" dirty="0">
                <a:ea typeface="Times New Roman" panose="02020603050405020304" pitchFamily="18" charset="0"/>
                <a:cs typeface="Calibri" panose="020F0502020204030204" pitchFamily="34" charset="0"/>
              </a:rPr>
              <a:t> ;</a:t>
            </a:r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M. Bergamaschi et al. Phys. Rev. Applied </a:t>
            </a:r>
            <a:r>
              <a:rPr lang="en-US" sz="1200" b="1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13</a:t>
            </a:r>
            <a:r>
              <a:rPr lang="en-US" sz="1200" i="1" dirty="0">
                <a:solidFill>
                  <a:prstClr val="black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14041 (2020)</a:t>
            </a:r>
            <a:endParaRPr lang="en-GB" sz="1200" i="1" dirty="0">
              <a:solidFill>
                <a:srgbClr val="FF0000"/>
              </a:solidFill>
            </a:endParaRPr>
          </a:p>
          <a:p>
            <a:pPr algn="l"/>
            <a:endParaRPr lang="en-GB" sz="100" dirty="0"/>
          </a:p>
        </p:txBody>
      </p:sp>
    </p:spTree>
    <p:extLst>
      <p:ext uri="{BB962C8B-B14F-4D97-AF65-F5344CB8AC3E}">
        <p14:creationId xmlns:p14="http://schemas.microsoft.com/office/powerpoint/2010/main" val="4177710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B40731-33FF-9A40-95C3-6EBD36737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7772516" cy="46085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electric field of ultra-relativistic charged particles passing in the vicinity of a dielectric radiator produces photons by the Cherenkov mechanism (polarization effect).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lvl="1"/>
                <a:r>
                  <a:rPr lang="en-US" dirty="0"/>
                  <a:t>Large emission angle: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de-CH" sz="1800" i="1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</a:rPr>
                                  <m:t>𝐶h</m:t>
                                </m:r>
                              </m:sub>
                            </m:sSub>
                          </m:e>
                        </m:d>
                        <m:r>
                          <a:rPr lang="de-CH" sz="1800" i="1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mr-IN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de-CH" sz="1800" i="1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US" dirty="0"/>
              </a:p>
              <a:p>
                <a:pPr lvl="1"/>
                <a:r>
                  <a:rPr lang="en-US" sz="1800" dirty="0">
                    <a:solidFill>
                      <a:schemeClr val="tx2"/>
                    </a:solidFill>
                  </a:rPr>
                  <a:t>Photons emitted along the target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For </a:t>
                </a:r>
                <a:r>
                  <a:rPr lang="en-US" u="sng" dirty="0"/>
                  <a:t>cylindrical</a:t>
                </a:r>
                <a:r>
                  <a:rPr lang="en-US" dirty="0"/>
                  <a:t> geometry: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B40731-33FF-9A40-95C3-6EBD36737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7772516" cy="4608512"/>
              </a:xfrm>
              <a:blipFill>
                <a:blip r:embed="rId2"/>
                <a:stretch>
                  <a:fillRect l="-2118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Diffraction Radiation (</a:t>
            </a:r>
            <a:r>
              <a:rPr lang="en-US" dirty="0" err="1"/>
              <a:t>ChDR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D44EE-2522-AEAA-2D19-8406456F7F0C}"/>
                  </a:ext>
                </a:extLst>
              </p:cNvPr>
              <p:cNvSpPr txBox="1"/>
              <p:nvPr/>
            </p:nvSpPr>
            <p:spPr>
              <a:xfrm>
                <a:off x="776439" y="4758804"/>
                <a:ext cx="5734582" cy="1168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sSup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Mangal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"/>
                                </a:rPr>
                              </m:ctrlPr>
                            </m:sSub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𝐷𝑐𝑝h</m:t>
                              </m:r>
                            </m:sub>
                          </m:sSub>
                        </m:num>
                        <m:den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r>
                        <a:rPr lang="de-CH" sz="1600" i="1">
                          <a:solidFill>
                            <a:schemeClr val="tx2"/>
                          </a:solidFill>
                          <a:latin typeface="Cambria Math" charset="0"/>
                          <a:ea typeface=""/>
                          <a:cs typeface="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r>
                            <a:rPr lang="mr-IN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num>
                        <m:den>
                          <m:r>
                            <a:rPr lang="mr-IN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p>
                        <m:sSup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"/>
                                          <a:cs typeface="Mangal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𝛽𝜆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mr-IN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"/>
                                              <a:cs typeface=""/>
                                            </a:rPr>
                                            <m:t>1−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de-CH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de-CH" sz="160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CH" sz="160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de-CH" sz="160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num>
                            <m:den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𝛽𝜆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dPr>
                                <m:e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1−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de-CH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CH" sz="1600">
                                          <a:solidFill>
                                            <a:schemeClr val="tx2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de-CH" sz="1600" i="1">
                                          <a:solidFill>
                                            <a:schemeClr val="tx2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den>
                          </m:f>
                        </m:e>
                      </m:d>
                      <m:sSup>
                        <m:sSupPr>
                          <m:ctrlPr>
                            <a:rPr lang="mr-IN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𝑠𝑖𝑛</m:t>
                          </m:r>
                        </m:e>
                        <m:sup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r>
                        <a:rPr lang="mr-IN" sz="1600" i="1">
                          <a:solidFill>
                            <a:schemeClr val="tx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de-CH" sz="1600" i="1">
                          <a:solidFill>
                            <a:schemeClr val="tx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.</m:t>
                      </m:r>
                      <m:sSup>
                        <m:sSupPr>
                          <m:ctrlPr>
                            <a:rPr lang="de-CH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de-CH" sz="1600" i="1">
                              <a:solidFill>
                                <a:schemeClr val="tx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mr-IN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de-CH" sz="1600" i="1">
                                  <a:solidFill>
                                    <a:schemeClr val="tx2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mr-IN" sz="1600" i="1">
                                      <a:solidFill>
                                        <a:schemeClr val="tx2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𝛾𝛽𝜆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  <a:latin typeface="Arial"/>
                  <a:ea typeface=""/>
                  <a:cs typeface="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9D44EE-2522-AEAA-2D19-8406456F7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39" y="4758804"/>
                <a:ext cx="5734582" cy="11689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C5B162B-DAA1-E4AF-A2AC-70DD077EB4E0}"/>
              </a:ext>
            </a:extLst>
          </p:cNvPr>
          <p:cNvSpPr txBox="1"/>
          <p:nvPr/>
        </p:nvSpPr>
        <p:spPr>
          <a:xfrm>
            <a:off x="1438677" y="4404674"/>
            <a:ext cx="3626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rbel" panose="020B0503020204020204" pitchFamily="34" charset="0"/>
                <a:ea typeface=""/>
                <a:cs typeface=""/>
              </a:rPr>
              <a:t>Cherenkov emission – spectral angular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719AD5-27D7-2025-D318-409D1BAB3796}"/>
              </a:ext>
            </a:extLst>
          </p:cNvPr>
          <p:cNvSpPr txBox="1"/>
          <p:nvPr/>
        </p:nvSpPr>
        <p:spPr>
          <a:xfrm>
            <a:off x="5220764" y="4145792"/>
            <a:ext cx="1866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rbel" panose="020B0503020204020204" pitchFamily="34" charset="0"/>
                <a:ea typeface=""/>
                <a:cs typeface=""/>
              </a:rPr>
              <a:t>Exponential decay </a:t>
            </a:r>
          </a:p>
          <a:p>
            <a:r>
              <a:rPr lang="en-US" sz="1600" dirty="0">
                <a:solidFill>
                  <a:srgbClr val="FF0000"/>
                </a:solidFill>
                <a:latin typeface="Corbel" panose="020B0503020204020204" pitchFamily="34" charset="0"/>
                <a:ea typeface=""/>
                <a:cs typeface=""/>
              </a:rPr>
              <a:t>of the particle field</a:t>
            </a:r>
          </a:p>
        </p:txBody>
      </p:sp>
      <p:sp>
        <p:nvSpPr>
          <p:cNvPr id="37" name="Rounded Rectangle 54">
            <a:extLst>
              <a:ext uri="{FF2B5EF4-FFF2-40B4-BE49-F238E27FC236}">
                <a16:creationId xmlns:a16="http://schemas.microsoft.com/office/drawing/2014/main" id="{3E3DB122-5A06-0253-98D7-9FA7FFBCE1CE}"/>
              </a:ext>
            </a:extLst>
          </p:cNvPr>
          <p:cNvSpPr/>
          <p:nvPr/>
        </p:nvSpPr>
        <p:spPr>
          <a:xfrm>
            <a:off x="727031" y="4702331"/>
            <a:ext cx="4733636" cy="1316579"/>
          </a:xfrm>
          <a:prstGeom prst="round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2"/>
              </a:solidFill>
            </a:endParaRPr>
          </a:p>
        </p:txBody>
      </p:sp>
      <p:sp>
        <p:nvSpPr>
          <p:cNvPr id="38" name="Rounded Rectangle 52">
            <a:extLst>
              <a:ext uri="{FF2B5EF4-FFF2-40B4-BE49-F238E27FC236}">
                <a16:creationId xmlns:a16="http://schemas.microsoft.com/office/drawing/2014/main" id="{25D24089-1837-0A9E-B976-CAA19DA0FEC6}"/>
              </a:ext>
            </a:extLst>
          </p:cNvPr>
          <p:cNvSpPr/>
          <p:nvPr/>
        </p:nvSpPr>
        <p:spPr>
          <a:xfrm>
            <a:off x="5518429" y="4702332"/>
            <a:ext cx="951202" cy="131657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9127411-08A7-8056-CD04-D7532CCA963B}"/>
              </a:ext>
            </a:extLst>
          </p:cNvPr>
          <p:cNvSpPr/>
          <p:nvPr/>
        </p:nvSpPr>
        <p:spPr>
          <a:xfrm>
            <a:off x="6560429" y="4686637"/>
            <a:ext cx="1928314" cy="1450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a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fine structure constant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b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normalised beam velocity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g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 beam relativistic factor</a:t>
            </a:r>
          </a:p>
          <a:p>
            <a:r>
              <a:rPr lang="en-GB" sz="1100" i="1" dirty="0">
                <a:solidFill>
                  <a:schemeClr val="tx2"/>
                </a:solidFill>
                <a:latin typeface="Symbol" pitchFamily="2" charset="2"/>
                <a:ea typeface=""/>
                <a:cs typeface="Symbol" charset="2"/>
              </a:rPr>
              <a:t>q</a:t>
            </a:r>
            <a:r>
              <a:rPr lang="en-GB" sz="1100" i="1" dirty="0">
                <a:solidFill>
                  <a:schemeClr val="tx2"/>
                </a:solidFill>
                <a:ea typeface=""/>
                <a:cs typeface="Symbol" charset="2"/>
              </a:rPr>
              <a:t>, </a:t>
            </a:r>
            <a:r>
              <a:rPr lang="en-GB" sz="1100" i="1" dirty="0">
                <a:solidFill>
                  <a:schemeClr val="tx2"/>
                </a:solidFill>
                <a:ea typeface=""/>
                <a:cs typeface="Times New Roman"/>
              </a:rPr>
              <a:t>angle of observation</a:t>
            </a:r>
          </a:p>
          <a:p>
            <a:r>
              <a:rPr lang="fr-FR" sz="1100" i="1" dirty="0">
                <a:solidFill>
                  <a:schemeClr val="tx2"/>
                </a:solidFill>
              </a:rPr>
              <a:t>L, </a:t>
            </a:r>
            <a:r>
              <a:rPr lang="fr-FR" sz="1100" i="1" dirty="0" err="1">
                <a:solidFill>
                  <a:schemeClr val="tx2"/>
                </a:solidFill>
              </a:rPr>
              <a:t>radiator</a:t>
            </a:r>
            <a:r>
              <a:rPr lang="fr-FR" sz="1100" i="1" dirty="0">
                <a:solidFill>
                  <a:schemeClr val="tx2"/>
                </a:solidFill>
              </a:rPr>
              <a:t> </a:t>
            </a:r>
            <a:r>
              <a:rPr lang="fr-FR" sz="1100" i="1" dirty="0" err="1">
                <a:solidFill>
                  <a:schemeClr val="tx2"/>
                </a:solidFill>
              </a:rPr>
              <a:t>length</a:t>
            </a:r>
            <a:endParaRPr lang="fr-FR" sz="1100" i="1" dirty="0">
              <a:solidFill>
                <a:schemeClr val="tx2"/>
              </a:solidFill>
            </a:endParaRPr>
          </a:p>
          <a:p>
            <a:r>
              <a:rPr lang="fr-FR" sz="1100" i="1" dirty="0">
                <a:solidFill>
                  <a:schemeClr val="tx2"/>
                </a:solidFill>
              </a:rPr>
              <a:t>n,  index of </a:t>
            </a:r>
            <a:r>
              <a:rPr lang="fr-FR" sz="1100" i="1" dirty="0" err="1">
                <a:solidFill>
                  <a:schemeClr val="tx2"/>
                </a:solidFill>
              </a:rPr>
              <a:t>refraction</a:t>
            </a:r>
            <a:endParaRPr lang="fr-FR" sz="1100" i="1" dirty="0">
              <a:solidFill>
                <a:schemeClr val="tx2"/>
              </a:solidFill>
            </a:endParaRPr>
          </a:p>
          <a:p>
            <a:r>
              <a:rPr lang="fr-FR" sz="1100" b="1" i="1" dirty="0">
                <a:solidFill>
                  <a:schemeClr val="tx2"/>
                </a:solidFill>
              </a:rPr>
              <a:t>h, impact </a:t>
            </a:r>
            <a:r>
              <a:rPr lang="fr-FR" sz="1100" b="1" i="1" dirty="0" err="1">
                <a:solidFill>
                  <a:schemeClr val="tx2"/>
                </a:solidFill>
              </a:rPr>
              <a:t>parameter</a:t>
            </a:r>
            <a:endParaRPr lang="fr-FR" sz="1100" b="1" i="1" dirty="0">
              <a:solidFill>
                <a:schemeClr val="tx2"/>
              </a:solidFill>
            </a:endParaRPr>
          </a:p>
          <a:p>
            <a:endParaRPr lang="en-GB" sz="1100" i="1" dirty="0">
              <a:solidFill>
                <a:schemeClr val="tx2"/>
              </a:solidFill>
              <a:latin typeface="Symbol" charset="2"/>
              <a:ea typeface=""/>
              <a:cs typeface="Symbol" charset="2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F32F25C-0199-B8CC-C7D1-52C4C59306AC}"/>
              </a:ext>
            </a:extLst>
          </p:cNvPr>
          <p:cNvGrpSpPr/>
          <p:nvPr/>
        </p:nvGrpSpPr>
        <p:grpSpPr>
          <a:xfrm>
            <a:off x="8488743" y="2475807"/>
            <a:ext cx="3127246" cy="1737637"/>
            <a:chOff x="3231725" y="2809425"/>
            <a:chExt cx="3127246" cy="1737637"/>
          </a:xfrm>
        </p:grpSpPr>
        <p:sp>
          <p:nvSpPr>
            <p:cNvPr id="79" name="Google Shape;65;p14">
              <a:extLst>
                <a:ext uri="{FF2B5EF4-FFF2-40B4-BE49-F238E27FC236}">
                  <a16:creationId xmlns:a16="http://schemas.microsoft.com/office/drawing/2014/main" id="{F334AE65-F04D-CDBB-7B59-0B7B1D7450F4}"/>
                </a:ext>
              </a:extLst>
            </p:cNvPr>
            <p:cNvSpPr txBox="1"/>
            <p:nvPr/>
          </p:nvSpPr>
          <p:spPr>
            <a:xfrm>
              <a:off x="3462257" y="4161862"/>
              <a:ext cx="16428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 Particle: γ,β</a:t>
              </a:r>
              <a:endParaRPr sz="1000">
                <a:solidFill>
                  <a:srgbClr val="303030"/>
                </a:solidFill>
              </a:endParaRPr>
            </a:p>
          </p:txBody>
        </p:sp>
        <p:sp>
          <p:nvSpPr>
            <p:cNvPr id="80" name="Google Shape;69;p14">
              <a:extLst>
                <a:ext uri="{FF2B5EF4-FFF2-40B4-BE49-F238E27FC236}">
                  <a16:creationId xmlns:a16="http://schemas.microsoft.com/office/drawing/2014/main" id="{8DE74AF4-078F-1BCB-FB65-84F97FAB2D0A}"/>
                </a:ext>
              </a:extLst>
            </p:cNvPr>
            <p:cNvSpPr/>
            <p:nvPr/>
          </p:nvSpPr>
          <p:spPr>
            <a:xfrm>
              <a:off x="3231725" y="2809425"/>
              <a:ext cx="2930100" cy="84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03030"/>
                </a:solidFill>
              </a:endParaRPr>
            </a:p>
          </p:txBody>
        </p:sp>
        <p:cxnSp>
          <p:nvCxnSpPr>
            <p:cNvPr id="81" name="Google Shape;70;p14">
              <a:extLst>
                <a:ext uri="{FF2B5EF4-FFF2-40B4-BE49-F238E27FC236}">
                  <a16:creationId xmlns:a16="http://schemas.microsoft.com/office/drawing/2014/main" id="{03E8DFE6-0C10-C476-9057-01D0A34364B9}"/>
                </a:ext>
              </a:extLst>
            </p:cNvPr>
            <p:cNvCxnSpPr/>
            <p:nvPr/>
          </p:nvCxnSpPr>
          <p:spPr>
            <a:xfrm>
              <a:off x="3278356" y="4161862"/>
              <a:ext cx="28524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71;p14">
              <a:extLst>
                <a:ext uri="{FF2B5EF4-FFF2-40B4-BE49-F238E27FC236}">
                  <a16:creationId xmlns:a16="http://schemas.microsoft.com/office/drawing/2014/main" id="{F143EE53-AA87-D4E5-FE15-4F18185C5E95}"/>
                </a:ext>
              </a:extLst>
            </p:cNvPr>
            <p:cNvCxnSpPr>
              <a:stCxn id="80" idx="2"/>
            </p:cNvCxnSpPr>
            <p:nvPr/>
          </p:nvCxnSpPr>
          <p:spPr>
            <a:xfrm>
              <a:off x="4696775" y="3656325"/>
              <a:ext cx="11400" cy="489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sp>
          <p:nvSpPr>
            <p:cNvPr id="83" name="Google Shape;72;p14">
              <a:extLst>
                <a:ext uri="{FF2B5EF4-FFF2-40B4-BE49-F238E27FC236}">
                  <a16:creationId xmlns:a16="http://schemas.microsoft.com/office/drawing/2014/main" id="{A82F56BE-FA26-80ED-9B75-75163D47BFFC}"/>
                </a:ext>
              </a:extLst>
            </p:cNvPr>
            <p:cNvSpPr txBox="1"/>
            <p:nvPr/>
          </p:nvSpPr>
          <p:spPr>
            <a:xfrm>
              <a:off x="4609971" y="3759600"/>
              <a:ext cx="17490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 h - “impact parameter” </a:t>
              </a:r>
              <a:endParaRPr sz="1000">
                <a:solidFill>
                  <a:srgbClr val="303030"/>
                </a:solidFill>
              </a:endParaRPr>
            </a:p>
          </p:txBody>
        </p:sp>
        <p:sp>
          <p:nvSpPr>
            <p:cNvPr id="84" name="Google Shape;73;p14">
              <a:extLst>
                <a:ext uri="{FF2B5EF4-FFF2-40B4-BE49-F238E27FC236}">
                  <a16:creationId xmlns:a16="http://schemas.microsoft.com/office/drawing/2014/main" id="{A92EF262-BC20-35F9-E73C-24A3E04AE95F}"/>
                </a:ext>
              </a:extLst>
            </p:cNvPr>
            <p:cNvSpPr txBox="1"/>
            <p:nvPr/>
          </p:nvSpPr>
          <p:spPr>
            <a:xfrm>
              <a:off x="3231725" y="2809425"/>
              <a:ext cx="12282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>
                  <a:solidFill>
                    <a:srgbClr val="303030"/>
                  </a:solidFill>
                </a:rPr>
                <a:t>Dielectric: ɛ,</a:t>
              </a:r>
              <a:r>
                <a:rPr lang="pl" sz="1000" i="1">
                  <a:solidFill>
                    <a:srgbClr val="303030"/>
                  </a:solidFill>
                </a:rPr>
                <a:t>n</a:t>
              </a:r>
              <a:endParaRPr sz="1000" i="1">
                <a:solidFill>
                  <a:srgbClr val="303030"/>
                </a:solidFill>
              </a:endParaRPr>
            </a:p>
          </p:txBody>
        </p:sp>
        <p:cxnSp>
          <p:nvCxnSpPr>
            <p:cNvPr id="85" name="Google Shape;74;p14">
              <a:extLst>
                <a:ext uri="{FF2B5EF4-FFF2-40B4-BE49-F238E27FC236}">
                  <a16:creationId xmlns:a16="http://schemas.microsoft.com/office/drawing/2014/main" id="{75EAD443-4313-3AD0-0CB5-17F8278E75A7}"/>
                </a:ext>
              </a:extLst>
            </p:cNvPr>
            <p:cNvCxnSpPr/>
            <p:nvPr/>
          </p:nvCxnSpPr>
          <p:spPr>
            <a:xfrm rot="10800000" flipH="1">
              <a:off x="3538684" y="2839394"/>
              <a:ext cx="1158000" cy="823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86" name="Google Shape;75;p14">
              <a:extLst>
                <a:ext uri="{FF2B5EF4-FFF2-40B4-BE49-F238E27FC236}">
                  <a16:creationId xmlns:a16="http://schemas.microsoft.com/office/drawing/2014/main" id="{C8B8F001-5FB5-BF39-8210-3336C4F37D39}"/>
                </a:ext>
              </a:extLst>
            </p:cNvPr>
            <p:cNvSpPr/>
            <p:nvPr/>
          </p:nvSpPr>
          <p:spPr>
            <a:xfrm>
              <a:off x="3340568" y="3283539"/>
              <a:ext cx="746400" cy="746400"/>
            </a:xfrm>
            <a:prstGeom prst="arc">
              <a:avLst>
                <a:gd name="adj1" fmla="val 18623723"/>
                <a:gd name="adj2" fmla="val 0"/>
              </a:avLst>
            </a:prstGeom>
            <a:noFill/>
            <a:ln w="9525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03030"/>
                </a:solidFill>
              </a:endParaRPr>
            </a:p>
          </p:txBody>
        </p:sp>
        <p:sp>
          <p:nvSpPr>
            <p:cNvPr id="87" name="Google Shape;76;p14">
              <a:extLst>
                <a:ext uri="{FF2B5EF4-FFF2-40B4-BE49-F238E27FC236}">
                  <a16:creationId xmlns:a16="http://schemas.microsoft.com/office/drawing/2014/main" id="{14127D02-D0A3-2C57-7F30-7C3D40562F3D}"/>
                </a:ext>
              </a:extLst>
            </p:cNvPr>
            <p:cNvSpPr txBox="1"/>
            <p:nvPr/>
          </p:nvSpPr>
          <p:spPr>
            <a:xfrm>
              <a:off x="3703500" y="3373525"/>
              <a:ext cx="4176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i="1">
                  <a:solidFill>
                    <a:srgbClr val="303030"/>
                  </a:solidFill>
                </a:rPr>
                <a:t> θ</a:t>
              </a:r>
              <a:endParaRPr sz="1000" i="1">
                <a:solidFill>
                  <a:srgbClr val="303030"/>
                </a:solidFill>
              </a:endParaRPr>
            </a:p>
          </p:txBody>
        </p:sp>
        <p:sp>
          <p:nvSpPr>
            <p:cNvPr id="88" name="Google Shape;77;p14">
              <a:extLst>
                <a:ext uri="{FF2B5EF4-FFF2-40B4-BE49-F238E27FC236}">
                  <a16:creationId xmlns:a16="http://schemas.microsoft.com/office/drawing/2014/main" id="{A9FE83E9-A335-30BA-42B8-25E9CF0FE588}"/>
                </a:ext>
              </a:extLst>
            </p:cNvPr>
            <p:cNvSpPr txBox="1"/>
            <p:nvPr/>
          </p:nvSpPr>
          <p:spPr>
            <a:xfrm>
              <a:off x="4350973" y="2932725"/>
              <a:ext cx="1642800" cy="38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dirty="0">
                  <a:solidFill>
                    <a:srgbClr val="303030"/>
                  </a:solidFill>
                </a:rPr>
                <a:t>ChDR</a:t>
              </a:r>
              <a:endParaRPr sz="1000" dirty="0">
                <a:solidFill>
                  <a:srgbClr val="303030"/>
                </a:solidFill>
              </a:endParaRPr>
            </a:p>
          </p:txBody>
        </p:sp>
        <p:pic>
          <p:nvPicPr>
            <p:cNvPr id="89" name="Google Shape;78;p14">
              <a:extLst>
                <a:ext uri="{FF2B5EF4-FFF2-40B4-BE49-F238E27FC236}">
                  <a16:creationId xmlns:a16="http://schemas.microsoft.com/office/drawing/2014/main" id="{0A803527-7304-0D34-E53C-A0FA9977ECD2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72711" y="3727749"/>
              <a:ext cx="746203" cy="3628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79;p14">
              <a:extLst>
                <a:ext uri="{FF2B5EF4-FFF2-40B4-BE49-F238E27FC236}">
                  <a16:creationId xmlns:a16="http://schemas.microsoft.com/office/drawing/2014/main" id="{00C2A295-6CCA-7A7D-AFEE-8AC0F6ADFD79}"/>
                </a:ext>
              </a:extLst>
            </p:cNvPr>
            <p:cNvSpPr txBox="1"/>
            <p:nvPr/>
          </p:nvSpPr>
          <p:spPr>
            <a:xfrm>
              <a:off x="3637062" y="3279670"/>
              <a:ext cx="417600" cy="3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000" i="1">
                  <a:solidFill>
                    <a:srgbClr val="303030"/>
                  </a:solidFill>
                </a:rPr>
                <a:t> </a:t>
              </a:r>
              <a:endParaRPr sz="800" i="1">
                <a:solidFill>
                  <a:srgbClr val="30303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533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77251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real accelerators, dielectrics emitting </a:t>
            </a:r>
            <a:r>
              <a:rPr lang="en-US" dirty="0" err="1"/>
              <a:t>ChDR</a:t>
            </a:r>
            <a:r>
              <a:rPr lang="en-US" dirty="0"/>
              <a:t> will be elements embedded in beam pipe walls (a) or prisms (b)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non-cylindrical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finite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in realistic geometries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pic>
        <p:nvPicPr>
          <p:cNvPr id="91" name="Google Shape;99;p17">
            <a:extLst>
              <a:ext uri="{FF2B5EF4-FFF2-40B4-BE49-F238E27FC236}">
                <a16:creationId xmlns:a16="http://schemas.microsoft.com/office/drawing/2014/main" id="{E252A1EC-7C0F-BCF9-E3F9-1800145DB4B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4930" b="23832"/>
          <a:stretch/>
        </p:blipFill>
        <p:spPr>
          <a:xfrm>
            <a:off x="798821" y="2972476"/>
            <a:ext cx="8839201" cy="282558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104;p17">
            <a:extLst>
              <a:ext uri="{FF2B5EF4-FFF2-40B4-BE49-F238E27FC236}">
                <a16:creationId xmlns:a16="http://schemas.microsoft.com/office/drawing/2014/main" id="{41DA9636-9B49-6CF3-7EE8-6FC6A3ED891D}"/>
              </a:ext>
            </a:extLst>
          </p:cNvPr>
          <p:cNvSpPr txBox="1"/>
          <p:nvPr/>
        </p:nvSpPr>
        <p:spPr>
          <a:xfrm>
            <a:off x="1145352" y="5212208"/>
            <a:ext cx="182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 dirty="0">
                <a:solidFill>
                  <a:srgbClr val="303030"/>
                </a:solidFill>
              </a:rPr>
              <a:t>Diagram:  A. Potylitsyn, </a:t>
            </a:r>
            <a:endParaRPr sz="800" dirty="0">
              <a:solidFill>
                <a:srgbClr val="30303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 i="1" dirty="0">
                <a:solidFill>
                  <a:srgbClr val="303030"/>
                </a:solidFill>
              </a:rPr>
              <a:t>Russ Phys J</a:t>
            </a:r>
            <a:r>
              <a:rPr lang="pl" sz="800" dirty="0">
                <a:solidFill>
                  <a:srgbClr val="303030"/>
                </a:solidFill>
              </a:rPr>
              <a:t> </a:t>
            </a:r>
            <a:r>
              <a:rPr lang="pl" sz="800" b="1" dirty="0">
                <a:solidFill>
                  <a:srgbClr val="303030"/>
                </a:solidFill>
              </a:rPr>
              <a:t>62</a:t>
            </a:r>
            <a:r>
              <a:rPr lang="pl" sz="800" dirty="0">
                <a:solidFill>
                  <a:srgbClr val="303030"/>
                </a:solidFill>
              </a:rPr>
              <a:t>, 2187–2193</a:t>
            </a:r>
            <a:endParaRPr sz="800" dirty="0">
              <a:solidFill>
                <a:srgbClr val="303030"/>
              </a:solidFill>
            </a:endParaRPr>
          </a:p>
        </p:txBody>
      </p:sp>
      <p:sp>
        <p:nvSpPr>
          <p:cNvPr id="93" name="Google Shape;105;p17">
            <a:extLst>
              <a:ext uri="{FF2B5EF4-FFF2-40B4-BE49-F238E27FC236}">
                <a16:creationId xmlns:a16="http://schemas.microsoft.com/office/drawing/2014/main" id="{41350C5B-9044-C6F5-31AD-05B151BC3662}"/>
              </a:ext>
            </a:extLst>
          </p:cNvPr>
          <p:cNvSpPr txBox="1"/>
          <p:nvPr/>
        </p:nvSpPr>
        <p:spPr>
          <a:xfrm>
            <a:off x="1112810" y="5717247"/>
            <a:ext cx="3710804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1 B.M. Bolotovskii, Sov. Phys. Usp. 4 781 (1962).</a:t>
            </a:r>
            <a:endParaRPr sz="900" dirty="0">
              <a:solidFill>
                <a:srgbClr val="30303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2 Ulrich, Z. Physik 194, 180–192 (1966).</a:t>
            </a:r>
            <a:endParaRPr sz="900" dirty="0">
              <a:solidFill>
                <a:srgbClr val="30303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3. H. A. Olsen and H. Kolbenstvedt, Phys. Rev. A, vol. 21, Jun 1980</a:t>
            </a:r>
            <a:r>
              <a:rPr lang="pl" sz="900" dirty="0"/>
              <a:t>.</a:t>
            </a:r>
            <a:endParaRPr sz="900" dirty="0"/>
          </a:p>
        </p:txBody>
      </p:sp>
      <p:sp>
        <p:nvSpPr>
          <p:cNvPr id="94" name="Google Shape;106;p17">
            <a:extLst>
              <a:ext uri="{FF2B5EF4-FFF2-40B4-BE49-F238E27FC236}">
                <a16:creationId xmlns:a16="http://schemas.microsoft.com/office/drawing/2014/main" id="{4396AA2F-DAB1-A35E-4410-86451E058162}"/>
              </a:ext>
            </a:extLst>
          </p:cNvPr>
          <p:cNvSpPr txBox="1"/>
          <p:nvPr/>
        </p:nvSpPr>
        <p:spPr>
          <a:xfrm>
            <a:off x="5938488" y="5717247"/>
            <a:ext cx="3488447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900" dirty="0">
                <a:solidFill>
                  <a:srgbClr val="303030"/>
                </a:solidFill>
              </a:rPr>
              <a:t>4. Karlovets, D.V., Potylitsyn, Jetp Lett. 90, 326 (2009). </a:t>
            </a:r>
            <a:endParaRPr sz="900" dirty="0">
              <a:solidFill>
                <a:srgbClr val="303030"/>
              </a:solidFill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11B1BD07-B834-E283-F35A-2FDA0A39A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7" t="25034" r="31120" b="25017"/>
          <a:stretch/>
        </p:blipFill>
        <p:spPr>
          <a:xfrm>
            <a:off x="8988876" y="2134076"/>
            <a:ext cx="2958527" cy="1928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48ED25-57D2-20C0-142D-A50694A4D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0694" y="67882"/>
            <a:ext cx="2727638" cy="18809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6AA8E0-4913-F5B3-21B6-1940510A3A0C}"/>
              </a:ext>
            </a:extLst>
          </p:cNvPr>
          <p:cNvSpPr txBox="1"/>
          <p:nvPr/>
        </p:nvSpPr>
        <p:spPr>
          <a:xfrm>
            <a:off x="8735510" y="1626576"/>
            <a:ext cx="2051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303030"/>
                </a:solidFill>
              </a:rPr>
              <a:t>a)</a:t>
            </a:r>
            <a:endParaRPr lang="en-GB" b="1" dirty="0">
              <a:solidFill>
                <a:srgbClr val="30303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5BB4BB-FEF7-C265-34AF-2E8348E975AC}"/>
              </a:ext>
            </a:extLst>
          </p:cNvPr>
          <p:cNvSpPr txBox="1"/>
          <p:nvPr/>
        </p:nvSpPr>
        <p:spPr>
          <a:xfrm>
            <a:off x="8806671" y="3436716"/>
            <a:ext cx="2180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303030"/>
                </a:solidFill>
              </a:rPr>
              <a:t>b)</a:t>
            </a:r>
            <a:endParaRPr lang="en-GB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87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52C1A4-8FDB-DA47-2949-901790A69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has a potential for longitudinal diagnostics for high energy future colliders (CLIC, ILC, </a:t>
            </a:r>
            <a:r>
              <a:rPr lang="en-US" dirty="0" err="1"/>
              <a:t>FCCee</a:t>
            </a:r>
            <a:r>
              <a:rPr lang="en-US" dirty="0"/>
              <a:t>), but models predict large differences in photon yield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95B938-EA91-2B5D-70D2-071C3259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light yield: not measured to date!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D14A8-5A81-BC73-4357-A3203FD86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243C-215D-AB71-1846-CF75E045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783D-1509-5590-1EC2-72BA90C7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Google Shape;124;p19">
            <a:extLst>
              <a:ext uri="{FF2B5EF4-FFF2-40B4-BE49-F238E27FC236}">
                <a16:creationId xmlns:a16="http://schemas.microsoft.com/office/drawing/2014/main" id="{C372F111-6020-92F7-A99F-5BF45DDF6EF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13624" y="2718695"/>
            <a:ext cx="7364751" cy="34197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9029FB-5A5B-1607-3B79-C734FBE42191}"/>
              </a:ext>
            </a:extLst>
          </p:cNvPr>
          <p:cNvCxnSpPr>
            <a:cxnSpLocks/>
          </p:cNvCxnSpPr>
          <p:nvPr/>
        </p:nvCxnSpPr>
        <p:spPr>
          <a:xfrm>
            <a:off x="5537165" y="3111123"/>
            <a:ext cx="0" cy="439200"/>
          </a:xfrm>
          <a:prstGeom prst="straightConnector1">
            <a:avLst/>
          </a:prstGeom>
          <a:ln w="41275">
            <a:solidFill>
              <a:srgbClr val="92D050"/>
            </a:solidFill>
            <a:rou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3E9FF3-97D2-BD51-945D-74FADE59A59D}"/>
                  </a:ext>
                </a:extLst>
              </p:cNvPr>
              <p:cNvSpPr/>
              <p:nvPr/>
            </p:nvSpPr>
            <p:spPr>
              <a:xfrm>
                <a:off x="5132120" y="2626943"/>
                <a:ext cx="810090" cy="432047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1/</m:t>
                      </m:r>
                      <m:r>
                        <m:rPr>
                          <m:sty m:val="p"/>
                        </m:rP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3E9FF3-97D2-BD51-945D-74FADE59A5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120" y="2626943"/>
                <a:ext cx="810090" cy="432047"/>
              </a:xfrm>
              <a:prstGeom prst="rect">
                <a:avLst/>
              </a:prstGeom>
              <a:blipFill>
                <a:blip r:embed="rId3"/>
                <a:stretch>
                  <a:fillRect b="-56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D10DC2B-18D7-18B6-3F6B-7500DBCA3BB6}"/>
              </a:ext>
            </a:extLst>
          </p:cNvPr>
          <p:cNvCxnSpPr>
            <a:cxnSpLocks/>
          </p:cNvCxnSpPr>
          <p:nvPr/>
        </p:nvCxnSpPr>
        <p:spPr>
          <a:xfrm>
            <a:off x="8254440" y="3249304"/>
            <a:ext cx="0" cy="439200"/>
          </a:xfrm>
          <a:prstGeom prst="straightConnector1">
            <a:avLst/>
          </a:prstGeom>
          <a:ln w="41275">
            <a:solidFill>
              <a:srgbClr val="C00000"/>
            </a:solidFill>
            <a:rou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B514C4A-A5CC-C8FD-7455-546A0853B60E}"/>
                  </a:ext>
                </a:extLst>
              </p:cNvPr>
              <p:cNvSpPr/>
              <p:nvPr/>
            </p:nvSpPr>
            <p:spPr>
              <a:xfrm>
                <a:off x="7849395" y="2609163"/>
                <a:ext cx="810090" cy="43204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l-GR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AT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B514C4A-A5CC-C8FD-7455-546A0853B6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395" y="2609163"/>
                <a:ext cx="810090" cy="432047"/>
              </a:xfrm>
              <a:prstGeom prst="rect">
                <a:avLst/>
              </a:prstGeom>
              <a:blipFill>
                <a:blip r:embed="rId4"/>
                <a:stretch>
                  <a:fillRect b="-56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0872676-CA81-545C-60CE-4A2698D9EB6C}"/>
              </a:ext>
            </a:extLst>
          </p:cNvPr>
          <p:cNvSpPr txBox="1"/>
          <p:nvPr/>
        </p:nvSpPr>
        <p:spPr>
          <a:xfrm>
            <a:off x="633483" y="2926457"/>
            <a:ext cx="1440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">
                <a:latin typeface="+mj-lt"/>
                <a:ea typeface="Times New Roman"/>
                <a:cs typeface="Times New Roman"/>
                <a:sym typeface="Times New Roman"/>
              </a:rPr>
              <a:t>γ </a:t>
            </a:r>
            <a:r>
              <a:rPr lang="pl" dirty="0">
                <a:latin typeface="+mj-lt"/>
                <a:ea typeface="Times New Roman"/>
                <a:cs typeface="Times New Roman"/>
                <a:sym typeface="Times New Roman"/>
              </a:rPr>
              <a:t>≈ 88000</a:t>
            </a:r>
            <a:endParaRPr lang="en-US" dirty="0">
              <a:latin typeface="+mj-lt"/>
              <a:ea typeface="Times New Roman"/>
              <a:cs typeface="Times New Roman"/>
              <a:sym typeface="Times New Roman"/>
            </a:endParaRPr>
          </a:p>
          <a:p>
            <a:r>
              <a:rPr lang="en-US" dirty="0">
                <a:latin typeface="+mj-lt"/>
                <a:cs typeface="Times New Roman"/>
                <a:sym typeface="Times New Roman"/>
              </a:rPr>
              <a:t>h = 1 cm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129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4DFDD1-A418-D0CE-A569-1EFCCEDE4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 BI and collaborators established a comprehensive study on </a:t>
            </a:r>
            <a:r>
              <a:rPr lang="en-US" dirty="0" err="1"/>
              <a:t>ChDR</a:t>
            </a:r>
            <a:r>
              <a:rPr lang="en-US" dirty="0"/>
              <a:t> for beam instrumentation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Observation  / characterization of coherent / incoherent </a:t>
            </a:r>
            <a:r>
              <a:rPr lang="en-US" sz="1800" b="0" dirty="0" err="1"/>
              <a:t>ChDR</a:t>
            </a:r>
            <a:r>
              <a:rPr lang="en-US" sz="1800" b="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CESR (Cornell University): first observation of incoherent </a:t>
            </a:r>
            <a:r>
              <a:rPr lang="en-US" sz="1500" dirty="0" err="1"/>
              <a:t>ChDR</a:t>
            </a:r>
            <a:r>
              <a:rPr lang="en-US" sz="1500" dirty="0"/>
              <a:t> (2017)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b="0" dirty="0"/>
              <a:t>CLEAR (CERN): incoherent / coherent photon yield studies (2018 -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ATF2 (KEK): incoherent light yield (present)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b="0" dirty="0"/>
              <a:t>Tomsk Microtron (Tomsk): far-IR </a:t>
            </a:r>
            <a:r>
              <a:rPr lang="en-US" sz="1500" b="0" dirty="0" err="1"/>
              <a:t>ChDR</a:t>
            </a:r>
            <a:r>
              <a:rPr lang="en-US" sz="1500" b="0" dirty="0"/>
              <a:t> </a:t>
            </a:r>
            <a:r>
              <a:rPr lang="en-US" sz="1500" b="0" dirty="0" err="1"/>
              <a:t>superradiant</a:t>
            </a:r>
            <a:r>
              <a:rPr lang="en-US" sz="1500" b="0" dirty="0"/>
              <a:t> emission (2020)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Diamond Light Source (UK): coherent and incoherent </a:t>
            </a:r>
            <a:r>
              <a:rPr lang="en-US" sz="1500" dirty="0" err="1"/>
              <a:t>ChDR</a:t>
            </a:r>
            <a:r>
              <a:rPr lang="en-US" sz="1500" dirty="0"/>
              <a:t> (2018-2019)</a:t>
            </a:r>
            <a:endParaRPr lang="en-US" sz="15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Beam diagnostics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ATF2 (KEK): transverse beam profile (2018-2019)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CLEAR (CERN) and CLARA (Daresbury UK): bunch length via incoherent </a:t>
            </a:r>
            <a:r>
              <a:rPr lang="en-US" sz="1500" dirty="0" err="1"/>
              <a:t>ChDR</a:t>
            </a:r>
            <a:r>
              <a:rPr lang="en-US" sz="1500" dirty="0"/>
              <a:t> (2018-present)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CLEAR and AWAKE (CERN): beam position via coherent radiation (2018 -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Diamond Light Source (UK): incoherent BPM (2022 -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5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CCAA66-DE1F-C4F5-2F13-8AEA06A2E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</a:t>
            </a:r>
            <a:r>
              <a:rPr lang="en-US" dirty="0" err="1"/>
              <a:t>ChDR</a:t>
            </a:r>
            <a:r>
              <a:rPr lang="en-US" dirty="0"/>
              <a:t> experiments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C1560-EDD0-44D0-0CCE-78B9EC641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B8F78-F7E9-44FC-FA6B-41F9CB9E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18FD9-9F2A-5A68-7A8C-7C195E6DF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5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4DFDD1-A418-D0CE-A569-1EFCCEDE4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 BI and collaborators established a comprehensive study on </a:t>
            </a:r>
            <a:r>
              <a:rPr lang="en-US" dirty="0" err="1"/>
              <a:t>ChDR</a:t>
            </a:r>
            <a:r>
              <a:rPr lang="en-US" dirty="0"/>
              <a:t> for beam instrumentation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Observation  / characterization of coherent / incoherent </a:t>
            </a:r>
            <a:r>
              <a:rPr lang="en-US" sz="1800" b="0" dirty="0" err="1"/>
              <a:t>ChDR</a:t>
            </a:r>
            <a:r>
              <a:rPr lang="en-US" sz="1800" b="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CESR (Cornell University): first observation of incoherent </a:t>
            </a:r>
            <a:r>
              <a:rPr lang="en-US" sz="1500" dirty="0" err="1"/>
              <a:t>ChDR</a:t>
            </a:r>
            <a:r>
              <a:rPr lang="en-US" sz="1500" dirty="0"/>
              <a:t> (2017)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b="0" dirty="0"/>
              <a:t>CLEAR (CERN): incoherent / coherent photon yield studies (2018 -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>
                <a:highlight>
                  <a:srgbClr val="FFFF00"/>
                </a:highlight>
              </a:rPr>
              <a:t>ATF2 (KEK): incoherent light yield (present)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b="0" dirty="0"/>
              <a:t>Tomsk Microtron (Tomsk): far-IR </a:t>
            </a:r>
            <a:r>
              <a:rPr lang="en-US" sz="1500" b="0" dirty="0" err="1"/>
              <a:t>ChDR</a:t>
            </a:r>
            <a:r>
              <a:rPr lang="en-US" sz="1500" b="0" dirty="0"/>
              <a:t> </a:t>
            </a:r>
            <a:r>
              <a:rPr lang="en-US" sz="1500" b="0" dirty="0" err="1"/>
              <a:t>superradiant</a:t>
            </a:r>
            <a:r>
              <a:rPr lang="en-US" sz="1500" b="0" dirty="0"/>
              <a:t> emission (2020)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Diamond Light Source (UK): coherent and incoherent </a:t>
            </a:r>
            <a:r>
              <a:rPr lang="en-US" sz="1500" dirty="0" err="1"/>
              <a:t>ChDR</a:t>
            </a:r>
            <a:r>
              <a:rPr lang="en-US" sz="1500" dirty="0"/>
              <a:t> (2018-2019)</a:t>
            </a:r>
            <a:endParaRPr lang="en-US" sz="15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Beam diagnostics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ATF2 (KEK): transverse beam profile (2018-2019)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CLEAR (CERN) and CLARA (Daresbury UK): bunch length via incoherent </a:t>
            </a:r>
            <a:r>
              <a:rPr lang="en-US" sz="1500" dirty="0" err="1"/>
              <a:t>ChDR</a:t>
            </a:r>
            <a:r>
              <a:rPr lang="en-US" sz="1500" dirty="0"/>
              <a:t> (2018-present)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CLEAR and AWAKE (CERN): beam position via coherent radiation (2018 -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Diamond Light Source (UK): incoherent BPM (2022 - present)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5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CCAA66-DE1F-C4F5-2F13-8AEA06A2E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</a:t>
            </a:r>
            <a:r>
              <a:rPr lang="en-US" dirty="0" err="1"/>
              <a:t>ChDR</a:t>
            </a:r>
            <a:r>
              <a:rPr lang="en-US" dirty="0"/>
              <a:t> experiments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C1560-EDD0-44D0-0CCE-78B9EC641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B8F78-F7E9-44FC-FA6B-41F9CB9E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18FD9-9F2A-5A68-7A8C-7C195E6DF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41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52C1A4-8FDB-DA47-2949-901790A69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8276"/>
            <a:ext cx="11376024" cy="4608512"/>
          </a:xfrm>
        </p:spPr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has a potential for longitudinal diagnostics for high energy future colliders (</a:t>
            </a:r>
            <a:r>
              <a:rPr lang="en-US" dirty="0" err="1"/>
              <a:t>FCCee</a:t>
            </a:r>
            <a:r>
              <a:rPr lang="en-US" dirty="0"/>
              <a:t>,…), but incoherent light yield not known precisely …challenging measurement!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At moderate </a:t>
            </a:r>
            <a:r>
              <a:rPr lang="en-US" dirty="0">
                <a:latin typeface="Symbol" panose="05050102010706020507" pitchFamily="18" charset="2"/>
              </a:rPr>
              <a:t>g </a:t>
            </a:r>
            <a:r>
              <a:rPr lang="en-US" dirty="0"/>
              <a:t>(GeV), impact parameter is limited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Imperative to avoid spurious photons:</a:t>
            </a:r>
          </a:p>
          <a:p>
            <a:pPr marL="990900" lvl="2" indent="-342900"/>
            <a:r>
              <a:rPr lang="en-US" dirty="0">
                <a:latin typeface="+mj-lt"/>
              </a:rPr>
              <a:t>Cherenkov from beam halo</a:t>
            </a:r>
          </a:p>
          <a:p>
            <a:pPr marL="990900" lvl="2" indent="-342900"/>
            <a:r>
              <a:rPr lang="en-US" dirty="0">
                <a:latin typeface="+mj-lt"/>
              </a:rPr>
              <a:t>synchrotron radiation</a:t>
            </a:r>
            <a:endParaRPr lang="en-GB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95B938-EA91-2B5D-70D2-071C3259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yield at ATF2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D14A8-5A81-BC73-4357-A3203FD86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243C-215D-AB71-1846-CF75E045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783D-1509-5590-1EC2-72BA90C7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60FF7A3A-CC39-96BE-1F89-D902EAC87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27540"/>
            <a:ext cx="6002470" cy="374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54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C6B92E-06C4-17A2-D427-FB0A80827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</a:t>
            </a:r>
            <a:r>
              <a:rPr lang="en-US" dirty="0" err="1"/>
              <a:t>ChDR</a:t>
            </a:r>
            <a:r>
              <a:rPr lang="en-US" dirty="0"/>
              <a:t> at ATF2 -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C4BDE-711F-69A9-7D0F-354C972D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E9D37-42F1-2D11-136A-558D2573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Mazzoni | ChDR studies at ATF2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BED4-209E-5861-0D13-7AA0B5BB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4C3BC85-BCE8-3565-4E83-3D088DCBDC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333" y="1592263"/>
            <a:ext cx="10751334" cy="4608512"/>
          </a:xfrm>
        </p:spPr>
      </p:pic>
    </p:spTree>
    <p:extLst>
      <p:ext uri="{BB962C8B-B14F-4D97-AF65-F5344CB8AC3E}">
        <p14:creationId xmlns:p14="http://schemas.microsoft.com/office/powerpoint/2010/main" val="3176709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1989</TotalTime>
  <Words>1222</Words>
  <Application>Microsoft Office PowerPoint</Application>
  <PresentationFormat>Widescreen</PresentationFormat>
  <Paragraphs>178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Corbel</vt:lpstr>
      <vt:lpstr>Symbol</vt:lpstr>
      <vt:lpstr>Office Theme</vt:lpstr>
      <vt:lpstr>Status of the ChDR R&amp;D at ATF2</vt:lpstr>
      <vt:lpstr>The context: Optical Diffraction radiation</vt:lpstr>
      <vt:lpstr>Cherenkov Diffraction Radiation (ChDR)</vt:lpstr>
      <vt:lpstr>ChDR in realistic geometries </vt:lpstr>
      <vt:lpstr>Incoherent ChDR light yield: not measured to date!</vt:lpstr>
      <vt:lpstr>Overview of ChDR experiments</vt:lpstr>
      <vt:lpstr>Overview of ChDR experiments</vt:lpstr>
      <vt:lpstr>Incoherent ChDR yield at ATF2</vt:lpstr>
      <vt:lpstr>Incoherent ChDR at ATF2 - setup</vt:lpstr>
      <vt:lpstr>Incoherent ChDR at ATF2 - setup</vt:lpstr>
      <vt:lpstr>Summary of June tests</vt:lpstr>
      <vt:lpstr>Summary of June tests</vt:lpstr>
      <vt:lpstr>Possible upgrade of ChDR setup</vt:lpstr>
      <vt:lpstr>Possible upgrade of ChDR setup</vt:lpstr>
      <vt:lpstr>Possible upgrade of ChDR setup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88</cp:revision>
  <dcterms:created xsi:type="dcterms:W3CDTF">2023-09-19T13:50:59Z</dcterms:created>
  <dcterms:modified xsi:type="dcterms:W3CDTF">2023-12-13T08:38:33Z</dcterms:modified>
</cp:coreProperties>
</file>