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96" r:id="rId2"/>
    <p:sldId id="297" r:id="rId3"/>
    <p:sldId id="298" r:id="rId4"/>
    <p:sldId id="299" r:id="rId5"/>
    <p:sldId id="300" r:id="rId6"/>
    <p:sldId id="301" r:id="rId7"/>
    <p:sldId id="302" r:id="rId8"/>
    <p:sldId id="303" r:id="rId9"/>
    <p:sldId id="304" r:id="rId10"/>
    <p:sldId id="28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22"/>
    <p:restoredTop sz="55037"/>
  </p:normalViewPr>
  <p:slideViewPr>
    <p:cSldViewPr snapToGrid="0" snapToObjects="1">
      <p:cViewPr varScale="1">
        <p:scale>
          <a:sx n="48" d="100"/>
          <a:sy n="48" d="100"/>
        </p:scale>
        <p:origin x="2272"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12/13/23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12/13/23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A" dirty="0"/>
              <a:t>- Ultra-low is what we call the optics that operates with 4 times smaller IP vertical beta function compared to the nominal optics.</a:t>
            </a:r>
          </a:p>
          <a:p>
            <a:endParaRPr lang="en-UA" dirty="0"/>
          </a:p>
          <a:p>
            <a:r>
              <a:rPr lang="en-UA" dirty="0"/>
              <a:t>- This is done to have a higher chromaticity in the beamline and approach the ones at CLIC.</a:t>
            </a:r>
          </a:p>
          <a:p>
            <a:r>
              <a:rPr lang="en-UA" dirty="0"/>
              <a:t>	Doing so brings us the similar tuning difficulties we are going to face with CLIC.</a:t>
            </a:r>
          </a:p>
          <a:p>
            <a:r>
              <a:rPr lang="en-UA" dirty="0"/>
              <a:t>	*Just to recall, the nominal optics was designed to face the ssimilar tuning chall</a:t>
            </a:r>
            <a:r>
              <a:rPr lang="en-GB" dirty="0"/>
              <a:t>e</a:t>
            </a:r>
            <a:r>
              <a:rPr lang="en-UA" dirty="0"/>
              <a:t>nges as at ILC</a:t>
            </a:r>
          </a:p>
          <a:p>
            <a:r>
              <a:rPr lang="en-UA" dirty="0"/>
              <a:t>	The key values are shown in the Table here.</a:t>
            </a:r>
          </a:p>
          <a:p>
            <a:endParaRPr lang="en-UA" dirty="0"/>
          </a:p>
          <a:p>
            <a:r>
              <a:rPr lang="en-UA" dirty="0"/>
              <a:t>- From the previous experience and the related studies, we figured out that tuning 1 times 0.25 optics would be extremely challenging because of the impact of multipolar errors, so we made the horizontal beta function 25 larger. </a:t>
            </a:r>
          </a:p>
          <a:p>
            <a:r>
              <a:rPr lang="en-UA" dirty="0"/>
              <a:t>	So, when I mention Ultra-low tuning further on, I mean the tuning of the optics denoted as 25beta_x times 0.25beta_y</a:t>
            </a:r>
          </a:p>
          <a:p>
            <a:endParaRPr lang="en-UA" dirty="0"/>
          </a:p>
          <a:p>
            <a:r>
              <a:rPr lang="en-UA" dirty="0"/>
              <a:t>- Similarly, to tackle the third aberrations, a pair of octupoles was installed in the lattice.</a:t>
            </a:r>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775356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A" dirty="0"/>
              <a:t>- Since, we talk about the small beam size tuning, the Ultra-low tuning procedure is similar to the Nominal optics tuning.</a:t>
            </a:r>
          </a:p>
          <a:p>
            <a:endParaRPr lang="en-UA" dirty="0"/>
          </a:p>
          <a:p>
            <a:r>
              <a:rPr lang="en-UA" dirty="0"/>
              <a:t>- So, it typically would mean a dedicated tuning week, where we setup the optics on Monday and proceed with the tuning until Friday.</a:t>
            </a:r>
          </a:p>
          <a:p>
            <a:r>
              <a:rPr lang="en-UA" dirty="0"/>
              <a:t>	In particular that includes: Machine preparations: startup, DR tuning, BPMs calibrations etc. (1-2 shifts)</a:t>
            </a:r>
          </a:p>
          <a:p>
            <a:r>
              <a:rPr lang="en-UA" dirty="0"/>
              <a:t>	FFS tuning: orbit and dispersion correction; Carbon wire scans and optics matching, BBA,and IPBSM setup (1-2 shifts)</a:t>
            </a:r>
          </a:p>
          <a:p>
            <a:r>
              <a:rPr lang="en-UA" dirty="0"/>
              <a:t>	And then the beam size tuning with IPBSM using linear, nonlinear knobs and potentially octupoles. ()</a:t>
            </a:r>
          </a:p>
          <a:p>
            <a:endParaRPr lang="en-UA" dirty="0"/>
          </a:p>
          <a:p>
            <a:r>
              <a:rPr lang="en-UA" dirty="0"/>
              <a:t>-When we do the IPBSM tuning, we tune beam typically from micrometer size down to (ideally) tens of nanometers.</a:t>
            </a:r>
          </a:p>
          <a:p>
            <a:r>
              <a:rPr lang="en-UA" dirty="0"/>
              <a:t>	So we utilize several modes, name (2-8, 30, and 174 degree modes) to measure certain beam size ranges. </a:t>
            </a:r>
          </a:p>
          <a:p>
            <a:r>
              <a:rPr lang="en-UA" dirty="0"/>
              <a:t>	A</a:t>
            </a:r>
            <a:r>
              <a:rPr lang="en-GB" dirty="0"/>
              <a:t>l</a:t>
            </a:r>
            <a:r>
              <a:rPr lang="en-UA" dirty="0"/>
              <a:t>so, we evaluate the beam size through measuring the so called modulation, as shown in the plot on the right.</a:t>
            </a:r>
          </a:p>
          <a:p>
            <a:r>
              <a:rPr lang="en-UA" dirty="0"/>
              <a:t>	So, we tune the beam in, for example, 6.4 degree mode, switch to 30 and tune the beam further, same for 174.</a:t>
            </a:r>
          </a:p>
          <a:p>
            <a:r>
              <a:rPr lang="en-UA" dirty="0"/>
              <a:t>	But, from the past experience, the last stage is the hardest one.</a:t>
            </a:r>
          </a:p>
          <a:p>
            <a:endParaRPr lang="en-UA" dirty="0"/>
          </a:p>
          <a:p>
            <a:r>
              <a:rPr lang="en-UA" dirty="0"/>
              <a:t>- Also, in order to minimize the intensity dependance effects, we typically operate at low bunch charge.</a:t>
            </a:r>
          </a:p>
          <a:p>
            <a:r>
              <a:rPr lang="en-UA" dirty="0"/>
              <a:t>	</a:t>
            </a:r>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760733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A" dirty="0"/>
              <a:t>-This plot sums up the tuning  results we had with the Ultra-low. </a:t>
            </a:r>
          </a:p>
          <a:p>
            <a:endParaRPr lang="en-UA" dirty="0"/>
          </a:p>
          <a:p>
            <a:r>
              <a:rPr lang="en-UA" dirty="0"/>
              <a:t>-We had in total 6 Ultra-low campaigns where we did the beam size tuning in period of 2018-2020. </a:t>
            </a:r>
          </a:p>
          <a:p>
            <a:r>
              <a:rPr lang="en-UA" dirty="0"/>
              <a:t>	After 2020, because of Covid pandemic there were no Ultra-low studies at ATF2.</a:t>
            </a:r>
          </a:p>
          <a:p>
            <a:r>
              <a:rPr lang="en-UA" dirty="0"/>
              <a:t>	This December in fact, is the first time since then when we are going to set the Ultra-low optics in the machine. *We are having shifts this Friday.</a:t>
            </a:r>
          </a:p>
          <a:p>
            <a:r>
              <a:rPr lang="en-UA" dirty="0"/>
              <a:t>	</a:t>
            </a:r>
          </a:p>
          <a:p>
            <a:r>
              <a:rPr lang="en-UA" dirty="0"/>
              <a:t>	So, in this plot, I distingvish the results, by whether we managed to switch to 174 mode and whether the modulation was stable to perform the beam tuning or not.</a:t>
            </a:r>
          </a:p>
          <a:p>
            <a:r>
              <a:rPr lang="en-UA" dirty="0"/>
              <a:t>	So, twice out 6 we did not manage to get modulation in 174, twice we switched 174 but modulation was not stable for tuning, and twice we managed to to perform 	the beam size tuning in 174 degree mode.</a:t>
            </a:r>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364006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A" dirty="0"/>
              <a:t>In particular, we managed to tune the beam size down to 50 nm in June 2019.  </a:t>
            </a:r>
          </a:p>
          <a:p>
            <a:r>
              <a:rPr lang="en-UA" dirty="0"/>
              <a:t>It was stabilized at the level of 60 nm for  an extended period of time, as shown on the plot on the right.</a:t>
            </a: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428543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A" dirty="0"/>
              <a:t>Also, few words about the octupoles.</a:t>
            </a:r>
          </a:p>
          <a:p>
            <a:endParaRPr lang="en-UA" dirty="0"/>
          </a:p>
          <a:p>
            <a:r>
              <a:rPr lang="en-UA" dirty="0"/>
              <a:t>As I menstioned already, we had them installed in 2017 with aim to tackle the 3rd order aberrations, particularly with Ultra-low optics.</a:t>
            </a:r>
          </a:p>
          <a:p>
            <a:endParaRPr lang="en-UA" dirty="0"/>
          </a:p>
          <a:p>
            <a:r>
              <a:rPr lang="en-UA" dirty="0"/>
              <a:t>-We repositioned them in 2019 to have a better setup and also tried several alignment techniques:</a:t>
            </a:r>
          </a:p>
          <a:p>
            <a:r>
              <a:rPr lang="en-UA" dirty="0"/>
              <a:t>	We tried alignment using </a:t>
            </a:r>
            <a:r>
              <a:rPr lang="en-GB" dirty="0" err="1"/>
              <a:t>th</a:t>
            </a:r>
            <a:r>
              <a:rPr lang="en-UA" dirty="0"/>
              <a:t>e dipole component in 2017/2018.</a:t>
            </a:r>
          </a:p>
          <a:p>
            <a:r>
              <a:rPr lang="en-UA" dirty="0"/>
              <a:t>	We also tried the alignment using the quadrupolar component in 2019/2020</a:t>
            </a:r>
          </a:p>
          <a:p>
            <a:endParaRPr lang="en-UA" dirty="0"/>
          </a:p>
          <a:p>
            <a:r>
              <a:rPr lang="en-UA" dirty="0"/>
              <a:t>-Simulations show that octupoles impact becomes visible when the beam size is tuned well to around 40 nm. </a:t>
            </a:r>
          </a:p>
          <a:p>
            <a:r>
              <a:rPr lang="en-UA" dirty="0"/>
              <a:t>	That means that before we use them, we need to tune the beam well in 174 degree mode.</a:t>
            </a:r>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6546435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A"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2748436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BBE0804-772E-9949-8406-7BEF1F16275B}" type="datetime4">
              <a:rPr lang="en-US" smtClean="0"/>
              <a:t>December 13, 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 Pastushenko | ATF2 Ultra-low optics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1F91DB0F-905D-9E4A-BB95-CF72E2EFC76D}" type="datetime4">
              <a:rPr lang="en-US" smtClean="0"/>
              <a:t>December 13, 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 Pastushenko | ATF2 Ultra-low optics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087E5B5A-F0C6-5D4D-B5B6-2DCA4B055C8C}" type="datetime4">
              <a:rPr lang="en-US" smtClean="0"/>
              <a:t>December 13, 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 Pastushenko | ATF2 Ultra-low optics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A2DE10A-F68C-C34D-90BE-BDFB76276142}" type="datetime4">
              <a:rPr lang="en-US" smtClean="0"/>
              <a:t>December 13, 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A. Pastushenko | ATF2 Ultra-low optics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13AF28AD-2BE9-7946-BF59-4F5A815ACE6B}" type="datetime4">
              <a:rPr lang="en-US" smtClean="0"/>
              <a:t>December 13, 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 Pastushenko | ATF2 Ultra-low optics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C2F50371-2E03-0D43-AD2D-EC415BCF1303}" type="datetime4">
              <a:rPr lang="en-US" smtClean="0"/>
              <a:t>December 13, 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 Pastushenko | ATF2 Ultra-low optics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0A3B67F6-E44B-B647-A657-80DF4B0BDEC0}" type="datetime4">
              <a:rPr lang="en-US" smtClean="0"/>
              <a:t>December 13, 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 Pastushenko | ATF2 Ultra-low optics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331E71D-697D-904B-A334-D1D95EB7AC0A}" type="datetime4">
              <a:rPr lang="en-US" smtClean="0"/>
              <a:t>December 13, 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 Pastushenko | ATF2 Ultra-low optics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D9B34AD4-81A6-5D4C-B9E3-FB44E92651F3}" type="datetime4">
              <a:rPr lang="en-US" smtClean="0"/>
              <a:t>December 13, 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A. Pastushenko | ATF2 Ultra-low optics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C4DE1D43-B353-3E40-A47E-D5BDAB9CBD87}" type="datetime4">
              <a:rPr lang="en-US" smtClean="0"/>
              <a:t>December 13, 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A. Pastushenko | ATF2 Ultra-low optics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99E076FD-FB71-F440-8EA7-B24720292E19}" type="datetime4">
              <a:rPr lang="en-US" smtClean="0"/>
              <a:t>December 13, 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A. Pastushenko | ATF2 Ultra-low optics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E153BED-6BBE-4A41-8025-E74BE924A4EA}" type="datetime4">
              <a:rPr lang="en-US" smtClean="0"/>
              <a:t>December 13, 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A. Pastushenko | ATF2 Ultra-low optics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52D82AA-7C5B-8A47-A0E7-71EAE8DED648}" type="datetime4">
              <a:rPr lang="en-US" smtClean="0"/>
              <a:t>December 13, 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 Pastushenko | ATF2 Ultra-low optics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1F562C4-2268-6C4A-BE8E-EC2F81542151}" type="datetime4">
              <a:rPr lang="en-US" smtClean="0"/>
              <a:t>December 13, 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 Pastushenko | ATF2 Ultra-low optics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73E1356-F6D1-4049-808E-48E0CB862610}" type="datetime4">
              <a:rPr lang="en-US" smtClean="0"/>
              <a:t>December 13, 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 Pastushenko | ATF2 Ultra-low optics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2D85FC0-D6B0-3240-996E-3692D2D3A5BA}" type="datetime4">
              <a:rPr lang="en-US" smtClean="0"/>
              <a:t>December 13, 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 Pastushenko | ATF2 Ultra-low optics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9754FB79-7611-1B4C-BF32-FCC06D590251}" type="datetime4">
              <a:rPr lang="en-US" smtClean="0"/>
              <a:t>December 13, 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A. Pastushenko | ATF2 Ultra-low optics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994DD8C8-00F9-AD43-B0E5-CF0CA4EC4312}" type="datetime4">
              <a:rPr lang="en-US" smtClean="0"/>
              <a:t>December 13, 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A. Pastushenko | ATF2 Ultra-low optics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fld id="{6C55572B-04BD-A945-9DFC-28E144221F32}" type="datetime4">
              <a:rPr lang="en-US" smtClean="0"/>
              <a:t>December 13, 2023</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US"/>
              <a:t>A. Pastushenko | ATF2 Ultra-low optics</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sldNum="0"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GB" dirty="0"/>
              <a:t>Ultra low beta* optics at ATF2: status and plans</a:t>
            </a:r>
            <a:br>
              <a:rPr lang="en-GB" dirty="0"/>
            </a:br>
            <a:r>
              <a:rPr lang="en-GB" sz="2400" b="0" dirty="0"/>
              <a:t>CLIC Mini Week, December 11-13, 2023</a:t>
            </a:r>
            <a:endParaRPr lang="en-GB" b="0"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Andrii Pastushenko</a:t>
            </a:r>
          </a:p>
          <a:p>
            <a:r>
              <a:rPr lang="en-GB" dirty="0"/>
              <a:t>13/12/2023</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AEA49BC-C0EA-81BA-2505-CC54E83239B4}"/>
              </a:ext>
            </a:extLst>
          </p:cNvPr>
          <p:cNvSpPr>
            <a:spLocks noGrp="1"/>
          </p:cNvSpPr>
          <p:nvPr>
            <p:ph type="title"/>
          </p:nvPr>
        </p:nvSpPr>
        <p:spPr/>
        <p:txBody>
          <a:bodyPr/>
          <a:lstStyle/>
          <a:p>
            <a:r>
              <a:rPr lang="en-UA" dirty="0"/>
              <a:t>ATF2 Ultra-low β* optics</a:t>
            </a:r>
          </a:p>
        </p:txBody>
      </p:sp>
      <p:sp>
        <p:nvSpPr>
          <p:cNvPr id="4" name="Date Placeholder 3">
            <a:extLst>
              <a:ext uri="{FF2B5EF4-FFF2-40B4-BE49-F238E27FC236}">
                <a16:creationId xmlns:a16="http://schemas.microsoft.com/office/drawing/2014/main" id="{83575489-CC06-25C9-905D-944B41D16086}"/>
              </a:ext>
            </a:extLst>
          </p:cNvPr>
          <p:cNvSpPr>
            <a:spLocks noGrp="1"/>
          </p:cNvSpPr>
          <p:nvPr>
            <p:ph type="dt" sz="half" idx="10"/>
          </p:nvPr>
        </p:nvSpPr>
        <p:spPr/>
        <p:txBody>
          <a:bodyPr/>
          <a:lstStyle/>
          <a:p>
            <a:fld id="{2E032539-E036-CD4C-89D9-412B5EF79B8F}" type="datetime4">
              <a:rPr lang="en-US" smtClean="0"/>
              <a:t>December 13, 2023</a:t>
            </a:fld>
            <a:endParaRPr lang="en-US" dirty="0"/>
          </a:p>
        </p:txBody>
      </p:sp>
      <p:sp>
        <p:nvSpPr>
          <p:cNvPr id="5" name="Footer Placeholder 4">
            <a:extLst>
              <a:ext uri="{FF2B5EF4-FFF2-40B4-BE49-F238E27FC236}">
                <a16:creationId xmlns:a16="http://schemas.microsoft.com/office/drawing/2014/main" id="{570A5BB3-418A-96F3-CCCA-E78DFBE0965F}"/>
              </a:ext>
            </a:extLst>
          </p:cNvPr>
          <p:cNvSpPr>
            <a:spLocks noGrp="1"/>
          </p:cNvSpPr>
          <p:nvPr>
            <p:ph type="ftr" sz="quarter" idx="11"/>
          </p:nvPr>
        </p:nvSpPr>
        <p:spPr/>
        <p:txBody>
          <a:bodyPr/>
          <a:lstStyle/>
          <a:p>
            <a:r>
              <a:rPr lang="en-US"/>
              <a:t>A. Pastushenko | ATF2 Ultra-low optics</a:t>
            </a:r>
            <a:endParaRPr lang="en-US" dirty="0"/>
          </a:p>
        </p:txBody>
      </p:sp>
      <p:pic>
        <p:nvPicPr>
          <p:cNvPr id="7" name="Picture 6">
            <a:extLst>
              <a:ext uri="{FF2B5EF4-FFF2-40B4-BE49-F238E27FC236}">
                <a16:creationId xmlns:a16="http://schemas.microsoft.com/office/drawing/2014/main" id="{2FBE88AC-FA14-52B0-51DB-AB69EA6EB16D}"/>
              </a:ext>
            </a:extLst>
          </p:cNvPr>
          <p:cNvPicPr>
            <a:picLocks noChangeAspect="1"/>
          </p:cNvPicPr>
          <p:nvPr/>
        </p:nvPicPr>
        <p:blipFill>
          <a:blip r:embed="rId3">
            <a:lum/>
            <a:alphaModFix/>
          </a:blip>
          <a:srcRect/>
          <a:stretch>
            <a:fillRect/>
          </a:stretch>
        </p:blipFill>
        <p:spPr>
          <a:xfrm>
            <a:off x="664196" y="906464"/>
            <a:ext cx="5435201" cy="2915426"/>
          </a:xfrm>
          <a:prstGeom prst="rect">
            <a:avLst/>
          </a:prstGeom>
          <a:noFill/>
          <a:ln cap="rnd">
            <a:noFill/>
          </a:ln>
        </p:spPr>
      </p:pic>
      <p:pic>
        <p:nvPicPr>
          <p:cNvPr id="9" name="Picture 8">
            <a:extLst>
              <a:ext uri="{FF2B5EF4-FFF2-40B4-BE49-F238E27FC236}">
                <a16:creationId xmlns:a16="http://schemas.microsoft.com/office/drawing/2014/main" id="{FD9275A8-E409-C05D-F810-74D7AA8FBA88}"/>
              </a:ext>
            </a:extLst>
          </p:cNvPr>
          <p:cNvPicPr>
            <a:picLocks noChangeAspect="1"/>
          </p:cNvPicPr>
          <p:nvPr/>
        </p:nvPicPr>
        <p:blipFill>
          <a:blip r:embed="rId4">
            <a:lum/>
            <a:alphaModFix/>
          </a:blip>
          <a:srcRect/>
          <a:stretch>
            <a:fillRect/>
          </a:stretch>
        </p:blipFill>
        <p:spPr>
          <a:xfrm>
            <a:off x="407988" y="3821890"/>
            <a:ext cx="5757085" cy="2337463"/>
          </a:xfrm>
          <a:prstGeom prst="rect">
            <a:avLst/>
          </a:prstGeom>
          <a:noFill/>
          <a:ln cap="rnd">
            <a:noFill/>
          </a:ln>
        </p:spPr>
      </p:pic>
      <p:sp>
        <p:nvSpPr>
          <p:cNvPr id="10" name="Freeform 9">
            <a:extLst>
              <a:ext uri="{FF2B5EF4-FFF2-40B4-BE49-F238E27FC236}">
                <a16:creationId xmlns:a16="http://schemas.microsoft.com/office/drawing/2014/main" id="{9D1ADE04-0515-4152-3F69-1C49D32278A6}"/>
              </a:ext>
            </a:extLst>
          </p:cNvPr>
          <p:cNvSpPr/>
          <p:nvPr/>
        </p:nvSpPr>
        <p:spPr>
          <a:xfrm>
            <a:off x="407988" y="5486400"/>
            <a:ext cx="5688012" cy="26323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8360" cap="rnd">
            <a:solidFill>
              <a:srgbClr val="ED1E15">
                <a:alpha val="50000"/>
              </a:srgbClr>
            </a:solidFill>
            <a:prstDash val="solid"/>
          </a:ln>
        </p:spPr>
        <p:txBody>
          <a:bodyPr vert="horz" wrap="none" lIns="90000" tIns="45000" rIns="90000" bIns="45000" anchor="ctr" anchorCtr="0" compatLnSpc="0">
            <a:noAutofit/>
          </a:bodyPr>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PingFang SC" pitchFamily="2"/>
              <a:cs typeface="Arial Unicode MS" pitchFamily="2"/>
            </a:endParaRPr>
          </a:p>
        </p:txBody>
      </p:sp>
      <p:sp>
        <p:nvSpPr>
          <p:cNvPr id="11" name="TextBox 10">
            <a:extLst>
              <a:ext uri="{FF2B5EF4-FFF2-40B4-BE49-F238E27FC236}">
                <a16:creationId xmlns:a16="http://schemas.microsoft.com/office/drawing/2014/main" id="{0BFC2FEA-EA46-5AA2-0AD2-3F50ABEFE781}"/>
              </a:ext>
            </a:extLst>
          </p:cNvPr>
          <p:cNvSpPr txBox="1"/>
          <p:nvPr/>
        </p:nvSpPr>
        <p:spPr>
          <a:xfrm>
            <a:off x="6432683" y="1736229"/>
            <a:ext cx="5244667" cy="3385542"/>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A" sz="2000" dirty="0"/>
              <a:t>Ultra low β* (0.25 β*</a:t>
            </a:r>
            <a:r>
              <a:rPr lang="en-UA" sz="2000" baseline="-25000" dirty="0"/>
              <a:t>y</a:t>
            </a:r>
            <a:r>
              <a:rPr lang="en-UA" sz="2000" dirty="0"/>
              <a:t>)</a:t>
            </a:r>
            <a:r>
              <a:rPr lang="en-GB" sz="2000" b="0" i="0" u="none" strike="noStrike" kern="1200" cap="none" dirty="0">
                <a:ln>
                  <a:noFill/>
                </a:ln>
                <a:ea typeface="PingFang SC" pitchFamily="2"/>
                <a:cs typeface="Arial Unicode MS" pitchFamily="2"/>
              </a:rPr>
              <a:t> optics aims to test the FFS tunability at </a:t>
            </a:r>
            <a:r>
              <a:rPr lang="en-GB" sz="2000" b="1" i="0" u="none" strike="noStrike" kern="1200" cap="none" dirty="0">
                <a:ln>
                  <a:noFill/>
                </a:ln>
                <a:ea typeface="PingFang SC" pitchFamily="2"/>
                <a:cs typeface="Arial Unicode MS" pitchFamily="2"/>
              </a:rPr>
              <a:t>higher chromaticity level</a:t>
            </a:r>
            <a:r>
              <a:rPr lang="en-GB" sz="2000" b="0" i="0" u="none" strike="noStrike" kern="1200" cap="none" dirty="0">
                <a:ln>
                  <a:noFill/>
                </a:ln>
                <a:ea typeface="PingFang SC" pitchFamily="2"/>
                <a:cs typeface="Arial Unicode MS" pitchFamily="2"/>
              </a:rPr>
              <a:t>, approaching CLIC ones.</a:t>
            </a:r>
          </a:p>
          <a:p>
            <a:pPr marL="285750" indent="-285750">
              <a:buFont typeface="Arial" panose="020B0604020202020204" pitchFamily="34" charset="0"/>
              <a:buChar char="•"/>
            </a:pPr>
            <a:endParaRPr lang="en-GB" sz="2000" dirty="0">
              <a:ea typeface="PingFang SC" pitchFamily="2"/>
              <a:cs typeface="Arial Unicode MS" pitchFamily="2"/>
            </a:endParaRPr>
          </a:p>
          <a:p>
            <a:pPr marL="285750" indent="-285750">
              <a:buFont typeface="Arial" panose="020B0604020202020204" pitchFamily="34" charset="0"/>
              <a:buChar char="•"/>
            </a:pPr>
            <a:r>
              <a:rPr lang="en-GB" sz="2000" b="0" i="0" u="none" strike="noStrike" kern="1200" cap="none" dirty="0">
                <a:ln>
                  <a:noFill/>
                </a:ln>
                <a:ea typeface="PingFang SC" pitchFamily="2"/>
                <a:cs typeface="Arial Unicode MS" pitchFamily="2"/>
              </a:rPr>
              <a:t>To reduce the </a:t>
            </a:r>
            <a:r>
              <a:rPr lang="en-GB" sz="2000" b="1" i="0" u="none" strike="noStrike" kern="1200" cap="none" dirty="0">
                <a:ln>
                  <a:noFill/>
                </a:ln>
                <a:ea typeface="PingFang SC" pitchFamily="2"/>
                <a:cs typeface="Arial Unicode MS" pitchFamily="2"/>
              </a:rPr>
              <a:t>impact of the multipolar errors</a:t>
            </a:r>
            <a:r>
              <a:rPr lang="en-GB" sz="2000" b="0" i="0" u="none" strike="noStrike" kern="1200" cap="none" dirty="0">
                <a:ln>
                  <a:noFill/>
                </a:ln>
                <a:ea typeface="PingFang SC" pitchFamily="2"/>
                <a:cs typeface="Arial Unicode MS" pitchFamily="2"/>
              </a:rPr>
              <a:t>, the optics runs with larger (25</a:t>
            </a:r>
            <a:r>
              <a:rPr lang="en-GB" sz="2000" b="0" i="0" u="none" strike="noStrike" kern="1200" cap="none" dirty="0">
                <a:ln>
                  <a:noFill/>
                </a:ln>
                <a:ea typeface="Liberation Sans" pitchFamily="34"/>
                <a:cs typeface="Liberation Sans" pitchFamily="34"/>
              </a:rPr>
              <a:t>β</a:t>
            </a:r>
            <a:r>
              <a:rPr lang="en-GB" sz="2000" b="0" i="0" u="none" strike="noStrike" kern="1200" cap="none" baseline="-8000" dirty="0">
                <a:ln>
                  <a:noFill/>
                </a:ln>
                <a:ea typeface="Liberation Sans" pitchFamily="34"/>
                <a:cs typeface="Liberation Sans" pitchFamily="34"/>
              </a:rPr>
              <a:t>x</a:t>
            </a:r>
            <a:r>
              <a:rPr lang="en-GB" sz="2000" b="0" i="0" u="none" strike="noStrike" kern="1200" cap="none" baseline="33000" dirty="0">
                <a:ln>
                  <a:noFill/>
                </a:ln>
                <a:ea typeface="Liberation Sans" pitchFamily="34"/>
                <a:cs typeface="Liberation Sans" pitchFamily="34"/>
              </a:rPr>
              <a:t>*</a:t>
            </a:r>
            <a:r>
              <a:rPr lang="en-GB" sz="2000" b="0" i="0" u="none" strike="noStrike" kern="1200" cap="none" dirty="0">
                <a:ln>
                  <a:noFill/>
                </a:ln>
                <a:ea typeface="PingFang SC" pitchFamily="2"/>
                <a:cs typeface="Arial Unicode MS" pitchFamily="2"/>
              </a:rPr>
              <a:t>) horizontal beta-function.</a:t>
            </a:r>
          </a:p>
          <a:p>
            <a:pPr marL="285750" indent="-285750">
              <a:buFont typeface="Arial" panose="020B0604020202020204" pitchFamily="34" charset="0"/>
              <a:buChar char="•"/>
            </a:pPr>
            <a:endParaRPr lang="en-GB" sz="2000" b="0" i="0" u="none" strike="noStrike" kern="1200" cap="none" dirty="0">
              <a:ln>
                <a:noFill/>
              </a:ln>
              <a:ea typeface="PingFang SC" pitchFamily="2"/>
              <a:cs typeface="Arial Unicode MS" pitchFamily="2"/>
            </a:endParaRPr>
          </a:p>
          <a:p>
            <a:pPr marL="285750" indent="-285750">
              <a:buFont typeface="Arial" panose="020B0604020202020204" pitchFamily="34" charset="0"/>
              <a:buChar char="•"/>
            </a:pPr>
            <a:r>
              <a:rPr lang="en-GB" sz="2000" b="0" i="0" u="none" strike="noStrike" kern="1200" cap="none" dirty="0">
                <a:ln>
                  <a:noFill/>
                </a:ln>
                <a:ea typeface="PingFang SC" pitchFamily="2"/>
                <a:cs typeface="Arial Unicode MS" pitchFamily="2"/>
              </a:rPr>
              <a:t>To tackle the </a:t>
            </a:r>
            <a:r>
              <a:rPr lang="en-GB" sz="2000" b="1" i="0" u="none" strike="noStrike" kern="1200" cap="none" dirty="0">
                <a:ln>
                  <a:noFill/>
                </a:ln>
                <a:ea typeface="PingFang SC" pitchFamily="2"/>
                <a:cs typeface="Arial Unicode MS" pitchFamily="2"/>
              </a:rPr>
              <a:t>3</a:t>
            </a:r>
            <a:r>
              <a:rPr lang="en-GB" sz="2000" b="1" i="0" u="none" strike="noStrike" kern="1200" cap="none" baseline="30000" dirty="0">
                <a:ln>
                  <a:noFill/>
                </a:ln>
                <a:ea typeface="PingFang SC" pitchFamily="2"/>
                <a:cs typeface="Arial Unicode MS" pitchFamily="2"/>
              </a:rPr>
              <a:t>rd</a:t>
            </a:r>
            <a:r>
              <a:rPr lang="en-GB" sz="2000" b="1" i="0" u="none" strike="noStrike" kern="1200" cap="none" baseline="0" dirty="0">
                <a:ln>
                  <a:noFill/>
                </a:ln>
                <a:ea typeface="PingFang SC" pitchFamily="2"/>
                <a:cs typeface="Arial Unicode MS" pitchFamily="2"/>
              </a:rPr>
              <a:t> order aberrations</a:t>
            </a:r>
            <a:r>
              <a:rPr lang="en-GB" sz="2000" b="0" i="0" u="none" strike="noStrike" kern="1200" cap="none" baseline="0" dirty="0">
                <a:ln>
                  <a:noFill/>
                </a:ln>
                <a:ea typeface="PingFang SC" pitchFamily="2"/>
                <a:cs typeface="Arial Unicode MS" pitchFamily="2"/>
              </a:rPr>
              <a:t> a pair of octupoles was installed.</a:t>
            </a:r>
          </a:p>
          <a:p>
            <a:pPr marL="285750" indent="-285750">
              <a:buFont typeface="Arial" panose="020B0604020202020204" pitchFamily="34" charset="0"/>
              <a:buChar char="•"/>
            </a:pPr>
            <a:endParaRPr lang="en-GB" sz="2000" b="0" i="0" u="none" strike="noStrike" kern="1200" cap="none" dirty="0">
              <a:ln>
                <a:noFill/>
              </a:ln>
              <a:ea typeface="PingFang SC" pitchFamily="2"/>
              <a:cs typeface="Arial Unicode MS" pitchFamily="2"/>
            </a:endParaRPr>
          </a:p>
        </p:txBody>
      </p:sp>
    </p:spTree>
    <p:extLst>
      <p:ext uri="{BB962C8B-B14F-4D97-AF65-F5344CB8AC3E}">
        <p14:creationId xmlns:p14="http://schemas.microsoft.com/office/powerpoint/2010/main" val="2514902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AD17BA-C2CB-33B6-357D-C8FEC5FFBB55}"/>
              </a:ext>
            </a:extLst>
          </p:cNvPr>
          <p:cNvSpPr>
            <a:spLocks noGrp="1"/>
          </p:cNvSpPr>
          <p:nvPr>
            <p:ph type="title"/>
          </p:nvPr>
        </p:nvSpPr>
        <p:spPr/>
        <p:txBody>
          <a:bodyPr/>
          <a:lstStyle/>
          <a:p>
            <a:r>
              <a:rPr lang="en-UA" dirty="0"/>
              <a:t>ATF2 tuning procedure</a:t>
            </a:r>
          </a:p>
        </p:txBody>
      </p:sp>
      <p:sp>
        <p:nvSpPr>
          <p:cNvPr id="4" name="Date Placeholder 3">
            <a:extLst>
              <a:ext uri="{FF2B5EF4-FFF2-40B4-BE49-F238E27FC236}">
                <a16:creationId xmlns:a16="http://schemas.microsoft.com/office/drawing/2014/main" id="{4E9E48A5-1744-6D80-3073-F7FC44221343}"/>
              </a:ext>
            </a:extLst>
          </p:cNvPr>
          <p:cNvSpPr>
            <a:spLocks noGrp="1"/>
          </p:cNvSpPr>
          <p:nvPr>
            <p:ph type="dt" sz="half" idx="10"/>
          </p:nvPr>
        </p:nvSpPr>
        <p:spPr/>
        <p:txBody>
          <a:bodyPr/>
          <a:lstStyle/>
          <a:p>
            <a:fld id="{93B5D5EE-146C-DF40-8071-4B4DF75EA7D2}" type="datetime4">
              <a:rPr lang="en-US" smtClean="0"/>
              <a:t>December 13, 2023</a:t>
            </a:fld>
            <a:endParaRPr lang="en-US" dirty="0"/>
          </a:p>
        </p:txBody>
      </p:sp>
      <p:sp>
        <p:nvSpPr>
          <p:cNvPr id="5" name="Footer Placeholder 4">
            <a:extLst>
              <a:ext uri="{FF2B5EF4-FFF2-40B4-BE49-F238E27FC236}">
                <a16:creationId xmlns:a16="http://schemas.microsoft.com/office/drawing/2014/main" id="{52B6354C-983C-7C69-554B-8020DC12881D}"/>
              </a:ext>
            </a:extLst>
          </p:cNvPr>
          <p:cNvSpPr>
            <a:spLocks noGrp="1"/>
          </p:cNvSpPr>
          <p:nvPr>
            <p:ph type="ftr" sz="quarter" idx="11"/>
          </p:nvPr>
        </p:nvSpPr>
        <p:spPr/>
        <p:txBody>
          <a:bodyPr/>
          <a:lstStyle/>
          <a:p>
            <a:r>
              <a:rPr lang="en-US" dirty="0"/>
              <a:t>A. Pastushenko | ATF2 Ultra-low optics</a:t>
            </a:r>
          </a:p>
        </p:txBody>
      </p:sp>
      <p:sp>
        <p:nvSpPr>
          <p:cNvPr id="8" name="TextBox 7">
            <a:extLst>
              <a:ext uri="{FF2B5EF4-FFF2-40B4-BE49-F238E27FC236}">
                <a16:creationId xmlns:a16="http://schemas.microsoft.com/office/drawing/2014/main" id="{BB79FA06-7769-9C8D-0217-D9FF30C77D76}"/>
              </a:ext>
            </a:extLst>
          </p:cNvPr>
          <p:cNvSpPr txBox="1"/>
          <p:nvPr/>
        </p:nvSpPr>
        <p:spPr>
          <a:xfrm>
            <a:off x="407987" y="1439335"/>
            <a:ext cx="5784995" cy="3847207"/>
          </a:xfrm>
          <a:prstGeom prst="rect">
            <a:avLst/>
          </a:prstGeom>
          <a:noFill/>
        </p:spPr>
        <p:txBody>
          <a:bodyPr wrap="square">
            <a:spAutoFit/>
          </a:bodyPr>
          <a:lstStyle/>
          <a:p>
            <a:pPr marL="0" marR="0" lvl="0" indent="0" rtl="0" hangingPunct="0">
              <a:lnSpc>
                <a:spcPct val="100000"/>
              </a:lnSpc>
              <a:spcBef>
                <a:spcPts val="0"/>
              </a:spcBef>
              <a:spcAft>
                <a:spcPts val="0"/>
              </a:spcAft>
              <a:buNone/>
              <a:tabLst/>
            </a:pPr>
            <a:r>
              <a:rPr lang="en-GB" sz="2400" b="1" i="0" u="none" strike="noStrike" kern="1200" cap="none" dirty="0">
                <a:ln>
                  <a:noFill/>
                </a:ln>
                <a:highlight>
                  <a:srgbClr val="B6B1B1"/>
                </a:highlight>
                <a:ea typeface="PingFang SC" pitchFamily="2"/>
                <a:cs typeface="Arial Unicode MS" pitchFamily="2"/>
              </a:rPr>
              <a:t>Typical tuning routine (~1 week):</a:t>
            </a:r>
          </a:p>
          <a:p>
            <a:pPr marL="514350" marR="0" lvl="0" indent="-514350" rtl="0" hangingPunct="0">
              <a:lnSpc>
                <a:spcPct val="100000"/>
              </a:lnSpc>
              <a:spcBef>
                <a:spcPts val="0"/>
              </a:spcBef>
              <a:spcAft>
                <a:spcPts val="0"/>
              </a:spcAft>
              <a:buSzPct val="100000"/>
              <a:buFont typeface="+mj-lt"/>
              <a:buAutoNum type="romanLcPeriod"/>
              <a:tabLst/>
            </a:pPr>
            <a:r>
              <a:rPr lang="en-GB" sz="2000" b="1" i="0" u="none" strike="noStrike" kern="1200" cap="none" dirty="0">
                <a:ln>
                  <a:noFill/>
                </a:ln>
                <a:ea typeface="PingFang SC" pitchFamily="2"/>
                <a:cs typeface="Arial Unicode MS" pitchFamily="2"/>
              </a:rPr>
              <a:t>Machine preparation:</a:t>
            </a:r>
          </a:p>
          <a:p>
            <a:pPr lvl="1" hangingPunct="0">
              <a:buSzPct val="100000"/>
            </a:pPr>
            <a:r>
              <a:rPr lang="en-GB" sz="2000" b="0" i="1" u="none" strike="noStrike" kern="1200" cap="none" dirty="0">
                <a:ln>
                  <a:noFill/>
                </a:ln>
                <a:ea typeface="PingFang SC" pitchFamily="2"/>
                <a:cs typeface="Arial Unicode MS" pitchFamily="2"/>
              </a:rPr>
              <a:t>Start up, DR tuning, BPM calibrations, etc.</a:t>
            </a:r>
            <a:endParaRPr lang="en-GB" sz="2000" b="1" i="0" u="none" strike="noStrike" kern="1200" cap="none" dirty="0">
              <a:ln>
                <a:noFill/>
              </a:ln>
              <a:ea typeface="PingFang SC" pitchFamily="2"/>
              <a:cs typeface="Arial Unicode MS" pitchFamily="2"/>
            </a:endParaRPr>
          </a:p>
          <a:p>
            <a:pPr marL="514350" marR="0" lvl="0" indent="-514350" rtl="0" hangingPunct="0">
              <a:lnSpc>
                <a:spcPct val="100000"/>
              </a:lnSpc>
              <a:spcBef>
                <a:spcPts val="0"/>
              </a:spcBef>
              <a:spcAft>
                <a:spcPts val="0"/>
              </a:spcAft>
              <a:buSzPct val="100000"/>
              <a:buFont typeface="+mj-lt"/>
              <a:buAutoNum type="romanLcPeriod"/>
              <a:tabLst/>
            </a:pPr>
            <a:endParaRPr lang="en-GB" sz="2000" b="1" dirty="0">
              <a:ea typeface="PingFang SC" pitchFamily="2"/>
              <a:cs typeface="Arial Unicode MS" pitchFamily="2"/>
            </a:endParaRPr>
          </a:p>
          <a:p>
            <a:pPr marL="514350" indent="-514350" hangingPunct="0">
              <a:buSzPct val="100000"/>
              <a:buFont typeface="+mj-lt"/>
              <a:buAutoNum type="romanLcPeriod"/>
            </a:pPr>
            <a:r>
              <a:rPr lang="en-GB" sz="2000" b="1" i="0" u="none" strike="noStrike" kern="1200" cap="none" dirty="0">
                <a:ln>
                  <a:noFill/>
                </a:ln>
                <a:ea typeface="PingFang SC" pitchFamily="2"/>
                <a:cs typeface="Arial Unicode MS" pitchFamily="2"/>
              </a:rPr>
              <a:t>FFS and extraction tuning</a:t>
            </a:r>
          </a:p>
          <a:p>
            <a:pPr lvl="1" hangingPunct="0">
              <a:buSzPct val="100000"/>
            </a:pPr>
            <a:r>
              <a:rPr lang="en-GB" sz="2000" b="0" i="1" u="none" strike="noStrike" kern="1200" cap="none" dirty="0">
                <a:ln>
                  <a:noFill/>
                </a:ln>
                <a:ea typeface="PingFang SC" pitchFamily="2"/>
                <a:cs typeface="Arial Unicode MS" pitchFamily="2"/>
              </a:rPr>
              <a:t>Orbit + dispersion corrections →Multi-OTR → optics matching → </a:t>
            </a:r>
            <a:r>
              <a:rPr lang="en-GB" sz="2000" b="0" i="1" u="none" strike="noStrike" kern="1200" cap="none" dirty="0" err="1">
                <a:ln>
                  <a:noFill/>
                </a:ln>
                <a:ea typeface="PingFang SC" pitchFamily="2"/>
                <a:cs typeface="Arial Unicode MS" pitchFamily="2"/>
              </a:rPr>
              <a:t>sextupoles</a:t>
            </a:r>
            <a:r>
              <a:rPr lang="en-GB" sz="2000" b="0" i="1" u="none" strike="noStrike" kern="1200" cap="none" dirty="0">
                <a:ln>
                  <a:noFill/>
                </a:ln>
                <a:ea typeface="PingFang SC" pitchFamily="2"/>
                <a:cs typeface="Arial Unicode MS" pitchFamily="2"/>
              </a:rPr>
              <a:t> BBA → IPBSM setup</a:t>
            </a:r>
          </a:p>
          <a:p>
            <a:pPr lvl="1" hangingPunct="0">
              <a:buSzPct val="100000"/>
            </a:pPr>
            <a:endParaRPr lang="en-GB" sz="2000" b="1" dirty="0">
              <a:ea typeface="PingFang SC" pitchFamily="2"/>
              <a:cs typeface="Arial Unicode MS" pitchFamily="2"/>
            </a:endParaRPr>
          </a:p>
          <a:p>
            <a:pPr marL="514350" indent="-514350" hangingPunct="0">
              <a:buSzPct val="100000"/>
              <a:buFont typeface="+mj-lt"/>
              <a:buAutoNum type="romanLcPeriod"/>
            </a:pPr>
            <a:r>
              <a:rPr lang="en-GB" sz="2000" b="1" i="0" u="none" strike="noStrike" kern="1200" cap="none" dirty="0">
                <a:ln>
                  <a:noFill/>
                </a:ln>
                <a:ea typeface="PingFang SC" pitchFamily="2"/>
                <a:cs typeface="Arial Unicode MS" pitchFamily="2"/>
              </a:rPr>
              <a:t>Beam size tuning with IPBSM</a:t>
            </a:r>
          </a:p>
          <a:p>
            <a:pPr lvl="1" hangingPunct="0">
              <a:buSzPct val="100000"/>
            </a:pPr>
            <a:r>
              <a:rPr lang="en-GB" sz="2000" b="0" i="1" u="none" strike="noStrike" kern="1200" cap="none" dirty="0">
                <a:ln>
                  <a:noFill/>
                </a:ln>
                <a:ea typeface="PingFang SC" pitchFamily="2"/>
                <a:cs typeface="Arial Unicode MS" pitchFamily="2"/>
              </a:rPr>
              <a:t>Linear knobs → non-linear knobs → octupoles (?)</a:t>
            </a:r>
          </a:p>
        </p:txBody>
      </p:sp>
      <p:pic>
        <p:nvPicPr>
          <p:cNvPr id="9" name="Picture 8">
            <a:extLst>
              <a:ext uri="{FF2B5EF4-FFF2-40B4-BE49-F238E27FC236}">
                <a16:creationId xmlns:a16="http://schemas.microsoft.com/office/drawing/2014/main" id="{80E193E2-9E40-3881-8242-A90F944F18B7}"/>
              </a:ext>
            </a:extLst>
          </p:cNvPr>
          <p:cNvPicPr>
            <a:picLocks noChangeAspect="1"/>
          </p:cNvPicPr>
          <p:nvPr/>
        </p:nvPicPr>
        <p:blipFill>
          <a:blip r:embed="rId3">
            <a:lum/>
            <a:alphaModFix/>
          </a:blip>
          <a:srcRect/>
          <a:stretch>
            <a:fillRect/>
          </a:stretch>
        </p:blipFill>
        <p:spPr>
          <a:xfrm>
            <a:off x="6176403" y="1520384"/>
            <a:ext cx="5971309" cy="2980557"/>
          </a:xfrm>
          <a:prstGeom prst="rect">
            <a:avLst/>
          </a:prstGeom>
          <a:noFill/>
          <a:ln cap="rnd">
            <a:noFill/>
          </a:ln>
        </p:spPr>
      </p:pic>
      <p:sp>
        <p:nvSpPr>
          <p:cNvPr id="10" name="TextBox 9">
            <a:extLst>
              <a:ext uri="{FF2B5EF4-FFF2-40B4-BE49-F238E27FC236}">
                <a16:creationId xmlns:a16="http://schemas.microsoft.com/office/drawing/2014/main" id="{ADB58393-B62F-582E-3E1A-192B57056973}"/>
              </a:ext>
            </a:extLst>
          </p:cNvPr>
          <p:cNvSpPr txBox="1"/>
          <p:nvPr/>
        </p:nvSpPr>
        <p:spPr>
          <a:xfrm>
            <a:off x="7051964" y="4726448"/>
            <a:ext cx="4572000" cy="830997"/>
          </a:xfrm>
          <a:prstGeom prst="rect">
            <a:avLst/>
          </a:prstGeom>
          <a:noFill/>
        </p:spPr>
        <p:txBody>
          <a:bodyPr wrap="square" lIns="0" tIns="0" rIns="0" bIns="0" rtlCol="0">
            <a:spAutoFit/>
          </a:bodyPr>
          <a:lstStyle/>
          <a:p>
            <a:r>
              <a:rPr lang="en-GB" sz="1800" b="0" i="0" u="none" strike="noStrike" kern="1200" cap="none" dirty="0">
                <a:ln>
                  <a:noFill/>
                </a:ln>
                <a:ea typeface="PingFang SC" pitchFamily="2"/>
                <a:cs typeface="Arial Unicode MS" pitchFamily="2"/>
              </a:rPr>
              <a:t>! The bunch charge has to stay low to reduce the impact of the intensity dependence.</a:t>
            </a:r>
          </a:p>
          <a:p>
            <a:pPr algn="l"/>
            <a:endParaRPr lang="en-UA" dirty="0"/>
          </a:p>
        </p:txBody>
      </p:sp>
    </p:spTree>
    <p:extLst>
      <p:ext uri="{BB962C8B-B14F-4D97-AF65-F5344CB8AC3E}">
        <p14:creationId xmlns:p14="http://schemas.microsoft.com/office/powerpoint/2010/main" val="2707986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786402-9301-73B8-5607-CEC4AD49993D}"/>
              </a:ext>
            </a:extLst>
          </p:cNvPr>
          <p:cNvSpPr>
            <a:spLocks noGrp="1"/>
          </p:cNvSpPr>
          <p:nvPr>
            <p:ph type="title"/>
          </p:nvPr>
        </p:nvSpPr>
        <p:spPr/>
        <p:txBody>
          <a:bodyPr/>
          <a:lstStyle/>
          <a:p>
            <a:r>
              <a:rPr lang="en-GB" dirty="0"/>
              <a:t>Tuning history (25 x 0.25 optics)</a:t>
            </a:r>
            <a:endParaRPr lang="en-UA" dirty="0"/>
          </a:p>
        </p:txBody>
      </p:sp>
      <p:sp>
        <p:nvSpPr>
          <p:cNvPr id="4" name="Date Placeholder 3">
            <a:extLst>
              <a:ext uri="{FF2B5EF4-FFF2-40B4-BE49-F238E27FC236}">
                <a16:creationId xmlns:a16="http://schemas.microsoft.com/office/drawing/2014/main" id="{59F37604-11ED-C464-BF4D-9E99257221D2}"/>
              </a:ext>
            </a:extLst>
          </p:cNvPr>
          <p:cNvSpPr>
            <a:spLocks noGrp="1"/>
          </p:cNvSpPr>
          <p:nvPr>
            <p:ph type="dt" sz="half" idx="10"/>
          </p:nvPr>
        </p:nvSpPr>
        <p:spPr/>
        <p:txBody>
          <a:bodyPr/>
          <a:lstStyle/>
          <a:p>
            <a:fld id="{6F10DA05-4311-F544-8183-FD4C16A73114}" type="datetime4">
              <a:rPr lang="en-US" smtClean="0"/>
              <a:t>December 13, 2023</a:t>
            </a:fld>
            <a:endParaRPr lang="en-US" dirty="0"/>
          </a:p>
        </p:txBody>
      </p:sp>
      <p:sp>
        <p:nvSpPr>
          <p:cNvPr id="5" name="Footer Placeholder 4">
            <a:extLst>
              <a:ext uri="{FF2B5EF4-FFF2-40B4-BE49-F238E27FC236}">
                <a16:creationId xmlns:a16="http://schemas.microsoft.com/office/drawing/2014/main" id="{6FBB1D95-079C-7A85-1768-069ABB9FA00F}"/>
              </a:ext>
            </a:extLst>
          </p:cNvPr>
          <p:cNvSpPr>
            <a:spLocks noGrp="1"/>
          </p:cNvSpPr>
          <p:nvPr>
            <p:ph type="ftr" sz="quarter" idx="11"/>
          </p:nvPr>
        </p:nvSpPr>
        <p:spPr/>
        <p:txBody>
          <a:bodyPr/>
          <a:lstStyle/>
          <a:p>
            <a:r>
              <a:rPr lang="en-US"/>
              <a:t>A. Pastushenko | ATF2 Ultra-low optics</a:t>
            </a:r>
            <a:endParaRPr lang="en-US" dirty="0"/>
          </a:p>
        </p:txBody>
      </p:sp>
      <p:pic>
        <p:nvPicPr>
          <p:cNvPr id="7" name="Picture 6">
            <a:extLst>
              <a:ext uri="{FF2B5EF4-FFF2-40B4-BE49-F238E27FC236}">
                <a16:creationId xmlns:a16="http://schemas.microsoft.com/office/drawing/2014/main" id="{F5B928ED-921F-E078-155F-C4A50BBBBBCB}"/>
              </a:ext>
            </a:extLst>
          </p:cNvPr>
          <p:cNvPicPr>
            <a:picLocks noChangeAspect="1"/>
          </p:cNvPicPr>
          <p:nvPr/>
        </p:nvPicPr>
        <p:blipFill>
          <a:blip r:embed="rId3">
            <a:lum/>
            <a:alphaModFix/>
          </a:blip>
          <a:srcRect/>
          <a:stretch>
            <a:fillRect/>
          </a:stretch>
        </p:blipFill>
        <p:spPr>
          <a:xfrm>
            <a:off x="918482" y="1577978"/>
            <a:ext cx="9456120" cy="4117680"/>
          </a:xfrm>
          <a:prstGeom prst="rect">
            <a:avLst/>
          </a:prstGeom>
          <a:noFill/>
          <a:ln cap="rnd">
            <a:noFill/>
          </a:ln>
        </p:spPr>
      </p:pic>
      <p:sp>
        <p:nvSpPr>
          <p:cNvPr id="8" name="TextBox 7">
            <a:extLst>
              <a:ext uri="{FF2B5EF4-FFF2-40B4-BE49-F238E27FC236}">
                <a16:creationId xmlns:a16="http://schemas.microsoft.com/office/drawing/2014/main" id="{6EBFBCA4-F919-BF77-2B88-C77C0F6FFC19}"/>
              </a:ext>
            </a:extLst>
          </p:cNvPr>
          <p:cNvSpPr txBox="1"/>
          <p:nvPr/>
        </p:nvSpPr>
        <p:spPr>
          <a:xfrm>
            <a:off x="6976036" y="3446564"/>
            <a:ext cx="3012726" cy="672671"/>
          </a:xfrm>
          <a:prstGeom prst="rect">
            <a:avLst/>
          </a:prstGeom>
          <a:noFill/>
          <a:ln w="36720" cap="rnd">
            <a:solidFill>
              <a:srgbClr val="ED1E15">
                <a:alpha val="50000"/>
              </a:srgbClr>
            </a:solidFill>
            <a:custDash>
              <a:ds d="101000" sp="99000"/>
            </a:custDash>
          </a:ln>
        </p:spPr>
        <p:txBody>
          <a:bodyPr vert="horz" wrap="square" lIns="99000" tIns="54000" rIns="99000" bIns="54000" anchorCtr="0" compatLnSpc="0">
            <a:spAutoFit/>
          </a:bodyPr>
          <a:lstStyle/>
          <a:p>
            <a:pPr marL="0" marR="0" lvl="0" indent="0" rtl="0" hangingPunct="0">
              <a:lnSpc>
                <a:spcPct val="100000"/>
              </a:lnSpc>
              <a:spcBef>
                <a:spcPts val="0"/>
              </a:spcBef>
              <a:spcAft>
                <a:spcPts val="0"/>
              </a:spcAft>
              <a:buNone/>
              <a:tabLst/>
            </a:pPr>
            <a:r>
              <a:rPr lang="en-GB" sz="1800" b="0" i="0" u="none" strike="noStrike" kern="1200" cap="none" dirty="0">
                <a:ln>
                  <a:noFill/>
                </a:ln>
                <a:latin typeface="TeXGyreSchola" pitchFamily="18"/>
                <a:ea typeface="PingFang SC" pitchFamily="2"/>
                <a:cs typeface="Arial Unicode MS" pitchFamily="2"/>
              </a:rPr>
              <a:t>In all the cases, the bunch charge was about 10</a:t>
            </a:r>
            <a:r>
              <a:rPr lang="en-GB" sz="1800" b="0" i="0" u="none" strike="noStrike" kern="1200" cap="none" baseline="33000" dirty="0">
                <a:ln>
                  <a:noFill/>
                </a:ln>
                <a:latin typeface="TeXGyreSchola" pitchFamily="18"/>
                <a:ea typeface="PingFang SC" pitchFamily="2"/>
                <a:cs typeface="Arial Unicode MS" pitchFamily="2"/>
              </a:rPr>
              <a:t>9</a:t>
            </a:r>
            <a:r>
              <a:rPr lang="en-GB" sz="1800" b="0" i="0" u="none" strike="noStrike" kern="1200" cap="none" dirty="0">
                <a:ln>
                  <a:noFill/>
                </a:ln>
                <a:latin typeface="TeXGyreSchola" pitchFamily="18"/>
                <a:ea typeface="PingFang SC" pitchFamily="2"/>
                <a:cs typeface="Arial Unicode MS" pitchFamily="2"/>
              </a:rPr>
              <a:t>.</a:t>
            </a:r>
          </a:p>
        </p:txBody>
      </p:sp>
      <p:sp>
        <p:nvSpPr>
          <p:cNvPr id="2" name="TextBox 1">
            <a:extLst>
              <a:ext uri="{FF2B5EF4-FFF2-40B4-BE49-F238E27FC236}">
                <a16:creationId xmlns:a16="http://schemas.microsoft.com/office/drawing/2014/main" id="{0AFA6E28-5B84-4411-59B1-4B9C87300C04}"/>
              </a:ext>
            </a:extLst>
          </p:cNvPr>
          <p:cNvSpPr txBox="1"/>
          <p:nvPr/>
        </p:nvSpPr>
        <p:spPr>
          <a:xfrm>
            <a:off x="6857999" y="4823890"/>
            <a:ext cx="3893128" cy="553998"/>
          </a:xfrm>
          <a:prstGeom prst="rect">
            <a:avLst/>
          </a:prstGeom>
          <a:noFill/>
        </p:spPr>
        <p:txBody>
          <a:bodyPr wrap="square" lIns="0" tIns="0" rIns="0" bIns="0" rtlCol="0">
            <a:spAutoFit/>
          </a:bodyPr>
          <a:lstStyle/>
          <a:p>
            <a:pPr algn="l"/>
            <a:r>
              <a:rPr lang="en-UA" dirty="0"/>
              <a:t>This December we do the first Ultra-low check since 2020.</a:t>
            </a:r>
          </a:p>
        </p:txBody>
      </p:sp>
    </p:spTree>
    <p:extLst>
      <p:ext uri="{BB962C8B-B14F-4D97-AF65-F5344CB8AC3E}">
        <p14:creationId xmlns:p14="http://schemas.microsoft.com/office/powerpoint/2010/main" val="328705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D31262-550C-9AA3-4A90-2A8E2470A9CD}"/>
              </a:ext>
            </a:extLst>
          </p:cNvPr>
          <p:cNvSpPr>
            <a:spLocks noGrp="1"/>
          </p:cNvSpPr>
          <p:nvPr>
            <p:ph type="title"/>
          </p:nvPr>
        </p:nvSpPr>
        <p:spPr/>
        <p:txBody>
          <a:bodyPr/>
          <a:lstStyle/>
          <a:p>
            <a:r>
              <a:rPr lang="en-GB" dirty="0"/>
              <a:t>Small beam size achievements (June 2019)</a:t>
            </a:r>
            <a:endParaRPr lang="en-UA" dirty="0"/>
          </a:p>
        </p:txBody>
      </p:sp>
      <p:sp>
        <p:nvSpPr>
          <p:cNvPr id="4" name="Date Placeholder 3">
            <a:extLst>
              <a:ext uri="{FF2B5EF4-FFF2-40B4-BE49-F238E27FC236}">
                <a16:creationId xmlns:a16="http://schemas.microsoft.com/office/drawing/2014/main" id="{B9395BA2-684B-66F5-2E84-A3BB1D0FBCED}"/>
              </a:ext>
            </a:extLst>
          </p:cNvPr>
          <p:cNvSpPr>
            <a:spLocks noGrp="1"/>
          </p:cNvSpPr>
          <p:nvPr>
            <p:ph type="dt" sz="half" idx="10"/>
          </p:nvPr>
        </p:nvSpPr>
        <p:spPr/>
        <p:txBody>
          <a:bodyPr/>
          <a:lstStyle/>
          <a:p>
            <a:fld id="{E1678C61-59C0-9140-9A7C-4339FCD3AC35}" type="datetime4">
              <a:rPr lang="en-US" smtClean="0"/>
              <a:t>December 13, 2023</a:t>
            </a:fld>
            <a:endParaRPr lang="en-US" dirty="0"/>
          </a:p>
        </p:txBody>
      </p:sp>
      <p:sp>
        <p:nvSpPr>
          <p:cNvPr id="5" name="Footer Placeholder 4">
            <a:extLst>
              <a:ext uri="{FF2B5EF4-FFF2-40B4-BE49-F238E27FC236}">
                <a16:creationId xmlns:a16="http://schemas.microsoft.com/office/drawing/2014/main" id="{149142A2-E9A0-7E2B-E1AA-7B1100ABC69D}"/>
              </a:ext>
            </a:extLst>
          </p:cNvPr>
          <p:cNvSpPr>
            <a:spLocks noGrp="1"/>
          </p:cNvSpPr>
          <p:nvPr>
            <p:ph type="ftr" sz="quarter" idx="11"/>
          </p:nvPr>
        </p:nvSpPr>
        <p:spPr/>
        <p:txBody>
          <a:bodyPr/>
          <a:lstStyle/>
          <a:p>
            <a:r>
              <a:rPr lang="en-US"/>
              <a:t>A. Pastushenko | ATF2 Ultra-low optics</a:t>
            </a:r>
            <a:endParaRPr lang="en-US" dirty="0"/>
          </a:p>
        </p:txBody>
      </p:sp>
      <p:pic>
        <p:nvPicPr>
          <p:cNvPr id="8" name="Picture 7">
            <a:extLst>
              <a:ext uri="{FF2B5EF4-FFF2-40B4-BE49-F238E27FC236}">
                <a16:creationId xmlns:a16="http://schemas.microsoft.com/office/drawing/2014/main" id="{9F8B3513-D48C-A1F9-4CC1-360D979DBD06}"/>
              </a:ext>
            </a:extLst>
          </p:cNvPr>
          <p:cNvPicPr>
            <a:picLocks noChangeAspect="1"/>
          </p:cNvPicPr>
          <p:nvPr/>
        </p:nvPicPr>
        <p:blipFill>
          <a:blip r:embed="rId3">
            <a:lum/>
            <a:alphaModFix/>
          </a:blip>
          <a:srcRect/>
          <a:stretch>
            <a:fillRect/>
          </a:stretch>
        </p:blipFill>
        <p:spPr>
          <a:xfrm>
            <a:off x="407987" y="3056455"/>
            <a:ext cx="6787385" cy="3015134"/>
          </a:xfrm>
          <a:prstGeom prst="rect">
            <a:avLst/>
          </a:prstGeom>
          <a:noFill/>
          <a:ln cap="rnd">
            <a:noFill/>
          </a:ln>
        </p:spPr>
      </p:pic>
      <p:pic>
        <p:nvPicPr>
          <p:cNvPr id="9" name="Picture 8">
            <a:extLst>
              <a:ext uri="{FF2B5EF4-FFF2-40B4-BE49-F238E27FC236}">
                <a16:creationId xmlns:a16="http://schemas.microsoft.com/office/drawing/2014/main" id="{14979196-1EF2-E94F-01BC-4C4FDEF0E321}"/>
              </a:ext>
            </a:extLst>
          </p:cNvPr>
          <p:cNvPicPr>
            <a:picLocks noChangeAspect="1"/>
          </p:cNvPicPr>
          <p:nvPr/>
        </p:nvPicPr>
        <p:blipFill>
          <a:blip r:embed="rId4">
            <a:lum/>
            <a:alphaModFix/>
          </a:blip>
          <a:srcRect/>
          <a:stretch>
            <a:fillRect/>
          </a:stretch>
        </p:blipFill>
        <p:spPr>
          <a:xfrm>
            <a:off x="6921194" y="906463"/>
            <a:ext cx="4564224" cy="2344055"/>
          </a:xfrm>
          <a:prstGeom prst="rect">
            <a:avLst/>
          </a:prstGeom>
          <a:noFill/>
          <a:ln cap="rnd">
            <a:noFill/>
          </a:ln>
        </p:spPr>
      </p:pic>
      <p:pic>
        <p:nvPicPr>
          <p:cNvPr id="10" name="Picture 9">
            <a:extLst>
              <a:ext uri="{FF2B5EF4-FFF2-40B4-BE49-F238E27FC236}">
                <a16:creationId xmlns:a16="http://schemas.microsoft.com/office/drawing/2014/main" id="{0090CA0F-D4A5-5B7C-E241-F9F83CA3B526}"/>
              </a:ext>
            </a:extLst>
          </p:cNvPr>
          <p:cNvPicPr>
            <a:picLocks noChangeAspect="1"/>
          </p:cNvPicPr>
          <p:nvPr/>
        </p:nvPicPr>
        <p:blipFill>
          <a:blip r:embed="rId5">
            <a:lum/>
            <a:alphaModFix/>
          </a:blip>
          <a:srcRect/>
          <a:stretch>
            <a:fillRect/>
          </a:stretch>
        </p:blipFill>
        <p:spPr>
          <a:xfrm>
            <a:off x="7620000" y="3308483"/>
            <a:ext cx="3442988" cy="2661938"/>
          </a:xfrm>
          <a:prstGeom prst="rect">
            <a:avLst/>
          </a:prstGeom>
          <a:noFill/>
          <a:ln cap="rnd">
            <a:noFill/>
          </a:ln>
        </p:spPr>
      </p:pic>
      <p:sp>
        <p:nvSpPr>
          <p:cNvPr id="11" name="TextBox 10">
            <a:extLst>
              <a:ext uri="{FF2B5EF4-FFF2-40B4-BE49-F238E27FC236}">
                <a16:creationId xmlns:a16="http://schemas.microsoft.com/office/drawing/2014/main" id="{D56C5F1D-AD52-FDBF-14E9-36424280B67B}"/>
              </a:ext>
            </a:extLst>
          </p:cNvPr>
          <p:cNvSpPr txBox="1"/>
          <p:nvPr/>
        </p:nvSpPr>
        <p:spPr>
          <a:xfrm>
            <a:off x="997036" y="1394462"/>
            <a:ext cx="5195455" cy="1661993"/>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GB" sz="1800" b="0" i="0" u="none" strike="noStrike" kern="1200" cap="none" dirty="0">
                <a:ln>
                  <a:noFill/>
                </a:ln>
                <a:ea typeface="PingFang SC" pitchFamily="2"/>
                <a:cs typeface="Arial Unicode MS" pitchFamily="2"/>
              </a:rPr>
              <a:t>The beam size achieved was </a:t>
            </a:r>
            <a:r>
              <a:rPr lang="en-GB" sz="1800" b="1" i="0" u="none" strike="noStrike" kern="1200" cap="none" dirty="0">
                <a:ln>
                  <a:noFill/>
                </a:ln>
                <a:ea typeface="PingFang SC" pitchFamily="2"/>
                <a:cs typeface="Arial Unicode MS" pitchFamily="2"/>
              </a:rPr>
              <a:t>50 </a:t>
            </a:r>
            <a:r>
              <a:rPr lang="zh-CN" sz="1800" b="1" i="0" u="none" strike="noStrike" kern="1200" cap="none" dirty="0">
                <a:ln>
                  <a:noFill/>
                </a:ln>
                <a:ea typeface="Liberation Sans" pitchFamily="34"/>
                <a:cs typeface="Liberation Sans" pitchFamily="34"/>
              </a:rPr>
              <a:t>± 0.6 nm</a:t>
            </a:r>
            <a:r>
              <a:rPr lang="en-GB" sz="1800" b="0" i="0" u="none" strike="noStrike" kern="1200" cap="none" dirty="0">
                <a:ln>
                  <a:noFill/>
                </a:ln>
                <a:ea typeface="Liberation Sans" pitchFamily="34"/>
                <a:cs typeface="Liberation Sans" pitchFamily="34"/>
              </a:rPr>
              <a:t>.</a:t>
            </a:r>
          </a:p>
          <a:p>
            <a:pPr marL="285750" indent="-285750">
              <a:buFont typeface="Arial" panose="020B0604020202020204" pitchFamily="34" charset="0"/>
              <a:buChar char="•"/>
            </a:pPr>
            <a:endParaRPr lang="en-GB" dirty="0">
              <a:ea typeface="Liberation Sans" pitchFamily="34"/>
              <a:cs typeface="Liberation Sans" pitchFamily="34"/>
            </a:endParaRPr>
          </a:p>
          <a:p>
            <a:pPr marL="285750" indent="-285750">
              <a:buFont typeface="Arial" panose="020B0604020202020204" pitchFamily="34" charset="0"/>
              <a:buChar char="•"/>
            </a:pPr>
            <a:r>
              <a:rPr lang="en-GB" sz="1800" b="0" i="0" u="none" strike="noStrike" kern="1200" cap="none" dirty="0">
                <a:ln>
                  <a:noFill/>
                </a:ln>
                <a:ea typeface="Liberation Sans" pitchFamily="34"/>
                <a:cs typeface="Liberation Sans" pitchFamily="34"/>
              </a:rPr>
              <a:t>The beam size was stable at the level of ~ </a:t>
            </a:r>
            <a:r>
              <a:rPr lang="en-GB" sz="1800" b="1" i="0" u="none" strike="noStrike" kern="1200" cap="none" dirty="0">
                <a:ln>
                  <a:noFill/>
                </a:ln>
                <a:ea typeface="Liberation Sans" pitchFamily="34"/>
                <a:cs typeface="Liberation Sans" pitchFamily="34"/>
              </a:rPr>
              <a:t>60 nm</a:t>
            </a:r>
            <a:r>
              <a:rPr lang="en-GB" sz="1800" b="0" i="0" u="none" strike="noStrike" kern="1200" cap="none" dirty="0">
                <a:ln>
                  <a:noFill/>
                </a:ln>
                <a:ea typeface="Liberation Sans" pitchFamily="34"/>
                <a:cs typeface="Liberation Sans" pitchFamily="34"/>
              </a:rPr>
              <a:t> for a long period of time.</a:t>
            </a:r>
          </a:p>
          <a:p>
            <a:endParaRPr lang="en-GB" sz="1800" b="0" i="0" u="none" strike="noStrike" kern="1200" cap="none" dirty="0">
              <a:ln>
                <a:noFill/>
              </a:ln>
              <a:ea typeface="Liberation Sans" pitchFamily="34"/>
              <a:cs typeface="Liberation Sans" pitchFamily="34"/>
            </a:endParaRPr>
          </a:p>
          <a:p>
            <a:pPr algn="l"/>
            <a:endParaRPr lang="en-UA" dirty="0"/>
          </a:p>
        </p:txBody>
      </p:sp>
    </p:spTree>
    <p:extLst>
      <p:ext uri="{BB962C8B-B14F-4D97-AF65-F5344CB8AC3E}">
        <p14:creationId xmlns:p14="http://schemas.microsoft.com/office/powerpoint/2010/main" val="728046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8DCA256-60EF-EC3D-D89F-EA94D462BECD}"/>
              </a:ext>
            </a:extLst>
          </p:cNvPr>
          <p:cNvSpPr>
            <a:spLocks noGrp="1"/>
          </p:cNvSpPr>
          <p:nvPr>
            <p:ph type="title"/>
          </p:nvPr>
        </p:nvSpPr>
        <p:spPr/>
        <p:txBody>
          <a:bodyPr/>
          <a:lstStyle/>
          <a:p>
            <a:r>
              <a:rPr lang="en-GB" dirty="0"/>
              <a:t>Octupoles</a:t>
            </a:r>
            <a:endParaRPr lang="en-UA" dirty="0"/>
          </a:p>
        </p:txBody>
      </p:sp>
      <p:sp>
        <p:nvSpPr>
          <p:cNvPr id="4" name="Date Placeholder 3">
            <a:extLst>
              <a:ext uri="{FF2B5EF4-FFF2-40B4-BE49-F238E27FC236}">
                <a16:creationId xmlns:a16="http://schemas.microsoft.com/office/drawing/2014/main" id="{0AF76400-BA36-1DD0-012C-36758D162AF6}"/>
              </a:ext>
            </a:extLst>
          </p:cNvPr>
          <p:cNvSpPr>
            <a:spLocks noGrp="1"/>
          </p:cNvSpPr>
          <p:nvPr>
            <p:ph type="dt" sz="half" idx="10"/>
          </p:nvPr>
        </p:nvSpPr>
        <p:spPr/>
        <p:txBody>
          <a:bodyPr/>
          <a:lstStyle/>
          <a:p>
            <a:fld id="{7746E3A6-E23E-F74E-B09B-4F6649952FE8}" type="datetime4">
              <a:rPr lang="en-US" smtClean="0"/>
              <a:t>December 13, 2023</a:t>
            </a:fld>
            <a:endParaRPr lang="en-US" dirty="0"/>
          </a:p>
        </p:txBody>
      </p:sp>
      <p:sp>
        <p:nvSpPr>
          <p:cNvPr id="5" name="Footer Placeholder 4">
            <a:extLst>
              <a:ext uri="{FF2B5EF4-FFF2-40B4-BE49-F238E27FC236}">
                <a16:creationId xmlns:a16="http://schemas.microsoft.com/office/drawing/2014/main" id="{0C615101-BBDD-04BA-A7C2-0D7275D969A9}"/>
              </a:ext>
            </a:extLst>
          </p:cNvPr>
          <p:cNvSpPr>
            <a:spLocks noGrp="1"/>
          </p:cNvSpPr>
          <p:nvPr>
            <p:ph type="ftr" sz="quarter" idx="11"/>
          </p:nvPr>
        </p:nvSpPr>
        <p:spPr/>
        <p:txBody>
          <a:bodyPr/>
          <a:lstStyle/>
          <a:p>
            <a:r>
              <a:rPr lang="en-US"/>
              <a:t>A. Pastushenko | ATF2 Ultra-low optics</a:t>
            </a:r>
            <a:endParaRPr lang="en-US" dirty="0"/>
          </a:p>
        </p:txBody>
      </p:sp>
      <p:pic>
        <p:nvPicPr>
          <p:cNvPr id="7" name="Picture 6">
            <a:extLst>
              <a:ext uri="{FF2B5EF4-FFF2-40B4-BE49-F238E27FC236}">
                <a16:creationId xmlns:a16="http://schemas.microsoft.com/office/drawing/2014/main" id="{EF0FB7AE-794A-07A4-AD67-0BEADA190F6B}"/>
              </a:ext>
            </a:extLst>
          </p:cNvPr>
          <p:cNvPicPr>
            <a:picLocks noChangeAspect="1"/>
          </p:cNvPicPr>
          <p:nvPr/>
        </p:nvPicPr>
        <p:blipFill>
          <a:blip r:embed="rId3">
            <a:lum/>
            <a:alphaModFix/>
          </a:blip>
          <a:srcRect/>
          <a:stretch>
            <a:fillRect/>
          </a:stretch>
        </p:blipFill>
        <p:spPr>
          <a:xfrm>
            <a:off x="407987" y="906464"/>
            <a:ext cx="7524751" cy="3033639"/>
          </a:xfrm>
          <a:prstGeom prst="rect">
            <a:avLst/>
          </a:prstGeom>
          <a:noFill/>
          <a:ln cap="rnd">
            <a:noFill/>
          </a:ln>
        </p:spPr>
      </p:pic>
      <p:sp>
        <p:nvSpPr>
          <p:cNvPr id="12" name="TextBox 11">
            <a:extLst>
              <a:ext uri="{FF2B5EF4-FFF2-40B4-BE49-F238E27FC236}">
                <a16:creationId xmlns:a16="http://schemas.microsoft.com/office/drawing/2014/main" id="{E7B8D119-703B-6CC1-8A93-3FA109314F36}"/>
              </a:ext>
            </a:extLst>
          </p:cNvPr>
          <p:cNvSpPr txBox="1"/>
          <p:nvPr/>
        </p:nvSpPr>
        <p:spPr>
          <a:xfrm>
            <a:off x="634315" y="4370626"/>
            <a:ext cx="7467600" cy="1661993"/>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GB" sz="1800" b="0" i="0" u="none" strike="noStrike" kern="1200" cap="none" dirty="0">
                <a:ln>
                  <a:noFill/>
                </a:ln>
                <a:ea typeface="PingFang SC" pitchFamily="2"/>
                <a:cs typeface="Arial Unicode MS" pitchFamily="2"/>
              </a:rPr>
              <a:t>Octupoles BBA was performed multiple times in the past.</a:t>
            </a:r>
          </a:p>
          <a:p>
            <a:pPr marL="285750" indent="-285750">
              <a:buFont typeface="Arial" panose="020B0604020202020204" pitchFamily="34" charset="0"/>
              <a:buChar char="•"/>
            </a:pPr>
            <a:endParaRPr lang="en-GB" sz="1800" b="0" i="0" u="none" strike="noStrike" kern="1200" cap="none" dirty="0">
              <a:ln>
                <a:noFill/>
              </a:ln>
              <a:ea typeface="PingFang SC" pitchFamily="2"/>
              <a:cs typeface="Arial Unicode MS" pitchFamily="2"/>
            </a:endParaRPr>
          </a:p>
          <a:p>
            <a:pPr marL="742950" lvl="1" indent="-285750">
              <a:buFont typeface="Wingdings" pitchFamily="2" charset="2"/>
              <a:buChar char="Ø"/>
            </a:pPr>
            <a:r>
              <a:rPr lang="en-GB" sz="1800" b="0" i="0" u="none" strike="noStrike" kern="1200" cap="none" dirty="0">
                <a:ln>
                  <a:noFill/>
                </a:ln>
                <a:ea typeface="PingFang SC" pitchFamily="2"/>
                <a:cs typeface="Arial Unicode MS" pitchFamily="2"/>
              </a:rPr>
              <a:t>Using dipole component (with IPBPMs). ~ 2017/2018</a:t>
            </a:r>
          </a:p>
          <a:p>
            <a:pPr marL="742950" lvl="1" indent="-285750">
              <a:buFont typeface="Wingdings" pitchFamily="2" charset="2"/>
              <a:buChar char="Ø"/>
            </a:pPr>
            <a:r>
              <a:rPr lang="en-GB" sz="1800" b="0" i="0" u="none" strike="noStrike" kern="1200" cap="none" dirty="0">
                <a:ln>
                  <a:noFill/>
                </a:ln>
                <a:ea typeface="PingFang SC" pitchFamily="2"/>
                <a:cs typeface="Arial Unicode MS" pitchFamily="2"/>
              </a:rPr>
              <a:t>Using quadrupole component (with IPBSM). ~ 2019/2020</a:t>
            </a:r>
          </a:p>
          <a:p>
            <a:pPr marL="742950" lvl="1" indent="-285750">
              <a:buFont typeface="Wingdings" pitchFamily="2" charset="2"/>
              <a:buChar char="Ø"/>
            </a:pPr>
            <a:endParaRPr lang="en-GB" sz="1800" b="0" i="0" u="none" strike="noStrike" kern="1200" cap="none" dirty="0">
              <a:ln>
                <a:noFill/>
              </a:ln>
              <a:ea typeface="PingFang SC" pitchFamily="2"/>
              <a:cs typeface="Arial Unicode MS" pitchFamily="2"/>
            </a:endParaRPr>
          </a:p>
          <a:p>
            <a:pPr marL="285750" indent="-285750">
              <a:buFont typeface="Arial" panose="020B0604020202020204" pitchFamily="34" charset="0"/>
              <a:buChar char="•"/>
            </a:pPr>
            <a:r>
              <a:rPr lang="en-GB" sz="1800" b="0" i="0" u="dotted" strike="noStrike" kern="1200" cap="none" dirty="0">
                <a:ln>
                  <a:noFill/>
                </a:ln>
                <a:uFillTx/>
                <a:ea typeface="PingFang SC" pitchFamily="2"/>
                <a:cs typeface="Arial Unicode MS" pitchFamily="2"/>
              </a:rPr>
              <a:t>No beam size reduction observed with octupoles yet.</a:t>
            </a:r>
            <a:endParaRPr lang="en-GB" b="0" i="0" u="none" strike="noStrike" kern="1200" cap="none" dirty="0">
              <a:ln>
                <a:noFill/>
              </a:ln>
              <a:ea typeface="PingFang SC" pitchFamily="2"/>
              <a:cs typeface="Arial Unicode MS" pitchFamily="2"/>
            </a:endParaRPr>
          </a:p>
        </p:txBody>
      </p:sp>
      <p:sp>
        <p:nvSpPr>
          <p:cNvPr id="13" name="TextBox 12">
            <a:extLst>
              <a:ext uri="{FF2B5EF4-FFF2-40B4-BE49-F238E27FC236}">
                <a16:creationId xmlns:a16="http://schemas.microsoft.com/office/drawing/2014/main" id="{0E41F872-0F41-11FF-611A-737538F3ADEA}"/>
              </a:ext>
            </a:extLst>
          </p:cNvPr>
          <p:cNvSpPr txBox="1"/>
          <p:nvPr/>
        </p:nvSpPr>
        <p:spPr>
          <a:xfrm>
            <a:off x="8558309" y="1707475"/>
            <a:ext cx="3249613" cy="830997"/>
          </a:xfrm>
          <a:prstGeom prst="rect">
            <a:avLst/>
          </a:prstGeom>
          <a:noFill/>
          <a:ln>
            <a:solidFill>
              <a:schemeClr val="accent1"/>
            </a:solidFill>
          </a:ln>
        </p:spPr>
        <p:txBody>
          <a:bodyPr wrap="square" lIns="0" tIns="0" rIns="0" bIns="0" rtlCol="0">
            <a:spAutoFit/>
          </a:bodyPr>
          <a:lstStyle/>
          <a:p>
            <a:pPr marL="285750" indent="-285750" algn="l">
              <a:buFont typeface="Arial" panose="020B0604020202020204" pitchFamily="34" charset="0"/>
              <a:buChar char="•"/>
            </a:pPr>
            <a:r>
              <a:rPr lang="en-UA" dirty="0"/>
              <a:t>Installed in 2017</a:t>
            </a:r>
          </a:p>
          <a:p>
            <a:pPr marL="285750" indent="-285750" algn="l">
              <a:buFont typeface="Arial" panose="020B0604020202020204" pitchFamily="34" charset="0"/>
              <a:buChar char="•"/>
            </a:pPr>
            <a:endParaRPr lang="en-UA" dirty="0"/>
          </a:p>
          <a:p>
            <a:pPr marL="285750" indent="-285750" algn="l">
              <a:buFont typeface="Arial" panose="020B0604020202020204" pitchFamily="34" charset="0"/>
              <a:buChar char="•"/>
            </a:pPr>
            <a:r>
              <a:rPr lang="en-UA" dirty="0"/>
              <a:t>Repositioned in 2019</a:t>
            </a:r>
          </a:p>
        </p:txBody>
      </p:sp>
      <p:sp>
        <p:nvSpPr>
          <p:cNvPr id="14" name="TextBox 13">
            <a:extLst>
              <a:ext uri="{FF2B5EF4-FFF2-40B4-BE49-F238E27FC236}">
                <a16:creationId xmlns:a16="http://schemas.microsoft.com/office/drawing/2014/main" id="{5D3AA94F-0791-E556-A7C6-BC0C869F82E2}"/>
              </a:ext>
            </a:extLst>
          </p:cNvPr>
          <p:cNvSpPr txBox="1"/>
          <p:nvPr/>
        </p:nvSpPr>
        <p:spPr>
          <a:xfrm>
            <a:off x="8589817" y="3986189"/>
            <a:ext cx="3138777" cy="1107996"/>
          </a:xfrm>
          <a:prstGeom prst="rect">
            <a:avLst/>
          </a:prstGeom>
          <a:noFill/>
          <a:ln w="28575">
            <a:solidFill>
              <a:srgbClr val="FF0000"/>
            </a:solidFill>
            <a:prstDash val="dash"/>
          </a:ln>
        </p:spPr>
        <p:txBody>
          <a:bodyPr wrap="square" lIns="0" tIns="0" rIns="0" bIns="0" rtlCol="0">
            <a:spAutoFit/>
          </a:bodyPr>
          <a:lstStyle/>
          <a:p>
            <a:r>
              <a:rPr lang="en-GB" sz="1800" b="0" i="0" u="none" strike="noStrike" kern="1200" cap="none" dirty="0">
                <a:ln>
                  <a:noFill/>
                </a:ln>
                <a:ea typeface="PingFang SC" pitchFamily="2"/>
                <a:cs typeface="Arial Unicode MS" pitchFamily="2"/>
              </a:rPr>
              <a:t>The octupoles impact starts to be visible once we reach the beam size </a:t>
            </a:r>
            <a:r>
              <a:rPr lang="en-GB" sz="1800" b="1" i="0" u="none" strike="noStrike" kern="1200" cap="none" dirty="0">
                <a:ln>
                  <a:noFill/>
                </a:ln>
                <a:ea typeface="PingFang SC" pitchFamily="2"/>
                <a:cs typeface="Arial Unicode MS" pitchFamily="2"/>
              </a:rPr>
              <a:t>~ 40 nm</a:t>
            </a:r>
            <a:r>
              <a:rPr lang="en-GB" sz="1800" b="0" i="0" u="none" strike="noStrike" kern="1200" cap="none" dirty="0">
                <a:ln>
                  <a:noFill/>
                </a:ln>
                <a:ea typeface="PingFang SC" pitchFamily="2"/>
                <a:cs typeface="Arial Unicode MS" pitchFamily="2"/>
              </a:rPr>
              <a:t>.</a:t>
            </a:r>
          </a:p>
          <a:p>
            <a:pPr algn="l"/>
            <a:endParaRPr lang="en-UA" dirty="0"/>
          </a:p>
        </p:txBody>
      </p:sp>
    </p:spTree>
    <p:extLst>
      <p:ext uri="{BB962C8B-B14F-4D97-AF65-F5344CB8AC3E}">
        <p14:creationId xmlns:p14="http://schemas.microsoft.com/office/powerpoint/2010/main" val="491333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C34935-4AD9-9787-ABAA-A144E9E5EC45}"/>
              </a:ext>
            </a:extLst>
          </p:cNvPr>
          <p:cNvSpPr>
            <a:spLocks noGrp="1"/>
          </p:cNvSpPr>
          <p:nvPr>
            <p:ph type="title"/>
          </p:nvPr>
        </p:nvSpPr>
        <p:spPr/>
        <p:txBody>
          <a:bodyPr/>
          <a:lstStyle/>
          <a:p>
            <a:r>
              <a:rPr lang="en-UA" dirty="0"/>
              <a:t>Summary</a:t>
            </a:r>
          </a:p>
        </p:txBody>
      </p:sp>
      <p:sp>
        <p:nvSpPr>
          <p:cNvPr id="4" name="Date Placeholder 3">
            <a:extLst>
              <a:ext uri="{FF2B5EF4-FFF2-40B4-BE49-F238E27FC236}">
                <a16:creationId xmlns:a16="http://schemas.microsoft.com/office/drawing/2014/main" id="{84B69A15-A59F-CCF9-7ED7-6B5D65BD6041}"/>
              </a:ext>
            </a:extLst>
          </p:cNvPr>
          <p:cNvSpPr>
            <a:spLocks noGrp="1"/>
          </p:cNvSpPr>
          <p:nvPr>
            <p:ph type="dt" sz="half" idx="10"/>
          </p:nvPr>
        </p:nvSpPr>
        <p:spPr/>
        <p:txBody>
          <a:bodyPr/>
          <a:lstStyle/>
          <a:p>
            <a:fld id="{46D5EE60-60F0-CD46-816E-53015FCA2B2E}" type="datetime4">
              <a:rPr lang="en-US" smtClean="0"/>
              <a:t>December 13, 2023</a:t>
            </a:fld>
            <a:endParaRPr lang="en-US" dirty="0"/>
          </a:p>
        </p:txBody>
      </p:sp>
      <p:sp>
        <p:nvSpPr>
          <p:cNvPr id="5" name="Footer Placeholder 4">
            <a:extLst>
              <a:ext uri="{FF2B5EF4-FFF2-40B4-BE49-F238E27FC236}">
                <a16:creationId xmlns:a16="http://schemas.microsoft.com/office/drawing/2014/main" id="{660DE22B-9DB1-3BF7-A8E4-5AEB031DDFF4}"/>
              </a:ext>
            </a:extLst>
          </p:cNvPr>
          <p:cNvSpPr>
            <a:spLocks noGrp="1"/>
          </p:cNvSpPr>
          <p:nvPr>
            <p:ph type="ftr" sz="quarter" idx="11"/>
          </p:nvPr>
        </p:nvSpPr>
        <p:spPr/>
        <p:txBody>
          <a:bodyPr/>
          <a:lstStyle/>
          <a:p>
            <a:r>
              <a:rPr lang="en-US"/>
              <a:t>A. Pastushenko | ATF2 Ultra-low optics</a:t>
            </a:r>
            <a:endParaRPr lang="en-US" dirty="0"/>
          </a:p>
        </p:txBody>
      </p:sp>
      <p:sp>
        <p:nvSpPr>
          <p:cNvPr id="10" name="TextBox 9">
            <a:extLst>
              <a:ext uri="{FF2B5EF4-FFF2-40B4-BE49-F238E27FC236}">
                <a16:creationId xmlns:a16="http://schemas.microsoft.com/office/drawing/2014/main" id="{6DC3611C-502F-2F6B-AB7A-49581E387FF0}"/>
              </a:ext>
            </a:extLst>
          </p:cNvPr>
          <p:cNvSpPr txBox="1"/>
          <p:nvPr/>
        </p:nvSpPr>
        <p:spPr>
          <a:xfrm>
            <a:off x="1039091" y="1933169"/>
            <a:ext cx="9348019" cy="3354765"/>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GB" sz="2000" b="1" i="0" u="none" strike="noStrike" kern="1200" cap="none" dirty="0">
                <a:ln>
                  <a:noFill/>
                </a:ln>
                <a:latin typeface="+mj-lt"/>
                <a:ea typeface="PingFang SC" pitchFamily="2"/>
                <a:cs typeface="Arial Unicode MS" pitchFamily="2"/>
              </a:rPr>
              <a:t>In the past the small beam size of </a:t>
            </a:r>
            <a:r>
              <a:rPr lang="en-GB" sz="2000" b="1" i="0" strike="noStrike" kern="1200" cap="none" dirty="0">
                <a:ln>
                  <a:noFill/>
                </a:ln>
                <a:latin typeface="+mj-lt"/>
                <a:ea typeface="PingFang SC" pitchFamily="2"/>
                <a:cs typeface="Arial Unicode MS" pitchFamily="2"/>
              </a:rPr>
              <a:t>~ </a:t>
            </a:r>
            <a:r>
              <a:rPr lang="en-GB" sz="2000" b="1" i="0" u="sng" strike="noStrike" kern="1200" cap="none" dirty="0">
                <a:ln>
                  <a:noFill/>
                </a:ln>
                <a:latin typeface="+mj-lt"/>
                <a:ea typeface="PingFang SC" pitchFamily="2"/>
                <a:cs typeface="Arial Unicode MS" pitchFamily="2"/>
              </a:rPr>
              <a:t>50 nm</a:t>
            </a:r>
            <a:r>
              <a:rPr lang="en-GB" sz="2000" b="1" i="0" u="none" strike="noStrike" kern="1200" cap="none" dirty="0">
                <a:ln>
                  <a:noFill/>
                </a:ln>
                <a:latin typeface="+mj-lt"/>
                <a:ea typeface="PingFang SC" pitchFamily="2"/>
                <a:cs typeface="Arial Unicode MS" pitchFamily="2"/>
              </a:rPr>
              <a:t> was achieved with Ultra-low </a:t>
            </a:r>
            <a:r>
              <a:rPr lang="en-GB" sz="2000" b="1" i="0" u="none" strike="noStrike" kern="1200" cap="none" dirty="0">
                <a:ln>
                  <a:noFill/>
                </a:ln>
                <a:latin typeface="+mj-lt"/>
                <a:ea typeface="Liberation Sans" pitchFamily="34"/>
                <a:cs typeface="Liberation Sans" pitchFamily="34"/>
              </a:rPr>
              <a:t>β</a:t>
            </a:r>
            <a:r>
              <a:rPr lang="en-GB" sz="2000" b="1" i="0" u="none" strike="noStrike" kern="1200" cap="none" baseline="33000" dirty="0">
                <a:ln>
                  <a:noFill/>
                </a:ln>
                <a:latin typeface="+mj-lt"/>
                <a:ea typeface="Liberation Sans" pitchFamily="34"/>
                <a:cs typeface="Liberation Sans" pitchFamily="34"/>
              </a:rPr>
              <a:t>*</a:t>
            </a:r>
            <a:r>
              <a:rPr lang="en-GB" sz="2000" b="1" i="0" u="none" strike="noStrike" kern="1200" cap="none" baseline="0" dirty="0">
                <a:ln>
                  <a:noFill/>
                </a:ln>
                <a:latin typeface="+mj-lt"/>
                <a:ea typeface="Liberation Sans" pitchFamily="34"/>
                <a:cs typeface="Liberation Sans" pitchFamily="34"/>
              </a:rPr>
              <a:t> </a:t>
            </a:r>
            <a:r>
              <a:rPr lang="en-GB" sz="2000" b="1" i="0" u="none" strike="noStrike" kern="1200" cap="none" dirty="0">
                <a:ln>
                  <a:noFill/>
                </a:ln>
                <a:latin typeface="+mj-lt"/>
                <a:ea typeface="Liberation Sans" pitchFamily="34"/>
                <a:cs typeface="Liberation Sans" pitchFamily="34"/>
              </a:rPr>
              <a:t>optics.</a:t>
            </a:r>
          </a:p>
          <a:p>
            <a:pPr marL="285750" indent="-285750">
              <a:buFont typeface="Arial" panose="020B0604020202020204" pitchFamily="34" charset="0"/>
              <a:buChar char="•"/>
            </a:pPr>
            <a:endParaRPr lang="en-GB" sz="2000" b="1" dirty="0">
              <a:latin typeface="+mj-lt"/>
              <a:ea typeface="Liberation Sans" pitchFamily="34"/>
              <a:cs typeface="Liberation Sans" pitchFamily="34"/>
            </a:endParaRPr>
          </a:p>
          <a:p>
            <a:pPr marL="285750" indent="-285750">
              <a:buFont typeface="Arial" panose="020B0604020202020204" pitchFamily="34" charset="0"/>
              <a:buChar char="•"/>
            </a:pPr>
            <a:r>
              <a:rPr lang="en-GB" sz="2000" b="1" i="0" u="none" strike="noStrike" kern="1200" cap="none" dirty="0">
                <a:ln>
                  <a:noFill/>
                </a:ln>
                <a:latin typeface="+mj-lt"/>
                <a:ea typeface="Liberation Sans" pitchFamily="34"/>
                <a:cs typeface="Liberation Sans" pitchFamily="34"/>
              </a:rPr>
              <a:t>Several techniques to align the octupoles were tested.</a:t>
            </a:r>
          </a:p>
          <a:p>
            <a:pPr marL="285750" indent="-285750">
              <a:buFont typeface="Arial" panose="020B0604020202020204" pitchFamily="34" charset="0"/>
              <a:buChar char="•"/>
            </a:pPr>
            <a:endParaRPr lang="en-GB" sz="2000" dirty="0">
              <a:latin typeface="+mj-lt"/>
              <a:ea typeface="Liberation Sans" pitchFamily="34"/>
              <a:cs typeface="Liberation Sans" pitchFamily="34"/>
            </a:endParaRPr>
          </a:p>
          <a:p>
            <a:r>
              <a:rPr lang="en-GB" sz="2000" b="1" i="0" u="none" strike="noStrike" kern="1200" cap="none" dirty="0">
                <a:ln>
                  <a:noFill/>
                </a:ln>
                <a:latin typeface="+mj-lt"/>
                <a:ea typeface="Liberation Sans" pitchFamily="34"/>
                <a:cs typeface="Liberation Sans" pitchFamily="34"/>
              </a:rPr>
              <a:t>Main concerns based on the past experience:</a:t>
            </a:r>
          </a:p>
          <a:p>
            <a:pPr marL="800100" lvl="1" indent="-342900">
              <a:buFont typeface="Wingdings" pitchFamily="2" charset="2"/>
              <a:buChar char="Ø"/>
            </a:pPr>
            <a:r>
              <a:rPr lang="en-GB" sz="2000" dirty="0">
                <a:latin typeface="+mj-lt"/>
                <a:ea typeface="Liberation Sans" pitchFamily="34"/>
                <a:cs typeface="Liberation Sans" pitchFamily="34"/>
              </a:rPr>
              <a:t>Orbit stability</a:t>
            </a:r>
          </a:p>
          <a:p>
            <a:pPr marL="800100" lvl="1" indent="-342900">
              <a:buFont typeface="Wingdings" pitchFamily="2" charset="2"/>
              <a:buChar char="Ø"/>
            </a:pPr>
            <a:r>
              <a:rPr lang="en-GB" sz="2000" dirty="0" err="1">
                <a:latin typeface="+mj-lt"/>
                <a:ea typeface="Liberation Sans" pitchFamily="34"/>
                <a:cs typeface="Liberation Sans" pitchFamily="34"/>
              </a:rPr>
              <a:t>Wakefields</a:t>
            </a:r>
            <a:endParaRPr lang="en-GB" sz="2000" dirty="0">
              <a:latin typeface="+mj-lt"/>
              <a:ea typeface="Liberation Sans" pitchFamily="34"/>
              <a:cs typeface="Liberation Sans" pitchFamily="34"/>
            </a:endParaRPr>
          </a:p>
          <a:p>
            <a:pPr marL="800100" lvl="1" indent="-342900">
              <a:buFont typeface="Wingdings" pitchFamily="2" charset="2"/>
              <a:buChar char="Ø"/>
            </a:pPr>
            <a:r>
              <a:rPr lang="en-GB" sz="2000" b="0" i="0" u="none" strike="noStrike" kern="1200" cap="none" dirty="0">
                <a:ln>
                  <a:noFill/>
                </a:ln>
                <a:latin typeface="+mj-lt"/>
                <a:ea typeface="Liberation Sans" pitchFamily="34"/>
                <a:cs typeface="Liberation Sans" pitchFamily="34"/>
              </a:rPr>
              <a:t>IPBSM performance</a:t>
            </a:r>
          </a:p>
          <a:p>
            <a:pPr marL="285750" indent="-285750">
              <a:buFont typeface="Arial" panose="020B0604020202020204" pitchFamily="34" charset="0"/>
              <a:buChar char="•"/>
            </a:pPr>
            <a:endParaRPr lang="en-GB" sz="2000" b="0" i="0" u="none" strike="noStrike" kern="1200" cap="none" dirty="0">
              <a:ln>
                <a:noFill/>
              </a:ln>
              <a:latin typeface="+mj-lt"/>
              <a:ea typeface="Liberation Sans" pitchFamily="34"/>
              <a:cs typeface="Liberation Sans" pitchFamily="34"/>
            </a:endParaRPr>
          </a:p>
          <a:p>
            <a:pPr algn="l"/>
            <a:endParaRPr lang="en-UA" sz="2000" dirty="0"/>
          </a:p>
        </p:txBody>
      </p:sp>
    </p:spTree>
    <p:extLst>
      <p:ext uri="{BB962C8B-B14F-4D97-AF65-F5344CB8AC3E}">
        <p14:creationId xmlns:p14="http://schemas.microsoft.com/office/powerpoint/2010/main" val="3766529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E61986-C7C2-47D1-FF82-E689AE891977}"/>
              </a:ext>
            </a:extLst>
          </p:cNvPr>
          <p:cNvSpPr>
            <a:spLocks noGrp="1"/>
          </p:cNvSpPr>
          <p:nvPr>
            <p:ph type="title"/>
          </p:nvPr>
        </p:nvSpPr>
        <p:spPr/>
        <p:txBody>
          <a:bodyPr/>
          <a:lstStyle/>
          <a:p>
            <a:r>
              <a:rPr lang="en-GB" dirty="0"/>
              <a:t>Prospects</a:t>
            </a:r>
            <a:endParaRPr lang="en-UA" dirty="0"/>
          </a:p>
        </p:txBody>
      </p:sp>
      <p:sp>
        <p:nvSpPr>
          <p:cNvPr id="4" name="Date Placeholder 3">
            <a:extLst>
              <a:ext uri="{FF2B5EF4-FFF2-40B4-BE49-F238E27FC236}">
                <a16:creationId xmlns:a16="http://schemas.microsoft.com/office/drawing/2014/main" id="{878473D9-074B-DC34-4A02-E4EBE8ED806E}"/>
              </a:ext>
            </a:extLst>
          </p:cNvPr>
          <p:cNvSpPr>
            <a:spLocks noGrp="1"/>
          </p:cNvSpPr>
          <p:nvPr>
            <p:ph type="dt" sz="half" idx="10"/>
          </p:nvPr>
        </p:nvSpPr>
        <p:spPr/>
        <p:txBody>
          <a:bodyPr/>
          <a:lstStyle/>
          <a:p>
            <a:fld id="{9469C698-D88B-454C-9048-1B64F0B88753}" type="datetime4">
              <a:rPr lang="en-US" smtClean="0"/>
              <a:t>December 13, 2023</a:t>
            </a:fld>
            <a:endParaRPr lang="en-US" dirty="0"/>
          </a:p>
        </p:txBody>
      </p:sp>
      <p:sp>
        <p:nvSpPr>
          <p:cNvPr id="5" name="Footer Placeholder 4">
            <a:extLst>
              <a:ext uri="{FF2B5EF4-FFF2-40B4-BE49-F238E27FC236}">
                <a16:creationId xmlns:a16="http://schemas.microsoft.com/office/drawing/2014/main" id="{DBD4B1CE-3DA5-2E20-E480-779558791F18}"/>
              </a:ext>
            </a:extLst>
          </p:cNvPr>
          <p:cNvSpPr>
            <a:spLocks noGrp="1"/>
          </p:cNvSpPr>
          <p:nvPr>
            <p:ph type="ftr" sz="quarter" idx="11"/>
          </p:nvPr>
        </p:nvSpPr>
        <p:spPr/>
        <p:txBody>
          <a:bodyPr/>
          <a:lstStyle/>
          <a:p>
            <a:r>
              <a:rPr lang="en-US"/>
              <a:t>A. Pastushenko | ATF2 Ultra-low optics</a:t>
            </a:r>
            <a:endParaRPr lang="en-US" dirty="0"/>
          </a:p>
        </p:txBody>
      </p:sp>
      <p:sp>
        <p:nvSpPr>
          <p:cNvPr id="8" name="TextBox 7">
            <a:extLst>
              <a:ext uri="{FF2B5EF4-FFF2-40B4-BE49-F238E27FC236}">
                <a16:creationId xmlns:a16="http://schemas.microsoft.com/office/drawing/2014/main" id="{694650E7-DCA2-691C-0E3C-B15D48B5F140}"/>
              </a:ext>
            </a:extLst>
          </p:cNvPr>
          <p:cNvSpPr txBox="1"/>
          <p:nvPr/>
        </p:nvSpPr>
        <p:spPr>
          <a:xfrm>
            <a:off x="1145352" y="1767006"/>
            <a:ext cx="8783781" cy="3323987"/>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A" sz="2400" dirty="0"/>
              <a:t>Tune 25x0.25 optics</a:t>
            </a:r>
          </a:p>
          <a:p>
            <a:pPr marL="285750" indent="-285750" algn="l">
              <a:buFont typeface="Arial" panose="020B0604020202020204" pitchFamily="34" charset="0"/>
              <a:buChar char="•"/>
            </a:pPr>
            <a:endParaRPr lang="en-UA" sz="2400" dirty="0"/>
          </a:p>
          <a:p>
            <a:pPr marL="285750" indent="-285750" algn="l">
              <a:buFont typeface="Arial" panose="020B0604020202020204" pitchFamily="34" charset="0"/>
              <a:buChar char="•"/>
            </a:pPr>
            <a:r>
              <a:rPr lang="en-UA" sz="2400" dirty="0"/>
              <a:t>Verify the octupoles importance</a:t>
            </a:r>
          </a:p>
          <a:p>
            <a:pPr marL="285750" indent="-285750" algn="l">
              <a:buFont typeface="Arial" panose="020B0604020202020204" pitchFamily="34" charset="0"/>
              <a:buChar char="•"/>
            </a:pPr>
            <a:endParaRPr lang="en-UA" sz="2400" dirty="0"/>
          </a:p>
          <a:p>
            <a:pPr marL="285750" indent="-285750" algn="l">
              <a:buFont typeface="Arial" panose="020B0604020202020204" pitchFamily="34" charset="0"/>
              <a:buChar char="•"/>
            </a:pPr>
            <a:r>
              <a:rPr lang="en-UA" sz="2400" dirty="0"/>
              <a:t>Switch to 10x0.25, 1x0.25 optics and </a:t>
            </a:r>
            <a:r>
              <a:rPr lang="en-UA" sz="2400" b="1" dirty="0"/>
              <a:t>longer L* optics design</a:t>
            </a:r>
          </a:p>
          <a:p>
            <a:pPr marL="285750" indent="-285750" algn="l">
              <a:buFont typeface="Arial" panose="020B0604020202020204" pitchFamily="34" charset="0"/>
              <a:buChar char="•"/>
            </a:pPr>
            <a:endParaRPr lang="en-UA" sz="2400" b="1" dirty="0"/>
          </a:p>
          <a:p>
            <a:pPr marL="285750" indent="-285750" algn="l">
              <a:buFont typeface="Arial" panose="020B0604020202020204" pitchFamily="34" charset="0"/>
              <a:buChar char="•"/>
            </a:pPr>
            <a:r>
              <a:rPr lang="en-UA" sz="2400" dirty="0"/>
              <a:t>New tuning approaches (ML..)</a:t>
            </a:r>
          </a:p>
          <a:p>
            <a:pPr marL="285750" indent="-285750" algn="l">
              <a:buFont typeface="Arial" panose="020B0604020202020204" pitchFamily="34" charset="0"/>
              <a:buChar char="•"/>
            </a:pPr>
            <a:endParaRPr lang="en-UA" sz="2400" dirty="0"/>
          </a:p>
          <a:p>
            <a:pPr marL="285750" indent="-285750" algn="l">
              <a:buFont typeface="Arial" panose="020B0604020202020204" pitchFamily="34" charset="0"/>
              <a:buChar char="•"/>
            </a:pPr>
            <a:r>
              <a:rPr lang="en-UA" sz="2400" dirty="0"/>
              <a:t>Automatization of the routine tasks.</a:t>
            </a:r>
          </a:p>
        </p:txBody>
      </p:sp>
    </p:spTree>
    <p:extLst>
      <p:ext uri="{BB962C8B-B14F-4D97-AF65-F5344CB8AC3E}">
        <p14:creationId xmlns:p14="http://schemas.microsoft.com/office/powerpoint/2010/main" val="1744436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F394C0E-2D30-C09C-AB04-0D5E3F1D6B10}"/>
              </a:ext>
            </a:extLst>
          </p:cNvPr>
          <p:cNvSpPr>
            <a:spLocks noGrp="1"/>
          </p:cNvSpPr>
          <p:nvPr>
            <p:ph type="dt" sz="half" idx="10"/>
          </p:nvPr>
        </p:nvSpPr>
        <p:spPr/>
        <p:txBody>
          <a:bodyPr/>
          <a:lstStyle/>
          <a:p>
            <a:fld id="{D1F60A8D-BDF0-0E4B-8AAF-5B5ED8D30648}" type="datetime4">
              <a:rPr lang="en-US" smtClean="0"/>
              <a:t>December 13, 2023</a:t>
            </a:fld>
            <a:endParaRPr lang="en-US" dirty="0"/>
          </a:p>
        </p:txBody>
      </p:sp>
      <p:sp>
        <p:nvSpPr>
          <p:cNvPr id="5" name="Footer Placeholder 4">
            <a:extLst>
              <a:ext uri="{FF2B5EF4-FFF2-40B4-BE49-F238E27FC236}">
                <a16:creationId xmlns:a16="http://schemas.microsoft.com/office/drawing/2014/main" id="{7C96E53F-F424-B513-5EE7-14B34E402D3B}"/>
              </a:ext>
            </a:extLst>
          </p:cNvPr>
          <p:cNvSpPr>
            <a:spLocks noGrp="1"/>
          </p:cNvSpPr>
          <p:nvPr>
            <p:ph type="ftr" sz="quarter" idx="11"/>
          </p:nvPr>
        </p:nvSpPr>
        <p:spPr/>
        <p:txBody>
          <a:bodyPr/>
          <a:lstStyle/>
          <a:p>
            <a:r>
              <a:rPr lang="en-US"/>
              <a:t>A. Pastushenko | ATF2 Ultra-low optics</a:t>
            </a:r>
            <a:endParaRPr lang="en-US" dirty="0"/>
          </a:p>
        </p:txBody>
      </p:sp>
      <p:sp>
        <p:nvSpPr>
          <p:cNvPr id="7" name="TextBox 6">
            <a:extLst>
              <a:ext uri="{FF2B5EF4-FFF2-40B4-BE49-F238E27FC236}">
                <a16:creationId xmlns:a16="http://schemas.microsoft.com/office/drawing/2014/main" id="{69CD73E5-DE6A-F4B8-5D6D-95BECFA810B4}"/>
              </a:ext>
            </a:extLst>
          </p:cNvPr>
          <p:cNvSpPr txBox="1"/>
          <p:nvPr/>
        </p:nvSpPr>
        <p:spPr>
          <a:xfrm>
            <a:off x="2135560" y="2875002"/>
            <a:ext cx="7920880" cy="553998"/>
          </a:xfrm>
          <a:prstGeom prst="rect">
            <a:avLst/>
          </a:prstGeom>
          <a:noFill/>
        </p:spPr>
        <p:txBody>
          <a:bodyPr wrap="square" lIns="0" tIns="0" rIns="0" bIns="0" rtlCol="0">
            <a:spAutoFit/>
          </a:bodyPr>
          <a:lstStyle/>
          <a:p>
            <a:pPr algn="ctr"/>
            <a:r>
              <a:rPr lang="en-UA" sz="3600" b="1" dirty="0"/>
              <a:t>Thank you for your attention!</a:t>
            </a:r>
          </a:p>
        </p:txBody>
      </p:sp>
    </p:spTree>
    <p:extLst>
      <p:ext uri="{BB962C8B-B14F-4D97-AF65-F5344CB8AC3E}">
        <p14:creationId xmlns:p14="http://schemas.microsoft.com/office/powerpoint/2010/main" val="2873402831"/>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2" id="{A5557C23-C5DF-434D-8960-351AB75B844C}" vid="{2BBC70E3-9BE7-B14F-A4A6-E1B5544858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599</TotalTime>
  <Words>1203</Words>
  <Application>Microsoft Macintosh PowerPoint</Application>
  <PresentationFormat>Widescreen</PresentationFormat>
  <Paragraphs>126</Paragraphs>
  <Slides>10</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PingFang SC</vt:lpstr>
      <vt:lpstr>Arial</vt:lpstr>
      <vt:lpstr>Calibri</vt:lpstr>
      <vt:lpstr>Liberation Sans</vt:lpstr>
      <vt:lpstr>TeXGyreSchola</vt:lpstr>
      <vt:lpstr>Wingdings</vt:lpstr>
      <vt:lpstr>Office Theme</vt:lpstr>
      <vt:lpstr>Ultra low beta* optics at ATF2: status and plans CLIC Mini Week, December 11-13, 2023</vt:lpstr>
      <vt:lpstr>ATF2 Ultra-low β* optics</vt:lpstr>
      <vt:lpstr>ATF2 tuning procedure</vt:lpstr>
      <vt:lpstr>Tuning history (25 x 0.25 optics)</vt:lpstr>
      <vt:lpstr>Small beam size achievements (June 2019)</vt:lpstr>
      <vt:lpstr>Octupoles</vt:lpstr>
      <vt:lpstr>Summary</vt:lpstr>
      <vt:lpstr>Prospects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Ultra low beta* optics at ATF2: status and plans CLIC Mini Week, December 11-13, 2023</dc:title>
  <dc:creator>Andrii Pastushenko</dc:creator>
  <cp:lastModifiedBy>Andrii Pastushenko</cp:lastModifiedBy>
  <cp:revision>15</cp:revision>
  <dcterms:created xsi:type="dcterms:W3CDTF">2023-12-12T05:50:31Z</dcterms:created>
  <dcterms:modified xsi:type="dcterms:W3CDTF">2023-12-13T08:59:31Z</dcterms:modified>
</cp:coreProperties>
</file>