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461" r:id="rId3"/>
    <p:sldId id="485" r:id="rId4"/>
    <p:sldId id="500" r:id="rId5"/>
    <p:sldId id="498" r:id="rId6"/>
    <p:sldId id="262" r:id="rId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EEF"/>
    <a:srgbClr val="EAEFF7"/>
    <a:srgbClr val="EBEFF7"/>
    <a:srgbClr val="D2DFEF"/>
    <a:srgbClr val="D1D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50" autoAdjust="0"/>
    <p:restoredTop sz="95982" autoAdjust="0"/>
  </p:normalViewPr>
  <p:slideViewPr>
    <p:cSldViewPr snapToGrid="0" showGuides="1">
      <p:cViewPr varScale="1">
        <p:scale>
          <a:sx n="109" d="100"/>
          <a:sy n="109" d="100"/>
        </p:scale>
        <p:origin x="184" y="2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33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450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423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974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09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/>
          <p:nvPr/>
        </p:nvGrpSpPr>
        <p:grpSpPr>
          <a:xfrm>
            <a:off x="208373" y="6311900"/>
            <a:ext cx="3177636" cy="449230"/>
            <a:chOff x="0" y="0"/>
            <a:chExt cx="3177635" cy="449229"/>
          </a:xfrm>
        </p:grpSpPr>
        <p:pic>
          <p:nvPicPr>
            <p:cNvPr id="2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527" y="0"/>
              <a:ext cx="2779109" cy="4492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Picture 12" descr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1355"/>
              <a:ext cx="398528" cy="386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" name="Straight Connector 13"/>
            <p:cNvSpPr/>
            <p:nvPr/>
          </p:nvSpPr>
          <p:spPr>
            <a:xfrm flipH="1">
              <a:off x="462968" y="31355"/>
              <a:ext cx="1" cy="38652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729FC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27DEE-5D90-D08C-3BAF-4518D045E2FD}"/>
              </a:ext>
            </a:extLst>
          </p:cNvPr>
          <p:cNvSpPr txBox="1"/>
          <p:nvPr userDrawn="1"/>
        </p:nvSpPr>
        <p:spPr>
          <a:xfrm>
            <a:off x="5289079" y="6400413"/>
            <a:ext cx="2294477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B. </a:t>
            </a:r>
            <a:r>
              <a:rPr kumimoji="0" lang="en-US" sz="1200" b="0" i="0" u="none" strike="noStrike" cap="none" spc="0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Mikulec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 BE-OP-PS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ern.zoom.us/j/9372114100?pwd=L29BcmlHUENCdFBRSytXYVcrM1B4Zz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694903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2F5597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rPr dirty="0">
                <a:latin typeface="+mn-lt"/>
              </a:rPr>
              <a:t>PS Report</a:t>
            </a:r>
            <a:r>
              <a:rPr lang="en-US" dirty="0">
                <a:latin typeface="+mn-lt"/>
              </a:rPr>
              <a:t> week 40/41</a:t>
            </a:r>
            <a:endParaRPr dirty="0">
              <a:latin typeface="+mn-lt"/>
            </a:endParaRPr>
          </a:p>
        </p:txBody>
      </p:sp>
      <p:sp>
        <p:nvSpPr>
          <p:cNvPr id="2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29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3743"/>
            <a:ext cx="12192000" cy="1480459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6"/>
          <p:cNvSpPr txBox="1"/>
          <p:nvPr/>
        </p:nvSpPr>
        <p:spPr>
          <a:xfrm>
            <a:off x="799836" y="4317417"/>
            <a:ext cx="10917819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20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dirty="0"/>
              <a:t>Many thanks</a:t>
            </a:r>
            <a:endParaRPr lang="en-US" dirty="0"/>
          </a:p>
          <a:p>
            <a:pPr algn="ctr"/>
            <a:r>
              <a:rPr dirty="0"/>
              <a:t>to</a:t>
            </a:r>
            <a:r>
              <a:rPr lang="en-US" dirty="0"/>
              <a:t> the PS OP and coordination teams as well as all equipment experts and support teams!</a:t>
            </a:r>
            <a:endParaRPr dirty="0"/>
          </a:p>
        </p:txBody>
      </p:sp>
      <p:pic>
        <p:nvPicPr>
          <p:cNvPr id="31" name="Picture 2" descr="Picture 2"/>
          <p:cNvPicPr>
            <a:picLocks noChangeAspect="1"/>
          </p:cNvPicPr>
          <p:nvPr/>
        </p:nvPicPr>
        <p:blipFill>
          <a:blip r:embed="rId3"/>
          <a:srcRect b="25808"/>
          <a:stretch>
            <a:fillRect/>
          </a:stretch>
        </p:blipFill>
        <p:spPr>
          <a:xfrm>
            <a:off x="0" y="1995364"/>
            <a:ext cx="12192000" cy="19888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Availability W40/41 (Thu – Thu 9am)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3F4C24-67A4-512B-1A99-672DC0DB9E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9942" y="1124181"/>
            <a:ext cx="9392116" cy="52321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0D19E4-380C-8237-0B8A-8FD6C6C57160}"/>
              </a:ext>
            </a:extLst>
          </p:cNvPr>
          <p:cNvSpPr txBox="1"/>
          <p:nvPr/>
        </p:nvSpPr>
        <p:spPr>
          <a:xfrm>
            <a:off x="7103749" y="754851"/>
            <a:ext cx="474264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Availability SPS 89.1%, other destinations 93.3% </a:t>
            </a:r>
          </a:p>
        </p:txBody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BB6F5F22-BCB1-A5B8-8F0F-645A8F1A9FDC}"/>
              </a:ext>
            </a:extLst>
          </p:cNvPr>
          <p:cNvSpPr/>
          <p:nvPr/>
        </p:nvSpPr>
        <p:spPr>
          <a:xfrm>
            <a:off x="1512277" y="4677508"/>
            <a:ext cx="8733692" cy="338400"/>
          </a:xfrm>
          <a:prstGeom prst="frame">
            <a:avLst/>
          </a:prstGeom>
          <a:solidFill>
            <a:srgbClr val="FF0000"/>
          </a:solidFill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980B0E-A12D-FD0F-D08A-5F38FB74AA11}"/>
              </a:ext>
            </a:extLst>
          </p:cNvPr>
          <p:cNvSpPr txBox="1"/>
          <p:nvPr/>
        </p:nvSpPr>
        <p:spPr>
          <a:xfrm>
            <a:off x="35169" y="4477377"/>
            <a:ext cx="1594339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Several injector faults (long Linac3 fault last Friday)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D66018-C524-F551-E58A-785DBDFC9E2D}"/>
              </a:ext>
            </a:extLst>
          </p:cNvPr>
          <p:cNvSpPr txBox="1"/>
          <p:nvPr/>
        </p:nvSpPr>
        <p:spPr>
          <a:xfrm>
            <a:off x="8644803" y="3938846"/>
            <a:ext cx="874335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PSB access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C5BFA56-DDD1-6B36-CB2D-1E4DFCE4195B}"/>
              </a:ext>
            </a:extLst>
          </p:cNvPr>
          <p:cNvCxnSpPr>
            <a:cxnSpLocks/>
          </p:cNvCxnSpPr>
          <p:nvPr/>
        </p:nvCxnSpPr>
        <p:spPr>
          <a:xfrm>
            <a:off x="9097108" y="4277246"/>
            <a:ext cx="0" cy="5057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DFF0108-F93E-7152-B381-ED487E5B9052}"/>
              </a:ext>
            </a:extLst>
          </p:cNvPr>
          <p:cNvSpPr txBox="1"/>
          <p:nvPr/>
        </p:nvSpPr>
        <p:spPr>
          <a:xfrm>
            <a:off x="92820" y="5537034"/>
            <a:ext cx="1466350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 few POPS trips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62B749-E2C5-0028-D0A3-871C99E31300}"/>
              </a:ext>
            </a:extLst>
          </p:cNvPr>
          <p:cNvSpPr txBox="1"/>
          <p:nvPr/>
        </p:nvSpPr>
        <p:spPr>
          <a:xfrm>
            <a:off x="10089465" y="3938846"/>
            <a:ext cx="165705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Injection kicker fault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8A75F54-72D8-D89B-2333-4E36FA9542C3}"/>
              </a:ext>
            </a:extLst>
          </p:cNvPr>
          <p:cNvCxnSpPr>
            <a:cxnSpLocks/>
          </p:cNvCxnSpPr>
          <p:nvPr/>
        </p:nvCxnSpPr>
        <p:spPr>
          <a:xfrm flipH="1">
            <a:off x="9964615" y="4246621"/>
            <a:ext cx="874336" cy="230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51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Main Issues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E8343B-8DF1-B027-5276-48947D67D61F}"/>
              </a:ext>
            </a:extLst>
          </p:cNvPr>
          <p:cNvSpPr txBox="1"/>
          <p:nvPr/>
        </p:nvSpPr>
        <p:spPr>
          <a:xfrm>
            <a:off x="355002" y="1112379"/>
            <a:ext cx="11472824" cy="38241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lvl="8" indent="0">
              <a:spcAft>
                <a:spcPts val="1500"/>
              </a:spcAft>
            </a:pPr>
            <a:r>
              <a:rPr lang="en-GB" dirty="0"/>
              <a:t>Good week with few PS faults, but several injector faults (e.g. Linac3 cavity problem last Friday).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No proton beam yesterday morning for 1h15m for regular PSB water leak inspection (in parallel to EAST and </a:t>
            </a:r>
            <a:r>
              <a:rPr lang="en-GB" dirty="0" err="1"/>
              <a:t>n_TOF</a:t>
            </a:r>
            <a:r>
              <a:rPr lang="en-GB" dirty="0"/>
              <a:t> access). Ion beams delivered in the meantime.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POPS in degraded mode to fill up water of DCDC1 converter (known water leak) on Monday; after intervention a few POPS trips due to more stringent limits (peak power from 3.2 MW reduced to 2.5 MW); this morning the team swapped to work on DC3 (found another water leak)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Issue with automatic asymmetry correction for EAST_T9 and EAST_N after introduction of averaging </a:t>
            </a:r>
            <a:r>
              <a:rPr lang="en-GB" dirty="0">
                <a:sym typeface="Wingdings" pitchFamily="2" charset="2"/>
              </a:rPr>
              <a:t> solved Tuesday evening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During last night, an issue with the proton injection kicker KFA45 stopped all proton beams for 4h40m; in parallel, another Linac3 cavity issue.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1625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Intensity increase for EAST_T8; low-intensity </a:t>
            </a:r>
            <a:r>
              <a:rPr lang="en-GB" sz="3200" b="1" kern="1200" dirty="0" err="1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n_TOF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E8343B-8DF1-B027-5276-48947D67D61F}"/>
              </a:ext>
            </a:extLst>
          </p:cNvPr>
          <p:cNvSpPr txBox="1"/>
          <p:nvPr/>
        </p:nvSpPr>
        <p:spPr>
          <a:xfrm>
            <a:off x="355002" y="1112379"/>
            <a:ext cx="5893398" cy="49398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Increase of EAST_T8 spill intensity from 60e10 p to 80e10 p </a:t>
            </a:r>
            <a:r>
              <a:rPr lang="en-GB" sz="2000" dirty="0"/>
              <a:t>approved from Thursday morning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Rate limits for different EAST destinations clarified by RP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Issue last Monday with too large beam size due to wrong quadrupole settings following a mistake during an EAST MD 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Small </a:t>
            </a:r>
            <a:r>
              <a:rPr lang="en-GB" sz="2000" dirty="0" err="1"/>
              <a:t>n_TOF</a:t>
            </a:r>
            <a:r>
              <a:rPr lang="en-GB" sz="2000" dirty="0"/>
              <a:t> (10e10 p) EAST parasitic bunch is lost in the PS ring if EAST cuts the request </a:t>
            </a:r>
            <a:r>
              <a:rPr lang="en-GB" sz="2000" dirty="0">
                <a:sym typeface="Wingdings" pitchFamily="2" charset="2"/>
              </a:rPr>
              <a:t> programmed now only on EAST_T8 cycles</a:t>
            </a:r>
            <a:endParaRPr lang="en-CH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C60EAD-5D1B-E401-0547-DAAE9623D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8915" y="908247"/>
            <a:ext cx="4970334" cy="3621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295B748-5169-1DAF-D89C-7567494359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8915" y="4819077"/>
            <a:ext cx="3566716" cy="14962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C4D961-5781-6EF7-777B-BA5454BA23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8739" y="2389612"/>
            <a:ext cx="3424604" cy="11624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97566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5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Delivered Intensity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E8343B-8DF1-B027-5276-48947D67D61F}"/>
              </a:ext>
            </a:extLst>
          </p:cNvPr>
          <p:cNvSpPr txBox="1"/>
          <p:nvPr/>
        </p:nvSpPr>
        <p:spPr>
          <a:xfrm>
            <a:off x="355002" y="964976"/>
            <a:ext cx="3173644" cy="38472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EAST_T8</a:t>
            </a:r>
            <a:r>
              <a:rPr lang="en-GB" dirty="0"/>
              <a:t> delivered intensity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lvl="8" indent="0">
              <a:spcAft>
                <a:spcPts val="1500"/>
              </a:spcAft>
            </a:pPr>
            <a:endParaRPr lang="en-GB" dirty="0"/>
          </a:p>
          <a:p>
            <a:pPr lvl="8" indent="0">
              <a:spcAft>
                <a:spcPts val="1500"/>
              </a:spcAft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b="1" dirty="0" err="1"/>
              <a:t>n_TOF</a:t>
            </a:r>
            <a:r>
              <a:rPr lang="en-GB" b="1" dirty="0"/>
              <a:t> </a:t>
            </a:r>
            <a:r>
              <a:rPr lang="en-GB" dirty="0"/>
              <a:t>delivered flux</a:t>
            </a:r>
          </a:p>
          <a:p>
            <a:pPr marL="808038" lvl="8" indent="-363538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016D9E-BCCB-99A8-490C-622A021D22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715" y="3807396"/>
            <a:ext cx="7170616" cy="28391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B300868-CE5E-E73A-994F-B5D2915698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715" y="768111"/>
            <a:ext cx="7170616" cy="281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14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86" y="2387100"/>
            <a:ext cx="1902696" cy="1664238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Title 6"/>
          <p:cNvSpPr txBox="1">
            <a:spLocks noGrp="1"/>
          </p:cNvSpPr>
          <p:nvPr>
            <p:ph type="title"/>
          </p:nvPr>
        </p:nvSpPr>
        <p:spPr>
          <a:xfrm>
            <a:off x="838200" y="1013009"/>
            <a:ext cx="10515600" cy="1661992"/>
          </a:xfrm>
          <a:prstGeom prst="rect">
            <a:avLst/>
          </a:prstGeom>
        </p:spPr>
        <p:txBody>
          <a:bodyPr/>
          <a:lstStyle/>
          <a:p>
            <a:pPr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rPr lang="fr-CH" sz="3200" dirty="0">
                <a:sym typeface="Calibri"/>
              </a:rPr>
              <a:t>PS </a:t>
            </a:r>
            <a:r>
              <a:rPr lang="fr-CH" sz="3200" dirty="0" err="1">
                <a:sym typeface="Calibri"/>
              </a:rPr>
              <a:t>Coordinator</a:t>
            </a:r>
            <a:r>
              <a:rPr lang="fr-CH" sz="3200" dirty="0">
                <a:sym typeface="Calibri"/>
              </a:rPr>
              <a:t>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40 – </a:t>
            </a:r>
            <a:r>
              <a:rPr lang="fr-CH" sz="3200" b="1" dirty="0">
                <a:sym typeface="Calibri"/>
              </a:rPr>
              <a:t>Ewen </a:t>
            </a:r>
            <a:r>
              <a:rPr lang="fr-CH" sz="3200" b="1" dirty="0" err="1">
                <a:sym typeface="Calibri"/>
              </a:rPr>
              <a:t>MacLean</a:t>
            </a:r>
            <a:br>
              <a:rPr lang="fr-CH" sz="3200" b="1" dirty="0">
                <a:sym typeface="Calibri"/>
              </a:rPr>
            </a:br>
            <a:r>
              <a:rPr lang="fr-CH" sz="3200" dirty="0">
                <a:sym typeface="Calibri"/>
              </a:rPr>
              <a:t>PS Coordinator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41 – </a:t>
            </a:r>
            <a:r>
              <a:rPr lang="fr-CH" sz="3200" b="1" dirty="0">
                <a:sym typeface="Calibri"/>
              </a:rPr>
              <a:t>Bettina </a:t>
            </a:r>
            <a:r>
              <a:rPr lang="fr-CH" sz="3200" b="1" dirty="0" err="1">
                <a:sym typeface="Calibri"/>
              </a:rPr>
              <a:t>Mikulec</a:t>
            </a:r>
            <a:br>
              <a:rPr lang="fr-CH" sz="3200" b="1" dirty="0">
                <a:sym typeface="Calibri"/>
              </a:rPr>
            </a:br>
            <a:r>
              <a:rPr lang="fr-CH" sz="3200" dirty="0">
                <a:sym typeface="Calibri"/>
              </a:rPr>
              <a:t>PS </a:t>
            </a:r>
            <a:r>
              <a:rPr lang="fr-CH" sz="3200" dirty="0" err="1">
                <a:sym typeface="Calibri"/>
              </a:rPr>
              <a:t>Coordinator</a:t>
            </a:r>
            <a:r>
              <a:rPr lang="fr-CH" sz="3200" dirty="0">
                <a:sym typeface="Calibri"/>
              </a:rPr>
              <a:t>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42 – </a:t>
            </a:r>
            <a:r>
              <a:rPr lang="fr-CH" sz="3200" b="1" dirty="0">
                <a:sym typeface="Calibri"/>
              </a:rPr>
              <a:t>Ewen </a:t>
            </a:r>
            <a:r>
              <a:rPr lang="fr-CH" sz="3200" b="1" dirty="0" err="1">
                <a:sym typeface="Calibri"/>
              </a:rPr>
              <a:t>MacLean</a:t>
            </a:r>
            <a:endParaRPr b="1" dirty="0"/>
          </a:p>
        </p:txBody>
      </p:sp>
      <p:sp>
        <p:nvSpPr>
          <p:cNvPr id="83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84" name="TextBox 9"/>
          <p:cNvSpPr txBox="1"/>
          <p:nvPr/>
        </p:nvSpPr>
        <p:spPr>
          <a:xfrm>
            <a:off x="592390" y="4271867"/>
            <a:ext cx="10515601" cy="1477328"/>
          </a:xfrm>
          <a:prstGeom prst="rect">
            <a:avLst/>
          </a:prstGeom>
          <a:ln w="12700">
            <a:solidFill>
              <a:srgbClr val="C000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800" b="1">
                <a:solidFill>
                  <a:srgbClr val="C00000"/>
                </a:solidFill>
              </a:defRPr>
            </a:pPr>
            <a:r>
              <a:rPr lang="en-US" dirty="0"/>
              <a:t>9</a:t>
            </a:r>
            <a:r>
              <a:rPr dirty="0"/>
              <a:t>:</a:t>
            </a:r>
            <a:r>
              <a:rPr lang="en-US" dirty="0"/>
              <a:t>00</a:t>
            </a:r>
            <a:r>
              <a:rPr sz="1800" dirty="0"/>
              <a:t> </a:t>
            </a:r>
            <a:r>
              <a:rPr lang="en-US" sz="2400" u="sng" dirty="0"/>
              <a:t>live </a:t>
            </a:r>
            <a:r>
              <a:rPr sz="2400" u="sng" dirty="0"/>
              <a:t>meeting</a:t>
            </a:r>
            <a:r>
              <a:rPr lang="en-US" sz="2400" u="sng" dirty="0"/>
              <a:t> in the CCC</a:t>
            </a:r>
            <a:r>
              <a:rPr lang="en-US" sz="2400" dirty="0"/>
              <a:t> on Wednesday and Friday</a:t>
            </a:r>
            <a:endParaRPr sz="1800" dirty="0"/>
          </a:p>
          <a:p>
            <a:r>
              <a:rPr lang="en-US" sz="1400" dirty="0"/>
              <a:t>Zoom link to follow the meeting on remote</a:t>
            </a:r>
            <a:r>
              <a:rPr sz="1400" dirty="0"/>
              <a:t>: </a:t>
            </a:r>
            <a:r>
              <a:rPr sz="1400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https://cern.zoom.us/j/9372114100?pwd=L29BcmlHUENCdFBRSytXYVcrM1B4Zz09</a:t>
            </a:r>
          </a:p>
          <a:p>
            <a:r>
              <a:rPr sz="1400" dirty="0"/>
              <a:t>Meeting ID : 937 211 4100</a:t>
            </a:r>
          </a:p>
          <a:p>
            <a:r>
              <a:rPr sz="1400" dirty="0"/>
              <a:t>Passcode: 525463</a:t>
            </a:r>
          </a:p>
        </p:txBody>
      </p:sp>
      <p:sp>
        <p:nvSpPr>
          <p:cNvPr id="85" name="Title 6"/>
          <p:cNvSpPr txBox="1"/>
          <p:nvPr/>
        </p:nvSpPr>
        <p:spPr>
          <a:xfrm>
            <a:off x="883919" y="186362"/>
            <a:ext cx="10424161" cy="826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1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sz="3200" b="1" dirty="0">
                <a:solidFill>
                  <a:schemeClr val="accent5"/>
                </a:solidFill>
                <a:latin typeface="+mn-lt"/>
              </a:rPr>
              <a:t>Questions and Comments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53601</TotalTime>
  <Words>401</Words>
  <Application>Microsoft Macintosh PowerPoint</Application>
  <PresentationFormat>Widescreen</PresentationFormat>
  <Paragraphs>46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PS Report week 40/41</vt:lpstr>
      <vt:lpstr>PowerPoint Presentation</vt:lpstr>
      <vt:lpstr>PowerPoint Presentation</vt:lpstr>
      <vt:lpstr>PowerPoint Presentation</vt:lpstr>
      <vt:lpstr>PowerPoint Presentation</vt:lpstr>
      <vt:lpstr>PS Coordinator for week 40 – Ewen MacLean PS Coordinator for week 41 – Bettina Mikulec PS Coordinator for week 42 – Ewen MacLean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W28</dc:title>
  <dc:creator>Heiko Damerau</dc:creator>
  <cp:lastModifiedBy>Bettina Mikulec</cp:lastModifiedBy>
  <cp:revision>1098</cp:revision>
  <dcterms:modified xsi:type="dcterms:W3CDTF">2023-10-12T09:17:55Z</dcterms:modified>
</cp:coreProperties>
</file>