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326" r:id="rId2"/>
    <p:sldId id="503" r:id="rId3"/>
    <p:sldId id="376" r:id="rId4"/>
    <p:sldId id="632" r:id="rId5"/>
    <p:sldId id="377" r:id="rId6"/>
    <p:sldId id="634" r:id="rId7"/>
    <p:sldId id="379" r:id="rId8"/>
    <p:sldId id="380" r:id="rId9"/>
    <p:sldId id="393" r:id="rId10"/>
    <p:sldId id="516" r:id="rId11"/>
    <p:sldId id="345" r:id="rId12"/>
    <p:sldId id="350" r:id="rId13"/>
    <p:sldId id="423" r:id="rId14"/>
    <p:sldId id="424" r:id="rId15"/>
    <p:sldId id="425" r:id="rId16"/>
    <p:sldId id="523" r:id="rId17"/>
    <p:sldId id="346" r:id="rId18"/>
    <p:sldId id="427" r:id="rId19"/>
    <p:sldId id="456" r:id="rId20"/>
    <p:sldId id="532" r:id="rId21"/>
    <p:sldId id="637" r:id="rId22"/>
    <p:sldId id="639" r:id="rId23"/>
    <p:sldId id="640" r:id="rId24"/>
    <p:sldId id="638" r:id="rId25"/>
    <p:sldId id="641" r:id="rId26"/>
    <p:sldId id="642" r:id="rId2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an Perinic" initials="GP" lastIdx="1" clrIdx="0">
    <p:extLst>
      <p:ext uri="{19B8F6BF-5375-455C-9EA6-DF929625EA0E}">
        <p15:presenceInfo xmlns:p15="http://schemas.microsoft.com/office/powerpoint/2012/main" userId="S-1-5-21-1526224874-1540688658-1361462980-389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721F"/>
    <a:srgbClr val="FF5D5D"/>
    <a:srgbClr val="47FF9A"/>
    <a:srgbClr val="9BFFC8"/>
    <a:srgbClr val="FF9900"/>
    <a:srgbClr val="B45A00"/>
    <a:srgbClr val="FF9933"/>
    <a:srgbClr val="CC6600"/>
    <a:srgbClr val="C5511D"/>
    <a:srgbClr val="952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3457" autoAdjust="0"/>
    <p:restoredTop sz="95991" autoAdjust="0"/>
  </p:normalViewPr>
  <p:slideViewPr>
    <p:cSldViewPr snapToGrid="0">
      <p:cViewPr varScale="1">
        <p:scale>
          <a:sx n="136" d="100"/>
          <a:sy n="136" d="100"/>
        </p:scale>
        <p:origin x="2502" y="126"/>
      </p:cViewPr>
      <p:guideLst/>
    </p:cSldViewPr>
  </p:slideViewPr>
  <p:outlineViewPr>
    <p:cViewPr>
      <p:scale>
        <a:sx n="33" d="100"/>
        <a:sy n="33" d="100"/>
      </p:scale>
      <p:origin x="0" y="-26028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3638A-B670-48FE-9A3B-0AEA7589C9D4}" type="datetimeFigureOut">
              <a:rPr lang="en-GB" smtClean="0"/>
              <a:t>10/10/2023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5D97F-A610-47CB-A68D-06772751C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42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D97F-A610-47CB-A68D-06772751CBA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52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Functional</a:t>
            </a:r>
            <a:r>
              <a:rPr lang="fr-CH" baseline="0" dirty="0"/>
              <a:t> position </a:t>
            </a:r>
            <a:r>
              <a:rPr lang="fr-CH" baseline="0" dirty="0" err="1"/>
              <a:t>is</a:t>
            </a:r>
            <a:r>
              <a:rPr lang="fr-CH" baseline="0" dirty="0"/>
              <a:t> a position in a </a:t>
            </a:r>
            <a:r>
              <a:rPr lang="fr-CH" baseline="0" dirty="0" err="1"/>
              <a:t>process</a:t>
            </a:r>
            <a:r>
              <a:rPr lang="fr-CH" baseline="0" dirty="0"/>
              <a:t>. It </a:t>
            </a:r>
            <a:r>
              <a:rPr lang="fr-CH" baseline="0" dirty="0" err="1"/>
              <a:t>is</a:t>
            </a:r>
            <a:r>
              <a:rPr lang="fr-CH" baseline="0" dirty="0"/>
              <a:t> not a </a:t>
            </a:r>
            <a:r>
              <a:rPr lang="fr-CH" baseline="0" dirty="0" err="1"/>
              <a:t>physical</a:t>
            </a:r>
            <a:r>
              <a:rPr lang="fr-CH" baseline="0" dirty="0"/>
              <a:t> position.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D97F-A610-47CB-A68D-06772751CB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0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D97F-A610-47CB-A68D-06772751CB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28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D97F-A610-47CB-A68D-06772751CBA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495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D97F-A610-47CB-A68D-06772751CB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3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4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562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01299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06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79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67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EDMS 2504161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DB2CE-765B-47B7-AEBE-832A7D3C2CD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812055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93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484973" y="6408108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ECB413-4663-4F98-8551-08B1CD5D81E3}" type="slidenum">
              <a:rPr lang="en-GB" sz="1050" smtClean="0">
                <a:solidFill>
                  <a:srgbClr val="8999BE"/>
                </a:solidFill>
              </a:rPr>
              <a:t>‹#›</a:t>
            </a:fld>
            <a:endParaRPr lang="en-GB" dirty="0">
              <a:solidFill>
                <a:srgbClr val="8999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6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buNone/>
              <a:defRPr kumimoji="0" lang="en-US" sz="4000" b="0" i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63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484973" y="6408108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ECB413-4663-4F98-8551-08B1CD5D81E3}" type="slidenum">
              <a:rPr lang="en-GB" sz="1050" smtClean="0">
                <a:solidFill>
                  <a:srgbClr val="8999BE"/>
                </a:solidFill>
              </a:rPr>
              <a:t>‹#›</a:t>
            </a:fld>
            <a:endParaRPr lang="en-GB" dirty="0">
              <a:solidFill>
                <a:srgbClr val="8999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4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976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51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90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499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484973" y="6408108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ECB413-4663-4F98-8551-08B1CD5D81E3}" type="slidenum">
              <a:rPr lang="en-GB" sz="1050" smtClean="0">
                <a:solidFill>
                  <a:srgbClr val="8999BE"/>
                </a:solidFill>
              </a:rPr>
              <a:t>‹#›</a:t>
            </a:fld>
            <a:endParaRPr lang="en-GB" dirty="0">
              <a:solidFill>
                <a:srgbClr val="8999BE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9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mmsx-test.cern.ch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eam-light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7" Type="http://schemas.openxmlformats.org/officeDocument/2006/relationships/image" Target="../media/image65.png"/><Relationship Id="rId2" Type="http://schemas.openxmlformats.org/officeDocument/2006/relationships/hyperlink" Target="https://edms.cern.ch/document/1728014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layout.cern.ch/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jpe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663952"/>
            <a:ext cx="8528050" cy="1678229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  </a:t>
            </a:r>
            <a:r>
              <a:rPr lang="en-GB" sz="6000" dirty="0"/>
              <a:t>Introduction to</a:t>
            </a:r>
            <a:r>
              <a:rPr lang="en-GB" sz="6000" noProof="0" dirty="0"/>
              <a:t> EAM</a:t>
            </a:r>
            <a:br>
              <a:rPr lang="en-GB" sz="3200" noProof="0" dirty="0"/>
            </a:br>
            <a:br>
              <a:rPr lang="en-GB" sz="3200" dirty="0"/>
            </a:br>
            <a:endParaRPr lang="en-GB" sz="2000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A modular EAM training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EDMS </a:t>
            </a:r>
            <a:r>
              <a:rPr lang="en-GB" dirty="0"/>
              <a:t>2961993 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08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EAM system landscape at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36115" y="1216642"/>
            <a:ext cx="7645739" cy="3138869"/>
            <a:chOff x="836115" y="1881106"/>
            <a:chExt cx="7645739" cy="3138869"/>
          </a:xfrm>
        </p:grpSpPr>
        <p:grpSp>
          <p:nvGrpSpPr>
            <p:cNvPr id="5" name="Group 4"/>
            <p:cNvGrpSpPr/>
            <p:nvPr/>
          </p:nvGrpSpPr>
          <p:grpSpPr>
            <a:xfrm>
              <a:off x="2990305" y="1888158"/>
              <a:ext cx="3196268" cy="2001971"/>
              <a:chOff x="2990305" y="1047684"/>
              <a:chExt cx="3196268" cy="200197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990305" y="1047684"/>
                <a:ext cx="3196268" cy="20019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28266" y="1081737"/>
                <a:ext cx="142699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/>
                  <a:t>Operation &amp;</a:t>
                </a:r>
                <a:br>
                  <a:rPr lang="en-US" sz="1600" b="1" dirty="0"/>
                </a:br>
                <a:r>
                  <a:rPr lang="en-US" sz="1600" b="1" dirty="0"/>
                  <a:t>Maintenance</a:t>
                </a:r>
                <a:endParaRPr lang="en-GB" sz="1600" b="1" dirty="0"/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445" t="9187" r="445" b="5263"/>
            <a:stretch/>
          </p:blipFill>
          <p:spPr>
            <a:xfrm>
              <a:off x="3228168" y="3264515"/>
              <a:ext cx="834958" cy="409129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1039497" y="4037539"/>
              <a:ext cx="2726667" cy="970749"/>
              <a:chOff x="-311586" y="3893092"/>
              <a:chExt cx="3635555" cy="1294332"/>
            </a:xfrm>
          </p:grpSpPr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1" t="30201" r="41682" b="13569"/>
              <a:stretch/>
            </p:blipFill>
            <p:spPr bwMode="auto">
              <a:xfrm>
                <a:off x="263967" y="4478217"/>
                <a:ext cx="1037951" cy="709207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-311586" y="3893092"/>
                <a:ext cx="2189059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/>
                  <a:t>Reporting &amp; BI</a:t>
                </a:r>
                <a:br>
                  <a:rPr lang="en-US" sz="1500" b="1" dirty="0"/>
                </a:br>
                <a:r>
                  <a:rPr lang="en-US" sz="825" dirty="0"/>
                  <a:t>Business Intelligence / Reports</a:t>
                </a:r>
              </a:p>
            </p:txBody>
          </p:sp>
          <p:sp>
            <p:nvSpPr>
              <p:cNvPr id="12" name="Up-Down Arrow 11"/>
              <p:cNvSpPr/>
              <p:nvPr/>
            </p:nvSpPr>
            <p:spPr>
              <a:xfrm rot="5400000">
                <a:off x="2691261" y="4153036"/>
                <a:ext cx="88051" cy="1177364"/>
              </a:xfrm>
              <a:prstGeom prst="upDownArrow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458948" y="4037538"/>
              <a:ext cx="3022906" cy="821584"/>
              <a:chOff x="5667682" y="3893091"/>
              <a:chExt cx="4030534" cy="109544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718340" y="3893091"/>
                <a:ext cx="2979876" cy="60016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/>
                  <a:t>Financial Depreciation</a:t>
                </a:r>
                <a:br>
                  <a:rPr lang="en-US" sz="1500" b="1" dirty="0"/>
                </a:br>
                <a:r>
                  <a:rPr lang="en-US" sz="825" dirty="0"/>
                  <a:t>Plant, Property &amp; Equipment</a:t>
                </a:r>
                <a:endParaRPr lang="en-US" sz="788" dirty="0"/>
              </a:p>
            </p:txBody>
          </p:sp>
          <p:sp>
            <p:nvSpPr>
              <p:cNvPr id="15" name="Up-Down Arrow 14"/>
              <p:cNvSpPr/>
              <p:nvPr/>
            </p:nvSpPr>
            <p:spPr>
              <a:xfrm rot="5400000">
                <a:off x="6212338" y="4149017"/>
                <a:ext cx="88051" cy="1177364"/>
              </a:xfrm>
              <a:prstGeom prst="upDownArrow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b="15116"/>
              <a:stretch/>
            </p:blipFill>
            <p:spPr>
              <a:xfrm>
                <a:off x="7730952" y="4478216"/>
                <a:ext cx="1068105" cy="510320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836115" y="1888159"/>
              <a:ext cx="2975895" cy="2260833"/>
              <a:chOff x="836115" y="1047685"/>
              <a:chExt cx="2975895" cy="226083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836115" y="1047685"/>
                <a:ext cx="2275011" cy="2016074"/>
                <a:chOff x="836115" y="1047685"/>
                <a:chExt cx="2275011" cy="2016074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836115" y="1047685"/>
                  <a:ext cx="1977909" cy="201607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796005" y="2648609"/>
                  <a:ext cx="579006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b="1" dirty="0"/>
                    <a:t>MTF</a:t>
                  </a:r>
                  <a:endParaRPr lang="en-US" sz="825" dirty="0"/>
                </a:p>
              </p:txBody>
            </p: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761" t="11563" r="686" b="1229"/>
                <a:stretch/>
              </p:blipFill>
              <p:spPr>
                <a:xfrm>
                  <a:off x="928412" y="2597239"/>
                  <a:ext cx="696847" cy="442260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946625" y="1074648"/>
                  <a:ext cx="186140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Manufacturing &amp; </a:t>
                  </a:r>
                  <a:br>
                    <a:rPr lang="en-US" sz="1600" b="1" dirty="0"/>
                  </a:br>
                  <a:r>
                    <a:rPr lang="en-US" sz="1600" b="1" dirty="0"/>
                    <a:t>Installation</a:t>
                  </a:r>
                  <a:endParaRPr lang="en-GB" sz="1600" b="1" dirty="0"/>
                </a:p>
              </p:txBody>
            </p:sp>
            <p:sp>
              <p:nvSpPr>
                <p:cNvPr id="24" name="Right Arrow 23"/>
                <p:cNvSpPr/>
                <p:nvPr/>
              </p:nvSpPr>
              <p:spPr>
                <a:xfrm>
                  <a:off x="2778369" y="1183277"/>
                  <a:ext cx="332757" cy="175601"/>
                </a:xfrm>
                <a:prstGeom prst="rightArrow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sp>
            <p:nvSpPr>
              <p:cNvPr id="19" name="Up-Down Arrow 18"/>
              <p:cNvSpPr/>
              <p:nvPr/>
            </p:nvSpPr>
            <p:spPr>
              <a:xfrm rot="6405836">
                <a:off x="3004740" y="2501248"/>
                <a:ext cx="66038" cy="1548502"/>
              </a:xfrm>
              <a:prstGeom prst="upDown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104545" y="2818159"/>
              <a:ext cx="2981759" cy="2201816"/>
              <a:chOff x="3104545" y="1977685"/>
              <a:chExt cx="2981759" cy="220181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839886" y="1977685"/>
                <a:ext cx="1611340" cy="450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/>
                  <a:t>EAM</a:t>
                </a:r>
                <a:br>
                  <a:rPr lang="en-US" sz="1500" b="1" dirty="0"/>
                </a:br>
                <a:r>
                  <a:rPr lang="en-US" sz="825" dirty="0"/>
                  <a:t>Enterprise Asset Management</a:t>
                </a: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5481942" y="2388459"/>
                <a:ext cx="583095" cy="502948"/>
                <a:chOff x="1435123" y="3647205"/>
                <a:chExt cx="2761783" cy="2382176"/>
              </a:xfrm>
            </p:grpSpPr>
            <p:pic>
              <p:nvPicPr>
                <p:cNvPr id="35" name="Picture 4" descr="http://stig.ly/stigly/public/images_website/ipad_frame.png"/>
                <p:cNvPicPr>
                  <a:picLocks noChangeAspect="1"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5123" y="3647205"/>
                  <a:ext cx="2761783" cy="238217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6" name="Picture 2" descr="iPad Screenshot 3"/>
                <p:cNvPicPr>
                  <a:picLocks noChangeAspect="1"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95742" y="3899231"/>
                  <a:ext cx="2224185" cy="166814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02482" y="3467110"/>
                <a:ext cx="1201496" cy="712391"/>
              </a:xfrm>
              <a:prstGeom prst="rect">
                <a:avLst/>
              </a:prstGeom>
            </p:spPr>
          </p:pic>
          <p:sp>
            <p:nvSpPr>
              <p:cNvPr id="29" name="Up-Down Arrow 28"/>
              <p:cNvSpPr/>
              <p:nvPr/>
            </p:nvSpPr>
            <p:spPr>
              <a:xfrm>
                <a:off x="4559336" y="3087755"/>
                <a:ext cx="66038" cy="364021"/>
              </a:xfrm>
              <a:prstGeom prst="upDown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0" name="Right Brace 29"/>
              <p:cNvSpPr/>
              <p:nvPr/>
            </p:nvSpPr>
            <p:spPr>
              <a:xfrm rot="5400000">
                <a:off x="4558530" y="1466631"/>
                <a:ext cx="73789" cy="2981759"/>
              </a:xfrm>
              <a:prstGeom prst="rightBrac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9"/>
              <a:srcRect l="239" t="8515" r="1185" b="9572"/>
              <a:stretch/>
            </p:blipFill>
            <p:spPr>
              <a:xfrm>
                <a:off x="4273862" y="2425178"/>
                <a:ext cx="731479" cy="401863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5106408" y="2398288"/>
                <a:ext cx="236574" cy="424953"/>
                <a:chOff x="5552591" y="498276"/>
                <a:chExt cx="3151959" cy="5661789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52591" y="498276"/>
                  <a:ext cx="3151959" cy="5661789"/>
                </a:xfrm>
                <a:prstGeom prst="rect">
                  <a:avLst/>
                </a:prstGeom>
              </p:spPr>
            </p:pic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33044" t="14288" r="47348" b="27797"/>
                <a:stretch/>
              </p:blipFill>
              <p:spPr>
                <a:xfrm>
                  <a:off x="6007114" y="1270136"/>
                  <a:ext cx="2305858" cy="4114631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" name="Group 36"/>
            <p:cNvGrpSpPr/>
            <p:nvPr/>
          </p:nvGrpSpPr>
          <p:grpSpPr>
            <a:xfrm>
              <a:off x="5309987" y="1881106"/>
              <a:ext cx="3077644" cy="2247839"/>
              <a:chOff x="5309987" y="1040632"/>
              <a:chExt cx="3077644" cy="2247839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5309987" y="1040632"/>
                <a:ext cx="3077644" cy="2247839"/>
                <a:chOff x="5309987" y="1040632"/>
                <a:chExt cx="3077644" cy="2247839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6377623" y="1040632"/>
                  <a:ext cx="2010008" cy="201607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6690054" y="1999262"/>
                  <a:ext cx="1313181" cy="4501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b="1" dirty="0"/>
                    <a:t>TREC</a:t>
                  </a:r>
                  <a:br>
                    <a:rPr lang="en-US" sz="1500" b="1" dirty="0"/>
                  </a:br>
                  <a:r>
                    <a:rPr lang="en-US" sz="825" dirty="0"/>
                    <a:t>Radioactive Traceability</a:t>
                  </a:r>
                  <a:endParaRPr lang="en-US" sz="788" dirty="0"/>
                </a:p>
              </p:txBody>
            </p:sp>
            <p:sp>
              <p:nvSpPr>
                <p:cNvPr id="42" name="Up-Down Arrow 41"/>
                <p:cNvSpPr/>
                <p:nvPr/>
              </p:nvSpPr>
              <p:spPr>
                <a:xfrm rot="4271197">
                  <a:off x="6055111" y="2477309"/>
                  <a:ext cx="66038" cy="1556285"/>
                </a:xfrm>
                <a:prstGeom prst="upDownArrow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6416644" y="1055248"/>
                  <a:ext cx="195636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Disposal &amp; Waste </a:t>
                  </a:r>
                </a:p>
                <a:p>
                  <a:pPr algn="ctr"/>
                  <a:r>
                    <a:rPr lang="en-US" sz="1600" b="1" dirty="0"/>
                    <a:t>Management</a:t>
                  </a:r>
                  <a:endParaRPr lang="en-GB" sz="1600" b="1" dirty="0"/>
                </a:p>
              </p:txBody>
            </p:sp>
            <p:sp>
              <p:nvSpPr>
                <p:cNvPr id="44" name="Right Arrow 43"/>
                <p:cNvSpPr/>
                <p:nvPr/>
              </p:nvSpPr>
              <p:spPr>
                <a:xfrm>
                  <a:off x="6108636" y="1183276"/>
                  <a:ext cx="332757" cy="175601"/>
                </a:xfrm>
                <a:prstGeom prst="rightArrow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12"/>
              <a:srcRect l="490" t="10570" r="293" b="2850"/>
              <a:stretch/>
            </p:blipFill>
            <p:spPr>
              <a:xfrm>
                <a:off x="7043269" y="2449386"/>
                <a:ext cx="614828" cy="442022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</p:pic>
        </p:grpSp>
      </p:grpSp>
      <p:sp>
        <p:nvSpPr>
          <p:cNvPr id="45" name="Rectangle 44"/>
          <p:cNvSpPr/>
          <p:nvPr/>
        </p:nvSpPr>
        <p:spPr>
          <a:xfrm>
            <a:off x="552451" y="5506280"/>
            <a:ext cx="8060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TEST (play/test, CERN only) and PROD (work, CERN and outside)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84" y="4201132"/>
            <a:ext cx="1266916" cy="134970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26" y="4054564"/>
            <a:ext cx="1357328" cy="146447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04C228D-AF65-A222-0BBA-2F35B2419D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8176" y="1832767"/>
            <a:ext cx="1783116" cy="77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55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9046" y="274320"/>
            <a:ext cx="7470648" cy="915114"/>
          </a:xfrm>
        </p:spPr>
        <p:txBody>
          <a:bodyPr>
            <a:normAutofit/>
          </a:bodyPr>
          <a:lstStyle/>
          <a:p>
            <a:r>
              <a:rPr lang="en-GB" sz="3600" noProof="0" dirty="0"/>
              <a:t>Native EAM interfaces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833256" y="1908826"/>
            <a:ext cx="379081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EAM</a:t>
            </a:r>
            <a:br>
              <a:rPr lang="en-US" sz="2000" b="1" dirty="0"/>
            </a:br>
            <a:r>
              <a:rPr lang="en-US" sz="1100" dirty="0"/>
              <a:t>Full/Expert/Extended Web Interface</a:t>
            </a: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45" y="2690552"/>
            <a:ext cx="4927752" cy="23288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4858367" y="1903483"/>
            <a:ext cx="4551397" cy="791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Infor EAM Mobile</a:t>
            </a:r>
            <a:br>
              <a:rPr lang="en-US" sz="2000" b="1" dirty="0"/>
            </a:br>
            <a:r>
              <a:rPr lang="en-US" sz="1100" dirty="0"/>
              <a:t>Offline Tablet Application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823122" y="2690552"/>
            <a:ext cx="3213809" cy="2516853"/>
            <a:chOff x="694792" y="4642001"/>
            <a:chExt cx="4241087" cy="3315117"/>
          </a:xfrm>
        </p:grpSpPr>
        <p:grpSp>
          <p:nvGrpSpPr>
            <p:cNvPr id="11" name="Group 10"/>
            <p:cNvGrpSpPr/>
            <p:nvPr/>
          </p:nvGrpSpPr>
          <p:grpSpPr>
            <a:xfrm>
              <a:off x="694792" y="4642001"/>
              <a:ext cx="4241087" cy="3315117"/>
              <a:chOff x="3040171" y="2547260"/>
              <a:chExt cx="4536504" cy="354603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040171" y="2547260"/>
                <a:ext cx="4536504" cy="3546035"/>
                <a:chOff x="1907704" y="1844823"/>
                <a:chExt cx="5400602" cy="4219220"/>
              </a:xfrm>
            </p:grpSpPr>
            <p:pic>
              <p:nvPicPr>
                <p:cNvPr id="17" name="Picture 2" descr="http://allonzyinteractive.com/iPadFrame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2498395" y="1254132"/>
                  <a:ext cx="4219220" cy="54006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6" t="13816" r="1025" b="9474"/>
                <a:stretch/>
              </p:blipFill>
              <p:spPr bwMode="auto">
                <a:xfrm>
                  <a:off x="2454712" y="2370255"/>
                  <a:ext cx="4349536" cy="30749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4" name="Group 13"/>
              <p:cNvGrpSpPr/>
              <p:nvPr/>
            </p:nvGrpSpPr>
            <p:grpSpPr>
              <a:xfrm>
                <a:off x="3486077" y="2932220"/>
                <a:ext cx="3678442" cy="2712616"/>
                <a:chOff x="3486077" y="2932220"/>
                <a:chExt cx="3678442" cy="2712616"/>
              </a:xfrm>
            </p:grpSpPr>
            <p:pic>
              <p:nvPicPr>
                <p:cNvPr id="15" name="Picture 14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10" t="13278" r="2851" b="1617"/>
                <a:stretch/>
              </p:blipFill>
              <p:spPr bwMode="auto">
                <a:xfrm>
                  <a:off x="3486077" y="2932220"/>
                  <a:ext cx="3678442" cy="2426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6559235" y="5358564"/>
                  <a:ext cx="584978" cy="2862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662" y="4991440"/>
              <a:ext cx="3411272" cy="25584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" name="Rectangle 1"/>
          <p:cNvSpPr/>
          <p:nvPr/>
        </p:nvSpPr>
        <p:spPr>
          <a:xfrm>
            <a:off x="5843055" y="1765300"/>
            <a:ext cx="3173945" cy="407670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100322" y="1483313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Not supported</a:t>
            </a:r>
          </a:p>
        </p:txBody>
      </p:sp>
    </p:spTree>
    <p:extLst>
      <p:ext uri="{BB962C8B-B14F-4D97-AF65-F5344CB8AC3E}">
        <p14:creationId xmlns:p14="http://schemas.microsoft.com/office/powerpoint/2010/main" val="2893697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847" y="76123"/>
            <a:ext cx="8226854" cy="1018031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CERN EAM Light (web </a:t>
            </a:r>
            <a:r>
              <a:rPr lang="en-GB" dirty="0"/>
              <a:t>application)</a:t>
            </a:r>
            <a:br>
              <a:rPr lang="en-GB" dirty="0"/>
            </a:br>
            <a:r>
              <a:rPr lang="en-GB" dirty="0"/>
              <a:t>https://testeamlight.cern.ch/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47" y="1298981"/>
            <a:ext cx="8587559" cy="34916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23" y="1110917"/>
            <a:ext cx="2529990" cy="562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7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5DCAD4E-8FE3-111A-BB90-54C0A67C4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76" y="1329594"/>
            <a:ext cx="8391378" cy="46352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8" y="28114"/>
            <a:ext cx="8226854" cy="817332"/>
          </a:xfrm>
        </p:spPr>
        <p:txBody>
          <a:bodyPr/>
          <a:lstStyle/>
          <a:p>
            <a:r>
              <a:rPr lang="en-GB" dirty="0"/>
              <a:t>Native Interface (extended)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44022" y="917662"/>
            <a:ext cx="7754794" cy="4388363"/>
            <a:chOff x="653437" y="741705"/>
            <a:chExt cx="7754794" cy="4388363"/>
          </a:xfrm>
        </p:grpSpPr>
        <p:grpSp>
          <p:nvGrpSpPr>
            <p:cNvPr id="3" name="Gruppierung 2"/>
            <p:cNvGrpSpPr/>
            <p:nvPr/>
          </p:nvGrpSpPr>
          <p:grpSpPr>
            <a:xfrm>
              <a:off x="7119288" y="741705"/>
              <a:ext cx="1288943" cy="634615"/>
              <a:chOff x="7119288" y="593743"/>
              <a:chExt cx="1288943" cy="634615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H="1" flipV="1">
                <a:off x="7763759" y="901520"/>
                <a:ext cx="349688" cy="32683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7119288" y="593743"/>
                <a:ext cx="1288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User details</a:t>
                </a:r>
                <a:endParaRPr lang="en-GB" sz="1400" dirty="0"/>
              </a:p>
            </p:txBody>
          </p:sp>
        </p:grpSp>
        <p:grpSp>
          <p:nvGrpSpPr>
            <p:cNvPr id="6" name="Gruppierung 5"/>
            <p:cNvGrpSpPr/>
            <p:nvPr/>
          </p:nvGrpSpPr>
          <p:grpSpPr>
            <a:xfrm>
              <a:off x="1304714" y="4391404"/>
              <a:ext cx="2759239" cy="738664"/>
              <a:chOff x="1304714" y="4391404"/>
              <a:chExt cx="2759239" cy="73866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304714" y="4391404"/>
                <a:ext cx="135914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KPIs (configuration)</a:t>
                </a:r>
                <a:endParaRPr lang="en-GB" sz="1400" dirty="0"/>
              </a:p>
              <a:p>
                <a:endParaRPr lang="en-GB" sz="1400" dirty="0"/>
              </a:p>
            </p:txBody>
          </p:sp>
          <p:cxnSp>
            <p:nvCxnSpPr>
              <p:cNvPr id="10" name="Straight Connector 15"/>
              <p:cNvCxnSpPr/>
              <p:nvPr/>
            </p:nvCxnSpPr>
            <p:spPr>
              <a:xfrm flipH="1" flipV="1">
                <a:off x="2663854" y="4585156"/>
                <a:ext cx="1400099" cy="11876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40"/>
            <p:cNvGrpSpPr/>
            <p:nvPr/>
          </p:nvGrpSpPr>
          <p:grpSpPr>
            <a:xfrm>
              <a:off x="653437" y="2435953"/>
              <a:ext cx="903134" cy="913464"/>
              <a:chOff x="-3185350" y="2115555"/>
              <a:chExt cx="1254912" cy="913464"/>
            </a:xfrm>
          </p:grpSpPr>
          <p:sp>
            <p:nvSpPr>
              <p:cNvPr id="12" name="TextBox 9"/>
              <p:cNvSpPr txBox="1"/>
              <p:nvPr/>
            </p:nvSpPr>
            <p:spPr>
              <a:xfrm>
                <a:off x="-3185350" y="2721242"/>
                <a:ext cx="1254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Inboxes</a:t>
                </a:r>
                <a:endParaRPr lang="en-GB" sz="1400" dirty="0"/>
              </a:p>
            </p:txBody>
          </p:sp>
          <p:cxnSp>
            <p:nvCxnSpPr>
              <p:cNvPr id="13" name="Straight Connector 20"/>
              <p:cNvCxnSpPr/>
              <p:nvPr/>
            </p:nvCxnSpPr>
            <p:spPr>
              <a:xfrm>
                <a:off x="-2668378" y="2115555"/>
                <a:ext cx="110484" cy="42832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0"/>
            <p:cNvSpPr txBox="1"/>
            <p:nvPr/>
          </p:nvSpPr>
          <p:spPr>
            <a:xfrm>
              <a:off x="1105004" y="1204824"/>
              <a:ext cx="879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Menus</a:t>
              </a:r>
              <a:endParaRPr lang="en-GB" sz="1400" dirty="0"/>
            </a:p>
          </p:txBody>
        </p:sp>
        <p:sp>
          <p:nvSpPr>
            <p:cNvPr id="18" name="TextBox 11"/>
            <p:cNvSpPr txBox="1"/>
            <p:nvPr/>
          </p:nvSpPr>
          <p:spPr>
            <a:xfrm>
              <a:off x="2929943" y="2998486"/>
              <a:ext cx="13724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Charts (configuration)</a:t>
              </a:r>
              <a:endParaRPr lang="en-GB" sz="1400" dirty="0"/>
            </a:p>
          </p:txBody>
        </p:sp>
      </p:grpSp>
      <p:sp>
        <p:nvSpPr>
          <p:cNvPr id="48" name="Rectangle 2"/>
          <p:cNvSpPr/>
          <p:nvPr/>
        </p:nvSpPr>
        <p:spPr>
          <a:xfrm>
            <a:off x="278266" y="917662"/>
            <a:ext cx="6346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Access: PROD: </a:t>
            </a:r>
            <a:r>
              <a:rPr lang="en-US" dirty="0">
                <a:hlinkClick r:id="rId3"/>
              </a:rPr>
              <a:t>https://eam.cern.ch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148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Native interface (extended)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76"/>
          <a:stretch/>
        </p:blipFill>
        <p:spPr>
          <a:xfrm>
            <a:off x="2520563" y="3292123"/>
            <a:ext cx="6163491" cy="2741032"/>
          </a:xfrm>
          <a:effectLst/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sp>
        <p:nvSpPr>
          <p:cNvPr id="7" name="Rechteck 6"/>
          <p:cNvSpPr/>
          <p:nvPr/>
        </p:nvSpPr>
        <p:spPr>
          <a:xfrm>
            <a:off x="2520563" y="3940407"/>
            <a:ext cx="2805581" cy="188535"/>
          </a:xfrm>
          <a:prstGeom prst="rect">
            <a:avLst/>
          </a:prstGeom>
          <a:noFill/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" name="Group 16"/>
          <p:cNvGrpSpPr/>
          <p:nvPr/>
        </p:nvGrpSpPr>
        <p:grpSpPr>
          <a:xfrm>
            <a:off x="712831" y="1119796"/>
            <a:ext cx="8362437" cy="2172327"/>
            <a:chOff x="806616" y="1260386"/>
            <a:chExt cx="8362437" cy="2172327"/>
          </a:xfrm>
        </p:grpSpPr>
        <p:pic>
          <p:nvPicPr>
            <p:cNvPr id="6" name="Bild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616" y="2899313"/>
              <a:ext cx="7708900" cy="533400"/>
            </a:xfrm>
            <a:prstGeom prst="rect">
              <a:avLst/>
            </a:prstGeom>
            <a:ln w="15875">
              <a:solidFill>
                <a:schemeClr val="accent6">
                  <a:lumMod val="50000"/>
                </a:schemeClr>
              </a:solidFill>
            </a:ln>
          </p:spPr>
        </p:pic>
        <p:grpSp>
          <p:nvGrpSpPr>
            <p:cNvPr id="16" name="Gruppierung 15"/>
            <p:cNvGrpSpPr/>
            <p:nvPr/>
          </p:nvGrpSpPr>
          <p:grpSpPr>
            <a:xfrm>
              <a:off x="1972147" y="1731598"/>
              <a:ext cx="907555" cy="1069513"/>
              <a:chOff x="1972147" y="1731598"/>
              <a:chExt cx="907555" cy="1069513"/>
            </a:xfrm>
          </p:grpSpPr>
          <p:cxnSp>
            <p:nvCxnSpPr>
              <p:cNvPr id="9" name="Straight Connector 6"/>
              <p:cNvCxnSpPr>
                <a:cxnSpLocks noChangeAspect="1"/>
              </p:cNvCxnSpPr>
              <p:nvPr/>
            </p:nvCxnSpPr>
            <p:spPr>
              <a:xfrm flipH="1">
                <a:off x="1972147" y="2126998"/>
                <a:ext cx="511681" cy="67411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7"/>
              <p:cNvSpPr txBox="1"/>
              <p:nvPr/>
            </p:nvSpPr>
            <p:spPr>
              <a:xfrm>
                <a:off x="2274605" y="1731598"/>
                <a:ext cx="6050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Save</a:t>
                </a:r>
                <a:endParaRPr lang="en-GB" sz="1400"/>
              </a:p>
            </p:txBody>
          </p:sp>
        </p:grpSp>
        <p:grpSp>
          <p:nvGrpSpPr>
            <p:cNvPr id="14" name="Gruppierung 13"/>
            <p:cNvGrpSpPr/>
            <p:nvPr/>
          </p:nvGrpSpPr>
          <p:grpSpPr>
            <a:xfrm>
              <a:off x="2415680" y="1399725"/>
              <a:ext cx="1250516" cy="1400854"/>
              <a:chOff x="2415680" y="1399725"/>
              <a:chExt cx="1250516" cy="1400854"/>
            </a:xfrm>
          </p:grpSpPr>
          <p:sp>
            <p:nvSpPr>
              <p:cNvPr id="11" name="TextBox 8"/>
              <p:cNvSpPr txBox="1"/>
              <p:nvPr/>
            </p:nvSpPr>
            <p:spPr>
              <a:xfrm>
                <a:off x="2947920" y="1399725"/>
                <a:ext cx="7182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New</a:t>
                </a:r>
                <a:endParaRPr lang="en-GB" sz="1400"/>
              </a:p>
            </p:txBody>
          </p:sp>
          <p:cxnSp>
            <p:nvCxnSpPr>
              <p:cNvPr id="25" name="Straight Connector 6"/>
              <p:cNvCxnSpPr>
                <a:cxnSpLocks noChangeAspect="1"/>
              </p:cNvCxnSpPr>
              <p:nvPr/>
            </p:nvCxnSpPr>
            <p:spPr>
              <a:xfrm flipH="1">
                <a:off x="2415680" y="1822640"/>
                <a:ext cx="742297" cy="97793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uppierung 11"/>
            <p:cNvGrpSpPr/>
            <p:nvPr/>
          </p:nvGrpSpPr>
          <p:grpSpPr>
            <a:xfrm>
              <a:off x="4420346" y="1747618"/>
              <a:ext cx="1191932" cy="1054009"/>
              <a:chOff x="4420346" y="1747618"/>
              <a:chExt cx="1191932" cy="1054009"/>
            </a:xfrm>
          </p:grpSpPr>
          <p:sp>
            <p:nvSpPr>
              <p:cNvPr id="13" name="TextBox 9"/>
              <p:cNvSpPr txBox="1"/>
              <p:nvPr/>
            </p:nvSpPr>
            <p:spPr>
              <a:xfrm>
                <a:off x="4471904" y="1747618"/>
                <a:ext cx="11403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Copy/Clone</a:t>
                </a:r>
                <a:endParaRPr lang="en-GB" sz="1400"/>
              </a:p>
            </p:txBody>
          </p:sp>
          <p:cxnSp>
            <p:nvCxnSpPr>
              <p:cNvPr id="26" name="Straight Connector 6"/>
              <p:cNvCxnSpPr>
                <a:cxnSpLocks noChangeAspect="1"/>
              </p:cNvCxnSpPr>
              <p:nvPr/>
            </p:nvCxnSpPr>
            <p:spPr>
              <a:xfrm flipH="1">
                <a:off x="4420346" y="2127514"/>
                <a:ext cx="511681" cy="67411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" name="Gruppierung 2"/>
            <p:cNvGrpSpPr/>
            <p:nvPr/>
          </p:nvGrpSpPr>
          <p:grpSpPr>
            <a:xfrm>
              <a:off x="7431850" y="1601549"/>
              <a:ext cx="1737203" cy="1195523"/>
              <a:chOff x="7431850" y="1601549"/>
              <a:chExt cx="1737203" cy="1195523"/>
            </a:xfrm>
          </p:grpSpPr>
          <p:sp>
            <p:nvSpPr>
              <p:cNvPr id="15" name="TextBox 10"/>
              <p:cNvSpPr txBox="1"/>
              <p:nvPr/>
            </p:nvSpPr>
            <p:spPr>
              <a:xfrm>
                <a:off x="7431850" y="1601549"/>
                <a:ext cx="17372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/>
                  <a:t>Record-/Split-/List-</a:t>
                </a:r>
              </a:p>
              <a:p>
                <a:pPr algn="ctr"/>
                <a:r>
                  <a:rPr lang="en-US" sz="1400"/>
                  <a:t>View</a:t>
                </a:r>
                <a:endParaRPr lang="en-GB" sz="1400"/>
              </a:p>
            </p:txBody>
          </p:sp>
          <p:cxnSp>
            <p:nvCxnSpPr>
              <p:cNvPr id="27" name="Straight Connector 6"/>
              <p:cNvCxnSpPr>
                <a:cxnSpLocks noChangeAspect="1"/>
              </p:cNvCxnSpPr>
              <p:nvPr/>
            </p:nvCxnSpPr>
            <p:spPr>
              <a:xfrm flipH="1">
                <a:off x="7896893" y="2122959"/>
                <a:ext cx="511681" cy="67411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ung 7"/>
            <p:cNvGrpSpPr/>
            <p:nvPr/>
          </p:nvGrpSpPr>
          <p:grpSpPr>
            <a:xfrm>
              <a:off x="4953528" y="1260386"/>
              <a:ext cx="1386312" cy="1540193"/>
              <a:chOff x="4953528" y="1260386"/>
              <a:chExt cx="1386312" cy="1540193"/>
            </a:xfrm>
          </p:grpSpPr>
          <p:sp>
            <p:nvSpPr>
              <p:cNvPr id="29" name="TextBox 8"/>
              <p:cNvSpPr txBox="1"/>
              <p:nvPr/>
            </p:nvSpPr>
            <p:spPr>
              <a:xfrm>
                <a:off x="5485768" y="1260386"/>
                <a:ext cx="8540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Reset/</a:t>
                </a:r>
              </a:p>
              <a:p>
                <a:r>
                  <a:rPr lang="en-US" sz="1400" dirty="0"/>
                  <a:t>Refresh</a:t>
                </a:r>
                <a:endParaRPr lang="en-GB" sz="1400" dirty="0"/>
              </a:p>
            </p:txBody>
          </p:sp>
          <p:cxnSp>
            <p:nvCxnSpPr>
              <p:cNvPr id="30" name="Straight Connector 6"/>
              <p:cNvCxnSpPr>
                <a:cxnSpLocks noChangeAspect="1"/>
              </p:cNvCxnSpPr>
              <p:nvPr/>
            </p:nvCxnSpPr>
            <p:spPr>
              <a:xfrm flipH="1">
                <a:off x="4953528" y="1822640"/>
                <a:ext cx="742297" cy="97793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47283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F6264AE-A52F-2A53-6D2D-3D0BC104F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43" y="2575890"/>
            <a:ext cx="9144000" cy="15117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functions in EAM extended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grpSp>
        <p:nvGrpSpPr>
          <p:cNvPr id="3" name="Gruppierung 2"/>
          <p:cNvGrpSpPr/>
          <p:nvPr/>
        </p:nvGrpSpPr>
        <p:grpSpPr>
          <a:xfrm>
            <a:off x="944623" y="1664685"/>
            <a:ext cx="1317010" cy="1343817"/>
            <a:chOff x="944623" y="1664685"/>
            <a:chExt cx="1317010" cy="1343817"/>
          </a:xfrm>
        </p:grpSpPr>
        <p:cxnSp>
          <p:nvCxnSpPr>
            <p:cNvPr id="8" name="Straight Connector 6"/>
            <p:cNvCxnSpPr>
              <a:cxnSpLocks noChangeAspect="1"/>
            </p:cNvCxnSpPr>
            <p:nvPr/>
          </p:nvCxnSpPr>
          <p:spPr>
            <a:xfrm flipH="1">
              <a:off x="944623" y="2334389"/>
              <a:ext cx="511681" cy="67411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7"/>
            <p:cNvSpPr txBox="1"/>
            <p:nvPr/>
          </p:nvSpPr>
          <p:spPr>
            <a:xfrm>
              <a:off x="944623" y="1664685"/>
              <a:ext cx="13170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Preconfigured</a:t>
              </a:r>
            </a:p>
            <a:p>
              <a:pPr algn="ctr"/>
              <a:r>
                <a:rPr lang="en-US" sz="1400" dirty="0"/>
                <a:t>filters</a:t>
              </a:r>
              <a:endParaRPr lang="en-GB" sz="1400" dirty="0"/>
            </a:p>
          </p:txBody>
        </p:sp>
      </p:grpSp>
      <p:grpSp>
        <p:nvGrpSpPr>
          <p:cNvPr id="16" name="Gruppierung 15"/>
          <p:cNvGrpSpPr/>
          <p:nvPr/>
        </p:nvGrpSpPr>
        <p:grpSpPr>
          <a:xfrm>
            <a:off x="1603128" y="1326278"/>
            <a:ext cx="1638237" cy="1611353"/>
            <a:chOff x="2198864" y="1396617"/>
            <a:chExt cx="1638237" cy="1611353"/>
          </a:xfrm>
        </p:grpSpPr>
        <p:sp>
          <p:nvSpPr>
            <p:cNvPr id="10" name="TextBox 8"/>
            <p:cNvSpPr txBox="1"/>
            <p:nvPr/>
          </p:nvSpPr>
          <p:spPr>
            <a:xfrm>
              <a:off x="2571239" y="1396617"/>
              <a:ext cx="12658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Personalize</a:t>
              </a:r>
            </a:p>
            <a:p>
              <a:pPr algn="ctr"/>
              <a:r>
                <a:rPr lang="en-US" sz="1400"/>
                <a:t>filters</a:t>
              </a:r>
              <a:endParaRPr lang="en-GB" sz="1400"/>
            </a:p>
          </p:txBody>
        </p:sp>
        <p:cxnSp>
          <p:nvCxnSpPr>
            <p:cNvPr id="12" name="Straight Connector 6"/>
            <p:cNvCxnSpPr>
              <a:cxnSpLocks/>
            </p:cNvCxnSpPr>
            <p:nvPr/>
          </p:nvCxnSpPr>
          <p:spPr>
            <a:xfrm flipH="1">
              <a:off x="2198864" y="2071197"/>
              <a:ext cx="1005306" cy="93677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uppierung 16"/>
          <p:cNvGrpSpPr/>
          <p:nvPr/>
        </p:nvGrpSpPr>
        <p:grpSpPr>
          <a:xfrm>
            <a:off x="6161565" y="1804412"/>
            <a:ext cx="1379307" cy="1133219"/>
            <a:chOff x="5039526" y="1875799"/>
            <a:chExt cx="1379307" cy="1133219"/>
          </a:xfrm>
        </p:grpSpPr>
        <p:sp>
          <p:nvSpPr>
            <p:cNvPr id="11" name="TextBox 9"/>
            <p:cNvSpPr txBox="1"/>
            <p:nvPr/>
          </p:nvSpPr>
          <p:spPr>
            <a:xfrm>
              <a:off x="5039526" y="1875799"/>
              <a:ext cx="1140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Quick filter</a:t>
              </a:r>
              <a:endParaRPr lang="en-GB" sz="1400"/>
            </a:p>
          </p:txBody>
        </p:sp>
        <p:cxnSp>
          <p:nvCxnSpPr>
            <p:cNvPr id="13" name="Straight Connector 6"/>
            <p:cNvCxnSpPr>
              <a:cxnSpLocks/>
            </p:cNvCxnSpPr>
            <p:nvPr/>
          </p:nvCxnSpPr>
          <p:spPr>
            <a:xfrm>
              <a:off x="5703216" y="2334389"/>
              <a:ext cx="715617" cy="67462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Gruppierung 17"/>
          <p:cNvGrpSpPr/>
          <p:nvPr/>
        </p:nvGrpSpPr>
        <p:grpSpPr>
          <a:xfrm>
            <a:off x="7907618" y="1392434"/>
            <a:ext cx="1102739" cy="1590942"/>
            <a:chOff x="7645335" y="1417028"/>
            <a:chExt cx="1102739" cy="1590942"/>
          </a:xfrm>
        </p:grpSpPr>
        <p:sp>
          <p:nvSpPr>
            <p:cNvPr id="14" name="TextBox 8"/>
            <p:cNvSpPr txBox="1"/>
            <p:nvPr/>
          </p:nvSpPr>
          <p:spPr>
            <a:xfrm>
              <a:off x="7645335" y="1417028"/>
              <a:ext cx="853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Execute filter</a:t>
              </a:r>
              <a:endParaRPr lang="en-GB" sz="1400"/>
            </a:p>
          </p:txBody>
        </p:sp>
        <p:cxnSp>
          <p:nvCxnSpPr>
            <p:cNvPr id="15" name="Straight Connector 6"/>
            <p:cNvCxnSpPr>
              <a:cxnSpLocks/>
            </p:cNvCxnSpPr>
            <p:nvPr/>
          </p:nvCxnSpPr>
          <p:spPr>
            <a:xfrm>
              <a:off x="8254189" y="2061766"/>
              <a:ext cx="493885" cy="9462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860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3111"/>
          </a:xfrm>
        </p:spPr>
        <p:txBody>
          <a:bodyPr/>
          <a:lstStyle/>
          <a:p>
            <a:r>
              <a:rPr lang="en-GB" dirty="0"/>
              <a:t>Your turn: exercise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23" y="1005840"/>
            <a:ext cx="8418331" cy="4987187"/>
          </a:xfrm>
        </p:spPr>
        <p:txBody>
          <a:bodyPr>
            <a:normAutofit/>
          </a:bodyPr>
          <a:lstStyle/>
          <a:p>
            <a:r>
              <a:rPr lang="en-GB" dirty="0"/>
              <a:t>Aller sur EAM </a:t>
            </a:r>
            <a:r>
              <a:rPr lang="en-GB" dirty="0">
                <a:hlinkClick r:id="rId2"/>
              </a:rPr>
              <a:t>eam.cern.ch</a:t>
            </a:r>
            <a:r>
              <a:rPr lang="en-GB" dirty="0"/>
              <a:t> avec </a:t>
            </a:r>
            <a:r>
              <a:rPr lang="en-GB" dirty="0" err="1"/>
              <a:t>votre</a:t>
            </a:r>
            <a:r>
              <a:rPr lang="en-GB" dirty="0"/>
              <a:t> login / password</a:t>
            </a:r>
          </a:p>
          <a:p>
            <a:r>
              <a:rPr lang="en-GB" dirty="0"/>
              <a:t>Verifier que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etes</a:t>
            </a:r>
            <a:r>
              <a:rPr lang="en-GB" dirty="0"/>
              <a:t> </a:t>
            </a:r>
            <a:r>
              <a:rPr lang="en-GB" dirty="0" err="1"/>
              <a:t>tous</a:t>
            </a:r>
            <a:r>
              <a:rPr lang="en-GB" dirty="0"/>
              <a:t> dans le user-group “MO-ER”</a:t>
            </a:r>
          </a:p>
          <a:p>
            <a:r>
              <a:rPr lang="en-GB" dirty="0" err="1"/>
              <a:t>Tache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Aller dans le menu ‘Equipment’ -&gt; ‘A</a:t>
            </a:r>
          </a:p>
          <a:p>
            <a:pPr lvl="1"/>
            <a:r>
              <a:rPr lang="en-GB" dirty="0" err="1"/>
              <a:t>Trouver</a:t>
            </a:r>
            <a:r>
              <a:rPr lang="en-GB" dirty="0"/>
              <a:t> les positions appartenant au Dep/Service Units:</a:t>
            </a:r>
          </a:p>
          <a:p>
            <a:pPr lvl="2"/>
            <a:r>
              <a:rPr lang="en-GB" dirty="0"/>
              <a:t>CSAC  - Software access control</a:t>
            </a:r>
          </a:p>
          <a:p>
            <a:pPr lvl="2"/>
            <a:r>
              <a:rPr lang="en-GB" dirty="0"/>
              <a:t>CSCV – Software cooling and ventilation</a:t>
            </a:r>
          </a:p>
          <a:p>
            <a:pPr lvl="2"/>
            <a:r>
              <a:rPr lang="en-GB" dirty="0"/>
              <a:t>CSEL – Software electrical distribution</a:t>
            </a:r>
          </a:p>
          <a:p>
            <a:pPr lvl="1"/>
            <a:r>
              <a:rPr lang="en-GB" dirty="0" err="1"/>
              <a:t>Trouver</a:t>
            </a:r>
            <a:r>
              <a:rPr lang="en-GB" dirty="0"/>
              <a:t> les positions </a:t>
            </a:r>
            <a:r>
              <a:rPr lang="en-GB" dirty="0" err="1"/>
              <a:t>en</a:t>
            </a:r>
            <a:r>
              <a:rPr lang="en-GB" dirty="0"/>
              <a:t> Status ‘Installed’ et ‘hors service’</a:t>
            </a:r>
          </a:p>
          <a:p>
            <a:pPr lvl="1"/>
            <a:r>
              <a:rPr lang="en-GB" dirty="0"/>
              <a:t>Verifier </a:t>
            </a:r>
            <a:r>
              <a:rPr lang="en-GB" dirty="0" err="1"/>
              <a:t>acces</a:t>
            </a:r>
            <a:r>
              <a:rPr lang="en-GB" dirty="0"/>
              <a:t> au ‘Data Spy’: MO Positions</a:t>
            </a:r>
          </a:p>
          <a:p>
            <a:pPr lvl="1"/>
            <a:r>
              <a:rPr lang="en-GB" dirty="0"/>
              <a:t>Faire son propre data-spy</a:t>
            </a:r>
          </a:p>
          <a:p>
            <a:pPr lvl="1"/>
            <a:endParaRPr lang="en-GB" dirty="0"/>
          </a:p>
          <a:p>
            <a:pPr marL="749808" lvl="2" indent="0">
              <a:buNone/>
            </a:pPr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5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9ED9481-59F2-40C0-2E22-7EC6E5394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630" y="1735114"/>
            <a:ext cx="7097782" cy="2639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33712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EAM-Light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889" y="1671340"/>
            <a:ext cx="1754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Open Work Orders assigned to me.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48714" y="2230218"/>
            <a:ext cx="16818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Open Work Orders assigned to my Department(s).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48714" y="3066257"/>
            <a:ext cx="1784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Work Order menu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8713" y="3454115"/>
            <a:ext cx="1784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Equipment menu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8712" y="3840579"/>
            <a:ext cx="1784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Materials menu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504923" y="812240"/>
            <a:ext cx="7650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Prod:	</a:t>
            </a:r>
            <a:r>
              <a:rPr lang="en-US" dirty="0">
                <a:hlinkClick r:id="rId3"/>
              </a:rPr>
              <a:t>https://eamlight.cern.ch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359637" y="4171417"/>
            <a:ext cx="1436371" cy="799459"/>
            <a:chOff x="6999717" y="4252628"/>
            <a:chExt cx="1436371" cy="799459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54303" y="4252628"/>
              <a:ext cx="380167" cy="51815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999717" y="4744310"/>
              <a:ext cx="14363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Quick Search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419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EAM-Light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/>
          <a:srcRect l="11240" t="22678" r="61235" b="72555"/>
          <a:stretch/>
        </p:blipFill>
        <p:spPr>
          <a:xfrm>
            <a:off x="4153593" y="2540588"/>
            <a:ext cx="2012180" cy="238539"/>
          </a:xfrm>
          <a:prstGeom prst="rect">
            <a:avLst/>
          </a:prstGeom>
          <a:ln>
            <a:noFill/>
          </a:ln>
        </p:spPr>
      </p:pic>
      <p:grpSp>
        <p:nvGrpSpPr>
          <p:cNvPr id="41" name="Group 40"/>
          <p:cNvGrpSpPr/>
          <p:nvPr/>
        </p:nvGrpSpPr>
        <p:grpSpPr>
          <a:xfrm>
            <a:off x="192227" y="1793083"/>
            <a:ext cx="2206068" cy="608913"/>
            <a:chOff x="192227" y="1793083"/>
            <a:chExt cx="2206068" cy="608913"/>
          </a:xfrm>
        </p:grpSpPr>
        <p:cxnSp>
          <p:nvCxnSpPr>
            <p:cNvPr id="7" name="Straight Connector 6"/>
            <p:cNvCxnSpPr>
              <a:endCxn id="8" idx="3"/>
            </p:cNvCxnSpPr>
            <p:nvPr/>
          </p:nvCxnSpPr>
          <p:spPr>
            <a:xfrm flipH="1">
              <a:off x="1450761" y="1793083"/>
              <a:ext cx="947534" cy="45502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2227" y="2094219"/>
              <a:ext cx="12585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Copy/Clone</a:t>
              </a:r>
              <a:endParaRPr lang="en-GB" sz="14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92227" y="1793083"/>
            <a:ext cx="2517068" cy="1114644"/>
            <a:chOff x="192227" y="1793083"/>
            <a:chExt cx="2517068" cy="1114644"/>
          </a:xfrm>
        </p:grpSpPr>
        <p:sp>
          <p:nvSpPr>
            <p:cNvPr id="9" name="TextBox 8"/>
            <p:cNvSpPr txBox="1"/>
            <p:nvPr/>
          </p:nvSpPr>
          <p:spPr>
            <a:xfrm>
              <a:off x="192227" y="2599950"/>
              <a:ext cx="128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Mail link</a:t>
              </a:r>
              <a:endParaRPr lang="en-GB" sz="1400" dirty="0"/>
            </a:p>
          </p:txBody>
        </p:sp>
        <p:cxnSp>
          <p:nvCxnSpPr>
            <p:cNvPr id="16" name="Straight Connector 15"/>
            <p:cNvCxnSpPr>
              <a:endCxn id="9" idx="3"/>
            </p:cNvCxnSpPr>
            <p:nvPr/>
          </p:nvCxnSpPr>
          <p:spPr>
            <a:xfrm flipH="1">
              <a:off x="1472402" y="1793083"/>
              <a:ext cx="1236893" cy="9607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192227" y="1793083"/>
            <a:ext cx="2806820" cy="1620375"/>
            <a:chOff x="192227" y="1793083"/>
            <a:chExt cx="2806820" cy="1620375"/>
          </a:xfrm>
        </p:grpSpPr>
        <p:sp>
          <p:nvSpPr>
            <p:cNvPr id="11" name="TextBox 10"/>
            <p:cNvSpPr txBox="1"/>
            <p:nvPr/>
          </p:nvSpPr>
          <p:spPr>
            <a:xfrm>
              <a:off x="192227" y="3105681"/>
              <a:ext cx="128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Show on Map</a:t>
              </a:r>
              <a:endParaRPr lang="en-GB" sz="1400" dirty="0"/>
            </a:p>
          </p:txBody>
        </p:sp>
        <p:cxnSp>
          <p:nvCxnSpPr>
            <p:cNvPr id="24" name="Straight Connector 23"/>
            <p:cNvCxnSpPr>
              <a:endCxn id="11" idx="3"/>
            </p:cNvCxnSpPr>
            <p:nvPr/>
          </p:nvCxnSpPr>
          <p:spPr>
            <a:xfrm flipH="1">
              <a:off x="1472402" y="1793083"/>
              <a:ext cx="1526645" cy="14664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688" y="2303312"/>
            <a:ext cx="6019473" cy="374722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4308" y="2300223"/>
            <a:ext cx="6019473" cy="3759180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6914947" y="1523316"/>
            <a:ext cx="941274" cy="1204876"/>
            <a:chOff x="8737360" y="1738101"/>
            <a:chExt cx="941274" cy="1204876"/>
          </a:xfrm>
        </p:grpSpPr>
        <p:sp>
          <p:nvSpPr>
            <p:cNvPr id="12" name="TextBox 11"/>
            <p:cNvSpPr txBox="1"/>
            <p:nvPr/>
          </p:nvSpPr>
          <p:spPr>
            <a:xfrm>
              <a:off x="8737360" y="1738101"/>
              <a:ext cx="9412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Open in </a:t>
              </a:r>
            </a:p>
            <a:p>
              <a:pPr algn="ctr"/>
              <a:r>
                <a:rPr lang="en-US" sz="1400" dirty="0"/>
                <a:t>EDMS</a:t>
              </a:r>
            </a:p>
          </p:txBody>
        </p:sp>
        <p:cxnSp>
          <p:nvCxnSpPr>
            <p:cNvPr id="27" name="Straight Connector 26"/>
            <p:cNvCxnSpPr>
              <a:stCxn id="12" idx="2"/>
            </p:cNvCxnSpPr>
            <p:nvPr/>
          </p:nvCxnSpPr>
          <p:spPr>
            <a:xfrm>
              <a:off x="9207997" y="2261321"/>
              <a:ext cx="13436" cy="6816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92227" y="1793083"/>
            <a:ext cx="3136510" cy="2126106"/>
            <a:chOff x="192227" y="1793083"/>
            <a:chExt cx="3136510" cy="2126106"/>
          </a:xfrm>
        </p:grpSpPr>
        <p:cxnSp>
          <p:nvCxnSpPr>
            <p:cNvPr id="21" name="Straight Connector 20"/>
            <p:cNvCxnSpPr>
              <a:endCxn id="28" idx="3"/>
            </p:cNvCxnSpPr>
            <p:nvPr/>
          </p:nvCxnSpPr>
          <p:spPr>
            <a:xfrm flipH="1">
              <a:off x="1472402" y="1793083"/>
              <a:ext cx="1856335" cy="19722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2227" y="3611412"/>
              <a:ext cx="128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Create WO</a:t>
              </a:r>
              <a:endParaRPr lang="en-GB" sz="14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227" y="1793083"/>
            <a:ext cx="3486243" cy="2631838"/>
            <a:chOff x="192227" y="1793083"/>
            <a:chExt cx="3486243" cy="2631838"/>
          </a:xfrm>
        </p:grpSpPr>
        <p:sp>
          <p:nvSpPr>
            <p:cNvPr id="10" name="TextBox 9"/>
            <p:cNvSpPr txBox="1"/>
            <p:nvPr/>
          </p:nvSpPr>
          <p:spPr>
            <a:xfrm>
              <a:off x="192227" y="4117144"/>
              <a:ext cx="128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Show in EAM</a:t>
              </a:r>
              <a:endParaRPr lang="en-GB" sz="1400" dirty="0"/>
            </a:p>
          </p:txBody>
        </p:sp>
        <p:cxnSp>
          <p:nvCxnSpPr>
            <p:cNvPr id="31" name="Straight Connector 30"/>
            <p:cNvCxnSpPr>
              <a:endCxn id="10" idx="3"/>
            </p:cNvCxnSpPr>
            <p:nvPr/>
          </p:nvCxnSpPr>
          <p:spPr>
            <a:xfrm flipH="1">
              <a:off x="1472402" y="1793083"/>
              <a:ext cx="2206068" cy="247795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176" y="1430917"/>
            <a:ext cx="3531118" cy="36216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grpSp>
        <p:nvGrpSpPr>
          <p:cNvPr id="48" name="Group 47"/>
          <p:cNvGrpSpPr/>
          <p:nvPr/>
        </p:nvGrpSpPr>
        <p:grpSpPr>
          <a:xfrm>
            <a:off x="8214360" y="1500456"/>
            <a:ext cx="862340" cy="1227736"/>
            <a:chOff x="7603914" y="1738101"/>
            <a:chExt cx="862340" cy="1227736"/>
          </a:xfrm>
        </p:grpSpPr>
        <p:sp>
          <p:nvSpPr>
            <p:cNvPr id="49" name="TextBox 48"/>
            <p:cNvSpPr txBox="1"/>
            <p:nvPr/>
          </p:nvSpPr>
          <p:spPr>
            <a:xfrm>
              <a:off x="7603914" y="1738101"/>
              <a:ext cx="8623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Toggle</a:t>
              </a:r>
            </a:p>
            <a:p>
              <a:pPr algn="ctr"/>
              <a:r>
                <a:rPr lang="en-US" sz="1400" dirty="0"/>
                <a:t>List &lt;-&gt;</a:t>
              </a:r>
            </a:p>
            <a:p>
              <a:pPr algn="ctr"/>
              <a:r>
                <a:rPr lang="en-US" sz="1400" dirty="0"/>
                <a:t>Picture</a:t>
              </a:r>
              <a:endParaRPr lang="en-GB" sz="1400" dirty="0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8035084" y="2476765"/>
              <a:ext cx="3170" cy="48907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08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927 0.14422 L -0.00104 0.0041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24" y="-701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Identify the equipment - barcode printing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582160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/>
              <a:t>Identify pieces of equipment by the means of labels that contain barcodes or QR-codes.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Labels can be printed from within EAM, from the Equipment Generator and from the Kiosk application on compatible network label printers.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300" dirty="0"/>
              <a:t>Printer &amp; label recommendations and  instructions: </a:t>
            </a:r>
            <a:r>
              <a:rPr lang="en-GB" sz="1300" dirty="0">
                <a:hlinkClick r:id="rId2"/>
              </a:rPr>
              <a:t>https://edms.cern.ch/document/1728014</a:t>
            </a:r>
            <a:r>
              <a:rPr lang="en-GB" sz="1300" dirty="0"/>
              <a:t> </a:t>
            </a:r>
            <a:endParaRPr lang="en-GB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1178038"/>
            <a:ext cx="36576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284920"/>
            <a:ext cx="1828800" cy="9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556" y="4534495"/>
            <a:ext cx="1828800" cy="367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556" y="5150248"/>
            <a:ext cx="1828800" cy="23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956" y="5763951"/>
            <a:ext cx="1256400" cy="23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92362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this course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Training principle:   Theory – Demonstration – Practice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033894"/>
              </p:ext>
            </p:extLst>
          </p:nvPr>
        </p:nvGraphicFramePr>
        <p:xfrm>
          <a:off x="844062" y="1714783"/>
          <a:ext cx="6774565" cy="21351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774565">
                  <a:extLst>
                    <a:ext uri="{9D8B030D-6E8A-4147-A177-3AD203B41FA5}">
                      <a16:colId xmlns:a16="http://schemas.microsoft.com/office/drawing/2014/main" val="3820396736"/>
                    </a:ext>
                  </a:extLst>
                </a:gridCol>
              </a:tblGrid>
              <a:tr h="533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Quelques</a:t>
                      </a:r>
                      <a:r>
                        <a:rPr lang="en-GB" dirty="0"/>
                        <a:t> mot-</a:t>
                      </a:r>
                      <a:r>
                        <a:rPr lang="en-GB" dirty="0" err="1"/>
                        <a:t>cles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715653"/>
                  </a:ext>
                </a:extLst>
              </a:tr>
              <a:tr h="533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Interfaces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800227"/>
                  </a:ext>
                </a:extLst>
              </a:tr>
              <a:tr h="533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Search equipment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705801"/>
                  </a:ext>
                </a:extLst>
              </a:tr>
              <a:tr h="533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Basic data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870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610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3" y="1154479"/>
            <a:ext cx="9004469" cy="457441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210903" y="1664534"/>
            <a:ext cx="3874729" cy="1039755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397" y="1034101"/>
            <a:ext cx="9143999" cy="4858453"/>
          </a:xfrm>
          <a:prstGeom prst="rect">
            <a:avLst/>
          </a:prstGeom>
          <a:solidFill>
            <a:schemeClr val="bg1">
              <a:alpha val="58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Attaching or linking documents – EAM-Light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265" y="1649176"/>
            <a:ext cx="4991357" cy="172777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396517" y="1809309"/>
            <a:ext cx="254642" cy="19187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044" y="1645078"/>
            <a:ext cx="4991357" cy="3875079"/>
          </a:xfrm>
          <a:prstGeom prst="rect">
            <a:avLst/>
          </a:prstGeom>
          <a:effectLst>
            <a:outerShdw blurRad="393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7753441" y="1799048"/>
            <a:ext cx="591492" cy="211432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923599" y="4316127"/>
            <a:ext cx="297169" cy="19187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813" y="4504494"/>
            <a:ext cx="930184" cy="7397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0899" y="1645078"/>
            <a:ext cx="4985136" cy="363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1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/>
          <a:lstStyle/>
          <a:p>
            <a:r>
              <a:rPr lang="en-GB" dirty="0"/>
              <a:t>Parts quick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12B95-E360-B527-3B9E-10A75B275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2468"/>
            <a:ext cx="8226854" cy="4890559"/>
          </a:xfrm>
        </p:spPr>
        <p:txBody>
          <a:bodyPr/>
          <a:lstStyle/>
          <a:p>
            <a:r>
              <a:rPr lang="en-GB" dirty="0"/>
              <a:t>Parts in EAM are types of material used during activities (ODM)</a:t>
            </a:r>
          </a:p>
          <a:p>
            <a:r>
              <a:rPr lang="en-GB" dirty="0"/>
              <a:t>Two part categories:</a:t>
            </a:r>
          </a:p>
          <a:p>
            <a:pPr lvl="1"/>
            <a:r>
              <a:rPr lang="en-GB" dirty="0"/>
              <a:t>Tracked by quantity (consumables) (UoM  = pieces, m, l, % ..)</a:t>
            </a:r>
          </a:p>
          <a:p>
            <a:pPr lvl="1"/>
            <a:r>
              <a:rPr lang="en-GB" dirty="0"/>
              <a:t>Tracked by asset (valuable equipment)</a:t>
            </a:r>
          </a:p>
          <a:p>
            <a:r>
              <a:rPr lang="en-GB" dirty="0"/>
              <a:t>Parts can be entered into an EAM store (</a:t>
            </a:r>
            <a:r>
              <a:rPr lang="en-GB" dirty="0" err="1"/>
              <a:t>magasin</a:t>
            </a:r>
            <a:r>
              <a:rPr lang="en-GB" dirty="0"/>
              <a:t>)</a:t>
            </a:r>
          </a:p>
          <a:p>
            <a:r>
              <a:rPr lang="en-GB" dirty="0"/>
              <a:t>Parts can be used on assets (-&gt; assets also into a store)</a:t>
            </a:r>
          </a:p>
          <a:p>
            <a:pPr marL="36576" indent="0">
              <a:buNone/>
            </a:pPr>
            <a:endParaRPr lang="en-GB" dirty="0"/>
          </a:p>
          <a:p>
            <a:endParaRPr lang="en-GB" dirty="0"/>
          </a:p>
          <a:p>
            <a:pPr marL="36576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4671D-272A-95EC-57F7-3E98D79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07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/>
          <a:lstStyle/>
          <a:p>
            <a:r>
              <a:rPr lang="en-GB" dirty="0"/>
              <a:t>Store quick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12B95-E360-B527-3B9E-10A75B275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2469"/>
            <a:ext cx="8226854" cy="100065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EAM stores pour tracer des parts</a:t>
            </a:r>
          </a:p>
          <a:p>
            <a:r>
              <a:rPr lang="en-GB" dirty="0"/>
              <a:t>https://eamkiosk.cern.ch/</a:t>
            </a:r>
          </a:p>
          <a:p>
            <a:r>
              <a:rPr lang="en-GB" dirty="0" err="1"/>
              <a:t>Membres</a:t>
            </a:r>
            <a:r>
              <a:rPr lang="en-GB" dirty="0"/>
              <a:t> du MO-ER </a:t>
            </a:r>
            <a:r>
              <a:rPr lang="en-GB" dirty="0" err="1"/>
              <a:t>ont</a:t>
            </a:r>
            <a:r>
              <a:rPr lang="en-GB" dirty="0"/>
              <a:t> </a:t>
            </a:r>
            <a:r>
              <a:rPr lang="en-GB" dirty="0" err="1"/>
              <a:t>acces</a:t>
            </a:r>
            <a:r>
              <a:rPr lang="en-GB" dirty="0"/>
              <a:t> a </a:t>
            </a:r>
            <a:r>
              <a:rPr lang="en-GB" dirty="0" err="1"/>
              <a:t>ces</a:t>
            </a:r>
            <a:r>
              <a:rPr lang="en-GB" dirty="0"/>
              <a:t> stores (</a:t>
            </a:r>
            <a:r>
              <a:rPr lang="en-GB" dirty="0" err="1"/>
              <a:t>tous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batiment</a:t>
            </a:r>
            <a:r>
              <a:rPr lang="en-GB" dirty="0"/>
              <a:t> 104):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4671D-272A-95EC-57F7-3E98D79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CD45DA-B66C-CD4A-DC5E-A78D3814C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6571"/>
            <a:ext cx="9144000" cy="111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24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/>
          <a:lstStyle/>
          <a:p>
            <a:r>
              <a:rPr lang="en-GB" dirty="0"/>
              <a:t>Store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12B95-E360-B527-3B9E-10A75B275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2469"/>
            <a:ext cx="8226854" cy="1000652"/>
          </a:xfrm>
        </p:spPr>
        <p:txBody>
          <a:bodyPr>
            <a:normAutofit/>
          </a:bodyPr>
          <a:lstStyle/>
          <a:p>
            <a:r>
              <a:rPr lang="en-GB" dirty="0"/>
              <a:t>Aller sur eamstore.cern.ch and select the store:  ‘S002’</a:t>
            </a:r>
          </a:p>
          <a:p>
            <a:r>
              <a:rPr lang="en-GB" dirty="0"/>
              <a:t>Check what we have using ‘Search’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4671D-272A-95EC-57F7-3E98D79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658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/>
          <a:lstStyle/>
          <a:p>
            <a:r>
              <a:rPr lang="en-GB" dirty="0"/>
              <a:t>Work-orders – details et </a:t>
            </a:r>
            <a:r>
              <a:rPr lang="en-GB" dirty="0" err="1"/>
              <a:t>activites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4671D-272A-95EC-57F7-3E98D79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70B8600-FA77-7333-7A2D-E70767B34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07" y="1024647"/>
            <a:ext cx="4354599" cy="227894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CC87CF-9B9C-9277-34C9-36418CCA3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95" y="3554412"/>
            <a:ext cx="6170347" cy="2484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8E0965-EA92-DC77-20D4-9A1F2DF19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406" y="867546"/>
            <a:ext cx="4426274" cy="2843968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57BE2A0-1B16-11B9-941C-3E6CCFEA063D}"/>
              </a:ext>
            </a:extLst>
          </p:cNvPr>
          <p:cNvSpPr/>
          <p:nvPr/>
        </p:nvSpPr>
        <p:spPr>
          <a:xfrm>
            <a:off x="1041009" y="2743200"/>
            <a:ext cx="1526345" cy="274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5F7E8FF-084E-C841-E25D-6CB70A31E680}"/>
              </a:ext>
            </a:extLst>
          </p:cNvPr>
          <p:cNvSpPr/>
          <p:nvPr/>
        </p:nvSpPr>
        <p:spPr>
          <a:xfrm>
            <a:off x="5489420" y="2758440"/>
            <a:ext cx="1526345" cy="274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519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/>
          <a:lstStyle/>
          <a:p>
            <a:r>
              <a:rPr lang="en-GB" dirty="0"/>
              <a:t>Work-order - checklist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4671D-272A-95EC-57F7-3E98D79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C4BA87-2828-62F0-FED6-AC07BEB69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15330"/>
            <a:ext cx="6021985" cy="48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34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9F5-8E34-0235-170C-B396ABCC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1155"/>
          </a:xfrm>
        </p:spPr>
        <p:txBody>
          <a:bodyPr>
            <a:normAutofit fontScale="90000"/>
          </a:bodyPr>
          <a:lstStyle/>
          <a:p>
            <a:r>
              <a:rPr lang="en-GB" dirty="0"/>
              <a:t>Work-order – comments/closing codes/parts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FC33B2-5159-F62A-71AA-FCB52FFB3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24647"/>
            <a:ext cx="5619750" cy="148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7F74CD-94FD-FEC5-A543-B9766C4B3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71493"/>
            <a:ext cx="9144000" cy="10190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ED905C-676B-C978-FEFE-4A98C5761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16" y="4466882"/>
            <a:ext cx="2209800" cy="1028700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09DECC3D-496C-3CBA-76AB-C7AD5EA02E11}"/>
              </a:ext>
            </a:extLst>
          </p:cNvPr>
          <p:cNvSpPr/>
          <p:nvPr/>
        </p:nvSpPr>
        <p:spPr>
          <a:xfrm>
            <a:off x="2053882" y="4846003"/>
            <a:ext cx="668215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8C1791D-C6B0-E4BA-5CC1-F7714D455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4823" y="3772898"/>
            <a:ext cx="3814029" cy="285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3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juggl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138"/>
          <a:stretch/>
        </p:blipFill>
        <p:spPr bwMode="auto">
          <a:xfrm>
            <a:off x="1742185" y="641798"/>
            <a:ext cx="5842383" cy="552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379236">
            <a:off x="3259295" y="5184566"/>
            <a:ext cx="825867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rgbClr val="7CBF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Asset</a:t>
            </a:r>
            <a:endParaRPr lang="en-US" sz="5400" b="0" cap="none" spc="0" dirty="0">
              <a:ln w="0"/>
              <a:solidFill>
                <a:srgbClr val="7CBF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1437334">
            <a:off x="5729396" y="4154911"/>
            <a:ext cx="825867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rgbClr val="CC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Location</a:t>
            </a:r>
            <a:endParaRPr lang="en-US" sz="5400" b="0" cap="none" spc="0" dirty="0">
              <a:ln w="0"/>
              <a:solidFill>
                <a:srgbClr val="CC00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2452735">
            <a:off x="5413334" y="2435382"/>
            <a:ext cx="825867" cy="438774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rgbClr val="0072D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Part </a:t>
            </a:r>
            <a:endParaRPr lang="en-US" sz="5400" b="0" cap="none" spc="0" dirty="0">
              <a:ln w="0"/>
              <a:solidFill>
                <a:srgbClr val="0072D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21142709">
            <a:off x="3806444" y="1566967"/>
            <a:ext cx="825867" cy="523468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E7E2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Functional </a:t>
            </a:r>
          </a:p>
          <a:p>
            <a:pPr algn="ctr"/>
            <a:r>
              <a:rPr lang="en-US" sz="2000" dirty="0">
                <a:ln w="0"/>
                <a:solidFill>
                  <a:srgbClr val="E7E2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Position</a:t>
            </a:r>
            <a:endParaRPr lang="en-US" sz="5400" b="0" cap="none" spc="0" dirty="0">
              <a:ln w="0"/>
              <a:solidFill>
                <a:srgbClr val="E7E2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20427573">
            <a:off x="3235680" y="3524710"/>
            <a:ext cx="825867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rgbClr val="0072D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Item</a:t>
            </a:r>
            <a:endParaRPr lang="en-US" sz="5400" b="0" cap="none" spc="0" dirty="0">
              <a:ln w="0"/>
              <a:solidFill>
                <a:srgbClr val="0072D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Systems/Asset management concepts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88" y="1557407"/>
            <a:ext cx="1618688" cy="117096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27573">
            <a:off x="1139154" y="1996940"/>
            <a:ext cx="1149388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1600" dirty="0">
                <a:ln w="0"/>
                <a:solidFill>
                  <a:srgbClr val="0072D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System</a:t>
            </a:r>
            <a:endParaRPr lang="en-US" sz="5400" b="0" cap="none" spc="0" dirty="0">
              <a:ln w="0"/>
              <a:solidFill>
                <a:srgbClr val="0072D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249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802912"/>
          </a:xfrm>
        </p:spPr>
        <p:txBody>
          <a:bodyPr>
            <a:normAutofit/>
          </a:bodyPr>
          <a:lstStyle/>
          <a:p>
            <a:r>
              <a:rPr lang="en-GB" sz="3200" noProof="0" dirty="0"/>
              <a:t>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1886" y="1036405"/>
            <a:ext cx="73996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b="1" dirty="0"/>
              <a:t>Major top assembly that would normally contain many sub-components (systems, positions, assets </a:t>
            </a:r>
            <a:r>
              <a:rPr lang="en-GB" sz="1400" b="1" dirty="0" err="1"/>
              <a:t>etc</a:t>
            </a:r>
            <a:r>
              <a:rPr lang="en-GB" sz="1400" b="1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sz="1400" b="1" dirty="0"/>
              <a:t>Examples of systems:</a:t>
            </a:r>
          </a:p>
          <a:p>
            <a:pPr marL="742950" lvl="1" indent="-285750">
              <a:buFontTx/>
              <a:buChar char="-"/>
            </a:pPr>
            <a:r>
              <a:rPr lang="en-US" sz="1400" b="1" dirty="0"/>
              <a:t>Compressors</a:t>
            </a:r>
          </a:p>
          <a:p>
            <a:pPr marL="742950" lvl="1" indent="-285750">
              <a:buFontTx/>
              <a:buChar char="-"/>
            </a:pPr>
            <a:r>
              <a:rPr lang="en-US" sz="1400" b="1" dirty="0"/>
              <a:t>Buildings</a:t>
            </a:r>
          </a:p>
          <a:p>
            <a:pPr marL="742950" lvl="1" indent="-285750">
              <a:buFontTx/>
              <a:buChar char="-"/>
            </a:pPr>
            <a:r>
              <a:rPr lang="en-US" sz="1400" b="1" dirty="0"/>
              <a:t>Vehicles</a:t>
            </a:r>
          </a:p>
          <a:p>
            <a:pPr marL="742950" lvl="1" indent="-285750">
              <a:buFontTx/>
              <a:buChar char="-"/>
            </a:pPr>
            <a:r>
              <a:rPr lang="en-US" sz="1400" b="1" dirty="0"/>
              <a:t>Particle accelerators</a:t>
            </a:r>
          </a:p>
          <a:p>
            <a:pPr marL="742950" lvl="1" indent="-285750">
              <a:buFontTx/>
              <a:buChar char="-"/>
            </a:pPr>
            <a:r>
              <a:rPr lang="en-US" sz="1400" b="1" dirty="0"/>
              <a:t>..</a:t>
            </a:r>
            <a:endParaRPr lang="en-GB" sz="1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906" y="1761432"/>
            <a:ext cx="5146416" cy="419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2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6489"/>
          </a:xfrm>
        </p:spPr>
        <p:txBody>
          <a:bodyPr>
            <a:normAutofit/>
          </a:bodyPr>
          <a:lstStyle/>
          <a:p>
            <a:r>
              <a:rPr lang="en-GB" sz="3200" noProof="0" dirty="0"/>
              <a:t>Functional positions (static need)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050" name="Picture 2" descr="Image result for person silhouet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" y="2514600"/>
            <a:ext cx="1514475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792070" y="1504647"/>
            <a:ext cx="1021844" cy="555954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en-GB" sz="900" dirty="0"/>
              <a:t>We need a new XYZ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971675" y="1083765"/>
            <a:ext cx="2856650" cy="2195858"/>
            <a:chOff x="4271055" y="1833217"/>
            <a:chExt cx="2856650" cy="2195858"/>
          </a:xfrm>
        </p:grpSpPr>
        <p:pic>
          <p:nvPicPr>
            <p:cNvPr id="2052" name="Picture 4" descr="Image result for whiteboar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055" y="1833217"/>
              <a:ext cx="2856650" cy="21958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4426981" y="1978796"/>
              <a:ext cx="2581923" cy="1871001"/>
              <a:chOff x="4426981" y="1978796"/>
              <a:chExt cx="2581923" cy="187100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512867" y="3156330"/>
                <a:ext cx="115127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latin typeface="MV Boli" panose="02000500030200090000" pitchFamily="2" charset="0"/>
                    <a:cs typeface="MV Boli" panose="02000500030200090000" pitchFamily="2" charset="0"/>
                  </a:rPr>
                  <a:t>Describe </a:t>
                </a:r>
              </a:p>
              <a:p>
                <a:r>
                  <a:rPr lang="en-GB" sz="1200" b="1" dirty="0">
                    <a:latin typeface="MV Boli" panose="02000500030200090000" pitchFamily="2" charset="0"/>
                    <a:cs typeface="MV Boli" panose="02000500030200090000" pitchFamily="2" charset="0"/>
                  </a:rPr>
                  <a:t>functional </a:t>
                </a:r>
              </a:p>
              <a:p>
                <a:r>
                  <a:rPr lang="en-GB" sz="1200" b="1" dirty="0">
                    <a:latin typeface="MV Boli" panose="02000500030200090000" pitchFamily="2" charset="0"/>
                    <a:cs typeface="MV Boli" panose="02000500030200090000" pitchFamily="2" charset="0"/>
                  </a:rPr>
                  <a:t>requirements!</a:t>
                </a:r>
                <a:endParaRPr lang="en-GB" sz="1400" b="1" dirty="0">
                  <a:latin typeface="MV Boli" panose="02000500030200090000" pitchFamily="2" charset="0"/>
                  <a:cs typeface="MV Boli" panose="02000500030200090000" pitchFamily="2" charset="0"/>
                </a:endParaRPr>
              </a:p>
            </p:txBody>
          </p:sp>
          <p:pic>
            <p:nvPicPr>
              <p:cNvPr id="2054" name="Picture 6" descr="LHC.sv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5146" y="2026311"/>
                <a:ext cx="1672221" cy="11777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8" name="Group 17"/>
              <p:cNvGrpSpPr/>
              <p:nvPr/>
            </p:nvGrpSpPr>
            <p:grpSpPr>
              <a:xfrm>
                <a:off x="4592547" y="2119151"/>
                <a:ext cx="1487159" cy="1012386"/>
                <a:chOff x="5089979" y="2119151"/>
                <a:chExt cx="1487159" cy="1012386"/>
              </a:xfrm>
            </p:grpSpPr>
            <p:sp>
              <p:nvSpPr>
                <p:cNvPr id="15" name="Freeform 14"/>
                <p:cNvSpPr/>
                <p:nvPr/>
              </p:nvSpPr>
              <p:spPr>
                <a:xfrm rot="5400000">
                  <a:off x="5085185" y="2397474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 rot="5400000">
                  <a:off x="5647995" y="2123945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 rot="5400000">
                  <a:off x="5282028" y="2676395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 rot="5400000">
                  <a:off x="6523951" y="2306025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 rot="5400000">
                  <a:off x="6297696" y="2705385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 rot="5400000">
                  <a:off x="5829697" y="3078350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 rot="5400000">
                  <a:off x="5443382" y="3049359"/>
                  <a:ext cx="57981" cy="48393"/>
                </a:xfrm>
                <a:custGeom>
                  <a:avLst/>
                  <a:gdLst>
                    <a:gd name="connsiteX0" fmla="*/ 146584 w 307029"/>
                    <a:gd name="connsiteY0" fmla="*/ 0 h 480060"/>
                    <a:gd name="connsiteX1" fmla="*/ 260884 w 307029"/>
                    <a:gd name="connsiteY1" fmla="*/ 45720 h 480060"/>
                    <a:gd name="connsiteX2" fmla="*/ 266599 w 307029"/>
                    <a:gd name="connsiteY2" fmla="*/ 74295 h 480060"/>
                    <a:gd name="connsiteX3" fmla="*/ 275172 w 307029"/>
                    <a:gd name="connsiteY3" fmla="*/ 100013 h 480060"/>
                    <a:gd name="connsiteX4" fmla="*/ 278029 w 307029"/>
                    <a:gd name="connsiteY4" fmla="*/ 117158 h 480060"/>
                    <a:gd name="connsiteX5" fmla="*/ 289459 w 307029"/>
                    <a:gd name="connsiteY5" fmla="*/ 145733 h 480060"/>
                    <a:gd name="connsiteX6" fmla="*/ 295174 w 307029"/>
                    <a:gd name="connsiteY6" fmla="*/ 160020 h 480060"/>
                    <a:gd name="connsiteX7" fmla="*/ 303747 w 307029"/>
                    <a:gd name="connsiteY7" fmla="*/ 171450 h 480060"/>
                    <a:gd name="connsiteX8" fmla="*/ 303747 w 307029"/>
                    <a:gd name="connsiteY8" fmla="*/ 282893 h 480060"/>
                    <a:gd name="connsiteX9" fmla="*/ 300889 w 307029"/>
                    <a:gd name="connsiteY9" fmla="*/ 294323 h 480060"/>
                    <a:gd name="connsiteX10" fmla="*/ 295174 w 307029"/>
                    <a:gd name="connsiteY10" fmla="*/ 320040 h 480060"/>
                    <a:gd name="connsiteX11" fmla="*/ 292317 w 307029"/>
                    <a:gd name="connsiteY11" fmla="*/ 385763 h 480060"/>
                    <a:gd name="connsiteX12" fmla="*/ 289459 w 307029"/>
                    <a:gd name="connsiteY12" fmla="*/ 414338 h 480060"/>
                    <a:gd name="connsiteX13" fmla="*/ 286602 w 307029"/>
                    <a:gd name="connsiteY13" fmla="*/ 425768 h 480060"/>
                    <a:gd name="connsiteX14" fmla="*/ 278029 w 307029"/>
                    <a:gd name="connsiteY14" fmla="*/ 445770 h 480060"/>
                    <a:gd name="connsiteX15" fmla="*/ 260884 w 307029"/>
                    <a:gd name="connsiteY15" fmla="*/ 465773 h 480060"/>
                    <a:gd name="connsiteX16" fmla="*/ 243739 w 307029"/>
                    <a:gd name="connsiteY16" fmla="*/ 471488 h 480060"/>
                    <a:gd name="connsiteX17" fmla="*/ 200877 w 307029"/>
                    <a:gd name="connsiteY17" fmla="*/ 480060 h 480060"/>
                    <a:gd name="connsiteX18" fmla="*/ 175159 w 307029"/>
                    <a:gd name="connsiteY18" fmla="*/ 477203 h 480060"/>
                    <a:gd name="connsiteX19" fmla="*/ 146584 w 307029"/>
                    <a:gd name="connsiteY19" fmla="*/ 465773 h 480060"/>
                    <a:gd name="connsiteX20" fmla="*/ 118009 w 307029"/>
                    <a:gd name="connsiteY20" fmla="*/ 437198 h 480060"/>
                    <a:gd name="connsiteX21" fmla="*/ 112294 w 307029"/>
                    <a:gd name="connsiteY21" fmla="*/ 428625 h 480060"/>
                    <a:gd name="connsiteX22" fmla="*/ 103722 w 307029"/>
                    <a:gd name="connsiteY22" fmla="*/ 422910 h 480060"/>
                    <a:gd name="connsiteX23" fmla="*/ 89434 w 307029"/>
                    <a:gd name="connsiteY23" fmla="*/ 414338 h 480060"/>
                    <a:gd name="connsiteX24" fmla="*/ 66574 w 307029"/>
                    <a:gd name="connsiteY24" fmla="*/ 402908 h 480060"/>
                    <a:gd name="connsiteX25" fmla="*/ 49429 w 307029"/>
                    <a:gd name="connsiteY25" fmla="*/ 394335 h 480060"/>
                    <a:gd name="connsiteX26" fmla="*/ 46572 w 307029"/>
                    <a:gd name="connsiteY26" fmla="*/ 385763 h 480060"/>
                    <a:gd name="connsiteX27" fmla="*/ 43714 w 307029"/>
                    <a:gd name="connsiteY27" fmla="*/ 374333 h 480060"/>
                    <a:gd name="connsiteX28" fmla="*/ 26569 w 307029"/>
                    <a:gd name="connsiteY28" fmla="*/ 362903 h 480060"/>
                    <a:gd name="connsiteX29" fmla="*/ 9424 w 307029"/>
                    <a:gd name="connsiteY29" fmla="*/ 354330 h 480060"/>
                    <a:gd name="connsiteX30" fmla="*/ 3709 w 307029"/>
                    <a:gd name="connsiteY30" fmla="*/ 345758 h 480060"/>
                    <a:gd name="connsiteX31" fmla="*/ 9424 w 307029"/>
                    <a:gd name="connsiteY31" fmla="*/ 217170 h 480060"/>
                    <a:gd name="connsiteX32" fmla="*/ 15139 w 307029"/>
                    <a:gd name="connsiteY32" fmla="*/ 171450 h 480060"/>
                    <a:gd name="connsiteX33" fmla="*/ 20854 w 307029"/>
                    <a:gd name="connsiteY33" fmla="*/ 154305 h 480060"/>
                    <a:gd name="connsiteX34" fmla="*/ 35142 w 307029"/>
                    <a:gd name="connsiteY34" fmla="*/ 131445 h 480060"/>
                    <a:gd name="connsiteX35" fmla="*/ 49429 w 307029"/>
                    <a:gd name="connsiteY35" fmla="*/ 105728 h 480060"/>
                    <a:gd name="connsiteX36" fmla="*/ 58002 w 307029"/>
                    <a:gd name="connsiteY36" fmla="*/ 100013 h 480060"/>
                    <a:gd name="connsiteX37" fmla="*/ 72289 w 307029"/>
                    <a:gd name="connsiteY37" fmla="*/ 88583 h 480060"/>
                    <a:gd name="connsiteX38" fmla="*/ 78004 w 307029"/>
                    <a:gd name="connsiteY38" fmla="*/ 80010 h 480060"/>
                    <a:gd name="connsiteX39" fmla="*/ 86577 w 307029"/>
                    <a:gd name="connsiteY39" fmla="*/ 71438 h 480060"/>
                    <a:gd name="connsiteX40" fmla="*/ 98007 w 307029"/>
                    <a:gd name="connsiteY40" fmla="*/ 54293 h 480060"/>
                    <a:gd name="connsiteX41" fmla="*/ 115152 w 307029"/>
                    <a:gd name="connsiteY41" fmla="*/ 48578 h 480060"/>
                    <a:gd name="connsiteX42" fmla="*/ 120867 w 307029"/>
                    <a:gd name="connsiteY42" fmla="*/ 40005 h 480060"/>
                    <a:gd name="connsiteX43" fmla="*/ 129439 w 307029"/>
                    <a:gd name="connsiteY43" fmla="*/ 37148 h 480060"/>
                    <a:gd name="connsiteX44" fmla="*/ 132297 w 307029"/>
                    <a:gd name="connsiteY44" fmla="*/ 28575 h 480060"/>
                    <a:gd name="connsiteX45" fmla="*/ 166587 w 307029"/>
                    <a:gd name="connsiteY45" fmla="*/ 20003 h 480060"/>
                    <a:gd name="connsiteX46" fmla="*/ 178017 w 307029"/>
                    <a:gd name="connsiteY46" fmla="*/ 17145 h 480060"/>
                    <a:gd name="connsiteX47" fmla="*/ 192304 w 307029"/>
                    <a:gd name="connsiteY47" fmla="*/ 14288 h 480060"/>
                    <a:gd name="connsiteX48" fmla="*/ 212307 w 307029"/>
                    <a:gd name="connsiteY48" fmla="*/ 20003 h 480060"/>
                    <a:gd name="connsiteX49" fmla="*/ 220879 w 307029"/>
                    <a:gd name="connsiteY49" fmla="*/ 17145 h 480060"/>
                    <a:gd name="connsiteX50" fmla="*/ 275172 w 307029"/>
                    <a:gd name="connsiteY50" fmla="*/ 17145 h 48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07029" h="480060">
                      <a:moveTo>
                        <a:pt x="146584" y="0"/>
                      </a:moveTo>
                      <a:cubicBezTo>
                        <a:pt x="184684" y="15240"/>
                        <a:pt x="225993" y="24121"/>
                        <a:pt x="260884" y="45720"/>
                      </a:cubicBezTo>
                      <a:cubicBezTo>
                        <a:pt x="269143" y="50833"/>
                        <a:pt x="264243" y="64871"/>
                        <a:pt x="266599" y="74295"/>
                      </a:cubicBezTo>
                      <a:cubicBezTo>
                        <a:pt x="270701" y="90701"/>
                        <a:pt x="267998" y="82079"/>
                        <a:pt x="275172" y="100013"/>
                      </a:cubicBezTo>
                      <a:cubicBezTo>
                        <a:pt x="276124" y="105728"/>
                        <a:pt x="276624" y="111537"/>
                        <a:pt x="278029" y="117158"/>
                      </a:cubicBezTo>
                      <a:cubicBezTo>
                        <a:pt x="282754" y="136058"/>
                        <a:pt x="282703" y="130532"/>
                        <a:pt x="289459" y="145733"/>
                      </a:cubicBezTo>
                      <a:cubicBezTo>
                        <a:pt x="291542" y="150420"/>
                        <a:pt x="292683" y="155536"/>
                        <a:pt x="295174" y="160020"/>
                      </a:cubicBezTo>
                      <a:cubicBezTo>
                        <a:pt x="297487" y="164183"/>
                        <a:pt x="300889" y="167640"/>
                        <a:pt x="303747" y="171450"/>
                      </a:cubicBezTo>
                      <a:cubicBezTo>
                        <a:pt x="307848" y="224771"/>
                        <a:pt x="308392" y="213225"/>
                        <a:pt x="303747" y="282893"/>
                      </a:cubicBezTo>
                      <a:cubicBezTo>
                        <a:pt x="303486" y="286812"/>
                        <a:pt x="301741" y="290489"/>
                        <a:pt x="300889" y="294323"/>
                      </a:cubicBezTo>
                      <a:cubicBezTo>
                        <a:pt x="293634" y="326972"/>
                        <a:pt x="302144" y="292164"/>
                        <a:pt x="295174" y="320040"/>
                      </a:cubicBezTo>
                      <a:cubicBezTo>
                        <a:pt x="294222" y="341948"/>
                        <a:pt x="293644" y="363875"/>
                        <a:pt x="292317" y="385763"/>
                      </a:cubicBezTo>
                      <a:cubicBezTo>
                        <a:pt x="291738" y="395318"/>
                        <a:pt x="290813" y="404862"/>
                        <a:pt x="289459" y="414338"/>
                      </a:cubicBezTo>
                      <a:cubicBezTo>
                        <a:pt x="288904" y="418226"/>
                        <a:pt x="287681" y="421992"/>
                        <a:pt x="286602" y="425768"/>
                      </a:cubicBezTo>
                      <a:cubicBezTo>
                        <a:pt x="284313" y="433779"/>
                        <a:pt x="282381" y="438154"/>
                        <a:pt x="278029" y="445770"/>
                      </a:cubicBezTo>
                      <a:cubicBezTo>
                        <a:pt x="274289" y="452314"/>
                        <a:pt x="266955" y="462131"/>
                        <a:pt x="260884" y="465773"/>
                      </a:cubicBezTo>
                      <a:cubicBezTo>
                        <a:pt x="255718" y="468872"/>
                        <a:pt x="249681" y="470498"/>
                        <a:pt x="243739" y="471488"/>
                      </a:cubicBezTo>
                      <a:cubicBezTo>
                        <a:pt x="206478" y="477698"/>
                        <a:pt x="220442" y="473539"/>
                        <a:pt x="200877" y="480060"/>
                      </a:cubicBezTo>
                      <a:cubicBezTo>
                        <a:pt x="192304" y="479108"/>
                        <a:pt x="183617" y="478894"/>
                        <a:pt x="175159" y="477203"/>
                      </a:cubicBezTo>
                      <a:cubicBezTo>
                        <a:pt x="163389" y="474849"/>
                        <a:pt x="156744" y="470853"/>
                        <a:pt x="146584" y="465773"/>
                      </a:cubicBezTo>
                      <a:cubicBezTo>
                        <a:pt x="137059" y="456248"/>
                        <a:pt x="125481" y="448406"/>
                        <a:pt x="118009" y="437198"/>
                      </a:cubicBezTo>
                      <a:cubicBezTo>
                        <a:pt x="116104" y="434340"/>
                        <a:pt x="114722" y="431054"/>
                        <a:pt x="112294" y="428625"/>
                      </a:cubicBezTo>
                      <a:cubicBezTo>
                        <a:pt x="109866" y="426197"/>
                        <a:pt x="106634" y="424730"/>
                        <a:pt x="103722" y="422910"/>
                      </a:cubicBezTo>
                      <a:cubicBezTo>
                        <a:pt x="99012" y="419966"/>
                        <a:pt x="94144" y="417282"/>
                        <a:pt x="89434" y="414338"/>
                      </a:cubicBezTo>
                      <a:cubicBezTo>
                        <a:pt x="62944" y="397782"/>
                        <a:pt x="104440" y="421841"/>
                        <a:pt x="66574" y="402908"/>
                      </a:cubicBezTo>
                      <a:cubicBezTo>
                        <a:pt x="44412" y="391827"/>
                        <a:pt x="70982" y="401520"/>
                        <a:pt x="49429" y="394335"/>
                      </a:cubicBezTo>
                      <a:cubicBezTo>
                        <a:pt x="48477" y="391478"/>
                        <a:pt x="47399" y="388659"/>
                        <a:pt x="46572" y="385763"/>
                      </a:cubicBezTo>
                      <a:cubicBezTo>
                        <a:pt x="45493" y="381987"/>
                        <a:pt x="46300" y="377289"/>
                        <a:pt x="43714" y="374333"/>
                      </a:cubicBezTo>
                      <a:cubicBezTo>
                        <a:pt x="39191" y="369164"/>
                        <a:pt x="32284" y="366713"/>
                        <a:pt x="26569" y="362903"/>
                      </a:cubicBezTo>
                      <a:cubicBezTo>
                        <a:pt x="15490" y="355517"/>
                        <a:pt x="21256" y="358274"/>
                        <a:pt x="9424" y="354330"/>
                      </a:cubicBezTo>
                      <a:cubicBezTo>
                        <a:pt x="7519" y="351473"/>
                        <a:pt x="3785" y="349191"/>
                        <a:pt x="3709" y="345758"/>
                      </a:cubicBezTo>
                      <a:cubicBezTo>
                        <a:pt x="1330" y="238663"/>
                        <a:pt x="-5685" y="262508"/>
                        <a:pt x="9424" y="217170"/>
                      </a:cubicBezTo>
                      <a:cubicBezTo>
                        <a:pt x="11329" y="201930"/>
                        <a:pt x="12392" y="186561"/>
                        <a:pt x="15139" y="171450"/>
                      </a:cubicBezTo>
                      <a:cubicBezTo>
                        <a:pt x="16217" y="165523"/>
                        <a:pt x="17239" y="159124"/>
                        <a:pt x="20854" y="154305"/>
                      </a:cubicBezTo>
                      <a:cubicBezTo>
                        <a:pt x="28224" y="144479"/>
                        <a:pt x="30659" y="142653"/>
                        <a:pt x="35142" y="131445"/>
                      </a:cubicBezTo>
                      <a:cubicBezTo>
                        <a:pt x="42319" y="113501"/>
                        <a:pt x="36473" y="116524"/>
                        <a:pt x="49429" y="105728"/>
                      </a:cubicBezTo>
                      <a:cubicBezTo>
                        <a:pt x="52067" y="103529"/>
                        <a:pt x="55144" y="101918"/>
                        <a:pt x="58002" y="100013"/>
                      </a:cubicBezTo>
                      <a:cubicBezTo>
                        <a:pt x="64066" y="81817"/>
                        <a:pt x="55374" y="99859"/>
                        <a:pt x="72289" y="88583"/>
                      </a:cubicBezTo>
                      <a:cubicBezTo>
                        <a:pt x="75147" y="86678"/>
                        <a:pt x="75805" y="82648"/>
                        <a:pt x="78004" y="80010"/>
                      </a:cubicBezTo>
                      <a:cubicBezTo>
                        <a:pt x="80591" y="76906"/>
                        <a:pt x="84096" y="74628"/>
                        <a:pt x="86577" y="71438"/>
                      </a:cubicBezTo>
                      <a:cubicBezTo>
                        <a:pt x="90794" y="66016"/>
                        <a:pt x="91491" y="56465"/>
                        <a:pt x="98007" y="54293"/>
                      </a:cubicBezTo>
                      <a:lnTo>
                        <a:pt x="115152" y="48578"/>
                      </a:lnTo>
                      <a:cubicBezTo>
                        <a:pt x="117057" y="45720"/>
                        <a:pt x="118185" y="42151"/>
                        <a:pt x="120867" y="40005"/>
                      </a:cubicBezTo>
                      <a:cubicBezTo>
                        <a:pt x="123219" y="38123"/>
                        <a:pt x="127309" y="39278"/>
                        <a:pt x="129439" y="37148"/>
                      </a:cubicBezTo>
                      <a:cubicBezTo>
                        <a:pt x="131569" y="35018"/>
                        <a:pt x="129846" y="30326"/>
                        <a:pt x="132297" y="28575"/>
                      </a:cubicBezTo>
                      <a:cubicBezTo>
                        <a:pt x="139724" y="23270"/>
                        <a:pt x="158132" y="21694"/>
                        <a:pt x="166587" y="20003"/>
                      </a:cubicBezTo>
                      <a:cubicBezTo>
                        <a:pt x="170438" y="19233"/>
                        <a:pt x="174183" y="17997"/>
                        <a:pt x="178017" y="17145"/>
                      </a:cubicBezTo>
                      <a:cubicBezTo>
                        <a:pt x="182758" y="16091"/>
                        <a:pt x="187542" y="15240"/>
                        <a:pt x="192304" y="14288"/>
                      </a:cubicBezTo>
                      <a:cubicBezTo>
                        <a:pt x="196344" y="15634"/>
                        <a:pt x="208723" y="20003"/>
                        <a:pt x="212307" y="20003"/>
                      </a:cubicBezTo>
                      <a:cubicBezTo>
                        <a:pt x="215319" y="20003"/>
                        <a:pt x="217870" y="17282"/>
                        <a:pt x="220879" y="17145"/>
                      </a:cubicBezTo>
                      <a:cubicBezTo>
                        <a:pt x="238958" y="16323"/>
                        <a:pt x="257074" y="17145"/>
                        <a:pt x="275172" y="17145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4426981" y="1978796"/>
                <a:ext cx="1893645" cy="1312354"/>
                <a:chOff x="4924413" y="1978796"/>
                <a:chExt cx="1893645" cy="1312354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4924413" y="2250606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C5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453300" y="1978796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C4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5300553" y="2881982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C1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6519578" y="2159157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C3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800766" y="3091095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C2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294385" y="2721233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C7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5100855" y="2671601"/>
                  <a:ext cx="29848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C6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5379532" y="2889737"/>
                <a:ext cx="1629372" cy="960060"/>
                <a:chOff x="5379532" y="2889737"/>
                <a:chExt cx="1629372" cy="960060"/>
              </a:xfrm>
            </p:grpSpPr>
            <p:pic>
              <p:nvPicPr>
                <p:cNvPr id="34" name="Picture 2" descr="C:\Users\DLAFARGE\AppData\Local\Microsoft\Windows\Temporary Internet Files\Content.Outlook\MTYA7FG1\2013-02-01_Fig-BasicSystemExample.png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93540" y="3033492"/>
                  <a:ext cx="1269023" cy="75046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" name="TextBox 34"/>
                <p:cNvSpPr txBox="1"/>
                <p:nvPr/>
              </p:nvSpPr>
              <p:spPr>
                <a:xfrm>
                  <a:off x="5510140" y="2889737"/>
                  <a:ext cx="768159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The C system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379532" y="3309612"/>
                  <a:ext cx="5036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MB </a:t>
                  </a:r>
                </a:p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magnet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859367" y="3542020"/>
                  <a:ext cx="59343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RC </a:t>
                  </a:r>
                </a:p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converter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319292" y="3539320"/>
                  <a:ext cx="68961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ET </a:t>
                  </a:r>
                </a:p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transformer</a:t>
                  </a:r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051999" y="3056302"/>
                  <a:ext cx="68320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b="1" dirty="0">
                      <a:solidFill>
                        <a:srgbClr val="FF0000"/>
                      </a:solidFill>
                    </a:rPr>
                    <a:t>CL controls</a:t>
                  </a:r>
                </a:p>
              </p:txBody>
            </p:sp>
          </p:grpSp>
        </p:grpSp>
      </p:grpSp>
      <p:grpSp>
        <p:nvGrpSpPr>
          <p:cNvPr id="9" name="Group 8"/>
          <p:cNvGrpSpPr/>
          <p:nvPr/>
        </p:nvGrpSpPr>
        <p:grpSpPr>
          <a:xfrm>
            <a:off x="5094129" y="874329"/>
            <a:ext cx="3648756" cy="1667006"/>
            <a:chOff x="5838038" y="4483967"/>
            <a:chExt cx="3648756" cy="1667006"/>
          </a:xfrm>
        </p:grpSpPr>
        <p:grpSp>
          <p:nvGrpSpPr>
            <p:cNvPr id="6" name="Group 5"/>
            <p:cNvGrpSpPr/>
            <p:nvPr/>
          </p:nvGrpSpPr>
          <p:grpSpPr>
            <a:xfrm>
              <a:off x="5838038" y="5005739"/>
              <a:ext cx="3648756" cy="1145234"/>
              <a:chOff x="5838038" y="5005739"/>
              <a:chExt cx="3648756" cy="114523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15649" y="5005739"/>
                <a:ext cx="2266950" cy="314325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5838038" y="5319976"/>
                <a:ext cx="364875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Mainly accelerator functional positions</a:t>
                </a:r>
              </a:p>
              <a:p>
                <a:r>
                  <a:rPr lang="en-GB" sz="1600" dirty="0">
                    <a:hlinkClick r:id="rId8"/>
                  </a:rPr>
                  <a:t>https://layout.cern.ch</a:t>
                </a:r>
                <a:endParaRPr lang="en-GB" sz="1600" dirty="0"/>
              </a:p>
              <a:p>
                <a:r>
                  <a:rPr lang="en-GB" sz="1600" dirty="0"/>
                  <a:t>(ECR documents)</a:t>
                </a:r>
              </a:p>
            </p:txBody>
          </p:sp>
        </p:grpSp>
        <p:pic>
          <p:nvPicPr>
            <p:cNvPr id="42" name="Picture 4" descr="Image result for logo infor eam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2599" y="4483967"/>
              <a:ext cx="815725" cy="276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67123" y="2398531"/>
            <a:ext cx="1981200" cy="4019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14624" y="3536173"/>
            <a:ext cx="5097117" cy="2012020"/>
          </a:xfrm>
          <a:prstGeom prst="rect">
            <a:avLst/>
          </a:prstGeom>
        </p:spPr>
      </p:pic>
      <p:sp>
        <p:nvSpPr>
          <p:cNvPr id="25" name="Down Arrow 24"/>
          <p:cNvSpPr/>
          <p:nvPr/>
        </p:nvSpPr>
        <p:spPr>
          <a:xfrm rot="3726671">
            <a:off x="6427218" y="2249801"/>
            <a:ext cx="84263" cy="1653575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28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60294"/>
          </a:xfrm>
        </p:spPr>
        <p:txBody>
          <a:bodyPr>
            <a:normAutofit/>
          </a:bodyPr>
          <a:lstStyle/>
          <a:p>
            <a:r>
              <a:rPr lang="en-GB" sz="3200" noProof="0" dirty="0"/>
              <a:t>Location</a:t>
            </a:r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52B5786F-B5CD-737C-8954-2B7E5A7C4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650" y="819150"/>
            <a:ext cx="8309404" cy="5060263"/>
          </a:xfrm>
        </p:spPr>
        <p:txBody>
          <a:bodyPr/>
          <a:lstStyle/>
          <a:p>
            <a:r>
              <a:rPr lang="fr-CH" baseline="0" dirty="0"/>
              <a:t>Physical position of the </a:t>
            </a:r>
            <a:r>
              <a:rPr lang="fr-CH" baseline="0" dirty="0" err="1"/>
              <a:t>equipment</a:t>
            </a:r>
            <a:r>
              <a:rPr lang="fr-CH" baseline="0" dirty="0"/>
              <a:t> </a:t>
            </a:r>
          </a:p>
          <a:p>
            <a:r>
              <a:rPr lang="fr-CH" dirty="0"/>
              <a:t>EAM </a:t>
            </a:r>
            <a:r>
              <a:rPr lang="fr-CH" dirty="0" err="1"/>
              <a:t>synchronised</a:t>
            </a:r>
            <a:r>
              <a:rPr lang="fr-CH" dirty="0"/>
              <a:t> to GIS </a:t>
            </a:r>
            <a:r>
              <a:rPr lang="fr-CH" dirty="0" err="1"/>
              <a:t>database</a:t>
            </a:r>
            <a:r>
              <a:rPr lang="fr-CH" dirty="0"/>
              <a:t> </a:t>
            </a:r>
            <a:r>
              <a:rPr lang="fr-CH" dirty="0" err="1"/>
              <a:t>daily</a:t>
            </a:r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r>
              <a:rPr lang="fr-CH" dirty="0"/>
              <a:t>Location </a:t>
            </a:r>
            <a:r>
              <a:rPr lang="fr-CH" dirty="0" err="1"/>
              <a:t>field</a:t>
            </a:r>
            <a:r>
              <a:rPr lang="fr-CH" dirty="0"/>
              <a:t> in EAM Light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B559F317-4A1D-ECAC-96D1-A50058EB1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099" y="1767550"/>
            <a:ext cx="6513727" cy="332289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E30CF1-D267-2E99-A88B-E454B3CCE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5175248"/>
            <a:ext cx="22383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72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802912"/>
          </a:xfrm>
        </p:spPr>
        <p:txBody>
          <a:bodyPr>
            <a:normAutofit/>
          </a:bodyPr>
          <a:lstStyle/>
          <a:p>
            <a:r>
              <a:rPr lang="en-GB" sz="3200" noProof="0" dirty="0"/>
              <a:t>Parts (piece)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1198803" y="1696745"/>
            <a:ext cx="1158045" cy="637078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en-GB" sz="900" dirty="0"/>
              <a:t>Hey, both correspond to the spec. </a:t>
            </a:r>
          </a:p>
        </p:txBody>
      </p:sp>
      <p:pic>
        <p:nvPicPr>
          <p:cNvPr id="5128" name="Picture 8" descr="Image result for silhouette man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7" y="2407998"/>
            <a:ext cx="1142699" cy="339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56848" y="1036405"/>
            <a:ext cx="2856650" cy="2195858"/>
            <a:chOff x="2648095" y="1036404"/>
            <a:chExt cx="2856650" cy="2195858"/>
          </a:xfrm>
        </p:grpSpPr>
        <p:pic>
          <p:nvPicPr>
            <p:cNvPr id="2052" name="Picture 4" descr="Image result for whiteboar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095" y="1036404"/>
              <a:ext cx="2856650" cy="21958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2" name="Picture 12" descr="Image result for transform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4979" y="1854154"/>
              <a:ext cx="1010052" cy="1010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B739360B-ED7E-43EA-A3E8-359643D8A4E7" descr="B418D57E-F1D7-4D84-9734-21F4993F81BF@fritz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9328" y="1335145"/>
              <a:ext cx="616831" cy="597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B739360B-ED7E-43EA-A3E8-359643D8A4E7" descr="B418D57E-F1D7-4D84-9734-21F4993F81BF@fritz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653" y="1475027"/>
              <a:ext cx="648550" cy="628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B739360B-ED7E-43EA-A3E8-359643D8A4E7" descr="B418D57E-F1D7-4D84-9734-21F4993F81BF@fritz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731" y="1609875"/>
              <a:ext cx="701189" cy="679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B739360B-ED7E-43EA-A3E8-359643D8A4E7" descr="B418D57E-F1D7-4D84-9734-21F4993F81BF@fritz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0670" y="1764934"/>
              <a:ext cx="732973" cy="710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B739360B-ED7E-43EA-A3E8-359643D8A4E7" descr="B418D57E-F1D7-4D84-9734-21F4993F81BF@fritz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598" y="1892631"/>
              <a:ext cx="792989" cy="76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806765" y="1247316"/>
              <a:ext cx="2466297" cy="1801184"/>
            </a:xfrm>
            <a:prstGeom prst="rect">
              <a:avLst/>
            </a:prstGeom>
            <a:blipFill dpi="0" rotWithShape="1">
              <a:blip r:embed="rId10">
                <a:alphaModFix amt="8000"/>
              </a:blip>
              <a:srcRect/>
              <a:tile tx="0" ty="0" sx="100000" sy="100000" flip="none" algn="tl"/>
            </a:blip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27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39090" y="2643363"/>
              <a:ext cx="23182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MV Boli" panose="02000500030200090000" pitchFamily="2" charset="0"/>
                  <a:cs typeface="MV Boli" panose="02000500030200090000" pitchFamily="2" charset="0"/>
                </a:rPr>
                <a:t>Describe what we got!</a:t>
              </a:r>
              <a:endParaRPr lang="en-GB" b="1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188464" y="3492697"/>
            <a:ext cx="6394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- Assembly that one can enter into inventory / store </a:t>
            </a:r>
          </a:p>
          <a:p>
            <a:r>
              <a:rPr lang="en-GB" sz="1400" b="1" dirty="0"/>
              <a:t>- Can be assigned to a class / category (more later) and </a:t>
            </a:r>
            <a:r>
              <a:rPr lang="en-GB" sz="1400" b="1" u="sng" dirty="0"/>
              <a:t>linked to an item</a:t>
            </a:r>
          </a:p>
          <a:p>
            <a:endParaRPr lang="en-GB" sz="1400" b="1" dirty="0"/>
          </a:p>
          <a:p>
            <a:r>
              <a:rPr lang="en-GB" sz="1400" b="1" dirty="0"/>
              <a:t>Example of part (big magnet assembly)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54964" y="4612632"/>
            <a:ext cx="4666992" cy="146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Assets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</a:p>
        </p:txBody>
      </p:sp>
      <p:pic>
        <p:nvPicPr>
          <p:cNvPr id="4100" name="Picture 4" descr="Image result for silhouette electrici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3" r="32856"/>
          <a:stretch/>
        </p:blipFill>
        <p:spPr bwMode="auto">
          <a:xfrm flipH="1">
            <a:off x="418000" y="2506962"/>
            <a:ext cx="18720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067720" y="1951008"/>
            <a:ext cx="1222280" cy="737484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en-GB" sz="900" dirty="0"/>
              <a:t>We need to change the oil on the pump “EC-013”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45094" y="1115353"/>
            <a:ext cx="46762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Assets are </a:t>
            </a:r>
            <a:r>
              <a:rPr lang="en-GB" sz="1400" b="1" u="sng" dirty="0"/>
              <a:t>uniquely named instances</a:t>
            </a:r>
            <a:r>
              <a:rPr lang="en-GB" sz="1400" b="1" dirty="0"/>
              <a:t> of a part</a:t>
            </a:r>
          </a:p>
          <a:p>
            <a:endParaRPr lang="en-GB" sz="1400" b="1" dirty="0"/>
          </a:p>
          <a:p>
            <a:r>
              <a:rPr lang="en-GB" sz="1400" b="1" dirty="0"/>
              <a:t>Example: VME crate maintained by BE-CEM: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888" y="1963456"/>
            <a:ext cx="5772150" cy="9715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888" y="3122365"/>
            <a:ext cx="2971800" cy="8858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67938" y="3007136"/>
            <a:ext cx="21201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Service unit (MRC)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586963" y="2506962"/>
            <a:ext cx="571560" cy="5952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854" y="3522096"/>
            <a:ext cx="3079199" cy="249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09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noProof="0" dirty="0"/>
              <a:t>Tools and Interfaces</a:t>
            </a:r>
            <a:endParaRPr lang="en-GB" sz="2000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A modular EAM training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EDMS 2504161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186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╠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308882</TotalTime>
  <Words>819</Words>
  <Application>Microsoft Office PowerPoint</Application>
  <PresentationFormat>On-screen Show (4:3)</PresentationFormat>
  <Paragraphs>228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MV Boli</vt:lpstr>
      <vt:lpstr>CERNPre╠üsentation1</vt:lpstr>
      <vt:lpstr>  Introduction to EAM  </vt:lpstr>
      <vt:lpstr>Agenda for this course</vt:lpstr>
      <vt:lpstr>Systems/Asset management concepts</vt:lpstr>
      <vt:lpstr>System</vt:lpstr>
      <vt:lpstr>Functional positions (static need)</vt:lpstr>
      <vt:lpstr>Location</vt:lpstr>
      <vt:lpstr>Parts (piece)</vt:lpstr>
      <vt:lpstr>Assets</vt:lpstr>
      <vt:lpstr>Tools and Interfaces</vt:lpstr>
      <vt:lpstr>EAM system landscape at CERN</vt:lpstr>
      <vt:lpstr>Native EAM interfaces</vt:lpstr>
      <vt:lpstr>CERN EAM Light (web application) https://testeamlight.cern.ch/</vt:lpstr>
      <vt:lpstr>Native Interface (extended)</vt:lpstr>
      <vt:lpstr>Native interface (extended)</vt:lpstr>
      <vt:lpstr>Search functions in EAM extended</vt:lpstr>
      <vt:lpstr>Your turn: exercise #1</vt:lpstr>
      <vt:lpstr>EAM-Light</vt:lpstr>
      <vt:lpstr>EAM-Light</vt:lpstr>
      <vt:lpstr>Identify the equipment - barcode printing</vt:lpstr>
      <vt:lpstr>Attaching or linking documents – EAM-Light</vt:lpstr>
      <vt:lpstr>Parts quick introduction</vt:lpstr>
      <vt:lpstr>Store quick introduction</vt:lpstr>
      <vt:lpstr>Store exercise</vt:lpstr>
      <vt:lpstr>Work-orders – details et activites</vt:lpstr>
      <vt:lpstr>Work-order - checklist</vt:lpstr>
      <vt:lpstr>Work-order – comments/closing codes/parts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Upload Utility</dc:title>
  <dc:creator>ljensen</dc:creator>
  <cp:lastModifiedBy>Lars Jensen</cp:lastModifiedBy>
  <cp:revision>1322</cp:revision>
  <cp:lastPrinted>2016-11-09T10:27:16Z</cp:lastPrinted>
  <dcterms:created xsi:type="dcterms:W3CDTF">2016-06-28T10:58:20Z</dcterms:created>
  <dcterms:modified xsi:type="dcterms:W3CDTF">2023-10-11T07:36:33Z</dcterms:modified>
</cp:coreProperties>
</file>