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3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4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5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media/image22.jpg" ContentType="image/tiff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8" r:id="rId2"/>
    <p:sldMasterId id="2147483722" r:id="rId3"/>
    <p:sldMasterId id="2147483735" r:id="rId4"/>
    <p:sldMasterId id="2147483747" r:id="rId5"/>
    <p:sldMasterId id="2147483764" r:id="rId6"/>
  </p:sldMasterIdLst>
  <p:notesMasterIdLst>
    <p:notesMasterId r:id="rId37"/>
  </p:notesMasterIdLst>
  <p:sldIdLst>
    <p:sldId id="256" r:id="rId7"/>
    <p:sldId id="405" r:id="rId8"/>
    <p:sldId id="357" r:id="rId9"/>
    <p:sldId id="432" r:id="rId10"/>
    <p:sldId id="307" r:id="rId11"/>
    <p:sldId id="297" r:id="rId12"/>
    <p:sldId id="418" r:id="rId13"/>
    <p:sldId id="284" r:id="rId14"/>
    <p:sldId id="434" r:id="rId15"/>
    <p:sldId id="274" r:id="rId16"/>
    <p:sldId id="350" r:id="rId17"/>
    <p:sldId id="277" r:id="rId18"/>
    <p:sldId id="280" r:id="rId19"/>
    <p:sldId id="364" r:id="rId20"/>
    <p:sldId id="311" r:id="rId21"/>
    <p:sldId id="435" r:id="rId22"/>
    <p:sldId id="342" r:id="rId23"/>
    <p:sldId id="355" r:id="rId24"/>
    <p:sldId id="309" r:id="rId25"/>
    <p:sldId id="436" r:id="rId26"/>
    <p:sldId id="437" r:id="rId27"/>
    <p:sldId id="313" r:id="rId28"/>
    <p:sldId id="304" r:id="rId29"/>
    <p:sldId id="407" r:id="rId30"/>
    <p:sldId id="414" r:id="rId31"/>
    <p:sldId id="306" r:id="rId32"/>
    <p:sldId id="326" r:id="rId33"/>
    <p:sldId id="477" r:id="rId34"/>
    <p:sldId id="474" r:id="rId35"/>
    <p:sldId id="332" r:id="rId3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GENERAL_1" id="{F593CFBE-06E3-1D44-86D6-C61441599DD5}">
          <p14:sldIdLst>
            <p14:sldId id="256"/>
            <p14:sldId id="405"/>
            <p14:sldId id="357"/>
            <p14:sldId id="432"/>
          </p14:sldIdLst>
        </p14:section>
        <p14:section name="RESEARCH" id="{D670EF6F-A640-134A-9728-6F32167804A3}">
          <p14:sldIdLst>
            <p14:sldId id="307"/>
            <p14:sldId id="297"/>
            <p14:sldId id="418"/>
            <p14:sldId id="284"/>
            <p14:sldId id="434"/>
            <p14:sldId id="274"/>
            <p14:sldId id="350"/>
            <p14:sldId id="277"/>
            <p14:sldId id="280"/>
            <p14:sldId id="364"/>
            <p14:sldId id="311"/>
            <p14:sldId id="435"/>
            <p14:sldId id="342"/>
            <p14:sldId id="355"/>
          </p14:sldIdLst>
        </p14:section>
        <p14:section name="COLLABORATION" id="{AE6AABEC-8DEF-334F-ABD2-7401B5EFA072}">
          <p14:sldIdLst>
            <p14:sldId id="309"/>
            <p14:sldId id="436"/>
            <p14:sldId id="437"/>
            <p14:sldId id="313"/>
          </p14:sldIdLst>
        </p14:section>
        <p14:section name="INNOVATION" id="{8708DAF8-4BBA-D143-A938-48541F954A12}">
          <p14:sldIdLst>
            <p14:sldId id="304"/>
            <p14:sldId id="407"/>
            <p14:sldId id="414"/>
          </p14:sldIdLst>
        </p14:section>
        <p14:section name="EDUCATION &amp; TRAINING" id="{6BA0A48C-AB07-3844-9D9C-C0393A66C610}">
          <p14:sldIdLst>
            <p14:sldId id="306"/>
            <p14:sldId id="326"/>
            <p14:sldId id="477"/>
            <p14:sldId id="474"/>
          </p14:sldIdLst>
        </p14:section>
        <p14:section name="Country" id="{3927369A-27B5-AC4A-B690-84FC9064CA3F}">
          <p14:sldIdLst/>
        </p14:section>
        <p14:section name="GENERAL_2" id="{624513C6-30EB-1C49-9807-988A4711516B}">
          <p14:sldIdLst>
            <p14:sldId id="332"/>
          </p14:sldIdLst>
        </p14:section>
        <p14:section name="Additional / in question" id="{E70581A6-DEF2-5143-839C-17DB537A9435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402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63" clrIdx="0">
    <p:extLst>
      <p:ext uri="{19B8F6BF-5375-455C-9EA6-DF929625EA0E}">
        <p15:presenceInfo xmlns:p15="http://schemas.microsoft.com/office/powerpoint/2012/main" userId="Ana Godinho" providerId="None"/>
      </p:ext>
    </p:extLst>
  </p:cmAuthor>
  <p:cmAuthor id="2" name="Microsoft Office User" initials="MOU" lastIdx="54" clrIdx="1">
    <p:extLst>
      <p:ext uri="{19B8F6BF-5375-455C-9EA6-DF929625EA0E}">
        <p15:presenceInfo xmlns:p15="http://schemas.microsoft.com/office/powerpoint/2012/main" userId="Microsoft Office User" providerId="None"/>
      </p:ext>
    </p:extLst>
  </p:cmAuthor>
  <p:cmAuthor id="3" name="Pippa Wells" initials="PW" lastIdx="11" clrIdx="2">
    <p:extLst>
      <p:ext uri="{19B8F6BF-5375-455C-9EA6-DF929625EA0E}">
        <p15:presenceInfo xmlns:p15="http://schemas.microsoft.com/office/powerpoint/2012/main" userId="S::pippa.wells@cern.ch::41c0e9d8-dc70-414a-b3b7-1203085110f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8CEE3"/>
    <a:srgbClr val="668BCC"/>
    <a:srgbClr val="B9CFFF"/>
    <a:srgbClr val="2F2F2F"/>
    <a:srgbClr val="BFBFCB"/>
    <a:srgbClr val="0033A0"/>
    <a:srgbClr val="1C446B"/>
    <a:srgbClr val="E15E32"/>
    <a:srgbClr val="000000"/>
    <a:srgbClr val="556D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566"/>
    <p:restoredTop sz="86466"/>
  </p:normalViewPr>
  <p:slideViewPr>
    <p:cSldViewPr snapToGrid="0" snapToObjects="1">
      <p:cViewPr varScale="1">
        <p:scale>
          <a:sx n="99" d="100"/>
          <a:sy n="99" d="100"/>
        </p:scale>
        <p:origin x="312" y="168"/>
      </p:cViewPr>
      <p:guideLst>
        <p:guide orient="horz" pos="4020"/>
        <p:guide pos="3863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85" d="100"/>
        <a:sy n="85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presProps" Target="presProps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tableStyles" Target="tableStyles.xml"/><Relationship Id="rId7" Type="http://schemas.openxmlformats.org/officeDocument/2006/relationships/slide" Target="slides/slid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8" Type="http://schemas.openxmlformats.org/officeDocument/2006/relationships/slide" Target="slides/slide2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commentAuthors" Target="commentAuthor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0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cat>
            <c:numRef>
              <c:f>Sheet1!$A$2:$A$92</c:f>
              <c:numCache>
                <c:formatCode>General</c:formatCode>
                <c:ptCount val="91"/>
                <c:pt idx="0">
                  <c:v>5</c:v>
                </c:pt>
                <c:pt idx="1">
                  <c:v>6</c:v>
                </c:pt>
                <c:pt idx="2">
                  <c:v>7</c:v>
                </c:pt>
                <c:pt idx="3">
                  <c:v>8</c:v>
                </c:pt>
                <c:pt idx="4">
                  <c:v>9</c:v>
                </c:pt>
                <c:pt idx="5">
                  <c:v>10</c:v>
                </c:pt>
                <c:pt idx="6">
                  <c:v>11</c:v>
                </c:pt>
                <c:pt idx="7">
                  <c:v>12</c:v>
                </c:pt>
                <c:pt idx="8">
                  <c:v>13</c:v>
                </c:pt>
                <c:pt idx="9">
                  <c:v>14</c:v>
                </c:pt>
                <c:pt idx="10">
                  <c:v>15</c:v>
                </c:pt>
                <c:pt idx="11">
                  <c:v>16</c:v>
                </c:pt>
                <c:pt idx="12">
                  <c:v>17</c:v>
                </c:pt>
                <c:pt idx="13">
                  <c:v>18</c:v>
                </c:pt>
                <c:pt idx="14">
                  <c:v>19</c:v>
                </c:pt>
                <c:pt idx="15">
                  <c:v>20</c:v>
                </c:pt>
                <c:pt idx="16">
                  <c:v>21</c:v>
                </c:pt>
                <c:pt idx="17">
                  <c:v>22</c:v>
                </c:pt>
                <c:pt idx="18">
                  <c:v>23</c:v>
                </c:pt>
                <c:pt idx="19">
                  <c:v>24</c:v>
                </c:pt>
                <c:pt idx="20">
                  <c:v>25</c:v>
                </c:pt>
                <c:pt idx="21">
                  <c:v>26</c:v>
                </c:pt>
                <c:pt idx="22">
                  <c:v>27</c:v>
                </c:pt>
                <c:pt idx="23">
                  <c:v>28</c:v>
                </c:pt>
                <c:pt idx="24">
                  <c:v>29</c:v>
                </c:pt>
                <c:pt idx="25">
                  <c:v>30</c:v>
                </c:pt>
                <c:pt idx="26">
                  <c:v>31</c:v>
                </c:pt>
                <c:pt idx="27">
                  <c:v>32</c:v>
                </c:pt>
                <c:pt idx="28">
                  <c:v>33</c:v>
                </c:pt>
                <c:pt idx="29">
                  <c:v>34</c:v>
                </c:pt>
                <c:pt idx="30">
                  <c:v>35</c:v>
                </c:pt>
                <c:pt idx="31">
                  <c:v>36</c:v>
                </c:pt>
                <c:pt idx="32">
                  <c:v>37</c:v>
                </c:pt>
                <c:pt idx="33">
                  <c:v>38</c:v>
                </c:pt>
                <c:pt idx="34">
                  <c:v>39</c:v>
                </c:pt>
                <c:pt idx="35">
                  <c:v>40</c:v>
                </c:pt>
                <c:pt idx="36">
                  <c:v>41</c:v>
                </c:pt>
                <c:pt idx="37">
                  <c:v>42</c:v>
                </c:pt>
                <c:pt idx="38">
                  <c:v>43</c:v>
                </c:pt>
                <c:pt idx="39">
                  <c:v>44</c:v>
                </c:pt>
                <c:pt idx="40">
                  <c:v>45</c:v>
                </c:pt>
                <c:pt idx="41">
                  <c:v>46</c:v>
                </c:pt>
                <c:pt idx="42">
                  <c:v>47</c:v>
                </c:pt>
                <c:pt idx="43">
                  <c:v>48</c:v>
                </c:pt>
                <c:pt idx="44">
                  <c:v>49</c:v>
                </c:pt>
                <c:pt idx="45">
                  <c:v>50</c:v>
                </c:pt>
                <c:pt idx="46">
                  <c:v>51</c:v>
                </c:pt>
                <c:pt idx="47">
                  <c:v>52</c:v>
                </c:pt>
                <c:pt idx="48">
                  <c:v>53</c:v>
                </c:pt>
                <c:pt idx="49">
                  <c:v>54</c:v>
                </c:pt>
                <c:pt idx="50">
                  <c:v>55</c:v>
                </c:pt>
                <c:pt idx="51">
                  <c:v>56</c:v>
                </c:pt>
                <c:pt idx="52">
                  <c:v>57</c:v>
                </c:pt>
                <c:pt idx="53">
                  <c:v>58</c:v>
                </c:pt>
                <c:pt idx="54">
                  <c:v>59</c:v>
                </c:pt>
                <c:pt idx="55">
                  <c:v>60</c:v>
                </c:pt>
                <c:pt idx="56">
                  <c:v>61</c:v>
                </c:pt>
                <c:pt idx="57">
                  <c:v>62</c:v>
                </c:pt>
                <c:pt idx="58">
                  <c:v>63</c:v>
                </c:pt>
                <c:pt idx="59">
                  <c:v>64</c:v>
                </c:pt>
                <c:pt idx="60">
                  <c:v>65</c:v>
                </c:pt>
                <c:pt idx="61">
                  <c:v>66</c:v>
                </c:pt>
                <c:pt idx="62">
                  <c:v>67</c:v>
                </c:pt>
                <c:pt idx="63">
                  <c:v>68</c:v>
                </c:pt>
                <c:pt idx="64">
                  <c:v>69</c:v>
                </c:pt>
                <c:pt idx="65">
                  <c:v>70</c:v>
                </c:pt>
                <c:pt idx="66">
                  <c:v>71</c:v>
                </c:pt>
                <c:pt idx="67">
                  <c:v>72</c:v>
                </c:pt>
                <c:pt idx="68">
                  <c:v>73</c:v>
                </c:pt>
                <c:pt idx="69">
                  <c:v>74</c:v>
                </c:pt>
                <c:pt idx="70">
                  <c:v>75</c:v>
                </c:pt>
                <c:pt idx="71">
                  <c:v>76</c:v>
                </c:pt>
                <c:pt idx="72">
                  <c:v>77</c:v>
                </c:pt>
                <c:pt idx="73">
                  <c:v>78</c:v>
                </c:pt>
                <c:pt idx="74">
                  <c:v>79</c:v>
                </c:pt>
                <c:pt idx="75">
                  <c:v>80</c:v>
                </c:pt>
                <c:pt idx="76">
                  <c:v>81</c:v>
                </c:pt>
                <c:pt idx="77">
                  <c:v>82</c:v>
                </c:pt>
                <c:pt idx="78">
                  <c:v>83</c:v>
                </c:pt>
                <c:pt idx="79">
                  <c:v>84</c:v>
                </c:pt>
                <c:pt idx="80">
                  <c:v>85</c:v>
                </c:pt>
                <c:pt idx="81">
                  <c:v>86</c:v>
                </c:pt>
                <c:pt idx="82">
                  <c:v>87</c:v>
                </c:pt>
                <c:pt idx="83">
                  <c:v>88</c:v>
                </c:pt>
                <c:pt idx="84">
                  <c:v>89</c:v>
                </c:pt>
                <c:pt idx="85">
                  <c:v>90</c:v>
                </c:pt>
                <c:pt idx="86">
                  <c:v>91</c:v>
                </c:pt>
                <c:pt idx="87">
                  <c:v>92</c:v>
                </c:pt>
                <c:pt idx="88">
                  <c:v>93</c:v>
                </c:pt>
                <c:pt idx="89">
                  <c:v>94</c:v>
                </c:pt>
                <c:pt idx="90">
                  <c:v>95</c:v>
                </c:pt>
              </c:numCache>
            </c:numRef>
          </c:cat>
          <c:val>
            <c:numRef>
              <c:f>Sheet1!$B$2:$B$92</c:f>
              <c:numCache>
                <c:formatCode>General</c:formatCode>
                <c:ptCount val="9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1</c:v>
                </c:pt>
                <c:pt idx="14">
                  <c:v>2</c:v>
                </c:pt>
                <c:pt idx="15">
                  <c:v>9</c:v>
                </c:pt>
                <c:pt idx="16">
                  <c:v>25</c:v>
                </c:pt>
                <c:pt idx="17">
                  <c:v>35</c:v>
                </c:pt>
                <c:pt idx="18">
                  <c:v>108</c:v>
                </c:pt>
                <c:pt idx="19">
                  <c:v>226</c:v>
                </c:pt>
                <c:pt idx="20">
                  <c:v>381</c:v>
                </c:pt>
                <c:pt idx="21">
                  <c:v>440</c:v>
                </c:pt>
                <c:pt idx="22">
                  <c:v>474</c:v>
                </c:pt>
                <c:pt idx="23">
                  <c:v>426</c:v>
                </c:pt>
                <c:pt idx="24">
                  <c:v>403</c:v>
                </c:pt>
                <c:pt idx="25">
                  <c:v>341</c:v>
                </c:pt>
                <c:pt idx="26">
                  <c:v>313</c:v>
                </c:pt>
                <c:pt idx="27">
                  <c:v>325</c:v>
                </c:pt>
                <c:pt idx="28">
                  <c:v>309</c:v>
                </c:pt>
                <c:pt idx="29">
                  <c:v>282</c:v>
                </c:pt>
                <c:pt idx="30">
                  <c:v>265</c:v>
                </c:pt>
                <c:pt idx="31">
                  <c:v>250</c:v>
                </c:pt>
                <c:pt idx="32">
                  <c:v>256</c:v>
                </c:pt>
                <c:pt idx="33">
                  <c:v>268</c:v>
                </c:pt>
                <c:pt idx="34">
                  <c:v>215</c:v>
                </c:pt>
                <c:pt idx="35">
                  <c:v>205</c:v>
                </c:pt>
                <c:pt idx="36">
                  <c:v>216</c:v>
                </c:pt>
                <c:pt idx="37">
                  <c:v>225</c:v>
                </c:pt>
                <c:pt idx="38">
                  <c:v>222</c:v>
                </c:pt>
                <c:pt idx="39">
                  <c:v>207</c:v>
                </c:pt>
                <c:pt idx="40">
                  <c:v>202</c:v>
                </c:pt>
                <c:pt idx="41">
                  <c:v>226</c:v>
                </c:pt>
                <c:pt idx="42">
                  <c:v>205</c:v>
                </c:pt>
                <c:pt idx="43">
                  <c:v>204</c:v>
                </c:pt>
                <c:pt idx="44">
                  <c:v>195</c:v>
                </c:pt>
                <c:pt idx="45">
                  <c:v>224</c:v>
                </c:pt>
                <c:pt idx="46">
                  <c:v>218</c:v>
                </c:pt>
                <c:pt idx="47">
                  <c:v>195</c:v>
                </c:pt>
                <c:pt idx="48">
                  <c:v>200</c:v>
                </c:pt>
                <c:pt idx="49">
                  <c:v>217</c:v>
                </c:pt>
                <c:pt idx="50">
                  <c:v>196</c:v>
                </c:pt>
                <c:pt idx="51">
                  <c:v>223</c:v>
                </c:pt>
                <c:pt idx="52">
                  <c:v>217</c:v>
                </c:pt>
                <c:pt idx="53">
                  <c:v>189</c:v>
                </c:pt>
                <c:pt idx="54">
                  <c:v>196</c:v>
                </c:pt>
                <c:pt idx="55">
                  <c:v>184</c:v>
                </c:pt>
                <c:pt idx="56">
                  <c:v>163</c:v>
                </c:pt>
                <c:pt idx="57">
                  <c:v>162</c:v>
                </c:pt>
                <c:pt idx="58">
                  <c:v>150</c:v>
                </c:pt>
                <c:pt idx="59">
                  <c:v>135</c:v>
                </c:pt>
                <c:pt idx="60">
                  <c:v>150</c:v>
                </c:pt>
                <c:pt idx="61">
                  <c:v>120</c:v>
                </c:pt>
                <c:pt idx="62">
                  <c:v>94</c:v>
                </c:pt>
                <c:pt idx="63">
                  <c:v>91</c:v>
                </c:pt>
                <c:pt idx="64">
                  <c:v>105</c:v>
                </c:pt>
                <c:pt idx="65">
                  <c:v>73</c:v>
                </c:pt>
                <c:pt idx="66">
                  <c:v>70</c:v>
                </c:pt>
                <c:pt idx="67">
                  <c:v>78</c:v>
                </c:pt>
                <c:pt idx="68">
                  <c:v>65</c:v>
                </c:pt>
                <c:pt idx="69">
                  <c:v>54</c:v>
                </c:pt>
                <c:pt idx="70">
                  <c:v>44</c:v>
                </c:pt>
                <c:pt idx="71">
                  <c:v>51</c:v>
                </c:pt>
                <c:pt idx="72">
                  <c:v>37</c:v>
                </c:pt>
                <c:pt idx="73">
                  <c:v>39</c:v>
                </c:pt>
                <c:pt idx="74">
                  <c:v>36</c:v>
                </c:pt>
                <c:pt idx="75">
                  <c:v>28</c:v>
                </c:pt>
                <c:pt idx="76">
                  <c:v>19</c:v>
                </c:pt>
                <c:pt idx="77">
                  <c:v>21</c:v>
                </c:pt>
                <c:pt idx="78">
                  <c:v>11</c:v>
                </c:pt>
                <c:pt idx="79">
                  <c:v>13</c:v>
                </c:pt>
                <c:pt idx="80">
                  <c:v>9</c:v>
                </c:pt>
                <c:pt idx="81">
                  <c:v>11</c:v>
                </c:pt>
                <c:pt idx="82">
                  <c:v>3</c:v>
                </c:pt>
                <c:pt idx="83">
                  <c:v>2</c:v>
                </c:pt>
                <c:pt idx="84">
                  <c:v>1</c:v>
                </c:pt>
                <c:pt idx="85">
                  <c:v>0</c:v>
                </c:pt>
                <c:pt idx="86">
                  <c:v>1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899-9D48-8788-06240B2079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01967056"/>
        <c:axId val="402043200"/>
      </c:areaChart>
      <c:catAx>
        <c:axId val="4019670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402043200"/>
        <c:crosses val="autoZero"/>
        <c:auto val="1"/>
        <c:lblAlgn val="ctr"/>
        <c:lblOffset val="100"/>
        <c:tickLblSkip val="5"/>
        <c:tickMarkSkip val="5"/>
        <c:noMultiLvlLbl val="0"/>
      </c:catAx>
      <c:valAx>
        <c:axId val="4020432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4019670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2C7E2F-BA7B-0749-B123-03CFF78731D1}" type="datetimeFigureOut">
              <a:rPr lang="fr-FR" smtClean="0"/>
              <a:t>27/10/2023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49E03-5E61-9344-9F2B-A7AC2BD1FB6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8475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07608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u="sng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57522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61283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85678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09461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4053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84210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49205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209156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952719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15865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887974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241199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836396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515779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618811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366068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4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102684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467870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641711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450512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12194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398098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51963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75566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86632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36355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04256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4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47343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38168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3052002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6104004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rgbClr val="62C5D3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834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7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88510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8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88510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9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88510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20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847171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7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422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696000" y="1825625"/>
            <a:ext cx="53238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199" y="1825625"/>
            <a:ext cx="5323799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 dirty="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 dirty="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 dirty="0">
                <a:solidFill>
                  <a:schemeClr val="tx2"/>
                </a:solidFill>
              </a:rPr>
              <a:t>Troisième niveau</a:t>
            </a:r>
          </a:p>
          <a:p>
            <a:endParaRPr lang="fr-FR" dirty="0"/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D2BBBEFE-B9E9-3043-9213-A2A6A52F3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6040" y="6318000"/>
            <a:ext cx="4114800" cy="365125"/>
          </a:xfrm>
        </p:spPr>
        <p:txBody>
          <a:bodyPr/>
          <a:lstStyle/>
          <a:p>
            <a:r>
              <a:rPr lang="fr-FR"/>
              <a:t>Presentation - Viet Nam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96000" y="6316306"/>
            <a:ext cx="3608877" cy="365125"/>
          </a:xfrm>
        </p:spPr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290299" y="6316305"/>
            <a:ext cx="205699" cy="365125"/>
          </a:xfrm>
        </p:spPr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3637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26 October 2023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Viet Nam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659011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616510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26 October 2023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Viet Nam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076203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502647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85A6A7-4071-D74D-A904-31FE0066D90A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06B605-BD5F-4947-9467-44D69F7E82E5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ACC1FB1-639C-324B-8006-D4DA7DB89C9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26 October 2023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Viet Nam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14761563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228917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26 October 2023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Viet Nam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4780280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F73FB4B-1E08-B845-8B0D-C1E57F607BF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26 October 2023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Viet Nam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31774249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5180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6000" y="251991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26 October 2023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Viet Nam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4453009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26 October 2023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Viet Nam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93200821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D763D40-7FDE-2B45-8E46-6B00123FF1E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26 October 2023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Viet Nam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6091909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0414822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26 October 2023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Viet Nam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2275843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tx1"/>
          </a:solidFill>
        </p:spPr>
        <p:txBody>
          <a:bodyPr lIns="72000" anchor="ctr" anchorCtr="0"/>
          <a:lstStyle>
            <a:lvl1pPr algn="ctr">
              <a:buFontTx/>
              <a:buNone/>
              <a:defRPr sz="2100">
                <a:solidFill>
                  <a:schemeClr val="bg1"/>
                </a:solidFill>
              </a:defRPr>
            </a:lvl1pPr>
            <a:lvl2pPr marL="457200" indent="0" algn="ctr">
              <a:buFontTx/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FontTx/>
              <a:buNone/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tx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tx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2826963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1098322"/>
            <a:ext cx="12192000" cy="5759677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48B442B-F251-F94D-9A39-29D02FBA59DB}"/>
              </a:ext>
            </a:extLst>
          </p:cNvPr>
          <p:cNvSpPr/>
          <p:nvPr userDrawn="1"/>
        </p:nvSpPr>
        <p:spPr>
          <a:xfrm>
            <a:off x="-4800" y="-61993"/>
            <a:ext cx="12196800" cy="11603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003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96000" y="2526885"/>
            <a:ext cx="10800000" cy="3642990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505431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226342" y="2742575"/>
            <a:ext cx="5269658" cy="3279146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 sz="1600" b="1">
                <a:solidFill>
                  <a:schemeClr val="tx1"/>
                </a:solidFill>
              </a:defRPr>
            </a:lvl2pPr>
            <a:lvl3pPr>
              <a:defRPr sz="1300" b="1">
                <a:solidFill>
                  <a:schemeClr val="tx1"/>
                </a:solidFill>
              </a:defRPr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Espace réservé pour une image  8">
            <a:extLst>
              <a:ext uri="{FF2B5EF4-FFF2-40B4-BE49-F238E27FC236}">
                <a16:creationId xmlns:a16="http://schemas.microsoft.com/office/drawing/2014/main" id="{8D9D5C23-B91D-A944-B62D-342CDA22221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2742575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31773450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1092630"/>
            <a:ext cx="12192000" cy="5765369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1372871"/>
            <a:ext cx="3413760" cy="1371601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3440623"/>
            <a:ext cx="3413760" cy="2721225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26780700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1173600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1092630"/>
            <a:ext cx="6089176" cy="5765369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D763D40-7FDE-2B45-8E46-6B00123FF1E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1ECC47B-9127-F645-94CC-F0D394F0662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95325" y="2431312"/>
            <a:ext cx="5148263" cy="39377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3969530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675" y="1173217"/>
            <a:ext cx="10800000" cy="135138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4959579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12" name="Espace réservé du titre 1">
            <a:extLst>
              <a:ext uri="{FF2B5EF4-FFF2-40B4-BE49-F238E27FC236}">
                <a16:creationId xmlns:a16="http://schemas.microsoft.com/office/drawing/2014/main" id="{1627A34D-A379-D94B-B442-61EC9FEF42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7602" y="1173600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B765250B-5A14-214B-ABC1-A4475517167B}"/>
              </a:ext>
            </a:extLst>
          </p:cNvPr>
          <p:cNvSpPr>
            <a:spLocks noGrp="1"/>
          </p:cNvSpPr>
          <p:nvPr>
            <p:ph type="body" idx="15"/>
          </p:nvPr>
        </p:nvSpPr>
        <p:spPr bwMode="auto">
          <a:xfrm>
            <a:off x="4116386" y="2310860"/>
            <a:ext cx="3960000" cy="1296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9" name="Picture Placeholder 10">
            <a:extLst>
              <a:ext uri="{FF2B5EF4-FFF2-40B4-BE49-F238E27FC236}">
                <a16:creationId xmlns:a16="http://schemas.microsoft.com/office/drawing/2014/main" id="{DFA427B4-6DBD-6E44-A1CC-8CF7E57C6BB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3607010"/>
            <a:ext cx="3959225" cy="2767664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AE8B12F7-5111-3246-AB24-A00B235732F3}"/>
              </a:ext>
            </a:extLst>
          </p:cNvPr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296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21" name="Picture Placeholder 10">
            <a:extLst>
              <a:ext uri="{FF2B5EF4-FFF2-40B4-BE49-F238E27FC236}">
                <a16:creationId xmlns:a16="http://schemas.microsoft.com/office/drawing/2014/main" id="{3363AF7E-C027-C14C-A1A2-B32B96B4E4F8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2310860"/>
            <a:ext cx="3959225" cy="2767813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641E4348-5CF9-934B-934C-D4762C8F9258}"/>
              </a:ext>
            </a:extLst>
          </p:cNvPr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296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23" name="Picture Placeholder 10">
            <a:extLst>
              <a:ext uri="{FF2B5EF4-FFF2-40B4-BE49-F238E27FC236}">
                <a16:creationId xmlns:a16="http://schemas.microsoft.com/office/drawing/2014/main" id="{E9FE0D2B-2408-E54F-99D5-7E0ECC1178FF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2310860"/>
            <a:ext cx="3959225" cy="2767813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6381221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4800" y="1173600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94940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720854"/>
            <a:ext cx="3416525" cy="1560510"/>
          </a:xfrm>
          <a:solidFill>
            <a:schemeClr val="tx1"/>
          </a:solidFill>
        </p:spPr>
        <p:txBody>
          <a:bodyPr lIns="72000" anchor="ctr" anchorCtr="0">
            <a:normAutofit/>
          </a:bodyPr>
          <a:lstStyle>
            <a:lvl1pPr algn="ctr">
              <a:defRPr sz="16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720853"/>
            <a:ext cx="3377036" cy="1560511"/>
          </a:xfrm>
          <a:solidFill>
            <a:schemeClr val="tx1"/>
          </a:solidFill>
        </p:spPr>
        <p:txBody>
          <a:bodyPr lIns="72000" anchor="ctr" anchorCtr="0">
            <a:normAutofit/>
          </a:bodyPr>
          <a:lstStyle>
            <a:lvl1pPr algn="ctr">
              <a:defRPr sz="16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720854"/>
            <a:ext cx="3411672" cy="1560510"/>
          </a:xfrm>
          <a:solidFill>
            <a:schemeClr val="tx1"/>
          </a:solidFill>
        </p:spPr>
        <p:txBody>
          <a:bodyPr lIns="72000" anchor="ctr" anchorCtr="0">
            <a:normAutofit/>
          </a:bodyPr>
          <a:lstStyle>
            <a:lvl1pPr algn="ctr">
              <a:defRPr sz="16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7832861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120960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2329992"/>
            <a:ext cx="10801351" cy="2364762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761941"/>
            <a:ext cx="3415859" cy="160579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764339"/>
            <a:ext cx="3376378" cy="160579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26 October 2023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Viet Nam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764339"/>
            <a:ext cx="3411007" cy="160579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843772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26 October 2023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Viet Nam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8814695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1173600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441532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441532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70348648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2" name="Espace réservé du titre 1">
            <a:extLst>
              <a:ext uri="{FF2B5EF4-FFF2-40B4-BE49-F238E27FC236}">
                <a16:creationId xmlns:a16="http://schemas.microsoft.com/office/drawing/2014/main" id="{1627A34D-A379-D94B-B442-61EC9FEF42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7602" y="1173600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</p:spTree>
    <p:extLst>
      <p:ext uri="{BB962C8B-B14F-4D97-AF65-F5344CB8AC3E}">
        <p14:creationId xmlns:p14="http://schemas.microsoft.com/office/powerpoint/2010/main" val="96530855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1173600"/>
            <a:ext cx="10800000" cy="991890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309915"/>
            <a:ext cx="6048000" cy="2015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309915"/>
            <a:ext cx="6048000" cy="2015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2231754"/>
            <a:ext cx="6048000" cy="2015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2231754"/>
            <a:ext cx="6048000" cy="2015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33423282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1173600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2755771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2755771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2755771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2755771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690588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1173600"/>
            <a:ext cx="10800000" cy="923015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90153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2390153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2390153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2390153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947406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919566" y="2766447"/>
            <a:ext cx="5100234" cy="3410516"/>
          </a:xfrm>
        </p:spPr>
        <p:txBody>
          <a:bodyPr>
            <a:normAutofit/>
          </a:bodyPr>
          <a:lstStyle>
            <a:lvl1pPr>
              <a:defRPr sz="2100"/>
            </a:lvl1pPr>
            <a:lvl2pPr>
              <a:defRPr sz="2100"/>
            </a:lvl2pPr>
            <a:lvl3pPr>
              <a:defRPr sz="2100"/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253566" y="2766447"/>
            <a:ext cx="5100234" cy="3410516"/>
          </a:xfrm>
        </p:spPr>
        <p:txBody>
          <a:bodyPr>
            <a:normAutofit/>
          </a:bodyPr>
          <a:lstStyle>
            <a:lvl1pPr>
              <a:defRPr sz="2100"/>
            </a:lvl1pPr>
            <a:lvl2pPr>
              <a:defRPr sz="2100"/>
            </a:lvl2pPr>
            <a:lvl3pPr>
              <a:defRPr sz="2100"/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1359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7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slideLayout" Target="../slideLayouts/slideLayout55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4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slideLayout" Target="../slideLayouts/slideLayout5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slideLayout" Target="../slideLayouts/slideLayout69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slideLayout" Target="../slideLayouts/slideLayout68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Relationship Id="rId14" Type="http://schemas.openxmlformats.org/officeDocument/2006/relationships/slideLayout" Target="../slideLayouts/slideLayout70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13" Type="http://schemas.openxmlformats.org/officeDocument/2006/relationships/slideLayout" Target="../slideLayouts/slideLayout83.xml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slideLayout" Target="../slideLayouts/slideLayout82.xml"/><Relationship Id="rId2" Type="http://schemas.openxmlformats.org/officeDocument/2006/relationships/slideLayout" Target="../slideLayouts/slideLayout72.xml"/><Relationship Id="rId16" Type="http://schemas.openxmlformats.org/officeDocument/2006/relationships/theme" Target="../theme/theme6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5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Relationship Id="rId14" Type="http://schemas.openxmlformats.org/officeDocument/2006/relationships/slideLayout" Target="../slideLayouts/slideLayout8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52451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1742"/>
            <a:ext cx="1517702" cy="239688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26 October 2023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1360" y="6441742"/>
            <a:ext cx="4117760" cy="239688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 - Viet Nam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5067" y="6441742"/>
            <a:ext cx="200932" cy="239688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52002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104004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rgbClr val="62C5D3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ZoneTexte 15"/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724AF9B-9D54-7741-8331-AE7DEA507BD1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4128B1BF-846D-3644-9C11-D98A5A5179EC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6453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715" r:id="rId3"/>
    <p:sldLayoutId id="2147483718" r:id="rId4"/>
    <p:sldLayoutId id="2147483674" r:id="rId5"/>
    <p:sldLayoutId id="2147483781" r:id="rId6"/>
    <p:sldLayoutId id="2147483782" r:id="rId7"/>
    <p:sldLayoutId id="2147483783" r:id="rId8"/>
    <p:sldLayoutId id="2147483670" r:id="rId9"/>
    <p:sldLayoutId id="2147483651" r:id="rId10"/>
    <p:sldLayoutId id="2147483671" r:id="rId11"/>
    <p:sldLayoutId id="2147483763" r:id="rId12"/>
    <p:sldLayoutId id="2147483796" r:id="rId13"/>
    <p:sldLayoutId id="2147483721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accent6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1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 - Viet Nam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215082" cy="246511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ZoneTexte 15">
            <a:extLst>
              <a:ext uri="{FF2B5EF4-FFF2-40B4-BE49-F238E27FC236}">
                <a16:creationId xmlns:a16="http://schemas.microsoft.com/office/drawing/2014/main" id="{DD78DBB9-3B01-D842-8439-DBF096CF7283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9BBD5A4-7E5D-9346-BD7B-2829B7FF3682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B1B3F23D-1F79-434F-819F-04DAA3924950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0118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720" r:id="rId3"/>
    <p:sldLayoutId id="2147483675" r:id="rId4"/>
    <p:sldLayoutId id="2147483719" r:id="rId5"/>
    <p:sldLayoutId id="2147483779" r:id="rId6"/>
    <p:sldLayoutId id="2147483778" r:id="rId7"/>
    <p:sldLayoutId id="2147483780" r:id="rId8"/>
    <p:sldLayoutId id="2147483672" r:id="rId9"/>
    <p:sldLayoutId id="2147483661" r:id="rId10"/>
    <p:sldLayoutId id="2147483673" r:id="rId11"/>
    <p:sldLayoutId id="2147483759" r:id="rId12"/>
    <p:sldLayoutId id="2147483668" r:id="rId13"/>
    <p:sldLayoutId id="2147483652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 userDrawn="1">
          <p15:clr>
            <a:srgbClr val="F26B43"/>
          </p15:clr>
        </p15:guide>
        <p15:guide id="5" orient="horz" pos="30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32864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3286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 - Viet Nam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155940" cy="232864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ZoneTexte 15">
            <a:extLst>
              <a:ext uri="{FF2B5EF4-FFF2-40B4-BE49-F238E27FC236}">
                <a16:creationId xmlns:a16="http://schemas.microsoft.com/office/drawing/2014/main" id="{079C62F9-24ED-CD48-8055-036B4D11F5A4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12FCC47-0B49-8E41-B4C0-94C1690E4773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F8F8397F-520E-414A-A77D-EDE33F3B55F1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7859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8" r:id="rId5"/>
    <p:sldLayoutId id="2147483784" r:id="rId6"/>
    <p:sldLayoutId id="2147483785" r:id="rId7"/>
    <p:sldLayoutId id="2147483786" r:id="rId8"/>
    <p:sldLayoutId id="2147483729" r:id="rId9"/>
    <p:sldLayoutId id="2147483730" r:id="rId10"/>
    <p:sldLayoutId id="2147483731" r:id="rId11"/>
    <p:sldLayoutId id="2147483760" r:id="rId12"/>
    <p:sldLayoutId id="2147483732" r:id="rId13"/>
    <p:sldLayoutId id="2147483733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2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 - Viet Nam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185920" cy="246512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ZoneTexte 15">
            <a:extLst>
              <a:ext uri="{FF2B5EF4-FFF2-40B4-BE49-F238E27FC236}">
                <a16:creationId xmlns:a16="http://schemas.microsoft.com/office/drawing/2014/main" id="{61AA5364-A8BF-8A4C-BE25-4A9FAAD90CD8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5" name="Connecteur droit 12">
            <a:extLst>
              <a:ext uri="{FF2B5EF4-FFF2-40B4-BE49-F238E27FC236}">
                <a16:creationId xmlns:a16="http://schemas.microsoft.com/office/drawing/2014/main" id="{78471F73-33EC-6A47-9A10-6CDC9C7AF48F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10DD5E06-1134-3F44-A7C2-1EA71EE24B21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3771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1" r:id="rId5"/>
    <p:sldLayoutId id="2147483787" r:id="rId6"/>
    <p:sldLayoutId id="2147483788" r:id="rId7"/>
    <p:sldLayoutId id="2147483789" r:id="rId8"/>
    <p:sldLayoutId id="2147483742" r:id="rId9"/>
    <p:sldLayoutId id="2147483743" r:id="rId10"/>
    <p:sldLayoutId id="2147483744" r:id="rId11"/>
    <p:sldLayoutId id="2147483761" r:id="rId12"/>
    <p:sldLayoutId id="2147483745" r:id="rId13"/>
    <p:sldLayoutId id="2147483746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7680" userDrawn="1">
          <p15:clr>
            <a:srgbClr val="F26B43"/>
          </p15:clr>
        </p15:guide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  <p15:guide id="5" orient="horz" pos="300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2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 - Viet Nam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215082" cy="246512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ZoneTexte 15">
            <a:extLst>
              <a:ext uri="{FF2B5EF4-FFF2-40B4-BE49-F238E27FC236}">
                <a16:creationId xmlns:a16="http://schemas.microsoft.com/office/drawing/2014/main" id="{84603DAF-5012-AB4F-86D1-1F45BF27A37C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285BDF2-1C98-1749-8440-26E71FFDC03F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EA94AF57-1271-7C49-BCA7-80F03952DFE6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0798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3" r:id="rId5"/>
    <p:sldLayoutId id="2147483790" r:id="rId6"/>
    <p:sldLayoutId id="2147483791" r:id="rId7"/>
    <p:sldLayoutId id="2147483792" r:id="rId8"/>
    <p:sldLayoutId id="2147483754" r:id="rId9"/>
    <p:sldLayoutId id="2147483755" r:id="rId10"/>
    <p:sldLayoutId id="2147483756" r:id="rId11"/>
    <p:sldLayoutId id="2147483762" r:id="rId12"/>
    <p:sldLayoutId id="2147483757" r:id="rId13"/>
    <p:sldLayoutId id="2147483758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  <p15:guide id="5" orient="horz" pos="300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7602" y="1172744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2475285"/>
            <a:ext cx="10800000" cy="36662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2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26 October 2023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 - Viet Nam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224761" cy="246512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7A05266-FCA9-6A4E-94E3-DD6E0BA84503}"/>
              </a:ext>
            </a:extLst>
          </p:cNvPr>
          <p:cNvSpPr/>
          <p:nvPr userDrawn="1"/>
        </p:nvSpPr>
        <p:spPr>
          <a:xfrm>
            <a:off x="0" y="-8125"/>
            <a:ext cx="12192000" cy="109832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ZoneTexte 15">
            <a:extLst>
              <a:ext uri="{FF2B5EF4-FFF2-40B4-BE49-F238E27FC236}">
                <a16:creationId xmlns:a16="http://schemas.microsoft.com/office/drawing/2014/main" id="{C4CBD9AC-A8B6-B649-88C5-1C79578695F9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BA52F4F5-39AA-DC4F-BE18-40D9CFF777B9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2">
            <a:extLst>
              <a:ext uri="{FF2B5EF4-FFF2-40B4-BE49-F238E27FC236}">
                <a16:creationId xmlns:a16="http://schemas.microsoft.com/office/drawing/2014/main" id="{1A803E3D-E6CC-D042-AA79-21626159DD99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5432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97" r:id="rId3"/>
    <p:sldLayoutId id="2147483767" r:id="rId4"/>
    <p:sldLayoutId id="2147483768" r:id="rId5"/>
    <p:sldLayoutId id="2147483770" r:id="rId6"/>
    <p:sldLayoutId id="2147483777" r:id="rId7"/>
    <p:sldLayoutId id="2147483794" r:id="rId8"/>
    <p:sldLayoutId id="2147483795" r:id="rId9"/>
    <p:sldLayoutId id="2147483771" r:id="rId10"/>
    <p:sldLayoutId id="2147483772" r:id="rId11"/>
    <p:sldLayoutId id="2147483773" r:id="rId12"/>
    <p:sldLayoutId id="2147483774" r:id="rId13"/>
    <p:sldLayoutId id="2147483775" r:id="rId14"/>
    <p:sldLayoutId id="2147483776" r:id="rId15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4.jpg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8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4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emf"/><Relationship Id="rId13" Type="http://schemas.openxmlformats.org/officeDocument/2006/relationships/image" Target="../media/image61.emf"/><Relationship Id="rId3" Type="http://schemas.openxmlformats.org/officeDocument/2006/relationships/chart" Target="../charts/chart1.xml"/><Relationship Id="rId7" Type="http://schemas.openxmlformats.org/officeDocument/2006/relationships/image" Target="../media/image55.emf"/><Relationship Id="rId12" Type="http://schemas.openxmlformats.org/officeDocument/2006/relationships/image" Target="../media/image60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8.xml"/><Relationship Id="rId6" Type="http://schemas.openxmlformats.org/officeDocument/2006/relationships/image" Target="../media/image54.emf"/><Relationship Id="rId11" Type="http://schemas.openxmlformats.org/officeDocument/2006/relationships/image" Target="../media/image59.emf"/><Relationship Id="rId5" Type="http://schemas.openxmlformats.org/officeDocument/2006/relationships/image" Target="../media/image53.emf"/><Relationship Id="rId10" Type="http://schemas.openxmlformats.org/officeDocument/2006/relationships/image" Target="../media/image58.emf"/><Relationship Id="rId4" Type="http://schemas.openxmlformats.org/officeDocument/2006/relationships/image" Target="../media/image52.emf"/><Relationship Id="rId9" Type="http://schemas.openxmlformats.org/officeDocument/2006/relationships/image" Target="../media/image57.emf"/><Relationship Id="rId14" Type="http://schemas.openxmlformats.org/officeDocument/2006/relationships/image" Target="../media/image62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5277" y="1854264"/>
            <a:ext cx="3181447" cy="3149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96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10</a:t>
            </a:fld>
            <a:endParaRPr lang="fr-FR"/>
          </a:p>
        </p:txBody>
      </p:sp>
      <p:pic>
        <p:nvPicPr>
          <p:cNvPr id="11" name="Espace réservé du contenu 10"/>
          <p:cNvPicPr>
            <a:picLocks noGrp="1" noChangeAspect="1"/>
          </p:cNvPicPr>
          <p:nvPr>
            <p:ph idx="1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218396"/>
            <a:ext cx="12192001" cy="6703398"/>
          </a:xfrm>
        </p:spPr>
      </p:pic>
      <p:sp>
        <p:nvSpPr>
          <p:cNvPr id="16" name="Rectangle 15"/>
          <p:cNvSpPr/>
          <p:nvPr/>
        </p:nvSpPr>
        <p:spPr>
          <a:xfrm>
            <a:off x="8232000" y="218396"/>
            <a:ext cx="3960000" cy="6703397"/>
          </a:xfrm>
          <a:prstGeom prst="rect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57A6"/>
              </a:solidFill>
            </a:endParaRPr>
          </a:p>
        </p:txBody>
      </p:sp>
      <p:sp>
        <p:nvSpPr>
          <p:cNvPr id="14" name="Titre 4"/>
          <p:cNvSpPr txBox="1">
            <a:spLocks/>
          </p:cNvSpPr>
          <p:nvPr/>
        </p:nvSpPr>
        <p:spPr>
          <a:xfrm>
            <a:off x="8425419" y="465591"/>
            <a:ext cx="3511208" cy="132004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4000" dirty="0">
                <a:solidFill>
                  <a:schemeClr val="bg1"/>
                </a:solidFill>
              </a:rPr>
              <a:t>Large Hadron </a:t>
            </a:r>
            <a:r>
              <a:rPr lang="fr-FR" sz="4000" dirty="0" err="1">
                <a:solidFill>
                  <a:schemeClr val="bg1"/>
                </a:solidFill>
              </a:rPr>
              <a:t>Collider</a:t>
            </a:r>
            <a:r>
              <a:rPr lang="fr-FR" sz="4000" dirty="0">
                <a:solidFill>
                  <a:schemeClr val="bg1"/>
                </a:solidFill>
              </a:rPr>
              <a:t> (LHC)</a:t>
            </a:r>
          </a:p>
        </p:txBody>
      </p:sp>
      <p:sp>
        <p:nvSpPr>
          <p:cNvPr id="18" name="Espace réservé du contenu 2"/>
          <p:cNvSpPr txBox="1">
            <a:spLocks/>
          </p:cNvSpPr>
          <p:nvPr/>
        </p:nvSpPr>
        <p:spPr>
          <a:xfrm>
            <a:off x="8425419" y="2341157"/>
            <a:ext cx="3511208" cy="3538238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00000"/>
              </a:lnSpc>
              <a:buFont typeface="Arial" charset="0"/>
              <a:buChar char="•"/>
            </a:pPr>
            <a:r>
              <a:rPr lang="fr-FR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27 km in </a:t>
            </a:r>
            <a:r>
              <a:rPr lang="fr-FR" sz="200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circumference</a:t>
            </a:r>
            <a:endParaRPr lang="fr-FR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lnSpc>
                <a:spcPct val="100000"/>
              </a:lnSpc>
              <a:buFont typeface="Arial" charset="0"/>
              <a:buChar char="•"/>
            </a:pPr>
            <a:r>
              <a:rPr lang="fr-FR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About 100 m underground</a:t>
            </a:r>
          </a:p>
          <a:p>
            <a:pPr marL="342900" indent="-342900">
              <a:lnSpc>
                <a:spcPct val="100000"/>
              </a:lnSpc>
              <a:buFont typeface="Arial" charset="0"/>
              <a:buChar char="•"/>
            </a:pPr>
            <a:r>
              <a:rPr lang="fr-FR" sz="200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Superconducting</a:t>
            </a:r>
            <a:r>
              <a:rPr lang="fr-FR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200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magnets</a:t>
            </a:r>
            <a:r>
              <a:rPr lang="fr-FR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200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steer</a:t>
            </a:r>
            <a:r>
              <a:rPr lang="fr-FR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the </a:t>
            </a:r>
            <a:r>
              <a:rPr lang="fr-FR" sz="2000" dirty="0">
                <a:solidFill>
                  <a:schemeClr val="bg1"/>
                </a:solidFill>
                <a:ea typeface="Arial" charset="0"/>
                <a:cs typeface="Arial" charset="0"/>
              </a:rPr>
              <a:t>p</a:t>
            </a:r>
            <a:r>
              <a:rPr lang="en-US" sz="2000" dirty="0">
                <a:solidFill>
                  <a:schemeClr val="bg1"/>
                </a:solidFill>
              </a:rPr>
              <a:t>articles </a:t>
            </a:r>
            <a:r>
              <a:rPr lang="fr-FR" sz="200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around</a:t>
            </a:r>
            <a:r>
              <a:rPr lang="fr-FR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the ring</a:t>
            </a:r>
          </a:p>
          <a:p>
            <a:pPr marL="342900" indent="-342900">
              <a:lnSpc>
                <a:spcPct val="100000"/>
              </a:lnSpc>
              <a:buFont typeface="Arial" charset="0"/>
              <a:buChar char="•"/>
            </a:pPr>
            <a:r>
              <a:rPr lang="fr-FR" sz="200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Particles</a:t>
            </a:r>
            <a:r>
              <a:rPr lang="fr-FR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are </a:t>
            </a:r>
            <a:r>
              <a:rPr lang="fr-FR" sz="200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  <a:r>
              <a:rPr lang="fr-FR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br>
              <a:rPr lang="fr-FR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fr-FR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to close to the speed </a:t>
            </a:r>
            <a:br>
              <a:rPr lang="fr-FR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fr-FR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of light</a:t>
            </a:r>
          </a:p>
        </p:txBody>
      </p:sp>
    </p:spTree>
    <p:extLst>
      <p:ext uri="{BB962C8B-B14F-4D97-AF65-F5344CB8AC3E}">
        <p14:creationId xmlns:p14="http://schemas.microsoft.com/office/powerpoint/2010/main" val="10794887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231A6C-0D8C-E247-954D-C14D6BC9D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CFBFEA-9A44-A940-807C-7698D65F26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4E38CA-93D5-F440-A176-32D3690B2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11</a:t>
            </a:fld>
            <a:endParaRPr lang="fr-FR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E7361ECC-BD05-2A48-AAEA-7DF4FFB8D8F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586"/>
          <a:stretch/>
        </p:blipFill>
        <p:spPr>
          <a:xfrm>
            <a:off x="-24063" y="1582439"/>
            <a:ext cx="8990163" cy="5273681"/>
          </a:xfrm>
          <a:prstGeom prst="rect">
            <a:avLst/>
          </a:prstGeom>
        </p:spPr>
      </p:pic>
      <p:sp>
        <p:nvSpPr>
          <p:cNvPr id="38" name="Titre 4">
            <a:extLst>
              <a:ext uri="{FF2B5EF4-FFF2-40B4-BE49-F238E27FC236}">
                <a16:creationId xmlns:a16="http://schemas.microsoft.com/office/drawing/2014/main" id="{2504E1AE-6BD9-1A4E-A96E-261CC22095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433507"/>
            <a:ext cx="10800000" cy="1116849"/>
          </a:xfrm>
        </p:spPr>
        <p:txBody>
          <a:bodyPr>
            <a:noAutofit/>
          </a:bodyPr>
          <a:lstStyle/>
          <a:p>
            <a:r>
              <a:rPr lang="en-US" dirty="0"/>
              <a:t>Giant detectors record the particles formed </a:t>
            </a:r>
            <a:br>
              <a:rPr lang="en-US" dirty="0"/>
            </a:br>
            <a:r>
              <a:rPr lang="en-US" dirty="0"/>
              <a:t>at the four collision points</a:t>
            </a:r>
            <a:endParaRPr lang="fr-FR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5EAB8B3-4A68-E94F-92A0-61800C95DE46}"/>
              </a:ext>
            </a:extLst>
          </p:cNvPr>
          <p:cNvSpPr/>
          <p:nvPr/>
        </p:nvSpPr>
        <p:spPr>
          <a:xfrm>
            <a:off x="8232000" y="1582439"/>
            <a:ext cx="3960000" cy="527556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57A6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6670452-5817-454D-9783-AABE758A8BB6}"/>
              </a:ext>
            </a:extLst>
          </p:cNvPr>
          <p:cNvGrpSpPr/>
          <p:nvPr/>
        </p:nvGrpSpPr>
        <p:grpSpPr>
          <a:xfrm>
            <a:off x="4069826" y="2013766"/>
            <a:ext cx="684915" cy="363003"/>
            <a:chOff x="4069826" y="2013766"/>
            <a:chExt cx="684915" cy="363003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9FF5A940-A9FF-5241-976F-21FF25E86BF5}"/>
                </a:ext>
              </a:extLst>
            </p:cNvPr>
            <p:cNvSpPr txBox="1"/>
            <p:nvPr/>
          </p:nvSpPr>
          <p:spPr>
            <a:xfrm>
              <a:off x="4069826" y="2013766"/>
              <a:ext cx="68491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CMS</a:t>
              </a:r>
            </a:p>
          </p:txBody>
        </p:sp>
        <p:sp>
          <p:nvSpPr>
            <p:cNvPr id="49" name="Triangle 48">
              <a:extLst>
                <a:ext uri="{FF2B5EF4-FFF2-40B4-BE49-F238E27FC236}">
                  <a16:creationId xmlns:a16="http://schemas.microsoft.com/office/drawing/2014/main" id="{53764BFA-B1BA-FE4A-AB23-9E6B6CBE4459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4354500" y="2304769"/>
              <a:ext cx="103483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4FE2E6B7-007E-434E-899A-12D66953CAA0}"/>
              </a:ext>
            </a:extLst>
          </p:cNvPr>
          <p:cNvGrpSpPr/>
          <p:nvPr/>
        </p:nvGrpSpPr>
        <p:grpSpPr>
          <a:xfrm>
            <a:off x="3131858" y="5622632"/>
            <a:ext cx="894376" cy="340245"/>
            <a:chOff x="3131858" y="5622632"/>
            <a:chExt cx="894376" cy="340245"/>
          </a:xfrm>
        </p:grpSpPr>
        <p:sp>
          <p:nvSpPr>
            <p:cNvPr id="52" name="Triangle 51">
              <a:extLst>
                <a:ext uri="{FF2B5EF4-FFF2-40B4-BE49-F238E27FC236}">
                  <a16:creationId xmlns:a16="http://schemas.microsoft.com/office/drawing/2014/main" id="{4455A660-7B6C-7D43-9392-7AADD7A1B1F1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3519613" y="5890877"/>
              <a:ext cx="103483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63FCBBDE-5E18-7242-BCD2-0332B74735DC}"/>
                </a:ext>
              </a:extLst>
            </p:cNvPr>
            <p:cNvSpPr txBox="1"/>
            <p:nvPr/>
          </p:nvSpPr>
          <p:spPr>
            <a:xfrm>
              <a:off x="3131858" y="5622632"/>
              <a:ext cx="8943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ATLAS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BBCAC118-4885-2C46-AAAD-D3A5CA711B9F}"/>
              </a:ext>
            </a:extLst>
          </p:cNvPr>
          <p:cNvGrpSpPr/>
          <p:nvPr/>
        </p:nvGrpSpPr>
        <p:grpSpPr>
          <a:xfrm>
            <a:off x="4940376" y="5800822"/>
            <a:ext cx="744403" cy="180110"/>
            <a:chOff x="4973280" y="5801366"/>
            <a:chExt cx="744403" cy="290069"/>
          </a:xfrm>
        </p:grpSpPr>
        <p:sp>
          <p:nvSpPr>
            <p:cNvPr id="50" name="Triangle 49">
              <a:extLst>
                <a:ext uri="{FF2B5EF4-FFF2-40B4-BE49-F238E27FC236}">
                  <a16:creationId xmlns:a16="http://schemas.microsoft.com/office/drawing/2014/main" id="{11BEFBCB-70D3-7A43-8E5E-AE6521ECAF14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5292594" y="5801366"/>
              <a:ext cx="103483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3C5F4551-B962-5049-B85B-A3150EC9BA05}"/>
                </a:ext>
              </a:extLst>
            </p:cNvPr>
            <p:cNvSpPr txBox="1"/>
            <p:nvPr/>
          </p:nvSpPr>
          <p:spPr>
            <a:xfrm>
              <a:off x="4973280" y="5860198"/>
              <a:ext cx="744403" cy="2312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err="1">
                  <a:solidFill>
                    <a:schemeClr val="bg1"/>
                  </a:solidFill>
                </a:rPr>
                <a:t>LHCb</a:t>
              </a:r>
              <a:endParaRPr lang="en-US" sz="1400" b="1">
                <a:solidFill>
                  <a:schemeClr val="bg1"/>
                </a:solidFill>
              </a:endParaRPr>
            </a:p>
          </p:txBody>
        </p:sp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4CC28327-C0A5-A74D-81F0-BA270D1E0D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76850" y="5622632"/>
            <a:ext cx="3670300" cy="1066800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4930CEAC-2689-DB41-A1B9-E91971CFC6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76850" y="1742293"/>
            <a:ext cx="3670300" cy="1066800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C1758004-AC9F-FB4C-8ACC-4C0E9F9FC042}"/>
              </a:ext>
            </a:extLst>
          </p:cNvPr>
          <p:cNvGrpSpPr/>
          <p:nvPr/>
        </p:nvGrpSpPr>
        <p:grpSpPr>
          <a:xfrm>
            <a:off x="1688068" y="5274592"/>
            <a:ext cx="894376" cy="351017"/>
            <a:chOff x="1688068" y="5274592"/>
            <a:chExt cx="894376" cy="351017"/>
          </a:xfrm>
        </p:grpSpPr>
        <p:sp>
          <p:nvSpPr>
            <p:cNvPr id="51" name="Triangle 50">
              <a:extLst>
                <a:ext uri="{FF2B5EF4-FFF2-40B4-BE49-F238E27FC236}">
                  <a16:creationId xmlns:a16="http://schemas.microsoft.com/office/drawing/2014/main" id="{274ADCA1-4F60-DE4F-939A-3AC14AE947B4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2086788" y="5274592"/>
              <a:ext cx="103483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FB793F8-4BEB-4845-9924-E2CDA0BBF6B1}"/>
                </a:ext>
              </a:extLst>
            </p:cNvPr>
            <p:cNvSpPr txBox="1"/>
            <p:nvPr/>
          </p:nvSpPr>
          <p:spPr>
            <a:xfrm>
              <a:off x="1688068" y="5317832"/>
              <a:ext cx="8943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>
                  <a:solidFill>
                    <a:schemeClr val="bg1"/>
                  </a:solidFill>
                </a:rPr>
                <a:t>ALICE</a:t>
              </a: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59AA59FC-6621-164D-8D96-D8310AF4E5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76850" y="4329185"/>
            <a:ext cx="3670300" cy="1066800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A1900E1-9A6C-E149-97BF-98153DD3734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76850" y="3035739"/>
            <a:ext cx="3670300" cy="1066800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sp>
        <p:nvSpPr>
          <p:cNvPr id="24" name="ZoneTexte 45">
            <a:extLst>
              <a:ext uri="{FF2B5EF4-FFF2-40B4-BE49-F238E27FC236}">
                <a16:creationId xmlns:a16="http://schemas.microsoft.com/office/drawing/2014/main" id="{C4E89365-EA7A-1F46-837F-5FAA86CB7B4E}"/>
              </a:ext>
            </a:extLst>
          </p:cNvPr>
          <p:cNvSpPr txBox="1"/>
          <p:nvPr/>
        </p:nvSpPr>
        <p:spPr>
          <a:xfrm>
            <a:off x="11388725" y="1742292"/>
            <a:ext cx="658425" cy="27147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ATLAS</a:t>
            </a:r>
          </a:p>
        </p:txBody>
      </p:sp>
      <p:sp>
        <p:nvSpPr>
          <p:cNvPr id="25" name="ZoneTexte 45">
            <a:extLst>
              <a:ext uri="{FF2B5EF4-FFF2-40B4-BE49-F238E27FC236}">
                <a16:creationId xmlns:a16="http://schemas.microsoft.com/office/drawing/2014/main" id="{90C1BBA3-D9AC-464F-B84A-9D17398AAFAE}"/>
              </a:ext>
            </a:extLst>
          </p:cNvPr>
          <p:cNvSpPr txBox="1"/>
          <p:nvPr/>
        </p:nvSpPr>
        <p:spPr>
          <a:xfrm>
            <a:off x="11388724" y="4329184"/>
            <a:ext cx="658425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ALICE</a:t>
            </a:r>
          </a:p>
        </p:txBody>
      </p:sp>
      <p:sp>
        <p:nvSpPr>
          <p:cNvPr id="26" name="ZoneTexte 47">
            <a:extLst>
              <a:ext uri="{FF2B5EF4-FFF2-40B4-BE49-F238E27FC236}">
                <a16:creationId xmlns:a16="http://schemas.microsoft.com/office/drawing/2014/main" id="{B3741C3D-63D7-644A-B12B-572938470E29}"/>
              </a:ext>
            </a:extLst>
          </p:cNvPr>
          <p:cNvSpPr txBox="1"/>
          <p:nvPr/>
        </p:nvSpPr>
        <p:spPr>
          <a:xfrm>
            <a:off x="11388724" y="3035738"/>
            <a:ext cx="658425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CMS</a:t>
            </a:r>
          </a:p>
        </p:txBody>
      </p:sp>
      <p:sp>
        <p:nvSpPr>
          <p:cNvPr id="27" name="ZoneTexte 48">
            <a:extLst>
              <a:ext uri="{FF2B5EF4-FFF2-40B4-BE49-F238E27FC236}">
                <a16:creationId xmlns:a16="http://schemas.microsoft.com/office/drawing/2014/main" id="{B6467FEB-5DC7-CA47-A1E5-02852FEFDA42}"/>
              </a:ext>
            </a:extLst>
          </p:cNvPr>
          <p:cNvSpPr txBox="1"/>
          <p:nvPr/>
        </p:nvSpPr>
        <p:spPr>
          <a:xfrm>
            <a:off x="11404902" y="5622632"/>
            <a:ext cx="642248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LHCb</a:t>
            </a:r>
            <a:endParaRPr lang="en-US" sz="11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5936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repeatCount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12</a:t>
            </a:fld>
            <a:endParaRPr lang="fr-FR"/>
          </a:p>
        </p:txBody>
      </p:sp>
      <p:pic>
        <p:nvPicPr>
          <p:cNvPr id="20" name="Content Placeholder 19">
            <a:extLst>
              <a:ext uri="{FF2B5EF4-FFF2-40B4-BE49-F238E27FC236}">
                <a16:creationId xmlns:a16="http://schemas.microsoft.com/office/drawing/2014/main" id="{AC3FEF9E-A8B7-1C4C-A81E-DFC958AE46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8" t="10273" b="6676"/>
          <a:stretch/>
        </p:blipFill>
        <p:spPr>
          <a:xfrm>
            <a:off x="0" y="197708"/>
            <a:ext cx="12192000" cy="6660292"/>
          </a:xfr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95999" y="425815"/>
            <a:ext cx="10800000" cy="1116849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The LHC produces more than 1 billion particle collisions per second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8071635" y="2350063"/>
            <a:ext cx="3440247" cy="1177791"/>
          </a:xfrm>
          <a:prstGeom prst="rect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txBody>
          <a:bodyPr wrap="square" lIns="216000" tIns="144000" rIns="216000" bIns="108000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The energy of the particles in collision is converted into new particles.</a:t>
            </a:r>
            <a:endParaRPr lang="en-GB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3149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The LHC detectors are analogous to </a:t>
            </a:r>
            <a:br>
              <a:rPr lang="en-US" dirty="0"/>
            </a:br>
            <a:r>
              <a:rPr lang="en-US" dirty="0"/>
              <a:t>3D cameras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13</a:t>
            </a:fld>
            <a:endParaRPr lang="fr-FR"/>
          </a:p>
        </p:txBody>
      </p:sp>
      <p:pic>
        <p:nvPicPr>
          <p:cNvPr id="7" name="Image 2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590" y="1836738"/>
            <a:ext cx="12193590" cy="32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er 8"/>
          <p:cNvGrpSpPr>
            <a:grpSpLocks/>
          </p:cNvGrpSpPr>
          <p:nvPr/>
        </p:nvGrpSpPr>
        <p:grpSpPr bwMode="auto">
          <a:xfrm>
            <a:off x="695325" y="4792663"/>
            <a:ext cx="3529013" cy="1603375"/>
            <a:chOff x="695999" y="4622800"/>
            <a:chExt cx="3528000" cy="1603572"/>
          </a:xfrm>
        </p:grpSpPr>
        <p:sp>
          <p:nvSpPr>
            <p:cNvPr id="10" name="ZoneTexte 9"/>
            <p:cNvSpPr txBox="1"/>
            <p:nvPr/>
          </p:nvSpPr>
          <p:spPr>
            <a:xfrm>
              <a:off x="695999" y="4622800"/>
              <a:ext cx="3528000" cy="1603572"/>
            </a:xfrm>
            <a:prstGeom prst="rect">
              <a:avLst/>
            </a:prstGeom>
            <a:solidFill>
              <a:schemeClr val="accent3"/>
            </a:solidFill>
          </p:spPr>
          <p:txBody>
            <a:bodyPr anchor="b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x-none" sz="1600" dirty="0">
                  <a:solidFill>
                    <a:schemeClr val="bg1"/>
                  </a:solidFill>
                  <a:ea typeface="Arial" charset="0"/>
                  <a:cs typeface="Arial" charset="0"/>
                </a:rPr>
                <a:t>The detectors measure the </a:t>
              </a:r>
              <a:r>
                <a:rPr lang="en-US" sz="1600" dirty="0">
                  <a:solidFill>
                    <a:schemeClr val="bg1"/>
                  </a:solidFill>
                </a:rPr>
                <a:t>energy, direction and charge </a:t>
              </a:r>
              <a:r>
                <a:rPr lang="en-US" altLang="x-none" sz="1600" dirty="0">
                  <a:solidFill>
                    <a:schemeClr val="bg1"/>
                  </a:solidFill>
                  <a:ea typeface="Arial" charset="0"/>
                  <a:cs typeface="Arial" charset="0"/>
                </a:rPr>
                <a:t>of new </a:t>
              </a:r>
              <a:br>
                <a:rPr lang="en-US" altLang="x-none" sz="1600" dirty="0">
                  <a:solidFill>
                    <a:schemeClr val="bg1"/>
                  </a:solidFill>
                  <a:ea typeface="Arial" charset="0"/>
                  <a:cs typeface="Arial" charset="0"/>
                </a:rPr>
              </a:br>
              <a:r>
                <a:rPr lang="en-US" altLang="x-none" sz="1600" dirty="0">
                  <a:solidFill>
                    <a:schemeClr val="bg1"/>
                  </a:solidFill>
                  <a:ea typeface="Arial" charset="0"/>
                  <a:cs typeface="Arial" charset="0"/>
                </a:rPr>
                <a:t>particles formed.</a:t>
              </a:r>
              <a:endParaRPr lang="fr-FR" altLang="x-none" sz="1600" dirty="0">
                <a:solidFill>
                  <a:schemeClr val="bg1"/>
                </a:solidFill>
                <a:ea typeface="Arial" charset="0"/>
                <a:cs typeface="Arial" charset="0"/>
              </a:endParaRPr>
            </a:p>
          </p:txBody>
        </p:sp>
        <p:pic>
          <p:nvPicPr>
            <p:cNvPr id="11" name="Image 11"/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74020" y="4718541"/>
              <a:ext cx="571957" cy="571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" name="Grouper 11"/>
          <p:cNvGrpSpPr>
            <a:grpSpLocks/>
          </p:cNvGrpSpPr>
          <p:nvPr/>
        </p:nvGrpSpPr>
        <p:grpSpPr bwMode="auto">
          <a:xfrm>
            <a:off x="4332288" y="4792663"/>
            <a:ext cx="3527425" cy="1590675"/>
            <a:chOff x="4331999" y="4622800"/>
            <a:chExt cx="3528000" cy="1591671"/>
          </a:xfrm>
        </p:grpSpPr>
        <p:sp>
          <p:nvSpPr>
            <p:cNvPr id="13" name="ZoneTexte 12"/>
            <p:cNvSpPr txBox="1"/>
            <p:nvPr/>
          </p:nvSpPr>
          <p:spPr>
            <a:xfrm>
              <a:off x="4331999" y="4622800"/>
              <a:ext cx="3528000" cy="1591671"/>
            </a:xfrm>
            <a:prstGeom prst="rect">
              <a:avLst/>
            </a:prstGeom>
            <a:solidFill>
              <a:schemeClr val="accent3"/>
            </a:solidFill>
          </p:spPr>
          <p:txBody>
            <a:bodyPr anchor="b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altLang="x-none" sz="1600" dirty="0">
                  <a:solidFill>
                    <a:schemeClr val="bg1"/>
                  </a:solidFill>
                  <a:ea typeface="Arial" charset="0"/>
                  <a:cs typeface="Arial" charset="0"/>
                </a:rPr>
                <a:t>They take 40 million pictures </a:t>
              </a:r>
              <a:br>
                <a:rPr lang="en-US" altLang="x-none" sz="1600" dirty="0">
                  <a:solidFill>
                    <a:schemeClr val="bg1"/>
                  </a:solidFill>
                  <a:ea typeface="Arial" charset="0"/>
                  <a:cs typeface="Arial" charset="0"/>
                </a:rPr>
              </a:br>
              <a:r>
                <a:rPr lang="en-US" altLang="x-none" sz="1600" dirty="0">
                  <a:solidFill>
                    <a:schemeClr val="bg1"/>
                  </a:solidFill>
                  <a:ea typeface="Arial" charset="0"/>
                  <a:cs typeface="Arial" charset="0"/>
                </a:rPr>
                <a:t>a second. Only 1000 are </a:t>
              </a:r>
              <a:br>
                <a:rPr lang="en-US" altLang="x-none" sz="1600" dirty="0">
                  <a:solidFill>
                    <a:schemeClr val="bg1"/>
                  </a:solidFill>
                  <a:ea typeface="Arial" charset="0"/>
                  <a:cs typeface="Arial" charset="0"/>
                </a:rPr>
              </a:br>
              <a:r>
                <a:rPr lang="en-US" altLang="x-none" sz="1600" dirty="0">
                  <a:solidFill>
                    <a:schemeClr val="bg1"/>
                  </a:solidFill>
                  <a:ea typeface="Arial" charset="0"/>
                  <a:cs typeface="Arial" charset="0"/>
                </a:rPr>
                <a:t>recorded and stored.</a:t>
              </a:r>
              <a:endParaRPr lang="fr-FR" altLang="x-none" sz="1600" dirty="0">
                <a:solidFill>
                  <a:schemeClr val="bg1"/>
                </a:solidFill>
                <a:ea typeface="Arial" charset="0"/>
                <a:cs typeface="Arial" charset="0"/>
              </a:endParaRPr>
            </a:p>
          </p:txBody>
        </p:sp>
        <p:pic>
          <p:nvPicPr>
            <p:cNvPr id="14" name="Image 12"/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10020" y="4718541"/>
              <a:ext cx="571957" cy="571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" name="Grouper 14"/>
          <p:cNvGrpSpPr>
            <a:grpSpLocks/>
          </p:cNvGrpSpPr>
          <p:nvPr/>
        </p:nvGrpSpPr>
        <p:grpSpPr bwMode="auto">
          <a:xfrm>
            <a:off x="7967663" y="4792662"/>
            <a:ext cx="3529012" cy="1590675"/>
            <a:chOff x="7968000" y="4622802"/>
            <a:chExt cx="3528001" cy="1591672"/>
          </a:xfrm>
        </p:grpSpPr>
        <p:sp>
          <p:nvSpPr>
            <p:cNvPr id="16" name="ZoneTexte 15"/>
            <p:cNvSpPr txBox="1"/>
            <p:nvPr/>
          </p:nvSpPr>
          <p:spPr>
            <a:xfrm>
              <a:off x="7968000" y="4622802"/>
              <a:ext cx="3528001" cy="1591672"/>
            </a:xfrm>
            <a:prstGeom prst="rect">
              <a:avLst/>
            </a:prstGeom>
            <a:solidFill>
              <a:schemeClr val="accent3"/>
            </a:solidFill>
          </p:spPr>
          <p:txBody>
            <a:bodyPr anchor="b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x-none" sz="1600" dirty="0">
                  <a:solidFill>
                    <a:schemeClr val="bg1"/>
                  </a:solidFill>
                  <a:ea typeface="Arial" charset="0"/>
                  <a:cs typeface="Arial" charset="0"/>
                </a:rPr>
                <a:t>The LHC detectors have been built by international collaborations covering all regions </a:t>
              </a:r>
              <a:r>
                <a:rPr lang="en-US" sz="1600" dirty="0">
                  <a:solidFill>
                    <a:schemeClr val="bg2"/>
                  </a:solidFill>
                </a:rPr>
                <a:t>of the Globe.</a:t>
              </a:r>
              <a:endParaRPr lang="fr-FR" altLang="x-none" sz="1600" dirty="0">
                <a:solidFill>
                  <a:schemeClr val="bg1"/>
                </a:solidFill>
                <a:ea typeface="Arial" charset="0"/>
                <a:cs typeface="Arial" charset="0"/>
              </a:endParaRPr>
            </a:p>
          </p:txBody>
        </p:sp>
        <p:pic>
          <p:nvPicPr>
            <p:cNvPr id="17" name="Image 13"/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46020" y="4718541"/>
              <a:ext cx="533827" cy="533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8092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14</a:t>
            </a:fld>
            <a:endParaRPr lang="fr-FR"/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695325" y="465135"/>
            <a:ext cx="11075497" cy="161766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600" dirty="0"/>
              <a:t>The Worldwide LHC Computing Grid (WLCG)</a:t>
            </a:r>
            <a:endParaRPr lang="fr-FR" sz="36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A54B9BF-8D2A-8540-9288-CBAC054D9D4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6"/>
          <a:stretch/>
        </p:blipFill>
        <p:spPr>
          <a:xfrm>
            <a:off x="6149453" y="1964631"/>
            <a:ext cx="6241877" cy="320962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1180764-90D1-5B41-9441-684F417A5A5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964632"/>
            <a:ext cx="6037814" cy="3209621"/>
          </a:xfrm>
          <a:prstGeom prst="rect">
            <a:avLst/>
          </a:prstGeom>
        </p:spPr>
      </p:pic>
      <p:sp>
        <p:nvSpPr>
          <p:cNvPr id="13" name="ZoneTexte 9">
            <a:extLst>
              <a:ext uri="{FF2B5EF4-FFF2-40B4-BE49-F238E27FC236}">
                <a16:creationId xmlns:a16="http://schemas.microsoft.com/office/drawing/2014/main" id="{851B4776-47E5-C14C-B70E-5BE0E720AA75}"/>
              </a:ext>
            </a:extLst>
          </p:cNvPr>
          <p:cNvSpPr txBox="1"/>
          <p:nvPr/>
        </p:nvSpPr>
        <p:spPr bwMode="auto">
          <a:xfrm>
            <a:off x="690592" y="4966309"/>
            <a:ext cx="3529013" cy="862203"/>
          </a:xfrm>
          <a:prstGeom prst="rect">
            <a:avLst/>
          </a:prstGeom>
          <a:solidFill>
            <a:schemeClr val="accent3"/>
          </a:solidFill>
        </p:spPr>
        <p:txBody>
          <a:bodyPr anchor="ctr" anchorCtr="0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ts val="600"/>
              </a:spcBef>
            </a:pPr>
            <a:r>
              <a:rPr lang="en-US" dirty="0">
                <a:solidFill>
                  <a:schemeClr val="bg2"/>
                </a:solidFill>
                <a:ea typeface="Arial" charset="0"/>
                <a:cs typeface="Arial" charset="0"/>
              </a:rPr>
              <a:t>Used to store, distribute, process and </a:t>
            </a:r>
            <a:r>
              <a:rPr lang="en-US" dirty="0" err="1">
                <a:solidFill>
                  <a:schemeClr val="bg2"/>
                </a:solidFill>
                <a:ea typeface="Arial" charset="0"/>
                <a:cs typeface="Arial" charset="0"/>
              </a:rPr>
              <a:t>analyse</a:t>
            </a:r>
            <a:r>
              <a:rPr lang="en-US" dirty="0">
                <a:solidFill>
                  <a:schemeClr val="bg2"/>
                </a:solidFill>
                <a:ea typeface="Arial" charset="0"/>
                <a:cs typeface="Arial" charset="0"/>
              </a:rPr>
              <a:t> data.</a:t>
            </a:r>
          </a:p>
        </p:txBody>
      </p:sp>
      <p:sp>
        <p:nvSpPr>
          <p:cNvPr id="16" name="ZoneTexte 12">
            <a:extLst>
              <a:ext uri="{FF2B5EF4-FFF2-40B4-BE49-F238E27FC236}">
                <a16:creationId xmlns:a16="http://schemas.microsoft.com/office/drawing/2014/main" id="{2756998B-4F80-F54E-944A-852BFEEA88C8}"/>
              </a:ext>
            </a:extLst>
          </p:cNvPr>
          <p:cNvSpPr txBox="1"/>
          <p:nvPr/>
        </p:nvSpPr>
        <p:spPr bwMode="auto">
          <a:xfrm>
            <a:off x="4327555" y="4960438"/>
            <a:ext cx="3527425" cy="855374"/>
          </a:xfrm>
          <a:prstGeom prst="rect">
            <a:avLst/>
          </a:prstGeom>
          <a:solidFill>
            <a:schemeClr val="accent3"/>
          </a:solidFill>
        </p:spPr>
        <p:txBody>
          <a:bodyPr anchor="ctr" anchorCtr="0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1 million processing cores in about 170 data </a:t>
            </a:r>
            <a:r>
              <a:rPr lang="en-US" dirty="0" err="1">
                <a:solidFill>
                  <a:schemeClr val="bg1"/>
                </a:solidFill>
              </a:rPr>
              <a:t>centres</a:t>
            </a:r>
            <a:r>
              <a:rPr lang="en-US" dirty="0">
                <a:solidFill>
                  <a:schemeClr val="bg1"/>
                </a:solidFill>
              </a:rPr>
              <a:t>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and 42 countries.</a:t>
            </a:r>
            <a:endParaRPr lang="fr-FR" altLang="x-none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  <p:sp>
        <p:nvSpPr>
          <p:cNvPr id="19" name="ZoneTexte 15">
            <a:extLst>
              <a:ext uri="{FF2B5EF4-FFF2-40B4-BE49-F238E27FC236}">
                <a16:creationId xmlns:a16="http://schemas.microsoft.com/office/drawing/2014/main" id="{2E3A9791-91D3-7844-B71F-3172585AC596}"/>
              </a:ext>
            </a:extLst>
          </p:cNvPr>
          <p:cNvSpPr txBox="1"/>
          <p:nvPr/>
        </p:nvSpPr>
        <p:spPr bwMode="auto">
          <a:xfrm>
            <a:off x="7962930" y="4960437"/>
            <a:ext cx="3529012" cy="855374"/>
          </a:xfrm>
          <a:prstGeom prst="rect">
            <a:avLst/>
          </a:prstGeom>
          <a:solidFill>
            <a:schemeClr val="accent3"/>
          </a:solidFill>
        </p:spPr>
        <p:txBody>
          <a:bodyPr anchor="ctr" anchorCtr="0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ts val="600"/>
              </a:spcBef>
            </a:pPr>
            <a:r>
              <a:rPr lang="en-US" dirty="0">
                <a:solidFill>
                  <a:schemeClr val="bg2"/>
                </a:solidFill>
                <a:ea typeface="Arial" charset="0"/>
                <a:cs typeface="Arial" charset="0"/>
              </a:rPr>
              <a:t>More than 1000 Petabytes</a:t>
            </a:r>
            <a:r>
              <a:rPr lang="en-US" dirty="0"/>
              <a:t> </a:t>
            </a:r>
            <a:r>
              <a:rPr lang="en-US" dirty="0">
                <a:solidFill>
                  <a:schemeClr val="bg2"/>
                </a:solidFill>
                <a:ea typeface="Arial" charset="0"/>
                <a:cs typeface="Arial" charset="0"/>
              </a:rPr>
              <a:t>of CERN data stored world-wide.</a:t>
            </a:r>
          </a:p>
        </p:txBody>
      </p:sp>
    </p:spTree>
    <p:extLst>
      <p:ext uri="{BB962C8B-B14F-4D97-AF65-F5344CB8AC3E}">
        <p14:creationId xmlns:p14="http://schemas.microsoft.com/office/powerpoint/2010/main" val="41997178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15</a:t>
            </a:fld>
            <a:endParaRPr lang="fr-FR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CERN has a diverse scientific </a:t>
            </a:r>
            <a:r>
              <a:rPr lang="en-US" err="1"/>
              <a:t>programme</a:t>
            </a:r>
            <a:endParaRPr lang="en-US"/>
          </a:p>
        </p:txBody>
      </p:sp>
      <p:sp>
        <p:nvSpPr>
          <p:cNvPr id="8" name="ZoneTexte 10"/>
          <p:cNvSpPr txBox="1"/>
          <p:nvPr/>
        </p:nvSpPr>
        <p:spPr>
          <a:xfrm>
            <a:off x="695325" y="1670568"/>
            <a:ext cx="3528000" cy="643079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noAutofit/>
          </a:bodyPr>
          <a:lstStyle/>
          <a:p>
            <a:pPr algn="ctr"/>
            <a:r>
              <a:rPr lang="en-US" sz="17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Nuclear Physics</a:t>
            </a:r>
          </a:p>
          <a:p>
            <a:pPr algn="ctr"/>
            <a:r>
              <a:rPr lang="en-US" sz="17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(ISOLDE, </a:t>
            </a:r>
            <a:r>
              <a:rPr lang="en-US" sz="170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n_TOF</a:t>
            </a:r>
            <a:r>
              <a:rPr lang="en-US" sz="17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)</a:t>
            </a:r>
          </a:p>
        </p:txBody>
      </p:sp>
      <p:sp>
        <p:nvSpPr>
          <p:cNvPr id="10" name="ZoneTexte 11"/>
          <p:cNvSpPr txBox="1"/>
          <p:nvPr/>
        </p:nvSpPr>
        <p:spPr>
          <a:xfrm>
            <a:off x="695324" y="5395186"/>
            <a:ext cx="5400676" cy="64308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noAutofit/>
          </a:bodyPr>
          <a:lstStyle/>
          <a:p>
            <a:pPr algn="ctr"/>
            <a:r>
              <a:rPr lang="en-US" sz="17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Fixed-target experiments, </a:t>
            </a:r>
            <a:br>
              <a:rPr lang="en-US" sz="17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17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which include searches for rare phenomena</a:t>
            </a:r>
          </a:p>
        </p:txBody>
      </p:sp>
      <p:sp>
        <p:nvSpPr>
          <p:cNvPr id="11" name="ZoneTexte 12"/>
          <p:cNvSpPr txBox="1"/>
          <p:nvPr/>
        </p:nvSpPr>
        <p:spPr>
          <a:xfrm>
            <a:off x="7983882" y="1678861"/>
            <a:ext cx="3528000" cy="63478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noAutofit/>
          </a:bodyPr>
          <a:lstStyle/>
          <a:p>
            <a:pPr algn="ctr"/>
            <a:r>
              <a:rPr lang="en-US" sz="17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Cosmic rays and cloud formation </a:t>
            </a:r>
          </a:p>
          <a:p>
            <a:pPr algn="ctr"/>
            <a:r>
              <a:rPr lang="en-US" sz="17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(CLOUD)</a:t>
            </a:r>
          </a:p>
        </p:txBody>
      </p:sp>
      <p:sp>
        <p:nvSpPr>
          <p:cNvPr id="12" name="ZoneTexte 13"/>
          <p:cNvSpPr txBox="1"/>
          <p:nvPr/>
        </p:nvSpPr>
        <p:spPr>
          <a:xfrm>
            <a:off x="4390123" y="1678861"/>
            <a:ext cx="3469201" cy="636413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noAutofit/>
          </a:bodyPr>
          <a:lstStyle/>
          <a:p>
            <a:pPr algn="ctr"/>
            <a:r>
              <a:rPr lang="en-US" sz="17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Antimatter Research </a:t>
            </a:r>
          </a:p>
          <a:p>
            <a:pPr algn="ctr"/>
            <a:r>
              <a:rPr lang="en-US" sz="17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(Antiproton Decelerator)</a:t>
            </a:r>
          </a:p>
        </p:txBody>
      </p:sp>
      <p:sp>
        <p:nvSpPr>
          <p:cNvPr id="13" name="ZoneTexte 14"/>
          <p:cNvSpPr txBox="1"/>
          <p:nvPr/>
        </p:nvSpPr>
        <p:spPr>
          <a:xfrm>
            <a:off x="6200078" y="5395187"/>
            <a:ext cx="5295920" cy="64308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noAutofit/>
          </a:bodyPr>
          <a:lstStyle/>
          <a:p>
            <a:pPr algn="ctr"/>
            <a:r>
              <a:rPr lang="en-US" sz="17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Contribution to the Long Baseline </a:t>
            </a:r>
            <a:br>
              <a:rPr lang="en-US" sz="17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17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Neutrino Facility in the USA (LBNF)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7DDC3E6-F196-084C-A49A-4A77283FE09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313648"/>
            <a:ext cx="12192000" cy="3081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7668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191B124-9E94-F94A-8CC0-392098407D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DAE920B-ADD5-6C47-BCD5-C28F60462D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3ED2D1-D3FD-7F49-816A-80AA8EEE0C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16</a:t>
            </a:fld>
            <a:endParaRPr lang="fr-FR"/>
          </a:p>
        </p:txBody>
      </p:sp>
      <p:pic>
        <p:nvPicPr>
          <p:cNvPr id="15" name="Picture Placeholder 9">
            <a:extLst>
              <a:ext uri="{FF2B5EF4-FFF2-40B4-BE49-F238E27FC236}">
                <a16:creationId xmlns:a16="http://schemas.microsoft.com/office/drawing/2014/main" id="{1C11E36D-9281-B841-8F59-266032EDD74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08724"/>
            <a:ext cx="12192000" cy="6649276"/>
          </a:xfr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C5B195F6-81F6-4048-8DD5-3C99C4254B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>
                <a:solidFill>
                  <a:schemeClr val="bg2"/>
                </a:solidFill>
              </a:rPr>
              <a:t>There are many unanswered questions </a:t>
            </a:r>
            <a:br>
              <a:rPr lang="en-US" sz="4400" dirty="0">
                <a:solidFill>
                  <a:schemeClr val="bg2"/>
                </a:solidFill>
              </a:rPr>
            </a:br>
            <a:r>
              <a:rPr lang="en-US" sz="4400" dirty="0">
                <a:solidFill>
                  <a:schemeClr val="bg2"/>
                </a:solidFill>
              </a:rPr>
              <a:t>in fundamental physics</a:t>
            </a:r>
            <a:br>
              <a:rPr lang="en-US" sz="4400" dirty="0"/>
            </a:b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351B52D-1EE4-A24A-93C2-ABAC978FD975}"/>
              </a:ext>
            </a:extLst>
          </p:cNvPr>
          <p:cNvSpPr txBox="1"/>
          <p:nvPr/>
        </p:nvSpPr>
        <p:spPr>
          <a:xfrm>
            <a:off x="3665806" y="1800579"/>
            <a:ext cx="48603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2"/>
                </a:solidFill>
              </a:rPr>
              <a:t>Including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C5232DE-DE2B-C040-A705-2B12B506FA7C}"/>
              </a:ext>
            </a:extLst>
          </p:cNvPr>
          <p:cNvSpPr txBox="1"/>
          <p:nvPr/>
        </p:nvSpPr>
        <p:spPr bwMode="auto">
          <a:xfrm>
            <a:off x="3427303" y="2541843"/>
            <a:ext cx="2604737" cy="1672764"/>
          </a:xfrm>
          <a:prstGeom prst="rect">
            <a:avLst/>
          </a:prstGeom>
          <a:solidFill>
            <a:schemeClr val="accent3"/>
          </a:solidFill>
        </p:spPr>
        <p:txBody>
          <a:bodyPr anchor="ctr" anchorCtr="0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What is the unknown 95% of the mass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and energy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of the universe?</a:t>
            </a:r>
          </a:p>
        </p:txBody>
      </p:sp>
      <p:sp>
        <p:nvSpPr>
          <p:cNvPr id="11" name="ZoneTexte 12">
            <a:extLst>
              <a:ext uri="{FF2B5EF4-FFF2-40B4-BE49-F238E27FC236}">
                <a16:creationId xmlns:a16="http://schemas.microsoft.com/office/drawing/2014/main" id="{85335768-A652-FD4B-8A31-3B63643822E6}"/>
              </a:ext>
            </a:extLst>
          </p:cNvPr>
          <p:cNvSpPr txBox="1"/>
          <p:nvPr/>
        </p:nvSpPr>
        <p:spPr bwMode="auto">
          <a:xfrm>
            <a:off x="3427303" y="4279027"/>
            <a:ext cx="2604737" cy="1670923"/>
          </a:xfrm>
          <a:prstGeom prst="rect">
            <a:avLst/>
          </a:prstGeom>
          <a:solidFill>
            <a:schemeClr val="accent3"/>
          </a:solidFill>
        </p:spPr>
        <p:txBody>
          <a:bodyPr anchor="ctr" anchorCtr="0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Why is the universe made only of matter, with hardly any antimatter?</a:t>
            </a:r>
          </a:p>
        </p:txBody>
      </p:sp>
      <p:sp>
        <p:nvSpPr>
          <p:cNvPr id="12" name="ZoneTexte 15">
            <a:extLst>
              <a:ext uri="{FF2B5EF4-FFF2-40B4-BE49-F238E27FC236}">
                <a16:creationId xmlns:a16="http://schemas.microsoft.com/office/drawing/2014/main" id="{CE5B8CBE-2DAC-FD44-9A4A-851B113DDAFB}"/>
              </a:ext>
            </a:extLst>
          </p:cNvPr>
          <p:cNvSpPr txBox="1"/>
          <p:nvPr/>
        </p:nvSpPr>
        <p:spPr bwMode="auto">
          <a:xfrm>
            <a:off x="6096000" y="4277187"/>
            <a:ext cx="2620620" cy="1672763"/>
          </a:xfrm>
          <a:prstGeom prst="rect">
            <a:avLst/>
          </a:prstGeom>
          <a:solidFill>
            <a:schemeClr val="accent3"/>
          </a:solidFill>
        </p:spPr>
        <p:txBody>
          <a:bodyPr anchor="ctr" anchorCtr="0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Why is gravity so weak compared to the other forces?</a:t>
            </a:r>
          </a:p>
        </p:txBody>
      </p:sp>
      <p:sp>
        <p:nvSpPr>
          <p:cNvPr id="13" name="ZoneTexte 15">
            <a:extLst>
              <a:ext uri="{FF2B5EF4-FFF2-40B4-BE49-F238E27FC236}">
                <a16:creationId xmlns:a16="http://schemas.microsoft.com/office/drawing/2014/main" id="{C3206628-D58E-4B46-994B-99CF0C2EA2A4}"/>
              </a:ext>
            </a:extLst>
          </p:cNvPr>
          <p:cNvSpPr txBox="1"/>
          <p:nvPr/>
        </p:nvSpPr>
        <p:spPr bwMode="auto">
          <a:xfrm>
            <a:off x="6096001" y="2541843"/>
            <a:ext cx="2620619" cy="1672763"/>
          </a:xfrm>
          <a:prstGeom prst="rect">
            <a:avLst/>
          </a:prstGeom>
          <a:solidFill>
            <a:schemeClr val="accent3"/>
          </a:solidFill>
        </p:spPr>
        <p:txBody>
          <a:bodyPr anchor="ctr" anchorCtr="0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Is there only one Higgs boson, and does it behave exactly as expected?</a:t>
            </a:r>
          </a:p>
        </p:txBody>
      </p:sp>
    </p:spTree>
    <p:extLst>
      <p:ext uri="{BB962C8B-B14F-4D97-AF65-F5344CB8AC3E}">
        <p14:creationId xmlns:p14="http://schemas.microsoft.com/office/powerpoint/2010/main" val="3719554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17</a:t>
            </a:fld>
            <a:endParaRPr lang="fr-FR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FFA42CF-9CCA-A844-ACED-818CA02DD32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9"/>
          <a:stretch/>
        </p:blipFill>
        <p:spPr>
          <a:xfrm>
            <a:off x="0" y="218397"/>
            <a:ext cx="12187281" cy="663960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232000" y="218397"/>
            <a:ext cx="3960000" cy="6639604"/>
          </a:xfrm>
          <a:prstGeom prst="rect">
            <a:avLst/>
          </a:prstGeom>
          <a:solidFill>
            <a:schemeClr val="accent3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57A6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59509" y="476250"/>
            <a:ext cx="3687518" cy="1715407"/>
          </a:xfrm>
        </p:spPr>
        <p:txBody>
          <a:bodyPr>
            <a:noAutofit/>
          </a:bodyPr>
          <a:lstStyle/>
          <a:p>
            <a:pPr algn="l"/>
            <a:r>
              <a:rPr lang="en-US" sz="3600" dirty="0">
                <a:solidFill>
                  <a:schemeClr val="bg1"/>
                </a:solidFill>
              </a:rPr>
              <a:t>Upgrade to the 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3600" dirty="0">
                <a:solidFill>
                  <a:schemeClr val="bg1"/>
                </a:solidFill>
              </a:rPr>
              <a:t>High-Luminosity LHC is under way</a:t>
            </a:r>
            <a:endParaRPr lang="fr-FR" sz="3600" dirty="0">
              <a:solidFill>
                <a:schemeClr val="bg1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8232000" y="2413956"/>
            <a:ext cx="3698930" cy="321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The HL-LHC will use new technologies to provide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10 times more collisions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than the LHC.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/>
                </a:solidFill>
              </a:rPr>
              <a:t>It will give access to rare phenomena, greater precision and discovery potential.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olidFill>
                <a:schemeClr val="bg2"/>
              </a:solidFill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spcBef>
                <a:spcPts val="600"/>
              </a:spcBef>
              <a:buSzPct val="100000"/>
              <a:buFont typeface="Arial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It will start operating in 2029, and run until approx. 2040.</a:t>
            </a:r>
            <a:endParaRPr lang="fr-FR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30642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810249C-1622-084B-B3C5-583661E9F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99" y="465591"/>
            <a:ext cx="4892000" cy="1116849"/>
          </a:xfrm>
        </p:spPr>
        <p:txBody>
          <a:bodyPr>
            <a:normAutofit/>
          </a:bodyPr>
          <a:lstStyle/>
          <a:p>
            <a:pPr algn="l"/>
            <a:r>
              <a:rPr lang="en-US" sz="4000" dirty="0"/>
              <a:t>Scientific priorities </a:t>
            </a:r>
            <a:br>
              <a:rPr lang="en-US" sz="4000" dirty="0"/>
            </a:br>
            <a:r>
              <a:rPr lang="en-US" sz="4000" dirty="0"/>
              <a:t>for the future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FADA8D5-0BD6-6A4F-83D1-4061043FD8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3999" y="1767565"/>
            <a:ext cx="5183424" cy="440939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en-US" sz="2100" dirty="0">
                <a:solidFill>
                  <a:srgbClr val="2F2F2F"/>
                </a:solidFill>
              </a:rPr>
              <a:t>Implementation of the recommendations </a:t>
            </a:r>
            <a:br>
              <a:rPr lang="en-US" sz="2100" dirty="0">
                <a:solidFill>
                  <a:srgbClr val="2F2F2F"/>
                </a:solidFill>
              </a:rPr>
            </a:br>
            <a:r>
              <a:rPr lang="en-US" sz="2100" dirty="0">
                <a:solidFill>
                  <a:srgbClr val="2F2F2F"/>
                </a:solidFill>
              </a:rPr>
              <a:t>of the </a:t>
            </a:r>
            <a:r>
              <a:rPr lang="en-US" sz="2100" b="1" dirty="0">
                <a:solidFill>
                  <a:srgbClr val="2F2F2F"/>
                </a:solidFill>
              </a:rPr>
              <a:t>2020 Update of the European Strategy </a:t>
            </a:r>
            <a:br>
              <a:rPr lang="en-US" sz="2100" b="1" dirty="0">
                <a:solidFill>
                  <a:srgbClr val="2F2F2F"/>
                </a:solidFill>
              </a:rPr>
            </a:br>
            <a:r>
              <a:rPr lang="en-US" sz="2100" b="1" dirty="0">
                <a:solidFill>
                  <a:srgbClr val="2F2F2F"/>
                </a:solidFill>
              </a:rPr>
              <a:t>for Particle Physics</a:t>
            </a:r>
            <a:r>
              <a:rPr lang="en-US" sz="2100" dirty="0">
                <a:solidFill>
                  <a:srgbClr val="2F2F2F"/>
                </a:solidFill>
              </a:rPr>
              <a:t>:</a:t>
            </a:r>
          </a:p>
          <a:p>
            <a:pPr>
              <a:lnSpc>
                <a:spcPct val="110000"/>
              </a:lnSpc>
            </a:pPr>
            <a:endParaRPr lang="en-US" sz="2100" dirty="0">
              <a:solidFill>
                <a:srgbClr val="2F2F2F"/>
              </a:solidFill>
            </a:endParaRPr>
          </a:p>
          <a:p>
            <a:pPr defTabSz="288000">
              <a:lnSpc>
                <a:spcPct val="110000"/>
              </a:lnSpc>
            </a:pPr>
            <a:r>
              <a:rPr lang="en-US" dirty="0"/>
              <a:t>•	</a:t>
            </a:r>
            <a:r>
              <a:rPr lang="en-US" sz="1900" dirty="0"/>
              <a:t>Fully exploit the HL-LHC </a:t>
            </a:r>
          </a:p>
          <a:p>
            <a:pPr defTabSz="288000">
              <a:lnSpc>
                <a:spcPct val="110000"/>
              </a:lnSpc>
            </a:pPr>
            <a:r>
              <a:rPr lang="en-US" sz="1900" dirty="0"/>
              <a:t>• 	Build a Higgs factory to further understand 	this unique particle</a:t>
            </a:r>
          </a:p>
          <a:p>
            <a:pPr defTabSz="288000">
              <a:lnSpc>
                <a:spcPct val="110000"/>
              </a:lnSpc>
            </a:pPr>
            <a:r>
              <a:rPr lang="en-US" sz="1900" dirty="0"/>
              <a:t>•	Investigate the technical and financial feasibility 	of a future energy-frontier 100 km collider at 	CERN</a:t>
            </a:r>
          </a:p>
          <a:p>
            <a:pPr defTabSz="288000">
              <a:lnSpc>
                <a:spcPct val="110000"/>
              </a:lnSpc>
            </a:pPr>
            <a:r>
              <a:rPr lang="en-US" sz="1900" dirty="0"/>
              <a:t>•	Ramp up relevant R&amp;D </a:t>
            </a:r>
          </a:p>
          <a:p>
            <a:pPr defTabSz="288000">
              <a:lnSpc>
                <a:spcPct val="110000"/>
              </a:lnSpc>
            </a:pPr>
            <a:r>
              <a:rPr lang="en-US" sz="1900" dirty="0"/>
              <a:t>•	Continue supporting other projects around </a:t>
            </a:r>
            <a:br>
              <a:rPr lang="en-US" sz="1900" dirty="0"/>
            </a:br>
            <a:r>
              <a:rPr lang="en-US" sz="1900" dirty="0"/>
              <a:t>	the world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0E8127-B4FA-B148-8881-C5638046F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15D611-DF88-C544-9DAA-BD0F2F507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18</a:t>
            </a:fld>
            <a:endParaRPr lang="fr-FR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A77DA2E-5EC6-E54F-AF23-8697ABCF8A4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8468" y="2316162"/>
            <a:ext cx="6038321" cy="454183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4A21133-BE3D-CA4C-9949-FD7A2CE184C7}"/>
              </a:ext>
            </a:extLst>
          </p:cNvPr>
          <p:cNvSpPr txBox="1"/>
          <p:nvPr/>
        </p:nvSpPr>
        <p:spPr>
          <a:xfrm>
            <a:off x="1051132" y="5511825"/>
            <a:ext cx="642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LHC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A04256-306C-6D46-80E0-4CE520AA20E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672" y="221410"/>
            <a:ext cx="6033525" cy="198839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4078421-353E-164F-988D-773D902CE5F3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778" y="4691213"/>
            <a:ext cx="1060565" cy="35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0357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EA056A1-B5CC-A446-939C-D2349DF8A32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11667"/>
            <a:ext cx="12192000" cy="6646333"/>
          </a:xfrm>
          <a:prstGeom prst="rect">
            <a:avLst/>
          </a:prstGeom>
        </p:spPr>
      </p:pic>
      <p:sp>
        <p:nvSpPr>
          <p:cNvPr id="12" name="Larme 10"/>
          <p:cNvSpPr/>
          <p:nvPr/>
        </p:nvSpPr>
        <p:spPr>
          <a:xfrm rot="16200000">
            <a:off x="0" y="807570"/>
            <a:ext cx="4411157" cy="4411157"/>
          </a:xfrm>
          <a:prstGeom prst="teardrop">
            <a:avLst/>
          </a:prstGeom>
          <a:solidFill>
            <a:schemeClr val="accent2">
              <a:alpha val="66000"/>
            </a:schemeClr>
          </a:solidFill>
          <a:ln>
            <a:noFill/>
          </a:ln>
          <a:scene3d>
            <a:camera prst="orthographicFront">
              <a:rot lat="0" lon="21299996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Larme 11"/>
          <p:cNvSpPr/>
          <p:nvPr/>
        </p:nvSpPr>
        <p:spPr>
          <a:xfrm rot="16200000">
            <a:off x="0" y="807569"/>
            <a:ext cx="4172378" cy="4172378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17616" y="2570591"/>
            <a:ext cx="4274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COLLABORATION</a:t>
            </a:r>
            <a:endParaRPr lang="fr-FR" sz="36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4713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4DC279-DF51-8A49-91E7-DDFB39387D9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21895"/>
            <a:ext cx="12192000" cy="4223103"/>
          </a:xfrm>
          <a:prstGeom prst="rect">
            <a:avLst/>
          </a:prstGeom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290299" y="6439598"/>
            <a:ext cx="205699" cy="241832"/>
          </a:xfrm>
        </p:spPr>
        <p:txBody>
          <a:bodyPr/>
          <a:lstStyle/>
          <a:p>
            <a:fld id="{490AA3F6-1618-3548-975A-DD1A2939A246}" type="slidenum">
              <a:rPr lang="fr-FR" smtClean="0"/>
              <a:t>2</a:t>
            </a:fld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B0F822C-BDE2-514A-8E12-5AF713C047A0}"/>
              </a:ext>
            </a:extLst>
          </p:cNvPr>
          <p:cNvSpPr/>
          <p:nvPr/>
        </p:nvSpPr>
        <p:spPr>
          <a:xfrm>
            <a:off x="2913439" y="3680373"/>
            <a:ext cx="6366934" cy="904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63" y="3852157"/>
            <a:ext cx="12176886" cy="592841"/>
          </a:xfrm>
        </p:spPr>
        <p:txBody>
          <a:bodyPr>
            <a:normAutofit/>
          </a:bodyPr>
          <a:lstStyle/>
          <a:p>
            <a:r>
              <a:rPr lang="fr-FR" b="1" dirty="0"/>
              <a:t>WELCOME TO CERN</a:t>
            </a:r>
          </a:p>
        </p:txBody>
      </p:sp>
    </p:spTree>
    <p:extLst>
      <p:ext uri="{BB962C8B-B14F-4D97-AF65-F5344CB8AC3E}">
        <p14:creationId xmlns:p14="http://schemas.microsoft.com/office/powerpoint/2010/main" val="25058370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02BA0-270B-F148-85ED-625292005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306" y="465592"/>
            <a:ext cx="11324967" cy="916982"/>
          </a:xfrm>
        </p:spPr>
        <p:txBody>
          <a:bodyPr>
            <a:noAutofit/>
          </a:bodyPr>
          <a:lstStyle/>
          <a:p>
            <a:r>
              <a:rPr lang="en-US" sz="4000" dirty="0"/>
              <a:t>Science for peace</a:t>
            </a:r>
            <a:br>
              <a:rPr lang="en-US" sz="3800" dirty="0"/>
            </a:br>
            <a:r>
              <a:rPr lang="en-US" sz="3100" dirty="0"/>
              <a:t>CERN was founded in 1954 with 12 European Member States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EC781E-76FF-374F-A134-BCA33B005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20</a:t>
            </a:fld>
            <a:endParaRPr lang="fr-FR"/>
          </a:p>
        </p:txBody>
      </p:sp>
      <p:sp>
        <p:nvSpPr>
          <p:cNvPr id="195" name="AutoShape 3">
            <a:extLst>
              <a:ext uri="{FF2B5EF4-FFF2-40B4-BE49-F238E27FC236}">
                <a16:creationId xmlns:a16="http://schemas.microsoft.com/office/drawing/2014/main" id="{893E21E5-BEFD-CC41-A448-CBB5B86E5E14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2478016" y="1603222"/>
            <a:ext cx="6707775" cy="331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1" name="ZoneTexte 15">
            <a:extLst>
              <a:ext uri="{FF2B5EF4-FFF2-40B4-BE49-F238E27FC236}">
                <a16:creationId xmlns:a16="http://schemas.microsoft.com/office/drawing/2014/main" id="{ED63E074-9F71-3744-8F38-9F06BA8B3D9D}"/>
              </a:ext>
            </a:extLst>
          </p:cNvPr>
          <p:cNvSpPr txBox="1"/>
          <p:nvPr/>
        </p:nvSpPr>
        <p:spPr>
          <a:xfrm>
            <a:off x="695318" y="3182192"/>
            <a:ext cx="3125001" cy="103595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b="1" dirty="0"/>
              <a:t>23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Member States</a:t>
            </a:r>
          </a:p>
          <a:p>
            <a:r>
              <a:rPr lang="en-US" sz="1000" dirty="0"/>
              <a:t>Austria – Belgium – Bulgaria – Czech Republic </a:t>
            </a:r>
            <a:br>
              <a:rPr lang="en-US" sz="1000" dirty="0"/>
            </a:br>
            <a:r>
              <a:rPr lang="en-US" sz="1000" dirty="0"/>
              <a:t>Denmark – Finland – France – Germany – Greece Hungary – Israel </a:t>
            </a:r>
            <a:r>
              <a:rPr lang="en-US" sz="1000" dirty="0">
                <a:solidFill>
                  <a:srgbClr val="0055A0"/>
                </a:solidFill>
              </a:rPr>
              <a:t>–</a:t>
            </a:r>
            <a:r>
              <a:rPr lang="en-US" sz="1000" dirty="0"/>
              <a:t> Italy – Netherlands – Norway </a:t>
            </a:r>
            <a:br>
              <a:rPr lang="en-US" sz="1000" dirty="0"/>
            </a:br>
            <a:r>
              <a:rPr lang="en-US" sz="1000" dirty="0"/>
              <a:t>Poland – Portugal – Romania – Serbia – Slovakia Spain – Sweden – Switzerland – United Kingdom</a:t>
            </a:r>
            <a:endParaRPr lang="en-US" sz="1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12" name="ZoneTexte 15">
            <a:extLst>
              <a:ext uri="{FF2B5EF4-FFF2-40B4-BE49-F238E27FC236}">
                <a16:creationId xmlns:a16="http://schemas.microsoft.com/office/drawing/2014/main" id="{AE67E09A-DB82-F742-9DF1-BA3E62EBE9C1}"/>
              </a:ext>
            </a:extLst>
          </p:cNvPr>
          <p:cNvSpPr txBox="1"/>
          <p:nvPr/>
        </p:nvSpPr>
        <p:spPr>
          <a:xfrm>
            <a:off x="377023" y="4326012"/>
            <a:ext cx="3710481" cy="2376026"/>
          </a:xfrm>
          <a:prstGeom prst="rect">
            <a:avLst/>
          </a:prstGeom>
          <a:noFill/>
        </p:spPr>
        <p:txBody>
          <a:bodyPr wrap="square" lIns="324000" rIns="72000" rtlCol="0">
            <a:noAutofit/>
          </a:bodyPr>
          <a:lstStyle/>
          <a:p>
            <a:pPr marL="450850" indent="-450850"/>
            <a:r>
              <a:rPr lang="fr-FR" sz="1600" b="1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3 </a:t>
            </a:r>
            <a:r>
              <a:rPr lang="fr-FR" sz="1600" dirty="0" err="1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Associate</a:t>
            </a:r>
            <a:r>
              <a:rPr lang="fr-FR" sz="1600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600" dirty="0" err="1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Member</a:t>
            </a:r>
            <a:r>
              <a:rPr lang="fr-FR" sz="1600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 States </a:t>
            </a:r>
          </a:p>
          <a:p>
            <a:pPr marL="450850" indent="-450850"/>
            <a:r>
              <a:rPr lang="fr-FR" sz="1600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in the </a:t>
            </a:r>
            <a:r>
              <a:rPr lang="fr-FR" sz="1600" dirty="0" err="1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pre</a:t>
            </a:r>
            <a:r>
              <a:rPr lang="fr-FR" sz="1600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-stage to </a:t>
            </a:r>
            <a:r>
              <a:rPr lang="fr-FR" sz="1600" dirty="0" err="1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membership</a:t>
            </a:r>
            <a:endParaRPr lang="fr-FR" sz="1600" dirty="0">
              <a:solidFill>
                <a:schemeClr val="accent4">
                  <a:lumMod val="75000"/>
                </a:schemeClr>
              </a:solidFill>
              <a:latin typeface="Arial" charset="0"/>
              <a:ea typeface="Arial" charset="0"/>
              <a:cs typeface="Arial" charset="0"/>
            </a:endParaRPr>
          </a:p>
          <a:p>
            <a:pPr marL="450850" indent="-450850"/>
            <a:r>
              <a:rPr lang="en-US" sz="1000" dirty="0">
                <a:solidFill>
                  <a:schemeClr val="accent4">
                    <a:lumMod val="75000"/>
                  </a:schemeClr>
                </a:solidFill>
              </a:rPr>
              <a:t>Cyprus – Estonia – Slovenia </a:t>
            </a:r>
          </a:p>
          <a:p>
            <a:pPr marL="450850" indent="-450850"/>
            <a:endParaRPr lang="fr-FR" sz="900" b="1" dirty="0">
              <a:solidFill>
                <a:srgbClr val="6698CB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fr-FR" sz="1600" b="1" dirty="0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7</a:t>
            </a:r>
            <a:r>
              <a:rPr lang="fr-FR" sz="1600" dirty="0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600" dirty="0" err="1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Associate</a:t>
            </a:r>
            <a:r>
              <a:rPr lang="fr-FR" sz="1600" dirty="0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600" dirty="0" err="1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Member</a:t>
            </a:r>
            <a:r>
              <a:rPr lang="fr-FR" sz="1600" dirty="0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 States</a:t>
            </a:r>
          </a:p>
          <a:p>
            <a:r>
              <a:rPr lang="en-US" sz="1000" dirty="0">
                <a:solidFill>
                  <a:srgbClr val="668BCC"/>
                </a:solidFill>
              </a:rPr>
              <a:t>Croatia – India –  Latvia – Lithuania – Pakistan</a:t>
            </a:r>
            <a:br>
              <a:rPr lang="en-US" sz="1000" dirty="0">
                <a:solidFill>
                  <a:srgbClr val="668BCC"/>
                </a:solidFill>
              </a:rPr>
            </a:br>
            <a:r>
              <a:rPr lang="en-US" sz="1000" dirty="0" err="1">
                <a:solidFill>
                  <a:srgbClr val="668BCC"/>
                </a:solidFill>
              </a:rPr>
              <a:t>Türkiye</a:t>
            </a:r>
            <a:r>
              <a:rPr lang="en-US" sz="1000" dirty="0">
                <a:solidFill>
                  <a:srgbClr val="668BCC"/>
                </a:solidFill>
              </a:rPr>
              <a:t> – Ukraine</a:t>
            </a:r>
          </a:p>
          <a:p>
            <a:endParaRPr lang="en-US" sz="1000" b="1" dirty="0">
              <a:solidFill>
                <a:schemeClr val="tx1">
                  <a:lumMod val="60000"/>
                  <a:lumOff val="40000"/>
                </a:schemeClr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fr-FR" sz="16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Arial" charset="0"/>
                <a:ea typeface="Arial" charset="0"/>
                <a:cs typeface="Arial" charset="0"/>
              </a:rPr>
              <a:t>6</a:t>
            </a:r>
            <a:r>
              <a:rPr lang="fr-FR" sz="1600" dirty="0">
                <a:solidFill>
                  <a:schemeClr val="tx1">
                    <a:lumMod val="60000"/>
                    <a:lumOff val="40000"/>
                  </a:schemeClr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6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Arial" charset="0"/>
                <a:ea typeface="Arial" charset="0"/>
                <a:cs typeface="Arial" charset="0"/>
              </a:rPr>
              <a:t>Observers</a:t>
            </a:r>
            <a:endParaRPr lang="fr-FR" sz="1600" dirty="0">
              <a:solidFill>
                <a:schemeClr val="tx1">
                  <a:lumMod val="60000"/>
                  <a:lumOff val="40000"/>
                </a:schemeClr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1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Japan – Russia (suspended) – USA</a:t>
            </a:r>
          </a:p>
          <a:p>
            <a:r>
              <a:rPr lang="en-US" sz="1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European Union – JINR (suspended) – UNESCO</a:t>
            </a:r>
          </a:p>
          <a:p>
            <a:r>
              <a:rPr lang="en-US" sz="1000" dirty="0">
                <a:solidFill>
                  <a:srgbClr val="A8CEE3"/>
                </a:solidFill>
              </a:rPr>
              <a:t> </a:t>
            </a:r>
          </a:p>
        </p:txBody>
      </p:sp>
      <p:grpSp>
        <p:nvGrpSpPr>
          <p:cNvPr id="388" name="Group 387">
            <a:extLst>
              <a:ext uri="{FF2B5EF4-FFF2-40B4-BE49-F238E27FC236}">
                <a16:creationId xmlns:a16="http://schemas.microsoft.com/office/drawing/2014/main" id="{1ED366C7-9586-CF46-9759-425FC74B08D9}"/>
              </a:ext>
            </a:extLst>
          </p:cNvPr>
          <p:cNvGrpSpPr/>
          <p:nvPr/>
        </p:nvGrpSpPr>
        <p:grpSpPr>
          <a:xfrm>
            <a:off x="9109465" y="3645907"/>
            <a:ext cx="3321496" cy="1542503"/>
            <a:chOff x="9915059" y="2650253"/>
            <a:chExt cx="3178132" cy="1624460"/>
          </a:xfrm>
        </p:grpSpPr>
        <p:sp>
          <p:nvSpPr>
            <p:cNvPr id="389" name="Rectangle 388">
              <a:extLst>
                <a:ext uri="{FF2B5EF4-FFF2-40B4-BE49-F238E27FC236}">
                  <a16:creationId xmlns:a16="http://schemas.microsoft.com/office/drawing/2014/main" id="{9D2F5DCE-2B1B-F342-85BA-962A761725C7}"/>
                </a:ext>
              </a:extLst>
            </p:cNvPr>
            <p:cNvSpPr/>
            <p:nvPr/>
          </p:nvSpPr>
          <p:spPr>
            <a:xfrm>
              <a:off x="9915059" y="2650253"/>
              <a:ext cx="2956161" cy="162446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0" name="ZoneTexte 2">
              <a:extLst>
                <a:ext uri="{FF2B5EF4-FFF2-40B4-BE49-F238E27FC236}">
                  <a16:creationId xmlns:a16="http://schemas.microsoft.com/office/drawing/2014/main" id="{6C341B06-E424-6B48-A791-969129B7F027}"/>
                </a:ext>
              </a:extLst>
            </p:cNvPr>
            <p:cNvSpPr txBox="1"/>
            <p:nvPr/>
          </p:nvSpPr>
          <p:spPr>
            <a:xfrm>
              <a:off x="9954637" y="2723467"/>
              <a:ext cx="3138554" cy="15072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lnSpc>
                  <a:spcPct val="80000"/>
                </a:lnSpc>
                <a:spcBef>
                  <a:spcPct val="20000"/>
                </a:spcBef>
                <a:buSzPct val="65000"/>
                <a:defRPr/>
              </a:pPr>
              <a:r>
                <a:rPr lang="en-US" sz="1500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As of </a:t>
              </a:r>
              <a:r>
                <a:rPr lang="en-US" sz="1500" dirty="0">
                  <a:solidFill>
                    <a:schemeClr val="bg1"/>
                  </a:solidFill>
                </a:rPr>
                <a:t>31 December 2022</a:t>
              </a:r>
              <a:endParaRPr lang="en-US" sz="1500" dirty="0">
                <a:solidFill>
                  <a:schemeClr val="bg1"/>
                </a:solidFill>
                <a:effectLst>
                  <a:outerShdw sx="1000" sy="1000" algn="ctr" rotWithShape="0">
                    <a:schemeClr val="tx1"/>
                  </a:outerShdw>
                </a:effectLst>
              </a:endParaRPr>
            </a:p>
            <a:p>
              <a:pPr marL="171450" indent="-171450">
                <a:lnSpc>
                  <a:spcPct val="80000"/>
                </a:lnSpc>
                <a:spcBef>
                  <a:spcPct val="20000"/>
                </a:spcBef>
                <a:buSzPct val="65000"/>
                <a:defRPr/>
              </a:pPr>
              <a:r>
                <a:rPr lang="en-US" sz="1500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Employees:</a:t>
              </a:r>
            </a:p>
            <a:p>
              <a:pPr marL="171450" indent="-171450">
                <a:lnSpc>
                  <a:spcPct val="80000"/>
                </a:lnSpc>
                <a:spcBef>
                  <a:spcPct val="20000"/>
                </a:spcBef>
                <a:buSzPct val="65000"/>
                <a:defRPr/>
              </a:pPr>
              <a:r>
                <a:rPr lang="en-US" sz="1500" b="1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2658 </a:t>
              </a:r>
              <a:r>
                <a:rPr lang="en-US" sz="1500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staff, </a:t>
              </a:r>
              <a:r>
                <a:rPr lang="en-US" sz="1500" b="1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900</a:t>
              </a:r>
              <a:r>
                <a:rPr lang="en-US" sz="1500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 fellows</a:t>
              </a:r>
            </a:p>
            <a:p>
              <a:pPr marL="171450" indent="-171450">
                <a:lnSpc>
                  <a:spcPct val="80000"/>
                </a:lnSpc>
                <a:spcBef>
                  <a:spcPct val="20000"/>
                </a:spcBef>
                <a:buSzPct val="65000"/>
                <a:defRPr/>
              </a:pPr>
              <a:endParaRPr lang="en-US" sz="1500" dirty="0">
                <a:solidFill>
                  <a:schemeClr val="bg2"/>
                </a:solidFill>
              </a:endParaRPr>
            </a:p>
            <a:p>
              <a:pPr marL="171450" indent="-171450">
                <a:lnSpc>
                  <a:spcPct val="80000"/>
                </a:lnSpc>
                <a:spcBef>
                  <a:spcPct val="20000"/>
                </a:spcBef>
                <a:buSzPct val="65000"/>
                <a:defRPr/>
              </a:pPr>
              <a:r>
                <a:rPr lang="en-US" sz="1500" dirty="0">
                  <a:solidFill>
                    <a:schemeClr val="bg2"/>
                  </a:solidFill>
                </a:rPr>
                <a:t>Associates:</a:t>
              </a:r>
              <a:r>
                <a:rPr lang="en-US" sz="1500" b="1" dirty="0">
                  <a:solidFill>
                    <a:schemeClr val="bg2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 </a:t>
              </a:r>
            </a:p>
            <a:p>
              <a:pPr marL="171450" indent="-171450">
                <a:lnSpc>
                  <a:spcPct val="80000"/>
                </a:lnSpc>
                <a:spcBef>
                  <a:spcPct val="20000"/>
                </a:spcBef>
                <a:buSzPct val="65000"/>
                <a:defRPr/>
              </a:pPr>
              <a:r>
                <a:rPr lang="en-US" sz="1500" b="1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11 860 </a:t>
              </a:r>
              <a:r>
                <a:rPr lang="en-US" sz="1500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users, </a:t>
              </a:r>
              <a:r>
                <a:rPr lang="en-US" sz="1500" b="1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1516 </a:t>
              </a:r>
              <a:r>
                <a:rPr lang="en-US" sz="1500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others</a:t>
              </a:r>
            </a:p>
          </p:txBody>
        </p:sp>
      </p:grpSp>
      <p:sp>
        <p:nvSpPr>
          <p:cNvPr id="392" name="Rectangle 391">
            <a:extLst>
              <a:ext uri="{FF2B5EF4-FFF2-40B4-BE49-F238E27FC236}">
                <a16:creationId xmlns:a16="http://schemas.microsoft.com/office/drawing/2014/main" id="{B1CFD215-7D6F-B748-9D72-E6BE6E6B67D3}"/>
              </a:ext>
            </a:extLst>
          </p:cNvPr>
          <p:cNvSpPr/>
          <p:nvPr/>
        </p:nvSpPr>
        <p:spPr>
          <a:xfrm>
            <a:off x="9093212" y="2509914"/>
            <a:ext cx="3105342" cy="104607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3" name="ZoneTexte 2">
            <a:extLst>
              <a:ext uri="{FF2B5EF4-FFF2-40B4-BE49-F238E27FC236}">
                <a16:creationId xmlns:a16="http://schemas.microsoft.com/office/drawing/2014/main" id="{550A0A85-68F3-AD4E-BC01-61C37573C952}"/>
              </a:ext>
            </a:extLst>
          </p:cNvPr>
          <p:cNvSpPr txBox="1"/>
          <p:nvPr/>
        </p:nvSpPr>
        <p:spPr>
          <a:xfrm>
            <a:off x="9109466" y="2509982"/>
            <a:ext cx="27447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CERN’s annual budget </a:t>
            </a:r>
            <a:br>
              <a:rPr lang="en-US" sz="15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15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is 1200 MCHF (equivalent </a:t>
            </a:r>
            <a:br>
              <a:rPr lang="en-US" sz="15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15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to a medium-sized European university)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A709612-5C3B-A642-A5D1-6DF331BB23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8354" y="1513146"/>
            <a:ext cx="5613400" cy="35814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97E8936-EC78-E142-B8DB-84FC50F36B5B}"/>
              </a:ext>
            </a:extLst>
          </p:cNvPr>
          <p:cNvSpPr txBox="1"/>
          <p:nvPr/>
        </p:nvSpPr>
        <p:spPr>
          <a:xfrm>
            <a:off x="4698802" y="5138446"/>
            <a:ext cx="6811391" cy="1641892"/>
          </a:xfrm>
          <a:prstGeom prst="rect">
            <a:avLst/>
          </a:prstGeom>
          <a:noFill/>
        </p:spPr>
        <p:txBody>
          <a:bodyPr wrap="none" rtlCol="0" anchor="t" anchorCtr="0">
            <a:noAutofit/>
          </a:bodyPr>
          <a:lstStyle/>
          <a:p>
            <a:r>
              <a:rPr lang="en-US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Around 50 Cooperation Agreements </a:t>
            </a:r>
            <a:br>
              <a:rPr lang="en-US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</a:br>
            <a:r>
              <a:rPr lang="en-US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with non-Member States and Territories</a:t>
            </a:r>
          </a:p>
          <a:p>
            <a:r>
              <a:rPr lang="en-US" sz="1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Albania – Algeria – Argentina – Armenia – Australia – Azerbaijan – Bangladesh – Belarus – Bolivia</a:t>
            </a:r>
            <a:br>
              <a:rPr lang="en-US" sz="1000" dirty="0">
                <a:solidFill>
                  <a:schemeClr val="tx2">
                    <a:lumMod val="75000"/>
                    <a:lumOff val="25000"/>
                  </a:schemeClr>
                </a:solidFill>
              </a:rPr>
            </a:br>
            <a:r>
              <a:rPr lang="en-US" sz="1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Bosnia and Herzegovina –  Brazil – Canada – Chile – Colombia – Costa Rica – Ecuador – Egypt – Georgia – Honduras</a:t>
            </a:r>
          </a:p>
          <a:p>
            <a:r>
              <a:rPr lang="en-US" sz="1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Iceland – Iran – Jordan – Kazakhstan – Lebanon – Malta – Mexico – Mongolia – Montenegro – Morocco – Nepal  </a:t>
            </a:r>
          </a:p>
          <a:p>
            <a:r>
              <a:rPr lang="en-US" sz="1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New Zealand – North Macedonia – Palestine – Paraguay – People's Republic of China – Peru – Philippines – Qatar</a:t>
            </a:r>
          </a:p>
          <a:p>
            <a:r>
              <a:rPr lang="en-US" sz="1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Republic of Korea – Saudi Arabia – Sri Lanka – South Africa – Thailand – Tunisia – United Arab Emirates – Viet Nam</a:t>
            </a:r>
            <a:endParaRPr lang="fr-FR" dirty="0">
              <a:solidFill>
                <a:schemeClr val="tx2">
                  <a:lumMod val="75000"/>
                  <a:lumOff val="25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95103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02BA0-270B-F148-85ED-625292005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465592"/>
            <a:ext cx="10800000" cy="682894"/>
          </a:xfrm>
        </p:spPr>
        <p:txBody>
          <a:bodyPr>
            <a:normAutofit/>
          </a:bodyPr>
          <a:lstStyle/>
          <a:p>
            <a:r>
              <a:rPr lang="en-US" sz="4000" dirty="0"/>
              <a:t>A laboratory for people around the world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EC781E-76FF-374F-A134-BCA33B005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21</a:t>
            </a:fld>
            <a:endParaRPr lang="fr-FR"/>
          </a:p>
        </p:txBody>
      </p:sp>
      <p:sp>
        <p:nvSpPr>
          <p:cNvPr id="195" name="AutoShape 3">
            <a:extLst>
              <a:ext uri="{FF2B5EF4-FFF2-40B4-BE49-F238E27FC236}">
                <a16:creationId xmlns:a16="http://schemas.microsoft.com/office/drawing/2014/main" id="{893E21E5-BEFD-CC41-A448-CBB5B86E5E14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2743231" y="1651064"/>
            <a:ext cx="6707775" cy="331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5" name="TextBox 754">
            <a:extLst>
              <a:ext uri="{FF2B5EF4-FFF2-40B4-BE49-F238E27FC236}">
                <a16:creationId xmlns:a16="http://schemas.microsoft.com/office/drawing/2014/main" id="{370A23ED-C0A0-6B4C-8F18-70D93F06AEB8}"/>
              </a:ext>
            </a:extLst>
          </p:cNvPr>
          <p:cNvSpPr txBox="1"/>
          <p:nvPr/>
        </p:nvSpPr>
        <p:spPr>
          <a:xfrm>
            <a:off x="5289209" y="5206936"/>
            <a:ext cx="6273214" cy="1663038"/>
          </a:xfrm>
          <a:prstGeom prst="rect">
            <a:avLst/>
          </a:prstGeom>
          <a:noFill/>
        </p:spPr>
        <p:txBody>
          <a:bodyPr wrap="square" rtlCol="0" anchor="t" anchorCtr="0">
            <a:noAutofit/>
          </a:bodyPr>
          <a:lstStyle/>
          <a:p>
            <a:r>
              <a:rPr lang="en-US" sz="1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Non-Member States and Territories </a:t>
            </a:r>
            <a:r>
              <a:rPr lang="fr-FR" sz="1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Arial" charset="0"/>
                <a:ea typeface="Arial" charset="0"/>
                <a:cs typeface="Arial" charset="0"/>
              </a:rPr>
              <a:t>1271</a:t>
            </a:r>
            <a:r>
              <a:rPr lang="fr-FR" sz="1400" dirty="0">
                <a:solidFill>
                  <a:schemeClr val="tx2">
                    <a:lumMod val="75000"/>
                    <a:lumOff val="25000"/>
                  </a:schemeClr>
                </a:solidFill>
                <a:latin typeface="Arial" charset="0"/>
                <a:ea typeface="Arial" charset="0"/>
                <a:cs typeface="Arial" charset="0"/>
              </a:rPr>
              <a:t> </a:t>
            </a:r>
            <a:endParaRPr lang="en-US" sz="1400" dirty="0">
              <a:solidFill>
                <a:schemeClr val="tx2">
                  <a:lumMod val="75000"/>
                  <a:lumOff val="25000"/>
                </a:schemeClr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Algeria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2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Argentina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13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Armenia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8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Australia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21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Azerbaijan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2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Bahrain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4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Belarus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18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Brazil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122 </a:t>
            </a:r>
            <a:b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</a:b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Canada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199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Chile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34 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Colombia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21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Costa Rica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2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Cuba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3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Ecuador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4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Egypt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20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Georgia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32 </a:t>
            </a:r>
          </a:p>
          <a:p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Hong Kong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15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Iceland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3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Indonesia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5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Iran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11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Ireland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5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Jordan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5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Kuwait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4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Lebanon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13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Madagascar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</a:t>
            </a:r>
          </a:p>
          <a:p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Malaysia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4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Malta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 – 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Mexico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49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Montenegro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4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Morocco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19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New Zealand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5 – 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Nigeria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Oman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 </a:t>
            </a:r>
          </a:p>
          <a:p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Palestine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 – 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People’s Republic of China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333 –  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Peru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2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Philippines </a:t>
            </a:r>
            <a:r>
              <a:rPr lang="en-GB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– 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Republic of Korea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147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Singapore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2 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South Africa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52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Sri Lanka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10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Taiwan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45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Thailand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17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Tunisia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2 – 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United Arab Emirates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7 – </a:t>
            </a:r>
            <a:r>
              <a:rPr lang="en-US" sz="900" dirty="0">
                <a:solidFill>
                  <a:schemeClr val="tx2"/>
                </a:solidFill>
              </a:rPr>
              <a:t>Viet Nam 1</a:t>
            </a:r>
          </a:p>
        </p:txBody>
      </p:sp>
      <p:sp>
        <p:nvSpPr>
          <p:cNvPr id="896" name="ZoneTexte 15">
            <a:extLst>
              <a:ext uri="{FF2B5EF4-FFF2-40B4-BE49-F238E27FC236}">
                <a16:creationId xmlns:a16="http://schemas.microsoft.com/office/drawing/2014/main" id="{9FCF8CFA-D161-954A-B280-A5DD293A3A7A}"/>
              </a:ext>
            </a:extLst>
          </p:cNvPr>
          <p:cNvSpPr txBox="1"/>
          <p:nvPr/>
        </p:nvSpPr>
        <p:spPr>
          <a:xfrm>
            <a:off x="695325" y="3512104"/>
            <a:ext cx="3356836" cy="103595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400" b="1" dirty="0"/>
              <a:t>Member States 7147 </a:t>
            </a:r>
            <a:endParaRPr lang="en-US" sz="1400" dirty="0"/>
          </a:p>
          <a:p>
            <a:r>
              <a:rPr lang="en-US" sz="900" b="1" dirty="0"/>
              <a:t>Austria </a:t>
            </a:r>
            <a:r>
              <a:rPr lang="en-US" sz="900" dirty="0"/>
              <a:t>85 –</a:t>
            </a:r>
            <a:r>
              <a:rPr lang="en-US" sz="900" b="1" dirty="0"/>
              <a:t> Belgium </a:t>
            </a:r>
            <a:r>
              <a:rPr lang="en-US" sz="900" dirty="0"/>
              <a:t>129 –</a:t>
            </a:r>
            <a:r>
              <a:rPr lang="en-US" sz="900" b="1" dirty="0"/>
              <a:t> Bulgaria </a:t>
            </a:r>
            <a:r>
              <a:rPr lang="en-US" sz="900" dirty="0"/>
              <a:t>43 –</a:t>
            </a:r>
            <a:r>
              <a:rPr lang="en-US" sz="900" b="1" dirty="0"/>
              <a:t> Czech Republic </a:t>
            </a:r>
            <a:r>
              <a:rPr lang="en-US" sz="900" dirty="0"/>
              <a:t>244 </a:t>
            </a:r>
            <a:r>
              <a:rPr lang="en-US" sz="900" b="1" dirty="0"/>
              <a:t>Denmark</a:t>
            </a:r>
            <a:r>
              <a:rPr lang="en-US" sz="900" dirty="0"/>
              <a:t> 49 –</a:t>
            </a:r>
            <a:r>
              <a:rPr lang="en-US" sz="900" b="1" dirty="0"/>
              <a:t> Finland </a:t>
            </a:r>
            <a:r>
              <a:rPr lang="en-US" sz="900" dirty="0"/>
              <a:t>90 –</a:t>
            </a:r>
            <a:r>
              <a:rPr lang="en-US" sz="900" b="1" dirty="0"/>
              <a:t> France </a:t>
            </a:r>
            <a:r>
              <a:rPr lang="en-US" sz="900" dirty="0"/>
              <a:t>844 –</a:t>
            </a:r>
            <a:r>
              <a:rPr lang="en-US" sz="900" b="1" dirty="0"/>
              <a:t> Germany </a:t>
            </a:r>
            <a:r>
              <a:rPr lang="en-US" sz="900" dirty="0"/>
              <a:t>1225 </a:t>
            </a:r>
            <a:r>
              <a:rPr lang="en-US" sz="900" b="1" dirty="0"/>
              <a:t>Greece </a:t>
            </a:r>
            <a:r>
              <a:rPr lang="en-US" sz="900" dirty="0"/>
              <a:t>119 –</a:t>
            </a:r>
            <a:r>
              <a:rPr lang="en-US" sz="900" b="1" dirty="0"/>
              <a:t> Hungary </a:t>
            </a:r>
            <a:r>
              <a:rPr lang="en-US" sz="900" dirty="0"/>
              <a:t>73 –</a:t>
            </a:r>
            <a:r>
              <a:rPr lang="en-US" sz="900" b="1" dirty="0"/>
              <a:t> Israel </a:t>
            </a:r>
            <a:r>
              <a:rPr lang="en-US" sz="900" dirty="0"/>
              <a:t>64 –</a:t>
            </a:r>
            <a:r>
              <a:rPr lang="en-US" sz="900" b="1" dirty="0"/>
              <a:t> Italy </a:t>
            </a:r>
            <a:r>
              <a:rPr lang="en-US" sz="900" dirty="0"/>
              <a:t>1527 </a:t>
            </a:r>
          </a:p>
          <a:p>
            <a:r>
              <a:rPr lang="en-US" sz="900" b="1" dirty="0"/>
              <a:t>Netherlands </a:t>
            </a:r>
            <a:r>
              <a:rPr lang="en-US" sz="900" dirty="0"/>
              <a:t>169 –</a:t>
            </a:r>
            <a:r>
              <a:rPr lang="en-US" sz="900" b="1" dirty="0"/>
              <a:t> Norway</a:t>
            </a:r>
            <a:r>
              <a:rPr lang="en-US" sz="900" dirty="0"/>
              <a:t> 79 –</a:t>
            </a:r>
            <a:r>
              <a:rPr lang="en-US" sz="900" b="1" dirty="0"/>
              <a:t> Poland </a:t>
            </a:r>
            <a:r>
              <a:rPr lang="en-US" sz="900" dirty="0"/>
              <a:t>305 –</a:t>
            </a:r>
            <a:r>
              <a:rPr lang="en-US" sz="900" b="1" dirty="0"/>
              <a:t> Portugal </a:t>
            </a:r>
            <a:r>
              <a:rPr lang="en-US" sz="900" dirty="0"/>
              <a:t>100 </a:t>
            </a:r>
            <a:r>
              <a:rPr lang="en-US" sz="900" b="1" dirty="0"/>
              <a:t>Romania </a:t>
            </a:r>
            <a:r>
              <a:rPr lang="en-US" sz="900" dirty="0"/>
              <a:t>109 –</a:t>
            </a:r>
            <a:r>
              <a:rPr lang="en-US" sz="900" b="1" dirty="0"/>
              <a:t> Serbia </a:t>
            </a:r>
            <a:r>
              <a:rPr lang="en-US" sz="900" dirty="0"/>
              <a:t>33 –</a:t>
            </a:r>
            <a:r>
              <a:rPr lang="en-US" sz="900" b="1" dirty="0"/>
              <a:t> Slovakia </a:t>
            </a:r>
            <a:r>
              <a:rPr lang="en-US" sz="900" dirty="0"/>
              <a:t>70 –</a:t>
            </a:r>
            <a:r>
              <a:rPr lang="en-US" sz="900" b="1" dirty="0"/>
              <a:t> Spain </a:t>
            </a:r>
            <a:r>
              <a:rPr lang="en-US" sz="900" dirty="0"/>
              <a:t>383</a:t>
            </a:r>
            <a:r>
              <a:rPr lang="en-US" sz="900" b="1" dirty="0"/>
              <a:t> </a:t>
            </a:r>
            <a:br>
              <a:rPr lang="en-US" sz="900" b="1" dirty="0"/>
            </a:br>
            <a:r>
              <a:rPr lang="en-US" sz="900" b="1" dirty="0"/>
              <a:t>Sweden </a:t>
            </a:r>
            <a:r>
              <a:rPr lang="en-US" sz="900" dirty="0"/>
              <a:t>103 –</a:t>
            </a:r>
            <a:r>
              <a:rPr lang="en-US" sz="900" b="1" dirty="0"/>
              <a:t> Switzerland </a:t>
            </a:r>
            <a:r>
              <a:rPr lang="en-US" sz="900" dirty="0"/>
              <a:t>406 –</a:t>
            </a:r>
            <a:r>
              <a:rPr lang="en-US" sz="900" b="1" dirty="0"/>
              <a:t> United Kingdom</a:t>
            </a:r>
            <a:r>
              <a:rPr lang="en-US" sz="900" dirty="0"/>
              <a:t> 898</a:t>
            </a:r>
            <a:r>
              <a:rPr lang="en-US" sz="900" b="1" dirty="0"/>
              <a:t> </a:t>
            </a:r>
            <a:endParaRPr lang="en-US" sz="900" dirty="0"/>
          </a:p>
        </p:txBody>
      </p:sp>
      <p:sp>
        <p:nvSpPr>
          <p:cNvPr id="897" name="ZoneTexte 15">
            <a:extLst>
              <a:ext uri="{FF2B5EF4-FFF2-40B4-BE49-F238E27FC236}">
                <a16:creationId xmlns:a16="http://schemas.microsoft.com/office/drawing/2014/main" id="{DE09DFFE-3CD1-614D-A05A-7F9E823B5F03}"/>
              </a:ext>
            </a:extLst>
          </p:cNvPr>
          <p:cNvSpPr txBox="1"/>
          <p:nvPr/>
        </p:nvSpPr>
        <p:spPr>
          <a:xfrm>
            <a:off x="368049" y="4662299"/>
            <a:ext cx="4490390" cy="1828713"/>
          </a:xfrm>
          <a:prstGeom prst="rect">
            <a:avLst/>
          </a:prstGeom>
          <a:noFill/>
          <a:ln>
            <a:noFill/>
          </a:ln>
        </p:spPr>
        <p:txBody>
          <a:bodyPr wrap="square" lIns="324000" rIns="72000" rtlCol="0">
            <a:noAutofit/>
          </a:bodyPr>
          <a:lstStyle/>
          <a:p>
            <a:pPr marL="450850" indent="-450850"/>
            <a:r>
              <a:rPr lang="fr-FR" sz="1400" dirty="0" err="1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Associate</a:t>
            </a:r>
            <a:r>
              <a:rPr lang="fr-FR" sz="1400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400" dirty="0" err="1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Member</a:t>
            </a:r>
            <a:r>
              <a:rPr lang="fr-FR" sz="1400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 States</a:t>
            </a:r>
          </a:p>
          <a:p>
            <a:pPr marL="450850" indent="-450850"/>
            <a:r>
              <a:rPr lang="fr-FR" sz="1400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in the </a:t>
            </a:r>
            <a:r>
              <a:rPr lang="fr-FR" sz="1400" dirty="0" err="1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pre</a:t>
            </a:r>
            <a:r>
              <a:rPr lang="fr-FR" sz="1400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-stage to </a:t>
            </a:r>
            <a:r>
              <a:rPr lang="fr-FR" sz="1400" dirty="0" err="1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membership</a:t>
            </a:r>
            <a:r>
              <a:rPr lang="fr-FR" sz="1400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400" b="1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69</a:t>
            </a:r>
            <a:r>
              <a:rPr lang="fr-FR" sz="1400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 </a:t>
            </a:r>
          </a:p>
          <a:p>
            <a:r>
              <a:rPr lang="en-US" sz="900" b="1" dirty="0">
                <a:solidFill>
                  <a:schemeClr val="accent4">
                    <a:lumMod val="75000"/>
                  </a:schemeClr>
                </a:solidFill>
              </a:rPr>
              <a:t>Cyprus</a:t>
            </a:r>
            <a:r>
              <a:rPr lang="en-US" sz="900" dirty="0">
                <a:solidFill>
                  <a:schemeClr val="accent4">
                    <a:lumMod val="75000"/>
                  </a:schemeClr>
                </a:solidFill>
              </a:rPr>
              <a:t> 15 – </a:t>
            </a:r>
            <a:r>
              <a:rPr lang="en-US" sz="900" b="1" dirty="0">
                <a:solidFill>
                  <a:schemeClr val="accent4">
                    <a:lumMod val="75000"/>
                  </a:schemeClr>
                </a:solidFill>
              </a:rPr>
              <a:t>Estonia</a:t>
            </a:r>
            <a:r>
              <a:rPr lang="en-US" sz="900" dirty="0">
                <a:solidFill>
                  <a:schemeClr val="accent4">
                    <a:lumMod val="75000"/>
                  </a:schemeClr>
                </a:solidFill>
              </a:rPr>
              <a:t> 30 – </a:t>
            </a:r>
            <a:r>
              <a:rPr lang="en-US" sz="900" b="1" dirty="0">
                <a:solidFill>
                  <a:schemeClr val="accent4">
                    <a:lumMod val="75000"/>
                  </a:schemeClr>
                </a:solidFill>
              </a:rPr>
              <a:t>Slovenia </a:t>
            </a:r>
            <a:r>
              <a:rPr lang="en-US" sz="900" dirty="0">
                <a:solidFill>
                  <a:schemeClr val="accent4">
                    <a:lumMod val="75000"/>
                  </a:schemeClr>
                </a:solidFill>
              </a:rPr>
              <a:t>24</a:t>
            </a:r>
          </a:p>
          <a:p>
            <a:pPr marL="450850" indent="-450850"/>
            <a:endParaRPr lang="fr-FR" sz="900" b="1" dirty="0">
              <a:solidFill>
                <a:srgbClr val="6698CB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fr-FR" sz="1400" dirty="0" err="1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Associate</a:t>
            </a:r>
            <a:r>
              <a:rPr lang="fr-FR" sz="1400" dirty="0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400" dirty="0" err="1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Member</a:t>
            </a:r>
            <a:r>
              <a:rPr lang="fr-FR" sz="1400" dirty="0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 States </a:t>
            </a:r>
            <a:r>
              <a:rPr lang="fr-FR" sz="1400" b="1" dirty="0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382</a:t>
            </a:r>
            <a:endParaRPr lang="fr-FR" sz="1400" dirty="0">
              <a:solidFill>
                <a:srgbClr val="668BCC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900" b="1" dirty="0">
                <a:solidFill>
                  <a:srgbClr val="668BCC"/>
                </a:solidFill>
              </a:rPr>
              <a:t>Croatia</a:t>
            </a:r>
            <a:r>
              <a:rPr lang="en-US" sz="900" dirty="0">
                <a:solidFill>
                  <a:srgbClr val="668BCC"/>
                </a:solidFill>
              </a:rPr>
              <a:t> 38 –</a:t>
            </a:r>
            <a:r>
              <a:rPr lang="en-US" sz="900" b="1" dirty="0">
                <a:solidFill>
                  <a:srgbClr val="668BCC"/>
                </a:solidFill>
              </a:rPr>
              <a:t> India </a:t>
            </a:r>
            <a:r>
              <a:rPr lang="en-US" sz="900" dirty="0">
                <a:solidFill>
                  <a:srgbClr val="668BCC"/>
                </a:solidFill>
              </a:rPr>
              <a:t>132 –  </a:t>
            </a:r>
            <a:r>
              <a:rPr lang="en-US" sz="900" b="1" dirty="0">
                <a:solidFill>
                  <a:srgbClr val="668BCC"/>
                </a:solidFill>
              </a:rPr>
              <a:t>Latvia </a:t>
            </a:r>
            <a:r>
              <a:rPr lang="en-US" sz="900" dirty="0">
                <a:solidFill>
                  <a:srgbClr val="668BCC"/>
                </a:solidFill>
              </a:rPr>
              <a:t>16 – </a:t>
            </a:r>
            <a:r>
              <a:rPr lang="en-US" sz="900" b="1" dirty="0">
                <a:solidFill>
                  <a:srgbClr val="668BCC"/>
                </a:solidFill>
              </a:rPr>
              <a:t>Lithuania </a:t>
            </a:r>
            <a:r>
              <a:rPr lang="en-US" sz="900" dirty="0">
                <a:solidFill>
                  <a:srgbClr val="668BCC"/>
                </a:solidFill>
              </a:rPr>
              <a:t>14 – </a:t>
            </a:r>
            <a:r>
              <a:rPr lang="en-US" sz="900" b="1" dirty="0">
                <a:solidFill>
                  <a:srgbClr val="668BCC"/>
                </a:solidFill>
              </a:rPr>
              <a:t>Pakistan </a:t>
            </a:r>
            <a:r>
              <a:rPr lang="en-US" sz="900" dirty="0">
                <a:solidFill>
                  <a:srgbClr val="668BCC"/>
                </a:solidFill>
              </a:rPr>
              <a:t>35 </a:t>
            </a:r>
          </a:p>
          <a:p>
            <a:r>
              <a:rPr lang="en-GB" sz="900" b="1" dirty="0" err="1">
                <a:solidFill>
                  <a:srgbClr val="668BCC"/>
                </a:solidFill>
              </a:rPr>
              <a:t>Türkiye</a:t>
            </a:r>
            <a:r>
              <a:rPr lang="en-US" sz="900" b="1" dirty="0">
                <a:solidFill>
                  <a:srgbClr val="668BCC"/>
                </a:solidFill>
              </a:rPr>
              <a:t> </a:t>
            </a:r>
            <a:r>
              <a:rPr lang="en-US" sz="900" dirty="0">
                <a:solidFill>
                  <a:srgbClr val="668BCC"/>
                </a:solidFill>
              </a:rPr>
              <a:t>122 –</a:t>
            </a:r>
            <a:r>
              <a:rPr lang="en-US" sz="900" b="1" dirty="0">
                <a:solidFill>
                  <a:srgbClr val="668BCC"/>
                </a:solidFill>
              </a:rPr>
              <a:t> Ukraine</a:t>
            </a:r>
            <a:r>
              <a:rPr lang="en-US" sz="900" dirty="0">
                <a:solidFill>
                  <a:srgbClr val="668BCC"/>
                </a:solidFill>
              </a:rPr>
              <a:t> 25</a:t>
            </a:r>
          </a:p>
          <a:p>
            <a:endParaRPr lang="en-US" sz="1000" b="1" dirty="0">
              <a:solidFill>
                <a:schemeClr val="tx2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fr-FR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Arial" charset="0"/>
                <a:ea typeface="Arial" charset="0"/>
                <a:cs typeface="Arial" charset="0"/>
              </a:rPr>
              <a:t>Observers</a:t>
            </a:r>
            <a:r>
              <a:rPr lang="fr-FR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4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2991</a:t>
            </a:r>
            <a:endParaRPr lang="en-US" sz="14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en-US" sz="9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Japan </a:t>
            </a:r>
            <a:r>
              <a:rPr lang="en-US" sz="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216 – </a:t>
            </a:r>
            <a:r>
              <a:rPr lang="en-US" sz="9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Russia </a:t>
            </a:r>
            <a:r>
              <a:rPr lang="en-US" sz="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(suspended) 873 – </a:t>
            </a:r>
            <a:r>
              <a:rPr lang="en-US" sz="9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United States of America</a:t>
            </a:r>
            <a:r>
              <a:rPr lang="en-US" sz="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1902</a:t>
            </a:r>
          </a:p>
        </p:txBody>
      </p:sp>
      <p:sp>
        <p:nvSpPr>
          <p:cNvPr id="898" name="TextBox 897">
            <a:extLst>
              <a:ext uri="{FF2B5EF4-FFF2-40B4-BE49-F238E27FC236}">
                <a16:creationId xmlns:a16="http://schemas.microsoft.com/office/drawing/2014/main" id="{2808FD21-D4AB-F549-9A57-AA123844C767}"/>
              </a:ext>
            </a:extLst>
          </p:cNvPr>
          <p:cNvSpPr txBox="1"/>
          <p:nvPr/>
        </p:nvSpPr>
        <p:spPr>
          <a:xfrm>
            <a:off x="967215" y="1177032"/>
            <a:ext cx="11124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Distribution of all CERN Users by the country of their home institutes as of 31 December 2022</a:t>
            </a:r>
          </a:p>
        </p:txBody>
      </p:sp>
      <p:sp>
        <p:nvSpPr>
          <p:cNvPr id="400" name="ZoneTexte 9">
            <a:extLst>
              <a:ext uri="{FF2B5EF4-FFF2-40B4-BE49-F238E27FC236}">
                <a16:creationId xmlns:a16="http://schemas.microsoft.com/office/drawing/2014/main" id="{0597B97A-0B05-5A47-9570-9CB78847FC96}"/>
              </a:ext>
            </a:extLst>
          </p:cNvPr>
          <p:cNvSpPr txBox="1"/>
          <p:nvPr/>
        </p:nvSpPr>
        <p:spPr bwMode="auto">
          <a:xfrm>
            <a:off x="695325" y="2252689"/>
            <a:ext cx="2716090" cy="1035903"/>
          </a:xfrm>
          <a:prstGeom prst="rect">
            <a:avLst/>
          </a:prstGeom>
          <a:solidFill>
            <a:schemeClr val="accent2"/>
          </a:solidFill>
        </p:spPr>
        <p:txBody>
          <a:bodyPr wrap="none" anchor="ctr" anchorCtr="0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fr-CH" sz="1400" dirty="0" err="1">
                <a:solidFill>
                  <a:schemeClr val="bg1"/>
                </a:solidFill>
              </a:rPr>
              <a:t>Geographical</a:t>
            </a:r>
            <a:r>
              <a:rPr lang="fr-CH" sz="1400" dirty="0">
                <a:solidFill>
                  <a:schemeClr val="bg1"/>
                </a:solidFill>
              </a:rPr>
              <a:t> &amp; cultural </a:t>
            </a:r>
            <a:r>
              <a:rPr lang="fr-CH" sz="1400" dirty="0" err="1">
                <a:solidFill>
                  <a:schemeClr val="bg1"/>
                </a:solidFill>
              </a:rPr>
              <a:t>diversity</a:t>
            </a:r>
            <a:endParaRPr lang="fr-CH" sz="1400" dirty="0">
              <a:solidFill>
                <a:schemeClr val="bg1"/>
              </a:solidFill>
            </a:endParaRPr>
          </a:p>
          <a:p>
            <a:pPr algn="ctr"/>
            <a:r>
              <a:rPr lang="fr-CH" sz="1400" dirty="0" err="1">
                <a:solidFill>
                  <a:schemeClr val="bg1"/>
                </a:solidFill>
              </a:rPr>
              <a:t>Users</a:t>
            </a:r>
            <a:r>
              <a:rPr lang="fr-CH" sz="1400" b="1" dirty="0">
                <a:solidFill>
                  <a:schemeClr val="bg1"/>
                </a:solidFill>
              </a:rPr>
              <a:t> </a:t>
            </a:r>
            <a:r>
              <a:rPr lang="fr-CH" sz="1400" dirty="0">
                <a:solidFill>
                  <a:schemeClr val="bg1"/>
                </a:solidFill>
              </a:rPr>
              <a:t>of </a:t>
            </a:r>
            <a:r>
              <a:rPr lang="fr-CH" sz="1400" b="1" dirty="0">
                <a:solidFill>
                  <a:schemeClr val="bg1"/>
                </a:solidFill>
              </a:rPr>
              <a:t>110</a:t>
            </a:r>
            <a:r>
              <a:rPr lang="fr-CH" sz="1400" dirty="0">
                <a:solidFill>
                  <a:schemeClr val="bg1"/>
                </a:solidFill>
              </a:rPr>
              <a:t> </a:t>
            </a:r>
            <a:r>
              <a:rPr lang="fr-CH" sz="1400" b="1" dirty="0" err="1">
                <a:solidFill>
                  <a:schemeClr val="bg1"/>
                </a:solidFill>
              </a:rPr>
              <a:t>nationalities</a:t>
            </a:r>
            <a:endParaRPr lang="fr-CH" sz="1400" b="1" dirty="0">
              <a:solidFill>
                <a:schemeClr val="bg1"/>
              </a:solidFill>
            </a:endParaRPr>
          </a:p>
          <a:p>
            <a:pPr algn="ctr"/>
            <a:r>
              <a:rPr lang="en-US" sz="1400" b="1" dirty="0">
                <a:solidFill>
                  <a:schemeClr val="bg1"/>
                </a:solidFill>
                <a:effectLst>
                  <a:outerShdw sx="1000" sy="1000" algn="ctr" rotWithShape="0">
                    <a:schemeClr val="tx1"/>
                  </a:outerShdw>
                </a:effectLst>
              </a:rPr>
              <a:t>19.4</a:t>
            </a:r>
            <a:r>
              <a:rPr lang="fr-CH" sz="1400" b="1" dirty="0">
                <a:solidFill>
                  <a:schemeClr val="bg1"/>
                </a:solidFill>
              </a:rPr>
              <a:t>% </a:t>
            </a:r>
            <a:r>
              <a:rPr lang="fr-CH" sz="1400" b="1" dirty="0" err="1">
                <a:solidFill>
                  <a:schemeClr val="bg1"/>
                </a:solidFill>
              </a:rPr>
              <a:t>women</a:t>
            </a:r>
            <a:endParaRPr lang="fr-CH" sz="1400" dirty="0">
              <a:solidFill>
                <a:schemeClr val="bg1"/>
              </a:solidFill>
            </a:endParaRPr>
          </a:p>
        </p:txBody>
      </p:sp>
      <p:grpSp>
        <p:nvGrpSpPr>
          <p:cNvPr id="901" name="Group 900">
            <a:extLst>
              <a:ext uri="{FF2B5EF4-FFF2-40B4-BE49-F238E27FC236}">
                <a16:creationId xmlns:a16="http://schemas.microsoft.com/office/drawing/2014/main" id="{D0BD652F-5CF1-1842-A97F-108B17992596}"/>
              </a:ext>
            </a:extLst>
          </p:cNvPr>
          <p:cNvGrpSpPr/>
          <p:nvPr/>
        </p:nvGrpSpPr>
        <p:grpSpPr>
          <a:xfrm>
            <a:off x="905973" y="1917679"/>
            <a:ext cx="2142382" cy="306464"/>
            <a:chOff x="905973" y="1917679"/>
            <a:chExt cx="2142382" cy="306464"/>
          </a:xfrm>
        </p:grpSpPr>
        <p:pic>
          <p:nvPicPr>
            <p:cNvPr id="401" name="Picture 400">
              <a:extLst>
                <a:ext uri="{FF2B5EF4-FFF2-40B4-BE49-F238E27FC236}">
                  <a16:creationId xmlns:a16="http://schemas.microsoft.com/office/drawing/2014/main" id="{B2EF796C-66BC-1846-AC2A-3FDD8307845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05973" y="1917679"/>
              <a:ext cx="1050150" cy="306464"/>
            </a:xfrm>
            <a:prstGeom prst="rect">
              <a:avLst/>
            </a:prstGeom>
          </p:spPr>
        </p:pic>
        <p:pic>
          <p:nvPicPr>
            <p:cNvPr id="402" name="Picture 401">
              <a:extLst>
                <a:ext uri="{FF2B5EF4-FFF2-40B4-BE49-F238E27FC236}">
                  <a16:creationId xmlns:a16="http://schemas.microsoft.com/office/drawing/2014/main" id="{5270F467-8D62-CE44-ACED-53D942C2B08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98205" y="1917679"/>
              <a:ext cx="1050150" cy="306464"/>
            </a:xfrm>
            <a:prstGeom prst="rect">
              <a:avLst/>
            </a:prstGeom>
          </p:spPr>
        </p:pic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16780E5E-4BEA-D043-8F44-8F3D3C1EDE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9321" y="1651064"/>
            <a:ext cx="5613400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1897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22</a:t>
            </a:fld>
            <a:endParaRPr lang="fr-FR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CERN is a model for </a:t>
            </a:r>
            <a:br>
              <a:rPr lang="en-US" sz="4000" dirty="0"/>
            </a:br>
            <a:r>
              <a:rPr lang="en-US" sz="4000" dirty="0"/>
              <a:t>open and inclusive collaboration</a:t>
            </a:r>
          </a:p>
        </p:txBody>
      </p:sp>
      <p:pic>
        <p:nvPicPr>
          <p:cNvPr id="12" name="Picture Placeholder 11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848134"/>
            <a:ext cx="3960000" cy="3279146"/>
          </a:xfrm>
        </p:spPr>
      </p:pic>
      <p:pic>
        <p:nvPicPr>
          <p:cNvPr id="17" name="Picture Placeholder 16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32000" y="1848134"/>
            <a:ext cx="3960000" cy="3279146"/>
          </a:xfrm>
        </p:spPr>
      </p:pic>
      <p:sp>
        <p:nvSpPr>
          <p:cNvPr id="18" name="ZoneTexte 15"/>
          <p:cNvSpPr txBox="1"/>
          <p:nvPr/>
        </p:nvSpPr>
        <p:spPr>
          <a:xfrm>
            <a:off x="8232000" y="5127280"/>
            <a:ext cx="3960000" cy="861774"/>
          </a:xfrm>
          <a:prstGeom prst="rect">
            <a:avLst/>
          </a:prstGeom>
          <a:solidFill>
            <a:schemeClr val="accent2"/>
          </a:solidFill>
        </p:spPr>
        <p:txBody>
          <a:bodyPr wrap="square" lIns="144000" rIns="144000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CERN provides the IT infrastructure for the satellite-analysis technology</a:t>
            </a:r>
          </a:p>
          <a:p>
            <a:pPr algn="ctr"/>
            <a:r>
              <a:rPr lang="en-US" sz="1600" dirty="0">
                <a:solidFill>
                  <a:schemeClr val="bg2"/>
                </a:solidFill>
              </a:rPr>
              <a:t>used for emergency response</a:t>
            </a:r>
            <a:r>
              <a:rPr lang="en-US" sz="16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</a:t>
            </a:r>
          </a:p>
        </p:txBody>
      </p:sp>
      <p:sp>
        <p:nvSpPr>
          <p:cNvPr id="19" name="ZoneTexte 15"/>
          <p:cNvSpPr txBox="1"/>
          <p:nvPr/>
        </p:nvSpPr>
        <p:spPr>
          <a:xfrm>
            <a:off x="4119707" y="1848134"/>
            <a:ext cx="3960000" cy="830997"/>
          </a:xfrm>
          <a:prstGeom prst="rect">
            <a:avLst/>
          </a:prstGeom>
          <a:solidFill>
            <a:schemeClr val="accent2"/>
          </a:solidFill>
        </p:spPr>
        <p:txBody>
          <a:bodyPr wrap="square" lIns="144000" rIns="144000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SESAME, a synchrotron light source </a:t>
            </a:r>
            <a:br>
              <a:rPr lang="en-US" sz="16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16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in Jordan, is modelled on CERN’s governance structure.</a:t>
            </a:r>
          </a:p>
        </p:txBody>
      </p:sp>
      <p:sp>
        <p:nvSpPr>
          <p:cNvPr id="20" name="ZoneTexte 15"/>
          <p:cNvSpPr txBox="1"/>
          <p:nvPr/>
        </p:nvSpPr>
        <p:spPr>
          <a:xfrm>
            <a:off x="0" y="5127280"/>
            <a:ext cx="3960000" cy="830997"/>
          </a:xfrm>
          <a:prstGeom prst="rect">
            <a:avLst/>
          </a:prstGeom>
          <a:solidFill>
            <a:schemeClr val="accent2"/>
          </a:solidFill>
        </p:spPr>
        <p:txBody>
          <a:bodyPr wrap="square" lIns="144000" rIns="144000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The LHC experiments are models of consensus building, competition and cooperation.</a:t>
            </a:r>
          </a:p>
        </p:txBody>
      </p:sp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86313EF9-AEEE-4047-91F4-A98FF9F48DB1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18269" y="2679133"/>
            <a:ext cx="3960000" cy="3270818"/>
          </a:xfrm>
        </p:spPr>
      </p:pic>
    </p:spTree>
    <p:extLst>
      <p:ext uri="{BB962C8B-B14F-4D97-AF65-F5344CB8AC3E}">
        <p14:creationId xmlns:p14="http://schemas.microsoft.com/office/powerpoint/2010/main" val="3405347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1" animBg="1"/>
      <p:bldP spid="19" grpId="0" animBg="1"/>
      <p:bldP spid="2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Larme 10"/>
          <p:cNvSpPr/>
          <p:nvPr/>
        </p:nvSpPr>
        <p:spPr>
          <a:xfrm>
            <a:off x="7780842" y="841436"/>
            <a:ext cx="4411157" cy="4411157"/>
          </a:xfrm>
          <a:prstGeom prst="teardrop">
            <a:avLst/>
          </a:prstGeom>
          <a:solidFill>
            <a:schemeClr val="accent1">
              <a:alpha val="66000"/>
            </a:schemeClr>
          </a:solidFill>
          <a:ln>
            <a:noFill/>
          </a:ln>
          <a:scene3d>
            <a:camera prst="orthographicFront">
              <a:rot lat="0" lon="21299996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Larme 11"/>
          <p:cNvSpPr/>
          <p:nvPr/>
        </p:nvSpPr>
        <p:spPr>
          <a:xfrm>
            <a:off x="8019622" y="841436"/>
            <a:ext cx="4172378" cy="4172378"/>
          </a:xfrm>
          <a:prstGeom prst="teardrop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13"/>
          <p:cNvSpPr txBox="1"/>
          <p:nvPr/>
        </p:nvSpPr>
        <p:spPr>
          <a:xfrm>
            <a:off x="8284742" y="2333033"/>
            <a:ext cx="36421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TECHNOLOGY &amp; INNOVATION</a:t>
            </a:r>
            <a:endParaRPr lang="fr-FR" sz="36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10103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ACD16B46-C685-1847-98B2-DB6E8998727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08724"/>
            <a:ext cx="12192000" cy="6649276"/>
          </a:xfrm>
        </p:spPr>
      </p:pic>
      <p:sp>
        <p:nvSpPr>
          <p:cNvPr id="9" name="Title 4">
            <a:extLst>
              <a:ext uri="{FF2B5EF4-FFF2-40B4-BE49-F238E27FC236}">
                <a16:creationId xmlns:a16="http://schemas.microsoft.com/office/drawing/2014/main" id="{527B638B-972E-7847-B5FE-EACC9C6E7E76}"/>
              </a:ext>
            </a:extLst>
          </p:cNvPr>
          <p:cNvSpPr txBox="1">
            <a:spLocks/>
          </p:cNvSpPr>
          <p:nvPr/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>
                <a:solidFill>
                  <a:schemeClr val="bg1"/>
                </a:solidFill>
              </a:rPr>
              <a:t>CERN’s technological innovations have applications in many fields</a:t>
            </a:r>
            <a:endParaRPr lang="fr-FR" sz="4000">
              <a:solidFill>
                <a:schemeClr val="bg1"/>
              </a:solidFill>
            </a:endParaRPr>
          </a:p>
          <a:p>
            <a:endParaRPr lang="en-US" sz="3800"/>
          </a:p>
        </p:txBody>
      </p:sp>
      <p:sp>
        <p:nvSpPr>
          <p:cNvPr id="10" name="ZoneTexte 8">
            <a:extLst>
              <a:ext uri="{FF2B5EF4-FFF2-40B4-BE49-F238E27FC236}">
                <a16:creationId xmlns:a16="http://schemas.microsoft.com/office/drawing/2014/main" id="{80F94B63-14ED-B545-B948-BB56C1A8649A}"/>
              </a:ext>
            </a:extLst>
          </p:cNvPr>
          <p:cNvSpPr txBox="1"/>
          <p:nvPr/>
        </p:nvSpPr>
        <p:spPr>
          <a:xfrm>
            <a:off x="7476633" y="2558986"/>
            <a:ext cx="3440247" cy="931569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wrap="square" lIns="216000" tIns="144000" rIns="216000" bIns="108000" rtlCol="0">
            <a:spAutoFit/>
          </a:bodyPr>
          <a:lstStyle/>
          <a:p>
            <a:r>
              <a:rPr lang="en-US" sz="22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CERN is the birthplace of the World Wide Web</a:t>
            </a:r>
            <a:endParaRPr lang="fr-FR" sz="22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ZoneTexte 8">
            <a:extLst>
              <a:ext uri="{FF2B5EF4-FFF2-40B4-BE49-F238E27FC236}">
                <a16:creationId xmlns:a16="http://schemas.microsoft.com/office/drawing/2014/main" id="{2C9CF98D-FD39-1545-81B0-FA3F508FA320}"/>
              </a:ext>
            </a:extLst>
          </p:cNvPr>
          <p:cNvSpPr txBox="1"/>
          <p:nvPr/>
        </p:nvSpPr>
        <p:spPr>
          <a:xfrm>
            <a:off x="2552007" y="5135521"/>
            <a:ext cx="8944668" cy="1177791"/>
          </a:xfrm>
          <a:prstGeom prst="rect">
            <a:avLst/>
          </a:prstGeom>
          <a:solidFill>
            <a:schemeClr val="accent1">
              <a:alpha val="60000"/>
            </a:schemeClr>
          </a:solidFill>
          <a:ln>
            <a:noFill/>
          </a:ln>
        </p:spPr>
        <p:txBody>
          <a:bodyPr wrap="square" lIns="216000" tIns="144000" rIns="216000" bIns="108000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And there are many more examples</a:t>
            </a:r>
          </a:p>
          <a:p>
            <a:r>
              <a:rPr lang="en-US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Medical imaging, cancer therapy, material science, cultural heritage, aerospace, automotive, environment, health &amp; safety, industrial processes.</a:t>
            </a:r>
          </a:p>
        </p:txBody>
      </p:sp>
    </p:spTree>
    <p:extLst>
      <p:ext uri="{BB962C8B-B14F-4D97-AF65-F5344CB8AC3E}">
        <p14:creationId xmlns:p14="http://schemas.microsoft.com/office/powerpoint/2010/main" val="40325284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25</a:t>
            </a:fld>
            <a:endParaRPr lang="fr-FR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800" dirty="0"/>
              <a:t>CERN’s technological innovations have important applications in medicine and healthcare</a:t>
            </a:r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7984" y="2112646"/>
            <a:ext cx="2605088" cy="2062162"/>
          </a:xfrm>
        </p:spPr>
      </p:pic>
      <p:sp>
        <p:nvSpPr>
          <p:cNvPr id="14" name="ZoneTexte 25"/>
          <p:cNvSpPr txBox="1"/>
          <p:nvPr/>
        </p:nvSpPr>
        <p:spPr>
          <a:xfrm>
            <a:off x="697984" y="4175126"/>
            <a:ext cx="2605088" cy="2062162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Accelerator technologies are applied in cancer radiotherapy with protons, ions and electrons.</a:t>
            </a:r>
          </a:p>
        </p:txBody>
      </p:sp>
      <p:sp>
        <p:nvSpPr>
          <p:cNvPr id="15" name="ZoneTexte 25"/>
          <p:cNvSpPr txBox="1"/>
          <p:nvPr/>
        </p:nvSpPr>
        <p:spPr>
          <a:xfrm>
            <a:off x="6159500" y="4175126"/>
            <a:ext cx="2605088" cy="2062162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Pixel detector technologies are 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used for high resolution </a:t>
            </a:r>
            <a:b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3D </a:t>
            </a:r>
            <a:r>
              <a:rPr lang="en-US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colour</a:t>
            </a:r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X-ray imaging.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E55D8E6-893B-4245-9B93-C72368AD9403}"/>
              </a:ext>
            </a:extLst>
          </p:cNvPr>
          <p:cNvSpPr txBox="1"/>
          <p:nvPr/>
        </p:nvSpPr>
        <p:spPr>
          <a:xfrm>
            <a:off x="2939013" y="4017446"/>
            <a:ext cx="420766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" dirty="0">
                <a:solidFill>
                  <a:schemeClr val="bg1"/>
                </a:solidFill>
              </a:rPr>
              <a:t>© CNAO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942BF56-8C4E-DA4A-A68A-3732326E5695}"/>
              </a:ext>
            </a:extLst>
          </p:cNvPr>
          <p:cNvSpPr txBox="1"/>
          <p:nvPr/>
        </p:nvSpPr>
        <p:spPr>
          <a:xfrm>
            <a:off x="8159526" y="3777847"/>
            <a:ext cx="605062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" dirty="0">
                <a:solidFill>
                  <a:schemeClr val="bg1"/>
                </a:solidFill>
              </a:rPr>
              <a:t>© </a:t>
            </a:r>
            <a:r>
              <a:rPr lang="en-US" sz="400" dirty="0" err="1">
                <a:solidFill>
                  <a:schemeClr val="bg1"/>
                </a:solidFill>
              </a:rPr>
              <a:t>marsbioimaging</a:t>
            </a:r>
            <a:endParaRPr lang="en-US" sz="400" dirty="0">
              <a:solidFill>
                <a:schemeClr val="bg1"/>
              </a:solidFill>
            </a:endParaRPr>
          </a:p>
        </p:txBody>
      </p:sp>
      <p:sp>
        <p:nvSpPr>
          <p:cNvPr id="23" name="ZoneTexte 25">
            <a:extLst>
              <a:ext uri="{FF2B5EF4-FFF2-40B4-BE49-F238E27FC236}">
                <a16:creationId xmlns:a16="http://schemas.microsoft.com/office/drawing/2014/main" id="{6FB94AF1-59DB-044F-AE0A-47CF6BAD7337}"/>
              </a:ext>
            </a:extLst>
          </p:cNvPr>
          <p:cNvSpPr txBox="1"/>
          <p:nvPr/>
        </p:nvSpPr>
        <p:spPr>
          <a:xfrm>
            <a:off x="3427413" y="2112646"/>
            <a:ext cx="2606400" cy="2062162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Technologies applied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 at CERN are also used in PET, for medical imaging and diagnostics.</a:t>
            </a:r>
            <a:endParaRPr lang="en-US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77397E03-09EF-244E-B1B4-066A9F656662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59283" y="2112646"/>
            <a:ext cx="2604737" cy="2062480"/>
          </a:xfrm>
        </p:spPr>
      </p:pic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33EFD053-54C8-CB48-BD6B-74296B737705}"/>
              </a:ext>
            </a:extLst>
          </p:cNvPr>
          <p:cNvPicPr>
            <a:picLocks noGrp="1"/>
          </p:cNvPicPr>
          <p:nvPr>
            <p:ph type="pic" sz="quarter" idx="14"/>
          </p:nvPr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27413" y="4174488"/>
            <a:ext cx="2604737" cy="2062800"/>
          </a:xfr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0C25873-819D-7C44-AFDE-03E46308C7D6}"/>
              </a:ext>
            </a:extLst>
          </p:cNvPr>
          <p:cNvSpPr txBox="1"/>
          <p:nvPr/>
        </p:nvSpPr>
        <p:spPr>
          <a:xfrm>
            <a:off x="5369156" y="4146622"/>
            <a:ext cx="760822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" dirty="0">
                <a:solidFill>
                  <a:schemeClr val="bg1"/>
                </a:solidFill>
              </a:rPr>
              <a:t>© ENVISION / ENLIGHT</a:t>
            </a:r>
          </a:p>
        </p:txBody>
      </p:sp>
      <p:pic>
        <p:nvPicPr>
          <p:cNvPr id="8" name="Picture 7" descr="A picture containing person, preparing, cooking&#10;&#10;Description automatically generated">
            <a:extLst>
              <a:ext uri="{FF2B5EF4-FFF2-40B4-BE49-F238E27FC236}">
                <a16:creationId xmlns:a16="http://schemas.microsoft.com/office/drawing/2014/main" id="{2CE122F8-8DED-A94A-AC6A-F687A5DB490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00951" y="4162208"/>
            <a:ext cx="2604737" cy="2071926"/>
          </a:xfrm>
          <a:prstGeom prst="rect">
            <a:avLst/>
          </a:prstGeom>
        </p:spPr>
      </p:pic>
      <p:sp>
        <p:nvSpPr>
          <p:cNvPr id="17" name="ZoneTexte 25">
            <a:extLst>
              <a:ext uri="{FF2B5EF4-FFF2-40B4-BE49-F238E27FC236}">
                <a16:creationId xmlns:a16="http://schemas.microsoft.com/office/drawing/2014/main" id="{C03CFF64-8CFE-FD4B-96CC-2E3EBDEFB4A0}"/>
              </a:ext>
            </a:extLst>
          </p:cNvPr>
          <p:cNvSpPr txBox="1"/>
          <p:nvPr/>
        </p:nvSpPr>
        <p:spPr>
          <a:xfrm>
            <a:off x="8900951" y="2112646"/>
            <a:ext cx="2606400" cy="2062162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CERN produces innovative radioisotopes for nuclear medicine research.</a:t>
            </a:r>
          </a:p>
        </p:txBody>
      </p:sp>
    </p:spTree>
    <p:extLst>
      <p:ext uri="{BB962C8B-B14F-4D97-AF65-F5344CB8AC3E}">
        <p14:creationId xmlns:p14="http://schemas.microsoft.com/office/powerpoint/2010/main" val="2998492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23" grpId="0" animBg="1"/>
      <p:bldP spid="1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22792"/>
            <a:ext cx="12192000" cy="6649276"/>
          </a:xfrm>
        </p:spPr>
      </p:pic>
      <p:sp>
        <p:nvSpPr>
          <p:cNvPr id="4" name="Larme 14"/>
          <p:cNvSpPr/>
          <p:nvPr/>
        </p:nvSpPr>
        <p:spPr>
          <a:xfrm rot="16200000">
            <a:off x="0" y="1417508"/>
            <a:ext cx="4411157" cy="4411157"/>
          </a:xfrm>
          <a:prstGeom prst="teardrop">
            <a:avLst/>
          </a:prstGeom>
          <a:solidFill>
            <a:schemeClr val="accent4">
              <a:alpha val="66000"/>
            </a:schemeClr>
          </a:solidFill>
          <a:ln>
            <a:noFill/>
          </a:ln>
          <a:scene3d>
            <a:camera prst="orthographicFront">
              <a:rot lat="0" lon="21299996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Larme 15"/>
          <p:cNvSpPr/>
          <p:nvPr/>
        </p:nvSpPr>
        <p:spPr>
          <a:xfrm rot="16200000">
            <a:off x="0" y="1417508"/>
            <a:ext cx="4172378" cy="4172378"/>
          </a:xfrm>
          <a:prstGeom prst="teardrop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13"/>
          <p:cNvSpPr txBox="1"/>
          <p:nvPr/>
        </p:nvSpPr>
        <p:spPr>
          <a:xfrm>
            <a:off x="162040" y="2899811"/>
            <a:ext cx="40103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EDUCATION</a:t>
            </a:r>
          </a:p>
          <a:p>
            <a:pPr algn="ctr"/>
            <a:r>
              <a:rPr lang="en-US" sz="3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&amp; TRAINING </a:t>
            </a:r>
            <a:endParaRPr lang="fr-FR" sz="360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E0730F-37E7-D54F-A7F7-35B179B81A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en-US" dirty="0"/>
              <a:t>CERN opens a world </a:t>
            </a:r>
            <a:r>
              <a:rPr lang="en-US" dirty="0">
                <a:solidFill>
                  <a:srgbClr val="0033A0"/>
                </a:solidFill>
              </a:rPr>
              <a:t>of</a:t>
            </a:r>
            <a:r>
              <a:rPr lang="en-US" dirty="0"/>
              <a:t> career opportunities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51147A-DFB5-8840-81A5-CA200E938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27</a:t>
            </a:fld>
            <a:endParaRPr lang="fr-FR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731CABF-E908-4B4B-8CB0-AE80BD867331}"/>
              </a:ext>
            </a:extLst>
          </p:cNvPr>
          <p:cNvSpPr/>
          <p:nvPr/>
        </p:nvSpPr>
        <p:spPr>
          <a:xfrm rot="5400000" flipH="1">
            <a:off x="8439645" y="4076645"/>
            <a:ext cx="1344832" cy="252731"/>
          </a:xfrm>
          <a:custGeom>
            <a:avLst/>
            <a:gdLst>
              <a:gd name="connsiteX0" fmla="*/ 0 w 1419045"/>
              <a:gd name="connsiteY0" fmla="*/ 0 h 265054"/>
              <a:gd name="connsiteX1" fmla="*/ 1419045 w 1419045"/>
              <a:gd name="connsiteY1" fmla="*/ 0 h 265054"/>
              <a:gd name="connsiteX2" fmla="*/ 1419045 w 1419045"/>
              <a:gd name="connsiteY2" fmla="*/ 265054 h 265054"/>
              <a:gd name="connsiteX3" fmla="*/ 0 w 1419045"/>
              <a:gd name="connsiteY3" fmla="*/ 265054 h 265054"/>
              <a:gd name="connsiteX4" fmla="*/ 0 w 1419045"/>
              <a:gd name="connsiteY4" fmla="*/ 0 h 265054"/>
              <a:gd name="connsiteX0" fmla="*/ 0 w 1419045"/>
              <a:gd name="connsiteY0" fmla="*/ 0 h 265057"/>
              <a:gd name="connsiteX1" fmla="*/ 1419045 w 1419045"/>
              <a:gd name="connsiteY1" fmla="*/ 0 h 265057"/>
              <a:gd name="connsiteX2" fmla="*/ 1168879 w 1419045"/>
              <a:gd name="connsiteY2" fmla="*/ 265057 h 265057"/>
              <a:gd name="connsiteX3" fmla="*/ 0 w 1419045"/>
              <a:gd name="connsiteY3" fmla="*/ 265054 h 265057"/>
              <a:gd name="connsiteX4" fmla="*/ 0 w 1419045"/>
              <a:gd name="connsiteY4" fmla="*/ 0 h 265057"/>
              <a:gd name="connsiteX0" fmla="*/ 0 w 1410419"/>
              <a:gd name="connsiteY0" fmla="*/ 0 h 265057"/>
              <a:gd name="connsiteX1" fmla="*/ 1410419 w 1410419"/>
              <a:gd name="connsiteY1" fmla="*/ 0 h 265057"/>
              <a:gd name="connsiteX2" fmla="*/ 1168879 w 1410419"/>
              <a:gd name="connsiteY2" fmla="*/ 265057 h 265057"/>
              <a:gd name="connsiteX3" fmla="*/ 0 w 1410419"/>
              <a:gd name="connsiteY3" fmla="*/ 265054 h 265057"/>
              <a:gd name="connsiteX4" fmla="*/ 0 w 1410419"/>
              <a:gd name="connsiteY4" fmla="*/ 0 h 265057"/>
              <a:gd name="connsiteX0" fmla="*/ 0 w 1410419"/>
              <a:gd name="connsiteY0" fmla="*/ 0 h 265057"/>
              <a:gd name="connsiteX1" fmla="*/ 1410419 w 1410419"/>
              <a:gd name="connsiteY1" fmla="*/ 0 h 265057"/>
              <a:gd name="connsiteX2" fmla="*/ 1151627 w 1410419"/>
              <a:gd name="connsiteY2" fmla="*/ 265057 h 265057"/>
              <a:gd name="connsiteX3" fmla="*/ 0 w 1410419"/>
              <a:gd name="connsiteY3" fmla="*/ 265054 h 265057"/>
              <a:gd name="connsiteX4" fmla="*/ 0 w 1410419"/>
              <a:gd name="connsiteY4" fmla="*/ 0 h 265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10419" h="265057">
                <a:moveTo>
                  <a:pt x="0" y="0"/>
                </a:moveTo>
                <a:lnTo>
                  <a:pt x="1410419" y="0"/>
                </a:lnTo>
                <a:lnTo>
                  <a:pt x="1151627" y="265057"/>
                </a:lnTo>
                <a:lnTo>
                  <a:pt x="0" y="26505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F490F13-A6A3-8D4F-98D3-9FC818B0A2D8}"/>
              </a:ext>
            </a:extLst>
          </p:cNvPr>
          <p:cNvGrpSpPr/>
          <p:nvPr/>
        </p:nvGrpSpPr>
        <p:grpSpPr>
          <a:xfrm flipH="1">
            <a:off x="8984005" y="3335127"/>
            <a:ext cx="901918" cy="611977"/>
            <a:chOff x="4081436" y="3297300"/>
            <a:chExt cx="945904" cy="641823"/>
          </a:xfrm>
        </p:grpSpPr>
        <p:sp>
          <p:nvSpPr>
            <p:cNvPr id="25" name="Freeform 31">
              <a:extLst>
                <a:ext uri="{FF2B5EF4-FFF2-40B4-BE49-F238E27FC236}">
                  <a16:creationId xmlns:a16="http://schemas.microsoft.com/office/drawing/2014/main" id="{3A0CC6FD-8610-F447-9C98-B0F6E13FD5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3371" y="3488859"/>
              <a:ext cx="633969" cy="265054"/>
            </a:xfrm>
            <a:custGeom>
              <a:avLst/>
              <a:gdLst>
                <a:gd name="T0" fmla="*/ 0 w 565"/>
                <a:gd name="T1" fmla="*/ 290 h 290"/>
                <a:gd name="T2" fmla="*/ 565 w 565"/>
                <a:gd name="T3" fmla="*/ 290 h 290"/>
                <a:gd name="T4" fmla="*/ 275 w 565"/>
                <a:gd name="T5" fmla="*/ 0 h 290"/>
                <a:gd name="T6" fmla="*/ 0 w 565"/>
                <a:gd name="T7" fmla="*/ 0 h 290"/>
                <a:gd name="T8" fmla="*/ 0 w 565"/>
                <a:gd name="T9" fmla="*/ 290 h 290"/>
                <a:gd name="connsiteX0" fmla="*/ 0 w 10000"/>
                <a:gd name="connsiteY0" fmla="*/ 10000 h 10000"/>
                <a:gd name="connsiteX1" fmla="*/ 10000 w 10000"/>
                <a:gd name="connsiteY1" fmla="*/ 10000 h 10000"/>
                <a:gd name="connsiteX2" fmla="*/ 4867 w 10000"/>
                <a:gd name="connsiteY2" fmla="*/ 0 h 10000"/>
                <a:gd name="connsiteX3" fmla="*/ 0 w 10000"/>
                <a:gd name="connsiteY3" fmla="*/ 1951 h 10000"/>
                <a:gd name="connsiteX4" fmla="*/ 0 w 10000"/>
                <a:gd name="connsiteY4" fmla="*/ 10000 h 10000"/>
                <a:gd name="connsiteX0" fmla="*/ 0 w 10000"/>
                <a:gd name="connsiteY0" fmla="*/ 8341 h 8341"/>
                <a:gd name="connsiteX1" fmla="*/ 10000 w 10000"/>
                <a:gd name="connsiteY1" fmla="*/ 8341 h 8341"/>
                <a:gd name="connsiteX2" fmla="*/ 5819 w 10000"/>
                <a:gd name="connsiteY2" fmla="*/ 0 h 8341"/>
                <a:gd name="connsiteX3" fmla="*/ 0 w 10000"/>
                <a:gd name="connsiteY3" fmla="*/ 292 h 8341"/>
                <a:gd name="connsiteX4" fmla="*/ 0 w 10000"/>
                <a:gd name="connsiteY4" fmla="*/ 8341 h 8341"/>
                <a:gd name="connsiteX0" fmla="*/ 0 w 10000"/>
                <a:gd name="connsiteY0" fmla="*/ 9766 h 9766"/>
                <a:gd name="connsiteX1" fmla="*/ 10000 w 10000"/>
                <a:gd name="connsiteY1" fmla="*/ 9766 h 9766"/>
                <a:gd name="connsiteX2" fmla="*/ 5969 w 10000"/>
                <a:gd name="connsiteY2" fmla="*/ 0 h 9766"/>
                <a:gd name="connsiteX3" fmla="*/ 0 w 10000"/>
                <a:gd name="connsiteY3" fmla="*/ 116 h 9766"/>
                <a:gd name="connsiteX4" fmla="*/ 0 w 10000"/>
                <a:gd name="connsiteY4" fmla="*/ 9766 h 9766"/>
                <a:gd name="connsiteX0" fmla="*/ 0 w 10000"/>
                <a:gd name="connsiteY0" fmla="*/ 9881 h 9881"/>
                <a:gd name="connsiteX1" fmla="*/ 10000 w 10000"/>
                <a:gd name="connsiteY1" fmla="*/ 9881 h 9881"/>
                <a:gd name="connsiteX2" fmla="*/ 6069 w 10000"/>
                <a:gd name="connsiteY2" fmla="*/ 121 h 9881"/>
                <a:gd name="connsiteX3" fmla="*/ 0 w 10000"/>
                <a:gd name="connsiteY3" fmla="*/ 0 h 9881"/>
                <a:gd name="connsiteX4" fmla="*/ 0 w 10000"/>
                <a:gd name="connsiteY4" fmla="*/ 9881 h 9881"/>
                <a:gd name="connsiteX0" fmla="*/ 0 w 10000"/>
                <a:gd name="connsiteY0" fmla="*/ 10120 h 10120"/>
                <a:gd name="connsiteX1" fmla="*/ 10000 w 10000"/>
                <a:gd name="connsiteY1" fmla="*/ 10120 h 10120"/>
                <a:gd name="connsiteX2" fmla="*/ 6069 w 10000"/>
                <a:gd name="connsiteY2" fmla="*/ 0 h 10120"/>
                <a:gd name="connsiteX3" fmla="*/ 0 w 10000"/>
                <a:gd name="connsiteY3" fmla="*/ 120 h 10120"/>
                <a:gd name="connsiteX4" fmla="*/ 0 w 10000"/>
                <a:gd name="connsiteY4" fmla="*/ 10120 h 10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120">
                  <a:moveTo>
                    <a:pt x="0" y="10120"/>
                  </a:moveTo>
                  <a:lnTo>
                    <a:pt x="10000" y="10120"/>
                  </a:lnTo>
                  <a:lnTo>
                    <a:pt x="6069" y="0"/>
                  </a:lnTo>
                  <a:lnTo>
                    <a:pt x="0" y="120"/>
                  </a:lnTo>
                  <a:lnTo>
                    <a:pt x="0" y="1012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ource Sans Pro" charset="0"/>
              </a:endParaRPr>
            </a:p>
          </p:txBody>
        </p:sp>
        <p:sp>
          <p:nvSpPr>
            <p:cNvPr id="26" name="Freeform 33">
              <a:extLst>
                <a:ext uri="{FF2B5EF4-FFF2-40B4-BE49-F238E27FC236}">
                  <a16:creationId xmlns:a16="http://schemas.microsoft.com/office/drawing/2014/main" id="{F50420D3-7AFD-8949-8705-B2F5A9BBB6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1436" y="3297300"/>
              <a:ext cx="352330" cy="641823"/>
            </a:xfrm>
            <a:custGeom>
              <a:avLst/>
              <a:gdLst>
                <a:gd name="T0" fmla="*/ 0 w 314"/>
                <a:gd name="T1" fmla="*/ 286 h 572"/>
                <a:gd name="T2" fmla="*/ 314 w 314"/>
                <a:gd name="T3" fmla="*/ 0 h 572"/>
                <a:gd name="T4" fmla="*/ 314 w 314"/>
                <a:gd name="T5" fmla="*/ 286 h 572"/>
                <a:gd name="T6" fmla="*/ 314 w 314"/>
                <a:gd name="T7" fmla="*/ 572 h 572"/>
                <a:gd name="T8" fmla="*/ 0 w 314"/>
                <a:gd name="T9" fmla="*/ 286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4" h="572">
                  <a:moveTo>
                    <a:pt x="0" y="286"/>
                  </a:moveTo>
                  <a:lnTo>
                    <a:pt x="314" y="0"/>
                  </a:lnTo>
                  <a:lnTo>
                    <a:pt x="314" y="286"/>
                  </a:lnTo>
                  <a:lnTo>
                    <a:pt x="314" y="572"/>
                  </a:lnTo>
                  <a:lnTo>
                    <a:pt x="0" y="28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ource Sans Pro" charset="0"/>
              </a:endParaRPr>
            </a:p>
          </p:txBody>
        </p:sp>
      </p:grpSp>
      <p:sp>
        <p:nvSpPr>
          <p:cNvPr id="50" name="Freeform 49">
            <a:extLst>
              <a:ext uri="{FF2B5EF4-FFF2-40B4-BE49-F238E27FC236}">
                <a16:creationId xmlns:a16="http://schemas.microsoft.com/office/drawing/2014/main" id="{1B1B0B5F-C105-5E4C-BFF3-D8B976C6F00D}"/>
              </a:ext>
            </a:extLst>
          </p:cNvPr>
          <p:cNvSpPr/>
          <p:nvPr/>
        </p:nvSpPr>
        <p:spPr>
          <a:xfrm rot="5400000" flipH="1">
            <a:off x="7201932" y="2943861"/>
            <a:ext cx="2797902" cy="248416"/>
          </a:xfrm>
          <a:custGeom>
            <a:avLst/>
            <a:gdLst>
              <a:gd name="connsiteX0" fmla="*/ 2985327 w 2985327"/>
              <a:gd name="connsiteY0" fmla="*/ 0 h 265057"/>
              <a:gd name="connsiteX1" fmla="*/ 1668975 w 2985327"/>
              <a:gd name="connsiteY1" fmla="*/ 0 h 265057"/>
              <a:gd name="connsiteX2" fmla="*/ 1574908 w 2985327"/>
              <a:gd name="connsiteY2" fmla="*/ 0 h 265057"/>
              <a:gd name="connsiteX3" fmla="*/ 0 w 2985327"/>
              <a:gd name="connsiteY3" fmla="*/ 0 h 265057"/>
              <a:gd name="connsiteX4" fmla="*/ 0 w 2985327"/>
              <a:gd name="connsiteY4" fmla="*/ 265057 h 265057"/>
              <a:gd name="connsiteX5" fmla="*/ 1668975 w 2985327"/>
              <a:gd name="connsiteY5" fmla="*/ 265057 h 265057"/>
              <a:gd name="connsiteX6" fmla="*/ 1668975 w 2985327"/>
              <a:gd name="connsiteY6" fmla="*/ 265054 h 265057"/>
              <a:gd name="connsiteX7" fmla="*/ 2726535 w 2985327"/>
              <a:gd name="connsiteY7" fmla="*/ 265057 h 265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85327" h="265057">
                <a:moveTo>
                  <a:pt x="2985327" y="0"/>
                </a:moveTo>
                <a:lnTo>
                  <a:pt x="1668975" y="0"/>
                </a:lnTo>
                <a:lnTo>
                  <a:pt x="1574908" y="0"/>
                </a:lnTo>
                <a:lnTo>
                  <a:pt x="0" y="0"/>
                </a:lnTo>
                <a:lnTo>
                  <a:pt x="0" y="265057"/>
                </a:lnTo>
                <a:lnTo>
                  <a:pt x="1668975" y="265057"/>
                </a:lnTo>
                <a:lnTo>
                  <a:pt x="1668975" y="265054"/>
                </a:lnTo>
                <a:lnTo>
                  <a:pt x="2726535" y="265057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B3A3B499-D2B0-474A-ABCF-954B42A26FE8}"/>
              </a:ext>
            </a:extLst>
          </p:cNvPr>
          <p:cNvGrpSpPr/>
          <p:nvPr/>
        </p:nvGrpSpPr>
        <p:grpSpPr>
          <a:xfrm>
            <a:off x="8476675" y="1491385"/>
            <a:ext cx="1230432" cy="601528"/>
            <a:chOff x="6108479" y="1592581"/>
            <a:chExt cx="1312856" cy="641823"/>
          </a:xfrm>
        </p:grpSpPr>
        <p:sp>
          <p:nvSpPr>
            <p:cNvPr id="42" name="Freeform 31">
              <a:extLst>
                <a:ext uri="{FF2B5EF4-FFF2-40B4-BE49-F238E27FC236}">
                  <a16:creationId xmlns:a16="http://schemas.microsoft.com/office/drawing/2014/main" id="{0FC6DDB6-1C5B-8B44-A520-9B42E53BCDC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108479" y="1782290"/>
              <a:ext cx="960526" cy="261911"/>
            </a:xfrm>
            <a:custGeom>
              <a:avLst/>
              <a:gdLst>
                <a:gd name="T0" fmla="*/ 0 w 565"/>
                <a:gd name="T1" fmla="*/ 290 h 290"/>
                <a:gd name="T2" fmla="*/ 565 w 565"/>
                <a:gd name="T3" fmla="*/ 290 h 290"/>
                <a:gd name="T4" fmla="*/ 275 w 565"/>
                <a:gd name="T5" fmla="*/ 0 h 290"/>
                <a:gd name="T6" fmla="*/ 0 w 565"/>
                <a:gd name="T7" fmla="*/ 0 h 290"/>
                <a:gd name="T8" fmla="*/ 0 w 565"/>
                <a:gd name="T9" fmla="*/ 290 h 290"/>
                <a:gd name="connsiteX0" fmla="*/ 0 w 10000"/>
                <a:gd name="connsiteY0" fmla="*/ 10000 h 10000"/>
                <a:gd name="connsiteX1" fmla="*/ 10000 w 10000"/>
                <a:gd name="connsiteY1" fmla="*/ 10000 h 10000"/>
                <a:gd name="connsiteX2" fmla="*/ 4867 w 10000"/>
                <a:gd name="connsiteY2" fmla="*/ 0 h 10000"/>
                <a:gd name="connsiteX3" fmla="*/ 0 w 10000"/>
                <a:gd name="connsiteY3" fmla="*/ 1951 h 10000"/>
                <a:gd name="connsiteX4" fmla="*/ 0 w 10000"/>
                <a:gd name="connsiteY4" fmla="*/ 10000 h 10000"/>
                <a:gd name="connsiteX0" fmla="*/ 0 w 10000"/>
                <a:gd name="connsiteY0" fmla="*/ 8341 h 8341"/>
                <a:gd name="connsiteX1" fmla="*/ 10000 w 10000"/>
                <a:gd name="connsiteY1" fmla="*/ 8341 h 8341"/>
                <a:gd name="connsiteX2" fmla="*/ 5819 w 10000"/>
                <a:gd name="connsiteY2" fmla="*/ 0 h 8341"/>
                <a:gd name="connsiteX3" fmla="*/ 0 w 10000"/>
                <a:gd name="connsiteY3" fmla="*/ 292 h 8341"/>
                <a:gd name="connsiteX4" fmla="*/ 0 w 10000"/>
                <a:gd name="connsiteY4" fmla="*/ 8341 h 8341"/>
                <a:gd name="connsiteX0" fmla="*/ 0 w 10000"/>
                <a:gd name="connsiteY0" fmla="*/ 9766 h 9766"/>
                <a:gd name="connsiteX1" fmla="*/ 10000 w 10000"/>
                <a:gd name="connsiteY1" fmla="*/ 9766 h 9766"/>
                <a:gd name="connsiteX2" fmla="*/ 5969 w 10000"/>
                <a:gd name="connsiteY2" fmla="*/ 0 h 9766"/>
                <a:gd name="connsiteX3" fmla="*/ 0 w 10000"/>
                <a:gd name="connsiteY3" fmla="*/ 116 h 9766"/>
                <a:gd name="connsiteX4" fmla="*/ 0 w 10000"/>
                <a:gd name="connsiteY4" fmla="*/ 9766 h 9766"/>
                <a:gd name="connsiteX0" fmla="*/ 0 w 10000"/>
                <a:gd name="connsiteY0" fmla="*/ 9881 h 9881"/>
                <a:gd name="connsiteX1" fmla="*/ 10000 w 10000"/>
                <a:gd name="connsiteY1" fmla="*/ 9881 h 9881"/>
                <a:gd name="connsiteX2" fmla="*/ 6069 w 10000"/>
                <a:gd name="connsiteY2" fmla="*/ 121 h 9881"/>
                <a:gd name="connsiteX3" fmla="*/ 0 w 10000"/>
                <a:gd name="connsiteY3" fmla="*/ 0 h 9881"/>
                <a:gd name="connsiteX4" fmla="*/ 0 w 10000"/>
                <a:gd name="connsiteY4" fmla="*/ 9881 h 9881"/>
                <a:gd name="connsiteX0" fmla="*/ 0 w 10000"/>
                <a:gd name="connsiteY0" fmla="*/ 10120 h 10120"/>
                <a:gd name="connsiteX1" fmla="*/ 10000 w 10000"/>
                <a:gd name="connsiteY1" fmla="*/ 10120 h 10120"/>
                <a:gd name="connsiteX2" fmla="*/ 6069 w 10000"/>
                <a:gd name="connsiteY2" fmla="*/ 0 h 10120"/>
                <a:gd name="connsiteX3" fmla="*/ 0 w 10000"/>
                <a:gd name="connsiteY3" fmla="*/ 120 h 10120"/>
                <a:gd name="connsiteX4" fmla="*/ 0 w 10000"/>
                <a:gd name="connsiteY4" fmla="*/ 10120 h 10120"/>
                <a:gd name="connsiteX0" fmla="*/ 0 w 15151"/>
                <a:gd name="connsiteY0" fmla="*/ 10120 h 10120"/>
                <a:gd name="connsiteX1" fmla="*/ 15151 w 15151"/>
                <a:gd name="connsiteY1" fmla="*/ 10120 h 10120"/>
                <a:gd name="connsiteX2" fmla="*/ 6069 w 15151"/>
                <a:gd name="connsiteY2" fmla="*/ 0 h 10120"/>
                <a:gd name="connsiteX3" fmla="*/ 0 w 15151"/>
                <a:gd name="connsiteY3" fmla="*/ 120 h 10120"/>
                <a:gd name="connsiteX4" fmla="*/ 0 w 15151"/>
                <a:gd name="connsiteY4" fmla="*/ 10120 h 10120"/>
                <a:gd name="connsiteX0" fmla="*/ 0 w 15151"/>
                <a:gd name="connsiteY0" fmla="*/ 10120 h 10120"/>
                <a:gd name="connsiteX1" fmla="*/ 15151 w 15151"/>
                <a:gd name="connsiteY1" fmla="*/ 10120 h 10120"/>
                <a:gd name="connsiteX2" fmla="*/ 10769 w 15151"/>
                <a:gd name="connsiteY2" fmla="*/ 0 h 10120"/>
                <a:gd name="connsiteX3" fmla="*/ 0 w 15151"/>
                <a:gd name="connsiteY3" fmla="*/ 120 h 10120"/>
                <a:gd name="connsiteX4" fmla="*/ 0 w 15151"/>
                <a:gd name="connsiteY4" fmla="*/ 10120 h 10120"/>
                <a:gd name="connsiteX0" fmla="*/ 0 w 15151"/>
                <a:gd name="connsiteY0" fmla="*/ 10000 h 10000"/>
                <a:gd name="connsiteX1" fmla="*/ 15151 w 15151"/>
                <a:gd name="connsiteY1" fmla="*/ 10000 h 10000"/>
                <a:gd name="connsiteX2" fmla="*/ 11091 w 15151"/>
                <a:gd name="connsiteY2" fmla="*/ 36 h 10000"/>
                <a:gd name="connsiteX3" fmla="*/ 0 w 15151"/>
                <a:gd name="connsiteY3" fmla="*/ 0 h 10000"/>
                <a:gd name="connsiteX4" fmla="*/ 0 w 15151"/>
                <a:gd name="connsiteY4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51" h="10000">
                  <a:moveTo>
                    <a:pt x="0" y="10000"/>
                  </a:moveTo>
                  <a:lnTo>
                    <a:pt x="15151" y="10000"/>
                  </a:lnTo>
                  <a:lnTo>
                    <a:pt x="11091" y="36"/>
                  </a:lnTo>
                  <a:lnTo>
                    <a:pt x="0" y="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ource Sans Pro" charset="0"/>
              </a:endParaRPr>
            </a:p>
          </p:txBody>
        </p:sp>
        <p:sp>
          <p:nvSpPr>
            <p:cNvPr id="43" name="Freeform 33">
              <a:extLst>
                <a:ext uri="{FF2B5EF4-FFF2-40B4-BE49-F238E27FC236}">
                  <a16:creationId xmlns:a16="http://schemas.microsoft.com/office/drawing/2014/main" id="{33E1F4A2-5D88-DD44-845E-8A15F3DA59F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7069005" y="1592581"/>
              <a:ext cx="352330" cy="641823"/>
            </a:xfrm>
            <a:custGeom>
              <a:avLst/>
              <a:gdLst>
                <a:gd name="T0" fmla="*/ 0 w 314"/>
                <a:gd name="T1" fmla="*/ 286 h 572"/>
                <a:gd name="T2" fmla="*/ 314 w 314"/>
                <a:gd name="T3" fmla="*/ 0 h 572"/>
                <a:gd name="T4" fmla="*/ 314 w 314"/>
                <a:gd name="T5" fmla="*/ 286 h 572"/>
                <a:gd name="T6" fmla="*/ 314 w 314"/>
                <a:gd name="T7" fmla="*/ 572 h 572"/>
                <a:gd name="T8" fmla="*/ 0 w 314"/>
                <a:gd name="T9" fmla="*/ 286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4" h="572">
                  <a:moveTo>
                    <a:pt x="0" y="286"/>
                  </a:moveTo>
                  <a:lnTo>
                    <a:pt x="314" y="0"/>
                  </a:lnTo>
                  <a:lnTo>
                    <a:pt x="314" y="286"/>
                  </a:lnTo>
                  <a:lnTo>
                    <a:pt x="314" y="572"/>
                  </a:lnTo>
                  <a:lnTo>
                    <a:pt x="0" y="28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ource Sans Pro" charset="0"/>
              </a:endParaRPr>
            </a:p>
          </p:txBody>
        </p:sp>
      </p:grpSp>
      <p:sp>
        <p:nvSpPr>
          <p:cNvPr id="51" name="Freeform 50">
            <a:extLst>
              <a:ext uri="{FF2B5EF4-FFF2-40B4-BE49-F238E27FC236}">
                <a16:creationId xmlns:a16="http://schemas.microsoft.com/office/drawing/2014/main" id="{EFBABB73-12F1-FB4B-AA8E-9A8920FD96D3}"/>
              </a:ext>
            </a:extLst>
          </p:cNvPr>
          <p:cNvSpPr/>
          <p:nvPr/>
        </p:nvSpPr>
        <p:spPr>
          <a:xfrm rot="16200000">
            <a:off x="6961224" y="3448053"/>
            <a:ext cx="2064517" cy="229664"/>
          </a:xfrm>
          <a:custGeom>
            <a:avLst/>
            <a:gdLst>
              <a:gd name="connsiteX0" fmla="*/ 2382675 w 2382675"/>
              <a:gd name="connsiteY0" fmla="*/ 0 h 265057"/>
              <a:gd name="connsiteX1" fmla="*/ 1066322 w 2382675"/>
              <a:gd name="connsiteY1" fmla="*/ 0 h 265057"/>
              <a:gd name="connsiteX2" fmla="*/ 972256 w 2382675"/>
              <a:gd name="connsiteY2" fmla="*/ 0 h 265057"/>
              <a:gd name="connsiteX3" fmla="*/ 0 w 2382675"/>
              <a:gd name="connsiteY3" fmla="*/ 0 h 265057"/>
              <a:gd name="connsiteX4" fmla="*/ 0 w 2382675"/>
              <a:gd name="connsiteY4" fmla="*/ 265057 h 265057"/>
              <a:gd name="connsiteX5" fmla="*/ 1066322 w 2382675"/>
              <a:gd name="connsiteY5" fmla="*/ 265057 h 265057"/>
              <a:gd name="connsiteX6" fmla="*/ 1066322 w 2382675"/>
              <a:gd name="connsiteY6" fmla="*/ 265054 h 265057"/>
              <a:gd name="connsiteX7" fmla="*/ 2123883 w 2382675"/>
              <a:gd name="connsiteY7" fmla="*/ 265057 h 265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82675" h="265057">
                <a:moveTo>
                  <a:pt x="2382675" y="0"/>
                </a:moveTo>
                <a:lnTo>
                  <a:pt x="1066322" y="0"/>
                </a:lnTo>
                <a:lnTo>
                  <a:pt x="972256" y="0"/>
                </a:lnTo>
                <a:lnTo>
                  <a:pt x="0" y="0"/>
                </a:lnTo>
                <a:lnTo>
                  <a:pt x="0" y="265057"/>
                </a:lnTo>
                <a:lnTo>
                  <a:pt x="1066322" y="265057"/>
                </a:lnTo>
                <a:lnTo>
                  <a:pt x="1066322" y="265054"/>
                </a:lnTo>
                <a:lnTo>
                  <a:pt x="2123883" y="265057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87F04C2-84F6-F349-998C-C5024B238EB2}"/>
              </a:ext>
            </a:extLst>
          </p:cNvPr>
          <p:cNvGrpSpPr/>
          <p:nvPr/>
        </p:nvGrpSpPr>
        <p:grpSpPr>
          <a:xfrm>
            <a:off x="7289030" y="2354316"/>
            <a:ext cx="819598" cy="556121"/>
            <a:chOff x="4081436" y="3297300"/>
            <a:chExt cx="945904" cy="641823"/>
          </a:xfrm>
        </p:grpSpPr>
        <p:sp>
          <p:nvSpPr>
            <p:cNvPr id="37" name="Freeform 31">
              <a:extLst>
                <a:ext uri="{FF2B5EF4-FFF2-40B4-BE49-F238E27FC236}">
                  <a16:creationId xmlns:a16="http://schemas.microsoft.com/office/drawing/2014/main" id="{30578DE9-9CB9-BF41-8ADB-516C08BAF9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3371" y="3488859"/>
              <a:ext cx="633969" cy="265054"/>
            </a:xfrm>
            <a:custGeom>
              <a:avLst/>
              <a:gdLst>
                <a:gd name="T0" fmla="*/ 0 w 565"/>
                <a:gd name="T1" fmla="*/ 290 h 290"/>
                <a:gd name="T2" fmla="*/ 565 w 565"/>
                <a:gd name="T3" fmla="*/ 290 h 290"/>
                <a:gd name="T4" fmla="*/ 275 w 565"/>
                <a:gd name="T5" fmla="*/ 0 h 290"/>
                <a:gd name="T6" fmla="*/ 0 w 565"/>
                <a:gd name="T7" fmla="*/ 0 h 290"/>
                <a:gd name="T8" fmla="*/ 0 w 565"/>
                <a:gd name="T9" fmla="*/ 290 h 290"/>
                <a:gd name="connsiteX0" fmla="*/ 0 w 10000"/>
                <a:gd name="connsiteY0" fmla="*/ 10000 h 10000"/>
                <a:gd name="connsiteX1" fmla="*/ 10000 w 10000"/>
                <a:gd name="connsiteY1" fmla="*/ 10000 h 10000"/>
                <a:gd name="connsiteX2" fmla="*/ 4867 w 10000"/>
                <a:gd name="connsiteY2" fmla="*/ 0 h 10000"/>
                <a:gd name="connsiteX3" fmla="*/ 0 w 10000"/>
                <a:gd name="connsiteY3" fmla="*/ 1951 h 10000"/>
                <a:gd name="connsiteX4" fmla="*/ 0 w 10000"/>
                <a:gd name="connsiteY4" fmla="*/ 10000 h 10000"/>
                <a:gd name="connsiteX0" fmla="*/ 0 w 10000"/>
                <a:gd name="connsiteY0" fmla="*/ 8341 h 8341"/>
                <a:gd name="connsiteX1" fmla="*/ 10000 w 10000"/>
                <a:gd name="connsiteY1" fmla="*/ 8341 h 8341"/>
                <a:gd name="connsiteX2" fmla="*/ 5819 w 10000"/>
                <a:gd name="connsiteY2" fmla="*/ 0 h 8341"/>
                <a:gd name="connsiteX3" fmla="*/ 0 w 10000"/>
                <a:gd name="connsiteY3" fmla="*/ 292 h 8341"/>
                <a:gd name="connsiteX4" fmla="*/ 0 w 10000"/>
                <a:gd name="connsiteY4" fmla="*/ 8341 h 8341"/>
                <a:gd name="connsiteX0" fmla="*/ 0 w 10000"/>
                <a:gd name="connsiteY0" fmla="*/ 9766 h 9766"/>
                <a:gd name="connsiteX1" fmla="*/ 10000 w 10000"/>
                <a:gd name="connsiteY1" fmla="*/ 9766 h 9766"/>
                <a:gd name="connsiteX2" fmla="*/ 5969 w 10000"/>
                <a:gd name="connsiteY2" fmla="*/ 0 h 9766"/>
                <a:gd name="connsiteX3" fmla="*/ 0 w 10000"/>
                <a:gd name="connsiteY3" fmla="*/ 116 h 9766"/>
                <a:gd name="connsiteX4" fmla="*/ 0 w 10000"/>
                <a:gd name="connsiteY4" fmla="*/ 9766 h 9766"/>
                <a:gd name="connsiteX0" fmla="*/ 0 w 10000"/>
                <a:gd name="connsiteY0" fmla="*/ 9881 h 9881"/>
                <a:gd name="connsiteX1" fmla="*/ 10000 w 10000"/>
                <a:gd name="connsiteY1" fmla="*/ 9881 h 9881"/>
                <a:gd name="connsiteX2" fmla="*/ 6069 w 10000"/>
                <a:gd name="connsiteY2" fmla="*/ 121 h 9881"/>
                <a:gd name="connsiteX3" fmla="*/ 0 w 10000"/>
                <a:gd name="connsiteY3" fmla="*/ 0 h 9881"/>
                <a:gd name="connsiteX4" fmla="*/ 0 w 10000"/>
                <a:gd name="connsiteY4" fmla="*/ 9881 h 9881"/>
                <a:gd name="connsiteX0" fmla="*/ 0 w 10000"/>
                <a:gd name="connsiteY0" fmla="*/ 10120 h 10120"/>
                <a:gd name="connsiteX1" fmla="*/ 10000 w 10000"/>
                <a:gd name="connsiteY1" fmla="*/ 10120 h 10120"/>
                <a:gd name="connsiteX2" fmla="*/ 6069 w 10000"/>
                <a:gd name="connsiteY2" fmla="*/ 0 h 10120"/>
                <a:gd name="connsiteX3" fmla="*/ 0 w 10000"/>
                <a:gd name="connsiteY3" fmla="*/ 120 h 10120"/>
                <a:gd name="connsiteX4" fmla="*/ 0 w 10000"/>
                <a:gd name="connsiteY4" fmla="*/ 10120 h 10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120">
                  <a:moveTo>
                    <a:pt x="0" y="10120"/>
                  </a:moveTo>
                  <a:lnTo>
                    <a:pt x="10000" y="10120"/>
                  </a:lnTo>
                  <a:lnTo>
                    <a:pt x="6069" y="0"/>
                  </a:lnTo>
                  <a:lnTo>
                    <a:pt x="0" y="120"/>
                  </a:lnTo>
                  <a:lnTo>
                    <a:pt x="0" y="1012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ource Sans Pro" charset="0"/>
              </a:endParaRPr>
            </a:p>
          </p:txBody>
        </p:sp>
        <p:sp>
          <p:nvSpPr>
            <p:cNvPr id="38" name="Freeform 33">
              <a:extLst>
                <a:ext uri="{FF2B5EF4-FFF2-40B4-BE49-F238E27FC236}">
                  <a16:creationId xmlns:a16="http://schemas.microsoft.com/office/drawing/2014/main" id="{CDCD5660-9C38-F34A-9531-6B8B08B8D6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1436" y="3297300"/>
              <a:ext cx="352330" cy="641823"/>
            </a:xfrm>
            <a:custGeom>
              <a:avLst/>
              <a:gdLst>
                <a:gd name="T0" fmla="*/ 0 w 314"/>
                <a:gd name="T1" fmla="*/ 286 h 572"/>
                <a:gd name="T2" fmla="*/ 314 w 314"/>
                <a:gd name="T3" fmla="*/ 0 h 572"/>
                <a:gd name="T4" fmla="*/ 314 w 314"/>
                <a:gd name="T5" fmla="*/ 286 h 572"/>
                <a:gd name="T6" fmla="*/ 314 w 314"/>
                <a:gd name="T7" fmla="*/ 572 h 572"/>
                <a:gd name="T8" fmla="*/ 0 w 314"/>
                <a:gd name="T9" fmla="*/ 286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4" h="572">
                  <a:moveTo>
                    <a:pt x="0" y="286"/>
                  </a:moveTo>
                  <a:lnTo>
                    <a:pt x="314" y="0"/>
                  </a:lnTo>
                  <a:lnTo>
                    <a:pt x="314" y="286"/>
                  </a:lnTo>
                  <a:lnTo>
                    <a:pt x="314" y="572"/>
                  </a:lnTo>
                  <a:lnTo>
                    <a:pt x="0" y="28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ource Sans Pro" charset="0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36B90C9B-FC62-6B4F-9FE0-BE2122EE4C95}"/>
              </a:ext>
            </a:extLst>
          </p:cNvPr>
          <p:cNvSpPr txBox="1"/>
          <p:nvPr/>
        </p:nvSpPr>
        <p:spPr>
          <a:xfrm>
            <a:off x="6736034" y="6169814"/>
            <a:ext cx="38222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/>
              <a:t>PhD and Technical students leaving CERN</a:t>
            </a:r>
          </a:p>
        </p:txBody>
      </p:sp>
      <p:graphicFrame>
        <p:nvGraphicFramePr>
          <p:cNvPr id="34" name="Chart 33">
            <a:extLst>
              <a:ext uri="{FF2B5EF4-FFF2-40B4-BE49-F238E27FC236}">
                <a16:creationId xmlns:a16="http://schemas.microsoft.com/office/drawing/2014/main" id="{4083DCA7-9F7A-B544-A1ED-1E190C5CB47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84122651"/>
              </p:ext>
            </p:extLst>
          </p:nvPr>
        </p:nvGraphicFramePr>
        <p:xfrm>
          <a:off x="615409" y="2099160"/>
          <a:ext cx="5390308" cy="34949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F9B96EE0-A889-5140-AC78-29EE0B18D996}"/>
              </a:ext>
            </a:extLst>
          </p:cNvPr>
          <p:cNvSpPr txBox="1"/>
          <p:nvPr/>
        </p:nvSpPr>
        <p:spPr>
          <a:xfrm>
            <a:off x="2090692" y="2235097"/>
            <a:ext cx="28856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b="1" dirty="0"/>
              <a:t>27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F8EB1B3-3FE9-FB42-AF4B-4FE17ACE63AF}"/>
              </a:ext>
            </a:extLst>
          </p:cNvPr>
          <p:cNvSpPr txBox="1"/>
          <p:nvPr/>
        </p:nvSpPr>
        <p:spPr>
          <a:xfrm>
            <a:off x="4144631" y="4193334"/>
            <a:ext cx="28856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b="1" dirty="0"/>
              <a:t>65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96347F0-FDFF-4948-BACB-05619D880E21}"/>
              </a:ext>
            </a:extLst>
          </p:cNvPr>
          <p:cNvSpPr txBox="1"/>
          <p:nvPr/>
        </p:nvSpPr>
        <p:spPr>
          <a:xfrm>
            <a:off x="596392" y="5319791"/>
            <a:ext cx="37702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/>
              <a:t>age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23DF7F2-CA0F-3A49-9222-34D0CEA3F786}"/>
              </a:ext>
            </a:extLst>
          </p:cNvPr>
          <p:cNvSpPr txBox="1"/>
          <p:nvPr/>
        </p:nvSpPr>
        <p:spPr>
          <a:xfrm>
            <a:off x="614159" y="1646417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>
                <a:solidFill>
                  <a:schemeClr val="accent4"/>
                </a:solidFill>
              </a:rPr>
              <a:t>Number </a:t>
            </a:r>
            <a:br>
              <a:rPr lang="en-US" sz="900">
                <a:solidFill>
                  <a:schemeClr val="accent4"/>
                </a:solidFill>
              </a:rPr>
            </a:br>
            <a:r>
              <a:rPr lang="en-US" sz="900">
                <a:solidFill>
                  <a:schemeClr val="accent4"/>
                </a:solidFill>
              </a:rPr>
              <a:t>of Persons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6984863-39F1-614A-BBF3-25EFF5B1DE17}"/>
              </a:ext>
            </a:extLst>
          </p:cNvPr>
          <p:cNvSpPr txBox="1"/>
          <p:nvPr/>
        </p:nvSpPr>
        <p:spPr>
          <a:xfrm>
            <a:off x="696000" y="5716482"/>
            <a:ext cx="540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i="1" dirty="0">
                <a:ea typeface="ＭＳ Ｐゴシック" pitchFamily="-112" charset="-128"/>
                <a:cs typeface="Arial" pitchFamily="34" charset="0"/>
              </a:rPr>
              <a:t>Age Distribution of Scientists working at CERN </a:t>
            </a:r>
          </a:p>
          <a:p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D33F151-F156-6349-812B-EF6F3861EF21}"/>
              </a:ext>
            </a:extLst>
          </p:cNvPr>
          <p:cNvCxnSpPr/>
          <p:nvPr/>
        </p:nvCxnSpPr>
        <p:spPr>
          <a:xfrm>
            <a:off x="2144389" y="2388985"/>
            <a:ext cx="0" cy="2930806"/>
          </a:xfrm>
          <a:prstGeom prst="line">
            <a:avLst/>
          </a:prstGeom>
          <a:ln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FAF6CCF-9D2D-2042-995F-19818448BE69}"/>
              </a:ext>
            </a:extLst>
          </p:cNvPr>
          <p:cNvCxnSpPr/>
          <p:nvPr/>
        </p:nvCxnSpPr>
        <p:spPr>
          <a:xfrm>
            <a:off x="4191674" y="4397019"/>
            <a:ext cx="0" cy="91468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Picture 43">
            <a:extLst>
              <a:ext uri="{FF2B5EF4-FFF2-40B4-BE49-F238E27FC236}">
                <a16:creationId xmlns:a16="http://schemas.microsoft.com/office/drawing/2014/main" id="{A3451E18-5F9B-D44B-9E21-BCE800C6CE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262" y="5110245"/>
            <a:ext cx="285668" cy="207403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84A9DF28-E2D7-E446-B37D-3D739EA283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0573" y="4884650"/>
            <a:ext cx="530635" cy="432998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0F6289BA-AAF1-C64D-972D-C4E5B99738F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19100" y="4722299"/>
            <a:ext cx="515690" cy="595349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5D84CA29-02E5-F74C-8EBD-2A2439E4662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39146" y="4801036"/>
            <a:ext cx="410009" cy="516612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DD118EEC-6C63-F643-84E9-92AD61233A5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96719" y="4784902"/>
            <a:ext cx="557334" cy="532746"/>
          </a:xfrm>
          <a:prstGeom prst="rect">
            <a:avLst/>
          </a:prstGeom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id="{EC8D06ED-4275-4349-A7A9-C8928093885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67207" y="4214357"/>
            <a:ext cx="455584" cy="531515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4E5925F1-AF91-2749-B722-7B4AE01FCFB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730570" y="4548239"/>
            <a:ext cx="573618" cy="1633481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AC6F8854-16C3-234A-A9C2-E17A6CA30B3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862721" y="4595144"/>
            <a:ext cx="751412" cy="1547264"/>
          </a:xfrm>
          <a:prstGeom prst="rect">
            <a:avLst/>
          </a:prstGeom>
        </p:spPr>
      </p:pic>
      <p:grpSp>
        <p:nvGrpSpPr>
          <p:cNvPr id="75" name="Group 74">
            <a:extLst>
              <a:ext uri="{FF2B5EF4-FFF2-40B4-BE49-F238E27FC236}">
                <a16:creationId xmlns:a16="http://schemas.microsoft.com/office/drawing/2014/main" id="{A53D60C6-E12E-574B-9534-C4B135C89655}"/>
              </a:ext>
            </a:extLst>
          </p:cNvPr>
          <p:cNvGrpSpPr/>
          <p:nvPr/>
        </p:nvGrpSpPr>
        <p:grpSpPr>
          <a:xfrm>
            <a:off x="9229725" y="3168626"/>
            <a:ext cx="2458002" cy="1361690"/>
            <a:chOff x="8970083" y="3433912"/>
            <a:chExt cx="2458002" cy="1361690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55C48610-6EF8-0046-8B1E-BE11DFB3C9B6}"/>
                </a:ext>
              </a:extLst>
            </p:cNvPr>
            <p:cNvSpPr txBox="1"/>
            <p:nvPr/>
          </p:nvSpPr>
          <p:spPr>
            <a:xfrm>
              <a:off x="8970083" y="4210827"/>
              <a:ext cx="245800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600" b="1"/>
                <a:t>36% </a:t>
              </a:r>
              <a:endParaRPr lang="en-US" sz="1600" b="1"/>
            </a:p>
            <a:p>
              <a:pPr algn="ctr"/>
              <a:r>
                <a:rPr lang="fr-CH" sz="1600"/>
                <a:t>Academia or </a:t>
              </a:r>
              <a:r>
                <a:rPr lang="fr-CH" sz="1600" err="1"/>
                <a:t>Research</a:t>
              </a:r>
              <a:endParaRPr lang="en-US" sz="1600"/>
            </a:p>
          </p:txBody>
        </p:sp>
        <p:pic>
          <p:nvPicPr>
            <p:cNvPr id="74" name="Picture 73">
              <a:extLst>
                <a:ext uri="{FF2B5EF4-FFF2-40B4-BE49-F238E27FC236}">
                  <a16:creationId xmlns:a16="http://schemas.microsoft.com/office/drawing/2014/main" id="{6EB51E5C-AC1B-D949-A767-102EA3283E8D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98879" y="3433912"/>
              <a:ext cx="1199617" cy="766369"/>
            </a:xfrm>
            <a:prstGeom prst="rect">
              <a:avLst/>
            </a:prstGeom>
          </p:spPr>
        </p:pic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9AAB90DE-093F-9B47-8312-CFA469C793D2}"/>
              </a:ext>
            </a:extLst>
          </p:cNvPr>
          <p:cNvGrpSpPr/>
          <p:nvPr/>
        </p:nvGrpSpPr>
        <p:grpSpPr>
          <a:xfrm>
            <a:off x="6027376" y="2322811"/>
            <a:ext cx="1686628" cy="1299533"/>
            <a:chOff x="5829039" y="2481565"/>
            <a:chExt cx="1686628" cy="1299533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8DD9B966-F815-794E-8373-F18349FA6227}"/>
                </a:ext>
              </a:extLst>
            </p:cNvPr>
            <p:cNvSpPr txBox="1"/>
            <p:nvPr/>
          </p:nvSpPr>
          <p:spPr>
            <a:xfrm>
              <a:off x="5829039" y="3196323"/>
              <a:ext cx="168662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600" b="1"/>
                <a:t>45% </a:t>
              </a:r>
              <a:endParaRPr lang="en-US" sz="1600" b="1"/>
            </a:p>
            <a:p>
              <a:pPr algn="ctr"/>
              <a:r>
                <a:rPr lang="fr-CH" sz="1600" err="1"/>
                <a:t>Industry</a:t>
              </a:r>
              <a:endParaRPr lang="en-US" sz="1600"/>
            </a:p>
          </p:txBody>
        </p:sp>
        <p:pic>
          <p:nvPicPr>
            <p:cNvPr id="77" name="Picture 76">
              <a:extLst>
                <a:ext uri="{FF2B5EF4-FFF2-40B4-BE49-F238E27FC236}">
                  <a16:creationId xmlns:a16="http://schemas.microsoft.com/office/drawing/2014/main" id="{0BE157E3-00B0-BC4A-9AA9-DD18188C2ED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79993" y="2481565"/>
              <a:ext cx="650240" cy="617220"/>
            </a:xfrm>
            <a:prstGeom prst="rect">
              <a:avLst/>
            </a:prstGeom>
          </p:spPr>
        </p:pic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013D4E3B-C039-9646-87BD-F9A523757C56}"/>
              </a:ext>
            </a:extLst>
          </p:cNvPr>
          <p:cNvGrpSpPr/>
          <p:nvPr/>
        </p:nvGrpSpPr>
        <p:grpSpPr>
          <a:xfrm>
            <a:off x="8739666" y="1256318"/>
            <a:ext cx="2964880" cy="1650848"/>
            <a:chOff x="8497273" y="1399638"/>
            <a:chExt cx="2964880" cy="165084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A73A0381-0A68-9A4B-93C5-14E17DB02C90}"/>
                </a:ext>
              </a:extLst>
            </p:cNvPr>
            <p:cNvSpPr txBox="1"/>
            <p:nvPr/>
          </p:nvSpPr>
          <p:spPr>
            <a:xfrm>
              <a:off x="8497273" y="2219489"/>
              <a:ext cx="296488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600" b="1"/>
                <a:t>19% </a:t>
              </a:r>
              <a:endParaRPr lang="en-US" sz="1600" b="1"/>
            </a:p>
            <a:p>
              <a:pPr algn="ctr"/>
              <a:r>
                <a:rPr lang="fr-CH" sz="1600" err="1"/>
                <a:t>Other</a:t>
              </a:r>
              <a:r>
                <a:rPr lang="fr-CH" sz="1600"/>
                <a:t> </a:t>
              </a:r>
              <a:r>
                <a:rPr lang="fr-CH" sz="1600" err="1"/>
                <a:t>fields</a:t>
              </a:r>
              <a:r>
                <a:rPr lang="fr-CH" sz="1600"/>
                <a:t>, </a:t>
              </a:r>
              <a:r>
                <a:rPr lang="fr-CH" sz="1600" err="1"/>
                <a:t>including</a:t>
              </a:r>
              <a:r>
                <a:rPr lang="fr-CH" sz="1600"/>
                <a:t> </a:t>
              </a:r>
              <a:br>
                <a:rPr lang="fr-CH" sz="1600"/>
              </a:br>
              <a:r>
                <a:rPr lang="fr-CH" sz="1600" err="1"/>
                <a:t>government</a:t>
              </a:r>
              <a:r>
                <a:rPr lang="fr-CH" sz="1600"/>
                <a:t> organisations</a:t>
              </a:r>
              <a:endParaRPr lang="en-US" sz="1600"/>
            </a:p>
          </p:txBody>
        </p:sp>
        <p:pic>
          <p:nvPicPr>
            <p:cNvPr id="80" name="Picture 79">
              <a:extLst>
                <a:ext uri="{FF2B5EF4-FFF2-40B4-BE49-F238E27FC236}">
                  <a16:creationId xmlns:a16="http://schemas.microsoft.com/office/drawing/2014/main" id="{5C819733-F48D-4F45-913F-FD93FA542195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59745" y="1399638"/>
              <a:ext cx="480018" cy="628138"/>
            </a:xfrm>
            <a:prstGeom prst="rect">
              <a:avLst/>
            </a:prstGeom>
          </p:spPr>
        </p:pic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28A8E230-DA2A-2242-B41D-88FEEFC6B1C8}"/>
              </a:ext>
            </a:extLst>
          </p:cNvPr>
          <p:cNvSpPr txBox="1"/>
          <p:nvPr/>
        </p:nvSpPr>
        <p:spPr>
          <a:xfrm>
            <a:off x="9358827" y="6001056"/>
            <a:ext cx="164500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i="1" dirty="0"/>
              <a:t>Source: CERN Alumni survey (2014)</a:t>
            </a:r>
            <a:endParaRPr lang="en-US" sz="700" dirty="0"/>
          </a:p>
        </p:txBody>
      </p:sp>
    </p:spTree>
    <p:extLst>
      <p:ext uri="{BB962C8B-B14F-4D97-AF65-F5344CB8AC3E}">
        <p14:creationId xmlns:p14="http://schemas.microsoft.com/office/powerpoint/2010/main" val="3069586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50" grpId="0" animBg="1"/>
      <p:bldP spid="5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CERN’s training, education </a:t>
            </a:r>
            <a:br>
              <a:rPr lang="en-US" sz="3600" dirty="0"/>
            </a:br>
            <a:r>
              <a:rPr lang="en-US" sz="3600" dirty="0"/>
              <a:t>and outreach </a:t>
            </a:r>
            <a:r>
              <a:rPr lang="en-US" sz="3600" dirty="0" err="1"/>
              <a:t>programmes</a:t>
            </a:r>
            <a:endParaRPr lang="en-US" sz="3600" dirty="0"/>
          </a:p>
        </p:txBody>
      </p:sp>
      <p:sp>
        <p:nvSpPr>
          <p:cNvPr id="8" name="ZoneTexte 9"/>
          <p:cNvSpPr txBox="1"/>
          <p:nvPr/>
        </p:nvSpPr>
        <p:spPr>
          <a:xfrm>
            <a:off x="695999" y="1670570"/>
            <a:ext cx="3528000" cy="824601"/>
          </a:xfrm>
          <a:prstGeom prst="rect">
            <a:avLst/>
          </a:prstGeom>
          <a:solidFill>
            <a:schemeClr val="accent4"/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900 graduates 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(including Research Fellows)</a:t>
            </a:r>
            <a:endParaRPr lang="en-US" sz="1600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ZoneTexte 10"/>
          <p:cNvSpPr txBox="1"/>
          <p:nvPr/>
        </p:nvSpPr>
        <p:spPr>
          <a:xfrm>
            <a:off x="4331999" y="1670568"/>
            <a:ext cx="3528000" cy="824600"/>
          </a:xfrm>
          <a:prstGeom prst="rect">
            <a:avLst/>
          </a:prstGeom>
          <a:solidFill>
            <a:schemeClr val="accent4"/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53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3 000 PhD students</a:t>
            </a:r>
          </a:p>
        </p:txBody>
      </p:sp>
      <p:sp>
        <p:nvSpPr>
          <p:cNvPr id="10" name="ZoneTexte 11"/>
          <p:cNvSpPr txBox="1"/>
          <p:nvPr/>
        </p:nvSpPr>
        <p:spPr>
          <a:xfrm>
            <a:off x="7967998" y="1670569"/>
            <a:ext cx="3528000" cy="824601"/>
          </a:xfrm>
          <a:prstGeom prst="rect">
            <a:avLst/>
          </a:prstGeom>
          <a:solidFill>
            <a:schemeClr val="accent4"/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300 Undergraduate students </a:t>
            </a:r>
            <a:r>
              <a:rPr lang="en-US" sz="16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in </a:t>
            </a:r>
            <a:br>
              <a:rPr lang="en-US" sz="16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16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Summer </a:t>
            </a:r>
            <a:r>
              <a:rPr lang="en-US" sz="160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programmes</a:t>
            </a:r>
            <a:endParaRPr lang="en-US" sz="16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ZoneTexte 12"/>
          <p:cNvSpPr txBox="1"/>
          <p:nvPr/>
        </p:nvSpPr>
        <p:spPr>
          <a:xfrm>
            <a:off x="7967998" y="5363178"/>
            <a:ext cx="3528000" cy="1077217"/>
          </a:xfrm>
          <a:prstGeom prst="rect">
            <a:avLst/>
          </a:prstGeom>
          <a:solidFill>
            <a:schemeClr val="accent4"/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  <a:ea typeface="Arial" charset="0"/>
                <a:cs typeface="Arial" charset="0"/>
              </a:rPr>
              <a:t>4.7M followers </a:t>
            </a:r>
            <a:r>
              <a:rPr lang="en-US" sz="1600" dirty="0">
                <a:solidFill>
                  <a:schemeClr val="bg1"/>
                </a:solidFill>
                <a:latin typeface="+mj-lt"/>
                <a:ea typeface="Arial" charset="0"/>
                <a:cs typeface="Arial" charset="0"/>
              </a:rPr>
              <a:t>on social media, from around the globe </a:t>
            </a:r>
          </a:p>
        </p:txBody>
      </p:sp>
      <p:sp>
        <p:nvSpPr>
          <p:cNvPr id="12" name="ZoneTexte 13"/>
          <p:cNvSpPr txBox="1"/>
          <p:nvPr/>
        </p:nvSpPr>
        <p:spPr>
          <a:xfrm>
            <a:off x="695999" y="5363178"/>
            <a:ext cx="3528000" cy="1077217"/>
          </a:xfrm>
          <a:prstGeom prst="rect">
            <a:avLst/>
          </a:prstGeom>
          <a:solidFill>
            <a:schemeClr val="accent4"/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CH" sz="1600" b="1" dirty="0">
                <a:solidFill>
                  <a:schemeClr val="bg1"/>
                </a:solidFill>
              </a:rPr>
              <a:t>&gt;14 000 </a:t>
            </a:r>
            <a:r>
              <a:rPr lang="en-US" sz="1600" b="1" dirty="0">
                <a:solidFill>
                  <a:schemeClr val="bg1"/>
                </a:solidFill>
              </a:rPr>
              <a:t>teachers </a:t>
            </a:r>
            <a:r>
              <a:rPr lang="en-US" sz="1600" dirty="0">
                <a:solidFill>
                  <a:schemeClr val="bg1"/>
                </a:solidFill>
              </a:rPr>
              <a:t>participating in dedicated </a:t>
            </a:r>
            <a:r>
              <a:rPr lang="en-US" sz="1600" dirty="0" err="1">
                <a:solidFill>
                  <a:schemeClr val="bg1"/>
                </a:solidFill>
              </a:rPr>
              <a:t>programmes</a:t>
            </a:r>
            <a:r>
              <a:rPr lang="en-US" sz="1600" dirty="0">
                <a:solidFill>
                  <a:schemeClr val="bg1"/>
                </a:solidFill>
              </a:rPr>
              <a:t>, since 1998</a:t>
            </a:r>
          </a:p>
        </p:txBody>
      </p:sp>
      <p:sp>
        <p:nvSpPr>
          <p:cNvPr id="13" name="ZoneTexte 14"/>
          <p:cNvSpPr txBox="1"/>
          <p:nvPr/>
        </p:nvSpPr>
        <p:spPr>
          <a:xfrm>
            <a:off x="4379946" y="5363179"/>
            <a:ext cx="3522039" cy="1077218"/>
          </a:xfrm>
          <a:prstGeom prst="rect">
            <a:avLst/>
          </a:prstGeom>
          <a:solidFill>
            <a:srgbClr val="61C5D3"/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Around </a:t>
            </a:r>
            <a:r>
              <a:rPr lang="en-US" sz="16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150 000 visitors </a:t>
            </a:r>
            <a:r>
              <a:rPr lang="en-US" sz="16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on guided tours of CERN, from &gt;50 countries</a:t>
            </a:r>
            <a:endParaRPr lang="en-US" sz="1600" dirty="0">
              <a:solidFill>
                <a:schemeClr val="bg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8DB82F-2F17-0403-F4FF-7C289F45C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28</a:t>
            </a:fld>
            <a:endParaRPr lang="fr-FR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6DD717B-F8FD-D945-9FCC-F0CF760134E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5999" y="2495168"/>
            <a:ext cx="10799999" cy="2868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50082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CEA0E02F-0F05-8241-B94A-47175B994E1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498600"/>
            <a:ext cx="12192000" cy="4035950"/>
          </a:xfr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E01324C7-43E8-524C-933D-28DBA435A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465592"/>
            <a:ext cx="10800000" cy="590576"/>
          </a:xfrm>
        </p:spPr>
        <p:txBody>
          <a:bodyPr/>
          <a:lstStyle/>
          <a:p>
            <a:r>
              <a:rPr lang="en-US" dirty="0"/>
              <a:t>CERN Science Gateway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0814DB-014E-8A49-A7A8-202D4C151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29</a:t>
            </a:fld>
            <a:endParaRPr lang="fr-FR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67B3B43-A8C1-2349-90BE-DFBFE41D81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95998" y="4908688"/>
            <a:ext cx="3528000" cy="1252621"/>
          </a:xfrm>
        </p:spPr>
        <p:txBody>
          <a:bodyPr anchor="ctr" anchorCtr="0">
            <a:normAutofit/>
          </a:bodyPr>
          <a:lstStyle/>
          <a:p>
            <a:pPr algn="ctr"/>
            <a:r>
              <a:rPr lang="en-US" sz="1900" dirty="0"/>
              <a:t>CERN’s new education and outreach </a:t>
            </a:r>
            <a:r>
              <a:rPr lang="en-US" sz="1900" dirty="0" err="1"/>
              <a:t>centre</a:t>
            </a:r>
            <a:r>
              <a:rPr lang="en-US" sz="1900" dirty="0"/>
              <a:t> for all </a:t>
            </a:r>
            <a:br>
              <a:rPr lang="en-US" sz="1900" dirty="0"/>
            </a:br>
            <a:r>
              <a:rPr lang="en-US" sz="1900" dirty="0"/>
              <a:t>publics aged 5-plus.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50782A6-230E-F94C-8734-ADC5EA24998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332337" y="4908241"/>
            <a:ext cx="3528000" cy="1252622"/>
          </a:xfrm>
        </p:spPr>
        <p:txBody>
          <a:bodyPr anchor="ctr" anchorCtr="0">
            <a:normAutofit/>
          </a:bodyPr>
          <a:lstStyle/>
          <a:p>
            <a:r>
              <a:rPr lang="fr-CH" sz="1900" b="0" i="0" u="none" strike="noStrike" dirty="0" err="1">
                <a:solidFill>
                  <a:schemeClr val="bg2"/>
                </a:solidFill>
                <a:effectLst/>
                <a:latin typeface="Helvetica" pitchFamily="2" charset="0"/>
              </a:rPr>
              <a:t>Inaugurated</a:t>
            </a:r>
            <a:r>
              <a:rPr lang="fr-CH" sz="1900" b="0" i="0" u="none" strike="noStrike" dirty="0">
                <a:solidFill>
                  <a:schemeClr val="bg2"/>
                </a:solidFill>
                <a:effectLst/>
                <a:latin typeface="Helvetica" pitchFamily="2" charset="0"/>
              </a:rPr>
              <a:t> </a:t>
            </a:r>
            <a:br>
              <a:rPr lang="fr-CH" sz="1900" b="0" i="0" u="none" strike="noStrike" dirty="0">
                <a:solidFill>
                  <a:schemeClr val="bg2"/>
                </a:solidFill>
                <a:effectLst/>
                <a:latin typeface="Helvetica" pitchFamily="2" charset="0"/>
              </a:rPr>
            </a:br>
            <a:r>
              <a:rPr lang="fr-CH" sz="1900" b="0" i="0" u="none" strike="noStrike" dirty="0">
                <a:solidFill>
                  <a:schemeClr val="bg2"/>
                </a:solidFill>
                <a:effectLst/>
                <a:latin typeface="Helvetica" pitchFamily="2" charset="0"/>
              </a:rPr>
              <a:t>7 </a:t>
            </a:r>
            <a:r>
              <a:rPr lang="fr-CH" sz="1900" b="0" i="0" u="none" strike="noStrike" dirty="0" err="1">
                <a:solidFill>
                  <a:schemeClr val="bg2"/>
                </a:solidFill>
                <a:effectLst/>
                <a:latin typeface="Helvetica" pitchFamily="2" charset="0"/>
              </a:rPr>
              <a:t>October</a:t>
            </a:r>
            <a:r>
              <a:rPr lang="fr-CH" sz="1900" b="0" i="0" u="none" strike="noStrike" dirty="0">
                <a:solidFill>
                  <a:schemeClr val="bg2"/>
                </a:solidFill>
                <a:effectLst/>
                <a:latin typeface="Helvetica" pitchFamily="2" charset="0"/>
              </a:rPr>
              <a:t> </a:t>
            </a:r>
            <a:r>
              <a:rPr lang="en-US" sz="1900" dirty="0">
                <a:solidFill>
                  <a:schemeClr val="bg2"/>
                </a:solidFill>
              </a:rPr>
              <a:t>2023.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4195FEC-DF91-8B4B-B6A7-AC57E7E2C27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968675" y="4908240"/>
            <a:ext cx="3528000" cy="1252621"/>
          </a:xfrm>
        </p:spPr>
        <p:txBody>
          <a:bodyPr anchor="ctr" anchorCtr="0">
            <a:normAutofit/>
          </a:bodyPr>
          <a:lstStyle/>
          <a:p>
            <a:pPr algn="ctr"/>
            <a:r>
              <a:rPr lang="en-US" sz="1900" dirty="0"/>
              <a:t>Immersive exhibitions, education labs, events </a:t>
            </a:r>
            <a:br>
              <a:rPr lang="en-US" sz="1900" dirty="0"/>
            </a:br>
            <a:r>
              <a:rPr lang="en-US" sz="1900" dirty="0"/>
              <a:t>and shows.</a:t>
            </a:r>
          </a:p>
        </p:txBody>
      </p:sp>
    </p:spTree>
    <p:extLst>
      <p:ext uri="{BB962C8B-B14F-4D97-AF65-F5344CB8AC3E}">
        <p14:creationId xmlns:p14="http://schemas.microsoft.com/office/powerpoint/2010/main" val="360077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0A8D790F-ACAE-0242-BFDE-4108271E38C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08724"/>
            <a:ext cx="12192000" cy="6649276"/>
          </a:xfr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DF412CD-289F-2942-806A-F92101D4D7C6}"/>
              </a:ext>
            </a:extLst>
          </p:cNvPr>
          <p:cNvSpPr/>
          <p:nvPr/>
        </p:nvSpPr>
        <p:spPr>
          <a:xfrm>
            <a:off x="7704666" y="1616291"/>
            <a:ext cx="4487333" cy="1636930"/>
          </a:xfrm>
          <a:prstGeom prst="rect">
            <a:avLst/>
          </a:prstGeom>
          <a:solidFill>
            <a:schemeClr val="tx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57A6"/>
              </a:solidFill>
            </a:endParaRPr>
          </a:p>
        </p:txBody>
      </p:sp>
      <p:sp>
        <p:nvSpPr>
          <p:cNvPr id="6" name="ZoneTexte 10">
            <a:extLst>
              <a:ext uri="{FF2B5EF4-FFF2-40B4-BE49-F238E27FC236}">
                <a16:creationId xmlns:a16="http://schemas.microsoft.com/office/drawing/2014/main" id="{4ABD68E3-21F0-714D-8084-98EC31A2C117}"/>
              </a:ext>
            </a:extLst>
          </p:cNvPr>
          <p:cNvSpPr txBox="1"/>
          <p:nvPr/>
        </p:nvSpPr>
        <p:spPr>
          <a:xfrm>
            <a:off x="7848600" y="1683561"/>
            <a:ext cx="3911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Our goal is to understand the most fundamental particles and laws </a:t>
            </a:r>
            <a:br>
              <a:rPr lang="en-US" sz="24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24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of the universe.</a:t>
            </a:r>
            <a:endParaRPr lang="fr-FR" sz="24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1BA2F55-BD1B-2C4D-BF71-51ECEF7BDBB5}"/>
              </a:ext>
            </a:extLst>
          </p:cNvPr>
          <p:cNvSpPr/>
          <p:nvPr/>
        </p:nvSpPr>
        <p:spPr>
          <a:xfrm>
            <a:off x="7704667" y="205121"/>
            <a:ext cx="4487333" cy="1334870"/>
          </a:xfrm>
          <a:prstGeom prst="rect">
            <a:avLst/>
          </a:prstGeom>
          <a:solidFill>
            <a:schemeClr val="tx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57A6"/>
              </a:solidFill>
            </a:endParaRPr>
          </a:p>
        </p:txBody>
      </p:sp>
      <p:sp>
        <p:nvSpPr>
          <p:cNvPr id="8" name="ZoneTexte 2">
            <a:extLst>
              <a:ext uri="{FF2B5EF4-FFF2-40B4-BE49-F238E27FC236}">
                <a16:creationId xmlns:a16="http://schemas.microsoft.com/office/drawing/2014/main" id="{25E21975-8FE6-3B48-A87E-E4BBC264700A}"/>
              </a:ext>
            </a:extLst>
          </p:cNvPr>
          <p:cNvSpPr txBox="1"/>
          <p:nvPr/>
        </p:nvSpPr>
        <p:spPr>
          <a:xfrm>
            <a:off x="7848600" y="291656"/>
            <a:ext cx="3954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CERN is the world’s biggest laboratory </a:t>
            </a:r>
            <a:br>
              <a:rPr lang="en-US" sz="24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24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 particle physics</a:t>
            </a:r>
            <a:r>
              <a:rPr lang="fr-FR" sz="2400" dirty="0">
                <a:solidFill>
                  <a:schemeClr val="bg1"/>
                </a:solidFill>
              </a:rPr>
              <a:t>.</a:t>
            </a:r>
            <a:endParaRPr lang="fr-FR" sz="24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3136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4C80CC52-5E66-E241-AE5F-6ED668DD895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08724"/>
            <a:ext cx="12192000" cy="6649276"/>
          </a:xfr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AD4AFB6B-05E3-6640-8051-B741C1A11CF2}"/>
              </a:ext>
            </a:extLst>
          </p:cNvPr>
          <p:cNvSpPr txBox="1">
            <a:spLocks/>
          </p:cNvSpPr>
          <p:nvPr/>
        </p:nvSpPr>
        <p:spPr>
          <a:xfrm>
            <a:off x="572629" y="3717997"/>
            <a:ext cx="10800000" cy="188753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en-US" b="1" dirty="0">
                <a:solidFill>
                  <a:schemeClr val="bg2"/>
                </a:solidFill>
              </a:rPr>
              <a:t>CERN will continue to play a crucial role </a:t>
            </a:r>
            <a:br>
              <a:rPr lang="en-US" b="1" dirty="0">
                <a:solidFill>
                  <a:schemeClr val="bg2"/>
                </a:solidFill>
              </a:rPr>
            </a:br>
            <a:r>
              <a:rPr lang="en-US" b="1" dirty="0">
                <a:solidFill>
                  <a:schemeClr val="bg2"/>
                </a:solidFill>
              </a:rPr>
              <a:t>in the journey of exploration</a:t>
            </a:r>
            <a:endParaRPr lang="en-US" sz="3800" b="1" dirty="0">
              <a:solidFill>
                <a:schemeClr val="bg2"/>
              </a:solidFill>
            </a:endParaRPr>
          </a:p>
        </p:txBody>
      </p:sp>
      <p:sp>
        <p:nvSpPr>
          <p:cNvPr id="9" name="Title 4">
            <a:extLst>
              <a:ext uri="{FF2B5EF4-FFF2-40B4-BE49-F238E27FC236}">
                <a16:creationId xmlns:a16="http://schemas.microsoft.com/office/drawing/2014/main" id="{4B331A5A-F4C2-634C-BD63-BF79192E612F}"/>
              </a:ext>
            </a:extLst>
          </p:cNvPr>
          <p:cNvSpPr txBox="1">
            <a:spLocks/>
          </p:cNvSpPr>
          <p:nvPr/>
        </p:nvSpPr>
        <p:spPr>
          <a:xfrm>
            <a:off x="674228" y="1967819"/>
            <a:ext cx="10800000" cy="111684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chemeClr val="bg2"/>
                </a:solidFill>
              </a:rPr>
              <a:t>There are many unanswered questions </a:t>
            </a:r>
            <a:br>
              <a:rPr lang="en-US" sz="4000" dirty="0">
                <a:solidFill>
                  <a:schemeClr val="bg2"/>
                </a:solidFill>
              </a:rPr>
            </a:br>
            <a:r>
              <a:rPr lang="en-US" sz="4000" dirty="0">
                <a:solidFill>
                  <a:schemeClr val="bg2"/>
                </a:solidFill>
              </a:rPr>
              <a:t>in fundamental physics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64867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59797D0-DBA3-4B43-BAED-3D875F20C451}"/>
              </a:ext>
            </a:extLst>
          </p:cNvPr>
          <p:cNvCxnSpPr/>
          <p:nvPr/>
        </p:nvCxnSpPr>
        <p:spPr>
          <a:xfrm flipH="1">
            <a:off x="4592464" y="5179792"/>
            <a:ext cx="2331624" cy="0"/>
          </a:xfrm>
          <a:prstGeom prst="line">
            <a:avLst/>
          </a:prstGeom>
          <a:ln w="9525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D285677-4191-8140-9547-9D055EAC6085}"/>
              </a:ext>
            </a:extLst>
          </p:cNvPr>
          <p:cNvCxnSpPr>
            <a:cxnSpLocks/>
          </p:cNvCxnSpPr>
          <p:nvPr/>
        </p:nvCxnSpPr>
        <p:spPr>
          <a:xfrm>
            <a:off x="5758276" y="2281145"/>
            <a:ext cx="1840499" cy="0"/>
          </a:xfrm>
          <a:prstGeom prst="line">
            <a:avLst/>
          </a:prstGeom>
          <a:ln w="9525">
            <a:solidFill>
              <a:schemeClr val="accent3"/>
            </a:solidFill>
            <a:prstDash val="solid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F4AAD893-2C38-2043-A20A-2999C2DA792D}"/>
              </a:ext>
            </a:extLst>
          </p:cNvPr>
          <p:cNvCxnSpPr/>
          <p:nvPr/>
        </p:nvCxnSpPr>
        <p:spPr>
          <a:xfrm flipH="1">
            <a:off x="3133838" y="3699203"/>
            <a:ext cx="2331624" cy="0"/>
          </a:xfrm>
          <a:prstGeom prst="line">
            <a:avLst/>
          </a:prstGeom>
          <a:ln w="9525">
            <a:solidFill>
              <a:schemeClr val="accent4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731609"/>
          </a:xfrm>
        </p:spPr>
        <p:txBody>
          <a:bodyPr/>
          <a:lstStyle/>
          <a:p>
            <a:r>
              <a:rPr lang="en-US" dirty="0"/>
              <a:t>Four pillars underpin CERN’s mission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290299" y="6441742"/>
            <a:ext cx="205699" cy="239688"/>
          </a:xfrm>
        </p:spPr>
        <p:txBody>
          <a:bodyPr/>
          <a:lstStyle/>
          <a:p>
            <a:fld id="{490AA3F6-1618-3548-975A-DD1A2939A246}" type="slidenum">
              <a:rPr lang="fr-FR" smtClean="0"/>
              <a:t>4</a:t>
            </a:fld>
            <a:endParaRPr lang="fr-FR"/>
          </a:p>
        </p:txBody>
      </p:sp>
      <p:pic>
        <p:nvPicPr>
          <p:cNvPr id="15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861" y="6063500"/>
            <a:ext cx="3607689" cy="498495"/>
          </a:xfrm>
          <a:prstGeom prst="rect">
            <a:avLst/>
          </a:prstGeom>
        </p:spPr>
      </p:pic>
      <p:sp>
        <p:nvSpPr>
          <p:cNvPr id="28" name="ZoneTexte 20">
            <a:extLst>
              <a:ext uri="{FF2B5EF4-FFF2-40B4-BE49-F238E27FC236}">
                <a16:creationId xmlns:a16="http://schemas.microsoft.com/office/drawing/2014/main" id="{B6449E9F-A066-894F-9700-FC85C49627B5}"/>
              </a:ext>
            </a:extLst>
          </p:cNvPr>
          <p:cNvSpPr txBox="1"/>
          <p:nvPr/>
        </p:nvSpPr>
        <p:spPr>
          <a:xfrm>
            <a:off x="7434088" y="2092169"/>
            <a:ext cx="1546125" cy="369332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pPr algn="r"/>
            <a:r>
              <a:rPr lang="en-US" dirty="0">
                <a:solidFill>
                  <a:schemeClr val="accent3"/>
                </a:solidFill>
                <a:latin typeface="Arial" charset="0"/>
                <a:ea typeface="Arial" charset="0"/>
                <a:cs typeface="Arial" charset="0"/>
              </a:rPr>
              <a:t>RESEARCH</a:t>
            </a:r>
            <a:endParaRPr lang="fr-FR" dirty="0">
              <a:solidFill>
                <a:schemeClr val="accent3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9" name="ZoneTexte 22">
            <a:extLst>
              <a:ext uri="{FF2B5EF4-FFF2-40B4-BE49-F238E27FC236}">
                <a16:creationId xmlns:a16="http://schemas.microsoft.com/office/drawing/2014/main" id="{67537D8C-961F-3E47-B9BE-98C876CA126D}"/>
              </a:ext>
            </a:extLst>
          </p:cNvPr>
          <p:cNvSpPr txBox="1"/>
          <p:nvPr/>
        </p:nvSpPr>
        <p:spPr>
          <a:xfrm>
            <a:off x="1641583" y="3371206"/>
            <a:ext cx="1570829" cy="64633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dirty="0">
                <a:solidFill>
                  <a:schemeClr val="accent4"/>
                </a:solidFill>
                <a:latin typeface="Arial" charset="0"/>
                <a:ea typeface="Arial" charset="0"/>
                <a:cs typeface="Arial" charset="0"/>
              </a:rPr>
              <a:t>EDUCATION </a:t>
            </a:r>
            <a:br>
              <a:rPr lang="en-US" dirty="0">
                <a:solidFill>
                  <a:schemeClr val="accent4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dirty="0">
                <a:solidFill>
                  <a:schemeClr val="accent4"/>
                </a:solidFill>
                <a:latin typeface="Arial" charset="0"/>
                <a:ea typeface="Arial" charset="0"/>
                <a:cs typeface="Arial" charset="0"/>
              </a:rPr>
              <a:t>&amp; TRAINING</a:t>
            </a:r>
            <a:endParaRPr lang="fr-FR" dirty="0">
              <a:solidFill>
                <a:schemeClr val="accent4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0" name="ZoneTexte 23">
            <a:extLst>
              <a:ext uri="{FF2B5EF4-FFF2-40B4-BE49-F238E27FC236}">
                <a16:creationId xmlns:a16="http://schemas.microsoft.com/office/drawing/2014/main" id="{0C5BECD1-7B1B-4C43-A6EE-A0DE663074B1}"/>
              </a:ext>
            </a:extLst>
          </p:cNvPr>
          <p:cNvSpPr txBox="1"/>
          <p:nvPr/>
        </p:nvSpPr>
        <p:spPr>
          <a:xfrm>
            <a:off x="2895546" y="4881020"/>
            <a:ext cx="1707324" cy="946293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TECHNOLOGY </a:t>
            </a:r>
            <a:br>
              <a:rPr lang="en-US" dirty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dirty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&amp; INNOVATION</a:t>
            </a:r>
            <a:endParaRPr lang="fr-FR" dirty="0">
              <a:solidFill>
                <a:schemeClr val="accent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1" name="ZoneTexte 21">
            <a:extLst>
              <a:ext uri="{FF2B5EF4-FFF2-40B4-BE49-F238E27FC236}">
                <a16:creationId xmlns:a16="http://schemas.microsoft.com/office/drawing/2014/main" id="{F141B71B-A18E-1A4B-ACD7-BC94BB0EDCFF}"/>
              </a:ext>
            </a:extLst>
          </p:cNvPr>
          <p:cNvSpPr txBox="1"/>
          <p:nvPr/>
        </p:nvSpPr>
        <p:spPr>
          <a:xfrm>
            <a:off x="8469431" y="3508941"/>
            <a:ext cx="2355664" cy="369332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pPr algn="r"/>
            <a:r>
              <a:rPr lang="en-US" dirty="0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rPr>
              <a:t>COLLABORATION</a:t>
            </a:r>
            <a:endParaRPr lang="fr-FR" dirty="0">
              <a:solidFill>
                <a:schemeClr val="accent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Oval 14"/>
          <p:cNvSpPr/>
          <p:nvPr/>
        </p:nvSpPr>
        <p:spPr>
          <a:xfrm>
            <a:off x="5920882" y="2438250"/>
            <a:ext cx="2472266" cy="247226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Calibri" panose="020F0502020204030204" pitchFamily="34" charset="0"/>
            </a:endParaRPr>
          </a:p>
        </p:txBody>
      </p:sp>
      <p:pic>
        <p:nvPicPr>
          <p:cNvPr id="34" name="Picture Placeholder 20">
            <a:extLst>
              <a:ext uri="{FF2B5EF4-FFF2-40B4-BE49-F238E27FC236}">
                <a16:creationId xmlns:a16="http://schemas.microsoft.com/office/drawing/2014/main" id="{B88D3680-513A-ED44-81CC-2F3CD6AD709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34"/>
          <a:stretch/>
        </p:blipFill>
        <p:spPr>
          <a:xfrm>
            <a:off x="6112145" y="2630383"/>
            <a:ext cx="2089740" cy="2088000"/>
          </a:xfrm>
          <a:prstGeom prst="ellipse">
            <a:avLst/>
          </a:prstGeom>
        </p:spPr>
      </p:pic>
      <p:sp>
        <p:nvSpPr>
          <p:cNvPr id="18" name="Oval 15"/>
          <p:cNvSpPr/>
          <p:nvPr/>
        </p:nvSpPr>
        <p:spPr>
          <a:xfrm>
            <a:off x="4961822" y="3699203"/>
            <a:ext cx="2472266" cy="2472266"/>
          </a:xfrm>
          <a:prstGeom prst="ellipse">
            <a:avLst/>
          </a:prstGeom>
          <a:solidFill>
            <a:srgbClr val="6E24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33" name="Picture Placeholder 18">
            <a:extLst>
              <a:ext uri="{FF2B5EF4-FFF2-40B4-BE49-F238E27FC236}">
                <a16:creationId xmlns:a16="http://schemas.microsoft.com/office/drawing/2014/main" id="{28EF0F4E-6D7A-8E4E-8243-4E397B484238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53955" y="3892182"/>
            <a:ext cx="2088000" cy="2086308"/>
          </a:xfrm>
          <a:prstGeom prst="ellipse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0EC30EA2-A160-6746-8863-4B21840FF800}"/>
              </a:ext>
            </a:extLst>
          </p:cNvPr>
          <p:cNvGrpSpPr/>
          <p:nvPr/>
        </p:nvGrpSpPr>
        <p:grpSpPr>
          <a:xfrm>
            <a:off x="3477283" y="2430919"/>
            <a:ext cx="2472266" cy="2472266"/>
            <a:chOff x="3477283" y="2430919"/>
            <a:chExt cx="2472266" cy="2472266"/>
          </a:xfrm>
        </p:grpSpPr>
        <p:sp>
          <p:nvSpPr>
            <p:cNvPr id="19" name="Oval 16"/>
            <p:cNvSpPr/>
            <p:nvPr/>
          </p:nvSpPr>
          <p:spPr>
            <a:xfrm>
              <a:off x="3477283" y="2430919"/>
              <a:ext cx="2472266" cy="2472266"/>
            </a:xfrm>
            <a:prstGeom prst="ellipse">
              <a:avLst/>
            </a:prstGeom>
            <a:solidFill>
              <a:srgbClr val="62C5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pic>
          <p:nvPicPr>
            <p:cNvPr id="35" name="Picture Placeholder 16">
              <a:extLst>
                <a:ext uri="{FF2B5EF4-FFF2-40B4-BE49-F238E27FC236}">
                  <a16:creationId xmlns:a16="http://schemas.microsoft.com/office/drawing/2014/main" id="{7F6CE354-F0C3-8446-BE21-7C125AA415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352"/>
            <a:stretch/>
          </p:blipFill>
          <p:spPr>
            <a:xfrm>
              <a:off x="3668557" y="2623052"/>
              <a:ext cx="2089719" cy="2088000"/>
            </a:xfrm>
            <a:prstGeom prst="ellipse">
              <a:avLst/>
            </a:prstGeom>
          </p:spPr>
        </p:pic>
      </p:grpSp>
      <p:sp>
        <p:nvSpPr>
          <p:cNvPr id="20" name="Freeform 5"/>
          <p:cNvSpPr>
            <a:spLocks/>
          </p:cNvSpPr>
          <p:nvPr/>
        </p:nvSpPr>
        <p:spPr bwMode="auto">
          <a:xfrm>
            <a:off x="4732822" y="1213710"/>
            <a:ext cx="2511014" cy="2514933"/>
          </a:xfrm>
          <a:custGeom>
            <a:avLst/>
            <a:gdLst>
              <a:gd name="T0" fmla="*/ 0 w 756"/>
              <a:gd name="T1" fmla="*/ 378 h 756"/>
              <a:gd name="T2" fmla="*/ 378 w 756"/>
              <a:gd name="T3" fmla="*/ 0 h 756"/>
              <a:gd name="T4" fmla="*/ 756 w 756"/>
              <a:gd name="T5" fmla="*/ 370 h 756"/>
              <a:gd name="T6" fmla="*/ 746 w 756"/>
              <a:gd name="T7" fmla="*/ 370 h 756"/>
              <a:gd name="T8" fmla="*/ 368 w 756"/>
              <a:gd name="T9" fmla="*/ 748 h 756"/>
              <a:gd name="T10" fmla="*/ 368 w 756"/>
              <a:gd name="T11" fmla="*/ 756 h 756"/>
              <a:gd name="T12" fmla="*/ 0 w 756"/>
              <a:gd name="T13" fmla="*/ 378 h 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6" h="756">
                <a:moveTo>
                  <a:pt x="0" y="378"/>
                </a:moveTo>
                <a:cubicBezTo>
                  <a:pt x="0" y="169"/>
                  <a:pt x="169" y="0"/>
                  <a:pt x="378" y="0"/>
                </a:cubicBezTo>
                <a:cubicBezTo>
                  <a:pt x="584" y="0"/>
                  <a:pt x="752" y="165"/>
                  <a:pt x="756" y="370"/>
                </a:cubicBezTo>
                <a:cubicBezTo>
                  <a:pt x="753" y="370"/>
                  <a:pt x="749" y="370"/>
                  <a:pt x="746" y="370"/>
                </a:cubicBezTo>
                <a:cubicBezTo>
                  <a:pt x="537" y="370"/>
                  <a:pt x="368" y="540"/>
                  <a:pt x="368" y="748"/>
                </a:cubicBezTo>
                <a:cubicBezTo>
                  <a:pt x="368" y="751"/>
                  <a:pt x="368" y="753"/>
                  <a:pt x="368" y="756"/>
                </a:cubicBezTo>
                <a:cubicBezTo>
                  <a:pt x="164" y="751"/>
                  <a:pt x="0" y="583"/>
                  <a:pt x="0" y="378"/>
                </a:cubicBezTo>
                <a:close/>
              </a:path>
            </a:pathLst>
          </a:custGeom>
          <a:solidFill>
            <a:srgbClr val="1C44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84558CF-9EE1-0D43-B2CE-F7A71CE2DE50}"/>
              </a:ext>
            </a:extLst>
          </p:cNvPr>
          <p:cNvCxnSpPr>
            <a:cxnSpLocks/>
          </p:cNvCxnSpPr>
          <p:nvPr/>
        </p:nvCxnSpPr>
        <p:spPr>
          <a:xfrm>
            <a:off x="8298425" y="3686844"/>
            <a:ext cx="442452" cy="0"/>
          </a:xfrm>
          <a:prstGeom prst="line">
            <a:avLst/>
          </a:prstGeom>
          <a:ln w="9525">
            <a:solidFill>
              <a:schemeClr val="accent2"/>
            </a:solidFill>
            <a:prstDash val="solid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56E49C38-B64A-9246-967A-E0F1B8D5B96C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2213" y="1452412"/>
            <a:ext cx="2095200" cy="209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8252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>
          <a:xfrm>
            <a:off x="0" y="223282"/>
            <a:ext cx="12192000" cy="6634717"/>
          </a:xfrm>
        </p:spPr>
        <p:txBody>
          <a:bodyPr/>
          <a:lstStyle/>
          <a:p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23283"/>
            <a:ext cx="12192000" cy="6634717"/>
          </a:xfrm>
          <a:prstGeom prst="rect">
            <a:avLst/>
          </a:prstGeom>
        </p:spPr>
      </p:pic>
      <p:sp>
        <p:nvSpPr>
          <p:cNvPr id="4" name="Larme 10"/>
          <p:cNvSpPr/>
          <p:nvPr/>
        </p:nvSpPr>
        <p:spPr>
          <a:xfrm>
            <a:off x="7780843" y="1086533"/>
            <a:ext cx="4411157" cy="4411157"/>
          </a:xfrm>
          <a:prstGeom prst="teardrop">
            <a:avLst/>
          </a:prstGeom>
          <a:solidFill>
            <a:schemeClr val="accent3">
              <a:alpha val="66000"/>
            </a:schemeClr>
          </a:solidFill>
          <a:ln>
            <a:noFill/>
          </a:ln>
          <a:scene3d>
            <a:camera prst="orthographicFront">
              <a:rot lat="0" lon="21299996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Larme 11"/>
          <p:cNvSpPr/>
          <p:nvPr/>
        </p:nvSpPr>
        <p:spPr>
          <a:xfrm>
            <a:off x="8019622" y="1086531"/>
            <a:ext cx="4172378" cy="4172378"/>
          </a:xfrm>
          <a:prstGeom prst="teardrop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13"/>
          <p:cNvSpPr txBox="1"/>
          <p:nvPr/>
        </p:nvSpPr>
        <p:spPr>
          <a:xfrm flipH="1">
            <a:off x="8180959" y="2849555"/>
            <a:ext cx="3372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RESEARCH</a:t>
            </a:r>
            <a:endParaRPr lang="fr-FR" sz="360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65007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is the universe made of</a:t>
            </a:r>
            <a:r>
              <a:rPr lang="fr-FR" dirty="0"/>
              <a:t>?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6</a:t>
            </a:fld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95325" y="1281546"/>
            <a:ext cx="10801350" cy="1385080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We study the elementary building blocks of matter and the forces that control their </a:t>
            </a:r>
            <a:r>
              <a:rPr lang="en-US" dirty="0" err="1">
                <a:solidFill>
                  <a:schemeClr val="tx2"/>
                </a:solidFill>
              </a:rPr>
              <a:t>behaviour</a:t>
            </a:r>
            <a:endParaRPr lang="fr-FR" dirty="0">
              <a:solidFill>
                <a:schemeClr val="tx2"/>
              </a:solidFill>
            </a:endParaRPr>
          </a:p>
        </p:txBody>
      </p:sp>
      <p:grpSp>
        <p:nvGrpSpPr>
          <p:cNvPr id="18" name="Grouper 17"/>
          <p:cNvGrpSpPr/>
          <p:nvPr/>
        </p:nvGrpSpPr>
        <p:grpSpPr>
          <a:xfrm>
            <a:off x="0" y="2147482"/>
            <a:ext cx="12192000" cy="4301809"/>
            <a:chOff x="-1" y="2556191"/>
            <a:chExt cx="12192000" cy="4301809"/>
          </a:xfrm>
        </p:grpSpPr>
        <p:pic>
          <p:nvPicPr>
            <p:cNvPr id="10" name="Image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" y="2556191"/>
              <a:ext cx="12192000" cy="4301809"/>
            </a:xfrm>
            <a:prstGeom prst="rect">
              <a:avLst/>
            </a:prstGeom>
          </p:spPr>
        </p:pic>
        <p:sp>
          <p:nvSpPr>
            <p:cNvPr id="12" name="ZoneTexte 11"/>
            <p:cNvSpPr txBox="1"/>
            <p:nvPr/>
          </p:nvSpPr>
          <p:spPr>
            <a:xfrm>
              <a:off x="3843868" y="6070083"/>
              <a:ext cx="126153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err="1">
                  <a:solidFill>
                    <a:schemeClr val="bg1"/>
                  </a:solidFill>
                </a:rPr>
                <a:t>Matter</a:t>
              </a:r>
              <a:endParaRPr lang="fr-FR" sz="1400" dirty="0">
                <a:solidFill>
                  <a:schemeClr val="bg1"/>
                </a:solidFill>
              </a:endParaRPr>
            </a:p>
            <a:p>
              <a:r>
                <a:rPr lang="uk-UA" sz="1200" dirty="0">
                  <a:solidFill>
                    <a:schemeClr val="bg1"/>
                  </a:solidFill>
                </a:rPr>
                <a:t>0,1 m</a:t>
              </a:r>
              <a:endParaRPr lang="fr-FR" sz="1200" dirty="0">
                <a:solidFill>
                  <a:schemeClr val="bg1"/>
                </a:solidFill>
              </a:endParaRPr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5621866" y="6070083"/>
              <a:ext cx="126153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err="1">
                  <a:solidFill>
                    <a:schemeClr val="bg1"/>
                  </a:solidFill>
                </a:rPr>
                <a:t>Atom</a:t>
              </a:r>
              <a:endParaRPr lang="fr-FR" sz="1400" dirty="0">
                <a:solidFill>
                  <a:schemeClr val="bg1"/>
                </a:solidFill>
              </a:endParaRPr>
            </a:p>
            <a:p>
              <a:r>
                <a:rPr lang="en-US" sz="1200" dirty="0">
                  <a:solidFill>
                    <a:schemeClr val="bg1"/>
                  </a:solidFill>
                </a:rPr>
                <a:t>~10</a:t>
              </a:r>
              <a:r>
                <a:rPr lang="en-US" sz="1200" baseline="30000" dirty="0">
                  <a:solidFill>
                    <a:schemeClr val="bg1"/>
                  </a:solidFill>
                </a:rPr>
                <a:t>-10</a:t>
              </a:r>
              <a:r>
                <a:rPr lang="en-US" sz="1200" dirty="0">
                  <a:solidFill>
                    <a:schemeClr val="bg1"/>
                  </a:solidFill>
                </a:rPr>
                <a:t> m</a:t>
              </a:r>
              <a:endParaRPr lang="fr-FR" sz="1200" dirty="0">
                <a:solidFill>
                  <a:schemeClr val="bg1"/>
                </a:solidFill>
              </a:endParaRPr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7332133" y="5443550"/>
              <a:ext cx="126153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>
                  <a:solidFill>
                    <a:schemeClr val="bg1"/>
                  </a:solidFill>
                </a:rPr>
                <a:t>Nucleus</a:t>
              </a:r>
            </a:p>
            <a:p>
              <a:r>
                <a:rPr lang="cs-CZ" sz="1200" dirty="0">
                  <a:solidFill>
                    <a:schemeClr val="bg1"/>
                  </a:solidFill>
                </a:rPr>
                <a:t>~10</a:t>
              </a:r>
              <a:r>
                <a:rPr lang="cs-CZ" sz="1200" baseline="30000" dirty="0">
                  <a:solidFill>
                    <a:schemeClr val="bg1"/>
                  </a:solidFill>
                </a:rPr>
                <a:t>-14</a:t>
              </a:r>
              <a:r>
                <a:rPr lang="cs-CZ" sz="1200" dirty="0">
                  <a:solidFill>
                    <a:schemeClr val="bg1"/>
                  </a:solidFill>
                </a:rPr>
                <a:t> m</a:t>
              </a:r>
              <a:endParaRPr lang="fr-FR" sz="1200" dirty="0">
                <a:solidFill>
                  <a:schemeClr val="bg1"/>
                </a:solidFill>
              </a:endParaRPr>
            </a:p>
          </p:txBody>
        </p:sp>
        <p:sp>
          <p:nvSpPr>
            <p:cNvPr id="16" name="ZoneTexte 15"/>
            <p:cNvSpPr txBox="1"/>
            <p:nvPr/>
          </p:nvSpPr>
          <p:spPr>
            <a:xfrm>
              <a:off x="8678333" y="4461416"/>
              <a:ext cx="126153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>
                  <a:solidFill>
                    <a:schemeClr val="bg1"/>
                  </a:solidFill>
                </a:rPr>
                <a:t>Proton</a:t>
              </a:r>
            </a:p>
            <a:p>
              <a:r>
                <a:rPr lang="cs-CZ" sz="1200">
                  <a:solidFill>
                    <a:schemeClr val="bg1"/>
                  </a:solidFill>
                </a:rPr>
                <a:t>~</a:t>
              </a:r>
              <a:r>
                <a:rPr lang="mr-IN" sz="1200">
                  <a:solidFill>
                    <a:schemeClr val="bg1"/>
                  </a:solidFill>
                </a:rPr>
                <a:t>10</a:t>
              </a:r>
              <a:r>
                <a:rPr lang="mr-IN" sz="1200" baseline="30000">
                  <a:solidFill>
                    <a:schemeClr val="bg1"/>
                  </a:solidFill>
                </a:rPr>
                <a:t>-15</a:t>
              </a:r>
              <a:r>
                <a:rPr lang="fr-CH" sz="1200">
                  <a:solidFill>
                    <a:schemeClr val="bg1"/>
                  </a:solidFill>
                </a:rPr>
                <a:t> </a:t>
              </a:r>
              <a:r>
                <a:rPr lang="mr-IN" sz="1200" err="1">
                  <a:solidFill>
                    <a:schemeClr val="bg1"/>
                  </a:solidFill>
                </a:rPr>
                <a:t>m</a:t>
              </a:r>
              <a:endParaRPr lang="fr-FR" sz="1200">
                <a:solidFill>
                  <a:schemeClr val="bg1"/>
                </a:solidFill>
              </a:endParaRPr>
            </a:p>
          </p:txBody>
        </p:sp>
        <p:sp>
          <p:nvSpPr>
            <p:cNvPr id="17" name="ZoneTexte 16"/>
            <p:cNvSpPr txBox="1"/>
            <p:nvPr/>
          </p:nvSpPr>
          <p:spPr>
            <a:xfrm>
              <a:off x="9309099" y="2880031"/>
              <a:ext cx="126153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>
                  <a:solidFill>
                    <a:schemeClr val="bg1"/>
                  </a:solidFill>
                </a:rPr>
                <a:t>Quark</a:t>
              </a:r>
            </a:p>
            <a:p>
              <a:r>
                <a:rPr lang="en-US" sz="1200" dirty="0">
                  <a:solidFill>
                    <a:schemeClr val="bg1"/>
                  </a:solidFill>
                </a:rPr>
                <a:t>&lt;10</a:t>
              </a:r>
              <a:r>
                <a:rPr lang="en-US" sz="1200" baseline="30000" dirty="0">
                  <a:solidFill>
                    <a:schemeClr val="bg1"/>
                  </a:solidFill>
                </a:rPr>
                <a:t>-18</a:t>
              </a:r>
              <a:r>
                <a:rPr lang="en-US" sz="1200" dirty="0">
                  <a:solidFill>
                    <a:schemeClr val="bg1"/>
                  </a:solidFill>
                </a:rPr>
                <a:t> m</a:t>
              </a:r>
              <a:endParaRPr lang="fr-FR" sz="1200" dirty="0">
                <a:solidFill>
                  <a:schemeClr val="bg1"/>
                </a:solidFill>
              </a:endParaRPr>
            </a:p>
          </p:txBody>
        </p:sp>
        <p:sp>
          <p:nvSpPr>
            <p:cNvPr id="19" name="ZoneTexte 12">
              <a:extLst>
                <a:ext uri="{FF2B5EF4-FFF2-40B4-BE49-F238E27FC236}">
                  <a16:creationId xmlns:a16="http://schemas.microsoft.com/office/drawing/2014/main" id="{9C529853-C367-EF48-B19F-C7CEB1875FBB}"/>
                </a:ext>
              </a:extLst>
            </p:cNvPr>
            <p:cNvSpPr txBox="1"/>
            <p:nvPr/>
          </p:nvSpPr>
          <p:spPr>
            <a:xfrm>
              <a:off x="6055159" y="5729295"/>
              <a:ext cx="85027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>
                  <a:solidFill>
                    <a:schemeClr val="bg1"/>
                  </a:solidFill>
                </a:rPr>
                <a:t>Electron</a:t>
              </a:r>
            </a:p>
          </p:txBody>
        </p:sp>
      </p:grp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D58F8AD-06D4-C049-B812-A2A17ED6BE8B}"/>
              </a:ext>
            </a:extLst>
          </p:cNvPr>
          <p:cNvCxnSpPr>
            <a:cxnSpLocks/>
          </p:cNvCxnSpPr>
          <p:nvPr/>
        </p:nvCxnSpPr>
        <p:spPr>
          <a:xfrm flipH="1" flipV="1">
            <a:off x="5720623" y="5406588"/>
            <a:ext cx="386828" cy="48934"/>
          </a:xfrm>
          <a:prstGeom prst="straightConnector1">
            <a:avLst/>
          </a:prstGeom>
          <a:ln w="12700">
            <a:solidFill>
              <a:schemeClr val="bg2"/>
            </a:solidFill>
            <a:miter lim="800000"/>
            <a:headEnd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02680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Viet Nam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7</a:t>
            </a:fld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1" y="222482"/>
            <a:ext cx="12192000" cy="6635518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4523" y="1451308"/>
            <a:ext cx="8153401" cy="3963480"/>
          </a:xfrm>
          <a:prstGeom prst="rect">
            <a:avLst/>
          </a:prstGeom>
        </p:spPr>
      </p:pic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254523" y="2787933"/>
            <a:ext cx="1417638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GB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Big Bang</a:t>
            </a:r>
            <a:endParaRPr lang="de-DE" sz="2000">
              <a:solidFill>
                <a:schemeClr val="bg1"/>
              </a:solidFill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25873F2-C32F-274A-931C-452581DE8117}"/>
              </a:ext>
            </a:extLst>
          </p:cNvPr>
          <p:cNvGrpSpPr/>
          <p:nvPr/>
        </p:nvGrpSpPr>
        <p:grpSpPr>
          <a:xfrm>
            <a:off x="1746117" y="5119422"/>
            <a:ext cx="5893587" cy="946444"/>
            <a:chOff x="1746117" y="5119422"/>
            <a:chExt cx="5893587" cy="946444"/>
          </a:xfrm>
        </p:grpSpPr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6611004" y="5357841"/>
              <a:ext cx="1028700" cy="45720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GB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Today</a:t>
              </a:r>
            </a:p>
          </p:txBody>
        </p:sp>
        <p:sp>
          <p:nvSpPr>
            <p:cNvPr id="16" name="Rectangle 9"/>
            <p:cNvSpPr>
              <a:spLocks noChangeArrowheads="1"/>
            </p:cNvSpPr>
            <p:nvPr/>
          </p:nvSpPr>
          <p:spPr bwMode="auto">
            <a:xfrm>
              <a:off x="2921814" y="5119422"/>
              <a:ext cx="2543175" cy="46355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GB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13.8 Billion Years</a:t>
              </a:r>
            </a:p>
          </p:txBody>
        </p:sp>
        <p:sp>
          <p:nvSpPr>
            <p:cNvPr id="17" name="Rectangle 10"/>
            <p:cNvSpPr>
              <a:spLocks noChangeArrowheads="1"/>
            </p:cNvSpPr>
            <p:nvPr/>
          </p:nvSpPr>
          <p:spPr bwMode="auto">
            <a:xfrm>
              <a:off x="3577452" y="5608666"/>
              <a:ext cx="1236663" cy="45720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10</a:t>
              </a:r>
              <a:r>
                <a:rPr lang="de-DE" baseline="30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28</a:t>
              </a: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 cm</a:t>
              </a:r>
              <a:endPara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  <p:grpSp>
          <p:nvGrpSpPr>
            <p:cNvPr id="8" name="Grouper 7"/>
            <p:cNvGrpSpPr/>
            <p:nvPr/>
          </p:nvGrpSpPr>
          <p:grpSpPr>
            <a:xfrm>
              <a:off x="1746117" y="5464407"/>
              <a:ext cx="4965768" cy="164910"/>
              <a:chOff x="1746117" y="5464407"/>
              <a:chExt cx="4965768" cy="164910"/>
            </a:xfrm>
          </p:grpSpPr>
          <p:sp>
            <p:nvSpPr>
              <p:cNvPr id="14" name="Line 7"/>
              <p:cNvSpPr>
                <a:spLocks noChangeShapeType="1"/>
              </p:cNvSpPr>
              <p:nvPr/>
            </p:nvSpPr>
            <p:spPr bwMode="auto">
              <a:xfrm>
                <a:off x="1746117" y="5553367"/>
                <a:ext cx="4965768" cy="8387"/>
              </a:xfrm>
              <a:prstGeom prst="line">
                <a:avLst/>
              </a:prstGeom>
              <a:noFill/>
              <a:ln w="25400">
                <a:solidFill>
                  <a:schemeClr val="bg1"/>
                </a:solidFill>
                <a:round/>
                <a:headEnd/>
                <a:tailEnd type="triangle" w="med" len="med"/>
              </a:ln>
            </p:spPr>
            <p:txBody>
              <a:bodyPr wrap="none" lIns="90000" tIns="46800" rIns="90000" bIns="46800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Line 11"/>
              <p:cNvSpPr>
                <a:spLocks noChangeShapeType="1"/>
              </p:cNvSpPr>
              <p:nvPr/>
            </p:nvSpPr>
            <p:spPr bwMode="auto">
              <a:xfrm>
                <a:off x="1746117" y="5464407"/>
                <a:ext cx="0" cy="164910"/>
              </a:xfrm>
              <a:prstGeom prst="line">
                <a:avLst/>
              </a:prstGeom>
              <a:noFill/>
              <a:ln w="254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8" name="Rectangle 27"/>
          <p:cNvSpPr/>
          <p:nvPr/>
        </p:nvSpPr>
        <p:spPr>
          <a:xfrm>
            <a:off x="8227356" y="222971"/>
            <a:ext cx="3960000" cy="6635029"/>
          </a:xfrm>
          <a:prstGeom prst="rect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57A6"/>
              </a:solidFill>
            </a:endParaRPr>
          </a:p>
        </p:txBody>
      </p:sp>
      <p:sp>
        <p:nvSpPr>
          <p:cNvPr id="26" name="Espace réservé du contenu 2"/>
          <p:cNvSpPr>
            <a:spLocks noGrp="1"/>
          </p:cNvSpPr>
          <p:nvPr>
            <p:ph idx="1"/>
          </p:nvPr>
        </p:nvSpPr>
        <p:spPr>
          <a:xfrm>
            <a:off x="8689228" y="3059084"/>
            <a:ext cx="2990154" cy="332564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2000" dirty="0">
                <a:solidFill>
                  <a:schemeClr val="bg1"/>
                </a:solidFill>
              </a:rPr>
              <a:t>We reproduce the conditions a fraction of </a:t>
            </a: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a second after the Big Bang, to gain insight into the structure and evolution </a:t>
            </a: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of the universe.</a:t>
            </a:r>
          </a:p>
          <a:p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666204" y="1538931"/>
            <a:ext cx="3308678" cy="1116849"/>
          </a:xfrm>
        </p:spPr>
        <p:txBody>
          <a:bodyPr>
            <a:noAutofit/>
          </a:bodyPr>
          <a:lstStyle/>
          <a:p>
            <a:pPr algn="l"/>
            <a:r>
              <a:rPr lang="fr-FR" sz="3600" dirty="0">
                <a:solidFill>
                  <a:schemeClr val="bg1"/>
                </a:solidFill>
              </a:rPr>
              <a:t>How </a:t>
            </a:r>
            <a:r>
              <a:rPr lang="fr-FR" sz="3600" dirty="0" err="1">
                <a:solidFill>
                  <a:schemeClr val="bg1"/>
                </a:solidFill>
              </a:rPr>
              <a:t>did</a:t>
            </a:r>
            <a:r>
              <a:rPr lang="fr-FR" sz="3600" dirty="0">
                <a:solidFill>
                  <a:schemeClr val="bg1"/>
                </a:solidFill>
              </a:rPr>
              <a:t> the </a:t>
            </a:r>
            <a:r>
              <a:rPr lang="fr-FR" sz="3600" dirty="0" err="1">
                <a:solidFill>
                  <a:schemeClr val="bg1"/>
                </a:solidFill>
              </a:rPr>
              <a:t>universe</a:t>
            </a:r>
            <a:r>
              <a:rPr lang="fr-FR" sz="3600" dirty="0">
                <a:solidFill>
                  <a:schemeClr val="bg1"/>
                </a:solidFill>
              </a:rPr>
              <a:t> </a:t>
            </a:r>
            <a:r>
              <a:rPr lang="fr-FR" sz="3600" dirty="0" err="1">
                <a:solidFill>
                  <a:schemeClr val="bg1"/>
                </a:solidFill>
              </a:rPr>
              <a:t>begin</a:t>
            </a:r>
            <a:r>
              <a:rPr lang="fr-FR" sz="3600" dirty="0">
                <a:solidFill>
                  <a:schemeClr val="bg1"/>
                </a:solidFill>
              </a:rPr>
              <a:t>?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58D21DD-3097-D44D-B6F4-7624A352FD7F}"/>
              </a:ext>
            </a:extLst>
          </p:cNvPr>
          <p:cNvGrpSpPr/>
          <p:nvPr/>
        </p:nvGrpSpPr>
        <p:grpSpPr>
          <a:xfrm>
            <a:off x="636227" y="3482552"/>
            <a:ext cx="1177222" cy="1023958"/>
            <a:chOff x="695708" y="4042933"/>
            <a:chExt cx="1177222" cy="1023958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ED9473C-47BA-3340-9A29-D4AE90FFE45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79316" y="4042933"/>
              <a:ext cx="609240" cy="808661"/>
            </a:xfrm>
            <a:prstGeom prst="rect">
              <a:avLst/>
            </a:prstGeom>
          </p:spPr>
        </p:pic>
        <p:sp>
          <p:nvSpPr>
            <p:cNvPr id="19" name="Rectangle 4">
              <a:extLst>
                <a:ext uri="{FF2B5EF4-FFF2-40B4-BE49-F238E27FC236}">
                  <a16:creationId xmlns:a16="http://schemas.microsoft.com/office/drawing/2014/main" id="{9F13BFE1-1865-A44D-9050-5434332E3A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5708" y="4756933"/>
              <a:ext cx="1177222" cy="30995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GB" sz="1400">
                  <a:solidFill>
                    <a:schemeClr val="bg1"/>
                  </a:solidFill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Accelerators</a:t>
              </a:r>
              <a:endParaRPr lang="de-DE" sz="1400">
                <a:solidFill>
                  <a:schemeClr val="bg1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sp>
        <p:nvSpPr>
          <p:cNvPr id="20" name="Rectangle 4">
            <a:extLst>
              <a:ext uri="{FF2B5EF4-FFF2-40B4-BE49-F238E27FC236}">
                <a16:creationId xmlns:a16="http://schemas.microsoft.com/office/drawing/2014/main" id="{DC9E1879-44C0-D84A-9803-8C85AE9776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5318" y="4638692"/>
            <a:ext cx="1345539" cy="30995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GB" sz="1400" b="1" dirty="0">
                <a:solidFill>
                  <a:schemeClr val="accent4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380 000 years</a:t>
            </a:r>
            <a:endParaRPr lang="de-DE" sz="1400" b="1" dirty="0">
              <a:solidFill>
                <a:schemeClr val="accent4"/>
              </a:solidFill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7A43579-FDDF-D14A-B168-129A2D0968DC}"/>
              </a:ext>
            </a:extLst>
          </p:cNvPr>
          <p:cNvCxnSpPr>
            <a:cxnSpLocks/>
          </p:cNvCxnSpPr>
          <p:nvPr/>
        </p:nvCxnSpPr>
        <p:spPr>
          <a:xfrm flipV="1">
            <a:off x="1954101" y="4071846"/>
            <a:ext cx="0" cy="561114"/>
          </a:xfrm>
          <a:prstGeom prst="straightConnector1">
            <a:avLst/>
          </a:prstGeom>
          <a:ln w="127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4">
            <a:extLst>
              <a:ext uri="{FF2B5EF4-FFF2-40B4-BE49-F238E27FC236}">
                <a16:creationId xmlns:a16="http://schemas.microsoft.com/office/drawing/2014/main" id="{BF8E8482-7B7B-9444-B6FA-A071B3F9B9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77384" y="3540241"/>
            <a:ext cx="1141444" cy="30995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GB" sz="1400" b="1" dirty="0">
                <a:solidFill>
                  <a:schemeClr val="accent2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Telescopes</a:t>
            </a:r>
            <a:endParaRPr lang="de-DE" sz="1400" b="1" dirty="0">
              <a:solidFill>
                <a:schemeClr val="accent2"/>
              </a:solidFill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56241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8</a:t>
            </a:fld>
            <a:endParaRPr lang="fr-FR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696000" y="471897"/>
            <a:ext cx="10800000" cy="1116849"/>
          </a:xfrm>
        </p:spPr>
        <p:txBody>
          <a:bodyPr>
            <a:normAutofit/>
          </a:bodyPr>
          <a:lstStyle/>
          <a:p>
            <a:r>
              <a:rPr lang="en-US" dirty="0"/>
              <a:t>At CERN we help to answer these questions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6138480" y="2000144"/>
            <a:ext cx="6053520" cy="1015663"/>
          </a:xfrm>
          <a:prstGeom prst="rect">
            <a:avLst/>
          </a:prstGeom>
          <a:solidFill>
            <a:srgbClr val="1C446B"/>
          </a:solidFill>
          <a:ln>
            <a:noFill/>
          </a:ln>
        </p:spPr>
        <p:txBody>
          <a:bodyPr wrap="square" lIns="216000" rIns="216000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The Higgs boson was discovered in 2012; without it fundamental particles would be massless </a:t>
            </a:r>
            <a:br>
              <a:rPr lang="en-US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and atoms could not form.</a:t>
            </a:r>
            <a:endParaRPr lang="fr-FR" sz="2000" dirty="0">
              <a:solidFill>
                <a:schemeClr val="bg1"/>
              </a:solidFill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E7686D5-F1B3-5043-B43C-8E92618A0CB4}"/>
              </a:ext>
            </a:extLst>
          </p:cNvPr>
          <p:cNvGrpSpPr/>
          <p:nvPr/>
        </p:nvGrpSpPr>
        <p:grpSpPr>
          <a:xfrm>
            <a:off x="0" y="2001448"/>
            <a:ext cx="6048000" cy="3642769"/>
            <a:chOff x="0" y="1848063"/>
            <a:chExt cx="6048000" cy="3642769"/>
          </a:xfrm>
        </p:grpSpPr>
        <p:sp>
          <p:nvSpPr>
            <p:cNvPr id="14" name="ZoneTexte 13"/>
            <p:cNvSpPr txBox="1"/>
            <p:nvPr/>
          </p:nvSpPr>
          <p:spPr>
            <a:xfrm>
              <a:off x="1619" y="4475169"/>
              <a:ext cx="6046381" cy="1015663"/>
            </a:xfrm>
            <a:prstGeom prst="rect">
              <a:avLst/>
            </a:prstGeom>
            <a:solidFill>
              <a:schemeClr val="accent3"/>
            </a:solidFill>
          </p:spPr>
          <p:txBody>
            <a:bodyPr wrap="square" lIns="216000" rIns="216000" rtlCol="0">
              <a:no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Several CERN scientists have received </a:t>
              </a:r>
              <a:br>
                <a:rPr lang="en-US" sz="20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lang="en-US" sz="20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Nobel Prizes for key discoveries </a:t>
              </a:r>
              <a:br>
                <a:rPr lang="en-US" sz="20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lang="en-US" sz="20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in particle physics.</a:t>
              </a:r>
              <a:endParaRPr lang="fr-FR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4C890703-5AC1-6040-A09A-7152D1B5CFA5}"/>
                </a:ext>
              </a:extLst>
            </p:cNvPr>
            <p:cNvGrpSpPr/>
            <p:nvPr/>
          </p:nvGrpSpPr>
          <p:grpSpPr>
            <a:xfrm>
              <a:off x="0" y="1848063"/>
              <a:ext cx="6048000" cy="2631992"/>
              <a:chOff x="0" y="1848063"/>
              <a:chExt cx="6048000" cy="2631992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C48A4CC7-EA23-5D48-B966-414786DAE1A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-291"/>
              <a:stretch/>
            </p:blipFill>
            <p:spPr>
              <a:xfrm>
                <a:off x="4087019" y="1848063"/>
                <a:ext cx="1960981" cy="2627106"/>
              </a:xfrm>
              <a:prstGeom prst="rect">
                <a:avLst/>
              </a:prstGeom>
            </p:spPr>
          </p:pic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A2347326-D044-A747-89BF-74E67EFEA39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1852951"/>
                <a:ext cx="1959360" cy="2624238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2B360A79-9685-2C49-80CF-BD9544AD456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049840" y="1852951"/>
                <a:ext cx="1946701" cy="2624238"/>
              </a:xfrm>
              <a:prstGeom prst="rect">
                <a:avLst/>
              </a:prstGeom>
            </p:spPr>
          </p:pic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078819D-7B9E-D74A-8BD8-E48D348A820C}"/>
                  </a:ext>
                </a:extLst>
              </p:cNvPr>
              <p:cNvSpPr txBox="1"/>
              <p:nvPr/>
            </p:nvSpPr>
            <p:spPr>
              <a:xfrm>
                <a:off x="14351" y="4233834"/>
                <a:ext cx="965329" cy="246221"/>
              </a:xfrm>
              <a:prstGeom prst="rect">
                <a:avLst/>
              </a:prstGeom>
              <a:solidFill>
                <a:srgbClr val="2F2F2F">
                  <a:alpha val="27000"/>
                </a:srgb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solidFill>
                      <a:schemeClr val="bg1"/>
                    </a:solidFill>
                  </a:rPr>
                  <a:t>Carlo Rubbia 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E651B09-EB92-474E-ADE4-3956911C4B01}"/>
                  </a:ext>
                </a:extLst>
              </p:cNvPr>
              <p:cNvSpPr txBox="1"/>
              <p:nvPr/>
            </p:nvSpPr>
            <p:spPr>
              <a:xfrm>
                <a:off x="2089294" y="4233834"/>
                <a:ext cx="1354858" cy="246221"/>
              </a:xfrm>
              <a:prstGeom prst="rect">
                <a:avLst/>
              </a:prstGeom>
              <a:solidFill>
                <a:srgbClr val="000000">
                  <a:alpha val="27059"/>
                </a:srgb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solidFill>
                      <a:schemeClr val="bg1"/>
                    </a:solidFill>
                  </a:rPr>
                  <a:t>Simon Van der Meer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B4EFCEE-3BD5-4D4E-B609-41EAF42A32C7}"/>
                  </a:ext>
                </a:extLst>
              </p:cNvPr>
              <p:cNvSpPr txBox="1"/>
              <p:nvPr/>
            </p:nvSpPr>
            <p:spPr>
              <a:xfrm>
                <a:off x="4087019" y="4230967"/>
                <a:ext cx="1191352" cy="246221"/>
              </a:xfrm>
              <a:prstGeom prst="rect">
                <a:avLst/>
              </a:prstGeom>
              <a:solidFill>
                <a:srgbClr val="2F2F2F">
                  <a:alpha val="27000"/>
                </a:srgb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solidFill>
                      <a:schemeClr val="bg1"/>
                    </a:solidFill>
                  </a:rPr>
                  <a:t>Georges </a:t>
                </a:r>
                <a:r>
                  <a:rPr lang="en-US" sz="1000" dirty="0" err="1">
                    <a:solidFill>
                      <a:schemeClr val="bg1"/>
                    </a:solidFill>
                  </a:rPr>
                  <a:t>Charpak</a:t>
                </a:r>
                <a:endParaRPr lang="en-US" sz="1000" dirty="0">
                  <a:solidFill>
                    <a:schemeClr val="bg1"/>
                  </a:solidFill>
                </a:endParaRPr>
              </a:p>
            </p:txBody>
          </p:sp>
        </p:grpSp>
      </p:grpSp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52B319D2-277D-624E-BD79-F251FAA0487A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38478" y="3015806"/>
            <a:ext cx="6053522" cy="2630809"/>
          </a:xfr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C41F66D7-EFD9-D440-997A-B268BF9ACDC7}"/>
              </a:ext>
            </a:extLst>
          </p:cNvPr>
          <p:cNvSpPr txBox="1"/>
          <p:nvPr/>
        </p:nvSpPr>
        <p:spPr>
          <a:xfrm>
            <a:off x="6138476" y="5400394"/>
            <a:ext cx="6053524" cy="246221"/>
          </a:xfrm>
          <a:prstGeom prst="rect">
            <a:avLst/>
          </a:prstGeom>
          <a:solidFill>
            <a:srgbClr val="2F2F2F">
              <a:alpha val="27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François Englert and Peter Higgs. With Robert </a:t>
            </a:r>
            <a:r>
              <a:rPr lang="en-US" sz="1000" dirty="0" err="1">
                <a:solidFill>
                  <a:schemeClr val="bg1"/>
                </a:solidFill>
              </a:rPr>
              <a:t>Brout</a:t>
            </a:r>
            <a:r>
              <a:rPr lang="en-US" sz="1000" dirty="0">
                <a:solidFill>
                  <a:schemeClr val="bg1"/>
                </a:solidFill>
              </a:rPr>
              <a:t>, they proposed the mechanism in 1964.</a:t>
            </a:r>
          </a:p>
        </p:txBody>
      </p:sp>
    </p:spTree>
    <p:extLst>
      <p:ext uri="{BB962C8B-B14F-4D97-AF65-F5344CB8AC3E}">
        <p14:creationId xmlns:p14="http://schemas.microsoft.com/office/powerpoint/2010/main" val="1569983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9</a:t>
            </a:fld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We develop technologies in three key areas</a:t>
            </a:r>
            <a:endParaRPr lang="fr-FR" dirty="0"/>
          </a:p>
        </p:txBody>
      </p:sp>
      <p:pic>
        <p:nvPicPr>
          <p:cNvPr id="12" name="Espace réservé pour une image  11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32000" y="2039547"/>
            <a:ext cx="3960000" cy="3279146"/>
          </a:xfrm>
        </p:spPr>
      </p:pic>
      <p:sp>
        <p:nvSpPr>
          <p:cNvPr id="16" name="ZoneTexte 15"/>
          <p:cNvSpPr txBox="1"/>
          <p:nvPr/>
        </p:nvSpPr>
        <p:spPr>
          <a:xfrm>
            <a:off x="0" y="5257222"/>
            <a:ext cx="3960000" cy="415498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1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ACCELERATORS</a:t>
            </a:r>
            <a:endParaRPr lang="fr-FR" sz="21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4116000" y="5257222"/>
            <a:ext cx="3960000" cy="415498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1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DETECTORS</a:t>
            </a:r>
            <a:endParaRPr lang="fr-FR" sz="21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8232000" y="5257222"/>
            <a:ext cx="3960000" cy="415498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1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COMPUTING</a:t>
            </a:r>
            <a:endParaRPr lang="fr-FR" sz="21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7" name="Espace réservé pour une image  6"/>
          <p:cNvPicPr>
            <a:picLocks noGrp="1" noChangeAspect="1"/>
          </p:cNvPicPr>
          <p:nvPr>
            <p:ph type="pic" sz="quarter" idx="15"/>
          </p:nvPr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16000" y="2039547"/>
            <a:ext cx="3960000" cy="3279146"/>
          </a:xfrm>
        </p:spPr>
      </p:pic>
      <p:pic>
        <p:nvPicPr>
          <p:cNvPr id="8" name="Espace réservé pour une image  7"/>
          <p:cNvPicPr>
            <a:picLocks noGrp="1" noChangeAspect="1"/>
          </p:cNvPicPr>
          <p:nvPr>
            <p:ph type="pic" sz="quarter" idx="13"/>
          </p:nvPr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039547"/>
            <a:ext cx="3960000" cy="3279146"/>
          </a:xfrm>
        </p:spPr>
      </p:pic>
    </p:spTree>
    <p:extLst>
      <p:ext uri="{BB962C8B-B14F-4D97-AF65-F5344CB8AC3E}">
        <p14:creationId xmlns:p14="http://schemas.microsoft.com/office/powerpoint/2010/main" val="1175388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</p:bldLst>
  </p:timing>
</p:sld>
</file>

<file path=ppt/theme/theme1.xml><?xml version="1.0" encoding="utf-8"?>
<a:theme xmlns:a="http://schemas.openxmlformats.org/drawingml/2006/main" name="CERN_Corporate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E0AEF679-98C1-AB42-B5BE-2ED16A1D638D}"/>
    </a:ext>
  </a:extLst>
</a:theme>
</file>

<file path=ppt/theme/theme2.xml><?xml version="1.0" encoding="utf-8"?>
<a:theme xmlns:a="http://schemas.openxmlformats.org/drawingml/2006/main" name="1_Research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3.xml><?xml version="1.0" encoding="utf-8"?>
<a:theme xmlns:a="http://schemas.openxmlformats.org/drawingml/2006/main" name="2_Collaboration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4.xml><?xml version="1.0" encoding="utf-8"?>
<a:theme xmlns:a="http://schemas.openxmlformats.org/drawingml/2006/main" name="3_Innovation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5.xml><?xml version="1.0" encoding="utf-8"?>
<a:theme xmlns:a="http://schemas.openxmlformats.org/drawingml/2006/main" name="4_Education and Training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6.xml><?xml version="1.0" encoding="utf-8"?>
<a:theme xmlns:a="http://schemas.openxmlformats.org/drawingml/2006/main" name="Country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7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CERN_New_Corporate_proposition</Template>
  <TotalTime>20918</TotalTime>
  <Words>1675</Words>
  <Application>Microsoft Macintosh PowerPoint</Application>
  <PresentationFormat>Widescreen</PresentationFormat>
  <Paragraphs>261</Paragraphs>
  <Slides>30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30</vt:i4>
      </vt:variant>
    </vt:vector>
  </HeadingPairs>
  <TitlesOfParts>
    <vt:vector size="40" baseType="lpstr">
      <vt:lpstr>Arial</vt:lpstr>
      <vt:lpstr>Calibri</vt:lpstr>
      <vt:lpstr>Helvetica</vt:lpstr>
      <vt:lpstr>Source Sans Pro</vt:lpstr>
      <vt:lpstr>CERN_Corporate</vt:lpstr>
      <vt:lpstr>1_Research</vt:lpstr>
      <vt:lpstr>2_Collaboration</vt:lpstr>
      <vt:lpstr>3_Innovation</vt:lpstr>
      <vt:lpstr>4_Education and Training</vt:lpstr>
      <vt:lpstr>Country</vt:lpstr>
      <vt:lpstr>PowerPoint Presentation</vt:lpstr>
      <vt:lpstr>WELCOME TO CERN</vt:lpstr>
      <vt:lpstr>PowerPoint Presentation</vt:lpstr>
      <vt:lpstr>Four pillars underpin CERN’s mission</vt:lpstr>
      <vt:lpstr>PowerPoint Presentation</vt:lpstr>
      <vt:lpstr>What is the universe made of?</vt:lpstr>
      <vt:lpstr>How did the universe begin?</vt:lpstr>
      <vt:lpstr>At CERN we help to answer these questions</vt:lpstr>
      <vt:lpstr>We develop technologies in three key areas</vt:lpstr>
      <vt:lpstr>PowerPoint Presentation</vt:lpstr>
      <vt:lpstr>Giant detectors record the particles formed  at the four collision points</vt:lpstr>
      <vt:lpstr>The LHC produces more than 1 billion particle collisions per second</vt:lpstr>
      <vt:lpstr>The LHC detectors are analogous to  3D cameras</vt:lpstr>
      <vt:lpstr>The Worldwide LHC Computing Grid (WLCG)</vt:lpstr>
      <vt:lpstr>CERN has a diverse scientific programme</vt:lpstr>
      <vt:lpstr>There are many unanswered questions  in fundamental physics </vt:lpstr>
      <vt:lpstr>Upgrade to the  High-Luminosity LHC is under way</vt:lpstr>
      <vt:lpstr>Scientific priorities  for the future</vt:lpstr>
      <vt:lpstr>PowerPoint Presentation</vt:lpstr>
      <vt:lpstr>Science for peace CERN was founded in 1954 with 12 European Member States</vt:lpstr>
      <vt:lpstr>A laboratory for people around the world</vt:lpstr>
      <vt:lpstr>CERN is a model for  open and inclusive collaboration</vt:lpstr>
      <vt:lpstr>PowerPoint Presentation</vt:lpstr>
      <vt:lpstr>PowerPoint Presentation</vt:lpstr>
      <vt:lpstr>CERN’s technological innovations have important applications in medicine and healthcare</vt:lpstr>
      <vt:lpstr>PowerPoint Presentation</vt:lpstr>
      <vt:lpstr>CERN opens a world of career opportunities </vt:lpstr>
      <vt:lpstr>CERN’s training, education  and outreach programmes</vt:lpstr>
      <vt:lpstr>CERN Science Gateway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Ewa Lopienska</dc:creator>
  <cp:lastModifiedBy>Emmanuel Tsesmelis</cp:lastModifiedBy>
  <cp:revision>1028</cp:revision>
  <cp:lastPrinted>2021-04-15T12:33:04Z</cp:lastPrinted>
  <dcterms:created xsi:type="dcterms:W3CDTF">2017-12-12T17:17:03Z</dcterms:created>
  <dcterms:modified xsi:type="dcterms:W3CDTF">2023-10-27T01:56:14Z</dcterms:modified>
</cp:coreProperties>
</file>