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22"/>
  </p:notesMasterIdLst>
  <p:handoutMasterIdLst>
    <p:handoutMasterId r:id="rId23"/>
  </p:handoutMasterIdLst>
  <p:sldIdLst>
    <p:sldId id="256" r:id="rId2"/>
    <p:sldId id="1759" r:id="rId3"/>
    <p:sldId id="2042" r:id="rId4"/>
    <p:sldId id="2043" r:id="rId5"/>
    <p:sldId id="2044" r:id="rId6"/>
    <p:sldId id="2046" r:id="rId7"/>
    <p:sldId id="2040" r:id="rId8"/>
    <p:sldId id="2047" r:id="rId9"/>
    <p:sldId id="2048" r:id="rId10"/>
    <p:sldId id="2049" r:id="rId11"/>
    <p:sldId id="2050" r:id="rId12"/>
    <p:sldId id="2051" r:id="rId13"/>
    <p:sldId id="2055" r:id="rId14"/>
    <p:sldId id="2052" r:id="rId15"/>
    <p:sldId id="2053" r:id="rId16"/>
    <p:sldId id="2054" r:id="rId17"/>
    <p:sldId id="2058" r:id="rId18"/>
    <p:sldId id="2059" r:id="rId19"/>
    <p:sldId id="2041" r:id="rId20"/>
    <p:sldId id="2057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31C83A8-4A90-2F4C-8A61-251FB332805A}">
          <p14:sldIdLst>
            <p14:sldId id="256"/>
            <p14:sldId id="1759"/>
            <p14:sldId id="2042"/>
            <p14:sldId id="2043"/>
            <p14:sldId id="2044"/>
            <p14:sldId id="2046"/>
            <p14:sldId id="2040"/>
            <p14:sldId id="2047"/>
            <p14:sldId id="2048"/>
            <p14:sldId id="2049"/>
            <p14:sldId id="2050"/>
            <p14:sldId id="2051"/>
            <p14:sldId id="2055"/>
            <p14:sldId id="2052"/>
            <p14:sldId id="2053"/>
            <p14:sldId id="2054"/>
            <p14:sldId id="2058"/>
            <p14:sldId id="2059"/>
            <p14:sldId id="2041"/>
            <p14:sldId id="2057"/>
          </p14:sldIdLst>
        </p14:section>
        <p14:section name="Untitled Section" id="{7580621C-DC13-FB43-B5CC-0AC9A05901B0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577"/>
    <a:srgbClr val="FFFFCC"/>
    <a:srgbClr val="51A026"/>
    <a:srgbClr val="AF007C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00" autoAdjust="0"/>
    <p:restoredTop sz="96670" autoAdjust="0"/>
  </p:normalViewPr>
  <p:slideViewPr>
    <p:cSldViewPr showGuides="1">
      <p:cViewPr varScale="1">
        <p:scale>
          <a:sx n="104" d="100"/>
          <a:sy n="104" d="100"/>
        </p:scale>
        <p:origin x="144" y="450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10/19/2023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19/10/2023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087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912" y="6196868"/>
            <a:ext cx="3034088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2631445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mailto:Dx=0.285m@SD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Dx=0.355m@SDs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1271464" y="548680"/>
            <a:ext cx="9649072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rgbClr val="132577"/>
                </a:solidFill>
              </a:rPr>
              <a:t>Local chromatic correction Final Focus optimization</a:t>
            </a:r>
            <a:endParaRPr lang="en-CA" sz="2800" dirty="0">
              <a:solidFill>
                <a:srgbClr val="132577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742951" y="2852936"/>
            <a:ext cx="10653183" cy="1008608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Pantaleo Raimondi</a:t>
            </a:r>
          </a:p>
          <a:p>
            <a:pPr algn="ctr"/>
            <a:r>
              <a:rPr lang="en-CA" sz="2400" dirty="0">
                <a:solidFill>
                  <a:schemeClr val="bg2"/>
                </a:solidFill>
              </a:rPr>
              <a:t>SLAC National Accelerator Laboratory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763334"/>
          </a:xfrm>
        </p:spPr>
        <p:txBody>
          <a:bodyPr/>
          <a:lstStyle/>
          <a:p>
            <a:pPr algn="ctr"/>
            <a:r>
              <a:rPr lang="en-CA" sz="2400">
                <a:solidFill>
                  <a:srgbClr val="C00000"/>
                </a:solidFill>
              </a:rPr>
              <a:t>October 5</a:t>
            </a:r>
            <a:r>
              <a:rPr lang="en-CA" sz="2400" baseline="30000">
                <a:solidFill>
                  <a:srgbClr val="C00000"/>
                </a:solidFill>
              </a:rPr>
              <a:t>th</a:t>
            </a:r>
            <a:r>
              <a:rPr lang="en-CA" sz="2400" dirty="0">
                <a:solidFill>
                  <a:srgbClr val="C00000"/>
                </a:solidFill>
              </a:rPr>
              <a:t>, 2023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Curl_H</a:t>
            </a:r>
            <a:r>
              <a:rPr lang="en-US" dirty="0"/>
              <a:t> optimization                                                           v_67 ttbar optic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2678F-DC05-8933-F5FF-EF25C68D3C40}"/>
              </a:ext>
            </a:extLst>
          </p:cNvPr>
          <p:cNvSpPr txBox="1"/>
          <p:nvPr/>
        </p:nvSpPr>
        <p:spPr>
          <a:xfrm>
            <a:off x="695400" y="4725144"/>
            <a:ext cx="42124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</a:t>
            </a:r>
            <a:r>
              <a:rPr lang="en-US" dirty="0" err="1">
                <a:solidFill>
                  <a:srgbClr val="132577"/>
                </a:solidFill>
              </a:rPr>
              <a:t>Curl_H</a:t>
            </a:r>
            <a:r>
              <a:rPr lang="en-US" dirty="0">
                <a:solidFill>
                  <a:srgbClr val="132577"/>
                </a:solidFill>
              </a:rPr>
              <a:t> does not matter because </a:t>
            </a:r>
          </a:p>
          <a:p>
            <a:r>
              <a:rPr lang="en-US" dirty="0">
                <a:solidFill>
                  <a:srgbClr val="132577"/>
                </a:solidFill>
              </a:rPr>
              <a:t>the dipoles are very weak</a:t>
            </a:r>
          </a:p>
          <a:p>
            <a:r>
              <a:rPr lang="en-US" dirty="0">
                <a:solidFill>
                  <a:srgbClr val="132577"/>
                </a:solidFill>
              </a:rPr>
              <a:t>CCSX </a:t>
            </a:r>
            <a:r>
              <a:rPr lang="en-US" dirty="0" err="1">
                <a:solidFill>
                  <a:srgbClr val="132577"/>
                </a:solidFill>
              </a:rPr>
              <a:t>Curl_H</a:t>
            </a:r>
            <a:r>
              <a:rPr lang="en-US" dirty="0">
                <a:solidFill>
                  <a:srgbClr val="132577"/>
                </a:solidFill>
              </a:rPr>
              <a:t> is not optimal because the NL optimization requirement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C00000"/>
                </a:solidFill>
              </a:rPr>
              <a:t>* ARC </a:t>
            </a:r>
            <a:r>
              <a:rPr lang="en-US" dirty="0" err="1">
                <a:solidFill>
                  <a:srgbClr val="C00000"/>
                </a:solidFill>
              </a:rPr>
              <a:t>Curl_H</a:t>
            </a:r>
            <a:r>
              <a:rPr lang="en-US" dirty="0">
                <a:solidFill>
                  <a:srgbClr val="C00000"/>
                </a:solidFill>
              </a:rPr>
              <a:t> ~ 0.00045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FE3160-254F-23FB-9514-9EDD5A783D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309" y="1409418"/>
            <a:ext cx="3491845" cy="30276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BF7D6C7-96FD-D60D-A0CB-9B651D426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1409418"/>
            <a:ext cx="3606279" cy="312296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E4D85E5-4DF9-6AF8-46C5-4C221797F0D5}"/>
              </a:ext>
            </a:extLst>
          </p:cNvPr>
          <p:cNvSpPr txBox="1"/>
          <p:nvPr/>
        </p:nvSpPr>
        <p:spPr>
          <a:xfrm>
            <a:off x="6492044" y="4797152"/>
            <a:ext cx="42124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</a:t>
            </a:r>
            <a:r>
              <a:rPr lang="en-US" dirty="0" err="1">
                <a:solidFill>
                  <a:srgbClr val="132577"/>
                </a:solidFill>
              </a:rPr>
              <a:t>Curl_H</a:t>
            </a:r>
            <a:r>
              <a:rPr lang="en-US" dirty="0">
                <a:solidFill>
                  <a:srgbClr val="132577"/>
                </a:solidFill>
              </a:rPr>
              <a:t> drives the emittance and is almost optimal</a:t>
            </a:r>
          </a:p>
          <a:p>
            <a:r>
              <a:rPr lang="en-US" dirty="0">
                <a:solidFill>
                  <a:srgbClr val="132577"/>
                </a:solidFill>
              </a:rPr>
              <a:t>CCSX almost optimal as well</a:t>
            </a:r>
          </a:p>
        </p:txBody>
      </p:sp>
    </p:spTree>
    <p:extLst>
      <p:ext uri="{BB962C8B-B14F-4D97-AF65-F5344CB8AC3E}">
        <p14:creationId xmlns:p14="http://schemas.microsoft.com/office/powerpoint/2010/main" val="2243221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Second order dispersion optimization                              v_67 ttbar optic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2678F-DC05-8933-F5FF-EF25C68D3C40}"/>
              </a:ext>
            </a:extLst>
          </p:cNvPr>
          <p:cNvSpPr txBox="1"/>
          <p:nvPr/>
        </p:nvSpPr>
        <p:spPr>
          <a:xfrm>
            <a:off x="695400" y="4725144"/>
            <a:ext cx="3750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132577"/>
                </a:solidFill>
              </a:rPr>
              <a:t>FF_Left</a:t>
            </a:r>
            <a:r>
              <a:rPr lang="en-US" dirty="0">
                <a:solidFill>
                  <a:srgbClr val="132577"/>
                </a:solidFill>
              </a:rPr>
              <a:t> </a:t>
            </a:r>
            <a:r>
              <a:rPr lang="en-US" dirty="0" err="1">
                <a:solidFill>
                  <a:srgbClr val="132577"/>
                </a:solidFill>
              </a:rPr>
              <a:t>ddx</a:t>
            </a:r>
            <a:r>
              <a:rPr lang="en-US" dirty="0">
                <a:solidFill>
                  <a:srgbClr val="132577"/>
                </a:solidFill>
              </a:rPr>
              <a:t> behavior is practically perfect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E4D85E5-4DF9-6AF8-46C5-4C221797F0D5}"/>
              </a:ext>
            </a:extLst>
          </p:cNvPr>
          <p:cNvSpPr txBox="1"/>
          <p:nvPr/>
        </p:nvSpPr>
        <p:spPr>
          <a:xfrm>
            <a:off x="6492044" y="4797152"/>
            <a:ext cx="4212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Some </a:t>
            </a:r>
            <a:r>
              <a:rPr lang="en-US" dirty="0" err="1">
                <a:solidFill>
                  <a:srgbClr val="132577"/>
                </a:solidFill>
              </a:rPr>
              <a:t>ddx</a:t>
            </a:r>
            <a:r>
              <a:rPr lang="en-US" dirty="0">
                <a:solidFill>
                  <a:srgbClr val="132577"/>
                </a:solidFill>
              </a:rPr>
              <a:t>’ leakage is still present in the </a:t>
            </a:r>
            <a:r>
              <a:rPr lang="en-US" dirty="0" err="1">
                <a:solidFill>
                  <a:srgbClr val="132577"/>
                </a:solidFill>
              </a:rPr>
              <a:t>FF_right</a:t>
            </a:r>
            <a:r>
              <a:rPr lang="en-US" dirty="0">
                <a:solidFill>
                  <a:srgbClr val="132577"/>
                </a:solidFill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71C4F5-FCF8-0F94-7332-CC2185C4C5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568316"/>
            <a:ext cx="3606280" cy="29640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E82B88D-2EEB-E829-0CB3-49631D831E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1568316"/>
            <a:ext cx="3623081" cy="30896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525824" y="5672787"/>
            <a:ext cx="11572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Presently, NL leakage in the ARCs is just </a:t>
            </a:r>
            <a:r>
              <a:rPr lang="en-US" dirty="0" err="1"/>
              <a:t>ddx</a:t>
            </a:r>
            <a:r>
              <a:rPr lang="en-US" dirty="0"/>
              <a:t>, the last two ARC SF </a:t>
            </a:r>
            <a:r>
              <a:rPr lang="en-US" dirty="0" err="1"/>
              <a:t>sextupoles</a:t>
            </a:r>
            <a:r>
              <a:rPr lang="en-US" dirty="0"/>
              <a:t> (on each side) do compensate it.</a:t>
            </a:r>
          </a:p>
          <a:p>
            <a:r>
              <a:rPr lang="en-US" dirty="0"/>
              <a:t>Their modulation is about 15%@ttbar and 7%@Z. The effect on DA/MA is negligible</a:t>
            </a:r>
          </a:p>
        </p:txBody>
      </p:sp>
    </p:spTree>
    <p:extLst>
      <p:ext uri="{BB962C8B-B14F-4D97-AF65-F5344CB8AC3E}">
        <p14:creationId xmlns:p14="http://schemas.microsoft.com/office/powerpoint/2010/main" val="1497222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ring chromatic properties                                           v_67 ttbar optic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8472264" y="4275986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 very different FF do have nearly identical non linear dynamics.</a:t>
            </a:r>
          </a:p>
          <a:p>
            <a:r>
              <a:rPr lang="en-US" dirty="0"/>
              <a:t>Crab </a:t>
            </a:r>
            <a:r>
              <a:rPr lang="en-US" dirty="0" err="1"/>
              <a:t>sextupoles</a:t>
            </a:r>
            <a:r>
              <a:rPr lang="en-US" dirty="0"/>
              <a:t> dynamic betas are nearly optimal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1149C39-4936-BFD2-B327-261FF3D36A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7" y="1379691"/>
            <a:ext cx="2376265" cy="47165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AC7289-C2D4-6106-893D-6A32723BE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665" y="1343686"/>
            <a:ext cx="2448271" cy="484874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8C39A3-6370-2DC9-9860-FBFD2AEB09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960" y="1379691"/>
            <a:ext cx="2448272" cy="473756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61B5A2A-71D5-76E6-A64E-400E94D3110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2264" y="1343687"/>
            <a:ext cx="2268584" cy="2087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4368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ring chromatic properties                                           v_67 ttbar optic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347174" y="4137239"/>
            <a:ext cx="95652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Chromaticity in the ARCs is periodic and about 12 in both planes</a:t>
            </a:r>
          </a:p>
          <a:p>
            <a:r>
              <a:rPr lang="en-US" dirty="0"/>
              <a:t>This is extremely beneficial to reach and maintain top performances in a very short time</a:t>
            </a:r>
          </a:p>
          <a:p>
            <a:r>
              <a:rPr lang="en-US" dirty="0"/>
              <a:t>No </a:t>
            </a:r>
            <a:r>
              <a:rPr lang="en-US" dirty="0" err="1"/>
              <a:t>sextupole</a:t>
            </a:r>
            <a:r>
              <a:rPr lang="en-US" dirty="0"/>
              <a:t> families are needed </a:t>
            </a:r>
          </a:p>
          <a:p>
            <a:r>
              <a:rPr lang="en-US" dirty="0"/>
              <a:t>Because the “Full Achromat” FF property, there is no need to change the </a:t>
            </a:r>
            <a:r>
              <a:rPr lang="en-US" dirty="0" err="1"/>
              <a:t>ARCs&amp;FF</a:t>
            </a:r>
            <a:r>
              <a:rPr lang="en-US" dirty="0"/>
              <a:t> </a:t>
            </a:r>
            <a:r>
              <a:rPr lang="en-US" dirty="0" err="1"/>
              <a:t>sextupoles</a:t>
            </a:r>
            <a:r>
              <a:rPr lang="en-US" dirty="0"/>
              <a:t> (and CS) setting when the beta-squeeze is done with the beta-matching quads (on the outer ends of the FF). This is extremely beneficial to reach top performances, it will be extremely useful to level the luminosity on the 4 IPs as well.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259FE7-CE93-B1BE-757B-D01773848A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484784"/>
            <a:ext cx="3408005" cy="265222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6E0D35-523D-F081-29CE-0FAC04D251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48"/>
          <a:stretch/>
        </p:blipFill>
        <p:spPr>
          <a:xfrm>
            <a:off x="3863753" y="1484784"/>
            <a:ext cx="3672408" cy="231229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BFF85D1-B249-C939-139C-810323EBA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4781" y="1389330"/>
            <a:ext cx="3672408" cy="250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2298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Full ring transverse DA                                                     v_67 ttbar optic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8393794" y="2551837"/>
            <a:ext cx="3240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energy dynamic is linear.</a:t>
            </a:r>
          </a:p>
          <a:p>
            <a:r>
              <a:rPr lang="en-US" dirty="0"/>
              <a:t>“Resonances” are virtually not existing.</a:t>
            </a:r>
          </a:p>
          <a:p>
            <a:r>
              <a:rPr lang="en-US" dirty="0"/>
              <a:t>Extremely </a:t>
            </a:r>
            <a:r>
              <a:rPr lang="en-US" dirty="0" err="1"/>
              <a:t>favourable</a:t>
            </a:r>
            <a:r>
              <a:rPr lang="en-US" dirty="0"/>
              <a:t> dynamics to minimize </a:t>
            </a:r>
            <a:r>
              <a:rPr lang="en-US" dirty="0" err="1"/>
              <a:t>BeamBeam</a:t>
            </a:r>
            <a:r>
              <a:rPr lang="en-US" dirty="0"/>
              <a:t> degradation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F4B0E8-8F80-5459-C47E-7CE070F05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352" y="1379691"/>
            <a:ext cx="2540485" cy="49727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C89EE4-9156-E9DE-915D-C440E57099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1624" y="1340768"/>
            <a:ext cx="2808312" cy="512595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96FF934-0194-D07D-C1ED-E270A353A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9900" y="1412776"/>
            <a:ext cx="2725997" cy="4972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025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 energy detuning (</a:t>
            </a:r>
            <a:r>
              <a:rPr lang="en-US" dirty="0" err="1"/>
              <a:t>dE</a:t>
            </a:r>
            <a:r>
              <a:rPr lang="en-US" dirty="0"/>
              <a:t> +/- 0.002)                                   v_67 ttbar optic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602429" y="6102869"/>
            <a:ext cx="8517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 and XY energy dependent detuning originated by </a:t>
            </a:r>
            <a:r>
              <a:rPr lang="en-US" dirty="0" err="1"/>
              <a:t>CCsY</a:t>
            </a:r>
            <a:r>
              <a:rPr lang="en-US" dirty="0"/>
              <a:t> “-I” breakage off-energy</a:t>
            </a:r>
          </a:p>
          <a:p>
            <a:r>
              <a:rPr lang="en-US" dirty="0"/>
              <a:t>X energy dependent detuning originated by ARCs “strong” optics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E66696-6683-8D01-4EF3-8F8925AA46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124744"/>
            <a:ext cx="2383581" cy="482453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11BDAA3-C93F-E8AB-9702-DCC4D81D9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7608" y="1196752"/>
            <a:ext cx="2600568" cy="49835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15EC873-D3F2-5E5F-A191-A362F9BBAB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8693" y="1268760"/>
            <a:ext cx="2321437" cy="46090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8BC7FFB-F039-C8E6-4C24-06EA968955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8908" y="1196752"/>
            <a:ext cx="2499053" cy="4906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1631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 energy detuning (</a:t>
            </a:r>
            <a:r>
              <a:rPr lang="en-US" dirty="0" err="1"/>
              <a:t>dE</a:t>
            </a:r>
            <a:r>
              <a:rPr lang="en-US" dirty="0"/>
              <a:t> +/- 0.002)       v_65   vs v_66   Z optic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E6D5F5E-E3F7-8E5D-FFAF-B6BA0F8C069C}"/>
              </a:ext>
            </a:extLst>
          </p:cNvPr>
          <p:cNvSpPr txBox="1"/>
          <p:nvPr/>
        </p:nvSpPr>
        <p:spPr>
          <a:xfrm>
            <a:off x="602429" y="6102869"/>
            <a:ext cx="8517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Largely reduced </a:t>
            </a:r>
            <a:r>
              <a:rPr lang="en-US" dirty="0" err="1"/>
              <a:t>detunings</a:t>
            </a:r>
            <a:r>
              <a:rPr lang="en-US" dirty="0"/>
              <a:t>, still the XY energy dependent detuning is the dominant term for the off energy DA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DFD5F8-63CD-0512-37ED-236C70BB5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328173"/>
            <a:ext cx="2463361" cy="46423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9E1599-3650-AC06-0A7A-5AE07E871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8" y="1196753"/>
            <a:ext cx="2584187" cy="23762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9AC745-CEFA-15FE-0130-132C6BD8C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3310" y="3642062"/>
            <a:ext cx="2694141" cy="237626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C2F39C5-6202-0D5A-F68E-2826BEB5E5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806" y="1236568"/>
            <a:ext cx="2168498" cy="47339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B3667A8-3AEF-7FB7-D95A-CA979A09FAC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51184"/>
          <a:stretch/>
        </p:blipFill>
        <p:spPr>
          <a:xfrm>
            <a:off x="2999657" y="1236568"/>
            <a:ext cx="2376264" cy="239896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C759960-F949-6622-BA82-EF7B43CFDE2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51957"/>
          <a:stretch/>
        </p:blipFill>
        <p:spPr>
          <a:xfrm>
            <a:off x="2999657" y="3720080"/>
            <a:ext cx="2196305" cy="222058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0721342-D36C-E888-6C26-143B69C5136E}"/>
              </a:ext>
            </a:extLst>
          </p:cNvPr>
          <p:cNvSpPr txBox="1"/>
          <p:nvPr/>
        </p:nvSpPr>
        <p:spPr>
          <a:xfrm>
            <a:off x="2519496" y="3388351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v_65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39B5F41-2CA5-496B-4385-6164870EA8EB}"/>
              </a:ext>
            </a:extLst>
          </p:cNvPr>
          <p:cNvSpPr txBox="1"/>
          <p:nvPr/>
        </p:nvSpPr>
        <p:spPr>
          <a:xfrm>
            <a:off x="8508329" y="3325003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v_66</a:t>
            </a:r>
          </a:p>
        </p:txBody>
      </p:sp>
    </p:spTree>
    <p:extLst>
      <p:ext uri="{BB962C8B-B14F-4D97-AF65-F5344CB8AC3E}">
        <p14:creationId xmlns:p14="http://schemas.microsoft.com/office/powerpoint/2010/main" val="40585291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 quadrupoles asymmetric layout option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2678F-DC05-8933-F5FF-EF25C68D3C40}"/>
              </a:ext>
            </a:extLst>
          </p:cNvPr>
          <p:cNvSpPr txBox="1"/>
          <p:nvPr/>
        </p:nvSpPr>
        <p:spPr>
          <a:xfrm>
            <a:off x="5159896" y="1772816"/>
            <a:ext cx="6040763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IR quads for the moment are very much symmetric</a:t>
            </a:r>
          </a:p>
          <a:p>
            <a:r>
              <a:rPr lang="en-US" dirty="0">
                <a:solidFill>
                  <a:srgbClr val="132577"/>
                </a:solidFill>
              </a:rPr>
              <a:t>All of the above point could benefit from an asymmetric IR quadrupole layout so defined:</a:t>
            </a:r>
          </a:p>
          <a:p>
            <a:r>
              <a:rPr lang="en-US" dirty="0">
                <a:solidFill>
                  <a:srgbClr val="132577"/>
                </a:solidFill>
              </a:rPr>
              <a:t>- QC1L should be located closer to the IP in the area where the two beamlines are separated (before the crotch chamber), it should have an higher operating gradient (~130T/m). All the other quads will stay the same.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QC1L&amp;R will be interleaved, </a:t>
            </a:r>
            <a:r>
              <a:rPr lang="en-US" dirty="0">
                <a:solidFill>
                  <a:srgbClr val="C00000"/>
                </a:solidFill>
              </a:rPr>
              <a:t>it will be a challenge </a:t>
            </a:r>
            <a:r>
              <a:rPr lang="en-US" dirty="0">
                <a:solidFill>
                  <a:srgbClr val="132577"/>
                </a:solidFill>
              </a:rPr>
              <a:t>to compensate the Quads </a:t>
            </a:r>
            <a:r>
              <a:rPr lang="en-US" dirty="0" err="1">
                <a:solidFill>
                  <a:srgbClr val="132577"/>
                </a:solidFill>
              </a:rPr>
              <a:t>Bfield</a:t>
            </a:r>
            <a:r>
              <a:rPr lang="en-US" dirty="0">
                <a:solidFill>
                  <a:srgbClr val="132577"/>
                </a:solidFill>
              </a:rPr>
              <a:t> leakage on the other beam.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It this could be achieved (M  </a:t>
            </a:r>
            <a:r>
              <a:rPr lang="en-US" dirty="0" err="1">
                <a:solidFill>
                  <a:srgbClr val="132577"/>
                </a:solidFill>
              </a:rPr>
              <a:t>Koratzinos</a:t>
            </a:r>
            <a:r>
              <a:rPr lang="en-US" dirty="0">
                <a:solidFill>
                  <a:srgbClr val="132577"/>
                </a:solidFill>
              </a:rPr>
              <a:t> is looking at it), there will be many other advantages:</a:t>
            </a:r>
          </a:p>
          <a:p>
            <a:r>
              <a:rPr lang="en-US" dirty="0">
                <a:solidFill>
                  <a:srgbClr val="132577"/>
                </a:solidFill>
              </a:rPr>
              <a:t>- QC1R/L effectively independent </a:t>
            </a:r>
          </a:p>
          <a:p>
            <a:r>
              <a:rPr lang="en-US" dirty="0">
                <a:solidFill>
                  <a:srgbClr val="132577"/>
                </a:solidFill>
              </a:rPr>
              <a:t>- Smaller incoming beam sizes and larger stay clear.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BEA3C8-FF79-D492-110F-342BDE3A3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376" y="1344585"/>
            <a:ext cx="3456384" cy="28602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A3C828-A9C3-46BC-16E7-8654FB0A338C}"/>
              </a:ext>
            </a:extLst>
          </p:cNvPr>
          <p:cNvSpPr txBox="1"/>
          <p:nvPr/>
        </p:nvSpPr>
        <p:spPr>
          <a:xfrm>
            <a:off x="363589" y="4279802"/>
            <a:ext cx="467822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FF Left Right sides asymmetries better match the requirements in terms of:</a:t>
            </a:r>
          </a:p>
          <a:p>
            <a:r>
              <a:rPr lang="en-US" dirty="0">
                <a:solidFill>
                  <a:srgbClr val="132577"/>
                </a:solidFill>
              </a:rPr>
              <a:t>- Layout</a:t>
            </a:r>
          </a:p>
          <a:p>
            <a:r>
              <a:rPr lang="en-US" dirty="0">
                <a:solidFill>
                  <a:srgbClr val="132577"/>
                </a:solidFill>
              </a:rPr>
              <a:t>- Synchrotron radiation (overall and IR)</a:t>
            </a:r>
          </a:p>
          <a:p>
            <a:r>
              <a:rPr lang="en-US" dirty="0">
                <a:solidFill>
                  <a:srgbClr val="132577"/>
                </a:solidFill>
              </a:rPr>
              <a:t>- FF emittance contribution</a:t>
            </a:r>
          </a:p>
          <a:p>
            <a:r>
              <a:rPr lang="en-US" dirty="0">
                <a:solidFill>
                  <a:srgbClr val="132577"/>
                </a:solidFill>
              </a:rPr>
              <a:t>- DA</a:t>
            </a:r>
          </a:p>
          <a:p>
            <a:r>
              <a:rPr lang="en-US" dirty="0">
                <a:solidFill>
                  <a:srgbClr val="132577"/>
                </a:solidFill>
              </a:rPr>
              <a:t>-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strengths and tolerances</a:t>
            </a:r>
          </a:p>
          <a:p>
            <a:r>
              <a:rPr lang="en-US" dirty="0">
                <a:solidFill>
                  <a:srgbClr val="132577"/>
                </a:solidFill>
              </a:rPr>
              <a:t>- </a:t>
            </a:r>
            <a:r>
              <a:rPr lang="en-US" dirty="0" err="1">
                <a:solidFill>
                  <a:srgbClr val="132577"/>
                </a:solidFill>
              </a:rPr>
              <a:t>Etc</a:t>
            </a:r>
            <a:endParaRPr lang="en-US" dirty="0">
              <a:solidFill>
                <a:srgbClr val="1325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9736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3003" y="129091"/>
            <a:ext cx="7244186" cy="753033"/>
          </a:xfrm>
        </p:spPr>
        <p:txBody>
          <a:bodyPr/>
          <a:lstStyle/>
          <a:p>
            <a:r>
              <a:rPr lang="en-US" dirty="0"/>
              <a:t>IR quadrupoles asymmetric layout option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EA959A-91EB-E178-9463-E542B5CC4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353" y="676157"/>
            <a:ext cx="3530819" cy="278151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D6E4C8-DCA2-595D-5DA1-2E8CDAF8A1A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7132"/>
          <a:stretch/>
        </p:blipFill>
        <p:spPr>
          <a:xfrm>
            <a:off x="479376" y="3645025"/>
            <a:ext cx="3683627" cy="294310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904BF9-8BCB-DC81-DB45-632C6EFD51C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7086"/>
          <a:stretch/>
        </p:blipFill>
        <p:spPr>
          <a:xfrm>
            <a:off x="4511824" y="3645025"/>
            <a:ext cx="3679581" cy="294310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9537203-5C80-2AC9-A3DF-AF0FA34CDF66}"/>
              </a:ext>
            </a:extLst>
          </p:cNvPr>
          <p:cNvSpPr txBox="1"/>
          <p:nvPr/>
        </p:nvSpPr>
        <p:spPr>
          <a:xfrm>
            <a:off x="4655840" y="1916832"/>
            <a:ext cx="65069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FFL chromaticity and </a:t>
            </a:r>
            <a:r>
              <a:rPr lang="en-US" dirty="0" err="1"/>
              <a:t>sextupoles</a:t>
            </a:r>
            <a:r>
              <a:rPr lang="en-US" dirty="0"/>
              <a:t> are reduced by up to 40%</a:t>
            </a:r>
          </a:p>
          <a:p>
            <a:r>
              <a:rPr lang="en-US" dirty="0" err="1"/>
              <a:t>Sextupoles</a:t>
            </a:r>
            <a:r>
              <a:rPr lang="en-US" dirty="0"/>
              <a:t> strengths and tolerances </a:t>
            </a:r>
            <a:r>
              <a:rPr lang="en-US" dirty="0" err="1"/>
              <a:t>scal</a:t>
            </a:r>
            <a:r>
              <a:rPr lang="en-US" dirty="0"/>
              <a:t> accordingly</a:t>
            </a:r>
          </a:p>
          <a:p>
            <a:r>
              <a:rPr lang="en-US" dirty="0"/>
              <a:t>Horizontal and vertical beam sizes do decrease by about 30%</a:t>
            </a:r>
          </a:p>
        </p:txBody>
      </p:sp>
    </p:spTree>
    <p:extLst>
      <p:ext uri="{BB962C8B-B14F-4D97-AF65-F5344CB8AC3E}">
        <p14:creationId xmlns:p14="http://schemas.microsoft.com/office/powerpoint/2010/main" val="26430958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19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9"/>
            <a:ext cx="11275563" cy="4264504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92500" lnSpcReduction="1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Complete the v_67 optimization (~1 week work) ttbar optic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Match the layout to the baseline (increasing the FF length helps DA and Ex)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Build the v_67 Z optic (~1 week work)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Build the v_67_bis with low-</a:t>
            </a:r>
            <a:r>
              <a:rPr lang="en-US" sz="2400" dirty="0" err="1">
                <a:solidFill>
                  <a:srgbClr val="132577"/>
                </a:solidFill>
              </a:rPr>
              <a:t>muy</a:t>
            </a:r>
            <a:r>
              <a:rPr lang="en-US" sz="2400" dirty="0">
                <a:solidFill>
                  <a:srgbClr val="132577"/>
                </a:solidFill>
              </a:rPr>
              <a:t>-ARC optics (2 weeks)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Optimize betas @ Crab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endParaRPr lang="en-US" sz="24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Compensate FD fringes with octupoles&amp;CCs_R12/R34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Evaluate performances for v_66, in particular the FF </a:t>
            </a:r>
            <a:r>
              <a:rPr lang="en-US" sz="2400" dirty="0" err="1">
                <a:solidFill>
                  <a:srgbClr val="132577"/>
                </a:solidFill>
              </a:rPr>
              <a:t>sextupole</a:t>
            </a:r>
            <a:r>
              <a:rPr lang="en-US" sz="2400" dirty="0">
                <a:solidFill>
                  <a:srgbClr val="132577"/>
                </a:solidFill>
              </a:rPr>
              <a:t> sensitivities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Evaluate performances for v_67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Build and execute a tool for numerical optimization of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r>
              <a:rPr lang="en-US" sz="2400" dirty="0">
                <a:solidFill>
                  <a:srgbClr val="132577"/>
                </a:solidFill>
              </a:rPr>
              <a:t> and </a:t>
            </a:r>
            <a:r>
              <a:rPr lang="en-US" sz="2400" dirty="0" err="1">
                <a:solidFill>
                  <a:srgbClr val="132577"/>
                </a:solidFill>
              </a:rPr>
              <a:t>decapoles</a:t>
            </a:r>
            <a:r>
              <a:rPr lang="en-US" sz="2400" dirty="0">
                <a:solidFill>
                  <a:srgbClr val="132577"/>
                </a:solidFill>
              </a:rPr>
              <a:t> (valid for of any version) </a:t>
            </a:r>
          </a:p>
          <a:p>
            <a:pPr marL="457200" indent="-457200">
              <a:buFont typeface="Wingdings" charset="2"/>
              <a:buChar char="Ø"/>
            </a:pPr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To do list</a:t>
            </a:r>
          </a:p>
        </p:txBody>
      </p:sp>
    </p:spTree>
    <p:extLst>
      <p:ext uri="{BB962C8B-B14F-4D97-AF65-F5344CB8AC3E}">
        <p14:creationId xmlns:p14="http://schemas.microsoft.com/office/powerpoint/2010/main" val="102875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solidFill>
            <a:schemeClr val="bg1"/>
          </a:solidFill>
          <a:ln>
            <a:solidFill>
              <a:schemeClr val="tx2"/>
            </a:solidFill>
          </a:ln>
        </p:spPr>
        <p:txBody>
          <a:bodyPr/>
          <a:lstStyle/>
          <a:p>
            <a:endParaRPr lang="en-US" sz="2600" dirty="0">
              <a:solidFill>
                <a:srgbClr val="132577"/>
              </a:solidFill>
            </a:endParaRPr>
          </a:p>
          <a:p>
            <a:pPr marL="457200" indent="-457200">
              <a:buFont typeface="Wingdings" charset="2"/>
              <a:buChar char="Ø"/>
            </a:pPr>
            <a:r>
              <a:rPr lang="en-US" sz="2600" b="0" dirty="0">
                <a:solidFill>
                  <a:srgbClr val="132577"/>
                </a:solidFill>
              </a:rPr>
              <a:t>Recap of Strategy to improve Final Focus DA/MA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Arc and </a:t>
            </a:r>
            <a:r>
              <a:rPr lang="en-US" sz="2600" b="0" dirty="0">
                <a:solidFill>
                  <a:srgbClr val="132577"/>
                </a:solidFill>
              </a:rPr>
              <a:t>Final Focus layout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Minimization of FF emittance growth and radiation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600" dirty="0">
                <a:solidFill>
                  <a:srgbClr val="132577"/>
                </a:solidFill>
              </a:rPr>
              <a:t>Deliverables objectives</a:t>
            </a:r>
          </a:p>
          <a:p>
            <a:endParaRPr lang="en-US" sz="2600" b="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1447771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1136561" y="6318251"/>
            <a:ext cx="710216" cy="539750"/>
          </a:xfrm>
        </p:spPr>
        <p:txBody>
          <a:bodyPr/>
          <a:lstStyle/>
          <a:p>
            <a:r>
              <a:rPr lang="en-US" noProof="0" dirty="0"/>
              <a:t>Page </a:t>
            </a:r>
            <a:fld id="{733122C9-A0B9-462F-8757-0847AD287B63}" type="slidenum">
              <a:rPr lang="en-US" noProof="0" smtClean="0"/>
              <a:pPr/>
              <a:t>20</a:t>
            </a:fld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344623"/>
          </a:xfrm>
          <a:solidFill>
            <a:schemeClr val="bg1"/>
          </a:solidFill>
          <a:ln>
            <a:solidFill>
              <a:schemeClr val="tx2"/>
            </a:solidFill>
          </a:ln>
        </p:spPr>
        <p:txBody>
          <a:bodyPr>
            <a:normAutofit fontScale="62500" lnSpcReduction="20000"/>
          </a:bodyPr>
          <a:lstStyle/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ARC lattice very relaxed,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r>
              <a:rPr lang="en-US" sz="2400" dirty="0">
                <a:solidFill>
                  <a:srgbClr val="132577"/>
                </a:solidFill>
              </a:rPr>
              <a:t> very weak SF/SD~40/70cm long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ARC Sexts to quad alignment requirement ~30um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ARC Quad to quad alignment requirement &gt; 100um and progressively larger for longer distances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Achievable vertical equilibrium emittance at least 10times lower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baseline parameters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Low </a:t>
            </a:r>
            <a:r>
              <a:rPr lang="en-US" sz="2400" dirty="0" err="1">
                <a:solidFill>
                  <a:srgbClr val="132577"/>
                </a:solidFill>
              </a:rPr>
              <a:t>muy</a:t>
            </a:r>
            <a:r>
              <a:rPr lang="en-US" sz="2400" dirty="0">
                <a:solidFill>
                  <a:srgbClr val="132577"/>
                </a:solidFill>
              </a:rPr>
              <a:t> ARC option has 10% fewer cells with about 40% less total integrated gradients. Twice the number of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r>
              <a:rPr lang="en-US" sz="2400" dirty="0">
                <a:solidFill>
                  <a:srgbClr val="132577"/>
                </a:solidFill>
              </a:rPr>
              <a:t> per cell ~30cm long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Ring total number of quads lower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baseline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Ring total energy loss about 8.3GeV/turn @ttbar, ~2% lower for the </a:t>
            </a:r>
            <a:r>
              <a:rPr lang="en-US" sz="2400" dirty="0" err="1">
                <a:solidFill>
                  <a:srgbClr val="132577"/>
                </a:solidFill>
              </a:rPr>
              <a:t>low_muy</a:t>
            </a:r>
            <a:r>
              <a:rPr lang="en-US" sz="2400" dirty="0">
                <a:solidFill>
                  <a:srgbClr val="132577"/>
                </a:solidFill>
              </a:rPr>
              <a:t> case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FF </a:t>
            </a:r>
            <a:r>
              <a:rPr lang="en-US" sz="2400" dirty="0" err="1">
                <a:solidFill>
                  <a:srgbClr val="132577"/>
                </a:solidFill>
              </a:rPr>
              <a:t>sextupoles</a:t>
            </a:r>
            <a:r>
              <a:rPr lang="en-US" sz="2400" dirty="0">
                <a:solidFill>
                  <a:srgbClr val="132577"/>
                </a:solidFill>
              </a:rPr>
              <a:t> have integrated strengths similar to the ARC ones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FF </a:t>
            </a:r>
            <a:r>
              <a:rPr lang="en-US" sz="2400">
                <a:solidFill>
                  <a:srgbClr val="132577"/>
                </a:solidFill>
              </a:rPr>
              <a:t>sextupoles </a:t>
            </a:r>
            <a:r>
              <a:rPr lang="en-US" sz="2400" dirty="0">
                <a:solidFill>
                  <a:srgbClr val="132577"/>
                </a:solidFill>
              </a:rPr>
              <a:t>tolerances relaxed </a:t>
            </a:r>
            <a:r>
              <a:rPr lang="en-US" sz="2400" dirty="0" err="1">
                <a:solidFill>
                  <a:srgbClr val="132577"/>
                </a:solidFill>
              </a:rPr>
              <a:t>wrt</a:t>
            </a:r>
            <a:r>
              <a:rPr lang="en-US" sz="2400" dirty="0">
                <a:solidFill>
                  <a:srgbClr val="132577"/>
                </a:solidFill>
              </a:rPr>
              <a:t> previous versions, but still unavoidably tight due to the large chromaticity compensation. 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FF tuning knobs are very standard and can be built accordingly to the SLC/NLC/LEP ones</a:t>
            </a:r>
          </a:p>
          <a:p>
            <a:pPr marL="457200" indent="-457200">
              <a:buFont typeface="Wingdings" charset="2"/>
              <a:buChar char="Ø"/>
            </a:pPr>
            <a:r>
              <a:rPr lang="en-US" sz="2400" dirty="0">
                <a:solidFill>
                  <a:srgbClr val="132577"/>
                </a:solidFill>
              </a:rPr>
              <a:t>Large orthogonality of many fundamental quantities, that can be varied separately with no need to retune other quantities: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 - ARC </a:t>
            </a:r>
            <a:r>
              <a:rPr lang="en-US" sz="2400" dirty="0" err="1">
                <a:solidFill>
                  <a:srgbClr val="132577"/>
                </a:solidFill>
              </a:rPr>
              <a:t>chromaticities</a:t>
            </a:r>
            <a:endParaRPr lang="en-US" sz="2400" dirty="0">
              <a:solidFill>
                <a:srgbClr val="132577"/>
              </a:solidFill>
            </a:endParaRPr>
          </a:p>
          <a:p>
            <a:r>
              <a:rPr lang="en-US" sz="2400" dirty="0">
                <a:solidFill>
                  <a:srgbClr val="132577"/>
                </a:solidFill>
              </a:rPr>
              <a:t>       - Machine tunes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 - FF </a:t>
            </a:r>
            <a:r>
              <a:rPr lang="en-US" sz="2400" dirty="0" err="1">
                <a:solidFill>
                  <a:srgbClr val="132577"/>
                </a:solidFill>
              </a:rPr>
              <a:t>chromaticities</a:t>
            </a:r>
            <a:endParaRPr lang="en-US" sz="2400" dirty="0">
              <a:solidFill>
                <a:srgbClr val="132577"/>
              </a:solidFill>
            </a:endParaRPr>
          </a:p>
          <a:p>
            <a:r>
              <a:rPr lang="en-US" sz="2400" dirty="0">
                <a:solidFill>
                  <a:srgbClr val="132577"/>
                </a:solidFill>
              </a:rPr>
              <a:t>       - Individual IP betas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 - Individual CS pairs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 - Local FF tuning knobs</a:t>
            </a:r>
          </a:p>
          <a:p>
            <a:r>
              <a:rPr lang="en-US" sz="2400" dirty="0">
                <a:solidFill>
                  <a:srgbClr val="132577"/>
                </a:solidFill>
              </a:rPr>
              <a:t>       - …</a:t>
            </a:r>
          </a:p>
          <a:p>
            <a:endParaRPr lang="en-US" sz="2400" dirty="0">
              <a:solidFill>
                <a:srgbClr val="132577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Some highlights</a:t>
            </a:r>
          </a:p>
        </p:txBody>
      </p:sp>
    </p:spTree>
    <p:extLst>
      <p:ext uri="{BB962C8B-B14F-4D97-AF65-F5344CB8AC3E}">
        <p14:creationId xmlns:p14="http://schemas.microsoft.com/office/powerpoint/2010/main" val="1060684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tracking with </a:t>
            </a:r>
            <a:r>
              <a:rPr lang="en-US" dirty="0" err="1"/>
              <a:t>dE</a:t>
            </a:r>
            <a:r>
              <a:rPr lang="en-US" dirty="0"/>
              <a:t>=+/-0.002                                 v_65a1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AED139-A749-38EC-7986-3D287C65CB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24" y="1268760"/>
            <a:ext cx="2555422" cy="522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F5769D1-9789-532F-D460-F285D49651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7688" y="1268760"/>
            <a:ext cx="2395380" cy="5229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B5A4F2-C7E5-1A61-CD51-8C9D5FE7D3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1666" y="1288326"/>
            <a:ext cx="2528523" cy="52292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C2EA890-D54B-7DBB-71DD-A1084121C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06849" y="1210904"/>
            <a:ext cx="2555422" cy="537782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098BE0-6EAB-C84A-C153-211D6720F565}"/>
              </a:ext>
            </a:extLst>
          </p:cNvPr>
          <p:cNvSpPr txBox="1"/>
          <p:nvPr/>
        </p:nvSpPr>
        <p:spPr>
          <a:xfrm>
            <a:off x="602429" y="3645024"/>
            <a:ext cx="651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Detuning on energy is zero on a scale at least 10 times larger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5F44599-BC90-9F21-981F-8869D853501A}"/>
              </a:ext>
            </a:extLst>
          </p:cNvPr>
          <p:cNvSpPr txBox="1"/>
          <p:nvPr/>
        </p:nvSpPr>
        <p:spPr>
          <a:xfrm>
            <a:off x="7577274" y="3771833"/>
            <a:ext cx="4269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Horizontal DA for small Y offset ~150um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DE7DD88-B661-775B-D48B-2D94C1C6074D}"/>
              </a:ext>
            </a:extLst>
          </p:cNvPr>
          <p:cNvCxnSpPr/>
          <p:nvPr/>
        </p:nvCxnSpPr>
        <p:spPr>
          <a:xfrm flipV="1">
            <a:off x="10344472" y="2420888"/>
            <a:ext cx="216024" cy="12961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9936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tracking with </a:t>
            </a:r>
            <a:r>
              <a:rPr lang="en-US" dirty="0" err="1"/>
              <a:t>dE</a:t>
            </a:r>
            <a:r>
              <a:rPr lang="en-US" dirty="0"/>
              <a:t>=+/-0.002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7E970C-8E27-92FC-ADDC-C1863A3012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253005"/>
            <a:ext cx="2646636" cy="55892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71903C-460B-AFDA-D8D5-A6CB9CE76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1744" y="1253004"/>
            <a:ext cx="2663444" cy="558924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5F44599-BC90-9F21-981F-8869D853501A}"/>
              </a:ext>
            </a:extLst>
          </p:cNvPr>
          <p:cNvSpPr txBox="1"/>
          <p:nvPr/>
        </p:nvSpPr>
        <p:spPr>
          <a:xfrm>
            <a:off x="373797" y="3678292"/>
            <a:ext cx="4715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Tracking with just the 3 quads in the </a:t>
            </a:r>
            <a:r>
              <a:rPr lang="en-US" dirty="0" err="1"/>
              <a:t>y_CCS</a:t>
            </a:r>
            <a:r>
              <a:rPr lang="en-US" dirty="0"/>
              <a:t> </a:t>
            </a:r>
          </a:p>
          <a:p>
            <a:r>
              <a:rPr lang="en-US" dirty="0"/>
              <a:t>that provide the –I rescaled by 0.2%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6400274" y="3544226"/>
            <a:ext cx="578876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main DA limiting aberrations are </a:t>
            </a:r>
          </a:p>
          <a:p>
            <a:r>
              <a:rPr lang="en-US" dirty="0"/>
              <a:t>energy dependent </a:t>
            </a:r>
            <a:r>
              <a:rPr lang="en-US" dirty="0" err="1"/>
              <a:t>y&amp;xy-detuning</a:t>
            </a:r>
            <a:r>
              <a:rPr lang="en-US" dirty="0"/>
              <a:t> (octupolar)</a:t>
            </a:r>
          </a:p>
          <a:p>
            <a:r>
              <a:rPr lang="en-US" dirty="0"/>
              <a:t>due to the breaking of the </a:t>
            </a:r>
            <a:r>
              <a:rPr lang="en-US" dirty="0" err="1"/>
              <a:t>y_CCS</a:t>
            </a:r>
            <a:r>
              <a:rPr lang="en-US" dirty="0"/>
              <a:t> –I condition</a:t>
            </a:r>
          </a:p>
          <a:p>
            <a:r>
              <a:rPr lang="en-US" dirty="0"/>
              <a:t>off energy. Reducing this aberration can enlarge </a:t>
            </a:r>
          </a:p>
          <a:p>
            <a:r>
              <a:rPr lang="en-US" dirty="0"/>
              <a:t>the 6D DA in principle up to green </a:t>
            </a:r>
          </a:p>
          <a:p>
            <a:r>
              <a:rPr lang="en-US" dirty="0"/>
              <a:t>(and possibly the green will approach the blue as well) </a:t>
            </a:r>
          </a:p>
          <a:p>
            <a:endParaRPr lang="en-US" dirty="0"/>
          </a:p>
          <a:p>
            <a:r>
              <a:rPr lang="en-US" dirty="0"/>
              <a:t>Energy dependent X-detuning is small, due to</a:t>
            </a:r>
          </a:p>
          <a:p>
            <a:r>
              <a:rPr lang="en-US" dirty="0"/>
              <a:t>the lower x-chromaticity and larger dispersion </a:t>
            </a:r>
          </a:p>
          <a:p>
            <a:r>
              <a:rPr lang="en-US" dirty="0"/>
              <a:t>on the </a:t>
            </a:r>
            <a:r>
              <a:rPr lang="en-US" dirty="0" err="1"/>
              <a:t>sextupole</a:t>
            </a:r>
            <a:r>
              <a:rPr lang="en-US" dirty="0"/>
              <a:t>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5B126BD-126E-3DC8-F03E-4869C52E75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168" y="1124744"/>
            <a:ext cx="2819990" cy="2175421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879FF1-6AE5-C3D6-E0D8-6F4142A5A997}"/>
              </a:ext>
            </a:extLst>
          </p:cNvPr>
          <p:cNvCxnSpPr/>
          <p:nvPr/>
        </p:nvCxnSpPr>
        <p:spPr>
          <a:xfrm flipV="1">
            <a:off x="9408368" y="2492896"/>
            <a:ext cx="432048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328C129-68F6-9030-F87F-5F34252B5E15}"/>
              </a:ext>
            </a:extLst>
          </p:cNvPr>
          <p:cNvCxnSpPr/>
          <p:nvPr/>
        </p:nvCxnSpPr>
        <p:spPr>
          <a:xfrm flipV="1">
            <a:off x="9192344" y="1484784"/>
            <a:ext cx="0" cy="579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78ED647-7DD4-79B4-7293-FA5877F88FA6}"/>
              </a:ext>
            </a:extLst>
          </p:cNvPr>
          <p:cNvCxnSpPr/>
          <p:nvPr/>
        </p:nvCxnSpPr>
        <p:spPr>
          <a:xfrm flipV="1">
            <a:off x="9192344" y="2348880"/>
            <a:ext cx="0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CD5D717-823B-AF2D-79B4-62EC64C507DC}"/>
              </a:ext>
            </a:extLst>
          </p:cNvPr>
          <p:cNvCxnSpPr/>
          <p:nvPr/>
        </p:nvCxnSpPr>
        <p:spPr>
          <a:xfrm>
            <a:off x="9696400" y="2996952"/>
            <a:ext cx="432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7198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Reduction of the Energy dependent Y &amp; XY detuning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479376" y="1268760"/>
            <a:ext cx="1176065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This term is proportional to the K_SD^2</a:t>
            </a:r>
          </a:p>
          <a:p>
            <a:endParaRPr lang="en-US" dirty="0"/>
          </a:p>
          <a:p>
            <a:r>
              <a:rPr lang="en-US" dirty="0"/>
              <a:t>    1) Increase dispersion @ SDs</a:t>
            </a:r>
          </a:p>
          <a:p>
            <a:r>
              <a:rPr lang="en-US" dirty="0"/>
              <a:t>    Different optic between the SDs might provide larger dispersion for given bend angle (see example</a:t>
            </a:r>
          </a:p>
          <a:p>
            <a:r>
              <a:rPr lang="en-US" dirty="0"/>
              <a:t>with 10% gain </a:t>
            </a:r>
            <a:r>
              <a:rPr lang="en-US" dirty="0" err="1"/>
              <a:t>wrt</a:t>
            </a:r>
            <a:r>
              <a:rPr lang="en-US" dirty="0"/>
              <a:t> v_65a1)</a:t>
            </a:r>
          </a:p>
          <a:p>
            <a:r>
              <a:rPr lang="en-US" dirty="0"/>
              <a:t>    Find the best compromise between SR from dipoles and DA/MA </a:t>
            </a:r>
          </a:p>
          <a:p>
            <a:r>
              <a:rPr lang="en-US" dirty="0"/>
              <a:t>                                      (iterate with Kevin with FF progressively stronger dipoles) </a:t>
            </a:r>
          </a:p>
          <a:p>
            <a:endParaRPr lang="en-US" dirty="0"/>
          </a:p>
          <a:p>
            <a:r>
              <a:rPr lang="en-US" dirty="0"/>
              <a:t>    2) Reduce vertical chromaticity, make QD0 stronger and increase QD0-QF1 distance. Potential gain ~10%</a:t>
            </a:r>
          </a:p>
          <a:p>
            <a:r>
              <a:rPr lang="en-US" dirty="0"/>
              <a:t>in chromaticity)</a:t>
            </a:r>
          </a:p>
          <a:p>
            <a:r>
              <a:rPr lang="en-US" dirty="0"/>
              <a:t>    - Compensate part of the vertical chromaticity in the ARCs (to be done with tracking with CRAB </a:t>
            </a:r>
            <a:r>
              <a:rPr lang="en-US" dirty="0" err="1"/>
              <a:t>sextupoles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    3) Introduce </a:t>
            </a:r>
            <a:r>
              <a:rPr lang="en-US" dirty="0" err="1"/>
              <a:t>decapoles</a:t>
            </a:r>
            <a:r>
              <a:rPr lang="en-US" dirty="0"/>
              <a:t> in the y-CCS:</a:t>
            </a:r>
          </a:p>
          <a:p>
            <a:r>
              <a:rPr lang="en-US" dirty="0"/>
              <a:t>     Two </a:t>
            </a:r>
            <a:r>
              <a:rPr lang="en-US" dirty="0" err="1"/>
              <a:t>decapoles</a:t>
            </a:r>
            <a:r>
              <a:rPr lang="en-US" dirty="0"/>
              <a:t> at –I (same </a:t>
            </a:r>
            <a:r>
              <a:rPr lang="en-US" dirty="0" err="1"/>
              <a:t>sextupole</a:t>
            </a:r>
            <a:r>
              <a:rPr lang="en-US" dirty="0"/>
              <a:t> locations) will generate an “octupole” for off energy particles. </a:t>
            </a:r>
          </a:p>
          <a:p>
            <a:r>
              <a:rPr lang="en-US" dirty="0"/>
              <a:t>     The –I ensures that the </a:t>
            </a:r>
            <a:r>
              <a:rPr lang="en-US" dirty="0" err="1"/>
              <a:t>decapole</a:t>
            </a:r>
            <a:r>
              <a:rPr lang="en-US" dirty="0"/>
              <a:t> term is canceled. In principle this is a very effective solution, </a:t>
            </a:r>
          </a:p>
          <a:p>
            <a:r>
              <a:rPr lang="en-US" dirty="0"/>
              <a:t>     I did some quick test, but the DA was heavily affected, possibly I did not find the sweet spot where to put them.</a:t>
            </a:r>
          </a:p>
          <a:p>
            <a:endParaRPr lang="en-US" dirty="0"/>
          </a:p>
          <a:p>
            <a:r>
              <a:rPr lang="en-US" dirty="0"/>
              <a:t>    4) Any additional idea is more than welcome! </a:t>
            </a:r>
          </a:p>
        </p:txBody>
      </p:sp>
    </p:spTree>
    <p:extLst>
      <p:ext uri="{BB962C8B-B14F-4D97-AF65-F5344CB8AC3E}">
        <p14:creationId xmlns:p14="http://schemas.microsoft.com/office/powerpoint/2010/main" val="30961520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773" y="134410"/>
            <a:ext cx="10804760" cy="753033"/>
          </a:xfrm>
        </p:spPr>
        <p:txBody>
          <a:bodyPr/>
          <a:lstStyle/>
          <a:p>
            <a:r>
              <a:rPr lang="en-US" dirty="0"/>
              <a:t>FF optimization                                                    v_66 and beyond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7E6688A-7B31-7234-858E-346F9C6BCF17}"/>
              </a:ext>
            </a:extLst>
          </p:cNvPr>
          <p:cNvSpPr txBox="1"/>
          <p:nvPr/>
        </p:nvSpPr>
        <p:spPr>
          <a:xfrm>
            <a:off x="479376" y="1268760"/>
            <a:ext cx="1104244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All points above mentioned have been implemented with steady improvement of performances.</a:t>
            </a:r>
          </a:p>
          <a:p>
            <a:endParaRPr lang="en-US" dirty="0"/>
          </a:p>
          <a:p>
            <a:r>
              <a:rPr lang="en-US" dirty="0"/>
              <a:t>In addition to the previous point,  the ARC-FF layout optimization has been performed as well.</a:t>
            </a:r>
          </a:p>
          <a:p>
            <a:endParaRPr lang="en-US" dirty="0"/>
          </a:p>
          <a:p>
            <a:r>
              <a:rPr lang="en-US" dirty="0"/>
              <a:t>This has resulted in the v_66 that is currently under study by M Hofer </a:t>
            </a:r>
            <a:r>
              <a:rPr lang="en-US" dirty="0" err="1"/>
              <a:t>ans</a:t>
            </a:r>
            <a:r>
              <a:rPr lang="en-US" dirty="0"/>
              <a:t> S Liuzzo.</a:t>
            </a:r>
          </a:p>
          <a:p>
            <a:endParaRPr lang="en-US" dirty="0"/>
          </a:p>
          <a:p>
            <a:r>
              <a:rPr lang="en-US" dirty="0"/>
              <a:t>However the v_66 FF has an uncomfortably large emittance contribution at ttbar, about 0.8nm,</a:t>
            </a:r>
          </a:p>
          <a:p>
            <a:r>
              <a:rPr lang="en-US" dirty="0"/>
              <a:t>I am working on the minimization of such contribution (plus further optimization) and the following</a:t>
            </a:r>
          </a:p>
          <a:p>
            <a:r>
              <a:rPr lang="en-US" dirty="0"/>
              <a:t>slides are related to the v_67.</a:t>
            </a:r>
          </a:p>
          <a:p>
            <a:r>
              <a:rPr lang="en-US" dirty="0"/>
              <a:t>v_66 and v_67 have very similar performances for DA/MA, the main difference is a lower emittance growth</a:t>
            </a:r>
          </a:p>
          <a:p>
            <a:r>
              <a:rPr lang="en-US" dirty="0"/>
              <a:t>(presently 0.3nm)  </a:t>
            </a:r>
          </a:p>
        </p:txBody>
      </p:sp>
    </p:spTree>
    <p:extLst>
      <p:ext uri="{BB962C8B-B14F-4D97-AF65-F5344CB8AC3E}">
        <p14:creationId xmlns:p14="http://schemas.microsoft.com/office/powerpoint/2010/main" val="1171855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Chromatic Compensation FF asymmetric layout     v_67 ttbar optic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2678F-DC05-8933-F5FF-EF25C68D3C40}"/>
              </a:ext>
            </a:extLst>
          </p:cNvPr>
          <p:cNvSpPr txBox="1"/>
          <p:nvPr/>
        </p:nvSpPr>
        <p:spPr>
          <a:xfrm>
            <a:off x="5447928" y="1988840"/>
            <a:ext cx="604076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The FF geometry is adjusted in order to recover entirely</a:t>
            </a:r>
          </a:p>
          <a:p>
            <a:r>
              <a:rPr lang="en-US" dirty="0">
                <a:solidFill>
                  <a:srgbClr val="132577"/>
                </a:solidFill>
              </a:rPr>
              <a:t>the beams separation. Dipoles ARCs modification is not necessary.</a:t>
            </a:r>
          </a:p>
          <a:p>
            <a:r>
              <a:rPr lang="en-US" dirty="0">
                <a:solidFill>
                  <a:srgbClr val="132577"/>
                </a:solidFill>
              </a:rPr>
              <a:t>Beams start to split @300m and are back @2300m</a:t>
            </a:r>
          </a:p>
          <a:p>
            <a:r>
              <a:rPr lang="en-US" dirty="0">
                <a:solidFill>
                  <a:srgbClr val="132577"/>
                </a:solidFill>
              </a:rPr>
              <a:t>(Present separation in the ARCs is set to 40cm)</a:t>
            </a:r>
          </a:p>
          <a:p>
            <a:r>
              <a:rPr lang="en-US" dirty="0" err="1">
                <a:solidFill>
                  <a:srgbClr val="132577"/>
                </a:solidFill>
              </a:rPr>
              <a:t>CCsX_Left</a:t>
            </a:r>
            <a:r>
              <a:rPr lang="en-US" dirty="0">
                <a:solidFill>
                  <a:srgbClr val="132577"/>
                </a:solidFill>
              </a:rPr>
              <a:t>   section is short and has “strong bends”</a:t>
            </a:r>
          </a:p>
          <a:p>
            <a:r>
              <a:rPr lang="en-US" dirty="0" err="1">
                <a:solidFill>
                  <a:srgbClr val="132577"/>
                </a:solidFill>
              </a:rPr>
              <a:t>CCsY_Left</a:t>
            </a:r>
            <a:r>
              <a:rPr lang="en-US" dirty="0">
                <a:solidFill>
                  <a:srgbClr val="132577"/>
                </a:solidFill>
              </a:rPr>
              <a:t>   section is long and has “weak bend”</a:t>
            </a:r>
          </a:p>
          <a:p>
            <a:r>
              <a:rPr lang="en-US" dirty="0" err="1">
                <a:solidFill>
                  <a:srgbClr val="132577"/>
                </a:solidFill>
              </a:rPr>
              <a:t>CCsY_Right</a:t>
            </a:r>
            <a:r>
              <a:rPr lang="en-US" dirty="0">
                <a:solidFill>
                  <a:srgbClr val="132577"/>
                </a:solidFill>
              </a:rPr>
              <a:t> section is short and has “strong bends”</a:t>
            </a:r>
          </a:p>
          <a:p>
            <a:r>
              <a:rPr lang="en-US" dirty="0" err="1">
                <a:solidFill>
                  <a:srgbClr val="132577"/>
                </a:solidFill>
              </a:rPr>
              <a:t>CCsX_Right</a:t>
            </a:r>
            <a:r>
              <a:rPr lang="en-US" dirty="0">
                <a:solidFill>
                  <a:srgbClr val="132577"/>
                </a:solidFill>
              </a:rPr>
              <a:t> section is long and has “weak bend”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Details in next slides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BEA3C8-FF79-D492-110F-342BDE3A3E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590312"/>
            <a:ext cx="4915586" cy="4067743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1298BDC-8986-1FB7-E327-E220DC2EA5A1}"/>
              </a:ext>
            </a:extLst>
          </p:cNvPr>
          <p:cNvCxnSpPr/>
          <p:nvPr/>
        </p:nvCxnSpPr>
        <p:spPr>
          <a:xfrm flipH="1">
            <a:off x="1487488" y="2996952"/>
            <a:ext cx="3960440" cy="2160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60301BF-3A09-5F94-3728-D57AEA41F4C2}"/>
              </a:ext>
            </a:extLst>
          </p:cNvPr>
          <p:cNvCxnSpPr/>
          <p:nvPr/>
        </p:nvCxnSpPr>
        <p:spPr>
          <a:xfrm flipH="1">
            <a:off x="4079776" y="2996952"/>
            <a:ext cx="1368152" cy="2131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86129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Final Focus                                                              v_67 ttbar optic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2678F-DC05-8933-F5FF-EF25C68D3C40}"/>
              </a:ext>
            </a:extLst>
          </p:cNvPr>
          <p:cNvSpPr txBox="1"/>
          <p:nvPr/>
        </p:nvSpPr>
        <p:spPr>
          <a:xfrm>
            <a:off x="5366426" y="2204864"/>
            <a:ext cx="604076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32577"/>
                </a:solidFill>
              </a:rPr>
              <a:t>Last 3 dipoles EC~120KeV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optic has the largest dispersion (so far) for a given bend angle in the –I, presently </a:t>
            </a:r>
            <a:r>
              <a:rPr lang="en-US" dirty="0">
                <a:solidFill>
                  <a:srgbClr val="132577"/>
                </a:solidFill>
                <a:hlinkClick r:id="rId2"/>
              </a:rPr>
              <a:t>Dx=0.285m@SDs</a:t>
            </a:r>
            <a:endParaRPr lang="en-US" dirty="0">
              <a:solidFill>
                <a:srgbClr val="13257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32577"/>
                </a:solidFill>
              </a:rPr>
              <a:t>“Standard” non-linear optimization is performed as usual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Betas&amp;Alfas</a:t>
            </a:r>
            <a:r>
              <a:rPr lang="en-US" dirty="0">
                <a:solidFill>
                  <a:srgbClr val="132577"/>
                </a:solidFill>
              </a:rPr>
              <a:t> at IP-phase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are optimized to reduce the DA reduction from Crab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endParaRPr lang="en-US" dirty="0">
              <a:solidFill>
                <a:srgbClr val="13257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/</a:t>
            </a:r>
            <a:r>
              <a:rPr lang="en-US" dirty="0" err="1">
                <a:solidFill>
                  <a:srgbClr val="132577"/>
                </a:solidFill>
              </a:rPr>
              <a:t>x_L</a:t>
            </a:r>
            <a:r>
              <a:rPr lang="en-US" dirty="0">
                <a:solidFill>
                  <a:srgbClr val="132577"/>
                </a:solidFill>
              </a:rPr>
              <a:t>/R lengths and ratio between their total bend angles are optimized to have maximum dispersion on </a:t>
            </a:r>
            <a:r>
              <a:rPr lang="en-US" dirty="0" err="1">
                <a:solidFill>
                  <a:srgbClr val="132577"/>
                </a:solidFill>
              </a:rPr>
              <a:t>CCSy_Left</a:t>
            </a:r>
            <a:r>
              <a:rPr lang="en-US" dirty="0">
                <a:solidFill>
                  <a:srgbClr val="132577"/>
                </a:solidFill>
              </a:rPr>
              <a:t> and minimum overall emittance growth and radiation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(0.6m long) are very weak Ks_madx~0.7 @ttbar, Ks~0.9 @Z. In fact ARCs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can be used in the FF as well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9062AC-E9D6-86FF-DE72-15CBDD3F1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352" y="1499918"/>
            <a:ext cx="4906060" cy="3858163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D3D095B-6B03-1324-4466-F8A45DF13910}"/>
              </a:ext>
            </a:extLst>
          </p:cNvPr>
          <p:cNvCxnSpPr>
            <a:cxnSpLocks/>
          </p:cNvCxnSpPr>
          <p:nvPr/>
        </p:nvCxnSpPr>
        <p:spPr>
          <a:xfrm flipH="1" flipV="1">
            <a:off x="1343472" y="1844824"/>
            <a:ext cx="4032448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D12E5B6-EE7A-D089-C878-A8F85E0DEA8B}"/>
              </a:ext>
            </a:extLst>
          </p:cNvPr>
          <p:cNvSpPr/>
          <p:nvPr/>
        </p:nvSpPr>
        <p:spPr>
          <a:xfrm>
            <a:off x="1847528" y="2891991"/>
            <a:ext cx="1080120" cy="465001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97A38B-A760-C3C8-A2FF-0CFEEF888BDF}"/>
              </a:ext>
            </a:extLst>
          </p:cNvPr>
          <p:cNvCxnSpPr>
            <a:cxnSpLocks/>
          </p:cNvCxnSpPr>
          <p:nvPr/>
        </p:nvCxnSpPr>
        <p:spPr>
          <a:xfrm flipH="1">
            <a:off x="2999656" y="2675967"/>
            <a:ext cx="2304256" cy="3929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A2B016-D952-4428-A9BD-655A06C0C3A9}"/>
              </a:ext>
            </a:extLst>
          </p:cNvPr>
          <p:cNvCxnSpPr/>
          <p:nvPr/>
        </p:nvCxnSpPr>
        <p:spPr>
          <a:xfrm flipH="1">
            <a:off x="3359696" y="3789040"/>
            <a:ext cx="2016224" cy="1080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16ED005-D29D-4FB8-7DB5-133246F86214}"/>
              </a:ext>
            </a:extLst>
          </p:cNvPr>
          <p:cNvCxnSpPr/>
          <p:nvPr/>
        </p:nvCxnSpPr>
        <p:spPr>
          <a:xfrm flipH="1" flipV="1">
            <a:off x="983432" y="1844824"/>
            <a:ext cx="4382994" cy="5040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111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0F10A5A-60CC-9BE4-A9E9-83EC626F3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8" y="1861300"/>
            <a:ext cx="5125165" cy="399153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4D13B6-F470-9366-BC24-0FB6951234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38E2762-5992-4B65-5C5C-B158541AF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Final Focus                                                              v_67 ttbar optic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12678F-DC05-8933-F5FF-EF25C68D3C40}"/>
              </a:ext>
            </a:extLst>
          </p:cNvPr>
          <p:cNvSpPr txBox="1"/>
          <p:nvPr/>
        </p:nvSpPr>
        <p:spPr>
          <a:xfrm>
            <a:off x="5375920" y="1772816"/>
            <a:ext cx="640871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32577"/>
                </a:solidFill>
              </a:rPr>
              <a:t>All dipoles in the </a:t>
            </a:r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have same field, best configuration to recover the beams separation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CCSy</a:t>
            </a:r>
            <a:r>
              <a:rPr lang="en-US" dirty="0">
                <a:solidFill>
                  <a:srgbClr val="132577"/>
                </a:solidFill>
              </a:rPr>
              <a:t> optic has the largest dispersion (so far) given the above requirement in the –I, presently </a:t>
            </a:r>
            <a:r>
              <a:rPr lang="en-US" dirty="0">
                <a:solidFill>
                  <a:srgbClr val="132577"/>
                </a:solidFill>
                <a:hlinkClick r:id="rId3"/>
              </a:rPr>
              <a:t>Dx=0.355m@SDs</a:t>
            </a:r>
            <a:endParaRPr lang="en-US" dirty="0">
              <a:solidFill>
                <a:srgbClr val="13257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32577"/>
                </a:solidFill>
              </a:rPr>
              <a:t>“Standard” non-linear optimization is performed as usual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CCsX</a:t>
            </a:r>
            <a:r>
              <a:rPr lang="en-US" dirty="0">
                <a:solidFill>
                  <a:srgbClr val="132577"/>
                </a:solidFill>
              </a:rPr>
              <a:t> has been shortened and pushed back, helping to recover the geometry. Incidentally this has originated a very long dispersion free straight section, ~400m when included the ARC DS part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132577"/>
                </a:solidFill>
              </a:rPr>
              <a:t>Two drift sections about 100m long are also present in the </a:t>
            </a:r>
            <a:r>
              <a:rPr lang="en-US" dirty="0" err="1">
                <a:solidFill>
                  <a:srgbClr val="132577"/>
                </a:solidFill>
              </a:rPr>
              <a:t>CCsX</a:t>
            </a:r>
            <a:r>
              <a:rPr lang="en-US" dirty="0">
                <a:solidFill>
                  <a:srgbClr val="132577"/>
                </a:solidFill>
              </a:rPr>
              <a:t> “-I”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132577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rgbClr val="132577"/>
                </a:solidFill>
              </a:rPr>
              <a:t>Alfay</a:t>
            </a:r>
            <a:r>
              <a:rPr lang="en-US" dirty="0">
                <a:solidFill>
                  <a:srgbClr val="132577"/>
                </a:solidFill>
              </a:rPr>
              <a:t> in the </a:t>
            </a:r>
            <a:r>
              <a:rPr lang="en-US" dirty="0" err="1">
                <a:solidFill>
                  <a:srgbClr val="132577"/>
                </a:solidFill>
              </a:rPr>
              <a:t>CCSx_LR</a:t>
            </a:r>
            <a:r>
              <a:rPr lang="en-US" dirty="0">
                <a:solidFill>
                  <a:srgbClr val="132577"/>
                </a:solidFill>
              </a:rPr>
              <a:t> is not zero to symmetrize the F_LR non linear optic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D3D095B-6B03-1324-4466-F8A45DF13910}"/>
              </a:ext>
            </a:extLst>
          </p:cNvPr>
          <p:cNvCxnSpPr>
            <a:cxnSpLocks/>
          </p:cNvCxnSpPr>
          <p:nvPr/>
        </p:nvCxnSpPr>
        <p:spPr>
          <a:xfrm flipH="1">
            <a:off x="2135560" y="2003983"/>
            <a:ext cx="3240360" cy="110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ED12E5B6-EE7A-D089-C878-A8F85E0DEA8B}"/>
              </a:ext>
            </a:extLst>
          </p:cNvPr>
          <p:cNvSpPr/>
          <p:nvPr/>
        </p:nvSpPr>
        <p:spPr>
          <a:xfrm>
            <a:off x="1338773" y="2870912"/>
            <a:ext cx="940803" cy="342064"/>
          </a:xfrm>
          <a:prstGeom prst="ellipse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597A38B-A760-C3C8-A2FF-0CFEEF888BDF}"/>
              </a:ext>
            </a:extLst>
          </p:cNvPr>
          <p:cNvCxnSpPr>
            <a:cxnSpLocks/>
          </p:cNvCxnSpPr>
          <p:nvPr/>
        </p:nvCxnSpPr>
        <p:spPr>
          <a:xfrm flipH="1">
            <a:off x="2243572" y="2564904"/>
            <a:ext cx="3122854" cy="3852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EA2B016-D952-4428-A9BD-655A06C0C3A9}"/>
              </a:ext>
            </a:extLst>
          </p:cNvPr>
          <p:cNvCxnSpPr>
            <a:cxnSpLocks/>
          </p:cNvCxnSpPr>
          <p:nvPr/>
        </p:nvCxnSpPr>
        <p:spPr>
          <a:xfrm flipH="1">
            <a:off x="4439816" y="3645024"/>
            <a:ext cx="1092717" cy="10980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535A41C-A8A7-C832-9CF5-03FDF2AD8FFC}"/>
              </a:ext>
            </a:extLst>
          </p:cNvPr>
          <p:cNvCxnSpPr>
            <a:cxnSpLocks/>
          </p:cNvCxnSpPr>
          <p:nvPr/>
        </p:nvCxnSpPr>
        <p:spPr>
          <a:xfrm flipH="1">
            <a:off x="983432" y="2005911"/>
            <a:ext cx="4392488" cy="53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796FED6-ADB0-3675-EFDA-88C9A0E33378}"/>
              </a:ext>
            </a:extLst>
          </p:cNvPr>
          <p:cNvCxnSpPr>
            <a:cxnSpLocks/>
          </p:cNvCxnSpPr>
          <p:nvPr/>
        </p:nvCxnSpPr>
        <p:spPr>
          <a:xfrm flipH="1">
            <a:off x="3359696" y="5229200"/>
            <a:ext cx="200673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420375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3738</TotalTime>
  <Words>1793</Words>
  <Application>Microsoft Office PowerPoint</Application>
  <PresentationFormat>Widescreen</PresentationFormat>
  <Paragraphs>184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SLAC_Template_PowerPoint</vt:lpstr>
      <vt:lpstr>Local chromatic correction Final Focus optimization</vt:lpstr>
      <vt:lpstr>Outline</vt:lpstr>
      <vt:lpstr>Transverse tracking with dE=+/-0.002                                 v_65a1</vt:lpstr>
      <vt:lpstr>Transverse tracking with dE=+/-0.002</vt:lpstr>
      <vt:lpstr>Reduction of the Energy dependent Y &amp; XY detuning</vt:lpstr>
      <vt:lpstr>FF optimization                                                    v_66 and beyond</vt:lpstr>
      <vt:lpstr>Local Chromatic Compensation FF asymmetric layout     v_67 ttbar optic</vt:lpstr>
      <vt:lpstr>Left Final Focus                                                              v_67 ttbar optic</vt:lpstr>
      <vt:lpstr>Right Final Focus                                                              v_67 ttbar optic</vt:lpstr>
      <vt:lpstr>Curl_H optimization                                                           v_67 ttbar optic</vt:lpstr>
      <vt:lpstr>Second order dispersion optimization                              v_67 ttbar optic</vt:lpstr>
      <vt:lpstr>Full ring chromatic properties                                           v_67 ttbar optic</vt:lpstr>
      <vt:lpstr>Full ring chromatic properties                                           v_67 ttbar optic</vt:lpstr>
      <vt:lpstr>Full ring transverse DA                                                     v_67 ttbar optic</vt:lpstr>
      <vt:lpstr>Off energy detuning (dE +/- 0.002)                                   v_67 ttbar optic</vt:lpstr>
      <vt:lpstr>Off energy detuning (dE +/- 0.002)       v_65   vs v_66   Z optic</vt:lpstr>
      <vt:lpstr>IR quadrupoles asymmetric layout option</vt:lpstr>
      <vt:lpstr>IR quadrupoles asymmetric layout option</vt:lpstr>
      <vt:lpstr>To do list</vt:lpstr>
      <vt:lpstr>Some highlights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Sandra Manzinali</cp:lastModifiedBy>
  <cp:revision>1996</cp:revision>
  <cp:lastPrinted>2020-03-29T14:00:08Z</cp:lastPrinted>
  <dcterms:created xsi:type="dcterms:W3CDTF">2015-04-08T05:55:09Z</dcterms:created>
  <dcterms:modified xsi:type="dcterms:W3CDTF">2023-10-19T11:43:05Z</dcterms:modified>
</cp:coreProperties>
</file>