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3"/>
  </p:notesMasterIdLst>
  <p:handoutMasterIdLst>
    <p:handoutMasterId r:id="rId34"/>
  </p:handoutMasterIdLst>
  <p:sldIdLst>
    <p:sldId id="263" r:id="rId5"/>
    <p:sldId id="258" r:id="rId6"/>
    <p:sldId id="278" r:id="rId7"/>
    <p:sldId id="444" r:id="rId8"/>
    <p:sldId id="445" r:id="rId9"/>
    <p:sldId id="453" r:id="rId10"/>
    <p:sldId id="280" r:id="rId11"/>
    <p:sldId id="283" r:id="rId12"/>
    <p:sldId id="454" r:id="rId13"/>
    <p:sldId id="446" r:id="rId14"/>
    <p:sldId id="448" r:id="rId15"/>
    <p:sldId id="449" r:id="rId16"/>
    <p:sldId id="450" r:id="rId17"/>
    <p:sldId id="447" r:id="rId18"/>
    <p:sldId id="455" r:id="rId19"/>
    <p:sldId id="442" r:id="rId20"/>
    <p:sldId id="259" r:id="rId21"/>
    <p:sldId id="268" r:id="rId22"/>
    <p:sldId id="269" r:id="rId23"/>
    <p:sldId id="305" r:id="rId24"/>
    <p:sldId id="451" r:id="rId25"/>
    <p:sldId id="452" r:id="rId26"/>
    <p:sldId id="434" r:id="rId27"/>
    <p:sldId id="435" r:id="rId28"/>
    <p:sldId id="436" r:id="rId29"/>
    <p:sldId id="438" r:id="rId30"/>
    <p:sldId id="439" r:id="rId31"/>
    <p:sldId id="440" r:id="rId32"/>
  </p:sldIdLst>
  <p:sldSz cx="9144000" cy="6858000" type="screen4x3"/>
  <p:notesSz cx="7010400" cy="92964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hilippe Baudrenghien" initials="PB" lastIdx="9" clrIdx="0">
    <p:extLst>
      <p:ext uri="{19B8F6BF-5375-455C-9EA6-DF929625EA0E}">
        <p15:presenceInfo xmlns:p15="http://schemas.microsoft.com/office/powerpoint/2012/main" userId="S::philippe.baudrenghien@cern.ch::eee922af-9ff5-46c7-ba64-fe7b596d6f94" providerId="AD"/>
      </p:ext>
    </p:extLst>
  </p:cmAuthor>
  <p:cmAuthor id="2" name="Themis Mastoridis" initials="TM" lastIdx="1" clrIdx="1">
    <p:extLst>
      <p:ext uri="{19B8F6BF-5375-455C-9EA6-DF929625EA0E}">
        <p15:presenceInfo xmlns:p15="http://schemas.microsoft.com/office/powerpoint/2012/main" userId="S::tmastori@calpoly.edu::58f80974-a79f-4179-acef-104b3b18ce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3" autoAdjust="0"/>
    <p:restoredTop sz="86259" autoAdjust="0"/>
  </p:normalViewPr>
  <p:slideViewPr>
    <p:cSldViewPr snapToObjects="1" showGuides="1">
      <p:cViewPr varScale="1">
        <p:scale>
          <a:sx n="85" d="100"/>
          <a:sy n="85" d="100"/>
        </p:scale>
        <p:origin x="882" y="90"/>
      </p:cViewPr>
      <p:guideLst>
        <p:guide orient="horz" pos="408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fr-FR"/>
          </a:p>
        </p:txBody>
      </p:sp>
      <p:sp>
        <p:nvSpPr>
          <p:cNvPr id="3" name="Espace réservé de la date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3F5CDDF-3246-6843-A314-FDDEB3F3DF8E}" type="datetimeFigureOut">
              <a:rPr lang="fr-FR" smtClean="0"/>
              <a:pPr/>
              <a:t>18/10/2023</a:t>
            </a:fld>
            <a:endParaRPr lang="fr-FR"/>
          </a:p>
        </p:txBody>
      </p:sp>
      <p:sp>
        <p:nvSpPr>
          <p:cNvPr id="4" name="Espace réservé du pied de page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fr-FR"/>
          </a:p>
        </p:txBody>
      </p:sp>
      <p:sp>
        <p:nvSpPr>
          <p:cNvPr id="3" name="Espace réservé de la date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81D8F6D-3354-BF4D-834B-467E3215D30A}" type="datetimeFigureOut">
              <a:rPr lang="fr-FR" smtClean="0"/>
              <a:pPr/>
              <a:t>18/10/2023</a:t>
            </a:fld>
            <a:endParaRPr lang="fr-FR"/>
          </a:p>
        </p:txBody>
      </p:sp>
      <p:sp>
        <p:nvSpPr>
          <p:cNvPr id="4" name="Espace réservé de l'image des diapositives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fr-FR"/>
          </a:p>
        </p:txBody>
      </p:sp>
      <p:sp>
        <p:nvSpPr>
          <p:cNvPr id="5" name="Espace réservé des commentaires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22</a:t>
            </a:fld>
            <a:endParaRPr lang="fr-FR"/>
          </a:p>
        </p:txBody>
      </p:sp>
    </p:spTree>
    <p:extLst>
      <p:ext uri="{BB962C8B-B14F-4D97-AF65-F5344CB8AC3E}">
        <p14:creationId xmlns:p14="http://schemas.microsoft.com/office/powerpoint/2010/main" val="5239124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GB" noProof="0"/>
              <a:t>HL-LHC WP2/WP4 meeting</a:t>
            </a: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a:t>HL-LHC WP2/WP4 meeting</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a:t>HL-LHC WP2/WP4 meeting</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a:t>HL-LHC WP2/WP4 meeting</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a:t>HL-LHC WP2/WP4 meeting</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a:t>HL-LHC WP2/WP4 meeting</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en-GB" noProof="0"/>
              <a:t>HL-LHC WP2/WP4 meeting</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imple slide">
    <p:spTree>
      <p:nvGrpSpPr>
        <p:cNvPr id="1" name=""/>
        <p:cNvGrpSpPr/>
        <p:nvPr/>
      </p:nvGrpSpPr>
      <p:grpSpPr>
        <a:xfrm>
          <a:off x="0" y="0"/>
          <a:ext cx="0" cy="0"/>
          <a:chOff x="0" y="0"/>
          <a:chExt cx="0" cy="0"/>
        </a:xfrm>
      </p:grpSpPr>
      <p:sp>
        <p:nvSpPr>
          <p:cNvPr id="5" name="Espace réservé du pied de page 4"/>
          <p:cNvSpPr>
            <a:spLocks noGrp="1"/>
          </p:cNvSpPr>
          <p:nvPr>
            <p:ph type="ftr" sz="quarter" idx="11"/>
          </p:nvPr>
        </p:nvSpPr>
        <p:spPr>
          <a:xfrm>
            <a:off x="1905000" y="6356351"/>
            <a:ext cx="6627000" cy="360000"/>
          </a:xfrm>
        </p:spPr>
        <p:txBody>
          <a:bodyPr/>
          <a:lstStyle/>
          <a:p>
            <a:r>
              <a:rPr lang="en-GB"/>
              <a:t>M. Krupa  /   BPTQR update  /  28/09/2023  /  HL annual meeting</a:t>
            </a:r>
            <a:endParaRPr lang="en-GB"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6106751"/>
            <a:ext cx="457200" cy="6096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1" name="ZoneTexte 10"/>
            <p:cNvSpPr txBox="1"/>
            <p:nvPr userDrawn="1"/>
          </p:nvSpPr>
          <p:spPr>
            <a:xfrm>
              <a:off x="1485900" y="4670164"/>
              <a:ext cx="381000" cy="20774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6085252"/>
            <a:ext cx="486864" cy="638400"/>
          </a:xfrm>
          <a:prstGeom prst="rect">
            <a:avLst/>
          </a:prstGeom>
        </p:spPr>
      </p:pic>
      <p:sp>
        <p:nvSpPr>
          <p:cNvPr id="13" name="Espace réservé du titre 1"/>
          <p:cNvSpPr>
            <a:spLocks noGrp="1"/>
          </p:cNvSpPr>
          <p:nvPr>
            <p:ph type="title"/>
          </p:nvPr>
        </p:nvSpPr>
        <p:spPr>
          <a:xfrm>
            <a:off x="612000" y="180000"/>
            <a:ext cx="7920000" cy="599133"/>
          </a:xfrm>
          <a:prstGeom prst="rect">
            <a:avLst/>
          </a:prstGeom>
        </p:spPr>
        <p:txBody>
          <a:bodyPr vert="horz" lIns="0" tIns="0" rIns="0" bIns="0" rtlCol="0" anchor="ctr" anchorCtr="1">
            <a:noAutofit/>
          </a:bodyPr>
          <a:lstStyle/>
          <a:p>
            <a:r>
              <a:rPr lang="en-GB" noProof="0" dirty="0"/>
              <a:t>Slide title – line 1 – </a:t>
            </a:r>
            <a:r>
              <a:rPr lang="en-GB" noProof="0" dirty="0" err="1"/>
              <a:t>HiLumi</a:t>
            </a:r>
            <a:r>
              <a:rPr lang="en-GB" noProof="0" dirty="0"/>
              <a:t> blue</a:t>
            </a:r>
          </a:p>
        </p:txBody>
      </p:sp>
      <p:sp>
        <p:nvSpPr>
          <p:cNvPr id="14" name="Espace réservé du texte 2"/>
          <p:cNvSpPr>
            <a:spLocks noGrp="1"/>
          </p:cNvSpPr>
          <p:nvPr>
            <p:ph idx="1"/>
          </p:nvPr>
        </p:nvSpPr>
        <p:spPr>
          <a:xfrm>
            <a:off x="612000" y="932723"/>
            <a:ext cx="7920000" cy="5174028"/>
          </a:xfrm>
          <a:prstGeom prst="rect">
            <a:avLst/>
          </a:prstGeom>
        </p:spPr>
        <p:txBody>
          <a:bodyPr vert="horz" lIns="0" tIns="0" rIns="0" bIns="0" rtlCol="0">
            <a:normAutofit/>
          </a:bodyPr>
          <a:lstStyle>
            <a:lvl1pPr>
              <a:defRPr sz="2000"/>
            </a:lvl1pPr>
            <a:lvl2pPr>
              <a:defRPr sz="2000"/>
            </a:lvl2pPr>
            <a:lvl3pPr>
              <a:defRPr sz="2000"/>
            </a:lvl3pPr>
            <a:lvl4pPr>
              <a:defRPr sz="2000"/>
            </a:lvl4pPr>
            <a:lvl5pPr>
              <a:defRPr sz="2000"/>
            </a:lvl5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Tree>
    <p:extLst>
      <p:ext uri="{BB962C8B-B14F-4D97-AF65-F5344CB8AC3E}">
        <p14:creationId xmlns:p14="http://schemas.microsoft.com/office/powerpoint/2010/main" val="28011639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noProof="0"/>
              <a:t>HL-LHC WP2/WP4 meeting</a:t>
            </a:r>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Lst>
  <p:hf hdr="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accelconf.web.cern.ch/IBIC2013/papers/wepc12.pdf" TargetMode="Externa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hyperlink" Target="https://accelconf.web.cern.ch/IBIC2013/papers/wepc12.pdf" TargetMode="Externa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edms.cern.ch/document/2499201/1.0" TargetMode="External"/><Relationship Id="rId2" Type="http://schemas.openxmlformats.org/officeDocument/2006/relationships/hyperlink" Target="https://indico.cern.ch/event/1293138/contributions/5459115/attachments/2723253/4733385/230928_bptqr.pdf" TargetMode="External"/><Relationship Id="rId1" Type="http://schemas.openxmlformats.org/officeDocument/2006/relationships/slideLayout" Target="../slideLayouts/slideLayout8.xml"/><Relationship Id="rId4" Type="http://schemas.openxmlformats.org/officeDocument/2006/relationships/hyperlink" Target="https://edms.cern.ch/ui/file/2893433/1/HL_LHC_BPTQR_analytical_response.pdf"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92928" y="2711426"/>
            <a:ext cx="7200000" cy="1041648"/>
          </a:xfrm>
        </p:spPr>
        <p:txBody>
          <a:bodyPr/>
          <a:lstStyle/>
          <a:p>
            <a:pPr algn="ctr"/>
            <a:r>
              <a:rPr lang="en-US" sz="3200" dirty="0">
                <a:solidFill>
                  <a:schemeClr val="accent1">
                    <a:lumMod val="75000"/>
                  </a:schemeClr>
                </a:solidFill>
              </a:rPr>
              <a:t>Pick-up requirements for crab cavity system and specification</a:t>
            </a:r>
            <a:br>
              <a:rPr lang="en-US" sz="3200" dirty="0">
                <a:solidFill>
                  <a:schemeClr val="accent1">
                    <a:lumMod val="75000"/>
                  </a:schemeClr>
                </a:solidFill>
              </a:rPr>
            </a:br>
            <a:br>
              <a:rPr lang="en-US" sz="3200" dirty="0">
                <a:solidFill>
                  <a:schemeClr val="accent1">
                    <a:lumMod val="75000"/>
                  </a:schemeClr>
                </a:solidFill>
              </a:rPr>
            </a:br>
            <a:endParaRPr lang="en-GB" sz="3200" dirty="0"/>
          </a:p>
        </p:txBody>
      </p:sp>
      <p:sp>
        <p:nvSpPr>
          <p:cNvPr id="3" name="Sous-titre 2"/>
          <p:cNvSpPr>
            <a:spLocks noGrp="1"/>
          </p:cNvSpPr>
          <p:nvPr>
            <p:ph type="subTitle" idx="1"/>
          </p:nvPr>
        </p:nvSpPr>
        <p:spPr>
          <a:xfrm>
            <a:off x="2339752" y="4725144"/>
            <a:ext cx="4248472" cy="709290"/>
          </a:xfrm>
        </p:spPr>
        <p:txBody>
          <a:bodyPr>
            <a:normAutofit/>
          </a:bodyPr>
          <a:lstStyle/>
          <a:p>
            <a:r>
              <a:rPr lang="en-GB" sz="1800" dirty="0"/>
              <a:t>Presented by W. Hofle, </a:t>
            </a:r>
            <a:r>
              <a:rPr lang="en-GB" sz="1800" i="1" dirty="0"/>
              <a:t>CERN, SY-RF</a:t>
            </a:r>
          </a:p>
          <a:p>
            <a:endParaRPr lang="en-GB" sz="1800" i="1" dirty="0"/>
          </a:p>
          <a:p>
            <a:endParaRPr lang="en-GB" sz="1800" dirty="0"/>
          </a:p>
          <a:p>
            <a:endParaRPr lang="en-GB" sz="1800" dirty="0"/>
          </a:p>
          <a:p>
            <a:endParaRPr lang="en-GB" sz="1800" dirty="0"/>
          </a:p>
        </p:txBody>
      </p:sp>
      <p:sp>
        <p:nvSpPr>
          <p:cNvPr id="4" name="Espace réservé du texte 3"/>
          <p:cNvSpPr>
            <a:spLocks noGrp="1"/>
          </p:cNvSpPr>
          <p:nvPr>
            <p:ph type="body" sz="quarter" idx="14"/>
          </p:nvPr>
        </p:nvSpPr>
        <p:spPr>
          <a:xfrm>
            <a:off x="1388170" y="5899150"/>
            <a:ext cx="6480000" cy="349250"/>
          </a:xfrm>
        </p:spPr>
        <p:txBody>
          <a:bodyPr>
            <a:normAutofit/>
          </a:bodyPr>
          <a:lstStyle/>
          <a:p>
            <a:r>
              <a:rPr lang="en-GB" dirty="0"/>
              <a:t>For discussion on CC PU, Oct 18</a:t>
            </a:r>
            <a:r>
              <a:rPr lang="en-GB" baseline="30000" dirty="0"/>
              <a:t>th</a:t>
            </a:r>
            <a:r>
              <a:rPr lang="en-GB" dirty="0"/>
              <a:t> 2023</a:t>
            </a:r>
          </a:p>
        </p:txBody>
      </p:sp>
      <p:pic>
        <p:nvPicPr>
          <p:cNvPr id="5" name="Image 4" descr="CERN-logo_outline.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572DF43-FB34-80AC-FD3A-D3832FAEBC6B}"/>
              </a:ext>
            </a:extLst>
          </p:cNvPr>
          <p:cNvSpPr>
            <a:spLocks noGrp="1"/>
          </p:cNvSpPr>
          <p:nvPr>
            <p:ph type="sldNum" sz="quarter" idx="12"/>
          </p:nvPr>
        </p:nvSpPr>
        <p:spPr/>
        <p:txBody>
          <a:bodyPr/>
          <a:lstStyle/>
          <a:p>
            <a:fld id="{BFDCA1C4-9514-7B4F-976F-D92F7E296653}" type="slidenum">
              <a:rPr lang="fr-FR" smtClean="0"/>
              <a:pPr/>
              <a:t>10</a:t>
            </a:fld>
            <a:endParaRPr lang="fr-FR"/>
          </a:p>
        </p:txBody>
      </p:sp>
      <p:sp>
        <p:nvSpPr>
          <p:cNvPr id="4" name="Title 3">
            <a:extLst>
              <a:ext uri="{FF2B5EF4-FFF2-40B4-BE49-F238E27FC236}">
                <a16:creationId xmlns:a16="http://schemas.microsoft.com/office/drawing/2014/main" id="{82E9C595-928A-7424-CD8B-E76D5116F77C}"/>
              </a:ext>
            </a:extLst>
          </p:cNvPr>
          <p:cNvSpPr>
            <a:spLocks noGrp="1"/>
          </p:cNvSpPr>
          <p:nvPr>
            <p:ph type="title"/>
          </p:nvPr>
        </p:nvSpPr>
        <p:spPr/>
        <p:txBody>
          <a:bodyPr/>
          <a:lstStyle/>
          <a:p>
            <a:r>
              <a:rPr lang="en-US" dirty="0"/>
              <a:t>Alignment</a:t>
            </a:r>
          </a:p>
        </p:txBody>
      </p:sp>
      <p:sp>
        <p:nvSpPr>
          <p:cNvPr id="5" name="Content Placeholder 4">
            <a:extLst>
              <a:ext uri="{FF2B5EF4-FFF2-40B4-BE49-F238E27FC236}">
                <a16:creationId xmlns:a16="http://schemas.microsoft.com/office/drawing/2014/main" id="{0A2F856D-03CB-14B2-3F1D-D4B673C6BE1B}"/>
              </a:ext>
            </a:extLst>
          </p:cNvPr>
          <p:cNvSpPr>
            <a:spLocks noGrp="1"/>
          </p:cNvSpPr>
          <p:nvPr>
            <p:ph idx="1"/>
          </p:nvPr>
        </p:nvSpPr>
        <p:spPr>
          <a:xfrm>
            <a:off x="612000" y="1196752"/>
            <a:ext cx="7920000" cy="4701410"/>
          </a:xfrm>
        </p:spPr>
        <p:txBody>
          <a:bodyPr/>
          <a:lstStyle/>
          <a:p>
            <a:r>
              <a:rPr lang="en-US" dirty="0"/>
              <a:t>In operation the crab cavities can be dynamically aligned with respect to the beam without accessing the tunnel</a:t>
            </a:r>
          </a:p>
          <a:p>
            <a:r>
              <a:rPr lang="en-US" dirty="0"/>
              <a:t>This will result in an offset (mm range) of the beam in the pick-up</a:t>
            </a:r>
          </a:p>
          <a:p>
            <a:r>
              <a:rPr lang="en-US" dirty="0"/>
              <a:t>For functionality A and B the alignment of the pick-up with respect to the beam is not an issue as only the longitudinal signal is needed</a:t>
            </a:r>
          </a:p>
          <a:p>
            <a:r>
              <a:rPr lang="en-US" dirty="0"/>
              <a:t>For functionality C an offset has an influence on the dynamic range and during the set-up of the electronics</a:t>
            </a:r>
          </a:p>
          <a:p>
            <a:pPr lvl="1"/>
            <a:r>
              <a:rPr lang="en-US" dirty="0"/>
              <a:t>Electric centering is considered to be an option</a:t>
            </a:r>
          </a:p>
          <a:p>
            <a:pPr lvl="2"/>
            <a:r>
              <a:rPr lang="en-US" dirty="0">
                <a:hlinkClick r:id="rId2"/>
              </a:rPr>
              <a:t>https://accelconf.web.cern.ch/IBIC2013/papers/wepc12.pdf</a:t>
            </a:r>
            <a:endParaRPr lang="en-US" dirty="0"/>
          </a:p>
          <a:p>
            <a:pPr lvl="1"/>
            <a:r>
              <a:rPr lang="en-US" dirty="0"/>
              <a:t>The need to implement an electric centering can be decided once study and prototyping of the electronics is sufficiently advanced and a boundary for the beam position defined</a:t>
            </a:r>
          </a:p>
          <a:p>
            <a:endParaRPr lang="en-US" dirty="0"/>
          </a:p>
        </p:txBody>
      </p:sp>
    </p:spTree>
    <p:extLst>
      <p:ext uri="{BB962C8B-B14F-4D97-AF65-F5344CB8AC3E}">
        <p14:creationId xmlns:p14="http://schemas.microsoft.com/office/powerpoint/2010/main" val="1295935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A551102-08FE-9475-FD69-A5B16F59F891}"/>
              </a:ext>
            </a:extLst>
          </p:cNvPr>
          <p:cNvSpPr>
            <a:spLocks noGrp="1"/>
          </p:cNvSpPr>
          <p:nvPr>
            <p:ph type="sldNum" sz="quarter" idx="12"/>
          </p:nvPr>
        </p:nvSpPr>
        <p:spPr/>
        <p:txBody>
          <a:bodyPr/>
          <a:lstStyle/>
          <a:p>
            <a:fld id="{BFDCA1C4-9514-7B4F-976F-D92F7E296653}" type="slidenum">
              <a:rPr lang="fr-FR" smtClean="0"/>
              <a:pPr/>
              <a:t>11</a:t>
            </a:fld>
            <a:endParaRPr lang="fr-FR"/>
          </a:p>
        </p:txBody>
      </p:sp>
      <p:sp>
        <p:nvSpPr>
          <p:cNvPr id="4" name="Title 3">
            <a:extLst>
              <a:ext uri="{FF2B5EF4-FFF2-40B4-BE49-F238E27FC236}">
                <a16:creationId xmlns:a16="http://schemas.microsoft.com/office/drawing/2014/main" id="{CF7FEAAF-013C-CDFC-D32B-3F833A1E6C5B}"/>
              </a:ext>
            </a:extLst>
          </p:cNvPr>
          <p:cNvSpPr>
            <a:spLocks noGrp="1"/>
          </p:cNvSpPr>
          <p:nvPr>
            <p:ph type="title"/>
          </p:nvPr>
        </p:nvSpPr>
        <p:spPr>
          <a:xfrm>
            <a:off x="612000" y="83990"/>
            <a:ext cx="7920000" cy="599133"/>
          </a:xfrm>
        </p:spPr>
        <p:txBody>
          <a:bodyPr/>
          <a:lstStyle/>
          <a:p>
            <a:r>
              <a:rPr lang="en-US" dirty="0"/>
              <a:t>Button pick-up versus strip-line</a:t>
            </a:r>
          </a:p>
        </p:txBody>
      </p:sp>
      <p:sp>
        <p:nvSpPr>
          <p:cNvPr id="5" name="Content Placeholder 4">
            <a:extLst>
              <a:ext uri="{FF2B5EF4-FFF2-40B4-BE49-F238E27FC236}">
                <a16:creationId xmlns:a16="http://schemas.microsoft.com/office/drawing/2014/main" id="{B674F326-D71F-B38E-292D-82911E5306E4}"/>
              </a:ext>
            </a:extLst>
          </p:cNvPr>
          <p:cNvSpPr>
            <a:spLocks noGrp="1"/>
          </p:cNvSpPr>
          <p:nvPr>
            <p:ph idx="1"/>
          </p:nvPr>
        </p:nvSpPr>
        <p:spPr>
          <a:xfrm>
            <a:off x="612000" y="932723"/>
            <a:ext cx="7920000" cy="5174028"/>
          </a:xfrm>
        </p:spPr>
        <p:txBody>
          <a:bodyPr/>
          <a:lstStyle/>
          <a:p>
            <a:r>
              <a:rPr lang="en-US" dirty="0"/>
              <a:t>Button pick-ups</a:t>
            </a:r>
          </a:p>
          <a:p>
            <a:pPr lvl="1"/>
            <a:r>
              <a:rPr lang="en-US" dirty="0"/>
              <a:t>offer well paired electrodes by design and serial manufacturing process</a:t>
            </a:r>
          </a:p>
          <a:p>
            <a:pPr lvl="1"/>
            <a:r>
              <a:rPr lang="en-US" dirty="0"/>
              <a:t>not phase linear (RC, large button additional convolution with diameter/bunch length to be taken into account)</a:t>
            </a:r>
          </a:p>
          <a:p>
            <a:pPr lvl="1"/>
            <a:r>
              <a:rPr lang="en-US" dirty="0"/>
              <a:t>smaller sensitivity (10x)</a:t>
            </a:r>
          </a:p>
          <a:p>
            <a:pPr lvl="1"/>
            <a:r>
              <a:rPr lang="en-US" dirty="0"/>
              <a:t>need to be well matched at all frequencies within the bunch spectrum in order not to create artifacts due to reflections   </a:t>
            </a:r>
          </a:p>
          <a:p>
            <a:pPr lvl="2"/>
            <a:r>
              <a:rPr lang="en-US" dirty="0"/>
              <a:t>may require for this reason an additional attenuator before using the signal </a:t>
            </a:r>
            <a:r>
              <a:rPr lang="en-US" dirty="0">
                <a:sym typeface="Wingdings" panose="05000000000000000000" pitchFamily="2" charset="2"/>
              </a:rPr>
              <a:t> additional signal loss</a:t>
            </a:r>
            <a:endParaRPr lang="en-US" dirty="0"/>
          </a:p>
          <a:p>
            <a:r>
              <a:rPr lang="en-US" dirty="0"/>
              <a:t>Strip-line pick-ups</a:t>
            </a:r>
          </a:p>
          <a:p>
            <a:pPr lvl="1"/>
            <a:r>
              <a:rPr lang="en-US" dirty="0"/>
              <a:t>are phase linear and therefore more suitable for broadband applications or time domain observation </a:t>
            </a:r>
          </a:p>
          <a:p>
            <a:pPr lvl="1"/>
            <a:r>
              <a:rPr lang="en-US" dirty="0"/>
              <a:t>can create artifacts if electrodes not well paired and deviate from nominal and at feedthroughs / loads</a:t>
            </a:r>
          </a:p>
          <a:p>
            <a:pPr lvl="1"/>
            <a:endParaRPr lang="en-US" dirty="0"/>
          </a:p>
        </p:txBody>
      </p:sp>
    </p:spTree>
    <p:extLst>
      <p:ext uri="{BB962C8B-B14F-4D97-AF65-F5344CB8AC3E}">
        <p14:creationId xmlns:p14="http://schemas.microsoft.com/office/powerpoint/2010/main" val="2415330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A551102-08FE-9475-FD69-A5B16F59F891}"/>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4" name="Title 3">
            <a:extLst>
              <a:ext uri="{FF2B5EF4-FFF2-40B4-BE49-F238E27FC236}">
                <a16:creationId xmlns:a16="http://schemas.microsoft.com/office/drawing/2014/main" id="{CF7FEAAF-013C-CDFC-D32B-3F833A1E6C5B}"/>
              </a:ext>
            </a:extLst>
          </p:cNvPr>
          <p:cNvSpPr>
            <a:spLocks noGrp="1"/>
          </p:cNvSpPr>
          <p:nvPr>
            <p:ph type="title"/>
          </p:nvPr>
        </p:nvSpPr>
        <p:spPr>
          <a:xfrm>
            <a:off x="633704" y="82255"/>
            <a:ext cx="7920000" cy="599133"/>
          </a:xfrm>
        </p:spPr>
        <p:txBody>
          <a:bodyPr/>
          <a:lstStyle/>
          <a:p>
            <a:r>
              <a:rPr lang="en-US" dirty="0"/>
              <a:t>Strip-line pick-up </a:t>
            </a:r>
          </a:p>
        </p:txBody>
      </p:sp>
      <p:sp>
        <p:nvSpPr>
          <p:cNvPr id="5" name="Content Placeholder 4">
            <a:extLst>
              <a:ext uri="{FF2B5EF4-FFF2-40B4-BE49-F238E27FC236}">
                <a16:creationId xmlns:a16="http://schemas.microsoft.com/office/drawing/2014/main" id="{B674F326-D71F-B38E-292D-82911E5306E4}"/>
              </a:ext>
            </a:extLst>
          </p:cNvPr>
          <p:cNvSpPr>
            <a:spLocks noGrp="1"/>
          </p:cNvSpPr>
          <p:nvPr>
            <p:ph idx="1"/>
          </p:nvPr>
        </p:nvSpPr>
        <p:spPr>
          <a:xfrm>
            <a:off x="658572" y="841986"/>
            <a:ext cx="7920000" cy="5174028"/>
          </a:xfrm>
        </p:spPr>
        <p:txBody>
          <a:bodyPr>
            <a:normAutofit/>
          </a:bodyPr>
          <a:lstStyle/>
          <a:p>
            <a:r>
              <a:rPr lang="en-US" dirty="0"/>
              <a:t>matching: feedthrough, load: -35 dB (WP4 wish)</a:t>
            </a:r>
          </a:p>
          <a:p>
            <a:r>
              <a:rPr lang="en-US" dirty="0"/>
              <a:t>uniformity: 50 </a:t>
            </a:r>
            <a:r>
              <a:rPr lang="en-US" dirty="0">
                <a:latin typeface="Symbol" panose="05050102010706020507" pitchFamily="18" charset="2"/>
              </a:rPr>
              <a:t>W</a:t>
            </a:r>
            <a:r>
              <a:rPr lang="en-US" dirty="0"/>
              <a:t> +/- 1.5 </a:t>
            </a:r>
            <a:r>
              <a:rPr lang="en-US" dirty="0">
                <a:latin typeface="Symbol" panose="05050102010706020507" pitchFamily="18" charset="2"/>
              </a:rPr>
              <a:t>W</a:t>
            </a:r>
            <a:r>
              <a:rPr lang="en-US" dirty="0"/>
              <a:t>  (WP4 wish)</a:t>
            </a:r>
          </a:p>
          <a:p>
            <a:r>
              <a:rPr lang="en-US" dirty="0"/>
              <a:t>above specs were found to give balanced result with imperfections introduced by commercially available hybrid (H9) in the past (</a:t>
            </a:r>
            <a:r>
              <a:rPr lang="en-US" dirty="0">
                <a:hlinkClick r:id="rId2"/>
              </a:rPr>
              <a:t>https://accelconf.web.cern.ch/IBIC2013/papers/wepc12.pdf</a:t>
            </a:r>
            <a:r>
              <a:rPr lang="en-US" dirty="0"/>
              <a:t>)</a:t>
            </a:r>
          </a:p>
          <a:p>
            <a:r>
              <a:rPr lang="en-US" dirty="0"/>
              <a:t>length suggested by WP13 ok (120 mm)</a:t>
            </a:r>
          </a:p>
          <a:p>
            <a:r>
              <a:rPr lang="en-US" dirty="0"/>
              <a:t>Proximity of buttons and strip-line shall not lead to artifacts </a:t>
            </a:r>
          </a:p>
          <a:p>
            <a:pPr lvl="1"/>
            <a:r>
              <a:rPr lang="en-US" dirty="0"/>
              <a:t>to be assessed, i.e. to be compared with the 35 dB matching quoted above</a:t>
            </a:r>
          </a:p>
          <a:p>
            <a:pPr lvl="1"/>
            <a:r>
              <a:rPr lang="en-US" dirty="0"/>
              <a:t>influence of matching error of strip-line on button can be high</a:t>
            </a:r>
          </a:p>
          <a:p>
            <a:pPr lvl="1"/>
            <a:r>
              <a:rPr lang="en-US" dirty="0"/>
              <a:t>need CST simulation of string of pick-ups</a:t>
            </a:r>
          </a:p>
          <a:p>
            <a:r>
              <a:rPr lang="en-US" dirty="0"/>
              <a:t>Cable type needs testing</a:t>
            </a:r>
          </a:p>
          <a:p>
            <a:pPr lvl="1"/>
            <a:r>
              <a:rPr lang="en-US" dirty="0"/>
              <a:t>within minimum bandwidth of 40 MHz for bunch-by-bunch observation the cable can also introduce some artifacts and a non-linear phase with frequency</a:t>
            </a:r>
          </a:p>
          <a:p>
            <a:pPr lvl="1"/>
            <a:endParaRPr lang="en-US" dirty="0"/>
          </a:p>
          <a:p>
            <a:pPr lvl="1"/>
            <a:endParaRPr lang="en-US" dirty="0"/>
          </a:p>
        </p:txBody>
      </p:sp>
    </p:spTree>
    <p:extLst>
      <p:ext uri="{BB962C8B-B14F-4D97-AF65-F5344CB8AC3E}">
        <p14:creationId xmlns:p14="http://schemas.microsoft.com/office/powerpoint/2010/main" val="699634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A9213DD-6EDB-D6CB-C59F-65B4147F7CB5}"/>
              </a:ext>
            </a:extLst>
          </p:cNvPr>
          <p:cNvSpPr>
            <a:spLocks noGrp="1"/>
          </p:cNvSpPr>
          <p:nvPr>
            <p:ph type="sldNum" sz="quarter" idx="12"/>
          </p:nvPr>
        </p:nvSpPr>
        <p:spPr/>
        <p:txBody>
          <a:bodyPr/>
          <a:lstStyle/>
          <a:p>
            <a:fld id="{BFDCA1C4-9514-7B4F-976F-D92F7E296653}" type="slidenum">
              <a:rPr lang="fr-FR" smtClean="0"/>
              <a:pPr/>
              <a:t>13</a:t>
            </a:fld>
            <a:endParaRPr lang="fr-FR"/>
          </a:p>
        </p:txBody>
      </p:sp>
      <p:sp>
        <p:nvSpPr>
          <p:cNvPr id="4" name="Title 3">
            <a:extLst>
              <a:ext uri="{FF2B5EF4-FFF2-40B4-BE49-F238E27FC236}">
                <a16:creationId xmlns:a16="http://schemas.microsoft.com/office/drawing/2014/main" id="{8BCD04AD-502B-C956-AD7D-0EF29904CB39}"/>
              </a:ext>
            </a:extLst>
          </p:cNvPr>
          <p:cNvSpPr>
            <a:spLocks noGrp="1"/>
          </p:cNvSpPr>
          <p:nvPr>
            <p:ph type="title"/>
          </p:nvPr>
        </p:nvSpPr>
        <p:spPr/>
        <p:txBody>
          <a:bodyPr/>
          <a:lstStyle/>
          <a:p>
            <a:r>
              <a:rPr lang="en-US" dirty="0"/>
              <a:t>Why do I worry about these small effects?</a:t>
            </a:r>
          </a:p>
        </p:txBody>
      </p:sp>
      <p:sp>
        <p:nvSpPr>
          <p:cNvPr id="5" name="Content Placeholder 4">
            <a:extLst>
              <a:ext uri="{FF2B5EF4-FFF2-40B4-BE49-F238E27FC236}">
                <a16:creationId xmlns:a16="http://schemas.microsoft.com/office/drawing/2014/main" id="{41737B9E-0AD2-3E80-E7C7-AF7BF56DFEB4}"/>
              </a:ext>
            </a:extLst>
          </p:cNvPr>
          <p:cNvSpPr>
            <a:spLocks noGrp="1"/>
          </p:cNvSpPr>
          <p:nvPr>
            <p:ph idx="1"/>
          </p:nvPr>
        </p:nvSpPr>
        <p:spPr>
          <a:xfrm>
            <a:off x="612000" y="1232756"/>
            <a:ext cx="7920000" cy="4392488"/>
          </a:xfrm>
        </p:spPr>
        <p:txBody>
          <a:bodyPr/>
          <a:lstStyle/>
          <a:p>
            <a:r>
              <a:rPr lang="en-US" dirty="0"/>
              <a:t>Non-linear phase with frequency (could also be compensated in an analogue way) may entangle amplitude and phase modulation in the detection, we want the detection system to separate these contributions (how much cross talk can we tolerate?)</a:t>
            </a:r>
          </a:p>
          <a:p>
            <a:r>
              <a:rPr lang="en-US" dirty="0"/>
              <a:t>Ideally the detection is bunch-by-bunch and there is no crosstalk of the detected signal from one bunch to the adjacent bunches. </a:t>
            </a:r>
          </a:p>
          <a:p>
            <a:r>
              <a:rPr lang="en-US" dirty="0"/>
              <a:t>Reflections will lead to a cross talk between bunches and, overall, the signal we use for the noise feedback (although the cavity averages), will contain a contamination, this could be like an additional noise contribution</a:t>
            </a:r>
          </a:p>
        </p:txBody>
      </p:sp>
    </p:spTree>
    <p:extLst>
      <p:ext uri="{BB962C8B-B14F-4D97-AF65-F5344CB8AC3E}">
        <p14:creationId xmlns:p14="http://schemas.microsoft.com/office/powerpoint/2010/main" val="23945550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8F65469-8C27-E985-839E-A70A17A74BF3}"/>
              </a:ext>
            </a:extLst>
          </p:cNvPr>
          <p:cNvSpPr>
            <a:spLocks noGrp="1"/>
          </p:cNvSpPr>
          <p:nvPr>
            <p:ph type="sldNum" sz="quarter" idx="12"/>
          </p:nvPr>
        </p:nvSpPr>
        <p:spPr/>
        <p:txBody>
          <a:bodyPr/>
          <a:lstStyle/>
          <a:p>
            <a:fld id="{BFDCA1C4-9514-7B4F-976F-D92F7E296653}" type="slidenum">
              <a:rPr lang="fr-FR" smtClean="0"/>
              <a:pPr/>
              <a:t>14</a:t>
            </a:fld>
            <a:endParaRPr lang="fr-FR"/>
          </a:p>
        </p:txBody>
      </p:sp>
      <p:sp>
        <p:nvSpPr>
          <p:cNvPr id="4" name="Title 3">
            <a:extLst>
              <a:ext uri="{FF2B5EF4-FFF2-40B4-BE49-F238E27FC236}">
                <a16:creationId xmlns:a16="http://schemas.microsoft.com/office/drawing/2014/main" id="{660A2795-9F69-BCE3-AF2D-89E635D3F181}"/>
              </a:ext>
            </a:extLst>
          </p:cNvPr>
          <p:cNvSpPr>
            <a:spLocks noGrp="1"/>
          </p:cNvSpPr>
          <p:nvPr>
            <p:ph type="title"/>
          </p:nvPr>
        </p:nvSpPr>
        <p:spPr/>
        <p:txBody>
          <a:bodyPr/>
          <a:lstStyle/>
          <a:p>
            <a:r>
              <a:rPr lang="en-US" dirty="0"/>
              <a:t>Questions needing attention</a:t>
            </a:r>
          </a:p>
        </p:txBody>
      </p:sp>
      <p:sp>
        <p:nvSpPr>
          <p:cNvPr id="5" name="Content Placeholder 4">
            <a:extLst>
              <a:ext uri="{FF2B5EF4-FFF2-40B4-BE49-F238E27FC236}">
                <a16:creationId xmlns:a16="http://schemas.microsoft.com/office/drawing/2014/main" id="{C6963C3D-0EC4-87CF-8073-CD63029F417D}"/>
              </a:ext>
            </a:extLst>
          </p:cNvPr>
          <p:cNvSpPr>
            <a:spLocks noGrp="1"/>
          </p:cNvSpPr>
          <p:nvPr>
            <p:ph idx="1"/>
          </p:nvPr>
        </p:nvSpPr>
        <p:spPr>
          <a:xfrm>
            <a:off x="708847" y="969935"/>
            <a:ext cx="7920000" cy="5174028"/>
          </a:xfrm>
        </p:spPr>
        <p:txBody>
          <a:bodyPr>
            <a:normAutofit lnSpcReduction="10000"/>
          </a:bodyPr>
          <a:lstStyle/>
          <a:p>
            <a:r>
              <a:rPr lang="en-US" dirty="0"/>
              <a:t>Power required for the crab cavity noise feedback </a:t>
            </a:r>
          </a:p>
          <a:p>
            <a:pPr lvl="1"/>
            <a:r>
              <a:rPr lang="en-US" dirty="0"/>
              <a:t>as it is a noise like signal the extra power will have peaks in time domain (usually a factor 3 compared to the rms in voltage)</a:t>
            </a:r>
          </a:p>
          <a:p>
            <a:pPr lvl="1"/>
            <a:r>
              <a:rPr lang="en-US" dirty="0"/>
              <a:t>power requirements will be higher for large frequency offsets</a:t>
            </a:r>
          </a:p>
          <a:p>
            <a:pPr lvl="2"/>
            <a:r>
              <a:rPr lang="en-US" dirty="0"/>
              <a:t>the signal is injected into the set-point, RF feedback will push cavity drive for the signal contents with large f-offsets</a:t>
            </a:r>
          </a:p>
          <a:p>
            <a:r>
              <a:rPr lang="en-US" dirty="0"/>
              <a:t>The orbit response function is valid to my understanding in the steady state case (same kick every turn)</a:t>
            </a:r>
          </a:p>
          <a:p>
            <a:pPr lvl="1"/>
            <a:r>
              <a:rPr lang="en-US" dirty="0"/>
              <a:t>There is a part of the noise (close to 400 MHz) that is correlated indeed ~100% from turn to turn</a:t>
            </a:r>
          </a:p>
          <a:p>
            <a:pPr lvl="1"/>
            <a:r>
              <a:rPr lang="en-US" dirty="0"/>
              <a:t>The noise with contributions further away from the carrier is less or not correlated from turn to turn</a:t>
            </a:r>
          </a:p>
          <a:p>
            <a:pPr lvl="1"/>
            <a:r>
              <a:rPr lang="en-US" dirty="0"/>
              <a:t>For this latter part the validity of the orbit response function deserves a check (for case of wanted noise feedback damping time being of the same order of, or exceeding the settling time of the orbit response function (in turns) </a:t>
            </a:r>
          </a:p>
        </p:txBody>
      </p:sp>
    </p:spTree>
    <p:extLst>
      <p:ext uri="{BB962C8B-B14F-4D97-AF65-F5344CB8AC3E}">
        <p14:creationId xmlns:p14="http://schemas.microsoft.com/office/powerpoint/2010/main" val="1955504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37BFF31-FDB6-2597-859D-6B19DA270002}"/>
              </a:ext>
            </a:extLst>
          </p:cNvPr>
          <p:cNvSpPr>
            <a:spLocks noGrp="1"/>
          </p:cNvSpPr>
          <p:nvPr>
            <p:ph type="sldNum" sz="quarter" idx="12"/>
          </p:nvPr>
        </p:nvSpPr>
        <p:spPr/>
        <p:txBody>
          <a:bodyPr/>
          <a:lstStyle/>
          <a:p>
            <a:fld id="{BFDCA1C4-9514-7B4F-976F-D92F7E296653}" type="slidenum">
              <a:rPr lang="fr-FR" smtClean="0"/>
              <a:pPr/>
              <a:t>15</a:t>
            </a:fld>
            <a:endParaRPr lang="fr-FR"/>
          </a:p>
        </p:txBody>
      </p:sp>
      <p:sp>
        <p:nvSpPr>
          <p:cNvPr id="4" name="Title 3">
            <a:extLst>
              <a:ext uri="{FF2B5EF4-FFF2-40B4-BE49-F238E27FC236}">
                <a16:creationId xmlns:a16="http://schemas.microsoft.com/office/drawing/2014/main" id="{A43E17F4-5376-E434-3257-F1AEE8E02118}"/>
              </a:ext>
            </a:extLst>
          </p:cNvPr>
          <p:cNvSpPr>
            <a:spLocks noGrp="1"/>
          </p:cNvSpPr>
          <p:nvPr>
            <p:ph type="title"/>
          </p:nvPr>
        </p:nvSpPr>
        <p:spPr>
          <a:xfrm>
            <a:off x="612000" y="479566"/>
            <a:ext cx="7920000" cy="599133"/>
          </a:xfrm>
        </p:spPr>
        <p:txBody>
          <a:bodyPr/>
          <a:lstStyle/>
          <a:p>
            <a:r>
              <a:rPr lang="en-US" dirty="0"/>
              <a:t>My Conclusions</a:t>
            </a:r>
          </a:p>
        </p:txBody>
      </p:sp>
      <p:sp>
        <p:nvSpPr>
          <p:cNvPr id="5" name="Content Placeholder 4">
            <a:extLst>
              <a:ext uri="{FF2B5EF4-FFF2-40B4-BE49-F238E27FC236}">
                <a16:creationId xmlns:a16="http://schemas.microsoft.com/office/drawing/2014/main" id="{50B545CE-0A04-D07A-461C-5FA9132FCEBA}"/>
              </a:ext>
            </a:extLst>
          </p:cNvPr>
          <p:cNvSpPr>
            <a:spLocks noGrp="1"/>
          </p:cNvSpPr>
          <p:nvPr>
            <p:ph idx="1"/>
          </p:nvPr>
        </p:nvSpPr>
        <p:spPr>
          <a:xfrm>
            <a:off x="583822" y="1556792"/>
            <a:ext cx="7920000" cy="3436796"/>
          </a:xfrm>
        </p:spPr>
        <p:txBody>
          <a:bodyPr/>
          <a:lstStyle/>
          <a:p>
            <a:r>
              <a:rPr lang="en-US" dirty="0"/>
              <a:t>String of pick-ups suggested by WP13 looks ok</a:t>
            </a:r>
          </a:p>
          <a:p>
            <a:pPr lvl="1"/>
            <a:r>
              <a:rPr lang="en-US" dirty="0"/>
              <a:t>Maintain short strip-line in baseline</a:t>
            </a:r>
          </a:p>
          <a:p>
            <a:pPr lvl="1"/>
            <a:r>
              <a:rPr lang="en-US" dirty="0"/>
              <a:t>CST simulations to exclude mutual influence of pick-ups</a:t>
            </a:r>
          </a:p>
          <a:p>
            <a:pPr lvl="1"/>
            <a:r>
              <a:rPr lang="en-US" dirty="0"/>
              <a:t>Matching and uniformity of strip-line</a:t>
            </a:r>
          </a:p>
          <a:p>
            <a:pPr lvl="1"/>
            <a:r>
              <a:rPr lang="en-US" dirty="0"/>
              <a:t>Influence of finite size of button on transfer function </a:t>
            </a:r>
          </a:p>
          <a:p>
            <a:pPr lvl="1"/>
            <a:r>
              <a:rPr lang="en-US" dirty="0"/>
              <a:t>Cable sample measurement </a:t>
            </a:r>
          </a:p>
          <a:p>
            <a:pPr lvl="1"/>
            <a:r>
              <a:rPr lang="en-US" dirty="0"/>
              <a:t>No active mechanical alignment requested by WP4</a:t>
            </a:r>
          </a:p>
          <a:p>
            <a:r>
              <a:rPr lang="en-US" dirty="0"/>
              <a:t>Check of a number of questions within WP4 and between WP2 and WP4 needed </a:t>
            </a:r>
          </a:p>
        </p:txBody>
      </p:sp>
    </p:spTree>
    <p:extLst>
      <p:ext uri="{BB962C8B-B14F-4D97-AF65-F5344CB8AC3E}">
        <p14:creationId xmlns:p14="http://schemas.microsoft.com/office/powerpoint/2010/main" val="33830996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3CB5F0-09C8-8B17-1C12-2A90C9D8DF3F}"/>
              </a:ext>
            </a:extLst>
          </p:cNvPr>
          <p:cNvSpPr>
            <a:spLocks noGrp="1"/>
          </p:cNvSpPr>
          <p:nvPr>
            <p:ph type="title"/>
          </p:nvPr>
        </p:nvSpPr>
        <p:spPr>
          <a:xfrm>
            <a:off x="601916" y="3069000"/>
            <a:ext cx="7920000" cy="720000"/>
          </a:xfrm>
        </p:spPr>
        <p:txBody>
          <a:bodyPr/>
          <a:lstStyle/>
          <a:p>
            <a:r>
              <a:rPr lang="en-US" dirty="0"/>
              <a:t>Spare Slides</a:t>
            </a:r>
            <a:br>
              <a:rPr lang="en-US" dirty="0"/>
            </a:br>
            <a:r>
              <a:rPr lang="en-US" dirty="0"/>
              <a:t>from contributors to previous meetings and discussions</a:t>
            </a:r>
          </a:p>
        </p:txBody>
      </p:sp>
      <p:sp>
        <p:nvSpPr>
          <p:cNvPr id="4" name="Footer Placeholder 3">
            <a:extLst>
              <a:ext uri="{FF2B5EF4-FFF2-40B4-BE49-F238E27FC236}">
                <a16:creationId xmlns:a16="http://schemas.microsoft.com/office/drawing/2014/main" id="{B541F8BB-D094-36B8-94C9-AD4B3C4CE9EB}"/>
              </a:ext>
            </a:extLst>
          </p:cNvPr>
          <p:cNvSpPr>
            <a:spLocks noGrp="1"/>
          </p:cNvSpPr>
          <p:nvPr>
            <p:ph type="ftr" sz="quarter" idx="11"/>
          </p:nvPr>
        </p:nvSpPr>
        <p:spPr/>
        <p:txBody>
          <a:bodyPr/>
          <a:lstStyle/>
          <a:p>
            <a:r>
              <a:rPr lang="en-GB" noProof="0"/>
              <a:t>HL-LHC WP2/WP4 meeting</a:t>
            </a:r>
          </a:p>
        </p:txBody>
      </p:sp>
      <p:sp>
        <p:nvSpPr>
          <p:cNvPr id="5" name="Slide Number Placeholder 4">
            <a:extLst>
              <a:ext uri="{FF2B5EF4-FFF2-40B4-BE49-F238E27FC236}">
                <a16:creationId xmlns:a16="http://schemas.microsoft.com/office/drawing/2014/main" id="{838D6D66-8B05-74F4-8038-12E85A9E45B6}"/>
              </a:ext>
            </a:extLst>
          </p:cNvPr>
          <p:cNvSpPr>
            <a:spLocks noGrp="1"/>
          </p:cNvSpPr>
          <p:nvPr>
            <p:ph type="sldNum" sz="quarter" idx="12"/>
          </p:nvPr>
        </p:nvSpPr>
        <p:spPr/>
        <p:txBody>
          <a:bodyPr/>
          <a:lstStyle/>
          <a:p>
            <a:fld id="{BFDCA1C4-9514-7B4F-976F-D92F7E296653}" type="slidenum">
              <a:rPr lang="fr-FR" smtClean="0"/>
              <a:pPr/>
              <a:t>16</a:t>
            </a:fld>
            <a:endParaRPr lang="fr-FR"/>
          </a:p>
        </p:txBody>
      </p:sp>
    </p:spTree>
    <p:extLst>
      <p:ext uri="{BB962C8B-B14F-4D97-AF65-F5344CB8AC3E}">
        <p14:creationId xmlns:p14="http://schemas.microsoft.com/office/powerpoint/2010/main" val="17244840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BDB0A93-318E-B034-7CF8-B8D915230FD1}"/>
              </a:ext>
            </a:extLst>
          </p:cNvPr>
          <p:cNvSpPr>
            <a:spLocks noGrp="1"/>
          </p:cNvSpPr>
          <p:nvPr>
            <p:ph type="ftr" sz="quarter" idx="11"/>
          </p:nvPr>
        </p:nvSpPr>
        <p:spPr/>
        <p:txBody>
          <a:bodyPr/>
          <a:lstStyle/>
          <a:p>
            <a:r>
              <a:rPr lang="en-GB"/>
              <a:t>M. Krupa  /   BPTQR update  /  28/09/2023  /  HL annual meeting</a:t>
            </a:r>
            <a:endParaRPr lang="en-GB" dirty="0"/>
          </a:p>
        </p:txBody>
      </p:sp>
      <p:sp>
        <p:nvSpPr>
          <p:cNvPr id="3" name="Slide Number Placeholder 2">
            <a:extLst>
              <a:ext uri="{FF2B5EF4-FFF2-40B4-BE49-F238E27FC236}">
                <a16:creationId xmlns:a16="http://schemas.microsoft.com/office/drawing/2014/main" id="{4AF586B6-89BC-C07C-0C4E-BB231475812D}"/>
              </a:ext>
            </a:extLst>
          </p:cNvPr>
          <p:cNvSpPr>
            <a:spLocks noGrp="1"/>
          </p:cNvSpPr>
          <p:nvPr>
            <p:ph type="sldNum" sz="quarter" idx="12"/>
          </p:nvPr>
        </p:nvSpPr>
        <p:spPr/>
        <p:txBody>
          <a:bodyPr/>
          <a:lstStyle/>
          <a:p>
            <a:fld id="{BFDCA1C4-9514-7B4F-976F-D92F7E296653}" type="slidenum">
              <a:rPr lang="fr-FR" smtClean="0"/>
              <a:pPr/>
              <a:t>17</a:t>
            </a:fld>
            <a:endParaRPr lang="fr-FR"/>
          </a:p>
        </p:txBody>
      </p:sp>
      <p:sp>
        <p:nvSpPr>
          <p:cNvPr id="4" name="Title 3">
            <a:extLst>
              <a:ext uri="{FF2B5EF4-FFF2-40B4-BE49-F238E27FC236}">
                <a16:creationId xmlns:a16="http://schemas.microsoft.com/office/drawing/2014/main" id="{E3A7A122-F8AE-D4CC-0758-C0E40280871D}"/>
              </a:ext>
            </a:extLst>
          </p:cNvPr>
          <p:cNvSpPr>
            <a:spLocks noGrp="1"/>
          </p:cNvSpPr>
          <p:nvPr>
            <p:ph type="title"/>
          </p:nvPr>
        </p:nvSpPr>
        <p:spPr/>
        <p:txBody>
          <a:bodyPr/>
          <a:lstStyle/>
          <a:p>
            <a:r>
              <a:rPr lang="en-US" dirty="0"/>
              <a:t>Functionality A: CC-beam phasing</a:t>
            </a:r>
          </a:p>
        </p:txBody>
      </p:sp>
      <p:pic>
        <p:nvPicPr>
          <p:cNvPr id="6" name="Picture 5">
            <a:extLst>
              <a:ext uri="{FF2B5EF4-FFF2-40B4-BE49-F238E27FC236}">
                <a16:creationId xmlns:a16="http://schemas.microsoft.com/office/drawing/2014/main" id="{FDB808F7-F7CC-ABC5-2459-FE13297B12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8610"/>
          <a:stretch/>
        </p:blipFill>
        <p:spPr>
          <a:xfrm>
            <a:off x="5266800" y="1844825"/>
            <a:ext cx="3600000" cy="3290041"/>
          </a:xfrm>
          <a:prstGeom prst="rect">
            <a:avLst/>
          </a:prstGeom>
        </p:spPr>
      </p:pic>
      <p:sp>
        <p:nvSpPr>
          <p:cNvPr id="5" name="Content Placeholder 4">
            <a:extLst>
              <a:ext uri="{FF2B5EF4-FFF2-40B4-BE49-F238E27FC236}">
                <a16:creationId xmlns:a16="http://schemas.microsoft.com/office/drawing/2014/main" id="{9CF9E89B-AC1B-887A-F4BC-0B9803495709}"/>
              </a:ext>
            </a:extLst>
          </p:cNvPr>
          <p:cNvSpPr>
            <a:spLocks noGrp="1"/>
          </p:cNvSpPr>
          <p:nvPr>
            <p:ph idx="1"/>
          </p:nvPr>
        </p:nvSpPr>
        <p:spPr>
          <a:xfrm>
            <a:off x="612000" y="1556793"/>
            <a:ext cx="4752088" cy="3880521"/>
          </a:xfrm>
        </p:spPr>
        <p:txBody>
          <a:bodyPr/>
          <a:lstStyle/>
          <a:p>
            <a:r>
              <a:rPr lang="en-GB" dirty="0"/>
              <a:t>Longitudinal beam position defined by the 400 MHz system in SR4 / UX45</a:t>
            </a:r>
          </a:p>
          <a:p>
            <a:r>
              <a:rPr lang="en-GB" dirty="0"/>
              <a:t>CCs controlled by electronics installed in 4 Faraday cages in IP1/5</a:t>
            </a:r>
          </a:p>
          <a:p>
            <a:r>
              <a:rPr lang="en-GB" dirty="0"/>
              <a:t>WP requirement: monitoring of the phase of the 400 MHz beam current component close to the CC location to correct the crabbing phase</a:t>
            </a:r>
          </a:p>
          <a:p>
            <a:r>
              <a:rPr lang="en-GB" dirty="0"/>
              <a:t>ECR proposal: 2 button electrodes for narrowband longitudinal measurements, next to the CC</a:t>
            </a:r>
          </a:p>
        </p:txBody>
      </p:sp>
    </p:spTree>
    <p:extLst>
      <p:ext uri="{BB962C8B-B14F-4D97-AF65-F5344CB8AC3E}">
        <p14:creationId xmlns:p14="http://schemas.microsoft.com/office/powerpoint/2010/main" val="13724151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15F130D-CEF8-54A6-D0DA-0A66EBB6ABD3}"/>
              </a:ext>
            </a:extLst>
          </p:cNvPr>
          <p:cNvSpPr>
            <a:spLocks noGrp="1"/>
          </p:cNvSpPr>
          <p:nvPr>
            <p:ph type="ftr" sz="quarter" idx="11"/>
          </p:nvPr>
        </p:nvSpPr>
        <p:spPr/>
        <p:txBody>
          <a:bodyPr/>
          <a:lstStyle/>
          <a:p>
            <a:r>
              <a:rPr lang="en-GB" dirty="0"/>
              <a:t>M. Krupa  /   BPTQR update  /  28/09/2023  /  HL annual meeting</a:t>
            </a:r>
          </a:p>
        </p:txBody>
      </p:sp>
      <p:sp>
        <p:nvSpPr>
          <p:cNvPr id="3" name="Slide Number Placeholder 2">
            <a:extLst>
              <a:ext uri="{FF2B5EF4-FFF2-40B4-BE49-F238E27FC236}">
                <a16:creationId xmlns:a16="http://schemas.microsoft.com/office/drawing/2014/main" id="{36A74AD1-E2EC-2575-8A9D-126D1FE7635F}"/>
              </a:ext>
            </a:extLst>
          </p:cNvPr>
          <p:cNvSpPr>
            <a:spLocks noGrp="1"/>
          </p:cNvSpPr>
          <p:nvPr>
            <p:ph type="sldNum" sz="quarter" idx="12"/>
          </p:nvPr>
        </p:nvSpPr>
        <p:spPr/>
        <p:txBody>
          <a:bodyPr/>
          <a:lstStyle/>
          <a:p>
            <a:fld id="{BFDCA1C4-9514-7B4F-976F-D92F7E296653}" type="slidenum">
              <a:rPr lang="fr-FR" smtClean="0"/>
              <a:pPr/>
              <a:t>18</a:t>
            </a:fld>
            <a:endParaRPr lang="fr-FR"/>
          </a:p>
        </p:txBody>
      </p:sp>
      <p:sp>
        <p:nvSpPr>
          <p:cNvPr id="4" name="Title 3">
            <a:extLst>
              <a:ext uri="{FF2B5EF4-FFF2-40B4-BE49-F238E27FC236}">
                <a16:creationId xmlns:a16="http://schemas.microsoft.com/office/drawing/2014/main" id="{4FC0D565-8B9A-093B-C8E5-9E8E86BE753E}"/>
              </a:ext>
            </a:extLst>
          </p:cNvPr>
          <p:cNvSpPr>
            <a:spLocks noGrp="1"/>
          </p:cNvSpPr>
          <p:nvPr>
            <p:ph type="title"/>
          </p:nvPr>
        </p:nvSpPr>
        <p:spPr>
          <a:xfrm>
            <a:off x="612000" y="992250"/>
            <a:ext cx="7920000" cy="780566"/>
          </a:xfrm>
        </p:spPr>
        <p:txBody>
          <a:bodyPr>
            <a:normAutofit fontScale="90000"/>
          </a:bodyPr>
          <a:lstStyle/>
          <a:p>
            <a:r>
              <a:rPr lang="en-US" dirty="0"/>
              <a:t>Functionality B: Filtering of beam interference</a:t>
            </a:r>
            <a:br>
              <a:rPr lang="en-US" dirty="0"/>
            </a:br>
            <a:r>
              <a:rPr lang="en-US" dirty="0"/>
              <a:t>on the CC antenna signal</a:t>
            </a:r>
          </a:p>
        </p:txBody>
      </p:sp>
      <p:sp>
        <p:nvSpPr>
          <p:cNvPr id="5" name="Content Placeholder 4">
            <a:extLst>
              <a:ext uri="{FF2B5EF4-FFF2-40B4-BE49-F238E27FC236}">
                <a16:creationId xmlns:a16="http://schemas.microsoft.com/office/drawing/2014/main" id="{4BB5386D-74E8-08D9-7861-4C39E22CFAE1}"/>
              </a:ext>
            </a:extLst>
          </p:cNvPr>
          <p:cNvSpPr>
            <a:spLocks noGrp="1"/>
          </p:cNvSpPr>
          <p:nvPr>
            <p:ph idx="1"/>
          </p:nvPr>
        </p:nvSpPr>
        <p:spPr>
          <a:xfrm>
            <a:off x="612000" y="1844825"/>
            <a:ext cx="5976224" cy="3592489"/>
          </a:xfrm>
        </p:spPr>
        <p:txBody>
          <a:bodyPr>
            <a:normAutofit/>
          </a:bodyPr>
          <a:lstStyle/>
          <a:p>
            <a:r>
              <a:rPr lang="en-GB" dirty="0"/>
              <a:t>An antenna installed outside the CC generates a signal used to regulated the CC field</a:t>
            </a:r>
          </a:p>
          <a:p>
            <a:r>
              <a:rPr lang="en-GB" dirty="0"/>
              <a:t>Undesired coupling to the beam field to be removed through Adaptive Noise Cancelling techniques</a:t>
            </a:r>
          </a:p>
          <a:p>
            <a:r>
              <a:rPr lang="en-GB" dirty="0"/>
              <a:t>WP4 requirement: Monitoring of the beam current in the 360–440 MHz band close to the CC location. Sensitivity from a single pilot bunch to a full nominal beam</a:t>
            </a:r>
          </a:p>
          <a:p>
            <a:r>
              <a:rPr lang="en-GB" dirty="0"/>
              <a:t>ECR proposal: 2 button electrodes for longitudinal measurements, next to the CC</a:t>
            </a:r>
            <a:endParaRPr lang="en-US" dirty="0"/>
          </a:p>
        </p:txBody>
      </p:sp>
      <p:grpSp>
        <p:nvGrpSpPr>
          <p:cNvPr id="6" name="Group 5">
            <a:extLst>
              <a:ext uri="{FF2B5EF4-FFF2-40B4-BE49-F238E27FC236}">
                <a16:creationId xmlns:a16="http://schemas.microsoft.com/office/drawing/2014/main" id="{5E5E0493-A2B1-6A7B-D55D-C6390F615197}"/>
              </a:ext>
            </a:extLst>
          </p:cNvPr>
          <p:cNvGrpSpPr/>
          <p:nvPr/>
        </p:nvGrpSpPr>
        <p:grpSpPr>
          <a:xfrm>
            <a:off x="6732241" y="1373755"/>
            <a:ext cx="2232249" cy="2544764"/>
            <a:chOff x="5508103" y="1268759"/>
            <a:chExt cx="3600401" cy="4104457"/>
          </a:xfrm>
        </p:grpSpPr>
        <p:pic>
          <p:nvPicPr>
            <p:cNvPr id="7" name="Picture 6">
              <a:extLst>
                <a:ext uri="{FF2B5EF4-FFF2-40B4-BE49-F238E27FC236}">
                  <a16:creationId xmlns:a16="http://schemas.microsoft.com/office/drawing/2014/main" id="{8B5E3F3E-3142-E832-35F6-81E8C7FB0EDB}"/>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5508103" y="1268759"/>
              <a:ext cx="3600401" cy="4104457"/>
            </a:xfrm>
            <a:prstGeom prst="rect">
              <a:avLst/>
            </a:prstGeom>
          </p:spPr>
        </p:pic>
        <p:sp>
          <p:nvSpPr>
            <p:cNvPr id="8" name="Oval 7">
              <a:extLst>
                <a:ext uri="{FF2B5EF4-FFF2-40B4-BE49-F238E27FC236}">
                  <a16:creationId xmlns:a16="http://schemas.microsoft.com/office/drawing/2014/main" id="{5CBA12B8-F2D2-FD32-C4A1-24CEAC585267}"/>
                </a:ext>
              </a:extLst>
            </p:cNvPr>
            <p:cNvSpPr/>
            <p:nvPr/>
          </p:nvSpPr>
          <p:spPr>
            <a:xfrm>
              <a:off x="6520284" y="3093406"/>
              <a:ext cx="1088256" cy="792088"/>
            </a:xfrm>
            <a:prstGeom prst="ellipse">
              <a:avLst/>
            </a:prstGeom>
            <a:noFill/>
            <a:ln w="25400">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1" name="Picture 10">
            <a:extLst>
              <a:ext uri="{FF2B5EF4-FFF2-40B4-BE49-F238E27FC236}">
                <a16:creationId xmlns:a16="http://schemas.microsoft.com/office/drawing/2014/main" id="{02AB580F-0694-27FD-85DB-66C9B7E37B88}"/>
              </a:ext>
            </a:extLst>
          </p:cNvPr>
          <p:cNvPicPr>
            <a:picLocks noChangeAspect="1"/>
          </p:cNvPicPr>
          <p:nvPr/>
        </p:nvPicPr>
        <p:blipFill>
          <a:blip r:embed="rId3"/>
          <a:stretch>
            <a:fillRect/>
          </a:stretch>
        </p:blipFill>
        <p:spPr>
          <a:xfrm>
            <a:off x="6588225" y="4025490"/>
            <a:ext cx="2503285" cy="1409304"/>
          </a:xfrm>
          <a:prstGeom prst="rect">
            <a:avLst/>
          </a:prstGeom>
        </p:spPr>
      </p:pic>
    </p:spTree>
    <p:extLst>
      <p:ext uri="{BB962C8B-B14F-4D97-AF65-F5344CB8AC3E}">
        <p14:creationId xmlns:p14="http://schemas.microsoft.com/office/powerpoint/2010/main" val="1812088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470C6AD-BDF5-9B7B-EE85-05C2EB5D4A2B}"/>
              </a:ext>
            </a:extLst>
          </p:cNvPr>
          <p:cNvSpPr>
            <a:spLocks noGrp="1"/>
          </p:cNvSpPr>
          <p:nvPr>
            <p:ph type="ftr" sz="quarter" idx="11"/>
          </p:nvPr>
        </p:nvSpPr>
        <p:spPr/>
        <p:txBody>
          <a:bodyPr/>
          <a:lstStyle/>
          <a:p>
            <a:r>
              <a:rPr lang="en-GB"/>
              <a:t>M. Krupa  /   BPTQR update  /  28/09/2023  /  HL annual meeting</a:t>
            </a:r>
            <a:endParaRPr lang="en-GB" dirty="0"/>
          </a:p>
        </p:txBody>
      </p:sp>
      <p:sp>
        <p:nvSpPr>
          <p:cNvPr id="3" name="Slide Number Placeholder 2">
            <a:extLst>
              <a:ext uri="{FF2B5EF4-FFF2-40B4-BE49-F238E27FC236}">
                <a16:creationId xmlns:a16="http://schemas.microsoft.com/office/drawing/2014/main" id="{B6D5C0DF-551A-3B91-967B-57743EEF1D2B}"/>
              </a:ext>
            </a:extLst>
          </p:cNvPr>
          <p:cNvSpPr>
            <a:spLocks noGrp="1"/>
          </p:cNvSpPr>
          <p:nvPr>
            <p:ph type="sldNum" sz="quarter" idx="12"/>
          </p:nvPr>
        </p:nvSpPr>
        <p:spPr/>
        <p:txBody>
          <a:bodyPr/>
          <a:lstStyle/>
          <a:p>
            <a:fld id="{BFDCA1C4-9514-7B4F-976F-D92F7E296653}" type="slidenum">
              <a:rPr lang="fr-FR" smtClean="0"/>
              <a:pPr/>
              <a:t>19</a:t>
            </a:fld>
            <a:endParaRPr lang="fr-FR"/>
          </a:p>
        </p:txBody>
      </p:sp>
      <p:sp>
        <p:nvSpPr>
          <p:cNvPr id="4" name="Title 3">
            <a:extLst>
              <a:ext uri="{FF2B5EF4-FFF2-40B4-BE49-F238E27FC236}">
                <a16:creationId xmlns:a16="http://schemas.microsoft.com/office/drawing/2014/main" id="{215082BB-921A-A8C2-E34A-CBD4B5C0D0F3}"/>
              </a:ext>
            </a:extLst>
          </p:cNvPr>
          <p:cNvSpPr>
            <a:spLocks noGrp="1"/>
          </p:cNvSpPr>
          <p:nvPr>
            <p:ph type="title"/>
          </p:nvPr>
        </p:nvSpPr>
        <p:spPr/>
        <p:txBody>
          <a:bodyPr>
            <a:normAutofit/>
          </a:bodyPr>
          <a:lstStyle/>
          <a:p>
            <a:r>
              <a:rPr lang="en-US" dirty="0"/>
              <a:t>Functionality C: CC noise FB</a:t>
            </a:r>
          </a:p>
        </p:txBody>
      </p:sp>
      <p:sp>
        <p:nvSpPr>
          <p:cNvPr id="5" name="Content Placeholder 4">
            <a:extLst>
              <a:ext uri="{FF2B5EF4-FFF2-40B4-BE49-F238E27FC236}">
                <a16:creationId xmlns:a16="http://schemas.microsoft.com/office/drawing/2014/main" id="{979577B7-BFF8-D566-1152-3A2D0AD2B5FE}"/>
              </a:ext>
            </a:extLst>
          </p:cNvPr>
          <p:cNvSpPr>
            <a:spLocks noGrp="1"/>
          </p:cNvSpPr>
          <p:nvPr>
            <p:ph idx="1"/>
          </p:nvPr>
        </p:nvSpPr>
        <p:spPr>
          <a:xfrm>
            <a:off x="612000" y="1556793"/>
            <a:ext cx="5688192" cy="3880521"/>
          </a:xfrm>
        </p:spPr>
        <p:txBody>
          <a:bodyPr>
            <a:normAutofit lnSpcReduction="10000"/>
          </a:bodyPr>
          <a:lstStyle/>
          <a:p>
            <a:r>
              <a:rPr lang="en-GB" dirty="0"/>
              <a:t>Excessive CC noise results in an additional bunch tilt outside of the crabbing region</a:t>
            </a:r>
          </a:p>
          <a:p>
            <a:r>
              <a:rPr lang="en-GB" dirty="0"/>
              <a:t>WP4 requirement: Monitoring of bunch tilt in a high </a:t>
            </a:r>
            <a:r>
              <a:rPr lang="el-GR" dirty="0"/>
              <a:t>β</a:t>
            </a:r>
            <a:r>
              <a:rPr lang="en-GB" dirty="0"/>
              <a:t> location with a suitable phase</a:t>
            </a:r>
            <a:r>
              <a:rPr lang="pl-PL" dirty="0"/>
              <a:t> advance</a:t>
            </a:r>
            <a:r>
              <a:rPr lang="en-GB" dirty="0"/>
              <a:t> from the CC</a:t>
            </a:r>
          </a:p>
          <a:p>
            <a:r>
              <a:rPr lang="en-GB" dirty="0"/>
              <a:t>Noise floor of 5.3 </a:t>
            </a:r>
            <a:r>
              <a:rPr lang="el-GR" dirty="0"/>
              <a:t>μ</a:t>
            </a:r>
            <a:r>
              <a:rPr lang="en-US" dirty="0"/>
              <a:t>m for rigid bunch displacement, 55 </a:t>
            </a:r>
            <a:r>
              <a:rPr lang="el-GR" dirty="0"/>
              <a:t>μ</a:t>
            </a:r>
            <a:r>
              <a:rPr lang="en-US" dirty="0"/>
              <a:t>rad for bunch tilt</a:t>
            </a:r>
          </a:p>
          <a:p>
            <a:pPr lvl="1"/>
            <a:r>
              <a:rPr lang="en-GB" dirty="0"/>
              <a:t>Assumes </a:t>
            </a:r>
            <a:r>
              <a:rPr lang="el-GR" dirty="0"/>
              <a:t>β</a:t>
            </a:r>
            <a:r>
              <a:rPr lang="en-US" dirty="0"/>
              <a:t>=2000 at the BPTQR location</a:t>
            </a:r>
          </a:p>
          <a:p>
            <a:pPr lvl="1"/>
            <a:r>
              <a:rPr lang="en-US" dirty="0"/>
              <a:t>Assumes FB regulation BW of 136 kHz</a:t>
            </a:r>
            <a:br>
              <a:rPr lang="pl-PL" dirty="0"/>
            </a:br>
            <a:r>
              <a:rPr lang="en-US" dirty="0"/>
              <a:t>(~ 150 bunches)</a:t>
            </a:r>
            <a:endParaRPr lang="en-GB" dirty="0"/>
          </a:p>
          <a:p>
            <a:r>
              <a:rPr lang="en-GB" dirty="0"/>
              <a:t>ECR proposal: 2 stripline electrodes for transverse </a:t>
            </a:r>
            <a:r>
              <a:rPr lang="en-GB"/>
              <a:t>HT measurements</a:t>
            </a:r>
            <a:endParaRPr lang="en-US" dirty="0"/>
          </a:p>
        </p:txBody>
      </p:sp>
      <p:pic>
        <p:nvPicPr>
          <p:cNvPr id="9" name="Picture 8">
            <a:extLst>
              <a:ext uri="{FF2B5EF4-FFF2-40B4-BE49-F238E27FC236}">
                <a16:creationId xmlns:a16="http://schemas.microsoft.com/office/drawing/2014/main" id="{3B1CA0E7-A797-299F-C467-94F0C81DBE3C}"/>
              </a:ext>
            </a:extLst>
          </p:cNvPr>
          <p:cNvPicPr>
            <a:picLocks noChangeAspect="1"/>
          </p:cNvPicPr>
          <p:nvPr/>
        </p:nvPicPr>
        <p:blipFill>
          <a:blip r:embed="rId2"/>
          <a:stretch>
            <a:fillRect/>
          </a:stretch>
        </p:blipFill>
        <p:spPr>
          <a:xfrm>
            <a:off x="6449194" y="1484785"/>
            <a:ext cx="2404481" cy="1989915"/>
          </a:xfrm>
          <a:prstGeom prst="rect">
            <a:avLst/>
          </a:prstGeom>
        </p:spPr>
      </p:pic>
      <p:pic>
        <p:nvPicPr>
          <p:cNvPr id="11" name="Picture 10">
            <a:extLst>
              <a:ext uri="{FF2B5EF4-FFF2-40B4-BE49-F238E27FC236}">
                <a16:creationId xmlns:a16="http://schemas.microsoft.com/office/drawing/2014/main" id="{D193E340-D60D-B773-0C56-CC683F3782B3}"/>
              </a:ext>
            </a:extLst>
          </p:cNvPr>
          <p:cNvPicPr>
            <a:picLocks noChangeAspect="1"/>
          </p:cNvPicPr>
          <p:nvPr/>
        </p:nvPicPr>
        <p:blipFill>
          <a:blip r:embed="rId3"/>
          <a:stretch>
            <a:fillRect/>
          </a:stretch>
        </p:blipFill>
        <p:spPr>
          <a:xfrm>
            <a:off x="6449193" y="3623534"/>
            <a:ext cx="2404481" cy="1965707"/>
          </a:xfrm>
          <a:prstGeom prst="rect">
            <a:avLst/>
          </a:prstGeom>
        </p:spPr>
      </p:pic>
    </p:spTree>
    <p:extLst>
      <p:ext uri="{BB962C8B-B14F-4D97-AF65-F5344CB8AC3E}">
        <p14:creationId xmlns:p14="http://schemas.microsoft.com/office/powerpoint/2010/main" val="2190396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4E2DB72-9651-ACEA-CE4A-E496B0F1106D}"/>
              </a:ext>
            </a:extLst>
          </p:cNvPr>
          <p:cNvSpPr>
            <a:spLocks noGrp="1"/>
          </p:cNvSpPr>
          <p:nvPr>
            <p:ph type="sldNum" sz="quarter" idx="12"/>
          </p:nvPr>
        </p:nvSpPr>
        <p:spPr/>
        <p:txBody>
          <a:bodyPr/>
          <a:lstStyle/>
          <a:p>
            <a:fld id="{BFDCA1C4-9514-7B4F-976F-D92F7E296653}" type="slidenum">
              <a:rPr lang="fr-FR" smtClean="0"/>
              <a:pPr/>
              <a:t>2</a:t>
            </a:fld>
            <a:endParaRPr lang="fr-FR" dirty="0"/>
          </a:p>
        </p:txBody>
      </p:sp>
      <p:sp>
        <p:nvSpPr>
          <p:cNvPr id="4" name="Title 3">
            <a:extLst>
              <a:ext uri="{FF2B5EF4-FFF2-40B4-BE49-F238E27FC236}">
                <a16:creationId xmlns:a16="http://schemas.microsoft.com/office/drawing/2014/main" id="{BB528047-E678-6A6D-FF56-FD0CDA0D3851}"/>
              </a:ext>
            </a:extLst>
          </p:cNvPr>
          <p:cNvSpPr>
            <a:spLocks noGrp="1"/>
          </p:cNvSpPr>
          <p:nvPr>
            <p:ph type="title"/>
          </p:nvPr>
        </p:nvSpPr>
        <p:spPr>
          <a:xfrm>
            <a:off x="612000" y="76376"/>
            <a:ext cx="7920000" cy="599133"/>
          </a:xfrm>
        </p:spPr>
        <p:txBody>
          <a:bodyPr/>
          <a:lstStyle/>
          <a:p>
            <a:r>
              <a:rPr lang="fr-CH" dirty="0"/>
              <a:t>Options for </a:t>
            </a:r>
            <a:r>
              <a:rPr lang="fr-CH" dirty="0" err="1"/>
              <a:t>crab</a:t>
            </a:r>
            <a:r>
              <a:rPr lang="fr-CH" dirty="0"/>
              <a:t> </a:t>
            </a:r>
            <a:r>
              <a:rPr lang="fr-CH" dirty="0" err="1"/>
              <a:t>cavity</a:t>
            </a:r>
            <a:r>
              <a:rPr lang="fr-CH" dirty="0"/>
              <a:t> PU</a:t>
            </a:r>
            <a:r>
              <a:rPr lang="pl-PL" dirty="0"/>
              <a:t> BPTQR</a:t>
            </a:r>
            <a:endParaRPr lang="en-US" dirty="0"/>
          </a:p>
        </p:txBody>
      </p:sp>
      <p:sp>
        <p:nvSpPr>
          <p:cNvPr id="5" name="Content Placeholder 4">
            <a:extLst>
              <a:ext uri="{FF2B5EF4-FFF2-40B4-BE49-F238E27FC236}">
                <a16:creationId xmlns:a16="http://schemas.microsoft.com/office/drawing/2014/main" id="{7E656B47-818E-463D-6112-1C034F7DDBFA}"/>
              </a:ext>
            </a:extLst>
          </p:cNvPr>
          <p:cNvSpPr>
            <a:spLocks noGrp="1"/>
          </p:cNvSpPr>
          <p:nvPr>
            <p:ph idx="1"/>
          </p:nvPr>
        </p:nvSpPr>
        <p:spPr>
          <a:xfrm>
            <a:off x="766800" y="1065088"/>
            <a:ext cx="7920000" cy="5471262"/>
          </a:xfrm>
        </p:spPr>
        <p:txBody>
          <a:bodyPr>
            <a:normAutofit fontScale="92500" lnSpcReduction="20000"/>
          </a:bodyPr>
          <a:lstStyle/>
          <a:p>
            <a:r>
              <a:rPr lang="en-US" dirty="0"/>
              <a:t>Pick-ups design and construction managed by WP13</a:t>
            </a:r>
          </a:p>
          <a:p>
            <a:r>
              <a:rPr lang="en-US" dirty="0"/>
              <a:t>Options presented by M. Krupa at 13</a:t>
            </a:r>
            <a:r>
              <a:rPr lang="en-US" baseline="30000" dirty="0"/>
              <a:t>th</a:t>
            </a:r>
            <a:r>
              <a:rPr lang="en-US" dirty="0"/>
              <a:t> HL-collaboration meeting in Vancouver in October 2023</a:t>
            </a:r>
          </a:p>
          <a:p>
            <a:pPr lvl="1"/>
            <a:r>
              <a:rPr lang="en-US" dirty="0">
                <a:hlinkClick r:id="rId2"/>
              </a:rPr>
              <a:t>https://indico.cern.ch/event/1293138/contributions/5459115/attachments/2723253/4733385/230928_bptqr.pdf</a:t>
            </a:r>
            <a:endParaRPr lang="en-US" dirty="0"/>
          </a:p>
          <a:p>
            <a:r>
              <a:rPr lang="en-US" dirty="0"/>
              <a:t>Four locations: next to crab cavities at short distance from Faraday cages that house the RF electronics (WP4), ~90 m + 10 m</a:t>
            </a:r>
          </a:p>
          <a:p>
            <a:r>
              <a:rPr lang="en-US" dirty="0"/>
              <a:t>Location next to the crab cavities gives a high </a:t>
            </a:r>
            <a:r>
              <a:rPr lang="en-US" i="1" u="sng" dirty="0"/>
              <a:t>closed</a:t>
            </a:r>
            <a:r>
              <a:rPr lang="en-US" u="sng" dirty="0"/>
              <a:t> orbit response (</a:t>
            </a:r>
            <a:r>
              <a:rPr lang="en-US" u="sng" dirty="0" err="1"/>
              <a:t>cf</a:t>
            </a:r>
            <a:r>
              <a:rPr lang="en-US" u="sng" dirty="0"/>
              <a:t> R. de Maria et al.)</a:t>
            </a:r>
          </a:p>
          <a:p>
            <a:r>
              <a:rPr lang="en-US" dirty="0"/>
              <a:t>Reminder: originally, APWLs (wall current monitor) chosen as</a:t>
            </a:r>
            <a:r>
              <a:rPr lang="pl-PL" dirty="0"/>
              <a:t> the</a:t>
            </a:r>
            <a:r>
              <a:rPr lang="en-US" dirty="0"/>
              <a:t> CC phase pick-ups managed by WP4 for the phase loop</a:t>
            </a:r>
          </a:p>
          <a:p>
            <a:r>
              <a:rPr lang="en-US" dirty="0"/>
              <a:t>New baseline for WP4 proposed by WP13 is a pick-up ensemble for RF comprising per each IP side and beam</a:t>
            </a:r>
          </a:p>
          <a:p>
            <a:pPr lvl="1"/>
            <a:r>
              <a:rPr lang="en-US" dirty="0"/>
              <a:t>set of four button pick-ups (planes: crabbing and perpendicular)</a:t>
            </a:r>
          </a:p>
          <a:p>
            <a:pPr lvl="1"/>
            <a:r>
              <a:rPr lang="en-US" dirty="0"/>
              <a:t>short strip-line (matched termination on down stream port)</a:t>
            </a:r>
          </a:p>
          <a:p>
            <a:pPr lvl="2"/>
            <a:r>
              <a:rPr lang="en-US" dirty="0"/>
              <a:t>crabbing plane</a:t>
            </a:r>
          </a:p>
          <a:p>
            <a:pPr lvl="1"/>
            <a:r>
              <a:rPr lang="en-US" dirty="0"/>
              <a:t>baseline change: ECR </a:t>
            </a:r>
            <a:r>
              <a:rPr lang="en-US" dirty="0">
                <a:hlinkClick r:id="rId3"/>
              </a:rPr>
              <a:t>2499201</a:t>
            </a:r>
            <a:endParaRPr lang="en-US" dirty="0"/>
          </a:p>
          <a:p>
            <a:pPr lvl="1"/>
            <a:r>
              <a:rPr lang="en-US" dirty="0">
                <a:hlinkClick r:id="rId4"/>
              </a:rPr>
              <a:t>https://edms.cern.ch/ui/file/2893433/1/HL_LHC_BPTQR_analytical_response.pdf</a:t>
            </a:r>
            <a:endParaRPr lang="en-US" dirty="0"/>
          </a:p>
        </p:txBody>
      </p:sp>
    </p:spTree>
    <p:extLst>
      <p:ext uri="{BB962C8B-B14F-4D97-AF65-F5344CB8AC3E}">
        <p14:creationId xmlns:p14="http://schemas.microsoft.com/office/powerpoint/2010/main" val="12129705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74A09-0112-59DC-F691-6FA69E3BEA96}"/>
              </a:ext>
            </a:extLst>
          </p:cNvPr>
          <p:cNvSpPr>
            <a:spLocks noGrp="1"/>
          </p:cNvSpPr>
          <p:nvPr>
            <p:ph type="title"/>
          </p:nvPr>
        </p:nvSpPr>
        <p:spPr/>
        <p:txBody>
          <a:bodyPr/>
          <a:lstStyle/>
          <a:p>
            <a:r>
              <a:rPr lang="en-GB" dirty="0"/>
              <a:t>LLRF Solutions: Cavity-Controller</a:t>
            </a:r>
          </a:p>
        </p:txBody>
      </p:sp>
      <p:sp>
        <p:nvSpPr>
          <p:cNvPr id="3" name="Content Placeholder 2">
            <a:extLst>
              <a:ext uri="{FF2B5EF4-FFF2-40B4-BE49-F238E27FC236}">
                <a16:creationId xmlns:a16="http://schemas.microsoft.com/office/drawing/2014/main" id="{8F1FDD37-546D-175C-990D-52C9858955BC}"/>
              </a:ext>
            </a:extLst>
          </p:cNvPr>
          <p:cNvSpPr>
            <a:spLocks noGrp="1"/>
          </p:cNvSpPr>
          <p:nvPr>
            <p:ph idx="1"/>
          </p:nvPr>
        </p:nvSpPr>
        <p:spPr>
          <a:xfrm>
            <a:off x="612000" y="1771651"/>
            <a:ext cx="5040120" cy="3680222"/>
          </a:xfrm>
        </p:spPr>
        <p:txBody>
          <a:bodyPr>
            <a:normAutofit/>
          </a:bodyPr>
          <a:lstStyle/>
          <a:p>
            <a:r>
              <a:rPr lang="fr-CH" sz="2000" dirty="0"/>
              <a:t>Power amplifier: IOT</a:t>
            </a:r>
          </a:p>
          <a:p>
            <a:r>
              <a:rPr lang="fr-CH" sz="2000" dirty="0"/>
              <a:t>Tuning </a:t>
            </a:r>
            <a:r>
              <a:rPr lang="fr-CH" sz="2000" dirty="0" err="1"/>
              <a:t>loop</a:t>
            </a:r>
            <a:endParaRPr lang="fr-CH" sz="2000" dirty="0"/>
          </a:p>
          <a:p>
            <a:pPr lvl="1"/>
            <a:r>
              <a:rPr lang="fr-CH" sz="1600" dirty="0" err="1"/>
              <a:t>We</a:t>
            </a:r>
            <a:r>
              <a:rPr lang="fr-CH" sz="1600" dirty="0"/>
              <a:t> must </a:t>
            </a:r>
            <a:r>
              <a:rPr lang="fr-CH" sz="1600" dirty="0" err="1"/>
              <a:t>keep</a:t>
            </a:r>
            <a:r>
              <a:rPr lang="fr-CH" sz="1600" dirty="0"/>
              <a:t> the </a:t>
            </a:r>
            <a:r>
              <a:rPr lang="fr-CH" sz="1600" dirty="0" err="1"/>
              <a:t>cavity</a:t>
            </a:r>
            <a:r>
              <a:rPr lang="fr-CH" sz="1600" dirty="0"/>
              <a:t> on-tune the </a:t>
            </a:r>
            <a:r>
              <a:rPr lang="fr-CH" sz="1600" dirty="0" err="1"/>
              <a:t>entire</a:t>
            </a:r>
            <a:r>
              <a:rPr lang="fr-CH" sz="1600" dirty="0"/>
              <a:t> LHC </a:t>
            </a:r>
            <a:r>
              <a:rPr lang="fr-CH" sz="1600" dirty="0" err="1"/>
              <a:t>fill</a:t>
            </a:r>
            <a:r>
              <a:rPr lang="fr-CH" sz="1600" dirty="0"/>
              <a:t> (</a:t>
            </a:r>
            <a:r>
              <a:rPr lang="fr-CH" sz="1600" dirty="0" err="1"/>
              <a:t>filling</a:t>
            </a:r>
            <a:r>
              <a:rPr lang="fr-CH" sz="1600" dirty="0"/>
              <a:t>/</a:t>
            </a:r>
            <a:r>
              <a:rPr lang="fr-CH" sz="1600" dirty="0" err="1"/>
              <a:t>rampling</a:t>
            </a:r>
            <a:r>
              <a:rPr lang="fr-CH" sz="1600" dirty="0"/>
              <a:t>/collision)</a:t>
            </a:r>
          </a:p>
          <a:p>
            <a:r>
              <a:rPr lang="fr-CH" sz="2000" dirty="0"/>
              <a:t>Polar-</a:t>
            </a:r>
            <a:r>
              <a:rPr lang="fr-CH" sz="2000" dirty="0" err="1"/>
              <a:t>loop</a:t>
            </a:r>
            <a:endParaRPr lang="fr-CH" sz="2000" dirty="0"/>
          </a:p>
          <a:p>
            <a:pPr lvl="1"/>
            <a:r>
              <a:rPr lang="fr-CH" sz="1600" dirty="0"/>
              <a:t>Slow </a:t>
            </a:r>
            <a:r>
              <a:rPr lang="fr-CH" sz="1600" dirty="0" err="1"/>
              <a:t>regulation</a:t>
            </a:r>
            <a:r>
              <a:rPr lang="fr-CH" sz="1600" dirty="0"/>
              <a:t> </a:t>
            </a:r>
            <a:r>
              <a:rPr lang="fr-CH" sz="1600" dirty="0" err="1"/>
              <a:t>around</a:t>
            </a:r>
            <a:r>
              <a:rPr lang="fr-CH" sz="1600" dirty="0"/>
              <a:t> the amplifier (</a:t>
            </a:r>
            <a:r>
              <a:rPr lang="fr-CH" sz="1600" dirty="0" err="1"/>
              <a:t>Gain&amp;phase</a:t>
            </a:r>
            <a:r>
              <a:rPr lang="fr-CH" sz="1600" dirty="0"/>
              <a:t> drift, </a:t>
            </a:r>
            <a:r>
              <a:rPr lang="fr-CH" sz="1600" dirty="0" err="1"/>
              <a:t>reduce</a:t>
            </a:r>
            <a:r>
              <a:rPr lang="fr-CH" sz="1600" dirty="0"/>
              <a:t> amplifier noise)</a:t>
            </a:r>
          </a:p>
          <a:p>
            <a:r>
              <a:rPr lang="fr-CH" sz="2000" dirty="0"/>
              <a:t>RF feedback</a:t>
            </a:r>
          </a:p>
          <a:p>
            <a:pPr lvl="1"/>
            <a:r>
              <a:rPr lang="fr-CH" sz="1600" dirty="0"/>
              <a:t>Control </a:t>
            </a:r>
            <a:r>
              <a:rPr lang="fr-CH" sz="1600" dirty="0" err="1"/>
              <a:t>cavity</a:t>
            </a:r>
            <a:r>
              <a:rPr lang="fr-CH" sz="1600" dirty="0"/>
              <a:t> </a:t>
            </a:r>
            <a:r>
              <a:rPr lang="fr-CH" sz="1600" dirty="0" err="1"/>
              <a:t>field</a:t>
            </a:r>
            <a:r>
              <a:rPr lang="fr-CH" sz="1600" dirty="0"/>
              <a:t> + </a:t>
            </a:r>
            <a:r>
              <a:rPr lang="fr-CH" sz="1600" dirty="0" err="1"/>
              <a:t>Impedance</a:t>
            </a:r>
            <a:r>
              <a:rPr lang="fr-CH" sz="1600" dirty="0"/>
              <a:t> </a:t>
            </a:r>
            <a:r>
              <a:rPr lang="fr-CH" sz="1600" dirty="0" err="1"/>
              <a:t>reduction</a:t>
            </a:r>
            <a:endParaRPr lang="fr-CH" sz="1600" dirty="0"/>
          </a:p>
          <a:p>
            <a:pPr lvl="2"/>
            <a:r>
              <a:rPr lang="fr-CH" sz="1400" dirty="0"/>
              <a:t>Fast </a:t>
            </a:r>
            <a:r>
              <a:rPr lang="fr-CH" sz="1400" dirty="0" err="1"/>
              <a:t>loop</a:t>
            </a:r>
            <a:r>
              <a:rPr lang="fr-CH" sz="1400" dirty="0"/>
              <a:t> </a:t>
            </a:r>
            <a:r>
              <a:rPr lang="fr-CH" sz="1400" dirty="0" err="1"/>
              <a:t>around</a:t>
            </a:r>
            <a:r>
              <a:rPr lang="fr-CH" sz="1400" dirty="0"/>
              <a:t> </a:t>
            </a:r>
            <a:r>
              <a:rPr lang="fr-CH" sz="1400" dirty="0" err="1"/>
              <a:t>cavity</a:t>
            </a:r>
            <a:r>
              <a:rPr lang="fr-CH" sz="1400" dirty="0"/>
              <a:t>-amplifier</a:t>
            </a:r>
          </a:p>
          <a:p>
            <a:pPr lvl="2"/>
            <a:r>
              <a:rPr lang="fr-CH" sz="1400" dirty="0"/>
              <a:t>Slow global </a:t>
            </a:r>
            <a:r>
              <a:rPr lang="fr-CH" sz="1400" dirty="0" err="1"/>
              <a:t>loop</a:t>
            </a:r>
            <a:r>
              <a:rPr lang="fr-CH" sz="1400" dirty="0"/>
              <a:t> </a:t>
            </a:r>
            <a:r>
              <a:rPr lang="fr-CH" sz="1400" dirty="0" err="1"/>
              <a:t>regulating</a:t>
            </a:r>
            <a:r>
              <a:rPr lang="fr-CH" sz="1400" dirty="0"/>
              <a:t> the </a:t>
            </a:r>
            <a:r>
              <a:rPr lang="fr-CH" sz="1400" dirty="0" err="1"/>
              <a:t>vector</a:t>
            </a:r>
            <a:r>
              <a:rPr lang="fr-CH" sz="1400" dirty="0"/>
              <a:t> </a:t>
            </a:r>
            <a:r>
              <a:rPr lang="fr-CH" sz="1400" dirty="0" err="1"/>
              <a:t>sum</a:t>
            </a:r>
            <a:r>
              <a:rPr lang="fr-CH" sz="1400" dirty="0"/>
              <a:t>: </a:t>
            </a:r>
            <a:r>
              <a:rPr lang="fr-CH" sz="1400" dirty="0" err="1"/>
              <a:t>crabbing-uncrabbing</a:t>
            </a:r>
            <a:r>
              <a:rPr lang="fr-CH" sz="1400" dirty="0"/>
              <a:t> voltages</a:t>
            </a:r>
          </a:p>
        </p:txBody>
      </p:sp>
      <p:sp>
        <p:nvSpPr>
          <p:cNvPr id="4" name="Footer Placeholder 3">
            <a:extLst>
              <a:ext uri="{FF2B5EF4-FFF2-40B4-BE49-F238E27FC236}">
                <a16:creationId xmlns:a16="http://schemas.microsoft.com/office/drawing/2014/main" id="{F88EB9C7-6FB6-05A4-C084-E7ACA6667432}"/>
              </a:ext>
            </a:extLst>
          </p:cNvPr>
          <p:cNvSpPr>
            <a:spLocks noGrp="1"/>
          </p:cNvSpPr>
          <p:nvPr>
            <p:ph type="ftr" sz="quarter" idx="11"/>
          </p:nvPr>
        </p:nvSpPr>
        <p:spPr/>
        <p:txBody>
          <a:bodyPr/>
          <a:lstStyle/>
          <a:p>
            <a:r>
              <a:rPr lang="fr-FR" noProof="0"/>
              <a:t>HL-LHC LLRF Project</a:t>
            </a:r>
            <a:endParaRPr lang="en-GB" noProof="0"/>
          </a:p>
        </p:txBody>
      </p:sp>
      <p:sp>
        <p:nvSpPr>
          <p:cNvPr id="5" name="Slide Number Placeholder 4">
            <a:extLst>
              <a:ext uri="{FF2B5EF4-FFF2-40B4-BE49-F238E27FC236}">
                <a16:creationId xmlns:a16="http://schemas.microsoft.com/office/drawing/2014/main" id="{69FE0AF5-DA6C-3249-EDC3-DE3539209CCE}"/>
              </a:ext>
            </a:extLst>
          </p:cNvPr>
          <p:cNvSpPr>
            <a:spLocks noGrp="1"/>
          </p:cNvSpPr>
          <p:nvPr>
            <p:ph type="sldNum" sz="quarter" idx="12"/>
          </p:nvPr>
        </p:nvSpPr>
        <p:spPr/>
        <p:txBody>
          <a:bodyPr/>
          <a:lstStyle/>
          <a:p>
            <a:fld id="{BFDCA1C4-9514-7B4F-976F-D92F7E296653}" type="slidenum">
              <a:rPr lang="fr-FR" smtClean="0"/>
              <a:pPr/>
              <a:t>20</a:t>
            </a:fld>
            <a:endParaRPr lang="fr-FR"/>
          </a:p>
        </p:txBody>
      </p:sp>
      <p:pic>
        <p:nvPicPr>
          <p:cNvPr id="7" name="Picture 6">
            <a:extLst>
              <a:ext uri="{FF2B5EF4-FFF2-40B4-BE49-F238E27FC236}">
                <a16:creationId xmlns:a16="http://schemas.microsoft.com/office/drawing/2014/main" id="{CBBC3AD6-EF93-3FF5-2011-B3DD9B06BB6D}"/>
              </a:ext>
            </a:extLst>
          </p:cNvPr>
          <p:cNvPicPr>
            <a:picLocks noChangeAspect="1"/>
          </p:cNvPicPr>
          <p:nvPr/>
        </p:nvPicPr>
        <p:blipFill>
          <a:blip r:embed="rId2"/>
          <a:stretch>
            <a:fillRect/>
          </a:stretch>
        </p:blipFill>
        <p:spPr>
          <a:xfrm>
            <a:off x="5471506" y="1508524"/>
            <a:ext cx="3575294" cy="2366004"/>
          </a:xfrm>
          <a:prstGeom prst="rect">
            <a:avLst/>
          </a:prstGeom>
        </p:spPr>
      </p:pic>
      <p:sp>
        <p:nvSpPr>
          <p:cNvPr id="8" name="TextBox 7">
            <a:extLst>
              <a:ext uri="{FF2B5EF4-FFF2-40B4-BE49-F238E27FC236}">
                <a16:creationId xmlns:a16="http://schemas.microsoft.com/office/drawing/2014/main" id="{97C1F6B7-4D22-D07D-CFD2-00F10E0BAF0E}"/>
              </a:ext>
            </a:extLst>
          </p:cNvPr>
          <p:cNvSpPr txBox="1"/>
          <p:nvPr/>
        </p:nvSpPr>
        <p:spPr>
          <a:xfrm>
            <a:off x="5364088" y="3924058"/>
            <a:ext cx="2890664" cy="246221"/>
          </a:xfrm>
          <a:prstGeom prst="rect">
            <a:avLst/>
          </a:prstGeom>
          <a:noFill/>
        </p:spPr>
        <p:txBody>
          <a:bodyPr wrap="square" rtlCol="0">
            <a:spAutoFit/>
          </a:bodyPr>
          <a:lstStyle/>
          <a:p>
            <a:r>
              <a:rPr lang="fr-CH" sz="1000" dirty="0" err="1">
                <a:solidFill>
                  <a:prstClr val="black">
                    <a:lumMod val="50000"/>
                    <a:lumOff val="50000"/>
                  </a:prstClr>
                </a:solidFill>
                <a:latin typeface="Calibri"/>
              </a:rPr>
              <a:t>Fig</a:t>
            </a:r>
            <a:r>
              <a:rPr lang="fr-CH" sz="1000" dirty="0">
                <a:solidFill>
                  <a:prstClr val="black">
                    <a:lumMod val="50000"/>
                    <a:lumOff val="50000"/>
                  </a:prstClr>
                </a:solidFill>
                <a:latin typeface="Calibri"/>
              </a:rPr>
              <a:t> – </a:t>
            </a:r>
            <a:r>
              <a:rPr lang="fr-CH" sz="1000" dirty="0" err="1">
                <a:solidFill>
                  <a:prstClr val="black">
                    <a:lumMod val="50000"/>
                    <a:lumOff val="50000"/>
                  </a:prstClr>
                </a:solidFill>
                <a:latin typeface="Calibri"/>
              </a:rPr>
              <a:t>Crab</a:t>
            </a:r>
            <a:r>
              <a:rPr lang="fr-CH" sz="1000" dirty="0">
                <a:solidFill>
                  <a:prstClr val="black">
                    <a:lumMod val="50000"/>
                    <a:lumOff val="50000"/>
                  </a:prstClr>
                </a:solidFill>
                <a:latin typeface="Calibri"/>
              </a:rPr>
              <a:t> </a:t>
            </a:r>
            <a:r>
              <a:rPr lang="fr-CH" sz="1000" dirty="0" err="1">
                <a:solidFill>
                  <a:prstClr val="black">
                    <a:lumMod val="50000"/>
                    <a:lumOff val="50000"/>
                  </a:prstClr>
                </a:solidFill>
                <a:latin typeface="Calibri"/>
              </a:rPr>
              <a:t>Cavity</a:t>
            </a:r>
            <a:r>
              <a:rPr lang="fr-CH" sz="1000" dirty="0">
                <a:solidFill>
                  <a:prstClr val="black">
                    <a:lumMod val="50000"/>
                    <a:lumOff val="50000"/>
                  </a:prstClr>
                </a:solidFill>
                <a:latin typeface="Calibri"/>
              </a:rPr>
              <a:t> Low-Level RF block </a:t>
            </a:r>
            <a:r>
              <a:rPr lang="fr-CH" sz="1000" dirty="0" err="1">
                <a:solidFill>
                  <a:prstClr val="black">
                    <a:lumMod val="50000"/>
                    <a:lumOff val="50000"/>
                  </a:prstClr>
                </a:solidFill>
                <a:latin typeface="Calibri"/>
              </a:rPr>
              <a:t>diagram</a:t>
            </a:r>
            <a:r>
              <a:rPr lang="fr-CH" sz="1000" dirty="0">
                <a:solidFill>
                  <a:prstClr val="black">
                    <a:lumMod val="50000"/>
                    <a:lumOff val="50000"/>
                  </a:prstClr>
                </a:solidFill>
                <a:latin typeface="Calibri"/>
              </a:rPr>
              <a:t> [13]</a:t>
            </a:r>
          </a:p>
        </p:txBody>
      </p:sp>
    </p:spTree>
    <p:extLst>
      <p:ext uri="{BB962C8B-B14F-4D97-AF65-F5344CB8AC3E}">
        <p14:creationId xmlns:p14="http://schemas.microsoft.com/office/powerpoint/2010/main" val="21137938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9D181-6953-E944-A9B9-85F6E347A222}"/>
              </a:ext>
            </a:extLst>
          </p:cNvPr>
          <p:cNvSpPr>
            <a:spLocks noGrp="1"/>
          </p:cNvSpPr>
          <p:nvPr>
            <p:ph type="title"/>
          </p:nvPr>
        </p:nvSpPr>
        <p:spPr/>
        <p:txBody>
          <a:bodyPr/>
          <a:lstStyle/>
          <a:p>
            <a:r>
              <a:rPr lang="en-US" dirty="0"/>
              <a:t>Mitigation 2. CC feedback</a:t>
            </a:r>
          </a:p>
        </p:txBody>
      </p:sp>
      <p:sp>
        <p:nvSpPr>
          <p:cNvPr id="3" name="Content Placeholder 2">
            <a:extLst>
              <a:ext uri="{FF2B5EF4-FFF2-40B4-BE49-F238E27FC236}">
                <a16:creationId xmlns:a16="http://schemas.microsoft.com/office/drawing/2014/main" id="{1B7F127E-6685-6D4B-8F1E-075F2294E796}"/>
              </a:ext>
            </a:extLst>
          </p:cNvPr>
          <p:cNvSpPr>
            <a:spLocks noGrp="1"/>
          </p:cNvSpPr>
          <p:nvPr>
            <p:ph idx="1"/>
          </p:nvPr>
        </p:nvSpPr>
        <p:spPr>
          <a:xfrm>
            <a:off x="612000" y="1077403"/>
            <a:ext cx="7920000" cy="4906963"/>
          </a:xfrm>
        </p:spPr>
        <p:txBody>
          <a:bodyPr>
            <a:normAutofit/>
          </a:bodyPr>
          <a:lstStyle/>
          <a:p>
            <a:r>
              <a:rPr lang="en-US" sz="2000" dirty="0"/>
              <a:t>Dedicated feedback system to counteract crab cavity noise could be developed [6],[8] to provide the extra factor 10</a:t>
            </a:r>
          </a:p>
          <a:p>
            <a:pPr lvl="1"/>
            <a:r>
              <a:rPr lang="en-US" sz="1800" dirty="0"/>
              <a:t>Such a system could work in conjunction with the ADT</a:t>
            </a:r>
          </a:p>
          <a:p>
            <a:pPr lvl="1"/>
            <a:r>
              <a:rPr lang="en-US" sz="1800" dirty="0"/>
              <a:t>Its </a:t>
            </a:r>
            <a:r>
              <a:rPr lang="en-US" sz="1800" dirty="0">
                <a:solidFill>
                  <a:srgbClr val="0070C0"/>
                </a:solidFill>
              </a:rPr>
              <a:t>performance will be limited by the </a:t>
            </a:r>
            <a:r>
              <a:rPr lang="en-US" sz="1800" b="1" dirty="0">
                <a:solidFill>
                  <a:srgbClr val="0070C0"/>
                </a:solidFill>
              </a:rPr>
              <a:t>pickup measurement noise </a:t>
            </a:r>
            <a:r>
              <a:rPr lang="en-US" sz="1800" dirty="0"/>
              <a:t>(pickup specs later in this presentation. </a:t>
            </a:r>
          </a:p>
          <a:p>
            <a:pPr lvl="1"/>
            <a:r>
              <a:rPr lang="en-US" sz="1800" dirty="0"/>
              <a:t>Theory and simulations have shown very promising performance [6][8]. </a:t>
            </a:r>
          </a:p>
          <a:p>
            <a:endParaRPr lang="en-US" sz="2000" dirty="0"/>
          </a:p>
          <a:p>
            <a:endParaRPr lang="en-US" sz="2000" dirty="0"/>
          </a:p>
          <a:p>
            <a:endParaRPr lang="en-US" sz="2000" dirty="0"/>
          </a:p>
          <a:p>
            <a:endParaRPr lang="en-US" sz="2000" dirty="0"/>
          </a:p>
          <a:p>
            <a:endParaRPr lang="en-US" sz="2000" dirty="0"/>
          </a:p>
          <a:p>
            <a:endParaRPr lang="en-US" sz="2000" dirty="0"/>
          </a:p>
          <a:p>
            <a:pPr marL="0" indent="0">
              <a:buNone/>
            </a:pPr>
            <a:endParaRPr lang="en-US" sz="2000" dirty="0"/>
          </a:p>
        </p:txBody>
      </p:sp>
      <p:sp>
        <p:nvSpPr>
          <p:cNvPr id="4" name="Footer Placeholder 3">
            <a:extLst>
              <a:ext uri="{FF2B5EF4-FFF2-40B4-BE49-F238E27FC236}">
                <a16:creationId xmlns:a16="http://schemas.microsoft.com/office/drawing/2014/main" id="{7FE98794-1BE8-7A4F-9546-7B4F1E91B4E8}"/>
              </a:ext>
            </a:extLst>
          </p:cNvPr>
          <p:cNvSpPr>
            <a:spLocks noGrp="1"/>
          </p:cNvSpPr>
          <p:nvPr>
            <p:ph type="ftr" sz="quarter" idx="11"/>
          </p:nvPr>
        </p:nvSpPr>
        <p:spPr/>
        <p:txBody>
          <a:bodyPr/>
          <a:lstStyle/>
          <a:p>
            <a:r>
              <a:rPr lang="en-GB" noProof="0" dirty="0"/>
              <a:t>HL-LHC WP2/WP4 meeting,</a:t>
            </a:r>
            <a:r>
              <a:rPr lang="en-GB" dirty="0"/>
              <a:t> March 23</a:t>
            </a:r>
            <a:r>
              <a:rPr lang="en-GB" baseline="30000" dirty="0"/>
              <a:t>rd</a:t>
            </a:r>
            <a:r>
              <a:rPr lang="en-GB" dirty="0"/>
              <a:t>  2021 </a:t>
            </a:r>
            <a:endParaRPr lang="en-GB" noProof="0" dirty="0"/>
          </a:p>
        </p:txBody>
      </p:sp>
      <p:sp>
        <p:nvSpPr>
          <p:cNvPr id="5" name="Slide Number Placeholder 4">
            <a:extLst>
              <a:ext uri="{FF2B5EF4-FFF2-40B4-BE49-F238E27FC236}">
                <a16:creationId xmlns:a16="http://schemas.microsoft.com/office/drawing/2014/main" id="{66280BA6-38B3-C942-BD3F-088C0C44B48A}"/>
              </a:ext>
            </a:extLst>
          </p:cNvPr>
          <p:cNvSpPr>
            <a:spLocks noGrp="1"/>
          </p:cNvSpPr>
          <p:nvPr>
            <p:ph type="sldNum" sz="quarter" idx="12"/>
          </p:nvPr>
        </p:nvSpPr>
        <p:spPr/>
        <p:txBody>
          <a:bodyPr/>
          <a:lstStyle/>
          <a:p>
            <a:fld id="{BFDCA1C4-9514-7B4F-976F-D92F7E296653}" type="slidenum">
              <a:rPr lang="fr-FR" smtClean="0"/>
              <a:pPr/>
              <a:t>21</a:t>
            </a:fld>
            <a:endParaRPr lang="fr-FR"/>
          </a:p>
        </p:txBody>
      </p:sp>
      <p:pic>
        <p:nvPicPr>
          <p:cNvPr id="6" name="Picture 5">
            <a:extLst>
              <a:ext uri="{FF2B5EF4-FFF2-40B4-BE49-F238E27FC236}">
                <a16:creationId xmlns:a16="http://schemas.microsoft.com/office/drawing/2014/main" id="{EB0B8174-F7A7-0045-898F-A91CB64925D0}"/>
              </a:ext>
            </a:extLst>
          </p:cNvPr>
          <p:cNvPicPr>
            <a:picLocks noChangeAspect="1"/>
          </p:cNvPicPr>
          <p:nvPr/>
        </p:nvPicPr>
        <p:blipFill>
          <a:blip r:embed="rId2"/>
          <a:stretch>
            <a:fillRect/>
          </a:stretch>
        </p:blipFill>
        <p:spPr>
          <a:xfrm>
            <a:off x="1602844" y="3506149"/>
            <a:ext cx="5938312" cy="1823405"/>
          </a:xfrm>
          <a:prstGeom prst="rect">
            <a:avLst/>
          </a:prstGeom>
        </p:spPr>
      </p:pic>
      <p:sp>
        <p:nvSpPr>
          <p:cNvPr id="8" name="TextBox 7">
            <a:extLst>
              <a:ext uri="{FF2B5EF4-FFF2-40B4-BE49-F238E27FC236}">
                <a16:creationId xmlns:a16="http://schemas.microsoft.com/office/drawing/2014/main" id="{635C7426-A8B8-134C-A5DC-E9AE676F6F1D}"/>
              </a:ext>
            </a:extLst>
          </p:cNvPr>
          <p:cNvSpPr txBox="1"/>
          <p:nvPr/>
        </p:nvSpPr>
        <p:spPr>
          <a:xfrm>
            <a:off x="2555776" y="5500263"/>
            <a:ext cx="4032448" cy="338554"/>
          </a:xfrm>
          <a:prstGeom prst="rect">
            <a:avLst/>
          </a:prstGeom>
          <a:solidFill>
            <a:schemeClr val="accent1">
              <a:lumMod val="20000"/>
              <a:lumOff val="80000"/>
            </a:schemeClr>
          </a:solidFill>
          <a:ln>
            <a:solidFill>
              <a:schemeClr val="accent1"/>
            </a:solidFill>
          </a:ln>
        </p:spPr>
        <p:txBody>
          <a:bodyPr wrap="square" rtlCol="0">
            <a:spAutoFit/>
          </a:bodyPr>
          <a:lstStyle/>
          <a:p>
            <a:r>
              <a:rPr lang="en-GB" sz="1600" dirty="0">
                <a:latin typeface="Comic Sans MS" panose="030F0702030302020204" pitchFamily="66" charset="0"/>
              </a:rPr>
              <a:t>Feedback system using CC as kicker</a:t>
            </a:r>
          </a:p>
        </p:txBody>
      </p:sp>
    </p:spTree>
    <p:extLst>
      <p:ext uri="{BB962C8B-B14F-4D97-AF65-F5344CB8AC3E}">
        <p14:creationId xmlns:p14="http://schemas.microsoft.com/office/powerpoint/2010/main" val="1426899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D31B22-B4E7-45C1-904E-E4570EF9B697}"/>
              </a:ext>
            </a:extLst>
          </p:cNvPr>
          <p:cNvSpPr>
            <a:spLocks noGrp="1"/>
          </p:cNvSpPr>
          <p:nvPr>
            <p:ph idx="1"/>
          </p:nvPr>
        </p:nvSpPr>
        <p:spPr>
          <a:xfrm>
            <a:off x="640519" y="584564"/>
            <a:ext cx="4259105" cy="5623906"/>
          </a:xfrm>
        </p:spPr>
        <p:txBody>
          <a:bodyPr>
            <a:normAutofit fontScale="92500" lnSpcReduction="10000"/>
          </a:bodyPr>
          <a:lstStyle/>
          <a:p>
            <a:r>
              <a:rPr lang="en-US" sz="2000" dirty="0"/>
              <a:t>This system is very promising in simulations</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But the performance is limited by the measurement noise level. Emittance growth rate curves with varying magnitudes of measurement error in the presence of both phase and amplitude noise</a:t>
            </a:r>
          </a:p>
          <a:p>
            <a:r>
              <a:rPr lang="en-US" sz="2000" dirty="0"/>
              <a:t>Need for a</a:t>
            </a:r>
            <a:r>
              <a:rPr lang="en-US" sz="2000" b="1" dirty="0"/>
              <a:t> </a:t>
            </a:r>
            <a:r>
              <a:rPr lang="en-US" sz="2000" b="1" dirty="0">
                <a:solidFill>
                  <a:srgbClr val="0070C0"/>
                </a:solidFill>
              </a:rPr>
              <a:t>low-noise </a:t>
            </a:r>
            <a:r>
              <a:rPr lang="en-US" sz="2000" dirty="0">
                <a:solidFill>
                  <a:srgbClr val="0070C0"/>
                </a:solidFill>
              </a:rPr>
              <a:t>bunch displacement</a:t>
            </a:r>
            <a:r>
              <a:rPr lang="en-US" sz="2000" dirty="0"/>
              <a:t> (mode 0) and </a:t>
            </a:r>
            <a:r>
              <a:rPr lang="en-US" sz="2000" dirty="0">
                <a:solidFill>
                  <a:srgbClr val="0070C0"/>
                </a:solidFill>
              </a:rPr>
              <a:t>tilt</a:t>
            </a:r>
            <a:r>
              <a:rPr lang="en-US" sz="2000" dirty="0"/>
              <a:t> (mode 1) measurement chain.</a:t>
            </a:r>
          </a:p>
        </p:txBody>
      </p:sp>
      <p:sp>
        <p:nvSpPr>
          <p:cNvPr id="4" name="Footer Placeholder 3">
            <a:extLst>
              <a:ext uri="{FF2B5EF4-FFF2-40B4-BE49-F238E27FC236}">
                <a16:creationId xmlns:a16="http://schemas.microsoft.com/office/drawing/2014/main" id="{A572F964-92BB-49B3-957E-C46A7EAD057A}"/>
              </a:ext>
            </a:extLst>
          </p:cNvPr>
          <p:cNvSpPr>
            <a:spLocks noGrp="1"/>
          </p:cNvSpPr>
          <p:nvPr>
            <p:ph type="ftr" sz="quarter" idx="11"/>
          </p:nvPr>
        </p:nvSpPr>
        <p:spPr/>
        <p:txBody>
          <a:bodyPr/>
          <a:lstStyle/>
          <a:p>
            <a:r>
              <a:rPr lang="en-GB" noProof="0" dirty="0"/>
              <a:t>HL-LHC WP2/WP4 meeting,</a:t>
            </a:r>
            <a:r>
              <a:rPr lang="en-GB" dirty="0"/>
              <a:t> March 23</a:t>
            </a:r>
            <a:r>
              <a:rPr lang="en-GB" baseline="30000" dirty="0"/>
              <a:t>rd</a:t>
            </a:r>
            <a:r>
              <a:rPr lang="en-GB" dirty="0"/>
              <a:t>  2021 </a:t>
            </a:r>
            <a:endParaRPr lang="en-GB" noProof="0" dirty="0"/>
          </a:p>
        </p:txBody>
      </p:sp>
      <p:sp>
        <p:nvSpPr>
          <p:cNvPr id="5" name="Slide Number Placeholder 4">
            <a:extLst>
              <a:ext uri="{FF2B5EF4-FFF2-40B4-BE49-F238E27FC236}">
                <a16:creationId xmlns:a16="http://schemas.microsoft.com/office/drawing/2014/main" id="{A873F45E-1FD8-445A-82FE-6511C2ACF4B5}"/>
              </a:ext>
            </a:extLst>
          </p:cNvPr>
          <p:cNvSpPr>
            <a:spLocks noGrp="1"/>
          </p:cNvSpPr>
          <p:nvPr>
            <p:ph type="sldNum" sz="quarter" idx="12"/>
          </p:nvPr>
        </p:nvSpPr>
        <p:spPr/>
        <p:txBody>
          <a:bodyPr/>
          <a:lstStyle/>
          <a:p>
            <a:fld id="{BFDCA1C4-9514-7B4F-976F-D92F7E296653}" type="slidenum">
              <a:rPr lang="fr-FR" smtClean="0"/>
              <a:pPr/>
              <a:t>22</a:t>
            </a:fld>
            <a:endParaRPr lang="fr-FR"/>
          </a:p>
        </p:txBody>
      </p:sp>
      <p:pic>
        <p:nvPicPr>
          <p:cNvPr id="7" name="Picture 6">
            <a:extLst>
              <a:ext uri="{FF2B5EF4-FFF2-40B4-BE49-F238E27FC236}">
                <a16:creationId xmlns:a16="http://schemas.microsoft.com/office/drawing/2014/main" id="{7BC11A64-45A1-4313-B454-A8F85ABB5F5F}"/>
              </a:ext>
            </a:extLst>
          </p:cNvPr>
          <p:cNvPicPr>
            <a:picLocks noChangeAspect="1"/>
          </p:cNvPicPr>
          <p:nvPr/>
        </p:nvPicPr>
        <p:blipFill>
          <a:blip r:embed="rId3"/>
          <a:stretch>
            <a:fillRect/>
          </a:stretch>
        </p:blipFill>
        <p:spPr>
          <a:xfrm>
            <a:off x="1259632" y="1124744"/>
            <a:ext cx="3055771" cy="2269298"/>
          </a:xfrm>
          <a:prstGeom prst="rect">
            <a:avLst/>
          </a:prstGeom>
        </p:spPr>
      </p:pic>
      <p:pic>
        <p:nvPicPr>
          <p:cNvPr id="9" name="Picture 8">
            <a:extLst>
              <a:ext uri="{FF2B5EF4-FFF2-40B4-BE49-F238E27FC236}">
                <a16:creationId xmlns:a16="http://schemas.microsoft.com/office/drawing/2014/main" id="{1990601F-51BF-4673-9B60-F3144A10A22C}"/>
              </a:ext>
            </a:extLst>
          </p:cNvPr>
          <p:cNvPicPr>
            <a:picLocks noChangeAspect="1"/>
          </p:cNvPicPr>
          <p:nvPr/>
        </p:nvPicPr>
        <p:blipFill>
          <a:blip r:embed="rId4"/>
          <a:stretch>
            <a:fillRect/>
          </a:stretch>
        </p:blipFill>
        <p:spPr>
          <a:xfrm>
            <a:off x="5419390" y="1281077"/>
            <a:ext cx="2930960" cy="2113748"/>
          </a:xfrm>
          <a:prstGeom prst="rect">
            <a:avLst/>
          </a:prstGeom>
        </p:spPr>
      </p:pic>
      <p:pic>
        <p:nvPicPr>
          <p:cNvPr id="11" name="Picture 10">
            <a:extLst>
              <a:ext uri="{FF2B5EF4-FFF2-40B4-BE49-F238E27FC236}">
                <a16:creationId xmlns:a16="http://schemas.microsoft.com/office/drawing/2014/main" id="{917D8F82-5E99-4B83-8869-833598BFBBD6}"/>
              </a:ext>
            </a:extLst>
          </p:cNvPr>
          <p:cNvPicPr>
            <a:picLocks noChangeAspect="1"/>
          </p:cNvPicPr>
          <p:nvPr/>
        </p:nvPicPr>
        <p:blipFill>
          <a:blip r:embed="rId5"/>
          <a:stretch>
            <a:fillRect/>
          </a:stretch>
        </p:blipFill>
        <p:spPr>
          <a:xfrm>
            <a:off x="5657109" y="3636913"/>
            <a:ext cx="2693241" cy="2411642"/>
          </a:xfrm>
          <a:prstGeom prst="rect">
            <a:avLst/>
          </a:prstGeom>
        </p:spPr>
      </p:pic>
      <p:cxnSp>
        <p:nvCxnSpPr>
          <p:cNvPr id="13" name="Straight Arrow Connector 12">
            <a:extLst>
              <a:ext uri="{FF2B5EF4-FFF2-40B4-BE49-F238E27FC236}">
                <a16:creationId xmlns:a16="http://schemas.microsoft.com/office/drawing/2014/main" id="{27A40916-430E-484C-BDE0-6B2E5227AD7E}"/>
              </a:ext>
            </a:extLst>
          </p:cNvPr>
          <p:cNvCxnSpPr/>
          <p:nvPr/>
        </p:nvCxnSpPr>
        <p:spPr>
          <a:xfrm>
            <a:off x="2987824" y="5301208"/>
            <a:ext cx="2669285" cy="0"/>
          </a:xfrm>
          <a:prstGeom prst="straightConnector1">
            <a:avLst/>
          </a:prstGeom>
          <a:ln>
            <a:solidFill>
              <a:srgbClr val="0070C0"/>
            </a:solidFill>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4836900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00939-7614-2DC9-96F6-2DC2897BBD2D}"/>
              </a:ext>
            </a:extLst>
          </p:cNvPr>
          <p:cNvSpPr>
            <a:spLocks noGrp="1"/>
          </p:cNvSpPr>
          <p:nvPr>
            <p:ph type="title"/>
          </p:nvPr>
        </p:nvSpPr>
        <p:spPr>
          <a:xfrm>
            <a:off x="612000" y="135518"/>
            <a:ext cx="7920000" cy="720000"/>
          </a:xfrm>
        </p:spPr>
        <p:txBody>
          <a:bodyPr/>
          <a:lstStyle/>
          <a:p>
            <a:r>
              <a:rPr lang="en-US" dirty="0"/>
              <a:t>Mitigation 1. Low noise LLRF</a:t>
            </a:r>
          </a:p>
        </p:txBody>
      </p:sp>
      <p:sp>
        <p:nvSpPr>
          <p:cNvPr id="3" name="Content Placeholder 2">
            <a:extLst>
              <a:ext uri="{FF2B5EF4-FFF2-40B4-BE49-F238E27FC236}">
                <a16:creationId xmlns:a16="http://schemas.microsoft.com/office/drawing/2014/main" id="{650BDC4C-1498-FFA9-B1F6-4B443EEF48D7}"/>
              </a:ext>
            </a:extLst>
          </p:cNvPr>
          <p:cNvSpPr>
            <a:spLocks noGrp="1"/>
          </p:cNvSpPr>
          <p:nvPr>
            <p:ph idx="1"/>
          </p:nvPr>
        </p:nvSpPr>
        <p:spPr>
          <a:xfrm>
            <a:off x="418642" y="737125"/>
            <a:ext cx="4152930" cy="5447114"/>
          </a:xfrm>
        </p:spPr>
        <p:txBody>
          <a:bodyPr>
            <a:normAutofit/>
          </a:bodyPr>
          <a:lstStyle/>
          <a:p>
            <a:r>
              <a:rPr lang="en-US" sz="2000" dirty="0"/>
              <a:t>The LLRF includes a proportional RF feedback that must reduce the cavity impedance at the fundamental by &gt;100 linear. This results in a 136 kHz regulation BW [4] (Sec. 1)</a:t>
            </a:r>
          </a:p>
          <a:p>
            <a:r>
              <a:rPr lang="en-US" sz="2000" dirty="0"/>
              <a:t>Comparison of the ACS phase noise and the CC target</a:t>
            </a:r>
          </a:p>
          <a:p>
            <a:r>
              <a:rPr lang="en-US" sz="2000" dirty="0"/>
              <a:t>We aim at </a:t>
            </a:r>
            <a:r>
              <a:rPr lang="en-US" sz="2000" b="1" dirty="0">
                <a:solidFill>
                  <a:srgbClr val="0070C0"/>
                </a:solidFill>
              </a:rPr>
              <a:t>-143 </a:t>
            </a:r>
            <a:r>
              <a:rPr lang="en-US" sz="2000" b="1" dirty="0" err="1">
                <a:solidFill>
                  <a:srgbClr val="0070C0"/>
                </a:solidFill>
              </a:rPr>
              <a:t>dBc</a:t>
            </a:r>
            <a:r>
              <a:rPr lang="en-US" sz="2000" b="1" dirty="0">
                <a:solidFill>
                  <a:srgbClr val="0070C0"/>
                </a:solidFill>
              </a:rPr>
              <a:t>/Hz  </a:t>
            </a:r>
            <a:r>
              <a:rPr lang="en-US" sz="2000" dirty="0">
                <a:solidFill>
                  <a:schemeClr val="tx1"/>
                </a:solidFill>
              </a:rPr>
              <a:t>SSB phase noise and amplitude noise</a:t>
            </a:r>
            <a:r>
              <a:rPr lang="en-US" sz="2000" dirty="0"/>
              <a:t> in the 3 kHz-136 kHz band [4]</a:t>
            </a:r>
          </a:p>
          <a:p>
            <a:r>
              <a:rPr lang="en-US" sz="2000" dirty="0"/>
              <a:t>That is 10 dB better than ACS</a:t>
            </a:r>
          </a:p>
          <a:p>
            <a:r>
              <a:rPr lang="en-US" sz="2000" dirty="0"/>
              <a:t>This will result in</a:t>
            </a:r>
          </a:p>
          <a:p>
            <a:pPr lvl="1"/>
            <a:r>
              <a:rPr lang="en-US" sz="1600" b="1" dirty="0">
                <a:solidFill>
                  <a:srgbClr val="0070C0"/>
                </a:solidFill>
              </a:rPr>
              <a:t>7.6%/h </a:t>
            </a:r>
            <a:r>
              <a:rPr lang="en-US" sz="1600" dirty="0"/>
              <a:t>e-growth due to phase noise</a:t>
            </a:r>
          </a:p>
          <a:p>
            <a:pPr lvl="1"/>
            <a:r>
              <a:rPr lang="en-US" sz="1600" b="1" dirty="0">
                <a:solidFill>
                  <a:srgbClr val="0070C0"/>
                </a:solidFill>
              </a:rPr>
              <a:t>9%/h </a:t>
            </a:r>
            <a:r>
              <a:rPr lang="en-US" sz="1600" dirty="0"/>
              <a:t>due to amplitude noise</a:t>
            </a:r>
          </a:p>
          <a:p>
            <a:r>
              <a:rPr lang="en-US" sz="2000" b="1" dirty="0">
                <a:solidFill>
                  <a:srgbClr val="0070C0"/>
                </a:solidFill>
              </a:rPr>
              <a:t>Factor 10 excess!</a:t>
            </a:r>
          </a:p>
        </p:txBody>
      </p:sp>
      <p:sp>
        <p:nvSpPr>
          <p:cNvPr id="4" name="Footer Placeholder 3">
            <a:extLst>
              <a:ext uri="{FF2B5EF4-FFF2-40B4-BE49-F238E27FC236}">
                <a16:creationId xmlns:a16="http://schemas.microsoft.com/office/drawing/2014/main" id="{BF458026-DF8A-2D32-18E9-0745735A2871}"/>
              </a:ext>
            </a:extLst>
          </p:cNvPr>
          <p:cNvSpPr>
            <a:spLocks noGrp="1"/>
          </p:cNvSpPr>
          <p:nvPr>
            <p:ph type="ftr" sz="quarter" idx="11"/>
          </p:nvPr>
        </p:nvSpPr>
        <p:spPr/>
        <p:txBody>
          <a:bodyPr/>
          <a:lstStyle/>
          <a:p>
            <a:r>
              <a:rPr lang="en-GB" dirty="0"/>
              <a:t>Internal discussion on CC, Aug 3</a:t>
            </a:r>
            <a:r>
              <a:rPr lang="en-GB" baseline="30000" dirty="0"/>
              <a:t>rd</a:t>
            </a:r>
            <a:r>
              <a:rPr lang="en-GB" dirty="0"/>
              <a:t>  2023</a:t>
            </a:r>
          </a:p>
        </p:txBody>
      </p:sp>
      <p:sp>
        <p:nvSpPr>
          <p:cNvPr id="5" name="Slide Number Placeholder 4">
            <a:extLst>
              <a:ext uri="{FF2B5EF4-FFF2-40B4-BE49-F238E27FC236}">
                <a16:creationId xmlns:a16="http://schemas.microsoft.com/office/drawing/2014/main" id="{13B7D689-C81A-0B9C-B0F2-F952E2F64F12}"/>
              </a:ext>
            </a:extLst>
          </p:cNvPr>
          <p:cNvSpPr>
            <a:spLocks noGrp="1"/>
          </p:cNvSpPr>
          <p:nvPr>
            <p:ph type="sldNum" sz="quarter" idx="12"/>
          </p:nvPr>
        </p:nvSpPr>
        <p:spPr/>
        <p:txBody>
          <a:bodyPr/>
          <a:lstStyle/>
          <a:p>
            <a:fld id="{BFDCA1C4-9514-7B4F-976F-D92F7E296653}" type="slidenum">
              <a:rPr lang="fr-FR" smtClean="0"/>
              <a:pPr/>
              <a:t>23</a:t>
            </a:fld>
            <a:endParaRPr lang="fr-FR"/>
          </a:p>
        </p:txBody>
      </p:sp>
      <p:pic>
        <p:nvPicPr>
          <p:cNvPr id="9" name="Picture 8">
            <a:extLst>
              <a:ext uri="{FF2B5EF4-FFF2-40B4-BE49-F238E27FC236}">
                <a16:creationId xmlns:a16="http://schemas.microsoft.com/office/drawing/2014/main" id="{E1D382C3-6D94-3A34-8F89-CAD06ECDA4F6}"/>
              </a:ext>
            </a:extLst>
          </p:cNvPr>
          <p:cNvPicPr>
            <a:picLocks noChangeAspect="1"/>
          </p:cNvPicPr>
          <p:nvPr/>
        </p:nvPicPr>
        <p:blipFill>
          <a:blip r:embed="rId2"/>
          <a:stretch>
            <a:fillRect/>
          </a:stretch>
        </p:blipFill>
        <p:spPr>
          <a:xfrm>
            <a:off x="4732721" y="695704"/>
            <a:ext cx="4152930" cy="3448075"/>
          </a:xfrm>
          <a:prstGeom prst="rect">
            <a:avLst/>
          </a:prstGeom>
        </p:spPr>
      </p:pic>
      <p:sp>
        <p:nvSpPr>
          <p:cNvPr id="10" name="Content Placeholder 2">
            <a:extLst>
              <a:ext uri="{FF2B5EF4-FFF2-40B4-BE49-F238E27FC236}">
                <a16:creationId xmlns:a16="http://schemas.microsoft.com/office/drawing/2014/main" id="{8C630309-50C6-EE77-641E-EE98DDB75358}"/>
              </a:ext>
            </a:extLst>
          </p:cNvPr>
          <p:cNvSpPr txBox="1">
            <a:spLocks/>
          </p:cNvSpPr>
          <p:nvPr/>
        </p:nvSpPr>
        <p:spPr>
          <a:xfrm>
            <a:off x="4604816" y="3867598"/>
            <a:ext cx="4152930" cy="2848752"/>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Low noise by</a:t>
            </a:r>
          </a:p>
          <a:p>
            <a:pPr lvl="1"/>
            <a:r>
              <a:rPr lang="en-GB" sz="1600" dirty="0"/>
              <a:t>Fixed-frequency clocks and LO, we can use narrow phase-lock loops to improve the demodulator LO and thereby reduce the RF phase noise at the first two </a:t>
            </a:r>
            <a:r>
              <a:rPr lang="en-GB" sz="1600" dirty="0" err="1"/>
              <a:t>betatron</a:t>
            </a:r>
            <a:r>
              <a:rPr lang="en-GB" sz="1600" dirty="0"/>
              <a:t> sidebands</a:t>
            </a:r>
          </a:p>
          <a:p>
            <a:pPr lvl="1"/>
            <a:r>
              <a:rPr lang="en-GB" sz="1600" dirty="0"/>
              <a:t>Using IOTs instead of klystrons</a:t>
            </a:r>
          </a:p>
          <a:p>
            <a:pPr lvl="1"/>
            <a:r>
              <a:rPr lang="en-GB" sz="1600" dirty="0">
                <a:solidFill>
                  <a:srgbClr val="0070C0"/>
                </a:solidFill>
              </a:rPr>
              <a:t>Reducing the RF demodulator noise by </a:t>
            </a:r>
            <a:r>
              <a:rPr lang="en-GB" sz="1600" b="1" dirty="0">
                <a:solidFill>
                  <a:srgbClr val="0070C0"/>
                </a:solidFill>
              </a:rPr>
              <a:t>at least 10 dB</a:t>
            </a:r>
            <a:endParaRPr lang="en-US" sz="1600" b="1" dirty="0">
              <a:solidFill>
                <a:srgbClr val="0070C0"/>
              </a:solidFill>
            </a:endParaRPr>
          </a:p>
        </p:txBody>
      </p:sp>
      <p:cxnSp>
        <p:nvCxnSpPr>
          <p:cNvPr id="7" name="Straight Arrow Connector 6">
            <a:extLst>
              <a:ext uri="{FF2B5EF4-FFF2-40B4-BE49-F238E27FC236}">
                <a16:creationId xmlns:a16="http://schemas.microsoft.com/office/drawing/2014/main" id="{00C257BB-6E6B-79AC-C44B-6955C870BBD7}"/>
              </a:ext>
            </a:extLst>
          </p:cNvPr>
          <p:cNvCxnSpPr/>
          <p:nvPr/>
        </p:nvCxnSpPr>
        <p:spPr>
          <a:xfrm>
            <a:off x="3851920" y="2780928"/>
            <a:ext cx="88080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CA619853-A358-4C02-B94C-03EF549A9A62}"/>
              </a:ext>
            </a:extLst>
          </p:cNvPr>
          <p:cNvSpPr txBox="1"/>
          <p:nvPr/>
        </p:nvSpPr>
        <p:spPr>
          <a:xfrm>
            <a:off x="5218500" y="3344270"/>
            <a:ext cx="2675732" cy="276999"/>
          </a:xfrm>
          <a:prstGeom prst="rect">
            <a:avLst/>
          </a:prstGeom>
          <a:noFill/>
        </p:spPr>
        <p:txBody>
          <a:bodyPr wrap="none" rtlCol="0">
            <a:spAutoFit/>
          </a:bodyPr>
          <a:lstStyle/>
          <a:p>
            <a:r>
              <a:rPr lang="en-US" sz="1200" dirty="0"/>
              <a:t>The dots indicate the </a:t>
            </a:r>
            <a:r>
              <a:rPr lang="en-US" sz="1200" dirty="0" err="1"/>
              <a:t>betatron</a:t>
            </a:r>
            <a:r>
              <a:rPr lang="en-US" sz="1200" dirty="0"/>
              <a:t> bands</a:t>
            </a:r>
          </a:p>
        </p:txBody>
      </p:sp>
    </p:spTree>
    <p:extLst>
      <p:ext uri="{BB962C8B-B14F-4D97-AF65-F5344CB8AC3E}">
        <p14:creationId xmlns:p14="http://schemas.microsoft.com/office/powerpoint/2010/main" val="33812047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graph of a function&#10;&#10;Description automatically generated with medium confidence">
            <a:extLst>
              <a:ext uri="{FF2B5EF4-FFF2-40B4-BE49-F238E27FC236}">
                <a16:creationId xmlns:a16="http://schemas.microsoft.com/office/drawing/2014/main" id="{4862B36C-8E10-3CE6-6CC3-A03FDFCFA480}"/>
              </a:ext>
            </a:extLst>
          </p:cNvPr>
          <p:cNvPicPr>
            <a:picLocks noChangeAspect="1"/>
          </p:cNvPicPr>
          <p:nvPr/>
        </p:nvPicPr>
        <p:blipFill>
          <a:blip r:embed="rId2"/>
          <a:stretch>
            <a:fillRect/>
          </a:stretch>
        </p:blipFill>
        <p:spPr>
          <a:xfrm>
            <a:off x="4945163" y="476672"/>
            <a:ext cx="3600400" cy="2700300"/>
          </a:xfrm>
          <a:prstGeom prst="rect">
            <a:avLst/>
          </a:prstGeom>
        </p:spPr>
      </p:pic>
      <p:pic>
        <p:nvPicPr>
          <p:cNvPr id="7" name="Picture 6" descr="A graph of a number of points&#10;&#10;Description automatically generated with medium confidence">
            <a:extLst>
              <a:ext uri="{FF2B5EF4-FFF2-40B4-BE49-F238E27FC236}">
                <a16:creationId xmlns:a16="http://schemas.microsoft.com/office/drawing/2014/main" id="{27626B3D-63FB-5B2A-E7EE-249E9B05BCCE}"/>
              </a:ext>
            </a:extLst>
          </p:cNvPr>
          <p:cNvPicPr>
            <a:picLocks noChangeAspect="1"/>
          </p:cNvPicPr>
          <p:nvPr/>
        </p:nvPicPr>
        <p:blipFill>
          <a:blip r:embed="rId3"/>
          <a:stretch>
            <a:fillRect/>
          </a:stretch>
        </p:blipFill>
        <p:spPr>
          <a:xfrm>
            <a:off x="846265" y="501650"/>
            <a:ext cx="3600400" cy="2700300"/>
          </a:xfrm>
          <a:prstGeom prst="rect">
            <a:avLst/>
          </a:prstGeom>
        </p:spPr>
      </p:pic>
      <p:sp>
        <p:nvSpPr>
          <p:cNvPr id="3" name="Content Placeholder 2">
            <a:extLst>
              <a:ext uri="{FF2B5EF4-FFF2-40B4-BE49-F238E27FC236}">
                <a16:creationId xmlns:a16="http://schemas.microsoft.com/office/drawing/2014/main" id="{E8967BDE-5374-3F15-9382-33881B55502B}"/>
              </a:ext>
            </a:extLst>
          </p:cNvPr>
          <p:cNvSpPr>
            <a:spLocks noGrp="1"/>
          </p:cNvSpPr>
          <p:nvPr>
            <p:ph idx="1"/>
          </p:nvPr>
        </p:nvSpPr>
        <p:spPr>
          <a:xfrm>
            <a:off x="680483" y="369229"/>
            <a:ext cx="7920000" cy="5987121"/>
          </a:xfrm>
        </p:spPr>
        <p:txBody>
          <a:bodyPr>
            <a:normAutofit lnSpcReduction="10000"/>
          </a:bodyPr>
          <a:lstStyle/>
          <a:p>
            <a:r>
              <a:rPr lang="en-US" sz="2000" dirty="0"/>
              <a:t>What measurement precision is required?</a:t>
            </a:r>
          </a:p>
          <a:p>
            <a:endParaRPr lang="en-US" sz="2000" dirty="0"/>
          </a:p>
          <a:p>
            <a:endParaRPr lang="en-US" sz="2000" dirty="0"/>
          </a:p>
          <a:p>
            <a:endParaRPr lang="en-US" sz="2000" dirty="0"/>
          </a:p>
          <a:p>
            <a:endParaRPr lang="en-US" sz="2000" dirty="0"/>
          </a:p>
          <a:p>
            <a:endParaRPr lang="en-US" sz="2000" dirty="0"/>
          </a:p>
          <a:p>
            <a:pPr marL="0" indent="0">
              <a:buNone/>
            </a:pPr>
            <a:endParaRPr lang="en-US" sz="2000" dirty="0"/>
          </a:p>
          <a:p>
            <a:pPr marL="0" indent="0">
              <a:buNone/>
            </a:pPr>
            <a:endParaRPr lang="en-US" sz="2000" dirty="0"/>
          </a:p>
          <a:p>
            <a:pPr marL="0" indent="0">
              <a:buNone/>
            </a:pPr>
            <a:endParaRPr lang="en-US" sz="2000" dirty="0"/>
          </a:p>
          <a:p>
            <a:r>
              <a:rPr lang="en-US" sz="2000" dirty="0"/>
              <a:t>For single bunch we get </a:t>
            </a:r>
            <a:r>
              <a:rPr lang="en-US" sz="2000" b="1" dirty="0">
                <a:solidFill>
                  <a:srgbClr val="0070C0"/>
                </a:solidFill>
              </a:rPr>
              <a:t>440 nm </a:t>
            </a:r>
            <a:r>
              <a:rPr lang="en-US" sz="2000" dirty="0"/>
              <a:t>for </a:t>
            </a:r>
            <a:r>
              <a:rPr lang="en-US" sz="2000" dirty="0">
                <a:solidFill>
                  <a:srgbClr val="0070C0"/>
                </a:solidFill>
              </a:rPr>
              <a:t>mode 0</a:t>
            </a:r>
            <a:r>
              <a:rPr lang="en-US" sz="2000" dirty="0"/>
              <a:t> and </a:t>
            </a:r>
            <a:r>
              <a:rPr lang="en-US" sz="2000" b="1" dirty="0">
                <a:solidFill>
                  <a:srgbClr val="0070C0"/>
                </a:solidFill>
              </a:rPr>
              <a:t>4.5 </a:t>
            </a:r>
            <a:r>
              <a:rPr lang="en-US" sz="2000" b="1" dirty="0" err="1">
                <a:solidFill>
                  <a:srgbClr val="0070C0"/>
                </a:solidFill>
                <a:latin typeface="Symbol" panose="05050102010706020507" pitchFamily="18" charset="2"/>
              </a:rPr>
              <a:t>m</a:t>
            </a:r>
            <a:r>
              <a:rPr lang="en-US" sz="2000" b="1" dirty="0" err="1">
                <a:solidFill>
                  <a:srgbClr val="0070C0"/>
                </a:solidFill>
              </a:rPr>
              <a:t>rad</a:t>
            </a:r>
            <a:r>
              <a:rPr lang="en-US" sz="2000" b="1" dirty="0">
                <a:solidFill>
                  <a:srgbClr val="0070C0"/>
                </a:solidFill>
              </a:rPr>
              <a:t> </a:t>
            </a:r>
            <a:r>
              <a:rPr lang="en-US" sz="2000" dirty="0"/>
              <a:t>for </a:t>
            </a:r>
            <a:r>
              <a:rPr lang="en-US" sz="2000" dirty="0">
                <a:solidFill>
                  <a:srgbClr val="0070C0"/>
                </a:solidFill>
              </a:rPr>
              <a:t>mode 1</a:t>
            </a:r>
          </a:p>
          <a:p>
            <a:r>
              <a:rPr lang="en-US" sz="2000" dirty="0"/>
              <a:t>As the CC noise spectrum extends to 136 kHz only, while measurement noise is white (25 ns spacing -&gt; 20 MHz BW), an </a:t>
            </a:r>
            <a:r>
              <a:rPr lang="en-US" sz="2000" i="1" dirty="0">
                <a:solidFill>
                  <a:srgbClr val="0070C0"/>
                </a:solidFill>
              </a:rPr>
              <a:t>optimal</a:t>
            </a:r>
            <a:r>
              <a:rPr lang="en-US" sz="2000" dirty="0"/>
              <a:t> filter will </a:t>
            </a:r>
            <a:r>
              <a:rPr lang="en-US" sz="2000" dirty="0">
                <a:solidFill>
                  <a:srgbClr val="0070C0"/>
                </a:solidFill>
              </a:rPr>
              <a:t>reduce measurement noise by </a:t>
            </a:r>
            <a:r>
              <a:rPr lang="en-US" sz="2000" b="1" dirty="0">
                <a:solidFill>
                  <a:srgbClr val="0070C0"/>
                </a:solidFill>
              </a:rPr>
              <a:t>12</a:t>
            </a:r>
            <a:r>
              <a:rPr lang="en-US" sz="2000" dirty="0">
                <a:solidFill>
                  <a:srgbClr val="0070C0"/>
                </a:solidFill>
              </a:rPr>
              <a:t> linear-</a:t>
            </a:r>
            <a:r>
              <a:rPr lang="en-US" sz="2000" dirty="0"/>
              <a:t>&gt; in batch mode</a:t>
            </a:r>
          </a:p>
          <a:p>
            <a:pPr lvl="1"/>
            <a:r>
              <a:rPr lang="en-US" sz="1600" b="1" dirty="0">
                <a:solidFill>
                  <a:srgbClr val="0070C0"/>
                </a:solidFill>
              </a:rPr>
              <a:t>5.3 </a:t>
            </a:r>
            <a:r>
              <a:rPr lang="en-US" sz="1600" b="1" dirty="0">
                <a:solidFill>
                  <a:srgbClr val="0070C0"/>
                </a:solidFill>
                <a:latin typeface="Symbol" panose="05050102010706020507" pitchFamily="18" charset="2"/>
              </a:rPr>
              <a:t>m</a:t>
            </a:r>
            <a:r>
              <a:rPr lang="en-US" sz="1600" b="1" dirty="0">
                <a:solidFill>
                  <a:srgbClr val="0070C0"/>
                </a:solidFill>
              </a:rPr>
              <a:t>m </a:t>
            </a:r>
            <a:r>
              <a:rPr lang="en-US" sz="1600" dirty="0"/>
              <a:t>for </a:t>
            </a:r>
            <a:r>
              <a:rPr lang="en-US" sz="1600" dirty="0">
                <a:solidFill>
                  <a:srgbClr val="0070C0"/>
                </a:solidFill>
              </a:rPr>
              <a:t>mode 0</a:t>
            </a:r>
          </a:p>
          <a:p>
            <a:pPr lvl="1"/>
            <a:r>
              <a:rPr lang="en-US" sz="1600" b="1" dirty="0">
                <a:solidFill>
                  <a:srgbClr val="0070C0"/>
                </a:solidFill>
              </a:rPr>
              <a:t>55 </a:t>
            </a:r>
            <a:r>
              <a:rPr lang="en-US" sz="1600" b="1" dirty="0" err="1">
                <a:solidFill>
                  <a:srgbClr val="0070C0"/>
                </a:solidFill>
                <a:latin typeface="Symbol" panose="05050102010706020507" pitchFamily="18" charset="2"/>
              </a:rPr>
              <a:t>m</a:t>
            </a:r>
            <a:r>
              <a:rPr lang="en-US" sz="1600" b="1" dirty="0" err="1">
                <a:solidFill>
                  <a:srgbClr val="0070C0"/>
                </a:solidFill>
              </a:rPr>
              <a:t>rad</a:t>
            </a:r>
            <a:r>
              <a:rPr lang="en-US" sz="1600" b="1" dirty="0">
                <a:solidFill>
                  <a:srgbClr val="0070C0"/>
                </a:solidFill>
              </a:rPr>
              <a:t> </a:t>
            </a:r>
            <a:r>
              <a:rPr lang="en-US" sz="1600" dirty="0"/>
              <a:t>for </a:t>
            </a:r>
            <a:r>
              <a:rPr lang="en-US" sz="1600" dirty="0">
                <a:solidFill>
                  <a:srgbClr val="0070C0"/>
                </a:solidFill>
              </a:rPr>
              <a:t>mode 1</a:t>
            </a:r>
          </a:p>
          <a:p>
            <a:r>
              <a:rPr lang="en-US" sz="2000" dirty="0"/>
              <a:t>See [6] for analytical derivations and more simulations.</a:t>
            </a:r>
          </a:p>
          <a:p>
            <a:endParaRPr lang="en-US" sz="2000" dirty="0"/>
          </a:p>
          <a:p>
            <a:endParaRPr lang="en-US" sz="2000" dirty="0"/>
          </a:p>
          <a:p>
            <a:endParaRPr lang="en-US" sz="2000" dirty="0"/>
          </a:p>
          <a:p>
            <a:pPr marL="0" indent="0">
              <a:buNone/>
            </a:pPr>
            <a:endParaRPr lang="en-US" sz="2000" dirty="0"/>
          </a:p>
        </p:txBody>
      </p:sp>
      <p:sp>
        <p:nvSpPr>
          <p:cNvPr id="4" name="Footer Placeholder 3">
            <a:extLst>
              <a:ext uri="{FF2B5EF4-FFF2-40B4-BE49-F238E27FC236}">
                <a16:creationId xmlns:a16="http://schemas.microsoft.com/office/drawing/2014/main" id="{415AD175-0EC7-35E9-6F53-EB89C17C5F55}"/>
              </a:ext>
            </a:extLst>
          </p:cNvPr>
          <p:cNvSpPr>
            <a:spLocks noGrp="1"/>
          </p:cNvSpPr>
          <p:nvPr>
            <p:ph type="ftr" sz="quarter" idx="11"/>
          </p:nvPr>
        </p:nvSpPr>
        <p:spPr/>
        <p:txBody>
          <a:bodyPr/>
          <a:lstStyle/>
          <a:p>
            <a:r>
              <a:rPr lang="en-GB" dirty="0"/>
              <a:t>Internal discussion on CC, Aug 3</a:t>
            </a:r>
            <a:r>
              <a:rPr lang="en-GB" baseline="30000" dirty="0"/>
              <a:t>rd</a:t>
            </a:r>
            <a:r>
              <a:rPr lang="en-GB" dirty="0"/>
              <a:t>  2023</a:t>
            </a:r>
          </a:p>
        </p:txBody>
      </p:sp>
      <p:sp>
        <p:nvSpPr>
          <p:cNvPr id="5" name="Slide Number Placeholder 4">
            <a:extLst>
              <a:ext uri="{FF2B5EF4-FFF2-40B4-BE49-F238E27FC236}">
                <a16:creationId xmlns:a16="http://schemas.microsoft.com/office/drawing/2014/main" id="{8C718E24-BC37-1205-7105-2D581AFFAE96}"/>
              </a:ext>
            </a:extLst>
          </p:cNvPr>
          <p:cNvSpPr>
            <a:spLocks noGrp="1"/>
          </p:cNvSpPr>
          <p:nvPr>
            <p:ph type="sldNum" sz="quarter" idx="12"/>
          </p:nvPr>
        </p:nvSpPr>
        <p:spPr/>
        <p:txBody>
          <a:bodyPr/>
          <a:lstStyle/>
          <a:p>
            <a:fld id="{BFDCA1C4-9514-7B4F-976F-D92F7E296653}" type="slidenum">
              <a:rPr lang="fr-FR" smtClean="0"/>
              <a:pPr/>
              <a:t>24</a:t>
            </a:fld>
            <a:endParaRPr lang="fr-FR"/>
          </a:p>
        </p:txBody>
      </p:sp>
    </p:spTree>
    <p:extLst>
      <p:ext uri="{BB962C8B-B14F-4D97-AF65-F5344CB8AC3E}">
        <p14:creationId xmlns:p14="http://schemas.microsoft.com/office/powerpoint/2010/main" val="20201497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7F30EB2-6AE0-87B1-A094-AB7288BF4B4D}"/>
              </a:ext>
            </a:extLst>
          </p:cNvPr>
          <p:cNvPicPr>
            <a:picLocks noChangeAspect="1"/>
          </p:cNvPicPr>
          <p:nvPr/>
        </p:nvPicPr>
        <p:blipFill>
          <a:blip r:embed="rId2"/>
          <a:stretch>
            <a:fillRect/>
          </a:stretch>
        </p:blipFill>
        <p:spPr>
          <a:xfrm>
            <a:off x="2915816" y="4077072"/>
            <a:ext cx="3312368" cy="725234"/>
          </a:xfrm>
          <a:prstGeom prst="rect">
            <a:avLst/>
          </a:prstGeom>
        </p:spPr>
      </p:pic>
      <p:sp>
        <p:nvSpPr>
          <p:cNvPr id="2" name="Title 1">
            <a:extLst>
              <a:ext uri="{FF2B5EF4-FFF2-40B4-BE49-F238E27FC236}">
                <a16:creationId xmlns:a16="http://schemas.microsoft.com/office/drawing/2014/main" id="{E53C64C9-EA6F-B6C7-2C26-2241630C5D94}"/>
              </a:ext>
            </a:extLst>
          </p:cNvPr>
          <p:cNvSpPr>
            <a:spLocks noGrp="1"/>
          </p:cNvSpPr>
          <p:nvPr>
            <p:ph type="title"/>
          </p:nvPr>
        </p:nvSpPr>
        <p:spPr>
          <a:xfrm>
            <a:off x="612000" y="22646"/>
            <a:ext cx="7920000" cy="720000"/>
          </a:xfrm>
        </p:spPr>
        <p:txBody>
          <a:bodyPr/>
          <a:lstStyle/>
          <a:p>
            <a:r>
              <a:rPr lang="en-US" dirty="0"/>
              <a:t>LLRF processing (tentative)</a:t>
            </a:r>
          </a:p>
        </p:txBody>
      </p:sp>
      <p:sp>
        <p:nvSpPr>
          <p:cNvPr id="3" name="Content Placeholder 2">
            <a:extLst>
              <a:ext uri="{FF2B5EF4-FFF2-40B4-BE49-F238E27FC236}">
                <a16:creationId xmlns:a16="http://schemas.microsoft.com/office/drawing/2014/main" id="{BDE3CEF1-D9C1-AD6A-910C-6711AEBD0562}"/>
              </a:ext>
            </a:extLst>
          </p:cNvPr>
          <p:cNvSpPr>
            <a:spLocks noGrp="1"/>
          </p:cNvSpPr>
          <p:nvPr>
            <p:ph idx="1"/>
          </p:nvPr>
        </p:nvSpPr>
        <p:spPr>
          <a:xfrm>
            <a:off x="251520" y="692696"/>
            <a:ext cx="8795280" cy="5832648"/>
          </a:xfrm>
        </p:spPr>
        <p:txBody>
          <a:bodyPr>
            <a:noAutofit/>
          </a:bodyPr>
          <a:lstStyle/>
          <a:p>
            <a:pPr lvl="1"/>
            <a:r>
              <a:rPr lang="en-US" sz="1800" dirty="0"/>
              <a:t>Except for the novel use of a CC as kicker, it is a </a:t>
            </a:r>
            <a:r>
              <a:rPr lang="en-US" sz="1800" i="1" dirty="0"/>
              <a:t>classic</a:t>
            </a:r>
            <a:r>
              <a:rPr lang="en-US" sz="1800" dirty="0"/>
              <a:t> transverse feedback with mode 0 (displacement)  and 1 (tilt)</a:t>
            </a:r>
          </a:p>
          <a:p>
            <a:pPr lvl="1"/>
            <a:r>
              <a:rPr lang="en-US" sz="1800" dirty="0"/>
              <a:t>We plan to follow processing shown in [7] Eq. (16) to extract mode 0 and 1 signals, at least for SPS test bench</a:t>
            </a:r>
          </a:p>
          <a:p>
            <a:pPr lvl="2"/>
            <a:r>
              <a:rPr lang="en-US" sz="1600" dirty="0"/>
              <a:t>Delta/Sigma signals from WB PU</a:t>
            </a:r>
          </a:p>
          <a:p>
            <a:pPr lvl="2"/>
            <a:r>
              <a:rPr lang="en-US" sz="1600" dirty="0"/>
              <a:t>Filtering with 400 MHz BPF</a:t>
            </a:r>
          </a:p>
          <a:p>
            <a:pPr lvl="2"/>
            <a:r>
              <a:rPr lang="en-US" sz="1600" dirty="0"/>
              <a:t>Analog mixer with 375 MHz LO</a:t>
            </a:r>
          </a:p>
          <a:p>
            <a:pPr lvl="2"/>
            <a:r>
              <a:rPr lang="en-US" sz="1600" dirty="0"/>
              <a:t>ADC clocked at 100 MHz</a:t>
            </a:r>
          </a:p>
          <a:p>
            <a:pPr lvl="2"/>
            <a:r>
              <a:rPr lang="en-US" sz="1600" dirty="0"/>
              <a:t>I/Q demodulation</a:t>
            </a:r>
          </a:p>
          <a:p>
            <a:pPr lvl="2"/>
            <a:r>
              <a:rPr lang="en-US" sz="1600" dirty="0"/>
              <a:t>Optimal filter to increase SNR</a:t>
            </a:r>
          </a:p>
          <a:p>
            <a:pPr lvl="2"/>
            <a:r>
              <a:rPr lang="en-US" sz="1600" dirty="0"/>
              <a:t>Then we compute Delta/Sigma. The signal has both dipole (real-valued I = mode 0) and tilt (imaginary Q = mode 1) info. See [7]</a:t>
            </a:r>
          </a:p>
          <a:p>
            <a:pPr lvl="2"/>
            <a:endParaRPr lang="en-US" sz="1600" dirty="0"/>
          </a:p>
          <a:p>
            <a:pPr marL="914400" lvl="2" indent="0">
              <a:buNone/>
            </a:pPr>
            <a:endParaRPr lang="en-US" sz="1600" dirty="0"/>
          </a:p>
          <a:p>
            <a:pPr lvl="1"/>
            <a:r>
              <a:rPr lang="en-US" sz="2000" dirty="0"/>
              <a:t>We then apply phase shift (around </a:t>
            </a:r>
            <a:r>
              <a:rPr lang="en-US" sz="2000" dirty="0" err="1"/>
              <a:t>betatron</a:t>
            </a:r>
            <a:r>
              <a:rPr lang="en-US" sz="2000" dirty="0"/>
              <a:t> tune) to have 90 degrees, including latency and PU-CC phase advance, plus BPF for SNR</a:t>
            </a:r>
          </a:p>
          <a:p>
            <a:pPr lvl="1"/>
            <a:r>
              <a:rPr lang="en-US" sz="2000" dirty="0"/>
              <a:t>We modulate CC set-point in phase (phase </a:t>
            </a:r>
            <a:r>
              <a:rPr lang="en-US" sz="2000" dirty="0" err="1"/>
              <a:t>fdbk</a:t>
            </a:r>
            <a:r>
              <a:rPr lang="en-US" sz="2000" dirty="0"/>
              <a:t>) and amplitude (amplitude </a:t>
            </a:r>
            <a:r>
              <a:rPr lang="en-US" sz="2000" dirty="0" err="1"/>
              <a:t>fdbk</a:t>
            </a:r>
            <a:r>
              <a:rPr lang="en-US" sz="2000" dirty="0"/>
              <a:t>)</a:t>
            </a:r>
          </a:p>
          <a:p>
            <a:pPr lvl="1"/>
            <a:r>
              <a:rPr lang="en-US" sz="2000" dirty="0"/>
              <a:t>To be tested in SPS in 2024.</a:t>
            </a:r>
          </a:p>
          <a:p>
            <a:endParaRPr lang="en-US" sz="1800" dirty="0"/>
          </a:p>
        </p:txBody>
      </p:sp>
      <p:sp>
        <p:nvSpPr>
          <p:cNvPr id="4" name="Footer Placeholder 3">
            <a:extLst>
              <a:ext uri="{FF2B5EF4-FFF2-40B4-BE49-F238E27FC236}">
                <a16:creationId xmlns:a16="http://schemas.microsoft.com/office/drawing/2014/main" id="{E78B0610-DFA7-8D33-2AE4-31FB22790268}"/>
              </a:ext>
            </a:extLst>
          </p:cNvPr>
          <p:cNvSpPr>
            <a:spLocks noGrp="1"/>
          </p:cNvSpPr>
          <p:nvPr>
            <p:ph type="ftr" sz="quarter" idx="11"/>
          </p:nvPr>
        </p:nvSpPr>
        <p:spPr/>
        <p:txBody>
          <a:bodyPr/>
          <a:lstStyle/>
          <a:p>
            <a:r>
              <a:rPr lang="en-GB" dirty="0"/>
              <a:t>Internal discussion on CC, Aug 3</a:t>
            </a:r>
            <a:r>
              <a:rPr lang="en-GB" baseline="30000" dirty="0"/>
              <a:t>rd</a:t>
            </a:r>
            <a:r>
              <a:rPr lang="en-GB" dirty="0"/>
              <a:t>  2023</a:t>
            </a:r>
          </a:p>
        </p:txBody>
      </p:sp>
      <p:sp>
        <p:nvSpPr>
          <p:cNvPr id="5" name="Slide Number Placeholder 4">
            <a:extLst>
              <a:ext uri="{FF2B5EF4-FFF2-40B4-BE49-F238E27FC236}">
                <a16:creationId xmlns:a16="http://schemas.microsoft.com/office/drawing/2014/main" id="{8A1EC72A-8141-904C-F5D5-4DBA3CA8406C}"/>
              </a:ext>
            </a:extLst>
          </p:cNvPr>
          <p:cNvSpPr>
            <a:spLocks noGrp="1"/>
          </p:cNvSpPr>
          <p:nvPr>
            <p:ph type="sldNum" sz="quarter" idx="12"/>
          </p:nvPr>
        </p:nvSpPr>
        <p:spPr/>
        <p:txBody>
          <a:bodyPr/>
          <a:lstStyle/>
          <a:p>
            <a:fld id="{BFDCA1C4-9514-7B4F-976F-D92F7E296653}" type="slidenum">
              <a:rPr lang="fr-FR" smtClean="0"/>
              <a:pPr/>
              <a:t>25</a:t>
            </a:fld>
            <a:endParaRPr lang="fr-FR"/>
          </a:p>
        </p:txBody>
      </p:sp>
    </p:spTree>
    <p:extLst>
      <p:ext uri="{BB962C8B-B14F-4D97-AF65-F5344CB8AC3E}">
        <p14:creationId xmlns:p14="http://schemas.microsoft.com/office/powerpoint/2010/main" val="3322205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5BCD-8E5A-941C-05D0-EEAEE4E623BA}"/>
              </a:ext>
            </a:extLst>
          </p:cNvPr>
          <p:cNvSpPr>
            <a:spLocks noGrp="1"/>
          </p:cNvSpPr>
          <p:nvPr>
            <p:ph type="title"/>
          </p:nvPr>
        </p:nvSpPr>
        <p:spPr/>
        <p:txBody>
          <a:bodyPr/>
          <a:lstStyle/>
          <a:p>
            <a:r>
              <a:rPr lang="en-US" dirty="0"/>
              <a:t>CC feedback PU</a:t>
            </a:r>
          </a:p>
        </p:txBody>
      </p:sp>
      <p:sp>
        <p:nvSpPr>
          <p:cNvPr id="3" name="Content Placeholder 2">
            <a:extLst>
              <a:ext uri="{FF2B5EF4-FFF2-40B4-BE49-F238E27FC236}">
                <a16:creationId xmlns:a16="http://schemas.microsoft.com/office/drawing/2014/main" id="{C54E486F-30EA-FCD4-1338-979FB88A0D88}"/>
              </a:ext>
            </a:extLst>
          </p:cNvPr>
          <p:cNvSpPr>
            <a:spLocks noGrp="1"/>
          </p:cNvSpPr>
          <p:nvPr>
            <p:ph idx="1"/>
          </p:nvPr>
        </p:nvSpPr>
        <p:spPr>
          <a:xfrm>
            <a:off x="658182" y="764705"/>
            <a:ext cx="3193738" cy="5591646"/>
          </a:xfrm>
        </p:spPr>
        <p:txBody>
          <a:bodyPr>
            <a:normAutofit lnSpcReduction="10000"/>
          </a:bodyPr>
          <a:lstStyle/>
          <a:p>
            <a:r>
              <a:rPr lang="en-US" sz="2000" dirty="0"/>
              <a:t>We have a PU next to each cryostat (cavity pair)</a:t>
            </a:r>
          </a:p>
          <a:p>
            <a:r>
              <a:rPr lang="en-US" sz="2000" dirty="0"/>
              <a:t>We have 2 available PU candidates</a:t>
            </a:r>
          </a:p>
          <a:p>
            <a:pPr lvl="1"/>
            <a:r>
              <a:rPr lang="en-US" sz="1600" dirty="0"/>
              <a:t>Button</a:t>
            </a:r>
          </a:p>
          <a:p>
            <a:pPr lvl="1"/>
            <a:r>
              <a:rPr lang="en-US" sz="1600" dirty="0" err="1"/>
              <a:t>Stripline</a:t>
            </a:r>
            <a:endParaRPr lang="en-US" sz="1600" dirty="0"/>
          </a:p>
          <a:p>
            <a:pPr marL="400050"/>
            <a:r>
              <a:rPr lang="en-US" sz="2000" dirty="0"/>
              <a:t>We consider operation (demodulation) at 400 or 800 MHz-&gt; 120 mm </a:t>
            </a:r>
            <a:r>
              <a:rPr lang="en-US" sz="2000" dirty="0" err="1"/>
              <a:t>stripline</a:t>
            </a:r>
            <a:r>
              <a:rPr lang="en-US" sz="2000" dirty="0"/>
              <a:t> (green) and button are good options</a:t>
            </a:r>
          </a:p>
          <a:p>
            <a:pPr marL="400050"/>
            <a:r>
              <a:rPr lang="en-US" sz="2000" dirty="0"/>
              <a:t>The frequency responses of the two Pus are very similar</a:t>
            </a:r>
          </a:p>
          <a:p>
            <a:pPr marL="400050"/>
            <a:r>
              <a:rPr lang="en-US" sz="2000" dirty="0"/>
              <a:t>The </a:t>
            </a:r>
            <a:r>
              <a:rPr lang="en-US" sz="2000" dirty="0" err="1">
                <a:solidFill>
                  <a:srgbClr val="0070C0"/>
                </a:solidFill>
              </a:rPr>
              <a:t>stripline</a:t>
            </a:r>
            <a:r>
              <a:rPr lang="en-US" sz="2000" dirty="0"/>
              <a:t> gives </a:t>
            </a:r>
            <a:r>
              <a:rPr lang="en-US" sz="2000" b="1" dirty="0">
                <a:solidFill>
                  <a:srgbClr val="0070C0"/>
                </a:solidFill>
              </a:rPr>
              <a:t>~20 dB more signal</a:t>
            </a:r>
            <a:r>
              <a:rPr lang="en-US" sz="2000" dirty="0"/>
              <a:t>. Can we </a:t>
            </a:r>
            <a:r>
              <a:rPr lang="en-US" sz="2000" dirty="0">
                <a:solidFill>
                  <a:srgbClr val="0070C0"/>
                </a:solidFill>
              </a:rPr>
              <a:t>make use of it </a:t>
            </a:r>
            <a:r>
              <a:rPr lang="en-US" sz="2000" dirty="0"/>
              <a:t>?</a:t>
            </a:r>
          </a:p>
          <a:p>
            <a:pPr marL="400050"/>
            <a:endParaRPr lang="en-US" sz="2000" dirty="0"/>
          </a:p>
          <a:p>
            <a:pPr lvl="1"/>
            <a:endParaRPr lang="en-US" sz="1600" dirty="0"/>
          </a:p>
          <a:p>
            <a:endParaRPr lang="en-US" sz="2000" dirty="0"/>
          </a:p>
        </p:txBody>
      </p:sp>
      <p:sp>
        <p:nvSpPr>
          <p:cNvPr id="4" name="Footer Placeholder 3">
            <a:extLst>
              <a:ext uri="{FF2B5EF4-FFF2-40B4-BE49-F238E27FC236}">
                <a16:creationId xmlns:a16="http://schemas.microsoft.com/office/drawing/2014/main" id="{8BA370D0-DE9B-0EC1-5CD3-34945ED7D8F3}"/>
              </a:ext>
            </a:extLst>
          </p:cNvPr>
          <p:cNvSpPr>
            <a:spLocks noGrp="1"/>
          </p:cNvSpPr>
          <p:nvPr>
            <p:ph type="ftr" sz="quarter" idx="11"/>
          </p:nvPr>
        </p:nvSpPr>
        <p:spPr/>
        <p:txBody>
          <a:bodyPr/>
          <a:lstStyle/>
          <a:p>
            <a:r>
              <a:rPr lang="en-GB" dirty="0"/>
              <a:t>Internal discussion on CC, Aug 3</a:t>
            </a:r>
            <a:r>
              <a:rPr lang="en-GB" baseline="30000" dirty="0"/>
              <a:t>rd</a:t>
            </a:r>
            <a:r>
              <a:rPr lang="en-GB" dirty="0"/>
              <a:t>  2023</a:t>
            </a:r>
          </a:p>
        </p:txBody>
      </p:sp>
      <p:sp>
        <p:nvSpPr>
          <p:cNvPr id="5" name="Slide Number Placeholder 4">
            <a:extLst>
              <a:ext uri="{FF2B5EF4-FFF2-40B4-BE49-F238E27FC236}">
                <a16:creationId xmlns:a16="http://schemas.microsoft.com/office/drawing/2014/main" id="{2BE01FDD-D9AD-AD7C-F7BE-E27A0F1A688C}"/>
              </a:ext>
            </a:extLst>
          </p:cNvPr>
          <p:cNvSpPr>
            <a:spLocks noGrp="1"/>
          </p:cNvSpPr>
          <p:nvPr>
            <p:ph type="sldNum" sz="quarter" idx="12"/>
          </p:nvPr>
        </p:nvSpPr>
        <p:spPr/>
        <p:txBody>
          <a:bodyPr/>
          <a:lstStyle/>
          <a:p>
            <a:fld id="{BFDCA1C4-9514-7B4F-976F-D92F7E296653}" type="slidenum">
              <a:rPr lang="fr-FR" smtClean="0"/>
              <a:pPr/>
              <a:t>26</a:t>
            </a:fld>
            <a:endParaRPr lang="fr-FR"/>
          </a:p>
        </p:txBody>
      </p:sp>
      <p:pic>
        <p:nvPicPr>
          <p:cNvPr id="7" name="Picture 6" descr="A graph with lines and dots&#10;&#10;Description automatically generated">
            <a:extLst>
              <a:ext uri="{FF2B5EF4-FFF2-40B4-BE49-F238E27FC236}">
                <a16:creationId xmlns:a16="http://schemas.microsoft.com/office/drawing/2014/main" id="{4491B240-120A-D6BE-0B10-24B39B6E54B1}"/>
              </a:ext>
            </a:extLst>
          </p:cNvPr>
          <p:cNvPicPr>
            <a:picLocks noChangeAspect="1"/>
          </p:cNvPicPr>
          <p:nvPr/>
        </p:nvPicPr>
        <p:blipFill>
          <a:blip r:embed="rId2"/>
          <a:stretch>
            <a:fillRect/>
          </a:stretch>
        </p:blipFill>
        <p:spPr>
          <a:xfrm>
            <a:off x="3957574" y="927709"/>
            <a:ext cx="5186426" cy="1823479"/>
          </a:xfrm>
          <a:prstGeom prst="rect">
            <a:avLst/>
          </a:prstGeom>
        </p:spPr>
      </p:pic>
      <p:pic>
        <p:nvPicPr>
          <p:cNvPr id="9" name="Picture 8" descr="A graph with different colored lines&#10;&#10;Description automatically generated">
            <a:extLst>
              <a:ext uri="{FF2B5EF4-FFF2-40B4-BE49-F238E27FC236}">
                <a16:creationId xmlns:a16="http://schemas.microsoft.com/office/drawing/2014/main" id="{B224F1FB-0B1F-C626-E848-078CA7777A01}"/>
              </a:ext>
            </a:extLst>
          </p:cNvPr>
          <p:cNvPicPr>
            <a:picLocks noChangeAspect="1"/>
          </p:cNvPicPr>
          <p:nvPr/>
        </p:nvPicPr>
        <p:blipFill>
          <a:blip r:embed="rId3"/>
          <a:stretch>
            <a:fillRect/>
          </a:stretch>
        </p:blipFill>
        <p:spPr>
          <a:xfrm>
            <a:off x="4001596" y="2866736"/>
            <a:ext cx="5142403" cy="1823479"/>
          </a:xfrm>
          <a:prstGeom prst="rect">
            <a:avLst/>
          </a:prstGeom>
        </p:spPr>
      </p:pic>
      <p:cxnSp>
        <p:nvCxnSpPr>
          <p:cNvPr id="11" name="Straight Arrow Connector 10">
            <a:extLst>
              <a:ext uri="{FF2B5EF4-FFF2-40B4-BE49-F238E27FC236}">
                <a16:creationId xmlns:a16="http://schemas.microsoft.com/office/drawing/2014/main" id="{2BC811E7-5439-0392-6C1F-4D1DDFDF058E}"/>
              </a:ext>
            </a:extLst>
          </p:cNvPr>
          <p:cNvCxnSpPr>
            <a:cxnSpLocks/>
          </p:cNvCxnSpPr>
          <p:nvPr/>
        </p:nvCxnSpPr>
        <p:spPr>
          <a:xfrm flipV="1">
            <a:off x="2123728" y="2132856"/>
            <a:ext cx="1877868" cy="2625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72A7BB80-3319-3E0D-CD50-03A0D3FF0BC6}"/>
              </a:ext>
            </a:extLst>
          </p:cNvPr>
          <p:cNvCxnSpPr>
            <a:cxnSpLocks/>
          </p:cNvCxnSpPr>
          <p:nvPr/>
        </p:nvCxnSpPr>
        <p:spPr>
          <a:xfrm>
            <a:off x="2255051" y="2607173"/>
            <a:ext cx="1746545" cy="67781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14AD1DDF-A117-6A32-3DAD-9431D22FF133}"/>
              </a:ext>
            </a:extLst>
          </p:cNvPr>
          <p:cNvSpPr txBox="1"/>
          <p:nvPr/>
        </p:nvSpPr>
        <p:spPr>
          <a:xfrm>
            <a:off x="5398659" y="4934058"/>
            <a:ext cx="2304256" cy="338554"/>
          </a:xfrm>
          <a:prstGeom prst="rect">
            <a:avLst/>
          </a:prstGeom>
          <a:solidFill>
            <a:schemeClr val="accent1">
              <a:lumMod val="20000"/>
              <a:lumOff val="80000"/>
            </a:schemeClr>
          </a:solidFill>
          <a:ln>
            <a:solidFill>
              <a:schemeClr val="accent1"/>
            </a:solidFill>
          </a:ln>
        </p:spPr>
        <p:txBody>
          <a:bodyPr wrap="square" rtlCol="0">
            <a:spAutoFit/>
          </a:bodyPr>
          <a:lstStyle/>
          <a:p>
            <a:r>
              <a:rPr lang="en-GB" sz="1600" dirty="0">
                <a:latin typeface="Comic Sans MS" panose="030F0702030302020204" pitchFamily="66" charset="0"/>
              </a:rPr>
              <a:t>Courtesy of M. Krupa</a:t>
            </a:r>
          </a:p>
        </p:txBody>
      </p:sp>
    </p:spTree>
    <p:extLst>
      <p:ext uri="{BB962C8B-B14F-4D97-AF65-F5344CB8AC3E}">
        <p14:creationId xmlns:p14="http://schemas.microsoft.com/office/powerpoint/2010/main" val="23681174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52F9D-05E6-9886-CE5F-5D2254B51171}"/>
              </a:ext>
            </a:extLst>
          </p:cNvPr>
          <p:cNvSpPr>
            <a:spLocks noGrp="1"/>
          </p:cNvSpPr>
          <p:nvPr>
            <p:ph type="title"/>
          </p:nvPr>
        </p:nvSpPr>
        <p:spPr/>
        <p:txBody>
          <a:bodyPr/>
          <a:lstStyle/>
          <a:p>
            <a:r>
              <a:rPr lang="en-US" dirty="0"/>
              <a:t>Signals from button PU before demodulation</a:t>
            </a:r>
          </a:p>
        </p:txBody>
      </p:sp>
      <p:sp>
        <p:nvSpPr>
          <p:cNvPr id="4" name="Footer Placeholder 3">
            <a:extLst>
              <a:ext uri="{FF2B5EF4-FFF2-40B4-BE49-F238E27FC236}">
                <a16:creationId xmlns:a16="http://schemas.microsoft.com/office/drawing/2014/main" id="{CEE41F4E-10CC-9975-7D60-2F5EEDBD05EE}"/>
              </a:ext>
            </a:extLst>
          </p:cNvPr>
          <p:cNvSpPr>
            <a:spLocks noGrp="1"/>
          </p:cNvSpPr>
          <p:nvPr>
            <p:ph type="ftr" sz="quarter" idx="11"/>
          </p:nvPr>
        </p:nvSpPr>
        <p:spPr/>
        <p:txBody>
          <a:bodyPr/>
          <a:lstStyle/>
          <a:p>
            <a:r>
              <a:rPr lang="en-GB" dirty="0"/>
              <a:t>Internal discussion on CC, Aug 3</a:t>
            </a:r>
            <a:r>
              <a:rPr lang="en-GB" baseline="30000" dirty="0"/>
              <a:t>rd</a:t>
            </a:r>
            <a:r>
              <a:rPr lang="en-GB" dirty="0"/>
              <a:t>  2023</a:t>
            </a:r>
          </a:p>
          <a:p>
            <a:r>
              <a:rPr lang="en-GB" dirty="0"/>
              <a:t>Internal discussion on CC, Aug 3</a:t>
            </a:r>
            <a:r>
              <a:rPr lang="en-GB" baseline="30000" dirty="0"/>
              <a:t>rd</a:t>
            </a:r>
            <a:r>
              <a:rPr lang="en-GB" dirty="0"/>
              <a:t>  2023</a:t>
            </a:r>
          </a:p>
          <a:p>
            <a:r>
              <a:rPr lang="en-GB" dirty="0"/>
              <a:t>Internal discussion on CC, Aug 3</a:t>
            </a:r>
            <a:r>
              <a:rPr lang="en-GB" baseline="30000" dirty="0"/>
              <a:t>rd</a:t>
            </a:r>
            <a:r>
              <a:rPr lang="en-GB" dirty="0"/>
              <a:t>  2023</a:t>
            </a:r>
          </a:p>
          <a:p>
            <a:r>
              <a:rPr lang="en-GB" noProof="0" dirty="0"/>
              <a:t>Internal discussion on CC, Aug 3rd  2023</a:t>
            </a:r>
          </a:p>
          <a:p>
            <a:r>
              <a:rPr lang="en-GB" dirty="0"/>
              <a:t>Internal discussion on CC, Aug 3</a:t>
            </a:r>
            <a:r>
              <a:rPr lang="en-GB" baseline="30000" dirty="0"/>
              <a:t>rd</a:t>
            </a:r>
            <a:r>
              <a:rPr lang="en-GB" dirty="0"/>
              <a:t>  2023</a:t>
            </a:r>
          </a:p>
          <a:p>
            <a:r>
              <a:rPr lang="en-GB" noProof="0" dirty="0"/>
              <a:t>Internal discussion on CC, Aug 3rd  2023</a:t>
            </a:r>
          </a:p>
        </p:txBody>
      </p:sp>
      <p:sp>
        <p:nvSpPr>
          <p:cNvPr id="5" name="Slide Number Placeholder 4">
            <a:extLst>
              <a:ext uri="{FF2B5EF4-FFF2-40B4-BE49-F238E27FC236}">
                <a16:creationId xmlns:a16="http://schemas.microsoft.com/office/drawing/2014/main" id="{20390075-8940-1FC5-E1FB-020DF7AF1228}"/>
              </a:ext>
            </a:extLst>
          </p:cNvPr>
          <p:cNvSpPr>
            <a:spLocks noGrp="1"/>
          </p:cNvSpPr>
          <p:nvPr>
            <p:ph type="sldNum" sz="quarter" idx="12"/>
          </p:nvPr>
        </p:nvSpPr>
        <p:spPr/>
        <p:txBody>
          <a:bodyPr/>
          <a:lstStyle/>
          <a:p>
            <a:fld id="{BFDCA1C4-9514-7B4F-976F-D92F7E296653}" type="slidenum">
              <a:rPr lang="fr-FR" smtClean="0"/>
              <a:pPr/>
              <a:t>27</a:t>
            </a:fld>
            <a:endParaRPr lang="fr-FR"/>
          </a:p>
        </p:txBody>
      </p:sp>
      <p:pic>
        <p:nvPicPr>
          <p:cNvPr id="9" name="Picture 8">
            <a:extLst>
              <a:ext uri="{FF2B5EF4-FFF2-40B4-BE49-F238E27FC236}">
                <a16:creationId xmlns:a16="http://schemas.microsoft.com/office/drawing/2014/main" id="{6AE5AC5D-FD78-B05B-7BAA-345931F6C1F8}"/>
              </a:ext>
            </a:extLst>
          </p:cNvPr>
          <p:cNvPicPr>
            <a:picLocks noChangeAspect="1"/>
          </p:cNvPicPr>
          <p:nvPr/>
        </p:nvPicPr>
        <p:blipFill>
          <a:blip r:embed="rId2"/>
          <a:stretch>
            <a:fillRect/>
          </a:stretch>
        </p:blipFill>
        <p:spPr>
          <a:xfrm>
            <a:off x="652133" y="1628800"/>
            <a:ext cx="3743255" cy="2225156"/>
          </a:xfrm>
          <a:prstGeom prst="rect">
            <a:avLst/>
          </a:prstGeom>
        </p:spPr>
      </p:pic>
      <p:sp>
        <p:nvSpPr>
          <p:cNvPr id="10" name="TextBox 9">
            <a:extLst>
              <a:ext uri="{FF2B5EF4-FFF2-40B4-BE49-F238E27FC236}">
                <a16:creationId xmlns:a16="http://schemas.microsoft.com/office/drawing/2014/main" id="{1C44FF42-2690-06C2-B973-2C4A1618F8FE}"/>
              </a:ext>
            </a:extLst>
          </p:cNvPr>
          <p:cNvSpPr txBox="1"/>
          <p:nvPr/>
        </p:nvSpPr>
        <p:spPr>
          <a:xfrm>
            <a:off x="1835696" y="2187028"/>
            <a:ext cx="2736304" cy="276999"/>
          </a:xfrm>
          <a:prstGeom prst="rect">
            <a:avLst/>
          </a:prstGeom>
          <a:solidFill>
            <a:schemeClr val="accent1">
              <a:lumMod val="20000"/>
              <a:lumOff val="80000"/>
            </a:schemeClr>
          </a:solidFill>
          <a:ln>
            <a:solidFill>
              <a:schemeClr val="accent1"/>
            </a:solidFill>
          </a:ln>
        </p:spPr>
        <p:txBody>
          <a:bodyPr wrap="square" rtlCol="0">
            <a:spAutoFit/>
          </a:bodyPr>
          <a:lstStyle/>
          <a:p>
            <a:r>
              <a:rPr lang="en-GB" sz="1200" dirty="0">
                <a:latin typeface="Comic Sans MS" panose="030F0702030302020204" pitchFamily="66" charset="0"/>
              </a:rPr>
              <a:t>PU signal. Common mode. ~35 </a:t>
            </a:r>
            <a:r>
              <a:rPr lang="en-GB" sz="1200" dirty="0" err="1">
                <a:latin typeface="Comic Sans MS" panose="030F0702030302020204" pitchFamily="66" charset="0"/>
              </a:rPr>
              <a:t>Vpk</a:t>
            </a:r>
            <a:endParaRPr lang="en-GB" sz="1200" dirty="0">
              <a:latin typeface="Comic Sans MS" panose="030F0702030302020204" pitchFamily="66" charset="0"/>
            </a:endParaRPr>
          </a:p>
        </p:txBody>
      </p:sp>
      <p:pic>
        <p:nvPicPr>
          <p:cNvPr id="12" name="Picture 11">
            <a:extLst>
              <a:ext uri="{FF2B5EF4-FFF2-40B4-BE49-F238E27FC236}">
                <a16:creationId xmlns:a16="http://schemas.microsoft.com/office/drawing/2014/main" id="{9F532386-D729-2722-1C8D-44ED2499F869}"/>
              </a:ext>
            </a:extLst>
          </p:cNvPr>
          <p:cNvPicPr>
            <a:picLocks noChangeAspect="1"/>
          </p:cNvPicPr>
          <p:nvPr/>
        </p:nvPicPr>
        <p:blipFill>
          <a:blip r:embed="rId3"/>
          <a:stretch>
            <a:fillRect/>
          </a:stretch>
        </p:blipFill>
        <p:spPr>
          <a:xfrm>
            <a:off x="4716016" y="1394970"/>
            <a:ext cx="4136612" cy="2458986"/>
          </a:xfrm>
          <a:prstGeom prst="rect">
            <a:avLst/>
          </a:prstGeom>
        </p:spPr>
      </p:pic>
      <p:sp>
        <p:nvSpPr>
          <p:cNvPr id="14" name="TextBox 13">
            <a:extLst>
              <a:ext uri="{FF2B5EF4-FFF2-40B4-BE49-F238E27FC236}">
                <a16:creationId xmlns:a16="http://schemas.microsoft.com/office/drawing/2014/main" id="{C2CBBF6B-0C0E-75A5-1180-479F58E753DE}"/>
              </a:ext>
            </a:extLst>
          </p:cNvPr>
          <p:cNvSpPr txBox="1"/>
          <p:nvPr/>
        </p:nvSpPr>
        <p:spPr>
          <a:xfrm>
            <a:off x="5950496" y="2094696"/>
            <a:ext cx="2736304" cy="461665"/>
          </a:xfrm>
          <a:prstGeom prst="rect">
            <a:avLst/>
          </a:prstGeom>
          <a:solidFill>
            <a:schemeClr val="accent1">
              <a:lumMod val="20000"/>
              <a:lumOff val="80000"/>
            </a:schemeClr>
          </a:solidFill>
          <a:ln>
            <a:solidFill>
              <a:schemeClr val="accent1"/>
            </a:solidFill>
          </a:ln>
        </p:spPr>
        <p:txBody>
          <a:bodyPr wrap="square" rtlCol="0">
            <a:spAutoFit/>
          </a:bodyPr>
          <a:lstStyle/>
          <a:p>
            <a:r>
              <a:rPr lang="en-GB" sz="1200" dirty="0">
                <a:latin typeface="Comic Sans MS" panose="030F0702030302020204" pitchFamily="66" charset="0"/>
              </a:rPr>
              <a:t>PU signal. Differential mode 0 for 5.3 um displacement. ~9 </a:t>
            </a:r>
            <a:r>
              <a:rPr lang="en-GB" sz="1200" dirty="0" err="1">
                <a:latin typeface="Comic Sans MS" panose="030F0702030302020204" pitchFamily="66" charset="0"/>
              </a:rPr>
              <a:t>mVpk</a:t>
            </a:r>
            <a:endParaRPr lang="en-GB" sz="1200" dirty="0">
              <a:latin typeface="Comic Sans MS" panose="030F0702030302020204" pitchFamily="66" charset="0"/>
            </a:endParaRPr>
          </a:p>
        </p:txBody>
      </p:sp>
      <p:pic>
        <p:nvPicPr>
          <p:cNvPr id="16" name="Picture 15">
            <a:extLst>
              <a:ext uri="{FF2B5EF4-FFF2-40B4-BE49-F238E27FC236}">
                <a16:creationId xmlns:a16="http://schemas.microsoft.com/office/drawing/2014/main" id="{B58E3FA4-29FB-4B67-E7FF-DE02E6CDB48D}"/>
              </a:ext>
            </a:extLst>
          </p:cNvPr>
          <p:cNvPicPr>
            <a:picLocks noChangeAspect="1"/>
          </p:cNvPicPr>
          <p:nvPr/>
        </p:nvPicPr>
        <p:blipFill>
          <a:blip r:embed="rId4"/>
          <a:stretch>
            <a:fillRect/>
          </a:stretch>
        </p:blipFill>
        <p:spPr>
          <a:xfrm>
            <a:off x="4699610" y="3818776"/>
            <a:ext cx="4573042" cy="2718419"/>
          </a:xfrm>
          <a:prstGeom prst="rect">
            <a:avLst/>
          </a:prstGeom>
        </p:spPr>
      </p:pic>
      <p:sp>
        <p:nvSpPr>
          <p:cNvPr id="17" name="TextBox 16">
            <a:extLst>
              <a:ext uri="{FF2B5EF4-FFF2-40B4-BE49-F238E27FC236}">
                <a16:creationId xmlns:a16="http://schemas.microsoft.com/office/drawing/2014/main" id="{1AC4DD37-BE17-9539-D263-50471CB3AF09}"/>
              </a:ext>
            </a:extLst>
          </p:cNvPr>
          <p:cNvSpPr txBox="1"/>
          <p:nvPr/>
        </p:nvSpPr>
        <p:spPr>
          <a:xfrm>
            <a:off x="5976958" y="4519266"/>
            <a:ext cx="2736304" cy="461665"/>
          </a:xfrm>
          <a:prstGeom prst="rect">
            <a:avLst/>
          </a:prstGeom>
          <a:solidFill>
            <a:schemeClr val="accent1">
              <a:lumMod val="20000"/>
              <a:lumOff val="80000"/>
            </a:schemeClr>
          </a:solidFill>
          <a:ln>
            <a:solidFill>
              <a:schemeClr val="accent1"/>
            </a:solidFill>
          </a:ln>
        </p:spPr>
        <p:txBody>
          <a:bodyPr wrap="square" rtlCol="0">
            <a:spAutoFit/>
          </a:bodyPr>
          <a:lstStyle/>
          <a:p>
            <a:r>
              <a:rPr lang="en-GB" sz="1200" dirty="0">
                <a:latin typeface="Comic Sans MS" panose="030F0702030302020204" pitchFamily="66" charset="0"/>
              </a:rPr>
              <a:t>PU signal. Differential mode 1 for 55 urad tilt. ~7 </a:t>
            </a:r>
            <a:r>
              <a:rPr lang="en-GB" sz="1200" dirty="0" err="1">
                <a:latin typeface="Comic Sans MS" panose="030F0702030302020204" pitchFamily="66" charset="0"/>
              </a:rPr>
              <a:t>mVpk</a:t>
            </a:r>
            <a:endParaRPr lang="en-GB" sz="1200" dirty="0">
              <a:latin typeface="Comic Sans MS" panose="030F0702030302020204" pitchFamily="66" charset="0"/>
            </a:endParaRPr>
          </a:p>
        </p:txBody>
      </p:sp>
      <p:sp>
        <p:nvSpPr>
          <p:cNvPr id="18" name="Content Placeholder 2">
            <a:extLst>
              <a:ext uri="{FF2B5EF4-FFF2-40B4-BE49-F238E27FC236}">
                <a16:creationId xmlns:a16="http://schemas.microsoft.com/office/drawing/2014/main" id="{F864A105-E09A-C1A8-7C9F-2CB0C53B73D8}"/>
              </a:ext>
            </a:extLst>
          </p:cNvPr>
          <p:cNvSpPr txBox="1">
            <a:spLocks/>
          </p:cNvSpPr>
          <p:nvPr/>
        </p:nvSpPr>
        <p:spPr>
          <a:xfrm>
            <a:off x="407108" y="3991413"/>
            <a:ext cx="4339569" cy="2167430"/>
          </a:xfrm>
          <a:prstGeom prst="rect">
            <a:avLst/>
          </a:prstGeom>
        </p:spPr>
        <p:txBody>
          <a:bodyPr vert="horz" lIns="0" tIns="0" rIns="0" bIns="0" rtlCol="0">
            <a:normAutofit fontScale="85000"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Single bunch, 1.05 ns, 2.3e11 ppb</a:t>
            </a:r>
          </a:p>
          <a:p>
            <a:r>
              <a:rPr lang="en-US" sz="1800" dirty="0"/>
              <a:t>For the required resolution (5.3 um and 55 urad) the </a:t>
            </a:r>
            <a:r>
              <a:rPr lang="en-US" sz="1800" dirty="0">
                <a:solidFill>
                  <a:srgbClr val="0070C0"/>
                </a:solidFill>
              </a:rPr>
              <a:t>mode 0 and 1 signals have similar peak amplitude</a:t>
            </a:r>
            <a:r>
              <a:rPr lang="en-US" sz="1800" dirty="0"/>
              <a:t>. Good</a:t>
            </a:r>
          </a:p>
          <a:p>
            <a:r>
              <a:rPr lang="en-US" sz="1800" dirty="0"/>
              <a:t>But they are </a:t>
            </a:r>
            <a:r>
              <a:rPr lang="en-US" sz="1800" b="1" dirty="0">
                <a:solidFill>
                  <a:srgbClr val="0070C0"/>
                </a:solidFill>
              </a:rPr>
              <a:t>4000-5000</a:t>
            </a:r>
            <a:r>
              <a:rPr lang="en-US" sz="1800" dirty="0">
                <a:solidFill>
                  <a:srgbClr val="0070C0"/>
                </a:solidFill>
              </a:rPr>
              <a:t> below common mode</a:t>
            </a:r>
          </a:p>
          <a:p>
            <a:r>
              <a:rPr lang="en-US" sz="1800" dirty="0"/>
              <a:t>Assuming 20 dB rejection from delta hybrid (can we get more?) we would still have </a:t>
            </a:r>
            <a:r>
              <a:rPr lang="en-US" sz="1800" dirty="0">
                <a:solidFill>
                  <a:srgbClr val="0070C0"/>
                </a:solidFill>
              </a:rPr>
              <a:t>common mode </a:t>
            </a:r>
            <a:r>
              <a:rPr lang="en-US" sz="1800" b="1" dirty="0">
                <a:solidFill>
                  <a:srgbClr val="0070C0"/>
                </a:solidFill>
              </a:rPr>
              <a:t>400-500</a:t>
            </a:r>
            <a:r>
              <a:rPr lang="en-US" sz="1800" dirty="0">
                <a:solidFill>
                  <a:srgbClr val="0070C0"/>
                </a:solidFill>
              </a:rPr>
              <a:t> times larger than mode 0 or 1 measurements</a:t>
            </a:r>
          </a:p>
          <a:p>
            <a:endParaRPr lang="en-US" sz="1800" dirty="0"/>
          </a:p>
        </p:txBody>
      </p:sp>
    </p:spTree>
    <p:extLst>
      <p:ext uri="{BB962C8B-B14F-4D97-AF65-F5344CB8AC3E}">
        <p14:creationId xmlns:p14="http://schemas.microsoft.com/office/powerpoint/2010/main" val="18579274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52F9D-05E6-9886-CE5F-5D2254B51171}"/>
              </a:ext>
            </a:extLst>
          </p:cNvPr>
          <p:cNvSpPr>
            <a:spLocks noGrp="1"/>
          </p:cNvSpPr>
          <p:nvPr>
            <p:ph type="title"/>
          </p:nvPr>
        </p:nvSpPr>
        <p:spPr>
          <a:xfrm>
            <a:off x="612000" y="123759"/>
            <a:ext cx="7920000" cy="720000"/>
          </a:xfrm>
        </p:spPr>
        <p:txBody>
          <a:bodyPr/>
          <a:lstStyle/>
          <a:p>
            <a:r>
              <a:rPr lang="en-US" dirty="0"/>
              <a:t>Signals from button PU after 400 MHz BPF</a:t>
            </a:r>
          </a:p>
        </p:txBody>
      </p:sp>
      <p:sp>
        <p:nvSpPr>
          <p:cNvPr id="4" name="Footer Placeholder 3">
            <a:extLst>
              <a:ext uri="{FF2B5EF4-FFF2-40B4-BE49-F238E27FC236}">
                <a16:creationId xmlns:a16="http://schemas.microsoft.com/office/drawing/2014/main" id="{CEE41F4E-10CC-9975-7D60-2F5EEDBD05EE}"/>
              </a:ext>
            </a:extLst>
          </p:cNvPr>
          <p:cNvSpPr>
            <a:spLocks noGrp="1"/>
          </p:cNvSpPr>
          <p:nvPr>
            <p:ph type="ftr" sz="quarter" idx="11"/>
          </p:nvPr>
        </p:nvSpPr>
        <p:spPr/>
        <p:txBody>
          <a:bodyPr/>
          <a:lstStyle/>
          <a:p>
            <a:r>
              <a:rPr lang="en-GB" dirty="0"/>
              <a:t>Internal discussion on CC, Aug 3</a:t>
            </a:r>
            <a:r>
              <a:rPr lang="en-GB" baseline="30000" dirty="0"/>
              <a:t>rd</a:t>
            </a:r>
            <a:r>
              <a:rPr lang="en-GB" dirty="0"/>
              <a:t>  2023</a:t>
            </a:r>
          </a:p>
        </p:txBody>
      </p:sp>
      <p:sp>
        <p:nvSpPr>
          <p:cNvPr id="5" name="Slide Number Placeholder 4">
            <a:extLst>
              <a:ext uri="{FF2B5EF4-FFF2-40B4-BE49-F238E27FC236}">
                <a16:creationId xmlns:a16="http://schemas.microsoft.com/office/drawing/2014/main" id="{20390075-8940-1FC5-E1FB-020DF7AF1228}"/>
              </a:ext>
            </a:extLst>
          </p:cNvPr>
          <p:cNvSpPr>
            <a:spLocks noGrp="1"/>
          </p:cNvSpPr>
          <p:nvPr>
            <p:ph type="sldNum" sz="quarter" idx="12"/>
          </p:nvPr>
        </p:nvSpPr>
        <p:spPr/>
        <p:txBody>
          <a:bodyPr/>
          <a:lstStyle/>
          <a:p>
            <a:fld id="{BFDCA1C4-9514-7B4F-976F-D92F7E296653}" type="slidenum">
              <a:rPr lang="fr-FR" smtClean="0"/>
              <a:pPr/>
              <a:t>28</a:t>
            </a:fld>
            <a:endParaRPr lang="fr-FR"/>
          </a:p>
        </p:txBody>
      </p:sp>
      <p:sp>
        <p:nvSpPr>
          <p:cNvPr id="10" name="TextBox 9">
            <a:extLst>
              <a:ext uri="{FF2B5EF4-FFF2-40B4-BE49-F238E27FC236}">
                <a16:creationId xmlns:a16="http://schemas.microsoft.com/office/drawing/2014/main" id="{1C44FF42-2690-06C2-B973-2C4A1618F8FE}"/>
              </a:ext>
            </a:extLst>
          </p:cNvPr>
          <p:cNvSpPr txBox="1"/>
          <p:nvPr/>
        </p:nvSpPr>
        <p:spPr>
          <a:xfrm>
            <a:off x="808011" y="3114488"/>
            <a:ext cx="2989379" cy="276999"/>
          </a:xfrm>
          <a:prstGeom prst="rect">
            <a:avLst/>
          </a:prstGeom>
          <a:solidFill>
            <a:schemeClr val="accent1">
              <a:lumMod val="20000"/>
              <a:lumOff val="80000"/>
            </a:schemeClr>
          </a:solidFill>
          <a:ln>
            <a:solidFill>
              <a:schemeClr val="accent1"/>
            </a:solidFill>
          </a:ln>
        </p:spPr>
        <p:txBody>
          <a:bodyPr wrap="square" rtlCol="0">
            <a:spAutoFit/>
          </a:bodyPr>
          <a:lstStyle/>
          <a:p>
            <a:r>
              <a:rPr lang="en-GB" sz="1200" dirty="0">
                <a:latin typeface="Comic Sans MS" panose="030F0702030302020204" pitchFamily="66" charset="0"/>
              </a:rPr>
              <a:t>Common mode. ~5 </a:t>
            </a:r>
            <a:r>
              <a:rPr lang="en-GB" sz="1200" dirty="0" err="1">
                <a:latin typeface="Comic Sans MS" panose="030F0702030302020204" pitchFamily="66" charset="0"/>
              </a:rPr>
              <a:t>Vpkpk</a:t>
            </a:r>
            <a:r>
              <a:rPr lang="en-GB" sz="1200" dirty="0">
                <a:latin typeface="Comic Sans MS" panose="030F0702030302020204" pitchFamily="66" charset="0"/>
              </a:rPr>
              <a:t> (blue). </a:t>
            </a:r>
          </a:p>
        </p:txBody>
      </p:sp>
      <p:sp>
        <p:nvSpPr>
          <p:cNvPr id="14" name="TextBox 13">
            <a:extLst>
              <a:ext uri="{FF2B5EF4-FFF2-40B4-BE49-F238E27FC236}">
                <a16:creationId xmlns:a16="http://schemas.microsoft.com/office/drawing/2014/main" id="{C2CBBF6B-0C0E-75A5-1180-479F58E753DE}"/>
              </a:ext>
            </a:extLst>
          </p:cNvPr>
          <p:cNvSpPr txBox="1"/>
          <p:nvPr/>
        </p:nvSpPr>
        <p:spPr>
          <a:xfrm>
            <a:off x="5508104" y="3110439"/>
            <a:ext cx="3205158" cy="461665"/>
          </a:xfrm>
          <a:prstGeom prst="rect">
            <a:avLst/>
          </a:prstGeom>
          <a:solidFill>
            <a:schemeClr val="accent1">
              <a:lumMod val="20000"/>
              <a:lumOff val="80000"/>
            </a:schemeClr>
          </a:solidFill>
          <a:ln>
            <a:solidFill>
              <a:schemeClr val="accent1"/>
            </a:solidFill>
          </a:ln>
        </p:spPr>
        <p:txBody>
          <a:bodyPr wrap="square" rtlCol="0">
            <a:spAutoFit/>
          </a:bodyPr>
          <a:lstStyle/>
          <a:p>
            <a:r>
              <a:rPr lang="en-GB" sz="1200" dirty="0">
                <a:latin typeface="Comic Sans MS" panose="030F0702030302020204" pitchFamily="66" charset="0"/>
              </a:rPr>
              <a:t>Differential mode 0 for 5.3 um displacement. ~1.3 </a:t>
            </a:r>
            <a:r>
              <a:rPr lang="en-GB" sz="1200" dirty="0" err="1">
                <a:latin typeface="Comic Sans MS" panose="030F0702030302020204" pitchFamily="66" charset="0"/>
              </a:rPr>
              <a:t>mVpkpk</a:t>
            </a:r>
            <a:endParaRPr lang="en-GB" sz="1200" dirty="0">
              <a:latin typeface="Comic Sans MS" panose="030F0702030302020204" pitchFamily="66" charset="0"/>
            </a:endParaRPr>
          </a:p>
        </p:txBody>
      </p:sp>
      <p:sp>
        <p:nvSpPr>
          <p:cNvPr id="17" name="TextBox 16">
            <a:extLst>
              <a:ext uri="{FF2B5EF4-FFF2-40B4-BE49-F238E27FC236}">
                <a16:creationId xmlns:a16="http://schemas.microsoft.com/office/drawing/2014/main" id="{1AC4DD37-BE17-9539-D263-50471CB3AF09}"/>
              </a:ext>
            </a:extLst>
          </p:cNvPr>
          <p:cNvSpPr txBox="1"/>
          <p:nvPr/>
        </p:nvSpPr>
        <p:spPr>
          <a:xfrm>
            <a:off x="5599685" y="6001277"/>
            <a:ext cx="2736304" cy="461665"/>
          </a:xfrm>
          <a:prstGeom prst="rect">
            <a:avLst/>
          </a:prstGeom>
          <a:solidFill>
            <a:schemeClr val="accent1">
              <a:lumMod val="20000"/>
              <a:lumOff val="80000"/>
            </a:schemeClr>
          </a:solidFill>
          <a:ln>
            <a:solidFill>
              <a:schemeClr val="accent1"/>
            </a:solidFill>
          </a:ln>
        </p:spPr>
        <p:txBody>
          <a:bodyPr wrap="square" rtlCol="0">
            <a:spAutoFit/>
          </a:bodyPr>
          <a:lstStyle/>
          <a:p>
            <a:r>
              <a:rPr lang="en-GB" sz="1200" dirty="0">
                <a:latin typeface="Comic Sans MS" panose="030F0702030302020204" pitchFamily="66" charset="0"/>
              </a:rPr>
              <a:t>Differential mode 1 for 55 urad tilt. ~1.1 </a:t>
            </a:r>
            <a:r>
              <a:rPr lang="en-GB" sz="1200" dirty="0" err="1">
                <a:latin typeface="Comic Sans MS" panose="030F0702030302020204" pitchFamily="66" charset="0"/>
              </a:rPr>
              <a:t>mVpkpk</a:t>
            </a:r>
            <a:endParaRPr lang="en-GB" sz="1200" dirty="0">
              <a:latin typeface="Comic Sans MS" panose="030F0702030302020204" pitchFamily="66" charset="0"/>
            </a:endParaRPr>
          </a:p>
        </p:txBody>
      </p:sp>
      <p:sp>
        <p:nvSpPr>
          <p:cNvPr id="18" name="Content Placeholder 2">
            <a:extLst>
              <a:ext uri="{FF2B5EF4-FFF2-40B4-BE49-F238E27FC236}">
                <a16:creationId xmlns:a16="http://schemas.microsoft.com/office/drawing/2014/main" id="{F864A105-E09A-C1A8-7C9F-2CB0C53B73D8}"/>
              </a:ext>
            </a:extLst>
          </p:cNvPr>
          <p:cNvSpPr txBox="1">
            <a:spLocks/>
          </p:cNvSpPr>
          <p:nvPr/>
        </p:nvSpPr>
        <p:spPr>
          <a:xfrm>
            <a:off x="272222" y="3582643"/>
            <a:ext cx="4573042" cy="2448681"/>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Again, for the required resolution (5.3 </a:t>
            </a:r>
            <a:r>
              <a:rPr lang="en-US" sz="1800" dirty="0">
                <a:latin typeface="Symbol" panose="05050102010706020507" pitchFamily="18" charset="2"/>
              </a:rPr>
              <a:t>m</a:t>
            </a:r>
            <a:r>
              <a:rPr lang="en-US" sz="1800" dirty="0"/>
              <a:t>m and 55 </a:t>
            </a:r>
            <a:r>
              <a:rPr lang="en-US" sz="1800" dirty="0" err="1">
                <a:latin typeface="Symbol" panose="05050102010706020507" pitchFamily="18" charset="2"/>
              </a:rPr>
              <a:t>m</a:t>
            </a:r>
            <a:r>
              <a:rPr lang="en-US" sz="1800" dirty="0" err="1"/>
              <a:t>rad</a:t>
            </a:r>
            <a:r>
              <a:rPr lang="en-US" sz="1800" dirty="0"/>
              <a:t>) the mode 0 and 1 signals have </a:t>
            </a:r>
            <a:r>
              <a:rPr lang="en-US" sz="1800" dirty="0">
                <a:solidFill>
                  <a:srgbClr val="0070C0"/>
                </a:solidFill>
              </a:rPr>
              <a:t>similar 400 MHz component</a:t>
            </a:r>
            <a:r>
              <a:rPr lang="en-US" sz="1800" dirty="0"/>
              <a:t>. Good</a:t>
            </a:r>
          </a:p>
          <a:p>
            <a:r>
              <a:rPr lang="en-US" sz="1800" dirty="0"/>
              <a:t>But they are still </a:t>
            </a:r>
            <a:r>
              <a:rPr lang="en-US" sz="1800" dirty="0">
                <a:solidFill>
                  <a:srgbClr val="0070C0"/>
                </a:solidFill>
              </a:rPr>
              <a:t>4000-5000 below common mode</a:t>
            </a:r>
          </a:p>
          <a:p>
            <a:r>
              <a:rPr lang="en-US" sz="1800" dirty="0"/>
              <a:t>Note that the mode 0 and mode 1 signals, after 400 MHz BPF, are </a:t>
            </a:r>
            <a:r>
              <a:rPr lang="en-US" sz="1800" dirty="0">
                <a:solidFill>
                  <a:srgbClr val="0070C0"/>
                </a:solidFill>
              </a:rPr>
              <a:t>indeed in quadrature.</a:t>
            </a:r>
          </a:p>
        </p:txBody>
      </p:sp>
      <p:pic>
        <p:nvPicPr>
          <p:cNvPr id="15" name="Picture 14">
            <a:extLst>
              <a:ext uri="{FF2B5EF4-FFF2-40B4-BE49-F238E27FC236}">
                <a16:creationId xmlns:a16="http://schemas.microsoft.com/office/drawing/2014/main" id="{106EEBEC-D5F8-0517-38E1-379097D0C017}"/>
              </a:ext>
            </a:extLst>
          </p:cNvPr>
          <p:cNvPicPr>
            <a:picLocks noChangeAspect="1"/>
          </p:cNvPicPr>
          <p:nvPr/>
        </p:nvPicPr>
        <p:blipFill>
          <a:blip r:embed="rId2"/>
          <a:stretch>
            <a:fillRect/>
          </a:stretch>
        </p:blipFill>
        <p:spPr>
          <a:xfrm>
            <a:off x="612000" y="699157"/>
            <a:ext cx="3705565" cy="2357151"/>
          </a:xfrm>
          <a:prstGeom prst="rect">
            <a:avLst/>
          </a:prstGeom>
        </p:spPr>
      </p:pic>
      <p:pic>
        <p:nvPicPr>
          <p:cNvPr id="20" name="Picture 19">
            <a:extLst>
              <a:ext uri="{FF2B5EF4-FFF2-40B4-BE49-F238E27FC236}">
                <a16:creationId xmlns:a16="http://schemas.microsoft.com/office/drawing/2014/main" id="{CCD23038-924B-889F-0A45-2032B7428240}"/>
              </a:ext>
            </a:extLst>
          </p:cNvPr>
          <p:cNvPicPr>
            <a:picLocks noChangeAspect="1"/>
          </p:cNvPicPr>
          <p:nvPr/>
        </p:nvPicPr>
        <p:blipFill>
          <a:blip r:embed="rId3"/>
          <a:stretch>
            <a:fillRect/>
          </a:stretch>
        </p:blipFill>
        <p:spPr>
          <a:xfrm>
            <a:off x="5094937" y="681266"/>
            <a:ext cx="3905899" cy="2343539"/>
          </a:xfrm>
          <a:prstGeom prst="rect">
            <a:avLst/>
          </a:prstGeom>
        </p:spPr>
      </p:pic>
      <p:pic>
        <p:nvPicPr>
          <p:cNvPr id="24" name="Picture 23">
            <a:extLst>
              <a:ext uri="{FF2B5EF4-FFF2-40B4-BE49-F238E27FC236}">
                <a16:creationId xmlns:a16="http://schemas.microsoft.com/office/drawing/2014/main" id="{FE0E4658-1E71-C2BB-DE2E-0F01463DA534}"/>
              </a:ext>
            </a:extLst>
          </p:cNvPr>
          <p:cNvPicPr>
            <a:picLocks noChangeAspect="1"/>
          </p:cNvPicPr>
          <p:nvPr/>
        </p:nvPicPr>
        <p:blipFill>
          <a:blip r:embed="rId4"/>
          <a:stretch>
            <a:fillRect/>
          </a:stretch>
        </p:blipFill>
        <p:spPr>
          <a:xfrm>
            <a:off x="5140901" y="3657738"/>
            <a:ext cx="3905899" cy="2343539"/>
          </a:xfrm>
          <a:prstGeom prst="rect">
            <a:avLst/>
          </a:prstGeom>
        </p:spPr>
      </p:pic>
    </p:spTree>
    <p:extLst>
      <p:ext uri="{BB962C8B-B14F-4D97-AF65-F5344CB8AC3E}">
        <p14:creationId xmlns:p14="http://schemas.microsoft.com/office/powerpoint/2010/main" val="2045508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8A84D-F8F8-9FBB-E757-A90D9463ADAA}"/>
              </a:ext>
            </a:extLst>
          </p:cNvPr>
          <p:cNvSpPr>
            <a:spLocks noGrp="1"/>
          </p:cNvSpPr>
          <p:nvPr>
            <p:ph type="title"/>
          </p:nvPr>
        </p:nvSpPr>
        <p:spPr/>
        <p:txBody>
          <a:bodyPr/>
          <a:lstStyle/>
          <a:p>
            <a:r>
              <a:rPr lang="en-GB" dirty="0"/>
              <a:t>HL-LHC Crab-Cavities underground layout [1]</a:t>
            </a:r>
            <a:endParaRPr lang="en-US" dirty="0"/>
          </a:p>
        </p:txBody>
      </p:sp>
      <p:sp>
        <p:nvSpPr>
          <p:cNvPr id="4" name="Footer Placeholder 3">
            <a:extLst>
              <a:ext uri="{FF2B5EF4-FFF2-40B4-BE49-F238E27FC236}">
                <a16:creationId xmlns:a16="http://schemas.microsoft.com/office/drawing/2014/main" id="{F7484628-4F22-0755-2692-48DDF3BF4F3C}"/>
              </a:ext>
            </a:extLst>
          </p:cNvPr>
          <p:cNvSpPr>
            <a:spLocks noGrp="1"/>
          </p:cNvSpPr>
          <p:nvPr>
            <p:ph type="ftr" sz="quarter" idx="11"/>
          </p:nvPr>
        </p:nvSpPr>
        <p:spPr/>
        <p:txBody>
          <a:bodyPr/>
          <a:lstStyle/>
          <a:p>
            <a:r>
              <a:rPr lang="fr-FR" noProof="0"/>
              <a:t>HL-LHC LLRF Project</a:t>
            </a:r>
            <a:endParaRPr lang="en-GB" noProof="0"/>
          </a:p>
        </p:txBody>
      </p:sp>
      <p:sp>
        <p:nvSpPr>
          <p:cNvPr id="5" name="Slide Number Placeholder 4">
            <a:extLst>
              <a:ext uri="{FF2B5EF4-FFF2-40B4-BE49-F238E27FC236}">
                <a16:creationId xmlns:a16="http://schemas.microsoft.com/office/drawing/2014/main" id="{C0C485CC-FED0-CE9A-37F7-8E9858EDA629}"/>
              </a:ext>
            </a:extLst>
          </p:cNvPr>
          <p:cNvSpPr>
            <a:spLocks noGrp="1"/>
          </p:cNvSpPr>
          <p:nvPr>
            <p:ph type="sldNum" sz="quarter" idx="12"/>
          </p:nvPr>
        </p:nvSpPr>
        <p:spPr/>
        <p:txBody>
          <a:bodyPr/>
          <a:lstStyle/>
          <a:p>
            <a:fld id="{BFDCA1C4-9514-7B4F-976F-D92F7E296653}" type="slidenum">
              <a:rPr lang="fr-FR" smtClean="0"/>
              <a:pPr/>
              <a:t>3</a:t>
            </a:fld>
            <a:endParaRPr lang="fr-FR"/>
          </a:p>
        </p:txBody>
      </p:sp>
      <p:pic>
        <p:nvPicPr>
          <p:cNvPr id="30" name="Picture 29">
            <a:extLst>
              <a:ext uri="{FF2B5EF4-FFF2-40B4-BE49-F238E27FC236}">
                <a16:creationId xmlns:a16="http://schemas.microsoft.com/office/drawing/2014/main" id="{3F4B7791-A580-8283-2ECA-79CEEE4E48A0}"/>
              </a:ext>
            </a:extLst>
          </p:cNvPr>
          <p:cNvPicPr>
            <a:picLocks noChangeAspect="1"/>
          </p:cNvPicPr>
          <p:nvPr/>
        </p:nvPicPr>
        <p:blipFill>
          <a:blip r:embed="rId2"/>
          <a:stretch>
            <a:fillRect/>
          </a:stretch>
        </p:blipFill>
        <p:spPr>
          <a:xfrm>
            <a:off x="1619672" y="1484785"/>
            <a:ext cx="6223906" cy="3680223"/>
          </a:xfrm>
          <a:prstGeom prst="rect">
            <a:avLst/>
          </a:prstGeom>
        </p:spPr>
      </p:pic>
      <p:sp>
        <p:nvSpPr>
          <p:cNvPr id="34" name="TextBox 33">
            <a:extLst>
              <a:ext uri="{FF2B5EF4-FFF2-40B4-BE49-F238E27FC236}">
                <a16:creationId xmlns:a16="http://schemas.microsoft.com/office/drawing/2014/main" id="{E0EFE0D6-7C3F-D8E7-4275-5D184F76CAF4}"/>
              </a:ext>
            </a:extLst>
          </p:cNvPr>
          <p:cNvSpPr txBox="1"/>
          <p:nvPr/>
        </p:nvSpPr>
        <p:spPr>
          <a:xfrm>
            <a:off x="1608596" y="5470669"/>
            <a:ext cx="6768312" cy="369332"/>
          </a:xfrm>
          <a:prstGeom prst="rect">
            <a:avLst/>
          </a:prstGeom>
          <a:noFill/>
        </p:spPr>
        <p:txBody>
          <a:bodyPr wrap="square" rtlCol="0">
            <a:spAutoFit/>
          </a:bodyPr>
          <a:lstStyle/>
          <a:p>
            <a:r>
              <a:rPr lang="fr-CH" dirty="0" err="1">
                <a:solidFill>
                  <a:prstClr val="black">
                    <a:lumMod val="50000"/>
                    <a:lumOff val="50000"/>
                  </a:prstClr>
                </a:solidFill>
                <a:latin typeface="Calibri"/>
              </a:rPr>
              <a:t>Fig</a:t>
            </a:r>
            <a:r>
              <a:rPr lang="fr-CH" dirty="0">
                <a:solidFill>
                  <a:prstClr val="black">
                    <a:lumMod val="50000"/>
                    <a:lumOff val="50000"/>
                  </a:prstClr>
                </a:solidFill>
                <a:latin typeface="Calibri"/>
              </a:rPr>
              <a:t> – HL-LHC point 1 or 5 underground </a:t>
            </a:r>
            <a:r>
              <a:rPr lang="fr-CH" dirty="0" err="1">
                <a:solidFill>
                  <a:prstClr val="black">
                    <a:lumMod val="50000"/>
                    <a:lumOff val="50000"/>
                  </a:prstClr>
                </a:solidFill>
                <a:latin typeface="Calibri"/>
              </a:rPr>
              <a:t>layout</a:t>
            </a:r>
            <a:r>
              <a:rPr lang="fr-CH" dirty="0">
                <a:solidFill>
                  <a:prstClr val="black">
                    <a:lumMod val="50000"/>
                    <a:lumOff val="50000"/>
                  </a:prstClr>
                </a:solidFill>
                <a:latin typeface="Calibri"/>
              </a:rPr>
              <a:t> (Top </a:t>
            </a:r>
            <a:r>
              <a:rPr lang="fr-CH" dirty="0" err="1">
                <a:solidFill>
                  <a:prstClr val="black">
                    <a:lumMod val="50000"/>
                    <a:lumOff val="50000"/>
                  </a:prstClr>
                </a:solidFill>
                <a:latin typeface="Calibri"/>
              </a:rPr>
              <a:t>view</a:t>
            </a:r>
            <a:r>
              <a:rPr lang="fr-CH" dirty="0">
                <a:solidFill>
                  <a:prstClr val="black">
                    <a:lumMod val="50000"/>
                    <a:lumOff val="50000"/>
                  </a:prstClr>
                </a:solidFill>
                <a:latin typeface="Calibri"/>
              </a:rPr>
              <a:t>)</a:t>
            </a:r>
          </a:p>
        </p:txBody>
      </p:sp>
      <p:pic>
        <p:nvPicPr>
          <p:cNvPr id="3" name="Picture 2" descr="A machine with a machine in the background&#10;&#10;Description automatically generated with medium confidence">
            <a:extLst>
              <a:ext uri="{FF2B5EF4-FFF2-40B4-BE49-F238E27FC236}">
                <a16:creationId xmlns:a16="http://schemas.microsoft.com/office/drawing/2014/main" id="{D5E89D43-F360-BABC-08A6-826352012ACD}"/>
              </a:ext>
            </a:extLst>
          </p:cNvPr>
          <p:cNvPicPr>
            <a:picLocks noChangeAspect="1"/>
          </p:cNvPicPr>
          <p:nvPr/>
        </p:nvPicPr>
        <p:blipFill rotWithShape="1">
          <a:blip r:embed="rId3"/>
          <a:srcRect l="19849"/>
          <a:stretch/>
        </p:blipFill>
        <p:spPr>
          <a:xfrm>
            <a:off x="7443876" y="2132857"/>
            <a:ext cx="1422924" cy="933719"/>
          </a:xfrm>
          <a:prstGeom prst="rect">
            <a:avLst/>
          </a:prstGeom>
        </p:spPr>
      </p:pic>
      <p:pic>
        <p:nvPicPr>
          <p:cNvPr id="6" name="Image 15">
            <a:extLst>
              <a:ext uri="{FF2B5EF4-FFF2-40B4-BE49-F238E27FC236}">
                <a16:creationId xmlns:a16="http://schemas.microsoft.com/office/drawing/2014/main" id="{E1FA15C8-6C01-23E0-FD36-86A6C2E14C18}"/>
              </a:ext>
            </a:extLst>
          </p:cNvPr>
          <p:cNvPicPr>
            <a:picLocks noChangeAspect="1"/>
          </p:cNvPicPr>
          <p:nvPr/>
        </p:nvPicPr>
        <p:blipFill rotWithShape="1">
          <a:blip r:embed="rId4">
            <a:extLst>
              <a:ext uri="{28A0092B-C50C-407E-A947-70E740481C1C}">
                <a14:useLocalDpi xmlns:a14="http://schemas.microsoft.com/office/drawing/2010/main" val="0"/>
              </a:ext>
            </a:extLst>
          </a:blip>
          <a:srcRect l="25505" t="17060" r="21668" b="13778"/>
          <a:stretch/>
        </p:blipFill>
        <p:spPr>
          <a:xfrm>
            <a:off x="116570" y="3740973"/>
            <a:ext cx="1503102" cy="1157965"/>
          </a:xfrm>
          <a:prstGeom prst="rect">
            <a:avLst/>
          </a:prstGeom>
        </p:spPr>
      </p:pic>
      <p:sp>
        <p:nvSpPr>
          <p:cNvPr id="7" name="TextBox 6">
            <a:extLst>
              <a:ext uri="{FF2B5EF4-FFF2-40B4-BE49-F238E27FC236}">
                <a16:creationId xmlns:a16="http://schemas.microsoft.com/office/drawing/2014/main" id="{D2FF8A04-6C33-6608-E73C-F6A3E79DBE2E}"/>
              </a:ext>
            </a:extLst>
          </p:cNvPr>
          <p:cNvSpPr txBox="1"/>
          <p:nvPr/>
        </p:nvSpPr>
        <p:spPr>
          <a:xfrm>
            <a:off x="7443877" y="3529816"/>
            <a:ext cx="566957" cy="2616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1100" dirty="0"/>
              <a:t>UAX7</a:t>
            </a:r>
            <a:endParaRPr lang="en-GB" sz="1100" dirty="0"/>
          </a:p>
        </p:txBody>
      </p:sp>
      <p:sp>
        <p:nvSpPr>
          <p:cNvPr id="8" name="TextBox 7">
            <a:extLst>
              <a:ext uri="{FF2B5EF4-FFF2-40B4-BE49-F238E27FC236}">
                <a16:creationId xmlns:a16="http://schemas.microsoft.com/office/drawing/2014/main" id="{F3A35228-E65B-7B9A-4F1B-8C9780B25BA1}"/>
              </a:ext>
            </a:extLst>
          </p:cNvPr>
          <p:cNvSpPr txBox="1"/>
          <p:nvPr/>
        </p:nvSpPr>
        <p:spPr>
          <a:xfrm>
            <a:off x="7515408" y="4238958"/>
            <a:ext cx="639930" cy="2616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1100" dirty="0"/>
              <a:t>USX7</a:t>
            </a:r>
            <a:endParaRPr lang="en-GB" sz="1100" dirty="0"/>
          </a:p>
        </p:txBody>
      </p:sp>
      <p:sp>
        <p:nvSpPr>
          <p:cNvPr id="9" name="TextBox 8">
            <a:extLst>
              <a:ext uri="{FF2B5EF4-FFF2-40B4-BE49-F238E27FC236}">
                <a16:creationId xmlns:a16="http://schemas.microsoft.com/office/drawing/2014/main" id="{3B4534E3-8FFB-7236-D9F5-5D473950F813}"/>
              </a:ext>
            </a:extLst>
          </p:cNvPr>
          <p:cNvSpPr txBox="1"/>
          <p:nvPr/>
        </p:nvSpPr>
        <p:spPr>
          <a:xfrm>
            <a:off x="3980456" y="4221208"/>
            <a:ext cx="591544" cy="2616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1100" dirty="0"/>
              <a:t>URX5</a:t>
            </a:r>
            <a:endParaRPr lang="en-GB" sz="1100" dirty="0"/>
          </a:p>
        </p:txBody>
      </p:sp>
      <p:sp>
        <p:nvSpPr>
          <p:cNvPr id="10" name="TextBox 9">
            <a:extLst>
              <a:ext uri="{FF2B5EF4-FFF2-40B4-BE49-F238E27FC236}">
                <a16:creationId xmlns:a16="http://schemas.microsoft.com/office/drawing/2014/main" id="{FAEE3923-C775-2BCA-4424-9078D5869599}"/>
              </a:ext>
            </a:extLst>
          </p:cNvPr>
          <p:cNvSpPr txBox="1"/>
          <p:nvPr/>
        </p:nvSpPr>
        <p:spPr>
          <a:xfrm>
            <a:off x="1817886" y="3533360"/>
            <a:ext cx="566957" cy="2616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1100" dirty="0"/>
              <a:t>UAX3</a:t>
            </a:r>
            <a:endParaRPr lang="en-GB" sz="1100" dirty="0"/>
          </a:p>
        </p:txBody>
      </p:sp>
      <p:sp>
        <p:nvSpPr>
          <p:cNvPr id="11" name="TextBox 10">
            <a:extLst>
              <a:ext uri="{FF2B5EF4-FFF2-40B4-BE49-F238E27FC236}">
                <a16:creationId xmlns:a16="http://schemas.microsoft.com/office/drawing/2014/main" id="{0BFB6EC5-6FF6-7693-51DC-37545CE80C9E}"/>
              </a:ext>
            </a:extLst>
          </p:cNvPr>
          <p:cNvSpPr txBox="1"/>
          <p:nvPr/>
        </p:nvSpPr>
        <p:spPr>
          <a:xfrm>
            <a:off x="3136394" y="3504267"/>
            <a:ext cx="566957" cy="2616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1100" dirty="0"/>
              <a:t>ULX3</a:t>
            </a:r>
            <a:endParaRPr lang="en-GB" sz="1100" dirty="0"/>
          </a:p>
        </p:txBody>
      </p:sp>
      <p:sp>
        <p:nvSpPr>
          <p:cNvPr id="12" name="TextBox 11">
            <a:extLst>
              <a:ext uri="{FF2B5EF4-FFF2-40B4-BE49-F238E27FC236}">
                <a16:creationId xmlns:a16="http://schemas.microsoft.com/office/drawing/2014/main" id="{35B31F64-0485-01C9-9B55-9FDAF964406C}"/>
              </a:ext>
            </a:extLst>
          </p:cNvPr>
          <p:cNvSpPr txBox="1"/>
          <p:nvPr/>
        </p:nvSpPr>
        <p:spPr>
          <a:xfrm>
            <a:off x="5652121" y="3480034"/>
            <a:ext cx="566957" cy="2616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1100" dirty="0"/>
              <a:t>ULX7</a:t>
            </a:r>
            <a:endParaRPr lang="en-GB" sz="1100" dirty="0"/>
          </a:p>
        </p:txBody>
      </p:sp>
      <p:sp>
        <p:nvSpPr>
          <p:cNvPr id="13" name="TextBox 12">
            <a:extLst>
              <a:ext uri="{FF2B5EF4-FFF2-40B4-BE49-F238E27FC236}">
                <a16:creationId xmlns:a16="http://schemas.microsoft.com/office/drawing/2014/main" id="{61309D30-2A31-8FCC-B1AE-9FE068DDEDAD}"/>
              </a:ext>
            </a:extLst>
          </p:cNvPr>
          <p:cNvSpPr txBox="1"/>
          <p:nvPr/>
        </p:nvSpPr>
        <p:spPr>
          <a:xfrm>
            <a:off x="5874563" y="6217850"/>
            <a:ext cx="2263184" cy="276999"/>
          </a:xfrm>
          <a:prstGeom prst="rect">
            <a:avLst/>
          </a:prstGeom>
          <a:noFill/>
        </p:spPr>
        <p:txBody>
          <a:bodyPr wrap="none" rtlCol="0">
            <a:spAutoFit/>
          </a:bodyPr>
          <a:lstStyle/>
          <a:p>
            <a:r>
              <a:rPr lang="en-US" sz="1200" dirty="0"/>
              <a:t>P. Baudrenghien, G. Hagmann</a:t>
            </a:r>
          </a:p>
        </p:txBody>
      </p:sp>
    </p:spTree>
    <p:extLst>
      <p:ext uri="{BB962C8B-B14F-4D97-AF65-F5344CB8AC3E}">
        <p14:creationId xmlns:p14="http://schemas.microsoft.com/office/powerpoint/2010/main" val="4157301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FB973-213D-00B0-050A-1A38B0C6CCCC}"/>
              </a:ext>
            </a:extLst>
          </p:cNvPr>
          <p:cNvSpPr>
            <a:spLocks noGrp="1"/>
          </p:cNvSpPr>
          <p:nvPr>
            <p:ph type="title"/>
          </p:nvPr>
        </p:nvSpPr>
        <p:spPr>
          <a:xfrm>
            <a:off x="742202" y="-27304"/>
            <a:ext cx="7920000" cy="720000"/>
          </a:xfrm>
        </p:spPr>
        <p:txBody>
          <a:bodyPr/>
          <a:lstStyle/>
          <a:p>
            <a:r>
              <a:rPr lang="en-US" dirty="0"/>
              <a:t>Why three pick-ups?</a:t>
            </a:r>
          </a:p>
        </p:txBody>
      </p:sp>
      <p:sp>
        <p:nvSpPr>
          <p:cNvPr id="3" name="Content Placeholder 2">
            <a:extLst>
              <a:ext uri="{FF2B5EF4-FFF2-40B4-BE49-F238E27FC236}">
                <a16:creationId xmlns:a16="http://schemas.microsoft.com/office/drawing/2014/main" id="{792C5292-5D9D-088E-C9B7-4A1E59D838DF}"/>
              </a:ext>
            </a:extLst>
          </p:cNvPr>
          <p:cNvSpPr>
            <a:spLocks noGrp="1"/>
          </p:cNvSpPr>
          <p:nvPr>
            <p:ph idx="1"/>
          </p:nvPr>
        </p:nvSpPr>
        <p:spPr>
          <a:xfrm>
            <a:off x="560018" y="692696"/>
            <a:ext cx="8126782" cy="5544616"/>
          </a:xfrm>
        </p:spPr>
        <p:txBody>
          <a:bodyPr>
            <a:normAutofit fontScale="92500"/>
          </a:bodyPr>
          <a:lstStyle/>
          <a:p>
            <a:r>
              <a:rPr lang="en-US" dirty="0"/>
              <a:t>RF will cover three separate functionalities</a:t>
            </a:r>
          </a:p>
          <a:p>
            <a:pPr lvl="1"/>
            <a:r>
              <a:rPr lang="en-US" dirty="0"/>
              <a:t>Functionality A: crab cavity phasing with beam using a narrow band processing representing a suitable average of the beam</a:t>
            </a:r>
          </a:p>
          <a:p>
            <a:pPr lvl="2"/>
            <a:r>
              <a:rPr lang="en-US" dirty="0"/>
              <a:t>different choices for averaging (bunch-by-bunch acquisition and subsequent digital averaging or narrow band analogue filter)</a:t>
            </a:r>
          </a:p>
          <a:p>
            <a:pPr lvl="2"/>
            <a:r>
              <a:rPr lang="en-US" dirty="0"/>
              <a:t>pair of buttons (sum signal: plane perpendicular to crabbing?)</a:t>
            </a:r>
          </a:p>
          <a:p>
            <a:pPr lvl="1"/>
            <a:r>
              <a:rPr lang="en-US" dirty="0"/>
              <a:t>Functionality B: for removal of direct coupled beam signal from cavity antenna signal</a:t>
            </a:r>
          </a:p>
          <a:p>
            <a:pPr lvl="2"/>
            <a:r>
              <a:rPr lang="en-US" dirty="0"/>
              <a:t>bunch-by-bunch signal needed</a:t>
            </a:r>
          </a:p>
          <a:p>
            <a:pPr lvl="2"/>
            <a:r>
              <a:rPr lang="en-US" dirty="0"/>
              <a:t>choice of cancelling beam signal directly in the analogue domain or in the digital domain with an adaptive technique </a:t>
            </a:r>
          </a:p>
          <a:p>
            <a:pPr lvl="2"/>
            <a:r>
              <a:rPr lang="en-US" dirty="0"/>
              <a:t>needed if still an issue is confirmed following the redesign of the cavity antenna coupler and no other probe available</a:t>
            </a:r>
          </a:p>
          <a:p>
            <a:pPr lvl="2"/>
            <a:r>
              <a:rPr lang="en-US" dirty="0"/>
              <a:t>pair of buttons (sum signal: plane of crabbing, ok?)</a:t>
            </a:r>
          </a:p>
          <a:p>
            <a:pPr lvl="2"/>
            <a:r>
              <a:rPr lang="en-US" dirty="0"/>
              <a:t>foresee dedicated cables if need confirmed  </a:t>
            </a:r>
          </a:p>
        </p:txBody>
      </p:sp>
      <p:sp>
        <p:nvSpPr>
          <p:cNvPr id="4" name="Footer Placeholder 3">
            <a:extLst>
              <a:ext uri="{FF2B5EF4-FFF2-40B4-BE49-F238E27FC236}">
                <a16:creationId xmlns:a16="http://schemas.microsoft.com/office/drawing/2014/main" id="{D91D44C2-BD60-F00B-2836-210C17C134C6}"/>
              </a:ext>
            </a:extLst>
          </p:cNvPr>
          <p:cNvSpPr>
            <a:spLocks noGrp="1"/>
          </p:cNvSpPr>
          <p:nvPr>
            <p:ph type="ftr" sz="quarter" idx="11"/>
          </p:nvPr>
        </p:nvSpPr>
        <p:spPr/>
        <p:txBody>
          <a:bodyPr/>
          <a:lstStyle/>
          <a:p>
            <a:r>
              <a:rPr lang="en-GB" noProof="0"/>
              <a:t>HL-LHC WP2/WP4 meeting</a:t>
            </a:r>
          </a:p>
        </p:txBody>
      </p:sp>
      <p:sp>
        <p:nvSpPr>
          <p:cNvPr id="5" name="Slide Number Placeholder 4">
            <a:extLst>
              <a:ext uri="{FF2B5EF4-FFF2-40B4-BE49-F238E27FC236}">
                <a16:creationId xmlns:a16="http://schemas.microsoft.com/office/drawing/2014/main" id="{8E1C6695-555F-5F97-CDF4-55D94320C806}"/>
              </a:ext>
            </a:extLst>
          </p:cNvPr>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1113634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FB973-213D-00B0-050A-1A38B0C6CCCC}"/>
              </a:ext>
            </a:extLst>
          </p:cNvPr>
          <p:cNvSpPr>
            <a:spLocks noGrp="1"/>
          </p:cNvSpPr>
          <p:nvPr>
            <p:ph type="title"/>
          </p:nvPr>
        </p:nvSpPr>
        <p:spPr>
          <a:xfrm>
            <a:off x="612000" y="128219"/>
            <a:ext cx="7920000" cy="720000"/>
          </a:xfrm>
        </p:spPr>
        <p:txBody>
          <a:bodyPr/>
          <a:lstStyle/>
          <a:p>
            <a:r>
              <a:rPr lang="en-US" dirty="0"/>
              <a:t>Why three pick-ups?</a:t>
            </a:r>
          </a:p>
        </p:txBody>
      </p:sp>
      <p:sp>
        <p:nvSpPr>
          <p:cNvPr id="3" name="Content Placeholder 2">
            <a:extLst>
              <a:ext uri="{FF2B5EF4-FFF2-40B4-BE49-F238E27FC236}">
                <a16:creationId xmlns:a16="http://schemas.microsoft.com/office/drawing/2014/main" id="{792C5292-5D9D-088E-C9B7-4A1E59D838DF}"/>
              </a:ext>
            </a:extLst>
          </p:cNvPr>
          <p:cNvSpPr>
            <a:spLocks noGrp="1"/>
          </p:cNvSpPr>
          <p:nvPr>
            <p:ph idx="1"/>
          </p:nvPr>
        </p:nvSpPr>
        <p:spPr>
          <a:xfrm>
            <a:off x="621682" y="947019"/>
            <a:ext cx="7920000" cy="5326305"/>
          </a:xfrm>
        </p:spPr>
        <p:txBody>
          <a:bodyPr>
            <a:normAutofit/>
          </a:bodyPr>
          <a:lstStyle/>
          <a:p>
            <a:pPr lvl="1"/>
            <a:r>
              <a:rPr lang="en-US" dirty="0"/>
              <a:t>Functionality C: crab cavity noise beam feedback (amplitude and phase) </a:t>
            </a:r>
          </a:p>
          <a:p>
            <a:pPr lvl="2"/>
            <a:r>
              <a:rPr lang="en-US" dirty="0"/>
              <a:t>essential to mitigate effect on the beam of amplitude and phase noise in the crab cavity</a:t>
            </a:r>
          </a:p>
          <a:p>
            <a:pPr lvl="2"/>
            <a:r>
              <a:rPr lang="en-US" dirty="0"/>
              <a:t>bunch-by-bunch signal needed</a:t>
            </a:r>
          </a:p>
          <a:p>
            <a:pPr lvl="2"/>
            <a:r>
              <a:rPr lang="en-US" dirty="0"/>
              <a:t>feedback will act within the bandwidth defined by the cavity with the cavity RF feedback around closed</a:t>
            </a:r>
          </a:p>
          <a:p>
            <a:pPr lvl="2"/>
            <a:r>
              <a:rPr lang="en-US" dirty="0"/>
              <a:t>injection of this feedback signal into the set-point for phase and amplitude </a:t>
            </a:r>
          </a:p>
        </p:txBody>
      </p:sp>
      <p:sp>
        <p:nvSpPr>
          <p:cNvPr id="4" name="Footer Placeholder 3">
            <a:extLst>
              <a:ext uri="{FF2B5EF4-FFF2-40B4-BE49-F238E27FC236}">
                <a16:creationId xmlns:a16="http://schemas.microsoft.com/office/drawing/2014/main" id="{D91D44C2-BD60-F00B-2836-210C17C134C6}"/>
              </a:ext>
            </a:extLst>
          </p:cNvPr>
          <p:cNvSpPr>
            <a:spLocks noGrp="1"/>
          </p:cNvSpPr>
          <p:nvPr>
            <p:ph type="ftr" sz="quarter" idx="11"/>
          </p:nvPr>
        </p:nvSpPr>
        <p:spPr/>
        <p:txBody>
          <a:bodyPr/>
          <a:lstStyle/>
          <a:p>
            <a:r>
              <a:rPr lang="en-GB" noProof="0"/>
              <a:t>HL-LHC WP2/WP4 meeting</a:t>
            </a:r>
          </a:p>
        </p:txBody>
      </p:sp>
      <p:sp>
        <p:nvSpPr>
          <p:cNvPr id="5" name="Slide Number Placeholder 4">
            <a:extLst>
              <a:ext uri="{FF2B5EF4-FFF2-40B4-BE49-F238E27FC236}">
                <a16:creationId xmlns:a16="http://schemas.microsoft.com/office/drawing/2014/main" id="{8E1C6695-555F-5F97-CDF4-55D94320C806}"/>
              </a:ext>
            </a:extLst>
          </p:cNvPr>
          <p:cNvSpPr>
            <a:spLocks noGrp="1"/>
          </p:cNvSpPr>
          <p:nvPr>
            <p:ph type="sldNum" sz="quarter" idx="12"/>
          </p:nvPr>
        </p:nvSpPr>
        <p:spPr/>
        <p:txBody>
          <a:bodyPr/>
          <a:lstStyle/>
          <a:p>
            <a:fld id="{BFDCA1C4-9514-7B4F-976F-D92F7E296653}" type="slidenum">
              <a:rPr lang="fr-FR" smtClean="0"/>
              <a:pPr/>
              <a:t>5</a:t>
            </a:fld>
            <a:endParaRPr lang="fr-FR"/>
          </a:p>
        </p:txBody>
      </p:sp>
      <p:grpSp>
        <p:nvGrpSpPr>
          <p:cNvPr id="6" name="Group 5">
            <a:extLst>
              <a:ext uri="{FF2B5EF4-FFF2-40B4-BE49-F238E27FC236}">
                <a16:creationId xmlns:a16="http://schemas.microsoft.com/office/drawing/2014/main" id="{F8D5746F-FC8B-4CBC-C893-68B73A2512D8}"/>
              </a:ext>
            </a:extLst>
          </p:cNvPr>
          <p:cNvGrpSpPr/>
          <p:nvPr/>
        </p:nvGrpSpPr>
        <p:grpSpPr>
          <a:xfrm>
            <a:off x="4273573" y="3937090"/>
            <a:ext cx="3077517" cy="1224135"/>
            <a:chOff x="4499992" y="2787774"/>
            <a:chExt cx="3077517" cy="1224135"/>
          </a:xfrm>
        </p:grpSpPr>
        <p:pic>
          <p:nvPicPr>
            <p:cNvPr id="7" name="Picture 6">
              <a:extLst>
                <a:ext uri="{FF2B5EF4-FFF2-40B4-BE49-F238E27FC236}">
                  <a16:creationId xmlns:a16="http://schemas.microsoft.com/office/drawing/2014/main" id="{423E97CF-E91E-6846-9EC3-E4E78490D538}"/>
                </a:ext>
              </a:extLst>
            </p:cNvPr>
            <p:cNvPicPr>
              <a:picLocks noChangeAspect="1"/>
            </p:cNvPicPr>
            <p:nvPr/>
          </p:nvPicPr>
          <p:blipFill rotWithShape="1">
            <a:blip r:embed="rId2"/>
            <a:srcRect l="1" r="34701" b="13789"/>
            <a:stretch/>
          </p:blipFill>
          <p:spPr>
            <a:xfrm>
              <a:off x="4499992" y="2787774"/>
              <a:ext cx="3019533" cy="1224135"/>
            </a:xfrm>
            <a:prstGeom prst="rect">
              <a:avLst/>
            </a:prstGeom>
          </p:spPr>
        </p:pic>
        <p:sp>
          <p:nvSpPr>
            <p:cNvPr id="8" name="Rectangle: Rounded Corners 7">
              <a:extLst>
                <a:ext uri="{FF2B5EF4-FFF2-40B4-BE49-F238E27FC236}">
                  <a16:creationId xmlns:a16="http://schemas.microsoft.com/office/drawing/2014/main" id="{F1A0CFE4-59C3-AFAF-2A60-FEDDCDA7B7F1}"/>
                </a:ext>
              </a:extLst>
            </p:cNvPr>
            <p:cNvSpPr/>
            <p:nvPr/>
          </p:nvSpPr>
          <p:spPr>
            <a:xfrm>
              <a:off x="6713413" y="2924175"/>
              <a:ext cx="864096" cy="1059159"/>
            </a:xfrm>
            <a:prstGeom prst="roundRect">
              <a:avLst>
                <a:gd name="adj" fmla="val 5644"/>
              </a:avLst>
            </a:prstGeom>
            <a:no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noFill/>
              </a:endParaRPr>
            </a:p>
          </p:txBody>
        </p:sp>
      </p:grpSp>
      <p:cxnSp>
        <p:nvCxnSpPr>
          <p:cNvPr id="10" name="Straight Arrow Connector 9">
            <a:extLst>
              <a:ext uri="{FF2B5EF4-FFF2-40B4-BE49-F238E27FC236}">
                <a16:creationId xmlns:a16="http://schemas.microsoft.com/office/drawing/2014/main" id="{275D7F8B-23C1-DACF-8DEB-B4E632E929AE}"/>
              </a:ext>
            </a:extLst>
          </p:cNvPr>
          <p:cNvCxnSpPr>
            <a:cxnSpLocks/>
          </p:cNvCxnSpPr>
          <p:nvPr/>
        </p:nvCxnSpPr>
        <p:spPr>
          <a:xfrm>
            <a:off x="7056769" y="5132650"/>
            <a:ext cx="0" cy="456590"/>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15" name="TextBox 14">
            <a:extLst>
              <a:ext uri="{FF2B5EF4-FFF2-40B4-BE49-F238E27FC236}">
                <a16:creationId xmlns:a16="http://schemas.microsoft.com/office/drawing/2014/main" id="{FCBD78E9-D1FC-C7A7-78F8-6CD2E4E418C6}"/>
              </a:ext>
            </a:extLst>
          </p:cNvPr>
          <p:cNvSpPr txBox="1"/>
          <p:nvPr/>
        </p:nvSpPr>
        <p:spPr>
          <a:xfrm>
            <a:off x="5436096" y="5541649"/>
            <a:ext cx="2730235" cy="738664"/>
          </a:xfrm>
          <a:prstGeom prst="rect">
            <a:avLst/>
          </a:prstGeom>
          <a:noFill/>
        </p:spPr>
        <p:txBody>
          <a:bodyPr wrap="none" rtlCol="0">
            <a:spAutoFit/>
          </a:bodyPr>
          <a:lstStyle/>
          <a:p>
            <a:r>
              <a:rPr lang="en-US" sz="1400" dirty="0"/>
              <a:t>need for data exchange with the</a:t>
            </a:r>
          </a:p>
          <a:p>
            <a:r>
              <a:rPr lang="en-US" sz="1400" dirty="0"/>
              <a:t>transverse damper in point 4</a:t>
            </a:r>
          </a:p>
          <a:p>
            <a:r>
              <a:rPr lang="en-US" sz="1400" dirty="0"/>
              <a:t>not excluded (fiber)</a:t>
            </a:r>
          </a:p>
        </p:txBody>
      </p:sp>
    </p:spTree>
    <p:extLst>
      <p:ext uri="{BB962C8B-B14F-4D97-AF65-F5344CB8AC3E}">
        <p14:creationId xmlns:p14="http://schemas.microsoft.com/office/powerpoint/2010/main" val="2121026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E7D92-E5AA-A7E0-5E13-5F21F1586CCF}"/>
              </a:ext>
            </a:extLst>
          </p:cNvPr>
          <p:cNvSpPr>
            <a:spLocks noGrp="1"/>
          </p:cNvSpPr>
          <p:nvPr>
            <p:ph type="title"/>
          </p:nvPr>
        </p:nvSpPr>
        <p:spPr>
          <a:xfrm>
            <a:off x="946800" y="170669"/>
            <a:ext cx="7920000" cy="720000"/>
          </a:xfrm>
        </p:spPr>
        <p:txBody>
          <a:bodyPr/>
          <a:lstStyle/>
          <a:p>
            <a:r>
              <a:rPr lang="en-US" dirty="0"/>
              <a:t>Crab cavity phase noise</a:t>
            </a:r>
          </a:p>
        </p:txBody>
      </p:sp>
      <p:sp>
        <p:nvSpPr>
          <p:cNvPr id="4" name="Footer Placeholder 3">
            <a:extLst>
              <a:ext uri="{FF2B5EF4-FFF2-40B4-BE49-F238E27FC236}">
                <a16:creationId xmlns:a16="http://schemas.microsoft.com/office/drawing/2014/main" id="{7A771095-1DFC-36AF-493C-E4588A4ACA87}"/>
              </a:ext>
            </a:extLst>
          </p:cNvPr>
          <p:cNvSpPr>
            <a:spLocks noGrp="1"/>
          </p:cNvSpPr>
          <p:nvPr>
            <p:ph type="ftr" sz="quarter" idx="11"/>
          </p:nvPr>
        </p:nvSpPr>
        <p:spPr/>
        <p:txBody>
          <a:bodyPr/>
          <a:lstStyle/>
          <a:p>
            <a:r>
              <a:rPr lang="en-GB" noProof="0"/>
              <a:t>HL-LHC WP2/WP4 meeting</a:t>
            </a:r>
          </a:p>
        </p:txBody>
      </p:sp>
      <p:sp>
        <p:nvSpPr>
          <p:cNvPr id="5" name="Slide Number Placeholder 4">
            <a:extLst>
              <a:ext uri="{FF2B5EF4-FFF2-40B4-BE49-F238E27FC236}">
                <a16:creationId xmlns:a16="http://schemas.microsoft.com/office/drawing/2014/main" id="{813CADCF-6F49-AADA-1007-61813DE1C967}"/>
              </a:ext>
            </a:extLst>
          </p:cNvPr>
          <p:cNvSpPr>
            <a:spLocks noGrp="1"/>
          </p:cNvSpPr>
          <p:nvPr>
            <p:ph type="sldNum" sz="quarter" idx="12"/>
          </p:nvPr>
        </p:nvSpPr>
        <p:spPr/>
        <p:txBody>
          <a:bodyPr/>
          <a:lstStyle/>
          <a:p>
            <a:fld id="{BFDCA1C4-9514-7B4F-976F-D92F7E296653}" type="slidenum">
              <a:rPr lang="fr-FR" smtClean="0"/>
              <a:pPr/>
              <a:t>6</a:t>
            </a:fld>
            <a:endParaRPr lang="fr-FR"/>
          </a:p>
        </p:txBody>
      </p:sp>
      <p:pic>
        <p:nvPicPr>
          <p:cNvPr id="6" name="Picture 5">
            <a:extLst>
              <a:ext uri="{FF2B5EF4-FFF2-40B4-BE49-F238E27FC236}">
                <a16:creationId xmlns:a16="http://schemas.microsoft.com/office/drawing/2014/main" id="{F5E959E5-E422-F963-5544-6C8510D7CFC9}"/>
              </a:ext>
            </a:extLst>
          </p:cNvPr>
          <p:cNvPicPr>
            <a:picLocks noChangeAspect="1"/>
          </p:cNvPicPr>
          <p:nvPr/>
        </p:nvPicPr>
        <p:blipFill>
          <a:blip r:embed="rId2"/>
          <a:stretch>
            <a:fillRect/>
          </a:stretch>
        </p:blipFill>
        <p:spPr>
          <a:xfrm>
            <a:off x="1691680" y="858963"/>
            <a:ext cx="6114796" cy="5076964"/>
          </a:xfrm>
          <a:prstGeom prst="rect">
            <a:avLst/>
          </a:prstGeom>
        </p:spPr>
      </p:pic>
      <p:sp>
        <p:nvSpPr>
          <p:cNvPr id="7" name="TextBox 6">
            <a:extLst>
              <a:ext uri="{FF2B5EF4-FFF2-40B4-BE49-F238E27FC236}">
                <a16:creationId xmlns:a16="http://schemas.microsoft.com/office/drawing/2014/main" id="{E8A9DB34-F1F3-FA3C-608F-A9FBBA43EBB8}"/>
              </a:ext>
            </a:extLst>
          </p:cNvPr>
          <p:cNvSpPr txBox="1"/>
          <p:nvPr/>
        </p:nvSpPr>
        <p:spPr>
          <a:xfrm>
            <a:off x="2915816" y="4797152"/>
            <a:ext cx="2675732" cy="276999"/>
          </a:xfrm>
          <a:prstGeom prst="rect">
            <a:avLst/>
          </a:prstGeom>
          <a:noFill/>
        </p:spPr>
        <p:txBody>
          <a:bodyPr wrap="none" rtlCol="0">
            <a:spAutoFit/>
          </a:bodyPr>
          <a:lstStyle/>
          <a:p>
            <a:r>
              <a:rPr lang="en-US" sz="1200" dirty="0"/>
              <a:t>The dots indicate the </a:t>
            </a:r>
            <a:r>
              <a:rPr lang="en-US" sz="1200" dirty="0" err="1"/>
              <a:t>betatron</a:t>
            </a:r>
            <a:r>
              <a:rPr lang="en-US" sz="1200" dirty="0"/>
              <a:t> bands</a:t>
            </a:r>
          </a:p>
        </p:txBody>
      </p:sp>
      <p:sp>
        <p:nvSpPr>
          <p:cNvPr id="3" name="TextBox 2">
            <a:extLst>
              <a:ext uri="{FF2B5EF4-FFF2-40B4-BE49-F238E27FC236}">
                <a16:creationId xmlns:a16="http://schemas.microsoft.com/office/drawing/2014/main" id="{0C950B3D-2339-5E69-8194-6EDA13230160}"/>
              </a:ext>
            </a:extLst>
          </p:cNvPr>
          <p:cNvSpPr txBox="1"/>
          <p:nvPr/>
        </p:nvSpPr>
        <p:spPr>
          <a:xfrm>
            <a:off x="5895445" y="5894889"/>
            <a:ext cx="2505814" cy="369332"/>
          </a:xfrm>
          <a:prstGeom prst="rect">
            <a:avLst/>
          </a:prstGeom>
          <a:noFill/>
        </p:spPr>
        <p:txBody>
          <a:bodyPr wrap="none" rtlCol="0">
            <a:spAutoFit/>
          </a:bodyPr>
          <a:lstStyle/>
          <a:p>
            <a:r>
              <a:rPr lang="en-US" dirty="0"/>
              <a:t>Philippe Baudrenghien</a:t>
            </a:r>
          </a:p>
        </p:txBody>
      </p:sp>
    </p:spTree>
    <p:extLst>
      <p:ext uri="{BB962C8B-B14F-4D97-AF65-F5344CB8AC3E}">
        <p14:creationId xmlns:p14="http://schemas.microsoft.com/office/powerpoint/2010/main" val="1941958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F15C95-79DF-D4AF-F8E7-13C85DDC4817}"/>
              </a:ext>
            </a:extLst>
          </p:cNvPr>
          <p:cNvSpPr>
            <a:spLocks noGrp="1"/>
          </p:cNvSpPr>
          <p:nvPr>
            <p:ph type="title"/>
          </p:nvPr>
        </p:nvSpPr>
        <p:spPr/>
        <p:txBody>
          <a:bodyPr/>
          <a:lstStyle/>
          <a:p>
            <a:r>
              <a:rPr lang="en-US" dirty="0"/>
              <a:t>HL-LHC LLRF architecture</a:t>
            </a:r>
          </a:p>
        </p:txBody>
      </p:sp>
      <p:pic>
        <p:nvPicPr>
          <p:cNvPr id="7" name="Content Placeholder 6" descr="A diagram of a machine&#10;&#10;Description automatically generated">
            <a:extLst>
              <a:ext uri="{FF2B5EF4-FFF2-40B4-BE49-F238E27FC236}">
                <a16:creationId xmlns:a16="http://schemas.microsoft.com/office/drawing/2014/main" id="{C6CCA197-D56D-D642-03E7-FA400E540725}"/>
              </a:ext>
            </a:extLst>
          </p:cNvPr>
          <p:cNvPicPr>
            <a:picLocks noGrp="1" noChangeAspect="1"/>
          </p:cNvPicPr>
          <p:nvPr>
            <p:ph idx="1"/>
          </p:nvPr>
        </p:nvPicPr>
        <p:blipFill>
          <a:blip r:embed="rId2"/>
          <a:stretch>
            <a:fillRect/>
          </a:stretch>
        </p:blipFill>
        <p:spPr>
          <a:xfrm>
            <a:off x="1252816" y="1532250"/>
            <a:ext cx="6627000" cy="4151504"/>
          </a:xfrm>
        </p:spPr>
      </p:pic>
      <p:sp>
        <p:nvSpPr>
          <p:cNvPr id="4" name="Footer Placeholder 3">
            <a:extLst>
              <a:ext uri="{FF2B5EF4-FFF2-40B4-BE49-F238E27FC236}">
                <a16:creationId xmlns:a16="http://schemas.microsoft.com/office/drawing/2014/main" id="{CA9F4B43-E2CB-5AC9-E908-11412ADD6669}"/>
              </a:ext>
            </a:extLst>
          </p:cNvPr>
          <p:cNvSpPr>
            <a:spLocks noGrp="1"/>
          </p:cNvSpPr>
          <p:nvPr>
            <p:ph type="ftr" sz="quarter" idx="11"/>
          </p:nvPr>
        </p:nvSpPr>
        <p:spPr/>
        <p:txBody>
          <a:bodyPr/>
          <a:lstStyle/>
          <a:p>
            <a:r>
              <a:rPr lang="fr-FR" noProof="0"/>
              <a:t>HL-LHC LLRF Project</a:t>
            </a:r>
            <a:endParaRPr lang="en-GB" noProof="0"/>
          </a:p>
        </p:txBody>
      </p:sp>
      <p:sp>
        <p:nvSpPr>
          <p:cNvPr id="5" name="Slide Number Placeholder 4">
            <a:extLst>
              <a:ext uri="{FF2B5EF4-FFF2-40B4-BE49-F238E27FC236}">
                <a16:creationId xmlns:a16="http://schemas.microsoft.com/office/drawing/2014/main" id="{61A4E403-E346-BAB2-3F4A-3019437EEFCA}"/>
              </a:ext>
            </a:extLst>
          </p:cNvPr>
          <p:cNvSpPr>
            <a:spLocks noGrp="1"/>
          </p:cNvSpPr>
          <p:nvPr>
            <p:ph type="sldNum" sz="quarter" idx="12"/>
          </p:nvPr>
        </p:nvSpPr>
        <p:spPr/>
        <p:txBody>
          <a:bodyPr/>
          <a:lstStyle/>
          <a:p>
            <a:fld id="{BFDCA1C4-9514-7B4F-976F-D92F7E296653}" type="slidenum">
              <a:rPr lang="fr-FR" smtClean="0"/>
              <a:pPr/>
              <a:t>7</a:t>
            </a:fld>
            <a:endParaRPr lang="fr-FR"/>
          </a:p>
        </p:txBody>
      </p:sp>
      <p:sp>
        <p:nvSpPr>
          <p:cNvPr id="8" name="TextBox 7">
            <a:extLst>
              <a:ext uri="{FF2B5EF4-FFF2-40B4-BE49-F238E27FC236}">
                <a16:creationId xmlns:a16="http://schemas.microsoft.com/office/drawing/2014/main" id="{03521B8F-09E1-C2FB-21C2-3E1EFCF986D5}"/>
              </a:ext>
            </a:extLst>
          </p:cNvPr>
          <p:cNvSpPr txBox="1"/>
          <p:nvPr/>
        </p:nvSpPr>
        <p:spPr>
          <a:xfrm>
            <a:off x="1041808" y="5735101"/>
            <a:ext cx="6436135" cy="584775"/>
          </a:xfrm>
          <a:prstGeom prst="rect">
            <a:avLst/>
          </a:prstGeom>
          <a:noFill/>
        </p:spPr>
        <p:txBody>
          <a:bodyPr wrap="square" rtlCol="0">
            <a:spAutoFit/>
          </a:bodyPr>
          <a:lstStyle/>
          <a:p>
            <a:r>
              <a:rPr lang="fr-CH" sz="1600" dirty="0" err="1">
                <a:solidFill>
                  <a:prstClr val="black">
                    <a:lumMod val="50000"/>
                    <a:lumOff val="50000"/>
                  </a:prstClr>
                </a:solidFill>
                <a:latin typeface="Calibri"/>
              </a:rPr>
              <a:t>Fig</a:t>
            </a:r>
            <a:r>
              <a:rPr lang="fr-CH" sz="1600" dirty="0">
                <a:solidFill>
                  <a:prstClr val="black">
                    <a:lumMod val="50000"/>
                    <a:lumOff val="50000"/>
                  </a:prstClr>
                </a:solidFill>
                <a:latin typeface="Calibri"/>
              </a:rPr>
              <a:t> – HL-LHC </a:t>
            </a:r>
            <a:r>
              <a:rPr lang="fr-CH" sz="1600" dirty="0" err="1">
                <a:solidFill>
                  <a:prstClr val="black">
                    <a:lumMod val="50000"/>
                    <a:lumOff val="50000"/>
                  </a:prstClr>
                </a:solidFill>
                <a:latin typeface="Calibri"/>
              </a:rPr>
              <a:t>Crab</a:t>
            </a:r>
            <a:r>
              <a:rPr lang="fr-CH" sz="1600" dirty="0">
                <a:solidFill>
                  <a:prstClr val="black">
                    <a:lumMod val="50000"/>
                    <a:lumOff val="50000"/>
                  </a:prstClr>
                </a:solidFill>
                <a:latin typeface="Calibri"/>
              </a:rPr>
              <a:t> </a:t>
            </a:r>
            <a:r>
              <a:rPr lang="fr-CH" sz="1600" dirty="0" err="1">
                <a:solidFill>
                  <a:prstClr val="black">
                    <a:lumMod val="50000"/>
                    <a:lumOff val="50000"/>
                  </a:prstClr>
                </a:solidFill>
                <a:latin typeface="Calibri"/>
              </a:rPr>
              <a:t>cavities</a:t>
            </a:r>
            <a:r>
              <a:rPr lang="fr-CH" sz="1600" dirty="0">
                <a:solidFill>
                  <a:prstClr val="black">
                    <a:lumMod val="50000"/>
                    <a:lumOff val="50000"/>
                  </a:prstClr>
                </a:solidFill>
                <a:latin typeface="Calibri"/>
              </a:rPr>
              <a:t> LLRF architecture (per </a:t>
            </a:r>
            <a:r>
              <a:rPr lang="fr-CH" sz="1600" dirty="0" err="1">
                <a:solidFill>
                  <a:prstClr val="black">
                    <a:lumMod val="50000"/>
                    <a:lumOff val="50000"/>
                  </a:prstClr>
                </a:solidFill>
                <a:latin typeface="Calibri"/>
              </a:rPr>
              <a:t>beam</a:t>
            </a:r>
            <a:r>
              <a:rPr lang="fr-CH" sz="1600" dirty="0">
                <a:solidFill>
                  <a:prstClr val="black">
                    <a:lumMod val="50000"/>
                    <a:lumOff val="50000"/>
                  </a:prstClr>
                </a:solidFill>
                <a:latin typeface="Calibri"/>
              </a:rPr>
              <a:t> and IP!)</a:t>
            </a:r>
          </a:p>
          <a:p>
            <a:r>
              <a:rPr lang="fr-CH" sz="1600" dirty="0">
                <a:solidFill>
                  <a:prstClr val="black">
                    <a:lumMod val="50000"/>
                    <a:lumOff val="50000"/>
                  </a:prstClr>
                </a:solidFill>
                <a:latin typeface="Calibri"/>
              </a:rPr>
              <a:t>Pick-up ensemble of </a:t>
            </a:r>
            <a:r>
              <a:rPr lang="fr-CH" sz="1600" b="1" dirty="0">
                <a:solidFill>
                  <a:prstClr val="black">
                    <a:lumMod val="50000"/>
                    <a:lumOff val="50000"/>
                  </a:prstClr>
                </a:solidFill>
                <a:latin typeface="Calibri"/>
              </a:rPr>
              <a:t>3 </a:t>
            </a:r>
            <a:r>
              <a:rPr lang="fr-CH" sz="1600" b="1" dirty="0" err="1">
                <a:solidFill>
                  <a:prstClr val="black">
                    <a:lumMod val="50000"/>
                    <a:lumOff val="50000"/>
                  </a:prstClr>
                </a:solidFill>
                <a:latin typeface="Calibri"/>
              </a:rPr>
              <a:t>PUs</a:t>
            </a:r>
            <a:r>
              <a:rPr lang="fr-CH" sz="1600" b="1" dirty="0">
                <a:solidFill>
                  <a:prstClr val="black">
                    <a:lumMod val="50000"/>
                    <a:lumOff val="50000"/>
                  </a:prstClr>
                </a:solidFill>
                <a:latin typeface="Calibri"/>
              </a:rPr>
              <a:t> </a:t>
            </a:r>
            <a:r>
              <a:rPr lang="fr-CH" sz="1600" dirty="0">
                <a:solidFill>
                  <a:prstClr val="black">
                    <a:lumMod val="50000"/>
                    <a:lumOff val="50000"/>
                  </a:prstClr>
                </a:solidFill>
                <a:latin typeface="Calibri"/>
              </a:rPr>
              <a:t>(</a:t>
            </a:r>
            <a:r>
              <a:rPr lang="en-US" sz="1600" dirty="0">
                <a:solidFill>
                  <a:prstClr val="black">
                    <a:lumMod val="50000"/>
                    <a:lumOff val="50000"/>
                  </a:prstClr>
                </a:solidFill>
                <a:latin typeface="Calibri"/>
              </a:rPr>
              <a:t>functionality</a:t>
            </a:r>
            <a:r>
              <a:rPr lang="fr-CH" sz="1600" dirty="0">
                <a:solidFill>
                  <a:prstClr val="black">
                    <a:lumMod val="50000"/>
                    <a:lumOff val="50000"/>
                  </a:prstClr>
                </a:solidFill>
                <a:latin typeface="Calibri"/>
              </a:rPr>
              <a:t> A,B,C </a:t>
            </a:r>
            <a:r>
              <a:rPr lang="en-US" sz="1600" dirty="0">
                <a:solidFill>
                  <a:prstClr val="black">
                    <a:lumMod val="50000"/>
                    <a:lumOff val="50000"/>
                  </a:prstClr>
                </a:solidFill>
                <a:latin typeface="Calibri"/>
              </a:rPr>
              <a:t>only schematically shown)</a:t>
            </a:r>
          </a:p>
        </p:txBody>
      </p:sp>
      <p:sp>
        <p:nvSpPr>
          <p:cNvPr id="10" name="TextBox 9">
            <a:extLst>
              <a:ext uri="{FF2B5EF4-FFF2-40B4-BE49-F238E27FC236}">
                <a16:creationId xmlns:a16="http://schemas.microsoft.com/office/drawing/2014/main" id="{D668A025-7655-9CBC-9A5E-732D939933BE}"/>
              </a:ext>
            </a:extLst>
          </p:cNvPr>
          <p:cNvSpPr txBox="1"/>
          <p:nvPr/>
        </p:nvSpPr>
        <p:spPr>
          <a:xfrm>
            <a:off x="5148064" y="1795251"/>
            <a:ext cx="2376264" cy="261610"/>
          </a:xfrm>
          <a:prstGeom prst="rect">
            <a:avLst/>
          </a:prstGeom>
          <a:noFill/>
        </p:spPr>
        <p:txBody>
          <a:bodyPr wrap="square" rtlCol="0">
            <a:spAutoFit/>
          </a:bodyPr>
          <a:lstStyle/>
          <a:p>
            <a:r>
              <a:rPr lang="en-US" sz="1100" dirty="0">
                <a:solidFill>
                  <a:srgbClr val="00B050"/>
                </a:solidFill>
                <a:cs typeface="Calibri" panose="020F0502020204030204" pitchFamily="34" charset="0"/>
              </a:rPr>
              <a:t>Gb links for global regulation V</a:t>
            </a:r>
            <a:r>
              <a:rPr lang="en-US" sz="1100" baseline="-25000" dirty="0">
                <a:solidFill>
                  <a:srgbClr val="00B050"/>
                </a:solidFill>
                <a:latin typeface="Symbol" panose="05050102010706020507" pitchFamily="18" charset="2"/>
                <a:cs typeface="Calibri" panose="020F0502020204030204" pitchFamily="34" charset="0"/>
              </a:rPr>
              <a:t></a:t>
            </a:r>
          </a:p>
        </p:txBody>
      </p:sp>
      <p:cxnSp>
        <p:nvCxnSpPr>
          <p:cNvPr id="6" name="Connecteur droit avec flèche 8">
            <a:extLst>
              <a:ext uri="{FF2B5EF4-FFF2-40B4-BE49-F238E27FC236}">
                <a16:creationId xmlns:a16="http://schemas.microsoft.com/office/drawing/2014/main" id="{A5E55E31-2BE3-8A15-DD5B-0C814C1A2D41}"/>
              </a:ext>
            </a:extLst>
          </p:cNvPr>
          <p:cNvCxnSpPr>
            <a:cxnSpLocks/>
            <a:stCxn id="10" idx="1"/>
          </p:cNvCxnSpPr>
          <p:nvPr/>
        </p:nvCxnSpPr>
        <p:spPr>
          <a:xfrm flipH="1">
            <a:off x="4716016" y="1926057"/>
            <a:ext cx="432048" cy="946947"/>
          </a:xfrm>
          <a:prstGeom prst="straightConnector1">
            <a:avLst/>
          </a:prstGeom>
          <a:ln w="12700">
            <a:solidFill>
              <a:srgbClr val="00B050"/>
            </a:solidFill>
            <a:prstDash val="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 name="Connecteur droit avec flèche 8">
            <a:extLst>
              <a:ext uri="{FF2B5EF4-FFF2-40B4-BE49-F238E27FC236}">
                <a16:creationId xmlns:a16="http://schemas.microsoft.com/office/drawing/2014/main" id="{81C62943-A815-3F0D-D24C-5E9BF2D375D3}"/>
              </a:ext>
            </a:extLst>
          </p:cNvPr>
          <p:cNvCxnSpPr>
            <a:cxnSpLocks/>
          </p:cNvCxnSpPr>
          <p:nvPr/>
        </p:nvCxnSpPr>
        <p:spPr>
          <a:xfrm flipH="1">
            <a:off x="2771815" y="1724488"/>
            <a:ext cx="619516" cy="415455"/>
          </a:xfrm>
          <a:prstGeom prst="straightConnector1">
            <a:avLst/>
          </a:prstGeom>
          <a:ln w="12700">
            <a:solidFill>
              <a:srgbClr val="00B050"/>
            </a:solidFill>
            <a:prstDash val="dash"/>
            <a:tailEnd type="triangle" w="med" len="lg"/>
          </a:ln>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79CCA32B-8494-DED9-1FDE-4B37B39D7829}"/>
              </a:ext>
            </a:extLst>
          </p:cNvPr>
          <p:cNvSpPr txBox="1"/>
          <p:nvPr/>
        </p:nvSpPr>
        <p:spPr>
          <a:xfrm>
            <a:off x="3365866" y="1524268"/>
            <a:ext cx="1544464" cy="430887"/>
          </a:xfrm>
          <a:prstGeom prst="rect">
            <a:avLst/>
          </a:prstGeom>
          <a:noFill/>
        </p:spPr>
        <p:txBody>
          <a:bodyPr wrap="square" rtlCol="0">
            <a:spAutoFit/>
          </a:bodyPr>
          <a:lstStyle/>
          <a:p>
            <a:r>
              <a:rPr lang="en-US" sz="1100" dirty="0">
                <a:solidFill>
                  <a:srgbClr val="00B050"/>
                </a:solidFill>
                <a:cs typeface="Calibri" panose="020F0502020204030204" pitchFamily="34" charset="0"/>
              </a:rPr>
              <a:t>RF distribution (FTW) over White-Rabbit</a:t>
            </a:r>
            <a:endParaRPr lang="en-US" sz="1100" baseline="-25000" dirty="0">
              <a:solidFill>
                <a:srgbClr val="00B050"/>
              </a:solidFill>
              <a:latin typeface="Symbol" panose="05050102010706020507" pitchFamily="18" charset="2"/>
              <a:cs typeface="Calibri" panose="020F0502020204030204" pitchFamily="34" charset="0"/>
            </a:endParaRPr>
          </a:p>
        </p:txBody>
      </p:sp>
      <p:cxnSp>
        <p:nvCxnSpPr>
          <p:cNvPr id="19" name="Connecteur droit avec flèche 8">
            <a:extLst>
              <a:ext uri="{FF2B5EF4-FFF2-40B4-BE49-F238E27FC236}">
                <a16:creationId xmlns:a16="http://schemas.microsoft.com/office/drawing/2014/main" id="{68FB7FD8-2035-5FCF-0B14-34D55104BABA}"/>
              </a:ext>
            </a:extLst>
          </p:cNvPr>
          <p:cNvCxnSpPr>
            <a:cxnSpLocks/>
          </p:cNvCxnSpPr>
          <p:nvPr/>
        </p:nvCxnSpPr>
        <p:spPr>
          <a:xfrm flipH="1">
            <a:off x="7092280" y="2483880"/>
            <a:ext cx="648072" cy="968433"/>
          </a:xfrm>
          <a:prstGeom prst="straightConnector1">
            <a:avLst/>
          </a:prstGeom>
          <a:ln w="12700">
            <a:solidFill>
              <a:srgbClr val="00B050"/>
            </a:solidFill>
            <a:prstDash val="dash"/>
            <a:tailEnd type="triangle" w="med" len="lg"/>
          </a:ln>
          <a:effectLst/>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99DED801-C8DB-477D-108D-6F9C6528A1FF}"/>
              </a:ext>
            </a:extLst>
          </p:cNvPr>
          <p:cNvSpPr txBox="1"/>
          <p:nvPr/>
        </p:nvSpPr>
        <p:spPr>
          <a:xfrm>
            <a:off x="7424603" y="2052993"/>
            <a:ext cx="1641328" cy="430887"/>
          </a:xfrm>
          <a:prstGeom prst="rect">
            <a:avLst/>
          </a:prstGeom>
          <a:noFill/>
        </p:spPr>
        <p:txBody>
          <a:bodyPr wrap="square" rtlCol="0">
            <a:spAutoFit/>
          </a:bodyPr>
          <a:lstStyle/>
          <a:p>
            <a:r>
              <a:rPr lang="en-US" sz="1100" dirty="0">
                <a:solidFill>
                  <a:srgbClr val="00B050"/>
                </a:solidFill>
                <a:cs typeface="Calibri" panose="020F0502020204030204" pitchFamily="34" charset="0"/>
              </a:rPr>
              <a:t>Low noise Master Reference (Clock, LO)</a:t>
            </a:r>
            <a:endParaRPr lang="en-US" sz="1100" baseline="-25000" dirty="0">
              <a:solidFill>
                <a:srgbClr val="00B050"/>
              </a:solidFill>
              <a:latin typeface="Symbol" panose="05050102010706020507" pitchFamily="18" charset="2"/>
              <a:cs typeface="Calibri" panose="020F0502020204030204" pitchFamily="34" charset="0"/>
            </a:endParaRPr>
          </a:p>
        </p:txBody>
      </p:sp>
      <p:sp>
        <p:nvSpPr>
          <p:cNvPr id="23" name="TextBox 22">
            <a:extLst>
              <a:ext uri="{FF2B5EF4-FFF2-40B4-BE49-F238E27FC236}">
                <a16:creationId xmlns:a16="http://schemas.microsoft.com/office/drawing/2014/main" id="{B7ED8BB0-11A5-6B0D-4A84-5B91581D7439}"/>
              </a:ext>
            </a:extLst>
          </p:cNvPr>
          <p:cNvSpPr txBox="1"/>
          <p:nvPr/>
        </p:nvSpPr>
        <p:spPr>
          <a:xfrm>
            <a:off x="215516" y="2873004"/>
            <a:ext cx="1188132" cy="430887"/>
          </a:xfrm>
          <a:prstGeom prst="rect">
            <a:avLst/>
          </a:prstGeom>
          <a:noFill/>
        </p:spPr>
        <p:txBody>
          <a:bodyPr wrap="square" rtlCol="0">
            <a:spAutoFit/>
          </a:bodyPr>
          <a:lstStyle/>
          <a:p>
            <a:r>
              <a:rPr lang="en-US" sz="1100" dirty="0">
                <a:solidFill>
                  <a:srgbClr val="00B050"/>
                </a:solidFill>
                <a:cs typeface="Calibri" panose="020F0502020204030204" pitchFamily="34" charset="0"/>
              </a:rPr>
              <a:t>Cavity field regulation</a:t>
            </a:r>
            <a:endParaRPr lang="en-US" sz="1100" baseline="-25000" dirty="0">
              <a:solidFill>
                <a:srgbClr val="00B050"/>
              </a:solidFill>
              <a:latin typeface="Symbol" panose="05050102010706020507" pitchFamily="18" charset="2"/>
              <a:cs typeface="Calibri" panose="020F0502020204030204" pitchFamily="34" charset="0"/>
            </a:endParaRPr>
          </a:p>
        </p:txBody>
      </p:sp>
      <p:cxnSp>
        <p:nvCxnSpPr>
          <p:cNvPr id="25" name="Connecteur droit avec flèche 8">
            <a:extLst>
              <a:ext uri="{FF2B5EF4-FFF2-40B4-BE49-F238E27FC236}">
                <a16:creationId xmlns:a16="http://schemas.microsoft.com/office/drawing/2014/main" id="{CD930CA5-646D-BB3F-ACEA-83D089B7AB6E}"/>
              </a:ext>
            </a:extLst>
          </p:cNvPr>
          <p:cNvCxnSpPr>
            <a:cxnSpLocks/>
          </p:cNvCxnSpPr>
          <p:nvPr/>
        </p:nvCxnSpPr>
        <p:spPr>
          <a:xfrm>
            <a:off x="1032680" y="3060358"/>
            <a:ext cx="1408268" cy="391955"/>
          </a:xfrm>
          <a:prstGeom prst="straightConnector1">
            <a:avLst/>
          </a:prstGeom>
          <a:ln w="12700">
            <a:solidFill>
              <a:srgbClr val="00B050"/>
            </a:solidFill>
            <a:prstDash val="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7" name="Connecteur droit avec flèche 8">
            <a:extLst>
              <a:ext uri="{FF2B5EF4-FFF2-40B4-BE49-F238E27FC236}">
                <a16:creationId xmlns:a16="http://schemas.microsoft.com/office/drawing/2014/main" id="{244CD752-058B-A3F9-434F-BF604AFB75C2}"/>
              </a:ext>
            </a:extLst>
          </p:cNvPr>
          <p:cNvCxnSpPr>
            <a:cxnSpLocks/>
          </p:cNvCxnSpPr>
          <p:nvPr/>
        </p:nvCxnSpPr>
        <p:spPr>
          <a:xfrm flipV="1">
            <a:off x="1115616" y="4213805"/>
            <a:ext cx="488026" cy="349157"/>
          </a:xfrm>
          <a:prstGeom prst="straightConnector1">
            <a:avLst/>
          </a:prstGeom>
          <a:ln w="12700">
            <a:solidFill>
              <a:srgbClr val="00B050"/>
            </a:solidFill>
            <a:prstDash val="dash"/>
            <a:tailEnd type="triangle" w="med" len="lg"/>
          </a:ln>
          <a:effectLst/>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14E644D8-E1F9-2071-5308-0B429F1C02F6}"/>
              </a:ext>
            </a:extLst>
          </p:cNvPr>
          <p:cNvSpPr txBox="1"/>
          <p:nvPr/>
        </p:nvSpPr>
        <p:spPr>
          <a:xfrm>
            <a:off x="35496" y="4262879"/>
            <a:ext cx="1408268" cy="600164"/>
          </a:xfrm>
          <a:prstGeom prst="rect">
            <a:avLst/>
          </a:prstGeom>
          <a:noFill/>
        </p:spPr>
        <p:txBody>
          <a:bodyPr wrap="square" rtlCol="0">
            <a:spAutoFit/>
          </a:bodyPr>
          <a:lstStyle/>
          <a:p>
            <a:r>
              <a:rPr lang="en-US" sz="1100" dirty="0">
                <a:solidFill>
                  <a:srgbClr val="00B050"/>
                </a:solidFill>
                <a:cs typeface="Calibri" panose="020F0502020204030204" pitchFamily="34" charset="0"/>
              </a:rPr>
              <a:t>For Beam phase tracking and RF noise feedback</a:t>
            </a:r>
            <a:endParaRPr lang="en-US" sz="1100" baseline="-25000" dirty="0">
              <a:solidFill>
                <a:srgbClr val="00B050"/>
              </a:solidFill>
              <a:latin typeface="Symbol" panose="05050102010706020507" pitchFamily="18" charset="2"/>
              <a:cs typeface="Calibri" panose="020F0502020204030204" pitchFamily="34" charset="0"/>
            </a:endParaRPr>
          </a:p>
        </p:txBody>
      </p:sp>
      <p:cxnSp>
        <p:nvCxnSpPr>
          <p:cNvPr id="3" name="Connecteur droit avec flèche 8">
            <a:extLst>
              <a:ext uri="{FF2B5EF4-FFF2-40B4-BE49-F238E27FC236}">
                <a16:creationId xmlns:a16="http://schemas.microsoft.com/office/drawing/2014/main" id="{74048774-EE54-180F-81A8-0F9C32D77B19}"/>
              </a:ext>
            </a:extLst>
          </p:cNvPr>
          <p:cNvCxnSpPr>
            <a:cxnSpLocks/>
          </p:cNvCxnSpPr>
          <p:nvPr/>
        </p:nvCxnSpPr>
        <p:spPr>
          <a:xfrm flipH="1">
            <a:off x="7544844" y="4388383"/>
            <a:ext cx="346341" cy="565033"/>
          </a:xfrm>
          <a:prstGeom prst="straightConnector1">
            <a:avLst/>
          </a:prstGeom>
          <a:ln w="12700">
            <a:solidFill>
              <a:srgbClr val="00B050"/>
            </a:solidFill>
            <a:prstDash val="dash"/>
            <a:tailEnd type="triangle" w="med" len="lg"/>
          </a:ln>
          <a:effectLst/>
        </p:spPr>
        <p:style>
          <a:lnRef idx="2">
            <a:schemeClr val="accent1"/>
          </a:lnRef>
          <a:fillRef idx="0">
            <a:schemeClr val="accent1"/>
          </a:fillRef>
          <a:effectRef idx="1">
            <a:schemeClr val="accent1"/>
          </a:effectRef>
          <a:fontRef idx="minor">
            <a:schemeClr val="tx1"/>
          </a:fontRef>
        </p:style>
      </p:cxnSp>
      <p:sp>
        <p:nvSpPr>
          <p:cNvPr id="9" name="Oval 8">
            <a:extLst>
              <a:ext uri="{FF2B5EF4-FFF2-40B4-BE49-F238E27FC236}">
                <a16:creationId xmlns:a16="http://schemas.microsoft.com/office/drawing/2014/main" id="{17DA8992-4698-0339-6E5D-279210FD254D}"/>
              </a:ext>
            </a:extLst>
          </p:cNvPr>
          <p:cNvSpPr/>
          <p:nvPr/>
        </p:nvSpPr>
        <p:spPr>
          <a:xfrm rot="5400000">
            <a:off x="6843896" y="4374507"/>
            <a:ext cx="288032" cy="1131624"/>
          </a:xfrm>
          <a:prstGeom prst="ellipse">
            <a:avLst/>
          </a:prstGeom>
          <a:noFill/>
          <a:ln>
            <a:solidFill>
              <a:srgbClr val="00B05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D594F4AC-B2C8-674B-2C79-777C61CBE588}"/>
              </a:ext>
            </a:extLst>
          </p:cNvPr>
          <p:cNvSpPr txBox="1"/>
          <p:nvPr/>
        </p:nvSpPr>
        <p:spPr>
          <a:xfrm>
            <a:off x="7860525" y="3688307"/>
            <a:ext cx="1181940" cy="1107996"/>
          </a:xfrm>
          <a:prstGeom prst="rect">
            <a:avLst/>
          </a:prstGeom>
          <a:noFill/>
        </p:spPr>
        <p:txBody>
          <a:bodyPr wrap="square" rtlCol="0">
            <a:spAutoFit/>
          </a:bodyPr>
          <a:lstStyle/>
          <a:p>
            <a:r>
              <a:rPr lang="en-US" sz="1100" dirty="0">
                <a:solidFill>
                  <a:srgbClr val="00B050"/>
                </a:solidFill>
                <a:cs typeface="Calibri" panose="020F0502020204030204" pitchFamily="34" charset="0"/>
              </a:rPr>
              <a:t>Same cable (7/8’’) type/ length </a:t>
            </a:r>
          </a:p>
          <a:p>
            <a:r>
              <a:rPr lang="en-US" sz="1100" dirty="0">
                <a:solidFill>
                  <a:srgbClr val="00B050"/>
                </a:solidFill>
                <a:cs typeface="Calibri" panose="020F0502020204030204" pitchFamily="34" charset="0"/>
              </a:rPr>
              <a:t>chosen for optimum performance</a:t>
            </a:r>
            <a:r>
              <a:rPr lang="en-US" sz="1100" dirty="0">
                <a:solidFill>
                  <a:srgbClr val="00B050"/>
                </a:solidFill>
                <a:latin typeface="Symbol" panose="05050102010706020507" pitchFamily="18" charset="2"/>
                <a:cs typeface="Calibri" panose="020F0502020204030204" pitchFamily="34" charset="0"/>
              </a:rPr>
              <a:t> </a:t>
            </a:r>
            <a:endParaRPr lang="en-US" sz="1100" dirty="0">
              <a:solidFill>
                <a:srgbClr val="00B050"/>
              </a:solidFill>
              <a:cs typeface="Calibri" panose="020F0502020204030204" pitchFamily="34" charset="0"/>
            </a:endParaRPr>
          </a:p>
        </p:txBody>
      </p:sp>
      <p:sp>
        <p:nvSpPr>
          <p:cNvPr id="11" name="TextBox 10">
            <a:extLst>
              <a:ext uri="{FF2B5EF4-FFF2-40B4-BE49-F238E27FC236}">
                <a16:creationId xmlns:a16="http://schemas.microsoft.com/office/drawing/2014/main" id="{4EC38F4C-89DB-B1E0-200C-3299486FAFBC}"/>
              </a:ext>
            </a:extLst>
          </p:cNvPr>
          <p:cNvSpPr txBox="1"/>
          <p:nvPr/>
        </p:nvSpPr>
        <p:spPr>
          <a:xfrm>
            <a:off x="7042031" y="5743375"/>
            <a:ext cx="1636987" cy="307777"/>
          </a:xfrm>
          <a:prstGeom prst="rect">
            <a:avLst/>
          </a:prstGeom>
          <a:noFill/>
        </p:spPr>
        <p:txBody>
          <a:bodyPr wrap="none" rtlCol="0">
            <a:spAutoFit/>
          </a:bodyPr>
          <a:lstStyle/>
          <a:p>
            <a:r>
              <a:rPr lang="en-US" sz="1400" dirty="0"/>
              <a:t>G. Hagmann et al.</a:t>
            </a:r>
          </a:p>
        </p:txBody>
      </p:sp>
      <p:sp>
        <p:nvSpPr>
          <p:cNvPr id="13" name="Oval 12">
            <a:extLst>
              <a:ext uri="{FF2B5EF4-FFF2-40B4-BE49-F238E27FC236}">
                <a16:creationId xmlns:a16="http://schemas.microsoft.com/office/drawing/2014/main" id="{548E0DA0-B7FE-D700-31AD-26862409A416}"/>
              </a:ext>
            </a:extLst>
          </p:cNvPr>
          <p:cNvSpPr/>
          <p:nvPr/>
        </p:nvSpPr>
        <p:spPr>
          <a:xfrm>
            <a:off x="6649623" y="5011591"/>
            <a:ext cx="676578" cy="414212"/>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B60BDBCE-6523-7BB3-5FE3-58E905FE8688}"/>
              </a:ext>
            </a:extLst>
          </p:cNvPr>
          <p:cNvSpPr/>
          <p:nvPr/>
        </p:nvSpPr>
        <p:spPr>
          <a:xfrm>
            <a:off x="1643212" y="5011591"/>
            <a:ext cx="676578" cy="414212"/>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3886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P spid="21" grpId="0"/>
      <p:bldP spid="23" grpId="0"/>
      <p:bldP spid="29"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700211A-A1A7-E4D4-78C0-F46C703B9130}"/>
              </a:ext>
            </a:extLst>
          </p:cNvPr>
          <p:cNvSpPr>
            <a:spLocks noGrp="1"/>
          </p:cNvSpPr>
          <p:nvPr>
            <p:ph type="sldNum" sz="quarter" idx="12"/>
          </p:nvPr>
        </p:nvSpPr>
        <p:spPr/>
        <p:txBody>
          <a:bodyPr/>
          <a:lstStyle/>
          <a:p>
            <a:fld id="{BFDCA1C4-9514-7B4F-976F-D92F7E296653}" type="slidenum">
              <a:rPr lang="fr-FR" smtClean="0"/>
              <a:pPr/>
              <a:t>8</a:t>
            </a:fld>
            <a:endParaRPr lang="fr-FR"/>
          </a:p>
        </p:txBody>
      </p:sp>
      <p:sp>
        <p:nvSpPr>
          <p:cNvPr id="4" name="Title 3">
            <a:extLst>
              <a:ext uri="{FF2B5EF4-FFF2-40B4-BE49-F238E27FC236}">
                <a16:creationId xmlns:a16="http://schemas.microsoft.com/office/drawing/2014/main" id="{1E340357-CE7C-E302-9CDF-5B9BC18BD473}"/>
              </a:ext>
            </a:extLst>
          </p:cNvPr>
          <p:cNvSpPr>
            <a:spLocks noGrp="1"/>
          </p:cNvSpPr>
          <p:nvPr>
            <p:ph type="title"/>
          </p:nvPr>
        </p:nvSpPr>
        <p:spPr/>
        <p:txBody>
          <a:bodyPr/>
          <a:lstStyle/>
          <a:p>
            <a:r>
              <a:rPr lang="en-US" dirty="0"/>
              <a:t>Integration</a:t>
            </a:r>
          </a:p>
        </p:txBody>
      </p:sp>
      <p:sp>
        <p:nvSpPr>
          <p:cNvPr id="5" name="Content Placeholder 4">
            <a:extLst>
              <a:ext uri="{FF2B5EF4-FFF2-40B4-BE49-F238E27FC236}">
                <a16:creationId xmlns:a16="http://schemas.microsoft.com/office/drawing/2014/main" id="{CD3D697C-C1A8-04F0-353E-A7EDFD485C53}"/>
              </a:ext>
            </a:extLst>
          </p:cNvPr>
          <p:cNvSpPr>
            <a:spLocks noGrp="1"/>
          </p:cNvSpPr>
          <p:nvPr>
            <p:ph idx="1"/>
          </p:nvPr>
        </p:nvSpPr>
        <p:spPr>
          <a:xfrm>
            <a:off x="395537" y="980728"/>
            <a:ext cx="4043852" cy="4936670"/>
          </a:xfrm>
        </p:spPr>
        <p:txBody>
          <a:bodyPr>
            <a:normAutofit fontScale="92500"/>
          </a:bodyPr>
          <a:lstStyle/>
          <a:p>
            <a:r>
              <a:rPr lang="en-US" dirty="0"/>
              <a:t>Integration of supports for the adjacent drift chambers under discussion</a:t>
            </a:r>
          </a:p>
          <a:p>
            <a:r>
              <a:rPr lang="en-US" dirty="0"/>
              <a:t>R</a:t>
            </a:r>
            <a:r>
              <a:rPr lang="pl-PL" dirty="0"/>
              <a:t>equests</a:t>
            </a:r>
            <a:r>
              <a:rPr lang="en-US" dirty="0"/>
              <a:t> for long cables</a:t>
            </a:r>
            <a:r>
              <a:rPr lang="pl-PL" dirty="0"/>
              <a:t> done by WP4</a:t>
            </a:r>
            <a:r>
              <a:rPr lang="en-US" dirty="0"/>
              <a:t> in 2020:</a:t>
            </a:r>
          </a:p>
          <a:p>
            <a:pPr lvl="1"/>
            <a:r>
              <a:rPr lang="en-US" dirty="0"/>
              <a:t>1 x 7/8” cable to the Faraday Cage per APWL (now BPTQR)</a:t>
            </a:r>
          </a:p>
          <a:p>
            <a:pPr lvl="1"/>
            <a:r>
              <a:rPr lang="en-US" dirty="0"/>
              <a:t>updated request from WP4 will be four 7/8’’ cables at least </a:t>
            </a:r>
          </a:p>
          <a:p>
            <a:pPr lvl="1"/>
            <a:r>
              <a:rPr lang="en-US" dirty="0"/>
              <a:t>This is not enough for the 4 buttons + 2 striplines</a:t>
            </a:r>
          </a:p>
          <a:p>
            <a:pPr lvl="1"/>
            <a:r>
              <a:rPr lang="en-US" dirty="0"/>
              <a:t>Cabling request to be updated if all three pick-ups need to be used concurrently (using spare cables already planned may be an option)</a:t>
            </a:r>
          </a:p>
        </p:txBody>
      </p:sp>
      <p:pic>
        <p:nvPicPr>
          <p:cNvPr id="7" name="Picture 6">
            <a:extLst>
              <a:ext uri="{FF2B5EF4-FFF2-40B4-BE49-F238E27FC236}">
                <a16:creationId xmlns:a16="http://schemas.microsoft.com/office/drawing/2014/main" id="{B1C072A9-1386-A189-AF1B-94F4E0A94624}"/>
              </a:ext>
            </a:extLst>
          </p:cNvPr>
          <p:cNvPicPr>
            <a:picLocks noChangeAspect="1"/>
          </p:cNvPicPr>
          <p:nvPr/>
        </p:nvPicPr>
        <p:blipFill>
          <a:blip r:embed="rId2"/>
          <a:stretch>
            <a:fillRect/>
          </a:stretch>
        </p:blipFill>
        <p:spPr>
          <a:xfrm>
            <a:off x="4524018" y="1505322"/>
            <a:ext cx="4440471" cy="3795886"/>
          </a:xfrm>
          <a:prstGeom prst="rect">
            <a:avLst/>
          </a:prstGeom>
        </p:spPr>
      </p:pic>
      <p:sp>
        <p:nvSpPr>
          <p:cNvPr id="6" name="TextBox 5">
            <a:extLst>
              <a:ext uri="{FF2B5EF4-FFF2-40B4-BE49-F238E27FC236}">
                <a16:creationId xmlns:a16="http://schemas.microsoft.com/office/drawing/2014/main" id="{3CB6AFC7-2ED5-8C91-C5A2-C1B70A04A3EB}"/>
              </a:ext>
            </a:extLst>
          </p:cNvPr>
          <p:cNvSpPr txBox="1"/>
          <p:nvPr/>
        </p:nvSpPr>
        <p:spPr>
          <a:xfrm>
            <a:off x="6444208" y="5473399"/>
            <a:ext cx="1685077" cy="369332"/>
          </a:xfrm>
          <a:prstGeom prst="rect">
            <a:avLst/>
          </a:prstGeom>
          <a:noFill/>
        </p:spPr>
        <p:txBody>
          <a:bodyPr wrap="none" rtlCol="0">
            <a:spAutoFit/>
          </a:bodyPr>
          <a:lstStyle/>
          <a:p>
            <a:r>
              <a:rPr lang="en-US" dirty="0"/>
              <a:t>M. Krupa et al.</a:t>
            </a:r>
          </a:p>
        </p:txBody>
      </p:sp>
      <p:sp>
        <p:nvSpPr>
          <p:cNvPr id="8" name="Oval 7">
            <a:extLst>
              <a:ext uri="{FF2B5EF4-FFF2-40B4-BE49-F238E27FC236}">
                <a16:creationId xmlns:a16="http://schemas.microsoft.com/office/drawing/2014/main" id="{4E306E6C-F0B5-F65B-CC7E-DFE45B88A37A}"/>
              </a:ext>
            </a:extLst>
          </p:cNvPr>
          <p:cNvSpPr/>
          <p:nvPr/>
        </p:nvSpPr>
        <p:spPr>
          <a:xfrm>
            <a:off x="4442500" y="1524912"/>
            <a:ext cx="1200596" cy="772667"/>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C3392BC-A5EF-2372-B1F3-3364E5BE8325}"/>
              </a:ext>
            </a:extLst>
          </p:cNvPr>
          <p:cNvSpPr/>
          <p:nvPr/>
        </p:nvSpPr>
        <p:spPr>
          <a:xfrm>
            <a:off x="6228184" y="1478012"/>
            <a:ext cx="1200596" cy="772667"/>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75813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5BCD-8E5A-941C-05D0-EEAEE4E623BA}"/>
              </a:ext>
            </a:extLst>
          </p:cNvPr>
          <p:cNvSpPr>
            <a:spLocks noGrp="1"/>
          </p:cNvSpPr>
          <p:nvPr>
            <p:ph type="title"/>
          </p:nvPr>
        </p:nvSpPr>
        <p:spPr>
          <a:xfrm>
            <a:off x="612000" y="108919"/>
            <a:ext cx="7920000" cy="720000"/>
          </a:xfrm>
        </p:spPr>
        <p:txBody>
          <a:bodyPr/>
          <a:lstStyle/>
          <a:p>
            <a:r>
              <a:rPr lang="en-US" dirty="0"/>
              <a:t>CC feedback PUs</a:t>
            </a:r>
          </a:p>
        </p:txBody>
      </p:sp>
      <p:sp>
        <p:nvSpPr>
          <p:cNvPr id="3" name="Content Placeholder 2">
            <a:extLst>
              <a:ext uri="{FF2B5EF4-FFF2-40B4-BE49-F238E27FC236}">
                <a16:creationId xmlns:a16="http://schemas.microsoft.com/office/drawing/2014/main" id="{C54E486F-30EA-FCD4-1338-979FB88A0D88}"/>
              </a:ext>
            </a:extLst>
          </p:cNvPr>
          <p:cNvSpPr>
            <a:spLocks noGrp="1"/>
          </p:cNvSpPr>
          <p:nvPr>
            <p:ph idx="1"/>
          </p:nvPr>
        </p:nvSpPr>
        <p:spPr>
          <a:xfrm>
            <a:off x="658182" y="764705"/>
            <a:ext cx="3193738" cy="5591646"/>
          </a:xfrm>
        </p:spPr>
        <p:txBody>
          <a:bodyPr>
            <a:normAutofit lnSpcReduction="10000"/>
          </a:bodyPr>
          <a:lstStyle/>
          <a:p>
            <a:r>
              <a:rPr lang="en-US" sz="2000" dirty="0"/>
              <a:t>We have a PU next to each cryostat (cavity pair)</a:t>
            </a:r>
          </a:p>
          <a:p>
            <a:r>
              <a:rPr lang="en-US" sz="2000" dirty="0"/>
              <a:t>We have 2 available PU candidates</a:t>
            </a:r>
          </a:p>
          <a:p>
            <a:pPr lvl="1"/>
            <a:r>
              <a:rPr lang="en-US" sz="1600" dirty="0"/>
              <a:t>Button</a:t>
            </a:r>
          </a:p>
          <a:p>
            <a:pPr lvl="1"/>
            <a:r>
              <a:rPr lang="en-US" sz="1600" dirty="0" err="1"/>
              <a:t>Stripline</a:t>
            </a:r>
            <a:endParaRPr lang="en-US" sz="1600" dirty="0"/>
          </a:p>
          <a:p>
            <a:pPr marL="400050"/>
            <a:r>
              <a:rPr lang="en-US" sz="2000" dirty="0"/>
              <a:t>We consider operation (demodulation) at 400 or 800 MHz-&gt; 120 mm </a:t>
            </a:r>
            <a:r>
              <a:rPr lang="en-US" sz="2000" dirty="0" err="1"/>
              <a:t>stripline</a:t>
            </a:r>
            <a:r>
              <a:rPr lang="en-US" sz="2000" dirty="0"/>
              <a:t> (green) and button are good options</a:t>
            </a:r>
          </a:p>
          <a:p>
            <a:pPr marL="400050"/>
            <a:r>
              <a:rPr lang="en-US" sz="2000" dirty="0"/>
              <a:t>The frequency responses of the two Pus are very similar</a:t>
            </a:r>
          </a:p>
          <a:p>
            <a:pPr marL="400050"/>
            <a:r>
              <a:rPr lang="en-US" sz="2000" dirty="0"/>
              <a:t>The </a:t>
            </a:r>
            <a:r>
              <a:rPr lang="en-US" sz="2000" dirty="0" err="1">
                <a:solidFill>
                  <a:srgbClr val="0070C0"/>
                </a:solidFill>
              </a:rPr>
              <a:t>stripline</a:t>
            </a:r>
            <a:r>
              <a:rPr lang="en-US" sz="2000" dirty="0"/>
              <a:t> gives </a:t>
            </a:r>
            <a:r>
              <a:rPr lang="en-US" sz="2000" b="1" dirty="0">
                <a:solidFill>
                  <a:srgbClr val="0070C0"/>
                </a:solidFill>
              </a:rPr>
              <a:t>~20 dB more signal</a:t>
            </a:r>
            <a:r>
              <a:rPr lang="en-US" sz="2000" dirty="0"/>
              <a:t>. Can we </a:t>
            </a:r>
            <a:r>
              <a:rPr lang="en-US" sz="2000" dirty="0">
                <a:solidFill>
                  <a:srgbClr val="0070C0"/>
                </a:solidFill>
              </a:rPr>
              <a:t>make use of it </a:t>
            </a:r>
            <a:r>
              <a:rPr lang="en-US" sz="2000" dirty="0"/>
              <a:t>?</a:t>
            </a:r>
          </a:p>
          <a:p>
            <a:pPr marL="400050"/>
            <a:endParaRPr lang="en-US" sz="2000" dirty="0"/>
          </a:p>
          <a:p>
            <a:pPr lvl="1"/>
            <a:endParaRPr lang="en-US" sz="1600" dirty="0"/>
          </a:p>
          <a:p>
            <a:endParaRPr lang="en-US" sz="2000" dirty="0"/>
          </a:p>
        </p:txBody>
      </p:sp>
      <p:sp>
        <p:nvSpPr>
          <p:cNvPr id="4" name="Footer Placeholder 3">
            <a:extLst>
              <a:ext uri="{FF2B5EF4-FFF2-40B4-BE49-F238E27FC236}">
                <a16:creationId xmlns:a16="http://schemas.microsoft.com/office/drawing/2014/main" id="{8BA370D0-DE9B-0EC1-5CD3-34945ED7D8F3}"/>
              </a:ext>
            </a:extLst>
          </p:cNvPr>
          <p:cNvSpPr>
            <a:spLocks noGrp="1"/>
          </p:cNvSpPr>
          <p:nvPr>
            <p:ph type="ftr" sz="quarter" idx="11"/>
          </p:nvPr>
        </p:nvSpPr>
        <p:spPr/>
        <p:txBody>
          <a:bodyPr/>
          <a:lstStyle/>
          <a:p>
            <a:r>
              <a:rPr lang="en-GB" dirty="0"/>
              <a:t>Internal discussion on CC, Aug 3</a:t>
            </a:r>
            <a:r>
              <a:rPr lang="en-GB" baseline="30000" dirty="0"/>
              <a:t>rd</a:t>
            </a:r>
            <a:r>
              <a:rPr lang="en-GB" dirty="0"/>
              <a:t>  2023</a:t>
            </a:r>
          </a:p>
        </p:txBody>
      </p:sp>
      <p:sp>
        <p:nvSpPr>
          <p:cNvPr id="5" name="Slide Number Placeholder 4">
            <a:extLst>
              <a:ext uri="{FF2B5EF4-FFF2-40B4-BE49-F238E27FC236}">
                <a16:creationId xmlns:a16="http://schemas.microsoft.com/office/drawing/2014/main" id="{2BE01FDD-D9AD-AD7C-F7BE-E27A0F1A688C}"/>
              </a:ext>
            </a:extLst>
          </p:cNvPr>
          <p:cNvSpPr>
            <a:spLocks noGrp="1"/>
          </p:cNvSpPr>
          <p:nvPr>
            <p:ph type="sldNum" sz="quarter" idx="12"/>
          </p:nvPr>
        </p:nvSpPr>
        <p:spPr/>
        <p:txBody>
          <a:bodyPr/>
          <a:lstStyle/>
          <a:p>
            <a:fld id="{BFDCA1C4-9514-7B4F-976F-D92F7E296653}" type="slidenum">
              <a:rPr lang="fr-FR" smtClean="0"/>
              <a:pPr/>
              <a:t>9</a:t>
            </a:fld>
            <a:endParaRPr lang="fr-FR"/>
          </a:p>
        </p:txBody>
      </p:sp>
      <p:pic>
        <p:nvPicPr>
          <p:cNvPr id="7" name="Picture 6" descr="A graph with lines and dots&#10;&#10;Description automatically generated">
            <a:extLst>
              <a:ext uri="{FF2B5EF4-FFF2-40B4-BE49-F238E27FC236}">
                <a16:creationId xmlns:a16="http://schemas.microsoft.com/office/drawing/2014/main" id="{4491B240-120A-D6BE-0B10-24B39B6E54B1}"/>
              </a:ext>
            </a:extLst>
          </p:cNvPr>
          <p:cNvPicPr>
            <a:picLocks noChangeAspect="1"/>
          </p:cNvPicPr>
          <p:nvPr/>
        </p:nvPicPr>
        <p:blipFill>
          <a:blip r:embed="rId2"/>
          <a:stretch>
            <a:fillRect/>
          </a:stretch>
        </p:blipFill>
        <p:spPr>
          <a:xfrm>
            <a:off x="3957574" y="927709"/>
            <a:ext cx="5186426" cy="1823479"/>
          </a:xfrm>
          <a:prstGeom prst="rect">
            <a:avLst/>
          </a:prstGeom>
        </p:spPr>
      </p:pic>
      <p:pic>
        <p:nvPicPr>
          <p:cNvPr id="9" name="Picture 8" descr="A graph with different colored lines&#10;&#10;Description automatically generated">
            <a:extLst>
              <a:ext uri="{FF2B5EF4-FFF2-40B4-BE49-F238E27FC236}">
                <a16:creationId xmlns:a16="http://schemas.microsoft.com/office/drawing/2014/main" id="{B224F1FB-0B1F-C626-E848-078CA7777A01}"/>
              </a:ext>
            </a:extLst>
          </p:cNvPr>
          <p:cNvPicPr>
            <a:picLocks noChangeAspect="1"/>
          </p:cNvPicPr>
          <p:nvPr/>
        </p:nvPicPr>
        <p:blipFill>
          <a:blip r:embed="rId3"/>
          <a:stretch>
            <a:fillRect/>
          </a:stretch>
        </p:blipFill>
        <p:spPr>
          <a:xfrm>
            <a:off x="4001596" y="2866736"/>
            <a:ext cx="5142403" cy="1823479"/>
          </a:xfrm>
          <a:prstGeom prst="rect">
            <a:avLst/>
          </a:prstGeom>
        </p:spPr>
      </p:pic>
      <p:cxnSp>
        <p:nvCxnSpPr>
          <p:cNvPr id="11" name="Straight Arrow Connector 10">
            <a:extLst>
              <a:ext uri="{FF2B5EF4-FFF2-40B4-BE49-F238E27FC236}">
                <a16:creationId xmlns:a16="http://schemas.microsoft.com/office/drawing/2014/main" id="{2BC811E7-5439-0392-6C1F-4D1DDFDF058E}"/>
              </a:ext>
            </a:extLst>
          </p:cNvPr>
          <p:cNvCxnSpPr>
            <a:cxnSpLocks/>
          </p:cNvCxnSpPr>
          <p:nvPr/>
        </p:nvCxnSpPr>
        <p:spPr>
          <a:xfrm flipV="1">
            <a:off x="2123728" y="2132856"/>
            <a:ext cx="1877868" cy="2625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72A7BB80-3319-3E0D-CD50-03A0D3FF0BC6}"/>
              </a:ext>
            </a:extLst>
          </p:cNvPr>
          <p:cNvCxnSpPr>
            <a:cxnSpLocks/>
          </p:cNvCxnSpPr>
          <p:nvPr/>
        </p:nvCxnSpPr>
        <p:spPr>
          <a:xfrm>
            <a:off x="2255051" y="2607173"/>
            <a:ext cx="1746545" cy="67781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14AD1DDF-A117-6A32-3DAD-9431D22FF133}"/>
              </a:ext>
            </a:extLst>
          </p:cNvPr>
          <p:cNvSpPr txBox="1"/>
          <p:nvPr/>
        </p:nvSpPr>
        <p:spPr>
          <a:xfrm>
            <a:off x="5398659" y="4876209"/>
            <a:ext cx="2304256" cy="338554"/>
          </a:xfrm>
          <a:prstGeom prst="rect">
            <a:avLst/>
          </a:prstGeom>
          <a:solidFill>
            <a:schemeClr val="accent1">
              <a:lumMod val="20000"/>
              <a:lumOff val="80000"/>
            </a:schemeClr>
          </a:solidFill>
          <a:ln>
            <a:solidFill>
              <a:schemeClr val="accent1"/>
            </a:solidFill>
          </a:ln>
        </p:spPr>
        <p:txBody>
          <a:bodyPr wrap="square" rtlCol="0">
            <a:spAutoFit/>
          </a:bodyPr>
          <a:lstStyle/>
          <a:p>
            <a:r>
              <a:rPr lang="en-GB" sz="1600" dirty="0">
                <a:latin typeface="Comic Sans MS" panose="030F0702030302020204" pitchFamily="66" charset="0"/>
              </a:rPr>
              <a:t>Courtesy of M. Krupa</a:t>
            </a:r>
          </a:p>
        </p:txBody>
      </p:sp>
      <p:sp>
        <p:nvSpPr>
          <p:cNvPr id="6" name="TextBox 5">
            <a:extLst>
              <a:ext uri="{FF2B5EF4-FFF2-40B4-BE49-F238E27FC236}">
                <a16:creationId xmlns:a16="http://schemas.microsoft.com/office/drawing/2014/main" id="{1EB4274B-45CF-792B-0B17-1A3A37E111CE}"/>
              </a:ext>
            </a:extLst>
          </p:cNvPr>
          <p:cNvSpPr txBox="1"/>
          <p:nvPr/>
        </p:nvSpPr>
        <p:spPr>
          <a:xfrm>
            <a:off x="4206086" y="5607795"/>
            <a:ext cx="4480714" cy="369332"/>
          </a:xfrm>
          <a:prstGeom prst="rect">
            <a:avLst/>
          </a:prstGeom>
          <a:noFill/>
        </p:spPr>
        <p:txBody>
          <a:bodyPr wrap="none" rtlCol="0">
            <a:spAutoFit/>
          </a:bodyPr>
          <a:lstStyle/>
          <a:p>
            <a:r>
              <a:rPr lang="en-US" dirty="0"/>
              <a:t>From last meeting: Philippe Baudrenghien</a:t>
            </a:r>
          </a:p>
        </p:txBody>
      </p:sp>
      <p:sp>
        <p:nvSpPr>
          <p:cNvPr id="8" name="TextBox 7">
            <a:extLst>
              <a:ext uri="{FF2B5EF4-FFF2-40B4-BE49-F238E27FC236}">
                <a16:creationId xmlns:a16="http://schemas.microsoft.com/office/drawing/2014/main" id="{E68756F7-2705-0A52-7C35-474BA5D8B54C}"/>
              </a:ext>
            </a:extLst>
          </p:cNvPr>
          <p:cNvSpPr txBox="1"/>
          <p:nvPr/>
        </p:nvSpPr>
        <p:spPr>
          <a:xfrm>
            <a:off x="2193870" y="6053663"/>
            <a:ext cx="6096541" cy="646331"/>
          </a:xfrm>
          <a:prstGeom prst="rect">
            <a:avLst/>
          </a:prstGeom>
          <a:noFill/>
        </p:spPr>
        <p:txBody>
          <a:bodyPr wrap="none" rtlCol="0">
            <a:spAutoFit/>
          </a:bodyPr>
          <a:lstStyle/>
          <a:p>
            <a:r>
              <a:rPr lang="en-US" dirty="0"/>
              <a:t>Demodulation also possible at other harmonics of 40 MHz</a:t>
            </a:r>
          </a:p>
          <a:p>
            <a:r>
              <a:rPr lang="en-US" dirty="0"/>
              <a:t>or other frequencies</a:t>
            </a:r>
          </a:p>
        </p:txBody>
      </p:sp>
    </p:spTree>
    <p:extLst>
      <p:ext uri="{BB962C8B-B14F-4D97-AF65-F5344CB8AC3E}">
        <p14:creationId xmlns:p14="http://schemas.microsoft.com/office/powerpoint/2010/main" val="2372304088"/>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4:3 format</Description0>
    <Note xmlns="8946e33d-fd2f-4ae4-8ee9-d90c129cdf9e">For external collaborators: you may replace the CERN logo by your home institute logo if needed
https://edms.cern.ch/document/1586452/</No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B3DAAED-59EA-473F-8797-807F21F6E6D6}">
  <ds:schemaRefs>
    <ds:schemaRef ds:uri="http://schemas.microsoft.com/sharepoint/v3/contenttype/forms"/>
  </ds:schemaRefs>
</ds:datastoreItem>
</file>

<file path=customXml/itemProps2.xml><?xml version="1.0" encoding="utf-8"?>
<ds:datastoreItem xmlns:ds="http://schemas.openxmlformats.org/officeDocument/2006/customXml" ds:itemID="{ADA649C1-7B00-4ECC-98F2-E673362ECA3E}">
  <ds:schemaRefs>
    <ds:schemaRef ds:uri="http://purl.org/dc/elements/1.1/"/>
    <ds:schemaRef ds:uri="http://schemas.microsoft.com/office/2006/documentManagement/types"/>
    <ds:schemaRef ds:uri="8946e33d-fd2f-4ae4-8ee9-d90c129cdf9e"/>
    <ds:schemaRef ds:uri="http://purl.org/dc/terms/"/>
    <ds:schemaRef ds:uri="http://schemas.openxmlformats.org/package/2006/metadata/core-properties"/>
    <ds:schemaRef ds:uri="http://purl.org/dc/dcmitype/"/>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9A55C745-3429-4486-A126-60D7C77FAA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6557</TotalTime>
  <Words>2857</Words>
  <Application>Microsoft Office PowerPoint</Application>
  <PresentationFormat>On-screen Show (4:3)</PresentationFormat>
  <Paragraphs>305</Paragraphs>
  <Slides>28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Comic Sans MS</vt:lpstr>
      <vt:lpstr>Symbol</vt:lpstr>
      <vt:lpstr>Wingdings</vt:lpstr>
      <vt:lpstr>Thème Office</vt:lpstr>
      <vt:lpstr>Pick-up requirements for crab cavity system and specification  </vt:lpstr>
      <vt:lpstr>Options for crab cavity PU BPTQR</vt:lpstr>
      <vt:lpstr>HL-LHC Crab-Cavities underground layout [1]</vt:lpstr>
      <vt:lpstr>Why three pick-ups?</vt:lpstr>
      <vt:lpstr>Why three pick-ups?</vt:lpstr>
      <vt:lpstr>Crab cavity phase noise</vt:lpstr>
      <vt:lpstr>HL-LHC LLRF architecture</vt:lpstr>
      <vt:lpstr>Integration</vt:lpstr>
      <vt:lpstr>CC feedback PUs</vt:lpstr>
      <vt:lpstr>Alignment</vt:lpstr>
      <vt:lpstr>Button pick-up versus strip-line</vt:lpstr>
      <vt:lpstr>Strip-line pick-up </vt:lpstr>
      <vt:lpstr>Why do I worry about these small effects?</vt:lpstr>
      <vt:lpstr>Questions needing attention</vt:lpstr>
      <vt:lpstr>My Conclusions</vt:lpstr>
      <vt:lpstr>Spare Slides from contributors to previous meetings and discussions</vt:lpstr>
      <vt:lpstr>Functionality A: CC-beam phasing</vt:lpstr>
      <vt:lpstr>Functionality B: Filtering of beam interference on the CC antenna signal</vt:lpstr>
      <vt:lpstr>Functionality C: CC noise FB</vt:lpstr>
      <vt:lpstr>LLRF Solutions: Cavity-Controller</vt:lpstr>
      <vt:lpstr>Mitigation 2. CC feedback</vt:lpstr>
      <vt:lpstr>PowerPoint Presentation</vt:lpstr>
      <vt:lpstr>Mitigation 1. Low noise LLRF</vt:lpstr>
      <vt:lpstr>PowerPoint Presentation</vt:lpstr>
      <vt:lpstr>LLRF processing (tentative)</vt:lpstr>
      <vt:lpstr>CC feedback PU</vt:lpstr>
      <vt:lpstr>Signals from button PU before demodulation</vt:lpstr>
      <vt:lpstr>Signals from button PU after 400 MHz BPF</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HiLumi-Pres-Template-4-3-2logo-v2</dc:title>
  <dc:creator>André-Pierre OLIVIER</dc:creator>
  <cp:lastModifiedBy>Wolfgang Hofle</cp:lastModifiedBy>
  <cp:revision>706</cp:revision>
  <cp:lastPrinted>2019-06-18T09:17:42Z</cp:lastPrinted>
  <dcterms:created xsi:type="dcterms:W3CDTF">2016-02-12T10:02:27Z</dcterms:created>
  <dcterms:modified xsi:type="dcterms:W3CDTF">2023-10-18T16:30:52Z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