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65" r:id="rId9"/>
    <p:sldId id="263" r:id="rId10"/>
    <p:sldId id="270" r:id="rId11"/>
    <p:sldId id="272" r:id="rId12"/>
    <p:sldId id="261" r:id="rId13"/>
    <p:sldId id="271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2993F7A-0B63-48FC-BD94-7789D671C17B}" type="datetimeFigureOut">
              <a:rPr lang="en-GB" smtClean="0"/>
              <a:pPr/>
              <a:t>16/10/2023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r3AAIgnbpQ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nt1\Downloads\Snapinsta.app_video_CE464B23F7E59DB7A78DAB1E1C24C7BB_video_dashinit.mp4" TargetMode="Externa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nt1\Downloads\Telegram%20Desktop\video_2023-10-15_20-09-43.mp4" TargetMode="Externa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-4uGWWgQrlg" TargetMode="External"/><Relationship Id="rId2" Type="http://schemas.openxmlformats.org/officeDocument/2006/relationships/hyperlink" Target="https://youtu.be/xLlaEOhRIf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tu.be/hr3AAIgnbpQ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h2I_TTZZ6x0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1\Downloads\Telegram Desktop\Original_Conscience -  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12776"/>
            <a:ext cx="5222703" cy="52227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749945"/>
          </a:xfrm>
        </p:spPr>
        <p:txBody>
          <a:bodyPr>
            <a:normAutofit/>
          </a:bodyPr>
          <a:lstStyle/>
          <a:p>
            <a:r>
              <a:rPr lang="en-GB" dirty="0" smtClean="0"/>
              <a:t>Original </a:t>
            </a:r>
            <a:r>
              <a:rPr lang="en-GB" dirty="0" err="1" smtClean="0"/>
              <a:t>ConScience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54452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3"/>
              </a:rPr>
              <a:t>DUNE MUSIC VIDEO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-20180315-WA00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700808"/>
            <a:ext cx="5400600" cy="405045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71600" y="5949280"/>
            <a:ext cx="7704856" cy="5232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25000"/>
                  </a:schemeClr>
                </a:solidFill>
              </a:rPr>
              <a:t>Clubs, live band, bars, lecture theatres, festivals</a:t>
            </a:r>
            <a:endParaRPr lang="en-GB" sz="2800" dirty="0">
              <a:solidFill>
                <a:schemeClr val="tx1">
                  <a:lumMod val="2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83568" y="908720"/>
            <a:ext cx="7772400" cy="1470025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Live</a:t>
            </a:r>
            <a:r>
              <a:rPr kumimoji="0" lang="en-GB" sz="47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Performance</a:t>
            </a:r>
            <a:endParaRPr kumimoji="0" lang="en-GB" sz="4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Snapinsta.app_video_CE464B23F7E59DB7A78DAB1E1C24C7BB_video_dashini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1772816"/>
            <a:ext cx="2366392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683568" y="908720"/>
            <a:ext cx="7772400" cy="1470025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Live</a:t>
            </a:r>
            <a:r>
              <a:rPr kumimoji="0" lang="en-GB" sz="47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Performance</a:t>
            </a:r>
            <a:endParaRPr kumimoji="0" lang="en-GB" sz="4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650" name="Picture 2" descr="C:\Users\Ant1\Downloads\e3c928be-01df-4a4c-874e-7cb7a68edf19.sized-1000x10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700808"/>
            <a:ext cx="5184576" cy="3888432"/>
          </a:xfrm>
          <a:prstGeom prst="rect">
            <a:avLst/>
          </a:prstGeom>
          <a:noFill/>
        </p:spPr>
      </p:pic>
      <p:pic>
        <p:nvPicPr>
          <p:cNvPr id="7" name="video_2023-10-15_20-09-4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1916832"/>
            <a:ext cx="2088232" cy="3600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71600" y="5949280"/>
            <a:ext cx="7704856" cy="5232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25000"/>
                  </a:schemeClr>
                </a:solidFill>
              </a:rPr>
              <a:t>Clubs, live band, bars, lecture theatres, festivals</a:t>
            </a:r>
            <a:endParaRPr lang="en-GB" sz="2800" dirty="0">
              <a:solidFill>
                <a:schemeClr val="tx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r>
              <a:rPr lang="en-GB" dirty="0" smtClean="0"/>
              <a:t>In the Classroom</a:t>
            </a:r>
            <a:endParaRPr lang="en-GB" dirty="0"/>
          </a:p>
        </p:txBody>
      </p:sp>
      <p:pic>
        <p:nvPicPr>
          <p:cNvPr id="4098" name="Picture 2" descr="C:\Users\Ant1\Desktop\Consensus\Fermilab\18-0232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107022" cy="2736304"/>
          </a:xfrm>
          <a:prstGeom prst="rect">
            <a:avLst/>
          </a:prstGeom>
          <a:noFill/>
        </p:spPr>
      </p:pic>
      <p:pic>
        <p:nvPicPr>
          <p:cNvPr id="4099" name="Picture 3" descr="C:\Users\Ant1\Pictures\P1010285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72816"/>
            <a:ext cx="3887755" cy="218686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51520" y="1700808"/>
            <a:ext cx="4572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Online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In the Classroom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Universities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Research institutions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4221088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Multiple Choice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Find the Relevant Phrases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Fill in the Missing Words</a:t>
            </a:r>
          </a:p>
          <a:p>
            <a:pPr lvl="0" algn="ctr">
              <a:spcBef>
                <a:spcPct val="20000"/>
              </a:spcBef>
              <a:defRPr/>
            </a:pPr>
            <a:endParaRPr lang="en-GB" sz="16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Group Quizzes / Raise of Hands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Comprehension Style Questions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5968" y="106112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339752" y="2708921"/>
            <a:ext cx="4824536" cy="792088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LIVE DEMO TIME!</a:t>
            </a:r>
            <a:endParaRPr kumimoji="0" lang="en-GB" sz="4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1\Downloads\Telegram Desktop\Original_Conscience -  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12776"/>
            <a:ext cx="5222703" cy="52227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749945"/>
          </a:xfrm>
        </p:spPr>
        <p:txBody>
          <a:bodyPr>
            <a:normAutofit/>
          </a:bodyPr>
          <a:lstStyle/>
          <a:p>
            <a:r>
              <a:rPr lang="en-GB" dirty="0" smtClean="0"/>
              <a:t>Thanks for Listening!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1628800"/>
            <a:ext cx="3347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3200" b="1" dirty="0" smtClean="0"/>
              <a:t>What Next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Release Party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UK Album Tour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Workshops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Colloquiums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Materials  Dissemination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Evaluation</a:t>
            </a:r>
          </a:p>
          <a:p>
            <a:pPr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Book?? </a:t>
            </a:r>
          </a:p>
          <a:p>
            <a:pPr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Future Songs?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5517232"/>
            <a:ext cx="2645276" cy="116955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Website: </a:t>
            </a:r>
            <a:r>
              <a:rPr lang="en-GB" sz="1400" dirty="0" smtClean="0">
                <a:solidFill>
                  <a:schemeClr val="bg1"/>
                </a:solidFill>
              </a:rPr>
              <a:t>consensus.avr-music.com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Contact: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avr.truth@gmail.com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manaagement@avr-music.com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en-GB" dirty="0" err="1" smtClean="0"/>
              <a:t>ConCERNed</a:t>
            </a:r>
            <a:endParaRPr lang="en-GB" dirty="0"/>
          </a:p>
        </p:txBody>
      </p:sp>
      <p:pic>
        <p:nvPicPr>
          <p:cNvPr id="2050" name="Picture 2" descr="C:\Users\Ant1\Dropbox\Consensus\Consensus Photos\CONSENSUS CONCERNED 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12776"/>
            <a:ext cx="4896544" cy="4896544"/>
          </a:xfrm>
          <a:prstGeom prst="rect">
            <a:avLst/>
          </a:prstGeom>
          <a:noFill/>
        </p:spPr>
      </p:pic>
      <p:pic>
        <p:nvPicPr>
          <p:cNvPr id="2051" name="Picture 3" descr="C:\Users\Ant1\Pictures\cMS party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115616" y="4941168"/>
            <a:ext cx="2520280" cy="1679688"/>
          </a:xfrm>
          <a:prstGeom prst="rect">
            <a:avLst/>
          </a:prstGeom>
          <a:noFill/>
        </p:spPr>
      </p:pic>
      <p:pic>
        <p:nvPicPr>
          <p:cNvPr id="2052" name="Picture 4" descr="C:\Users\Ant1\Pictures\CMS consensus michael ho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093005"/>
            <a:ext cx="2448272" cy="1632909"/>
          </a:xfrm>
          <a:prstGeom prst="rect">
            <a:avLst/>
          </a:prstGeom>
          <a:noFill/>
        </p:spPr>
      </p:pic>
      <p:pic>
        <p:nvPicPr>
          <p:cNvPr id="2054" name="Picture 6" descr="C:\Users\Ant1\Downloads\Mad Scientist Rapp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1268760"/>
            <a:ext cx="321464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en-GB" dirty="0" smtClean="0"/>
              <a:t>Preliminary Research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896" y="3356992"/>
            <a:ext cx="2232248" cy="148701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A-Level</a:t>
            </a:r>
          </a:p>
          <a:p>
            <a:r>
              <a:rPr lang="en-GB" sz="3200" dirty="0" smtClean="0"/>
              <a:t>Age:16-18</a:t>
            </a:r>
          </a:p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39552" y="3573016"/>
            <a:ext cx="2304256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GCSE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tx1">
                    <a:tint val="75000"/>
                  </a:schemeClr>
                </a:solidFill>
              </a:rPr>
              <a:t>Age:14-16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131840" y="5229200"/>
            <a:ext cx="1904256" cy="1298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tx1">
                    <a:tint val="75000"/>
                  </a:schemeClr>
                </a:solidFill>
              </a:rPr>
              <a:t>General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563888" y="1844824"/>
            <a:ext cx="5256584" cy="1487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tx1">
                    <a:tint val="75000"/>
                  </a:schemeClr>
                </a:solidFill>
              </a:rPr>
              <a:t>CASE STRUDIES:  ORIGIN Project,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Imperial, Bristol University,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Fermilab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CERN, STEM Learning UK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Ant1\Downloads\STEM learning U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3057525" cy="1495425"/>
          </a:xfrm>
          <a:prstGeom prst="rect">
            <a:avLst/>
          </a:prstGeom>
          <a:noFill/>
        </p:spPr>
      </p:pic>
      <p:pic>
        <p:nvPicPr>
          <p:cNvPr id="3075" name="Picture 3" descr="C:\Users\Ant1\Downloads\Origin Logo tex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573016"/>
            <a:ext cx="2259913" cy="2664296"/>
          </a:xfrm>
          <a:prstGeom prst="rect">
            <a:avLst/>
          </a:prstGeom>
          <a:noFill/>
        </p:spPr>
      </p:pic>
      <p:pic>
        <p:nvPicPr>
          <p:cNvPr id="3077" name="Picture 5" descr="C:\Users\Ant1\Downloads\Untitl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914" y="5013175"/>
            <a:ext cx="2030878" cy="1692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353514" cy="1614892"/>
          </a:xfrm>
        </p:spPr>
        <p:txBody>
          <a:bodyPr/>
          <a:lstStyle/>
          <a:p>
            <a:r>
              <a:rPr lang="en-GB" dirty="0" smtClean="0"/>
              <a:t>Album Plan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536" y="1484784"/>
          <a:ext cx="8280919" cy="4993730"/>
        </p:xfrm>
        <a:graphic>
          <a:graphicData uri="http://schemas.openxmlformats.org/drawingml/2006/table">
            <a:tbl>
              <a:tblPr/>
              <a:tblGrid>
                <a:gridCol w="1640682"/>
                <a:gridCol w="1860300"/>
                <a:gridCol w="1227281"/>
                <a:gridCol w="3552656"/>
              </a:tblGrid>
              <a:tr h="24263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 dirty="0">
                          <a:solidFill>
                            <a:schemeClr val="bg1"/>
                          </a:solidFill>
                          <a:latin typeface="Calibri"/>
                        </a:rPr>
                        <a:t>Title</a:t>
                      </a:r>
                      <a:endParaRPr lang="en-GB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>
                          <a:solidFill>
                            <a:schemeClr val="bg1"/>
                          </a:solidFill>
                          <a:latin typeface="Calibri"/>
                        </a:rPr>
                        <a:t>Topics</a:t>
                      </a:r>
                      <a:endParaRPr lang="en-GB" sz="2000" b="1" baseline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 dirty="0">
                          <a:solidFill>
                            <a:schemeClr val="bg1"/>
                          </a:solidFill>
                          <a:latin typeface="Calibri"/>
                        </a:rPr>
                        <a:t>Level</a:t>
                      </a:r>
                      <a:endParaRPr lang="en-GB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 dirty="0">
                          <a:solidFill>
                            <a:schemeClr val="bg1"/>
                          </a:solidFill>
                          <a:latin typeface="Calibri"/>
                        </a:rPr>
                        <a:t>Syllabus Topics</a:t>
                      </a:r>
                      <a:endParaRPr lang="en-GB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06589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Dark Energy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Dark energy, General Relativity, Cosmology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Advanced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1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Gravitational Constant, Mass-Energy Conservation, Pressure, Heat transfer, 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Radiate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Cosmic Microwave Background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 / Advance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1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Nuclear Physics, radiation, black body spectrum, electromagnetic frequencies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24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Star Power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fontAlgn="t"/>
                      <a:r>
                        <a:rPr lang="en-GB" sz="1600" b="0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/>
                      </a:r>
                      <a:br>
                        <a:rPr lang="en-GB" sz="1600" b="0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</a:b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Energy in the stars, and on earth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1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Life cycle of a Star , Nuclear Fusion, Nuclear Fission, and Renewable Energy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Higher Amount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Space Travel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 / Advanced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1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Momentum, </a:t>
                      </a:r>
                      <a:r>
                        <a:rPr lang="en-GB" sz="1600" b="0" i="1" u="none" strike="noStrike" baseline="0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Suvat</a:t>
                      </a:r>
                      <a:r>
                        <a:rPr lang="en-GB" sz="1600" b="0" i="1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 Equations, Optics </a:t>
                      </a:r>
                      <a:r>
                        <a:rPr lang="en-GB" sz="1600" b="0" i="1" u="none" strike="noStrike" baseline="0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eMFs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961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Unbreakable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fontAlgn="t"/>
                      <a:r>
                        <a:rPr lang="en-GB" sz="1600" b="0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/>
                      </a:r>
                      <a:br>
                        <a:rPr lang="en-GB" sz="1600" b="0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</a:b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Quark Gluon Plasma and the Big Bang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 / Advanced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1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Changes of state, states of matter, quark gluon plasma, formation of the early universe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78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Invisible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fontAlgn="t"/>
                      <a:r>
                        <a:rPr lang="en-GB" sz="1600" b="0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/>
                      </a:r>
                      <a:br>
                        <a:rPr lang="en-GB" sz="1600" b="0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</a:b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Particle Physics, 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Mass energy conservation and wave-particle duality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baseline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Advanced</a:t>
                      </a:r>
                      <a:endParaRPr lang="en-GB" sz="1600" b="0" baseline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1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Mass-energy conservation, Ions,  </a:t>
                      </a:r>
                      <a:r>
                        <a:rPr lang="en-GB" sz="1600" b="0" i="1" u="none" strike="noStrike" baseline="0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Plancks</a:t>
                      </a:r>
                      <a:r>
                        <a:rPr lang="en-GB" sz="1600" b="0" i="1" u="none" strike="noStrike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 constant, photoelectric effect, Maxwell Boltzmann particle distributions </a:t>
                      </a: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fontAlgn="t"/>
                      <a:r>
                        <a:rPr lang="en-GB" sz="1600" b="0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/>
                      </a:r>
                      <a:br>
                        <a:rPr lang="en-GB" sz="1600" b="0" baseline="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</a:br>
                      <a:endParaRPr lang="en-GB" sz="1600" b="0" baseline="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353514" cy="1614892"/>
          </a:xfrm>
        </p:spPr>
        <p:txBody>
          <a:bodyPr/>
          <a:lstStyle/>
          <a:p>
            <a:r>
              <a:rPr lang="en-GB" dirty="0" smtClean="0"/>
              <a:t>Album Plan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536" y="1628800"/>
          <a:ext cx="8280919" cy="4674810"/>
        </p:xfrm>
        <a:graphic>
          <a:graphicData uri="http://schemas.openxmlformats.org/drawingml/2006/table">
            <a:tbl>
              <a:tblPr/>
              <a:tblGrid>
                <a:gridCol w="1640682"/>
                <a:gridCol w="1860300"/>
                <a:gridCol w="1395562"/>
                <a:gridCol w="3384375"/>
              </a:tblGrid>
              <a:tr h="42436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 dirty="0">
                          <a:solidFill>
                            <a:schemeClr val="bg1"/>
                          </a:solidFill>
                          <a:latin typeface="Calibri"/>
                        </a:rPr>
                        <a:t>Title</a:t>
                      </a:r>
                      <a:endParaRPr lang="en-GB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>
                          <a:solidFill>
                            <a:schemeClr val="bg1"/>
                          </a:solidFill>
                          <a:latin typeface="Calibri"/>
                        </a:rPr>
                        <a:t>Topics</a:t>
                      </a:r>
                      <a:endParaRPr lang="en-GB" sz="2000" b="1" baseline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 dirty="0">
                          <a:solidFill>
                            <a:schemeClr val="bg1"/>
                          </a:solidFill>
                          <a:latin typeface="Calibri"/>
                        </a:rPr>
                        <a:t>Level</a:t>
                      </a:r>
                      <a:endParaRPr lang="en-GB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baseline="0" dirty="0">
                          <a:solidFill>
                            <a:schemeClr val="bg1"/>
                          </a:solidFill>
                          <a:latin typeface="Calibri"/>
                        </a:rPr>
                        <a:t>Syllabus Topics</a:t>
                      </a:r>
                      <a:endParaRPr lang="en-GB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49696" marR="49696" marT="33130" marB="3313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9372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Gravitational </a:t>
                      </a:r>
                      <a:r>
                        <a:rPr lang="en-GB" sz="1800" b="0" i="0" u="none" strike="noStrike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Waves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hlinkClick r:id="rId2"/>
                        </a:rPr>
                        <a:t>Music Video</a:t>
                      </a:r>
                      <a:endParaRPr lang="en-GB" sz="14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Gravitational Waves and LIGO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Advanced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1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Standing waves, Wave detection resonance, General Relativity, Gravity, Black holes + Stars 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607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The Machine</a:t>
                      </a:r>
                      <a:endParaRPr lang="en-GB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algn="ctr" fontAlgn="t"/>
                      <a:r>
                        <a:rPr lang="en-GB" sz="160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hlinkClick r:id="rId3"/>
                        </a:rPr>
                        <a:t>Music video</a:t>
                      </a:r>
                      <a:r>
                        <a:rPr lang="en-GB" sz="180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/>
                      </a:r>
                      <a:br>
                        <a:rPr lang="en-GB" sz="180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</a:br>
                      <a:endParaRPr lang="en-GB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Experiments physics and it’s machinery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Electrical circuits, resistors, charge, current and voltage.</a:t>
                      </a:r>
                      <a:endParaRPr lang="en-GB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607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Out of this World</a:t>
                      </a:r>
                      <a:endParaRPr lang="en-GB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fontAlgn="t"/>
                      <a:r>
                        <a:rPr lang="en-GB" sz="180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/>
                      </a:r>
                      <a:br>
                        <a:rPr lang="en-GB" sz="180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</a:br>
                      <a:endParaRPr lang="en-GB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Newtonian Physics and Planetary motions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Newton's laws, </a:t>
                      </a:r>
                      <a:r>
                        <a:rPr lang="en-GB" sz="1800" b="0" i="1" u="none" strike="noStrike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Kepler's</a:t>
                      </a:r>
                      <a:r>
                        <a:rPr lang="en-GB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 laws, Gravitational constant, Earthquakes Friction and the Solar System</a:t>
                      </a:r>
                      <a:endParaRPr lang="en-GB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3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D.U.N.E.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  <a:hlinkClick r:id="rId4"/>
                        </a:rPr>
                        <a:t>Music video</a:t>
                      </a:r>
                      <a:endParaRPr lang="en-GB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Deep underground Neutrino Experiment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Advanced</a:t>
                      </a:r>
                      <a:endParaRPr lang="en-GB" sz="18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0" i="1" u="none" strike="noStrike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Particle</a:t>
                      </a:r>
                      <a:r>
                        <a:rPr lang="fr-FR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 </a:t>
                      </a:r>
                      <a:r>
                        <a:rPr lang="fr-FR" sz="1800" b="0" i="1" u="none" strike="noStrike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Physics</a:t>
                      </a:r>
                      <a:r>
                        <a:rPr lang="fr-FR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, </a:t>
                      </a:r>
                      <a:r>
                        <a:rPr lang="fr-FR" sz="1800" b="0" i="1" u="none" strike="noStrike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electrons</a:t>
                      </a:r>
                      <a:r>
                        <a:rPr lang="fr-FR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 </a:t>
                      </a:r>
                      <a:endParaRPr lang="fr-FR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0" i="1" u="none" strike="noStrike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Atoms</a:t>
                      </a:r>
                      <a:r>
                        <a:rPr lang="fr-FR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, </a:t>
                      </a:r>
                      <a:r>
                        <a:rPr lang="fr-FR" sz="1800" b="0" i="1" u="none" strike="noStrike" dirty="0" err="1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Temperature</a:t>
                      </a:r>
                      <a:r>
                        <a:rPr lang="fr-FR" sz="1800" b="0" i="1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.</a:t>
                      </a:r>
                      <a:endParaRPr lang="fr-FR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8580" marR="6858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683568" y="764704"/>
            <a:ext cx="7772400" cy="1470025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Album</a:t>
            </a:r>
            <a:r>
              <a:rPr kumimoji="0" lang="en-GB" sz="47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Plan</a:t>
            </a:r>
            <a:endParaRPr kumimoji="0" lang="en-GB" sz="4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1" name="Picture 1" descr="C:\Users\Ant1\Pictures\Consensus-The-Machine-1000x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05064"/>
            <a:ext cx="3103671" cy="2638120"/>
          </a:xfrm>
          <a:prstGeom prst="rect">
            <a:avLst/>
          </a:prstGeom>
          <a:noFill/>
        </p:spPr>
      </p:pic>
      <p:pic>
        <p:nvPicPr>
          <p:cNvPr id="20482" name="Picture 2" descr="C:\Users\Ant1\Downloads\Original Conscience Discuss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628800"/>
            <a:ext cx="3844712" cy="2160240"/>
          </a:xfrm>
          <a:prstGeom prst="rect">
            <a:avLst/>
          </a:prstGeom>
          <a:noFill/>
        </p:spPr>
      </p:pic>
      <p:pic>
        <p:nvPicPr>
          <p:cNvPr id="20483" name="Picture 3" descr="C:\Users\Ant1\Downloads\GW thumna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0"/>
            <a:ext cx="4572000" cy="3429000"/>
          </a:xfrm>
          <a:prstGeom prst="rect">
            <a:avLst/>
          </a:prstGeom>
          <a:noFill/>
        </p:spPr>
      </p:pic>
      <p:pic>
        <p:nvPicPr>
          <p:cNvPr id="20484" name="Picture 4" descr="C:\Users\Ant1\Downloads\sd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212976"/>
            <a:ext cx="4521696" cy="3391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353514" cy="1614892"/>
          </a:xfrm>
        </p:spPr>
        <p:txBody>
          <a:bodyPr/>
          <a:lstStyle/>
          <a:p>
            <a:r>
              <a:rPr lang="en-GB" dirty="0" smtClean="0"/>
              <a:t>Album Plan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1556792"/>
          <a:ext cx="8424936" cy="4968552"/>
        </p:xfrm>
        <a:graphic>
          <a:graphicData uri="http://schemas.openxmlformats.org/drawingml/2006/table">
            <a:tbl>
              <a:tblPr/>
              <a:tblGrid>
                <a:gridCol w="1669215"/>
                <a:gridCol w="1892653"/>
                <a:gridCol w="1248625"/>
                <a:gridCol w="3614443"/>
              </a:tblGrid>
              <a:tr h="753001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General Tracks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Topics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Level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2000" b="1" dirty="0"/>
                        <a:t/>
                      </a:r>
                      <a:br>
                        <a:rPr lang="en-GB" sz="2000" b="1" dirty="0"/>
                      </a:br>
                      <a:endParaRPr lang="en-GB" sz="2000" b="1" dirty="0"/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220049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Original </a:t>
                      </a:r>
                      <a:r>
                        <a:rPr lang="en-GB" sz="1600" b="0" i="0" u="none" strike="noStrike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Code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  <a:hlinkClick r:id="rId2"/>
                        </a:rPr>
                        <a:t>Music Video</a:t>
                      </a:r>
                      <a:endParaRPr lang="en-GB" sz="16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fontAlgn="t"/>
                      <a:r>
                        <a:rPr lang="en-GB" sz="160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/>
                      </a:r>
                      <a:br>
                        <a:rPr lang="en-GB" sz="1600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</a:br>
                      <a:endParaRPr lang="en-GB" sz="16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History of Astronomy / Cosmology</a:t>
                      </a:r>
                      <a:endParaRPr lang="en-GB" sz="16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Beginner / Intermediate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Taking a journey with humans from the Egyptians and Greeks looking at the stars, all the way through to CERN, The JWT , LIGO and D.U.N.E.</a:t>
                      </a:r>
                      <a:endParaRPr lang="en-GB" sz="16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90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Of Philosophy &amp; Science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Overview Of Philosophy of science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 / Advance</a:t>
                      </a:r>
                      <a:endParaRPr lang="en-GB" sz="16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Musings around the philosophy of science addressing ideas of scientific knowledge, evidence, inference, logic and reasoning, statistical analysis and justification. 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891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Outer Space Original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General Preamble / 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General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Social commentary on Science , Physics and the Universe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70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Universal Problems</a:t>
                      </a:r>
                      <a:endParaRPr lang="en-GB" sz="16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Uses of STEM in problem solving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Intermediate / Advance</a:t>
                      </a:r>
                      <a:endParaRPr lang="en-GB" sz="160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latin typeface="Calibri"/>
                        </a:rPr>
                        <a:t>Social commentary on the uses of STEM analysis in society, inc. cosmology, economics and engineering.</a:t>
                      </a:r>
                      <a:endParaRPr lang="en-GB" sz="16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marL="67650" marR="67650" marT="45100" marB="451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r>
              <a:rPr lang="en-GB" dirty="0" smtClean="0"/>
              <a:t>Collaboration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60232" y="5805264"/>
            <a:ext cx="2483768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Sudan </a:t>
            </a:r>
            <a:r>
              <a:rPr lang="en-GB" b="1" dirty="0" err="1" smtClean="0"/>
              <a:t>Paramesvaran</a:t>
            </a:r>
            <a:endParaRPr lang="en-GB" b="1" dirty="0" smtClean="0"/>
          </a:p>
          <a:p>
            <a:pPr algn="ctr"/>
            <a:r>
              <a:rPr lang="en-GB" b="1" dirty="0" smtClean="0"/>
              <a:t>CERN, DUNE</a:t>
            </a:r>
            <a:endParaRPr lang="en-GB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3717032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Don Lincoln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GB" dirty="0" err="1" smtClean="0"/>
              <a:t>Fermilab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88024" y="1916832"/>
            <a:ext cx="216024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Agnes </a:t>
            </a:r>
            <a:r>
              <a:rPr kumimoji="0" lang="en-GB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Mocsy</a:t>
            </a:r>
            <a:r>
              <a:rPr lang="en-GB" b="1" dirty="0" smtClean="0">
                <a:latin typeface="+mj-lt"/>
                <a:ea typeface="+mj-ea"/>
                <a:cs typeface="+mj-cs"/>
              </a:rPr>
              <a:t>,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GB" dirty="0" smtClean="0"/>
              <a:t>Pratt Institute / YALE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91880" y="6237312"/>
            <a:ext cx="266429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latin typeface="+mj-lt"/>
                <a:ea typeface="+mj-ea"/>
                <a:cs typeface="+mj-cs"/>
              </a:rPr>
              <a:t>Dan </a:t>
            </a:r>
            <a:r>
              <a:rPr lang="en-GB" b="1" dirty="0" err="1" smtClean="0">
                <a:latin typeface="+mj-lt"/>
                <a:ea typeface="+mj-ea"/>
                <a:cs typeface="+mj-cs"/>
              </a:rPr>
              <a:t>Batcheldor</a:t>
            </a:r>
            <a:r>
              <a:rPr lang="en-GB" b="1" dirty="0" smtClean="0">
                <a:latin typeface="+mj-lt"/>
                <a:ea typeface="+mj-ea"/>
                <a:cs typeface="+mj-cs"/>
              </a:rPr>
              <a:t>,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NASA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560" y="6093296"/>
            <a:ext cx="223224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Michael Hoch, CERN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983760" y="3140968"/>
            <a:ext cx="2160240" cy="79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David E.</a:t>
            </a:r>
            <a:r>
              <a:rPr kumimoji="0" lang="en-GB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Kaplan,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GB" dirty="0" smtClean="0"/>
              <a:t>Johns Hopkins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C:\Users\Ant1\Downloads\Don_Lincoln_lectu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541967" cy="2105918"/>
          </a:xfrm>
          <a:prstGeom prst="rect">
            <a:avLst/>
          </a:prstGeom>
          <a:noFill/>
        </p:spPr>
      </p:pic>
      <p:pic>
        <p:nvPicPr>
          <p:cNvPr id="6148" name="Picture 4" descr="C:\Users\Ant1\Downloads\1280px-Ágnes_Mócsy_speaking_at_Brookhaven_L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6202"/>
            <a:ext cx="2169882" cy="1620630"/>
          </a:xfrm>
          <a:prstGeom prst="rect">
            <a:avLst/>
          </a:prstGeom>
          <a:noFill/>
        </p:spPr>
      </p:pic>
      <p:pic>
        <p:nvPicPr>
          <p:cNvPr id="6149" name="Picture 5" descr="C:\Users\Ant1\Downloads\david_kapla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836712"/>
            <a:ext cx="1752195" cy="2160240"/>
          </a:xfrm>
          <a:prstGeom prst="rect">
            <a:avLst/>
          </a:prstGeom>
          <a:noFill/>
        </p:spPr>
      </p:pic>
      <p:pic>
        <p:nvPicPr>
          <p:cNvPr id="6150" name="Picture 6" descr="C:\Users\Ant1\Downloads\Sudan-with-HF-artic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077072"/>
            <a:ext cx="2570080" cy="1711673"/>
          </a:xfrm>
          <a:prstGeom prst="rect">
            <a:avLst/>
          </a:prstGeom>
          <a:noFill/>
        </p:spPr>
      </p:pic>
      <p:pic>
        <p:nvPicPr>
          <p:cNvPr id="6151" name="Picture 7" descr="C:\Users\Ant1\Downloads\Michael hoch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581128"/>
            <a:ext cx="2448272" cy="1683187"/>
          </a:xfrm>
          <a:prstGeom prst="rect">
            <a:avLst/>
          </a:prstGeom>
          <a:noFill/>
        </p:spPr>
      </p:pic>
      <p:pic>
        <p:nvPicPr>
          <p:cNvPr id="6152" name="Picture 8" descr="C:\Users\Ant1\Downloads\Dan Batcheldo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797152"/>
            <a:ext cx="2813633" cy="1582669"/>
          </a:xfrm>
          <a:prstGeom prst="rect">
            <a:avLst/>
          </a:prstGeom>
          <a:noFill/>
        </p:spPr>
      </p:pic>
      <p:pic>
        <p:nvPicPr>
          <p:cNvPr id="6153" name="Picture 9" descr="C:\Users\Ant1\Downloads\csm_martin_hendry_crop_2_72e1a4a45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2636912"/>
            <a:ext cx="2804647" cy="1486768"/>
          </a:xfrm>
          <a:prstGeom prst="rect">
            <a:avLst/>
          </a:prstGeom>
          <a:noFill/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3347864" y="4005064"/>
            <a:ext cx="266429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latin typeface="+mj-lt"/>
                <a:ea typeface="+mj-ea"/>
                <a:cs typeface="+mj-cs"/>
              </a:rPr>
              <a:t>Martin Hendry, LIGO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Ant1\Downloads\Theon_Cross_at_Ljubljana,_May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4664"/>
            <a:ext cx="3491880" cy="2391270"/>
          </a:xfrm>
          <a:prstGeom prst="rect">
            <a:avLst/>
          </a:prstGeom>
          <a:noFill/>
        </p:spPr>
      </p:pic>
      <p:pic>
        <p:nvPicPr>
          <p:cNvPr id="5124" name="Picture 4" descr="C:\Users\Ant1\Downloads\800px-Theon_Cross_Band_INNtöne_14_(cropped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692695"/>
            <a:ext cx="1935576" cy="26883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Collaboration</a:t>
            </a:r>
            <a:endParaRPr lang="en-GB" dirty="0"/>
          </a:p>
        </p:txBody>
      </p:sp>
      <p:pic>
        <p:nvPicPr>
          <p:cNvPr id="5122" name="Picture 2" descr="C:\Users\Ant1\Downloads\Teshay Make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412776"/>
            <a:ext cx="2088233" cy="2088232"/>
          </a:xfrm>
          <a:prstGeom prst="rect">
            <a:avLst/>
          </a:prstGeom>
          <a:noFill/>
        </p:spPr>
      </p:pic>
      <p:pic>
        <p:nvPicPr>
          <p:cNvPr id="5123" name="Picture 3" descr="C:\Users\Ant1\Downloads\Dana McKe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149080"/>
            <a:ext cx="1965470" cy="2009737"/>
          </a:xfrm>
          <a:prstGeom prst="rect">
            <a:avLst/>
          </a:prstGeom>
          <a:noFill/>
        </p:spPr>
      </p:pic>
      <p:pic>
        <p:nvPicPr>
          <p:cNvPr id="5126" name="Picture 6" descr="C:\Users\Ant1\Downloads\clapperpriest-headshot-uk1-1024x7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7628" y="4293096"/>
            <a:ext cx="2291996" cy="1721236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47864" y="6093296"/>
            <a:ext cx="2592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Clapper Priest,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Reggae / Sound System Culture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5993905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Dana 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Mckeon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Pop, Commercial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987824" y="3356992"/>
            <a:ext cx="288032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Moses Boyd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Jazz / Hip-hop / Multi-genre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300192" y="2924944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Theon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Cross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Jazz / Multi-Genre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3528" y="3429000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Teshay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Makeda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>
                <a:latin typeface="+mj-lt"/>
                <a:ea typeface="+mj-ea"/>
                <a:cs typeface="+mj-cs"/>
              </a:rPr>
              <a:t>Reggae/</a:t>
            </a:r>
            <a:r>
              <a:rPr lang="en-GB" dirty="0" smtClean="0">
                <a:latin typeface="+mj-lt"/>
                <a:ea typeface="+mj-ea"/>
                <a:cs typeface="+mj-cs"/>
              </a:rPr>
              <a:t> </a:t>
            </a:r>
            <a:r>
              <a:rPr lang="en-GB" dirty="0" err="1" smtClean="0">
                <a:latin typeface="+mj-lt"/>
                <a:ea typeface="+mj-ea"/>
                <a:cs typeface="+mj-cs"/>
              </a:rPr>
              <a:t>Rnb</a:t>
            </a:r>
            <a:r>
              <a:rPr lang="en-GB" dirty="0" smtClean="0">
                <a:latin typeface="+mj-lt"/>
                <a:ea typeface="+mj-ea"/>
                <a:cs typeface="+mj-cs"/>
              </a:rPr>
              <a:t> / </a:t>
            </a:r>
            <a:r>
              <a:rPr lang="en-GB" baseline="0" dirty="0" smtClean="0">
                <a:latin typeface="+mj-lt"/>
                <a:ea typeface="+mj-ea"/>
                <a:cs typeface="+mj-cs"/>
              </a:rPr>
              <a:t>Soul</a:t>
            </a:r>
            <a:r>
              <a:rPr lang="en-GB" dirty="0" smtClean="0">
                <a:latin typeface="+mj-lt"/>
                <a:ea typeface="+mj-ea"/>
                <a:cs typeface="+mj-cs"/>
              </a:rPr>
              <a:t> 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8" name="Picture 8" descr="C:\Users\Ant1\Downloads\channels4_profi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077072"/>
            <a:ext cx="1954609" cy="1954609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6444208" y="6021288"/>
            <a:ext cx="269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Matt Green </a:t>
            </a:r>
          </a:p>
          <a:p>
            <a:pPr algn="ctr"/>
            <a:r>
              <a:rPr lang="en-GB" dirty="0" smtClean="0"/>
              <a:t>Rapping Science Teacher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9">
      <a:dk1>
        <a:sysClr val="windowText" lastClr="000000"/>
      </a:dk1>
      <a:lt1>
        <a:srgbClr val="D0E0F7"/>
      </a:lt1>
      <a:dk2>
        <a:srgbClr val="C00000"/>
      </a:dk2>
      <a:lt2>
        <a:srgbClr val="2067D0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959</TotalTime>
  <Words>541</Words>
  <Application>Microsoft Office PowerPoint</Application>
  <PresentationFormat>On-screen Show (4:3)</PresentationFormat>
  <Paragraphs>151</Paragraphs>
  <Slides>14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Original ConScience</vt:lpstr>
      <vt:lpstr>ConCERNed</vt:lpstr>
      <vt:lpstr>Preliminary Research</vt:lpstr>
      <vt:lpstr>Album Plan</vt:lpstr>
      <vt:lpstr>Album Plan</vt:lpstr>
      <vt:lpstr>Slide 6</vt:lpstr>
      <vt:lpstr>Album Plan</vt:lpstr>
      <vt:lpstr>Collaboration</vt:lpstr>
      <vt:lpstr>Collaboration</vt:lpstr>
      <vt:lpstr>Slide 10</vt:lpstr>
      <vt:lpstr>Slide 11</vt:lpstr>
      <vt:lpstr>In the Classroom</vt:lpstr>
      <vt:lpstr>Slide 13</vt:lpstr>
      <vt:lpstr>Thanks for Listening!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Original ConScience</dc:title>
  <dc:creator>Ant1</dc:creator>
  <cp:lastModifiedBy>Ant1</cp:lastModifiedBy>
  <cp:revision>23</cp:revision>
  <dcterms:created xsi:type="dcterms:W3CDTF">2023-10-14T23:29:19Z</dcterms:created>
  <dcterms:modified xsi:type="dcterms:W3CDTF">2023-10-16T15:08:42Z</dcterms:modified>
</cp:coreProperties>
</file>