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61" r:id="rId3"/>
    <p:sldId id="263" r:id="rId4"/>
    <p:sldId id="267" r:id="rId5"/>
    <p:sldId id="278" r:id="rId6"/>
    <p:sldId id="279" r:id="rId7"/>
    <p:sldId id="281" r:id="rId8"/>
    <p:sldId id="285" r:id="rId9"/>
    <p:sldId id="270" r:id="rId10"/>
    <p:sldId id="275" r:id="rId11"/>
    <p:sldId id="284" r:id="rId12"/>
    <p:sldId id="291" r:id="rId13"/>
    <p:sldId id="282" r:id="rId14"/>
    <p:sldId id="264" r:id="rId15"/>
    <p:sldId id="265" r:id="rId16"/>
    <p:sldId id="276" r:id="rId17"/>
    <p:sldId id="288" r:id="rId18"/>
    <p:sldId id="289" r:id="rId19"/>
    <p:sldId id="283" r:id="rId20"/>
    <p:sldId id="286" r:id="rId21"/>
    <p:sldId id="287" r:id="rId22"/>
    <p:sldId id="271" r:id="rId23"/>
    <p:sldId id="272" r:id="rId24"/>
    <p:sldId id="280" r:id="rId25"/>
    <p:sldId id="290" r:id="rId26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22529E"/>
    <a:srgbClr val="9DC3E6"/>
    <a:srgbClr val="0B89CD"/>
    <a:srgbClr val="0067B2"/>
    <a:srgbClr val="63C586"/>
    <a:srgbClr val="3E37F9"/>
    <a:srgbClr val="64C884"/>
    <a:srgbClr val="ED7D31"/>
    <a:srgbClr val="3098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9777" autoAdjust="0"/>
  </p:normalViewPr>
  <p:slideViewPr>
    <p:cSldViewPr snapToGrid="0">
      <p:cViewPr varScale="1">
        <p:scale>
          <a:sx n="107" d="100"/>
          <a:sy n="107" d="100"/>
        </p:scale>
        <p:origin x="13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2413D149-3626-4AB0-9908-A4E5CE4EC517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BE657999-DAC0-42BB-9A5C-A223BF60A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025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308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716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024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0081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6170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100" dirty="0"/>
              <a:t>More or </a:t>
            </a:r>
            <a:r>
              <a:rPr lang="fr-CH" sz="1100" dirty="0" err="1"/>
              <a:t>less</a:t>
            </a:r>
            <a:r>
              <a:rPr lang="fr-CH" sz="1100" dirty="0"/>
              <a:t> constant </a:t>
            </a:r>
            <a:r>
              <a:rPr lang="fr-CH" sz="1100" dirty="0" err="1"/>
              <a:t>extracted</a:t>
            </a:r>
            <a:r>
              <a:rPr lang="fr-CH" sz="1100" dirty="0"/>
              <a:t> </a:t>
            </a:r>
            <a:r>
              <a:rPr lang="fr-CH" sz="1100" dirty="0" err="1"/>
              <a:t>beam</a:t>
            </a:r>
            <a:r>
              <a:rPr lang="fr-CH" sz="1100" dirty="0"/>
              <a:t> </a:t>
            </a:r>
            <a:r>
              <a:rPr lang="fr-CH" sz="1100" dirty="0" err="1"/>
              <a:t>intensity</a:t>
            </a:r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2319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3766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5349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100"/>
              <a:t>I was at the interface between OP and MPE</a:t>
            </a:r>
          </a:p>
          <a:p>
            <a:r>
              <a:rPr lang="fr-CH" sz="1100"/>
              <a:t>For the moment it is only by LHC-OP during the powering of their magnets</a:t>
            </a:r>
          </a:p>
          <a:p>
            <a:r>
              <a:rPr lang="fr-CH" sz="1100"/>
              <a:t>Gather the needs from OP</a:t>
            </a:r>
          </a:p>
          <a:p>
            <a:r>
              <a:rPr lang="fr-CH" sz="1100"/>
              <a:t>Make sure MPE has all the information they need</a:t>
            </a:r>
          </a:p>
          <a:p>
            <a:endParaRPr lang="fr-CH" sz="1100"/>
          </a:p>
          <a:p>
            <a:r>
              <a:rPr lang="fr-CH" sz="1100"/>
              <a:t>Refonte during LS3</a:t>
            </a:r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4259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4943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572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2725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17061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997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604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415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949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847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958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856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BA033-7F73-4DF5-87BE-626ACBA2349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039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4B67-29DF-4735-BBAC-FB4A97B9E8ED}" type="datetime1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308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8A5D-6E8E-4D66-A6EC-4C191B0F8C97}" type="datetime1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13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9C9A-7218-49F4-A294-7319D5A2B90D}" type="datetime1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58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43B5-A0E6-45D5-A84D-328AE0CAA526}" type="datetime1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48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43D98-CBFC-4267-8F1C-65717C7E3F48}" type="datetime1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262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EDD-67F4-46FC-8FE9-A2888D3A7866}" type="datetime1">
              <a:rPr lang="en-GB" smtClean="0"/>
              <a:t>16/11/2023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84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92F5-874F-431E-9359-A756CBA6E587}" type="datetime1">
              <a:rPr lang="en-GB" smtClean="0"/>
              <a:t>16/11/2023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674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E291-05D7-4325-9EFB-EF4CC2B24218}" type="datetime1">
              <a:rPr lang="en-GB" smtClean="0"/>
              <a:t>16/11/2023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766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20E9-B47A-4FC4-A073-E99226825C65}" type="datetime1">
              <a:rPr lang="en-GB" smtClean="0"/>
              <a:t>16/11/2023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087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CC8-95B8-4F33-974D-56C8790E7BD1}" type="datetime1">
              <a:rPr lang="en-GB" smtClean="0"/>
              <a:t>16/11/2023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3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320E-0BB9-48BC-862F-333FDA497D3F}" type="datetime1">
              <a:rPr lang="en-GB" smtClean="0"/>
              <a:t>16/11/2023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20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A7320-CDC1-40CD-ACC3-73963EEC0E4F}" type="datetime1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75FAA-632D-4E1C-879C-6C8669930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26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jpeg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emf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emf"/><Relationship Id="rId5" Type="http://schemas.openxmlformats.org/officeDocument/2006/relationships/image" Target="../media/image30.emf"/><Relationship Id="rId10" Type="http://schemas.openxmlformats.org/officeDocument/2006/relationships/image" Target="../media/image35.emf"/><Relationship Id="rId4" Type="http://schemas.openxmlformats.org/officeDocument/2006/relationships/image" Target="../media/image29.png"/><Relationship Id="rId9" Type="http://schemas.openxmlformats.org/officeDocument/2006/relationships/image" Target="../media/image3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eadthedocs.web.cern.ch/display/MTA/%5BIEM%5D+ISOLDE+Emittance+Meter" TargetMode="Externa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hyperlink" Target="https://edms.cern.ch/document/2995924/1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2.jpeg"/><Relationship Id="rId7" Type="http://schemas.openxmlformats.org/officeDocument/2006/relationships/image" Target="../media/image4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emf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51.emf"/><Relationship Id="rId7" Type="http://schemas.openxmlformats.org/officeDocument/2006/relationships/image" Target="../media/image5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hyperlink" Target="https://wikis.cern.ch/pages/viewpage.action?spaceKey=RBS&amp;title=GeOFF+manual+ISOLDE+and+Offline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mpe-cb.web.cern.ch/projects/acctesting/" TargetMode="Externa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1160" y="722685"/>
            <a:ext cx="11393124" cy="1195430"/>
          </a:xfrm>
        </p:spPr>
        <p:txBody>
          <a:bodyPr>
            <a:noAutofit/>
          </a:bodyPr>
          <a:lstStyle/>
          <a:p>
            <a:pPr algn="l"/>
            <a:r>
              <a:rPr lang="en-US" sz="3700" dirty="0">
                <a:solidFill>
                  <a:srgbClr val="0067B2"/>
                </a:solidFill>
              </a:rPr>
              <a:t>Report on the senior fellowship activities</a:t>
            </a:r>
            <a:endParaRPr lang="en-GB" sz="3700" dirty="0">
              <a:solidFill>
                <a:srgbClr val="0067B2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98748" y="2085575"/>
            <a:ext cx="1125895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67B2"/>
                </a:solidFill>
                <a:latin typeface="+mj-lt"/>
              </a:rPr>
              <a:t>98th ISOLDE Collaboration Committee meeting</a:t>
            </a:r>
            <a:r>
              <a:rPr lang="fr-CH" sz="2400" dirty="0">
                <a:solidFill>
                  <a:srgbClr val="0067B2"/>
                </a:solidFill>
                <a:latin typeface="+mj-lt"/>
              </a:rPr>
              <a:t>								</a:t>
            </a:r>
          </a:p>
          <a:p>
            <a:endParaRPr lang="en-GB" dirty="0">
              <a:latin typeface="+mj-lt"/>
            </a:endParaRPr>
          </a:p>
          <a:p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Niels Bidault (BE-OP-ISO)</a:t>
            </a:r>
            <a:endParaRPr lang="en-GB" baseline="30000" dirty="0">
              <a:latin typeface="+mj-lt"/>
            </a:endParaRPr>
          </a:p>
          <a:p>
            <a:r>
              <a:rPr lang="en-GB" dirty="0">
                <a:latin typeface="+mj-lt"/>
              </a:rPr>
              <a:t>CERN, 1211 Geneva 23, Switzerland</a:t>
            </a:r>
          </a:p>
          <a:p>
            <a:endParaRPr lang="fr-CH" dirty="0">
              <a:latin typeface="+mj-lt"/>
            </a:endParaRPr>
          </a:p>
          <a:p>
            <a:endParaRPr lang="fr-CH" dirty="0">
              <a:latin typeface="+mj-lt"/>
            </a:endParaRPr>
          </a:p>
          <a:p>
            <a:endParaRPr lang="fr-CH" dirty="0">
              <a:latin typeface="+mj-lt"/>
            </a:endParaRPr>
          </a:p>
          <a:p>
            <a:endParaRPr lang="fr-CH" dirty="0">
              <a:latin typeface="+mj-lt"/>
            </a:endParaRPr>
          </a:p>
          <a:p>
            <a:endParaRPr lang="fr-CH" dirty="0">
              <a:latin typeface="+mj-lt"/>
            </a:endParaRPr>
          </a:p>
          <a:p>
            <a:r>
              <a:rPr lang="fr-CH" dirty="0">
                <a:latin typeface="+mj-lt"/>
              </a:rPr>
              <a:t>									</a:t>
            </a:r>
            <a:r>
              <a:rPr lang="fr-CH" dirty="0" err="1">
                <a:latin typeface="+mj-lt"/>
              </a:rPr>
              <a:t>November</a:t>
            </a:r>
            <a:r>
              <a:rPr lang="fr-CH" dirty="0">
                <a:latin typeface="+mj-lt"/>
              </a:rPr>
              <a:t> 17</a:t>
            </a:r>
            <a:r>
              <a:rPr lang="fr-CH" baseline="30000" dirty="0">
                <a:latin typeface="+mj-lt"/>
              </a:rPr>
              <a:t>th</a:t>
            </a:r>
            <a:r>
              <a:rPr lang="fr-CH" dirty="0">
                <a:latin typeface="+mj-lt"/>
              </a:rPr>
              <a:t>, 2023</a:t>
            </a:r>
          </a:p>
          <a:p>
            <a:endParaRPr lang="en-GB" dirty="0">
              <a:latin typeface="+mj-lt"/>
            </a:endParaRPr>
          </a:p>
        </p:txBody>
      </p:sp>
      <p:pic>
        <p:nvPicPr>
          <p:cNvPr id="1030" name="Picture 6" descr="CERN logo and symbol, meaning, history,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884" y="5745259"/>
            <a:ext cx="1170231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931A0B-7C4E-5FEB-D220-BAB61085B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47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7457347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Injection into experimental stations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4EC907-4118-A771-935C-D3ACA21B123E}"/>
              </a:ext>
            </a:extLst>
          </p:cNvPr>
          <p:cNvSpPr txBox="1"/>
          <p:nvPr/>
        </p:nvSpPr>
        <p:spPr>
          <a:xfrm>
            <a:off x="6880959" y="980688"/>
            <a:ext cx="4938531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2529E"/>
                </a:solidFill>
              </a:rPr>
              <a:t>Triplet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Single triplet will not necessarily preserve the beam symmetry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Not a lot of margin on the focusing distance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Voltages can be kept &lt; 10kV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22529E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D8FDCAC-2BD4-7927-B08D-E0189738D145}"/>
              </a:ext>
            </a:extLst>
          </p:cNvPr>
          <p:cNvSpPr txBox="1">
            <a:spLocks/>
          </p:cNvSpPr>
          <p:nvPr/>
        </p:nvSpPr>
        <p:spPr>
          <a:xfrm>
            <a:off x="3450429" y="6124655"/>
            <a:ext cx="5291138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Beam dynamics simulations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E5EED0-1C81-6CAD-BC9E-4D9CA74ED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10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19D868-39D8-AA5C-90C2-B7AF34FFCECE}"/>
              </a:ext>
            </a:extLst>
          </p:cNvPr>
          <p:cNvSpPr txBox="1"/>
          <p:nvPr/>
        </p:nvSpPr>
        <p:spPr>
          <a:xfrm>
            <a:off x="1444275" y="5439134"/>
            <a:ext cx="43806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Numerical simulation of gridded electrostatic lens Rev. Sci. </a:t>
            </a:r>
            <a:r>
              <a:rPr lang="en-GB" sz="1200" dirty="0" err="1">
                <a:latin typeface="+mj-lt"/>
              </a:rPr>
              <a:t>Instrum</a:t>
            </a:r>
            <a:r>
              <a:rPr lang="en-GB" sz="1200" dirty="0">
                <a:latin typeface="+mj-lt"/>
              </a:rPr>
              <a:t>. 83, 02B907 (2012) G. N. </a:t>
            </a:r>
            <a:r>
              <a:rPr lang="en-GB" sz="1200" dirty="0" err="1">
                <a:latin typeface="+mj-lt"/>
              </a:rPr>
              <a:t>Kropachev</a:t>
            </a:r>
            <a:r>
              <a:rPr lang="en-GB" sz="1200" dirty="0">
                <a:latin typeface="+mj-lt"/>
              </a:rPr>
              <a:t>, N. N. Alexeev, A. I. </a:t>
            </a:r>
            <a:r>
              <a:rPr lang="en-GB" sz="1200" dirty="0" err="1">
                <a:latin typeface="+mj-lt"/>
              </a:rPr>
              <a:t>Balabin</a:t>
            </a:r>
            <a:r>
              <a:rPr lang="en-GB" sz="1200" dirty="0">
                <a:latin typeface="+mj-lt"/>
              </a:rPr>
              <a:t>, et al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E06F018-41D8-D6BF-035D-B553C43DDD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7013" y="1897875"/>
            <a:ext cx="3002378" cy="20216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CC718D6-24A8-4416-114E-6D88F03B5DA6}"/>
              </a:ext>
            </a:extLst>
          </p:cNvPr>
          <p:cNvSpPr txBox="1"/>
          <p:nvPr/>
        </p:nvSpPr>
        <p:spPr>
          <a:xfrm>
            <a:off x="6780868" y="2617822"/>
            <a:ext cx="16840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Focusing for a Triplet L</a:t>
            </a:r>
            <a:r>
              <a:rPr lang="en-US" sz="1200" baseline="-25000" dirty="0">
                <a:latin typeface="+mj-lt"/>
              </a:rPr>
              <a:t>QP</a:t>
            </a:r>
            <a:r>
              <a:rPr lang="en-US" sz="1200" dirty="0">
                <a:latin typeface="+mj-lt"/>
              </a:rPr>
              <a:t> = 0.25 / 0.4 / 0.25 m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4AB1926-8CA8-4A94-9E84-06DA733BC3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7011" y="3932740"/>
            <a:ext cx="3002380" cy="202167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ADBE91A-A0A7-8FC0-D386-BE2CB2A0D379}"/>
              </a:ext>
            </a:extLst>
          </p:cNvPr>
          <p:cNvSpPr txBox="1"/>
          <p:nvPr/>
        </p:nvSpPr>
        <p:spPr>
          <a:xfrm>
            <a:off x="7116650" y="4501985"/>
            <a:ext cx="13203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Maximum voltage required for a 60 keV beam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53C7EDE-FA75-1B6A-F106-A123D0B0F2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1264" y="2313256"/>
            <a:ext cx="3346612" cy="214241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76142D5-DC67-9E74-60F5-B60A272CB392}"/>
              </a:ext>
            </a:extLst>
          </p:cNvPr>
          <p:cNvSpPr txBox="1"/>
          <p:nvPr/>
        </p:nvSpPr>
        <p:spPr>
          <a:xfrm>
            <a:off x="519947" y="944282"/>
            <a:ext cx="5860963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rgbClr val="22529E"/>
                </a:solidFill>
              </a:rPr>
              <a:t>Einzel</a:t>
            </a:r>
            <a:r>
              <a:rPr lang="en-US" sz="1600" dirty="0">
                <a:solidFill>
                  <a:srgbClr val="22529E"/>
                </a:solidFill>
              </a:rPr>
              <a:t> lens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Compact element to provide strong focusing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High voltage required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latin typeface="+mj-lt"/>
              </a:rPr>
              <a:t>Einzel</a:t>
            </a:r>
            <a:r>
              <a:rPr lang="en-GB" sz="1400" dirty="0">
                <a:latin typeface="+mj-lt"/>
              </a:rPr>
              <a:t> focusing power is dependent on the geometry and the voltage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Decelerating mode requires lower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Less spherical aberrations with accelerating mode</a:t>
            </a:r>
            <a:endParaRPr lang="en-US" sz="1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22529E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C54B5E-1592-4729-53BD-0BCDA165E5A0}"/>
              </a:ext>
            </a:extLst>
          </p:cNvPr>
          <p:cNvSpPr txBox="1"/>
          <p:nvPr/>
        </p:nvSpPr>
        <p:spPr>
          <a:xfrm>
            <a:off x="532620" y="4672964"/>
            <a:ext cx="20279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529E"/>
                </a:solidFill>
              </a:rPr>
              <a:t>Gridded </a:t>
            </a:r>
            <a:r>
              <a:rPr lang="en-GB" sz="1600" dirty="0" err="1">
                <a:solidFill>
                  <a:srgbClr val="22529E"/>
                </a:solidFill>
              </a:rPr>
              <a:t>Einzel</a:t>
            </a:r>
            <a:r>
              <a:rPr lang="en-GB" sz="1600" dirty="0">
                <a:solidFill>
                  <a:srgbClr val="22529E"/>
                </a:solidFill>
              </a:rPr>
              <a:t> lens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49339E-57F1-61CE-4F7B-E2AC0C0862EC}"/>
              </a:ext>
            </a:extLst>
          </p:cNvPr>
          <p:cNvSpPr txBox="1"/>
          <p:nvPr/>
        </p:nvSpPr>
        <p:spPr>
          <a:xfrm>
            <a:off x="1444275" y="5004541"/>
            <a:ext cx="44450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Spherical Aberration Corrections for an Electrostatic Gridded Lens, 2008, A. Pikin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D4DBDB6-2441-B0A5-3698-1E2685F384EE}"/>
              </a:ext>
            </a:extLst>
          </p:cNvPr>
          <p:cNvCxnSpPr>
            <a:cxnSpLocks/>
          </p:cNvCxnSpPr>
          <p:nvPr/>
        </p:nvCxnSpPr>
        <p:spPr>
          <a:xfrm>
            <a:off x="6447934" y="980688"/>
            <a:ext cx="0" cy="49737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233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6769764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Simulations with CST: deflectors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C37DE1-FACE-EF6D-6814-BB11CA1B3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11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233100D-4DAE-A031-53A2-1159845073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04303" y="819218"/>
            <a:ext cx="1646971" cy="200773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3036389-DD9F-AE70-A1E4-378DEBCD913A}"/>
              </a:ext>
            </a:extLst>
          </p:cNvPr>
          <p:cNvSpPr txBox="1"/>
          <p:nvPr/>
        </p:nvSpPr>
        <p:spPr>
          <a:xfrm>
            <a:off x="3107712" y="997593"/>
            <a:ext cx="4478171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600" dirty="0" err="1">
                <a:solidFill>
                  <a:srgbClr val="22529E"/>
                </a:solidFill>
              </a:rPr>
              <a:t>Deflector</a:t>
            </a:r>
            <a:r>
              <a:rPr lang="fr-CH" sz="1600" dirty="0">
                <a:latin typeface="+mj-lt"/>
              </a:rPr>
              <a:t> </a:t>
            </a:r>
            <a:r>
              <a:rPr lang="fr-CH" sz="1600" dirty="0" err="1">
                <a:solidFill>
                  <a:srgbClr val="22529E"/>
                </a:solidFill>
              </a:rPr>
              <a:t>studies</a:t>
            </a:r>
            <a:r>
              <a:rPr lang="fr-CH" sz="1600" dirty="0">
                <a:solidFill>
                  <a:srgbClr val="22529E"/>
                </a:solidFill>
              </a:rPr>
              <a:t> on the </a:t>
            </a:r>
            <a:r>
              <a:rPr lang="fr-CH" sz="1600" dirty="0" err="1">
                <a:solidFill>
                  <a:srgbClr val="22529E"/>
                </a:solidFill>
              </a:rPr>
              <a:t>electrode</a:t>
            </a:r>
            <a:r>
              <a:rPr lang="fr-CH" sz="1600" dirty="0">
                <a:solidFill>
                  <a:srgbClr val="22529E"/>
                </a:solidFill>
              </a:rPr>
              <a:t> gap, radius</a:t>
            </a:r>
          </a:p>
          <a:p>
            <a:endParaRPr lang="fr-CH" sz="1600" dirty="0">
              <a:latin typeface="+mj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600" dirty="0">
                <a:latin typeface="+mj-lt"/>
              </a:rPr>
              <a:t>Gap values of a minimum 4 cm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600" dirty="0">
                <a:latin typeface="+mj-lt"/>
              </a:rPr>
              <a:t>Radius 0.4 – 0.7 m. Ideal 0.5 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600" dirty="0">
                <a:latin typeface="+mj-lt"/>
              </a:rPr>
              <a:t>Voltages &lt; 20 kV</a:t>
            </a:r>
            <a:endParaRPr lang="fr-CH" sz="1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643257-88F4-FDFE-5E88-A76488271085}"/>
              </a:ext>
            </a:extLst>
          </p:cNvPr>
          <p:cNvSpPr txBox="1"/>
          <p:nvPr/>
        </p:nvSpPr>
        <p:spPr>
          <a:xfrm>
            <a:off x="607831" y="2909573"/>
            <a:ext cx="8321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2529E"/>
                </a:solidFill>
              </a:rPr>
              <a:t>Example</a:t>
            </a:r>
            <a:r>
              <a:rPr lang="en-US" sz="1400" dirty="0">
                <a:latin typeface="+mj-lt"/>
              </a:rPr>
              <a:t> of beam tracking through multiple 45 deg.-spherical benders to illustrate the effect of the bending radius </a:t>
            </a:r>
            <a:endParaRPr lang="en-GB" sz="1400" dirty="0"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7D5AAB4-8CE0-D1F6-4226-C9B327716F17}"/>
              </a:ext>
            </a:extLst>
          </p:cNvPr>
          <p:cNvSpPr/>
          <p:nvPr/>
        </p:nvSpPr>
        <p:spPr>
          <a:xfrm>
            <a:off x="447401" y="2856578"/>
            <a:ext cx="11353801" cy="30497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B0F780-8971-C055-5F27-A80B5457DC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206" y="3228341"/>
            <a:ext cx="5065013" cy="25296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5085B6-0D19-2401-27B6-7478C32161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1111" y="3248387"/>
            <a:ext cx="2372294" cy="237229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07266ED-FD71-AD8B-8BB4-39460948CF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8614" y="3248387"/>
            <a:ext cx="2372294" cy="2372294"/>
          </a:xfrm>
          <a:prstGeom prst="rect">
            <a:avLst/>
          </a:prstGeom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78A75F00-8DBA-261D-D88E-E82BC9C3F578}"/>
              </a:ext>
            </a:extLst>
          </p:cNvPr>
          <p:cNvSpPr/>
          <p:nvPr/>
        </p:nvSpPr>
        <p:spPr>
          <a:xfrm>
            <a:off x="8358345" y="4208038"/>
            <a:ext cx="722851" cy="22649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D4C53FB-FA46-55DB-BBF3-C9AD08A5CC9F}"/>
              </a:ext>
            </a:extLst>
          </p:cNvPr>
          <p:cNvSpPr txBox="1"/>
          <p:nvPr/>
        </p:nvSpPr>
        <p:spPr>
          <a:xfrm>
            <a:off x="6165175" y="5627014"/>
            <a:ext cx="50650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>
                <a:latin typeface="+mj-lt"/>
              </a:rPr>
              <a:t>Horizontal phase </a:t>
            </a:r>
            <a:r>
              <a:rPr lang="fr-CH" sz="1400" dirty="0" err="1">
                <a:latin typeface="+mj-lt"/>
              </a:rPr>
              <a:t>space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after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tracking</a:t>
            </a:r>
            <a:r>
              <a:rPr lang="fr-CH" sz="1400" dirty="0">
                <a:latin typeface="+mj-lt"/>
              </a:rPr>
              <a:t> for </a:t>
            </a:r>
            <a:r>
              <a:rPr lang="fr-CH" sz="1400" dirty="0" err="1">
                <a:latin typeface="+mj-lt"/>
              </a:rPr>
              <a:t>bending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radii</a:t>
            </a:r>
            <a:r>
              <a:rPr lang="fr-CH" sz="1400" dirty="0">
                <a:latin typeface="+mj-lt"/>
              </a:rPr>
              <a:t> 0.5 and 0.7 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F9D28A4-0EDC-15BB-AC2C-6222E4BDB910}"/>
              </a:ext>
            </a:extLst>
          </p:cNvPr>
          <p:cNvSpPr txBox="1"/>
          <p:nvPr/>
        </p:nvSpPr>
        <p:spPr>
          <a:xfrm>
            <a:off x="6863221" y="2555327"/>
            <a:ext cx="53482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>
                <a:latin typeface="+mj-lt"/>
              </a:rPr>
              <a:t>Hole in </a:t>
            </a:r>
            <a:r>
              <a:rPr lang="fr-CH" sz="1400" dirty="0" err="1">
                <a:latin typeface="+mj-lt"/>
              </a:rPr>
              <a:t>deflector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with</a:t>
            </a:r>
            <a:r>
              <a:rPr lang="fr-CH" sz="1400" dirty="0">
                <a:latin typeface="+mj-lt"/>
              </a:rPr>
              <a:t> a radius 5 mm (&lt; </a:t>
            </a:r>
            <a:r>
              <a:rPr lang="fr-CH" sz="1400" dirty="0" err="1">
                <a:latin typeface="+mj-lt"/>
              </a:rPr>
              <a:t>envelope</a:t>
            </a:r>
            <a:r>
              <a:rPr lang="fr-CH" sz="1400" dirty="0">
                <a:latin typeface="+mj-lt"/>
              </a:rPr>
              <a:t> for 50 </a:t>
            </a:r>
            <a:r>
              <a:rPr lang="fr-CH" sz="1400" dirty="0" err="1">
                <a:latin typeface="+mj-lt"/>
              </a:rPr>
              <a:t>pi.mm.mrad</a:t>
            </a:r>
            <a:r>
              <a:rPr lang="fr-CH" sz="1400" dirty="0">
                <a:latin typeface="+mj-lt"/>
              </a:rPr>
              <a:t>)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007499C-20FC-5DBD-F68E-2503A4CB6A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18678" y="997593"/>
            <a:ext cx="3715872" cy="157953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88637A8-1FFD-2057-6F28-5F2E49F10EC7}"/>
              </a:ext>
            </a:extLst>
          </p:cNvPr>
          <p:cNvSpPr txBox="1"/>
          <p:nvPr/>
        </p:nvSpPr>
        <p:spPr>
          <a:xfrm flipH="1">
            <a:off x="7360216" y="3610653"/>
            <a:ext cx="3391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>
                <a:latin typeface="+mj-lt"/>
              </a:rPr>
              <a:t>R</a:t>
            </a:r>
            <a:r>
              <a:rPr lang="fr-CH" sz="1400" baseline="-25000" dirty="0">
                <a:latin typeface="+mj-lt"/>
              </a:rPr>
              <a:t>i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9D9A7F5-5A1C-4B7A-7FD1-38146F094198}"/>
              </a:ext>
            </a:extLst>
          </p:cNvPr>
          <p:cNvCxnSpPr>
            <a:cxnSpLocks/>
          </p:cNvCxnSpPr>
          <p:nvPr/>
        </p:nvCxnSpPr>
        <p:spPr>
          <a:xfrm flipH="1">
            <a:off x="7506789" y="3909721"/>
            <a:ext cx="14299" cy="1414968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3D4C9D3-5BAF-085B-6BB4-9D75C166BDC7}"/>
              </a:ext>
            </a:extLst>
          </p:cNvPr>
          <p:cNvCxnSpPr>
            <a:cxnSpLocks/>
          </p:cNvCxnSpPr>
          <p:nvPr/>
        </p:nvCxnSpPr>
        <p:spPr>
          <a:xfrm flipH="1">
            <a:off x="10759440" y="3910465"/>
            <a:ext cx="14299" cy="1414968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1E63BF6-E425-4A0E-AC74-2433DBDAE35A}"/>
              </a:ext>
            </a:extLst>
          </p:cNvPr>
          <p:cNvSpPr txBox="1"/>
          <p:nvPr/>
        </p:nvSpPr>
        <p:spPr>
          <a:xfrm flipH="1">
            <a:off x="10604157" y="3615217"/>
            <a:ext cx="3391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>
                <a:latin typeface="+mj-lt"/>
              </a:rPr>
              <a:t>R</a:t>
            </a:r>
            <a:r>
              <a:rPr lang="fr-CH" sz="1400" baseline="-25000" dirty="0">
                <a:latin typeface="+mj-lt"/>
              </a:rPr>
              <a:t>i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19D42D-4F23-B7DA-B972-FFFAC7FE7CF6}"/>
              </a:ext>
            </a:extLst>
          </p:cNvPr>
          <p:cNvSpPr txBox="1">
            <a:spLocks/>
          </p:cNvSpPr>
          <p:nvPr/>
        </p:nvSpPr>
        <p:spPr>
          <a:xfrm>
            <a:off x="3450429" y="6124655"/>
            <a:ext cx="5291138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Beam dynamics simulations </a:t>
            </a:r>
          </a:p>
        </p:txBody>
      </p:sp>
    </p:spTree>
    <p:extLst>
      <p:ext uri="{BB962C8B-B14F-4D97-AF65-F5344CB8AC3E}">
        <p14:creationId xmlns:p14="http://schemas.microsoft.com/office/powerpoint/2010/main" val="92124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7" grpId="0"/>
      <p:bldP spid="21" grpId="0" animBg="1"/>
      <p:bldP spid="22" grpId="0" animBg="1"/>
      <p:bldP spid="24" grpId="0"/>
      <p:bldP spid="25" grpId="0"/>
      <p:bldP spid="28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6769764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Simulations with CST: deflectors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C37DE1-FACE-EF6D-6814-BB11CA1B3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12</a:t>
            </a:fld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3036389-DD9F-AE70-A1E4-378DEBCD913A}"/>
              </a:ext>
            </a:extLst>
          </p:cNvPr>
          <p:cNvSpPr txBox="1"/>
          <p:nvPr/>
        </p:nvSpPr>
        <p:spPr>
          <a:xfrm>
            <a:off x="4021159" y="858768"/>
            <a:ext cx="81708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 err="1">
                <a:solidFill>
                  <a:srgbClr val="22529E"/>
                </a:solidFill>
              </a:rPr>
              <a:t>Deflector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solidFill>
                  <a:srgbClr val="22529E"/>
                </a:solidFill>
              </a:rPr>
              <a:t>studies</a:t>
            </a:r>
            <a:r>
              <a:rPr lang="fr-CH" sz="1400" dirty="0">
                <a:solidFill>
                  <a:srgbClr val="22529E"/>
                </a:solidFill>
              </a:rPr>
              <a:t> on the </a:t>
            </a:r>
            <a:r>
              <a:rPr lang="fr-CH" sz="1400" dirty="0" err="1">
                <a:solidFill>
                  <a:srgbClr val="22529E"/>
                </a:solidFill>
              </a:rPr>
              <a:t>electrode</a:t>
            </a:r>
            <a:r>
              <a:rPr lang="fr-CH" sz="1400" dirty="0">
                <a:solidFill>
                  <a:srgbClr val="22529E"/>
                </a:solidFill>
              </a:rPr>
              <a:t> </a:t>
            </a:r>
            <a:r>
              <a:rPr lang="fr-CH" sz="1400" dirty="0" err="1">
                <a:solidFill>
                  <a:srgbClr val="22529E"/>
                </a:solidFill>
              </a:rPr>
              <a:t>shape</a:t>
            </a:r>
            <a:endParaRPr lang="fr-CH" sz="1400" dirty="0">
              <a:solidFill>
                <a:srgbClr val="22529E"/>
              </a:solidFill>
            </a:endParaRPr>
          </a:p>
          <a:p>
            <a:r>
              <a:rPr lang="fr-CH" sz="1400" dirty="0">
                <a:latin typeface="+mj-lt"/>
              </a:rPr>
              <a:t> </a:t>
            </a:r>
          </a:p>
          <a:p>
            <a:r>
              <a:rPr lang="fr-CH" sz="1400" dirty="0">
                <a:latin typeface="+mj-lt"/>
              </a:rPr>
              <a:t>             Vertical phase </a:t>
            </a:r>
            <a:r>
              <a:rPr lang="fr-CH" sz="1400" dirty="0" err="1">
                <a:latin typeface="+mj-lt"/>
              </a:rPr>
              <a:t>space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tracking</a:t>
            </a:r>
            <a:r>
              <a:rPr lang="fr-CH" sz="1400" dirty="0">
                <a:latin typeface="+mj-lt"/>
              </a:rPr>
              <a:t> for </a:t>
            </a:r>
            <a:r>
              <a:rPr lang="fr-CH" sz="1400" dirty="0" err="1">
                <a:latin typeface="+mj-lt"/>
              </a:rPr>
              <a:t>different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deflectors</a:t>
            </a:r>
            <a:r>
              <a:rPr lang="fr-CH" sz="1400" dirty="0">
                <a:latin typeface="+mj-lt"/>
              </a:rPr>
              <a:t>: </a:t>
            </a:r>
            <a:r>
              <a:rPr lang="fr-CH" sz="1400" dirty="0" err="1">
                <a:latin typeface="+mj-lt"/>
              </a:rPr>
              <a:t>spherical</a:t>
            </a:r>
            <a:r>
              <a:rPr lang="fr-CH" sz="1400" dirty="0">
                <a:latin typeface="+mj-lt"/>
              </a:rPr>
              <a:t>, </a:t>
            </a:r>
            <a:r>
              <a:rPr lang="fr-CH" sz="1400" dirty="0" err="1">
                <a:latin typeface="+mj-lt"/>
              </a:rPr>
              <a:t>cylindrical</a:t>
            </a:r>
            <a:r>
              <a:rPr lang="fr-CH" sz="1400" dirty="0">
                <a:latin typeface="+mj-lt"/>
              </a:rPr>
              <a:t> and </a:t>
            </a:r>
            <a:r>
              <a:rPr lang="fr-CH" sz="1400" dirty="0" err="1">
                <a:latin typeface="+mj-lt"/>
              </a:rPr>
              <a:t>two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different</a:t>
            </a:r>
            <a:r>
              <a:rPr lang="fr-CH" sz="1400" dirty="0">
                <a:latin typeface="+mj-lt"/>
              </a:rPr>
              <a:t> sizes h</a:t>
            </a:r>
          </a:p>
          <a:p>
            <a:pPr lvl="1"/>
            <a:endParaRPr lang="fr-CH" sz="1400" dirty="0"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CD1C993-D079-620F-4FC6-2B949691F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7786" y="4198851"/>
            <a:ext cx="3547229" cy="17716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232281A-14B0-B112-F406-14D6AC0D07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3616" y="1594028"/>
            <a:ext cx="2002564" cy="200256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AC8A6B6-ADE2-B461-DE3F-7A5EED683E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721" y="1030110"/>
            <a:ext cx="3466681" cy="3429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7415AC5-D12B-1EC9-0940-B5453E295C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9069" y="4209070"/>
            <a:ext cx="2147918" cy="1813849"/>
          </a:xfrm>
          <a:prstGeom prst="ellipse">
            <a:avLst/>
          </a:prstGeom>
          <a:ln w="12700" cap="rnd">
            <a:solidFill>
              <a:schemeClr val="tx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45344FE-5154-F4DC-C16C-2B4A7183CD6A}"/>
              </a:ext>
            </a:extLst>
          </p:cNvPr>
          <p:cNvCxnSpPr>
            <a:cxnSpLocks/>
          </p:cNvCxnSpPr>
          <p:nvPr/>
        </p:nvCxnSpPr>
        <p:spPr>
          <a:xfrm flipV="1">
            <a:off x="3043064" y="5115994"/>
            <a:ext cx="0" cy="251519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FE60151-95BC-320A-F9DE-3DA71B71E547}"/>
              </a:ext>
            </a:extLst>
          </p:cNvPr>
          <p:cNvSpPr txBox="1"/>
          <p:nvPr/>
        </p:nvSpPr>
        <p:spPr>
          <a:xfrm>
            <a:off x="2742020" y="5070577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h</a:t>
            </a:r>
            <a:endParaRPr lang="en-GB" sz="1600" dirty="0">
              <a:latin typeface="+mj-lt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8A41912-6747-4237-4938-D733B837EB19}"/>
              </a:ext>
            </a:extLst>
          </p:cNvPr>
          <p:cNvCxnSpPr/>
          <p:nvPr/>
        </p:nvCxnSpPr>
        <p:spPr>
          <a:xfrm flipH="1" flipV="1">
            <a:off x="2159726" y="3735977"/>
            <a:ext cx="156754" cy="5834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C8AF25C5-EBF4-467C-F20D-A3DA8FB068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17535" y="1590879"/>
            <a:ext cx="2008862" cy="200886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23745E9-0D52-713F-2FA5-76A67DDC0C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07753" y="1610842"/>
            <a:ext cx="2008863" cy="2008863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F2A73E63-58FF-A81B-8419-8F63D800FB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22433" y="4033574"/>
            <a:ext cx="2720284" cy="2040213"/>
          </a:xfrm>
          <a:prstGeom prst="rect">
            <a:avLst/>
          </a:prstGeom>
        </p:spPr>
      </p:pic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7BA6142-CE45-03FA-8E85-4C4A9F038483}"/>
              </a:ext>
            </a:extLst>
          </p:cNvPr>
          <p:cNvCxnSpPr>
            <a:cxnSpLocks/>
          </p:cNvCxnSpPr>
          <p:nvPr/>
        </p:nvCxnSpPr>
        <p:spPr>
          <a:xfrm>
            <a:off x="3123709" y="5106232"/>
            <a:ext cx="392467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444D3CA5-3141-E83D-CA10-2BF5DE6B55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04530" y="1619458"/>
            <a:ext cx="2008862" cy="200886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66F9B14-4133-E094-97EC-3CEBC1BE7084}"/>
              </a:ext>
            </a:extLst>
          </p:cNvPr>
          <p:cNvSpPr txBox="1"/>
          <p:nvPr/>
        </p:nvSpPr>
        <p:spPr>
          <a:xfrm>
            <a:off x="4467604" y="3551007"/>
            <a:ext cx="7448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Spherical                                           Cylindrical                                  Flat with shoulder h</a:t>
            </a:r>
            <a:r>
              <a:rPr lang="en-US" sz="1200" baseline="-25000" dirty="0">
                <a:latin typeface="+mj-lt"/>
              </a:rPr>
              <a:t>1                                     </a:t>
            </a:r>
            <a:r>
              <a:rPr lang="en-US" sz="1200" dirty="0">
                <a:latin typeface="+mj-lt"/>
              </a:rPr>
              <a:t>Flat with shoulder h</a:t>
            </a:r>
            <a:r>
              <a:rPr lang="en-US" sz="1200" baseline="-25000" dirty="0">
                <a:latin typeface="+mj-lt"/>
              </a:rPr>
              <a:t>2</a:t>
            </a:r>
            <a:r>
              <a:rPr lang="en-US" sz="1200" dirty="0">
                <a:latin typeface="+mj-lt"/>
              </a:rPr>
              <a:t> </a:t>
            </a:r>
            <a:endParaRPr lang="en-GB" sz="1200" dirty="0"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5CFA20-7C06-221D-E4C1-7AFABCE65A7E}"/>
              </a:ext>
            </a:extLst>
          </p:cNvPr>
          <p:cNvSpPr txBox="1"/>
          <p:nvPr/>
        </p:nvSpPr>
        <p:spPr>
          <a:xfrm>
            <a:off x="3173908" y="4784051"/>
            <a:ext cx="292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d</a:t>
            </a:r>
            <a:endParaRPr lang="en-GB" sz="1600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BAF77E4-AF0F-A4BC-34B6-5300A8AEE986}"/>
              </a:ext>
            </a:extLst>
          </p:cNvPr>
          <p:cNvSpPr txBox="1"/>
          <p:nvPr/>
        </p:nvSpPr>
        <p:spPr>
          <a:xfrm>
            <a:off x="4836657" y="3855942"/>
            <a:ext cx="61164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fr-CH" sz="1400" dirty="0">
                <a:latin typeface="+mj-lt"/>
              </a:rPr>
              <a:t>Transmission </a:t>
            </a:r>
            <a:r>
              <a:rPr lang="fr-CH" sz="1400" dirty="0" err="1">
                <a:latin typeface="+mj-lt"/>
              </a:rPr>
              <a:t>with</a:t>
            </a:r>
            <a:r>
              <a:rPr lang="fr-CH" sz="1400" dirty="0">
                <a:latin typeface="+mj-lt"/>
              </a:rPr>
              <a:t> a </a:t>
            </a:r>
            <a:r>
              <a:rPr lang="fr-CH" sz="1400" dirty="0" err="1">
                <a:latin typeface="+mj-lt"/>
              </a:rPr>
              <a:t>virtual</a:t>
            </a:r>
            <a:r>
              <a:rPr lang="fr-CH" sz="1400" dirty="0">
                <a:latin typeface="+mj-lt"/>
              </a:rPr>
              <a:t> aperture the size of the initial </a:t>
            </a:r>
            <a:r>
              <a:rPr lang="fr-CH" sz="1400" dirty="0" err="1">
                <a:latin typeface="+mj-lt"/>
              </a:rPr>
              <a:t>beam’s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envelope</a:t>
            </a:r>
            <a:r>
              <a:rPr lang="fr-CH" sz="1400" dirty="0">
                <a:latin typeface="+mj-lt"/>
              </a:rPr>
              <a:t> R</a:t>
            </a:r>
            <a:r>
              <a:rPr lang="fr-CH" sz="1400" baseline="-25000" dirty="0">
                <a:latin typeface="+mj-lt"/>
              </a:rPr>
              <a:t>i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EBDC732A-1517-4FDF-CEB4-74B00FDF74DD}"/>
              </a:ext>
            </a:extLst>
          </p:cNvPr>
          <p:cNvSpPr txBox="1">
            <a:spLocks/>
          </p:cNvSpPr>
          <p:nvPr/>
        </p:nvSpPr>
        <p:spPr>
          <a:xfrm>
            <a:off x="3450429" y="6124655"/>
            <a:ext cx="5291138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Beam dynamics simulations </a:t>
            </a:r>
          </a:p>
        </p:txBody>
      </p:sp>
    </p:spTree>
    <p:extLst>
      <p:ext uri="{BB962C8B-B14F-4D97-AF65-F5344CB8AC3E}">
        <p14:creationId xmlns:p14="http://schemas.microsoft.com/office/powerpoint/2010/main" val="158376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5" grpId="0"/>
      <p:bldP spid="57" grpId="0"/>
      <p:bldP spid="58" grpId="0"/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8755" y="916187"/>
            <a:ext cx="917448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22529E"/>
                </a:solidFill>
                <a:ea typeface="Verdana" charset="0"/>
                <a:cs typeface="Verdana" charset="0"/>
              </a:rPr>
              <a:t>Report on the senior fellowship activities</a:t>
            </a:r>
          </a:p>
          <a:p>
            <a:endParaRPr lang="en-US" sz="2400" dirty="0">
              <a:solidFill>
                <a:srgbClr val="22529E"/>
              </a:solidFill>
              <a:ea typeface="Verdana" charset="0"/>
              <a:cs typeface="Verdana" charset="0"/>
            </a:endParaRPr>
          </a:p>
          <a:p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A6A6A6"/>
                </a:solidFill>
                <a:latin typeface="+mj-lt"/>
                <a:ea typeface="Verdana" charset="0"/>
                <a:cs typeface="Verdana" charset="0"/>
              </a:rPr>
              <a:t>Beam transport elements for future ISOLDE low-energy upgrades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charset="0"/>
                <a:cs typeface="Verdana" charset="0"/>
              </a:rPr>
              <a:t>Beam dynamics simulations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Verdana" charset="0"/>
                <a:cs typeface="Verdana" charset="0"/>
              </a:rPr>
              <a:t>Emittance measurements at ISOLDE and OFFLINE2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charset="0"/>
                <a:cs typeface="Verdana" charset="0"/>
              </a:rPr>
              <a:t>Other projects and conclusion</a:t>
            </a:r>
          </a:p>
          <a:p>
            <a:endParaRPr lang="en-GB" sz="24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4" descr="Image result for cern log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5CA4C-3BA3-E402-11C0-73D4F8752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13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5B44A33-07E8-1DC6-F034-CD593A2B86B2}"/>
              </a:ext>
            </a:extLst>
          </p:cNvPr>
          <p:cNvSpPr txBox="1">
            <a:spLocks/>
          </p:cNvSpPr>
          <p:nvPr/>
        </p:nvSpPr>
        <p:spPr>
          <a:xfrm>
            <a:off x="4842537" y="6348510"/>
            <a:ext cx="1780944" cy="28755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chemeClr val="bg1"/>
                </a:solidFill>
                <a:ea typeface="Verdana" charset="0"/>
                <a:cs typeface="Verdana" charset="0"/>
              </a:rPr>
              <a:t>Table of contents</a:t>
            </a:r>
          </a:p>
        </p:txBody>
      </p:sp>
    </p:spTree>
    <p:extLst>
      <p:ext uri="{BB962C8B-B14F-4D97-AF65-F5344CB8AC3E}">
        <p14:creationId xmlns:p14="http://schemas.microsoft.com/office/powerpoint/2010/main" val="1644566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1B5BF4A-EE3C-E5FB-DE6B-89155552F7D6}"/>
              </a:ext>
            </a:extLst>
          </p:cNvPr>
          <p:cNvSpPr txBox="1">
            <a:spLocks/>
          </p:cNvSpPr>
          <p:nvPr/>
        </p:nvSpPr>
        <p:spPr>
          <a:xfrm>
            <a:off x="3871912" y="6124655"/>
            <a:ext cx="4448174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Emittance measurements at ISOLDE and OFFLINE2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94B1DD-A53B-5B3F-65A7-D163FEF6C291}"/>
              </a:ext>
            </a:extLst>
          </p:cNvPr>
          <p:cNvSpPr/>
          <p:nvPr/>
        </p:nvSpPr>
        <p:spPr>
          <a:xfrm>
            <a:off x="5287224" y="955097"/>
            <a:ext cx="71803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22529E"/>
                </a:solidFill>
              </a:rPr>
              <a:t>Setup and results</a:t>
            </a:r>
          </a:p>
          <a:p>
            <a:r>
              <a:rPr lang="en-GB" sz="1400" dirty="0">
                <a:latin typeface="+mj-lt"/>
              </a:rPr>
              <a:t>Use the wire grids at ISOLDE, with a spacing of 0.5 mm.</a:t>
            </a:r>
          </a:p>
          <a:p>
            <a:endParaRPr lang="en-GB" sz="1600" dirty="0">
              <a:solidFill>
                <a:srgbClr val="22529E"/>
              </a:solidFill>
            </a:endParaRPr>
          </a:p>
          <a:p>
            <a:r>
              <a:rPr lang="en-GB" sz="1400" dirty="0">
                <a:latin typeface="+mj-lt"/>
              </a:rPr>
              <a:t>Quadrupole-scan emittances are larger than historical measurements, and Allison scans: </a:t>
            </a:r>
          </a:p>
          <a:p>
            <a:endParaRPr lang="en-GB" sz="1600" dirty="0">
              <a:solidFill>
                <a:srgbClr val="22529E"/>
              </a:solidFill>
            </a:endParaRPr>
          </a:p>
          <a:p>
            <a:pPr lvl="1"/>
            <a:endParaRPr lang="en-GB" sz="1600" dirty="0">
              <a:solidFill>
                <a:srgbClr val="22529E"/>
              </a:solidFill>
              <a:latin typeface="+mj-lt"/>
            </a:endParaRPr>
          </a:p>
          <a:p>
            <a:r>
              <a:rPr lang="en-GB" sz="1400" dirty="0">
                <a:latin typeface="+mj-lt"/>
              </a:rPr>
              <a:t>After integration in CST to determine a realistic transfer matrix: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The focusing strength relative uncertainty is about 10 %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The discrepancy with other methods cannot be fully explained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latin typeface="+mj-lt"/>
            </a:endParaRPr>
          </a:p>
          <a:p>
            <a:pPr lvl="1"/>
            <a:endParaRPr lang="fr-CH" sz="1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9087468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Emittance from the target ion sources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56805B-8466-8E0F-2837-D8A77ABBA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5774" y="3292376"/>
            <a:ext cx="3129580" cy="23768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4E1C44-2DDB-5C19-40E1-D4C5D1BD8A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5119" y="3094503"/>
            <a:ext cx="2622066" cy="25322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C6E7CE-8C1C-59CC-C917-961F063B12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8790" y="3249811"/>
            <a:ext cx="3333247" cy="24747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F3D0C3-42E3-AC60-D80D-84B27275FD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134" y="813120"/>
            <a:ext cx="4544144" cy="20972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CCF7122-D8B2-968D-2109-434A27CC89CA}"/>
              </a:ext>
            </a:extLst>
          </p:cNvPr>
          <p:cNvSpPr txBox="1"/>
          <p:nvPr/>
        </p:nvSpPr>
        <p:spPr>
          <a:xfrm>
            <a:off x="7562850" y="1834583"/>
            <a:ext cx="43425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b="0" i="0" dirty="0">
                <a:effectLst/>
                <a:latin typeface="+mj-lt"/>
              </a:rPr>
              <a:t>Transverse emittance investigation of the ISOLDE target-ion sources </a:t>
            </a:r>
            <a:r>
              <a:rPr lang="en-GB" sz="1200" dirty="0">
                <a:latin typeface="+mj-lt"/>
              </a:rPr>
              <a:t>F. Wenander, NIM </a:t>
            </a:r>
            <a:r>
              <a:rPr lang="en-GB" sz="1200" dirty="0" err="1">
                <a:latin typeface="+mj-lt"/>
              </a:rPr>
              <a:t>Phy</a:t>
            </a:r>
            <a:r>
              <a:rPr lang="en-GB" sz="1200" dirty="0">
                <a:latin typeface="+mj-lt"/>
              </a:rPr>
              <a:t>. Res. B, Vol. 204, </a:t>
            </a:r>
            <a:r>
              <a:rPr lang="en-GB" sz="1200" b="0" i="0" dirty="0">
                <a:solidFill>
                  <a:srgbClr val="2E2E2E"/>
                </a:solidFill>
                <a:effectLst/>
                <a:latin typeface="+mj-lt"/>
              </a:rPr>
              <a:t>May 2003, Pages 261-266.</a:t>
            </a:r>
            <a:endParaRPr lang="en-GB" sz="12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9C1727-C29C-24EF-0859-2CC3DC2BFB54}"/>
              </a:ext>
            </a:extLst>
          </p:cNvPr>
          <p:cNvSpPr txBox="1"/>
          <p:nvPr/>
        </p:nvSpPr>
        <p:spPr>
          <a:xfrm>
            <a:off x="1724025" y="5840592"/>
            <a:ext cx="96096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Transverse Emittance Measurements of the Beams Produced by the ISOLDE Target Ion Sources, N. Bidault, Proceedings of IPAC2022, Bangkok, Thailand.</a:t>
            </a:r>
            <a:endParaRPr lang="en-GB" sz="120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2903766-767C-96AB-E4FF-52A9AF401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837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6452927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Allison scanners from TRIUMF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pic>
        <p:nvPicPr>
          <p:cNvPr id="16" name="Picture 15" descr="A picture containing indoor, engine, miller&#10;&#10;Description automatically generated">
            <a:extLst>
              <a:ext uri="{FF2B5EF4-FFF2-40B4-BE49-F238E27FC236}">
                <a16:creationId xmlns:a16="http://schemas.microsoft.com/office/drawing/2014/main" id="{BA74A880-5E26-BEB4-47E3-61374AF5BD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21" y="1110634"/>
            <a:ext cx="6067992" cy="455099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1D472B3-88EE-A849-E7B1-32BC5D7121D0}"/>
              </a:ext>
            </a:extLst>
          </p:cNvPr>
          <p:cNvSpPr/>
          <p:nvPr/>
        </p:nvSpPr>
        <p:spPr>
          <a:xfrm>
            <a:off x="5438775" y="5001135"/>
            <a:ext cx="1066308" cy="287478"/>
          </a:xfrm>
          <a:prstGeom prst="rect">
            <a:avLst/>
          </a:prstGeom>
          <a:solidFill>
            <a:schemeClr val="bg1"/>
          </a:solidFill>
          <a:ln>
            <a:solidFill>
              <a:srgbClr val="0067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+mj-lt"/>
              </a:rPr>
              <a:t>Ion source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033849C-F601-7E94-4D1D-70516BC35FE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2" t="37038" r="42964" b="7153"/>
          <a:stretch/>
        </p:blipFill>
        <p:spPr>
          <a:xfrm rot="5400000">
            <a:off x="7360257" y="692431"/>
            <a:ext cx="1725997" cy="256240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ACBEC18-76B8-FE86-3382-9F02670DB1A3}"/>
              </a:ext>
            </a:extLst>
          </p:cNvPr>
          <p:cNvSpPr/>
          <p:nvPr/>
        </p:nvSpPr>
        <p:spPr>
          <a:xfrm>
            <a:off x="1387645" y="4702914"/>
            <a:ext cx="1292651" cy="287478"/>
          </a:xfrm>
          <a:prstGeom prst="rect">
            <a:avLst/>
          </a:prstGeom>
          <a:solidFill>
            <a:schemeClr val="bg1"/>
          </a:solidFill>
          <a:ln>
            <a:solidFill>
              <a:srgbClr val="0067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+mj-lt"/>
              </a:rPr>
              <a:t>Power supply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80E97E1-B040-9F24-83FB-040B06092193}"/>
              </a:ext>
            </a:extLst>
          </p:cNvPr>
          <p:cNvSpPr/>
          <p:nvPr/>
        </p:nvSpPr>
        <p:spPr>
          <a:xfrm>
            <a:off x="1105666" y="5358014"/>
            <a:ext cx="928304" cy="287478"/>
          </a:xfrm>
          <a:prstGeom prst="rect">
            <a:avLst/>
          </a:prstGeom>
          <a:solidFill>
            <a:schemeClr val="bg1"/>
          </a:solidFill>
          <a:ln>
            <a:solidFill>
              <a:srgbClr val="0067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+mj-lt"/>
              </a:rPr>
              <a:t>Rasp. Pi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74601CB-52E3-14C3-3876-54F4F0F9741F}"/>
              </a:ext>
            </a:extLst>
          </p:cNvPr>
          <p:cNvSpPr/>
          <p:nvPr/>
        </p:nvSpPr>
        <p:spPr>
          <a:xfrm>
            <a:off x="3577217" y="1761556"/>
            <a:ext cx="712840" cy="287478"/>
          </a:xfrm>
          <a:prstGeom prst="rect">
            <a:avLst/>
          </a:prstGeom>
          <a:solidFill>
            <a:schemeClr val="bg1"/>
          </a:solidFill>
          <a:ln>
            <a:solidFill>
              <a:srgbClr val="0067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+mj-lt"/>
              </a:rPr>
              <a:t>Triplet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2D84A20-5532-3A3B-EFFA-CB8B4B44E085}"/>
              </a:ext>
            </a:extLst>
          </p:cNvPr>
          <p:cNvSpPr/>
          <p:nvPr/>
        </p:nvSpPr>
        <p:spPr>
          <a:xfrm>
            <a:off x="2033971" y="2049034"/>
            <a:ext cx="1433052" cy="287478"/>
          </a:xfrm>
          <a:prstGeom prst="rect">
            <a:avLst/>
          </a:prstGeom>
          <a:solidFill>
            <a:schemeClr val="bg1"/>
          </a:solidFill>
          <a:ln>
            <a:solidFill>
              <a:srgbClr val="0067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+mj-lt"/>
              </a:rPr>
              <a:t>Allison scanner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1F5847F-DF06-9069-AEA6-C7C67389392F}"/>
              </a:ext>
            </a:extLst>
          </p:cNvPr>
          <p:cNvSpPr/>
          <p:nvPr/>
        </p:nvSpPr>
        <p:spPr>
          <a:xfrm>
            <a:off x="4141592" y="2059548"/>
            <a:ext cx="1310822" cy="287478"/>
          </a:xfrm>
          <a:prstGeom prst="rect">
            <a:avLst/>
          </a:prstGeom>
          <a:solidFill>
            <a:schemeClr val="bg1"/>
          </a:solidFill>
          <a:ln>
            <a:solidFill>
              <a:srgbClr val="0067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+mj-lt"/>
              </a:rPr>
              <a:t>x/y deflectors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2D404E-A730-DDA2-CD75-E55A306988EB}"/>
              </a:ext>
            </a:extLst>
          </p:cNvPr>
          <p:cNvSpPr/>
          <p:nvPr/>
        </p:nvSpPr>
        <p:spPr>
          <a:xfrm>
            <a:off x="543221" y="2845860"/>
            <a:ext cx="928304" cy="287478"/>
          </a:xfrm>
          <a:prstGeom prst="rect">
            <a:avLst/>
          </a:prstGeom>
          <a:solidFill>
            <a:schemeClr val="bg1"/>
          </a:solidFill>
          <a:ln>
            <a:solidFill>
              <a:srgbClr val="0067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+mj-lt"/>
              </a:rPr>
              <a:t>Controls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9B92BA-24DE-336E-2A34-3B378257AA1D}"/>
              </a:ext>
            </a:extLst>
          </p:cNvPr>
          <p:cNvSpPr txBox="1"/>
          <p:nvPr/>
        </p:nvSpPr>
        <p:spPr>
          <a:xfrm>
            <a:off x="6873253" y="3020650"/>
            <a:ext cx="531874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67B2"/>
                </a:solidFill>
              </a:rPr>
              <a:t>Specifications</a:t>
            </a:r>
          </a:p>
          <a:p>
            <a:r>
              <a:rPr lang="en-US" sz="1400" dirty="0">
                <a:latin typeface="+mj-lt"/>
              </a:rPr>
              <a:t>Can be used for beams up 100 keV</a:t>
            </a:r>
          </a:p>
          <a:p>
            <a:r>
              <a:rPr lang="en-US" sz="1400" dirty="0">
                <a:latin typeface="+mj-lt"/>
              </a:rPr>
              <a:t>Geometrical resolution </a:t>
            </a:r>
            <a:r>
              <a:rPr lang="en-GB" sz="1400" dirty="0">
                <a:latin typeface="+mj-lt"/>
              </a:rPr>
              <a:t>of 0.03 mm-</a:t>
            </a:r>
            <a:r>
              <a:rPr lang="en-GB" sz="1400" dirty="0" err="1">
                <a:latin typeface="+mj-lt"/>
              </a:rPr>
              <a:t>mrad</a:t>
            </a:r>
            <a:endParaRPr lang="en-US" sz="1400" dirty="0">
              <a:latin typeface="+mj-lt"/>
            </a:endParaRPr>
          </a:p>
          <a:p>
            <a:r>
              <a:rPr lang="en-US" sz="1400" dirty="0">
                <a:latin typeface="+mj-lt"/>
              </a:rPr>
              <a:t>Faraday cup for beams &gt; 1 </a:t>
            </a:r>
            <a:r>
              <a:rPr lang="en-US" sz="1400" dirty="0" err="1">
                <a:latin typeface="+mj-lt"/>
              </a:rPr>
              <a:t>nA</a:t>
            </a:r>
            <a:r>
              <a:rPr lang="en-US" sz="1400" dirty="0">
                <a:latin typeface="+mj-lt"/>
              </a:rPr>
              <a:t> or a </a:t>
            </a:r>
            <a:r>
              <a:rPr lang="en-US" sz="1400" dirty="0" err="1">
                <a:latin typeface="+mj-lt"/>
              </a:rPr>
              <a:t>channeltron</a:t>
            </a:r>
            <a:r>
              <a:rPr lang="en-US" sz="1400" dirty="0">
                <a:latin typeface="+mj-lt"/>
              </a:rPr>
              <a:t> for lower intensities</a:t>
            </a:r>
          </a:p>
          <a:p>
            <a:endParaRPr lang="en-US" dirty="0"/>
          </a:p>
          <a:p>
            <a:r>
              <a:rPr lang="en-US" sz="1400" dirty="0">
                <a:solidFill>
                  <a:srgbClr val="0067B2"/>
                </a:solidFill>
              </a:rPr>
              <a:t>Schedule</a:t>
            </a:r>
            <a:endParaRPr lang="en-US" dirty="0">
              <a:solidFill>
                <a:srgbClr val="0067B2"/>
              </a:solidFill>
            </a:endParaRPr>
          </a:p>
          <a:p>
            <a:r>
              <a:rPr lang="en-US" sz="1400" dirty="0">
                <a:latin typeface="+mj-lt"/>
              </a:rPr>
              <a:t>2022: Received from TRIUMF, troubleshooting, installation at ISOLDE</a:t>
            </a:r>
          </a:p>
          <a:p>
            <a:r>
              <a:rPr lang="en-US" sz="1400" dirty="0">
                <a:latin typeface="+mj-lt"/>
              </a:rPr>
              <a:t>2023: Troubleshooting and installation at OFFLINE2</a:t>
            </a:r>
          </a:p>
          <a:p>
            <a:endParaRPr lang="en-US" sz="1400" dirty="0">
              <a:latin typeface="+mj-lt"/>
            </a:endParaRPr>
          </a:p>
          <a:p>
            <a:r>
              <a:rPr lang="en-US" sz="1400" dirty="0">
                <a:solidFill>
                  <a:srgbClr val="0067B2"/>
                </a:solidFill>
              </a:rPr>
              <a:t>Documentation</a:t>
            </a:r>
          </a:p>
          <a:p>
            <a:r>
              <a:rPr lang="en-US" sz="1400" dirty="0">
                <a:latin typeface="+mj-lt"/>
              </a:rPr>
              <a:t>CERN-wiki procedure on how to use the scanners and on the data treatment associated (</a:t>
            </a:r>
            <a:r>
              <a:rPr lang="en-US" sz="1400" dirty="0">
                <a:latin typeface="+mj-lt"/>
                <a:hlinkClick r:id="rId6"/>
              </a:rPr>
              <a:t>link</a:t>
            </a:r>
            <a:r>
              <a:rPr lang="en-US" sz="1400" dirty="0">
                <a:latin typeface="+mj-lt"/>
              </a:rPr>
              <a:t>).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4E84378-4403-BF35-52F5-056367F4BC2F}"/>
              </a:ext>
            </a:extLst>
          </p:cNvPr>
          <p:cNvSpPr/>
          <p:nvPr/>
        </p:nvSpPr>
        <p:spPr>
          <a:xfrm>
            <a:off x="4164134" y="4555450"/>
            <a:ext cx="1160342" cy="287478"/>
          </a:xfrm>
          <a:prstGeom prst="rect">
            <a:avLst/>
          </a:prstGeom>
          <a:solidFill>
            <a:schemeClr val="bg1"/>
          </a:solidFill>
          <a:ln>
            <a:solidFill>
              <a:srgbClr val="0067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+mj-lt"/>
              </a:rPr>
              <a:t>HV at 30 kV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07F229D-8040-409C-B1A8-1CBAF027EA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1131" y="1110634"/>
            <a:ext cx="2447615" cy="1761837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A4FACDB3-4367-C067-DEF0-69ABB72990EC}"/>
              </a:ext>
            </a:extLst>
          </p:cNvPr>
          <p:cNvSpPr/>
          <p:nvPr/>
        </p:nvSpPr>
        <p:spPr>
          <a:xfrm>
            <a:off x="7462348" y="2549154"/>
            <a:ext cx="946896" cy="287478"/>
          </a:xfrm>
          <a:prstGeom prst="rect">
            <a:avLst/>
          </a:prstGeom>
          <a:solidFill>
            <a:schemeClr val="bg1"/>
          </a:solidFill>
          <a:ln>
            <a:solidFill>
              <a:srgbClr val="0067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+mj-lt"/>
              </a:rPr>
              <a:t>Front slit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101441-B76C-20B9-95AF-B187C5BC58AD}"/>
              </a:ext>
            </a:extLst>
          </p:cNvPr>
          <p:cNvSpPr txBox="1"/>
          <p:nvPr/>
        </p:nvSpPr>
        <p:spPr>
          <a:xfrm>
            <a:off x="1387645" y="5858095"/>
            <a:ext cx="93462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+mj-lt"/>
              </a:rPr>
              <a:t>Allison Scanner Emittance Diagnostic Development At TRIUMF</a:t>
            </a:r>
            <a:r>
              <a:rPr lang="en-US" sz="1400" dirty="0">
                <a:latin typeface="+mj-lt"/>
              </a:rPr>
              <a:t>, </a:t>
            </a:r>
            <a:r>
              <a:rPr lang="en-GB" sz="1400" dirty="0">
                <a:latin typeface="+mj-lt"/>
              </a:rPr>
              <a:t>A. </a:t>
            </a:r>
            <a:r>
              <a:rPr lang="en-GB" sz="1400" dirty="0" err="1">
                <a:latin typeface="+mj-lt"/>
              </a:rPr>
              <a:t>Laxdal</a:t>
            </a:r>
            <a:r>
              <a:rPr lang="en-GB" sz="1400" dirty="0">
                <a:latin typeface="+mj-lt"/>
              </a:rPr>
              <a:t> et al.,</a:t>
            </a:r>
            <a:r>
              <a:rPr lang="en-US" sz="1400" dirty="0">
                <a:latin typeface="+mj-lt"/>
              </a:rPr>
              <a:t> </a:t>
            </a:r>
            <a:r>
              <a:rPr lang="en-GB" sz="1400" dirty="0">
                <a:latin typeface="+mj-lt"/>
              </a:rPr>
              <a:t>Proceedings of LINAC2014, Geneva, Switzerland.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4BF67EA-FA2F-CF5B-F987-36D1C107ECA4}"/>
              </a:ext>
            </a:extLst>
          </p:cNvPr>
          <p:cNvCxnSpPr/>
          <p:nvPr/>
        </p:nvCxnSpPr>
        <p:spPr>
          <a:xfrm flipV="1">
            <a:off x="8409244" y="2549154"/>
            <a:ext cx="487106" cy="15594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EC08A82-B72B-E4BB-7ED0-5E049DA3CB9F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3467023" y="2049034"/>
            <a:ext cx="466614" cy="108430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E2CC5633-1BF5-9CFF-E7CE-15A6734EB37C}"/>
              </a:ext>
            </a:extLst>
          </p:cNvPr>
          <p:cNvSpPr txBox="1">
            <a:spLocks/>
          </p:cNvSpPr>
          <p:nvPr/>
        </p:nvSpPr>
        <p:spPr>
          <a:xfrm>
            <a:off x="3871912" y="6124655"/>
            <a:ext cx="4448174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Emittance measurements at ISOLDE and OFFLINE2</a:t>
            </a:r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DC9DDEF6-5180-6593-DDAF-8482AD4B0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5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/>
      <p:bldP spid="30" grpId="0" animBg="1"/>
      <p:bldP spid="38" grpId="0" animBg="1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694B1DD-A53B-5B3F-65A7-D163FEF6C291}"/>
              </a:ext>
            </a:extLst>
          </p:cNvPr>
          <p:cNvSpPr/>
          <p:nvPr/>
        </p:nvSpPr>
        <p:spPr>
          <a:xfrm>
            <a:off x="493744" y="876519"/>
            <a:ext cx="8750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529E"/>
                </a:solidFill>
              </a:rPr>
              <a:t>Results from the Allison scanners</a:t>
            </a:r>
          </a:p>
          <a:p>
            <a:r>
              <a:rPr lang="en-GB" sz="1600" baseline="30000" dirty="0">
                <a:latin typeface="+mj-lt"/>
              </a:rPr>
              <a:t>39</a:t>
            </a:r>
            <a:r>
              <a:rPr lang="en-GB" sz="1600" dirty="0">
                <a:latin typeface="+mj-lt"/>
              </a:rPr>
              <a:t>K</a:t>
            </a:r>
            <a:r>
              <a:rPr lang="en-GB" sz="1600" baseline="30000" dirty="0">
                <a:latin typeface="+mj-lt"/>
              </a:rPr>
              <a:t>+</a:t>
            </a:r>
            <a:r>
              <a:rPr lang="en-GB" sz="1600" dirty="0">
                <a:latin typeface="+mj-lt"/>
              </a:rPr>
              <a:t> at 30 keV from a surface ion source. 80 </a:t>
            </a:r>
            <a:r>
              <a:rPr lang="en-GB" sz="1600" dirty="0" err="1">
                <a:latin typeface="+mj-lt"/>
              </a:rPr>
              <a:t>nA</a:t>
            </a:r>
            <a:r>
              <a:rPr lang="en-GB" sz="1600" dirty="0">
                <a:latin typeface="+mj-lt"/>
              </a:rPr>
              <a:t> beam intensity with 95% transmission from CA0 to RC6.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10686698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Emittance measurements at ISOLDE - RC6 Beamline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9B72B3-0051-BBBC-DD77-C5C495C3B434}"/>
              </a:ext>
            </a:extLst>
          </p:cNvPr>
          <p:cNvCxnSpPr>
            <a:cxnSpLocks/>
          </p:cNvCxnSpPr>
          <p:nvPr/>
        </p:nvCxnSpPr>
        <p:spPr>
          <a:xfrm flipV="1">
            <a:off x="6086440" y="1586160"/>
            <a:ext cx="0" cy="31586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88FFD04E-BD3C-A794-86A5-E61277E9D9AE}"/>
              </a:ext>
            </a:extLst>
          </p:cNvPr>
          <p:cNvSpPr/>
          <p:nvPr/>
        </p:nvSpPr>
        <p:spPr>
          <a:xfrm>
            <a:off x="420326" y="4848728"/>
            <a:ext cx="119191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529E"/>
                </a:solidFill>
              </a:rPr>
              <a:t>Conclusion and Perspectives</a:t>
            </a:r>
          </a:p>
          <a:p>
            <a:pPr marL="342900" indent="-342900">
              <a:buFontTx/>
              <a:buChar char="-"/>
            </a:pPr>
            <a:r>
              <a:rPr lang="en-GB" sz="1600" dirty="0">
                <a:latin typeface="+mj-lt"/>
              </a:rPr>
              <a:t>Documentation in </a:t>
            </a:r>
            <a:r>
              <a:rPr lang="en-GB" sz="1600" dirty="0">
                <a:latin typeface="+mj-lt"/>
                <a:hlinkClick r:id="rId4"/>
              </a:rPr>
              <a:t>https://edms.cern.ch/document/2995924/1</a:t>
            </a:r>
            <a:r>
              <a:rPr lang="en-GB" sz="1600" dirty="0">
                <a:latin typeface="+mj-lt"/>
              </a:rPr>
              <a:t>. Phase space data shared with Lukas Nies and Pablo Arrutia (SY-ABT-BTP).</a:t>
            </a:r>
          </a:p>
          <a:p>
            <a:pPr marL="342900" indent="-342900">
              <a:buFontTx/>
              <a:buChar char="-"/>
            </a:pPr>
            <a:r>
              <a:rPr lang="en-GB" sz="1600" dirty="0">
                <a:latin typeface="+mj-lt"/>
              </a:rPr>
              <a:t>The measurements can serve as estimates for choosing the focusing systems required by the Penning trap in the PUMA project.</a:t>
            </a:r>
          </a:p>
          <a:p>
            <a:pPr marL="342900" indent="-342900">
              <a:buFontTx/>
              <a:buChar char="-"/>
            </a:pPr>
            <a:r>
              <a:rPr lang="en-GB" sz="1600" dirty="0">
                <a:latin typeface="+mj-lt"/>
              </a:rPr>
              <a:t>More systematic characterization of the beam parameters in ISOLDE low-energy lines compared with simulations would be beneficial.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BA0E1121-3DB6-E264-CDDA-275766691880}"/>
              </a:ext>
            </a:extLst>
          </p:cNvPr>
          <p:cNvSpPr txBox="1">
            <a:spLocks/>
          </p:cNvSpPr>
          <p:nvPr/>
        </p:nvSpPr>
        <p:spPr>
          <a:xfrm>
            <a:off x="3871912" y="6124655"/>
            <a:ext cx="4448174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Emittance measurements at ISOLDE and OFFLINE2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394EE8D9-4D96-67BE-91C6-6F37DAF60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16</a:t>
            </a:fld>
            <a:endParaRPr lang="en-GB"/>
          </a:p>
        </p:txBody>
      </p:sp>
      <p:pic>
        <p:nvPicPr>
          <p:cNvPr id="14" name="Picture 13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07B4EF2A-FF77-4541-6BDE-7F28273A46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711" y="1793828"/>
            <a:ext cx="3780000" cy="2834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A diagram of a mass of a mass&#10;&#10;Description automatically generated with medium confidence">
            <a:extLst>
              <a:ext uri="{FF2B5EF4-FFF2-40B4-BE49-F238E27FC236}">
                <a16:creationId xmlns:a16="http://schemas.microsoft.com/office/drawing/2014/main" id="{02756638-48B0-0FC7-76E2-F4E88F9EC2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9369" y="1790446"/>
            <a:ext cx="3780000" cy="28346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C85605-B303-D6E0-9433-D1BDD8322EC1}"/>
              </a:ext>
            </a:extLst>
          </p:cNvPr>
          <p:cNvSpPr txBox="1"/>
          <p:nvPr/>
        </p:nvSpPr>
        <p:spPr>
          <a:xfrm>
            <a:off x="2378283" y="1673450"/>
            <a:ext cx="262994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+mj-lt"/>
              </a:rPr>
              <a:t>Transverse phase space (u, u’)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0BA349-88EB-A989-8F6A-C4D31B95077A}"/>
              </a:ext>
            </a:extLst>
          </p:cNvPr>
          <p:cNvSpPr txBox="1"/>
          <p:nvPr/>
        </p:nvSpPr>
        <p:spPr>
          <a:xfrm>
            <a:off x="7277459" y="1665800"/>
            <a:ext cx="25712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+mj-lt"/>
              </a:rPr>
              <a:t>Transverse phase space (v, v’)</a:t>
            </a:r>
          </a:p>
        </p:txBody>
      </p:sp>
    </p:spTree>
    <p:extLst>
      <p:ext uri="{BB962C8B-B14F-4D97-AF65-F5344CB8AC3E}">
        <p14:creationId xmlns:p14="http://schemas.microsoft.com/office/powerpoint/2010/main" val="185049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5" grpId="0"/>
      <p:bldP spid="13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8052555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Emittance measurements at OFFLINE2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E2CC5633-1BF5-9CFF-E7CE-15A6734EB37C}"/>
              </a:ext>
            </a:extLst>
          </p:cNvPr>
          <p:cNvSpPr txBox="1">
            <a:spLocks/>
          </p:cNvSpPr>
          <p:nvPr/>
        </p:nvSpPr>
        <p:spPr>
          <a:xfrm>
            <a:off x="3871912" y="6124655"/>
            <a:ext cx="4448174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Emittance measurements at ISOLDE and OFFLINE2</a:t>
            </a:r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DC9DDEF6-5180-6593-DDAF-8482AD4B0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17</a:t>
            </a:fld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2AB767-1BE9-8393-043A-55EBB753DC9B}"/>
              </a:ext>
            </a:extLst>
          </p:cNvPr>
          <p:cNvSpPr/>
          <p:nvPr/>
        </p:nvSpPr>
        <p:spPr>
          <a:xfrm>
            <a:off x="493744" y="876519"/>
            <a:ext cx="8750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529E"/>
                </a:solidFill>
              </a:rPr>
              <a:t>Plasma Ion Source</a:t>
            </a:r>
          </a:p>
          <a:p>
            <a:r>
              <a:rPr lang="en-GB" sz="1600" dirty="0">
                <a:latin typeface="+mj-lt"/>
              </a:rPr>
              <a:t>Target #794 VD7 </a:t>
            </a:r>
            <a:r>
              <a:rPr lang="en-GB" sz="1600" dirty="0" err="1">
                <a:latin typeface="+mj-lt"/>
              </a:rPr>
              <a:t>Prismap</a:t>
            </a:r>
            <a:r>
              <a:rPr lang="en-GB" sz="1600" dirty="0">
                <a:latin typeface="+mj-lt"/>
              </a:rPr>
              <a:t>, with 30 </a:t>
            </a:r>
            <a:r>
              <a:rPr lang="en-GB" sz="1600" dirty="0" err="1">
                <a:latin typeface="+mj-lt"/>
              </a:rPr>
              <a:t>nA</a:t>
            </a:r>
            <a:r>
              <a:rPr lang="en-GB" sz="1600" dirty="0">
                <a:latin typeface="+mj-lt"/>
              </a:rPr>
              <a:t> beam intensity, mainly </a:t>
            </a:r>
            <a:r>
              <a:rPr lang="en-GB" sz="1600" dirty="0" err="1">
                <a:latin typeface="+mj-lt"/>
              </a:rPr>
              <a:t>Ar</a:t>
            </a:r>
            <a:r>
              <a:rPr lang="en-GB" sz="1600" dirty="0">
                <a:latin typeface="+mj-lt"/>
              </a:rPr>
              <a:t> with constant gas injection.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F3C647-0B37-5B7F-FE1D-8DDF8FA96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8799" y="3868317"/>
            <a:ext cx="2701754" cy="20263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DFABEC-92DA-A482-B970-770DE0306A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379" y="3864037"/>
            <a:ext cx="2701754" cy="20263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5289D7C-00B8-E87D-24D7-72DF627632B7}"/>
              </a:ext>
            </a:extLst>
          </p:cNvPr>
          <p:cNvSpPr txBox="1"/>
          <p:nvPr/>
        </p:nvSpPr>
        <p:spPr>
          <a:xfrm>
            <a:off x="493743" y="3382661"/>
            <a:ext cx="111501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529E"/>
                </a:solidFill>
              </a:rPr>
              <a:t>Example</a:t>
            </a:r>
            <a:r>
              <a:rPr lang="en-GB" sz="1600" dirty="0">
                <a:latin typeface="+mj-lt"/>
              </a:rPr>
              <a:t> Variation of the extracted beam emittance as a function of the plasma B-field by changing the coil current.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F78CBAC-21DC-878A-3B14-8292DB9F56E8}"/>
              </a:ext>
            </a:extLst>
          </p:cNvPr>
          <p:cNvCxnSpPr>
            <a:cxnSpLocks/>
          </p:cNvCxnSpPr>
          <p:nvPr/>
        </p:nvCxnSpPr>
        <p:spPr>
          <a:xfrm flipV="1">
            <a:off x="3445305" y="1616557"/>
            <a:ext cx="0" cy="1569660"/>
          </a:xfrm>
          <a:prstGeom prst="line">
            <a:avLst/>
          </a:prstGeom>
          <a:ln>
            <a:solidFill>
              <a:srgbClr val="2252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E2B8C3D-1F16-D50D-D89E-463C5DFC8F1B}"/>
              </a:ext>
            </a:extLst>
          </p:cNvPr>
          <p:cNvSpPr txBox="1"/>
          <p:nvPr/>
        </p:nvSpPr>
        <p:spPr>
          <a:xfrm>
            <a:off x="3518799" y="1616557"/>
            <a:ext cx="567297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529E"/>
                </a:solidFill>
              </a:rPr>
              <a:t>Transverse phase space scans for different operational parameters</a:t>
            </a:r>
            <a:endParaRPr lang="en-GB" sz="1800" dirty="0">
              <a:solidFill>
                <a:srgbClr val="22529E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Source B-field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Anode voltage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Line heating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Beam energy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Beam focusing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EF50486-0E4F-8109-7624-CB86F9B373E1}"/>
              </a:ext>
            </a:extLst>
          </p:cNvPr>
          <p:cNvCxnSpPr>
            <a:cxnSpLocks/>
          </p:cNvCxnSpPr>
          <p:nvPr/>
        </p:nvCxnSpPr>
        <p:spPr>
          <a:xfrm>
            <a:off x="3617052" y="1562022"/>
            <a:ext cx="5417890" cy="0"/>
          </a:xfrm>
          <a:prstGeom prst="line">
            <a:avLst/>
          </a:prstGeom>
          <a:ln>
            <a:solidFill>
              <a:srgbClr val="2252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24E6686-3BE4-D964-678A-8FEA9EF25A51}"/>
              </a:ext>
            </a:extLst>
          </p:cNvPr>
          <p:cNvCxnSpPr>
            <a:cxnSpLocks/>
          </p:cNvCxnSpPr>
          <p:nvPr/>
        </p:nvCxnSpPr>
        <p:spPr>
          <a:xfrm>
            <a:off x="3617052" y="3227245"/>
            <a:ext cx="5417890" cy="0"/>
          </a:xfrm>
          <a:prstGeom prst="line">
            <a:avLst/>
          </a:prstGeom>
          <a:ln>
            <a:solidFill>
              <a:srgbClr val="2252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64967D9-64A9-A068-170F-D3DA73E03580}"/>
              </a:ext>
            </a:extLst>
          </p:cNvPr>
          <p:cNvCxnSpPr>
            <a:cxnSpLocks/>
          </p:cNvCxnSpPr>
          <p:nvPr/>
        </p:nvCxnSpPr>
        <p:spPr>
          <a:xfrm flipV="1">
            <a:off x="9191770" y="1615640"/>
            <a:ext cx="0" cy="1569660"/>
          </a:xfrm>
          <a:prstGeom prst="line">
            <a:avLst/>
          </a:prstGeom>
          <a:ln>
            <a:solidFill>
              <a:srgbClr val="2252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FA282A33-2FCC-FEBE-DE07-48755DDCD76C}"/>
              </a:ext>
            </a:extLst>
          </p:cNvPr>
          <p:cNvSpPr txBox="1"/>
          <p:nvPr/>
        </p:nvSpPr>
        <p:spPr>
          <a:xfrm>
            <a:off x="913406" y="3731501"/>
            <a:ext cx="51825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+mj-lt"/>
              </a:rPr>
              <a:t>With B-field (u, u’)                                Without B-field (v, v’)</a:t>
            </a:r>
            <a:endParaRPr lang="en-GB" sz="16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31E5591-45C2-E968-4CEA-7A0D697EC910}"/>
              </a:ext>
            </a:extLst>
          </p:cNvPr>
          <p:cNvSpPr txBox="1"/>
          <p:nvPr/>
        </p:nvSpPr>
        <p:spPr>
          <a:xfrm>
            <a:off x="7304838" y="3731501"/>
            <a:ext cx="23592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+mj-lt"/>
              </a:rPr>
              <a:t>Evolution of the emittance</a:t>
            </a:r>
            <a:endParaRPr lang="en-GB" sz="1600" dirty="0"/>
          </a:p>
        </p:txBody>
      </p:sp>
      <p:sp>
        <p:nvSpPr>
          <p:cNvPr id="59" name="Arrow: Right 58">
            <a:extLst>
              <a:ext uri="{FF2B5EF4-FFF2-40B4-BE49-F238E27FC236}">
                <a16:creationId xmlns:a16="http://schemas.microsoft.com/office/drawing/2014/main" id="{44500E18-AFD5-2C88-14D6-F697EA2E1E67}"/>
              </a:ext>
            </a:extLst>
          </p:cNvPr>
          <p:cNvSpPr/>
          <p:nvPr/>
        </p:nvSpPr>
        <p:spPr>
          <a:xfrm>
            <a:off x="6358854" y="4696439"/>
            <a:ext cx="722851" cy="22649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79A62917-DDAC-3D8D-8A94-1471E53DB1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2573" y="3864038"/>
            <a:ext cx="2701755" cy="2026316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004E25B-2846-C4B2-7DB7-43C452A88D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45878" y="3639558"/>
            <a:ext cx="1635544" cy="1226658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02DCF471-4BC8-BD5C-CA86-66A0E06F810D}"/>
              </a:ext>
            </a:extLst>
          </p:cNvPr>
          <p:cNvSpPr txBox="1"/>
          <p:nvPr/>
        </p:nvSpPr>
        <p:spPr>
          <a:xfrm rot="16200000">
            <a:off x="8857601" y="4672001"/>
            <a:ext cx="2438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+mj-lt"/>
              </a:rPr>
              <a:t>Evolution Twiss parameters</a:t>
            </a:r>
            <a:endParaRPr lang="en-GB" sz="1600" dirty="0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089F45C5-1EBD-F8C0-BB16-95794F6C68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45878" y="4814007"/>
            <a:ext cx="1635544" cy="122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66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14" grpId="0"/>
      <p:bldP spid="20" grpId="0"/>
      <p:bldP spid="57" grpId="0"/>
      <p:bldP spid="58" grpId="0"/>
      <p:bldP spid="59" grpId="0" animBg="1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FE8327C-E633-B5A6-E685-C890AAD87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693" y="1518372"/>
            <a:ext cx="3089348" cy="23170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8052555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Emittance measurements at OFFLINE2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E2CC5633-1BF5-9CFF-E7CE-15A6734EB37C}"/>
              </a:ext>
            </a:extLst>
          </p:cNvPr>
          <p:cNvSpPr txBox="1">
            <a:spLocks/>
          </p:cNvSpPr>
          <p:nvPr/>
        </p:nvSpPr>
        <p:spPr>
          <a:xfrm>
            <a:off x="3871912" y="6124655"/>
            <a:ext cx="4448174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Emittance measurements at ISOLDE and OFFLINE2</a:t>
            </a:r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DC9DDEF6-5180-6593-DDAF-8482AD4B0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18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28F897-5BCF-229A-8578-08C7F4EFFF5C}"/>
              </a:ext>
            </a:extLst>
          </p:cNvPr>
          <p:cNvSpPr/>
          <p:nvPr/>
        </p:nvSpPr>
        <p:spPr>
          <a:xfrm>
            <a:off x="493744" y="802414"/>
            <a:ext cx="8750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529E"/>
                </a:solidFill>
              </a:rPr>
              <a:t>Surface Ion Source</a:t>
            </a:r>
          </a:p>
          <a:p>
            <a:r>
              <a:rPr lang="en-GB" sz="1600" dirty="0">
                <a:latin typeface="+mj-lt"/>
              </a:rPr>
              <a:t>Target #719, with CF4 injection. With 10 </a:t>
            </a:r>
            <a:r>
              <a:rPr lang="en-GB" sz="1600" dirty="0" err="1">
                <a:latin typeface="+mj-lt"/>
              </a:rPr>
              <a:t>nA</a:t>
            </a:r>
            <a:r>
              <a:rPr lang="en-GB" sz="1600" dirty="0">
                <a:latin typeface="+mj-lt"/>
              </a:rPr>
              <a:t> of beam intensity, mainly </a:t>
            </a:r>
            <a:r>
              <a:rPr lang="en-GB" sz="1600" dirty="0" err="1">
                <a:latin typeface="+mj-lt"/>
              </a:rPr>
              <a:t>BaF</a:t>
            </a:r>
            <a:r>
              <a:rPr lang="en-GB" sz="1600" dirty="0">
                <a:latin typeface="+mj-lt"/>
              </a:rPr>
              <a:t>. Fixed line heating (270 A).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52FFBA-5078-A064-FC15-AA44B1ED7C65}"/>
              </a:ext>
            </a:extLst>
          </p:cNvPr>
          <p:cNvSpPr/>
          <p:nvPr/>
        </p:nvSpPr>
        <p:spPr>
          <a:xfrm>
            <a:off x="493744" y="3933041"/>
            <a:ext cx="96149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529E"/>
                </a:solidFill>
              </a:rPr>
              <a:t>Laser Ion Source and Trap (LIST)</a:t>
            </a:r>
          </a:p>
          <a:p>
            <a:pPr lvl="1"/>
            <a:r>
              <a:rPr lang="en-GB" sz="1600" dirty="0">
                <a:latin typeface="+mj-lt"/>
              </a:rPr>
              <a:t>Measurements will occur next week. </a:t>
            </a:r>
          </a:p>
          <a:p>
            <a:pPr lvl="1"/>
            <a:r>
              <a:rPr lang="en-GB" sz="1600" dirty="0">
                <a:latin typeface="+mj-lt"/>
              </a:rPr>
              <a:t>Unfortunately, the current setup does not allow the combination of lasers on target with the Allison scanners.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BE1EA938-D6CF-64A7-D275-15B509BA3A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9030" y="1819901"/>
            <a:ext cx="2347176" cy="176038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931C8B88-87DB-E57F-12FA-D8E1DC936A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744" y="1819497"/>
            <a:ext cx="2347714" cy="176078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BCBA4-867B-EDD4-B3DC-03CD7EA9B88E}"/>
              </a:ext>
            </a:extLst>
          </p:cNvPr>
          <p:cNvSpPr/>
          <p:nvPr/>
        </p:nvSpPr>
        <p:spPr>
          <a:xfrm>
            <a:off x="495142" y="5008231"/>
            <a:ext cx="11698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529E"/>
                </a:solidFill>
              </a:rPr>
              <a:t>Conclusion and Perspectives</a:t>
            </a:r>
          </a:p>
          <a:p>
            <a:pPr marL="342900" indent="-342900">
              <a:buFontTx/>
              <a:buChar char="-"/>
            </a:pPr>
            <a:r>
              <a:rPr lang="en-GB" sz="1600" dirty="0">
                <a:latin typeface="+mj-lt"/>
              </a:rPr>
              <a:t> SY-STI can use the Allison scanners: L. Le is trained, and the documentation is available.</a:t>
            </a:r>
          </a:p>
          <a:p>
            <a:pPr marL="342900" indent="-342900">
              <a:buFontTx/>
              <a:buChar char="-"/>
            </a:pPr>
            <a:r>
              <a:rPr lang="en-GB" sz="1600" dirty="0">
                <a:latin typeface="+mj-lt"/>
              </a:rPr>
              <a:t> Thorough characterisation of VD7 Plasma Ion Source for different operational parameters. Less information on LIST.</a:t>
            </a:r>
            <a:endParaRPr lang="en-GB" sz="1600" dirty="0">
              <a:solidFill>
                <a:srgbClr val="22529E"/>
              </a:solidFill>
            </a:endParaRPr>
          </a:p>
          <a:p>
            <a:r>
              <a:rPr lang="en-GB" sz="1600" dirty="0">
                <a:latin typeface="+mj-lt"/>
              </a:rPr>
              <a:t>-       Need to evaluate whether the current results can be published or wait until more measurements on LIST with lasers are done.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1A4315-0B80-F361-B501-81A495DC715E}"/>
              </a:ext>
            </a:extLst>
          </p:cNvPr>
          <p:cNvSpPr txBox="1"/>
          <p:nvPr/>
        </p:nvSpPr>
        <p:spPr>
          <a:xfrm>
            <a:off x="728963" y="1661982"/>
            <a:ext cx="44973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+mj-lt"/>
              </a:rPr>
              <a:t>Phase space (u, u’)                         Phase space (v, v’)</a:t>
            </a:r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D1998D-85FD-53D4-0861-1EAE70684D57}"/>
              </a:ext>
            </a:extLst>
          </p:cNvPr>
          <p:cNvSpPr txBox="1"/>
          <p:nvPr/>
        </p:nvSpPr>
        <p:spPr>
          <a:xfrm>
            <a:off x="6715796" y="1418226"/>
            <a:ext cx="23592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+mj-lt"/>
              </a:rPr>
              <a:t>Evolution of the emittance</a:t>
            </a:r>
            <a:endParaRPr lang="en-GB" sz="1600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E7400FC6-BF4C-2512-2225-150A30E4203F}"/>
              </a:ext>
            </a:extLst>
          </p:cNvPr>
          <p:cNvSpPr/>
          <p:nvPr/>
        </p:nvSpPr>
        <p:spPr>
          <a:xfrm>
            <a:off x="5602032" y="2567722"/>
            <a:ext cx="722851" cy="22649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08412C-11D7-5084-2CF8-674E9D72B059}"/>
              </a:ext>
            </a:extLst>
          </p:cNvPr>
          <p:cNvSpPr txBox="1"/>
          <p:nvPr/>
        </p:nvSpPr>
        <p:spPr>
          <a:xfrm rot="16200000">
            <a:off x="8436339" y="2434227"/>
            <a:ext cx="2438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+mj-lt"/>
              </a:rPr>
              <a:t>Evolution Twiss parameters</a:t>
            </a:r>
            <a:endParaRPr lang="en-GB" sz="16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B13A43F-A101-8410-E3F4-96FFCB1A6B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39897" y="2745077"/>
            <a:ext cx="2227215" cy="167041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D56224-9024-7C84-5EA4-3B6D4A8D41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13533" y="1123807"/>
            <a:ext cx="2227215" cy="167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1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8" grpId="0"/>
      <p:bldP spid="2" grpId="0"/>
      <p:bldP spid="3" grpId="0"/>
      <p:bldP spid="10" grpId="0"/>
      <p:bldP spid="12" grpId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8755" y="916187"/>
            <a:ext cx="917448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22529E"/>
                </a:solidFill>
                <a:ea typeface="Verdana" charset="0"/>
                <a:cs typeface="Verdana" charset="0"/>
              </a:rPr>
              <a:t>Report on the senior fellowship activities</a:t>
            </a:r>
          </a:p>
          <a:p>
            <a:endParaRPr lang="en-US" sz="2400" dirty="0">
              <a:solidFill>
                <a:srgbClr val="22529E"/>
              </a:solidFill>
              <a:ea typeface="Verdana" charset="0"/>
              <a:cs typeface="Verdana" charset="0"/>
            </a:endParaRPr>
          </a:p>
          <a:p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charset="0"/>
                <a:cs typeface="Verdana" charset="0"/>
              </a:rPr>
              <a:t>Beam transport elements for future ISOLDE low-energy upgrades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charset="0"/>
                <a:cs typeface="Verdana" charset="0"/>
              </a:rPr>
              <a:t>Beam dynamics simulations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charset="0"/>
                <a:cs typeface="Verdana" charset="0"/>
              </a:rPr>
              <a:t>Emittance measurements at ISOLDE and OFFLINE2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Verdana" charset="0"/>
                <a:cs typeface="Verdana" charset="0"/>
              </a:rPr>
              <a:t>Other projects and conclusion</a:t>
            </a:r>
          </a:p>
          <a:p>
            <a:endParaRPr lang="en-GB" sz="24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4" descr="Image result for cern log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B387AC-5221-F71A-274B-3A3B4AC83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19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D2FE5FA-59F3-3B51-970C-0A7A0316B090}"/>
              </a:ext>
            </a:extLst>
          </p:cNvPr>
          <p:cNvSpPr txBox="1">
            <a:spLocks/>
          </p:cNvSpPr>
          <p:nvPr/>
        </p:nvSpPr>
        <p:spPr>
          <a:xfrm>
            <a:off x="4842537" y="6348510"/>
            <a:ext cx="1780944" cy="28755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chemeClr val="bg1"/>
                </a:solidFill>
                <a:ea typeface="Verdana" charset="0"/>
                <a:cs typeface="Verdana" charset="0"/>
              </a:rPr>
              <a:t>Table of contents</a:t>
            </a:r>
          </a:p>
        </p:txBody>
      </p:sp>
    </p:spTree>
    <p:extLst>
      <p:ext uri="{BB962C8B-B14F-4D97-AF65-F5344CB8AC3E}">
        <p14:creationId xmlns:p14="http://schemas.microsoft.com/office/powerpoint/2010/main" val="4086691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8755" y="916187"/>
            <a:ext cx="917448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22529E"/>
                </a:solidFill>
                <a:ea typeface="Verdana" charset="0"/>
                <a:cs typeface="Verdana" charset="0"/>
              </a:rPr>
              <a:t>Report on the senior fellowship activities</a:t>
            </a:r>
          </a:p>
          <a:p>
            <a:endParaRPr lang="en-US" sz="2400" dirty="0">
              <a:solidFill>
                <a:srgbClr val="22529E"/>
              </a:solidFill>
              <a:ea typeface="Verdana" charset="0"/>
              <a:cs typeface="Verdana" charset="0"/>
            </a:endParaRPr>
          </a:p>
          <a:p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Verdana" charset="0"/>
                <a:cs typeface="Verdana" charset="0"/>
              </a:rPr>
              <a:t>Beam transport elements for future ISOLDE low-energy upgrades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charset="0"/>
                <a:cs typeface="Verdana" charset="0"/>
              </a:rPr>
              <a:t>Beam dynamics simulations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charset="0"/>
                <a:cs typeface="Verdana" charset="0"/>
              </a:rPr>
              <a:t>Emittance measurements at ISOLDE and OFFLINE2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charset="0"/>
                <a:cs typeface="Verdana" charset="0"/>
              </a:rPr>
              <a:t>Other projects and conclusion</a:t>
            </a:r>
          </a:p>
          <a:p>
            <a:endParaRPr lang="en-GB" sz="24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4" descr="Image result for cern log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842537" y="6348510"/>
            <a:ext cx="1780944" cy="28755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chemeClr val="bg1"/>
                </a:solidFill>
                <a:ea typeface="Verdana" charset="0"/>
                <a:cs typeface="Verdana" charset="0"/>
              </a:rPr>
              <a:t>Table of contents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1A5242-1461-BDC1-1761-04133D758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783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7" y="124262"/>
            <a:ext cx="6928430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Other projects: </a:t>
            </a:r>
            <a:r>
              <a:rPr lang="en-US" sz="4000" dirty="0" err="1">
                <a:solidFill>
                  <a:srgbClr val="22529E"/>
                </a:solidFill>
                <a:ea typeface="Verdana" charset="0"/>
                <a:cs typeface="Verdana" charset="0"/>
              </a:rPr>
              <a:t>GeOFF</a:t>
            </a:r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 Optimizer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8FFD04E-BD3C-A794-86A5-E61277E9D9AE}"/>
              </a:ext>
            </a:extLst>
          </p:cNvPr>
          <p:cNvSpPr/>
          <p:nvPr/>
        </p:nvSpPr>
        <p:spPr>
          <a:xfrm>
            <a:off x="420326" y="1059581"/>
            <a:ext cx="1191915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err="1">
                <a:solidFill>
                  <a:srgbClr val="22529E"/>
                </a:solidFill>
              </a:rPr>
              <a:t>GeOFF</a:t>
            </a:r>
            <a:r>
              <a:rPr lang="en-GB" sz="1600" dirty="0">
                <a:solidFill>
                  <a:srgbClr val="22529E"/>
                </a:solidFill>
              </a:rPr>
              <a:t> </a:t>
            </a:r>
            <a:r>
              <a:rPr lang="en-GB" sz="1600" dirty="0">
                <a:latin typeface="+mj-lt"/>
              </a:rPr>
              <a:t>developed by BE-CSS-DSB</a:t>
            </a:r>
          </a:p>
          <a:p>
            <a:endParaRPr lang="en-GB" sz="1600" dirty="0">
              <a:latin typeface="+mj-lt"/>
            </a:endParaRPr>
          </a:p>
          <a:p>
            <a:r>
              <a:rPr lang="en-GB" sz="1600" dirty="0">
                <a:solidFill>
                  <a:srgbClr val="22529E"/>
                </a:solidFill>
              </a:rPr>
              <a:t>Implementation at ISOLDE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Communication with </a:t>
            </a:r>
            <a:r>
              <a:rPr lang="en-GB" sz="1600" dirty="0" err="1">
                <a:latin typeface="+mj-lt"/>
              </a:rPr>
              <a:t>pjlsa</a:t>
            </a:r>
            <a:endParaRPr lang="en-GB" sz="1600" dirty="0">
              <a:latin typeface="+mj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All optics of REX/HIE-ISOLDE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OFFLINE and OFFLINE2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Pulsed devices (functions)</a:t>
            </a:r>
          </a:p>
          <a:p>
            <a:endParaRPr lang="en-GB" sz="1600" dirty="0">
              <a:latin typeface="+mj-lt"/>
            </a:endParaRPr>
          </a:p>
          <a:p>
            <a:r>
              <a:rPr lang="en-GB" sz="1600" dirty="0">
                <a:solidFill>
                  <a:srgbClr val="22529E"/>
                </a:solidFill>
              </a:rPr>
              <a:t>Detectors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Faraday-cup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Wire-scanners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Wire-grids</a:t>
            </a:r>
          </a:p>
          <a:p>
            <a:pPr lvl="1"/>
            <a:endParaRPr lang="en-GB" sz="1600" dirty="0">
              <a:latin typeface="+mj-lt"/>
            </a:endParaRPr>
          </a:p>
          <a:p>
            <a:r>
              <a:rPr lang="en-GB" sz="1600" dirty="0">
                <a:solidFill>
                  <a:srgbClr val="22529E"/>
                </a:solidFill>
              </a:rPr>
              <a:t>Objective functions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Max Intensity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Symmetric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Find waist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Beam positioning</a:t>
            </a:r>
            <a:endParaRPr lang="en-GB" sz="1600" dirty="0">
              <a:solidFill>
                <a:srgbClr val="22529E"/>
              </a:solidFill>
            </a:endParaRPr>
          </a:p>
          <a:p>
            <a:endParaRPr lang="en-GB" sz="1600" dirty="0">
              <a:solidFill>
                <a:srgbClr val="22529E"/>
              </a:solidFill>
            </a:endParaRPr>
          </a:p>
          <a:p>
            <a:r>
              <a:rPr lang="en-GB" sz="1600" dirty="0">
                <a:solidFill>
                  <a:srgbClr val="22529E"/>
                </a:solidFill>
              </a:rPr>
              <a:t>Wiki:  </a:t>
            </a:r>
            <a:r>
              <a:rPr lang="en-GB" sz="1600" dirty="0"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https://wikis.cern.ch/pages/viewpage.action?spaceKey=RBS&amp;title=GeOFF+manual+ISOLDE+and+Offline</a:t>
            </a:r>
            <a:endParaRPr lang="en-GB" sz="1600" dirty="0">
              <a:latin typeface="+mj-lt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BA0E1121-3DB6-E264-CDDA-275766691880}"/>
              </a:ext>
            </a:extLst>
          </p:cNvPr>
          <p:cNvSpPr txBox="1">
            <a:spLocks/>
          </p:cNvSpPr>
          <p:nvPr/>
        </p:nvSpPr>
        <p:spPr>
          <a:xfrm>
            <a:off x="3871912" y="6124655"/>
            <a:ext cx="4448174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Other projects and conclusion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394EE8D9-4D96-67BE-91C6-6F37DAF60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20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472D6C7-8475-D28B-32EB-1EB984A81C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6638" y="838466"/>
            <a:ext cx="7855036" cy="479893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60CF5B8-01A2-CA18-1EDD-6E6A892121DE}"/>
              </a:ext>
            </a:extLst>
          </p:cNvPr>
          <p:cNvSpPr txBox="1"/>
          <p:nvPr/>
        </p:nvSpPr>
        <p:spPr>
          <a:xfrm>
            <a:off x="6392406" y="3407452"/>
            <a:ext cx="566317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0" dirty="0">
                <a:effectLst/>
              </a:rPr>
              <a:t>BOBYQA </a:t>
            </a:r>
            <a:r>
              <a:rPr lang="en-GB" sz="1200" b="0" i="0" dirty="0">
                <a:effectLst/>
              </a:rPr>
              <a:t>(Bound Optimization BY Quadratic Approximation) 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		Extremum-seeking algorithm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7C46CD3-734D-0BA6-1BCF-9BEF37316E37}"/>
              </a:ext>
            </a:extLst>
          </p:cNvPr>
          <p:cNvCxnSpPr/>
          <p:nvPr/>
        </p:nvCxnSpPr>
        <p:spPr>
          <a:xfrm flipH="1">
            <a:off x="7348757" y="3649211"/>
            <a:ext cx="687896" cy="1510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71C28AD-54A6-34D7-5DF3-0A304937F110}"/>
              </a:ext>
            </a:extLst>
          </p:cNvPr>
          <p:cNvCxnSpPr>
            <a:cxnSpLocks/>
          </p:cNvCxnSpPr>
          <p:nvPr/>
        </p:nvCxnSpPr>
        <p:spPr>
          <a:xfrm flipV="1">
            <a:off x="9223992" y="4345497"/>
            <a:ext cx="0" cy="2044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930D83A-EDFD-C1B2-2D26-6B4786EBD1D3}"/>
              </a:ext>
            </a:extLst>
          </p:cNvPr>
          <p:cNvSpPr txBox="1"/>
          <p:nvPr/>
        </p:nvSpPr>
        <p:spPr>
          <a:xfrm>
            <a:off x="8036653" y="2127599"/>
            <a:ext cx="35486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0" dirty="0">
                <a:effectLst/>
              </a:rPr>
              <a:t>Averaging to smooth out beam/machine instabilities</a:t>
            </a:r>
            <a:endParaRPr lang="en-GB" sz="1200" b="0" i="0" dirty="0">
              <a:effectLst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0F4F1CE-837B-015F-3B7C-BEAC78C3E730}"/>
              </a:ext>
            </a:extLst>
          </p:cNvPr>
          <p:cNvCxnSpPr>
            <a:cxnSpLocks/>
          </p:cNvCxnSpPr>
          <p:nvPr/>
        </p:nvCxnSpPr>
        <p:spPr>
          <a:xfrm flipH="1">
            <a:off x="7843706" y="2254975"/>
            <a:ext cx="232392" cy="2533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757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11106140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Other projects: OP-TM and Hardware Commissioning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BA0E1121-3DB6-E264-CDDA-275766691880}"/>
              </a:ext>
            </a:extLst>
          </p:cNvPr>
          <p:cNvSpPr txBox="1">
            <a:spLocks/>
          </p:cNvSpPr>
          <p:nvPr/>
        </p:nvSpPr>
        <p:spPr>
          <a:xfrm>
            <a:off x="3871912" y="6124655"/>
            <a:ext cx="4448174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Other projects and conclusion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394EE8D9-4D96-67BE-91C6-6F37DAF60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21</a:t>
            </a:fld>
            <a:endParaRPr lang="en-GB"/>
          </a:p>
        </p:txBody>
      </p:sp>
      <p:pic>
        <p:nvPicPr>
          <p:cNvPr id="1026" name="Picture 2" descr="AccTesting - Controls and Beam Studies for Protection">
            <a:extLst>
              <a:ext uri="{FF2B5EF4-FFF2-40B4-BE49-F238E27FC236}">
                <a16:creationId xmlns:a16="http://schemas.microsoft.com/office/drawing/2014/main" id="{1C2E69D0-4436-F786-26FB-40E58E0CC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874" y="1279179"/>
            <a:ext cx="5323966" cy="343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1807A4-8678-E49A-9CD7-13FA8463C85F}"/>
              </a:ext>
            </a:extLst>
          </p:cNvPr>
          <p:cNvSpPr txBox="1"/>
          <p:nvPr/>
        </p:nvSpPr>
        <p:spPr>
          <a:xfrm>
            <a:off x="6838637" y="4776927"/>
            <a:ext cx="42544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https://mpe-cb.web.cern.ch/projects/acctesting/</a:t>
            </a:r>
            <a:endParaRPr lang="en-GB" sz="16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3ABBC5-8705-A295-A6CB-2976F52529F1}"/>
              </a:ext>
            </a:extLst>
          </p:cNvPr>
          <p:cNvSpPr txBox="1"/>
          <p:nvPr/>
        </p:nvSpPr>
        <p:spPr>
          <a:xfrm>
            <a:off x="564160" y="993036"/>
            <a:ext cx="6094602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529E"/>
                </a:solidFill>
              </a:rPr>
              <a:t>OP-Technical Meeting </a:t>
            </a:r>
            <a:r>
              <a:rPr lang="en-GB" sz="1600" dirty="0">
                <a:latin typeface="+mj-lt"/>
              </a:rPr>
              <a:t>co-chair, representing ISOLDE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UCAP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References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SIS, FESA snap, announcer, etc.</a:t>
            </a:r>
          </a:p>
          <a:p>
            <a:endParaRPr lang="en-GB" sz="1600" dirty="0">
              <a:solidFill>
                <a:srgbClr val="22529E"/>
              </a:solidFill>
            </a:endParaRPr>
          </a:p>
          <a:p>
            <a:r>
              <a:rPr lang="en-GB" sz="1600" dirty="0">
                <a:solidFill>
                  <a:srgbClr val="22529E"/>
                </a:solidFill>
              </a:rPr>
              <a:t>Hardware Commissioning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Orchestration with </a:t>
            </a:r>
            <a:r>
              <a:rPr lang="en-GB" sz="1600" dirty="0" err="1">
                <a:latin typeface="+mj-lt"/>
              </a:rPr>
              <a:t>AccTesting</a:t>
            </a:r>
            <a:r>
              <a:rPr lang="en-GB" sz="1600" dirty="0">
                <a:latin typeface="+mj-lt"/>
              </a:rPr>
              <a:t> (TE-MPE)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Sequencers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Reporting tools</a:t>
            </a:r>
          </a:p>
          <a:p>
            <a:endParaRPr lang="en-GB" sz="1600" dirty="0">
              <a:solidFill>
                <a:srgbClr val="22529E"/>
              </a:solidFill>
            </a:endParaRPr>
          </a:p>
          <a:p>
            <a:r>
              <a:rPr lang="en-GB" sz="1600" dirty="0">
                <a:solidFill>
                  <a:srgbClr val="22529E"/>
                </a:solidFill>
              </a:rPr>
              <a:t>Objectives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Extend the use of </a:t>
            </a:r>
            <a:r>
              <a:rPr lang="en-GB" sz="1600" dirty="0" err="1">
                <a:latin typeface="+mj-lt"/>
              </a:rPr>
              <a:t>AccTesting</a:t>
            </a:r>
            <a:r>
              <a:rPr lang="en-GB" sz="1600" dirty="0">
                <a:latin typeface="+mj-lt"/>
              </a:rPr>
              <a:t> across the accelerators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Facilitate the </a:t>
            </a:r>
            <a:r>
              <a:rPr lang="en-GB" sz="1600" dirty="0">
                <a:effectLst/>
                <a:latin typeface="+mj-lt"/>
              </a:rPr>
              <a:t>test completion,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>
                <a:effectLst/>
                <a:latin typeface="+mj-lt"/>
              </a:rPr>
              <a:t>analysis, and </a:t>
            </a:r>
            <a:r>
              <a:rPr lang="en-GB" sz="1600" dirty="0">
                <a:latin typeface="+mj-lt"/>
              </a:rPr>
              <a:t>reporting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Better follow-up on the equipment performance</a:t>
            </a:r>
          </a:p>
          <a:p>
            <a:endParaRPr lang="en-GB" sz="1600" dirty="0">
              <a:latin typeface="+mj-lt"/>
            </a:endParaRPr>
          </a:p>
          <a:p>
            <a:r>
              <a:rPr lang="en-GB" sz="1600" dirty="0">
                <a:solidFill>
                  <a:srgbClr val="22529E"/>
                </a:solidFill>
              </a:rPr>
              <a:t>At ISOLDE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Start familiarising with </a:t>
            </a:r>
            <a:r>
              <a:rPr lang="en-GB" sz="1600" dirty="0" err="1">
                <a:latin typeface="+mj-lt"/>
              </a:rPr>
              <a:t>AccTesting</a:t>
            </a:r>
            <a:r>
              <a:rPr lang="en-GB" sz="1600" dirty="0">
                <a:latin typeface="+mj-lt"/>
              </a:rPr>
              <a:t> during the 2024 HWC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Establish a consolidated wish list of devices to integrate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Be ready to use the new </a:t>
            </a:r>
            <a:r>
              <a:rPr lang="en-GB" sz="1600" dirty="0" err="1">
                <a:latin typeface="+mj-lt"/>
              </a:rPr>
              <a:t>AccTesting</a:t>
            </a:r>
            <a:r>
              <a:rPr lang="en-GB" sz="1600" dirty="0">
                <a:latin typeface="+mj-lt"/>
              </a:rPr>
              <a:t> version after LS3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2252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270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694B1DD-A53B-5B3F-65A7-D163FEF6C291}"/>
              </a:ext>
            </a:extLst>
          </p:cNvPr>
          <p:cNvSpPr/>
          <p:nvPr/>
        </p:nvSpPr>
        <p:spPr>
          <a:xfrm>
            <a:off x="375867" y="881692"/>
            <a:ext cx="1174273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2529E"/>
                </a:solidFill>
              </a:rPr>
              <a:t>EBIS</a:t>
            </a:r>
            <a:r>
              <a:rPr lang="en-GB" sz="1600" dirty="0">
                <a:latin typeface="+mj-lt"/>
              </a:rPr>
              <a:t> studies with Fredrik Wenander (BE-ABP-HSL)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22529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22529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22529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22529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22529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22529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22529E"/>
              </a:solidFill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Python code the ion dynamics inside an arbitrary electron beam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Python code to study plasma instabilities using the dispersion relation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Characterization of the REXEBIS electron gun performance and residual gas composition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Review of the diagnostic tools for charge-breeders: Rev. of Sci. </a:t>
            </a:r>
            <a:r>
              <a:rPr lang="en-GB" sz="1600" dirty="0" err="1">
                <a:latin typeface="+mj-lt"/>
              </a:rPr>
              <a:t>Instrum</a:t>
            </a:r>
            <a:r>
              <a:rPr lang="en-GB" sz="1600" dirty="0">
                <a:latin typeface="+mj-lt"/>
              </a:rPr>
              <a:t>. 93, 021101 (2022)</a:t>
            </a:r>
            <a:endParaRPr lang="en-GB" sz="1600" dirty="0">
              <a:solidFill>
                <a:srgbClr val="22529E"/>
              </a:solidFill>
            </a:endParaRPr>
          </a:p>
          <a:p>
            <a:endParaRPr lang="en-GB" sz="1600" dirty="0">
              <a:solidFill>
                <a:srgbClr val="22529E"/>
              </a:solidFill>
            </a:endParaRPr>
          </a:p>
          <a:p>
            <a:endParaRPr lang="en-GB" sz="1600" dirty="0">
              <a:solidFill>
                <a:srgbClr val="22529E"/>
              </a:solidFill>
            </a:endParaRPr>
          </a:p>
          <a:p>
            <a:r>
              <a:rPr lang="en-GB" sz="1600" dirty="0">
                <a:solidFill>
                  <a:srgbClr val="22529E"/>
                </a:solidFill>
              </a:rPr>
              <a:t>Facilities Operation Meeting </a:t>
            </a:r>
            <a:r>
              <a:rPr lang="en-GB" sz="1600" dirty="0">
                <a:latin typeface="+mj-lt"/>
              </a:rPr>
              <a:t>former scientific secretary and new</a:t>
            </a:r>
            <a:r>
              <a:rPr lang="en-GB" sz="1600" dirty="0">
                <a:solidFill>
                  <a:srgbClr val="22529E"/>
                </a:solidFill>
              </a:rPr>
              <a:t> PS-CSAP </a:t>
            </a:r>
            <a:r>
              <a:rPr lang="en-GB" sz="1600" dirty="0">
                <a:latin typeface="+mj-lt"/>
              </a:rPr>
              <a:t>secretary</a:t>
            </a:r>
          </a:p>
          <a:p>
            <a:endParaRPr lang="en-GB" sz="1600" dirty="0">
              <a:solidFill>
                <a:srgbClr val="22529E"/>
              </a:solidFill>
            </a:endParaRPr>
          </a:p>
          <a:p>
            <a:r>
              <a:rPr lang="en-GB" sz="1600" dirty="0">
                <a:solidFill>
                  <a:srgbClr val="22529E"/>
                </a:solidFill>
              </a:rPr>
              <a:t>Documentations </a:t>
            </a:r>
            <a:r>
              <a:rPr lang="en-GB" sz="1600" dirty="0">
                <a:latin typeface="+mj-lt"/>
              </a:rPr>
              <a:t>and</a:t>
            </a:r>
            <a:r>
              <a:rPr lang="en-GB" sz="1600" dirty="0">
                <a:solidFill>
                  <a:srgbClr val="22529E"/>
                </a:solidFill>
              </a:rPr>
              <a:t> wikis </a:t>
            </a:r>
            <a:r>
              <a:rPr lang="en-GB" sz="1600" dirty="0">
                <a:latin typeface="+mj-lt"/>
              </a:rPr>
              <a:t>for GLM/GHM beam sweeping application, the Scripting tools, </a:t>
            </a:r>
            <a:r>
              <a:rPr lang="en-GB" sz="1600" dirty="0" err="1">
                <a:latin typeface="+mj-lt"/>
              </a:rPr>
              <a:t>GeOFF</a:t>
            </a:r>
            <a:r>
              <a:rPr lang="en-GB" sz="1600" dirty="0">
                <a:latin typeface="+mj-lt"/>
              </a:rPr>
              <a:t> optimiser and the Allison scanners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3286435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Other activities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0C5438D-8975-8B04-5943-9551A973E32A}"/>
              </a:ext>
            </a:extLst>
          </p:cNvPr>
          <p:cNvSpPr txBox="1">
            <a:spLocks/>
          </p:cNvSpPr>
          <p:nvPr/>
        </p:nvSpPr>
        <p:spPr>
          <a:xfrm>
            <a:off x="3871912" y="6124655"/>
            <a:ext cx="4448174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Other projects and conclusion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B24511D-D3FC-40A3-2D86-949D6A97C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22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262FF0-BE46-DDD9-8F58-E56BE3999E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018"/>
          <a:stretch/>
        </p:blipFill>
        <p:spPr>
          <a:xfrm>
            <a:off x="6467518" y="1769454"/>
            <a:ext cx="5176521" cy="14533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0E6318-8AC0-F1D9-E313-AEFE2FB6F3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-3072"/>
          <a:stretch/>
        </p:blipFill>
        <p:spPr>
          <a:xfrm>
            <a:off x="661851" y="1401764"/>
            <a:ext cx="5589581" cy="218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818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3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2518259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Conclusion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630485-D2B0-9867-10C4-9BA566BBE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23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93BF44-D678-EA91-0085-CBABAB74DBB9}"/>
              </a:ext>
            </a:extLst>
          </p:cNvPr>
          <p:cNvSpPr txBox="1"/>
          <p:nvPr/>
        </p:nvSpPr>
        <p:spPr>
          <a:xfrm>
            <a:off x="1679455" y="1097607"/>
            <a:ext cx="952107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2529E"/>
                </a:solidFill>
              </a:rPr>
              <a:t>Beam optics elements for future ISOLDE upgrades</a:t>
            </a:r>
          </a:p>
          <a:p>
            <a:endParaRPr lang="en-US" sz="1600" dirty="0">
              <a:solidFill>
                <a:srgbClr val="22529E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CAD models of multiple elements - and beam transfer matrix equivalents using CST</a:t>
            </a:r>
          </a:p>
          <a:p>
            <a:pPr lvl="2"/>
            <a:endParaRPr lang="en-US" sz="1600" dirty="0">
              <a:latin typeface="+mj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Beam dynamics simulations with COSY infinity to </a:t>
            </a:r>
            <a:r>
              <a:rPr lang="en-US" sz="1600" dirty="0" err="1">
                <a:latin typeface="+mj-lt"/>
              </a:rPr>
              <a:t>optimise</a:t>
            </a:r>
            <a:r>
              <a:rPr lang="en-US" sz="1600" dirty="0">
                <a:latin typeface="+mj-lt"/>
              </a:rPr>
              <a:t> key design factors</a:t>
            </a:r>
          </a:p>
          <a:p>
            <a:pPr lvl="2"/>
            <a:endParaRPr lang="en-US" sz="1600" dirty="0">
              <a:latin typeface="+mj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More accurate modelling of the dipole magnets requires CAD models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>
              <a:latin typeface="+mj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Different options of arrangement inside the building</a:t>
            </a:r>
          </a:p>
          <a:p>
            <a:pPr lvl="2"/>
            <a:endParaRPr lang="en-US" sz="1600" dirty="0">
              <a:latin typeface="+mj-lt"/>
            </a:endParaRPr>
          </a:p>
          <a:p>
            <a:pPr lvl="2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8BC234-D90C-265D-D55F-DBBAA2BEA410}"/>
              </a:ext>
            </a:extLst>
          </p:cNvPr>
          <p:cNvSpPr txBox="1"/>
          <p:nvPr/>
        </p:nvSpPr>
        <p:spPr>
          <a:xfrm>
            <a:off x="1679455" y="3692587"/>
            <a:ext cx="991551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2529E"/>
                </a:solidFill>
              </a:rPr>
              <a:t>Emittance measurements</a:t>
            </a:r>
          </a:p>
          <a:p>
            <a:endParaRPr lang="en-US" sz="1600" dirty="0">
              <a:solidFill>
                <a:srgbClr val="22529E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Measurement at the end of the RC6 line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>
              <a:latin typeface="+mj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 Characterization of plasma and surface ion sources with varying operational parameters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>
              <a:latin typeface="+mj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More insights into beams produced with lasers require moving the Allison scanners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>
              <a:latin typeface="+mj-lt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209B93-38BC-B635-09D2-F0BC017AD13F}"/>
              </a:ext>
            </a:extLst>
          </p:cNvPr>
          <p:cNvSpPr txBox="1">
            <a:spLocks/>
          </p:cNvSpPr>
          <p:nvPr/>
        </p:nvSpPr>
        <p:spPr>
          <a:xfrm>
            <a:off x="4842537" y="6348510"/>
            <a:ext cx="1780944" cy="28755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chemeClr val="bg1"/>
                </a:solidFill>
                <a:ea typeface="Verdana" charset="0"/>
                <a:cs typeface="Verdana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6151156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88302" y="2219325"/>
            <a:ext cx="5615395" cy="594140"/>
          </a:xfrm>
        </p:spPr>
        <p:txBody>
          <a:bodyPr>
            <a:noAutofit/>
          </a:bodyPr>
          <a:lstStyle/>
          <a:p>
            <a:pPr algn="l"/>
            <a:r>
              <a:rPr lang="en-US" sz="3700" dirty="0">
                <a:solidFill>
                  <a:srgbClr val="0067B2"/>
                </a:solidFill>
              </a:rPr>
              <a:t>Thank you for your attention</a:t>
            </a:r>
            <a:endParaRPr lang="en-GB" sz="3700" dirty="0">
              <a:solidFill>
                <a:srgbClr val="0067B2"/>
              </a:solidFill>
            </a:endParaRPr>
          </a:p>
        </p:txBody>
      </p:sp>
      <p:pic>
        <p:nvPicPr>
          <p:cNvPr id="1030" name="Picture 6" descr="CERN logo and symbol, meaning, history,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872" y="3309427"/>
            <a:ext cx="1352256" cy="114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CD045C-FEDA-EE35-1F20-EB4FEAB3E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7178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6900" y="3131930"/>
            <a:ext cx="7518199" cy="594140"/>
          </a:xfrm>
        </p:spPr>
        <p:txBody>
          <a:bodyPr>
            <a:noAutofit/>
          </a:bodyPr>
          <a:lstStyle/>
          <a:p>
            <a:r>
              <a:rPr lang="en-US" sz="3700" dirty="0">
                <a:solidFill>
                  <a:srgbClr val="0067B2"/>
                </a:solidFill>
              </a:rPr>
              <a:t>…and thank you for 8 wonderful years at IS♡LDE</a:t>
            </a:r>
            <a:endParaRPr lang="en-GB" sz="3700" dirty="0">
              <a:solidFill>
                <a:srgbClr val="0067B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CD045C-FEDA-EE35-1F20-EB4FEAB3E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472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4570773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Preliminary concepts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F2F3AA-000E-6A30-83DF-CC73C028B1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7997" y="854442"/>
            <a:ext cx="3466134" cy="27745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DAB119F-C999-4845-D3E5-1F29C9FFD3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5337" y="3708195"/>
            <a:ext cx="2188163" cy="20550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8757228-68BD-5922-B256-9424524EA5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6299" y="1387346"/>
            <a:ext cx="2259831" cy="214012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B0E6BF1-FFCE-E8B3-D0D7-D737EBD858A0}"/>
              </a:ext>
            </a:extLst>
          </p:cNvPr>
          <p:cNvSpPr/>
          <p:nvPr/>
        </p:nvSpPr>
        <p:spPr>
          <a:xfrm>
            <a:off x="8780188" y="3908257"/>
            <a:ext cx="2813943" cy="1600438"/>
          </a:xfrm>
          <a:prstGeom prst="rect">
            <a:avLst/>
          </a:prstGeom>
          <a:ln>
            <a:solidFill>
              <a:srgbClr val="22529E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+mj-lt"/>
              </a:rPr>
              <a:t>First layouts of the beamlines in the experimental area, the frontends and separator zone, and of the compact beam switchyard.</a:t>
            </a:r>
          </a:p>
          <a:p>
            <a:pPr algn="just"/>
            <a:r>
              <a:rPr lang="en-US" sz="1400" dirty="0">
                <a:latin typeface="+mj-lt"/>
              </a:rPr>
              <a:t>Switching between the fast and slow release for collections.</a:t>
            </a:r>
          </a:p>
          <a:p>
            <a:pPr algn="just"/>
            <a:r>
              <a:rPr lang="en-US" sz="1400" dirty="0">
                <a:latin typeface="+mj-lt"/>
              </a:rPr>
              <a:t>Work by </a:t>
            </a:r>
            <a:r>
              <a:rPr lang="en-US" sz="1400" i="1" dirty="0">
                <a:latin typeface="+mj-lt"/>
              </a:rPr>
              <a:t>J. A. Rodriguez</a:t>
            </a:r>
            <a:r>
              <a:rPr lang="en-US" sz="1400" dirty="0">
                <a:latin typeface="+mj-lt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AD48B7-865C-DFAA-EFE1-7970AAE15730}"/>
              </a:ext>
            </a:extLst>
          </p:cNvPr>
          <p:cNvSpPr txBox="1"/>
          <p:nvPr/>
        </p:nvSpPr>
        <p:spPr>
          <a:xfrm>
            <a:off x="420326" y="4024169"/>
            <a:ext cx="5785368" cy="1815882"/>
          </a:xfrm>
          <a:prstGeom prst="rect">
            <a:avLst/>
          </a:prstGeom>
          <a:noFill/>
          <a:ln>
            <a:solidFill>
              <a:srgbClr val="22529E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2529E"/>
                </a:solidFill>
              </a:rPr>
              <a:t>Objectives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Parallel experiments and maximize the use of protons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Assure maximum beam transport from the target ion sources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Maximize the repeatability of FODO lattices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Minimize the amount of specific transport elements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Beam matching optimized for the separators and switchyards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Control over the waist for injection into the experimental stations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F36CD977-1526-ECBB-2E01-4B5BAB9F5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3</a:t>
            </a:fld>
            <a:endParaRPr lang="en-GB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04B95375-2662-2DD9-6195-99581ABE810A}"/>
              </a:ext>
            </a:extLst>
          </p:cNvPr>
          <p:cNvSpPr txBox="1">
            <a:spLocks/>
          </p:cNvSpPr>
          <p:nvPr/>
        </p:nvSpPr>
        <p:spPr>
          <a:xfrm>
            <a:off x="3450429" y="6124655"/>
            <a:ext cx="5519400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Beam transport elements for future ISOLDE low-energy upgrades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13F19D-28B9-E1F5-CA62-8B35BEE0E4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745" y="854442"/>
            <a:ext cx="4598577" cy="26336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1B2E89-781A-6AAA-19C6-0F979084622C}"/>
              </a:ext>
            </a:extLst>
          </p:cNvPr>
          <p:cNvSpPr txBox="1"/>
          <p:nvPr/>
        </p:nvSpPr>
        <p:spPr>
          <a:xfrm>
            <a:off x="1117722" y="3488104"/>
            <a:ext cx="38766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+mj-lt"/>
              </a:rPr>
              <a:t>EPIC Workshop 2020, </a:t>
            </a:r>
            <a:r>
              <a:rPr lang="en-GB" sz="1400" i="1" dirty="0">
                <a:latin typeface="+mj-lt"/>
              </a:rPr>
              <a:t>J. A. Rodriguez </a:t>
            </a:r>
            <a:r>
              <a:rPr lang="en-GB" sz="1400" dirty="0">
                <a:latin typeface="+mj-lt"/>
              </a:rPr>
              <a:t>&amp;</a:t>
            </a:r>
            <a:r>
              <a:rPr lang="en-GB" sz="1400" i="1" dirty="0">
                <a:latin typeface="+mj-lt"/>
              </a:rPr>
              <a:t> E. Siesling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550498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1935B8C-F622-08A0-9360-579764CADCCC}"/>
              </a:ext>
            </a:extLst>
          </p:cNvPr>
          <p:cNvSpPr txBox="1"/>
          <p:nvPr/>
        </p:nvSpPr>
        <p:spPr>
          <a:xfrm>
            <a:off x="343107" y="848196"/>
            <a:ext cx="101915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2529E"/>
                </a:solidFill>
              </a:rPr>
              <a:t>Design rules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Cost effective technological solutions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Guarantee the field quality with respect to the beam dynamics constrains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Vacuum compatible and respecting electrical standards preventing sparking or creepage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Practical assembly, alignment and disassembly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9130074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Mechanical design of electrostatic elements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pic>
        <p:nvPicPr>
          <p:cNvPr id="1026" name="Image 37">
            <a:extLst>
              <a:ext uri="{FF2B5EF4-FFF2-40B4-BE49-F238E27FC236}">
                <a16:creationId xmlns:a16="http://schemas.microsoft.com/office/drawing/2014/main" id="{866134BC-FEC1-5864-AD00-D116A82FB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689" y="2268729"/>
            <a:ext cx="4266501" cy="3485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A picture containing toy&#10;&#10;Description automatically generated">
            <a:extLst>
              <a:ext uri="{FF2B5EF4-FFF2-40B4-BE49-F238E27FC236}">
                <a16:creationId xmlns:a16="http://schemas.microsoft.com/office/drawing/2014/main" id="{7C687727-2B04-3192-654F-EFA0E36D88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07" y="2268729"/>
            <a:ext cx="3628331" cy="34857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5E63F8-46A8-3647-66FB-ABF25EC0FF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641" y="2268729"/>
            <a:ext cx="3530105" cy="27084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EFBA21A-3664-FDAF-E1B3-B788ACA9C3F2}"/>
              </a:ext>
            </a:extLst>
          </p:cNvPr>
          <p:cNvSpPr txBox="1"/>
          <p:nvPr/>
        </p:nvSpPr>
        <p:spPr>
          <a:xfrm>
            <a:off x="825388" y="5786099"/>
            <a:ext cx="107490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+mj-lt"/>
              </a:rPr>
              <a:t>Acknowledgements to Thomas Marroux (summer student), EN-MME-FS, EN-MME-EDS, BE-GM-ESA, TE-VSC-BVO and SY-ABT-SE.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AF1144-FB0A-E9EC-CD65-D677247FA323}"/>
              </a:ext>
            </a:extLst>
          </p:cNvPr>
          <p:cNvSpPr txBox="1"/>
          <p:nvPr/>
        </p:nvSpPr>
        <p:spPr>
          <a:xfrm>
            <a:off x="2428388" y="4807557"/>
            <a:ext cx="1543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2529E"/>
                </a:solidFill>
              </a:rPr>
              <a:t>Triplet</a:t>
            </a:r>
            <a:endParaRPr lang="en-GB" sz="1600" dirty="0">
              <a:solidFill>
                <a:srgbClr val="22529E"/>
              </a:solidFill>
            </a:endParaRPr>
          </a:p>
          <a:p>
            <a:pPr algn="ctr"/>
            <a:r>
              <a:rPr lang="en-GB" sz="1600" dirty="0">
                <a:latin typeface="+mj-lt"/>
              </a:rPr>
              <a:t>Electrodes built</a:t>
            </a:r>
          </a:p>
          <a:p>
            <a:pPr algn="ctr"/>
            <a:r>
              <a:rPr lang="en-GB" sz="1600" dirty="0">
                <a:latin typeface="+mj-lt"/>
              </a:rPr>
              <a:t>by extrusion</a:t>
            </a:r>
            <a:endParaRPr lang="en-US" sz="1600" dirty="0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885962-9176-AC5A-530F-280900AA305C}"/>
              </a:ext>
            </a:extLst>
          </p:cNvPr>
          <p:cNvSpPr txBox="1"/>
          <p:nvPr/>
        </p:nvSpPr>
        <p:spPr>
          <a:xfrm>
            <a:off x="8458759" y="4561666"/>
            <a:ext cx="1810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2529E"/>
                </a:solidFill>
              </a:rPr>
              <a:t>Deflector</a:t>
            </a:r>
            <a:endParaRPr lang="en-GB" sz="1600" dirty="0">
              <a:solidFill>
                <a:srgbClr val="22529E"/>
              </a:solidFill>
            </a:endParaRPr>
          </a:p>
          <a:p>
            <a:pPr algn="ctr"/>
            <a:r>
              <a:rPr lang="en-GB" sz="1600" dirty="0">
                <a:latin typeface="+mj-lt"/>
              </a:rPr>
              <a:t>Spherical with hole for beam switching</a:t>
            </a:r>
            <a:endParaRPr lang="en-US" sz="1600" dirty="0"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31DE52-3909-0F4C-1B01-15E4EFC2534E}"/>
              </a:ext>
            </a:extLst>
          </p:cNvPr>
          <p:cNvSpPr txBox="1"/>
          <p:nvPr/>
        </p:nvSpPr>
        <p:spPr>
          <a:xfrm>
            <a:off x="4123352" y="2395490"/>
            <a:ext cx="1543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9DC3E6"/>
                </a:solidFill>
              </a:rPr>
              <a:t>Triplet</a:t>
            </a:r>
            <a:endParaRPr lang="en-GB" sz="1600" dirty="0">
              <a:solidFill>
                <a:srgbClr val="9DC3E6"/>
              </a:solidFill>
            </a:endParaRP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+mj-lt"/>
              </a:rPr>
              <a:t>Electrodes built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+mj-lt"/>
              </a:rPr>
              <a:t>by machining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2E4BDE1-198F-9DCE-5AFC-11DE385D7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4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9CC578E-E69C-2C73-F378-6B4C60D610FF}"/>
              </a:ext>
            </a:extLst>
          </p:cNvPr>
          <p:cNvSpPr txBox="1">
            <a:spLocks/>
          </p:cNvSpPr>
          <p:nvPr/>
        </p:nvSpPr>
        <p:spPr>
          <a:xfrm>
            <a:off x="3450429" y="6124655"/>
            <a:ext cx="5519400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Beam transport elements for future ISOLDE low-energy upgrades</a:t>
            </a:r>
          </a:p>
        </p:txBody>
      </p:sp>
    </p:spTree>
    <p:extLst>
      <p:ext uri="{BB962C8B-B14F-4D97-AF65-F5344CB8AC3E}">
        <p14:creationId xmlns:p14="http://schemas.microsoft.com/office/powerpoint/2010/main" val="419749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6056674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CAD models of quadrupoles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pic>
        <p:nvPicPr>
          <p:cNvPr id="12" name="Picture 11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64850F52-B890-5954-2C55-37BF9D7EF6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32" y="946381"/>
            <a:ext cx="3205688" cy="5086430"/>
          </a:xfrm>
          <a:prstGeom prst="rect">
            <a:avLst/>
          </a:prstGeom>
        </p:spPr>
      </p:pic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E0684A34-9B5E-D1FA-EB27-B7135E5946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184" y="946381"/>
            <a:ext cx="4096141" cy="154631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C023A34-9CA1-FBC2-602F-B6F58925C21A}"/>
              </a:ext>
            </a:extLst>
          </p:cNvPr>
          <p:cNvSpPr txBox="1"/>
          <p:nvPr/>
        </p:nvSpPr>
        <p:spPr>
          <a:xfrm>
            <a:off x="8315325" y="854537"/>
            <a:ext cx="34563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rgbClr val="0067B2"/>
                </a:solidFill>
              </a:rPr>
              <a:t>Advantages</a:t>
            </a:r>
            <a:r>
              <a:rPr lang="en-US" sz="1600" dirty="0"/>
              <a:t> </a:t>
            </a:r>
            <a:r>
              <a:rPr lang="en-US" sz="1600" dirty="0">
                <a:latin typeface="+mj-lt"/>
              </a:rPr>
              <a:t>Low cost of fabrication, high repeatability, control over the geometry, low rugosity.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>
                <a:solidFill>
                  <a:srgbClr val="0067B2"/>
                </a:solidFill>
              </a:rPr>
              <a:t>Disadvantages</a:t>
            </a:r>
            <a:r>
              <a:rPr lang="en-US" sz="1600" dirty="0"/>
              <a:t> </a:t>
            </a:r>
            <a:r>
              <a:rPr lang="en-US" sz="1600" dirty="0">
                <a:latin typeface="+mj-lt"/>
              </a:rPr>
              <a:t>Potential need of end caps to prevent sparking, prototyping may be costly.</a:t>
            </a:r>
            <a:endParaRPr lang="en-GB" sz="1600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521797E-ADCC-09B8-440F-F79BE75A0439}"/>
              </a:ext>
            </a:extLst>
          </p:cNvPr>
          <p:cNvSpPr txBox="1"/>
          <p:nvPr/>
        </p:nvSpPr>
        <p:spPr>
          <a:xfrm>
            <a:off x="4048125" y="5128587"/>
            <a:ext cx="1196120" cy="738664"/>
          </a:xfrm>
          <a:prstGeom prst="rect">
            <a:avLst/>
          </a:prstGeom>
          <a:noFill/>
          <a:ln>
            <a:solidFill>
              <a:srgbClr val="22529E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latin typeface="+mj-lt"/>
              </a:rPr>
              <a:t>Feedthroughs only on one CF flange</a:t>
            </a:r>
            <a:endParaRPr lang="en-GB" sz="1400" dirty="0"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A14BC2-0323-E027-D7CD-C526B2B6864B}"/>
              </a:ext>
            </a:extLst>
          </p:cNvPr>
          <p:cNvSpPr txBox="1"/>
          <p:nvPr/>
        </p:nvSpPr>
        <p:spPr>
          <a:xfrm>
            <a:off x="4048125" y="4282934"/>
            <a:ext cx="1196120" cy="738664"/>
          </a:xfrm>
          <a:prstGeom prst="rect">
            <a:avLst/>
          </a:prstGeom>
          <a:noFill/>
          <a:ln>
            <a:solidFill>
              <a:srgbClr val="22529E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latin typeface="+mj-lt"/>
              </a:rPr>
              <a:t>Complexity of the assembly  reduced</a:t>
            </a:r>
            <a:endParaRPr lang="en-GB" sz="14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FB4610-F58B-AC0F-F18C-3173A3070D18}"/>
              </a:ext>
            </a:extLst>
          </p:cNvPr>
          <p:cNvSpPr txBox="1"/>
          <p:nvPr/>
        </p:nvSpPr>
        <p:spPr>
          <a:xfrm>
            <a:off x="5972174" y="2874043"/>
            <a:ext cx="5915025" cy="3046988"/>
          </a:xfrm>
          <a:prstGeom prst="rect">
            <a:avLst/>
          </a:prstGeom>
          <a:noFill/>
          <a:ln>
            <a:solidFill>
              <a:srgbClr val="22529E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Models of </a:t>
            </a:r>
            <a:r>
              <a:rPr lang="en-US" sz="1600" dirty="0">
                <a:solidFill>
                  <a:srgbClr val="22529E"/>
                </a:solidFill>
              </a:rPr>
              <a:t>triplets</a:t>
            </a:r>
            <a:r>
              <a:rPr lang="en-US" sz="1600" dirty="0">
                <a:latin typeface="+mj-lt"/>
              </a:rPr>
              <a:t>, </a:t>
            </a:r>
            <a:r>
              <a:rPr lang="en-US" sz="1600" dirty="0">
                <a:solidFill>
                  <a:srgbClr val="22529E"/>
                </a:solidFill>
              </a:rPr>
              <a:t>doublets</a:t>
            </a:r>
            <a:r>
              <a:rPr lang="en-US" sz="1600" dirty="0">
                <a:latin typeface="+mj-lt"/>
              </a:rPr>
              <a:t> and </a:t>
            </a:r>
            <a:r>
              <a:rPr lang="en-US" sz="1600" dirty="0">
                <a:solidFill>
                  <a:srgbClr val="22529E"/>
                </a:solidFill>
              </a:rPr>
              <a:t>single quadrupole</a:t>
            </a:r>
            <a:r>
              <a:rPr lang="en-US" sz="1600" dirty="0">
                <a:solidFill>
                  <a:srgbClr val="22529E"/>
                </a:solidFill>
                <a:latin typeface="+mj-lt"/>
              </a:rPr>
              <a:t> </a:t>
            </a:r>
            <a:r>
              <a:rPr lang="en-US" sz="1600" dirty="0">
                <a:latin typeface="+mj-lt"/>
              </a:rPr>
              <a:t>were designed, with the characteristic dimensions as free parameters: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Electrode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Lengths of the electrodes and in between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Radius of the electrodes</a:t>
            </a: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solidFill>
                  <a:srgbClr val="22529E"/>
                </a:solidFill>
              </a:rPr>
              <a:t>Technological solutions</a:t>
            </a:r>
            <a:r>
              <a:rPr lang="en-US" sz="1600" dirty="0">
                <a:latin typeface="+mj-lt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Standard CF fixed and rotatable flanges to the vacuum chamber and standard CF zero length flanges.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Commercial alumina insulators with standard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Commercial feedthroughs (10 kV), connectors and coaxial cables to the electrodes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9273F6-BD1A-E9ED-5DE0-DA2EBDF57928}"/>
              </a:ext>
            </a:extLst>
          </p:cNvPr>
          <p:cNvSpPr txBox="1"/>
          <p:nvPr/>
        </p:nvSpPr>
        <p:spPr>
          <a:xfrm>
            <a:off x="4052155" y="2106826"/>
            <a:ext cx="1196120" cy="1384995"/>
          </a:xfrm>
          <a:prstGeom prst="rect">
            <a:avLst/>
          </a:prstGeom>
          <a:noFill/>
          <a:ln>
            <a:solidFill>
              <a:srgbClr val="22529E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Inner flanges to limit fringe fields are connected to the chamber (grounded)</a:t>
            </a:r>
            <a:endParaRPr lang="en-GB" sz="1400" dirty="0">
              <a:latin typeface="+mj-lt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BA2030C-4239-53D7-94A5-9B833484E870}"/>
              </a:ext>
            </a:extLst>
          </p:cNvPr>
          <p:cNvCxnSpPr>
            <a:stCxn id="25" idx="1"/>
          </p:cNvCxnSpPr>
          <p:nvPr/>
        </p:nvCxnSpPr>
        <p:spPr>
          <a:xfrm flipH="1" flipV="1">
            <a:off x="3648075" y="2452935"/>
            <a:ext cx="404080" cy="346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49C94CE-7C12-50EA-A74C-C333CFD07F49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3495675" y="5497919"/>
            <a:ext cx="552450" cy="102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CE936F3-F16D-D6A3-6B0D-91FDCE6BDBA3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3495675" y="4652266"/>
            <a:ext cx="552450" cy="321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0305DEF-705E-AAE5-CD13-1A95B64FCA32}"/>
              </a:ext>
            </a:extLst>
          </p:cNvPr>
          <p:cNvSpPr txBox="1"/>
          <p:nvPr/>
        </p:nvSpPr>
        <p:spPr>
          <a:xfrm>
            <a:off x="4048125" y="3631012"/>
            <a:ext cx="1196120" cy="523220"/>
          </a:xfrm>
          <a:prstGeom prst="rect">
            <a:avLst/>
          </a:prstGeom>
          <a:noFill/>
          <a:ln>
            <a:solidFill>
              <a:srgbClr val="22529E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latin typeface="+mj-lt"/>
              </a:rPr>
              <a:t>Rounded edges</a:t>
            </a:r>
            <a:endParaRPr lang="en-GB" sz="1400" dirty="0">
              <a:latin typeface="+mj-lt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DB9261A-C912-0EF7-DE7C-2336E861DED2}"/>
              </a:ext>
            </a:extLst>
          </p:cNvPr>
          <p:cNvCxnSpPr>
            <a:cxnSpLocks/>
          </p:cNvCxnSpPr>
          <p:nvPr/>
        </p:nvCxnSpPr>
        <p:spPr>
          <a:xfrm flipH="1">
            <a:off x="3648075" y="3875679"/>
            <a:ext cx="390525" cy="84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6239C551-CF8D-2C76-96EF-1E8B3692C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5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780923-0DBD-703A-D103-143F667EE41B}"/>
              </a:ext>
            </a:extLst>
          </p:cNvPr>
          <p:cNvSpPr txBox="1">
            <a:spLocks/>
          </p:cNvSpPr>
          <p:nvPr/>
        </p:nvSpPr>
        <p:spPr>
          <a:xfrm>
            <a:off x="3450429" y="6124655"/>
            <a:ext cx="5519400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Beam transport elements for future ISOLDE low-energy upgrades</a:t>
            </a:r>
          </a:p>
        </p:txBody>
      </p:sp>
    </p:spTree>
    <p:extLst>
      <p:ext uri="{BB962C8B-B14F-4D97-AF65-F5344CB8AC3E}">
        <p14:creationId xmlns:p14="http://schemas.microsoft.com/office/powerpoint/2010/main" val="367567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3" grpId="0" animBg="1"/>
      <p:bldP spid="25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5332774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CAD models of deflectors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C2BD25-FC01-D27E-CAE1-A7BAF830D2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81" y="1116600"/>
            <a:ext cx="5506818" cy="44181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7EB4D2-D8FA-AF4E-3F1C-94B520F8A184}"/>
              </a:ext>
            </a:extLst>
          </p:cNvPr>
          <p:cNvSpPr txBox="1"/>
          <p:nvPr/>
        </p:nvSpPr>
        <p:spPr>
          <a:xfrm>
            <a:off x="6172203" y="1116600"/>
            <a:ext cx="5915025" cy="5016758"/>
          </a:xfrm>
          <a:prstGeom prst="rect">
            <a:avLst/>
          </a:prstGeom>
          <a:noFill/>
          <a:ln>
            <a:solidFill>
              <a:srgbClr val="22529E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+mj-lt"/>
              </a:rPr>
              <a:t>Models of </a:t>
            </a:r>
            <a:r>
              <a:rPr lang="en-US" sz="1600" dirty="0">
                <a:solidFill>
                  <a:srgbClr val="22529E"/>
                </a:solidFill>
              </a:rPr>
              <a:t>spherical deflectors</a:t>
            </a:r>
            <a:r>
              <a:rPr lang="en-US" sz="1600" dirty="0">
                <a:solidFill>
                  <a:srgbClr val="22529E"/>
                </a:solidFill>
                <a:latin typeface="+mj-lt"/>
              </a:rPr>
              <a:t> </a:t>
            </a:r>
            <a:r>
              <a:rPr lang="en-US" sz="1600" dirty="0">
                <a:latin typeface="+mj-lt"/>
              </a:rPr>
              <a:t>were designed, with the characteristic dimensions: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Bending radius and angle: 0.4 m and 45 deg.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Gap between electrodes: 4 cm.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Hole size for straight transport: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atin typeface="+mj-lt"/>
            </a:endParaRPr>
          </a:p>
          <a:p>
            <a:pPr algn="just"/>
            <a:r>
              <a:rPr lang="en-US" sz="1600" dirty="0">
                <a:latin typeface="+mj-lt"/>
              </a:rPr>
              <a:t>For different </a:t>
            </a:r>
            <a:r>
              <a:rPr lang="en-US" sz="1600" dirty="0">
                <a:solidFill>
                  <a:srgbClr val="22529E"/>
                </a:solidFill>
              </a:rPr>
              <a:t>electrode geometries</a:t>
            </a:r>
            <a:r>
              <a:rPr lang="en-US" sz="1600" dirty="0">
                <a:latin typeface="+mj-lt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Perfectly spherical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Emulating the spherical electrode fields with flat electrodes</a:t>
            </a:r>
          </a:p>
          <a:p>
            <a:pPr lvl="1" algn="just"/>
            <a:r>
              <a:rPr lang="en-US" sz="1600" dirty="0">
                <a:latin typeface="+mj-lt"/>
              </a:rPr>
              <a:t>	</a:t>
            </a:r>
          </a:p>
          <a:p>
            <a:pPr algn="just"/>
            <a:endParaRPr lang="en-US" sz="1600" dirty="0">
              <a:latin typeface="+mj-lt"/>
            </a:endParaRPr>
          </a:p>
          <a:p>
            <a:pPr algn="just"/>
            <a:r>
              <a:rPr lang="en-US" sz="1600" dirty="0">
                <a:solidFill>
                  <a:srgbClr val="22529E"/>
                </a:solidFill>
              </a:rPr>
              <a:t>Technological solutions</a:t>
            </a:r>
            <a:endParaRPr lang="en-US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Inner assembly frame inspired by the deflector designs for ELENA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Chamber manufactured from metal sheets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Commercial alumina insulators with standard geometry, feedthroughs (15 kV) and connectors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atin typeface="+mj-lt"/>
            </a:endParaRPr>
          </a:p>
          <a:p>
            <a:pPr algn="just"/>
            <a:r>
              <a:rPr lang="en-US" sz="1600" dirty="0">
                <a:solidFill>
                  <a:srgbClr val="22529E"/>
                </a:solidFill>
              </a:rPr>
              <a:t>Remaining questions</a:t>
            </a:r>
            <a:endParaRPr lang="en-US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Another iteration on the fabrication processes and possible plate geometries would be beneficial.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3C1D2DF-2192-CDBA-B5D5-5557963FE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6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103D471-2D91-B7AC-4270-9C2641B688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81" y="1116600"/>
            <a:ext cx="2013410" cy="18178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8A20D64-60DF-A4A7-B5EA-2ADFA6B0B85D}"/>
              </a:ext>
            </a:extLst>
          </p:cNvPr>
          <p:cNvSpPr txBox="1"/>
          <p:nvPr/>
        </p:nvSpPr>
        <p:spPr>
          <a:xfrm>
            <a:off x="2676525" y="4850013"/>
            <a:ext cx="1640679" cy="307777"/>
          </a:xfrm>
          <a:prstGeom prst="rect">
            <a:avLst/>
          </a:prstGeom>
          <a:noFill/>
          <a:ln>
            <a:solidFill>
              <a:srgbClr val="0B89C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Spherical electrode</a:t>
            </a:r>
            <a:endParaRPr lang="en-GB" sz="1400" dirty="0">
              <a:latin typeface="+mj-lt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F92311C-6AD5-68E5-238A-BD4824A83D44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3496865" y="3562350"/>
            <a:ext cx="713185" cy="1287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99F8936-0BDF-9301-9CEC-9A8CC44CD586}"/>
              </a:ext>
            </a:extLst>
          </p:cNvPr>
          <p:cNvSpPr txBox="1"/>
          <p:nvPr/>
        </p:nvSpPr>
        <p:spPr>
          <a:xfrm>
            <a:off x="3855242" y="2592327"/>
            <a:ext cx="573884" cy="307777"/>
          </a:xfrm>
          <a:prstGeom prst="rect">
            <a:avLst/>
          </a:prstGeom>
          <a:noFill/>
          <a:ln>
            <a:solidFill>
              <a:srgbClr val="0B89C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Hole</a:t>
            </a:r>
            <a:endParaRPr lang="en-GB" sz="1400" dirty="0">
              <a:latin typeface="+mj-lt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79D5716-6EA7-1A0B-181A-C126D0C2DE68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3267075" y="2900104"/>
            <a:ext cx="875109" cy="528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5A6BFBF-C0A4-E996-9093-208DD5422201}"/>
              </a:ext>
            </a:extLst>
          </p:cNvPr>
          <p:cNvSpPr txBox="1"/>
          <p:nvPr/>
        </p:nvSpPr>
        <p:spPr>
          <a:xfrm>
            <a:off x="580446" y="1184388"/>
            <a:ext cx="573884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9DC3E6"/>
                </a:solidFill>
                <a:latin typeface="+mj-lt"/>
              </a:rPr>
              <a:t>Plate</a:t>
            </a:r>
            <a:endParaRPr lang="en-GB" sz="1400" dirty="0">
              <a:solidFill>
                <a:srgbClr val="9DC3E6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F016D0-0DE4-0425-DBFF-8D289B49141D}"/>
              </a:ext>
            </a:extLst>
          </p:cNvPr>
          <p:cNvSpPr txBox="1"/>
          <p:nvPr/>
        </p:nvSpPr>
        <p:spPr>
          <a:xfrm>
            <a:off x="1613411" y="2590096"/>
            <a:ext cx="869759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9DC3E6"/>
                </a:solidFill>
                <a:latin typeface="+mj-lt"/>
              </a:rPr>
              <a:t>Shoulder</a:t>
            </a:r>
            <a:endParaRPr lang="en-GB" sz="1400" dirty="0">
              <a:solidFill>
                <a:srgbClr val="9DC3E6"/>
              </a:solidFill>
              <a:latin typeface="+mj-lt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525B9E0-B884-F669-29B5-D58B0CE1A2CE}"/>
              </a:ext>
            </a:extLst>
          </p:cNvPr>
          <p:cNvCxnSpPr>
            <a:cxnSpLocks/>
            <a:stCxn id="34" idx="0"/>
          </p:cNvCxnSpPr>
          <p:nvPr/>
        </p:nvCxnSpPr>
        <p:spPr>
          <a:xfrm flipH="1" flipV="1">
            <a:off x="1023778" y="2419350"/>
            <a:ext cx="1024513" cy="17074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054C07F-D41F-105F-094C-40BBBD6F42CA}"/>
              </a:ext>
            </a:extLst>
          </p:cNvPr>
          <p:cNvCxnSpPr>
            <a:stCxn id="33" idx="2"/>
          </p:cNvCxnSpPr>
          <p:nvPr/>
        </p:nvCxnSpPr>
        <p:spPr>
          <a:xfrm>
            <a:off x="867388" y="1492165"/>
            <a:ext cx="668646" cy="34616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D69D2C4-B21F-5B5A-D6D3-78AEF23EB160}"/>
              </a:ext>
            </a:extLst>
          </p:cNvPr>
          <p:cNvSpPr txBox="1">
            <a:spLocks/>
          </p:cNvSpPr>
          <p:nvPr/>
        </p:nvSpPr>
        <p:spPr>
          <a:xfrm>
            <a:off x="3450429" y="6124655"/>
            <a:ext cx="5519400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Beam transport elements for future ISOLDE low-energy upgrades</a:t>
            </a:r>
          </a:p>
        </p:txBody>
      </p:sp>
    </p:spTree>
    <p:extLst>
      <p:ext uri="{BB962C8B-B14F-4D97-AF65-F5344CB8AC3E}">
        <p14:creationId xmlns:p14="http://schemas.microsoft.com/office/powerpoint/2010/main" val="615199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8755" y="916187"/>
            <a:ext cx="917448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22529E"/>
                </a:solidFill>
                <a:ea typeface="Verdana" charset="0"/>
                <a:cs typeface="Verdana" charset="0"/>
              </a:rPr>
              <a:t>Report on the senior fellowship activities</a:t>
            </a:r>
          </a:p>
          <a:p>
            <a:endParaRPr lang="en-US" sz="2400" dirty="0">
              <a:solidFill>
                <a:srgbClr val="22529E"/>
              </a:solidFill>
              <a:ea typeface="Verdana" charset="0"/>
              <a:cs typeface="Verdana" charset="0"/>
            </a:endParaRPr>
          </a:p>
          <a:p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charset="0"/>
                <a:cs typeface="Verdana" charset="0"/>
              </a:rPr>
              <a:t>Beam transport elements for future ISOLDE low-energy upgrades</a:t>
            </a:r>
          </a:p>
          <a:p>
            <a:pPr lvl="2"/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Verdana" charset="0"/>
                <a:cs typeface="Verdana" charset="0"/>
              </a:rPr>
              <a:t>Beam dynamics simulations</a:t>
            </a:r>
          </a:p>
          <a:p>
            <a:pPr lvl="2"/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charset="0"/>
                <a:cs typeface="Verdana" charset="0"/>
              </a:rPr>
              <a:t>Emittance measurements at ISOLDE and OFFLINE2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65000"/>
                </a:schemeClr>
              </a:solidFill>
              <a:latin typeface="+mj-lt"/>
              <a:ea typeface="Verdana" charset="0"/>
              <a:cs typeface="Verdana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Verdana" charset="0"/>
                <a:cs typeface="Verdana" charset="0"/>
              </a:rPr>
              <a:t>Other projects and conclusion</a:t>
            </a:r>
          </a:p>
          <a:p>
            <a:endParaRPr lang="en-GB" sz="24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4" descr="Image result for cern log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842537" y="6348510"/>
            <a:ext cx="1780944" cy="28755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chemeClr val="bg1"/>
                </a:solidFill>
                <a:ea typeface="Verdana" charset="0"/>
                <a:cs typeface="Verdana" charset="0"/>
              </a:rPr>
              <a:t>Table of contents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005936-8F3D-5B50-6C72-A03F994BB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209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7390174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Simulations with CST: quadrupoles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A37586-0402-DCFC-257A-DEABD0A4BB39}"/>
              </a:ext>
            </a:extLst>
          </p:cNvPr>
          <p:cNvSpPr txBox="1">
            <a:spLocks/>
          </p:cNvSpPr>
          <p:nvPr/>
        </p:nvSpPr>
        <p:spPr>
          <a:xfrm>
            <a:off x="3450429" y="6124655"/>
            <a:ext cx="5291138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Beam dynamics simulations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C37DE1-FACE-EF6D-6814-BB11CA1B3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8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6286AA-F853-A445-776B-6E739065C119}"/>
              </a:ext>
            </a:extLst>
          </p:cNvPr>
          <p:cNvSpPr txBox="1"/>
          <p:nvPr/>
        </p:nvSpPr>
        <p:spPr>
          <a:xfrm>
            <a:off x="661851" y="797367"/>
            <a:ext cx="829389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 err="1">
                <a:latin typeface="+mj-lt"/>
              </a:rPr>
              <a:t>Studies</a:t>
            </a:r>
            <a:r>
              <a:rPr lang="fr-CH" sz="1400" dirty="0">
                <a:latin typeface="+mj-lt"/>
              </a:rPr>
              <a:t> on the </a:t>
            </a:r>
            <a:r>
              <a:rPr lang="fr-CH" sz="1400" dirty="0" err="1">
                <a:solidFill>
                  <a:srgbClr val="22529E"/>
                </a:solidFill>
              </a:rPr>
              <a:t>electrode</a:t>
            </a:r>
            <a:r>
              <a:rPr lang="fr-CH" sz="1400" dirty="0">
                <a:solidFill>
                  <a:srgbClr val="22529E"/>
                </a:solidFill>
              </a:rPr>
              <a:t> gap</a:t>
            </a:r>
            <a:r>
              <a:rPr lang="fr-CH" sz="1400" dirty="0">
                <a:latin typeface="+mj-lt"/>
              </a:rPr>
              <a:t>, </a:t>
            </a:r>
            <a:r>
              <a:rPr lang="fr-CH" sz="1400" dirty="0">
                <a:solidFill>
                  <a:srgbClr val="22529E"/>
                </a:solidFill>
              </a:rPr>
              <a:t>radius</a:t>
            </a:r>
            <a:r>
              <a:rPr lang="fr-CH" sz="1400" dirty="0">
                <a:latin typeface="+mj-lt"/>
              </a:rPr>
              <a:t> and </a:t>
            </a:r>
            <a:r>
              <a:rPr lang="fr-CH" sz="1400" dirty="0" err="1">
                <a:solidFill>
                  <a:srgbClr val="22529E"/>
                </a:solidFill>
              </a:rPr>
              <a:t>shape</a:t>
            </a:r>
            <a:r>
              <a:rPr lang="fr-CH" sz="1400" dirty="0">
                <a:latin typeface="+mj-lt"/>
              </a:rPr>
              <a:t>:</a:t>
            </a:r>
          </a:p>
          <a:p>
            <a:endParaRPr lang="fr-CH" sz="1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latin typeface="+mj-lt"/>
              </a:rPr>
              <a:t>The </a:t>
            </a:r>
            <a:r>
              <a:rPr lang="fr-CH" sz="1400" dirty="0" err="1">
                <a:latin typeface="+mj-lt"/>
              </a:rPr>
              <a:t>cylindrical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shape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present</a:t>
            </a:r>
            <a:r>
              <a:rPr lang="fr-CH" sz="1400" dirty="0">
                <a:latin typeface="+mj-lt"/>
              </a:rPr>
              <a:t> no </a:t>
            </a:r>
            <a:r>
              <a:rPr lang="fr-CH" sz="1400" dirty="0" err="1">
                <a:latin typeface="+mj-lt"/>
              </a:rPr>
              <a:t>significant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difference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compared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with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hyperbolic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shape</a:t>
            </a:r>
            <a:endParaRPr lang="fr-CH" sz="1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+mj-lt"/>
              </a:rPr>
              <a:t>Pole to pole diameter of 140 mm, so electrode radius if 80.28 mm - </a:t>
            </a:r>
            <a:r>
              <a:rPr lang="en-US" sz="1200" b="0" i="0" dirty="0">
                <a:effectLst/>
                <a:latin typeface="+mj-lt"/>
              </a:rPr>
              <a:t>ratio from </a:t>
            </a:r>
            <a:r>
              <a:rPr lang="fr-CH" sz="1200" dirty="0">
                <a:latin typeface="+mj-lt"/>
              </a:rPr>
              <a:t>H. </a:t>
            </a:r>
            <a:r>
              <a:rPr lang="fr-CH" sz="1200" dirty="0" err="1">
                <a:latin typeface="+mj-lt"/>
              </a:rPr>
              <a:t>Wollnik</a:t>
            </a:r>
            <a:r>
              <a:rPr lang="fr-CH" sz="1200" dirty="0">
                <a:latin typeface="+mj-lt"/>
              </a:rPr>
              <a:t> </a:t>
            </a:r>
            <a:r>
              <a:rPr lang="fr-CH" sz="1200" dirty="0" err="1">
                <a:latin typeface="+mj-lt"/>
              </a:rPr>
              <a:t>Optics</a:t>
            </a:r>
            <a:r>
              <a:rPr lang="fr-CH" sz="1200" dirty="0">
                <a:latin typeface="+mj-lt"/>
              </a:rPr>
              <a:t> of </a:t>
            </a:r>
            <a:r>
              <a:rPr lang="fr-CH" sz="1200" dirty="0" err="1">
                <a:latin typeface="+mj-lt"/>
              </a:rPr>
              <a:t>Charged</a:t>
            </a:r>
            <a:r>
              <a:rPr lang="fr-CH" sz="1200" dirty="0">
                <a:latin typeface="+mj-lt"/>
              </a:rPr>
              <a:t> </a:t>
            </a:r>
            <a:r>
              <a:rPr lang="fr-CH" sz="1200" dirty="0" err="1">
                <a:latin typeface="+mj-lt"/>
              </a:rPr>
              <a:t>Particles</a:t>
            </a:r>
            <a:endParaRPr lang="fr-CH" sz="1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>
              <a:latin typeface="+mj-lt"/>
            </a:endParaRPr>
          </a:p>
          <a:p>
            <a:r>
              <a:rPr lang="fr-CH" sz="1400" b="0" i="0" dirty="0" err="1">
                <a:effectLst/>
                <a:latin typeface="+mj-lt"/>
              </a:rPr>
              <a:t>Studies</a:t>
            </a:r>
            <a:r>
              <a:rPr lang="fr-CH" sz="1400" b="0" i="0" dirty="0">
                <a:effectLst/>
                <a:latin typeface="+mj-lt"/>
              </a:rPr>
              <a:t> on the </a:t>
            </a:r>
            <a:r>
              <a:rPr lang="fr-CH" sz="1400" b="0" i="0" dirty="0" err="1">
                <a:solidFill>
                  <a:srgbClr val="22529E"/>
                </a:solidFill>
                <a:effectLst/>
              </a:rPr>
              <a:t>fringe</a:t>
            </a:r>
            <a:r>
              <a:rPr lang="fr-CH" sz="1400" b="0" i="0" dirty="0">
                <a:solidFill>
                  <a:srgbClr val="22529E"/>
                </a:solidFill>
                <a:effectLst/>
              </a:rPr>
              <a:t> </a:t>
            </a:r>
            <a:r>
              <a:rPr lang="fr-CH" sz="1400" b="0" i="0" dirty="0" err="1">
                <a:solidFill>
                  <a:srgbClr val="22529E"/>
                </a:solidFill>
                <a:effectLst/>
              </a:rPr>
              <a:t>field</a:t>
            </a:r>
            <a:r>
              <a:rPr lang="fr-CH" sz="1400" dirty="0">
                <a:solidFill>
                  <a:srgbClr val="22529E"/>
                </a:solidFill>
              </a:rPr>
              <a:t>:</a:t>
            </a:r>
            <a:endParaRPr lang="fr-CH" sz="1400" b="0" i="0" dirty="0">
              <a:solidFill>
                <a:srgbClr val="22529E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latin typeface="+mj-lt"/>
              </a:rPr>
              <a:t>Optimization</a:t>
            </a:r>
            <a:r>
              <a:rPr lang="fr-CH" sz="1400" dirty="0">
                <a:latin typeface="+mj-lt"/>
              </a:rPr>
              <a:t> on the </a:t>
            </a:r>
            <a:r>
              <a:rPr lang="fr-CH" sz="1400" dirty="0" err="1">
                <a:latin typeface="+mj-lt"/>
              </a:rPr>
              <a:t>inner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grounded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flanges</a:t>
            </a:r>
            <a:endParaRPr lang="fr-CH" sz="1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0" i="0" dirty="0" err="1">
                <a:effectLst/>
                <a:latin typeface="+mj-lt"/>
              </a:rPr>
              <a:t>Approach</a:t>
            </a:r>
            <a:r>
              <a:rPr lang="fr-CH" sz="1400" b="0" i="0" dirty="0">
                <a:effectLst/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theoretical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transfer</a:t>
            </a:r>
            <a:r>
              <a:rPr lang="fr-CH" sz="1400" dirty="0">
                <a:latin typeface="+mj-lt"/>
              </a:rPr>
              <a:t> matrix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latin typeface="+mj-lt"/>
              </a:rPr>
              <a:t>Determination of the effective voltage or the effective </a:t>
            </a:r>
            <a:r>
              <a:rPr lang="fr-CH" sz="1400" dirty="0" err="1">
                <a:latin typeface="+mj-lt"/>
              </a:rPr>
              <a:t>focusing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strength</a:t>
            </a:r>
            <a:endParaRPr lang="fr-CH" sz="1400" b="0" i="0" dirty="0">
              <a:effectLst/>
              <a:latin typeface="+mj-lt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FC93C9E-4323-5FC5-BB67-F268CD3F44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031" y="2965226"/>
            <a:ext cx="4364023" cy="293732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2B02049-CE98-298B-C976-696C57546A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5597" y="649867"/>
            <a:ext cx="2816077" cy="1895437"/>
          </a:xfrm>
          <a:prstGeom prst="rect">
            <a:avLst/>
          </a:prstGeom>
        </p:spPr>
      </p:pic>
      <p:pic>
        <p:nvPicPr>
          <p:cNvPr id="35" name="Picture 3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EBC324B-D9D9-BB36-BAF8-AC6FD0BD67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658" y="3060235"/>
            <a:ext cx="5349320" cy="27284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0B108B-8D6E-690F-7324-195A30D28558}"/>
              </a:ext>
            </a:extLst>
          </p:cNvPr>
          <p:cNvSpPr txBox="1"/>
          <p:nvPr/>
        </p:nvSpPr>
        <p:spPr>
          <a:xfrm>
            <a:off x="6674937" y="2777327"/>
            <a:ext cx="44909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b="0" i="0" dirty="0">
                <a:effectLst/>
                <a:latin typeface="+mj-lt"/>
              </a:rPr>
              <a:t>Example of ellipse </a:t>
            </a:r>
            <a:r>
              <a:rPr lang="fr-CH" sz="1400" b="0" i="0" dirty="0" err="1">
                <a:effectLst/>
                <a:latin typeface="+mj-lt"/>
              </a:rPr>
              <a:t>tracking</a:t>
            </a:r>
            <a:r>
              <a:rPr lang="fr-CH" sz="1400" b="0" i="0" dirty="0">
                <a:effectLst/>
                <a:latin typeface="+mj-lt"/>
              </a:rPr>
              <a:t> </a:t>
            </a:r>
            <a:r>
              <a:rPr lang="fr-CH" sz="1400" b="0" i="0" dirty="0" err="1">
                <a:effectLst/>
                <a:latin typeface="+mj-lt"/>
              </a:rPr>
              <a:t>through</a:t>
            </a:r>
            <a:r>
              <a:rPr lang="fr-CH" sz="1400" b="0" i="0" dirty="0">
                <a:effectLst/>
                <a:latin typeface="+mj-lt"/>
              </a:rPr>
              <a:t> </a:t>
            </a:r>
            <a:r>
              <a:rPr lang="fr-CH" sz="1400" dirty="0">
                <a:latin typeface="+mj-lt"/>
              </a:rPr>
              <a:t>a </a:t>
            </a:r>
            <a:r>
              <a:rPr lang="fr-CH" sz="1400" dirty="0" err="1">
                <a:latin typeface="+mj-lt"/>
              </a:rPr>
              <a:t>quadrupole</a:t>
            </a:r>
            <a:r>
              <a:rPr lang="fr-CH" sz="1400" dirty="0">
                <a:latin typeface="+mj-lt"/>
              </a:rPr>
              <a:t> </a:t>
            </a:r>
            <a:r>
              <a:rPr lang="fr-CH" sz="1400" dirty="0" err="1">
                <a:latin typeface="+mj-lt"/>
              </a:rPr>
              <a:t>with</a:t>
            </a:r>
            <a:r>
              <a:rPr lang="fr-CH" sz="1400" dirty="0">
                <a:latin typeface="+mj-lt"/>
              </a:rPr>
              <a:t> CST:</a:t>
            </a:r>
            <a:endParaRPr lang="fr-CH" sz="1400" b="0" i="0" dirty="0">
              <a:effectLst/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15DD7C-6727-991D-FE07-EBBBA4131D2B}"/>
              </a:ext>
            </a:extLst>
          </p:cNvPr>
          <p:cNvSpPr/>
          <p:nvPr/>
        </p:nvSpPr>
        <p:spPr>
          <a:xfrm>
            <a:off x="6554658" y="2781320"/>
            <a:ext cx="5427792" cy="3054994"/>
          </a:xfrm>
          <a:prstGeom prst="rect">
            <a:avLst/>
          </a:prstGeom>
          <a:noFill/>
          <a:ln>
            <a:solidFill>
              <a:srgbClr val="2252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34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CBFBDC-A053-29B6-8FD3-5F882397E790}"/>
              </a:ext>
            </a:extLst>
          </p:cNvPr>
          <p:cNvSpPr/>
          <p:nvPr/>
        </p:nvSpPr>
        <p:spPr>
          <a:xfrm>
            <a:off x="-1" y="6124655"/>
            <a:ext cx="12192001" cy="735265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4" descr="Image result for cern logo">
            <a:extLst>
              <a:ext uri="{FF2B5EF4-FFF2-40B4-BE49-F238E27FC236}">
                <a16:creationId xmlns:a16="http://schemas.microsoft.com/office/drawing/2014/main" id="{E0F139CA-25A6-5D89-D0AB-C68FB1BB3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"/>
          <a:stretch/>
        </p:blipFill>
        <p:spPr bwMode="auto">
          <a:xfrm>
            <a:off x="24364" y="6146637"/>
            <a:ext cx="637487" cy="6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694B1DD-A53B-5B3F-65A7-D163FEF6C291}"/>
              </a:ext>
            </a:extLst>
          </p:cNvPr>
          <p:cNvSpPr/>
          <p:nvPr/>
        </p:nvSpPr>
        <p:spPr>
          <a:xfrm>
            <a:off x="504826" y="859386"/>
            <a:ext cx="89055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2529E"/>
                </a:solidFill>
              </a:rPr>
              <a:t>Separator zone </a:t>
            </a:r>
            <a:r>
              <a:rPr lang="en-US" sz="1400" dirty="0">
                <a:latin typeface="+mj-lt"/>
              </a:rPr>
              <a:t>Source -&gt; Triplet -&gt; Concrete wall -&gt; Triplet -&gt; Two 45 deg. Deflections -&gt; Triplets to Separator magnets </a:t>
            </a:r>
            <a:r>
              <a:rPr lang="en-US" sz="1400" dirty="0">
                <a:solidFill>
                  <a:srgbClr val="22529E"/>
                </a:solidFill>
              </a:rPr>
              <a:t> </a:t>
            </a:r>
            <a:endParaRPr lang="en-GB" sz="1400" dirty="0">
              <a:solidFill>
                <a:srgbClr val="22529E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09D6058-8DDC-E1A7-DF27-93CDE55095D9}"/>
              </a:ext>
            </a:extLst>
          </p:cNvPr>
          <p:cNvSpPr txBox="1">
            <a:spLocks/>
          </p:cNvSpPr>
          <p:nvPr/>
        </p:nvSpPr>
        <p:spPr>
          <a:xfrm>
            <a:off x="420326" y="124262"/>
            <a:ext cx="7104424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22529E"/>
                </a:solidFill>
                <a:ea typeface="Verdana" charset="0"/>
                <a:cs typeface="Verdana" charset="0"/>
              </a:rPr>
              <a:t>Beam dynamics with COSY Infinity </a:t>
            </a:r>
            <a:endParaRPr lang="en-GB" sz="4000" dirty="0">
              <a:solidFill>
                <a:srgbClr val="22529E"/>
              </a:solidFill>
              <a:ea typeface="Verdana" charset="0"/>
              <a:cs typeface="Verdana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F68BE2-EACC-5479-710D-0EE56B0A8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75FAA-632D-4E1C-879C-6C8669930B13}" type="slidenum">
              <a:rPr lang="en-GB" smtClean="0"/>
              <a:t>9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67514E-9615-5D03-3FE1-4C314DAC61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062" y="1215831"/>
            <a:ext cx="6518614" cy="25274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2B4E007-2B60-DD7D-B346-40AFDE3C65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9467" y="1389210"/>
            <a:ext cx="2136135" cy="21361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F7EFBA-6A4E-2086-10AB-E34DB445FC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5169" y="1415719"/>
            <a:ext cx="2136135" cy="21361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9BE20BB-69AA-86D9-8AA2-612B904A93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9684" y="3808714"/>
            <a:ext cx="3174992" cy="21379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0F5A976-B4CB-DC94-4E99-3650B41890AB}"/>
              </a:ext>
            </a:extLst>
          </p:cNvPr>
          <p:cNvSpPr txBox="1"/>
          <p:nvPr/>
        </p:nvSpPr>
        <p:spPr>
          <a:xfrm>
            <a:off x="420947" y="4257174"/>
            <a:ext cx="361746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+mj-lt"/>
              </a:rPr>
              <a:t>Beam </a:t>
            </a:r>
            <a:r>
              <a:rPr lang="en-US" sz="1400" dirty="0">
                <a:solidFill>
                  <a:srgbClr val="22529E"/>
                </a:solidFill>
              </a:rPr>
              <a:t>matching</a:t>
            </a:r>
            <a:r>
              <a:rPr lang="en-US" sz="1400" dirty="0">
                <a:latin typeface="+mj-lt"/>
              </a:rPr>
              <a:t> to the separator magnets:</a:t>
            </a:r>
          </a:p>
          <a:p>
            <a:endParaRPr lang="en-US" sz="1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Triplet L</a:t>
            </a:r>
            <a:r>
              <a:rPr lang="en-US" sz="1400" baseline="-25000" dirty="0">
                <a:latin typeface="+mj-lt"/>
              </a:rPr>
              <a:t>QP</a:t>
            </a:r>
            <a:r>
              <a:rPr lang="en-US" sz="1400" dirty="0">
                <a:latin typeface="+mj-lt"/>
              </a:rPr>
              <a:t> </a:t>
            </a:r>
            <a:r>
              <a:rPr lang="en-US" sz="1400">
                <a:latin typeface="+mj-lt"/>
              </a:rPr>
              <a:t>= 0.09 </a:t>
            </a:r>
            <a:r>
              <a:rPr lang="en-US" sz="1400" dirty="0">
                <a:latin typeface="+mj-lt"/>
              </a:rPr>
              <a:t>m / 0.15 m </a:t>
            </a:r>
            <a:r>
              <a:rPr lang="en-US" sz="1400">
                <a:latin typeface="+mj-lt"/>
              </a:rPr>
              <a:t>/ 0.09 </a:t>
            </a:r>
            <a:r>
              <a:rPr lang="en-US" sz="1400" dirty="0">
                <a:latin typeface="+mj-lt"/>
              </a:rPr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Last Distance to the magnets of 1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Control the waist of the beam in x or y planes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67C44E-D242-16B6-4C45-321C31F50DCD}"/>
              </a:ext>
            </a:extLst>
          </p:cNvPr>
          <p:cNvSpPr txBox="1"/>
          <p:nvPr/>
        </p:nvSpPr>
        <p:spPr>
          <a:xfrm>
            <a:off x="7672094" y="1130545"/>
            <a:ext cx="3147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Output phase space for symmetric beam</a:t>
            </a:r>
            <a:endParaRPr lang="en-GB" sz="1400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97B59CD-DA1C-02D2-489A-0463CDF13D60}"/>
              </a:ext>
            </a:extLst>
          </p:cNvPr>
          <p:cNvSpPr/>
          <p:nvPr/>
        </p:nvSpPr>
        <p:spPr>
          <a:xfrm>
            <a:off x="420326" y="3808714"/>
            <a:ext cx="6524350" cy="2189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7529B83-392D-AB59-6A16-EFE81D5A652B}"/>
              </a:ext>
            </a:extLst>
          </p:cNvPr>
          <p:cNvSpPr/>
          <p:nvPr/>
        </p:nvSpPr>
        <p:spPr>
          <a:xfrm>
            <a:off x="7248524" y="3811043"/>
            <a:ext cx="4755217" cy="2189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10A577-A59E-B8F0-B6E1-393EE891C05A}"/>
              </a:ext>
            </a:extLst>
          </p:cNvPr>
          <p:cNvSpPr txBox="1"/>
          <p:nvPr/>
        </p:nvSpPr>
        <p:spPr>
          <a:xfrm>
            <a:off x="7342697" y="3870655"/>
            <a:ext cx="456687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+mj-lt"/>
              </a:rPr>
              <a:t>High-level Matlab application to model with COSY Infinity any beam transport line with modulable characteristic lengths, comprised of: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FODO: doublet lattices.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Triplet lattices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45-deg. deflectors</a:t>
            </a:r>
          </a:p>
          <a:p>
            <a:r>
              <a:rPr lang="en-US" sz="1200" dirty="0">
                <a:solidFill>
                  <a:srgbClr val="22529E"/>
                </a:solidFill>
              </a:rPr>
              <a:t>Conclusion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Voltages &lt; 10 kV for quadrupoles / 20 kV for deflectors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Focusing distance to the magnet &lt; 2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Control the waist of the beam in x or y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Matching into the separator magnets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5CF3845-8E0D-1198-8430-E853DA2068C3}"/>
              </a:ext>
            </a:extLst>
          </p:cNvPr>
          <p:cNvSpPr txBox="1">
            <a:spLocks/>
          </p:cNvSpPr>
          <p:nvPr/>
        </p:nvSpPr>
        <p:spPr>
          <a:xfrm>
            <a:off x="3450429" y="6124655"/>
            <a:ext cx="5291138" cy="5114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  <a:ea typeface="Verdana" charset="0"/>
                <a:cs typeface="Verdana" charset="0"/>
              </a:rPr>
              <a:t>Beam dynamics simulations </a:t>
            </a:r>
          </a:p>
        </p:txBody>
      </p:sp>
    </p:spTree>
    <p:extLst>
      <p:ext uri="{BB962C8B-B14F-4D97-AF65-F5344CB8AC3E}">
        <p14:creationId xmlns:p14="http://schemas.microsoft.com/office/powerpoint/2010/main" val="1554032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34873</TotalTime>
  <Words>2240</Words>
  <Application>Microsoft Office PowerPoint</Application>
  <PresentationFormat>Widescreen</PresentationFormat>
  <Paragraphs>425</Paragraphs>
  <Slides>25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Report on the senior fellowship activities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  <vt:lpstr>…and thank you for 8 wonderful years at IS♡LDE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Very Low Intensity Ion Beams from the REX/HIE-ISOLDE Linear Accelerator</dc:title>
  <dc:creator>Niels Killian Noal Bidault</dc:creator>
  <cp:lastModifiedBy>Niels Killian Noal Bidault</cp:lastModifiedBy>
  <cp:revision>638</cp:revision>
  <cp:lastPrinted>2020-10-01T09:34:42Z</cp:lastPrinted>
  <dcterms:created xsi:type="dcterms:W3CDTF">2020-09-29T17:33:58Z</dcterms:created>
  <dcterms:modified xsi:type="dcterms:W3CDTF">2023-11-17T08:13:46Z</dcterms:modified>
</cp:coreProperties>
</file>