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 ContentType="image/tiff"/>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83" r:id="rId3"/>
  </p:sldMasterIdLst>
  <p:notesMasterIdLst>
    <p:notesMasterId r:id="rId39"/>
  </p:notesMasterIdLst>
  <p:sldIdLst>
    <p:sldId id="256" r:id="rId4"/>
    <p:sldId id="963" r:id="rId5"/>
    <p:sldId id="492" r:id="rId6"/>
    <p:sldId id="942" r:id="rId7"/>
    <p:sldId id="271" r:id="rId8"/>
    <p:sldId id="967" r:id="rId9"/>
    <p:sldId id="970" r:id="rId10"/>
    <p:sldId id="971" r:id="rId11"/>
    <p:sldId id="973" r:id="rId12"/>
    <p:sldId id="972" r:id="rId13"/>
    <p:sldId id="974" r:id="rId14"/>
    <p:sldId id="975" r:id="rId15"/>
    <p:sldId id="968" r:id="rId16"/>
    <p:sldId id="964" r:id="rId17"/>
    <p:sldId id="969" r:id="rId18"/>
    <p:sldId id="429" r:id="rId19"/>
    <p:sldId id="430" r:id="rId20"/>
    <p:sldId id="431" r:id="rId21"/>
    <p:sldId id="341" r:id="rId22"/>
    <p:sldId id="960" r:id="rId23"/>
    <p:sldId id="976" r:id="rId24"/>
    <p:sldId id="260" r:id="rId25"/>
    <p:sldId id="257" r:id="rId26"/>
    <p:sldId id="259" r:id="rId27"/>
    <p:sldId id="261" r:id="rId28"/>
    <p:sldId id="962" r:id="rId29"/>
    <p:sldId id="281" r:id="rId30"/>
    <p:sldId id="941" r:id="rId31"/>
    <p:sldId id="953" r:id="rId32"/>
    <p:sldId id="954" r:id="rId33"/>
    <p:sldId id="955" r:id="rId34"/>
    <p:sldId id="956" r:id="rId35"/>
    <p:sldId id="957" r:id="rId36"/>
    <p:sldId id="958" r:id="rId37"/>
    <p:sldId id="959" r:id="rId38"/>
  </p:sldIdLst>
  <p:sldSz cx="12192000" cy="6858000"/>
  <p:notesSz cx="6858000" cy="9144000"/>
  <p:defaultText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11"/>
    <p:restoredTop sz="96197"/>
  </p:normalViewPr>
  <p:slideViewPr>
    <p:cSldViewPr snapToGrid="0">
      <p:cViewPr varScale="1">
        <p:scale>
          <a:sx n="88" d="100"/>
          <a:sy n="88" d="100"/>
        </p:scale>
        <p:origin x="192" y="95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notesMaster" Target="notesMasters/notesMaster1.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EF49EF-CDC7-484A-BCF6-ACF7AD5B72DD}" type="datetimeFigureOut">
              <a:rPr lang="en-FR" smtClean="0"/>
              <a:t>16/11/2023</a:t>
            </a:fld>
            <a:endParaRPr lang="en-F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1A2B12D-7E5B-1B42-97EF-D319509DACEA}" type="slidenum">
              <a:rPr lang="en-FR" smtClean="0"/>
              <a:t>‹#›</a:t>
            </a:fld>
            <a:endParaRPr lang="en-FR"/>
          </a:p>
        </p:txBody>
      </p:sp>
    </p:spTree>
    <p:extLst>
      <p:ext uri="{BB962C8B-B14F-4D97-AF65-F5344CB8AC3E}">
        <p14:creationId xmlns:p14="http://schemas.microsoft.com/office/powerpoint/2010/main" val="35351335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918192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A5F38DB-CAFA-D341-B4D5-64BB60628ED1}" type="slidenum">
              <a:rPr kumimoji="0" lang="en-US" sz="1200" b="0" i="0" u="none" strike="noStrike" kern="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373345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emf"/><Relationship Id="rId1" Type="http://schemas.openxmlformats.org/officeDocument/2006/relationships/slideMaster" Target="../slideMasters/slideMaster2.xml"/><Relationship Id="rId4" Type="http://schemas.microsoft.com/office/2007/relationships/hdphoto" Target="../media/hdphoto1.wdp"/></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7.tif"/><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590D9-F163-1818-0119-953D1EAF240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FR"/>
          </a:p>
        </p:txBody>
      </p:sp>
      <p:sp>
        <p:nvSpPr>
          <p:cNvPr id="3" name="Subtitle 2">
            <a:extLst>
              <a:ext uri="{FF2B5EF4-FFF2-40B4-BE49-F238E27FC236}">
                <a16:creationId xmlns:a16="http://schemas.microsoft.com/office/drawing/2014/main" id="{16C213DD-3D4C-E31D-A683-2C88C0248B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FR"/>
          </a:p>
        </p:txBody>
      </p:sp>
      <p:sp>
        <p:nvSpPr>
          <p:cNvPr id="4" name="Date Placeholder 3">
            <a:extLst>
              <a:ext uri="{FF2B5EF4-FFF2-40B4-BE49-F238E27FC236}">
                <a16:creationId xmlns:a16="http://schemas.microsoft.com/office/drawing/2014/main" id="{46F0A194-1D1D-DAE5-DB8E-B029CC24273D}"/>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5" name="Footer Placeholder 4">
            <a:extLst>
              <a:ext uri="{FF2B5EF4-FFF2-40B4-BE49-F238E27FC236}">
                <a16:creationId xmlns:a16="http://schemas.microsoft.com/office/drawing/2014/main" id="{BBBA2625-252C-7792-F2D0-09ECDC6843B1}"/>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C3872D09-7C53-75BA-2D3B-252BADAAC95E}"/>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1461544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26B384-93CF-6B05-D3AD-0316707468CF}"/>
              </a:ext>
            </a:extLst>
          </p:cNvPr>
          <p:cNvSpPr>
            <a:spLocks noGrp="1"/>
          </p:cNvSpPr>
          <p:nvPr>
            <p:ph type="title"/>
          </p:nvPr>
        </p:nvSpPr>
        <p:spPr/>
        <p:txBody>
          <a:bodyPr/>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4B857864-6ED1-3570-61A8-0A2C4683DC1E}"/>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91D11BA6-23DA-EAA0-0479-D787F9D25AC2}"/>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5" name="Footer Placeholder 4">
            <a:extLst>
              <a:ext uri="{FF2B5EF4-FFF2-40B4-BE49-F238E27FC236}">
                <a16:creationId xmlns:a16="http://schemas.microsoft.com/office/drawing/2014/main" id="{A200E326-3253-103F-0B17-F8D5B3FB5489}"/>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0A29F3E1-3DD5-4665-2281-E04D7B469096}"/>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9275866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1306E2-47CA-E338-4FC0-0C9BCC7E7CD1}"/>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FR"/>
          </a:p>
        </p:txBody>
      </p:sp>
      <p:sp>
        <p:nvSpPr>
          <p:cNvPr id="3" name="Vertical Text Placeholder 2">
            <a:extLst>
              <a:ext uri="{FF2B5EF4-FFF2-40B4-BE49-F238E27FC236}">
                <a16:creationId xmlns:a16="http://schemas.microsoft.com/office/drawing/2014/main" id="{D41D653D-1DD7-B6F9-69A9-D56EDD667C24}"/>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DB27B1E4-161F-4B5D-80E6-4FAB92515CAE}"/>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5" name="Footer Placeholder 4">
            <a:extLst>
              <a:ext uri="{FF2B5EF4-FFF2-40B4-BE49-F238E27FC236}">
                <a16:creationId xmlns:a16="http://schemas.microsoft.com/office/drawing/2014/main" id="{EBD11D43-F798-B2A6-E1B3-8FFAAC203274}"/>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1F8985A8-5419-9C98-CEED-616588C13D3E}"/>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2263810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type="title" preserve="1" userDrawn="1">
  <p:cSld name="Title Slide  ">
    <p:spTree>
      <p:nvGrpSpPr>
        <p:cNvPr id="1" name=""/>
        <p:cNvGrpSpPr/>
        <p:nvPr/>
      </p:nvGrpSpPr>
      <p:grpSpPr bwMode="auto">
        <a:xfrm>
          <a:off x="0" y="0"/>
          <a:ext cx="0" cy="0"/>
          <a:chOff x="0" y="0"/>
          <a:chExt cx="0" cy="0"/>
        </a:xfrm>
      </p:grpSpPr>
      <p:sp>
        <p:nvSpPr>
          <p:cNvPr id="4" name="Title 1"/>
          <p:cNvSpPr>
            <a:spLocks noGrp="1"/>
          </p:cNvSpPr>
          <p:nvPr>
            <p:ph type="ctrTitle"/>
          </p:nvPr>
        </p:nvSpPr>
        <p:spPr bwMode="auto">
          <a:xfrm>
            <a:off x="1524000" y="1046163"/>
            <a:ext cx="9144000" cy="2387600"/>
          </a:xfrm>
        </p:spPr>
        <p:txBody>
          <a:bodyPr anchor="b"/>
          <a:lstStyle>
            <a:lvl1pPr algn="ctr">
              <a:defRPr sz="6000"/>
            </a:lvl1pPr>
          </a:lstStyle>
          <a:p>
            <a:pPr>
              <a:defRPr/>
            </a:pPr>
            <a:r>
              <a:rPr lang="en-US"/>
              <a:t>Click to edit Master title style</a:t>
            </a:r>
          </a:p>
        </p:txBody>
      </p:sp>
      <p:sp>
        <p:nvSpPr>
          <p:cNvPr id="5" name="Subtitle 2"/>
          <p:cNvSpPr>
            <a:spLocks noGrp="1"/>
          </p:cNvSpPr>
          <p:nvPr>
            <p:ph type="subTitle" idx="1"/>
          </p:nvPr>
        </p:nvSpPr>
        <p:spPr bwMode="auto">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p>
        </p:txBody>
      </p:sp>
      <p:sp>
        <p:nvSpPr>
          <p:cNvPr id="10" name="Date Placeholder 10">
            <a:extLst>
              <a:ext uri="{FF2B5EF4-FFF2-40B4-BE49-F238E27FC236}">
                <a16:creationId xmlns:a16="http://schemas.microsoft.com/office/drawing/2014/main" id="{CE35EC70-F8D5-7C9E-35C7-9618B8881103}"/>
              </a:ext>
            </a:extLst>
          </p:cNvPr>
          <p:cNvSpPr>
            <a:spLocks noGrp="1"/>
          </p:cNvSpPr>
          <p:nvPr>
            <p:ph type="dt" sz="half" idx="10"/>
          </p:nvPr>
        </p:nvSpPr>
        <p:spPr bwMode="auto">
          <a:xfrm>
            <a:off x="3248526" y="6408000"/>
            <a:ext cx="867862" cy="365125"/>
          </a:xfrm>
        </p:spPr>
        <p:txBody>
          <a:bodyPr/>
          <a:lstStyle/>
          <a:p>
            <a:pPr>
              <a:defRPr/>
            </a:pPr>
            <a:r>
              <a:rPr lang="de-CH"/>
              <a:t>06.11.23</a:t>
            </a:r>
            <a:endParaRPr lang="en-US"/>
          </a:p>
        </p:txBody>
      </p:sp>
      <p:sp>
        <p:nvSpPr>
          <p:cNvPr id="11" name="Footer Placeholder 11">
            <a:extLst>
              <a:ext uri="{FF2B5EF4-FFF2-40B4-BE49-F238E27FC236}">
                <a16:creationId xmlns:a16="http://schemas.microsoft.com/office/drawing/2014/main" id="{6AFC1E21-0B0C-4BB6-208F-F2DE5EDC0A66}"/>
              </a:ext>
            </a:extLst>
          </p:cNvPr>
          <p:cNvSpPr>
            <a:spLocks noGrp="1"/>
          </p:cNvSpPr>
          <p:nvPr>
            <p:ph type="ftr" sz="quarter" idx="11"/>
          </p:nvPr>
        </p:nvSpPr>
        <p:spPr bwMode="auto">
          <a:xfrm>
            <a:off x="4259262" y="6408000"/>
            <a:ext cx="6572221" cy="365125"/>
          </a:xfrm>
        </p:spPr>
        <p:txBody>
          <a:bodyPr/>
          <a:lstStyle/>
          <a:p>
            <a:pPr>
              <a:defRPr/>
            </a:pPr>
            <a:r>
              <a:rPr lang="en-US"/>
              <a:t>SY-STI-RBS Section meeting</a:t>
            </a:r>
            <a:endParaRPr lang="en-US" dirty="0"/>
          </a:p>
        </p:txBody>
      </p:sp>
      <p:sp>
        <p:nvSpPr>
          <p:cNvPr id="12" name="Slide Number Placeholder 12">
            <a:extLst>
              <a:ext uri="{FF2B5EF4-FFF2-40B4-BE49-F238E27FC236}">
                <a16:creationId xmlns:a16="http://schemas.microsoft.com/office/drawing/2014/main" id="{6FE4763E-3524-365C-1231-6CF80551269A}"/>
              </a:ext>
            </a:extLst>
          </p:cNvPr>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816059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showMasterPhAnim="0" preserve="1" userDrawn="1">
  <p:cSld name="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5106130" y="710117"/>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spTree>
    <p:extLst>
      <p:ext uri="{BB962C8B-B14F-4D97-AF65-F5344CB8AC3E}">
        <p14:creationId xmlns:p14="http://schemas.microsoft.com/office/powerpoint/2010/main" val="3620108441"/>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showMasterPhAnim="0" preserve="1" userDrawn="1">
  <p:cSld name="1_Title Slide with logo">
    <p:bg>
      <p:bgRef idx="1001">
        <a:schemeClr val="bg1"/>
      </p:bgRef>
    </p:bg>
    <p:spTree>
      <p:nvGrpSpPr>
        <p:cNvPr id="1" name=""/>
        <p:cNvGrpSpPr/>
        <p:nvPr/>
      </p:nvGrpSpPr>
      <p:grpSpPr bwMode="auto">
        <a:xfrm>
          <a:off x="0" y="0"/>
          <a:ext cx="0" cy="0"/>
          <a:chOff x="0" y="0"/>
          <a:chExt cx="0" cy="0"/>
        </a:xfrm>
      </p:grpSpPr>
      <p:sp>
        <p:nvSpPr>
          <p:cNvPr id="2" name="Rectangle 1">
            <a:extLst>
              <a:ext uri="{FF2B5EF4-FFF2-40B4-BE49-F238E27FC236}">
                <a16:creationId xmlns:a16="http://schemas.microsoft.com/office/drawing/2014/main" id="{45CD86C6-AB8C-8347-BFC2-915357F95F3A}"/>
              </a:ext>
            </a:extLst>
          </p:cNvPr>
          <p:cNvSpPr/>
          <p:nvPr userDrawn="1"/>
        </p:nvSpPr>
        <p:spPr>
          <a:xfrm>
            <a:off x="0" y="0"/>
            <a:ext cx="12192000" cy="6858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Image 2" descr="logooutline.eps"/>
          <p:cNvPicPr>
            <a:picLocks noChangeAspect="1"/>
          </p:cNvPicPr>
          <p:nvPr userDrawn="1"/>
        </p:nvPicPr>
        <p:blipFill>
          <a:blip r:embed="rId2"/>
          <a:stretch/>
        </p:blipFill>
        <p:spPr bwMode="auto">
          <a:xfrm>
            <a:off x="3647728" y="757891"/>
            <a:ext cx="1990424" cy="1970420"/>
          </a:xfrm>
          <a:prstGeom prst="rect">
            <a:avLst/>
          </a:prstGeom>
        </p:spPr>
      </p:pic>
      <p:sp>
        <p:nvSpPr>
          <p:cNvPr id="5" name="Title 1"/>
          <p:cNvSpPr>
            <a:spLocks noGrp="1"/>
          </p:cNvSpPr>
          <p:nvPr>
            <p:ph type="ctrTitle" hasCustomPrompt="1"/>
          </p:nvPr>
        </p:nvSpPr>
        <p:spPr bwMode="auto">
          <a:xfrm>
            <a:off x="407987" y="3429000"/>
            <a:ext cx="11376025" cy="2153265"/>
          </a:xfrm>
        </p:spPr>
        <p:txBody>
          <a:bodyPr anchor="t" anchorCtr="0"/>
          <a:lstStyle>
            <a:lvl1pPr algn="l">
              <a:defRPr sz="5000">
                <a:solidFill>
                  <a:schemeClr val="bg1"/>
                </a:solidFill>
              </a:defRPr>
            </a:lvl1pPr>
          </a:lstStyle>
          <a:p>
            <a:pPr>
              <a:defRPr/>
            </a:pPr>
            <a:r>
              <a:rPr lang="en-US"/>
              <a:t>Click to edit Master title style</a:t>
            </a:r>
            <a:br>
              <a:rPr lang="en-US"/>
            </a:br>
            <a:endParaRPr lang="en-US"/>
          </a:p>
        </p:txBody>
      </p:sp>
      <p:sp>
        <p:nvSpPr>
          <p:cNvPr id="6" name="Subtitle 2"/>
          <p:cNvSpPr>
            <a:spLocks noGrp="1"/>
          </p:cNvSpPr>
          <p:nvPr>
            <p:ph type="subTitle" idx="1"/>
          </p:nvPr>
        </p:nvSpPr>
        <p:spPr bwMode="auto">
          <a:xfrm>
            <a:off x="407988" y="5700251"/>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a:defRPr/>
            </a:pPr>
            <a:r>
              <a:rPr lang="en-US"/>
              <a:t>Click to edit Master subtitle style</a:t>
            </a:r>
            <a:endParaRPr lang="en-US" dirty="0"/>
          </a:p>
        </p:txBody>
      </p:sp>
      <p:pic>
        <p:nvPicPr>
          <p:cNvPr id="8" name="Picture 4">
            <a:extLst>
              <a:ext uri="{FF2B5EF4-FFF2-40B4-BE49-F238E27FC236}">
                <a16:creationId xmlns:a16="http://schemas.microsoft.com/office/drawing/2014/main" id="{9C586C67-E5AB-2148-8000-3D5AD3404719}"/>
              </a:ext>
            </a:extLst>
          </p:cNvPr>
          <p:cNvPicPr>
            <a:picLocks noChangeAspect="1" noChangeArrowheads="1"/>
          </p:cNvPicPr>
          <p:nvPr userDrawn="1"/>
        </p:nvPicPr>
        <p:blipFill>
          <a:blip r:embed="rId3">
            <a:biLevel thresh="25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990132" y="216024"/>
            <a:ext cx="2996952" cy="29969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72773588"/>
      </p:ext>
    </p:extLst>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preserve="1" userDrawn="1">
  <p:cSld name="Content  ">
    <p:spTree>
      <p:nvGrpSpPr>
        <p:cNvPr id="1" name=""/>
        <p:cNvGrpSpPr/>
        <p:nvPr/>
      </p:nvGrpSpPr>
      <p:grpSpPr bwMode="auto">
        <a:xfrm>
          <a:off x="0" y="0"/>
          <a:ext cx="0" cy="0"/>
          <a:chOff x="0" y="0"/>
          <a:chExt cx="0" cy="0"/>
        </a:xfrm>
      </p:grpSpPr>
      <p:sp>
        <p:nvSpPr>
          <p:cNvPr id="4" name="Content Placeholder 2"/>
          <p:cNvSpPr>
            <a:spLocks noGrp="1"/>
          </p:cNvSpPr>
          <p:nvPr>
            <p:ph idx="1"/>
          </p:nvPr>
        </p:nvSpPr>
        <p:spPr bwMode="auto"/>
        <p:txBody>
          <a:bodyPr/>
          <a:lstStyle>
            <a:lvl1pPr>
              <a:defRPr>
                <a:solidFill>
                  <a:schemeClr val="tx2"/>
                </a:solidFill>
              </a:defRPr>
            </a:lvl1pPr>
            <a:lvl2pPr marL="324000" indent="-324000">
              <a:buFont typeface="Arial"/>
              <a:buChar char="•"/>
              <a:defRPr sz="1800">
                <a:solidFill>
                  <a:schemeClr val="tx2"/>
                </a:solidFill>
              </a:defRPr>
            </a:lvl2pPr>
            <a:lvl3pPr marL="648000" indent="-324000">
              <a:buSzPct val="100000"/>
              <a:buFont typeface="Arial"/>
              <a:buChar char="•"/>
              <a:defRPr>
                <a:solidFill>
                  <a:schemeClr val="tx2"/>
                </a:solidFill>
              </a:defRPr>
            </a:lvl3pPr>
            <a:lvl4pPr marL="972000" indent="-324000">
              <a:buSzPct val="100000"/>
              <a:buFont typeface="Arial"/>
              <a:buChar char="•"/>
              <a:defRPr>
                <a:solidFill>
                  <a:schemeClr val="tx2"/>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p>
          <a:p>
            <a:pPr lvl="1">
              <a:defRPr/>
            </a:pPr>
            <a:r>
              <a:rPr lang="en-US" dirty="0"/>
              <a:t>Second level</a:t>
            </a:r>
          </a:p>
          <a:p>
            <a:pPr lvl="2">
              <a:defRPr/>
            </a:pPr>
            <a:r>
              <a:rPr lang="en-US" dirty="0"/>
              <a:t>Third level</a:t>
            </a:r>
          </a:p>
          <a:p>
            <a:pPr lvl="3">
              <a:defRPr/>
            </a:pPr>
            <a:r>
              <a:rPr lang="en-US" dirty="0"/>
              <a:t>Fourth level</a:t>
            </a:r>
          </a:p>
        </p:txBody>
      </p:sp>
      <p:sp>
        <p:nvSpPr>
          <p:cNvPr id="5" name="Title 6"/>
          <p:cNvSpPr>
            <a:spLocks noGrp="1"/>
          </p:cNvSpPr>
          <p:nvPr>
            <p:ph type="title"/>
          </p:nvPr>
        </p:nvSpPr>
        <p:spPr bwMode="auto"/>
        <p:txBody>
          <a:bodyPr/>
          <a:lstStyle/>
          <a:p>
            <a:pPr>
              <a:defRPr/>
            </a:pPr>
            <a:r>
              <a:rPr lang="en-US"/>
              <a:t>Click to edit Master title style</a:t>
            </a:r>
          </a:p>
        </p:txBody>
      </p:sp>
      <p:sp>
        <p:nvSpPr>
          <p:cNvPr id="3" name="Date Placeholder 10">
            <a:extLst>
              <a:ext uri="{FF2B5EF4-FFF2-40B4-BE49-F238E27FC236}">
                <a16:creationId xmlns:a16="http://schemas.microsoft.com/office/drawing/2014/main" id="{D6BD3EB7-A400-B5A7-E303-585FB3A7BE19}"/>
              </a:ext>
            </a:extLst>
          </p:cNvPr>
          <p:cNvSpPr>
            <a:spLocks noGrp="1"/>
          </p:cNvSpPr>
          <p:nvPr>
            <p:ph type="dt" sz="half" idx="10"/>
          </p:nvPr>
        </p:nvSpPr>
        <p:spPr bwMode="auto">
          <a:xfrm>
            <a:off x="3248526" y="6408000"/>
            <a:ext cx="867862" cy="365125"/>
          </a:xfrm>
        </p:spPr>
        <p:txBody>
          <a:bodyPr/>
          <a:lstStyle/>
          <a:p>
            <a:pPr>
              <a:defRPr/>
            </a:pPr>
            <a:r>
              <a:rPr lang="de-CH"/>
              <a:t>06.11.23</a:t>
            </a:r>
            <a:endParaRPr lang="en-US"/>
          </a:p>
        </p:txBody>
      </p:sp>
      <p:sp>
        <p:nvSpPr>
          <p:cNvPr id="9" name="Footer Placeholder 11">
            <a:extLst>
              <a:ext uri="{FF2B5EF4-FFF2-40B4-BE49-F238E27FC236}">
                <a16:creationId xmlns:a16="http://schemas.microsoft.com/office/drawing/2014/main" id="{2044976B-82B3-B68B-416A-12081A0C6062}"/>
              </a:ext>
            </a:extLst>
          </p:cNvPr>
          <p:cNvSpPr>
            <a:spLocks noGrp="1"/>
          </p:cNvSpPr>
          <p:nvPr>
            <p:ph type="ftr" sz="quarter" idx="11"/>
          </p:nvPr>
        </p:nvSpPr>
        <p:spPr bwMode="auto">
          <a:xfrm>
            <a:off x="4259262" y="6408000"/>
            <a:ext cx="6572221" cy="365125"/>
          </a:xfrm>
        </p:spPr>
        <p:txBody>
          <a:bodyPr/>
          <a:lstStyle/>
          <a:p>
            <a:pPr>
              <a:defRPr/>
            </a:pPr>
            <a:r>
              <a:rPr lang="en-US"/>
              <a:t>SY-STI-RBS Section meeting</a:t>
            </a:r>
            <a:endParaRPr lang="en-US" dirty="0"/>
          </a:p>
        </p:txBody>
      </p:sp>
      <p:sp>
        <p:nvSpPr>
          <p:cNvPr id="10" name="Slide Number Placeholder 12">
            <a:extLst>
              <a:ext uri="{FF2B5EF4-FFF2-40B4-BE49-F238E27FC236}">
                <a16:creationId xmlns:a16="http://schemas.microsoft.com/office/drawing/2014/main" id="{F2690B96-9CC2-AFEE-5F06-94BEC4421B63}"/>
              </a:ext>
            </a:extLst>
          </p:cNvPr>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2259135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Bulleted Content">
    <p:spTree>
      <p:nvGrpSpPr>
        <p:cNvPr id="1" name=""/>
        <p:cNvGrpSpPr/>
        <p:nvPr/>
      </p:nvGrpSpPr>
      <p:grpSpPr bwMode="auto">
        <a:xfrm>
          <a:off x="0" y="0"/>
          <a:ext cx="0" cy="0"/>
          <a:chOff x="0" y="0"/>
          <a:chExt cx="0" cy="0"/>
        </a:xfrm>
      </p:grpSpPr>
      <p:sp>
        <p:nvSpPr>
          <p:cNvPr id="4" name="Content Placeholder 2"/>
          <p:cNvSpPr>
            <a:spLocks noGrp="1"/>
          </p:cNvSpPr>
          <p:nvPr>
            <p:ph idx="1" hasCustomPrompt="1"/>
          </p:nvPr>
        </p:nvSpPr>
        <p:spPr bwMode="auto"/>
        <p:txBody>
          <a:bodyPr/>
          <a:lstStyle>
            <a:lvl1pPr marL="342900" indent="-342900">
              <a:buFont typeface="Arial"/>
              <a:buChar char="•"/>
              <a:defRPr>
                <a:solidFill>
                  <a:schemeClr val="tx2">
                    <a:lumMod val="50000"/>
                  </a:schemeClr>
                </a:solidFill>
              </a:defRPr>
            </a:lvl1pPr>
            <a:lvl2pPr marL="628650" indent="-261938">
              <a:buFont typeface="Arial"/>
              <a:buChar char="•"/>
              <a:defRPr sz="1800">
                <a:solidFill>
                  <a:schemeClr val="tx2">
                    <a:lumMod val="50000"/>
                  </a:schemeClr>
                </a:solidFill>
              </a:defRPr>
            </a:lvl2pPr>
            <a:lvl3pPr marL="889000" indent="-260350">
              <a:buSzPct val="100000"/>
              <a:buFont typeface="Arial"/>
              <a:buChar char="•"/>
              <a:defRPr sz="1800">
                <a:solidFill>
                  <a:schemeClr val="tx2">
                    <a:lumMod val="50000"/>
                  </a:schemeClr>
                </a:solidFill>
              </a:defRPr>
            </a:lvl3pPr>
            <a:lvl4pPr marL="1209675" indent="-269875">
              <a:buSzPct val="100000"/>
              <a:buFont typeface="Arial"/>
              <a:buChar char="•"/>
              <a:defRPr sz="1600">
                <a:solidFill>
                  <a:schemeClr val="tx2">
                    <a:lumMod val="50000"/>
                  </a:schemeClr>
                </a:solidFill>
              </a:defRPr>
            </a:lvl4pPr>
            <a:lvl5pPr marL="2057400" indent="-228600">
              <a:buSzPct val="100000"/>
              <a:buFont typeface="Arial"/>
              <a:buChar char="•"/>
              <a:defRPr>
                <a:solidFill>
                  <a:schemeClr val="tx2">
                    <a:lumMod val="50000"/>
                  </a:schemeClr>
                </a:solidFill>
              </a:defRPr>
            </a:lvl5p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a:p>
            <a:pPr lvl="0">
              <a:defRPr/>
            </a:pPr>
            <a:endParaRPr lang="en-US" dirty="0"/>
          </a:p>
        </p:txBody>
      </p:sp>
      <p:sp>
        <p:nvSpPr>
          <p:cNvPr id="5" name="Title 6"/>
          <p:cNvSpPr>
            <a:spLocks noGrp="1"/>
          </p:cNvSpPr>
          <p:nvPr>
            <p:ph type="title"/>
          </p:nvPr>
        </p:nvSpPr>
        <p:spPr bwMode="auto"/>
        <p:txBody>
          <a:bodyPr/>
          <a:lstStyle/>
          <a:p>
            <a:pPr>
              <a:defRPr/>
            </a:pPr>
            <a:r>
              <a:rPr lang="en-US"/>
              <a:t>Click to edit Master title style</a:t>
            </a:r>
          </a:p>
        </p:txBody>
      </p:sp>
      <p:sp>
        <p:nvSpPr>
          <p:cNvPr id="10" name="Date Placeholder 10">
            <a:extLst>
              <a:ext uri="{FF2B5EF4-FFF2-40B4-BE49-F238E27FC236}">
                <a16:creationId xmlns:a16="http://schemas.microsoft.com/office/drawing/2014/main" id="{EE324ADB-41B0-2219-794C-B4EC2A2FB830}"/>
              </a:ext>
            </a:extLst>
          </p:cNvPr>
          <p:cNvSpPr>
            <a:spLocks noGrp="1"/>
          </p:cNvSpPr>
          <p:nvPr>
            <p:ph type="dt" sz="half" idx="10"/>
          </p:nvPr>
        </p:nvSpPr>
        <p:spPr bwMode="auto">
          <a:xfrm>
            <a:off x="3248526" y="6408000"/>
            <a:ext cx="867862" cy="365125"/>
          </a:xfrm>
        </p:spPr>
        <p:txBody>
          <a:bodyPr/>
          <a:lstStyle/>
          <a:p>
            <a:pPr>
              <a:defRPr/>
            </a:pPr>
            <a:r>
              <a:rPr lang="de-CH"/>
              <a:t>06.11.23</a:t>
            </a:r>
            <a:endParaRPr lang="en-US"/>
          </a:p>
        </p:txBody>
      </p:sp>
      <p:sp>
        <p:nvSpPr>
          <p:cNvPr id="11" name="Footer Placeholder 11">
            <a:extLst>
              <a:ext uri="{FF2B5EF4-FFF2-40B4-BE49-F238E27FC236}">
                <a16:creationId xmlns:a16="http://schemas.microsoft.com/office/drawing/2014/main" id="{93FC8DFB-ABE5-07BD-EB44-A986862C8D9F}"/>
              </a:ext>
            </a:extLst>
          </p:cNvPr>
          <p:cNvSpPr>
            <a:spLocks noGrp="1"/>
          </p:cNvSpPr>
          <p:nvPr>
            <p:ph type="ftr" sz="quarter" idx="11"/>
          </p:nvPr>
        </p:nvSpPr>
        <p:spPr bwMode="auto">
          <a:xfrm>
            <a:off x="4259262" y="6408000"/>
            <a:ext cx="6572221" cy="365125"/>
          </a:xfrm>
        </p:spPr>
        <p:txBody>
          <a:bodyPr/>
          <a:lstStyle/>
          <a:p>
            <a:pPr>
              <a:defRPr/>
            </a:pPr>
            <a:r>
              <a:rPr lang="en-US"/>
              <a:t>SY-STI-RBS Section meeting</a:t>
            </a:r>
            <a:endParaRPr lang="en-US" dirty="0"/>
          </a:p>
        </p:txBody>
      </p:sp>
      <p:sp>
        <p:nvSpPr>
          <p:cNvPr id="12" name="Slide Number Placeholder 12">
            <a:extLst>
              <a:ext uri="{FF2B5EF4-FFF2-40B4-BE49-F238E27FC236}">
                <a16:creationId xmlns:a16="http://schemas.microsoft.com/office/drawing/2014/main" id="{7D332743-81BB-F61B-50A6-004DCA0C0BDE}"/>
              </a:ext>
            </a:extLst>
          </p:cNvPr>
          <p:cNvSpPr>
            <a:spLocks noGrp="1"/>
          </p:cNvSpPr>
          <p:nvPr>
            <p:ph type="sldNum" sz="quarter" idx="12"/>
          </p:nvPr>
        </p:nvSpPr>
        <p:spPr bwMode="auto">
          <a:xfrm>
            <a:off x="11064552" y="6408000"/>
            <a:ext cx="681254" cy="365125"/>
          </a:xfrm>
        </p:spPr>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960073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Big Picture">
    <p:spTree>
      <p:nvGrpSpPr>
        <p:cNvPr id="1" name=""/>
        <p:cNvGrpSpPr/>
        <p:nvPr/>
      </p:nvGrpSpPr>
      <p:grpSpPr bwMode="auto">
        <a:xfrm>
          <a:off x="0" y="0"/>
          <a:ext cx="0" cy="0"/>
          <a:chOff x="0" y="0"/>
          <a:chExt cx="0" cy="0"/>
        </a:xfrm>
      </p:grpSpPr>
      <p:sp>
        <p:nvSpPr>
          <p:cNvPr id="4" name="Title 6"/>
          <p:cNvSpPr>
            <a:spLocks noGrp="1"/>
          </p:cNvSpPr>
          <p:nvPr>
            <p:ph type="title"/>
          </p:nvPr>
        </p:nvSpPr>
        <p:spPr bwMode="auto"/>
        <p:txBody>
          <a:bodyPr/>
          <a:lstStyle/>
          <a:p>
            <a:pPr>
              <a:defRPr/>
            </a:pPr>
            <a:r>
              <a:rPr lang="en-US"/>
              <a:t>Click to edit Master title style</a:t>
            </a:r>
          </a:p>
        </p:txBody>
      </p:sp>
      <p:sp>
        <p:nvSpPr>
          <p:cNvPr id="5" name="Date Placeholder 10"/>
          <p:cNvSpPr>
            <a:spLocks noGrp="1"/>
          </p:cNvSpPr>
          <p:nvPr>
            <p:ph type="dt" sz="half" idx="10"/>
          </p:nvPr>
        </p:nvSpPr>
        <p:spPr bwMode="auto"/>
        <p:txBody>
          <a:bodyPr/>
          <a:lstStyle/>
          <a:p>
            <a:pPr>
              <a:defRPr/>
            </a:pPr>
            <a:r>
              <a:rPr lang="de-CH"/>
              <a:t>06.11.23</a:t>
            </a:r>
            <a:endParaRPr lang="en-US"/>
          </a:p>
        </p:txBody>
      </p:sp>
      <p:sp>
        <p:nvSpPr>
          <p:cNvPr id="6" name="Footer Placeholder 11"/>
          <p:cNvSpPr>
            <a:spLocks noGrp="1"/>
          </p:cNvSpPr>
          <p:nvPr>
            <p:ph type="ftr" sz="quarter" idx="11"/>
          </p:nvPr>
        </p:nvSpPr>
        <p:spPr bwMode="auto"/>
        <p:txBody>
          <a:bodyPr/>
          <a:lstStyle/>
          <a:p>
            <a:pPr>
              <a:defRPr/>
            </a:pPr>
            <a:r>
              <a:rPr lang="en-US"/>
              <a:t>SY-STI-RBS Section meeting</a:t>
            </a:r>
            <a:endParaRPr lang="en-US" dirty="0"/>
          </a:p>
        </p:txBody>
      </p:sp>
      <p:sp>
        <p:nvSpPr>
          <p:cNvPr id="7"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
        <p:nvSpPr>
          <p:cNvPr id="8" name="Picture Placeholder 3"/>
          <p:cNvSpPr>
            <a:spLocks noGrp="1"/>
          </p:cNvSpPr>
          <p:nvPr>
            <p:ph type="pic" sz="quarter" idx="13" hasCustomPrompt="1"/>
          </p:nvPr>
        </p:nvSpPr>
        <p:spPr bwMode="auto">
          <a:xfrm>
            <a:off x="407988" y="1439863"/>
            <a:ext cx="11376025" cy="4760912"/>
          </a:xfrm>
          <a:prstGeom prst="rect">
            <a:avLst/>
          </a:prstGeom>
          <a:noFill/>
        </p:spPr>
        <p:txBody>
          <a:bodyPr anchor="ctr"/>
          <a:lstStyle>
            <a:lvl1pPr algn="ctr">
              <a:defRPr/>
            </a:lvl1pPr>
          </a:lstStyle>
          <a:p>
            <a:pPr>
              <a:defRPr/>
            </a:pPr>
            <a:r>
              <a:rPr lang="en-US" dirty="0"/>
              <a:t>Drag and drop picture</a:t>
            </a:r>
            <a:endParaRPr dirty="0"/>
          </a:p>
        </p:txBody>
      </p:sp>
    </p:spTree>
    <p:extLst>
      <p:ext uri="{BB962C8B-B14F-4D97-AF65-F5344CB8AC3E}">
        <p14:creationId xmlns:p14="http://schemas.microsoft.com/office/powerpoint/2010/main" val="21954381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PhAnim="0" preserve="1" userDrawn="1">
  <p:cSld name="Full page Picture">
    <p:spTree>
      <p:nvGrpSpPr>
        <p:cNvPr id="1" name=""/>
        <p:cNvGrpSpPr/>
        <p:nvPr/>
      </p:nvGrpSpPr>
      <p:grpSpPr bwMode="auto">
        <a:xfrm>
          <a:off x="0" y="0"/>
          <a:ext cx="0" cy="0"/>
          <a:chOff x="0" y="0"/>
          <a:chExt cx="0" cy="0"/>
        </a:xfrm>
      </p:grpSpPr>
      <p:sp>
        <p:nvSpPr>
          <p:cNvPr id="4" name="Picture Placeholder 3"/>
          <p:cNvSpPr>
            <a:spLocks noGrp="1"/>
          </p:cNvSpPr>
          <p:nvPr>
            <p:ph type="pic" sz="quarter" idx="13" hasCustomPrompt="1"/>
          </p:nvPr>
        </p:nvSpPr>
        <p:spPr bwMode="auto">
          <a:xfrm>
            <a:off x="0" y="-29980"/>
            <a:ext cx="12192000" cy="6351588"/>
          </a:xfrm>
          <a:prstGeom prst="rect">
            <a:avLst/>
          </a:prstGeom>
          <a:pattFill prst="lgCheck">
            <a:fgClr>
              <a:schemeClr val="tx2">
                <a:lumMod val="25000"/>
                <a:lumOff val="75000"/>
              </a:schemeClr>
            </a:fgClr>
            <a:bgClr>
              <a:schemeClr val="bg1"/>
            </a:bgClr>
          </a:pattFill>
        </p:spPr>
        <p:txBody>
          <a:bodyPr anchor="ctr" anchorCtr="0"/>
          <a:lstStyle>
            <a:lvl1pPr algn="ctr">
              <a:defRPr/>
            </a:lvl1pPr>
          </a:lstStyle>
          <a:p>
            <a:pPr>
              <a:defRPr/>
            </a:pPr>
            <a:r>
              <a:rPr lang="en-US"/>
              <a:t>Drag and drop picture</a:t>
            </a:r>
            <a:endParaRPr/>
          </a:p>
        </p:txBody>
      </p:sp>
      <p:sp>
        <p:nvSpPr>
          <p:cNvPr id="5" name="Content Placeholder 2"/>
          <p:cNvSpPr>
            <a:spLocks noGrp="1"/>
          </p:cNvSpPr>
          <p:nvPr>
            <p:ph idx="1"/>
          </p:nvPr>
        </p:nvSpPr>
        <p:spPr bwMode="auto">
          <a:xfrm>
            <a:off x="8075612" y="-52466"/>
            <a:ext cx="4116387" cy="6370820"/>
          </a:xfrm>
          <a:prstGeom prst="rect">
            <a:avLst/>
          </a:prstGeo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a:buChar char="•"/>
              <a:defRPr sz="2100">
                <a:solidFill>
                  <a:schemeClr val="bg1"/>
                </a:solidFill>
              </a:defRPr>
            </a:lvl2pPr>
            <a:lvl3pPr marL="648000" indent="-324000">
              <a:buSzPct val="100000"/>
              <a:buFont typeface="Arial"/>
              <a:buChar char="•"/>
              <a:defRPr sz="1800">
                <a:solidFill>
                  <a:schemeClr val="bg1"/>
                </a:solidFill>
              </a:defRPr>
            </a:lvl3pPr>
            <a:lvl4pPr marL="972000" indent="-324000">
              <a:buSzPct val="100000"/>
              <a:buFont typeface="Arial"/>
              <a:buChar char="•"/>
              <a:defRPr>
                <a:solidFill>
                  <a:schemeClr val="bg1"/>
                </a:solidFill>
              </a:defRPr>
            </a:lvl4pPr>
            <a:lvl5pPr marL="2057400" indent="-228600">
              <a:buSzPct val="100000"/>
              <a:buFont typeface="Arial"/>
              <a:buChar char="•"/>
              <a:defRPr>
                <a:solidFill>
                  <a:schemeClr val="tx2">
                    <a:lumMod val="50000"/>
                  </a:schemeClr>
                </a:solidFill>
              </a:defRPr>
            </a:lvl5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10"/>
          <p:cNvSpPr>
            <a:spLocks noGrp="1"/>
          </p:cNvSpPr>
          <p:nvPr>
            <p:ph type="dt" sz="half" idx="10"/>
          </p:nvPr>
        </p:nvSpPr>
        <p:spPr bwMode="auto"/>
        <p:txBody>
          <a:bodyPr/>
          <a:lstStyle/>
          <a:p>
            <a:pPr>
              <a:defRPr/>
            </a:pPr>
            <a:r>
              <a:rPr lang="de-CH"/>
              <a:t>06.11.23</a:t>
            </a:r>
            <a:endParaRPr lang="en-US"/>
          </a:p>
        </p:txBody>
      </p:sp>
      <p:sp>
        <p:nvSpPr>
          <p:cNvPr id="7" name="Footer Placeholder 11"/>
          <p:cNvSpPr>
            <a:spLocks noGrp="1"/>
          </p:cNvSpPr>
          <p:nvPr>
            <p:ph type="ftr" sz="quarter" idx="11"/>
          </p:nvPr>
        </p:nvSpPr>
        <p:spPr bwMode="auto"/>
        <p:txBody>
          <a:bodyPr/>
          <a:lstStyle/>
          <a:p>
            <a:pPr>
              <a:defRPr/>
            </a:pPr>
            <a:r>
              <a:rPr lang="en-US"/>
              <a:t>SY-STI-RBS Section meeting</a:t>
            </a:r>
          </a:p>
        </p:txBody>
      </p:sp>
      <p:sp>
        <p:nvSpPr>
          <p:cNvPr id="8" name="Slide Number Placeholder 12"/>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68337977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PhAnim="0" preserve="1" userDrawn="1">
  <p:cSld name="2 Conten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lstStyle/>
          <a:p>
            <a:pPr>
              <a:defRPr/>
            </a:pPr>
            <a:r>
              <a:rPr lang="en-US"/>
              <a:t>Click to edit Master title style</a:t>
            </a:r>
            <a:endParaRPr/>
          </a:p>
        </p:txBody>
      </p:sp>
      <p:sp>
        <p:nvSpPr>
          <p:cNvPr id="5" name="Content Placeholder 2"/>
          <p:cNvSpPr>
            <a:spLocks noGrp="1"/>
          </p:cNvSpPr>
          <p:nvPr>
            <p:ph sz="half" idx="1"/>
          </p:nvPr>
        </p:nvSpPr>
        <p:spPr bwMode="auto">
          <a:xfrm>
            <a:off x="407987" y="1592264"/>
            <a:ext cx="5616575" cy="4608512"/>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Content Placeholder 3"/>
          <p:cNvSpPr>
            <a:spLocks noGrp="1"/>
          </p:cNvSpPr>
          <p:nvPr>
            <p:ph sz="half" idx="2"/>
          </p:nvPr>
        </p:nvSpPr>
        <p:spPr bwMode="auto">
          <a:xfrm>
            <a:off x="6172199" y="1592264"/>
            <a:ext cx="5611813" cy="4608511"/>
          </a:xfrm>
        </p:spPr>
        <p:txBody>
          <a:body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Date Placeholder 7"/>
          <p:cNvSpPr>
            <a:spLocks noGrp="1"/>
          </p:cNvSpPr>
          <p:nvPr>
            <p:ph type="dt" sz="half" idx="10"/>
          </p:nvPr>
        </p:nvSpPr>
        <p:spPr bwMode="auto"/>
        <p:txBody>
          <a:bodyPr/>
          <a:lstStyle/>
          <a:p>
            <a:pPr>
              <a:defRPr/>
            </a:pPr>
            <a:r>
              <a:rPr lang="de-CH"/>
              <a:t>06.11.23</a:t>
            </a:r>
            <a:endParaRPr lang="en-US"/>
          </a:p>
        </p:txBody>
      </p:sp>
      <p:sp>
        <p:nvSpPr>
          <p:cNvPr id="8" name="Footer Placeholder 8"/>
          <p:cNvSpPr>
            <a:spLocks noGrp="1"/>
          </p:cNvSpPr>
          <p:nvPr>
            <p:ph type="ftr" sz="quarter" idx="11"/>
          </p:nvPr>
        </p:nvSpPr>
        <p:spPr bwMode="auto"/>
        <p:txBody>
          <a:bodyPr/>
          <a:lstStyle/>
          <a:p>
            <a:pPr>
              <a:defRPr/>
            </a:pPr>
            <a:r>
              <a:rPr lang="en-US"/>
              <a:t>SY-STI-RBS Section meeting</a:t>
            </a:r>
          </a:p>
        </p:txBody>
      </p:sp>
      <p:sp>
        <p:nvSpPr>
          <p:cNvPr id="9" name="Slide Number Placeholder 9"/>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185589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3904FB-9658-01AF-7852-27A3FA5FAF95}"/>
              </a:ext>
            </a:extLst>
          </p:cNvPr>
          <p:cNvSpPr>
            <a:spLocks noGrp="1"/>
          </p:cNvSpPr>
          <p:nvPr>
            <p:ph type="title"/>
          </p:nvPr>
        </p:nvSpPr>
        <p:spPr/>
        <p:txBody>
          <a:bodyPr/>
          <a:lstStyle/>
          <a:p>
            <a:r>
              <a:rPr lang="en-GB"/>
              <a:t>Click to edit Master title style</a:t>
            </a:r>
            <a:endParaRPr lang="en-FR"/>
          </a:p>
        </p:txBody>
      </p:sp>
      <p:sp>
        <p:nvSpPr>
          <p:cNvPr id="3" name="Content Placeholder 2">
            <a:extLst>
              <a:ext uri="{FF2B5EF4-FFF2-40B4-BE49-F238E27FC236}">
                <a16:creationId xmlns:a16="http://schemas.microsoft.com/office/drawing/2014/main" id="{6802A573-C4CF-7C9F-DD71-6ADC26A2FD5C}"/>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FCA7E278-AFBE-62EC-3ABE-4640604DB7FB}"/>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5" name="Footer Placeholder 4">
            <a:extLst>
              <a:ext uri="{FF2B5EF4-FFF2-40B4-BE49-F238E27FC236}">
                <a16:creationId xmlns:a16="http://schemas.microsoft.com/office/drawing/2014/main" id="{791D6A59-EE4C-EA19-0281-CA05FC8907A6}"/>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00D21D5D-B1B2-BE0B-AFE4-AF1B29407DD6}"/>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266063125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PhAnim="0" preserve="1" userDrawn="1">
  <p:cSld name="Subtitle and Comparison">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Content Placeholder 3"/>
          <p:cNvSpPr>
            <a:spLocks noGrp="1"/>
          </p:cNvSpPr>
          <p:nvPr>
            <p:ph sz="half" idx="2"/>
          </p:nvPr>
        </p:nvSpPr>
        <p:spPr bwMode="auto">
          <a:xfrm>
            <a:off x="407987" y="2427287"/>
            <a:ext cx="5616575"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7"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8" name="Content Placeholder 5"/>
          <p:cNvSpPr>
            <a:spLocks noGrp="1"/>
          </p:cNvSpPr>
          <p:nvPr>
            <p:ph sz="quarter" idx="4"/>
          </p:nvPr>
        </p:nvSpPr>
        <p:spPr bwMode="auto">
          <a:xfrm>
            <a:off x="6172200" y="2427287"/>
            <a:ext cx="5611813" cy="3762376"/>
          </a:xfrm>
        </p:spPr>
        <p:txBody>
          <a:bodyPr/>
          <a:lstStyle>
            <a:lvl1pPr marL="324000" indent="-324000">
              <a:buFont typeface="Arial"/>
              <a:buChar char="•"/>
              <a:defRPr/>
            </a:lvl1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9" name="Date Placeholder 9"/>
          <p:cNvSpPr>
            <a:spLocks noGrp="1"/>
          </p:cNvSpPr>
          <p:nvPr>
            <p:ph type="dt" sz="half" idx="10"/>
          </p:nvPr>
        </p:nvSpPr>
        <p:spPr bwMode="auto"/>
        <p:txBody>
          <a:bodyPr/>
          <a:lstStyle/>
          <a:p>
            <a:pPr>
              <a:defRPr/>
            </a:pPr>
            <a:r>
              <a:rPr lang="de-CH"/>
              <a:t>06.11.23</a:t>
            </a:r>
            <a:endParaRPr lang="en-US"/>
          </a:p>
        </p:txBody>
      </p:sp>
      <p:sp>
        <p:nvSpPr>
          <p:cNvPr id="10" name="Footer Placeholder 10"/>
          <p:cNvSpPr>
            <a:spLocks noGrp="1"/>
          </p:cNvSpPr>
          <p:nvPr>
            <p:ph type="ftr" sz="quarter" idx="11"/>
          </p:nvPr>
        </p:nvSpPr>
        <p:spPr bwMode="auto"/>
        <p:txBody>
          <a:bodyPr/>
          <a:lstStyle/>
          <a:p>
            <a:pPr>
              <a:defRPr/>
            </a:pPr>
            <a:r>
              <a:rPr lang="en-US"/>
              <a:t>SY-STI-RBS Section meeting</a:t>
            </a:r>
          </a:p>
        </p:txBody>
      </p:sp>
      <p:sp>
        <p:nvSpPr>
          <p:cNvPr id="11" name="Slide Number Placeholder 11"/>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3867473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PhAnim="0" preserve="1" userDrawn="1">
  <p:cSld name="Text and Picture">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561657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Picture Placeholder 8"/>
          <p:cNvSpPr>
            <a:spLocks noGrp="1"/>
          </p:cNvSpPr>
          <p:nvPr>
            <p:ph type="pic" sz="quarter" idx="13" hasCustomPrompt="1"/>
          </p:nvPr>
        </p:nvSpPr>
        <p:spPr bwMode="auto">
          <a:xfrm>
            <a:off x="6167438" y="0"/>
            <a:ext cx="6024562" cy="6317986"/>
          </a:xfrm>
          <a:prstGeom prst="rect">
            <a:avLst/>
          </a:prstGeom>
          <a:noFill/>
        </p:spPr>
        <p:txBody>
          <a:bodyPr anchor="ctr"/>
          <a:lstStyle>
            <a:lvl1pPr algn="ctr">
              <a:defRPr/>
            </a:lvl1pPr>
          </a:lstStyle>
          <a:p>
            <a:pPr>
              <a:defRPr/>
            </a:pPr>
            <a:r>
              <a:rPr lang="en-US"/>
              <a:t>Drag and Drop picture</a:t>
            </a:r>
            <a:endParaRPr/>
          </a:p>
        </p:txBody>
      </p:sp>
      <p:sp>
        <p:nvSpPr>
          <p:cNvPr id="7" name="Date Placeholder 3"/>
          <p:cNvSpPr>
            <a:spLocks noGrp="1"/>
          </p:cNvSpPr>
          <p:nvPr>
            <p:ph type="dt" sz="half" idx="14"/>
          </p:nvPr>
        </p:nvSpPr>
        <p:spPr bwMode="auto"/>
        <p:txBody>
          <a:bodyPr/>
          <a:lstStyle/>
          <a:p>
            <a:pPr>
              <a:defRPr/>
            </a:pPr>
            <a:r>
              <a:rPr lang="de-CH"/>
              <a:t>06.11.23</a:t>
            </a:r>
            <a:endParaRPr lang="en-US"/>
          </a:p>
        </p:txBody>
      </p:sp>
      <p:sp>
        <p:nvSpPr>
          <p:cNvPr id="8" name="Footer Placeholder 7"/>
          <p:cNvSpPr>
            <a:spLocks noGrp="1"/>
          </p:cNvSpPr>
          <p:nvPr>
            <p:ph type="ftr" sz="quarter" idx="15"/>
          </p:nvPr>
        </p:nvSpPr>
        <p:spPr bwMode="auto"/>
        <p:txBody>
          <a:bodyPr/>
          <a:lstStyle/>
          <a:p>
            <a:pPr>
              <a:defRPr/>
            </a:pPr>
            <a:r>
              <a:rPr lang="en-US"/>
              <a:t>SY-STI-RBS Section meeting</a:t>
            </a:r>
          </a:p>
        </p:txBody>
      </p:sp>
      <p:sp>
        <p:nvSpPr>
          <p:cNvPr id="9"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17020581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PhAnim="0" preserve="1" userDrawn="1">
  <p:cSld name="Text and 2 Pictures horizontal">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5616575" cy="4608512"/>
          </a:xfrm>
        </p:spPr>
        <p:txBody>
          <a:bodyPr/>
          <a:lstStyle>
            <a:lvl1pPr>
              <a:defRPr>
                <a:solidFill>
                  <a:schemeClr val="tx2">
                    <a:lumMod val="50000"/>
                  </a:schemeClr>
                </a:solidFill>
              </a:defRPr>
            </a:lvl1pPr>
            <a:lvl2pPr>
              <a:lnSpc>
                <a:spcPct val="10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de-CH"/>
              <a:t>06.11.23</a:t>
            </a:r>
            <a:endParaRPr lang="en-US"/>
          </a:p>
        </p:txBody>
      </p:sp>
      <p:sp>
        <p:nvSpPr>
          <p:cNvPr id="7" name="Footer Placeholder 7"/>
          <p:cNvSpPr>
            <a:spLocks noGrp="1"/>
          </p:cNvSpPr>
          <p:nvPr>
            <p:ph type="ftr" sz="quarter" idx="15"/>
          </p:nvPr>
        </p:nvSpPr>
        <p:spPr bwMode="auto"/>
        <p:txBody>
          <a:bodyPr/>
          <a:lstStyle/>
          <a:p>
            <a:pPr>
              <a:defRPr/>
            </a:pPr>
            <a:r>
              <a:rPr lang="en-US"/>
              <a:t>SY-STI-RBS Section meeting</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6167438" y="1592263"/>
            <a:ext cx="5616575" cy="2232025"/>
          </a:xfrm>
          <a:prstGeom prst="rect">
            <a:avLst/>
          </a:prstGeom>
          <a:no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6167438" y="3969703"/>
            <a:ext cx="5616575" cy="2232025"/>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34231141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PhAnim="0" preserve="1" userDrawn="1">
  <p:cSld name="Text and 4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9" y="373593"/>
            <a:ext cx="11376024" cy="1065742"/>
          </a:xfrm>
        </p:spPr>
        <p:txBody>
          <a:bodyPr/>
          <a:lstStyle/>
          <a:p>
            <a:pPr>
              <a:defRPr/>
            </a:pPr>
            <a:r>
              <a:rPr lang="en-US"/>
              <a:t>Click to edit Master title style</a:t>
            </a:r>
          </a:p>
        </p:txBody>
      </p:sp>
      <p:sp>
        <p:nvSpPr>
          <p:cNvPr id="5" name="Content Placeholder 2"/>
          <p:cNvSpPr>
            <a:spLocks noGrp="1"/>
          </p:cNvSpPr>
          <p:nvPr>
            <p:ph sz="half" idx="1"/>
          </p:nvPr>
        </p:nvSpPr>
        <p:spPr bwMode="auto">
          <a:xfrm>
            <a:off x="407987" y="1598658"/>
            <a:ext cx="3708401" cy="4608512"/>
          </a:xfrm>
        </p:spPr>
        <p:txBody>
          <a:bodyPr/>
          <a:lstStyle>
            <a:lvl1pPr>
              <a:defRPr>
                <a:solidFill>
                  <a:schemeClr val="tx2">
                    <a:lumMod val="50000"/>
                  </a:schemeClr>
                </a:solidFill>
              </a:defRPr>
            </a:lvl1pPr>
            <a:lvl2pPr>
              <a:lnSpc>
                <a:spcPct val="120000"/>
              </a:lnSpc>
              <a:defRPr/>
            </a:lvl2pPr>
          </a:lstStyle>
          <a:p>
            <a:pPr lvl="0">
              <a:defRPr/>
            </a:pPr>
            <a:r>
              <a:rPr lang="en-US"/>
              <a:t>Click to edit Master text styles</a:t>
            </a:r>
          </a:p>
          <a:p>
            <a:pPr lvl="1">
              <a:defRPr/>
            </a:pPr>
            <a:r>
              <a:rPr lang="en-US"/>
              <a:t>Second level</a:t>
            </a:r>
          </a:p>
          <a:p>
            <a:pPr lvl="2">
              <a:defRPr/>
            </a:pPr>
            <a:r>
              <a:rPr lang="en-US"/>
              <a:t>Third level</a:t>
            </a:r>
          </a:p>
          <a:p>
            <a:pPr lvl="3">
              <a:defRPr/>
            </a:pPr>
            <a:r>
              <a:rPr lang="en-US"/>
              <a:t>Fourth level</a:t>
            </a:r>
          </a:p>
        </p:txBody>
      </p:sp>
      <p:sp>
        <p:nvSpPr>
          <p:cNvPr id="6" name="Date Placeholder 3"/>
          <p:cNvSpPr>
            <a:spLocks noGrp="1"/>
          </p:cNvSpPr>
          <p:nvPr>
            <p:ph type="dt" sz="half" idx="14"/>
          </p:nvPr>
        </p:nvSpPr>
        <p:spPr bwMode="auto"/>
        <p:txBody>
          <a:bodyPr/>
          <a:lstStyle/>
          <a:p>
            <a:pPr>
              <a:defRPr/>
            </a:pPr>
            <a:r>
              <a:rPr lang="de-CH"/>
              <a:t>06.11.23</a:t>
            </a:r>
            <a:endParaRPr lang="en-US"/>
          </a:p>
        </p:txBody>
      </p:sp>
      <p:sp>
        <p:nvSpPr>
          <p:cNvPr id="7" name="Footer Placeholder 7"/>
          <p:cNvSpPr>
            <a:spLocks noGrp="1"/>
          </p:cNvSpPr>
          <p:nvPr>
            <p:ph type="ftr" sz="quarter" idx="15"/>
          </p:nvPr>
        </p:nvSpPr>
        <p:spPr bwMode="auto"/>
        <p:txBody>
          <a:bodyPr/>
          <a:lstStyle/>
          <a:p>
            <a:pPr>
              <a:defRPr/>
            </a:pPr>
            <a:r>
              <a:rPr lang="en-US"/>
              <a:t>SY-STI-RBS Section meeting</a:t>
            </a:r>
          </a:p>
        </p:txBody>
      </p:sp>
      <p:sp>
        <p:nvSpPr>
          <p:cNvPr id="8" name="Slide Number Placeholder 9"/>
          <p:cNvSpPr>
            <a:spLocks noGrp="1"/>
          </p:cNvSpPr>
          <p:nvPr>
            <p:ph type="sldNum" sz="quarter" idx="16"/>
          </p:nvPr>
        </p:nvSpPr>
        <p:spPr bwMode="auto"/>
        <p:txBody>
          <a:bodyPr/>
          <a:lstStyle/>
          <a:p>
            <a:pPr>
              <a:defRPr/>
            </a:pPr>
            <a:fld id="{36B5EA5A-BC32-A742-B11B-8E7414D5B535}" type="slidenum">
              <a:rPr lang="en-US"/>
              <a:t>‹#›</a:t>
            </a:fld>
            <a:endParaRPr lang="en-US"/>
          </a:p>
        </p:txBody>
      </p:sp>
      <p:sp>
        <p:nvSpPr>
          <p:cNvPr id="9" name="Picture Placeholder 5"/>
          <p:cNvSpPr>
            <a:spLocks noGrp="1"/>
          </p:cNvSpPr>
          <p:nvPr>
            <p:ph type="pic" sz="quarter" idx="13" hasCustomPrompt="1"/>
          </p:nvPr>
        </p:nvSpPr>
        <p:spPr bwMode="auto">
          <a:xfrm>
            <a:off x="8075613" y="1592263"/>
            <a:ext cx="3708400" cy="2232025"/>
          </a:xfrm>
          <a:prstGeom prst="rect">
            <a:avLst/>
          </a:prstGeom>
          <a:noFill/>
        </p:spPr>
        <p:txBody>
          <a:bodyPr anchor="ctr"/>
          <a:lstStyle>
            <a:lvl1pPr algn="ctr">
              <a:defRPr/>
            </a:lvl1pPr>
          </a:lstStyle>
          <a:p>
            <a:pPr>
              <a:defRPr/>
            </a:pPr>
            <a:r>
              <a:rPr lang="en-US"/>
              <a:t>Drag and drop picture</a:t>
            </a:r>
            <a:endParaRPr/>
          </a:p>
        </p:txBody>
      </p:sp>
      <p:sp>
        <p:nvSpPr>
          <p:cNvPr id="10" name="Picture Placeholder 5"/>
          <p:cNvSpPr>
            <a:spLocks noGrp="1"/>
          </p:cNvSpPr>
          <p:nvPr>
            <p:ph type="pic" sz="quarter" idx="17" hasCustomPrompt="1"/>
          </p:nvPr>
        </p:nvSpPr>
        <p:spPr bwMode="auto">
          <a:xfrm>
            <a:off x="8124681" y="3969703"/>
            <a:ext cx="3659332" cy="2232025"/>
          </a:xfrm>
          <a:prstGeom prst="rect">
            <a:avLst/>
          </a:prstGeom>
          <a:noFill/>
        </p:spPr>
        <p:txBody>
          <a:bodyPr anchor="ctr"/>
          <a:lstStyle>
            <a:lvl1pPr algn="ctr">
              <a:defRPr/>
            </a:lvl1pPr>
          </a:lstStyle>
          <a:p>
            <a:pPr>
              <a:defRPr/>
            </a:pPr>
            <a:r>
              <a:rPr lang="en-US"/>
              <a:t>Drag and drop picture</a:t>
            </a:r>
            <a:endParaRPr/>
          </a:p>
        </p:txBody>
      </p:sp>
      <p:sp>
        <p:nvSpPr>
          <p:cNvPr id="11" name="Picture Placeholder 5"/>
          <p:cNvSpPr>
            <a:spLocks noGrp="1"/>
          </p:cNvSpPr>
          <p:nvPr>
            <p:ph type="pic" sz="quarter" idx="18" hasCustomPrompt="1"/>
          </p:nvPr>
        </p:nvSpPr>
        <p:spPr bwMode="auto">
          <a:xfrm>
            <a:off x="4259263" y="1592263"/>
            <a:ext cx="3659332" cy="2232025"/>
          </a:xfrm>
          <a:prstGeom prst="rect">
            <a:avLst/>
          </a:prstGeom>
          <a:noFill/>
        </p:spPr>
        <p:txBody>
          <a:bodyPr anchor="ctr"/>
          <a:lstStyle>
            <a:lvl1pPr algn="ctr">
              <a:defRPr/>
            </a:lvl1pPr>
          </a:lstStyle>
          <a:p>
            <a:pPr>
              <a:defRPr/>
            </a:pPr>
            <a:r>
              <a:rPr lang="en-US" dirty="0"/>
              <a:t>Drag and drop picture</a:t>
            </a:r>
            <a:endParaRPr dirty="0"/>
          </a:p>
        </p:txBody>
      </p:sp>
      <p:sp>
        <p:nvSpPr>
          <p:cNvPr id="12" name="Picture Placeholder 5"/>
          <p:cNvSpPr>
            <a:spLocks noGrp="1"/>
          </p:cNvSpPr>
          <p:nvPr>
            <p:ph type="pic" sz="quarter" idx="19" hasCustomPrompt="1"/>
          </p:nvPr>
        </p:nvSpPr>
        <p:spPr bwMode="auto">
          <a:xfrm>
            <a:off x="4259263" y="3978015"/>
            <a:ext cx="3659332" cy="2232025"/>
          </a:xfrm>
          <a:prstGeom prst="rect">
            <a:avLst/>
          </a:prstGeom>
          <a:noFill/>
        </p:spPr>
        <p:txBody>
          <a:bodyPr anchor="ctr"/>
          <a:lstStyle>
            <a:lvl1pPr algn="ctr">
              <a:defRPr/>
            </a:lvl1pPr>
          </a:lstStyle>
          <a:p>
            <a:pPr>
              <a:defRPr/>
            </a:pPr>
            <a:r>
              <a:rPr lang="en-US"/>
              <a:t>Drag and drop picture</a:t>
            </a:r>
            <a:endParaRPr/>
          </a:p>
        </p:txBody>
      </p:sp>
    </p:spTree>
    <p:extLst>
      <p:ext uri="{BB962C8B-B14F-4D97-AF65-F5344CB8AC3E}">
        <p14:creationId xmlns:p14="http://schemas.microsoft.com/office/powerpoint/2010/main" val="101363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preserve="1" userDrawn="1">
  <p:cSld name="Subtitles and 2 Pictures ">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8" y="2420938"/>
            <a:ext cx="5616575" cy="3779837"/>
          </a:xfrm>
          <a:prstGeom prst="rect">
            <a:avLst/>
          </a:prstGeom>
          <a:noFill/>
        </p:spPr>
        <p:txBody>
          <a:bodyPr anchor="ctr"/>
          <a:lstStyle>
            <a:lvl1pPr algn="ctr">
              <a:defRPr/>
            </a:lvl1pPr>
          </a:lstStyle>
          <a:p>
            <a:pPr>
              <a:defRPr/>
            </a:pPr>
            <a:r>
              <a:rPr lang="en-US"/>
              <a:t>Drag and Drop picture</a:t>
            </a:r>
            <a:endParaRPr/>
          </a:p>
        </p:txBody>
      </p:sp>
      <p:sp>
        <p:nvSpPr>
          <p:cNvPr id="8" name="Date Placeholder 3"/>
          <p:cNvSpPr>
            <a:spLocks noGrp="1"/>
          </p:cNvSpPr>
          <p:nvPr>
            <p:ph type="dt" sz="half" idx="15"/>
          </p:nvPr>
        </p:nvSpPr>
        <p:spPr bwMode="auto"/>
        <p:txBody>
          <a:bodyPr/>
          <a:lstStyle/>
          <a:p>
            <a:pPr>
              <a:defRPr/>
            </a:pPr>
            <a:r>
              <a:rPr lang="de-CH"/>
              <a:t>06.11.23</a:t>
            </a:r>
            <a:endParaRPr lang="en-US"/>
          </a:p>
        </p:txBody>
      </p:sp>
      <p:sp>
        <p:nvSpPr>
          <p:cNvPr id="9" name="Footer Placeholder 5"/>
          <p:cNvSpPr>
            <a:spLocks noGrp="1"/>
          </p:cNvSpPr>
          <p:nvPr>
            <p:ph type="ftr" sz="quarter" idx="16"/>
          </p:nvPr>
        </p:nvSpPr>
        <p:spPr bwMode="auto"/>
        <p:txBody>
          <a:bodyPr/>
          <a:lstStyle/>
          <a:p>
            <a:pPr>
              <a:defRPr/>
            </a:pPr>
            <a:r>
              <a:rPr lang="en-US"/>
              <a:t>SY-STI-RBS Section meeting</a:t>
            </a:r>
          </a:p>
        </p:txBody>
      </p:sp>
      <p:sp>
        <p:nvSpPr>
          <p:cNvPr id="10" name="Slide Number Placeholder 9"/>
          <p:cNvSpPr>
            <a:spLocks noGrp="1"/>
          </p:cNvSpPr>
          <p:nvPr>
            <p:ph type="sldNum" sz="quarter" idx="17"/>
          </p:nvPr>
        </p:nvSpPr>
        <p:spPr bwMode="auto"/>
        <p:txBody>
          <a:bodyPr/>
          <a:lstStyle/>
          <a:p>
            <a:pPr>
              <a:defRPr/>
            </a:pPr>
            <a:fld id="{36B5EA5A-BC32-A742-B11B-8E7414D5B535}" type="slidenum">
              <a:rPr lang="en-US"/>
              <a:t>‹#›</a:t>
            </a:fld>
            <a:endParaRPr lang="en-US"/>
          </a:p>
        </p:txBody>
      </p:sp>
      <p:sp>
        <p:nvSpPr>
          <p:cNvPr id="11" name="Picture Placeholder 7"/>
          <p:cNvSpPr>
            <a:spLocks noGrp="1"/>
          </p:cNvSpPr>
          <p:nvPr>
            <p:ph type="pic" sz="quarter" idx="18" hasCustomPrompt="1"/>
          </p:nvPr>
        </p:nvSpPr>
        <p:spPr bwMode="auto">
          <a:xfrm>
            <a:off x="6172200" y="2420938"/>
            <a:ext cx="5616575" cy="3779837"/>
          </a:xfrm>
          <a:prstGeom prst="rect">
            <a:avLst/>
          </a:prstGeom>
          <a:noFill/>
        </p:spPr>
        <p:txBody>
          <a:bodyPr anchor="ctr" anchorCtr="0"/>
          <a:lstStyle>
            <a:lvl1pPr algn="ctr">
              <a:defRPr/>
            </a:lvl1pPr>
          </a:lstStyle>
          <a:p>
            <a:pPr>
              <a:defRPr/>
            </a:pPr>
            <a:r>
              <a:rPr lang="en-GB"/>
              <a:t>Drag and Drop picture</a:t>
            </a:r>
            <a:endParaRPr/>
          </a:p>
        </p:txBody>
      </p:sp>
    </p:spTree>
    <p:extLst>
      <p:ext uri="{BB962C8B-B14F-4D97-AF65-F5344CB8AC3E}">
        <p14:creationId xmlns:p14="http://schemas.microsoft.com/office/powerpoint/2010/main" val="20479408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PhAnim="0" preserve="1" userDrawn="1">
  <p:cSld name="Subtitle and 3 Picture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Text Placeholder 2"/>
          <p:cNvSpPr>
            <a:spLocks noGrp="1"/>
          </p:cNvSpPr>
          <p:nvPr>
            <p:ph type="body" idx="1"/>
          </p:nvPr>
        </p:nvSpPr>
        <p:spPr bwMode="auto">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6" name="Text Placeholder 4"/>
          <p:cNvSpPr>
            <a:spLocks noGrp="1"/>
          </p:cNvSpPr>
          <p:nvPr>
            <p:ph type="body" sz="quarter" idx="3"/>
          </p:nvPr>
        </p:nvSpPr>
        <p:spPr bwMode="auto">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7" name="Picture Placeholder 10"/>
          <p:cNvSpPr>
            <a:spLocks noGrp="1"/>
          </p:cNvSpPr>
          <p:nvPr>
            <p:ph type="pic" sz="quarter" idx="13" hasCustomPrompt="1"/>
          </p:nvPr>
        </p:nvSpPr>
        <p:spPr bwMode="auto">
          <a:xfrm>
            <a:off x="407989" y="2420938"/>
            <a:ext cx="3708400" cy="3779837"/>
          </a:xfrm>
          <a:prstGeom prst="rect">
            <a:avLst/>
          </a:prstGeom>
          <a:noFill/>
        </p:spPr>
        <p:txBody>
          <a:bodyPr anchor="ctr"/>
          <a:lstStyle>
            <a:lvl1pPr algn="ctr">
              <a:defRPr/>
            </a:lvl1pPr>
          </a:lstStyle>
          <a:p>
            <a:pPr>
              <a:defRPr/>
            </a:pPr>
            <a:r>
              <a:rPr lang="en-US"/>
              <a:t>Drag and Drop picture</a:t>
            </a:r>
            <a:endParaRPr/>
          </a:p>
        </p:txBody>
      </p:sp>
      <p:sp>
        <p:nvSpPr>
          <p:cNvPr id="8" name="Picture Placeholder 12"/>
          <p:cNvSpPr>
            <a:spLocks noGrp="1"/>
          </p:cNvSpPr>
          <p:nvPr>
            <p:ph type="pic" sz="quarter" idx="14" hasCustomPrompt="1"/>
          </p:nvPr>
        </p:nvSpPr>
        <p:spPr bwMode="auto">
          <a:xfrm>
            <a:off x="8075613" y="2416175"/>
            <a:ext cx="3713187" cy="3779837"/>
          </a:xfrm>
          <a:prstGeom prst="rect">
            <a:avLst/>
          </a:prstGeom>
          <a:noFill/>
        </p:spPr>
        <p:txBody>
          <a:bodyPr anchor="ctr"/>
          <a:lstStyle>
            <a:lvl1pPr marL="0" marR="0" indent="0" algn="ctr" defTabSz="914400">
              <a:lnSpc>
                <a:spcPct val="90000"/>
              </a:lnSpc>
              <a:spcBef>
                <a:spcPts val="1000"/>
              </a:spcBef>
              <a:spcAft>
                <a:spcPts val="0"/>
              </a:spcAft>
              <a:buClrTx/>
              <a:buSzTx/>
              <a:buFont typeface="Arial"/>
              <a:buNone/>
              <a:defRPr b="1"/>
            </a:lvl1pPr>
          </a:lstStyle>
          <a:p>
            <a:pPr>
              <a:defRPr/>
            </a:pPr>
            <a:r>
              <a:rPr lang="en-US"/>
              <a:t>Drag and Drop picture</a:t>
            </a:r>
          </a:p>
        </p:txBody>
      </p:sp>
      <p:sp>
        <p:nvSpPr>
          <p:cNvPr id="9" name="Text Placeholder 2"/>
          <p:cNvSpPr>
            <a:spLocks noGrp="1"/>
          </p:cNvSpPr>
          <p:nvPr>
            <p:ph type="body" idx="15"/>
          </p:nvPr>
        </p:nvSpPr>
        <p:spPr bwMode="auto">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defRPr/>
            </a:pPr>
            <a:r>
              <a:rPr lang="en-US"/>
              <a:t>Click to edit Master text styles</a:t>
            </a:r>
          </a:p>
        </p:txBody>
      </p:sp>
      <p:sp>
        <p:nvSpPr>
          <p:cNvPr id="10" name="Picture Placeholder 10"/>
          <p:cNvSpPr>
            <a:spLocks noGrp="1"/>
          </p:cNvSpPr>
          <p:nvPr>
            <p:ph type="pic" sz="quarter" idx="16" hasCustomPrompt="1"/>
          </p:nvPr>
        </p:nvSpPr>
        <p:spPr bwMode="auto">
          <a:xfrm>
            <a:off x="4253848" y="2429902"/>
            <a:ext cx="3708400" cy="3779837"/>
          </a:xfrm>
          <a:prstGeom prst="rect">
            <a:avLst/>
          </a:prstGeom>
          <a:noFill/>
        </p:spPr>
        <p:txBody>
          <a:bodyPr anchor="ctr"/>
          <a:lstStyle>
            <a:lvl1pPr algn="ctr">
              <a:defRPr/>
            </a:lvl1pPr>
          </a:lstStyle>
          <a:p>
            <a:pPr>
              <a:defRPr/>
            </a:pPr>
            <a:r>
              <a:rPr lang="en-US"/>
              <a:t>Drag and Drop picture</a:t>
            </a:r>
            <a:endParaRPr/>
          </a:p>
        </p:txBody>
      </p:sp>
      <p:sp>
        <p:nvSpPr>
          <p:cNvPr id="11" name="Date Placeholder 3"/>
          <p:cNvSpPr>
            <a:spLocks noGrp="1"/>
          </p:cNvSpPr>
          <p:nvPr>
            <p:ph type="dt" sz="half" idx="17"/>
          </p:nvPr>
        </p:nvSpPr>
        <p:spPr bwMode="auto"/>
        <p:txBody>
          <a:bodyPr/>
          <a:lstStyle/>
          <a:p>
            <a:pPr>
              <a:defRPr/>
            </a:pPr>
            <a:r>
              <a:rPr lang="de-CH"/>
              <a:t>06.11.23</a:t>
            </a:r>
            <a:endParaRPr lang="en-US"/>
          </a:p>
        </p:txBody>
      </p:sp>
      <p:sp>
        <p:nvSpPr>
          <p:cNvPr id="12" name="Footer Placeholder 5"/>
          <p:cNvSpPr>
            <a:spLocks noGrp="1"/>
          </p:cNvSpPr>
          <p:nvPr>
            <p:ph type="ftr" sz="quarter" idx="18"/>
          </p:nvPr>
        </p:nvSpPr>
        <p:spPr bwMode="auto"/>
        <p:txBody>
          <a:bodyPr/>
          <a:lstStyle/>
          <a:p>
            <a:pPr>
              <a:defRPr/>
            </a:pPr>
            <a:r>
              <a:rPr lang="en-US"/>
              <a:t>SY-STI-RBS Section meeting</a:t>
            </a:r>
          </a:p>
        </p:txBody>
      </p:sp>
      <p:sp>
        <p:nvSpPr>
          <p:cNvPr id="13" name="Slide Number Placeholder 13"/>
          <p:cNvSpPr>
            <a:spLocks noGrp="1"/>
          </p:cNvSpPr>
          <p:nvPr>
            <p:ph type="sldNum" sz="quarter" idx="19"/>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41632330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PhAnim="0" preserve="1" userDrawn="1">
  <p:cSld name="Picture Horizontal and texts">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8" y="365125"/>
            <a:ext cx="11380812" cy="1084263"/>
          </a:xfrm>
        </p:spPr>
        <p:txBody>
          <a:bodyPr/>
          <a:lstStyle/>
          <a:p>
            <a:pPr>
              <a:defRPr/>
            </a:pPr>
            <a:r>
              <a:rPr lang="en-US"/>
              <a:t>Click to edit Master title style</a:t>
            </a:r>
          </a:p>
        </p:txBody>
      </p:sp>
      <p:sp>
        <p:nvSpPr>
          <p:cNvPr id="5" name="Picture Placeholder 10"/>
          <p:cNvSpPr>
            <a:spLocks noGrp="1"/>
          </p:cNvSpPr>
          <p:nvPr>
            <p:ph type="pic" sz="quarter" idx="13" hasCustomPrompt="1"/>
          </p:nvPr>
        </p:nvSpPr>
        <p:spPr bwMode="auto">
          <a:xfrm>
            <a:off x="412776" y="1592263"/>
            <a:ext cx="11376024" cy="2563906"/>
          </a:xfrm>
          <a:prstGeom prst="rect">
            <a:avLst/>
          </a:prstGeom>
          <a:noFill/>
        </p:spPr>
        <p:txBody>
          <a:bodyPr anchor="ctr"/>
          <a:lstStyle>
            <a:lvl1pPr algn="ctr">
              <a:defRPr/>
            </a:lvl1pPr>
          </a:lstStyle>
          <a:p>
            <a:pPr>
              <a:defRPr/>
            </a:pPr>
            <a:r>
              <a:rPr lang="en-US"/>
              <a:t>Drag and Drop picture</a:t>
            </a:r>
            <a:endParaRPr/>
          </a:p>
        </p:txBody>
      </p:sp>
      <p:sp>
        <p:nvSpPr>
          <p:cNvPr id="6" name="Text Placeholder 5"/>
          <p:cNvSpPr>
            <a:spLocks noGrp="1"/>
          </p:cNvSpPr>
          <p:nvPr>
            <p:ph type="body" sz="quarter" idx="14"/>
          </p:nvPr>
        </p:nvSpPr>
        <p:spPr bwMode="auto">
          <a:xfrm>
            <a:off x="407989" y="4294188"/>
            <a:ext cx="3708400"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7" name="Text Placeholder 5"/>
          <p:cNvSpPr>
            <a:spLocks noGrp="1"/>
          </p:cNvSpPr>
          <p:nvPr>
            <p:ph type="body" sz="quarter" idx="15"/>
          </p:nvPr>
        </p:nvSpPr>
        <p:spPr bwMode="auto">
          <a:xfrm>
            <a:off x="4267201" y="4294188"/>
            <a:ext cx="3665537"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
        <p:nvSpPr>
          <p:cNvPr id="8" name="Date Placeholder 2"/>
          <p:cNvSpPr>
            <a:spLocks noGrp="1"/>
          </p:cNvSpPr>
          <p:nvPr>
            <p:ph type="dt" sz="half" idx="16"/>
          </p:nvPr>
        </p:nvSpPr>
        <p:spPr bwMode="auto"/>
        <p:txBody>
          <a:bodyPr/>
          <a:lstStyle/>
          <a:p>
            <a:pPr>
              <a:defRPr/>
            </a:pPr>
            <a:r>
              <a:rPr lang="de-CH"/>
              <a:t>06.11.23</a:t>
            </a:r>
            <a:endParaRPr lang="en-US"/>
          </a:p>
        </p:txBody>
      </p:sp>
      <p:sp>
        <p:nvSpPr>
          <p:cNvPr id="9" name="Footer Placeholder 3"/>
          <p:cNvSpPr>
            <a:spLocks noGrp="1"/>
          </p:cNvSpPr>
          <p:nvPr>
            <p:ph type="ftr" sz="quarter" idx="17"/>
          </p:nvPr>
        </p:nvSpPr>
        <p:spPr bwMode="auto"/>
        <p:txBody>
          <a:bodyPr/>
          <a:lstStyle/>
          <a:p>
            <a:pPr>
              <a:defRPr/>
            </a:pPr>
            <a:r>
              <a:rPr lang="en-US"/>
              <a:t>SY-STI-RBS Section meeting</a:t>
            </a:r>
          </a:p>
        </p:txBody>
      </p:sp>
      <p:sp>
        <p:nvSpPr>
          <p:cNvPr id="10" name="Slide Number Placeholder 4"/>
          <p:cNvSpPr>
            <a:spLocks noGrp="1"/>
          </p:cNvSpPr>
          <p:nvPr>
            <p:ph type="sldNum" sz="quarter" idx="18"/>
          </p:nvPr>
        </p:nvSpPr>
        <p:spPr bwMode="auto"/>
        <p:txBody>
          <a:bodyPr/>
          <a:lstStyle/>
          <a:p>
            <a:pPr>
              <a:defRPr/>
            </a:pPr>
            <a:fld id="{36B5EA5A-BC32-A742-B11B-8E7414D5B535}" type="slidenum">
              <a:rPr lang="en-US"/>
              <a:t>‹#›</a:t>
            </a:fld>
            <a:endParaRPr lang="en-US"/>
          </a:p>
        </p:txBody>
      </p:sp>
      <p:sp>
        <p:nvSpPr>
          <p:cNvPr id="11" name="Text Placeholder 5"/>
          <p:cNvSpPr>
            <a:spLocks noGrp="1"/>
          </p:cNvSpPr>
          <p:nvPr>
            <p:ph type="body" sz="quarter" idx="19"/>
          </p:nvPr>
        </p:nvSpPr>
        <p:spPr bwMode="auto">
          <a:xfrm>
            <a:off x="8085668" y="4294188"/>
            <a:ext cx="3703132" cy="1906587"/>
          </a:xfrm>
        </p:spPr>
        <p:txBody>
          <a:bodyPr/>
          <a:lstStyle/>
          <a:p>
            <a:pPr lvl="0">
              <a:defRPr/>
            </a:pPr>
            <a:r>
              <a:rPr lang="en-US"/>
              <a:t>Click to edit Master text styles</a:t>
            </a:r>
          </a:p>
          <a:p>
            <a:pPr lvl="1">
              <a:defRPr/>
            </a:pPr>
            <a:r>
              <a:rPr lang="en-US"/>
              <a:t>Second level</a:t>
            </a:r>
          </a:p>
          <a:p>
            <a:pPr lvl="2">
              <a:defRPr/>
            </a:pPr>
            <a:r>
              <a:rPr lang="en-US"/>
              <a:t>Third level</a:t>
            </a:r>
          </a:p>
        </p:txBody>
      </p:sp>
    </p:spTree>
    <p:extLst>
      <p:ext uri="{BB962C8B-B14F-4D97-AF65-F5344CB8AC3E}">
        <p14:creationId xmlns:p14="http://schemas.microsoft.com/office/powerpoint/2010/main" val="12523049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PhAnim="0" type="secHead" preserve="1" userDrawn="1">
  <p:cSld name="Chapter Header">
    <p:spTree>
      <p:nvGrpSpPr>
        <p:cNvPr id="1" name=""/>
        <p:cNvGrpSpPr/>
        <p:nvPr/>
      </p:nvGrpSpPr>
      <p:grpSpPr bwMode="auto">
        <a:xfrm>
          <a:off x="0" y="0"/>
          <a:ext cx="0" cy="0"/>
          <a:chOff x="0" y="0"/>
          <a:chExt cx="0" cy="0"/>
        </a:xfrm>
      </p:grpSpPr>
      <p:sp>
        <p:nvSpPr>
          <p:cNvPr id="4" name="Title 1"/>
          <p:cNvSpPr>
            <a:spLocks noGrp="1"/>
          </p:cNvSpPr>
          <p:nvPr>
            <p:ph type="title"/>
          </p:nvPr>
        </p:nvSpPr>
        <p:spPr bwMode="auto">
          <a:xfrm>
            <a:off x="407987" y="1709738"/>
            <a:ext cx="11376025" cy="2852737"/>
          </a:xfrm>
        </p:spPr>
        <p:txBody>
          <a:bodyPr anchor="b"/>
          <a:lstStyle>
            <a:lvl1pPr>
              <a:defRPr sz="5000"/>
            </a:lvl1pPr>
          </a:lstStyle>
          <a:p>
            <a:pPr>
              <a:defRPr/>
            </a:pPr>
            <a:r>
              <a:rPr lang="en-US"/>
              <a:t>Click to edit Master title style</a:t>
            </a:r>
          </a:p>
        </p:txBody>
      </p:sp>
      <p:sp>
        <p:nvSpPr>
          <p:cNvPr id="5" name="Text Placeholder 2"/>
          <p:cNvSpPr>
            <a:spLocks noGrp="1"/>
          </p:cNvSpPr>
          <p:nvPr>
            <p:ph type="body" idx="1"/>
          </p:nvPr>
        </p:nvSpPr>
        <p:spPr bwMode="auto">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defRPr/>
            </a:pPr>
            <a:r>
              <a:rPr lang="en-US"/>
              <a:t>Click to edit Master text styles</a:t>
            </a:r>
          </a:p>
        </p:txBody>
      </p:sp>
      <p:sp>
        <p:nvSpPr>
          <p:cNvPr id="6" name="Date Placeholder 6"/>
          <p:cNvSpPr>
            <a:spLocks noGrp="1"/>
          </p:cNvSpPr>
          <p:nvPr>
            <p:ph type="dt" sz="half" idx="10"/>
          </p:nvPr>
        </p:nvSpPr>
        <p:spPr bwMode="auto"/>
        <p:txBody>
          <a:bodyPr/>
          <a:lstStyle/>
          <a:p>
            <a:pPr>
              <a:defRPr/>
            </a:pPr>
            <a:r>
              <a:rPr lang="de-CH"/>
              <a:t>06.11.23</a:t>
            </a:r>
            <a:endParaRPr lang="en-US"/>
          </a:p>
        </p:txBody>
      </p:sp>
      <p:sp>
        <p:nvSpPr>
          <p:cNvPr id="7" name="Footer Placeholder 7"/>
          <p:cNvSpPr>
            <a:spLocks noGrp="1"/>
          </p:cNvSpPr>
          <p:nvPr>
            <p:ph type="ftr" sz="quarter" idx="11"/>
          </p:nvPr>
        </p:nvSpPr>
        <p:spPr bwMode="auto"/>
        <p:txBody>
          <a:bodyPr/>
          <a:lstStyle/>
          <a:p>
            <a:pPr>
              <a:defRPr/>
            </a:pPr>
            <a:r>
              <a:rPr lang="en-US"/>
              <a:t>SY-STI-RBS Section meeting</a:t>
            </a:r>
          </a:p>
        </p:txBody>
      </p:sp>
      <p:sp>
        <p:nvSpPr>
          <p:cNvPr id="8" name="Slide Number Placeholder 8"/>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1167481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PhAnim="0" type="blank" preserve="1" userDrawn="1">
  <p:cSld name="1_Blank">
    <p:spTree>
      <p:nvGrpSpPr>
        <p:cNvPr id="1" name=""/>
        <p:cNvGrpSpPr/>
        <p:nvPr/>
      </p:nvGrpSpPr>
      <p:grpSpPr bwMode="auto">
        <a:xfrm>
          <a:off x="0" y="0"/>
          <a:ext cx="0" cy="0"/>
          <a:chOff x="0" y="0"/>
          <a:chExt cx="0" cy="0"/>
        </a:xfrm>
      </p:grpSpPr>
      <p:sp>
        <p:nvSpPr>
          <p:cNvPr id="4" name="Date Placeholder 4"/>
          <p:cNvSpPr>
            <a:spLocks noGrp="1"/>
          </p:cNvSpPr>
          <p:nvPr>
            <p:ph type="dt" sz="half" idx="10"/>
          </p:nvPr>
        </p:nvSpPr>
        <p:spPr bwMode="auto"/>
        <p:txBody>
          <a:bodyPr/>
          <a:lstStyle/>
          <a:p>
            <a:pPr>
              <a:defRPr/>
            </a:pPr>
            <a:r>
              <a:rPr lang="de-CH"/>
              <a:t>06.11.23</a:t>
            </a:r>
            <a:endParaRPr lang="en-US"/>
          </a:p>
        </p:txBody>
      </p:sp>
      <p:sp>
        <p:nvSpPr>
          <p:cNvPr id="5" name="Footer Placeholder 5"/>
          <p:cNvSpPr>
            <a:spLocks noGrp="1"/>
          </p:cNvSpPr>
          <p:nvPr>
            <p:ph type="ftr" sz="quarter" idx="11"/>
          </p:nvPr>
        </p:nvSpPr>
        <p:spPr bwMode="auto"/>
        <p:txBody>
          <a:bodyPr/>
          <a:lstStyle/>
          <a:p>
            <a:pPr>
              <a:defRPr/>
            </a:pPr>
            <a:r>
              <a:rPr lang="en-US"/>
              <a:t>SY-STI-RBS Section meeting</a:t>
            </a:r>
          </a:p>
        </p:txBody>
      </p:sp>
      <p:sp>
        <p:nvSpPr>
          <p:cNvPr id="6" name="Slide Number Placeholder 6"/>
          <p:cNvSpPr>
            <a:spLocks noGrp="1"/>
          </p:cNvSpPr>
          <p:nvPr>
            <p:ph type="sldNum" sz="quarter" idx="12"/>
          </p:nvPr>
        </p:nvSpPr>
        <p:spPr bwMode="auto"/>
        <p:txBody>
          <a:bodyPr/>
          <a:lstStyle/>
          <a:p>
            <a:pPr>
              <a:defRPr/>
            </a:pPr>
            <a:fld id="{36B5EA5A-BC32-A742-B11B-8E7414D5B535}" type="slidenum">
              <a:rPr lang="en-US"/>
              <a:t>‹#›</a:t>
            </a:fld>
            <a:endParaRPr lang="en-US"/>
          </a:p>
        </p:txBody>
      </p:sp>
    </p:spTree>
    <p:extLst>
      <p:ext uri="{BB962C8B-B14F-4D97-AF65-F5344CB8AC3E}">
        <p14:creationId xmlns:p14="http://schemas.microsoft.com/office/powerpoint/2010/main" val="361654042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showMasterPhAnim="0" type="blank" preserve="1" userDrawn="1">
  <p:cSld name="Last slide">
    <p:spTree>
      <p:nvGrpSpPr>
        <p:cNvPr id="1" name=""/>
        <p:cNvGrpSpPr/>
        <p:nvPr/>
      </p:nvGrpSpPr>
      <p:grpSpPr bwMode="auto">
        <a:xfrm>
          <a:off x="0" y="0"/>
          <a:ext cx="0" cy="0"/>
          <a:chOff x="0" y="0"/>
          <a:chExt cx="0" cy="0"/>
        </a:xfrm>
      </p:grpSpPr>
      <p:sp>
        <p:nvSpPr>
          <p:cNvPr id="4" name="TextBox 3"/>
          <p:cNvSpPr>
            <a:spLocks noAdjustHandles="1"/>
          </p:cNvSpPr>
          <p:nvPr userDrawn="1"/>
        </p:nvSpPr>
        <p:spPr bwMode="auto">
          <a:xfrm>
            <a:off x="407988" y="6196406"/>
            <a:ext cx="11376025" cy="369332"/>
          </a:xfrm>
          <a:prstGeom prst="rect">
            <a:avLst/>
          </a:prstGeom>
          <a:noFill/>
        </p:spPr>
        <p:txBody>
          <a:bodyPr wrap="square" rtlCol="0">
            <a:spAutoFit/>
          </a:bodyPr>
          <a:lstStyle/>
          <a:p>
            <a:pPr algn="ctr">
              <a:defRPr/>
            </a:pPr>
            <a:r>
              <a:rPr lang="fr-CH"/>
              <a:t>home.cern</a:t>
            </a:r>
            <a:endParaRPr lang="en-US"/>
          </a:p>
        </p:txBody>
      </p:sp>
      <p:pic>
        <p:nvPicPr>
          <p:cNvPr id="5" name="Picture 4"/>
          <p:cNvPicPr>
            <a:picLocks noChangeAspect="1"/>
          </p:cNvPicPr>
          <p:nvPr userDrawn="1"/>
        </p:nvPicPr>
        <p:blipFill>
          <a:blip r:embed="rId2"/>
          <a:stretch/>
        </p:blipFill>
        <p:spPr bwMode="auto">
          <a:xfrm>
            <a:off x="5231904" y="2244864"/>
            <a:ext cx="1728192" cy="1728192"/>
          </a:xfrm>
          <a:prstGeom prst="rect">
            <a:avLst/>
          </a:prstGeom>
        </p:spPr>
      </p:pic>
    </p:spTree>
    <p:extLst>
      <p:ext uri="{BB962C8B-B14F-4D97-AF65-F5344CB8AC3E}">
        <p14:creationId xmlns:p14="http://schemas.microsoft.com/office/powerpoint/2010/main" val="733609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753C4-DBED-FF39-599A-27C4B5032E4A}"/>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FR"/>
          </a:p>
        </p:txBody>
      </p:sp>
      <p:sp>
        <p:nvSpPr>
          <p:cNvPr id="3" name="Text Placeholder 2">
            <a:extLst>
              <a:ext uri="{FF2B5EF4-FFF2-40B4-BE49-F238E27FC236}">
                <a16:creationId xmlns:a16="http://schemas.microsoft.com/office/drawing/2014/main" id="{3492305C-90CB-8C61-6FF4-DEC8DA0B543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F01F236F-E040-A508-6ACA-CAFF9E0B8135}"/>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5" name="Footer Placeholder 4">
            <a:extLst>
              <a:ext uri="{FF2B5EF4-FFF2-40B4-BE49-F238E27FC236}">
                <a16:creationId xmlns:a16="http://schemas.microsoft.com/office/drawing/2014/main" id="{4A29CCE0-442A-7600-8BF2-6FC9997324CF}"/>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EA11F467-8046-B57C-058F-C29D83DBB978}"/>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30057253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PhAnim="0" userDrawn="1">
  <p:cSld name="Default">
    <p:spTree>
      <p:nvGrpSpPr>
        <p:cNvPr id="1" name=""/>
        <p:cNvGrpSpPr/>
        <p:nvPr/>
      </p:nvGrpSpPr>
      <p:grpSpPr bwMode="auto">
        <a:xfrm>
          <a:off x="0" y="0"/>
          <a:ext cx="0" cy="0"/>
          <a:chOff x="0" y="0"/>
          <a:chExt cx="0" cy="0"/>
        </a:xfrm>
      </p:grpSpPr>
      <p:sp>
        <p:nvSpPr>
          <p:cNvPr id="4" name="Date Placeholder 2"/>
          <p:cNvSpPr>
            <a:spLocks noGrp="1"/>
          </p:cNvSpPr>
          <p:nvPr>
            <p:ph type="dt" sz="half" idx="10"/>
          </p:nvPr>
        </p:nvSpPr>
        <p:spPr bwMode="auto"/>
        <p:txBody>
          <a:bodyPr/>
          <a:lstStyle>
            <a:lvl1pPr>
              <a:defRPr>
                <a:solidFill>
                  <a:schemeClr val="bg1">
                    <a:lumMod val="75000"/>
                  </a:schemeClr>
                </a:solidFill>
              </a:defRPr>
            </a:lvl1pPr>
          </a:lstStyle>
          <a:p>
            <a:pPr>
              <a:defRPr/>
            </a:pPr>
            <a:r>
              <a:rPr lang="de-CH"/>
              <a:t>06.11.23</a:t>
            </a:r>
            <a:endParaRPr lang="en-US" dirty="0"/>
          </a:p>
        </p:txBody>
      </p:sp>
      <p:sp>
        <p:nvSpPr>
          <p:cNvPr id="5" name="Footer Placeholder 3"/>
          <p:cNvSpPr>
            <a:spLocks noGrp="1"/>
          </p:cNvSpPr>
          <p:nvPr>
            <p:ph type="ftr" sz="quarter" idx="11"/>
          </p:nvPr>
        </p:nvSpPr>
        <p:spPr bwMode="auto"/>
        <p:txBody>
          <a:bodyPr/>
          <a:lstStyle>
            <a:lvl1pPr>
              <a:defRPr>
                <a:solidFill>
                  <a:schemeClr val="bg1">
                    <a:lumMod val="75000"/>
                  </a:schemeClr>
                </a:solidFill>
              </a:defRPr>
            </a:lvl1pPr>
          </a:lstStyle>
          <a:p>
            <a:pPr>
              <a:defRPr/>
            </a:pPr>
            <a:r>
              <a:rPr lang="en-US"/>
              <a:t>SY-STI-RBS Section meeting</a:t>
            </a:r>
            <a:endParaRPr lang="en-US" dirty="0"/>
          </a:p>
        </p:txBody>
      </p:sp>
      <p:sp>
        <p:nvSpPr>
          <p:cNvPr id="6" name="Slide Number Placeholder 4"/>
          <p:cNvSpPr>
            <a:spLocks noGrp="1"/>
          </p:cNvSpPr>
          <p:nvPr>
            <p:ph type="sldNum" sz="quarter" idx="12"/>
          </p:nvPr>
        </p:nvSpPr>
        <p:spPr bwMode="auto"/>
        <p:txBody>
          <a:bodyPr/>
          <a:lstStyle/>
          <a:p>
            <a:pPr>
              <a:defRPr/>
            </a:pPr>
            <a:fld id="{8D6C380F-326D-3C40-9EE7-7FBAB0953422}" type="slidenum">
              <a:rPr lang="en-US"/>
              <a:t>‹#›</a:t>
            </a:fld>
            <a:endParaRPr lang="en-US" dirty="0"/>
          </a:p>
        </p:txBody>
      </p:sp>
      <p:sp>
        <p:nvSpPr>
          <p:cNvPr id="7" name="Rectangle 5"/>
          <p:cNvSpPr/>
          <p:nvPr userDrawn="1"/>
        </p:nvSpPr>
        <p:spPr bwMode="auto">
          <a:xfrm>
            <a:off x="0" y="0"/>
            <a:ext cx="12192000" cy="621982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fr-FR" sz="1800" dirty="0"/>
          </a:p>
        </p:txBody>
      </p:sp>
      <p:pic>
        <p:nvPicPr>
          <p:cNvPr id="8" name="Picture 8"/>
          <p:cNvPicPr>
            <a:picLocks noChangeAspect="1"/>
          </p:cNvPicPr>
          <p:nvPr userDrawn="1"/>
        </p:nvPicPr>
        <p:blipFill>
          <a:blip r:embed="rId2"/>
          <a:stretch/>
        </p:blipFill>
        <p:spPr bwMode="auto">
          <a:xfrm>
            <a:off x="0" y="27384"/>
            <a:ext cx="12192000" cy="6858000"/>
          </a:xfrm>
          <a:prstGeom prst="rect">
            <a:avLst/>
          </a:prstGeom>
        </p:spPr>
      </p:pic>
      <p:sp>
        <p:nvSpPr>
          <p:cNvPr id="9" name="Title 1"/>
          <p:cNvSpPr>
            <a:spLocks noGrp="1"/>
          </p:cNvSpPr>
          <p:nvPr>
            <p:ph type="title" hasCustomPrompt="1"/>
          </p:nvPr>
        </p:nvSpPr>
        <p:spPr bwMode="auto">
          <a:xfrm>
            <a:off x="4888579" y="2743338"/>
            <a:ext cx="7303421" cy="715840"/>
          </a:xfrm>
        </p:spPr>
        <p:txBody>
          <a:bodyPr>
            <a:noAutofit/>
          </a:bodyPr>
          <a:lstStyle>
            <a:lvl1pPr>
              <a:defRPr sz="4400">
                <a:solidFill>
                  <a:srgbClr val="5AA3D9"/>
                </a:solidFill>
              </a:defRPr>
            </a:lvl1pPr>
          </a:lstStyle>
          <a:p>
            <a:pPr>
              <a:defRPr/>
            </a:pPr>
            <a:r>
              <a:t>Slide Title</a:t>
            </a:r>
            <a:endParaRPr lang="en-US"/>
          </a:p>
        </p:txBody>
      </p:sp>
    </p:spTree>
    <p:extLst>
      <p:ext uri="{BB962C8B-B14F-4D97-AF65-F5344CB8AC3E}">
        <p14:creationId xmlns:p14="http://schemas.microsoft.com/office/powerpoint/2010/main" val="304688005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8B37F4-300D-D64C-8689-FFF997C5AD9E}"/>
              </a:ext>
            </a:extLst>
          </p:cNvPr>
          <p:cNvSpPr>
            <a:spLocks noGrp="1"/>
          </p:cNvSpPr>
          <p:nvPr>
            <p:ph type="title"/>
          </p:nvPr>
        </p:nvSpPr>
        <p:spPr>
          <a:xfrm>
            <a:off x="7824192" y="5157192"/>
            <a:ext cx="3898563" cy="891251"/>
          </a:xfrm>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587C67FE-8F30-F24F-B862-D04BACC5E0DB}"/>
              </a:ext>
            </a:extLst>
          </p:cNvPr>
          <p:cNvSpPr>
            <a:spLocks noGrp="1"/>
          </p:cNvSpPr>
          <p:nvPr>
            <p:ph type="dt" sz="half" idx="10"/>
          </p:nvPr>
        </p:nvSpPr>
        <p:spPr/>
        <p:txBody>
          <a:bodyPr/>
          <a:lstStyle/>
          <a:p>
            <a:pPr>
              <a:defRPr/>
            </a:pPr>
            <a:r>
              <a:rPr lang="de-CH" noProof="0"/>
              <a:t>06.11.23</a:t>
            </a:r>
            <a:endParaRPr lang="en-GB" noProof="0"/>
          </a:p>
        </p:txBody>
      </p:sp>
      <p:sp>
        <p:nvSpPr>
          <p:cNvPr id="4" name="Footer Placeholder 3">
            <a:extLst>
              <a:ext uri="{FF2B5EF4-FFF2-40B4-BE49-F238E27FC236}">
                <a16:creationId xmlns:a16="http://schemas.microsoft.com/office/drawing/2014/main" id="{79A2725F-C514-0546-BFCC-80B4BEB0B283}"/>
              </a:ext>
            </a:extLst>
          </p:cNvPr>
          <p:cNvSpPr>
            <a:spLocks noGrp="1"/>
          </p:cNvSpPr>
          <p:nvPr>
            <p:ph type="ftr" sz="quarter" idx="11"/>
          </p:nvPr>
        </p:nvSpPr>
        <p:spPr/>
        <p:txBody>
          <a:bodyPr/>
          <a:lstStyle/>
          <a:p>
            <a:pPr>
              <a:defRPr/>
            </a:pPr>
            <a:r>
              <a:rPr lang="en-US" sz="1200">
                <a:solidFill>
                  <a:schemeClr val="bg2"/>
                </a:solidFill>
              </a:rPr>
              <a:t>SY-STI-RBS Section meeting</a:t>
            </a:r>
            <a:endParaRPr lang="en-CH" sz="1200" dirty="0">
              <a:solidFill>
                <a:schemeClr val="bg2"/>
              </a:solidFill>
            </a:endParaRPr>
          </a:p>
        </p:txBody>
      </p:sp>
      <p:sp>
        <p:nvSpPr>
          <p:cNvPr id="5" name="Slide Number Placeholder 4">
            <a:extLst>
              <a:ext uri="{FF2B5EF4-FFF2-40B4-BE49-F238E27FC236}">
                <a16:creationId xmlns:a16="http://schemas.microsoft.com/office/drawing/2014/main" id="{711932A5-3597-8643-8327-0A4781851EAA}"/>
              </a:ext>
            </a:extLst>
          </p:cNvPr>
          <p:cNvSpPr>
            <a:spLocks noGrp="1"/>
          </p:cNvSpPr>
          <p:nvPr>
            <p:ph type="sldNum" sz="quarter" idx="12"/>
          </p:nvPr>
        </p:nvSpPr>
        <p:spPr/>
        <p:txBody>
          <a:bodyPr/>
          <a:lstStyle/>
          <a:p>
            <a:pPr>
              <a:defRPr/>
            </a:pPr>
            <a:fld id="{8D6C380F-326D-3C40-9EE7-7FBAB0953422}" type="slidenum">
              <a:rPr lang="en-GB" noProof="0" smtClean="0"/>
              <a:t>‹#›</a:t>
            </a:fld>
            <a:endParaRPr lang="en-GB" noProof="0"/>
          </a:p>
        </p:txBody>
      </p:sp>
    </p:spTree>
    <p:extLst>
      <p:ext uri="{BB962C8B-B14F-4D97-AF65-F5344CB8AC3E}">
        <p14:creationId xmlns:p14="http://schemas.microsoft.com/office/powerpoint/2010/main" val="219403589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6670D-A5BA-DA5E-38EF-42CC2BEA602C}"/>
              </a:ext>
            </a:extLst>
          </p:cNvPr>
          <p:cNvSpPr>
            <a:spLocks noGrp="1"/>
          </p:cNvSpPr>
          <p:nvPr>
            <p:ph type="title"/>
          </p:nvPr>
        </p:nvSpPr>
        <p:spPr/>
        <p:txBody>
          <a:bodyPr/>
          <a:lstStyle/>
          <a:p>
            <a:r>
              <a:rPr lang="en-US"/>
              <a:t>Click to edit Master title style</a:t>
            </a:r>
            <a:endParaRPr lang="en-CH"/>
          </a:p>
        </p:txBody>
      </p:sp>
      <p:sp>
        <p:nvSpPr>
          <p:cNvPr id="3" name="Date Placeholder 2">
            <a:extLst>
              <a:ext uri="{FF2B5EF4-FFF2-40B4-BE49-F238E27FC236}">
                <a16:creationId xmlns:a16="http://schemas.microsoft.com/office/drawing/2014/main" id="{B2200E62-6537-EE74-1098-34E950A609E6}"/>
              </a:ext>
            </a:extLst>
          </p:cNvPr>
          <p:cNvSpPr>
            <a:spLocks noGrp="1"/>
          </p:cNvSpPr>
          <p:nvPr>
            <p:ph type="dt" sz="half" idx="10"/>
          </p:nvPr>
        </p:nvSpPr>
        <p:spPr/>
        <p:txBody>
          <a:bodyPr/>
          <a:lstStyle/>
          <a:p>
            <a:pPr>
              <a:defRPr/>
            </a:pPr>
            <a:r>
              <a:rPr lang="de-CH"/>
              <a:t>06.11.23</a:t>
            </a:r>
            <a:endParaRPr lang="en-US"/>
          </a:p>
        </p:txBody>
      </p:sp>
      <p:sp>
        <p:nvSpPr>
          <p:cNvPr id="4" name="Slide Number Placeholder 3">
            <a:extLst>
              <a:ext uri="{FF2B5EF4-FFF2-40B4-BE49-F238E27FC236}">
                <a16:creationId xmlns:a16="http://schemas.microsoft.com/office/drawing/2014/main" id="{BCD21DD6-B243-01FA-18F6-8F1E2180D0F9}"/>
              </a:ext>
            </a:extLst>
          </p:cNvPr>
          <p:cNvSpPr>
            <a:spLocks noGrp="1"/>
          </p:cNvSpPr>
          <p:nvPr>
            <p:ph type="sldNum" sz="quarter" idx="11"/>
          </p:nvPr>
        </p:nvSpPr>
        <p:spPr/>
        <p:txBody>
          <a:bodyPr/>
          <a:lstStyle/>
          <a:p>
            <a:pPr>
              <a:defRPr/>
            </a:pPr>
            <a:fld id="{36B5EA5A-BC32-A742-B11B-8E7414D5B535}" type="slidenum">
              <a:rPr lang="en-US" smtClean="0"/>
              <a:pPr>
                <a:defRPr/>
              </a:pPr>
              <a:t>‹#›</a:t>
            </a:fld>
            <a:endParaRPr lang="en-US"/>
          </a:p>
        </p:txBody>
      </p:sp>
      <p:sp>
        <p:nvSpPr>
          <p:cNvPr id="5" name="Footer Placeholder 4">
            <a:extLst>
              <a:ext uri="{FF2B5EF4-FFF2-40B4-BE49-F238E27FC236}">
                <a16:creationId xmlns:a16="http://schemas.microsoft.com/office/drawing/2014/main" id="{E9CF9643-C363-3471-71BD-D3F75AD51A53}"/>
              </a:ext>
            </a:extLst>
          </p:cNvPr>
          <p:cNvSpPr>
            <a:spLocks noGrp="1"/>
          </p:cNvSpPr>
          <p:nvPr>
            <p:ph type="ftr" sz="quarter" idx="12"/>
          </p:nvPr>
        </p:nvSpPr>
        <p:spPr/>
        <p:txBody>
          <a:bodyPr/>
          <a:lstStyle/>
          <a:p>
            <a:pPr>
              <a:defRPr/>
            </a:pPr>
            <a:r>
              <a:rPr lang="en-US"/>
              <a:t>SY-STI-RBS Section meeting</a:t>
            </a:r>
            <a:endParaRPr lang="en-US" dirty="0"/>
          </a:p>
        </p:txBody>
      </p:sp>
    </p:spTree>
    <p:extLst>
      <p:ext uri="{BB962C8B-B14F-4D97-AF65-F5344CB8AC3E}">
        <p14:creationId xmlns:p14="http://schemas.microsoft.com/office/powerpoint/2010/main" val="148013842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3542213496"/>
      </p:ext>
    </p:extLst>
  </p:cSld>
  <p:clrMapOvr>
    <a:overrideClrMapping bg1="dk1" tx1="lt1" bg2="dk2" tx2="lt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09600" y="2444816"/>
            <a:ext cx="10969139" cy="1654521"/>
          </a:xfrm>
        </p:spPr>
        <p:txBody>
          <a:bodyPr/>
          <a:lstStyle>
            <a:lvl1pPr algn="l">
              <a:defRPr/>
            </a:lvl1pPr>
          </a:lstStyle>
          <a:p>
            <a:r>
              <a:rPr kumimoji="0" lang="en-US" dirty="0"/>
              <a:t>Injectors and Experimental Facilities Workshop</a:t>
            </a:r>
          </a:p>
        </p:txBody>
      </p:sp>
      <p:sp>
        <p:nvSpPr>
          <p:cNvPr id="11" name="Espace réservé du texte 2"/>
          <p:cNvSpPr>
            <a:spLocks noGrp="1"/>
          </p:cNvSpPr>
          <p:nvPr>
            <p:ph type="body" idx="10" hasCustomPrompt="1"/>
          </p:nvPr>
        </p:nvSpPr>
        <p:spPr>
          <a:xfrm>
            <a:off x="609600" y="4099336"/>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dirty="0"/>
              <a:t>6-9 December 2021</a:t>
            </a:r>
          </a:p>
        </p:txBody>
      </p:sp>
      <p:pic>
        <p:nvPicPr>
          <p:cNvPr id="6" name="Picture 5" descr="A picture containing diagram&#10;&#10;Description automatically generated">
            <a:extLst>
              <a:ext uri="{FF2B5EF4-FFF2-40B4-BE49-F238E27FC236}">
                <a16:creationId xmlns:a16="http://schemas.microsoft.com/office/drawing/2014/main" id="{6237449D-43DE-4DF8-9C5A-679901FA02D9}"/>
              </a:ext>
            </a:extLst>
          </p:cNvPr>
          <p:cNvPicPr>
            <a:picLocks noChangeAspect="1"/>
          </p:cNvPicPr>
          <p:nvPr userDrawn="1"/>
        </p:nvPicPr>
        <p:blipFill>
          <a:blip r:embed="rId2"/>
          <a:stretch>
            <a:fillRect/>
          </a:stretch>
        </p:blipFill>
        <p:spPr>
          <a:xfrm>
            <a:off x="609600" y="0"/>
            <a:ext cx="1497496" cy="2615880"/>
          </a:xfrm>
          <a:prstGeom prst="rect">
            <a:avLst/>
          </a:prstGeom>
        </p:spPr>
      </p:pic>
    </p:spTree>
    <p:extLst>
      <p:ext uri="{BB962C8B-B14F-4D97-AF65-F5344CB8AC3E}">
        <p14:creationId xmlns:p14="http://schemas.microsoft.com/office/powerpoint/2010/main" val="144776482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609600" y="2444815"/>
            <a:ext cx="10969139" cy="940443"/>
          </a:xfrm>
        </p:spPr>
        <p:txBody>
          <a:bodyPr/>
          <a:lstStyle>
            <a:lvl1pPr algn="l">
              <a:defRPr/>
            </a:lvl1pPr>
          </a:lstStyle>
          <a:p>
            <a:r>
              <a:rPr kumimoji="0" lang="en-US" dirty="0"/>
              <a:t>Presentation title</a:t>
            </a:r>
          </a:p>
        </p:txBody>
      </p:sp>
      <p:sp>
        <p:nvSpPr>
          <p:cNvPr id="11" name="Espace réservé du texte 2"/>
          <p:cNvSpPr>
            <a:spLocks noGrp="1"/>
          </p:cNvSpPr>
          <p:nvPr>
            <p:ph type="body" idx="10" hasCustomPrompt="1"/>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dirty="0"/>
              <a:t>Speaker’s name</a:t>
            </a:r>
          </a:p>
        </p:txBody>
      </p:sp>
      <p:sp>
        <p:nvSpPr>
          <p:cNvPr id="3" name="Date Placeholder 2">
            <a:extLst>
              <a:ext uri="{FF2B5EF4-FFF2-40B4-BE49-F238E27FC236}">
                <a16:creationId xmlns:a16="http://schemas.microsoft.com/office/drawing/2014/main" id="{F225527B-49FA-46D7-9F76-C2EED3D4226A}"/>
              </a:ext>
            </a:extLst>
          </p:cNvPr>
          <p:cNvSpPr>
            <a:spLocks noGrp="1"/>
          </p:cNvSpPr>
          <p:nvPr>
            <p:ph type="dt" sz="half" idx="11"/>
          </p:nvPr>
        </p:nvSpPr>
        <p:spPr>
          <a:xfrm>
            <a:off x="609600" y="6319062"/>
            <a:ext cx="3657600" cy="365125"/>
          </a:xfrm>
        </p:spPr>
        <p:txBody>
          <a:bodyPr/>
          <a:lstStyle>
            <a:lvl1pPr algn="ctr">
              <a:defRPr/>
            </a:lvl1pPr>
          </a:lstStyle>
          <a:p>
            <a:r>
              <a:rPr lang="en-US"/>
              <a:t>IEF Workshop, 6-9 December 2021, https://indico.cern.ch/event/1063281/</a:t>
            </a:r>
            <a:endParaRPr lang="en-US" dirty="0"/>
          </a:p>
        </p:txBody>
      </p:sp>
      <p:sp>
        <p:nvSpPr>
          <p:cNvPr id="4" name="Footer Placeholder 3">
            <a:extLst>
              <a:ext uri="{FF2B5EF4-FFF2-40B4-BE49-F238E27FC236}">
                <a16:creationId xmlns:a16="http://schemas.microsoft.com/office/drawing/2014/main" id="{AF05CC3E-A686-447C-AE29-6BF009BA6384}"/>
              </a:ext>
            </a:extLst>
          </p:cNvPr>
          <p:cNvSpPr>
            <a:spLocks noGrp="1"/>
          </p:cNvSpPr>
          <p:nvPr>
            <p:ph type="ftr" sz="quarter" idx="12"/>
          </p:nvPr>
        </p:nvSpPr>
        <p:spPr/>
        <p:txBody>
          <a:bodyPr/>
          <a:lstStyle/>
          <a:p>
            <a:r>
              <a:rPr lang="en-GB"/>
              <a:t>E. Siesling, 74th INTC 7th Nov '23</a:t>
            </a:r>
            <a:endParaRPr lang="en-US" dirty="0"/>
          </a:p>
        </p:txBody>
      </p:sp>
      <p:sp>
        <p:nvSpPr>
          <p:cNvPr id="5" name="Slide Number Placeholder 4">
            <a:extLst>
              <a:ext uri="{FF2B5EF4-FFF2-40B4-BE49-F238E27FC236}">
                <a16:creationId xmlns:a16="http://schemas.microsoft.com/office/drawing/2014/main" id="{FB7FEE90-BB37-4F8A-B7B3-09231E4A176A}"/>
              </a:ext>
            </a:extLst>
          </p:cNvPr>
          <p:cNvSpPr>
            <a:spLocks noGrp="1"/>
          </p:cNvSpPr>
          <p:nvPr>
            <p:ph type="sldNum" sz="quarter" idx="13"/>
          </p:nvPr>
        </p:nvSpPr>
        <p:spPr/>
        <p:txBody>
          <a:bodyPr/>
          <a:lstStyle/>
          <a:p>
            <a:fld id="{17918391-D411-FE40-AAD7-861AE5233E0E}" type="slidenum">
              <a:rPr lang="en-US" smtClean="0"/>
              <a:pPr/>
              <a:t>‹#›</a:t>
            </a:fld>
            <a:endParaRPr lang="en-US" dirty="0"/>
          </a:p>
        </p:txBody>
      </p:sp>
      <p:sp>
        <p:nvSpPr>
          <p:cNvPr id="9" name="Text Placeholder 2">
            <a:extLst>
              <a:ext uri="{FF2B5EF4-FFF2-40B4-BE49-F238E27FC236}">
                <a16:creationId xmlns:a16="http://schemas.microsoft.com/office/drawing/2014/main" id="{FC44CDB7-315E-4167-B7E5-5D2BA2FE9843}"/>
              </a:ext>
            </a:extLst>
          </p:cNvPr>
          <p:cNvSpPr txBox="1">
            <a:spLocks/>
          </p:cNvSpPr>
          <p:nvPr userDrawn="1"/>
        </p:nvSpPr>
        <p:spPr>
          <a:xfrm>
            <a:off x="609600" y="4697508"/>
            <a:ext cx="3657600" cy="419653"/>
          </a:xfrm>
          <a:prstGeom prst="rect">
            <a:avLst/>
          </a:prstGeom>
        </p:spPr>
        <p:txBody>
          <a:bodyPr vert="horz" lIns="60960" tIns="0" rIns="60960" bIns="0" anchor="b">
            <a:normAutofit/>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1867" dirty="0"/>
              <a:t>Many thanks to:</a:t>
            </a:r>
          </a:p>
        </p:txBody>
      </p:sp>
      <p:pic>
        <p:nvPicPr>
          <p:cNvPr id="10" name="Picture 9" descr="A picture containing diagram&#10;&#10;Description automatically generated">
            <a:extLst>
              <a:ext uri="{FF2B5EF4-FFF2-40B4-BE49-F238E27FC236}">
                <a16:creationId xmlns:a16="http://schemas.microsoft.com/office/drawing/2014/main" id="{A1AEDBE9-FC48-4027-8EA8-78156EA7EB69}"/>
              </a:ext>
            </a:extLst>
          </p:cNvPr>
          <p:cNvPicPr>
            <a:picLocks noChangeAspect="1"/>
          </p:cNvPicPr>
          <p:nvPr userDrawn="1"/>
        </p:nvPicPr>
        <p:blipFill>
          <a:blip r:embed="rId2"/>
          <a:stretch>
            <a:fillRect/>
          </a:stretch>
        </p:blipFill>
        <p:spPr>
          <a:xfrm>
            <a:off x="609600" y="0"/>
            <a:ext cx="1497496" cy="2615880"/>
          </a:xfrm>
          <a:prstGeom prst="rect">
            <a:avLst/>
          </a:prstGeom>
        </p:spPr>
      </p:pic>
    </p:spTree>
    <p:extLst>
      <p:ext uri="{BB962C8B-B14F-4D97-AF65-F5344CB8AC3E}">
        <p14:creationId xmlns:p14="http://schemas.microsoft.com/office/powerpoint/2010/main" val="222203394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lvl1pPr algn="l">
              <a:defRPr sz="4267"/>
            </a:lvl1pPr>
          </a:lstStyle>
          <a:p>
            <a:r>
              <a:rPr kumimoji="0" lang="en-US"/>
              <a:t>Click to edit Master title style</a:t>
            </a:r>
          </a:p>
        </p:txBody>
      </p:sp>
      <p:sp>
        <p:nvSpPr>
          <p:cNvPr id="3" name="Espace réservé du contenu 2"/>
          <p:cNvSpPr>
            <a:spLocks noGrp="1"/>
          </p:cNvSpPr>
          <p:nvPr>
            <p:ph idx="1"/>
          </p:nvPr>
        </p:nvSpPr>
        <p:spPr/>
        <p:txBody>
          <a:bodyPr>
            <a:normAutofit/>
          </a:bodyPr>
          <a:lstStyle>
            <a:lvl1pPr>
              <a:defRPr sz="2667"/>
            </a:lvl1pPr>
            <a:lvl2pPr>
              <a:defRPr sz="2667"/>
            </a:lvl2pPr>
            <a:lvl3pPr>
              <a:defRPr sz="2667"/>
            </a:lvl3pPr>
            <a:lvl4pPr>
              <a:defRPr sz="2667"/>
            </a:lvl4pPr>
            <a:lvl5pPr>
              <a:defRPr sz="2667"/>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Slide Number Placeholder 5">
            <a:extLst>
              <a:ext uri="{FF2B5EF4-FFF2-40B4-BE49-F238E27FC236}">
                <a16:creationId xmlns:a16="http://schemas.microsoft.com/office/drawing/2014/main" id="{9FF23E95-FA41-44DD-9EC1-D3B860CF36DB}"/>
              </a:ext>
            </a:extLst>
          </p:cNvPr>
          <p:cNvSpPr>
            <a:spLocks noGrp="1"/>
          </p:cNvSpPr>
          <p:nvPr>
            <p:ph type="sldNum" sz="quarter" idx="12"/>
          </p:nvPr>
        </p:nvSpPr>
        <p:spPr/>
        <p:txBody>
          <a:bodyPr/>
          <a:lstStyle/>
          <a:p>
            <a:fld id="{17918391-D411-FE40-AAD7-861AE5233E0E}" type="slidenum">
              <a:rPr lang="en-US" smtClean="0"/>
              <a:pPr/>
              <a:t>‹#›</a:t>
            </a:fld>
            <a:endParaRPr lang="en-US" dirty="0"/>
          </a:p>
        </p:txBody>
      </p:sp>
      <p:sp>
        <p:nvSpPr>
          <p:cNvPr id="9" name="Date Placeholder 2">
            <a:extLst>
              <a:ext uri="{FF2B5EF4-FFF2-40B4-BE49-F238E27FC236}">
                <a16:creationId xmlns:a16="http://schemas.microsoft.com/office/drawing/2014/main" id="{A10D7410-7738-4ED4-B694-21956E6A264D}"/>
              </a:ext>
            </a:extLst>
          </p:cNvPr>
          <p:cNvSpPr>
            <a:spLocks noGrp="1"/>
          </p:cNvSpPr>
          <p:nvPr>
            <p:ph type="dt" sz="half" idx="11"/>
          </p:nvPr>
        </p:nvSpPr>
        <p:spPr>
          <a:xfrm>
            <a:off x="609600" y="6319062"/>
            <a:ext cx="3657600" cy="365125"/>
          </a:xfrm>
        </p:spPr>
        <p:txBody>
          <a:bodyPr/>
          <a:lstStyle>
            <a:lvl1pPr algn="ctr">
              <a:defRPr/>
            </a:lvl1pPr>
          </a:lstStyle>
          <a:p>
            <a:r>
              <a:rPr lang="en-US"/>
              <a:t>IEF Workshop, 6-9 December 2021, https://indico.cern.ch/event/1063281/</a:t>
            </a:r>
            <a:endParaRPr lang="en-US" dirty="0"/>
          </a:p>
        </p:txBody>
      </p:sp>
      <p:sp>
        <p:nvSpPr>
          <p:cNvPr id="10" name="Footer Placeholder 3">
            <a:extLst>
              <a:ext uri="{FF2B5EF4-FFF2-40B4-BE49-F238E27FC236}">
                <a16:creationId xmlns:a16="http://schemas.microsoft.com/office/drawing/2014/main" id="{AD093127-CB30-47BB-B603-1C6874E9A53F}"/>
              </a:ext>
            </a:extLst>
          </p:cNvPr>
          <p:cNvSpPr>
            <a:spLocks noGrp="1"/>
          </p:cNvSpPr>
          <p:nvPr>
            <p:ph type="ftr" sz="quarter" idx="13"/>
          </p:nvPr>
        </p:nvSpPr>
        <p:spPr>
          <a:xfrm>
            <a:off x="4810307" y="6340812"/>
            <a:ext cx="5668739" cy="365125"/>
          </a:xfrm>
        </p:spPr>
        <p:txBody>
          <a:bodyPr/>
          <a:lstStyle/>
          <a:p>
            <a:r>
              <a:rPr lang="en-GB"/>
              <a:t>E. Siesling, 74th INTC 7th Nov '23</a:t>
            </a:r>
            <a:endParaRPr lang="en-US" dirty="0"/>
          </a:p>
        </p:txBody>
      </p:sp>
    </p:spTree>
    <p:extLst>
      <p:ext uri="{BB962C8B-B14F-4D97-AF65-F5344CB8AC3E}">
        <p14:creationId xmlns:p14="http://schemas.microsoft.com/office/powerpoint/2010/main" val="111343650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9"/>
            <a:ext cx="9956800" cy="1143000"/>
          </a:xfrm>
        </p:spPr>
        <p:txBody>
          <a:bodyPr>
            <a:normAutofit/>
          </a:bodyPr>
          <a:lstStyle>
            <a:lvl1pPr>
              <a:defRPr sz="4267"/>
            </a:lvl1pPr>
          </a:lstStyle>
          <a:p>
            <a:r>
              <a:rPr kumimoji="0" lang="en-US" dirty="0"/>
              <a:t>Click to edit Master title style</a:t>
            </a:r>
          </a:p>
        </p:txBody>
      </p:sp>
      <p:sp>
        <p:nvSpPr>
          <p:cNvPr id="3" name="Espace réservé du contenu 2"/>
          <p:cNvSpPr>
            <a:spLocks noGrp="1"/>
          </p:cNvSpPr>
          <p:nvPr>
            <p:ph sz="half" idx="1"/>
          </p:nvPr>
        </p:nvSpPr>
        <p:spPr>
          <a:xfrm>
            <a:off x="609600" y="1600201"/>
            <a:ext cx="4876800" cy="4350384"/>
          </a:xfrm>
        </p:spPr>
        <p:txBody>
          <a:bodyPr>
            <a:normAutofit/>
          </a:bodyPr>
          <a:lstStyle>
            <a:lvl1pPr>
              <a:defRPr sz="2667"/>
            </a:lvl1pPr>
            <a:lvl2pPr>
              <a:defRPr sz="2667"/>
            </a:lvl2pPr>
            <a:lvl3pPr>
              <a:defRPr sz="2667"/>
            </a:lvl3pPr>
            <a:lvl4pPr>
              <a:defRPr sz="2667"/>
            </a:lvl4pPr>
            <a:lvl5pPr>
              <a:defRPr sz="2667"/>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5689600" y="1600201"/>
            <a:ext cx="4876800" cy="4350385"/>
          </a:xfrm>
        </p:spPr>
        <p:txBody>
          <a:bodyPr>
            <a:normAutofit/>
          </a:bodyPr>
          <a:lstStyle>
            <a:lvl1pPr>
              <a:defRPr sz="2667"/>
            </a:lvl1pPr>
            <a:lvl2pPr>
              <a:defRPr sz="2667"/>
            </a:lvl2pPr>
            <a:lvl3pPr>
              <a:defRPr sz="2667"/>
            </a:lvl3pPr>
            <a:lvl4pPr>
              <a:defRPr sz="2667"/>
            </a:lvl4pPr>
            <a:lvl5pPr>
              <a:defRPr sz="2667"/>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
        <p:nvSpPr>
          <p:cNvPr id="11" name="Date Placeholder 2">
            <a:extLst>
              <a:ext uri="{FF2B5EF4-FFF2-40B4-BE49-F238E27FC236}">
                <a16:creationId xmlns:a16="http://schemas.microsoft.com/office/drawing/2014/main" id="{0B4596CF-F516-4AAD-BE5E-E7410825F827}"/>
              </a:ext>
            </a:extLst>
          </p:cNvPr>
          <p:cNvSpPr>
            <a:spLocks noGrp="1"/>
          </p:cNvSpPr>
          <p:nvPr>
            <p:ph type="dt" sz="half" idx="11"/>
          </p:nvPr>
        </p:nvSpPr>
        <p:spPr>
          <a:xfrm>
            <a:off x="609600" y="6319062"/>
            <a:ext cx="3657600" cy="365125"/>
          </a:xfrm>
        </p:spPr>
        <p:txBody>
          <a:bodyPr/>
          <a:lstStyle>
            <a:lvl1pPr algn="ctr">
              <a:defRPr/>
            </a:lvl1pPr>
          </a:lstStyle>
          <a:p>
            <a:r>
              <a:rPr lang="en-US"/>
              <a:t>IEF Workshop, 6-9 December 2021, https://indico.cern.ch/event/1063281/</a:t>
            </a:r>
            <a:endParaRPr lang="en-US" dirty="0"/>
          </a:p>
        </p:txBody>
      </p:sp>
      <p:sp>
        <p:nvSpPr>
          <p:cNvPr id="12" name="Footer Placeholder 3">
            <a:extLst>
              <a:ext uri="{FF2B5EF4-FFF2-40B4-BE49-F238E27FC236}">
                <a16:creationId xmlns:a16="http://schemas.microsoft.com/office/drawing/2014/main" id="{B84BD136-4142-43CD-8D14-0B3DAD629E79}"/>
              </a:ext>
            </a:extLst>
          </p:cNvPr>
          <p:cNvSpPr>
            <a:spLocks noGrp="1"/>
          </p:cNvSpPr>
          <p:nvPr>
            <p:ph type="ftr" sz="quarter" idx="12"/>
          </p:nvPr>
        </p:nvSpPr>
        <p:spPr>
          <a:xfrm>
            <a:off x="4810307" y="6340812"/>
            <a:ext cx="5668739" cy="365125"/>
          </a:xfrm>
        </p:spPr>
        <p:txBody>
          <a:bodyPr/>
          <a:lstStyle/>
          <a:p>
            <a:r>
              <a:rPr lang="en-GB"/>
              <a:t>E. Siesling, 74th INTC 7th Nov '23</a:t>
            </a:r>
            <a:endParaRPr lang="en-US" dirty="0"/>
          </a:p>
        </p:txBody>
      </p:sp>
    </p:spTree>
    <p:extLst>
      <p:ext uri="{BB962C8B-B14F-4D97-AF65-F5344CB8AC3E}">
        <p14:creationId xmlns:p14="http://schemas.microsoft.com/office/powerpoint/2010/main" val="303310427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3052"/>
            <a:ext cx="10972800" cy="893977"/>
          </a:xfrm>
        </p:spPr>
        <p:txBody>
          <a:bodyPr anchor="ctr">
            <a:normAutofit/>
          </a:bodyPr>
          <a:lstStyle>
            <a:lvl1pPr>
              <a:defRPr sz="4267"/>
            </a:lvl1pPr>
          </a:lstStyle>
          <a:p>
            <a:r>
              <a:rPr kumimoji="0" lang="en-US" dirty="0"/>
              <a:t>Click to edit Master title style</a:t>
            </a:r>
          </a:p>
        </p:txBody>
      </p:sp>
      <p:sp>
        <p:nvSpPr>
          <p:cNvPr id="4" name="Espace réservé du texte 3"/>
          <p:cNvSpPr>
            <a:spLocks noGrp="1"/>
          </p:cNvSpPr>
          <p:nvPr>
            <p:ph type="body" sz="half" idx="3"/>
          </p:nvPr>
        </p:nvSpPr>
        <p:spPr>
          <a:xfrm>
            <a:off x="607485" y="5101967"/>
            <a:ext cx="10974916" cy="596100"/>
          </a:xfrm>
        </p:spPr>
        <p:txBody>
          <a:bodyPr anchor="t"/>
          <a:lstStyle>
            <a:lvl1pPr marL="0" indent="0">
              <a:buNone/>
              <a:defRPr sz="3200" b="1">
                <a:solidFill>
                  <a:schemeClr val="tx1"/>
                </a:solidFill>
              </a:defRPr>
            </a:lvl1pPr>
            <a:lvl2pPr>
              <a:buNone/>
              <a:defRPr sz="2667" b="1"/>
            </a:lvl2pPr>
            <a:lvl3pPr>
              <a:buNone/>
              <a:defRPr sz="2400" b="1"/>
            </a:lvl3pPr>
            <a:lvl4pPr>
              <a:buNone/>
              <a:defRPr sz="2133" b="1"/>
            </a:lvl4pPr>
            <a:lvl5pPr>
              <a:buNone/>
              <a:defRPr sz="2133"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609600" y="1269778"/>
            <a:ext cx="5386917" cy="3686655"/>
          </a:xfrm>
        </p:spPr>
        <p:txBody>
          <a:bodyPr>
            <a:normAutofit/>
          </a:bodyPr>
          <a:lstStyle>
            <a:lvl1pPr>
              <a:defRPr sz="2667"/>
            </a:lvl1pPr>
            <a:lvl2pPr>
              <a:defRPr sz="2667"/>
            </a:lvl2pPr>
            <a:lvl3pPr>
              <a:defRPr sz="2667"/>
            </a:lvl3pPr>
            <a:lvl4pPr>
              <a:defRPr sz="2667"/>
            </a:lvl4pPr>
            <a:lvl5pPr>
              <a:defRPr sz="2667"/>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6193369" y="1269778"/>
            <a:ext cx="5389033" cy="3686655"/>
          </a:xfrm>
        </p:spPr>
        <p:txBody>
          <a:bodyPr>
            <a:normAutofit/>
          </a:bodyPr>
          <a:lstStyle>
            <a:lvl1pPr>
              <a:defRPr sz="2667"/>
            </a:lvl1pPr>
            <a:lvl2pPr>
              <a:defRPr sz="2667"/>
            </a:lvl2pPr>
            <a:lvl3pPr>
              <a:defRPr sz="2667"/>
            </a:lvl3pPr>
            <a:lvl4pPr>
              <a:defRPr sz="2667"/>
            </a:lvl4pPr>
            <a:lvl5pPr>
              <a:defRPr sz="2667"/>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2" name="Slide Number Placeholder 3"/>
          <p:cNvSpPr>
            <a:spLocks noGrp="1"/>
          </p:cNvSpPr>
          <p:nvPr>
            <p:ph type="sldNum" sz="quarter" idx="12"/>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
        <p:nvSpPr>
          <p:cNvPr id="9" name="Date Placeholder 2">
            <a:extLst>
              <a:ext uri="{FF2B5EF4-FFF2-40B4-BE49-F238E27FC236}">
                <a16:creationId xmlns:a16="http://schemas.microsoft.com/office/drawing/2014/main" id="{FD139279-6EE7-48C2-B1AA-39412FB4E183}"/>
              </a:ext>
            </a:extLst>
          </p:cNvPr>
          <p:cNvSpPr>
            <a:spLocks noGrp="1"/>
          </p:cNvSpPr>
          <p:nvPr>
            <p:ph type="dt" sz="half" idx="13"/>
          </p:nvPr>
        </p:nvSpPr>
        <p:spPr>
          <a:xfrm>
            <a:off x="609600" y="6319062"/>
            <a:ext cx="3657600" cy="365125"/>
          </a:xfrm>
        </p:spPr>
        <p:txBody>
          <a:bodyPr/>
          <a:lstStyle>
            <a:lvl1pPr algn="ctr">
              <a:defRPr/>
            </a:lvl1pPr>
          </a:lstStyle>
          <a:p>
            <a:r>
              <a:rPr lang="en-US"/>
              <a:t>IEF Workshop, 6-9 December 2021, https://indico.cern.ch/event/1063281/</a:t>
            </a:r>
            <a:endParaRPr lang="en-US" dirty="0"/>
          </a:p>
        </p:txBody>
      </p:sp>
      <p:sp>
        <p:nvSpPr>
          <p:cNvPr id="13" name="Footer Placeholder 3">
            <a:extLst>
              <a:ext uri="{FF2B5EF4-FFF2-40B4-BE49-F238E27FC236}">
                <a16:creationId xmlns:a16="http://schemas.microsoft.com/office/drawing/2014/main" id="{DBC1E041-B416-4EC8-9D87-9289C3CC5EC7}"/>
              </a:ext>
            </a:extLst>
          </p:cNvPr>
          <p:cNvSpPr>
            <a:spLocks noGrp="1"/>
          </p:cNvSpPr>
          <p:nvPr>
            <p:ph type="ftr" sz="quarter" idx="14"/>
          </p:nvPr>
        </p:nvSpPr>
        <p:spPr>
          <a:xfrm>
            <a:off x="4810307" y="6340812"/>
            <a:ext cx="5668739" cy="365125"/>
          </a:xfrm>
        </p:spPr>
        <p:txBody>
          <a:bodyPr/>
          <a:lstStyle/>
          <a:p>
            <a:r>
              <a:rPr lang="en-GB"/>
              <a:t>E. Siesling, 74th INTC 7th Nov '23</a:t>
            </a:r>
            <a:endParaRPr lang="en-US" dirty="0"/>
          </a:p>
        </p:txBody>
      </p:sp>
    </p:spTree>
    <p:extLst>
      <p:ext uri="{BB962C8B-B14F-4D97-AF65-F5344CB8AC3E}">
        <p14:creationId xmlns:p14="http://schemas.microsoft.com/office/powerpoint/2010/main" val="13298702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7"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
        <p:nvSpPr>
          <p:cNvPr id="8" name="Date Placeholder 2">
            <a:extLst>
              <a:ext uri="{FF2B5EF4-FFF2-40B4-BE49-F238E27FC236}">
                <a16:creationId xmlns:a16="http://schemas.microsoft.com/office/drawing/2014/main" id="{1085A726-13BE-4623-8EA6-F3270DF54335}"/>
              </a:ext>
            </a:extLst>
          </p:cNvPr>
          <p:cNvSpPr>
            <a:spLocks noGrp="1"/>
          </p:cNvSpPr>
          <p:nvPr>
            <p:ph type="dt" sz="half" idx="11"/>
          </p:nvPr>
        </p:nvSpPr>
        <p:spPr>
          <a:xfrm>
            <a:off x="609600" y="6319062"/>
            <a:ext cx="3657600" cy="365125"/>
          </a:xfrm>
        </p:spPr>
        <p:txBody>
          <a:bodyPr/>
          <a:lstStyle>
            <a:lvl1pPr algn="ctr">
              <a:defRPr/>
            </a:lvl1pPr>
          </a:lstStyle>
          <a:p>
            <a:r>
              <a:rPr lang="en-US"/>
              <a:t>IEF Workshop, 6-9 December 2021, https://indico.cern.ch/event/1063281/</a:t>
            </a:r>
            <a:endParaRPr lang="en-US" dirty="0"/>
          </a:p>
        </p:txBody>
      </p:sp>
      <p:sp>
        <p:nvSpPr>
          <p:cNvPr id="9" name="Footer Placeholder 3">
            <a:extLst>
              <a:ext uri="{FF2B5EF4-FFF2-40B4-BE49-F238E27FC236}">
                <a16:creationId xmlns:a16="http://schemas.microsoft.com/office/drawing/2014/main" id="{1B678F68-3545-4ED8-8938-D3CF9A211C58}"/>
              </a:ext>
            </a:extLst>
          </p:cNvPr>
          <p:cNvSpPr>
            <a:spLocks noGrp="1"/>
          </p:cNvSpPr>
          <p:nvPr>
            <p:ph type="ftr" sz="quarter" idx="12"/>
          </p:nvPr>
        </p:nvSpPr>
        <p:spPr>
          <a:xfrm>
            <a:off x="4810307" y="6340812"/>
            <a:ext cx="5668739" cy="365125"/>
          </a:xfrm>
        </p:spPr>
        <p:txBody>
          <a:bodyPr/>
          <a:lstStyle/>
          <a:p>
            <a:r>
              <a:rPr lang="en-GB"/>
              <a:t>E. Siesling, 74th INTC 7th Nov '23</a:t>
            </a:r>
            <a:endParaRPr lang="en-US" dirty="0"/>
          </a:p>
        </p:txBody>
      </p:sp>
    </p:spTree>
    <p:extLst>
      <p:ext uri="{BB962C8B-B14F-4D97-AF65-F5344CB8AC3E}">
        <p14:creationId xmlns:p14="http://schemas.microsoft.com/office/powerpoint/2010/main" val="3905169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E1981E-1D1F-9753-E605-E34D8E6A1C07}"/>
              </a:ext>
            </a:extLst>
          </p:cNvPr>
          <p:cNvSpPr>
            <a:spLocks noGrp="1"/>
          </p:cNvSpPr>
          <p:nvPr>
            <p:ph type="title"/>
          </p:nvPr>
        </p:nvSpPr>
        <p:spPr/>
        <p:txBody>
          <a:bodyPr/>
          <a:lstStyle/>
          <a:p>
            <a:r>
              <a:rPr lang="en-GB"/>
              <a:t>Click to edit Master title style</a:t>
            </a:r>
            <a:endParaRPr lang="en-FR"/>
          </a:p>
        </p:txBody>
      </p:sp>
      <p:sp>
        <p:nvSpPr>
          <p:cNvPr id="3" name="Content Placeholder 2">
            <a:extLst>
              <a:ext uri="{FF2B5EF4-FFF2-40B4-BE49-F238E27FC236}">
                <a16:creationId xmlns:a16="http://schemas.microsoft.com/office/drawing/2014/main" id="{3B7ABF97-848E-79B7-CC5C-B08F79EE028A}"/>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Content Placeholder 3">
            <a:extLst>
              <a:ext uri="{FF2B5EF4-FFF2-40B4-BE49-F238E27FC236}">
                <a16:creationId xmlns:a16="http://schemas.microsoft.com/office/drawing/2014/main" id="{7337FFA7-0421-5626-5693-FCF276F545C5}"/>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Date Placeholder 4">
            <a:extLst>
              <a:ext uri="{FF2B5EF4-FFF2-40B4-BE49-F238E27FC236}">
                <a16:creationId xmlns:a16="http://schemas.microsoft.com/office/drawing/2014/main" id="{A2402C4F-80CF-000F-2EE5-3F5951C8B88D}"/>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6" name="Footer Placeholder 5">
            <a:extLst>
              <a:ext uri="{FF2B5EF4-FFF2-40B4-BE49-F238E27FC236}">
                <a16:creationId xmlns:a16="http://schemas.microsoft.com/office/drawing/2014/main" id="{44E2ED27-3493-85FF-AF30-05AFE587FE98}"/>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91E26548-3BF4-7072-DB3A-1EB3B4B76AC8}"/>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41384879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1374757510"/>
      </p:ext>
    </p:extLst>
  </p:cSld>
  <p:clrMapOvr>
    <a:overrideClrMapping bg1="dk1" tx1="lt1" bg2="dk2" tx2="lt2" accent1="accent1" accent2="accent2" accent3="accent3" accent4="accent4" accent5="accent5" accent6="accent6" hlink="hlink" folHlink="folHlink"/>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3984" indent="-323984">
              <a:buFont typeface="Arial" charset="0"/>
              <a:buChar char="•"/>
              <a:tabLst/>
              <a:defRPr sz="1800">
                <a:solidFill>
                  <a:schemeClr val="tx2"/>
                </a:solidFill>
              </a:defRPr>
            </a:lvl2pPr>
            <a:lvl3pPr marL="647968" indent="-323984">
              <a:buSzPct val="100000"/>
              <a:buFont typeface="Arial" panose="020B0604020202020204" pitchFamily="34" charset="0"/>
              <a:buChar char="•"/>
              <a:tabLst/>
              <a:defRPr>
                <a:solidFill>
                  <a:schemeClr val="tx2"/>
                </a:solidFill>
              </a:defRPr>
            </a:lvl3pPr>
            <a:lvl4pPr marL="971952" indent="-323984">
              <a:buSzPct val="100000"/>
              <a:buFont typeface="Arial" charset="0"/>
              <a:buChar char="•"/>
              <a:tabLst/>
              <a:defRPr>
                <a:solidFill>
                  <a:schemeClr val="tx2"/>
                </a:solidFill>
              </a:defRPr>
            </a:lvl4pPr>
            <a:lvl5pPr marL="2057298" indent="-228589">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IEF Workshop, 6-9 December 2021, https://indico.cern.ch/event/1063281/</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GB"/>
              <a:t>E. Siesling, 74th INTC 7th Nov '23</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12969921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590D9-F163-1818-0119-953D1EAF240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FR"/>
          </a:p>
        </p:txBody>
      </p:sp>
      <p:sp>
        <p:nvSpPr>
          <p:cNvPr id="3" name="Subtitle 2">
            <a:extLst>
              <a:ext uri="{FF2B5EF4-FFF2-40B4-BE49-F238E27FC236}">
                <a16:creationId xmlns:a16="http://schemas.microsoft.com/office/drawing/2014/main" id="{16C213DD-3D4C-E31D-A683-2C88C0248BB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FR"/>
          </a:p>
        </p:txBody>
      </p:sp>
      <p:sp>
        <p:nvSpPr>
          <p:cNvPr id="4" name="Date Placeholder 3">
            <a:extLst>
              <a:ext uri="{FF2B5EF4-FFF2-40B4-BE49-F238E27FC236}">
                <a16:creationId xmlns:a16="http://schemas.microsoft.com/office/drawing/2014/main" id="{46F0A194-1D1D-DAE5-DB8E-B029CC24273D}"/>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5" name="Footer Placeholder 4">
            <a:extLst>
              <a:ext uri="{FF2B5EF4-FFF2-40B4-BE49-F238E27FC236}">
                <a16:creationId xmlns:a16="http://schemas.microsoft.com/office/drawing/2014/main" id="{BBBA2625-252C-7792-F2D0-09ECDC6843B1}"/>
              </a:ext>
            </a:extLst>
          </p:cNvPr>
          <p:cNvSpPr>
            <a:spLocks noGrp="1"/>
          </p:cNvSpPr>
          <p:nvPr>
            <p:ph type="ftr" sz="quarter" idx="11"/>
          </p:nvPr>
        </p:nvSpPr>
        <p:spPr/>
        <p:txBody>
          <a:bodyPr/>
          <a:lstStyle/>
          <a:p>
            <a:endParaRPr lang="en-FR"/>
          </a:p>
        </p:txBody>
      </p:sp>
      <p:sp>
        <p:nvSpPr>
          <p:cNvPr id="6" name="Slide Number Placeholder 5">
            <a:extLst>
              <a:ext uri="{FF2B5EF4-FFF2-40B4-BE49-F238E27FC236}">
                <a16:creationId xmlns:a16="http://schemas.microsoft.com/office/drawing/2014/main" id="{C3872D09-7C53-75BA-2D3B-252BADAAC95E}"/>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37448075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BFFBE7-204E-1207-7724-45F5E095C4E1}"/>
              </a:ext>
            </a:extLst>
          </p:cNvPr>
          <p:cNvSpPr>
            <a:spLocks noGrp="1"/>
          </p:cNvSpPr>
          <p:nvPr>
            <p:ph type="title"/>
          </p:nvPr>
        </p:nvSpPr>
        <p:spPr>
          <a:xfrm>
            <a:off x="839788" y="365125"/>
            <a:ext cx="10515600" cy="1325563"/>
          </a:xfrm>
        </p:spPr>
        <p:txBody>
          <a:bodyPr/>
          <a:lstStyle/>
          <a:p>
            <a:r>
              <a:rPr lang="en-GB"/>
              <a:t>Click to edit Master title style</a:t>
            </a:r>
            <a:endParaRPr lang="en-FR"/>
          </a:p>
        </p:txBody>
      </p:sp>
      <p:sp>
        <p:nvSpPr>
          <p:cNvPr id="3" name="Text Placeholder 2">
            <a:extLst>
              <a:ext uri="{FF2B5EF4-FFF2-40B4-BE49-F238E27FC236}">
                <a16:creationId xmlns:a16="http://schemas.microsoft.com/office/drawing/2014/main" id="{436F2C40-C443-59B3-8E7E-67727CE08B8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D738128B-743B-B30F-E69C-C4A22D67BB4F}"/>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5" name="Text Placeholder 4">
            <a:extLst>
              <a:ext uri="{FF2B5EF4-FFF2-40B4-BE49-F238E27FC236}">
                <a16:creationId xmlns:a16="http://schemas.microsoft.com/office/drawing/2014/main" id="{93387EEB-A591-64AA-F8BB-6FC5462F637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E82EF09-C457-247A-9FDE-157614B18366}"/>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7" name="Date Placeholder 6">
            <a:extLst>
              <a:ext uri="{FF2B5EF4-FFF2-40B4-BE49-F238E27FC236}">
                <a16:creationId xmlns:a16="http://schemas.microsoft.com/office/drawing/2014/main" id="{8D2556BE-250A-17EB-CAB9-DC22BA119298}"/>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8" name="Footer Placeholder 7">
            <a:extLst>
              <a:ext uri="{FF2B5EF4-FFF2-40B4-BE49-F238E27FC236}">
                <a16:creationId xmlns:a16="http://schemas.microsoft.com/office/drawing/2014/main" id="{2FDE11E0-788C-78E9-CCFF-D4F4AA7C2751}"/>
              </a:ext>
            </a:extLst>
          </p:cNvPr>
          <p:cNvSpPr>
            <a:spLocks noGrp="1"/>
          </p:cNvSpPr>
          <p:nvPr>
            <p:ph type="ftr" sz="quarter" idx="11"/>
          </p:nvPr>
        </p:nvSpPr>
        <p:spPr/>
        <p:txBody>
          <a:bodyPr/>
          <a:lstStyle/>
          <a:p>
            <a:endParaRPr lang="en-FR"/>
          </a:p>
        </p:txBody>
      </p:sp>
      <p:sp>
        <p:nvSpPr>
          <p:cNvPr id="9" name="Slide Number Placeholder 8">
            <a:extLst>
              <a:ext uri="{FF2B5EF4-FFF2-40B4-BE49-F238E27FC236}">
                <a16:creationId xmlns:a16="http://schemas.microsoft.com/office/drawing/2014/main" id="{8B53F206-949B-3226-C931-1A309E878981}"/>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19831656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4CA563-41D4-5326-2F48-8DF4ED84CAD6}"/>
              </a:ext>
            </a:extLst>
          </p:cNvPr>
          <p:cNvSpPr>
            <a:spLocks noGrp="1"/>
          </p:cNvSpPr>
          <p:nvPr>
            <p:ph type="title"/>
          </p:nvPr>
        </p:nvSpPr>
        <p:spPr/>
        <p:txBody>
          <a:bodyPr/>
          <a:lstStyle/>
          <a:p>
            <a:r>
              <a:rPr lang="en-GB"/>
              <a:t>Click to edit Master title style</a:t>
            </a:r>
            <a:endParaRPr lang="en-FR"/>
          </a:p>
        </p:txBody>
      </p:sp>
      <p:sp>
        <p:nvSpPr>
          <p:cNvPr id="3" name="Date Placeholder 2">
            <a:extLst>
              <a:ext uri="{FF2B5EF4-FFF2-40B4-BE49-F238E27FC236}">
                <a16:creationId xmlns:a16="http://schemas.microsoft.com/office/drawing/2014/main" id="{9C6D2DF6-8434-E648-A44B-BE5ACE817CF7}"/>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4" name="Footer Placeholder 3">
            <a:extLst>
              <a:ext uri="{FF2B5EF4-FFF2-40B4-BE49-F238E27FC236}">
                <a16:creationId xmlns:a16="http://schemas.microsoft.com/office/drawing/2014/main" id="{89814A12-74CE-3E4A-B899-F106C6AC63F2}"/>
              </a:ext>
            </a:extLst>
          </p:cNvPr>
          <p:cNvSpPr>
            <a:spLocks noGrp="1"/>
          </p:cNvSpPr>
          <p:nvPr>
            <p:ph type="ftr" sz="quarter" idx="11"/>
          </p:nvPr>
        </p:nvSpPr>
        <p:spPr/>
        <p:txBody>
          <a:bodyPr/>
          <a:lstStyle/>
          <a:p>
            <a:endParaRPr lang="en-FR"/>
          </a:p>
        </p:txBody>
      </p:sp>
      <p:sp>
        <p:nvSpPr>
          <p:cNvPr id="5" name="Slide Number Placeholder 4">
            <a:extLst>
              <a:ext uri="{FF2B5EF4-FFF2-40B4-BE49-F238E27FC236}">
                <a16:creationId xmlns:a16="http://schemas.microsoft.com/office/drawing/2014/main" id="{C5550A19-40ED-5F85-8BD3-A64F8B5B6280}"/>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1914015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3732BF0-8DFC-A316-175A-3C6560952391}"/>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3" name="Footer Placeholder 2">
            <a:extLst>
              <a:ext uri="{FF2B5EF4-FFF2-40B4-BE49-F238E27FC236}">
                <a16:creationId xmlns:a16="http://schemas.microsoft.com/office/drawing/2014/main" id="{2A7446DE-F0B5-A92B-858B-06BF80827411}"/>
              </a:ext>
            </a:extLst>
          </p:cNvPr>
          <p:cNvSpPr>
            <a:spLocks noGrp="1"/>
          </p:cNvSpPr>
          <p:nvPr>
            <p:ph type="ftr" sz="quarter" idx="11"/>
          </p:nvPr>
        </p:nvSpPr>
        <p:spPr/>
        <p:txBody>
          <a:bodyPr/>
          <a:lstStyle/>
          <a:p>
            <a:endParaRPr lang="en-FR"/>
          </a:p>
        </p:txBody>
      </p:sp>
      <p:sp>
        <p:nvSpPr>
          <p:cNvPr id="4" name="Slide Number Placeholder 3">
            <a:extLst>
              <a:ext uri="{FF2B5EF4-FFF2-40B4-BE49-F238E27FC236}">
                <a16:creationId xmlns:a16="http://schemas.microsoft.com/office/drawing/2014/main" id="{A678AB19-D7CD-123F-7EC4-8230001858CA}"/>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1692144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88B6A-162A-F9ED-AFB5-ADA56596B2A0}"/>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Content Placeholder 2">
            <a:extLst>
              <a:ext uri="{FF2B5EF4-FFF2-40B4-BE49-F238E27FC236}">
                <a16:creationId xmlns:a16="http://schemas.microsoft.com/office/drawing/2014/main" id="{FE004587-3C2B-4327-A523-C060A7AFEF3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Text Placeholder 3">
            <a:extLst>
              <a:ext uri="{FF2B5EF4-FFF2-40B4-BE49-F238E27FC236}">
                <a16:creationId xmlns:a16="http://schemas.microsoft.com/office/drawing/2014/main" id="{FBB7B895-4161-D1B7-DDE3-7CEB535909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5B7C3F9-84C8-A678-1C90-9127D63C3482}"/>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6" name="Footer Placeholder 5">
            <a:extLst>
              <a:ext uri="{FF2B5EF4-FFF2-40B4-BE49-F238E27FC236}">
                <a16:creationId xmlns:a16="http://schemas.microsoft.com/office/drawing/2014/main" id="{C5DBB1E4-0C21-A54A-CAF9-1BCDAC509392}"/>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122BDC35-A7D9-91F3-BBEC-6C6658C74FD6}"/>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681940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E049B7-738D-4F49-6981-C907A8F4802C}"/>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FR"/>
          </a:p>
        </p:txBody>
      </p:sp>
      <p:sp>
        <p:nvSpPr>
          <p:cNvPr id="3" name="Picture Placeholder 2">
            <a:extLst>
              <a:ext uri="{FF2B5EF4-FFF2-40B4-BE49-F238E27FC236}">
                <a16:creationId xmlns:a16="http://schemas.microsoft.com/office/drawing/2014/main" id="{0B7FC7B5-8179-7FD3-3F5A-F2E6FA6CA3F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FR"/>
          </a:p>
        </p:txBody>
      </p:sp>
      <p:sp>
        <p:nvSpPr>
          <p:cNvPr id="4" name="Text Placeholder 3">
            <a:extLst>
              <a:ext uri="{FF2B5EF4-FFF2-40B4-BE49-F238E27FC236}">
                <a16:creationId xmlns:a16="http://schemas.microsoft.com/office/drawing/2014/main" id="{486E3A46-418C-BE74-834C-C79C7B7A2D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1E7349E9-D169-03BE-8476-C854210CAA1F}"/>
              </a:ext>
            </a:extLst>
          </p:cNvPr>
          <p:cNvSpPr>
            <a:spLocks noGrp="1"/>
          </p:cNvSpPr>
          <p:nvPr>
            <p:ph type="dt" sz="half" idx="10"/>
          </p:nvPr>
        </p:nvSpPr>
        <p:spPr/>
        <p:txBody>
          <a:bodyPr/>
          <a:lstStyle/>
          <a:p>
            <a:fld id="{CEC8BFEC-CD8D-3946-B6F9-597A05D6F14C}" type="datetimeFigureOut">
              <a:rPr lang="en-FR" smtClean="0"/>
              <a:t>16/11/2023</a:t>
            </a:fld>
            <a:endParaRPr lang="en-FR"/>
          </a:p>
        </p:txBody>
      </p:sp>
      <p:sp>
        <p:nvSpPr>
          <p:cNvPr id="6" name="Footer Placeholder 5">
            <a:extLst>
              <a:ext uri="{FF2B5EF4-FFF2-40B4-BE49-F238E27FC236}">
                <a16:creationId xmlns:a16="http://schemas.microsoft.com/office/drawing/2014/main" id="{59B72D8D-63CF-BF52-785B-4CE3C7C45C1E}"/>
              </a:ext>
            </a:extLst>
          </p:cNvPr>
          <p:cNvSpPr>
            <a:spLocks noGrp="1"/>
          </p:cNvSpPr>
          <p:nvPr>
            <p:ph type="ftr" sz="quarter" idx="11"/>
          </p:nvPr>
        </p:nvSpPr>
        <p:spPr/>
        <p:txBody>
          <a:bodyPr/>
          <a:lstStyle/>
          <a:p>
            <a:endParaRPr lang="en-FR"/>
          </a:p>
        </p:txBody>
      </p:sp>
      <p:sp>
        <p:nvSpPr>
          <p:cNvPr id="7" name="Slide Number Placeholder 6">
            <a:extLst>
              <a:ext uri="{FF2B5EF4-FFF2-40B4-BE49-F238E27FC236}">
                <a16:creationId xmlns:a16="http://schemas.microsoft.com/office/drawing/2014/main" id="{3F924850-2FB4-0410-9325-3F6B3F856E0A}"/>
              </a:ext>
            </a:extLst>
          </p:cNvPr>
          <p:cNvSpPr>
            <a:spLocks noGrp="1"/>
          </p:cNvSpPr>
          <p:nvPr>
            <p:ph type="sldNum" sz="quarter" idx="12"/>
          </p:nvPr>
        </p:nvSpPr>
        <p:spPr/>
        <p:txBody>
          <a:bodyPr/>
          <a:lstStyle/>
          <a:p>
            <a:fld id="{F20BBC14-CDF2-AA4B-9570-A62376C9C380}" type="slidenum">
              <a:rPr lang="en-FR" smtClean="0"/>
              <a:t>‹#›</a:t>
            </a:fld>
            <a:endParaRPr lang="en-FR"/>
          </a:p>
        </p:txBody>
      </p:sp>
    </p:spTree>
    <p:extLst>
      <p:ext uri="{BB962C8B-B14F-4D97-AF65-F5344CB8AC3E}">
        <p14:creationId xmlns:p14="http://schemas.microsoft.com/office/powerpoint/2010/main" val="38641643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18" Type="http://schemas.openxmlformats.org/officeDocument/2006/relationships/slideLayout" Target="../slideLayouts/slideLayout29.xml"/><Relationship Id="rId3" Type="http://schemas.openxmlformats.org/officeDocument/2006/relationships/slideLayout" Target="../slideLayouts/slideLayout14.xml"/><Relationship Id="rId21" Type="http://schemas.openxmlformats.org/officeDocument/2006/relationships/slideLayout" Target="../slideLayouts/slideLayout32.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slideLayout" Target="../slideLayouts/slideLayout28.xml"/><Relationship Id="rId25" Type="http://schemas.microsoft.com/office/2007/relationships/hdphoto" Target="../media/hdphoto1.wdp"/><Relationship Id="rId2" Type="http://schemas.openxmlformats.org/officeDocument/2006/relationships/slideLayout" Target="../slideLayouts/slideLayout13.xml"/><Relationship Id="rId16" Type="http://schemas.openxmlformats.org/officeDocument/2006/relationships/slideLayout" Target="../slideLayouts/slideLayout27.xml"/><Relationship Id="rId20" Type="http://schemas.openxmlformats.org/officeDocument/2006/relationships/slideLayout" Target="../slideLayouts/slideLayout31.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24" Type="http://schemas.openxmlformats.org/officeDocument/2006/relationships/image" Target="../media/image2.png"/><Relationship Id="rId5" Type="http://schemas.openxmlformats.org/officeDocument/2006/relationships/slideLayout" Target="../slideLayouts/slideLayout16.xml"/><Relationship Id="rId15" Type="http://schemas.openxmlformats.org/officeDocument/2006/relationships/slideLayout" Target="../slideLayouts/slideLayout26.xml"/><Relationship Id="rId23" Type="http://schemas.openxmlformats.org/officeDocument/2006/relationships/image" Target="../media/image1.png"/><Relationship Id="rId10" Type="http://schemas.openxmlformats.org/officeDocument/2006/relationships/slideLayout" Target="../slideLayouts/slideLayout21.xml"/><Relationship Id="rId19" Type="http://schemas.openxmlformats.org/officeDocument/2006/relationships/slideLayout" Target="../slideLayouts/slideLayout30.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slideLayout" Target="../slideLayouts/slideLayout25.xml"/><Relationship Id="rId2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image" Target="../media/image6.emf"/><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theme" Target="../theme/theme3.xml"/><Relationship Id="rId5" Type="http://schemas.openxmlformats.org/officeDocument/2006/relationships/slideLayout" Target="../slideLayouts/slideLayout3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A9B648B-CD3A-107D-4A79-F7B1F3B491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FR"/>
          </a:p>
        </p:txBody>
      </p:sp>
      <p:sp>
        <p:nvSpPr>
          <p:cNvPr id="3" name="Text Placeholder 2">
            <a:extLst>
              <a:ext uri="{FF2B5EF4-FFF2-40B4-BE49-F238E27FC236}">
                <a16:creationId xmlns:a16="http://schemas.microsoft.com/office/drawing/2014/main" id="{FF1F1720-3235-34F1-EC42-E542205862E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FR"/>
          </a:p>
        </p:txBody>
      </p:sp>
      <p:sp>
        <p:nvSpPr>
          <p:cNvPr id="4" name="Date Placeholder 3">
            <a:extLst>
              <a:ext uri="{FF2B5EF4-FFF2-40B4-BE49-F238E27FC236}">
                <a16:creationId xmlns:a16="http://schemas.microsoft.com/office/drawing/2014/main" id="{F1CA0BA7-A92B-A510-2341-B58C3C63ED2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C8BFEC-CD8D-3946-B6F9-597A05D6F14C}" type="datetimeFigureOut">
              <a:rPr lang="en-FR" smtClean="0"/>
              <a:t>16/11/2023</a:t>
            </a:fld>
            <a:endParaRPr lang="en-FR"/>
          </a:p>
        </p:txBody>
      </p:sp>
      <p:sp>
        <p:nvSpPr>
          <p:cNvPr id="5" name="Footer Placeholder 4">
            <a:extLst>
              <a:ext uri="{FF2B5EF4-FFF2-40B4-BE49-F238E27FC236}">
                <a16:creationId xmlns:a16="http://schemas.microsoft.com/office/drawing/2014/main" id="{E366C2A8-7BAB-6443-8F0F-CFEDDD2231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FR"/>
          </a:p>
        </p:txBody>
      </p:sp>
      <p:sp>
        <p:nvSpPr>
          <p:cNvPr id="6" name="Slide Number Placeholder 5">
            <a:extLst>
              <a:ext uri="{FF2B5EF4-FFF2-40B4-BE49-F238E27FC236}">
                <a16:creationId xmlns:a16="http://schemas.microsoft.com/office/drawing/2014/main" id="{86F730B6-AF8B-6AF3-6D56-319AC534CFD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20BBC14-CDF2-AA4B-9570-A62376C9C380}" type="slidenum">
              <a:rPr lang="en-FR" smtClean="0"/>
              <a:t>‹#›</a:t>
            </a:fld>
            <a:endParaRPr lang="en-FR"/>
          </a:p>
        </p:txBody>
      </p:sp>
    </p:spTree>
    <p:extLst>
      <p:ext uri="{BB962C8B-B14F-4D97-AF65-F5344CB8AC3E}">
        <p14:creationId xmlns:p14="http://schemas.microsoft.com/office/powerpoint/2010/main" val="3326938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4" name="Title Placeholder 1"/>
          <p:cNvSpPr>
            <a:spLocks noGrp="1"/>
          </p:cNvSpPr>
          <p:nvPr>
            <p:ph type="title"/>
          </p:nvPr>
        </p:nvSpPr>
        <p:spPr bwMode="auto">
          <a:xfrm>
            <a:off x="407988" y="373593"/>
            <a:ext cx="11376025" cy="1065742"/>
          </a:xfrm>
          <a:prstGeom prst="rect">
            <a:avLst/>
          </a:prstGeom>
        </p:spPr>
        <p:txBody>
          <a:bodyPr vert="horz" lIns="0" tIns="0" rIns="0" bIns="0" rtlCol="0" anchor="t" anchorCtr="0">
            <a:noAutofit/>
          </a:bodyPr>
          <a:lstStyle/>
          <a:p>
            <a:pPr>
              <a:defRPr/>
            </a:pPr>
            <a:r>
              <a:rPr lang="en-US"/>
              <a:t>Click to edit Master title style</a:t>
            </a:r>
          </a:p>
        </p:txBody>
      </p:sp>
      <p:pic>
        <p:nvPicPr>
          <p:cNvPr id="3" name="Picture 2">
            <a:extLst>
              <a:ext uri="{FF2B5EF4-FFF2-40B4-BE49-F238E27FC236}">
                <a16:creationId xmlns:a16="http://schemas.microsoft.com/office/drawing/2014/main" id="{30A4E4AD-84F6-3A4A-90B6-0E4AEED05A62}"/>
              </a:ext>
            </a:extLst>
          </p:cNvPr>
          <p:cNvPicPr>
            <a:picLocks noChangeAspect="1"/>
          </p:cNvPicPr>
          <p:nvPr userDrawn="1"/>
        </p:nvPicPr>
        <p:blipFill>
          <a:blip r:embed="rId23"/>
          <a:stretch>
            <a:fillRect/>
          </a:stretch>
        </p:blipFill>
        <p:spPr>
          <a:xfrm>
            <a:off x="0" y="6332400"/>
            <a:ext cx="12192000" cy="533400"/>
          </a:xfrm>
          <a:prstGeom prst="rect">
            <a:avLst/>
          </a:prstGeom>
        </p:spPr>
      </p:pic>
      <p:sp>
        <p:nvSpPr>
          <p:cNvPr id="6" name="Text Placeholder 2"/>
          <p:cNvSpPr>
            <a:spLocks noGrp="1"/>
          </p:cNvSpPr>
          <p:nvPr>
            <p:ph type="body" idx="1"/>
          </p:nvPr>
        </p:nvSpPr>
        <p:spPr bwMode="auto">
          <a:xfrm>
            <a:off x="407989" y="1592263"/>
            <a:ext cx="11376024" cy="4608512"/>
          </a:xfrm>
          <a:prstGeom prst="rect">
            <a:avLst/>
          </a:prstGeom>
        </p:spPr>
        <p:txBody>
          <a:bodyPr vert="horz" lIns="0" tIns="0" rIns="0" bIns="0" rtlCol="0">
            <a:noAutofit/>
          </a:bodyPr>
          <a:lstStyle/>
          <a:p>
            <a:pPr lvl="0">
              <a:defRPr/>
            </a:pPr>
            <a:r>
              <a:rPr lang="en-US" dirty="0"/>
              <a:t>Click to edit Master text styles</a:t>
            </a:r>
            <a:endParaRPr dirty="0"/>
          </a:p>
          <a:p>
            <a:pPr lvl="1">
              <a:defRPr/>
            </a:pPr>
            <a:r>
              <a:rPr lang="en-US" dirty="0"/>
              <a:t>Second level</a:t>
            </a:r>
            <a:endParaRPr dirty="0"/>
          </a:p>
          <a:p>
            <a:pPr lvl="2">
              <a:defRPr/>
            </a:pPr>
            <a:r>
              <a:rPr lang="en-US" dirty="0"/>
              <a:t>Third level</a:t>
            </a:r>
            <a:endParaRPr dirty="0"/>
          </a:p>
          <a:p>
            <a:pPr lvl="3">
              <a:defRPr/>
            </a:pPr>
            <a:r>
              <a:rPr lang="en-US" dirty="0"/>
              <a:t>Fourth level</a:t>
            </a:r>
            <a:endParaRPr dirty="0"/>
          </a:p>
        </p:txBody>
      </p:sp>
      <p:sp>
        <p:nvSpPr>
          <p:cNvPr id="7" name="Date Placeholder 3"/>
          <p:cNvSpPr>
            <a:spLocks noGrp="1"/>
          </p:cNvSpPr>
          <p:nvPr>
            <p:ph type="dt" sz="half" idx="2"/>
          </p:nvPr>
        </p:nvSpPr>
        <p:spPr bwMode="auto">
          <a:xfrm>
            <a:off x="3248526" y="6408000"/>
            <a:ext cx="867862" cy="365125"/>
          </a:xfrm>
          <a:prstGeom prst="rect">
            <a:avLst/>
          </a:prstGeom>
        </p:spPr>
        <p:txBody>
          <a:bodyPr vert="horz" lIns="0" tIns="0" rIns="0" bIns="0" rtlCol="0" anchor="ctr"/>
          <a:lstStyle>
            <a:lvl1pPr algn="r">
              <a:defRPr sz="1050">
                <a:solidFill>
                  <a:schemeClr val="bg1"/>
                </a:solidFill>
              </a:defRPr>
            </a:lvl1pPr>
          </a:lstStyle>
          <a:p>
            <a:pPr>
              <a:defRPr/>
            </a:pPr>
            <a:r>
              <a:rPr lang="de-CH"/>
              <a:t>06.11.23</a:t>
            </a:r>
            <a:endParaRPr lang="en-US" dirty="0"/>
          </a:p>
        </p:txBody>
      </p:sp>
      <p:sp>
        <p:nvSpPr>
          <p:cNvPr id="8" name="Slide Number Placeholder 5"/>
          <p:cNvSpPr>
            <a:spLocks noGrp="1"/>
          </p:cNvSpPr>
          <p:nvPr>
            <p:ph type="sldNum" sz="quarter" idx="4"/>
          </p:nvPr>
        </p:nvSpPr>
        <p:spPr bwMode="auto">
          <a:xfrm>
            <a:off x="11064552" y="6408000"/>
            <a:ext cx="681254" cy="365125"/>
          </a:xfrm>
          <a:prstGeom prst="rect">
            <a:avLst/>
          </a:prstGeom>
        </p:spPr>
        <p:txBody>
          <a:bodyPr vert="horz" lIns="0" tIns="0" rIns="0" bIns="0" rtlCol="0" anchor="ctr"/>
          <a:lstStyle>
            <a:lvl1pPr algn="r">
              <a:defRPr sz="1050">
                <a:solidFill>
                  <a:schemeClr val="bg1"/>
                </a:solidFill>
              </a:defRPr>
            </a:lvl1pPr>
          </a:lstStyle>
          <a:p>
            <a:pPr>
              <a:defRPr/>
            </a:pPr>
            <a:fld id="{36B5EA5A-BC32-A742-B11B-8E7414D5B535}" type="slidenum">
              <a:rPr lang="en-US" smtClean="0"/>
              <a:pPr>
                <a:defRPr/>
              </a:pPr>
              <a:t>‹#›</a:t>
            </a:fld>
            <a:endParaRPr lang="en-US"/>
          </a:p>
        </p:txBody>
      </p:sp>
      <p:sp>
        <p:nvSpPr>
          <p:cNvPr id="9" name="Footer Placeholder 6"/>
          <p:cNvSpPr>
            <a:spLocks noGrp="1"/>
          </p:cNvSpPr>
          <p:nvPr>
            <p:ph type="ftr" sz="quarter" idx="3"/>
          </p:nvPr>
        </p:nvSpPr>
        <p:spPr bwMode="auto">
          <a:xfrm>
            <a:off x="4259262" y="6408000"/>
            <a:ext cx="6572221" cy="365125"/>
          </a:xfrm>
          <a:prstGeom prst="rect">
            <a:avLst/>
          </a:prstGeom>
        </p:spPr>
        <p:txBody>
          <a:bodyPr vert="horz" lIns="91440" tIns="45720" rIns="91440" bIns="45720" rtlCol="0" anchor="ctr"/>
          <a:lstStyle>
            <a:lvl1pPr algn="ctr">
              <a:defRPr sz="1400">
                <a:solidFill>
                  <a:schemeClr val="bg1"/>
                </a:solidFill>
              </a:defRPr>
            </a:lvl1pPr>
          </a:lstStyle>
          <a:p>
            <a:pPr>
              <a:defRPr/>
            </a:pPr>
            <a:r>
              <a:rPr lang="en-US"/>
              <a:t>SY-STI-RBS Section meeting</a:t>
            </a:r>
            <a:endParaRPr lang="en-US" dirty="0"/>
          </a:p>
        </p:txBody>
      </p:sp>
      <p:pic>
        <p:nvPicPr>
          <p:cNvPr id="10" name="Picture 4">
            <a:extLst>
              <a:ext uri="{FF2B5EF4-FFF2-40B4-BE49-F238E27FC236}">
                <a16:creationId xmlns:a16="http://schemas.microsoft.com/office/drawing/2014/main" id="{9F5DECC8-1817-1C40-A787-5BBEA9EC14FB}"/>
              </a:ext>
            </a:extLst>
          </p:cNvPr>
          <p:cNvPicPr>
            <a:picLocks noChangeAspect="1" noChangeArrowheads="1"/>
          </p:cNvPicPr>
          <p:nvPr userDrawn="1"/>
        </p:nvPicPr>
        <p:blipFill>
          <a:blip r:embed="rId24">
            <a:biLevel thresh="25000"/>
            <a:extLst>
              <a:ext uri="{BEBA8EAE-BF5A-486C-A8C5-ECC9F3942E4B}">
                <a14:imgProps xmlns:a14="http://schemas.microsoft.com/office/drawing/2010/main">
                  <a14:imgLayer r:embed="rId25">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991544" y="6258472"/>
            <a:ext cx="681255" cy="6812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8634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hf hdr="0"/>
  <p:txStyles>
    <p:titleStyle>
      <a:lvl1pPr algn="l" defTabSz="914400" eaLnBrk="1" hangingPunct="1">
        <a:lnSpc>
          <a:spcPct val="90000"/>
        </a:lnSpc>
        <a:spcBef>
          <a:spcPts val="0"/>
        </a:spcBef>
        <a:buNone/>
        <a:defRPr sz="3600" b="1">
          <a:solidFill>
            <a:schemeClr val="tx1"/>
          </a:solidFill>
          <a:latin typeface="+mj-lt"/>
          <a:ea typeface="+mj-ea"/>
          <a:cs typeface="+mj-cs"/>
        </a:defRPr>
      </a:lvl1pPr>
    </p:titleStyle>
    <p:bodyStyle>
      <a:lvl1pPr marL="0" indent="0" algn="l" defTabSz="914400" eaLnBrk="1" hangingPunct="1">
        <a:lnSpc>
          <a:spcPct val="90000"/>
        </a:lnSpc>
        <a:spcBef>
          <a:spcPts val="1800"/>
        </a:spcBef>
        <a:spcAft>
          <a:spcPts val="400"/>
        </a:spcAft>
        <a:buFont typeface="Arial"/>
        <a:buNone/>
        <a:defRPr sz="2800" b="1">
          <a:solidFill>
            <a:schemeClr val="tx2">
              <a:lumMod val="50000"/>
            </a:schemeClr>
          </a:solidFill>
          <a:latin typeface="+mn-lt"/>
          <a:ea typeface="+mn-ea"/>
          <a:cs typeface="+mn-cs"/>
        </a:defRPr>
      </a:lvl1pPr>
      <a:lvl2pPr marL="323850" indent="-324000" algn="l" defTabSz="914400" eaLnBrk="1" hangingPunct="1">
        <a:lnSpc>
          <a:spcPct val="100000"/>
        </a:lnSpc>
        <a:spcBef>
          <a:spcPts val="500"/>
        </a:spcBef>
        <a:spcAft>
          <a:spcPts val="300"/>
        </a:spcAft>
        <a:buFont typeface="Arial"/>
        <a:buChar char="•"/>
        <a:defRPr sz="2400">
          <a:solidFill>
            <a:schemeClr val="tx2">
              <a:lumMod val="50000"/>
            </a:schemeClr>
          </a:solidFill>
          <a:latin typeface="+mn-lt"/>
          <a:ea typeface="+mn-ea"/>
          <a:cs typeface="+mn-cs"/>
        </a:defRPr>
      </a:lvl2pPr>
      <a:lvl3pPr marL="648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3pPr>
      <a:lvl4pPr marL="972000" indent="-324000" algn="l" defTabSz="914400" eaLnBrk="1" hangingPunct="1">
        <a:lnSpc>
          <a:spcPct val="100000"/>
        </a:lnSpc>
        <a:spcBef>
          <a:spcPts val="500"/>
        </a:spcBef>
        <a:spcAft>
          <a:spcPts val="300"/>
        </a:spcAft>
        <a:buFont typeface="Arial"/>
        <a:buChar char="•"/>
        <a:defRPr sz="2000">
          <a:solidFill>
            <a:schemeClr val="tx2">
              <a:lumMod val="50000"/>
            </a:schemeClr>
          </a:solidFill>
          <a:latin typeface="+mn-lt"/>
          <a:ea typeface="+mn-ea"/>
          <a:cs typeface="+mn-cs"/>
        </a:defRPr>
      </a:lvl4pPr>
      <a:lvl5pPr marL="2057400" indent="-228600" algn="l" defTabSz="914400" eaLnBrk="1" hangingPunct="1">
        <a:lnSpc>
          <a:spcPct val="90000"/>
        </a:lnSpc>
        <a:spcBef>
          <a:spcPts val="500"/>
        </a:spcBef>
        <a:buFont typeface="Arial"/>
        <a:buChar char="•"/>
        <a:defRPr sz="1600">
          <a:solidFill>
            <a:schemeClr val="accent6"/>
          </a:solidFill>
          <a:latin typeface="+mn-lt"/>
          <a:ea typeface="+mn-ea"/>
          <a:cs typeface="+mn-cs"/>
        </a:defRPr>
      </a:lvl5pPr>
      <a:lvl6pPr marL="2514600" indent="-228600" algn="l" defTabSz="914400" eaLnBrk="1" hangingPunct="1">
        <a:lnSpc>
          <a:spcPct val="90000"/>
        </a:lnSpc>
        <a:spcBef>
          <a:spcPts val="500"/>
        </a:spcBef>
        <a:buFont typeface="Arial"/>
        <a:buChar char="•"/>
        <a:defRPr sz="1800">
          <a:solidFill>
            <a:schemeClr val="tx1"/>
          </a:solidFill>
          <a:latin typeface="+mn-lt"/>
          <a:ea typeface="+mn-ea"/>
          <a:cs typeface="+mn-cs"/>
        </a:defRPr>
      </a:lvl6pPr>
      <a:lvl7pPr marL="2971800" indent="-228600" algn="l" defTabSz="914400" eaLnBrk="1" hangingPunct="1">
        <a:lnSpc>
          <a:spcPct val="90000"/>
        </a:lnSpc>
        <a:spcBef>
          <a:spcPts val="500"/>
        </a:spcBef>
        <a:buFont typeface="Arial"/>
        <a:buChar char="•"/>
        <a:defRPr sz="1800">
          <a:solidFill>
            <a:schemeClr val="tx1"/>
          </a:solidFill>
          <a:latin typeface="+mn-lt"/>
          <a:ea typeface="+mn-ea"/>
          <a:cs typeface="+mn-cs"/>
        </a:defRPr>
      </a:lvl7pPr>
      <a:lvl8pPr marL="3429000" indent="-228600" algn="l" defTabSz="914400" eaLnBrk="1" hangingPunct="1">
        <a:lnSpc>
          <a:spcPct val="90000"/>
        </a:lnSpc>
        <a:spcBef>
          <a:spcPts val="500"/>
        </a:spcBef>
        <a:buFont typeface="Arial"/>
        <a:buChar char="•"/>
        <a:defRPr sz="1800">
          <a:solidFill>
            <a:schemeClr val="tx1"/>
          </a:solidFill>
          <a:latin typeface="+mn-lt"/>
          <a:ea typeface="+mn-ea"/>
          <a:cs typeface="+mn-cs"/>
        </a:defRPr>
      </a:lvl8pPr>
      <a:lvl9pPr marL="3886200" indent="-228600" algn="l" defTabSz="914400" eaLnBrk="1" hangingPunct="1">
        <a:lnSpc>
          <a:spcPct val="90000"/>
        </a:lnSpc>
        <a:spcBef>
          <a:spcPts val="500"/>
        </a:spcBef>
        <a:buFont typeface="Arial"/>
        <a:buChar char="•"/>
        <a:defRPr sz="1800">
          <a:solidFill>
            <a:schemeClr val="tx1"/>
          </a:solidFill>
          <a:latin typeface="+mn-lt"/>
          <a:ea typeface="+mn-ea"/>
          <a:cs typeface="+mn-cs"/>
        </a:defRPr>
      </a:lvl9pPr>
    </p:bodyStyle>
    <p:otherStyle>
      <a:defPPr>
        <a:defRPr lang="en-US"/>
      </a:defPPr>
      <a:lvl1pPr marL="0" algn="l" defTabSz="914400" eaLnBrk="1" hangingPunct="1">
        <a:defRPr sz="1800">
          <a:solidFill>
            <a:schemeClr val="tx1"/>
          </a:solidFill>
          <a:latin typeface="+mn-lt"/>
          <a:ea typeface="+mn-ea"/>
          <a:cs typeface="+mn-cs"/>
        </a:defRPr>
      </a:lvl1pPr>
      <a:lvl2pPr marL="457200" algn="l" defTabSz="914400" eaLnBrk="1" hangingPunct="1">
        <a:defRPr sz="1800">
          <a:solidFill>
            <a:schemeClr val="tx1"/>
          </a:solidFill>
          <a:latin typeface="+mn-lt"/>
          <a:ea typeface="+mn-ea"/>
          <a:cs typeface="+mn-cs"/>
        </a:defRPr>
      </a:lvl2pPr>
      <a:lvl3pPr marL="914400" algn="l" defTabSz="914400" eaLnBrk="1" hangingPunct="1">
        <a:defRPr sz="1800">
          <a:solidFill>
            <a:schemeClr val="tx1"/>
          </a:solidFill>
          <a:latin typeface="+mn-lt"/>
          <a:ea typeface="+mn-ea"/>
          <a:cs typeface="+mn-cs"/>
        </a:defRPr>
      </a:lvl3pPr>
      <a:lvl4pPr marL="1371600" algn="l" defTabSz="914400" eaLnBrk="1" hangingPunct="1">
        <a:defRPr sz="1800">
          <a:solidFill>
            <a:schemeClr val="tx1"/>
          </a:solidFill>
          <a:latin typeface="+mn-lt"/>
          <a:ea typeface="+mn-ea"/>
          <a:cs typeface="+mn-cs"/>
        </a:defRPr>
      </a:lvl4pPr>
      <a:lvl5pPr marL="1828800" algn="l" defTabSz="914400" eaLnBrk="1" hangingPunct="1">
        <a:defRPr sz="1800">
          <a:solidFill>
            <a:schemeClr val="tx1"/>
          </a:solidFill>
          <a:latin typeface="+mn-lt"/>
          <a:ea typeface="+mn-ea"/>
          <a:cs typeface="+mn-cs"/>
        </a:defRPr>
      </a:lvl5pPr>
      <a:lvl6pPr marL="2286000" algn="l" defTabSz="914400" eaLnBrk="1" hangingPunct="1">
        <a:defRPr sz="1800">
          <a:solidFill>
            <a:schemeClr val="tx1"/>
          </a:solidFill>
          <a:latin typeface="+mn-lt"/>
          <a:ea typeface="+mn-ea"/>
          <a:cs typeface="+mn-cs"/>
        </a:defRPr>
      </a:lvl6pPr>
      <a:lvl7pPr marL="2743200" algn="l" defTabSz="914400" eaLnBrk="1" hangingPunct="1">
        <a:defRPr sz="1800">
          <a:solidFill>
            <a:schemeClr val="tx1"/>
          </a:solidFill>
          <a:latin typeface="+mn-lt"/>
          <a:ea typeface="+mn-ea"/>
          <a:cs typeface="+mn-cs"/>
        </a:defRPr>
      </a:lvl7pPr>
      <a:lvl8pPr marL="3200400" algn="l" defTabSz="914400" eaLnBrk="1" hangingPunct="1">
        <a:defRPr sz="1800">
          <a:solidFill>
            <a:schemeClr val="tx1"/>
          </a:solidFill>
          <a:latin typeface="+mn-lt"/>
          <a:ea typeface="+mn-ea"/>
          <a:cs typeface="+mn-cs"/>
        </a:defRPr>
      </a:lvl8pPr>
      <a:lvl9pPr marL="3657600" algn="l" defTabSz="914400" eaLnBrk="1" hangingPunct="1">
        <a:defRPr sz="18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0" y="5923531"/>
            <a:ext cx="12192000" cy="942936"/>
          </a:xfrm>
          <a:prstGeom prst="rect">
            <a:avLst/>
          </a:prstGeom>
        </p:spPr>
      </p:pic>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726884" y="6340812"/>
            <a:ext cx="3648635"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a:t>IEF Workshop, 6-9 December 2021, https://indico.cern.ch/event/1063281/</a:t>
            </a:r>
            <a:endParaRPr lang="en-US" dirty="0"/>
          </a:p>
        </p:txBody>
      </p:sp>
      <p:sp>
        <p:nvSpPr>
          <p:cNvPr id="3" name="Footer Placeholder 2"/>
          <p:cNvSpPr>
            <a:spLocks noGrp="1"/>
          </p:cNvSpPr>
          <p:nvPr>
            <p:ph type="ftr" sz="quarter" idx="3"/>
          </p:nvPr>
        </p:nvSpPr>
        <p:spPr>
          <a:xfrm>
            <a:off x="4810307" y="6340812"/>
            <a:ext cx="5668739"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a:t>E. Siesling, 74th INTC 7th Nov '23</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2" cstate="email">
            <a:extLst>
              <a:ext uri="{28A0092B-C50C-407E-A947-70E740481C1C}">
                <a14:useLocalDpi xmlns:a14="http://schemas.microsoft.com/office/drawing/2010/main" val="0"/>
              </a:ext>
            </a:extLst>
          </a:blip>
          <a:stretch>
            <a:fillRect/>
          </a:stretch>
        </p:blipFill>
        <p:spPr>
          <a:xfrm>
            <a:off x="0" y="8210217"/>
            <a:ext cx="12192000" cy="942936"/>
          </a:xfrm>
          <a:prstGeom prst="rect">
            <a:avLst/>
          </a:prstGeom>
        </p:spPr>
      </p:pic>
    </p:spTree>
    <p:extLst>
      <p:ext uri="{BB962C8B-B14F-4D97-AF65-F5344CB8AC3E}">
        <p14:creationId xmlns:p14="http://schemas.microsoft.com/office/powerpoint/2010/main" val="17587679"/>
      </p:ext>
    </p:extLst>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Lst>
  <p:hf hdr="0" dt="0"/>
  <p:txStyles>
    <p:titleStyle>
      <a:lvl1pPr algn="l" rtl="0" eaLnBrk="1" latinLnBrk="0" hangingPunct="1">
        <a:spcBef>
          <a:spcPct val="0"/>
        </a:spcBef>
        <a:buNone/>
        <a:defRPr kumimoji="0" sz="4267" kern="120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Arial"/>
        <a:buChar char="•"/>
        <a:defRPr kumimoji="0" sz="2667"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2667"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xml"/><Relationship Id="rId1" Type="http://schemas.openxmlformats.org/officeDocument/2006/relationships/slideLayout" Target="../slideLayouts/slideLayout27.xml"/><Relationship Id="rId6" Type="http://schemas.openxmlformats.org/officeDocument/2006/relationships/image" Target="../media/image32.png"/><Relationship Id="rId5" Type="http://schemas.openxmlformats.org/officeDocument/2006/relationships/image" Target="../media/image31.emf"/><Relationship Id="rId4" Type="http://schemas.openxmlformats.org/officeDocument/2006/relationships/image" Target="../media/image30.png"/></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5.xml"/><Relationship Id="rId5" Type="http://schemas.openxmlformats.org/officeDocument/2006/relationships/image" Target="../media/image37.png"/><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20.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36.xml"/><Relationship Id="rId4" Type="http://schemas.openxmlformats.org/officeDocument/2006/relationships/image" Target="../media/image4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2.xml"/></Relationships>
</file>

<file path=ppt/slides/_rels/slide22.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12" Type="http://schemas.openxmlformats.org/officeDocument/2006/relationships/image" Target="../media/image57.tmp"/><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1.tmp"/><Relationship Id="rId11" Type="http://schemas.openxmlformats.org/officeDocument/2006/relationships/image" Target="../media/image56.png"/><Relationship Id="rId5" Type="http://schemas.openxmlformats.org/officeDocument/2006/relationships/image" Target="../media/image50.png"/><Relationship Id="rId10" Type="http://schemas.openxmlformats.org/officeDocument/2006/relationships/image" Target="../media/image55.png"/><Relationship Id="rId4" Type="http://schemas.openxmlformats.org/officeDocument/2006/relationships/image" Target="../media/image49.png"/><Relationship Id="rId9" Type="http://schemas.openxmlformats.org/officeDocument/2006/relationships/image" Target="../media/image54.png"/></Relationships>
</file>

<file path=ppt/slides/_rels/slide2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1.jpeg"/><Relationship Id="rId1" Type="http://schemas.openxmlformats.org/officeDocument/2006/relationships/slideLayout" Target="../slideLayouts/slideLayout36.xml"/><Relationship Id="rId4" Type="http://schemas.openxmlformats.org/officeDocument/2006/relationships/image" Target="../media/image59.png"/></Relationships>
</file>

<file path=ppt/slides/_rels/slide27.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61.png"/><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2.tmp"/><Relationship Id="rId2" Type="http://schemas.openxmlformats.org/officeDocument/2006/relationships/image" Target="../media/image41.jpeg"/><Relationship Id="rId1" Type="http://schemas.openxmlformats.org/officeDocument/2006/relationships/slideLayout" Target="../slideLayouts/slideLayout36.xml"/><Relationship Id="rId4" Type="http://schemas.openxmlformats.org/officeDocument/2006/relationships/image" Target="../media/image63.jpg"/></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41.jpeg"/><Relationship Id="rId1" Type="http://schemas.openxmlformats.org/officeDocument/2006/relationships/slideLayout" Target="../slideLayouts/slideLayout36.xml"/><Relationship Id="rId4" Type="http://schemas.openxmlformats.org/officeDocument/2006/relationships/image" Target="../media/image42.jpg"/></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1.jpeg"/><Relationship Id="rId1" Type="http://schemas.openxmlformats.org/officeDocument/2006/relationships/slideLayout" Target="../slideLayouts/slideLayout36.xml"/><Relationship Id="rId6" Type="http://schemas.openxmlformats.org/officeDocument/2006/relationships/image" Target="../media/image67.jpg"/><Relationship Id="rId5" Type="http://schemas.openxmlformats.org/officeDocument/2006/relationships/image" Target="../media/image66.png"/><Relationship Id="rId4" Type="http://schemas.openxmlformats.org/officeDocument/2006/relationships/image" Target="../media/image65.png"/></Relationships>
</file>

<file path=ppt/slides/_rels/slide3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41.jpeg"/><Relationship Id="rId1" Type="http://schemas.openxmlformats.org/officeDocument/2006/relationships/slideLayout" Target="../slideLayouts/slideLayout36.xml"/><Relationship Id="rId4" Type="http://schemas.openxmlformats.org/officeDocument/2006/relationships/image" Target="../media/image69.png"/></Relationships>
</file>

<file path=ppt/slides/_rels/slide3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36.xml"/></Relationships>
</file>

<file path=ppt/slides/_rels/slide3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41.jpeg"/><Relationship Id="rId1" Type="http://schemas.openxmlformats.org/officeDocument/2006/relationships/slideLayout" Target="../slideLayouts/slideLayout36.xml"/><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31" name="Rectangle 1030">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A building with trees in the background&#10;&#10;Description automatically generated">
            <a:extLst>
              <a:ext uri="{FF2B5EF4-FFF2-40B4-BE49-F238E27FC236}">
                <a16:creationId xmlns:a16="http://schemas.microsoft.com/office/drawing/2014/main" id="{1F79889A-CEA4-4759-41A4-DF6737F2AD3E}"/>
              </a:ext>
            </a:extLst>
          </p:cNvPr>
          <p:cNvPicPr>
            <a:picLocks noChangeAspect="1" noChangeArrowheads="1"/>
          </p:cNvPicPr>
          <p:nvPr/>
        </p:nvPicPr>
        <p:blipFill rotWithShape="1">
          <a:blip r:embed="rId2">
            <a:alphaModFix amt="50000"/>
            <a:extLst>
              <a:ext uri="{28A0092B-C50C-407E-A947-70E740481C1C}">
                <a14:useLocalDpi xmlns:a14="http://schemas.microsoft.com/office/drawing/2010/main" val="0"/>
              </a:ext>
            </a:extLst>
          </a:blip>
          <a:srcRect t="4445" b="11285"/>
          <a:stretch/>
        </p:blipFill>
        <p:spPr bwMode="auto">
          <a:xfrm>
            <a:off x="0" y="-2"/>
            <a:ext cx="12191980" cy="685799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4BF01070-9306-474D-6E6B-B64E57ED5E25}"/>
              </a:ext>
            </a:extLst>
          </p:cNvPr>
          <p:cNvSpPr>
            <a:spLocks noGrp="1"/>
          </p:cNvSpPr>
          <p:nvPr>
            <p:ph type="ctrTitle"/>
          </p:nvPr>
        </p:nvSpPr>
        <p:spPr>
          <a:xfrm>
            <a:off x="2825261" y="320998"/>
            <a:ext cx="9144000" cy="1646572"/>
          </a:xfrm>
        </p:spPr>
        <p:txBody>
          <a:bodyPr>
            <a:normAutofit fontScale="90000"/>
          </a:bodyPr>
          <a:lstStyle/>
          <a:p>
            <a:pPr algn="r"/>
            <a:r>
              <a:rPr lang="en-GB" dirty="0">
                <a:solidFill>
                  <a:srgbClr val="FFFFFF"/>
                </a:solidFill>
              </a:rPr>
              <a:t>98th ISOLDE Collaboration Committee meeting</a:t>
            </a:r>
            <a:r>
              <a:rPr lang="en-FR" dirty="0">
                <a:solidFill>
                  <a:srgbClr val="FFFFFF"/>
                </a:solidFill>
              </a:rPr>
              <a:t> - </a:t>
            </a:r>
          </a:p>
        </p:txBody>
      </p:sp>
      <p:sp>
        <p:nvSpPr>
          <p:cNvPr id="3" name="Subtitle 2">
            <a:extLst>
              <a:ext uri="{FF2B5EF4-FFF2-40B4-BE49-F238E27FC236}">
                <a16:creationId xmlns:a16="http://schemas.microsoft.com/office/drawing/2014/main" id="{7AEA8D06-CA17-F008-B7ED-12CCA539D4DA}"/>
              </a:ext>
            </a:extLst>
          </p:cNvPr>
          <p:cNvSpPr>
            <a:spLocks noGrp="1"/>
          </p:cNvSpPr>
          <p:nvPr>
            <p:ph type="subTitle" idx="1"/>
          </p:nvPr>
        </p:nvSpPr>
        <p:spPr>
          <a:xfrm>
            <a:off x="808892" y="3260035"/>
            <a:ext cx="10914185" cy="2453681"/>
          </a:xfrm>
        </p:spPr>
        <p:txBody>
          <a:bodyPr>
            <a:noAutofit/>
          </a:bodyPr>
          <a:lstStyle/>
          <a:p>
            <a:pPr marL="342900" indent="-342900" algn="r">
              <a:buFont typeface="Arial" panose="020B0604020202020204" pitchFamily="34" charset="0"/>
              <a:buChar char="•"/>
            </a:pPr>
            <a:r>
              <a:rPr lang="en-FR" sz="2800" dirty="0">
                <a:solidFill>
                  <a:srgbClr val="FFFFFF"/>
                </a:solidFill>
              </a:rPr>
              <a:t>INTC summary</a:t>
            </a:r>
          </a:p>
          <a:p>
            <a:pPr marL="342900" indent="-342900" algn="r">
              <a:buFont typeface="Arial" panose="020B0604020202020204" pitchFamily="34" charset="0"/>
              <a:buChar char="•"/>
            </a:pPr>
            <a:r>
              <a:rPr lang="en-FR" sz="2800" dirty="0">
                <a:solidFill>
                  <a:srgbClr val="FFFFFF"/>
                </a:solidFill>
              </a:rPr>
              <a:t>Schedule for 2023 and restart in 2024</a:t>
            </a:r>
          </a:p>
          <a:p>
            <a:pPr marL="342900" indent="-342900" algn="r">
              <a:buFont typeface="Arial" panose="020B0604020202020204" pitchFamily="34" charset="0"/>
              <a:buChar char="•"/>
            </a:pPr>
            <a:r>
              <a:rPr lang="en-FR" sz="2800" dirty="0">
                <a:solidFill>
                  <a:srgbClr val="FFFFFF"/>
                </a:solidFill>
              </a:rPr>
              <a:t>Feedback from runs 2023</a:t>
            </a:r>
          </a:p>
          <a:p>
            <a:pPr marL="342900" indent="-342900" algn="r">
              <a:buFont typeface="Arial" panose="020B0604020202020204" pitchFamily="34" charset="0"/>
              <a:buChar char="•"/>
            </a:pPr>
            <a:r>
              <a:rPr lang="en-FR" sz="2800" dirty="0">
                <a:solidFill>
                  <a:srgbClr val="FFFFFF"/>
                </a:solidFill>
              </a:rPr>
              <a:t>TISD report</a:t>
            </a:r>
          </a:p>
          <a:p>
            <a:pPr marL="342900" indent="-342900" algn="r">
              <a:buFont typeface="Arial" panose="020B0604020202020204" pitchFamily="34" charset="0"/>
              <a:buChar char="•"/>
            </a:pPr>
            <a:r>
              <a:rPr lang="en-FR" sz="2800" dirty="0">
                <a:solidFill>
                  <a:srgbClr val="FFFFFF"/>
                </a:solidFill>
              </a:rPr>
              <a:t>HIE-ISOLDE issues</a:t>
            </a:r>
          </a:p>
        </p:txBody>
      </p:sp>
      <p:sp>
        <p:nvSpPr>
          <p:cNvPr id="4" name="Subtitle 2">
            <a:extLst>
              <a:ext uri="{FF2B5EF4-FFF2-40B4-BE49-F238E27FC236}">
                <a16:creationId xmlns:a16="http://schemas.microsoft.com/office/drawing/2014/main" id="{5536AA84-D131-4DFD-5E94-8C2F95D1DC31}"/>
              </a:ext>
            </a:extLst>
          </p:cNvPr>
          <p:cNvSpPr txBox="1">
            <a:spLocks/>
          </p:cNvSpPr>
          <p:nvPr/>
        </p:nvSpPr>
        <p:spPr>
          <a:xfrm>
            <a:off x="1148862" y="6308797"/>
            <a:ext cx="10914185" cy="549199"/>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r"/>
            <a:r>
              <a:rPr lang="en-FR" sz="1800" dirty="0">
                <a:solidFill>
                  <a:srgbClr val="FFFFFF"/>
                </a:solidFill>
              </a:rPr>
              <a:t>Hanne Heylen, material from Joachim Vollaire, Erwin Siesling and Mia Au</a:t>
            </a:r>
          </a:p>
        </p:txBody>
      </p:sp>
      <p:sp>
        <p:nvSpPr>
          <p:cNvPr id="6" name="TextBox 5">
            <a:extLst>
              <a:ext uri="{FF2B5EF4-FFF2-40B4-BE49-F238E27FC236}">
                <a16:creationId xmlns:a16="http://schemas.microsoft.com/office/drawing/2014/main" id="{92F7A58A-7E3F-9992-249C-B0547E19366F}"/>
              </a:ext>
            </a:extLst>
          </p:cNvPr>
          <p:cNvSpPr txBox="1"/>
          <p:nvPr/>
        </p:nvSpPr>
        <p:spPr>
          <a:xfrm>
            <a:off x="76201" y="6308797"/>
            <a:ext cx="6189784" cy="369332"/>
          </a:xfrm>
          <a:prstGeom prst="rect">
            <a:avLst/>
          </a:prstGeom>
          <a:noFill/>
        </p:spPr>
        <p:txBody>
          <a:bodyPr wrap="square">
            <a:spAutoFit/>
          </a:bodyPr>
          <a:lstStyle/>
          <a:p>
            <a:r>
              <a:rPr lang="en-GB" b="0" i="0" dirty="0">
                <a:effectLst/>
                <a:latin typeface="Muli Light"/>
              </a:rPr>
              <a:t>Picture </a:t>
            </a:r>
            <a:r>
              <a:rPr lang="en-GB" dirty="0">
                <a:latin typeface="Muli Light"/>
              </a:rPr>
              <a:t>credits: </a:t>
            </a:r>
            <a:r>
              <a:rPr lang="en-GB" b="0" i="0" dirty="0">
                <a:effectLst/>
                <a:latin typeface="Muli Light"/>
              </a:rPr>
              <a:t>Raffaele </a:t>
            </a:r>
            <a:r>
              <a:rPr lang="en-GB" b="0" i="0" dirty="0" err="1">
                <a:effectLst/>
                <a:latin typeface="Muli Light"/>
              </a:rPr>
              <a:t>Salvemini</a:t>
            </a:r>
            <a:endParaRPr lang="en-FR" dirty="0"/>
          </a:p>
        </p:txBody>
      </p:sp>
    </p:spTree>
    <p:extLst>
      <p:ext uri="{BB962C8B-B14F-4D97-AF65-F5344CB8AC3E}">
        <p14:creationId xmlns:p14="http://schemas.microsoft.com/office/powerpoint/2010/main" val="153022416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49324" y="399676"/>
            <a:ext cx="10515600" cy="1325563"/>
          </a:xfrm>
        </p:spPr>
        <p:txBody>
          <a:bodyPr/>
          <a:lstStyle/>
          <a:p>
            <a:r>
              <a:rPr lang="en-FR" dirty="0"/>
              <a:t>Feedback from runs</a:t>
            </a:r>
          </a:p>
        </p:txBody>
      </p:sp>
      <p:sp>
        <p:nvSpPr>
          <p:cNvPr id="9" name="TextBox 8">
            <a:extLst>
              <a:ext uri="{FF2B5EF4-FFF2-40B4-BE49-F238E27FC236}">
                <a16:creationId xmlns:a16="http://schemas.microsoft.com/office/drawing/2014/main" id="{85E35B4E-48A8-7375-847E-C18798EF678A}"/>
              </a:ext>
            </a:extLst>
          </p:cNvPr>
          <p:cNvSpPr txBox="1"/>
          <p:nvPr/>
        </p:nvSpPr>
        <p:spPr>
          <a:xfrm>
            <a:off x="549664" y="1725239"/>
            <a:ext cx="11359307" cy="3139321"/>
          </a:xfrm>
          <a:prstGeom prst="rect">
            <a:avLst/>
          </a:prstGeom>
          <a:noFill/>
        </p:spPr>
        <p:txBody>
          <a:bodyPr wrap="square" rtlCol="0">
            <a:spAutoFit/>
          </a:bodyPr>
          <a:lstStyle/>
          <a:p>
            <a:r>
              <a:rPr lang="en-GB" sz="1800" b="1" dirty="0">
                <a:effectLst/>
              </a:rPr>
              <a:t>SSP</a:t>
            </a:r>
            <a:endParaRPr lang="en-GB" b="1" dirty="0"/>
          </a:p>
          <a:p>
            <a:endParaRPr lang="en-US" dirty="0"/>
          </a:p>
          <a:p>
            <a:pPr marL="285750" indent="-285750">
              <a:buFont typeface="Arial" panose="020B0604020202020204" pitchFamily="34" charset="0"/>
              <a:buChar char="•"/>
            </a:pPr>
            <a:r>
              <a:rPr lang="en-US" dirty="0">
                <a:solidFill>
                  <a:srgbClr val="000000"/>
                </a:solidFill>
                <a:latin typeface="Aptos" panose="020B0004020202020204" pitchFamily="34" charset="0"/>
              </a:rPr>
              <a:t>Successful commissioning of </a:t>
            </a:r>
            <a:r>
              <a:rPr lang="en-US" b="1" dirty="0">
                <a:solidFill>
                  <a:srgbClr val="000000"/>
                </a:solidFill>
                <a:latin typeface="Aptos" panose="020B0004020202020204" pitchFamily="34" charset="0"/>
              </a:rPr>
              <a:t>MULTIPAC setup </a:t>
            </a:r>
            <a:r>
              <a:rPr lang="en-US" dirty="0">
                <a:solidFill>
                  <a:srgbClr val="000000"/>
                </a:solidFill>
                <a:latin typeface="Aptos" panose="020B0004020202020204" pitchFamily="34" charset="0"/>
              </a:rPr>
              <a:t>(currently installed in b. 275):</a:t>
            </a:r>
          </a:p>
          <a:p>
            <a:pPr marL="742950" lvl="1" indent="-285750">
              <a:buFont typeface="Arial" panose="020B0604020202020204" pitchFamily="34" charset="0"/>
              <a:buChar char="•"/>
            </a:pPr>
            <a:r>
              <a:rPr lang="en-US" b="0" i="0" dirty="0">
                <a:solidFill>
                  <a:srgbClr val="000000"/>
                </a:solidFill>
                <a:effectLst/>
                <a:latin typeface="Aptos" panose="020B0004020202020204" pitchFamily="34" charset="0"/>
              </a:rPr>
              <a:t>Hardware is fully </a:t>
            </a:r>
            <a:r>
              <a:rPr lang="en-US" dirty="0">
                <a:solidFill>
                  <a:srgbClr val="000000"/>
                </a:solidFill>
                <a:latin typeface="Aptos" panose="020B0004020202020204" pitchFamily="34" charset="0"/>
              </a:rPr>
              <a:t>operational, including detectors</a:t>
            </a:r>
          </a:p>
          <a:p>
            <a:pPr marL="742950" lvl="1" indent="-285750">
              <a:buFont typeface="Arial" panose="020B0604020202020204" pitchFamily="34" charset="0"/>
              <a:buChar char="•"/>
            </a:pPr>
            <a:r>
              <a:rPr lang="en-US" b="0" i="0" dirty="0">
                <a:solidFill>
                  <a:srgbClr val="000000"/>
                </a:solidFill>
                <a:effectLst/>
                <a:latin typeface="Aptos" panose="020B0004020202020204" pitchFamily="34" charset="0"/>
              </a:rPr>
              <a:t>Good energy resolution (2.8% for 60Co)</a:t>
            </a:r>
            <a:endParaRPr lang="en-US" b="0" i="0" dirty="0">
              <a:solidFill>
                <a:srgbClr val="000000"/>
              </a:solidFill>
              <a:effectLst/>
              <a:latin typeface="Aptos" panose="020B0004020202020204" pitchFamily="34" charset="0"/>
              <a:sym typeface="Wingdings" pitchFamily="2" charset="2"/>
            </a:endParaRPr>
          </a:p>
          <a:p>
            <a:pPr marL="742950" lvl="1" indent="-285750">
              <a:buFont typeface="Arial" panose="020B0604020202020204" pitchFamily="34" charset="0"/>
              <a:buChar char="•"/>
            </a:pPr>
            <a:r>
              <a:rPr lang="en-US" dirty="0">
                <a:solidFill>
                  <a:srgbClr val="000000"/>
                </a:solidFill>
                <a:latin typeface="Aptos" panose="020B0004020202020204" pitchFamily="34" charset="0"/>
                <a:sym typeface="Wingdings" pitchFamily="2" charset="2"/>
              </a:rPr>
              <a:t>At the moment, poor time resolution (10 ns), working on improvements to reach 220 </a:t>
            </a:r>
            <a:r>
              <a:rPr lang="en-US" dirty="0" err="1">
                <a:solidFill>
                  <a:srgbClr val="000000"/>
                </a:solidFill>
                <a:latin typeface="Aptos" panose="020B0004020202020204" pitchFamily="34" charset="0"/>
                <a:sym typeface="Wingdings" pitchFamily="2" charset="2"/>
              </a:rPr>
              <a:t>ps</a:t>
            </a:r>
            <a:endParaRPr lang="en-US" dirty="0">
              <a:solidFill>
                <a:srgbClr val="000000"/>
              </a:solidFill>
              <a:latin typeface="Aptos" panose="020B0004020202020204" pitchFamily="34" charset="0"/>
              <a:sym typeface="Wingdings" pitchFamily="2" charset="2"/>
            </a:endParaRPr>
          </a:p>
          <a:p>
            <a:pPr marL="1200150" lvl="2" indent="-285750">
              <a:buFont typeface="Arial" panose="020B0604020202020204" pitchFamily="34" charset="0"/>
              <a:buChar char="•"/>
            </a:pPr>
            <a:r>
              <a:rPr lang="en-US" dirty="0">
                <a:solidFill>
                  <a:srgbClr val="000000"/>
                </a:solidFill>
                <a:latin typeface="Aptos" panose="020B0004020202020204" pitchFamily="34" charset="0"/>
                <a:sym typeface="Wingdings" pitchFamily="2" charset="2"/>
              </a:rPr>
              <a:t>Limited to simple magnetic elements so far</a:t>
            </a:r>
          </a:p>
          <a:p>
            <a:pPr marL="742950" lvl="1" indent="-285750">
              <a:buFont typeface="Wingdings" pitchFamily="2" charset="2"/>
              <a:buChar char="à"/>
            </a:pPr>
            <a:r>
              <a:rPr lang="en-US" dirty="0">
                <a:solidFill>
                  <a:srgbClr val="000000"/>
                </a:solidFill>
                <a:latin typeface="Aptos" panose="020B0004020202020204" pitchFamily="34" charset="0"/>
                <a:sym typeface="Wingdings" pitchFamily="2" charset="2"/>
              </a:rPr>
              <a:t>Ready for online installation in 2024</a:t>
            </a:r>
          </a:p>
          <a:p>
            <a:pPr marL="285750" indent="-285750">
              <a:buFont typeface="Wingdings" pitchFamily="2" charset="2"/>
              <a:buChar char="à"/>
            </a:pPr>
            <a:endParaRPr lang="en-US" dirty="0">
              <a:solidFill>
                <a:srgbClr val="000000"/>
              </a:solidFill>
              <a:latin typeface="Aptos" panose="020B0004020202020204" pitchFamily="34" charset="0"/>
              <a:sym typeface="Wingdings" pitchFamily="2" charset="2"/>
            </a:endParaRPr>
          </a:p>
          <a:p>
            <a:pPr marL="285750" indent="-285750">
              <a:buFont typeface="Wingdings" pitchFamily="2" charset="2"/>
              <a:buChar char="à"/>
            </a:pPr>
            <a:endParaRPr lang="en-US" dirty="0">
              <a:solidFill>
                <a:srgbClr val="000000"/>
              </a:solidFill>
              <a:latin typeface="Aptos" panose="020B0004020202020204" pitchFamily="34" charset="0"/>
              <a:sym typeface="Wingdings" pitchFamily="2" charset="2"/>
            </a:endParaRPr>
          </a:p>
          <a:p>
            <a:pPr marL="285750" indent="-285750">
              <a:buFont typeface="Arial" panose="020B0604020202020204" pitchFamily="34" charset="0"/>
              <a:buChar char="•"/>
            </a:pPr>
            <a:r>
              <a:rPr lang="en-US" dirty="0">
                <a:solidFill>
                  <a:srgbClr val="000000"/>
                </a:solidFill>
                <a:latin typeface="Aptos" panose="020B0004020202020204" pitchFamily="34" charset="0"/>
                <a:sym typeface="Wingdings" pitchFamily="2" charset="2"/>
              </a:rPr>
              <a:t>Tested new emission Mossbauer setup</a:t>
            </a:r>
          </a:p>
        </p:txBody>
      </p:sp>
      <p:sp>
        <p:nvSpPr>
          <p:cNvPr id="3" name="TextBox 2">
            <a:extLst>
              <a:ext uri="{FF2B5EF4-FFF2-40B4-BE49-F238E27FC236}">
                <a16:creationId xmlns:a16="http://schemas.microsoft.com/office/drawing/2014/main" id="{59B476E2-1762-346D-C6F7-00A316054C7A}"/>
              </a:ext>
            </a:extLst>
          </p:cNvPr>
          <p:cNvSpPr txBox="1"/>
          <p:nvPr/>
        </p:nvSpPr>
        <p:spPr>
          <a:xfrm>
            <a:off x="7384210" y="41831"/>
            <a:ext cx="4807789" cy="369332"/>
          </a:xfrm>
          <a:prstGeom prst="rect">
            <a:avLst/>
          </a:prstGeom>
          <a:noFill/>
        </p:spPr>
        <p:txBody>
          <a:bodyPr wrap="square" rtlCol="0">
            <a:spAutoFit/>
          </a:bodyPr>
          <a:lstStyle/>
          <a:p>
            <a:pPr algn="r"/>
            <a:r>
              <a:rPr lang="en-FR" dirty="0"/>
              <a:t>Material provided by </a:t>
            </a:r>
            <a:r>
              <a:rPr lang="en-GB" b="0" i="0" dirty="0">
                <a:effectLst/>
              </a:rPr>
              <a:t>Juliana Schell</a:t>
            </a:r>
            <a:endParaRPr lang="en-FR" dirty="0"/>
          </a:p>
        </p:txBody>
      </p:sp>
    </p:spTree>
    <p:extLst>
      <p:ext uri="{BB962C8B-B14F-4D97-AF65-F5344CB8AC3E}">
        <p14:creationId xmlns:p14="http://schemas.microsoft.com/office/powerpoint/2010/main" val="2600945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49324" y="269050"/>
            <a:ext cx="10515600" cy="1325563"/>
          </a:xfrm>
        </p:spPr>
        <p:txBody>
          <a:bodyPr/>
          <a:lstStyle/>
          <a:p>
            <a:r>
              <a:rPr lang="en-FR" dirty="0"/>
              <a:t>Feedback from runs</a:t>
            </a:r>
          </a:p>
        </p:txBody>
      </p:sp>
      <p:sp>
        <p:nvSpPr>
          <p:cNvPr id="9" name="TextBox 8">
            <a:extLst>
              <a:ext uri="{FF2B5EF4-FFF2-40B4-BE49-F238E27FC236}">
                <a16:creationId xmlns:a16="http://schemas.microsoft.com/office/drawing/2014/main" id="{85E35B4E-48A8-7375-847E-C18798EF678A}"/>
              </a:ext>
            </a:extLst>
          </p:cNvPr>
          <p:cNvSpPr txBox="1"/>
          <p:nvPr/>
        </p:nvSpPr>
        <p:spPr>
          <a:xfrm>
            <a:off x="549664" y="1725239"/>
            <a:ext cx="11359307" cy="369332"/>
          </a:xfrm>
          <a:prstGeom prst="rect">
            <a:avLst/>
          </a:prstGeom>
          <a:noFill/>
        </p:spPr>
        <p:txBody>
          <a:bodyPr wrap="square" rtlCol="0">
            <a:spAutoFit/>
          </a:bodyPr>
          <a:lstStyle/>
          <a:p>
            <a:r>
              <a:rPr lang="en-GB" sz="1800" b="1" dirty="0">
                <a:effectLst/>
              </a:rPr>
              <a:t>SSP</a:t>
            </a:r>
            <a:endParaRPr lang="en-GB" b="1" dirty="0"/>
          </a:p>
        </p:txBody>
      </p:sp>
      <p:sp>
        <p:nvSpPr>
          <p:cNvPr id="3" name="TextBox 2">
            <a:extLst>
              <a:ext uri="{FF2B5EF4-FFF2-40B4-BE49-F238E27FC236}">
                <a16:creationId xmlns:a16="http://schemas.microsoft.com/office/drawing/2014/main" id="{59B476E2-1762-346D-C6F7-00A316054C7A}"/>
              </a:ext>
            </a:extLst>
          </p:cNvPr>
          <p:cNvSpPr txBox="1"/>
          <p:nvPr/>
        </p:nvSpPr>
        <p:spPr>
          <a:xfrm>
            <a:off x="7384210" y="41831"/>
            <a:ext cx="4807789" cy="369332"/>
          </a:xfrm>
          <a:prstGeom prst="rect">
            <a:avLst/>
          </a:prstGeom>
          <a:noFill/>
        </p:spPr>
        <p:txBody>
          <a:bodyPr wrap="square" rtlCol="0">
            <a:spAutoFit/>
          </a:bodyPr>
          <a:lstStyle/>
          <a:p>
            <a:pPr algn="r"/>
            <a:r>
              <a:rPr lang="en-FR" dirty="0"/>
              <a:t>Material provided by </a:t>
            </a:r>
            <a:r>
              <a:rPr lang="en-GB" b="0" i="0" dirty="0" err="1">
                <a:effectLst/>
              </a:rPr>
              <a:t>Uli</a:t>
            </a:r>
            <a:r>
              <a:rPr lang="en-GB" b="0" i="0" dirty="0">
                <a:effectLst/>
              </a:rPr>
              <a:t> Wahl</a:t>
            </a:r>
            <a:endParaRPr lang="en-FR" dirty="0"/>
          </a:p>
        </p:txBody>
      </p:sp>
      <p:pic>
        <p:nvPicPr>
          <p:cNvPr id="4" name="Picture 3">
            <a:extLst>
              <a:ext uri="{FF2B5EF4-FFF2-40B4-BE49-F238E27FC236}">
                <a16:creationId xmlns:a16="http://schemas.microsoft.com/office/drawing/2014/main" id="{6AB7F29C-006B-9A1A-F93B-E6DE5733ED0A}"/>
              </a:ext>
            </a:extLst>
          </p:cNvPr>
          <p:cNvPicPr>
            <a:picLocks noChangeAspect="1"/>
          </p:cNvPicPr>
          <p:nvPr/>
        </p:nvPicPr>
        <p:blipFill>
          <a:blip r:embed="rId2"/>
          <a:stretch>
            <a:fillRect/>
          </a:stretch>
        </p:blipFill>
        <p:spPr>
          <a:xfrm>
            <a:off x="1704043" y="1262743"/>
            <a:ext cx="10194556" cy="5553425"/>
          </a:xfrm>
          <a:prstGeom prst="rect">
            <a:avLst/>
          </a:prstGeom>
        </p:spPr>
      </p:pic>
    </p:spTree>
    <p:extLst>
      <p:ext uri="{BB962C8B-B14F-4D97-AF65-F5344CB8AC3E}">
        <p14:creationId xmlns:p14="http://schemas.microsoft.com/office/powerpoint/2010/main" val="32239684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49324" y="269050"/>
            <a:ext cx="10515600" cy="1325563"/>
          </a:xfrm>
        </p:spPr>
        <p:txBody>
          <a:bodyPr/>
          <a:lstStyle/>
          <a:p>
            <a:r>
              <a:rPr lang="en-FR" dirty="0"/>
              <a:t>Feedback from runs</a:t>
            </a:r>
          </a:p>
        </p:txBody>
      </p:sp>
      <p:sp>
        <p:nvSpPr>
          <p:cNvPr id="3" name="TextBox 2">
            <a:extLst>
              <a:ext uri="{FF2B5EF4-FFF2-40B4-BE49-F238E27FC236}">
                <a16:creationId xmlns:a16="http://schemas.microsoft.com/office/drawing/2014/main" id="{59B476E2-1762-346D-C6F7-00A316054C7A}"/>
              </a:ext>
            </a:extLst>
          </p:cNvPr>
          <p:cNvSpPr txBox="1"/>
          <p:nvPr/>
        </p:nvSpPr>
        <p:spPr>
          <a:xfrm>
            <a:off x="7384210" y="41831"/>
            <a:ext cx="4807789" cy="369332"/>
          </a:xfrm>
          <a:prstGeom prst="rect">
            <a:avLst/>
          </a:prstGeom>
          <a:noFill/>
        </p:spPr>
        <p:txBody>
          <a:bodyPr wrap="square" rtlCol="0">
            <a:spAutoFit/>
          </a:bodyPr>
          <a:lstStyle/>
          <a:p>
            <a:pPr algn="r"/>
            <a:r>
              <a:rPr lang="en-FR" dirty="0"/>
              <a:t>Material provided by </a:t>
            </a:r>
            <a:r>
              <a:rPr lang="en-GB" b="0" i="0" dirty="0">
                <a:solidFill>
                  <a:srgbClr val="424242"/>
                </a:solidFill>
                <a:effectLst/>
              </a:rPr>
              <a:t>Pedro Rodrigues</a:t>
            </a:r>
            <a:endParaRPr lang="en-FR" dirty="0"/>
          </a:p>
        </p:txBody>
      </p:sp>
      <p:pic>
        <p:nvPicPr>
          <p:cNvPr id="5" name="Picture 4">
            <a:extLst>
              <a:ext uri="{FF2B5EF4-FFF2-40B4-BE49-F238E27FC236}">
                <a16:creationId xmlns:a16="http://schemas.microsoft.com/office/drawing/2014/main" id="{5B4BA65D-D546-B77D-6EED-15C6D450CD5A}"/>
              </a:ext>
            </a:extLst>
          </p:cNvPr>
          <p:cNvPicPr>
            <a:picLocks noChangeAspect="1"/>
          </p:cNvPicPr>
          <p:nvPr/>
        </p:nvPicPr>
        <p:blipFill>
          <a:blip r:embed="rId2"/>
          <a:stretch>
            <a:fillRect/>
          </a:stretch>
        </p:blipFill>
        <p:spPr>
          <a:xfrm>
            <a:off x="597816" y="1917778"/>
            <a:ext cx="5498184" cy="4802336"/>
          </a:xfrm>
          <a:prstGeom prst="rect">
            <a:avLst/>
          </a:prstGeom>
        </p:spPr>
      </p:pic>
      <p:sp>
        <p:nvSpPr>
          <p:cNvPr id="7" name="TextBox 6">
            <a:extLst>
              <a:ext uri="{FF2B5EF4-FFF2-40B4-BE49-F238E27FC236}">
                <a16:creationId xmlns:a16="http://schemas.microsoft.com/office/drawing/2014/main" id="{80F9583A-7C46-34D0-47AB-A48296AE602E}"/>
              </a:ext>
            </a:extLst>
          </p:cNvPr>
          <p:cNvSpPr txBox="1"/>
          <p:nvPr/>
        </p:nvSpPr>
        <p:spPr>
          <a:xfrm>
            <a:off x="209550" y="1271447"/>
            <a:ext cx="6125028" cy="646331"/>
          </a:xfrm>
          <a:prstGeom prst="rect">
            <a:avLst/>
          </a:prstGeom>
          <a:noFill/>
        </p:spPr>
        <p:txBody>
          <a:bodyPr wrap="square">
            <a:spAutoFit/>
          </a:bodyPr>
          <a:lstStyle/>
          <a:p>
            <a:pPr algn="ctr"/>
            <a:r>
              <a:rPr lang="pt-PT" sz="1800" dirty="0"/>
              <a:t>IS738 </a:t>
            </a:r>
            <a:r>
              <a:rPr lang="pt-PT" sz="1800" baseline="30000" dirty="0"/>
              <a:t>111m</a:t>
            </a:r>
            <a:r>
              <a:rPr lang="pt-PT" sz="1800" dirty="0"/>
              <a:t>Cd </a:t>
            </a:r>
            <a:r>
              <a:rPr lang="pt-PT" sz="1800" dirty="0" err="1"/>
              <a:t>Microscopic</a:t>
            </a:r>
            <a:r>
              <a:rPr lang="pt-PT" sz="1800" dirty="0"/>
              <a:t> insight </a:t>
            </a:r>
            <a:r>
              <a:rPr lang="pt-PT" sz="1800" dirty="0" err="1"/>
              <a:t>by</a:t>
            </a:r>
            <a:r>
              <a:rPr lang="pt-PT" sz="1800" dirty="0"/>
              <a:t> nuclear </a:t>
            </a:r>
            <a:r>
              <a:rPr lang="pt-PT" sz="1800" dirty="0" err="1"/>
              <a:t>hyperfine</a:t>
            </a:r>
            <a:r>
              <a:rPr lang="pt-PT" sz="1800" dirty="0"/>
              <a:t> </a:t>
            </a:r>
            <a:r>
              <a:rPr lang="pt-PT" sz="1800" dirty="0" err="1"/>
              <a:t>methods</a:t>
            </a:r>
            <a:r>
              <a:rPr lang="pt-PT" sz="1800" dirty="0"/>
              <a:t> </a:t>
            </a:r>
            <a:r>
              <a:rPr lang="pt-PT" sz="1800" dirty="0" err="1"/>
              <a:t>on</a:t>
            </a:r>
            <a:r>
              <a:rPr lang="pt-PT" sz="1800" dirty="0"/>
              <a:t> </a:t>
            </a:r>
            <a:r>
              <a:rPr lang="pt-PT" sz="1800" dirty="0" err="1"/>
              <a:t>ferroic</a:t>
            </a:r>
            <a:r>
              <a:rPr lang="pt-PT" sz="1800" dirty="0"/>
              <a:t> </a:t>
            </a:r>
            <a:r>
              <a:rPr lang="pt-PT" sz="1800" dirty="0" err="1"/>
              <a:t>Perovskites</a:t>
            </a:r>
            <a:endParaRPr lang="en-FR" dirty="0"/>
          </a:p>
        </p:txBody>
      </p:sp>
      <p:sp>
        <p:nvSpPr>
          <p:cNvPr id="10" name="TextBox 9">
            <a:extLst>
              <a:ext uri="{FF2B5EF4-FFF2-40B4-BE49-F238E27FC236}">
                <a16:creationId xmlns:a16="http://schemas.microsoft.com/office/drawing/2014/main" id="{DB5713A6-0D20-A95A-3926-948B5529A02A}"/>
              </a:ext>
            </a:extLst>
          </p:cNvPr>
          <p:cNvSpPr txBox="1"/>
          <p:nvPr/>
        </p:nvSpPr>
        <p:spPr>
          <a:xfrm>
            <a:off x="6334578" y="680366"/>
            <a:ext cx="5857421" cy="923330"/>
          </a:xfrm>
          <a:prstGeom prst="rect">
            <a:avLst/>
          </a:prstGeom>
          <a:noFill/>
        </p:spPr>
        <p:txBody>
          <a:bodyPr wrap="square">
            <a:spAutoFit/>
          </a:bodyPr>
          <a:lstStyle/>
          <a:p>
            <a:pPr algn="ctr"/>
            <a:r>
              <a:rPr lang="en-GB" sz="1800" dirty="0"/>
              <a:t>IS730 - </a:t>
            </a:r>
            <a:r>
              <a:rPr lang="en-GB" sz="1800" baseline="30000" dirty="0"/>
              <a:t>111m</a:t>
            </a:r>
            <a:r>
              <a:rPr lang="en-GB" sz="1800" dirty="0"/>
              <a:t>Cd Perturbed Angular Correlation (PAC) Study of Dynamic Order-Disorder Structural transitions in Halide and Oxide Perovskite Systems</a:t>
            </a:r>
          </a:p>
        </p:txBody>
      </p:sp>
      <p:pic>
        <p:nvPicPr>
          <p:cNvPr id="11" name="Picture 10">
            <a:extLst>
              <a:ext uri="{FF2B5EF4-FFF2-40B4-BE49-F238E27FC236}">
                <a16:creationId xmlns:a16="http://schemas.microsoft.com/office/drawing/2014/main" id="{D9E2F284-F98A-01FA-7D5D-C9384A4C09CB}"/>
              </a:ext>
            </a:extLst>
          </p:cNvPr>
          <p:cNvPicPr>
            <a:picLocks noChangeAspect="1"/>
          </p:cNvPicPr>
          <p:nvPr/>
        </p:nvPicPr>
        <p:blipFill>
          <a:blip r:embed="rId3"/>
          <a:stretch>
            <a:fillRect/>
          </a:stretch>
        </p:blipFill>
        <p:spPr>
          <a:xfrm>
            <a:off x="6828709" y="1689891"/>
            <a:ext cx="4765475" cy="5030223"/>
          </a:xfrm>
          <a:prstGeom prst="rect">
            <a:avLst/>
          </a:prstGeom>
        </p:spPr>
      </p:pic>
      <p:sp>
        <p:nvSpPr>
          <p:cNvPr id="13" name="TextBox 12">
            <a:extLst>
              <a:ext uri="{FF2B5EF4-FFF2-40B4-BE49-F238E27FC236}">
                <a16:creationId xmlns:a16="http://schemas.microsoft.com/office/drawing/2014/main" id="{2A689132-FCA3-54AB-D82D-DBE91266BC58}"/>
              </a:ext>
            </a:extLst>
          </p:cNvPr>
          <p:cNvSpPr txBox="1"/>
          <p:nvPr/>
        </p:nvSpPr>
        <p:spPr>
          <a:xfrm>
            <a:off x="209550" y="6073783"/>
            <a:ext cx="2765879" cy="646331"/>
          </a:xfrm>
          <a:prstGeom prst="rect">
            <a:avLst/>
          </a:prstGeom>
          <a:noFill/>
          <a:ln>
            <a:solidFill>
              <a:schemeClr val="tx1"/>
            </a:solidFill>
          </a:ln>
        </p:spPr>
        <p:txBody>
          <a:bodyPr wrap="square">
            <a:spAutoFit/>
          </a:bodyPr>
          <a:lstStyle/>
          <a:p>
            <a:pPr algn="ctr"/>
            <a:r>
              <a:rPr lang="pt-PT" dirty="0" err="1"/>
              <a:t>new</a:t>
            </a:r>
            <a:r>
              <a:rPr lang="pt-PT" dirty="0"/>
              <a:t> 1</a:t>
            </a:r>
            <a:r>
              <a:rPr lang="pt-PT" baseline="30000" dirty="0"/>
              <a:t>st</a:t>
            </a:r>
            <a:r>
              <a:rPr lang="pt-PT" dirty="0"/>
              <a:t> </a:t>
            </a:r>
            <a:r>
              <a:rPr lang="pt-PT" dirty="0" err="1"/>
              <a:t>order</a:t>
            </a:r>
            <a:r>
              <a:rPr lang="pt-PT" dirty="0"/>
              <a:t> </a:t>
            </a:r>
            <a:r>
              <a:rPr lang="pt-PT" dirty="0" err="1"/>
              <a:t>phase</a:t>
            </a:r>
            <a:r>
              <a:rPr lang="pt-PT" dirty="0"/>
              <a:t> </a:t>
            </a:r>
            <a:r>
              <a:rPr lang="pt-PT" dirty="0" err="1"/>
              <a:t>transition</a:t>
            </a:r>
            <a:r>
              <a:rPr lang="pt-PT" dirty="0"/>
              <a:t> </a:t>
            </a:r>
            <a:r>
              <a:rPr lang="pt-PT" dirty="0" err="1"/>
              <a:t>at</a:t>
            </a:r>
            <a:r>
              <a:rPr lang="pt-PT" dirty="0"/>
              <a:t> 920K</a:t>
            </a:r>
            <a:endParaRPr lang="en-FR" dirty="0"/>
          </a:p>
        </p:txBody>
      </p:sp>
    </p:spTree>
    <p:extLst>
      <p:ext uri="{BB962C8B-B14F-4D97-AF65-F5344CB8AC3E}">
        <p14:creationId xmlns:p14="http://schemas.microsoft.com/office/powerpoint/2010/main" val="16931812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49324" y="399676"/>
            <a:ext cx="10515600" cy="1325563"/>
          </a:xfrm>
        </p:spPr>
        <p:txBody>
          <a:bodyPr/>
          <a:lstStyle/>
          <a:p>
            <a:r>
              <a:rPr lang="en-FR" dirty="0"/>
              <a:t>Feedback from runs</a:t>
            </a:r>
          </a:p>
        </p:txBody>
      </p:sp>
      <p:pic>
        <p:nvPicPr>
          <p:cNvPr id="3" name="Picture 2">
            <a:extLst>
              <a:ext uri="{FF2B5EF4-FFF2-40B4-BE49-F238E27FC236}">
                <a16:creationId xmlns:a16="http://schemas.microsoft.com/office/drawing/2014/main" id="{7718E0C4-E8BC-B81F-60A5-DC489FF03179}"/>
              </a:ext>
            </a:extLst>
          </p:cNvPr>
          <p:cNvPicPr>
            <a:picLocks noChangeAspect="1"/>
          </p:cNvPicPr>
          <p:nvPr/>
        </p:nvPicPr>
        <p:blipFill>
          <a:blip r:embed="rId2"/>
          <a:stretch>
            <a:fillRect/>
          </a:stretch>
        </p:blipFill>
        <p:spPr>
          <a:xfrm>
            <a:off x="1227076" y="1474196"/>
            <a:ext cx="9320841" cy="5202080"/>
          </a:xfrm>
          <a:prstGeom prst="rect">
            <a:avLst/>
          </a:prstGeom>
        </p:spPr>
      </p:pic>
      <p:sp>
        <p:nvSpPr>
          <p:cNvPr id="4" name="TextBox 3">
            <a:extLst>
              <a:ext uri="{FF2B5EF4-FFF2-40B4-BE49-F238E27FC236}">
                <a16:creationId xmlns:a16="http://schemas.microsoft.com/office/drawing/2014/main" id="{E424A9F6-379A-12C8-5268-F1F9793F045B}"/>
              </a:ext>
            </a:extLst>
          </p:cNvPr>
          <p:cNvSpPr txBox="1"/>
          <p:nvPr/>
        </p:nvSpPr>
        <p:spPr>
          <a:xfrm>
            <a:off x="7384211" y="123962"/>
            <a:ext cx="4807789" cy="369332"/>
          </a:xfrm>
          <a:prstGeom prst="rect">
            <a:avLst/>
          </a:prstGeom>
          <a:noFill/>
        </p:spPr>
        <p:txBody>
          <a:bodyPr wrap="square" rtlCol="0">
            <a:spAutoFit/>
          </a:bodyPr>
          <a:lstStyle/>
          <a:p>
            <a:pPr algn="r"/>
            <a:r>
              <a:rPr lang="en-FR" dirty="0"/>
              <a:t>Material provided by </a:t>
            </a:r>
            <a:r>
              <a:rPr lang="en-GB" b="0" i="0" dirty="0">
                <a:effectLst/>
              </a:rPr>
              <a:t>Monika </a:t>
            </a:r>
            <a:r>
              <a:rPr lang="en-GB" b="0" i="0" dirty="0" err="1">
                <a:effectLst/>
              </a:rPr>
              <a:t>Piersa-Silkowska</a:t>
            </a:r>
            <a:endParaRPr lang="en-FR" dirty="0"/>
          </a:p>
        </p:txBody>
      </p:sp>
    </p:spTree>
    <p:extLst>
      <p:ext uri="{BB962C8B-B14F-4D97-AF65-F5344CB8AC3E}">
        <p14:creationId xmlns:p14="http://schemas.microsoft.com/office/powerpoint/2010/main" val="41145178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49324" y="399676"/>
            <a:ext cx="10515600" cy="1325563"/>
          </a:xfrm>
        </p:spPr>
        <p:txBody>
          <a:bodyPr/>
          <a:lstStyle/>
          <a:p>
            <a:r>
              <a:rPr lang="en-FR" dirty="0"/>
              <a:t>Feedback from runs since last ISCC</a:t>
            </a:r>
          </a:p>
        </p:txBody>
      </p:sp>
      <p:sp>
        <p:nvSpPr>
          <p:cNvPr id="9" name="TextBox 8">
            <a:extLst>
              <a:ext uri="{FF2B5EF4-FFF2-40B4-BE49-F238E27FC236}">
                <a16:creationId xmlns:a16="http://schemas.microsoft.com/office/drawing/2014/main" id="{85E35B4E-48A8-7375-847E-C18798EF678A}"/>
              </a:ext>
            </a:extLst>
          </p:cNvPr>
          <p:cNvSpPr txBox="1"/>
          <p:nvPr/>
        </p:nvSpPr>
        <p:spPr>
          <a:xfrm>
            <a:off x="609299" y="2439002"/>
            <a:ext cx="6179127" cy="3416320"/>
          </a:xfrm>
          <a:prstGeom prst="rect">
            <a:avLst/>
          </a:prstGeom>
          <a:noFill/>
        </p:spPr>
        <p:txBody>
          <a:bodyPr wrap="square" rtlCol="0">
            <a:spAutoFit/>
          </a:bodyPr>
          <a:lstStyle/>
          <a:p>
            <a:r>
              <a:rPr lang="en-GB" sz="1800" b="1" dirty="0">
                <a:effectLst/>
              </a:rPr>
              <a:t>ISOLDE Solenoidal Spectrometer </a:t>
            </a:r>
          </a:p>
          <a:p>
            <a:endParaRPr lang="en-GB" b="1" dirty="0"/>
          </a:p>
          <a:p>
            <a:pPr marL="285750" indent="-285750">
              <a:buFont typeface="Arial" panose="020B0604020202020204" pitchFamily="34" charset="0"/>
              <a:buChar char="•"/>
            </a:pPr>
            <a:r>
              <a:rPr lang="en-GB" b="1" dirty="0"/>
              <a:t>3 successful runs</a:t>
            </a:r>
          </a:p>
          <a:p>
            <a:endParaRPr lang="en-US" dirty="0"/>
          </a:p>
          <a:p>
            <a:r>
              <a:rPr lang="en-US" u="sng" dirty="0"/>
              <a:t>IS692 </a:t>
            </a:r>
          </a:p>
          <a:p>
            <a:pPr marL="285750" indent="-285750">
              <a:buFont typeface="Arial" panose="020B0604020202020204" pitchFamily="34" charset="0"/>
              <a:buChar char="•"/>
            </a:pPr>
            <a:r>
              <a:rPr lang="en-US" dirty="0"/>
              <a:t>7Be(</a:t>
            </a:r>
            <a:r>
              <a:rPr lang="en-US" dirty="0" err="1"/>
              <a:t>d,p</a:t>
            </a:r>
            <a:r>
              <a:rPr lang="en-US" dirty="0"/>
              <a:t>) @ 11 MeV/A to populate high-lying rotational bands in 8Be</a:t>
            </a:r>
          </a:p>
          <a:p>
            <a:endParaRPr lang="en-US" dirty="0"/>
          </a:p>
          <a:p>
            <a:pPr marL="285750" indent="-285750">
              <a:buFont typeface="Arial" panose="020B0604020202020204" pitchFamily="34" charset="0"/>
              <a:buChar char="•"/>
            </a:pPr>
            <a:r>
              <a:rPr lang="en-FR" dirty="0"/>
              <a:t>“</a:t>
            </a:r>
            <a:r>
              <a:rPr lang="en-FR" i="1" dirty="0"/>
              <a:t>ISOLDE is the only facility that can provide the necessary yield and energy</a:t>
            </a:r>
            <a:r>
              <a:rPr lang="en-FR" dirty="0"/>
              <a:t>” </a:t>
            </a:r>
            <a:r>
              <a:rPr lang="en-FR" dirty="0">
                <a:sym typeface="Wingdings" pitchFamily="2" charset="2"/>
              </a:rPr>
              <a:t></a:t>
            </a:r>
            <a:r>
              <a:rPr lang="en-FR" dirty="0"/>
              <a:t> Happy users</a:t>
            </a:r>
          </a:p>
          <a:p>
            <a:pPr marL="285750" indent="-285750">
              <a:buFont typeface="Arial" panose="020B0604020202020204" pitchFamily="34" charset="0"/>
              <a:buChar char="•"/>
            </a:pPr>
            <a:endParaRPr lang="en-FR" dirty="0"/>
          </a:p>
          <a:p>
            <a:pPr marL="285750" indent="-285750">
              <a:buFont typeface="Arial" panose="020B0604020202020204" pitchFamily="34" charset="0"/>
              <a:buChar char="•"/>
            </a:pPr>
            <a:r>
              <a:rPr lang="en-FR" dirty="0"/>
              <a:t>Winter Physics (less influence of 7Li contamination)</a:t>
            </a:r>
            <a:endParaRPr lang="en-US" dirty="0"/>
          </a:p>
        </p:txBody>
      </p:sp>
      <p:pic>
        <p:nvPicPr>
          <p:cNvPr id="1026" name="Picture 2" descr="Image preview">
            <a:extLst>
              <a:ext uri="{FF2B5EF4-FFF2-40B4-BE49-F238E27FC236}">
                <a16:creationId xmlns:a16="http://schemas.microsoft.com/office/drawing/2014/main" id="{263E47E6-EC76-F006-EA83-90922F3CF0E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95642" y="1470991"/>
            <a:ext cx="3719609" cy="489005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5222F7F-4248-031C-0004-62328165A2A1}"/>
              </a:ext>
            </a:extLst>
          </p:cNvPr>
          <p:cNvSpPr txBox="1"/>
          <p:nvPr/>
        </p:nvSpPr>
        <p:spPr>
          <a:xfrm>
            <a:off x="7384210" y="41831"/>
            <a:ext cx="4807789" cy="369332"/>
          </a:xfrm>
          <a:prstGeom prst="rect">
            <a:avLst/>
          </a:prstGeom>
          <a:noFill/>
        </p:spPr>
        <p:txBody>
          <a:bodyPr wrap="square" rtlCol="0">
            <a:spAutoFit/>
          </a:bodyPr>
          <a:lstStyle/>
          <a:p>
            <a:pPr algn="r"/>
            <a:r>
              <a:rPr lang="en-FR" dirty="0"/>
              <a:t>Material provided by </a:t>
            </a:r>
            <a:r>
              <a:rPr lang="en-GB" b="0" i="0" dirty="0">
                <a:effectLst/>
              </a:rPr>
              <a:t>Patrick Macgregor</a:t>
            </a:r>
            <a:endParaRPr lang="en-FR" dirty="0"/>
          </a:p>
        </p:txBody>
      </p:sp>
    </p:spTree>
    <p:extLst>
      <p:ext uri="{BB962C8B-B14F-4D97-AF65-F5344CB8AC3E}">
        <p14:creationId xmlns:p14="http://schemas.microsoft.com/office/powerpoint/2010/main" val="24598174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71095" y="49576"/>
            <a:ext cx="10515600" cy="1325563"/>
          </a:xfrm>
        </p:spPr>
        <p:txBody>
          <a:bodyPr/>
          <a:lstStyle/>
          <a:p>
            <a:r>
              <a:rPr lang="en-FR" dirty="0"/>
              <a:t>Feedback from runs</a:t>
            </a:r>
          </a:p>
        </p:txBody>
      </p:sp>
      <p:pic>
        <p:nvPicPr>
          <p:cNvPr id="5" name="Picture 4">
            <a:extLst>
              <a:ext uri="{FF2B5EF4-FFF2-40B4-BE49-F238E27FC236}">
                <a16:creationId xmlns:a16="http://schemas.microsoft.com/office/drawing/2014/main" id="{39283AB0-FD9B-0A91-64E3-574143FB1597}"/>
              </a:ext>
            </a:extLst>
          </p:cNvPr>
          <p:cNvPicPr>
            <a:picLocks noChangeAspect="1"/>
          </p:cNvPicPr>
          <p:nvPr/>
        </p:nvPicPr>
        <p:blipFill>
          <a:blip r:embed="rId2"/>
          <a:stretch>
            <a:fillRect/>
          </a:stretch>
        </p:blipFill>
        <p:spPr>
          <a:xfrm>
            <a:off x="1205305" y="1023256"/>
            <a:ext cx="8783026" cy="5708967"/>
          </a:xfrm>
          <a:prstGeom prst="rect">
            <a:avLst/>
          </a:prstGeom>
        </p:spPr>
      </p:pic>
      <p:sp>
        <p:nvSpPr>
          <p:cNvPr id="6" name="TextBox 5">
            <a:extLst>
              <a:ext uri="{FF2B5EF4-FFF2-40B4-BE49-F238E27FC236}">
                <a16:creationId xmlns:a16="http://schemas.microsoft.com/office/drawing/2014/main" id="{BD83EDB9-EAFB-2B4D-BD2F-760ABDBC5EAF}"/>
              </a:ext>
            </a:extLst>
          </p:cNvPr>
          <p:cNvSpPr txBox="1"/>
          <p:nvPr/>
        </p:nvSpPr>
        <p:spPr>
          <a:xfrm>
            <a:off x="471095" y="5913960"/>
            <a:ext cx="2696648" cy="369332"/>
          </a:xfrm>
          <a:prstGeom prst="rect">
            <a:avLst/>
          </a:prstGeom>
          <a:solidFill>
            <a:schemeClr val="bg1">
              <a:alpha val="57490"/>
            </a:schemeClr>
          </a:solidFill>
        </p:spPr>
        <p:txBody>
          <a:bodyPr wrap="square" rtlCol="0">
            <a:spAutoFit/>
          </a:bodyPr>
          <a:lstStyle/>
          <a:p>
            <a:r>
              <a:rPr lang="en-FR" dirty="0"/>
              <a:t>Many target problems </a:t>
            </a:r>
            <a:r>
              <a:rPr lang="en-FR" dirty="0">
                <a:sym typeface="Wingdings" pitchFamily="2" charset="2"/>
              </a:rPr>
              <a:t></a:t>
            </a:r>
            <a:endParaRPr lang="en-FR" dirty="0"/>
          </a:p>
        </p:txBody>
      </p:sp>
      <p:sp>
        <p:nvSpPr>
          <p:cNvPr id="8" name="Left Brace 7">
            <a:extLst>
              <a:ext uri="{FF2B5EF4-FFF2-40B4-BE49-F238E27FC236}">
                <a16:creationId xmlns:a16="http://schemas.microsoft.com/office/drawing/2014/main" id="{EAA2BC8E-D862-FEB6-AC44-3EAA1306D3E9}"/>
              </a:ext>
            </a:extLst>
          </p:cNvPr>
          <p:cNvSpPr/>
          <p:nvPr/>
        </p:nvSpPr>
        <p:spPr>
          <a:xfrm>
            <a:off x="2960914" y="5546081"/>
            <a:ext cx="119743" cy="1105090"/>
          </a:xfrm>
          <a:prstGeom prst="leftBrace">
            <a:avLst/>
          </a:prstGeom>
        </p:spPr>
        <p:style>
          <a:lnRef idx="3">
            <a:schemeClr val="dk1"/>
          </a:lnRef>
          <a:fillRef idx="0">
            <a:schemeClr val="dk1"/>
          </a:fillRef>
          <a:effectRef idx="2">
            <a:schemeClr val="dk1"/>
          </a:effectRef>
          <a:fontRef idx="minor">
            <a:schemeClr val="tx1"/>
          </a:fontRef>
        </p:style>
        <p:txBody>
          <a:bodyPr rtlCol="0" anchor="ctr"/>
          <a:lstStyle/>
          <a:p>
            <a:pPr algn="ctr"/>
            <a:endParaRPr lang="en-FR" dirty="0"/>
          </a:p>
        </p:txBody>
      </p:sp>
      <p:sp>
        <p:nvSpPr>
          <p:cNvPr id="9" name="TextBox 8">
            <a:extLst>
              <a:ext uri="{FF2B5EF4-FFF2-40B4-BE49-F238E27FC236}">
                <a16:creationId xmlns:a16="http://schemas.microsoft.com/office/drawing/2014/main" id="{345E7158-F3B6-9AFB-B383-0F85D5FBD604}"/>
              </a:ext>
            </a:extLst>
          </p:cNvPr>
          <p:cNvSpPr txBox="1"/>
          <p:nvPr/>
        </p:nvSpPr>
        <p:spPr>
          <a:xfrm>
            <a:off x="7384211" y="123962"/>
            <a:ext cx="4807789" cy="369332"/>
          </a:xfrm>
          <a:prstGeom prst="rect">
            <a:avLst/>
          </a:prstGeom>
          <a:noFill/>
        </p:spPr>
        <p:txBody>
          <a:bodyPr wrap="square" rtlCol="0">
            <a:spAutoFit/>
          </a:bodyPr>
          <a:lstStyle/>
          <a:p>
            <a:pPr algn="r"/>
            <a:r>
              <a:rPr lang="en-FR" dirty="0"/>
              <a:t>Material provided by </a:t>
            </a:r>
            <a:r>
              <a:rPr lang="en-GB" b="0" i="0" dirty="0">
                <a:effectLst/>
              </a:rPr>
              <a:t>Frank Browne</a:t>
            </a:r>
            <a:endParaRPr lang="en-FR" dirty="0"/>
          </a:p>
        </p:txBody>
      </p:sp>
      <p:cxnSp>
        <p:nvCxnSpPr>
          <p:cNvPr id="11" name="Straight Arrow Connector 10">
            <a:extLst>
              <a:ext uri="{FF2B5EF4-FFF2-40B4-BE49-F238E27FC236}">
                <a16:creationId xmlns:a16="http://schemas.microsoft.com/office/drawing/2014/main" id="{8DA07D83-7F11-4C72-B228-AF07B5280EEF}"/>
              </a:ext>
            </a:extLst>
          </p:cNvPr>
          <p:cNvCxnSpPr/>
          <p:nvPr/>
        </p:nvCxnSpPr>
        <p:spPr>
          <a:xfrm>
            <a:off x="9818914" y="4702629"/>
            <a:ext cx="696686" cy="6858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Straight Arrow Connector 11">
            <a:extLst>
              <a:ext uri="{FF2B5EF4-FFF2-40B4-BE49-F238E27FC236}">
                <a16:creationId xmlns:a16="http://schemas.microsoft.com/office/drawing/2014/main" id="{64FCBC08-4CA5-6E9F-AFD2-3A1DD9007E98}"/>
              </a:ext>
            </a:extLst>
          </p:cNvPr>
          <p:cNvCxnSpPr>
            <a:cxnSpLocks/>
          </p:cNvCxnSpPr>
          <p:nvPr/>
        </p:nvCxnSpPr>
        <p:spPr>
          <a:xfrm flipV="1">
            <a:off x="9788105" y="5388429"/>
            <a:ext cx="727495" cy="71019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4" name="TextBox 13">
            <a:extLst>
              <a:ext uri="{FF2B5EF4-FFF2-40B4-BE49-F238E27FC236}">
                <a16:creationId xmlns:a16="http://schemas.microsoft.com/office/drawing/2014/main" id="{B08AA100-7AB9-A939-7631-66307876E7E2}"/>
              </a:ext>
            </a:extLst>
          </p:cNvPr>
          <p:cNvSpPr txBox="1"/>
          <p:nvPr/>
        </p:nvSpPr>
        <p:spPr>
          <a:xfrm>
            <a:off x="10492488" y="5203474"/>
            <a:ext cx="1547112" cy="646331"/>
          </a:xfrm>
          <a:prstGeom prst="rect">
            <a:avLst/>
          </a:prstGeom>
          <a:solidFill>
            <a:schemeClr val="bg1">
              <a:alpha val="57490"/>
            </a:schemeClr>
          </a:solidFill>
        </p:spPr>
        <p:txBody>
          <a:bodyPr wrap="square" rtlCol="0">
            <a:spAutoFit/>
          </a:bodyPr>
          <a:lstStyle/>
          <a:p>
            <a:pPr algn="ctr"/>
            <a:r>
              <a:rPr lang="en-FR" dirty="0"/>
              <a:t>Smooth SnS</a:t>
            </a:r>
          </a:p>
          <a:p>
            <a:pPr algn="ctr"/>
            <a:r>
              <a:rPr lang="en-US" dirty="0"/>
              <a:t>Production </a:t>
            </a:r>
            <a:r>
              <a:rPr lang="en-FR" dirty="0">
                <a:sym typeface="Wingdings" pitchFamily="2" charset="2"/>
              </a:rPr>
              <a:t></a:t>
            </a:r>
          </a:p>
        </p:txBody>
      </p:sp>
      <p:cxnSp>
        <p:nvCxnSpPr>
          <p:cNvPr id="15" name="Straight Arrow Connector 14">
            <a:extLst>
              <a:ext uri="{FF2B5EF4-FFF2-40B4-BE49-F238E27FC236}">
                <a16:creationId xmlns:a16="http://schemas.microsoft.com/office/drawing/2014/main" id="{C1306E1D-8204-CA71-BFD0-F6CE46372324}"/>
              </a:ext>
            </a:extLst>
          </p:cNvPr>
          <p:cNvCxnSpPr>
            <a:cxnSpLocks/>
          </p:cNvCxnSpPr>
          <p:nvPr/>
        </p:nvCxnSpPr>
        <p:spPr>
          <a:xfrm flipH="1" flipV="1">
            <a:off x="6379994" y="5110996"/>
            <a:ext cx="260291" cy="9247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7" name="TextBox 16">
            <a:extLst>
              <a:ext uri="{FF2B5EF4-FFF2-40B4-BE49-F238E27FC236}">
                <a16:creationId xmlns:a16="http://schemas.microsoft.com/office/drawing/2014/main" id="{11A4161A-347C-0F34-5BB8-DDADDF77A810}"/>
              </a:ext>
            </a:extLst>
          </p:cNvPr>
          <p:cNvSpPr txBox="1"/>
          <p:nvPr/>
        </p:nvSpPr>
        <p:spPr>
          <a:xfrm>
            <a:off x="3620894" y="4438140"/>
            <a:ext cx="3101499" cy="646331"/>
          </a:xfrm>
          <a:prstGeom prst="rect">
            <a:avLst/>
          </a:prstGeom>
          <a:solidFill>
            <a:schemeClr val="bg1">
              <a:alpha val="57490"/>
            </a:schemeClr>
          </a:solidFill>
        </p:spPr>
        <p:txBody>
          <a:bodyPr wrap="square" rtlCol="0">
            <a:spAutoFit/>
          </a:bodyPr>
          <a:lstStyle/>
          <a:p>
            <a:pPr algn="ctr"/>
            <a:r>
              <a:rPr lang="en-US" dirty="0">
                <a:sym typeface="Wingdings" pitchFamily="2" charset="2"/>
              </a:rPr>
              <a:t>3 mass changes; not compatible with working hours</a:t>
            </a:r>
            <a:endParaRPr lang="en-FR" dirty="0">
              <a:sym typeface="Wingdings" pitchFamily="2" charset="2"/>
            </a:endParaRPr>
          </a:p>
        </p:txBody>
      </p:sp>
    </p:spTree>
    <p:extLst>
      <p:ext uri="{BB962C8B-B14F-4D97-AF65-F5344CB8AC3E}">
        <p14:creationId xmlns:p14="http://schemas.microsoft.com/office/powerpoint/2010/main" val="2238122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5" name="Group 34">
            <a:extLst>
              <a:ext uri="{FF2B5EF4-FFF2-40B4-BE49-F238E27FC236}">
                <a16:creationId xmlns:a16="http://schemas.microsoft.com/office/drawing/2014/main" id="{EA751A86-3E87-F068-382C-EFFE3ABD7115}"/>
              </a:ext>
            </a:extLst>
          </p:cNvPr>
          <p:cNvGrpSpPr/>
          <p:nvPr/>
        </p:nvGrpSpPr>
        <p:grpSpPr>
          <a:xfrm>
            <a:off x="623392" y="-1"/>
            <a:ext cx="11568608" cy="5777635"/>
            <a:chOff x="585919" y="-1"/>
            <a:chExt cx="11568608" cy="5777635"/>
          </a:xfrm>
          <a:solidFill>
            <a:schemeClr val="accent4">
              <a:lumMod val="40000"/>
              <a:lumOff val="60000"/>
            </a:schemeClr>
          </a:solidFill>
        </p:grpSpPr>
        <p:sp>
          <p:nvSpPr>
            <p:cNvPr id="36" name="Rectangle 35">
              <a:extLst>
                <a:ext uri="{FF2B5EF4-FFF2-40B4-BE49-F238E27FC236}">
                  <a16:creationId xmlns:a16="http://schemas.microsoft.com/office/drawing/2014/main" id="{C55E04B7-7084-0746-3B7D-822D052FD8D1}"/>
                </a:ext>
              </a:extLst>
            </p:cNvPr>
            <p:cNvSpPr/>
            <p:nvPr/>
          </p:nvSpPr>
          <p:spPr>
            <a:xfrm>
              <a:off x="585919" y="1412776"/>
              <a:ext cx="11568608" cy="432047"/>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37" name="Rectangle 36">
              <a:extLst>
                <a:ext uri="{FF2B5EF4-FFF2-40B4-BE49-F238E27FC236}">
                  <a16:creationId xmlns:a16="http://schemas.microsoft.com/office/drawing/2014/main" id="{D09DEF32-FB7B-801A-465F-0015286FDFB7}"/>
                </a:ext>
              </a:extLst>
            </p:cNvPr>
            <p:cNvSpPr/>
            <p:nvPr/>
          </p:nvSpPr>
          <p:spPr>
            <a:xfrm>
              <a:off x="585919" y="3305439"/>
              <a:ext cx="11568608" cy="432047"/>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38" name="Rectangle 37">
              <a:extLst>
                <a:ext uri="{FF2B5EF4-FFF2-40B4-BE49-F238E27FC236}">
                  <a16:creationId xmlns:a16="http://schemas.microsoft.com/office/drawing/2014/main" id="{2A3CD9CE-F87A-FBBF-0985-6F84BAB1DF81}"/>
                </a:ext>
              </a:extLst>
            </p:cNvPr>
            <p:cNvSpPr/>
            <p:nvPr/>
          </p:nvSpPr>
          <p:spPr>
            <a:xfrm>
              <a:off x="585919" y="-1"/>
              <a:ext cx="11568608" cy="895359"/>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39" name="Rectangle 38">
              <a:extLst>
                <a:ext uri="{FF2B5EF4-FFF2-40B4-BE49-F238E27FC236}">
                  <a16:creationId xmlns:a16="http://schemas.microsoft.com/office/drawing/2014/main" id="{10661DF3-F23F-D526-DC7F-3D3EC09B6D16}"/>
                </a:ext>
              </a:extLst>
            </p:cNvPr>
            <p:cNvSpPr/>
            <p:nvPr/>
          </p:nvSpPr>
          <p:spPr>
            <a:xfrm>
              <a:off x="585919" y="4617144"/>
              <a:ext cx="11568608" cy="1080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40" name="Rectangle 39">
              <a:extLst>
                <a:ext uri="{FF2B5EF4-FFF2-40B4-BE49-F238E27FC236}">
                  <a16:creationId xmlns:a16="http://schemas.microsoft.com/office/drawing/2014/main" id="{BBBE6A53-8C09-6A06-1502-AEDF143CFA12}"/>
                </a:ext>
              </a:extLst>
            </p:cNvPr>
            <p:cNvSpPr/>
            <p:nvPr/>
          </p:nvSpPr>
          <p:spPr>
            <a:xfrm>
              <a:off x="585919" y="5061100"/>
              <a:ext cx="11568608" cy="162000"/>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41" name="Rectangle 40">
              <a:extLst>
                <a:ext uri="{FF2B5EF4-FFF2-40B4-BE49-F238E27FC236}">
                  <a16:creationId xmlns:a16="http://schemas.microsoft.com/office/drawing/2014/main" id="{DA127E7B-96FB-7172-0676-43D9504A0316}"/>
                </a:ext>
              </a:extLst>
            </p:cNvPr>
            <p:cNvSpPr/>
            <p:nvPr/>
          </p:nvSpPr>
          <p:spPr>
            <a:xfrm>
              <a:off x="585919" y="5669633"/>
              <a:ext cx="11568608" cy="108001"/>
            </a:xfrm>
            <a:prstGeom prst="rect">
              <a:avLst/>
            </a:prstGeom>
            <a:gr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grpSp>
      <p:sp>
        <p:nvSpPr>
          <p:cNvPr id="42" name="Rectangle 41">
            <a:extLst>
              <a:ext uri="{FF2B5EF4-FFF2-40B4-BE49-F238E27FC236}">
                <a16:creationId xmlns:a16="http://schemas.microsoft.com/office/drawing/2014/main" id="{5CB39297-3027-2E79-F73F-9ABE991B5975}"/>
              </a:ext>
            </a:extLst>
          </p:cNvPr>
          <p:cNvSpPr/>
          <p:nvPr/>
        </p:nvSpPr>
        <p:spPr>
          <a:xfrm>
            <a:off x="2423592" y="0"/>
            <a:ext cx="1152128" cy="5976000"/>
          </a:xfrm>
          <a:prstGeom prst="rect">
            <a:avLst/>
          </a:prstGeom>
          <a:gradFill flip="none" rotWithShape="1">
            <a:gsLst>
              <a:gs pos="0">
                <a:schemeClr val="bg1">
                  <a:alpha val="0"/>
                </a:schemeClr>
              </a:gs>
              <a:gs pos="49000">
                <a:srgbClr val="FF40FF"/>
              </a:gs>
              <a:gs pos="100000">
                <a:schemeClr val="bg1">
                  <a:alpha val="0"/>
                </a:schemeClr>
              </a:gs>
            </a:gsLst>
            <a:lin ang="0" scaled="0"/>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pic>
        <p:nvPicPr>
          <p:cNvPr id="43" name="Picture 42" descr="Chart&#10;&#10;Description automatically generated">
            <a:extLst>
              <a:ext uri="{FF2B5EF4-FFF2-40B4-BE49-F238E27FC236}">
                <a16:creationId xmlns:a16="http://schemas.microsoft.com/office/drawing/2014/main" id="{FC62F0F9-6D03-AFA7-3ACF-B873918A3F2D}"/>
              </a:ext>
            </a:extLst>
          </p:cNvPr>
          <p:cNvPicPr>
            <a:picLocks noChangeAspect="1"/>
          </p:cNvPicPr>
          <p:nvPr/>
        </p:nvPicPr>
        <p:blipFill rotWithShape="1">
          <a:blip r:embed="rId3"/>
          <a:srcRect l="3952" t="7986" r="89358" b="66304"/>
          <a:stretch/>
        </p:blipFill>
        <p:spPr>
          <a:xfrm>
            <a:off x="11280937" y="1844823"/>
            <a:ext cx="719719" cy="1467042"/>
          </a:xfrm>
          <a:prstGeom prst="rect">
            <a:avLst/>
          </a:prstGeom>
        </p:spPr>
      </p:pic>
      <p:pic>
        <p:nvPicPr>
          <p:cNvPr id="45" name="Picture 44" descr="A group of colorful squares&#10;&#10;Description automatically generated with medium confidence">
            <a:extLst>
              <a:ext uri="{FF2B5EF4-FFF2-40B4-BE49-F238E27FC236}">
                <a16:creationId xmlns:a16="http://schemas.microsoft.com/office/drawing/2014/main" id="{01066D82-587E-D5BC-CD82-70235EB6777A}"/>
              </a:ext>
            </a:extLst>
          </p:cNvPr>
          <p:cNvPicPr>
            <a:picLocks noChangeAspect="1"/>
          </p:cNvPicPr>
          <p:nvPr/>
        </p:nvPicPr>
        <p:blipFill>
          <a:blip r:embed="rId4"/>
          <a:stretch>
            <a:fillRect/>
          </a:stretch>
        </p:blipFill>
        <p:spPr bwMode="auto">
          <a:xfrm>
            <a:off x="3040266" y="675280"/>
            <a:ext cx="9416849" cy="5274000"/>
          </a:xfrm>
          <a:prstGeom prst="rect">
            <a:avLst/>
          </a:prstGeom>
        </p:spPr>
      </p:pic>
      <p:pic>
        <p:nvPicPr>
          <p:cNvPr id="46" name="Picture 45">
            <a:extLst>
              <a:ext uri="{FF2B5EF4-FFF2-40B4-BE49-F238E27FC236}">
                <a16:creationId xmlns:a16="http://schemas.microsoft.com/office/drawing/2014/main" id="{7F7EBC61-76D5-5812-94FD-CF9D9B0CCA26}"/>
              </a:ext>
            </a:extLst>
          </p:cNvPr>
          <p:cNvPicPr>
            <a:picLocks noChangeAspect="1"/>
          </p:cNvPicPr>
          <p:nvPr/>
        </p:nvPicPr>
        <p:blipFill rotWithShape="1">
          <a:blip r:embed="rId5">
            <a:extLst>
              <a:ext uri="{28A0092B-C50C-407E-A947-70E740481C1C}">
                <a14:useLocalDpi xmlns:a14="http://schemas.microsoft.com/office/drawing/2010/main" val="0"/>
              </a:ext>
            </a:extLst>
          </a:blip>
          <a:srcRect t="14923" b="9050"/>
          <a:stretch/>
        </p:blipFill>
        <p:spPr>
          <a:xfrm>
            <a:off x="-672752" y="-47840"/>
            <a:ext cx="8520121" cy="6477544"/>
          </a:xfrm>
          <a:prstGeom prst="rect">
            <a:avLst/>
          </a:prstGeom>
        </p:spPr>
      </p:pic>
      <p:pic>
        <p:nvPicPr>
          <p:cNvPr id="47" name="Picture Placeholder 7" descr="A diagram of a machine&#10;&#10;Description automatically generated">
            <a:extLst>
              <a:ext uri="{FF2B5EF4-FFF2-40B4-BE49-F238E27FC236}">
                <a16:creationId xmlns:a16="http://schemas.microsoft.com/office/drawing/2014/main" id="{C65FDCF6-7571-672A-0FF7-21CAB50B7E65}"/>
              </a:ext>
            </a:extLst>
          </p:cNvPr>
          <p:cNvPicPr>
            <a:picLocks noChangeAspect="1"/>
          </p:cNvPicPr>
          <p:nvPr/>
        </p:nvPicPr>
        <p:blipFill rotWithShape="1">
          <a:blip r:embed="rId6"/>
          <a:srcRect t="-1808" r="-1808" b="1052"/>
          <a:stretch/>
        </p:blipFill>
        <p:spPr>
          <a:xfrm>
            <a:off x="8124888" y="3093065"/>
            <a:ext cx="3518512" cy="1488603"/>
          </a:xfrm>
          <a:prstGeom prst="rect">
            <a:avLst/>
          </a:prstGeom>
          <a:noFill/>
        </p:spPr>
      </p:pic>
      <p:sp>
        <p:nvSpPr>
          <p:cNvPr id="4" name="Title 3">
            <a:extLst>
              <a:ext uri="{FF2B5EF4-FFF2-40B4-BE49-F238E27FC236}">
                <a16:creationId xmlns:a16="http://schemas.microsoft.com/office/drawing/2014/main" id="{A0EE90E7-B733-D941-BB3C-2EA1F6EAA256}"/>
              </a:ext>
            </a:extLst>
          </p:cNvPr>
          <p:cNvSpPr>
            <a:spLocks noGrp="1"/>
          </p:cNvSpPr>
          <p:nvPr>
            <p:ph type="title"/>
          </p:nvPr>
        </p:nvSpPr>
        <p:spPr>
          <a:xfrm>
            <a:off x="7176120" y="-71412"/>
            <a:ext cx="4422142" cy="845443"/>
          </a:xfrm>
        </p:spPr>
        <p:txBody>
          <a:bodyPr/>
          <a:lstStyle/>
          <a:p>
            <a:r>
              <a:rPr lang="en-CH" sz="3600" dirty="0"/>
              <a:t>TISD challenges</a:t>
            </a:r>
          </a:p>
        </p:txBody>
      </p:sp>
      <p:sp>
        <p:nvSpPr>
          <p:cNvPr id="13" name="Text Placeholder 12">
            <a:extLst>
              <a:ext uri="{FF2B5EF4-FFF2-40B4-BE49-F238E27FC236}">
                <a16:creationId xmlns:a16="http://schemas.microsoft.com/office/drawing/2014/main" id="{CE830AEC-CB99-17C6-5492-D61C602A8849}"/>
              </a:ext>
            </a:extLst>
          </p:cNvPr>
          <p:cNvSpPr>
            <a:spLocks noGrp="1"/>
          </p:cNvSpPr>
          <p:nvPr>
            <p:ph type="body" idx="1"/>
          </p:nvPr>
        </p:nvSpPr>
        <p:spPr>
          <a:xfrm>
            <a:off x="7748690" y="4829376"/>
            <a:ext cx="3532247" cy="1761186"/>
          </a:xfrm>
        </p:spPr>
        <p:txBody>
          <a:bodyPr/>
          <a:lstStyle/>
          <a:p>
            <a:pPr marL="457200" indent="-457200">
              <a:buAutoNum type="arabicPeriod"/>
            </a:pPr>
            <a:r>
              <a:rPr lang="en-US" sz="2000" dirty="0"/>
              <a:t>Refractory properties</a:t>
            </a:r>
          </a:p>
          <a:p>
            <a:pPr marL="457200" indent="-457200">
              <a:buAutoNum type="arabicPeriod"/>
            </a:pPr>
            <a:r>
              <a:rPr lang="en-US" sz="2000" dirty="0"/>
              <a:t>Contamination</a:t>
            </a:r>
          </a:p>
          <a:p>
            <a:pPr marL="457200" indent="-457200">
              <a:buAutoNum type="arabicPeriod"/>
            </a:pPr>
            <a:r>
              <a:rPr lang="en-US" sz="2000" dirty="0"/>
              <a:t>Yield and purity</a:t>
            </a:r>
          </a:p>
        </p:txBody>
      </p:sp>
      <p:sp>
        <p:nvSpPr>
          <p:cNvPr id="3" name="Slide Number Placeholder 2">
            <a:extLst>
              <a:ext uri="{FF2B5EF4-FFF2-40B4-BE49-F238E27FC236}">
                <a16:creationId xmlns:a16="http://schemas.microsoft.com/office/drawing/2014/main" id="{1CE2CE77-0430-DE4A-AF70-9C0DDEEDA67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050" b="0" i="0" u="none" strike="noStrike" kern="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050" b="0" i="0" u="none" strike="noStrike" kern="0" cap="none" spc="0" normalizeH="0" baseline="0" noProof="0" dirty="0">
              <a:ln>
                <a:noFill/>
              </a:ln>
              <a:solidFill>
                <a:srgbClr val="FFFFFF"/>
              </a:solidFill>
              <a:effectLst/>
              <a:uLnTx/>
              <a:uFillTx/>
              <a:latin typeface="Arial"/>
              <a:cs typeface="Arial"/>
            </a:endParaRPr>
          </a:p>
        </p:txBody>
      </p:sp>
      <p:sp>
        <p:nvSpPr>
          <p:cNvPr id="2" name="Date Placeholder 1">
            <a:extLst>
              <a:ext uri="{FF2B5EF4-FFF2-40B4-BE49-F238E27FC236}">
                <a16:creationId xmlns:a16="http://schemas.microsoft.com/office/drawing/2014/main" id="{4DE97735-8B73-8200-CC1C-92BA7A8A8E88}"/>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1050" b="0" i="0" u="none" strike="noStrike" kern="0" cap="none" spc="0" normalizeH="0" baseline="0" noProof="0">
                <a:ln>
                  <a:noFill/>
                </a:ln>
                <a:solidFill>
                  <a:srgbClr val="FFFFFF"/>
                </a:solidFill>
                <a:effectLst/>
                <a:uLnTx/>
                <a:uFillTx/>
                <a:latin typeface="Arial"/>
                <a:cs typeface="Arial"/>
              </a:rPr>
              <a:t>06.11.23</a:t>
            </a:r>
            <a:endParaRPr kumimoji="0" lang="en-US" sz="1050" b="0" i="0" u="none" strike="noStrike" kern="0" cap="none" spc="0" normalizeH="0" baseline="0" noProof="0">
              <a:ln>
                <a:noFill/>
              </a:ln>
              <a:solidFill>
                <a:srgbClr val="FFFFFF"/>
              </a:solidFill>
              <a:effectLst/>
              <a:uLnTx/>
              <a:uFillTx/>
              <a:latin typeface="Arial"/>
              <a:cs typeface="Arial"/>
            </a:endParaRPr>
          </a:p>
        </p:txBody>
      </p:sp>
    </p:spTree>
    <p:extLst>
      <p:ext uri="{BB962C8B-B14F-4D97-AF65-F5344CB8AC3E}">
        <p14:creationId xmlns:p14="http://schemas.microsoft.com/office/powerpoint/2010/main" val="1778395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13"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Content Placeholder 71">
            <a:extLst>
              <a:ext uri="{FF2B5EF4-FFF2-40B4-BE49-F238E27FC236}">
                <a16:creationId xmlns:a16="http://schemas.microsoft.com/office/drawing/2014/main" id="{DED84EA3-16D6-7A66-FCA0-8B56856A9929}"/>
              </a:ext>
            </a:extLst>
          </p:cNvPr>
          <p:cNvSpPr>
            <a:spLocks noGrp="1"/>
          </p:cNvSpPr>
          <p:nvPr>
            <p:ph idx="1"/>
          </p:nvPr>
        </p:nvSpPr>
        <p:spPr>
          <a:xfrm>
            <a:off x="9072626" y="964189"/>
            <a:ext cx="2883839" cy="719705"/>
          </a:xfrm>
        </p:spPr>
        <p:txBody>
          <a:bodyPr/>
          <a:lstStyle/>
          <a:p>
            <a:r>
              <a:rPr lang="en-CH" sz="2000" b="0" dirty="0"/>
              <a:t>Yield measurements, proton scans, setup</a:t>
            </a:r>
          </a:p>
        </p:txBody>
      </p:sp>
      <p:sp>
        <p:nvSpPr>
          <p:cNvPr id="3" name="Title 2">
            <a:extLst>
              <a:ext uri="{FF2B5EF4-FFF2-40B4-BE49-F238E27FC236}">
                <a16:creationId xmlns:a16="http://schemas.microsoft.com/office/drawing/2014/main" id="{4B0BEED4-2E6B-5507-8BF2-9E89A5E6EC19}"/>
              </a:ext>
            </a:extLst>
          </p:cNvPr>
          <p:cNvSpPr>
            <a:spLocks noGrp="1"/>
          </p:cNvSpPr>
          <p:nvPr>
            <p:ph type="title"/>
          </p:nvPr>
        </p:nvSpPr>
        <p:spPr>
          <a:xfrm>
            <a:off x="407988" y="373063"/>
            <a:ext cx="4574893" cy="904735"/>
          </a:xfrm>
        </p:spPr>
        <p:txBody>
          <a:bodyPr/>
          <a:lstStyle/>
          <a:p>
            <a:r>
              <a:rPr lang="en-CH" dirty="0"/>
              <a:t>TISD 2023</a:t>
            </a:r>
          </a:p>
        </p:txBody>
      </p:sp>
      <p:sp>
        <p:nvSpPr>
          <p:cNvPr id="4" name="Date Placeholder 3">
            <a:extLst>
              <a:ext uri="{FF2B5EF4-FFF2-40B4-BE49-F238E27FC236}">
                <a16:creationId xmlns:a16="http://schemas.microsoft.com/office/drawing/2014/main" id="{B210279C-3263-DD31-0454-5B90B1A3368C}"/>
              </a:ext>
            </a:extLst>
          </p:cNvPr>
          <p:cNvSpPr>
            <a:spLocks noGrp="1"/>
          </p:cNvSpPr>
          <p:nvPr>
            <p:ph type="dt" sz="half" idx="10"/>
          </p:nvPr>
        </p:nvSpPr>
        <p:spPr>
          <a:xfrm>
            <a:off x="3248526" y="6408000"/>
            <a:ext cx="867862"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1050" b="0" i="0" u="none" strike="noStrike" kern="0" cap="none" spc="0" normalizeH="0" baseline="0" noProof="0">
                <a:ln>
                  <a:noFill/>
                </a:ln>
                <a:solidFill>
                  <a:srgbClr val="FFFFFF"/>
                </a:solidFill>
                <a:effectLst/>
                <a:uLnTx/>
                <a:uFillTx/>
                <a:latin typeface="Arial"/>
                <a:cs typeface="Arial"/>
              </a:rPr>
              <a:t>06.11.23</a:t>
            </a:r>
            <a:endParaRPr kumimoji="0" lang="en-US" sz="1050" b="0" i="0" u="none" strike="noStrike" kern="0" cap="none" spc="0" normalizeH="0" baseline="0" noProof="0">
              <a:ln>
                <a:noFill/>
              </a:ln>
              <a:solidFill>
                <a:srgbClr val="FFFFFF"/>
              </a:solidFill>
              <a:effectLst/>
              <a:uLnTx/>
              <a:uFillTx/>
              <a:latin typeface="Arial"/>
              <a:cs typeface="Arial"/>
            </a:endParaRPr>
          </a:p>
        </p:txBody>
      </p:sp>
      <p:sp>
        <p:nvSpPr>
          <p:cNvPr id="6" name="Slide Number Placeholder 5">
            <a:extLst>
              <a:ext uri="{FF2B5EF4-FFF2-40B4-BE49-F238E27FC236}">
                <a16:creationId xmlns:a16="http://schemas.microsoft.com/office/drawing/2014/main" id="{6166E241-9A14-74FE-A849-BFB295FCB5AA}"/>
              </a:ext>
            </a:extLst>
          </p:cNvPr>
          <p:cNvSpPr>
            <a:spLocks noGrp="1"/>
          </p:cNvSpPr>
          <p:nvPr>
            <p:ph type="sldNum" sz="quarter" idx="12"/>
          </p:nvPr>
        </p:nvSpPr>
        <p:spPr>
          <a:xfrm>
            <a:off x="11064552" y="6408000"/>
            <a:ext cx="681254" cy="365125"/>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50" b="0" i="0" u="none" strike="noStrike" kern="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050" b="0" i="0" u="none" strike="noStrike" kern="0" cap="none" spc="0" normalizeH="0" baseline="0" noProof="0">
              <a:ln>
                <a:noFill/>
              </a:ln>
              <a:solidFill>
                <a:srgbClr val="FFFFFF"/>
              </a:solidFill>
              <a:effectLst/>
              <a:uLnTx/>
              <a:uFillTx/>
              <a:latin typeface="Arial"/>
              <a:cs typeface="Arial"/>
            </a:endParaRPr>
          </a:p>
        </p:txBody>
      </p:sp>
      <p:pic>
        <p:nvPicPr>
          <p:cNvPr id="8" name="Picture 7" descr="A screenshot of a computer&#10;&#10;Description automatically generated">
            <a:extLst>
              <a:ext uri="{FF2B5EF4-FFF2-40B4-BE49-F238E27FC236}">
                <a16:creationId xmlns:a16="http://schemas.microsoft.com/office/drawing/2014/main" id="{6F317F93-B490-6592-5EBB-52D42B018039}"/>
              </a:ext>
            </a:extLst>
          </p:cNvPr>
          <p:cNvPicPr>
            <a:picLocks noChangeAspect="1"/>
          </p:cNvPicPr>
          <p:nvPr/>
        </p:nvPicPr>
        <p:blipFill>
          <a:blip r:embed="rId3"/>
          <a:stretch>
            <a:fillRect/>
          </a:stretch>
        </p:blipFill>
        <p:spPr>
          <a:xfrm>
            <a:off x="902556" y="2112429"/>
            <a:ext cx="10919061" cy="3141317"/>
          </a:xfrm>
          <a:prstGeom prst="rect">
            <a:avLst/>
          </a:prstGeom>
        </p:spPr>
      </p:pic>
      <p:sp>
        <p:nvSpPr>
          <p:cNvPr id="11" name="TextBox 10">
            <a:extLst>
              <a:ext uri="{FF2B5EF4-FFF2-40B4-BE49-F238E27FC236}">
                <a16:creationId xmlns:a16="http://schemas.microsoft.com/office/drawing/2014/main" id="{8C5B5211-2B02-7A06-ACB8-D8CCE1C5287A}"/>
              </a:ext>
            </a:extLst>
          </p:cNvPr>
          <p:cNvSpPr txBox="1"/>
          <p:nvPr/>
        </p:nvSpPr>
        <p:spPr bwMode="auto">
          <a:xfrm>
            <a:off x="5618104" y="1244782"/>
            <a:ext cx="24673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rgbClr val="0033A0"/>
                </a:solidFill>
                <a:effectLst/>
                <a:uLnTx/>
                <a:uFillTx/>
                <a:latin typeface="Arial"/>
                <a:cs typeface="Arial"/>
              </a:rPr>
              <a:t>B</a:t>
            </a:r>
            <a:r>
              <a:rPr kumimoji="0" lang="en-CH" sz="1800" b="0" i="0" u="none" strike="noStrike" kern="0" cap="none" spc="0" normalizeH="0" baseline="0" noProof="0" dirty="0">
                <a:ln>
                  <a:noFill/>
                </a:ln>
                <a:solidFill>
                  <a:srgbClr val="0033A0"/>
                </a:solidFill>
                <a:effectLst/>
                <a:uLnTx/>
                <a:uFillTx/>
                <a:latin typeface="Arial"/>
                <a:cs typeface="Arial"/>
              </a:rPr>
              <a:t>atch mode: Ra → Ac</a:t>
            </a:r>
          </a:p>
        </p:txBody>
      </p:sp>
      <p:sp>
        <p:nvSpPr>
          <p:cNvPr id="12" name="TextBox 11">
            <a:extLst>
              <a:ext uri="{FF2B5EF4-FFF2-40B4-BE49-F238E27FC236}">
                <a16:creationId xmlns:a16="http://schemas.microsoft.com/office/drawing/2014/main" id="{3B722181-6A13-4FD4-D4AA-2A1A36D229EB}"/>
              </a:ext>
            </a:extLst>
          </p:cNvPr>
          <p:cNvSpPr txBox="1"/>
          <p:nvPr/>
        </p:nvSpPr>
        <p:spPr bwMode="auto">
          <a:xfrm>
            <a:off x="74126" y="1265625"/>
            <a:ext cx="1723086"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a:ln>
                  <a:noFill/>
                </a:ln>
                <a:solidFill>
                  <a:srgbClr val="0033A0"/>
                </a:solidFill>
                <a:effectLst/>
                <a:uLnTx/>
                <a:uFillTx/>
                <a:latin typeface="Arial"/>
                <a:cs typeface="Arial"/>
              </a:rPr>
              <a:t>LIST: actinides</a:t>
            </a:r>
            <a:endParaRPr kumimoji="0" lang="en-CH" sz="1800" b="0" i="0" u="none" strike="noStrike" kern="0" cap="none" spc="0" normalizeH="0" baseline="0" noProof="0" dirty="0">
              <a:ln>
                <a:noFill/>
              </a:ln>
              <a:solidFill>
                <a:srgbClr val="0033A0"/>
              </a:solidFill>
              <a:effectLst/>
              <a:uLnTx/>
              <a:uFillTx/>
              <a:latin typeface="Arial"/>
              <a:cs typeface="Arial"/>
            </a:endParaRPr>
          </a:p>
        </p:txBody>
      </p:sp>
      <p:sp>
        <p:nvSpPr>
          <p:cNvPr id="13" name="TextBox 12">
            <a:extLst>
              <a:ext uri="{FF2B5EF4-FFF2-40B4-BE49-F238E27FC236}">
                <a16:creationId xmlns:a16="http://schemas.microsoft.com/office/drawing/2014/main" id="{529918A7-4CDA-FB48-CF79-503115BDFBDA}"/>
              </a:ext>
            </a:extLst>
          </p:cNvPr>
          <p:cNvSpPr txBox="1"/>
          <p:nvPr/>
        </p:nvSpPr>
        <p:spPr bwMode="auto">
          <a:xfrm>
            <a:off x="1115933" y="1690106"/>
            <a:ext cx="198002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a:ln>
                  <a:noFill/>
                </a:ln>
                <a:solidFill>
                  <a:srgbClr val="0033A0"/>
                </a:solidFill>
                <a:effectLst/>
                <a:uLnTx/>
                <a:uFillTx/>
                <a:latin typeface="Arial"/>
                <a:cs typeface="Arial"/>
              </a:rPr>
              <a:t>LIST: lanthanides</a:t>
            </a:r>
            <a:endParaRPr kumimoji="0" lang="en-CH" sz="1800" b="0" i="0" u="none" strike="noStrike" kern="0" cap="none" spc="0" normalizeH="0" baseline="0" noProof="0" dirty="0">
              <a:ln>
                <a:noFill/>
              </a:ln>
              <a:solidFill>
                <a:srgbClr val="0033A0"/>
              </a:solidFill>
              <a:effectLst/>
              <a:uLnTx/>
              <a:uFillTx/>
              <a:latin typeface="Arial"/>
              <a:cs typeface="Arial"/>
            </a:endParaRPr>
          </a:p>
        </p:txBody>
      </p:sp>
      <p:sp>
        <p:nvSpPr>
          <p:cNvPr id="14" name="TextBox 13">
            <a:extLst>
              <a:ext uri="{FF2B5EF4-FFF2-40B4-BE49-F238E27FC236}">
                <a16:creationId xmlns:a16="http://schemas.microsoft.com/office/drawing/2014/main" id="{64663B87-D884-EAA3-9932-A7D9BF5C702E}"/>
              </a:ext>
            </a:extLst>
          </p:cNvPr>
          <p:cNvSpPr txBox="1"/>
          <p:nvPr/>
        </p:nvSpPr>
        <p:spPr bwMode="auto">
          <a:xfrm>
            <a:off x="849654" y="5717253"/>
            <a:ext cx="171713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err="1">
                <a:ln>
                  <a:noFill/>
                </a:ln>
                <a:solidFill>
                  <a:srgbClr val="0033A0"/>
                </a:solidFill>
                <a:effectLst/>
                <a:uLnTx/>
                <a:uFillTx/>
                <a:latin typeface="Arial"/>
                <a:cs typeface="Arial"/>
              </a:rPr>
              <a:t>ThC</a:t>
            </a:r>
            <a:r>
              <a:rPr kumimoji="0" lang="en-CA" sz="1800" b="0" i="0" u="none" strike="noStrike" kern="0" cap="none" spc="0" normalizeH="0" baseline="-25000" noProof="0" dirty="0" err="1">
                <a:ln>
                  <a:noFill/>
                </a:ln>
                <a:solidFill>
                  <a:srgbClr val="0033A0"/>
                </a:solidFill>
                <a:effectLst/>
                <a:uLnTx/>
                <a:uFillTx/>
                <a:latin typeface="Arial"/>
                <a:cs typeface="Arial"/>
              </a:rPr>
              <a:t>x</a:t>
            </a:r>
            <a:r>
              <a:rPr kumimoji="0" lang="en-CA" sz="1800" b="0" i="0" u="none" strike="noStrike" kern="0" cap="none" spc="0" normalizeH="0" baseline="-25000" noProof="0" dirty="0">
                <a:ln>
                  <a:noFill/>
                </a:ln>
                <a:solidFill>
                  <a:srgbClr val="0033A0"/>
                </a:solidFill>
                <a:effectLst/>
                <a:uLnTx/>
                <a:uFillTx/>
                <a:latin typeface="Arial"/>
                <a:cs typeface="Arial"/>
              </a:rPr>
              <a:t> </a:t>
            </a:r>
            <a:r>
              <a:rPr kumimoji="0" lang="en-CA" sz="1800" b="0" i="0" u="none" strike="noStrike" kern="0" cap="none" spc="0" normalizeH="0" baseline="0" noProof="0" dirty="0">
                <a:ln>
                  <a:noFill/>
                </a:ln>
                <a:solidFill>
                  <a:srgbClr val="0033A0"/>
                </a:solidFill>
                <a:effectLst/>
                <a:uLnTx/>
                <a:uFillTx/>
                <a:latin typeface="Arial"/>
                <a:cs typeface="Arial"/>
              </a:rPr>
              <a:t>VD5+CF</a:t>
            </a:r>
            <a:r>
              <a:rPr kumimoji="0" lang="en-CA" sz="1800" b="0" i="0" u="none" strike="noStrike" kern="0" cap="none" spc="0" normalizeH="0" baseline="-25000" noProof="0" dirty="0">
                <a:ln>
                  <a:noFill/>
                </a:ln>
                <a:solidFill>
                  <a:srgbClr val="0033A0"/>
                </a:solidFill>
                <a:effectLst/>
                <a:uLnTx/>
                <a:uFillTx/>
                <a:latin typeface="Arial"/>
                <a:cs typeface="Arial"/>
              </a:rPr>
              <a:t>4</a:t>
            </a:r>
            <a:endParaRPr kumimoji="0" lang="en-CH" sz="1800" b="0" i="0" u="none" strike="noStrike" kern="0" cap="none" spc="0" normalizeH="0" baseline="0" noProof="0" dirty="0">
              <a:ln>
                <a:noFill/>
              </a:ln>
              <a:solidFill>
                <a:srgbClr val="0033A0"/>
              </a:solidFill>
              <a:effectLst/>
              <a:uLnTx/>
              <a:uFillTx/>
              <a:latin typeface="Arial"/>
              <a:cs typeface="Arial"/>
            </a:endParaRPr>
          </a:p>
        </p:txBody>
      </p:sp>
      <p:sp>
        <p:nvSpPr>
          <p:cNvPr id="15" name="TextBox 14">
            <a:extLst>
              <a:ext uri="{FF2B5EF4-FFF2-40B4-BE49-F238E27FC236}">
                <a16:creationId xmlns:a16="http://schemas.microsoft.com/office/drawing/2014/main" id="{D61291C3-914F-47D7-D06B-C676BACCFBE9}"/>
              </a:ext>
            </a:extLst>
          </p:cNvPr>
          <p:cNvSpPr txBox="1"/>
          <p:nvPr/>
        </p:nvSpPr>
        <p:spPr bwMode="auto">
          <a:xfrm>
            <a:off x="2946837" y="5369208"/>
            <a:ext cx="2339102" cy="92333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a:ln>
                  <a:noFill/>
                </a:ln>
                <a:solidFill>
                  <a:srgbClr val="0033A0"/>
                </a:solidFill>
                <a:effectLst/>
                <a:uLnTx/>
                <a:uFillTx/>
                <a:latin typeface="Arial"/>
                <a:cs typeface="Arial"/>
              </a:rPr>
              <a:t>Prototype target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a:ln>
                  <a:noFill/>
                </a:ln>
                <a:solidFill>
                  <a:srgbClr val="0033A0"/>
                </a:solidFill>
                <a:effectLst/>
                <a:uLnTx/>
                <a:uFillTx/>
                <a:latin typeface="Arial"/>
                <a:cs typeface="Arial"/>
              </a:rPr>
              <a:t>prototype ion source: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a:ln>
                  <a:noFill/>
                </a:ln>
                <a:solidFill>
                  <a:srgbClr val="0033A0"/>
                </a:solidFill>
                <a:effectLst/>
                <a:uLnTx/>
                <a:uFillTx/>
                <a:latin typeface="Arial"/>
                <a:cs typeface="Arial"/>
              </a:rPr>
              <a:t>ISOLTRAP Cd</a:t>
            </a:r>
            <a:endParaRPr kumimoji="0" lang="en-CH" sz="1800" b="0" i="0" u="none" strike="noStrike" kern="0" cap="none" spc="0" normalizeH="0" baseline="0" noProof="0" dirty="0">
              <a:ln>
                <a:noFill/>
              </a:ln>
              <a:solidFill>
                <a:srgbClr val="0033A0"/>
              </a:solidFill>
              <a:effectLst/>
              <a:uLnTx/>
              <a:uFillTx/>
              <a:latin typeface="Arial"/>
              <a:cs typeface="Arial"/>
            </a:endParaRPr>
          </a:p>
        </p:txBody>
      </p:sp>
      <p:sp>
        <p:nvSpPr>
          <p:cNvPr id="16" name="TextBox 15">
            <a:extLst>
              <a:ext uri="{FF2B5EF4-FFF2-40B4-BE49-F238E27FC236}">
                <a16:creationId xmlns:a16="http://schemas.microsoft.com/office/drawing/2014/main" id="{E5F66923-9602-1F94-CA15-DFB67FDC7BDA}"/>
              </a:ext>
            </a:extLst>
          </p:cNvPr>
          <p:cNvSpPr txBox="1"/>
          <p:nvPr/>
        </p:nvSpPr>
        <p:spPr bwMode="auto">
          <a:xfrm>
            <a:off x="6816080" y="5661248"/>
            <a:ext cx="301236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err="1">
                <a:ln>
                  <a:noFill/>
                </a:ln>
                <a:solidFill>
                  <a:srgbClr val="0033A0"/>
                </a:solidFill>
                <a:effectLst/>
                <a:uLnTx/>
                <a:uFillTx/>
                <a:latin typeface="Arial"/>
                <a:cs typeface="Arial"/>
              </a:rPr>
              <a:t>RaF</a:t>
            </a:r>
            <a:r>
              <a:rPr kumimoji="0" lang="en-CA" sz="1800" b="0" i="0" u="none" strike="noStrike" kern="0" cap="none" spc="0" normalizeH="0" baseline="0" noProof="0" dirty="0">
                <a:ln>
                  <a:noFill/>
                </a:ln>
                <a:solidFill>
                  <a:srgbClr val="0033A0"/>
                </a:solidFill>
                <a:effectLst/>
                <a:uLnTx/>
                <a:uFillTx/>
                <a:latin typeface="Arial"/>
                <a:cs typeface="Arial"/>
              </a:rPr>
              <a:t> online + winter physics</a:t>
            </a:r>
            <a:br>
              <a:rPr kumimoji="0" lang="en-CA" sz="1800" b="0" i="0" u="none" strike="noStrike" kern="0" cap="none" spc="0" normalizeH="0" baseline="0" noProof="0" dirty="0">
                <a:ln>
                  <a:noFill/>
                </a:ln>
                <a:solidFill>
                  <a:srgbClr val="0033A0"/>
                </a:solidFill>
                <a:effectLst/>
                <a:uLnTx/>
                <a:uFillTx/>
                <a:latin typeface="Arial"/>
                <a:cs typeface="Arial"/>
              </a:rPr>
            </a:br>
            <a:r>
              <a:rPr kumimoji="0" lang="en-CA" sz="1800" b="0" i="0" u="none" strike="noStrike" kern="0" cap="none" spc="0" normalizeH="0" baseline="0" noProof="0" dirty="0">
                <a:ln>
                  <a:noFill/>
                </a:ln>
                <a:solidFill>
                  <a:srgbClr val="0033A0"/>
                </a:solidFill>
                <a:effectLst/>
                <a:uLnTx/>
                <a:uFillTx/>
                <a:latin typeface="Arial"/>
                <a:cs typeface="Arial"/>
              </a:rPr>
              <a:t>now standard beam</a:t>
            </a:r>
          </a:p>
        </p:txBody>
      </p:sp>
      <p:sp>
        <p:nvSpPr>
          <p:cNvPr id="17" name="TextBox 16">
            <a:extLst>
              <a:ext uri="{FF2B5EF4-FFF2-40B4-BE49-F238E27FC236}">
                <a16:creationId xmlns:a16="http://schemas.microsoft.com/office/drawing/2014/main" id="{0E0FC574-20E4-2BEF-756F-0568726F77BC}"/>
              </a:ext>
            </a:extLst>
          </p:cNvPr>
          <p:cNvSpPr txBox="1"/>
          <p:nvPr/>
        </p:nvSpPr>
        <p:spPr bwMode="auto">
          <a:xfrm>
            <a:off x="9518101" y="3497397"/>
            <a:ext cx="62068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err="1">
                <a:ln>
                  <a:noFill/>
                </a:ln>
                <a:solidFill>
                  <a:srgbClr val="0033A0"/>
                </a:solidFill>
                <a:effectLst/>
                <a:uLnTx/>
                <a:uFillTx/>
                <a:latin typeface="Arial"/>
                <a:cs typeface="Arial"/>
              </a:rPr>
              <a:t>SnS</a:t>
            </a:r>
            <a:endParaRPr kumimoji="0" lang="en-CA" sz="1800" b="0" i="0" u="none" strike="noStrike" kern="0" cap="none" spc="0" normalizeH="0" baseline="0" noProof="0" dirty="0">
              <a:ln>
                <a:noFill/>
              </a:ln>
              <a:solidFill>
                <a:srgbClr val="0033A0"/>
              </a:solidFill>
              <a:effectLst/>
              <a:uLnTx/>
              <a:uFillTx/>
              <a:latin typeface="Arial"/>
              <a:cs typeface="Arial"/>
            </a:endParaRPr>
          </a:p>
        </p:txBody>
      </p:sp>
      <p:sp>
        <p:nvSpPr>
          <p:cNvPr id="18" name="TextBox 17">
            <a:extLst>
              <a:ext uri="{FF2B5EF4-FFF2-40B4-BE49-F238E27FC236}">
                <a16:creationId xmlns:a16="http://schemas.microsoft.com/office/drawing/2014/main" id="{46725A05-0A2A-2A9C-0ED7-961C5C188CB2}"/>
              </a:ext>
            </a:extLst>
          </p:cNvPr>
          <p:cNvSpPr txBox="1"/>
          <p:nvPr/>
        </p:nvSpPr>
        <p:spPr bwMode="auto">
          <a:xfrm>
            <a:off x="3115360" y="971355"/>
            <a:ext cx="2287806"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a:ln>
                  <a:noFill/>
                </a:ln>
                <a:solidFill>
                  <a:srgbClr val="0033A0"/>
                </a:solidFill>
                <a:effectLst/>
                <a:uLnTx/>
                <a:uFillTx/>
                <a:latin typeface="Arial"/>
                <a:cs typeface="Arial"/>
              </a:rPr>
              <a:t>Back-of-line heating: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a:ln>
                  <a:noFill/>
                </a:ln>
                <a:solidFill>
                  <a:srgbClr val="0033A0"/>
                </a:solidFill>
                <a:effectLst/>
                <a:uLnTx/>
                <a:uFillTx/>
                <a:latin typeface="Arial"/>
                <a:cs typeface="Arial"/>
              </a:rPr>
              <a:t>Dy collections</a:t>
            </a:r>
            <a:endParaRPr kumimoji="0" lang="en-CH" sz="1800" b="0" i="0" u="none" strike="noStrike" kern="0" cap="none" spc="0" normalizeH="0" baseline="0" noProof="0" dirty="0">
              <a:ln>
                <a:noFill/>
              </a:ln>
              <a:solidFill>
                <a:srgbClr val="0033A0"/>
              </a:solidFill>
              <a:effectLst/>
              <a:uLnTx/>
              <a:uFillTx/>
              <a:latin typeface="Arial"/>
              <a:cs typeface="Arial"/>
            </a:endParaRPr>
          </a:p>
        </p:txBody>
      </p:sp>
      <p:sp>
        <p:nvSpPr>
          <p:cNvPr id="19" name="TextBox 18">
            <a:extLst>
              <a:ext uri="{FF2B5EF4-FFF2-40B4-BE49-F238E27FC236}">
                <a16:creationId xmlns:a16="http://schemas.microsoft.com/office/drawing/2014/main" id="{B0C20FCE-16EB-77C2-957F-DBE54FE0845A}"/>
              </a:ext>
            </a:extLst>
          </p:cNvPr>
          <p:cNvSpPr txBox="1"/>
          <p:nvPr/>
        </p:nvSpPr>
        <p:spPr bwMode="auto">
          <a:xfrm>
            <a:off x="5703563" y="3552182"/>
            <a:ext cx="346089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A" sz="1800" b="0" i="0" u="none" strike="noStrike" kern="0" cap="none" spc="0" normalizeH="0" baseline="0" noProof="0" dirty="0">
                <a:ln>
                  <a:noFill/>
                </a:ln>
                <a:solidFill>
                  <a:srgbClr val="0033A0"/>
                </a:solidFill>
                <a:effectLst/>
                <a:uLnTx/>
                <a:uFillTx/>
                <a:latin typeface="Arial"/>
                <a:cs typeface="Arial"/>
              </a:rPr>
              <a:t>Prototype hot quartz: CRIS Zn</a:t>
            </a:r>
          </a:p>
        </p:txBody>
      </p:sp>
      <p:sp>
        <p:nvSpPr>
          <p:cNvPr id="20" name="Rectangle 19">
            <a:extLst>
              <a:ext uri="{FF2B5EF4-FFF2-40B4-BE49-F238E27FC236}">
                <a16:creationId xmlns:a16="http://schemas.microsoft.com/office/drawing/2014/main" id="{973F1892-1A23-EC40-A85D-2DA6E717CD6B}"/>
              </a:ext>
            </a:extLst>
          </p:cNvPr>
          <p:cNvSpPr/>
          <p:nvPr/>
        </p:nvSpPr>
        <p:spPr>
          <a:xfrm>
            <a:off x="475801" y="2492895"/>
            <a:ext cx="426755" cy="65543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1" name="Rectangle 20">
            <a:extLst>
              <a:ext uri="{FF2B5EF4-FFF2-40B4-BE49-F238E27FC236}">
                <a16:creationId xmlns:a16="http://schemas.microsoft.com/office/drawing/2014/main" id="{D1C34865-3177-3C26-FF53-6B7F510468AD}"/>
              </a:ext>
            </a:extLst>
          </p:cNvPr>
          <p:cNvSpPr/>
          <p:nvPr/>
        </p:nvSpPr>
        <p:spPr>
          <a:xfrm>
            <a:off x="38150" y="2492894"/>
            <a:ext cx="426755" cy="65543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23" name="Straight Arrow Connector 22">
            <a:extLst>
              <a:ext uri="{FF2B5EF4-FFF2-40B4-BE49-F238E27FC236}">
                <a16:creationId xmlns:a16="http://schemas.microsoft.com/office/drawing/2014/main" id="{31557379-D5CF-90BB-1E0D-287746752AFB}"/>
              </a:ext>
            </a:extLst>
          </p:cNvPr>
          <p:cNvCxnSpPr>
            <a:cxnSpLocks/>
            <a:stCxn id="12" idx="2"/>
            <a:endCxn id="21" idx="0"/>
          </p:cNvCxnSpPr>
          <p:nvPr/>
        </p:nvCxnSpPr>
        <p:spPr>
          <a:xfrm flipH="1">
            <a:off x="251528" y="1634957"/>
            <a:ext cx="684141" cy="857937"/>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B818E55E-41AD-E1DA-FABA-C6D66ED4F060}"/>
              </a:ext>
            </a:extLst>
          </p:cNvPr>
          <p:cNvSpPr/>
          <p:nvPr/>
        </p:nvSpPr>
        <p:spPr>
          <a:xfrm>
            <a:off x="1115933" y="2492893"/>
            <a:ext cx="659587" cy="65543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26" name="Straight Arrow Connector 25">
            <a:extLst>
              <a:ext uri="{FF2B5EF4-FFF2-40B4-BE49-F238E27FC236}">
                <a16:creationId xmlns:a16="http://schemas.microsoft.com/office/drawing/2014/main" id="{2870831F-F1C9-74F0-36E3-828FE7070173}"/>
              </a:ext>
            </a:extLst>
          </p:cNvPr>
          <p:cNvCxnSpPr>
            <a:cxnSpLocks/>
            <a:stCxn id="13" idx="2"/>
            <a:endCxn id="24" idx="0"/>
          </p:cNvCxnSpPr>
          <p:nvPr/>
        </p:nvCxnSpPr>
        <p:spPr>
          <a:xfrm flipH="1">
            <a:off x="1445727" y="2059438"/>
            <a:ext cx="660221" cy="433455"/>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35" name="Rectangle 34">
            <a:extLst>
              <a:ext uri="{FF2B5EF4-FFF2-40B4-BE49-F238E27FC236}">
                <a16:creationId xmlns:a16="http://schemas.microsoft.com/office/drawing/2014/main" id="{7C278573-A175-FE24-F97A-F14D4E3920FE}"/>
              </a:ext>
            </a:extLst>
          </p:cNvPr>
          <p:cNvSpPr/>
          <p:nvPr/>
        </p:nvSpPr>
        <p:spPr>
          <a:xfrm>
            <a:off x="2401061" y="2492893"/>
            <a:ext cx="285076" cy="65543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36" name="Straight Arrow Connector 35">
            <a:extLst>
              <a:ext uri="{FF2B5EF4-FFF2-40B4-BE49-F238E27FC236}">
                <a16:creationId xmlns:a16="http://schemas.microsoft.com/office/drawing/2014/main" id="{B5B38C11-3031-A023-A83F-5142F568C979}"/>
              </a:ext>
            </a:extLst>
          </p:cNvPr>
          <p:cNvCxnSpPr>
            <a:cxnSpLocks/>
            <a:stCxn id="18" idx="2"/>
            <a:endCxn id="35" idx="0"/>
          </p:cNvCxnSpPr>
          <p:nvPr/>
        </p:nvCxnSpPr>
        <p:spPr>
          <a:xfrm flipH="1">
            <a:off x="2543599" y="1617686"/>
            <a:ext cx="1715664" cy="875207"/>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id="{FEC6FD15-F968-97AF-DC06-D07F94D59A8D}"/>
              </a:ext>
            </a:extLst>
          </p:cNvPr>
          <p:cNvSpPr/>
          <p:nvPr/>
        </p:nvSpPr>
        <p:spPr>
          <a:xfrm>
            <a:off x="6235508" y="2492896"/>
            <a:ext cx="364547" cy="65543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41" name="Straight Arrow Connector 40">
            <a:extLst>
              <a:ext uri="{FF2B5EF4-FFF2-40B4-BE49-F238E27FC236}">
                <a16:creationId xmlns:a16="http://schemas.microsoft.com/office/drawing/2014/main" id="{FC75B360-4137-0AA2-D345-1344FAE14455}"/>
              </a:ext>
            </a:extLst>
          </p:cNvPr>
          <p:cNvCxnSpPr>
            <a:cxnSpLocks/>
            <a:stCxn id="18" idx="2"/>
            <a:endCxn id="40" idx="0"/>
          </p:cNvCxnSpPr>
          <p:nvPr/>
        </p:nvCxnSpPr>
        <p:spPr>
          <a:xfrm>
            <a:off x="4259263" y="1617686"/>
            <a:ext cx="2158519" cy="875210"/>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44" name="Rectangle 43">
            <a:extLst>
              <a:ext uri="{FF2B5EF4-FFF2-40B4-BE49-F238E27FC236}">
                <a16:creationId xmlns:a16="http://schemas.microsoft.com/office/drawing/2014/main" id="{022ADE8B-61F0-9E33-ACE6-361857A17AB5}"/>
              </a:ext>
            </a:extLst>
          </p:cNvPr>
          <p:cNvSpPr/>
          <p:nvPr/>
        </p:nvSpPr>
        <p:spPr>
          <a:xfrm>
            <a:off x="5624619" y="2492893"/>
            <a:ext cx="331874" cy="65543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45" name="Straight Arrow Connector 44">
            <a:extLst>
              <a:ext uri="{FF2B5EF4-FFF2-40B4-BE49-F238E27FC236}">
                <a16:creationId xmlns:a16="http://schemas.microsoft.com/office/drawing/2014/main" id="{802ED590-4512-11D4-18B4-32421C854CC5}"/>
              </a:ext>
            </a:extLst>
          </p:cNvPr>
          <p:cNvCxnSpPr>
            <a:cxnSpLocks/>
            <a:stCxn id="11" idx="2"/>
            <a:endCxn id="44" idx="0"/>
          </p:cNvCxnSpPr>
          <p:nvPr/>
        </p:nvCxnSpPr>
        <p:spPr>
          <a:xfrm flipH="1">
            <a:off x="5790556" y="1614114"/>
            <a:ext cx="1061219" cy="878779"/>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25E9A3FF-75F8-384F-4C15-F485232DD1E2}"/>
              </a:ext>
            </a:extLst>
          </p:cNvPr>
          <p:cNvSpPr/>
          <p:nvPr/>
        </p:nvSpPr>
        <p:spPr>
          <a:xfrm>
            <a:off x="2005694" y="4357739"/>
            <a:ext cx="705930" cy="65543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49" name="Straight Arrow Connector 48">
            <a:extLst>
              <a:ext uri="{FF2B5EF4-FFF2-40B4-BE49-F238E27FC236}">
                <a16:creationId xmlns:a16="http://schemas.microsoft.com/office/drawing/2014/main" id="{95E9062D-3519-A483-9E30-B990B0DE01C3}"/>
              </a:ext>
            </a:extLst>
          </p:cNvPr>
          <p:cNvCxnSpPr>
            <a:cxnSpLocks/>
            <a:stCxn id="14" idx="0"/>
          </p:cNvCxnSpPr>
          <p:nvPr/>
        </p:nvCxnSpPr>
        <p:spPr>
          <a:xfrm flipV="1">
            <a:off x="1708223" y="5013176"/>
            <a:ext cx="650436" cy="704077"/>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52" name="Rectangle 51">
            <a:extLst>
              <a:ext uri="{FF2B5EF4-FFF2-40B4-BE49-F238E27FC236}">
                <a16:creationId xmlns:a16="http://schemas.microsoft.com/office/drawing/2014/main" id="{48854528-2D38-8A58-A682-0071C4687F4B}"/>
              </a:ext>
            </a:extLst>
          </p:cNvPr>
          <p:cNvSpPr/>
          <p:nvPr/>
        </p:nvSpPr>
        <p:spPr>
          <a:xfrm>
            <a:off x="3974186" y="4365105"/>
            <a:ext cx="393622" cy="65543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53" name="Straight Arrow Connector 52">
            <a:extLst>
              <a:ext uri="{FF2B5EF4-FFF2-40B4-BE49-F238E27FC236}">
                <a16:creationId xmlns:a16="http://schemas.microsoft.com/office/drawing/2014/main" id="{6173FF6A-30E7-D5A9-E5E1-7CEC37F68EDF}"/>
              </a:ext>
            </a:extLst>
          </p:cNvPr>
          <p:cNvCxnSpPr>
            <a:cxnSpLocks/>
            <a:stCxn id="15" idx="0"/>
            <a:endCxn id="52" idx="2"/>
          </p:cNvCxnSpPr>
          <p:nvPr/>
        </p:nvCxnSpPr>
        <p:spPr>
          <a:xfrm flipV="1">
            <a:off x="4116388" y="5020542"/>
            <a:ext cx="54609" cy="348666"/>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82CFAF48-9131-9440-E11A-AF1FC231B01F}"/>
              </a:ext>
            </a:extLst>
          </p:cNvPr>
          <p:cNvSpPr/>
          <p:nvPr/>
        </p:nvSpPr>
        <p:spPr>
          <a:xfrm>
            <a:off x="4625214" y="4343975"/>
            <a:ext cx="715334" cy="67656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57" name="Straight Arrow Connector 56">
            <a:extLst>
              <a:ext uri="{FF2B5EF4-FFF2-40B4-BE49-F238E27FC236}">
                <a16:creationId xmlns:a16="http://schemas.microsoft.com/office/drawing/2014/main" id="{54F11971-4844-DA22-C89A-C8354295F6A0}"/>
              </a:ext>
            </a:extLst>
          </p:cNvPr>
          <p:cNvCxnSpPr>
            <a:cxnSpLocks/>
            <a:stCxn id="16" idx="0"/>
            <a:endCxn id="56" idx="2"/>
          </p:cNvCxnSpPr>
          <p:nvPr/>
        </p:nvCxnSpPr>
        <p:spPr>
          <a:xfrm flipH="1" flipV="1">
            <a:off x="4982881" y="5020542"/>
            <a:ext cx="3339381" cy="640706"/>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60" name="Rectangle 59">
            <a:extLst>
              <a:ext uri="{FF2B5EF4-FFF2-40B4-BE49-F238E27FC236}">
                <a16:creationId xmlns:a16="http://schemas.microsoft.com/office/drawing/2014/main" id="{AF27F6C4-D151-1A59-F8CE-A3C5587AC79A}"/>
              </a:ext>
            </a:extLst>
          </p:cNvPr>
          <p:cNvSpPr/>
          <p:nvPr/>
        </p:nvSpPr>
        <p:spPr>
          <a:xfrm>
            <a:off x="11106283" y="4365228"/>
            <a:ext cx="715334" cy="67656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61" name="Straight Arrow Connector 60">
            <a:extLst>
              <a:ext uri="{FF2B5EF4-FFF2-40B4-BE49-F238E27FC236}">
                <a16:creationId xmlns:a16="http://schemas.microsoft.com/office/drawing/2014/main" id="{374B2E55-82DD-87E4-6122-B211BF3B30F0}"/>
              </a:ext>
            </a:extLst>
          </p:cNvPr>
          <p:cNvCxnSpPr>
            <a:cxnSpLocks/>
            <a:stCxn id="16" idx="0"/>
            <a:endCxn id="60" idx="2"/>
          </p:cNvCxnSpPr>
          <p:nvPr/>
        </p:nvCxnSpPr>
        <p:spPr>
          <a:xfrm flipV="1">
            <a:off x="8322262" y="5041795"/>
            <a:ext cx="3141688" cy="619453"/>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64" name="Rectangle 63">
            <a:extLst>
              <a:ext uri="{FF2B5EF4-FFF2-40B4-BE49-F238E27FC236}">
                <a16:creationId xmlns:a16="http://schemas.microsoft.com/office/drawing/2014/main" id="{CFA680FB-EF40-145E-BC1E-066DBAA3AC54}"/>
              </a:ext>
            </a:extLst>
          </p:cNvPr>
          <p:cNvSpPr/>
          <p:nvPr/>
        </p:nvSpPr>
        <p:spPr>
          <a:xfrm>
            <a:off x="9518101" y="4343975"/>
            <a:ext cx="668205" cy="676567"/>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65" name="Straight Arrow Connector 64">
            <a:extLst>
              <a:ext uri="{FF2B5EF4-FFF2-40B4-BE49-F238E27FC236}">
                <a16:creationId xmlns:a16="http://schemas.microsoft.com/office/drawing/2014/main" id="{0962629B-BE20-9872-F42C-02C8E8DC7FCF}"/>
              </a:ext>
            </a:extLst>
          </p:cNvPr>
          <p:cNvCxnSpPr>
            <a:cxnSpLocks/>
            <a:stCxn id="17" idx="2"/>
            <a:endCxn id="64" idx="0"/>
          </p:cNvCxnSpPr>
          <p:nvPr/>
        </p:nvCxnSpPr>
        <p:spPr>
          <a:xfrm>
            <a:off x="9828443" y="3866729"/>
            <a:ext cx="23761" cy="477246"/>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73" name="Rectangle 72">
            <a:extLst>
              <a:ext uri="{FF2B5EF4-FFF2-40B4-BE49-F238E27FC236}">
                <a16:creationId xmlns:a16="http://schemas.microsoft.com/office/drawing/2014/main" id="{1224D78B-2828-7CDA-AAF3-C4D47FB11E79}"/>
              </a:ext>
            </a:extLst>
          </p:cNvPr>
          <p:cNvSpPr/>
          <p:nvPr/>
        </p:nvSpPr>
        <p:spPr>
          <a:xfrm>
            <a:off x="7583153" y="4354539"/>
            <a:ext cx="299638" cy="687256"/>
          </a:xfrm>
          <a:prstGeom prst="rect">
            <a:avLst/>
          </a:prstGeom>
          <a:noFill/>
          <a:ln>
            <a:solidFill>
              <a:srgbClr val="FF2F92"/>
            </a:solidFill>
          </a:ln>
          <a:effectLst>
            <a:glow rad="101600">
              <a:srgbClr val="FF2F92">
                <a:alpha val="6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cxnSp>
        <p:nvCxnSpPr>
          <p:cNvPr id="74" name="Straight Arrow Connector 73">
            <a:extLst>
              <a:ext uri="{FF2B5EF4-FFF2-40B4-BE49-F238E27FC236}">
                <a16:creationId xmlns:a16="http://schemas.microsoft.com/office/drawing/2014/main" id="{4E03F1C3-B525-2DCC-3F7F-530C42F0C45F}"/>
              </a:ext>
            </a:extLst>
          </p:cNvPr>
          <p:cNvCxnSpPr>
            <a:cxnSpLocks/>
            <a:stCxn id="19" idx="2"/>
            <a:endCxn id="73" idx="0"/>
          </p:cNvCxnSpPr>
          <p:nvPr/>
        </p:nvCxnSpPr>
        <p:spPr>
          <a:xfrm>
            <a:off x="7434009" y="3921514"/>
            <a:ext cx="298963" cy="433025"/>
          </a:xfrm>
          <a:prstGeom prst="straightConnector1">
            <a:avLst/>
          </a:prstGeom>
          <a:ln w="28575">
            <a:solidFill>
              <a:srgbClr val="FF2F92"/>
            </a:solidFill>
            <a:tailEnd type="triangle"/>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94EE0989-60A9-D34F-BAE6-31945CF27FA0}"/>
              </a:ext>
            </a:extLst>
          </p:cNvPr>
          <p:cNvSpPr/>
          <p:nvPr/>
        </p:nvSpPr>
        <p:spPr>
          <a:xfrm>
            <a:off x="8492810" y="1032700"/>
            <a:ext cx="483510" cy="142381"/>
          </a:xfrm>
          <a:prstGeom prst="rect">
            <a:avLst/>
          </a:prstGeom>
          <a:solidFill>
            <a:srgbClr val="FFC003"/>
          </a:solidFill>
          <a:ln>
            <a:solidFill>
              <a:schemeClr val="bg2">
                <a:lumMod val="1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CH" sz="1800" b="0" i="0" u="none" strike="noStrike" kern="0" cap="none" spc="0" normalizeH="0" baseline="0" noProof="0">
              <a:ln>
                <a:noFill/>
              </a:ln>
              <a:solidFill>
                <a:srgbClr val="FFFFFF"/>
              </a:solidFill>
              <a:effectLst/>
              <a:uLnTx/>
              <a:uFillTx/>
              <a:latin typeface="Arial"/>
              <a:cs typeface="Arial"/>
            </a:endParaRPr>
          </a:p>
        </p:txBody>
      </p:sp>
      <p:sp>
        <p:nvSpPr>
          <p:cNvPr id="2" name="TextBox 1">
            <a:extLst>
              <a:ext uri="{FF2B5EF4-FFF2-40B4-BE49-F238E27FC236}">
                <a16:creationId xmlns:a16="http://schemas.microsoft.com/office/drawing/2014/main" id="{54E18625-DB4D-6DA3-2C36-CD0C65C65193}"/>
              </a:ext>
            </a:extLst>
          </p:cNvPr>
          <p:cNvSpPr txBox="1"/>
          <p:nvPr/>
        </p:nvSpPr>
        <p:spPr>
          <a:xfrm>
            <a:off x="7384211" y="123962"/>
            <a:ext cx="4807789" cy="369332"/>
          </a:xfrm>
          <a:prstGeom prst="rect">
            <a:avLst/>
          </a:prstGeom>
          <a:noFill/>
        </p:spPr>
        <p:txBody>
          <a:bodyPr wrap="square" rtlCol="0">
            <a:spAutoFit/>
          </a:bodyPr>
          <a:lstStyle/>
          <a:p>
            <a:pPr algn="r"/>
            <a:r>
              <a:rPr lang="en-FR" dirty="0"/>
              <a:t>Material provided by </a:t>
            </a:r>
            <a:r>
              <a:rPr lang="en-GB" b="0" i="0" dirty="0">
                <a:effectLst/>
              </a:rPr>
              <a:t>Mia Au</a:t>
            </a:r>
            <a:endParaRPr lang="en-FR" dirty="0"/>
          </a:p>
        </p:txBody>
      </p:sp>
    </p:spTree>
    <p:extLst>
      <p:ext uri="{BB962C8B-B14F-4D97-AF65-F5344CB8AC3E}">
        <p14:creationId xmlns:p14="http://schemas.microsoft.com/office/powerpoint/2010/main" val="36154052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A screenshot of a computer&#10;&#10;Description automatically generated">
            <a:extLst>
              <a:ext uri="{FF2B5EF4-FFF2-40B4-BE49-F238E27FC236}">
                <a16:creationId xmlns:a16="http://schemas.microsoft.com/office/drawing/2014/main" id="{F23D201B-B592-49C7-4B60-E4E3BDF52433}"/>
              </a:ext>
            </a:extLst>
          </p:cNvPr>
          <p:cNvPicPr>
            <a:picLocks noChangeAspect="1"/>
          </p:cNvPicPr>
          <p:nvPr/>
        </p:nvPicPr>
        <p:blipFill rotWithShape="1">
          <a:blip r:embed="rId2"/>
          <a:srcRect b="24127"/>
          <a:stretch/>
        </p:blipFill>
        <p:spPr>
          <a:xfrm>
            <a:off x="4511824" y="4031092"/>
            <a:ext cx="3954526" cy="2230598"/>
          </a:xfrm>
          <a:prstGeom prst="rect">
            <a:avLst/>
          </a:prstGeom>
          <a:effectLst>
            <a:outerShdw blurRad="50800" dist="38100" dir="5400000" algn="t" rotWithShape="0">
              <a:prstClr val="black">
                <a:alpha val="40000"/>
              </a:prstClr>
            </a:outerShdw>
          </a:effectLst>
        </p:spPr>
      </p:pic>
      <p:sp>
        <p:nvSpPr>
          <p:cNvPr id="2" name="Content Placeholder 1">
            <a:extLst>
              <a:ext uri="{FF2B5EF4-FFF2-40B4-BE49-F238E27FC236}">
                <a16:creationId xmlns:a16="http://schemas.microsoft.com/office/drawing/2014/main" id="{6D65E821-F708-101A-AD97-DD3C170F82F9}"/>
              </a:ext>
            </a:extLst>
          </p:cNvPr>
          <p:cNvSpPr>
            <a:spLocks noGrp="1"/>
          </p:cNvSpPr>
          <p:nvPr>
            <p:ph idx="1"/>
          </p:nvPr>
        </p:nvSpPr>
        <p:spPr/>
        <p:txBody>
          <a:bodyPr/>
          <a:lstStyle/>
          <a:p>
            <a:r>
              <a:rPr lang="en-CH" dirty="0"/>
              <a:t>New elements</a:t>
            </a:r>
          </a:p>
          <a:p>
            <a:pPr lvl="1"/>
            <a:r>
              <a:rPr lang="en-CH" dirty="0"/>
              <a:t>Np, Pu</a:t>
            </a:r>
          </a:p>
          <a:p>
            <a:r>
              <a:rPr lang="en-CH" dirty="0"/>
              <a:t>New molecules</a:t>
            </a:r>
          </a:p>
          <a:p>
            <a:pPr lvl="1"/>
            <a:r>
              <a:rPr lang="en-CH" dirty="0"/>
              <a:t>AcF</a:t>
            </a:r>
            <a:r>
              <a:rPr lang="en-CH" baseline="-25000" dirty="0"/>
              <a:t>x</a:t>
            </a:r>
          </a:p>
          <a:p>
            <a:r>
              <a:rPr lang="en-CH" dirty="0"/>
              <a:t>New targets and ion sources</a:t>
            </a:r>
          </a:p>
          <a:p>
            <a:pPr lvl="1"/>
            <a:r>
              <a:rPr lang="en-CH" dirty="0"/>
              <a:t>Thermal screening</a:t>
            </a:r>
          </a:p>
          <a:p>
            <a:pPr lvl="1"/>
            <a:r>
              <a:rPr lang="en-CH" dirty="0"/>
              <a:t>Back-of-line heating</a:t>
            </a:r>
          </a:p>
          <a:p>
            <a:pPr lvl="1"/>
            <a:r>
              <a:rPr lang="en-CH" dirty="0"/>
              <a:t>LIST</a:t>
            </a:r>
          </a:p>
          <a:p>
            <a:endParaRPr lang="en-CH" dirty="0"/>
          </a:p>
        </p:txBody>
      </p:sp>
      <p:sp>
        <p:nvSpPr>
          <p:cNvPr id="3" name="Title 2">
            <a:extLst>
              <a:ext uri="{FF2B5EF4-FFF2-40B4-BE49-F238E27FC236}">
                <a16:creationId xmlns:a16="http://schemas.microsoft.com/office/drawing/2014/main" id="{C1EFE78F-A7FD-983B-F780-16FC9628E268}"/>
              </a:ext>
            </a:extLst>
          </p:cNvPr>
          <p:cNvSpPr>
            <a:spLocks noGrp="1"/>
          </p:cNvSpPr>
          <p:nvPr>
            <p:ph type="title"/>
          </p:nvPr>
        </p:nvSpPr>
        <p:spPr/>
        <p:txBody>
          <a:bodyPr/>
          <a:lstStyle/>
          <a:p>
            <a:r>
              <a:rPr lang="en-CH" dirty="0"/>
              <a:t>TISD highlights</a:t>
            </a:r>
          </a:p>
        </p:txBody>
      </p:sp>
      <p:sp>
        <p:nvSpPr>
          <p:cNvPr id="4" name="Date Placeholder 3">
            <a:extLst>
              <a:ext uri="{FF2B5EF4-FFF2-40B4-BE49-F238E27FC236}">
                <a16:creationId xmlns:a16="http://schemas.microsoft.com/office/drawing/2014/main" id="{5EE798F8-F1E9-FD16-87B3-7FF6CB83E73C}"/>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1050" b="0" i="0" u="none" strike="noStrike" kern="0" cap="none" spc="0" normalizeH="0" baseline="0" noProof="0">
                <a:ln>
                  <a:noFill/>
                </a:ln>
                <a:solidFill>
                  <a:srgbClr val="FFFFFF"/>
                </a:solidFill>
                <a:effectLst/>
                <a:uLnTx/>
                <a:uFillTx/>
                <a:latin typeface="Arial"/>
                <a:cs typeface="Arial"/>
              </a:rPr>
              <a:t>06.11.23</a:t>
            </a:r>
            <a:endParaRPr kumimoji="0" lang="en-US" sz="1050" b="0" i="0" u="none" strike="noStrike" kern="0" cap="none" spc="0" normalizeH="0" baseline="0" noProof="0">
              <a:ln>
                <a:noFill/>
              </a:ln>
              <a:solidFill>
                <a:srgbClr val="FFFFFF"/>
              </a:solidFill>
              <a:effectLst/>
              <a:uLnTx/>
              <a:uFillTx/>
              <a:latin typeface="Arial"/>
              <a:cs typeface="Arial"/>
            </a:endParaRPr>
          </a:p>
        </p:txBody>
      </p:sp>
      <p:sp>
        <p:nvSpPr>
          <p:cNvPr id="6" name="Slide Number Placeholder 5">
            <a:extLst>
              <a:ext uri="{FF2B5EF4-FFF2-40B4-BE49-F238E27FC236}">
                <a16:creationId xmlns:a16="http://schemas.microsoft.com/office/drawing/2014/main" id="{B90ABD81-BE24-745E-4950-D81138F069E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50" b="0" i="0" u="none" strike="noStrike" kern="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050" b="0" i="0" u="none" strike="noStrike" kern="0" cap="none" spc="0" normalizeH="0" baseline="0" noProof="0">
              <a:ln>
                <a:noFill/>
              </a:ln>
              <a:solidFill>
                <a:srgbClr val="FFFFFF"/>
              </a:solidFill>
              <a:effectLst/>
              <a:uLnTx/>
              <a:uFillTx/>
              <a:latin typeface="Arial"/>
              <a:cs typeface="Arial"/>
            </a:endParaRPr>
          </a:p>
        </p:txBody>
      </p:sp>
      <p:pic>
        <p:nvPicPr>
          <p:cNvPr id="12" name="Picture 11" descr="A white background with black text&#10;&#10;Description automatically generated">
            <a:extLst>
              <a:ext uri="{FF2B5EF4-FFF2-40B4-BE49-F238E27FC236}">
                <a16:creationId xmlns:a16="http://schemas.microsoft.com/office/drawing/2014/main" id="{62373B26-225E-5824-7303-59EB08101D09}"/>
              </a:ext>
            </a:extLst>
          </p:cNvPr>
          <p:cNvPicPr>
            <a:picLocks noChangeAspect="1"/>
          </p:cNvPicPr>
          <p:nvPr/>
        </p:nvPicPr>
        <p:blipFill>
          <a:blip r:embed="rId3"/>
          <a:stretch>
            <a:fillRect/>
          </a:stretch>
        </p:blipFill>
        <p:spPr>
          <a:xfrm>
            <a:off x="4583832" y="511953"/>
            <a:ext cx="6657476" cy="1175342"/>
          </a:xfrm>
          <a:prstGeom prst="rect">
            <a:avLst/>
          </a:prstGeom>
          <a:effectLst>
            <a:outerShdw blurRad="50800" dist="38100" dir="5400000" algn="t" rotWithShape="0">
              <a:prstClr val="black">
                <a:alpha val="40000"/>
              </a:prstClr>
            </a:outerShdw>
          </a:effectLst>
        </p:spPr>
      </p:pic>
      <p:pic>
        <p:nvPicPr>
          <p:cNvPr id="14" name="Picture 13" descr="A screenshot of a computer&#10;&#10;Description automatically generated">
            <a:extLst>
              <a:ext uri="{FF2B5EF4-FFF2-40B4-BE49-F238E27FC236}">
                <a16:creationId xmlns:a16="http://schemas.microsoft.com/office/drawing/2014/main" id="{5CDCC1D2-C24B-A0B5-4646-1DDAD7A5E6A1}"/>
              </a:ext>
            </a:extLst>
          </p:cNvPr>
          <p:cNvPicPr>
            <a:picLocks noChangeAspect="1"/>
          </p:cNvPicPr>
          <p:nvPr/>
        </p:nvPicPr>
        <p:blipFill>
          <a:blip r:embed="rId4"/>
          <a:stretch>
            <a:fillRect/>
          </a:stretch>
        </p:blipFill>
        <p:spPr>
          <a:xfrm>
            <a:off x="8515516" y="3479372"/>
            <a:ext cx="3095723" cy="2036910"/>
          </a:xfrm>
          <a:prstGeom prst="rect">
            <a:avLst/>
          </a:prstGeom>
          <a:effectLst>
            <a:outerShdw blurRad="50800" dist="38100" dir="5400000" algn="t" rotWithShape="0">
              <a:prstClr val="black">
                <a:alpha val="40000"/>
              </a:prstClr>
            </a:outerShdw>
          </a:effectLst>
        </p:spPr>
      </p:pic>
      <p:pic>
        <p:nvPicPr>
          <p:cNvPr id="18" name="Picture 17" descr="A close-up of a document&#10;&#10;Description automatically generated">
            <a:extLst>
              <a:ext uri="{FF2B5EF4-FFF2-40B4-BE49-F238E27FC236}">
                <a16:creationId xmlns:a16="http://schemas.microsoft.com/office/drawing/2014/main" id="{EC5AEE86-8B1A-3DDE-0C35-8DC3A6F70472}"/>
              </a:ext>
            </a:extLst>
          </p:cNvPr>
          <p:cNvPicPr>
            <a:picLocks noChangeAspect="1"/>
          </p:cNvPicPr>
          <p:nvPr/>
        </p:nvPicPr>
        <p:blipFill>
          <a:blip r:embed="rId5"/>
          <a:stretch>
            <a:fillRect/>
          </a:stretch>
        </p:blipFill>
        <p:spPr>
          <a:xfrm>
            <a:off x="6273891" y="1902224"/>
            <a:ext cx="4483250" cy="1516233"/>
          </a:xfrm>
          <a:prstGeom prst="rect">
            <a:avLst/>
          </a:prstGeom>
          <a:effectLst>
            <a:outerShdw blurRad="50800" dist="38100" dir="5400000" algn="t" rotWithShape="0">
              <a:prstClr val="black">
                <a:alpha val="40000"/>
              </a:prstClr>
            </a:outerShdw>
          </a:effectLst>
        </p:spPr>
      </p:pic>
      <p:sp>
        <p:nvSpPr>
          <p:cNvPr id="19" name="TextBox 18">
            <a:extLst>
              <a:ext uri="{FF2B5EF4-FFF2-40B4-BE49-F238E27FC236}">
                <a16:creationId xmlns:a16="http://schemas.microsoft.com/office/drawing/2014/main" id="{476BD437-30D2-423C-586B-E27904D058DC}"/>
              </a:ext>
            </a:extLst>
          </p:cNvPr>
          <p:cNvSpPr txBox="1"/>
          <p:nvPr/>
        </p:nvSpPr>
        <p:spPr bwMode="auto">
          <a:xfrm rot="20170503">
            <a:off x="6279966" y="2276795"/>
            <a:ext cx="160813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CH" sz="1800" b="0" i="0" u="none" strike="noStrike" kern="0" cap="none" spc="0" normalizeH="0" baseline="0" noProof="0" dirty="0">
                <a:ln>
                  <a:noFill/>
                </a:ln>
                <a:solidFill>
                  <a:srgbClr val="0033A0"/>
                </a:solidFill>
                <a:effectLst/>
                <a:uLnTx/>
                <a:uFillTx/>
                <a:latin typeface="Arial"/>
                <a:cs typeface="Arial"/>
              </a:rPr>
              <a:t>In preparation</a:t>
            </a:r>
          </a:p>
        </p:txBody>
      </p:sp>
    </p:spTree>
    <p:extLst>
      <p:ext uri="{BB962C8B-B14F-4D97-AF65-F5344CB8AC3E}">
        <p14:creationId xmlns:p14="http://schemas.microsoft.com/office/powerpoint/2010/main" val="281611336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3AFB80D5-9B3C-30A2-4F6D-027E5A93C396}"/>
              </a:ext>
            </a:extLst>
          </p:cNvPr>
          <p:cNvSpPr>
            <a:spLocks noGrp="1"/>
          </p:cNvSpPr>
          <p:nvPr>
            <p:ph type="title"/>
          </p:nvPr>
        </p:nvSpPr>
        <p:spPr>
          <a:xfrm>
            <a:off x="5581649" y="373593"/>
            <a:ext cx="5695000" cy="1065742"/>
          </a:xfrm>
        </p:spPr>
        <p:txBody>
          <a:bodyPr/>
          <a:lstStyle/>
          <a:p>
            <a:pPr algn="r"/>
            <a:r>
              <a:rPr lang="en-US" dirty="0"/>
              <a:t>TISD beamtime</a:t>
            </a:r>
            <a:endParaRPr lang="en-CH" dirty="0"/>
          </a:p>
        </p:txBody>
      </p:sp>
      <p:sp>
        <p:nvSpPr>
          <p:cNvPr id="3" name="Date Placeholder 2">
            <a:extLst>
              <a:ext uri="{FF2B5EF4-FFF2-40B4-BE49-F238E27FC236}">
                <a16:creationId xmlns:a16="http://schemas.microsoft.com/office/drawing/2014/main" id="{1E4338E6-62CE-ACFC-1FBE-98933ED4C771}"/>
              </a:ext>
            </a:extLst>
          </p:cNvPr>
          <p:cNvSpPr>
            <a:spLocks noGrp="1"/>
          </p:cNvSpPr>
          <p:nvPr>
            <p:ph type="dt" sz="half"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de-CH" sz="1050" b="0" i="0" u="none" strike="noStrike" kern="0" cap="none" spc="0" normalizeH="0" baseline="0" noProof="0">
                <a:ln>
                  <a:noFill/>
                </a:ln>
                <a:solidFill>
                  <a:srgbClr val="FFFFFF"/>
                </a:solidFill>
                <a:effectLst/>
                <a:uLnTx/>
                <a:uFillTx/>
                <a:latin typeface="Arial"/>
                <a:cs typeface="Arial"/>
              </a:rPr>
              <a:t>06.11.23</a:t>
            </a:r>
            <a:endParaRPr kumimoji="0" lang="en-US" sz="1050" b="0" i="0" u="none" strike="noStrike" kern="0" cap="none" spc="0" normalizeH="0" baseline="0" noProof="0">
              <a:ln>
                <a:noFill/>
              </a:ln>
              <a:solidFill>
                <a:srgbClr val="FFFFFF"/>
              </a:solidFill>
              <a:effectLst/>
              <a:uLnTx/>
              <a:uFillTx/>
              <a:latin typeface="Arial"/>
              <a:cs typeface="Arial"/>
            </a:endParaRPr>
          </a:p>
        </p:txBody>
      </p:sp>
      <p:sp>
        <p:nvSpPr>
          <p:cNvPr id="2" name="Slide Number Placeholder 1">
            <a:extLst>
              <a:ext uri="{FF2B5EF4-FFF2-40B4-BE49-F238E27FC236}">
                <a16:creationId xmlns:a16="http://schemas.microsoft.com/office/drawing/2014/main" id="{6DB169E6-F9D5-DE69-A89C-10779069085F}"/>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6B5EA5A-BC32-A742-B11B-8E7414D5B535}" type="slidenum">
              <a:rPr kumimoji="0" lang="en-US" sz="1050" b="0" i="0" u="none" strike="noStrike" kern="0" cap="none" spc="0" normalizeH="0" baseline="0" noProof="0" smtClean="0">
                <a:ln>
                  <a:noFill/>
                </a:ln>
                <a:solidFill>
                  <a:srgbClr val="FFFFFF"/>
                </a:solidFill>
                <a:effectLst/>
                <a:uLnTx/>
                <a:uFillTx/>
                <a:latin typeface="Arial"/>
                <a:cs typeface="Arial"/>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050" b="0" i="0" u="none" strike="noStrike" kern="0" cap="none" spc="0" normalizeH="0" baseline="0" noProof="0">
              <a:ln>
                <a:noFill/>
              </a:ln>
              <a:solidFill>
                <a:srgbClr val="FFFFFF"/>
              </a:solidFill>
              <a:effectLst/>
              <a:uLnTx/>
              <a:uFillTx/>
              <a:latin typeface="Arial"/>
              <a:cs typeface="Arial"/>
            </a:endParaRPr>
          </a:p>
        </p:txBody>
      </p:sp>
      <p:sp>
        <p:nvSpPr>
          <p:cNvPr id="381" name="Oval 380">
            <a:extLst>
              <a:ext uri="{FF2B5EF4-FFF2-40B4-BE49-F238E27FC236}">
                <a16:creationId xmlns:a16="http://schemas.microsoft.com/office/drawing/2014/main" id="{0F7B4AB3-2606-B46E-EDC4-461583D08B10}"/>
              </a:ext>
            </a:extLst>
          </p:cNvPr>
          <p:cNvSpPr>
            <a:spLocks noChangeAspect="1"/>
          </p:cNvSpPr>
          <p:nvPr/>
        </p:nvSpPr>
        <p:spPr bwMode="auto">
          <a:xfrm rot="10800000">
            <a:off x="9336986" y="1456347"/>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82" name="Oval 381">
            <a:extLst>
              <a:ext uri="{FF2B5EF4-FFF2-40B4-BE49-F238E27FC236}">
                <a16:creationId xmlns:a16="http://schemas.microsoft.com/office/drawing/2014/main" id="{5E5D3845-1DDC-8F61-94FA-DD2ABAABB3D0}"/>
              </a:ext>
            </a:extLst>
          </p:cNvPr>
          <p:cNvSpPr>
            <a:spLocks noChangeAspect="1"/>
          </p:cNvSpPr>
          <p:nvPr/>
        </p:nvSpPr>
        <p:spPr bwMode="auto">
          <a:xfrm rot="10800000">
            <a:off x="9336986" y="1125240"/>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rgbClr val="7030A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nvGrpSpPr>
          <p:cNvPr id="383" name="Group 382">
            <a:extLst>
              <a:ext uri="{FF2B5EF4-FFF2-40B4-BE49-F238E27FC236}">
                <a16:creationId xmlns:a16="http://schemas.microsoft.com/office/drawing/2014/main" id="{388B1D52-74B0-2F58-EF50-446F4825F1DE}"/>
              </a:ext>
            </a:extLst>
          </p:cNvPr>
          <p:cNvGrpSpPr/>
          <p:nvPr/>
        </p:nvGrpSpPr>
        <p:grpSpPr>
          <a:xfrm>
            <a:off x="9289305" y="2132856"/>
            <a:ext cx="137681" cy="129215"/>
            <a:chOff x="574728" y="1489917"/>
            <a:chExt cx="137681" cy="129215"/>
          </a:xfrm>
        </p:grpSpPr>
        <p:sp>
          <p:nvSpPr>
            <p:cNvPr id="384" name="Oval 383">
              <a:extLst>
                <a:ext uri="{FF2B5EF4-FFF2-40B4-BE49-F238E27FC236}">
                  <a16:creationId xmlns:a16="http://schemas.microsoft.com/office/drawing/2014/main" id="{4833C8D1-B883-369D-9C80-CF8B778EB04A}"/>
                </a:ext>
              </a:extLst>
            </p:cNvPr>
            <p:cNvSpPr>
              <a:spLocks noChangeAspect="1"/>
            </p:cNvSpPr>
            <p:nvPr/>
          </p:nvSpPr>
          <p:spPr bwMode="auto">
            <a:xfrm rot="10800000">
              <a:off x="622409" y="1489917"/>
              <a:ext cx="90000" cy="88801"/>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85" name="Oval 384">
              <a:extLst>
                <a:ext uri="{FF2B5EF4-FFF2-40B4-BE49-F238E27FC236}">
                  <a16:creationId xmlns:a16="http://schemas.microsoft.com/office/drawing/2014/main" id="{F8A09FC9-8B8F-EA08-05F3-E8EFC9785A62}"/>
                </a:ext>
              </a:extLst>
            </p:cNvPr>
            <p:cNvSpPr>
              <a:spLocks noChangeAspect="1"/>
            </p:cNvSpPr>
            <p:nvPr/>
          </p:nvSpPr>
          <p:spPr bwMode="auto">
            <a:xfrm rot="10800000">
              <a:off x="574728" y="1530331"/>
              <a:ext cx="90000" cy="88801"/>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sp>
        <p:nvSpPr>
          <p:cNvPr id="386" name="TextBox 385">
            <a:extLst>
              <a:ext uri="{FF2B5EF4-FFF2-40B4-BE49-F238E27FC236}">
                <a16:creationId xmlns:a16="http://schemas.microsoft.com/office/drawing/2014/main" id="{49296BF2-AEF6-3DB3-E073-B71AC3076271}"/>
              </a:ext>
            </a:extLst>
          </p:cNvPr>
          <p:cNvSpPr txBox="1"/>
          <p:nvPr/>
        </p:nvSpPr>
        <p:spPr>
          <a:xfrm>
            <a:off x="9486646" y="1017804"/>
            <a:ext cx="147437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cs typeface="Arial"/>
              </a:rPr>
              <a:t>Contaminant ions</a:t>
            </a:r>
            <a:endParaRPr kumimoji="0" lang="en-GB" sz="14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87" name="TextBox 386">
            <a:extLst>
              <a:ext uri="{FF2B5EF4-FFF2-40B4-BE49-F238E27FC236}">
                <a16:creationId xmlns:a16="http://schemas.microsoft.com/office/drawing/2014/main" id="{E04976C7-AC07-2761-4751-62DD018B5E65}"/>
              </a:ext>
            </a:extLst>
          </p:cNvPr>
          <p:cNvSpPr txBox="1"/>
          <p:nvPr/>
        </p:nvSpPr>
        <p:spPr>
          <a:xfrm>
            <a:off x="9486646" y="1387500"/>
            <a:ext cx="177048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cs typeface="Arial"/>
              </a:rPr>
              <a:t>Contaminant neutrals</a:t>
            </a:r>
            <a:endParaRPr kumimoji="0" lang="en-GB" sz="14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88" name="TextBox 387">
            <a:extLst>
              <a:ext uri="{FF2B5EF4-FFF2-40B4-BE49-F238E27FC236}">
                <a16:creationId xmlns:a16="http://schemas.microsoft.com/office/drawing/2014/main" id="{7218A65C-8CEC-DE93-38D3-64BE1DAA9999}"/>
              </a:ext>
            </a:extLst>
          </p:cNvPr>
          <p:cNvSpPr txBox="1"/>
          <p:nvPr/>
        </p:nvSpPr>
        <p:spPr>
          <a:xfrm>
            <a:off x="9486646" y="1757196"/>
            <a:ext cx="1524713"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cs typeface="Arial"/>
              </a:rPr>
              <a:t>Isotope of interest</a:t>
            </a:r>
            <a:endParaRPr kumimoji="0" lang="en-GB" sz="14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89" name="TextBox 388">
            <a:extLst>
              <a:ext uri="{FF2B5EF4-FFF2-40B4-BE49-F238E27FC236}">
                <a16:creationId xmlns:a16="http://schemas.microsoft.com/office/drawing/2014/main" id="{72C53B83-9EF8-B11F-86AC-8A8AF05B3E5E}"/>
              </a:ext>
            </a:extLst>
          </p:cNvPr>
          <p:cNvSpPr txBox="1"/>
          <p:nvPr/>
        </p:nvSpPr>
        <p:spPr>
          <a:xfrm>
            <a:off x="9486646" y="2126892"/>
            <a:ext cx="223452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cs typeface="Arial"/>
              </a:rPr>
              <a:t>Neutral molecule of interest</a:t>
            </a:r>
            <a:endParaRPr kumimoji="0" lang="en-GB" sz="1400" b="0" i="0" u="none" strike="noStrike" kern="1200" cap="none" spc="0" normalizeH="0" baseline="0" noProof="0" dirty="0">
              <a:ln>
                <a:noFill/>
              </a:ln>
              <a:solidFill>
                <a:prstClr val="black"/>
              </a:solidFill>
              <a:effectLst/>
              <a:uLnTx/>
              <a:uFillTx/>
              <a:latin typeface="Calibri" panose="020F0502020204030204"/>
              <a:cs typeface="Arial"/>
            </a:endParaRPr>
          </a:p>
        </p:txBody>
      </p:sp>
      <p:grpSp>
        <p:nvGrpSpPr>
          <p:cNvPr id="455" name="Group 454">
            <a:extLst>
              <a:ext uri="{FF2B5EF4-FFF2-40B4-BE49-F238E27FC236}">
                <a16:creationId xmlns:a16="http://schemas.microsoft.com/office/drawing/2014/main" id="{70602359-9F5A-D93C-B1BE-FC2C9A7DE7F0}"/>
              </a:ext>
            </a:extLst>
          </p:cNvPr>
          <p:cNvGrpSpPr/>
          <p:nvPr/>
        </p:nvGrpSpPr>
        <p:grpSpPr>
          <a:xfrm>
            <a:off x="9277204" y="2492896"/>
            <a:ext cx="131551" cy="132442"/>
            <a:chOff x="562627" y="1831272"/>
            <a:chExt cx="131551" cy="132442"/>
          </a:xfrm>
        </p:grpSpPr>
        <p:sp>
          <p:nvSpPr>
            <p:cNvPr id="456" name="Oval 455">
              <a:extLst>
                <a:ext uri="{FF2B5EF4-FFF2-40B4-BE49-F238E27FC236}">
                  <a16:creationId xmlns:a16="http://schemas.microsoft.com/office/drawing/2014/main" id="{E62CB219-D3C8-D9F4-6461-C35661D0248D}"/>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57" name="Oval 456">
              <a:extLst>
                <a:ext uri="{FF2B5EF4-FFF2-40B4-BE49-F238E27FC236}">
                  <a16:creationId xmlns:a16="http://schemas.microsoft.com/office/drawing/2014/main" id="{CEBF9503-676F-863A-B625-CA3BF3EDEC99}"/>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sp>
        <p:nvSpPr>
          <p:cNvPr id="458" name="TextBox 457">
            <a:extLst>
              <a:ext uri="{FF2B5EF4-FFF2-40B4-BE49-F238E27FC236}">
                <a16:creationId xmlns:a16="http://schemas.microsoft.com/office/drawing/2014/main" id="{C83005F8-1441-4887-8D50-907889667713}"/>
              </a:ext>
            </a:extLst>
          </p:cNvPr>
          <p:cNvSpPr txBox="1"/>
          <p:nvPr/>
        </p:nvSpPr>
        <p:spPr>
          <a:xfrm>
            <a:off x="9484303" y="2496588"/>
            <a:ext cx="1988108"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cs typeface="Arial"/>
              </a:rPr>
              <a:t>Molecular ion of interest</a:t>
            </a:r>
            <a:endParaRPr kumimoji="0" lang="en-GB" sz="14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459" name="Oval 458">
            <a:extLst>
              <a:ext uri="{FF2B5EF4-FFF2-40B4-BE49-F238E27FC236}">
                <a16:creationId xmlns:a16="http://schemas.microsoft.com/office/drawing/2014/main" id="{CEB0082D-B8E3-6558-5C66-2C6F33F91B77}"/>
              </a:ext>
            </a:extLst>
          </p:cNvPr>
          <p:cNvSpPr>
            <a:spLocks noChangeAspect="1"/>
          </p:cNvSpPr>
          <p:nvPr/>
        </p:nvSpPr>
        <p:spPr bwMode="auto">
          <a:xfrm rot="10800000">
            <a:off x="9326329" y="1825766"/>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nvGrpSpPr>
          <p:cNvPr id="460" name="Group 459">
            <a:extLst>
              <a:ext uri="{FF2B5EF4-FFF2-40B4-BE49-F238E27FC236}">
                <a16:creationId xmlns:a16="http://schemas.microsoft.com/office/drawing/2014/main" id="{66813B76-4AE6-2C68-89A8-81FE7391554A}"/>
              </a:ext>
            </a:extLst>
          </p:cNvPr>
          <p:cNvGrpSpPr/>
          <p:nvPr/>
        </p:nvGrpSpPr>
        <p:grpSpPr>
          <a:xfrm>
            <a:off x="9231300" y="2835076"/>
            <a:ext cx="202558" cy="204586"/>
            <a:chOff x="3626398" y="5535179"/>
            <a:chExt cx="202558" cy="204586"/>
          </a:xfrm>
        </p:grpSpPr>
        <p:sp>
          <p:nvSpPr>
            <p:cNvPr id="461" name="Oval 460">
              <a:extLst>
                <a:ext uri="{FF2B5EF4-FFF2-40B4-BE49-F238E27FC236}">
                  <a16:creationId xmlns:a16="http://schemas.microsoft.com/office/drawing/2014/main" id="{39592102-119B-FB01-1203-64E382EE848C}"/>
                </a:ext>
              </a:extLst>
            </p:cNvPr>
            <p:cNvSpPr>
              <a:spLocks noChangeAspect="1"/>
            </p:cNvSpPr>
            <p:nvPr/>
          </p:nvSpPr>
          <p:spPr bwMode="auto">
            <a:xfrm>
              <a:off x="3626398" y="5622381"/>
              <a:ext cx="72000" cy="72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62" name="Oval 461">
              <a:extLst>
                <a:ext uri="{FF2B5EF4-FFF2-40B4-BE49-F238E27FC236}">
                  <a16:creationId xmlns:a16="http://schemas.microsoft.com/office/drawing/2014/main" id="{FE030185-E475-F621-3475-27F80DF5992E}"/>
                </a:ext>
              </a:extLst>
            </p:cNvPr>
            <p:cNvSpPr>
              <a:spLocks noChangeAspect="1"/>
            </p:cNvSpPr>
            <p:nvPr/>
          </p:nvSpPr>
          <p:spPr bwMode="auto">
            <a:xfrm>
              <a:off x="3756956" y="5584723"/>
              <a:ext cx="72000" cy="72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sp>
          <p:nvSpPr>
            <p:cNvPr id="463" name="Oval 462">
              <a:extLst>
                <a:ext uri="{FF2B5EF4-FFF2-40B4-BE49-F238E27FC236}">
                  <a16:creationId xmlns:a16="http://schemas.microsoft.com/office/drawing/2014/main" id="{09DE5333-1FAD-F9F5-7387-9688FE34F1EF}"/>
                </a:ext>
              </a:extLst>
            </p:cNvPr>
            <p:cNvSpPr>
              <a:spLocks noChangeAspect="1"/>
            </p:cNvSpPr>
            <p:nvPr/>
          </p:nvSpPr>
          <p:spPr bwMode="auto">
            <a:xfrm>
              <a:off x="3691420" y="5589256"/>
              <a:ext cx="90000" cy="90000"/>
            </a:xfrm>
            <a:prstGeom prst="ellipse">
              <a:avLst/>
            </a:prstGeom>
            <a:gradFill flip="none" rotWithShape="1">
              <a:gsLst>
                <a:gs pos="0">
                  <a:srgbClr val="A5A5A5">
                    <a:lumMod val="89000"/>
                  </a:srgbClr>
                </a:gs>
                <a:gs pos="23000">
                  <a:srgbClr val="A5A5A5">
                    <a:lumMod val="89000"/>
                  </a:srgbClr>
                </a:gs>
                <a:gs pos="44000">
                  <a:srgbClr val="A5A5A5">
                    <a:lumMod val="75000"/>
                  </a:srgbClr>
                </a:gs>
                <a:gs pos="97000">
                  <a:sysClr val="windowText" lastClr="000000"/>
                </a:gs>
              </a:gsLst>
              <a:path path="circle">
                <a:fillToRect l="50000" t="50000" r="50000" b="50000"/>
              </a:path>
              <a:tileRect/>
            </a:gradFill>
            <a:ln w="317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64" name="Oval 463">
              <a:extLst>
                <a:ext uri="{FF2B5EF4-FFF2-40B4-BE49-F238E27FC236}">
                  <a16:creationId xmlns:a16="http://schemas.microsoft.com/office/drawing/2014/main" id="{6700CD4B-EAA7-B103-D568-3D9689D82859}"/>
                </a:ext>
              </a:extLst>
            </p:cNvPr>
            <p:cNvSpPr>
              <a:spLocks noChangeAspect="1"/>
            </p:cNvSpPr>
            <p:nvPr/>
          </p:nvSpPr>
          <p:spPr bwMode="auto">
            <a:xfrm>
              <a:off x="3718677" y="5649765"/>
              <a:ext cx="90000" cy="90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65" name="Oval 464">
              <a:extLst>
                <a:ext uri="{FF2B5EF4-FFF2-40B4-BE49-F238E27FC236}">
                  <a16:creationId xmlns:a16="http://schemas.microsoft.com/office/drawing/2014/main" id="{95BDBD24-78E1-BA46-FF2E-64D9A862B9E3}"/>
                </a:ext>
              </a:extLst>
            </p:cNvPr>
            <p:cNvSpPr>
              <a:spLocks noChangeAspect="1"/>
            </p:cNvSpPr>
            <p:nvPr/>
          </p:nvSpPr>
          <p:spPr bwMode="auto">
            <a:xfrm>
              <a:off x="3684956" y="5535179"/>
              <a:ext cx="72000" cy="72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grpSp>
      <p:sp>
        <p:nvSpPr>
          <p:cNvPr id="466" name="TextBox 465">
            <a:extLst>
              <a:ext uri="{FF2B5EF4-FFF2-40B4-BE49-F238E27FC236}">
                <a16:creationId xmlns:a16="http://schemas.microsoft.com/office/drawing/2014/main" id="{FC9621B7-9EA7-E24F-D32E-FA9AD5E50FFF}"/>
              </a:ext>
            </a:extLst>
          </p:cNvPr>
          <p:cNvSpPr txBox="1"/>
          <p:nvPr/>
        </p:nvSpPr>
        <p:spPr>
          <a:xfrm>
            <a:off x="9492185" y="2866284"/>
            <a:ext cx="1082156"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cs typeface="Arial"/>
              </a:rPr>
              <a:t>Reactive gas</a:t>
            </a:r>
            <a:endParaRPr kumimoji="0" lang="en-GB" sz="14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467" name="Oval 466">
            <a:extLst>
              <a:ext uri="{FF2B5EF4-FFF2-40B4-BE49-F238E27FC236}">
                <a16:creationId xmlns:a16="http://schemas.microsoft.com/office/drawing/2014/main" id="{EF93B311-873F-7350-B475-C85DD2BF7272}"/>
              </a:ext>
            </a:extLst>
          </p:cNvPr>
          <p:cNvSpPr>
            <a:spLocks noChangeAspect="1"/>
          </p:cNvSpPr>
          <p:nvPr/>
        </p:nvSpPr>
        <p:spPr bwMode="auto">
          <a:xfrm rot="10800000">
            <a:off x="9302315" y="3341618"/>
            <a:ext cx="90000" cy="90000"/>
          </a:xfrm>
          <a:prstGeom prst="ellipse">
            <a:avLst/>
          </a:prstGeom>
          <a:gradFill flip="none" rotWithShape="1">
            <a:gsLst>
              <a:gs pos="0">
                <a:srgbClr val="FFC000">
                  <a:lumMod val="40000"/>
                  <a:lumOff val="60000"/>
                </a:srgbClr>
              </a:gs>
              <a:gs pos="46000">
                <a:srgbClr val="FFC000">
                  <a:lumMod val="95000"/>
                  <a:lumOff val="5000"/>
                </a:srgbClr>
              </a:gs>
              <a:gs pos="100000">
                <a:srgbClr val="FFC000">
                  <a:lumMod val="60000"/>
                </a:srgbClr>
              </a:gs>
            </a:gsLst>
            <a:path path="circle">
              <a:fillToRect l="50000" t="130000" r="50000" b="-30000"/>
            </a:path>
            <a:tileRect/>
          </a:gradFill>
          <a:ln w="9525" cap="flat" cmpd="sng" algn="ctr">
            <a:solidFill>
              <a:srgbClr val="ED7D31"/>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68" name="TextBox 467">
            <a:extLst>
              <a:ext uri="{FF2B5EF4-FFF2-40B4-BE49-F238E27FC236}">
                <a16:creationId xmlns:a16="http://schemas.microsoft.com/office/drawing/2014/main" id="{50EB8DC3-FE38-6E01-846E-D4E9C70D0D1A}"/>
              </a:ext>
            </a:extLst>
          </p:cNvPr>
          <p:cNvSpPr txBox="1"/>
          <p:nvPr/>
        </p:nvSpPr>
        <p:spPr>
          <a:xfrm>
            <a:off x="9493310" y="3235982"/>
            <a:ext cx="91089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cs typeface="Arial"/>
              </a:rPr>
              <a:t>Buffer gas</a:t>
            </a:r>
            <a:endParaRPr kumimoji="0" lang="en-GB" sz="1400" b="0" i="0" u="none" strike="noStrike" kern="1200" cap="none" spc="0" normalizeH="0" baseline="0" noProof="0" dirty="0">
              <a:ln>
                <a:noFill/>
              </a:ln>
              <a:solidFill>
                <a:prstClr val="black"/>
              </a:solidFill>
              <a:effectLst/>
              <a:uLnTx/>
              <a:uFillTx/>
              <a:latin typeface="Calibri" panose="020F0502020204030204"/>
              <a:cs typeface="Arial"/>
            </a:endParaRPr>
          </a:p>
        </p:txBody>
      </p:sp>
      <p:grpSp>
        <p:nvGrpSpPr>
          <p:cNvPr id="7" name="Group 6">
            <a:extLst>
              <a:ext uri="{FF2B5EF4-FFF2-40B4-BE49-F238E27FC236}">
                <a16:creationId xmlns:a16="http://schemas.microsoft.com/office/drawing/2014/main" id="{2D132753-94B5-C8EF-AAE0-3DD8DFB087A2}"/>
              </a:ext>
            </a:extLst>
          </p:cNvPr>
          <p:cNvGrpSpPr/>
          <p:nvPr/>
        </p:nvGrpSpPr>
        <p:grpSpPr>
          <a:xfrm>
            <a:off x="6632381" y="1484784"/>
            <a:ext cx="2271931" cy="2763938"/>
            <a:chOff x="4954547" y="482659"/>
            <a:chExt cx="2426041" cy="2844816"/>
          </a:xfrm>
        </p:grpSpPr>
        <p:grpSp>
          <p:nvGrpSpPr>
            <p:cNvPr id="440" name="Group 439">
              <a:extLst>
                <a:ext uri="{FF2B5EF4-FFF2-40B4-BE49-F238E27FC236}">
                  <a16:creationId xmlns:a16="http://schemas.microsoft.com/office/drawing/2014/main" id="{01CF0BAD-75C6-F63B-009C-DE728BF2F118}"/>
                </a:ext>
              </a:extLst>
            </p:cNvPr>
            <p:cNvGrpSpPr/>
            <p:nvPr/>
          </p:nvGrpSpPr>
          <p:grpSpPr>
            <a:xfrm>
              <a:off x="4954547" y="482659"/>
              <a:ext cx="2426041" cy="2844816"/>
              <a:chOff x="5357772" y="863168"/>
              <a:chExt cx="2426041" cy="2844816"/>
            </a:xfrm>
          </p:grpSpPr>
          <p:sp>
            <p:nvSpPr>
              <p:cNvPr id="441" name="Rectangle 440">
                <a:extLst>
                  <a:ext uri="{FF2B5EF4-FFF2-40B4-BE49-F238E27FC236}">
                    <a16:creationId xmlns:a16="http://schemas.microsoft.com/office/drawing/2014/main" id="{D738D772-AE38-161D-A060-51262A1DCA73}"/>
                  </a:ext>
                </a:extLst>
              </p:cNvPr>
              <p:cNvSpPr/>
              <p:nvPr/>
            </p:nvSpPr>
            <p:spPr>
              <a:xfrm>
                <a:off x="5357772" y="863168"/>
                <a:ext cx="2220079" cy="2844816"/>
              </a:xfrm>
              <a:prstGeom prst="rect">
                <a:avLst/>
              </a:prstGeom>
              <a:noFill/>
              <a:ln w="12700" cap="flat" cmpd="sng" algn="ctr">
                <a:solidFill>
                  <a:sysClr val="windowText" lastClr="000000"/>
                </a:solidFill>
                <a:prstDash val="sysDash"/>
                <a:miter lim="800000"/>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Arial"/>
                </a:endParaRPr>
              </a:p>
            </p:txBody>
          </p:sp>
          <p:grpSp>
            <p:nvGrpSpPr>
              <p:cNvPr id="442" name="Group 441">
                <a:extLst>
                  <a:ext uri="{FF2B5EF4-FFF2-40B4-BE49-F238E27FC236}">
                    <a16:creationId xmlns:a16="http://schemas.microsoft.com/office/drawing/2014/main" id="{E10E2E70-FED7-0DD7-6D68-FE2DFF758A4D}"/>
                  </a:ext>
                </a:extLst>
              </p:cNvPr>
              <p:cNvGrpSpPr/>
              <p:nvPr/>
            </p:nvGrpSpPr>
            <p:grpSpPr>
              <a:xfrm flipH="1">
                <a:off x="6207131" y="2533602"/>
                <a:ext cx="759651" cy="507001"/>
                <a:chOff x="3877315" y="2265209"/>
                <a:chExt cx="763733" cy="331109"/>
              </a:xfrm>
              <a:gradFill>
                <a:gsLst>
                  <a:gs pos="0">
                    <a:srgbClr val="A5A5A5">
                      <a:lumMod val="40000"/>
                      <a:lumOff val="60000"/>
                    </a:srgbClr>
                  </a:gs>
                  <a:gs pos="46000">
                    <a:srgbClr val="A5A5A5">
                      <a:lumMod val="95000"/>
                      <a:lumOff val="5000"/>
                    </a:srgbClr>
                  </a:gs>
                  <a:gs pos="100000">
                    <a:srgbClr val="A5A5A5">
                      <a:lumMod val="60000"/>
                    </a:srgbClr>
                  </a:gs>
                </a:gsLst>
                <a:path path="circle">
                  <a:fillToRect l="50000" t="130000" r="50000" b="-30000"/>
                </a:path>
              </a:gradFill>
            </p:grpSpPr>
            <p:sp>
              <p:nvSpPr>
                <p:cNvPr id="452" name="Rectangle 451">
                  <a:extLst>
                    <a:ext uri="{FF2B5EF4-FFF2-40B4-BE49-F238E27FC236}">
                      <a16:creationId xmlns:a16="http://schemas.microsoft.com/office/drawing/2014/main" id="{C9AB8DF5-5ADD-FA83-3EFB-63EE19753001}"/>
                    </a:ext>
                  </a:extLst>
                </p:cNvPr>
                <p:cNvSpPr/>
                <p:nvPr/>
              </p:nvSpPr>
              <p:spPr>
                <a:xfrm>
                  <a:off x="3877315" y="2265209"/>
                  <a:ext cx="497129" cy="331109"/>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Arial"/>
                    </a:rPr>
                    <a:t>ϒ</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Arial"/>
                  </a:endParaRPr>
                </a:p>
              </p:txBody>
            </p:sp>
            <p:sp>
              <p:nvSpPr>
                <p:cNvPr id="453" name="Rectangle 452">
                  <a:extLst>
                    <a:ext uri="{FF2B5EF4-FFF2-40B4-BE49-F238E27FC236}">
                      <a16:creationId xmlns:a16="http://schemas.microsoft.com/office/drawing/2014/main" id="{032AFD8E-65FE-8BA1-AE39-11E1393931FC}"/>
                    </a:ext>
                  </a:extLst>
                </p:cNvPr>
                <p:cNvSpPr/>
                <p:nvPr/>
              </p:nvSpPr>
              <p:spPr>
                <a:xfrm>
                  <a:off x="4370760" y="2265382"/>
                  <a:ext cx="270288" cy="122997"/>
                </a:xfrm>
                <a:prstGeom prst="rect">
                  <a:avLst/>
                </a:prstGeom>
                <a:grpFill/>
                <a:ln w="12700" cap="flat" cmpd="sng" algn="ctr">
                  <a:no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Calibri" panose="020F0502020204030204"/>
                    <a:ea typeface="+mn-ea"/>
                    <a:cs typeface="Arial"/>
                  </a:endParaRPr>
                </a:p>
              </p:txBody>
            </p:sp>
          </p:grpSp>
          <p:sp>
            <p:nvSpPr>
              <p:cNvPr id="443" name="Rectangle 442">
                <a:extLst>
                  <a:ext uri="{FF2B5EF4-FFF2-40B4-BE49-F238E27FC236}">
                    <a16:creationId xmlns:a16="http://schemas.microsoft.com/office/drawing/2014/main" id="{376B8F02-D045-99CF-E59A-C00922099EA8}"/>
                  </a:ext>
                </a:extLst>
              </p:cNvPr>
              <p:cNvSpPr/>
              <p:nvPr/>
            </p:nvSpPr>
            <p:spPr>
              <a:xfrm>
                <a:off x="5721145" y="2002881"/>
                <a:ext cx="360000" cy="360000"/>
              </a:xfrm>
              <a:prstGeom prst="rect">
                <a:avLst/>
              </a:prstGeom>
              <a:gradFill flip="none" rotWithShape="1">
                <a:gsLst>
                  <a:gs pos="0">
                    <a:srgbClr val="A5A5A5">
                      <a:lumMod val="40000"/>
                      <a:lumOff val="60000"/>
                    </a:srgbClr>
                  </a:gs>
                  <a:gs pos="46000">
                    <a:srgbClr val="A5A5A5">
                      <a:lumMod val="95000"/>
                      <a:lumOff val="5000"/>
                    </a:srgbClr>
                  </a:gs>
                  <a:gs pos="100000">
                    <a:srgbClr val="A5A5A5">
                      <a:lumMod val="60000"/>
                    </a:srgbClr>
                  </a:gs>
                </a:gsLst>
                <a:path path="circle">
                  <a:fillToRect l="50000" t="130000" r="50000" b="-30000"/>
                </a:path>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Arial"/>
                  </a:rPr>
                  <a:t>β</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Arial"/>
                </a:endParaRPr>
              </a:p>
            </p:txBody>
          </p:sp>
          <p:sp>
            <p:nvSpPr>
              <p:cNvPr id="444" name="Rectangle 443">
                <a:extLst>
                  <a:ext uri="{FF2B5EF4-FFF2-40B4-BE49-F238E27FC236}">
                    <a16:creationId xmlns:a16="http://schemas.microsoft.com/office/drawing/2014/main" id="{50E05D4C-4865-5927-046C-D0A833E77ED6}"/>
                  </a:ext>
                </a:extLst>
              </p:cNvPr>
              <p:cNvSpPr/>
              <p:nvPr/>
            </p:nvSpPr>
            <p:spPr>
              <a:xfrm>
                <a:off x="6216041" y="2002881"/>
                <a:ext cx="360000" cy="360000"/>
              </a:xfrm>
              <a:prstGeom prst="rect">
                <a:avLst/>
              </a:prstGeom>
              <a:gradFill flip="none" rotWithShape="1">
                <a:gsLst>
                  <a:gs pos="0">
                    <a:srgbClr val="A5A5A5">
                      <a:lumMod val="40000"/>
                      <a:lumOff val="60000"/>
                    </a:srgbClr>
                  </a:gs>
                  <a:gs pos="46000">
                    <a:srgbClr val="A5A5A5">
                      <a:lumMod val="95000"/>
                      <a:lumOff val="5000"/>
                    </a:srgbClr>
                  </a:gs>
                  <a:gs pos="100000">
                    <a:srgbClr val="A5A5A5">
                      <a:lumMod val="60000"/>
                    </a:srgbClr>
                  </a:gs>
                </a:gsLst>
                <a:path path="circle">
                  <a:fillToRect l="50000" t="130000" r="50000" b="-30000"/>
                </a:path>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Arial"/>
                  </a:rPr>
                  <a:t>β</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Arial"/>
                </a:endParaRPr>
              </a:p>
            </p:txBody>
          </p:sp>
          <p:sp>
            <p:nvSpPr>
              <p:cNvPr id="445" name="Oval 444">
                <a:extLst>
                  <a:ext uri="{FF2B5EF4-FFF2-40B4-BE49-F238E27FC236}">
                    <a16:creationId xmlns:a16="http://schemas.microsoft.com/office/drawing/2014/main" id="{49793FFA-A6DD-3983-908C-1C3307156568}"/>
                  </a:ext>
                </a:extLst>
              </p:cNvPr>
              <p:cNvSpPr>
                <a:spLocks noChangeAspect="1"/>
              </p:cNvSpPr>
              <p:nvPr/>
            </p:nvSpPr>
            <p:spPr>
              <a:xfrm>
                <a:off x="6135566" y="3111735"/>
                <a:ext cx="502513" cy="502513"/>
              </a:xfrm>
              <a:prstGeom prst="ellipse">
                <a:avLst/>
              </a:prstGeom>
              <a:noFill/>
              <a:ln w="254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446" name="Oval 445">
                <a:extLst>
                  <a:ext uri="{FF2B5EF4-FFF2-40B4-BE49-F238E27FC236}">
                    <a16:creationId xmlns:a16="http://schemas.microsoft.com/office/drawing/2014/main" id="{C77602DD-1153-B695-AA00-1FF1F03906C6}"/>
                  </a:ext>
                </a:extLst>
              </p:cNvPr>
              <p:cNvSpPr>
                <a:spLocks noChangeAspect="1"/>
              </p:cNvSpPr>
              <p:nvPr/>
            </p:nvSpPr>
            <p:spPr>
              <a:xfrm>
                <a:off x="6143605" y="924378"/>
                <a:ext cx="502513" cy="502513"/>
              </a:xfrm>
              <a:prstGeom prst="ellipse">
                <a:avLst/>
              </a:prstGeom>
              <a:noFill/>
              <a:ln w="254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cxnSp>
            <p:nvCxnSpPr>
              <p:cNvPr id="447" name="Straight Connector 446">
                <a:extLst>
                  <a:ext uri="{FF2B5EF4-FFF2-40B4-BE49-F238E27FC236}">
                    <a16:creationId xmlns:a16="http://schemas.microsoft.com/office/drawing/2014/main" id="{47298E71-0795-3287-2045-B28137287662}"/>
                  </a:ext>
                </a:extLst>
              </p:cNvPr>
              <p:cNvCxnSpPr>
                <a:cxnSpLocks/>
                <a:stCxn id="446" idx="2"/>
                <a:endCxn id="445" idx="2"/>
              </p:cNvCxnSpPr>
              <p:nvPr/>
            </p:nvCxnSpPr>
            <p:spPr>
              <a:xfrm flipH="1">
                <a:off x="6135566" y="1175635"/>
                <a:ext cx="8039" cy="2187357"/>
              </a:xfrm>
              <a:prstGeom prst="line">
                <a:avLst/>
              </a:prstGeom>
              <a:noFill/>
              <a:ln w="25400" cap="flat" cmpd="sng" algn="ctr">
                <a:solidFill>
                  <a:sysClr val="windowText" lastClr="000000"/>
                </a:solidFill>
                <a:prstDash val="solid"/>
                <a:miter lim="800000"/>
              </a:ln>
              <a:effectLst/>
            </p:spPr>
          </p:cxnSp>
          <p:sp>
            <p:nvSpPr>
              <p:cNvPr id="448" name="Rectangle 447">
                <a:extLst>
                  <a:ext uri="{FF2B5EF4-FFF2-40B4-BE49-F238E27FC236}">
                    <a16:creationId xmlns:a16="http://schemas.microsoft.com/office/drawing/2014/main" id="{0DD3EC32-6C0A-88F2-0793-B1C6AAEE6F03}"/>
                  </a:ext>
                </a:extLst>
              </p:cNvPr>
              <p:cNvSpPr/>
              <p:nvPr/>
            </p:nvSpPr>
            <p:spPr>
              <a:xfrm>
                <a:off x="6212716" y="1540063"/>
                <a:ext cx="360000" cy="360000"/>
              </a:xfrm>
              <a:prstGeom prst="rect">
                <a:avLst/>
              </a:prstGeom>
              <a:gradFill flip="none" rotWithShape="1">
                <a:gsLst>
                  <a:gs pos="0">
                    <a:srgbClr val="A5A5A5">
                      <a:lumMod val="40000"/>
                      <a:lumOff val="60000"/>
                    </a:srgbClr>
                  </a:gs>
                  <a:gs pos="46000">
                    <a:srgbClr val="A5A5A5">
                      <a:lumMod val="95000"/>
                      <a:lumOff val="5000"/>
                    </a:srgbClr>
                  </a:gs>
                  <a:gs pos="100000">
                    <a:srgbClr val="A5A5A5">
                      <a:lumMod val="60000"/>
                    </a:srgbClr>
                  </a:gs>
                </a:gsLst>
                <a:path path="circle">
                  <a:fillToRect l="50000" t="130000" r="50000" b="-30000"/>
                </a:path>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l-GR" sz="1800" b="0" i="0" u="none" strike="noStrike" kern="1200" cap="none" spc="0" normalizeH="0" baseline="0" noProof="0" dirty="0">
                    <a:ln>
                      <a:noFill/>
                    </a:ln>
                    <a:solidFill>
                      <a:prstClr val="black"/>
                    </a:solidFill>
                    <a:effectLst/>
                    <a:uLnTx/>
                    <a:uFillTx/>
                    <a:latin typeface="Calibri" panose="020F0502020204030204"/>
                    <a:ea typeface="+mn-ea"/>
                    <a:cs typeface="Arial"/>
                  </a:rPr>
                  <a:t>β</a:t>
                </a: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Arial"/>
                </a:endParaRPr>
              </a:p>
            </p:txBody>
          </p:sp>
          <p:sp>
            <p:nvSpPr>
              <p:cNvPr id="449" name="TextBox 448">
                <a:extLst>
                  <a:ext uri="{FF2B5EF4-FFF2-40B4-BE49-F238E27FC236}">
                    <a16:creationId xmlns:a16="http://schemas.microsoft.com/office/drawing/2014/main" id="{82F281E4-13F3-145F-7458-4DB259B2EAE0}"/>
                  </a:ext>
                </a:extLst>
              </p:cNvPr>
              <p:cNvSpPr txBox="1"/>
              <p:nvPr/>
            </p:nvSpPr>
            <p:spPr>
              <a:xfrm>
                <a:off x="6571275" y="1361237"/>
                <a:ext cx="1212538" cy="66524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In-beam detector</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450" name="TextBox 449">
                <a:extLst>
                  <a:ext uri="{FF2B5EF4-FFF2-40B4-BE49-F238E27FC236}">
                    <a16:creationId xmlns:a16="http://schemas.microsoft.com/office/drawing/2014/main" id="{39CF7F90-011E-8C4B-E552-4891F8385F85}"/>
                  </a:ext>
                </a:extLst>
              </p:cNvPr>
              <p:cNvSpPr txBox="1"/>
              <p:nvPr/>
            </p:nvSpPr>
            <p:spPr>
              <a:xfrm>
                <a:off x="6851171" y="2088709"/>
                <a:ext cx="869812" cy="38013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4-</a:t>
                </a:r>
                <a:r>
                  <a:rPr kumimoji="0" lang="el-GR" sz="1800" b="0" i="0" u="none" strike="noStrike" kern="1200" cap="none" spc="0" normalizeH="0" baseline="0" noProof="0" dirty="0">
                    <a:ln>
                      <a:noFill/>
                    </a:ln>
                    <a:solidFill>
                      <a:prstClr val="black"/>
                    </a:solidFill>
                    <a:effectLst/>
                    <a:uLnTx/>
                    <a:uFillTx/>
                    <a:latin typeface="Calibri" panose="020F0502020204030204"/>
                    <a:cs typeface="Arial"/>
                  </a:rPr>
                  <a:t>π</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451" name="TextBox 450">
                <a:extLst>
                  <a:ext uri="{FF2B5EF4-FFF2-40B4-BE49-F238E27FC236}">
                    <a16:creationId xmlns:a16="http://schemas.microsoft.com/office/drawing/2014/main" id="{0361DB3D-1AA1-E158-1D19-658FFAA8C1EE}"/>
                  </a:ext>
                </a:extLst>
              </p:cNvPr>
              <p:cNvSpPr txBox="1"/>
              <p:nvPr/>
            </p:nvSpPr>
            <p:spPr>
              <a:xfrm>
                <a:off x="6924674" y="2597802"/>
                <a:ext cx="512562"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Ge</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grpSp>
        <p:grpSp>
          <p:nvGrpSpPr>
            <p:cNvPr id="522" name="Group 521">
              <a:extLst>
                <a:ext uri="{FF2B5EF4-FFF2-40B4-BE49-F238E27FC236}">
                  <a16:creationId xmlns:a16="http://schemas.microsoft.com/office/drawing/2014/main" id="{822D6BB4-D08B-AB89-C484-C1BC13DE6757}"/>
                </a:ext>
              </a:extLst>
            </p:cNvPr>
            <p:cNvGrpSpPr/>
            <p:nvPr/>
          </p:nvGrpSpPr>
          <p:grpSpPr>
            <a:xfrm>
              <a:off x="5573864" y="1264274"/>
              <a:ext cx="131551" cy="132442"/>
              <a:chOff x="562627" y="1831272"/>
              <a:chExt cx="131551" cy="132442"/>
            </a:xfrm>
          </p:grpSpPr>
          <p:sp>
            <p:nvSpPr>
              <p:cNvPr id="523" name="Oval 522">
                <a:extLst>
                  <a:ext uri="{FF2B5EF4-FFF2-40B4-BE49-F238E27FC236}">
                    <a16:creationId xmlns:a16="http://schemas.microsoft.com/office/drawing/2014/main" id="{9C9957CE-EC72-B17D-E731-ED9B88B6A93E}"/>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24" name="Oval 523">
                <a:extLst>
                  <a:ext uri="{FF2B5EF4-FFF2-40B4-BE49-F238E27FC236}">
                    <a16:creationId xmlns:a16="http://schemas.microsoft.com/office/drawing/2014/main" id="{C35D76C4-0322-AA22-D3AA-A1364A24EF61}"/>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cxnSp>
          <p:nvCxnSpPr>
            <p:cNvPr id="542" name="Straight Arrow Connector 541">
              <a:extLst>
                <a:ext uri="{FF2B5EF4-FFF2-40B4-BE49-F238E27FC236}">
                  <a16:creationId xmlns:a16="http://schemas.microsoft.com/office/drawing/2014/main" id="{5D618A5F-9B96-45C7-4B4B-50C35A2DCB97}"/>
                </a:ext>
              </a:extLst>
            </p:cNvPr>
            <p:cNvCxnSpPr>
              <a:cxnSpLocks/>
            </p:cNvCxnSpPr>
            <p:nvPr/>
          </p:nvCxnSpPr>
          <p:spPr>
            <a:xfrm>
              <a:off x="5062668" y="1307862"/>
              <a:ext cx="468000" cy="1"/>
            </a:xfrm>
            <a:prstGeom prst="straightConnector1">
              <a:avLst/>
            </a:prstGeom>
            <a:noFill/>
            <a:ln w="25400" cap="flat" cmpd="sng" algn="ctr">
              <a:solidFill>
                <a:srgbClr val="FF0000"/>
              </a:solidFill>
              <a:prstDash val="solid"/>
              <a:miter lim="800000"/>
              <a:tailEnd type="triangle"/>
            </a:ln>
            <a:effectLst/>
          </p:spPr>
        </p:cxnSp>
        <p:sp>
          <p:nvSpPr>
            <p:cNvPr id="543" name="TextBox 542">
              <a:extLst>
                <a:ext uri="{FF2B5EF4-FFF2-40B4-BE49-F238E27FC236}">
                  <a16:creationId xmlns:a16="http://schemas.microsoft.com/office/drawing/2014/main" id="{E0B6D1C0-A91E-FB07-3E70-DCB4C439858D}"/>
                </a:ext>
              </a:extLst>
            </p:cNvPr>
            <p:cNvSpPr txBox="1"/>
            <p:nvPr/>
          </p:nvSpPr>
          <p:spPr>
            <a:xfrm>
              <a:off x="4956435" y="644632"/>
              <a:ext cx="77640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Ion beam</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grpSp>
      <p:pic>
        <p:nvPicPr>
          <p:cNvPr id="6" name="Picture 5">
            <a:extLst>
              <a:ext uri="{FF2B5EF4-FFF2-40B4-BE49-F238E27FC236}">
                <a16:creationId xmlns:a16="http://schemas.microsoft.com/office/drawing/2014/main" id="{89D5EF74-9552-22FE-69E6-97EBC62C3A5B}"/>
              </a:ext>
            </a:extLst>
          </p:cNvPr>
          <p:cNvPicPr>
            <a:picLocks noChangeAspect="1"/>
          </p:cNvPicPr>
          <p:nvPr/>
        </p:nvPicPr>
        <p:blipFill>
          <a:blip r:embed="rId2"/>
          <a:stretch>
            <a:fillRect/>
          </a:stretch>
        </p:blipFill>
        <p:spPr>
          <a:xfrm>
            <a:off x="4716018" y="1124744"/>
            <a:ext cx="1668014" cy="2183582"/>
          </a:xfrm>
          <a:prstGeom prst="rect">
            <a:avLst/>
          </a:prstGeom>
        </p:spPr>
      </p:pic>
      <p:sp>
        <p:nvSpPr>
          <p:cNvPr id="8" name="TextBox 7">
            <a:extLst>
              <a:ext uri="{FF2B5EF4-FFF2-40B4-BE49-F238E27FC236}">
                <a16:creationId xmlns:a16="http://schemas.microsoft.com/office/drawing/2014/main" id="{587010CB-F2F0-E48D-48E5-6E3D53F75F99}"/>
              </a:ext>
            </a:extLst>
          </p:cNvPr>
          <p:cNvSpPr txBox="1"/>
          <p:nvPr/>
        </p:nvSpPr>
        <p:spPr bwMode="auto">
          <a:xfrm>
            <a:off x="3501936" y="1109550"/>
            <a:ext cx="1137447" cy="830997"/>
          </a:xfrm>
          <a:prstGeom prst="rect">
            <a:avLst/>
          </a:prstGeom>
          <a:noFill/>
        </p:spPr>
        <p:txBody>
          <a:bodyPr wrap="square">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err="1">
                <a:ln>
                  <a:noFill/>
                </a:ln>
                <a:solidFill>
                  <a:srgbClr val="0033A0"/>
                </a:solidFill>
                <a:effectLst/>
                <a:uLnTx/>
                <a:uFillTx/>
                <a:latin typeface="Arial"/>
                <a:cs typeface="Arial"/>
              </a:rPr>
              <a:t>Catherall</a:t>
            </a:r>
            <a:r>
              <a:rPr kumimoji="0" lang="en-US" sz="1200" b="0" i="1" u="none" strike="noStrike" kern="0" cap="none" spc="0" normalizeH="0" baseline="0" noProof="0" dirty="0">
                <a:ln>
                  <a:noFill/>
                </a:ln>
                <a:solidFill>
                  <a:srgbClr val="0033A0"/>
                </a:solidFill>
                <a:effectLst/>
                <a:uLnTx/>
                <a:uFillTx/>
                <a:latin typeface="Arial"/>
                <a:cs typeface="Arial"/>
              </a:rPr>
              <a:t>, R. et al. (2017) J. Phys. G. </a:t>
            </a:r>
            <a:r>
              <a:rPr kumimoji="0" lang="en-US" sz="1200" b="1" i="1" u="none" strike="noStrike" kern="0" cap="none" spc="0" normalizeH="0" baseline="0" noProof="0" dirty="0">
                <a:ln>
                  <a:noFill/>
                </a:ln>
                <a:solidFill>
                  <a:srgbClr val="0033A0"/>
                </a:solidFill>
                <a:effectLst/>
                <a:uLnTx/>
                <a:uFillTx/>
                <a:latin typeface="Arial"/>
                <a:cs typeface="Arial"/>
              </a:rPr>
              <a:t>44</a:t>
            </a:r>
            <a:r>
              <a:rPr kumimoji="0" lang="en-US" sz="1200" b="0" i="1" u="none" strike="noStrike" kern="0" cap="none" spc="0" normalizeH="0" baseline="0" noProof="0" dirty="0">
                <a:ln>
                  <a:noFill/>
                </a:ln>
                <a:solidFill>
                  <a:srgbClr val="0033A0"/>
                </a:solidFill>
                <a:effectLst/>
                <a:uLnTx/>
                <a:uFillTx/>
                <a:latin typeface="Arial"/>
                <a:cs typeface="Arial"/>
              </a:rPr>
              <a:t>, 9</a:t>
            </a:r>
            <a:endParaRPr kumimoji="0" lang="en-CH" sz="1200" b="0" i="0" u="none" strike="noStrike" kern="0" cap="none" spc="0" normalizeH="0" baseline="0" noProof="0" dirty="0">
              <a:ln>
                <a:noFill/>
              </a:ln>
              <a:solidFill>
                <a:srgbClr val="4C4C4C"/>
              </a:solidFill>
              <a:effectLst/>
              <a:uLnTx/>
              <a:uFillTx/>
              <a:latin typeface="Arial"/>
              <a:cs typeface="Arial"/>
            </a:endParaRPr>
          </a:p>
        </p:txBody>
      </p:sp>
      <p:sp>
        <p:nvSpPr>
          <p:cNvPr id="9" name="TextBox 8">
            <a:extLst>
              <a:ext uri="{FF2B5EF4-FFF2-40B4-BE49-F238E27FC236}">
                <a16:creationId xmlns:a16="http://schemas.microsoft.com/office/drawing/2014/main" id="{804F1AFA-318F-CB9D-CCCD-35F3D78165CE}"/>
              </a:ext>
            </a:extLst>
          </p:cNvPr>
          <p:cNvSpPr txBox="1"/>
          <p:nvPr/>
        </p:nvSpPr>
        <p:spPr>
          <a:xfrm>
            <a:off x="6462640" y="1066832"/>
            <a:ext cx="1952124" cy="40011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srgbClr val="0033A0"/>
                </a:solidFill>
                <a:effectLst/>
                <a:uLnTx/>
                <a:uFillTx/>
                <a:latin typeface="Arial"/>
                <a:cs typeface="Arial"/>
              </a:rPr>
              <a:t>ISOLDE FTS</a:t>
            </a:r>
            <a:endParaRPr kumimoji="0" lang="en-GB" sz="2000" b="0" i="1" u="none" strike="noStrike" kern="0" cap="none" spc="0" normalizeH="0" baseline="0" noProof="0" dirty="0">
              <a:ln>
                <a:noFill/>
              </a:ln>
              <a:solidFill>
                <a:srgbClr val="0033A0"/>
              </a:solidFill>
              <a:effectLst/>
              <a:uLnTx/>
              <a:uFillTx/>
              <a:latin typeface="Arial"/>
              <a:cs typeface="Arial"/>
            </a:endParaRPr>
          </a:p>
        </p:txBody>
      </p:sp>
      <p:grpSp>
        <p:nvGrpSpPr>
          <p:cNvPr id="15" name="Group 14">
            <a:extLst>
              <a:ext uri="{FF2B5EF4-FFF2-40B4-BE49-F238E27FC236}">
                <a16:creationId xmlns:a16="http://schemas.microsoft.com/office/drawing/2014/main" id="{7E931E55-0A6B-688E-92F2-FDF84EBCF342}"/>
              </a:ext>
            </a:extLst>
          </p:cNvPr>
          <p:cNvGrpSpPr/>
          <p:nvPr/>
        </p:nvGrpSpPr>
        <p:grpSpPr>
          <a:xfrm flipH="1">
            <a:off x="99933" y="96430"/>
            <a:ext cx="11954033" cy="6206593"/>
            <a:chOff x="99933" y="96430"/>
            <a:chExt cx="11954033" cy="6206593"/>
          </a:xfrm>
        </p:grpSpPr>
        <p:sp>
          <p:nvSpPr>
            <p:cNvPr id="275" name="Cylinder 1">
              <a:extLst>
                <a:ext uri="{FF2B5EF4-FFF2-40B4-BE49-F238E27FC236}">
                  <a16:creationId xmlns:a16="http://schemas.microsoft.com/office/drawing/2014/main" id="{4DD64EE0-A8C7-1863-6040-2C06465F8D32}"/>
                </a:ext>
              </a:extLst>
            </p:cNvPr>
            <p:cNvSpPr/>
            <p:nvPr/>
          </p:nvSpPr>
          <p:spPr>
            <a:xfrm rot="5400000">
              <a:off x="10479236" y="-452597"/>
              <a:ext cx="533400" cy="2462947"/>
            </a:xfrm>
            <a:prstGeom prst="can">
              <a:avLst>
                <a:gd name="adj" fmla="val 44722"/>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276" name="Cylinder 2">
              <a:extLst>
                <a:ext uri="{FF2B5EF4-FFF2-40B4-BE49-F238E27FC236}">
                  <a16:creationId xmlns:a16="http://schemas.microsoft.com/office/drawing/2014/main" id="{E7D9FA17-F372-5BF2-30AB-ED53AEDBBE40}"/>
                </a:ext>
              </a:extLst>
            </p:cNvPr>
            <p:cNvSpPr/>
            <p:nvPr/>
          </p:nvSpPr>
          <p:spPr>
            <a:xfrm rot="10800000">
              <a:off x="10582956" y="1014639"/>
              <a:ext cx="232610" cy="713874"/>
            </a:xfrm>
            <a:prstGeom prst="can">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grpSp>
          <p:nvGrpSpPr>
            <p:cNvPr id="277" name="Group 276">
              <a:extLst>
                <a:ext uri="{FF2B5EF4-FFF2-40B4-BE49-F238E27FC236}">
                  <a16:creationId xmlns:a16="http://schemas.microsoft.com/office/drawing/2014/main" id="{0A0757B0-E6E8-47DE-9767-9458719523C0}"/>
                </a:ext>
              </a:extLst>
            </p:cNvPr>
            <p:cNvGrpSpPr/>
            <p:nvPr/>
          </p:nvGrpSpPr>
          <p:grpSpPr>
            <a:xfrm>
              <a:off x="9763563" y="543114"/>
              <a:ext cx="1945115" cy="471524"/>
              <a:chOff x="8064684" y="2466937"/>
              <a:chExt cx="1945115" cy="471524"/>
            </a:xfrm>
          </p:grpSpPr>
          <p:sp>
            <p:nvSpPr>
              <p:cNvPr id="278" name="Oval 277">
                <a:extLst>
                  <a:ext uri="{FF2B5EF4-FFF2-40B4-BE49-F238E27FC236}">
                    <a16:creationId xmlns:a16="http://schemas.microsoft.com/office/drawing/2014/main" id="{29AAB7AE-89EA-71AA-F8D3-BB5B1726D391}"/>
                  </a:ext>
                </a:extLst>
              </p:cNvPr>
              <p:cNvSpPr/>
              <p:nvPr/>
            </p:nvSpPr>
            <p:spPr bwMode="auto">
              <a:xfrm>
                <a:off x="8064684"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79" name="Oval 278">
                <a:extLst>
                  <a:ext uri="{FF2B5EF4-FFF2-40B4-BE49-F238E27FC236}">
                    <a16:creationId xmlns:a16="http://schemas.microsoft.com/office/drawing/2014/main" id="{FCFA1CCA-C068-A3F3-AE17-E221E278ABB9}"/>
                  </a:ext>
                </a:extLst>
              </p:cNvPr>
              <p:cNvSpPr/>
              <p:nvPr/>
            </p:nvSpPr>
            <p:spPr bwMode="auto">
              <a:xfrm>
                <a:off x="8205807"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0" name="Oval 279">
                <a:extLst>
                  <a:ext uri="{FF2B5EF4-FFF2-40B4-BE49-F238E27FC236}">
                    <a16:creationId xmlns:a16="http://schemas.microsoft.com/office/drawing/2014/main" id="{6C6DC42F-3CAE-B6AF-8072-425853DF6175}"/>
                  </a:ext>
                </a:extLst>
              </p:cNvPr>
              <p:cNvSpPr/>
              <p:nvPr/>
            </p:nvSpPr>
            <p:spPr bwMode="auto">
              <a:xfrm>
                <a:off x="8346930"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1" name="Oval 280">
                <a:extLst>
                  <a:ext uri="{FF2B5EF4-FFF2-40B4-BE49-F238E27FC236}">
                    <a16:creationId xmlns:a16="http://schemas.microsoft.com/office/drawing/2014/main" id="{212A24AD-BCDC-4699-E505-84FA103AA864}"/>
                  </a:ext>
                </a:extLst>
              </p:cNvPr>
              <p:cNvSpPr/>
              <p:nvPr/>
            </p:nvSpPr>
            <p:spPr bwMode="auto">
              <a:xfrm>
                <a:off x="8488053"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2" name="Oval 281">
                <a:extLst>
                  <a:ext uri="{FF2B5EF4-FFF2-40B4-BE49-F238E27FC236}">
                    <a16:creationId xmlns:a16="http://schemas.microsoft.com/office/drawing/2014/main" id="{C91907CF-7B79-2B30-8156-61AFB68750F6}"/>
                  </a:ext>
                </a:extLst>
              </p:cNvPr>
              <p:cNvSpPr/>
              <p:nvPr/>
            </p:nvSpPr>
            <p:spPr bwMode="auto">
              <a:xfrm>
                <a:off x="8629176"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3" name="Oval 282">
                <a:extLst>
                  <a:ext uri="{FF2B5EF4-FFF2-40B4-BE49-F238E27FC236}">
                    <a16:creationId xmlns:a16="http://schemas.microsoft.com/office/drawing/2014/main" id="{4C7BA664-20F8-5C3E-0EE6-E80A019AB3CC}"/>
                  </a:ext>
                </a:extLst>
              </p:cNvPr>
              <p:cNvSpPr/>
              <p:nvPr/>
            </p:nvSpPr>
            <p:spPr bwMode="auto">
              <a:xfrm>
                <a:off x="8770299"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4" name="Oval 283">
                <a:extLst>
                  <a:ext uri="{FF2B5EF4-FFF2-40B4-BE49-F238E27FC236}">
                    <a16:creationId xmlns:a16="http://schemas.microsoft.com/office/drawing/2014/main" id="{1CEC60F8-6C19-0285-CEFC-6F825F0B1007}"/>
                  </a:ext>
                </a:extLst>
              </p:cNvPr>
              <p:cNvSpPr/>
              <p:nvPr/>
            </p:nvSpPr>
            <p:spPr bwMode="auto">
              <a:xfrm>
                <a:off x="8911422"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5" name="Oval 284">
                <a:extLst>
                  <a:ext uri="{FF2B5EF4-FFF2-40B4-BE49-F238E27FC236}">
                    <a16:creationId xmlns:a16="http://schemas.microsoft.com/office/drawing/2014/main" id="{8639005E-771F-4DEC-0149-B139B583D50D}"/>
                  </a:ext>
                </a:extLst>
              </p:cNvPr>
              <p:cNvSpPr/>
              <p:nvPr/>
            </p:nvSpPr>
            <p:spPr bwMode="auto">
              <a:xfrm>
                <a:off x="9052545"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6" name="Oval 285">
                <a:extLst>
                  <a:ext uri="{FF2B5EF4-FFF2-40B4-BE49-F238E27FC236}">
                    <a16:creationId xmlns:a16="http://schemas.microsoft.com/office/drawing/2014/main" id="{78CCE9A7-CEBE-DD30-52BA-9C216FE7EEC7}"/>
                  </a:ext>
                </a:extLst>
              </p:cNvPr>
              <p:cNvSpPr/>
              <p:nvPr/>
            </p:nvSpPr>
            <p:spPr bwMode="auto">
              <a:xfrm>
                <a:off x="9193668"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7" name="Oval 286">
                <a:extLst>
                  <a:ext uri="{FF2B5EF4-FFF2-40B4-BE49-F238E27FC236}">
                    <a16:creationId xmlns:a16="http://schemas.microsoft.com/office/drawing/2014/main" id="{F98B43C4-CE4E-3E19-049B-0D0757C2CE51}"/>
                  </a:ext>
                </a:extLst>
              </p:cNvPr>
              <p:cNvSpPr/>
              <p:nvPr/>
            </p:nvSpPr>
            <p:spPr bwMode="auto">
              <a:xfrm>
                <a:off x="9334791"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8" name="Oval 287">
                <a:extLst>
                  <a:ext uri="{FF2B5EF4-FFF2-40B4-BE49-F238E27FC236}">
                    <a16:creationId xmlns:a16="http://schemas.microsoft.com/office/drawing/2014/main" id="{BDF9C1DD-015C-AA91-25D7-3FFE5CF9C1ED}"/>
                  </a:ext>
                </a:extLst>
              </p:cNvPr>
              <p:cNvSpPr/>
              <p:nvPr/>
            </p:nvSpPr>
            <p:spPr bwMode="auto">
              <a:xfrm>
                <a:off x="9475914"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89" name="Oval 288">
                <a:extLst>
                  <a:ext uri="{FF2B5EF4-FFF2-40B4-BE49-F238E27FC236}">
                    <a16:creationId xmlns:a16="http://schemas.microsoft.com/office/drawing/2014/main" id="{A17ED052-AB70-4BC5-42E8-042B9570751D}"/>
                  </a:ext>
                </a:extLst>
              </p:cNvPr>
              <p:cNvSpPr/>
              <p:nvPr/>
            </p:nvSpPr>
            <p:spPr bwMode="auto">
              <a:xfrm>
                <a:off x="9617033" y="2466937"/>
                <a:ext cx="392766" cy="471524"/>
              </a:xfrm>
              <a:prstGeom prst="ellipse">
                <a:avLst/>
              </a:prstGeom>
              <a:gradFill flip="none" rotWithShape="1">
                <a:gsLst>
                  <a:gs pos="0">
                    <a:srgbClr val="4C4C4C">
                      <a:tint val="73000"/>
                      <a:satMod val="150000"/>
                      <a:lumMod val="97000"/>
                      <a:lumOff val="3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tileRect/>
              </a:gradFill>
              <a:ln w="34925" cap="flat" cmpd="sng" algn="ctr">
                <a:noFill/>
                <a:prstDash val="solid"/>
              </a:ln>
              <a:effectLst>
                <a:outerShdw blurRad="225425" dist="50800" dir="5220000" algn="ctr">
                  <a:srgbClr val="000000">
                    <a:alpha val="33000"/>
                  </a:srgbClr>
                </a:outerShdw>
              </a:effectLst>
              <a:scene3d>
                <a:camera prst="perspectiveFront" fov="3300000">
                  <a:rot lat="486000" lon="19530000" rev="174000"/>
                </a:camera>
                <a:lightRig rig="harsh" dir="t">
                  <a:rot lat="0" lon="0" rev="12600000"/>
                </a:lightRig>
              </a:scene3d>
              <a:sp3d extrusionH="76200" contourW="6350">
                <a:bevelT w="57150" h="25400" prst="angle"/>
                <a:bevelB w="44450" h="44450" prst="angle"/>
                <a:contourClr>
                  <a:srgbClr val="333333">
                    <a:lumMod val="50000"/>
                  </a:srgbClr>
                </a:contourClr>
              </a:sp3d>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sp>
          <p:nvSpPr>
            <p:cNvPr id="290" name="Block Arc 289">
              <a:extLst>
                <a:ext uri="{FF2B5EF4-FFF2-40B4-BE49-F238E27FC236}">
                  <a16:creationId xmlns:a16="http://schemas.microsoft.com/office/drawing/2014/main" id="{7349F612-9A33-E549-4254-37E56BABA5FD}"/>
                </a:ext>
              </a:extLst>
            </p:cNvPr>
            <p:cNvSpPr/>
            <p:nvPr/>
          </p:nvSpPr>
          <p:spPr bwMode="auto">
            <a:xfrm rot="3804020">
              <a:off x="8368843" y="488696"/>
              <a:ext cx="2880000" cy="2880000"/>
            </a:xfrm>
            <a:prstGeom prst="blockArc">
              <a:avLst>
                <a:gd name="adj1" fmla="val 18051990"/>
                <a:gd name="adj2" fmla="val 513579"/>
                <a:gd name="adj3" fmla="val 37306"/>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C4C4C"/>
                </a:solidFill>
                <a:effectLst/>
                <a:uLnTx/>
                <a:uFillTx/>
                <a:latin typeface="Arial"/>
                <a:cs typeface="Arial"/>
              </a:endParaRPr>
            </a:p>
          </p:txBody>
        </p:sp>
        <p:grpSp>
          <p:nvGrpSpPr>
            <p:cNvPr id="291" name="Group 290">
              <a:extLst>
                <a:ext uri="{FF2B5EF4-FFF2-40B4-BE49-F238E27FC236}">
                  <a16:creationId xmlns:a16="http://schemas.microsoft.com/office/drawing/2014/main" id="{2BCE5CEB-17D5-E70F-6003-4AAD3E155814}"/>
                </a:ext>
              </a:extLst>
            </p:cNvPr>
            <p:cNvGrpSpPr/>
            <p:nvPr/>
          </p:nvGrpSpPr>
          <p:grpSpPr>
            <a:xfrm>
              <a:off x="692816" y="4716108"/>
              <a:ext cx="1927594" cy="581153"/>
              <a:chOff x="2116934" y="4902879"/>
              <a:chExt cx="2260401" cy="681492"/>
            </a:xfrm>
          </p:grpSpPr>
          <p:sp>
            <p:nvSpPr>
              <p:cNvPr id="292" name="Cylinder 56">
                <a:extLst>
                  <a:ext uri="{FF2B5EF4-FFF2-40B4-BE49-F238E27FC236}">
                    <a16:creationId xmlns:a16="http://schemas.microsoft.com/office/drawing/2014/main" id="{2C9BACA7-6AE4-953C-0CA1-D938983BAA2E}"/>
                  </a:ext>
                </a:extLst>
              </p:cNvPr>
              <p:cNvSpPr/>
              <p:nvPr/>
            </p:nvSpPr>
            <p:spPr bwMode="auto">
              <a:xfrm rot="5400000">
                <a:off x="3043880" y="4707552"/>
                <a:ext cx="399831" cy="1069248"/>
              </a:xfrm>
              <a:prstGeom prst="can">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93" name="Rectangle 292">
                <a:extLst>
                  <a:ext uri="{FF2B5EF4-FFF2-40B4-BE49-F238E27FC236}">
                    <a16:creationId xmlns:a16="http://schemas.microsoft.com/office/drawing/2014/main" id="{E837558B-43C0-82BE-AAF3-B33ABC5D3759}"/>
                  </a:ext>
                </a:extLst>
              </p:cNvPr>
              <p:cNvSpPr/>
              <p:nvPr/>
            </p:nvSpPr>
            <p:spPr bwMode="auto">
              <a:xfrm rot="10800000">
                <a:off x="3987647" y="5351637"/>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94" name="Rectangle 293">
                <a:extLst>
                  <a:ext uri="{FF2B5EF4-FFF2-40B4-BE49-F238E27FC236}">
                    <a16:creationId xmlns:a16="http://schemas.microsoft.com/office/drawing/2014/main" id="{6CEC28CB-0E2C-1757-C511-15F5CAE47B06}"/>
                  </a:ext>
                </a:extLst>
              </p:cNvPr>
              <p:cNvSpPr/>
              <p:nvPr/>
            </p:nvSpPr>
            <p:spPr bwMode="auto">
              <a:xfrm rot="10800000">
                <a:off x="3810709" y="5351637"/>
                <a:ext cx="108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sp>
            <p:nvSpPr>
              <p:cNvPr id="295" name="Rectangle 294">
                <a:extLst>
                  <a:ext uri="{FF2B5EF4-FFF2-40B4-BE49-F238E27FC236}">
                    <a16:creationId xmlns:a16="http://schemas.microsoft.com/office/drawing/2014/main" id="{69606422-58F4-88E9-8C28-1AD6097D3165}"/>
                  </a:ext>
                </a:extLst>
              </p:cNvPr>
              <p:cNvSpPr/>
              <p:nvPr/>
            </p:nvSpPr>
            <p:spPr bwMode="auto">
              <a:xfrm rot="10800000">
                <a:off x="4102304" y="5351637"/>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96" name="Rectangle 295">
                <a:extLst>
                  <a:ext uri="{FF2B5EF4-FFF2-40B4-BE49-F238E27FC236}">
                    <a16:creationId xmlns:a16="http://schemas.microsoft.com/office/drawing/2014/main" id="{EFE05A80-9A34-0857-CAD8-0DAC5C301EE6}"/>
                  </a:ext>
                </a:extLst>
              </p:cNvPr>
              <p:cNvSpPr/>
              <p:nvPr/>
            </p:nvSpPr>
            <p:spPr bwMode="auto">
              <a:xfrm rot="10800000">
                <a:off x="4216961" y="5351637"/>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97" name="Rectangle 296">
                <a:extLst>
                  <a:ext uri="{FF2B5EF4-FFF2-40B4-BE49-F238E27FC236}">
                    <a16:creationId xmlns:a16="http://schemas.microsoft.com/office/drawing/2014/main" id="{12D81321-FEAC-F3D0-FAAB-BB98D5E28D2C}"/>
                  </a:ext>
                </a:extLst>
              </p:cNvPr>
              <p:cNvSpPr/>
              <p:nvPr/>
            </p:nvSpPr>
            <p:spPr bwMode="auto">
              <a:xfrm rot="10800000">
                <a:off x="4331616" y="5351637"/>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98" name="Rectangle 297">
                <a:extLst>
                  <a:ext uri="{FF2B5EF4-FFF2-40B4-BE49-F238E27FC236}">
                    <a16:creationId xmlns:a16="http://schemas.microsoft.com/office/drawing/2014/main" id="{1CC7FD9D-5EC5-5A98-A7DF-DFB8EFD6A869}"/>
                  </a:ext>
                </a:extLst>
              </p:cNvPr>
              <p:cNvSpPr/>
              <p:nvPr/>
            </p:nvSpPr>
            <p:spPr bwMode="auto">
              <a:xfrm rot="10800000">
                <a:off x="3987647" y="4902879"/>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299" name="Rectangle 298">
                <a:extLst>
                  <a:ext uri="{FF2B5EF4-FFF2-40B4-BE49-F238E27FC236}">
                    <a16:creationId xmlns:a16="http://schemas.microsoft.com/office/drawing/2014/main" id="{1BA54455-2E57-E28C-7D1E-2C6B8F444649}"/>
                  </a:ext>
                </a:extLst>
              </p:cNvPr>
              <p:cNvSpPr/>
              <p:nvPr/>
            </p:nvSpPr>
            <p:spPr bwMode="auto">
              <a:xfrm rot="10800000">
                <a:off x="3810709" y="4902879"/>
                <a:ext cx="108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sp>
            <p:nvSpPr>
              <p:cNvPr id="300" name="Rectangle 299">
                <a:extLst>
                  <a:ext uri="{FF2B5EF4-FFF2-40B4-BE49-F238E27FC236}">
                    <a16:creationId xmlns:a16="http://schemas.microsoft.com/office/drawing/2014/main" id="{2B023CFD-09D9-091C-A31B-4AA9EEAA4204}"/>
                  </a:ext>
                </a:extLst>
              </p:cNvPr>
              <p:cNvSpPr/>
              <p:nvPr/>
            </p:nvSpPr>
            <p:spPr bwMode="auto">
              <a:xfrm rot="10800000">
                <a:off x="4102304" y="4902879"/>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01" name="Rectangle 300">
                <a:extLst>
                  <a:ext uri="{FF2B5EF4-FFF2-40B4-BE49-F238E27FC236}">
                    <a16:creationId xmlns:a16="http://schemas.microsoft.com/office/drawing/2014/main" id="{35315D96-D89F-1BE3-530F-1A1A16B96A44}"/>
                  </a:ext>
                </a:extLst>
              </p:cNvPr>
              <p:cNvSpPr/>
              <p:nvPr/>
            </p:nvSpPr>
            <p:spPr bwMode="auto">
              <a:xfrm rot="10800000">
                <a:off x="4216961" y="4902879"/>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02" name="Rectangle 301">
                <a:extLst>
                  <a:ext uri="{FF2B5EF4-FFF2-40B4-BE49-F238E27FC236}">
                    <a16:creationId xmlns:a16="http://schemas.microsoft.com/office/drawing/2014/main" id="{7B6DDBE2-C523-1B2A-2D4A-6B4C3739CFFA}"/>
                  </a:ext>
                </a:extLst>
              </p:cNvPr>
              <p:cNvSpPr/>
              <p:nvPr/>
            </p:nvSpPr>
            <p:spPr bwMode="auto">
              <a:xfrm rot="10800000">
                <a:off x="4331616" y="4902879"/>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03" name="Rectangle 302">
                <a:extLst>
                  <a:ext uri="{FF2B5EF4-FFF2-40B4-BE49-F238E27FC236}">
                    <a16:creationId xmlns:a16="http://schemas.microsoft.com/office/drawing/2014/main" id="{95EEDD7D-DB1D-F8F9-0791-8A7868E996C1}"/>
                  </a:ext>
                </a:extLst>
              </p:cNvPr>
              <p:cNvSpPr/>
              <p:nvPr/>
            </p:nvSpPr>
            <p:spPr bwMode="auto">
              <a:xfrm rot="10800000">
                <a:off x="2225073" y="5351637"/>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04" name="Rectangle 303">
                <a:extLst>
                  <a:ext uri="{FF2B5EF4-FFF2-40B4-BE49-F238E27FC236}">
                    <a16:creationId xmlns:a16="http://schemas.microsoft.com/office/drawing/2014/main" id="{00044A29-67E0-86B2-140F-4B3E787376FD}"/>
                  </a:ext>
                </a:extLst>
              </p:cNvPr>
              <p:cNvSpPr/>
              <p:nvPr/>
            </p:nvSpPr>
            <p:spPr bwMode="auto">
              <a:xfrm rot="10800000">
                <a:off x="2116934" y="5351637"/>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sp>
            <p:nvSpPr>
              <p:cNvPr id="305" name="Rectangle 304">
                <a:extLst>
                  <a:ext uri="{FF2B5EF4-FFF2-40B4-BE49-F238E27FC236}">
                    <a16:creationId xmlns:a16="http://schemas.microsoft.com/office/drawing/2014/main" id="{7AEA4178-B256-7D43-C1BF-1F092DDC741A}"/>
                  </a:ext>
                </a:extLst>
              </p:cNvPr>
              <p:cNvSpPr/>
              <p:nvPr/>
            </p:nvSpPr>
            <p:spPr bwMode="auto">
              <a:xfrm rot="10800000">
                <a:off x="2333212" y="5351637"/>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06" name="Rectangle 305">
                <a:extLst>
                  <a:ext uri="{FF2B5EF4-FFF2-40B4-BE49-F238E27FC236}">
                    <a16:creationId xmlns:a16="http://schemas.microsoft.com/office/drawing/2014/main" id="{2C74F695-1D45-9C05-5439-AC8CC57594A5}"/>
                  </a:ext>
                </a:extLst>
              </p:cNvPr>
              <p:cNvSpPr/>
              <p:nvPr/>
            </p:nvSpPr>
            <p:spPr bwMode="auto">
              <a:xfrm rot="10800000">
                <a:off x="2441351" y="5351637"/>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07" name="Rectangle 306">
                <a:extLst>
                  <a:ext uri="{FF2B5EF4-FFF2-40B4-BE49-F238E27FC236}">
                    <a16:creationId xmlns:a16="http://schemas.microsoft.com/office/drawing/2014/main" id="{35F9231F-1FDB-C7E8-2FFF-0124C1E43E11}"/>
                  </a:ext>
                </a:extLst>
              </p:cNvPr>
              <p:cNvSpPr/>
              <p:nvPr/>
            </p:nvSpPr>
            <p:spPr bwMode="auto">
              <a:xfrm rot="10800000">
                <a:off x="2549491" y="5351637"/>
                <a:ext cx="108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08" name="Rectangle 307">
                <a:extLst>
                  <a:ext uri="{FF2B5EF4-FFF2-40B4-BE49-F238E27FC236}">
                    <a16:creationId xmlns:a16="http://schemas.microsoft.com/office/drawing/2014/main" id="{AA5B0E76-632E-3DF8-468A-32EF92452779}"/>
                  </a:ext>
                </a:extLst>
              </p:cNvPr>
              <p:cNvSpPr/>
              <p:nvPr/>
            </p:nvSpPr>
            <p:spPr bwMode="auto">
              <a:xfrm rot="10800000">
                <a:off x="2225073" y="4902879"/>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09" name="Rectangle 308">
                <a:extLst>
                  <a:ext uri="{FF2B5EF4-FFF2-40B4-BE49-F238E27FC236}">
                    <a16:creationId xmlns:a16="http://schemas.microsoft.com/office/drawing/2014/main" id="{AB71A235-FCE8-4701-29B5-30664ED6FD92}"/>
                  </a:ext>
                </a:extLst>
              </p:cNvPr>
              <p:cNvSpPr/>
              <p:nvPr/>
            </p:nvSpPr>
            <p:spPr bwMode="auto">
              <a:xfrm rot="10800000">
                <a:off x="2116934" y="4902879"/>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sp>
            <p:nvSpPr>
              <p:cNvPr id="310" name="Rectangle 309">
                <a:extLst>
                  <a:ext uri="{FF2B5EF4-FFF2-40B4-BE49-F238E27FC236}">
                    <a16:creationId xmlns:a16="http://schemas.microsoft.com/office/drawing/2014/main" id="{96CE37ED-1421-0924-5CB6-7F833CF36D45}"/>
                  </a:ext>
                </a:extLst>
              </p:cNvPr>
              <p:cNvSpPr/>
              <p:nvPr/>
            </p:nvSpPr>
            <p:spPr bwMode="auto">
              <a:xfrm rot="10800000">
                <a:off x="2333212" y="4902879"/>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11" name="Rectangle 310">
                <a:extLst>
                  <a:ext uri="{FF2B5EF4-FFF2-40B4-BE49-F238E27FC236}">
                    <a16:creationId xmlns:a16="http://schemas.microsoft.com/office/drawing/2014/main" id="{CCFA0719-4CCC-DB36-ED4F-4125CAD9798A}"/>
                  </a:ext>
                </a:extLst>
              </p:cNvPr>
              <p:cNvSpPr/>
              <p:nvPr/>
            </p:nvSpPr>
            <p:spPr bwMode="auto">
              <a:xfrm rot="10800000">
                <a:off x="2441351" y="4902879"/>
                <a:ext cx="45719"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12" name="Rectangle 311">
                <a:extLst>
                  <a:ext uri="{FF2B5EF4-FFF2-40B4-BE49-F238E27FC236}">
                    <a16:creationId xmlns:a16="http://schemas.microsoft.com/office/drawing/2014/main" id="{2A60B50A-2F01-3C41-BD18-445DD22824CE}"/>
                  </a:ext>
                </a:extLst>
              </p:cNvPr>
              <p:cNvSpPr/>
              <p:nvPr/>
            </p:nvSpPr>
            <p:spPr bwMode="auto">
              <a:xfrm rot="10800000">
                <a:off x="2549491" y="4902879"/>
                <a:ext cx="108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grpSp>
        <p:grpSp>
          <p:nvGrpSpPr>
            <p:cNvPr id="313" name="Group 312">
              <a:extLst>
                <a:ext uri="{FF2B5EF4-FFF2-40B4-BE49-F238E27FC236}">
                  <a16:creationId xmlns:a16="http://schemas.microsoft.com/office/drawing/2014/main" id="{49D4E4BF-B9A4-1844-3E5E-987CED3FFCE7}"/>
                </a:ext>
              </a:extLst>
            </p:cNvPr>
            <p:cNvGrpSpPr/>
            <p:nvPr/>
          </p:nvGrpSpPr>
          <p:grpSpPr>
            <a:xfrm>
              <a:off x="10476176" y="1742010"/>
              <a:ext cx="471188" cy="174822"/>
              <a:chOff x="9744652" y="1754887"/>
              <a:chExt cx="471188" cy="288000"/>
            </a:xfrm>
          </p:grpSpPr>
          <p:sp>
            <p:nvSpPr>
              <p:cNvPr id="314" name="Rectangle: Top Corners Snipped 201">
                <a:extLst>
                  <a:ext uri="{FF2B5EF4-FFF2-40B4-BE49-F238E27FC236}">
                    <a16:creationId xmlns:a16="http://schemas.microsoft.com/office/drawing/2014/main" id="{264C85B3-88F6-610E-AD1B-ADE77177123C}"/>
                  </a:ext>
                </a:extLst>
              </p:cNvPr>
              <p:cNvSpPr/>
              <p:nvPr/>
            </p:nvSpPr>
            <p:spPr>
              <a:xfrm rot="3600000">
                <a:off x="10053840" y="1880887"/>
                <a:ext cx="288000" cy="36000"/>
              </a:xfrm>
              <a:prstGeom prst="snip2SameRect">
                <a:avLst>
                  <a:gd name="adj1" fmla="val 50000"/>
                  <a:gd name="adj2" fmla="val 0"/>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15" name="Rectangle: Top Corners Snipped 202">
                <a:extLst>
                  <a:ext uri="{FF2B5EF4-FFF2-40B4-BE49-F238E27FC236}">
                    <a16:creationId xmlns:a16="http://schemas.microsoft.com/office/drawing/2014/main" id="{92CBA9C6-C580-0366-9C03-065D09978B84}"/>
                  </a:ext>
                </a:extLst>
              </p:cNvPr>
              <p:cNvSpPr/>
              <p:nvPr/>
            </p:nvSpPr>
            <p:spPr>
              <a:xfrm rot="18000000">
                <a:off x="9618652" y="1880887"/>
                <a:ext cx="288000" cy="36000"/>
              </a:xfrm>
              <a:prstGeom prst="snip2SameRect">
                <a:avLst>
                  <a:gd name="adj1" fmla="val 50000"/>
                  <a:gd name="adj2" fmla="val 0"/>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Arial"/>
                </a:endParaRPr>
              </a:p>
            </p:txBody>
          </p:sp>
        </p:grpSp>
        <p:sp>
          <p:nvSpPr>
            <p:cNvPr id="316" name="TextBox 315">
              <a:extLst>
                <a:ext uri="{FF2B5EF4-FFF2-40B4-BE49-F238E27FC236}">
                  <a16:creationId xmlns:a16="http://schemas.microsoft.com/office/drawing/2014/main" id="{BCB8BCDB-393C-5780-D0C1-14F24EE8DFC1}"/>
                </a:ext>
              </a:extLst>
            </p:cNvPr>
            <p:cNvSpPr txBox="1"/>
            <p:nvPr/>
          </p:nvSpPr>
          <p:spPr>
            <a:xfrm>
              <a:off x="808326" y="5566753"/>
              <a:ext cx="161653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ISOLTRAP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MR-</a:t>
              </a:r>
              <a:r>
                <a:rPr kumimoji="0" lang="en-US" sz="1800" b="0" i="0" u="none" strike="noStrike" kern="1200" cap="none" spc="0" normalizeH="0" baseline="0" noProof="0" dirty="0" err="1">
                  <a:ln>
                    <a:noFill/>
                  </a:ln>
                  <a:solidFill>
                    <a:prstClr val="black"/>
                  </a:solidFill>
                  <a:effectLst/>
                  <a:uLnTx/>
                  <a:uFillTx/>
                  <a:latin typeface="Calibri" panose="020F0502020204030204"/>
                  <a:cs typeface="Arial"/>
                </a:rPr>
                <a:t>ToF</a:t>
              </a: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 MS</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17" name="TextBox 316">
              <a:extLst>
                <a:ext uri="{FF2B5EF4-FFF2-40B4-BE49-F238E27FC236}">
                  <a16:creationId xmlns:a16="http://schemas.microsoft.com/office/drawing/2014/main" id="{ACCC74E5-9CB4-AAD8-4D41-BC16A4B3FC0E}"/>
                </a:ext>
              </a:extLst>
            </p:cNvPr>
            <p:cNvSpPr txBox="1"/>
            <p:nvPr/>
          </p:nvSpPr>
          <p:spPr>
            <a:xfrm>
              <a:off x="3109056" y="5590981"/>
              <a:ext cx="1070229"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ISOLTRAP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RFQ-</a:t>
              </a:r>
              <a:r>
                <a:rPr kumimoji="0" lang="en-US" sz="1800" b="0" i="0" u="none" strike="noStrike" kern="1200" cap="none" spc="0" normalizeH="0" baseline="0" noProof="0" dirty="0" err="1">
                  <a:ln>
                    <a:noFill/>
                  </a:ln>
                  <a:solidFill>
                    <a:prstClr val="black"/>
                  </a:solidFill>
                  <a:effectLst/>
                  <a:uLnTx/>
                  <a:uFillTx/>
                  <a:latin typeface="Calibri" panose="020F0502020204030204"/>
                  <a:cs typeface="Arial"/>
                </a:rPr>
                <a:t>cb</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18" name="Rectangle 317">
              <a:extLst>
                <a:ext uri="{FF2B5EF4-FFF2-40B4-BE49-F238E27FC236}">
                  <a16:creationId xmlns:a16="http://schemas.microsoft.com/office/drawing/2014/main" id="{60CDC17F-F64A-F020-C044-CE0B4847C08D}"/>
                </a:ext>
              </a:extLst>
            </p:cNvPr>
            <p:cNvSpPr/>
            <p:nvPr/>
          </p:nvSpPr>
          <p:spPr bwMode="auto">
            <a:xfrm rot="10800000">
              <a:off x="99933" y="4897384"/>
              <a:ext cx="108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sp>
          <p:nvSpPr>
            <p:cNvPr id="320" name="Rectangle 319">
              <a:extLst>
                <a:ext uri="{FF2B5EF4-FFF2-40B4-BE49-F238E27FC236}">
                  <a16:creationId xmlns:a16="http://schemas.microsoft.com/office/drawing/2014/main" id="{15C87A18-754C-9F19-1271-1355F61E42EF}"/>
                </a:ext>
              </a:extLst>
            </p:cNvPr>
            <p:cNvSpPr/>
            <p:nvPr/>
          </p:nvSpPr>
          <p:spPr bwMode="auto">
            <a:xfrm rot="3935675">
              <a:off x="6223869" y="5985659"/>
              <a:ext cx="108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sp>
          <p:nvSpPr>
            <p:cNvPr id="321" name="TextBox 320">
              <a:extLst>
                <a:ext uri="{FF2B5EF4-FFF2-40B4-BE49-F238E27FC236}">
                  <a16:creationId xmlns:a16="http://schemas.microsoft.com/office/drawing/2014/main" id="{D6B54071-BF72-5678-82DB-1958D13D938A}"/>
                </a:ext>
              </a:extLst>
            </p:cNvPr>
            <p:cNvSpPr txBox="1"/>
            <p:nvPr/>
          </p:nvSpPr>
          <p:spPr>
            <a:xfrm>
              <a:off x="6705858" y="5929204"/>
              <a:ext cx="2076963"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collections chamber</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22" name="Rectangle: Top Corners Snipped 215">
              <a:extLst>
                <a:ext uri="{FF2B5EF4-FFF2-40B4-BE49-F238E27FC236}">
                  <a16:creationId xmlns:a16="http://schemas.microsoft.com/office/drawing/2014/main" id="{5AEDF60B-1CD1-644E-3D9D-BFA7C336AD1D}"/>
                </a:ext>
              </a:extLst>
            </p:cNvPr>
            <p:cNvSpPr/>
            <p:nvPr/>
          </p:nvSpPr>
          <p:spPr>
            <a:xfrm rot="10800000">
              <a:off x="395900" y="4463271"/>
              <a:ext cx="2302469"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23" name="Rectangle: Top Corners Snipped 216">
              <a:extLst>
                <a:ext uri="{FF2B5EF4-FFF2-40B4-BE49-F238E27FC236}">
                  <a16:creationId xmlns:a16="http://schemas.microsoft.com/office/drawing/2014/main" id="{5D6B2639-F4BC-58B3-7B03-74557CE6C959}"/>
                </a:ext>
              </a:extLst>
            </p:cNvPr>
            <p:cNvSpPr/>
            <p:nvPr/>
          </p:nvSpPr>
          <p:spPr>
            <a:xfrm rot="10800000">
              <a:off x="2783920" y="4456748"/>
              <a:ext cx="2592000"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24" name="Rectangle: Top Corners Snipped 217">
              <a:extLst>
                <a:ext uri="{FF2B5EF4-FFF2-40B4-BE49-F238E27FC236}">
                  <a16:creationId xmlns:a16="http://schemas.microsoft.com/office/drawing/2014/main" id="{DAE2F167-DA92-ACFB-4234-5EEB96AE5D09}"/>
                </a:ext>
              </a:extLst>
            </p:cNvPr>
            <p:cNvSpPr/>
            <p:nvPr/>
          </p:nvSpPr>
          <p:spPr>
            <a:xfrm>
              <a:off x="2722198" y="5451080"/>
              <a:ext cx="2132393"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25" name="Rectangle: Top Corners Snipped 218">
              <a:extLst>
                <a:ext uri="{FF2B5EF4-FFF2-40B4-BE49-F238E27FC236}">
                  <a16:creationId xmlns:a16="http://schemas.microsoft.com/office/drawing/2014/main" id="{6DB71407-CCAF-DC10-7AE6-49A622DE6A92}"/>
                </a:ext>
              </a:extLst>
            </p:cNvPr>
            <p:cNvSpPr/>
            <p:nvPr/>
          </p:nvSpPr>
          <p:spPr>
            <a:xfrm>
              <a:off x="395899" y="5454434"/>
              <a:ext cx="2302469"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26" name="Rectangle: Top Corners Snipped 219">
              <a:extLst>
                <a:ext uri="{FF2B5EF4-FFF2-40B4-BE49-F238E27FC236}">
                  <a16:creationId xmlns:a16="http://schemas.microsoft.com/office/drawing/2014/main" id="{77FDC650-AA97-51B6-F908-F3DBA56F72D3}"/>
                </a:ext>
              </a:extLst>
            </p:cNvPr>
            <p:cNvSpPr/>
            <p:nvPr/>
          </p:nvSpPr>
          <p:spPr>
            <a:xfrm rot="14400000">
              <a:off x="6055003" y="5726641"/>
              <a:ext cx="827407"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27" name="Rectangle: Top Corners Snipped 220">
              <a:extLst>
                <a:ext uri="{FF2B5EF4-FFF2-40B4-BE49-F238E27FC236}">
                  <a16:creationId xmlns:a16="http://schemas.microsoft.com/office/drawing/2014/main" id="{4A7D16BE-6CDA-7AC3-0CAA-0AF24C85E892}"/>
                </a:ext>
              </a:extLst>
            </p:cNvPr>
            <p:cNvSpPr/>
            <p:nvPr/>
          </p:nvSpPr>
          <p:spPr>
            <a:xfrm rot="3600000">
              <a:off x="5366521" y="5844320"/>
              <a:ext cx="827407"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28" name="Rectangle: Top Corners Snipped 222">
              <a:extLst>
                <a:ext uri="{FF2B5EF4-FFF2-40B4-BE49-F238E27FC236}">
                  <a16:creationId xmlns:a16="http://schemas.microsoft.com/office/drawing/2014/main" id="{A3E6FFE5-FFE1-D895-ACEF-0EFCB31FDA5A}"/>
                </a:ext>
              </a:extLst>
            </p:cNvPr>
            <p:cNvSpPr/>
            <p:nvPr/>
          </p:nvSpPr>
          <p:spPr>
            <a:xfrm>
              <a:off x="4897198" y="5454434"/>
              <a:ext cx="613946"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29" name="Rectangle: Top Corners Snipped 223">
              <a:extLst>
                <a:ext uri="{FF2B5EF4-FFF2-40B4-BE49-F238E27FC236}">
                  <a16:creationId xmlns:a16="http://schemas.microsoft.com/office/drawing/2014/main" id="{00F1A38A-FB87-2EE6-B3F4-32F646557CD0}"/>
                </a:ext>
              </a:extLst>
            </p:cNvPr>
            <p:cNvSpPr/>
            <p:nvPr/>
          </p:nvSpPr>
          <p:spPr>
            <a:xfrm rot="21009412">
              <a:off x="6284083" y="5174217"/>
              <a:ext cx="769393"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30" name="TextBox 329">
              <a:extLst>
                <a:ext uri="{FF2B5EF4-FFF2-40B4-BE49-F238E27FC236}">
                  <a16:creationId xmlns:a16="http://schemas.microsoft.com/office/drawing/2014/main" id="{3EA8D044-AA66-A3D2-4DE9-617B87976405}"/>
                </a:ext>
              </a:extLst>
            </p:cNvPr>
            <p:cNvSpPr txBox="1"/>
            <p:nvPr/>
          </p:nvSpPr>
          <p:spPr>
            <a:xfrm>
              <a:off x="10700892" y="3816940"/>
              <a:ext cx="120818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Mass separator</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31" name="TextBox 330">
              <a:extLst>
                <a:ext uri="{FF2B5EF4-FFF2-40B4-BE49-F238E27FC236}">
                  <a16:creationId xmlns:a16="http://schemas.microsoft.com/office/drawing/2014/main" id="{F574E689-8C99-3675-8F95-34D670AD9B6E}"/>
                </a:ext>
              </a:extLst>
            </p:cNvPr>
            <p:cNvSpPr txBox="1"/>
            <p:nvPr/>
          </p:nvSpPr>
          <p:spPr>
            <a:xfrm>
              <a:off x="8645584" y="626927"/>
              <a:ext cx="74462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target</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32" name="TextBox 331">
              <a:extLst>
                <a:ext uri="{FF2B5EF4-FFF2-40B4-BE49-F238E27FC236}">
                  <a16:creationId xmlns:a16="http://schemas.microsoft.com/office/drawing/2014/main" id="{A694088A-C258-DBE1-849B-F250CE113B32}"/>
                </a:ext>
              </a:extLst>
            </p:cNvPr>
            <p:cNvSpPr txBox="1"/>
            <p:nvPr/>
          </p:nvSpPr>
          <p:spPr>
            <a:xfrm>
              <a:off x="11632056" y="1167962"/>
              <a:ext cx="42191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p+</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33" name="TextBox 332">
              <a:extLst>
                <a:ext uri="{FF2B5EF4-FFF2-40B4-BE49-F238E27FC236}">
                  <a16:creationId xmlns:a16="http://schemas.microsoft.com/office/drawing/2014/main" id="{E2A96835-2082-D18D-9013-19D6B014F7AD}"/>
                </a:ext>
              </a:extLst>
            </p:cNvPr>
            <p:cNvSpPr txBox="1"/>
            <p:nvPr/>
          </p:nvSpPr>
          <p:spPr>
            <a:xfrm>
              <a:off x="9128308" y="1395108"/>
              <a:ext cx="1208985"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Extraction electrode</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sp>
          <p:nvSpPr>
            <p:cNvPr id="334" name="TextBox 333">
              <a:extLst>
                <a:ext uri="{FF2B5EF4-FFF2-40B4-BE49-F238E27FC236}">
                  <a16:creationId xmlns:a16="http://schemas.microsoft.com/office/drawing/2014/main" id="{BD8BDF83-C5C5-F14A-8375-8E24B674CE01}"/>
                </a:ext>
              </a:extLst>
            </p:cNvPr>
            <p:cNvSpPr txBox="1"/>
            <p:nvPr/>
          </p:nvSpPr>
          <p:spPr>
            <a:xfrm>
              <a:off x="9107533" y="1061156"/>
              <a:ext cx="1208985"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panose="020F0502020204030204"/>
                  <a:cs typeface="Arial"/>
                </a:rPr>
                <a:t>Ion source</a:t>
              </a:r>
              <a:endParaRPr kumimoji="0" lang="en-GB" sz="1800" b="0" i="0" u="none" strike="noStrike" kern="1200" cap="none" spc="0" normalizeH="0" baseline="0" noProof="0" dirty="0">
                <a:ln>
                  <a:noFill/>
                </a:ln>
                <a:solidFill>
                  <a:prstClr val="black"/>
                </a:solidFill>
                <a:effectLst/>
                <a:uLnTx/>
                <a:uFillTx/>
                <a:latin typeface="Calibri" panose="020F0502020204030204"/>
                <a:cs typeface="Arial"/>
              </a:endParaRPr>
            </a:p>
          </p:txBody>
        </p:sp>
        <p:grpSp>
          <p:nvGrpSpPr>
            <p:cNvPr id="335" name="Group 334">
              <a:extLst>
                <a:ext uri="{FF2B5EF4-FFF2-40B4-BE49-F238E27FC236}">
                  <a16:creationId xmlns:a16="http://schemas.microsoft.com/office/drawing/2014/main" id="{F9019E71-0B75-B58A-2517-5B040FB7F31A}"/>
                </a:ext>
              </a:extLst>
            </p:cNvPr>
            <p:cNvGrpSpPr/>
            <p:nvPr/>
          </p:nvGrpSpPr>
          <p:grpSpPr>
            <a:xfrm>
              <a:off x="2819143" y="4656910"/>
              <a:ext cx="1957453" cy="679714"/>
              <a:chOff x="2841969" y="5011938"/>
              <a:chExt cx="1957453" cy="679714"/>
            </a:xfrm>
          </p:grpSpPr>
          <p:sp>
            <p:nvSpPr>
              <p:cNvPr id="336" name="Rectangle 335">
                <a:extLst>
                  <a:ext uri="{FF2B5EF4-FFF2-40B4-BE49-F238E27FC236}">
                    <a16:creationId xmlns:a16="http://schemas.microsoft.com/office/drawing/2014/main" id="{3A904DB1-D10F-9073-CAB5-3EB97BD6DC7E}"/>
                  </a:ext>
                </a:extLst>
              </p:cNvPr>
              <p:cNvSpPr/>
              <p:nvPr/>
            </p:nvSpPr>
            <p:spPr bwMode="auto">
              <a:xfrm rot="10800000">
                <a:off x="3443249"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37" name="Rectangle 336">
                <a:extLst>
                  <a:ext uri="{FF2B5EF4-FFF2-40B4-BE49-F238E27FC236}">
                    <a16:creationId xmlns:a16="http://schemas.microsoft.com/office/drawing/2014/main" id="{8D598F3A-E68D-DBDD-3280-0363C0BDDD7C}"/>
                  </a:ext>
                </a:extLst>
              </p:cNvPr>
              <p:cNvSpPr/>
              <p:nvPr/>
            </p:nvSpPr>
            <p:spPr bwMode="auto">
              <a:xfrm rot="10800000">
                <a:off x="3343684"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38" name="Rectangle 337">
                <a:extLst>
                  <a:ext uri="{FF2B5EF4-FFF2-40B4-BE49-F238E27FC236}">
                    <a16:creationId xmlns:a16="http://schemas.microsoft.com/office/drawing/2014/main" id="{077C90CD-36A9-25E9-20BC-20BDDF06F38C}"/>
                  </a:ext>
                </a:extLst>
              </p:cNvPr>
              <p:cNvSpPr/>
              <p:nvPr/>
            </p:nvSpPr>
            <p:spPr bwMode="auto">
              <a:xfrm rot="10800000">
                <a:off x="3542813"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39" name="Rectangle 338">
                <a:extLst>
                  <a:ext uri="{FF2B5EF4-FFF2-40B4-BE49-F238E27FC236}">
                    <a16:creationId xmlns:a16="http://schemas.microsoft.com/office/drawing/2014/main" id="{F035AA72-4BF0-2949-1800-0609ECF61D14}"/>
                  </a:ext>
                </a:extLst>
              </p:cNvPr>
              <p:cNvSpPr/>
              <p:nvPr/>
            </p:nvSpPr>
            <p:spPr bwMode="auto">
              <a:xfrm rot="10800000">
                <a:off x="3642378"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0" name="Rectangle 339">
                <a:extLst>
                  <a:ext uri="{FF2B5EF4-FFF2-40B4-BE49-F238E27FC236}">
                    <a16:creationId xmlns:a16="http://schemas.microsoft.com/office/drawing/2014/main" id="{2AE16D7C-3087-4587-C818-5572A7B5FADB}"/>
                  </a:ext>
                </a:extLst>
              </p:cNvPr>
              <p:cNvSpPr/>
              <p:nvPr/>
            </p:nvSpPr>
            <p:spPr bwMode="auto">
              <a:xfrm rot="10800000">
                <a:off x="3741943"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1" name="Rectangle 340">
                <a:extLst>
                  <a:ext uri="{FF2B5EF4-FFF2-40B4-BE49-F238E27FC236}">
                    <a16:creationId xmlns:a16="http://schemas.microsoft.com/office/drawing/2014/main" id="{8C6D2E08-FE44-773C-3374-7E37A30B963B}"/>
                  </a:ext>
                </a:extLst>
              </p:cNvPr>
              <p:cNvSpPr/>
              <p:nvPr/>
            </p:nvSpPr>
            <p:spPr bwMode="auto">
              <a:xfrm rot="10800000">
                <a:off x="2945425"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2" name="Rectangle 341">
                <a:extLst>
                  <a:ext uri="{FF2B5EF4-FFF2-40B4-BE49-F238E27FC236}">
                    <a16:creationId xmlns:a16="http://schemas.microsoft.com/office/drawing/2014/main" id="{DF6E5280-E64D-5D83-908B-4D48C2AF2F26}"/>
                  </a:ext>
                </a:extLst>
              </p:cNvPr>
              <p:cNvSpPr/>
              <p:nvPr/>
            </p:nvSpPr>
            <p:spPr bwMode="auto">
              <a:xfrm rot="10800000">
                <a:off x="2845862"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3" name="Rectangle 342">
                <a:extLst>
                  <a:ext uri="{FF2B5EF4-FFF2-40B4-BE49-F238E27FC236}">
                    <a16:creationId xmlns:a16="http://schemas.microsoft.com/office/drawing/2014/main" id="{AF859E70-FC8F-100E-104F-075FF58D40DB}"/>
                  </a:ext>
                </a:extLst>
              </p:cNvPr>
              <p:cNvSpPr/>
              <p:nvPr/>
            </p:nvSpPr>
            <p:spPr bwMode="auto">
              <a:xfrm rot="10800000">
                <a:off x="3044990"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4" name="Rectangle 343">
                <a:extLst>
                  <a:ext uri="{FF2B5EF4-FFF2-40B4-BE49-F238E27FC236}">
                    <a16:creationId xmlns:a16="http://schemas.microsoft.com/office/drawing/2014/main" id="{394279C0-9A10-19AA-F179-E123E4EE3CD9}"/>
                  </a:ext>
                </a:extLst>
              </p:cNvPr>
              <p:cNvSpPr/>
              <p:nvPr/>
            </p:nvSpPr>
            <p:spPr bwMode="auto">
              <a:xfrm rot="10800000">
                <a:off x="3144554"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5" name="Rectangle 344">
                <a:extLst>
                  <a:ext uri="{FF2B5EF4-FFF2-40B4-BE49-F238E27FC236}">
                    <a16:creationId xmlns:a16="http://schemas.microsoft.com/office/drawing/2014/main" id="{1A951809-3EF4-2CB0-731A-ADF10DA98ADA}"/>
                  </a:ext>
                </a:extLst>
              </p:cNvPr>
              <p:cNvSpPr/>
              <p:nvPr/>
            </p:nvSpPr>
            <p:spPr bwMode="auto">
              <a:xfrm rot="10800000">
                <a:off x="3244119"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6" name="Rectangle 345">
                <a:extLst>
                  <a:ext uri="{FF2B5EF4-FFF2-40B4-BE49-F238E27FC236}">
                    <a16:creationId xmlns:a16="http://schemas.microsoft.com/office/drawing/2014/main" id="{51FF9B46-9CDA-68A4-700F-AFE7F8088B6D}"/>
                  </a:ext>
                </a:extLst>
              </p:cNvPr>
              <p:cNvSpPr/>
              <p:nvPr/>
            </p:nvSpPr>
            <p:spPr bwMode="auto">
              <a:xfrm rot="10800000">
                <a:off x="3841508"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7" name="Rectangle 346">
                <a:extLst>
                  <a:ext uri="{FF2B5EF4-FFF2-40B4-BE49-F238E27FC236}">
                    <a16:creationId xmlns:a16="http://schemas.microsoft.com/office/drawing/2014/main" id="{3F5EDE51-A368-25D4-18D6-3ADC417AB566}"/>
                  </a:ext>
                </a:extLst>
              </p:cNvPr>
              <p:cNvSpPr/>
              <p:nvPr/>
            </p:nvSpPr>
            <p:spPr bwMode="auto">
              <a:xfrm rot="10800000">
                <a:off x="3941072"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8" name="Rectangle 347">
                <a:extLst>
                  <a:ext uri="{FF2B5EF4-FFF2-40B4-BE49-F238E27FC236}">
                    <a16:creationId xmlns:a16="http://schemas.microsoft.com/office/drawing/2014/main" id="{DE5EC090-93C6-FFCB-A8D8-8F07AAB9685D}"/>
                  </a:ext>
                </a:extLst>
              </p:cNvPr>
              <p:cNvSpPr/>
              <p:nvPr/>
            </p:nvSpPr>
            <p:spPr bwMode="auto">
              <a:xfrm rot="10800000">
                <a:off x="4040637" y="5493184"/>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49" name="Rectangle 348">
                <a:extLst>
                  <a:ext uri="{FF2B5EF4-FFF2-40B4-BE49-F238E27FC236}">
                    <a16:creationId xmlns:a16="http://schemas.microsoft.com/office/drawing/2014/main" id="{C603D4BD-5E64-F21E-046F-2F1FD4330A3F}"/>
                  </a:ext>
                </a:extLst>
              </p:cNvPr>
              <p:cNvSpPr/>
              <p:nvPr/>
            </p:nvSpPr>
            <p:spPr bwMode="auto">
              <a:xfrm rot="10800000">
                <a:off x="3439356"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0" name="Rectangle 349">
                <a:extLst>
                  <a:ext uri="{FF2B5EF4-FFF2-40B4-BE49-F238E27FC236}">
                    <a16:creationId xmlns:a16="http://schemas.microsoft.com/office/drawing/2014/main" id="{0FF0D542-8DFB-AEBF-DF58-0F31A22CC5F7}"/>
                  </a:ext>
                </a:extLst>
              </p:cNvPr>
              <p:cNvSpPr/>
              <p:nvPr/>
            </p:nvSpPr>
            <p:spPr bwMode="auto">
              <a:xfrm rot="10800000">
                <a:off x="3339791"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1" name="Rectangle 350">
                <a:extLst>
                  <a:ext uri="{FF2B5EF4-FFF2-40B4-BE49-F238E27FC236}">
                    <a16:creationId xmlns:a16="http://schemas.microsoft.com/office/drawing/2014/main" id="{5AEED2B9-9265-8304-2BB7-034567F70E2D}"/>
                  </a:ext>
                </a:extLst>
              </p:cNvPr>
              <p:cNvSpPr/>
              <p:nvPr/>
            </p:nvSpPr>
            <p:spPr bwMode="auto">
              <a:xfrm rot="10800000">
                <a:off x="3538921"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2" name="Rectangle 351">
                <a:extLst>
                  <a:ext uri="{FF2B5EF4-FFF2-40B4-BE49-F238E27FC236}">
                    <a16:creationId xmlns:a16="http://schemas.microsoft.com/office/drawing/2014/main" id="{35176223-413D-F5B5-031E-620758D1F1FA}"/>
                  </a:ext>
                </a:extLst>
              </p:cNvPr>
              <p:cNvSpPr/>
              <p:nvPr/>
            </p:nvSpPr>
            <p:spPr bwMode="auto">
              <a:xfrm rot="10800000">
                <a:off x="3638485"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3" name="Rectangle 352">
                <a:extLst>
                  <a:ext uri="{FF2B5EF4-FFF2-40B4-BE49-F238E27FC236}">
                    <a16:creationId xmlns:a16="http://schemas.microsoft.com/office/drawing/2014/main" id="{F2E9BA8F-4C9D-39E0-1E16-96C9FD8B209A}"/>
                  </a:ext>
                </a:extLst>
              </p:cNvPr>
              <p:cNvSpPr/>
              <p:nvPr/>
            </p:nvSpPr>
            <p:spPr bwMode="auto">
              <a:xfrm rot="10800000">
                <a:off x="3738050"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4" name="Rectangle 353">
                <a:extLst>
                  <a:ext uri="{FF2B5EF4-FFF2-40B4-BE49-F238E27FC236}">
                    <a16:creationId xmlns:a16="http://schemas.microsoft.com/office/drawing/2014/main" id="{0798681F-7BF0-2FCB-6D52-F6619031ACCF}"/>
                  </a:ext>
                </a:extLst>
              </p:cNvPr>
              <p:cNvSpPr/>
              <p:nvPr/>
            </p:nvSpPr>
            <p:spPr bwMode="auto">
              <a:xfrm rot="10800000">
                <a:off x="2941532"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5" name="Rectangle 354">
                <a:extLst>
                  <a:ext uri="{FF2B5EF4-FFF2-40B4-BE49-F238E27FC236}">
                    <a16:creationId xmlns:a16="http://schemas.microsoft.com/office/drawing/2014/main" id="{BE8730B2-3CAD-DAE2-BAFE-1346BFE6BBDB}"/>
                  </a:ext>
                </a:extLst>
              </p:cNvPr>
              <p:cNvSpPr/>
              <p:nvPr/>
            </p:nvSpPr>
            <p:spPr bwMode="auto">
              <a:xfrm rot="10800000">
                <a:off x="2841969"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6" name="Rectangle 355">
                <a:extLst>
                  <a:ext uri="{FF2B5EF4-FFF2-40B4-BE49-F238E27FC236}">
                    <a16:creationId xmlns:a16="http://schemas.microsoft.com/office/drawing/2014/main" id="{6F55EB1A-A78E-FB7D-B958-B8F06F7E9C67}"/>
                  </a:ext>
                </a:extLst>
              </p:cNvPr>
              <p:cNvSpPr/>
              <p:nvPr/>
            </p:nvSpPr>
            <p:spPr bwMode="auto">
              <a:xfrm rot="10800000">
                <a:off x="3041097"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7" name="Rectangle 356">
                <a:extLst>
                  <a:ext uri="{FF2B5EF4-FFF2-40B4-BE49-F238E27FC236}">
                    <a16:creationId xmlns:a16="http://schemas.microsoft.com/office/drawing/2014/main" id="{55727B94-4A7B-FDA1-7960-2B20F5B1140B}"/>
                  </a:ext>
                </a:extLst>
              </p:cNvPr>
              <p:cNvSpPr/>
              <p:nvPr/>
            </p:nvSpPr>
            <p:spPr bwMode="auto">
              <a:xfrm rot="10800000">
                <a:off x="3140662"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8" name="Rectangle 357">
                <a:extLst>
                  <a:ext uri="{FF2B5EF4-FFF2-40B4-BE49-F238E27FC236}">
                    <a16:creationId xmlns:a16="http://schemas.microsoft.com/office/drawing/2014/main" id="{9760C070-6ADC-F320-B611-B3168CCE8431}"/>
                  </a:ext>
                </a:extLst>
              </p:cNvPr>
              <p:cNvSpPr/>
              <p:nvPr/>
            </p:nvSpPr>
            <p:spPr bwMode="auto">
              <a:xfrm rot="10800000">
                <a:off x="3240226"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59" name="Rectangle 358">
                <a:extLst>
                  <a:ext uri="{FF2B5EF4-FFF2-40B4-BE49-F238E27FC236}">
                    <a16:creationId xmlns:a16="http://schemas.microsoft.com/office/drawing/2014/main" id="{2BF0EBF2-70F3-3415-150A-E584EA65580D}"/>
                  </a:ext>
                </a:extLst>
              </p:cNvPr>
              <p:cNvSpPr/>
              <p:nvPr/>
            </p:nvSpPr>
            <p:spPr bwMode="auto">
              <a:xfrm rot="10800000">
                <a:off x="3837615"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0" name="Rectangle 359">
                <a:extLst>
                  <a:ext uri="{FF2B5EF4-FFF2-40B4-BE49-F238E27FC236}">
                    <a16:creationId xmlns:a16="http://schemas.microsoft.com/office/drawing/2014/main" id="{84665528-3D0E-E3F7-776E-F17919667CC2}"/>
                  </a:ext>
                </a:extLst>
              </p:cNvPr>
              <p:cNvSpPr/>
              <p:nvPr/>
            </p:nvSpPr>
            <p:spPr bwMode="auto">
              <a:xfrm rot="10800000">
                <a:off x="3937180"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1" name="Rectangle 360">
                <a:extLst>
                  <a:ext uri="{FF2B5EF4-FFF2-40B4-BE49-F238E27FC236}">
                    <a16:creationId xmlns:a16="http://schemas.microsoft.com/office/drawing/2014/main" id="{D486B60E-EE7A-EDFA-F689-B9BA9C5AFE77}"/>
                  </a:ext>
                </a:extLst>
              </p:cNvPr>
              <p:cNvSpPr/>
              <p:nvPr/>
            </p:nvSpPr>
            <p:spPr bwMode="auto">
              <a:xfrm rot="10800000">
                <a:off x="4036744" y="5015203"/>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2" name="Rectangle 361">
                <a:extLst>
                  <a:ext uri="{FF2B5EF4-FFF2-40B4-BE49-F238E27FC236}">
                    <a16:creationId xmlns:a16="http://schemas.microsoft.com/office/drawing/2014/main" id="{AE1F4614-6A5D-D5E3-9D4B-990E725CD8F2}"/>
                  </a:ext>
                </a:extLst>
              </p:cNvPr>
              <p:cNvSpPr/>
              <p:nvPr/>
            </p:nvSpPr>
            <p:spPr bwMode="auto">
              <a:xfrm rot="10800000">
                <a:off x="4140634" y="5489919"/>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3" name="Rectangle 362">
                <a:extLst>
                  <a:ext uri="{FF2B5EF4-FFF2-40B4-BE49-F238E27FC236}">
                    <a16:creationId xmlns:a16="http://schemas.microsoft.com/office/drawing/2014/main" id="{27E0C3A7-88FB-E565-6EBA-819BED433B21}"/>
                  </a:ext>
                </a:extLst>
              </p:cNvPr>
              <p:cNvSpPr/>
              <p:nvPr/>
            </p:nvSpPr>
            <p:spPr bwMode="auto">
              <a:xfrm rot="10800000">
                <a:off x="4240199" y="5489919"/>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4" name="Rectangle 363">
                <a:extLst>
                  <a:ext uri="{FF2B5EF4-FFF2-40B4-BE49-F238E27FC236}">
                    <a16:creationId xmlns:a16="http://schemas.microsoft.com/office/drawing/2014/main" id="{ADDA95E2-9211-41FD-1297-2C36F008E49D}"/>
                  </a:ext>
                </a:extLst>
              </p:cNvPr>
              <p:cNvSpPr/>
              <p:nvPr/>
            </p:nvSpPr>
            <p:spPr bwMode="auto">
              <a:xfrm rot="10800000">
                <a:off x="4339764" y="5489919"/>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5" name="Rectangle 364">
                <a:extLst>
                  <a:ext uri="{FF2B5EF4-FFF2-40B4-BE49-F238E27FC236}">
                    <a16:creationId xmlns:a16="http://schemas.microsoft.com/office/drawing/2014/main" id="{8013EB31-81A4-2F7C-5086-2B8D9F5269B1}"/>
                  </a:ext>
                </a:extLst>
              </p:cNvPr>
              <p:cNvSpPr/>
              <p:nvPr/>
            </p:nvSpPr>
            <p:spPr bwMode="auto">
              <a:xfrm rot="10800000">
                <a:off x="4439329" y="5489919"/>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6" name="Rectangle 365">
                <a:extLst>
                  <a:ext uri="{FF2B5EF4-FFF2-40B4-BE49-F238E27FC236}">
                    <a16:creationId xmlns:a16="http://schemas.microsoft.com/office/drawing/2014/main" id="{5BB126A2-A9EE-1EC9-FDC5-0AEEBF015175}"/>
                  </a:ext>
                </a:extLst>
              </p:cNvPr>
              <p:cNvSpPr/>
              <p:nvPr/>
            </p:nvSpPr>
            <p:spPr bwMode="auto">
              <a:xfrm rot="10800000">
                <a:off x="4538893" y="5489919"/>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7" name="Rectangle 366">
                <a:extLst>
                  <a:ext uri="{FF2B5EF4-FFF2-40B4-BE49-F238E27FC236}">
                    <a16:creationId xmlns:a16="http://schemas.microsoft.com/office/drawing/2014/main" id="{A39C545D-58E5-CB82-AD96-DEBCE271B314}"/>
                  </a:ext>
                </a:extLst>
              </p:cNvPr>
              <p:cNvSpPr/>
              <p:nvPr/>
            </p:nvSpPr>
            <p:spPr bwMode="auto">
              <a:xfrm rot="10800000">
                <a:off x="4638458" y="5489919"/>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8" name="Rectangle 367">
                <a:extLst>
                  <a:ext uri="{FF2B5EF4-FFF2-40B4-BE49-F238E27FC236}">
                    <a16:creationId xmlns:a16="http://schemas.microsoft.com/office/drawing/2014/main" id="{E13D97A9-5961-2AAF-83D8-7F7C7FBE5E57}"/>
                  </a:ext>
                </a:extLst>
              </p:cNvPr>
              <p:cNvSpPr/>
              <p:nvPr/>
            </p:nvSpPr>
            <p:spPr bwMode="auto">
              <a:xfrm rot="10800000">
                <a:off x="4738023" y="5489919"/>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69" name="Rectangle 368">
                <a:extLst>
                  <a:ext uri="{FF2B5EF4-FFF2-40B4-BE49-F238E27FC236}">
                    <a16:creationId xmlns:a16="http://schemas.microsoft.com/office/drawing/2014/main" id="{9E8014D2-F167-CF05-4317-79E7D994E199}"/>
                  </a:ext>
                </a:extLst>
              </p:cNvPr>
              <p:cNvSpPr/>
              <p:nvPr/>
            </p:nvSpPr>
            <p:spPr bwMode="auto">
              <a:xfrm rot="10800000">
                <a:off x="4136741" y="5011938"/>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70" name="Rectangle 369">
                <a:extLst>
                  <a:ext uri="{FF2B5EF4-FFF2-40B4-BE49-F238E27FC236}">
                    <a16:creationId xmlns:a16="http://schemas.microsoft.com/office/drawing/2014/main" id="{8DA2B6EC-4757-7414-D678-3A438B3D2811}"/>
                  </a:ext>
                </a:extLst>
              </p:cNvPr>
              <p:cNvSpPr/>
              <p:nvPr/>
            </p:nvSpPr>
            <p:spPr bwMode="auto">
              <a:xfrm rot="10800000">
                <a:off x="4236306" y="5011938"/>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71" name="Rectangle 370">
                <a:extLst>
                  <a:ext uri="{FF2B5EF4-FFF2-40B4-BE49-F238E27FC236}">
                    <a16:creationId xmlns:a16="http://schemas.microsoft.com/office/drawing/2014/main" id="{238CFE18-882D-E272-97C5-F3330DBF64DB}"/>
                  </a:ext>
                </a:extLst>
              </p:cNvPr>
              <p:cNvSpPr/>
              <p:nvPr/>
            </p:nvSpPr>
            <p:spPr bwMode="auto">
              <a:xfrm rot="10800000">
                <a:off x="4335871" y="5011938"/>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72" name="Rectangle 371">
                <a:extLst>
                  <a:ext uri="{FF2B5EF4-FFF2-40B4-BE49-F238E27FC236}">
                    <a16:creationId xmlns:a16="http://schemas.microsoft.com/office/drawing/2014/main" id="{4D1EA09D-9130-1CAB-A22F-7530B4CBB80A}"/>
                  </a:ext>
                </a:extLst>
              </p:cNvPr>
              <p:cNvSpPr/>
              <p:nvPr/>
            </p:nvSpPr>
            <p:spPr bwMode="auto">
              <a:xfrm rot="10800000">
                <a:off x="4435436" y="5011938"/>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73" name="Rectangle 372">
                <a:extLst>
                  <a:ext uri="{FF2B5EF4-FFF2-40B4-BE49-F238E27FC236}">
                    <a16:creationId xmlns:a16="http://schemas.microsoft.com/office/drawing/2014/main" id="{DA2662AB-6610-B270-DB42-802B3D361764}"/>
                  </a:ext>
                </a:extLst>
              </p:cNvPr>
              <p:cNvSpPr/>
              <p:nvPr/>
            </p:nvSpPr>
            <p:spPr bwMode="auto">
              <a:xfrm rot="10800000">
                <a:off x="4535000" y="5011938"/>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74" name="Rectangle 373">
                <a:extLst>
                  <a:ext uri="{FF2B5EF4-FFF2-40B4-BE49-F238E27FC236}">
                    <a16:creationId xmlns:a16="http://schemas.microsoft.com/office/drawing/2014/main" id="{78416134-BBAC-5491-6F7D-052B49C9477C}"/>
                  </a:ext>
                </a:extLst>
              </p:cNvPr>
              <p:cNvSpPr/>
              <p:nvPr/>
            </p:nvSpPr>
            <p:spPr bwMode="auto">
              <a:xfrm rot="10800000">
                <a:off x="4634565" y="5011938"/>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75" name="Rectangle 374">
                <a:extLst>
                  <a:ext uri="{FF2B5EF4-FFF2-40B4-BE49-F238E27FC236}">
                    <a16:creationId xmlns:a16="http://schemas.microsoft.com/office/drawing/2014/main" id="{FB067D1D-3BB9-7D6F-8FC4-20D732824588}"/>
                  </a:ext>
                </a:extLst>
              </p:cNvPr>
              <p:cNvSpPr/>
              <p:nvPr/>
            </p:nvSpPr>
            <p:spPr bwMode="auto">
              <a:xfrm rot="10800000">
                <a:off x="4734130" y="5011938"/>
                <a:ext cx="61399" cy="198468"/>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sp>
          <p:nvSpPr>
            <p:cNvPr id="380" name="Rectangle: Top Corners Snipped 327">
              <a:extLst>
                <a:ext uri="{FF2B5EF4-FFF2-40B4-BE49-F238E27FC236}">
                  <a16:creationId xmlns:a16="http://schemas.microsoft.com/office/drawing/2014/main" id="{F2259172-BF62-A234-2263-A1A876DFE65F}"/>
                </a:ext>
              </a:extLst>
            </p:cNvPr>
            <p:cNvSpPr/>
            <p:nvPr/>
          </p:nvSpPr>
          <p:spPr>
            <a:xfrm rot="20124574">
              <a:off x="7076395" y="5018018"/>
              <a:ext cx="470494"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392" name="Rectangle: Top Corners Snipped 221">
              <a:extLst>
                <a:ext uri="{FF2B5EF4-FFF2-40B4-BE49-F238E27FC236}">
                  <a16:creationId xmlns:a16="http://schemas.microsoft.com/office/drawing/2014/main" id="{B1F6A866-FE09-8EA2-3C51-71529D2B421D}"/>
                </a:ext>
              </a:extLst>
            </p:cNvPr>
            <p:cNvSpPr/>
            <p:nvPr/>
          </p:nvSpPr>
          <p:spPr>
            <a:xfrm rot="8244100">
              <a:off x="6481862" y="3414319"/>
              <a:ext cx="2087572"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Arial"/>
              </a:endParaRPr>
            </a:p>
          </p:txBody>
        </p:sp>
        <p:sp>
          <p:nvSpPr>
            <p:cNvPr id="393" name="Rectangle: Top Corners Snipped 31">
              <a:extLst>
                <a:ext uri="{FF2B5EF4-FFF2-40B4-BE49-F238E27FC236}">
                  <a16:creationId xmlns:a16="http://schemas.microsoft.com/office/drawing/2014/main" id="{DA7AFF99-6890-9257-745C-D78F838DBB3D}"/>
                </a:ext>
              </a:extLst>
            </p:cNvPr>
            <p:cNvSpPr/>
            <p:nvPr/>
          </p:nvSpPr>
          <p:spPr>
            <a:xfrm rot="19070033">
              <a:off x="7274532" y="4187137"/>
              <a:ext cx="2087572"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Calibri" panose="020F0502020204030204"/>
                <a:ea typeface="+mn-ea"/>
                <a:cs typeface="Arial"/>
              </a:endParaRPr>
            </a:p>
          </p:txBody>
        </p:sp>
        <p:grpSp>
          <p:nvGrpSpPr>
            <p:cNvPr id="394" name="Group 393">
              <a:extLst>
                <a:ext uri="{FF2B5EF4-FFF2-40B4-BE49-F238E27FC236}">
                  <a16:creationId xmlns:a16="http://schemas.microsoft.com/office/drawing/2014/main" id="{80B6E6FC-2D53-09DF-9F07-D63870B197BB}"/>
                </a:ext>
              </a:extLst>
            </p:cNvPr>
            <p:cNvGrpSpPr/>
            <p:nvPr/>
          </p:nvGrpSpPr>
          <p:grpSpPr>
            <a:xfrm rot="19044100">
              <a:off x="6905113" y="3496217"/>
              <a:ext cx="1957456" cy="714762"/>
              <a:chOff x="4689768" y="4902858"/>
              <a:chExt cx="2295430" cy="688895"/>
            </a:xfrm>
          </p:grpSpPr>
          <p:sp>
            <p:nvSpPr>
              <p:cNvPr id="395" name="Rectangle 394">
                <a:extLst>
                  <a:ext uri="{FF2B5EF4-FFF2-40B4-BE49-F238E27FC236}">
                    <a16:creationId xmlns:a16="http://schemas.microsoft.com/office/drawing/2014/main" id="{F8C00B21-3C8A-452B-3053-170E545E561B}"/>
                  </a:ext>
                </a:extLst>
              </p:cNvPr>
              <p:cNvSpPr/>
              <p:nvPr/>
            </p:nvSpPr>
            <p:spPr bwMode="auto">
              <a:xfrm rot="10800000">
                <a:off x="5394864"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96" name="Rectangle 395">
                <a:extLst>
                  <a:ext uri="{FF2B5EF4-FFF2-40B4-BE49-F238E27FC236}">
                    <a16:creationId xmlns:a16="http://schemas.microsoft.com/office/drawing/2014/main" id="{21B182DE-8DA0-679C-88B7-5834FD9FA21A}"/>
                  </a:ext>
                </a:extLst>
              </p:cNvPr>
              <p:cNvSpPr/>
              <p:nvPr/>
            </p:nvSpPr>
            <p:spPr bwMode="auto">
              <a:xfrm rot="10800000">
                <a:off x="5278109"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97" name="Rectangle 396">
                <a:extLst>
                  <a:ext uri="{FF2B5EF4-FFF2-40B4-BE49-F238E27FC236}">
                    <a16:creationId xmlns:a16="http://schemas.microsoft.com/office/drawing/2014/main" id="{41215E9C-7C77-C9DF-C4A0-3A737825655D}"/>
                  </a:ext>
                </a:extLst>
              </p:cNvPr>
              <p:cNvSpPr/>
              <p:nvPr/>
            </p:nvSpPr>
            <p:spPr bwMode="auto">
              <a:xfrm rot="10800000">
                <a:off x="5511620"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98" name="Rectangle 397">
                <a:extLst>
                  <a:ext uri="{FF2B5EF4-FFF2-40B4-BE49-F238E27FC236}">
                    <a16:creationId xmlns:a16="http://schemas.microsoft.com/office/drawing/2014/main" id="{BA317D02-376F-3264-2156-2B9853C9E54C}"/>
                  </a:ext>
                </a:extLst>
              </p:cNvPr>
              <p:cNvSpPr/>
              <p:nvPr/>
            </p:nvSpPr>
            <p:spPr bwMode="auto">
              <a:xfrm rot="10800000">
                <a:off x="5628375"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399" name="Rectangle 398">
                <a:extLst>
                  <a:ext uri="{FF2B5EF4-FFF2-40B4-BE49-F238E27FC236}">
                    <a16:creationId xmlns:a16="http://schemas.microsoft.com/office/drawing/2014/main" id="{0E9540D8-D76A-A1F7-E720-9DEC3B7132AD}"/>
                  </a:ext>
                </a:extLst>
              </p:cNvPr>
              <p:cNvSpPr/>
              <p:nvPr/>
            </p:nvSpPr>
            <p:spPr bwMode="auto">
              <a:xfrm rot="10800000">
                <a:off x="5745131"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0" name="Rectangle 399">
                <a:extLst>
                  <a:ext uri="{FF2B5EF4-FFF2-40B4-BE49-F238E27FC236}">
                    <a16:creationId xmlns:a16="http://schemas.microsoft.com/office/drawing/2014/main" id="{A9CC6510-8885-0D4F-6D12-E14FE3741AB1}"/>
                  </a:ext>
                </a:extLst>
              </p:cNvPr>
              <p:cNvSpPr/>
              <p:nvPr/>
            </p:nvSpPr>
            <p:spPr bwMode="auto">
              <a:xfrm rot="10800000">
                <a:off x="4811086"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1" name="Rectangle 400">
                <a:extLst>
                  <a:ext uri="{FF2B5EF4-FFF2-40B4-BE49-F238E27FC236}">
                    <a16:creationId xmlns:a16="http://schemas.microsoft.com/office/drawing/2014/main" id="{192837B8-DBD4-1225-06DF-C4B5DDCC1F41}"/>
                  </a:ext>
                </a:extLst>
              </p:cNvPr>
              <p:cNvSpPr/>
              <p:nvPr/>
            </p:nvSpPr>
            <p:spPr bwMode="auto">
              <a:xfrm rot="10800000">
                <a:off x="4694333" y="5359016"/>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2" name="Rectangle 401">
                <a:extLst>
                  <a:ext uri="{FF2B5EF4-FFF2-40B4-BE49-F238E27FC236}">
                    <a16:creationId xmlns:a16="http://schemas.microsoft.com/office/drawing/2014/main" id="{1F13D6B1-6B82-F01F-830F-5525B7F39DD9}"/>
                  </a:ext>
                </a:extLst>
              </p:cNvPr>
              <p:cNvSpPr/>
              <p:nvPr/>
            </p:nvSpPr>
            <p:spPr bwMode="auto">
              <a:xfrm rot="10800000">
                <a:off x="4927842"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3" name="Rectangle 402">
                <a:extLst>
                  <a:ext uri="{FF2B5EF4-FFF2-40B4-BE49-F238E27FC236}">
                    <a16:creationId xmlns:a16="http://schemas.microsoft.com/office/drawing/2014/main" id="{C48B5CAC-60A9-93C6-A87D-F6484F2F40CD}"/>
                  </a:ext>
                </a:extLst>
              </p:cNvPr>
              <p:cNvSpPr/>
              <p:nvPr/>
            </p:nvSpPr>
            <p:spPr bwMode="auto">
              <a:xfrm rot="10800000">
                <a:off x="5044597"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4" name="Rectangle 403">
                <a:extLst>
                  <a:ext uri="{FF2B5EF4-FFF2-40B4-BE49-F238E27FC236}">
                    <a16:creationId xmlns:a16="http://schemas.microsoft.com/office/drawing/2014/main" id="{7B75CB60-09CB-9F58-7265-4AEB81259689}"/>
                  </a:ext>
                </a:extLst>
              </p:cNvPr>
              <p:cNvSpPr/>
              <p:nvPr/>
            </p:nvSpPr>
            <p:spPr bwMode="auto">
              <a:xfrm rot="10800000">
                <a:off x="5161353"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5" name="Rectangle 404">
                <a:extLst>
                  <a:ext uri="{FF2B5EF4-FFF2-40B4-BE49-F238E27FC236}">
                    <a16:creationId xmlns:a16="http://schemas.microsoft.com/office/drawing/2014/main" id="{88D4401B-84E8-F172-021D-696ECD188D85}"/>
                  </a:ext>
                </a:extLst>
              </p:cNvPr>
              <p:cNvSpPr/>
              <p:nvPr/>
            </p:nvSpPr>
            <p:spPr bwMode="auto">
              <a:xfrm rot="10800000">
                <a:off x="5861886"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6" name="Rectangle 405">
                <a:extLst>
                  <a:ext uri="{FF2B5EF4-FFF2-40B4-BE49-F238E27FC236}">
                    <a16:creationId xmlns:a16="http://schemas.microsoft.com/office/drawing/2014/main" id="{F04B4D73-3E24-0BBE-0EB7-CEBCFB39E707}"/>
                  </a:ext>
                </a:extLst>
              </p:cNvPr>
              <p:cNvSpPr/>
              <p:nvPr/>
            </p:nvSpPr>
            <p:spPr bwMode="auto">
              <a:xfrm rot="10800000">
                <a:off x="5978642" y="535901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7" name="Rectangle 406">
                <a:extLst>
                  <a:ext uri="{FF2B5EF4-FFF2-40B4-BE49-F238E27FC236}">
                    <a16:creationId xmlns:a16="http://schemas.microsoft.com/office/drawing/2014/main" id="{35D97435-C9BB-9A90-043B-3E7CC41B3488}"/>
                  </a:ext>
                </a:extLst>
              </p:cNvPr>
              <p:cNvSpPr/>
              <p:nvPr/>
            </p:nvSpPr>
            <p:spPr bwMode="auto">
              <a:xfrm rot="10800000">
                <a:off x="6095397" y="5359019"/>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8" name="Rectangle 407">
                <a:extLst>
                  <a:ext uri="{FF2B5EF4-FFF2-40B4-BE49-F238E27FC236}">
                    <a16:creationId xmlns:a16="http://schemas.microsoft.com/office/drawing/2014/main" id="{BEEE8E77-0D08-41DB-81BB-EC9BB7403C8C}"/>
                  </a:ext>
                </a:extLst>
              </p:cNvPr>
              <p:cNvSpPr/>
              <p:nvPr/>
            </p:nvSpPr>
            <p:spPr bwMode="auto">
              <a:xfrm rot="10800000">
                <a:off x="5390300" y="4906695"/>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09" name="Rectangle 408">
                <a:extLst>
                  <a:ext uri="{FF2B5EF4-FFF2-40B4-BE49-F238E27FC236}">
                    <a16:creationId xmlns:a16="http://schemas.microsoft.com/office/drawing/2014/main" id="{AB2CB2BF-E7A3-AA92-5DFD-EEF4E63AF2CB}"/>
                  </a:ext>
                </a:extLst>
              </p:cNvPr>
              <p:cNvSpPr/>
              <p:nvPr/>
            </p:nvSpPr>
            <p:spPr bwMode="auto">
              <a:xfrm rot="10800000">
                <a:off x="5273544" y="4906695"/>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0" name="Rectangle 409">
                <a:extLst>
                  <a:ext uri="{FF2B5EF4-FFF2-40B4-BE49-F238E27FC236}">
                    <a16:creationId xmlns:a16="http://schemas.microsoft.com/office/drawing/2014/main" id="{B3620D01-62B5-22A0-EF43-A203134D11E6}"/>
                  </a:ext>
                </a:extLst>
              </p:cNvPr>
              <p:cNvSpPr/>
              <p:nvPr/>
            </p:nvSpPr>
            <p:spPr bwMode="auto">
              <a:xfrm rot="10800000">
                <a:off x="5507055" y="4906695"/>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1" name="Rectangle 410">
                <a:extLst>
                  <a:ext uri="{FF2B5EF4-FFF2-40B4-BE49-F238E27FC236}">
                    <a16:creationId xmlns:a16="http://schemas.microsoft.com/office/drawing/2014/main" id="{3931E302-6BAC-95BB-2D6B-52B1F2314399}"/>
                  </a:ext>
                </a:extLst>
              </p:cNvPr>
              <p:cNvSpPr/>
              <p:nvPr/>
            </p:nvSpPr>
            <p:spPr bwMode="auto">
              <a:xfrm rot="10800000">
                <a:off x="5623811" y="4906695"/>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2" name="Rectangle 411">
                <a:extLst>
                  <a:ext uri="{FF2B5EF4-FFF2-40B4-BE49-F238E27FC236}">
                    <a16:creationId xmlns:a16="http://schemas.microsoft.com/office/drawing/2014/main" id="{1358DEE6-796C-554C-079F-ED999D7819E0}"/>
                  </a:ext>
                </a:extLst>
              </p:cNvPr>
              <p:cNvSpPr/>
              <p:nvPr/>
            </p:nvSpPr>
            <p:spPr bwMode="auto">
              <a:xfrm rot="10800000">
                <a:off x="5740566" y="4906694"/>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3" name="Rectangle 412">
                <a:extLst>
                  <a:ext uri="{FF2B5EF4-FFF2-40B4-BE49-F238E27FC236}">
                    <a16:creationId xmlns:a16="http://schemas.microsoft.com/office/drawing/2014/main" id="{D712B164-A51A-39AC-8B70-FD3E15835F82}"/>
                  </a:ext>
                </a:extLst>
              </p:cNvPr>
              <p:cNvSpPr/>
              <p:nvPr/>
            </p:nvSpPr>
            <p:spPr bwMode="auto">
              <a:xfrm rot="10800000">
                <a:off x="4806522" y="4906695"/>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4" name="Rectangle 413">
                <a:extLst>
                  <a:ext uri="{FF2B5EF4-FFF2-40B4-BE49-F238E27FC236}">
                    <a16:creationId xmlns:a16="http://schemas.microsoft.com/office/drawing/2014/main" id="{D18AA9D3-3081-7EB8-85A4-DB591C58156F}"/>
                  </a:ext>
                </a:extLst>
              </p:cNvPr>
              <p:cNvSpPr/>
              <p:nvPr/>
            </p:nvSpPr>
            <p:spPr bwMode="auto">
              <a:xfrm rot="10800000">
                <a:off x="4689768" y="4906694"/>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5" name="Rectangle 414">
                <a:extLst>
                  <a:ext uri="{FF2B5EF4-FFF2-40B4-BE49-F238E27FC236}">
                    <a16:creationId xmlns:a16="http://schemas.microsoft.com/office/drawing/2014/main" id="{E3903209-76F5-485B-4DB3-5EE4C79F6EB5}"/>
                  </a:ext>
                </a:extLst>
              </p:cNvPr>
              <p:cNvSpPr/>
              <p:nvPr/>
            </p:nvSpPr>
            <p:spPr bwMode="auto">
              <a:xfrm rot="10800000">
                <a:off x="4923277" y="4906695"/>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6" name="Rectangle 415">
                <a:extLst>
                  <a:ext uri="{FF2B5EF4-FFF2-40B4-BE49-F238E27FC236}">
                    <a16:creationId xmlns:a16="http://schemas.microsoft.com/office/drawing/2014/main" id="{803CCC78-7AEC-FA38-7FBF-63CE67D8776A}"/>
                  </a:ext>
                </a:extLst>
              </p:cNvPr>
              <p:cNvSpPr/>
              <p:nvPr/>
            </p:nvSpPr>
            <p:spPr bwMode="auto">
              <a:xfrm rot="10800000">
                <a:off x="5040031" y="4906695"/>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7" name="Rectangle 416">
                <a:extLst>
                  <a:ext uri="{FF2B5EF4-FFF2-40B4-BE49-F238E27FC236}">
                    <a16:creationId xmlns:a16="http://schemas.microsoft.com/office/drawing/2014/main" id="{8EF1595E-34C9-5A48-1CE2-7807B4D4F5F8}"/>
                  </a:ext>
                </a:extLst>
              </p:cNvPr>
              <p:cNvSpPr/>
              <p:nvPr/>
            </p:nvSpPr>
            <p:spPr bwMode="auto">
              <a:xfrm rot="10800000">
                <a:off x="5156785" y="4906695"/>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8" name="Rectangle 417">
                <a:extLst>
                  <a:ext uri="{FF2B5EF4-FFF2-40B4-BE49-F238E27FC236}">
                    <a16:creationId xmlns:a16="http://schemas.microsoft.com/office/drawing/2014/main" id="{A4879A33-362C-643E-9C7C-560CE25120C4}"/>
                  </a:ext>
                </a:extLst>
              </p:cNvPr>
              <p:cNvSpPr/>
              <p:nvPr/>
            </p:nvSpPr>
            <p:spPr bwMode="auto">
              <a:xfrm rot="10800000">
                <a:off x="5857319" y="4906696"/>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19" name="Rectangle 418">
                <a:extLst>
                  <a:ext uri="{FF2B5EF4-FFF2-40B4-BE49-F238E27FC236}">
                    <a16:creationId xmlns:a16="http://schemas.microsoft.com/office/drawing/2014/main" id="{5CB0E182-D5FC-2074-EE2B-A381C4073434}"/>
                  </a:ext>
                </a:extLst>
              </p:cNvPr>
              <p:cNvSpPr/>
              <p:nvPr/>
            </p:nvSpPr>
            <p:spPr bwMode="auto">
              <a:xfrm rot="10800000">
                <a:off x="5974077" y="4906696"/>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0" name="Rectangle 419">
                <a:extLst>
                  <a:ext uri="{FF2B5EF4-FFF2-40B4-BE49-F238E27FC236}">
                    <a16:creationId xmlns:a16="http://schemas.microsoft.com/office/drawing/2014/main" id="{2BFC14BE-F5CB-7D16-C441-4C6C0553DFEE}"/>
                  </a:ext>
                </a:extLst>
              </p:cNvPr>
              <p:cNvSpPr/>
              <p:nvPr/>
            </p:nvSpPr>
            <p:spPr bwMode="auto">
              <a:xfrm rot="10800000">
                <a:off x="6090836" y="4906695"/>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1" name="Rectangle 420">
                <a:extLst>
                  <a:ext uri="{FF2B5EF4-FFF2-40B4-BE49-F238E27FC236}">
                    <a16:creationId xmlns:a16="http://schemas.microsoft.com/office/drawing/2014/main" id="{EACF2830-286E-855B-A2E7-E90F26F11E72}"/>
                  </a:ext>
                </a:extLst>
              </p:cNvPr>
              <p:cNvSpPr/>
              <p:nvPr/>
            </p:nvSpPr>
            <p:spPr bwMode="auto">
              <a:xfrm rot="10800000">
                <a:off x="6212665" y="5355191"/>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2" name="Rectangle 421">
                <a:extLst>
                  <a:ext uri="{FF2B5EF4-FFF2-40B4-BE49-F238E27FC236}">
                    <a16:creationId xmlns:a16="http://schemas.microsoft.com/office/drawing/2014/main" id="{7B658667-3EB1-95C4-2AFD-46DA4C5042DD}"/>
                  </a:ext>
                </a:extLst>
              </p:cNvPr>
              <p:cNvSpPr/>
              <p:nvPr/>
            </p:nvSpPr>
            <p:spPr bwMode="auto">
              <a:xfrm rot="10800000">
                <a:off x="6329420" y="5355191"/>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3" name="Rectangle 422">
                <a:extLst>
                  <a:ext uri="{FF2B5EF4-FFF2-40B4-BE49-F238E27FC236}">
                    <a16:creationId xmlns:a16="http://schemas.microsoft.com/office/drawing/2014/main" id="{E50FF36B-9C46-F46D-848D-42C5E70F9736}"/>
                  </a:ext>
                </a:extLst>
              </p:cNvPr>
              <p:cNvSpPr/>
              <p:nvPr/>
            </p:nvSpPr>
            <p:spPr bwMode="auto">
              <a:xfrm rot="10800000">
                <a:off x="6446175" y="5355192"/>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4" name="Rectangle 423">
                <a:extLst>
                  <a:ext uri="{FF2B5EF4-FFF2-40B4-BE49-F238E27FC236}">
                    <a16:creationId xmlns:a16="http://schemas.microsoft.com/office/drawing/2014/main" id="{F9DA7D20-57D4-47BD-2DAD-B31D00569D16}"/>
                  </a:ext>
                </a:extLst>
              </p:cNvPr>
              <p:cNvSpPr/>
              <p:nvPr/>
            </p:nvSpPr>
            <p:spPr bwMode="auto">
              <a:xfrm rot="10800000">
                <a:off x="6562931" y="5355192"/>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5" name="Rectangle 424">
                <a:extLst>
                  <a:ext uri="{FF2B5EF4-FFF2-40B4-BE49-F238E27FC236}">
                    <a16:creationId xmlns:a16="http://schemas.microsoft.com/office/drawing/2014/main" id="{94EDFC21-FC7C-51E3-F736-52E6DAFB455F}"/>
                  </a:ext>
                </a:extLst>
              </p:cNvPr>
              <p:cNvSpPr/>
              <p:nvPr/>
            </p:nvSpPr>
            <p:spPr bwMode="auto">
              <a:xfrm rot="10800000">
                <a:off x="6679686" y="5355192"/>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6" name="Rectangle 425">
                <a:extLst>
                  <a:ext uri="{FF2B5EF4-FFF2-40B4-BE49-F238E27FC236}">
                    <a16:creationId xmlns:a16="http://schemas.microsoft.com/office/drawing/2014/main" id="{C1599DBE-8543-5062-8DB8-9B63F1EC4BF1}"/>
                  </a:ext>
                </a:extLst>
              </p:cNvPr>
              <p:cNvSpPr/>
              <p:nvPr/>
            </p:nvSpPr>
            <p:spPr bwMode="auto">
              <a:xfrm rot="10800000">
                <a:off x="6796442" y="5355192"/>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7" name="Rectangle 426">
                <a:extLst>
                  <a:ext uri="{FF2B5EF4-FFF2-40B4-BE49-F238E27FC236}">
                    <a16:creationId xmlns:a16="http://schemas.microsoft.com/office/drawing/2014/main" id="{627E4BC9-14F6-C958-FBE3-0A18CEC02639}"/>
                  </a:ext>
                </a:extLst>
              </p:cNvPr>
              <p:cNvSpPr/>
              <p:nvPr/>
            </p:nvSpPr>
            <p:spPr bwMode="auto">
              <a:xfrm rot="10800000">
                <a:off x="6913198" y="5355193"/>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8" name="Rectangle 427">
                <a:extLst>
                  <a:ext uri="{FF2B5EF4-FFF2-40B4-BE49-F238E27FC236}">
                    <a16:creationId xmlns:a16="http://schemas.microsoft.com/office/drawing/2014/main" id="{3154C6A8-037E-0620-21D0-AD1BB3478A59}"/>
                  </a:ext>
                </a:extLst>
              </p:cNvPr>
              <p:cNvSpPr/>
              <p:nvPr/>
            </p:nvSpPr>
            <p:spPr bwMode="auto">
              <a:xfrm rot="10800000">
                <a:off x="6208098" y="4902868"/>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29" name="Rectangle 428">
                <a:extLst>
                  <a:ext uri="{FF2B5EF4-FFF2-40B4-BE49-F238E27FC236}">
                    <a16:creationId xmlns:a16="http://schemas.microsoft.com/office/drawing/2014/main" id="{72D54A7D-8D40-C346-3EC7-8FC582629D1C}"/>
                  </a:ext>
                </a:extLst>
              </p:cNvPr>
              <p:cNvSpPr/>
              <p:nvPr/>
            </p:nvSpPr>
            <p:spPr bwMode="auto">
              <a:xfrm rot="10800000">
                <a:off x="6324854" y="4902868"/>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30" name="Rectangle 429">
                <a:extLst>
                  <a:ext uri="{FF2B5EF4-FFF2-40B4-BE49-F238E27FC236}">
                    <a16:creationId xmlns:a16="http://schemas.microsoft.com/office/drawing/2014/main" id="{6D9C4F58-E28A-C321-8937-7DFF85B2621A}"/>
                  </a:ext>
                </a:extLst>
              </p:cNvPr>
              <p:cNvSpPr/>
              <p:nvPr/>
            </p:nvSpPr>
            <p:spPr bwMode="auto">
              <a:xfrm rot="10800000">
                <a:off x="6441603" y="490286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31" name="Rectangle 430">
                <a:extLst>
                  <a:ext uri="{FF2B5EF4-FFF2-40B4-BE49-F238E27FC236}">
                    <a16:creationId xmlns:a16="http://schemas.microsoft.com/office/drawing/2014/main" id="{27A3210D-B2BE-63DC-F250-16219985D911}"/>
                  </a:ext>
                </a:extLst>
              </p:cNvPr>
              <p:cNvSpPr/>
              <p:nvPr/>
            </p:nvSpPr>
            <p:spPr bwMode="auto">
              <a:xfrm rot="10800000">
                <a:off x="6558357" y="4902867"/>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32" name="Rectangle 431">
                <a:extLst>
                  <a:ext uri="{FF2B5EF4-FFF2-40B4-BE49-F238E27FC236}">
                    <a16:creationId xmlns:a16="http://schemas.microsoft.com/office/drawing/2014/main" id="{BDAC3BF9-51AF-80E9-1A18-A5308C2532C3}"/>
                  </a:ext>
                </a:extLst>
              </p:cNvPr>
              <p:cNvSpPr/>
              <p:nvPr/>
            </p:nvSpPr>
            <p:spPr bwMode="auto">
              <a:xfrm rot="10800000">
                <a:off x="6675120" y="4902858"/>
                <a:ext cx="72000" cy="232733"/>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33" name="Rectangle 432">
                <a:extLst>
                  <a:ext uri="{FF2B5EF4-FFF2-40B4-BE49-F238E27FC236}">
                    <a16:creationId xmlns:a16="http://schemas.microsoft.com/office/drawing/2014/main" id="{369229E5-407E-4972-FE3D-3B1C3AC8026B}"/>
                  </a:ext>
                </a:extLst>
              </p:cNvPr>
              <p:cNvSpPr/>
              <p:nvPr/>
            </p:nvSpPr>
            <p:spPr bwMode="auto">
              <a:xfrm rot="10800000">
                <a:off x="6791858" y="4902869"/>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34" name="Rectangle 433">
                <a:extLst>
                  <a:ext uri="{FF2B5EF4-FFF2-40B4-BE49-F238E27FC236}">
                    <a16:creationId xmlns:a16="http://schemas.microsoft.com/office/drawing/2014/main" id="{291E02F7-0FA8-43CD-0928-0E78D07552DF}"/>
                  </a:ext>
                </a:extLst>
              </p:cNvPr>
              <p:cNvSpPr/>
              <p:nvPr/>
            </p:nvSpPr>
            <p:spPr bwMode="auto">
              <a:xfrm rot="10800000">
                <a:off x="6908593" y="4902879"/>
                <a:ext cx="72000" cy="232734"/>
              </a:xfrm>
              <a:prstGeom prst="rect">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rgbClr val="4C4C4C">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sp>
          <p:nvSpPr>
            <p:cNvPr id="435" name="Block Arc 434">
              <a:extLst>
                <a:ext uri="{FF2B5EF4-FFF2-40B4-BE49-F238E27FC236}">
                  <a16:creationId xmlns:a16="http://schemas.microsoft.com/office/drawing/2014/main" id="{3B5069D7-2911-5A8F-282D-7680F0A0A213}"/>
                </a:ext>
              </a:extLst>
            </p:cNvPr>
            <p:cNvSpPr>
              <a:spLocks noChangeAspect="1"/>
            </p:cNvSpPr>
            <p:nvPr/>
          </p:nvSpPr>
          <p:spPr bwMode="auto">
            <a:xfrm rot="16538166">
              <a:off x="8078109" y="2202079"/>
              <a:ext cx="2880000" cy="2880000"/>
            </a:xfrm>
            <a:prstGeom prst="blockArc">
              <a:avLst>
                <a:gd name="adj1" fmla="val 18051990"/>
                <a:gd name="adj2" fmla="val 513579"/>
                <a:gd name="adj3" fmla="val 37306"/>
              </a:avLst>
            </a:prstGeom>
            <a:gradFill>
              <a:gsLst>
                <a:gs pos="0">
                  <a:srgbClr val="4C4C4C">
                    <a:tint val="73000"/>
                    <a:satMod val="150000"/>
                  </a:srgbClr>
                </a:gs>
                <a:gs pos="25000">
                  <a:srgbClr val="4C4C4C">
                    <a:tint val="96000"/>
                    <a:shade val="80000"/>
                    <a:satMod val="105000"/>
                  </a:srgbClr>
                </a:gs>
                <a:gs pos="38000">
                  <a:srgbClr val="4C4C4C">
                    <a:tint val="96000"/>
                    <a:shade val="59000"/>
                    <a:satMod val="120000"/>
                  </a:srgbClr>
                </a:gs>
                <a:gs pos="55000">
                  <a:srgbClr val="4C4C4C">
                    <a:shade val="57000"/>
                    <a:satMod val="120000"/>
                  </a:srgbClr>
                </a:gs>
                <a:gs pos="80000">
                  <a:srgbClr val="4C4C4C">
                    <a:shade val="56000"/>
                    <a:satMod val="145000"/>
                  </a:srgbClr>
                </a:gs>
                <a:gs pos="88000">
                  <a:srgbClr val="4C4C4C">
                    <a:shade val="63000"/>
                    <a:satMod val="160000"/>
                  </a:srgbClr>
                </a:gs>
                <a:gs pos="100000">
                  <a:srgbClr val="4C4C4C">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4C4C4C"/>
                </a:solidFill>
                <a:effectLst/>
                <a:uLnTx/>
                <a:uFillTx/>
                <a:latin typeface="Arial"/>
                <a:cs typeface="Arial"/>
              </a:endParaRPr>
            </a:p>
          </p:txBody>
        </p:sp>
        <p:sp>
          <p:nvSpPr>
            <p:cNvPr id="436" name="Arrow: Right 298">
              <a:extLst>
                <a:ext uri="{FF2B5EF4-FFF2-40B4-BE49-F238E27FC236}">
                  <a16:creationId xmlns:a16="http://schemas.microsoft.com/office/drawing/2014/main" id="{395261DF-9892-0016-4EC2-94BE883E61F8}"/>
                </a:ext>
              </a:extLst>
            </p:cNvPr>
            <p:cNvSpPr/>
            <p:nvPr/>
          </p:nvSpPr>
          <p:spPr>
            <a:xfrm rot="10800000">
              <a:off x="11568608" y="682209"/>
              <a:ext cx="441638" cy="241512"/>
            </a:xfrm>
            <a:prstGeom prst="rightArrow">
              <a:avLst/>
            </a:prstGeom>
            <a:solidFill>
              <a:sysClr val="window" lastClr="FFFFFF"/>
            </a:solidFill>
            <a:ln w="22225"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437" name="Rectangle: Top Corners Snipped 198">
              <a:extLst>
                <a:ext uri="{FF2B5EF4-FFF2-40B4-BE49-F238E27FC236}">
                  <a16:creationId xmlns:a16="http://schemas.microsoft.com/office/drawing/2014/main" id="{5B1DC6A8-DF4A-FC22-9990-8031A67B3DE7}"/>
                </a:ext>
              </a:extLst>
            </p:cNvPr>
            <p:cNvSpPr/>
            <p:nvPr/>
          </p:nvSpPr>
          <p:spPr>
            <a:xfrm rot="15496913">
              <a:off x="5992277" y="3891787"/>
              <a:ext cx="583292"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438" name="Rectangle: Top Corners Snipped 199">
              <a:extLst>
                <a:ext uri="{FF2B5EF4-FFF2-40B4-BE49-F238E27FC236}">
                  <a16:creationId xmlns:a16="http://schemas.microsoft.com/office/drawing/2014/main" id="{DBBC31CE-6561-81C5-1303-42828604EE85}"/>
                </a:ext>
              </a:extLst>
            </p:cNvPr>
            <p:cNvSpPr/>
            <p:nvPr/>
          </p:nvSpPr>
          <p:spPr>
            <a:xfrm rot="4696913">
              <a:off x="5526390" y="4009447"/>
              <a:ext cx="583292"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439" name="Rectangle: Top Corners Snipped 200">
              <a:extLst>
                <a:ext uri="{FF2B5EF4-FFF2-40B4-BE49-F238E27FC236}">
                  <a16:creationId xmlns:a16="http://schemas.microsoft.com/office/drawing/2014/main" id="{01019B11-4DCB-0B1A-4DD5-B4EF879DDFDB}"/>
                </a:ext>
              </a:extLst>
            </p:cNvPr>
            <p:cNvSpPr/>
            <p:nvPr/>
          </p:nvSpPr>
          <p:spPr>
            <a:xfrm rot="10392968">
              <a:off x="5456379" y="4384601"/>
              <a:ext cx="360000"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454" name="Rectangle: Top Corners Snipped 308">
              <a:extLst>
                <a:ext uri="{FF2B5EF4-FFF2-40B4-BE49-F238E27FC236}">
                  <a16:creationId xmlns:a16="http://schemas.microsoft.com/office/drawing/2014/main" id="{5905F3BC-B643-81E7-ADC8-EFDEDCD652EA}"/>
                </a:ext>
              </a:extLst>
            </p:cNvPr>
            <p:cNvSpPr/>
            <p:nvPr/>
          </p:nvSpPr>
          <p:spPr>
            <a:xfrm rot="9739663">
              <a:off x="6412568" y="4186492"/>
              <a:ext cx="306982" cy="90000"/>
            </a:xfrm>
            <a:prstGeom prst="snip2SameRect">
              <a:avLst>
                <a:gd name="adj1" fmla="val 50000"/>
                <a:gd name="adj2" fmla="val 0"/>
              </a:avLst>
            </a:prstGeom>
            <a:gradFill flip="none" rotWithShape="1">
              <a:gsLst>
                <a:gs pos="0">
                  <a:srgbClr val="A5A5A5">
                    <a:lumMod val="67000"/>
                  </a:srgbClr>
                </a:gs>
                <a:gs pos="48000">
                  <a:srgbClr val="A5A5A5">
                    <a:lumMod val="97000"/>
                    <a:lumOff val="3000"/>
                  </a:srgbClr>
                </a:gs>
                <a:gs pos="100000">
                  <a:srgbClr val="A5A5A5">
                    <a:lumMod val="60000"/>
                    <a:lumOff val="40000"/>
                  </a:srgbClr>
                </a:gs>
              </a:gsLst>
              <a:lin ang="16200000" scaled="1"/>
              <a:tileRect/>
            </a:gradFill>
            <a:ln w="12700" cap="flat" cmpd="sng" algn="ctr">
              <a:solidFill>
                <a:sysClr val="windowText" lastClr="0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469" name="Oval 468">
              <a:extLst>
                <a:ext uri="{FF2B5EF4-FFF2-40B4-BE49-F238E27FC236}">
                  <a16:creationId xmlns:a16="http://schemas.microsoft.com/office/drawing/2014/main" id="{82814338-3457-9427-DEF0-0239C35460BD}"/>
                </a:ext>
              </a:extLst>
            </p:cNvPr>
            <p:cNvSpPr>
              <a:spLocks noChangeAspect="1"/>
            </p:cNvSpPr>
            <p:nvPr/>
          </p:nvSpPr>
          <p:spPr bwMode="auto">
            <a:xfrm rot="10800000">
              <a:off x="3112736" y="4960633"/>
              <a:ext cx="90000" cy="90000"/>
            </a:xfrm>
            <a:prstGeom prst="ellipse">
              <a:avLst/>
            </a:prstGeom>
            <a:gradFill flip="none" rotWithShape="1">
              <a:gsLst>
                <a:gs pos="0">
                  <a:srgbClr val="FFC000">
                    <a:lumMod val="40000"/>
                    <a:lumOff val="60000"/>
                  </a:srgbClr>
                </a:gs>
                <a:gs pos="46000">
                  <a:srgbClr val="FFC000">
                    <a:lumMod val="95000"/>
                    <a:lumOff val="5000"/>
                  </a:srgbClr>
                </a:gs>
                <a:gs pos="100000">
                  <a:srgbClr val="FFC000">
                    <a:lumMod val="60000"/>
                  </a:srgbClr>
                </a:gs>
              </a:gsLst>
              <a:path path="circle">
                <a:fillToRect l="50000" t="130000" r="50000" b="-30000"/>
              </a:path>
              <a:tileRect/>
            </a:gradFill>
            <a:ln w="9525" cap="flat" cmpd="sng" algn="ctr">
              <a:solidFill>
                <a:srgbClr val="ED7D31"/>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70" name="Oval 469">
              <a:extLst>
                <a:ext uri="{FF2B5EF4-FFF2-40B4-BE49-F238E27FC236}">
                  <a16:creationId xmlns:a16="http://schemas.microsoft.com/office/drawing/2014/main" id="{5F034BB0-4656-C175-ED6D-D81D0C7A2DEE}"/>
                </a:ext>
              </a:extLst>
            </p:cNvPr>
            <p:cNvSpPr>
              <a:spLocks noChangeAspect="1"/>
            </p:cNvSpPr>
            <p:nvPr/>
          </p:nvSpPr>
          <p:spPr bwMode="auto">
            <a:xfrm rot="10800000">
              <a:off x="3205741" y="4912650"/>
              <a:ext cx="90000" cy="90000"/>
            </a:xfrm>
            <a:prstGeom prst="ellipse">
              <a:avLst/>
            </a:prstGeom>
            <a:gradFill flip="none" rotWithShape="1">
              <a:gsLst>
                <a:gs pos="0">
                  <a:srgbClr val="FFC000">
                    <a:lumMod val="40000"/>
                    <a:lumOff val="60000"/>
                  </a:srgbClr>
                </a:gs>
                <a:gs pos="46000">
                  <a:srgbClr val="FFC000">
                    <a:lumMod val="95000"/>
                    <a:lumOff val="5000"/>
                  </a:srgbClr>
                </a:gs>
                <a:gs pos="100000">
                  <a:srgbClr val="FFC000">
                    <a:lumMod val="60000"/>
                  </a:srgbClr>
                </a:gs>
              </a:gsLst>
              <a:path path="circle">
                <a:fillToRect l="50000" t="130000" r="50000" b="-30000"/>
              </a:path>
              <a:tileRect/>
            </a:gradFill>
            <a:ln w="9525" cap="flat" cmpd="sng" algn="ctr">
              <a:solidFill>
                <a:srgbClr val="ED7D31"/>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71" name="Oval 470">
              <a:extLst>
                <a:ext uri="{FF2B5EF4-FFF2-40B4-BE49-F238E27FC236}">
                  <a16:creationId xmlns:a16="http://schemas.microsoft.com/office/drawing/2014/main" id="{DDA5DDB2-CD00-7E1C-9F39-8D099315C8C8}"/>
                </a:ext>
              </a:extLst>
            </p:cNvPr>
            <p:cNvSpPr>
              <a:spLocks noChangeAspect="1"/>
            </p:cNvSpPr>
            <p:nvPr/>
          </p:nvSpPr>
          <p:spPr bwMode="auto">
            <a:xfrm rot="10800000">
              <a:off x="3005340" y="4892933"/>
              <a:ext cx="90000" cy="90000"/>
            </a:xfrm>
            <a:prstGeom prst="ellipse">
              <a:avLst/>
            </a:prstGeom>
            <a:gradFill flip="none" rotWithShape="1">
              <a:gsLst>
                <a:gs pos="0">
                  <a:srgbClr val="FFC000">
                    <a:lumMod val="40000"/>
                    <a:lumOff val="60000"/>
                  </a:srgbClr>
                </a:gs>
                <a:gs pos="46000">
                  <a:srgbClr val="FFC000">
                    <a:lumMod val="95000"/>
                    <a:lumOff val="5000"/>
                  </a:srgbClr>
                </a:gs>
                <a:gs pos="100000">
                  <a:srgbClr val="FFC000">
                    <a:lumMod val="60000"/>
                  </a:srgbClr>
                </a:gs>
              </a:gsLst>
              <a:path path="circle">
                <a:fillToRect l="50000" t="130000" r="50000" b="-30000"/>
              </a:path>
              <a:tileRect/>
            </a:gradFill>
            <a:ln w="9525" cap="flat" cmpd="sng" algn="ctr">
              <a:solidFill>
                <a:srgbClr val="ED7D31"/>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72" name="Oval 471">
              <a:extLst>
                <a:ext uri="{FF2B5EF4-FFF2-40B4-BE49-F238E27FC236}">
                  <a16:creationId xmlns:a16="http://schemas.microsoft.com/office/drawing/2014/main" id="{A3E42003-CEBD-6A42-8542-B2852A956627}"/>
                </a:ext>
              </a:extLst>
            </p:cNvPr>
            <p:cNvSpPr>
              <a:spLocks noChangeAspect="1"/>
            </p:cNvSpPr>
            <p:nvPr/>
          </p:nvSpPr>
          <p:spPr bwMode="auto">
            <a:xfrm rot="10800000">
              <a:off x="7473019" y="4188531"/>
              <a:ext cx="90000" cy="90000"/>
            </a:xfrm>
            <a:prstGeom prst="ellipse">
              <a:avLst/>
            </a:prstGeom>
            <a:gradFill flip="none" rotWithShape="1">
              <a:gsLst>
                <a:gs pos="0">
                  <a:srgbClr val="FFC000">
                    <a:lumMod val="40000"/>
                    <a:lumOff val="60000"/>
                  </a:srgbClr>
                </a:gs>
                <a:gs pos="46000">
                  <a:srgbClr val="FFC000">
                    <a:lumMod val="95000"/>
                    <a:lumOff val="5000"/>
                  </a:srgbClr>
                </a:gs>
                <a:gs pos="100000">
                  <a:srgbClr val="FFC000">
                    <a:lumMod val="60000"/>
                  </a:srgbClr>
                </a:gs>
              </a:gsLst>
              <a:path path="circle">
                <a:fillToRect l="50000" t="130000" r="50000" b="-30000"/>
              </a:path>
              <a:tileRect/>
            </a:gradFill>
            <a:ln w="9525" cap="flat" cmpd="sng" algn="ctr">
              <a:solidFill>
                <a:srgbClr val="ED7D31"/>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73" name="Oval 472">
              <a:extLst>
                <a:ext uri="{FF2B5EF4-FFF2-40B4-BE49-F238E27FC236}">
                  <a16:creationId xmlns:a16="http://schemas.microsoft.com/office/drawing/2014/main" id="{669CF640-39EF-426F-0BA5-CED87D737B8F}"/>
                </a:ext>
              </a:extLst>
            </p:cNvPr>
            <p:cNvSpPr>
              <a:spLocks noChangeAspect="1"/>
            </p:cNvSpPr>
            <p:nvPr/>
          </p:nvSpPr>
          <p:spPr bwMode="auto">
            <a:xfrm rot="10800000">
              <a:off x="7566024" y="4140548"/>
              <a:ext cx="90000" cy="90000"/>
            </a:xfrm>
            <a:prstGeom prst="ellipse">
              <a:avLst/>
            </a:prstGeom>
            <a:gradFill flip="none" rotWithShape="1">
              <a:gsLst>
                <a:gs pos="0">
                  <a:srgbClr val="FFC000">
                    <a:lumMod val="40000"/>
                    <a:lumOff val="60000"/>
                  </a:srgbClr>
                </a:gs>
                <a:gs pos="46000">
                  <a:srgbClr val="FFC000">
                    <a:lumMod val="95000"/>
                    <a:lumOff val="5000"/>
                  </a:srgbClr>
                </a:gs>
                <a:gs pos="100000">
                  <a:srgbClr val="FFC000">
                    <a:lumMod val="60000"/>
                  </a:srgbClr>
                </a:gs>
              </a:gsLst>
              <a:path path="circle">
                <a:fillToRect l="50000" t="130000" r="50000" b="-30000"/>
              </a:path>
              <a:tileRect/>
            </a:gradFill>
            <a:ln w="9525" cap="flat" cmpd="sng" algn="ctr">
              <a:solidFill>
                <a:srgbClr val="ED7D31"/>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74" name="Oval 473">
              <a:extLst>
                <a:ext uri="{FF2B5EF4-FFF2-40B4-BE49-F238E27FC236}">
                  <a16:creationId xmlns:a16="http://schemas.microsoft.com/office/drawing/2014/main" id="{10F9C5B7-B6DC-A2EE-215D-C9F5A77E6F6D}"/>
                </a:ext>
              </a:extLst>
            </p:cNvPr>
            <p:cNvSpPr>
              <a:spLocks noChangeAspect="1"/>
            </p:cNvSpPr>
            <p:nvPr/>
          </p:nvSpPr>
          <p:spPr bwMode="auto">
            <a:xfrm rot="10800000">
              <a:off x="7365623" y="4120831"/>
              <a:ext cx="90000" cy="90000"/>
            </a:xfrm>
            <a:prstGeom prst="ellipse">
              <a:avLst/>
            </a:prstGeom>
            <a:gradFill flip="none" rotWithShape="1">
              <a:gsLst>
                <a:gs pos="0">
                  <a:srgbClr val="FFC000">
                    <a:lumMod val="40000"/>
                    <a:lumOff val="60000"/>
                  </a:srgbClr>
                </a:gs>
                <a:gs pos="46000">
                  <a:srgbClr val="FFC000">
                    <a:lumMod val="95000"/>
                    <a:lumOff val="5000"/>
                  </a:srgbClr>
                </a:gs>
                <a:gs pos="100000">
                  <a:srgbClr val="FFC000">
                    <a:lumMod val="60000"/>
                  </a:srgbClr>
                </a:gs>
              </a:gsLst>
              <a:path path="circle">
                <a:fillToRect l="50000" t="130000" r="50000" b="-30000"/>
              </a:path>
              <a:tileRect/>
            </a:gradFill>
            <a:ln w="9525" cap="flat" cmpd="sng" algn="ctr">
              <a:solidFill>
                <a:srgbClr val="ED7D31"/>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75" name="Oval 474">
              <a:extLst>
                <a:ext uri="{FF2B5EF4-FFF2-40B4-BE49-F238E27FC236}">
                  <a16:creationId xmlns:a16="http://schemas.microsoft.com/office/drawing/2014/main" id="{DDF370F3-82B2-1EFF-F3CB-B3D5DCE7DEFD}"/>
                </a:ext>
              </a:extLst>
            </p:cNvPr>
            <p:cNvSpPr>
              <a:spLocks noChangeAspect="1"/>
            </p:cNvSpPr>
            <p:nvPr/>
          </p:nvSpPr>
          <p:spPr bwMode="auto">
            <a:xfrm rot="10800000">
              <a:off x="7368955" y="4302211"/>
              <a:ext cx="90000" cy="90000"/>
            </a:xfrm>
            <a:prstGeom prst="ellipse">
              <a:avLst/>
            </a:prstGeom>
            <a:gradFill flip="none" rotWithShape="1">
              <a:gsLst>
                <a:gs pos="0">
                  <a:srgbClr val="FFC000">
                    <a:lumMod val="40000"/>
                    <a:lumOff val="60000"/>
                  </a:srgbClr>
                </a:gs>
                <a:gs pos="46000">
                  <a:srgbClr val="FFC000">
                    <a:lumMod val="95000"/>
                    <a:lumOff val="5000"/>
                  </a:srgbClr>
                </a:gs>
                <a:gs pos="100000">
                  <a:srgbClr val="FFC000">
                    <a:lumMod val="60000"/>
                  </a:srgbClr>
                </a:gs>
              </a:gsLst>
              <a:path path="circle">
                <a:fillToRect l="50000" t="130000" r="50000" b="-30000"/>
              </a:path>
              <a:tileRect/>
            </a:gradFill>
            <a:ln w="9525" cap="flat" cmpd="sng" algn="ctr">
              <a:solidFill>
                <a:srgbClr val="ED7D31"/>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nvGrpSpPr>
            <p:cNvPr id="476" name="Group 475">
              <a:extLst>
                <a:ext uri="{FF2B5EF4-FFF2-40B4-BE49-F238E27FC236}">
                  <a16:creationId xmlns:a16="http://schemas.microsoft.com/office/drawing/2014/main" id="{5EE7F379-4422-8BB0-5448-EDD2FF3075D4}"/>
                </a:ext>
              </a:extLst>
            </p:cNvPr>
            <p:cNvGrpSpPr/>
            <p:nvPr/>
          </p:nvGrpSpPr>
          <p:grpSpPr>
            <a:xfrm>
              <a:off x="9728098" y="96430"/>
              <a:ext cx="202558" cy="204586"/>
              <a:chOff x="3626398" y="5535179"/>
              <a:chExt cx="202558" cy="204586"/>
            </a:xfrm>
          </p:grpSpPr>
          <p:sp>
            <p:nvSpPr>
              <p:cNvPr id="477" name="Oval 476">
                <a:extLst>
                  <a:ext uri="{FF2B5EF4-FFF2-40B4-BE49-F238E27FC236}">
                    <a16:creationId xmlns:a16="http://schemas.microsoft.com/office/drawing/2014/main" id="{4892371A-ACF7-78FF-4C97-A9C5E6B84B13}"/>
                  </a:ext>
                </a:extLst>
              </p:cNvPr>
              <p:cNvSpPr>
                <a:spLocks noChangeAspect="1"/>
              </p:cNvSpPr>
              <p:nvPr/>
            </p:nvSpPr>
            <p:spPr bwMode="auto">
              <a:xfrm>
                <a:off x="3626398" y="5622381"/>
                <a:ext cx="72000" cy="72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78" name="Oval 477">
                <a:extLst>
                  <a:ext uri="{FF2B5EF4-FFF2-40B4-BE49-F238E27FC236}">
                    <a16:creationId xmlns:a16="http://schemas.microsoft.com/office/drawing/2014/main" id="{77088707-218B-1188-3DE1-48DD3EA0FCF3}"/>
                  </a:ext>
                </a:extLst>
              </p:cNvPr>
              <p:cNvSpPr>
                <a:spLocks noChangeAspect="1"/>
              </p:cNvSpPr>
              <p:nvPr/>
            </p:nvSpPr>
            <p:spPr bwMode="auto">
              <a:xfrm>
                <a:off x="3756956" y="5584723"/>
                <a:ext cx="72000" cy="72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sp>
            <p:nvSpPr>
              <p:cNvPr id="479" name="Oval 478">
                <a:extLst>
                  <a:ext uri="{FF2B5EF4-FFF2-40B4-BE49-F238E27FC236}">
                    <a16:creationId xmlns:a16="http://schemas.microsoft.com/office/drawing/2014/main" id="{130C9DC1-6BE8-36CB-93DB-8CF32798DF8C}"/>
                  </a:ext>
                </a:extLst>
              </p:cNvPr>
              <p:cNvSpPr>
                <a:spLocks noChangeAspect="1"/>
              </p:cNvSpPr>
              <p:nvPr/>
            </p:nvSpPr>
            <p:spPr bwMode="auto">
              <a:xfrm>
                <a:off x="3691420" y="5589256"/>
                <a:ext cx="90000" cy="90000"/>
              </a:xfrm>
              <a:prstGeom prst="ellipse">
                <a:avLst/>
              </a:prstGeom>
              <a:gradFill flip="none" rotWithShape="1">
                <a:gsLst>
                  <a:gs pos="0">
                    <a:srgbClr val="A5A5A5">
                      <a:lumMod val="89000"/>
                    </a:srgbClr>
                  </a:gs>
                  <a:gs pos="23000">
                    <a:srgbClr val="A5A5A5">
                      <a:lumMod val="89000"/>
                    </a:srgbClr>
                  </a:gs>
                  <a:gs pos="44000">
                    <a:srgbClr val="A5A5A5">
                      <a:lumMod val="75000"/>
                    </a:srgbClr>
                  </a:gs>
                  <a:gs pos="97000">
                    <a:sysClr val="windowText" lastClr="000000"/>
                  </a:gs>
                </a:gsLst>
                <a:path path="circle">
                  <a:fillToRect l="50000" t="50000" r="50000" b="50000"/>
                </a:path>
                <a:tileRect/>
              </a:gradFill>
              <a:ln w="317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80" name="Oval 479">
                <a:extLst>
                  <a:ext uri="{FF2B5EF4-FFF2-40B4-BE49-F238E27FC236}">
                    <a16:creationId xmlns:a16="http://schemas.microsoft.com/office/drawing/2014/main" id="{18107749-FC27-EB27-B613-B34F548C301F}"/>
                  </a:ext>
                </a:extLst>
              </p:cNvPr>
              <p:cNvSpPr>
                <a:spLocks noChangeAspect="1"/>
              </p:cNvSpPr>
              <p:nvPr/>
            </p:nvSpPr>
            <p:spPr bwMode="auto">
              <a:xfrm>
                <a:off x="3718677" y="5649765"/>
                <a:ext cx="90000" cy="90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81" name="Oval 480">
                <a:extLst>
                  <a:ext uri="{FF2B5EF4-FFF2-40B4-BE49-F238E27FC236}">
                    <a16:creationId xmlns:a16="http://schemas.microsoft.com/office/drawing/2014/main" id="{65D02822-9867-70C0-DBF8-A32C4D3C632B}"/>
                  </a:ext>
                </a:extLst>
              </p:cNvPr>
              <p:cNvSpPr>
                <a:spLocks noChangeAspect="1"/>
              </p:cNvSpPr>
              <p:nvPr/>
            </p:nvSpPr>
            <p:spPr bwMode="auto">
              <a:xfrm>
                <a:off x="3684956" y="5535179"/>
                <a:ext cx="72000" cy="72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grpSp>
        <p:sp>
          <p:nvSpPr>
            <p:cNvPr id="482" name="Freeform: Shape 371">
              <a:extLst>
                <a:ext uri="{FF2B5EF4-FFF2-40B4-BE49-F238E27FC236}">
                  <a16:creationId xmlns:a16="http://schemas.microsoft.com/office/drawing/2014/main" id="{E0DD4C1F-70FA-43D8-019D-706E8C2C0F78}"/>
                </a:ext>
              </a:extLst>
            </p:cNvPr>
            <p:cNvSpPr/>
            <p:nvPr/>
          </p:nvSpPr>
          <p:spPr>
            <a:xfrm>
              <a:off x="10029825" y="141981"/>
              <a:ext cx="638175" cy="372369"/>
            </a:xfrm>
            <a:custGeom>
              <a:avLst/>
              <a:gdLst>
                <a:gd name="connsiteX0" fmla="*/ 0 w 638175"/>
                <a:gd name="connsiteY0" fmla="*/ 19944 h 372369"/>
                <a:gd name="connsiteX1" fmla="*/ 514350 w 638175"/>
                <a:gd name="connsiteY1" fmla="*/ 38994 h 372369"/>
                <a:gd name="connsiteX2" fmla="*/ 638175 w 638175"/>
                <a:gd name="connsiteY2" fmla="*/ 372369 h 372369"/>
              </a:gdLst>
              <a:ahLst/>
              <a:cxnLst>
                <a:cxn ang="0">
                  <a:pos x="connsiteX0" y="connsiteY0"/>
                </a:cxn>
                <a:cxn ang="0">
                  <a:pos x="connsiteX1" y="connsiteY1"/>
                </a:cxn>
                <a:cxn ang="0">
                  <a:pos x="connsiteX2" y="connsiteY2"/>
                </a:cxn>
              </a:cxnLst>
              <a:rect l="l" t="t" r="r" b="b"/>
              <a:pathLst>
                <a:path w="638175" h="372369">
                  <a:moveTo>
                    <a:pt x="0" y="19944"/>
                  </a:moveTo>
                  <a:cubicBezTo>
                    <a:pt x="203994" y="100"/>
                    <a:pt x="407988" y="-19744"/>
                    <a:pt x="514350" y="38994"/>
                  </a:cubicBezTo>
                  <a:cubicBezTo>
                    <a:pt x="620713" y="97732"/>
                    <a:pt x="638175" y="321569"/>
                    <a:pt x="638175" y="372369"/>
                  </a:cubicBezTo>
                </a:path>
              </a:pathLst>
            </a:custGeom>
            <a:noFill/>
            <a:ln w="31750" cap="rnd" cmpd="sng" algn="ctr">
              <a:solidFill>
                <a:sysClr val="windowText" lastClr="000000"/>
              </a:solidFill>
              <a:prstDash val="solid"/>
              <a:miter lim="800000"/>
              <a:tailEnd type="triangle"/>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grpSp>
          <p:nvGrpSpPr>
            <p:cNvPr id="483" name="Group 482">
              <a:extLst>
                <a:ext uri="{FF2B5EF4-FFF2-40B4-BE49-F238E27FC236}">
                  <a16:creationId xmlns:a16="http://schemas.microsoft.com/office/drawing/2014/main" id="{D28FAFDB-34AC-646F-FBCA-756B19B5B5FE}"/>
                </a:ext>
              </a:extLst>
            </p:cNvPr>
            <p:cNvGrpSpPr/>
            <p:nvPr/>
          </p:nvGrpSpPr>
          <p:grpSpPr>
            <a:xfrm>
              <a:off x="10566268" y="851755"/>
              <a:ext cx="137681" cy="129215"/>
              <a:chOff x="574728" y="1489917"/>
              <a:chExt cx="137681" cy="129215"/>
            </a:xfrm>
          </p:grpSpPr>
          <p:sp>
            <p:nvSpPr>
              <p:cNvPr id="484" name="Oval 483">
                <a:extLst>
                  <a:ext uri="{FF2B5EF4-FFF2-40B4-BE49-F238E27FC236}">
                    <a16:creationId xmlns:a16="http://schemas.microsoft.com/office/drawing/2014/main" id="{34C3DBB7-86B9-5983-E57E-E5459EA779B7}"/>
                  </a:ext>
                </a:extLst>
              </p:cNvPr>
              <p:cNvSpPr>
                <a:spLocks noChangeAspect="1"/>
              </p:cNvSpPr>
              <p:nvPr/>
            </p:nvSpPr>
            <p:spPr bwMode="auto">
              <a:xfrm rot="10800000">
                <a:off x="622409" y="1489917"/>
                <a:ext cx="90000" cy="88801"/>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85" name="Oval 484">
                <a:extLst>
                  <a:ext uri="{FF2B5EF4-FFF2-40B4-BE49-F238E27FC236}">
                    <a16:creationId xmlns:a16="http://schemas.microsoft.com/office/drawing/2014/main" id="{64FB2F19-B385-EB93-54B4-F364A8DC061D}"/>
                  </a:ext>
                </a:extLst>
              </p:cNvPr>
              <p:cNvSpPr>
                <a:spLocks noChangeAspect="1"/>
              </p:cNvSpPr>
              <p:nvPr/>
            </p:nvSpPr>
            <p:spPr bwMode="auto">
              <a:xfrm rot="10800000">
                <a:off x="574728" y="1530331"/>
                <a:ext cx="90000" cy="88801"/>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sp>
          <p:nvSpPr>
            <p:cNvPr id="486" name="Oval 485">
              <a:extLst>
                <a:ext uri="{FF2B5EF4-FFF2-40B4-BE49-F238E27FC236}">
                  <a16:creationId xmlns:a16="http://schemas.microsoft.com/office/drawing/2014/main" id="{9ECE0D16-5781-BCC2-0E2E-A30C469D9E9C}"/>
                </a:ext>
              </a:extLst>
            </p:cNvPr>
            <p:cNvSpPr>
              <a:spLocks noChangeAspect="1"/>
            </p:cNvSpPr>
            <p:nvPr/>
          </p:nvSpPr>
          <p:spPr bwMode="auto">
            <a:xfrm rot="10800000">
              <a:off x="10156329" y="805779"/>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87" name="Oval 486">
              <a:extLst>
                <a:ext uri="{FF2B5EF4-FFF2-40B4-BE49-F238E27FC236}">
                  <a16:creationId xmlns:a16="http://schemas.microsoft.com/office/drawing/2014/main" id="{BA849DE9-99E1-0B1B-AF8C-06D992B8441D}"/>
                </a:ext>
              </a:extLst>
            </p:cNvPr>
            <p:cNvSpPr>
              <a:spLocks noChangeAspect="1"/>
            </p:cNvSpPr>
            <p:nvPr/>
          </p:nvSpPr>
          <p:spPr bwMode="auto">
            <a:xfrm rot="10800000">
              <a:off x="10424267" y="2188119"/>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rgbClr val="7030A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nvGrpSpPr>
            <p:cNvPr id="488" name="Group 487">
              <a:extLst>
                <a:ext uri="{FF2B5EF4-FFF2-40B4-BE49-F238E27FC236}">
                  <a16:creationId xmlns:a16="http://schemas.microsoft.com/office/drawing/2014/main" id="{168A64EC-923A-3B41-CBFD-996CE77C08F2}"/>
                </a:ext>
              </a:extLst>
            </p:cNvPr>
            <p:cNvGrpSpPr/>
            <p:nvPr/>
          </p:nvGrpSpPr>
          <p:grpSpPr>
            <a:xfrm>
              <a:off x="10949526" y="614128"/>
              <a:ext cx="137681" cy="129215"/>
              <a:chOff x="574728" y="1489917"/>
              <a:chExt cx="137681" cy="129215"/>
            </a:xfrm>
          </p:grpSpPr>
          <p:sp>
            <p:nvSpPr>
              <p:cNvPr id="489" name="Oval 488">
                <a:extLst>
                  <a:ext uri="{FF2B5EF4-FFF2-40B4-BE49-F238E27FC236}">
                    <a16:creationId xmlns:a16="http://schemas.microsoft.com/office/drawing/2014/main" id="{DB86ADDB-E592-F890-F176-52171119807D}"/>
                  </a:ext>
                </a:extLst>
              </p:cNvPr>
              <p:cNvSpPr>
                <a:spLocks noChangeAspect="1"/>
              </p:cNvSpPr>
              <p:nvPr/>
            </p:nvSpPr>
            <p:spPr bwMode="auto">
              <a:xfrm rot="10800000">
                <a:off x="622409" y="1489917"/>
                <a:ext cx="90000" cy="88801"/>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90" name="Oval 489">
                <a:extLst>
                  <a:ext uri="{FF2B5EF4-FFF2-40B4-BE49-F238E27FC236}">
                    <a16:creationId xmlns:a16="http://schemas.microsoft.com/office/drawing/2014/main" id="{04568018-D8E7-57DB-3DDD-3183FAE23F78}"/>
                  </a:ext>
                </a:extLst>
              </p:cNvPr>
              <p:cNvSpPr>
                <a:spLocks noChangeAspect="1"/>
              </p:cNvSpPr>
              <p:nvPr/>
            </p:nvSpPr>
            <p:spPr bwMode="auto">
              <a:xfrm rot="10800000">
                <a:off x="574728" y="1530331"/>
                <a:ext cx="90000" cy="88801"/>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grpSp>
          <p:nvGrpSpPr>
            <p:cNvPr id="491" name="Group 490">
              <a:extLst>
                <a:ext uri="{FF2B5EF4-FFF2-40B4-BE49-F238E27FC236}">
                  <a16:creationId xmlns:a16="http://schemas.microsoft.com/office/drawing/2014/main" id="{2D453F34-7AC0-D1F7-CF62-437D0CA315D7}"/>
                </a:ext>
              </a:extLst>
            </p:cNvPr>
            <p:cNvGrpSpPr/>
            <p:nvPr/>
          </p:nvGrpSpPr>
          <p:grpSpPr>
            <a:xfrm>
              <a:off x="10641429" y="1530331"/>
              <a:ext cx="131551" cy="132442"/>
              <a:chOff x="562627" y="1831272"/>
              <a:chExt cx="131551" cy="132442"/>
            </a:xfrm>
          </p:grpSpPr>
          <p:sp>
            <p:nvSpPr>
              <p:cNvPr id="492" name="Oval 491">
                <a:extLst>
                  <a:ext uri="{FF2B5EF4-FFF2-40B4-BE49-F238E27FC236}">
                    <a16:creationId xmlns:a16="http://schemas.microsoft.com/office/drawing/2014/main" id="{F9FD6D5A-E73E-ABE4-36E1-B130B6D898A2}"/>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93" name="Oval 492">
                <a:extLst>
                  <a:ext uri="{FF2B5EF4-FFF2-40B4-BE49-F238E27FC236}">
                    <a16:creationId xmlns:a16="http://schemas.microsoft.com/office/drawing/2014/main" id="{BA3E9823-94F8-65C2-0A62-D9A99491E4D0}"/>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sp>
          <p:nvSpPr>
            <p:cNvPr id="494" name="Oval 493">
              <a:extLst>
                <a:ext uri="{FF2B5EF4-FFF2-40B4-BE49-F238E27FC236}">
                  <a16:creationId xmlns:a16="http://schemas.microsoft.com/office/drawing/2014/main" id="{AEEB14B5-C8EF-0DBA-5DFC-0F5A3CAE33C7}"/>
                </a:ext>
              </a:extLst>
            </p:cNvPr>
            <p:cNvSpPr>
              <a:spLocks noChangeAspect="1"/>
            </p:cNvSpPr>
            <p:nvPr/>
          </p:nvSpPr>
          <p:spPr bwMode="auto">
            <a:xfrm rot="10800000">
              <a:off x="11281176" y="709248"/>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nvGrpSpPr>
            <p:cNvPr id="495" name="Group 494">
              <a:extLst>
                <a:ext uri="{FF2B5EF4-FFF2-40B4-BE49-F238E27FC236}">
                  <a16:creationId xmlns:a16="http://schemas.microsoft.com/office/drawing/2014/main" id="{C738B247-8BE9-B6C2-6EBB-2A3782A45452}"/>
                </a:ext>
              </a:extLst>
            </p:cNvPr>
            <p:cNvGrpSpPr/>
            <p:nvPr/>
          </p:nvGrpSpPr>
          <p:grpSpPr>
            <a:xfrm>
              <a:off x="10528871" y="518013"/>
              <a:ext cx="202558" cy="204586"/>
              <a:chOff x="3626398" y="5535179"/>
              <a:chExt cx="202558" cy="204586"/>
            </a:xfrm>
          </p:grpSpPr>
          <p:sp>
            <p:nvSpPr>
              <p:cNvPr id="496" name="Oval 495">
                <a:extLst>
                  <a:ext uri="{FF2B5EF4-FFF2-40B4-BE49-F238E27FC236}">
                    <a16:creationId xmlns:a16="http://schemas.microsoft.com/office/drawing/2014/main" id="{3FA72449-10EF-50F0-745D-31AC5BAF85B4}"/>
                  </a:ext>
                </a:extLst>
              </p:cNvPr>
              <p:cNvSpPr>
                <a:spLocks noChangeAspect="1"/>
              </p:cNvSpPr>
              <p:nvPr/>
            </p:nvSpPr>
            <p:spPr bwMode="auto">
              <a:xfrm>
                <a:off x="3626398" y="5622381"/>
                <a:ext cx="72000" cy="72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97" name="Oval 496">
                <a:extLst>
                  <a:ext uri="{FF2B5EF4-FFF2-40B4-BE49-F238E27FC236}">
                    <a16:creationId xmlns:a16="http://schemas.microsoft.com/office/drawing/2014/main" id="{EB05D801-0916-3635-3A64-3178F3F3E476}"/>
                  </a:ext>
                </a:extLst>
              </p:cNvPr>
              <p:cNvSpPr>
                <a:spLocks noChangeAspect="1"/>
              </p:cNvSpPr>
              <p:nvPr/>
            </p:nvSpPr>
            <p:spPr bwMode="auto">
              <a:xfrm>
                <a:off x="3756956" y="5584723"/>
                <a:ext cx="72000" cy="72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sp>
            <p:nvSpPr>
              <p:cNvPr id="498" name="Oval 497">
                <a:extLst>
                  <a:ext uri="{FF2B5EF4-FFF2-40B4-BE49-F238E27FC236}">
                    <a16:creationId xmlns:a16="http://schemas.microsoft.com/office/drawing/2014/main" id="{36A496DE-5BC5-AEA0-8A22-DE9318AD474E}"/>
                  </a:ext>
                </a:extLst>
              </p:cNvPr>
              <p:cNvSpPr>
                <a:spLocks noChangeAspect="1"/>
              </p:cNvSpPr>
              <p:nvPr/>
            </p:nvSpPr>
            <p:spPr bwMode="auto">
              <a:xfrm>
                <a:off x="3691420" y="5589256"/>
                <a:ext cx="90000" cy="90000"/>
              </a:xfrm>
              <a:prstGeom prst="ellipse">
                <a:avLst/>
              </a:prstGeom>
              <a:gradFill flip="none" rotWithShape="1">
                <a:gsLst>
                  <a:gs pos="0">
                    <a:srgbClr val="A5A5A5">
                      <a:lumMod val="89000"/>
                    </a:srgbClr>
                  </a:gs>
                  <a:gs pos="23000">
                    <a:srgbClr val="A5A5A5">
                      <a:lumMod val="89000"/>
                    </a:srgbClr>
                  </a:gs>
                  <a:gs pos="44000">
                    <a:srgbClr val="A5A5A5">
                      <a:lumMod val="75000"/>
                    </a:srgbClr>
                  </a:gs>
                  <a:gs pos="97000">
                    <a:sysClr val="windowText" lastClr="000000"/>
                  </a:gs>
                </a:gsLst>
                <a:path path="circle">
                  <a:fillToRect l="50000" t="50000" r="50000" b="50000"/>
                </a:path>
                <a:tileRect/>
              </a:gradFill>
              <a:ln w="317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499" name="Oval 498">
                <a:extLst>
                  <a:ext uri="{FF2B5EF4-FFF2-40B4-BE49-F238E27FC236}">
                    <a16:creationId xmlns:a16="http://schemas.microsoft.com/office/drawing/2014/main" id="{EDFA22BF-B37B-A646-B73C-23DBAE2C2F55}"/>
                  </a:ext>
                </a:extLst>
              </p:cNvPr>
              <p:cNvSpPr>
                <a:spLocks noChangeAspect="1"/>
              </p:cNvSpPr>
              <p:nvPr/>
            </p:nvSpPr>
            <p:spPr bwMode="auto">
              <a:xfrm>
                <a:off x="3718677" y="5649765"/>
                <a:ext cx="90000" cy="90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00" name="Oval 499">
                <a:extLst>
                  <a:ext uri="{FF2B5EF4-FFF2-40B4-BE49-F238E27FC236}">
                    <a16:creationId xmlns:a16="http://schemas.microsoft.com/office/drawing/2014/main" id="{96D4E6CB-D39B-9FF6-7D5F-A0F99136FFFE}"/>
                  </a:ext>
                </a:extLst>
              </p:cNvPr>
              <p:cNvSpPr>
                <a:spLocks noChangeAspect="1"/>
              </p:cNvSpPr>
              <p:nvPr/>
            </p:nvSpPr>
            <p:spPr bwMode="auto">
              <a:xfrm>
                <a:off x="3684956" y="5535179"/>
                <a:ext cx="72000" cy="72000"/>
              </a:xfrm>
              <a:prstGeom prst="ellipse">
                <a:avLst/>
              </a:prstGeom>
              <a:gradFill>
                <a:gsLst>
                  <a:gs pos="0">
                    <a:srgbClr val="8AE234">
                      <a:tint val="73000"/>
                      <a:satMod val="150000"/>
                    </a:srgbClr>
                  </a:gs>
                  <a:gs pos="21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srgbClr val="FFFFFF"/>
                  </a:solidFill>
                  <a:effectLst/>
                  <a:uLnTx/>
                  <a:uFillTx/>
                  <a:latin typeface="Arial"/>
                  <a:cs typeface="Arial"/>
                </a:endParaRPr>
              </a:p>
            </p:txBody>
          </p:sp>
        </p:grpSp>
        <p:sp>
          <p:nvSpPr>
            <p:cNvPr id="501" name="Oval 500">
              <a:extLst>
                <a:ext uri="{FF2B5EF4-FFF2-40B4-BE49-F238E27FC236}">
                  <a16:creationId xmlns:a16="http://schemas.microsoft.com/office/drawing/2014/main" id="{FBE38864-5706-CF21-825B-867E8BE246A3}"/>
                </a:ext>
              </a:extLst>
            </p:cNvPr>
            <p:cNvSpPr>
              <a:spLocks noChangeAspect="1"/>
            </p:cNvSpPr>
            <p:nvPr/>
          </p:nvSpPr>
          <p:spPr bwMode="auto">
            <a:xfrm rot="10800000">
              <a:off x="10442223" y="883121"/>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02" name="Oval 501">
              <a:extLst>
                <a:ext uri="{FF2B5EF4-FFF2-40B4-BE49-F238E27FC236}">
                  <a16:creationId xmlns:a16="http://schemas.microsoft.com/office/drawing/2014/main" id="{8DCC4805-76CB-97A3-9061-654BA39A1C84}"/>
                </a:ext>
              </a:extLst>
            </p:cNvPr>
            <p:cNvSpPr>
              <a:spLocks noChangeAspect="1"/>
            </p:cNvSpPr>
            <p:nvPr/>
          </p:nvSpPr>
          <p:spPr bwMode="auto">
            <a:xfrm rot="10800000">
              <a:off x="9611438" y="920771"/>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03" name="Oval 502">
              <a:extLst>
                <a:ext uri="{FF2B5EF4-FFF2-40B4-BE49-F238E27FC236}">
                  <a16:creationId xmlns:a16="http://schemas.microsoft.com/office/drawing/2014/main" id="{BC108396-8B4A-0A0F-F4F3-43D52C7A3BF2}"/>
                </a:ext>
              </a:extLst>
            </p:cNvPr>
            <p:cNvSpPr>
              <a:spLocks noChangeAspect="1"/>
            </p:cNvSpPr>
            <p:nvPr/>
          </p:nvSpPr>
          <p:spPr bwMode="auto">
            <a:xfrm rot="10800000">
              <a:off x="11563422" y="549557"/>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04" name="Oval 503">
              <a:extLst>
                <a:ext uri="{FF2B5EF4-FFF2-40B4-BE49-F238E27FC236}">
                  <a16:creationId xmlns:a16="http://schemas.microsoft.com/office/drawing/2014/main" id="{4BB5C960-1A25-B891-35AB-3A1084F780D8}"/>
                </a:ext>
              </a:extLst>
            </p:cNvPr>
            <p:cNvSpPr>
              <a:spLocks noChangeAspect="1"/>
            </p:cNvSpPr>
            <p:nvPr/>
          </p:nvSpPr>
          <p:spPr bwMode="auto">
            <a:xfrm rot="10800000">
              <a:off x="10148178" y="613677"/>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05" name="Oval 504">
              <a:extLst>
                <a:ext uri="{FF2B5EF4-FFF2-40B4-BE49-F238E27FC236}">
                  <a16:creationId xmlns:a16="http://schemas.microsoft.com/office/drawing/2014/main" id="{F7D86AA1-5CB4-A238-B57E-72AAC3722E73}"/>
                </a:ext>
              </a:extLst>
            </p:cNvPr>
            <p:cNvSpPr>
              <a:spLocks noChangeAspect="1"/>
            </p:cNvSpPr>
            <p:nvPr/>
          </p:nvSpPr>
          <p:spPr bwMode="auto">
            <a:xfrm rot="10800000">
              <a:off x="9806955" y="908856"/>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ysClr val="windowText" lastClr="00000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06" name="Oval 505">
              <a:extLst>
                <a:ext uri="{FF2B5EF4-FFF2-40B4-BE49-F238E27FC236}">
                  <a16:creationId xmlns:a16="http://schemas.microsoft.com/office/drawing/2014/main" id="{F4BECEEE-B65F-BD49-CDB8-2843DF374353}"/>
                </a:ext>
              </a:extLst>
            </p:cNvPr>
            <p:cNvSpPr>
              <a:spLocks noChangeAspect="1"/>
            </p:cNvSpPr>
            <p:nvPr/>
          </p:nvSpPr>
          <p:spPr bwMode="auto">
            <a:xfrm rot="10800000">
              <a:off x="10659424" y="1195923"/>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rgbClr val="7030A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07" name="Oval 506">
              <a:extLst>
                <a:ext uri="{FF2B5EF4-FFF2-40B4-BE49-F238E27FC236}">
                  <a16:creationId xmlns:a16="http://schemas.microsoft.com/office/drawing/2014/main" id="{BC27B736-B59A-B824-EAC0-7E92113DD8A6}"/>
                </a:ext>
              </a:extLst>
            </p:cNvPr>
            <p:cNvSpPr>
              <a:spLocks noChangeAspect="1"/>
            </p:cNvSpPr>
            <p:nvPr/>
          </p:nvSpPr>
          <p:spPr bwMode="auto">
            <a:xfrm rot="10800000">
              <a:off x="10029293" y="2348881"/>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rgbClr val="7030A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08" name="Oval 507">
              <a:extLst>
                <a:ext uri="{FF2B5EF4-FFF2-40B4-BE49-F238E27FC236}">
                  <a16:creationId xmlns:a16="http://schemas.microsoft.com/office/drawing/2014/main" id="{AC8B70CC-CBBF-85B6-A48B-32D68C9274EC}"/>
                </a:ext>
              </a:extLst>
            </p:cNvPr>
            <p:cNvSpPr>
              <a:spLocks noChangeAspect="1"/>
            </p:cNvSpPr>
            <p:nvPr/>
          </p:nvSpPr>
          <p:spPr bwMode="auto">
            <a:xfrm rot="10800000">
              <a:off x="10560496" y="2780929"/>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rgbClr val="7030A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09" name="Oval 508">
              <a:extLst>
                <a:ext uri="{FF2B5EF4-FFF2-40B4-BE49-F238E27FC236}">
                  <a16:creationId xmlns:a16="http://schemas.microsoft.com/office/drawing/2014/main" id="{EE6A5A03-0F57-753E-BD36-0E0AEA56754F}"/>
                </a:ext>
              </a:extLst>
            </p:cNvPr>
            <p:cNvSpPr>
              <a:spLocks noChangeAspect="1"/>
            </p:cNvSpPr>
            <p:nvPr/>
          </p:nvSpPr>
          <p:spPr bwMode="auto">
            <a:xfrm rot="10800000">
              <a:off x="10830536" y="2204865"/>
              <a:ext cx="90000" cy="90000"/>
            </a:xfrm>
            <a:prstGeom prst="ellipse">
              <a:avLst/>
            </a:prstGeom>
            <a:gradFill flip="none" rotWithShape="1">
              <a:gsLst>
                <a:gs pos="22000">
                  <a:srgbClr val="DEC8EE"/>
                </a:gs>
                <a:gs pos="1000">
                  <a:srgbClr val="7030A0"/>
                </a:gs>
                <a:gs pos="37000">
                  <a:srgbClr val="955DEF"/>
                </a:gs>
                <a:gs pos="64000">
                  <a:srgbClr val="7030A0"/>
                </a:gs>
                <a:gs pos="80000">
                  <a:srgbClr val="510E84"/>
                </a:gs>
                <a:gs pos="100000">
                  <a:srgbClr val="7030A0"/>
                </a:gs>
              </a:gsLst>
              <a:path path="circle">
                <a:fillToRect l="100000" t="100000"/>
              </a:path>
              <a:tileRect r="-100000" b="-100000"/>
            </a:gradFill>
            <a:ln w="9525" cap="flat" cmpd="sng" algn="ctr">
              <a:solidFill>
                <a:srgbClr val="7030A0"/>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nvGrpSpPr>
            <p:cNvPr id="510" name="Group 509">
              <a:extLst>
                <a:ext uri="{FF2B5EF4-FFF2-40B4-BE49-F238E27FC236}">
                  <a16:creationId xmlns:a16="http://schemas.microsoft.com/office/drawing/2014/main" id="{49A72C27-32F3-7EA2-B348-C6B293372F1C}"/>
                </a:ext>
              </a:extLst>
            </p:cNvPr>
            <p:cNvGrpSpPr/>
            <p:nvPr/>
          </p:nvGrpSpPr>
          <p:grpSpPr>
            <a:xfrm>
              <a:off x="9911819" y="2708920"/>
              <a:ext cx="131551" cy="132442"/>
              <a:chOff x="562627" y="1831272"/>
              <a:chExt cx="131551" cy="132442"/>
            </a:xfrm>
          </p:grpSpPr>
          <p:sp>
            <p:nvSpPr>
              <p:cNvPr id="511" name="Oval 510">
                <a:extLst>
                  <a:ext uri="{FF2B5EF4-FFF2-40B4-BE49-F238E27FC236}">
                    <a16:creationId xmlns:a16="http://schemas.microsoft.com/office/drawing/2014/main" id="{FFAA3EEE-84E3-C6C7-BF60-AEAFE63E1827}"/>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12" name="Oval 511">
                <a:extLst>
                  <a:ext uri="{FF2B5EF4-FFF2-40B4-BE49-F238E27FC236}">
                    <a16:creationId xmlns:a16="http://schemas.microsoft.com/office/drawing/2014/main" id="{8FDFFEDD-5A77-AD1B-D867-E841ACC07014}"/>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grpSp>
          <p:nvGrpSpPr>
            <p:cNvPr id="513" name="Group 512">
              <a:extLst>
                <a:ext uri="{FF2B5EF4-FFF2-40B4-BE49-F238E27FC236}">
                  <a16:creationId xmlns:a16="http://schemas.microsoft.com/office/drawing/2014/main" id="{E576A251-8BA8-CF7E-6210-FF81AA351C9D}"/>
                </a:ext>
              </a:extLst>
            </p:cNvPr>
            <p:cNvGrpSpPr/>
            <p:nvPr/>
          </p:nvGrpSpPr>
          <p:grpSpPr>
            <a:xfrm>
              <a:off x="8665857" y="2980682"/>
              <a:ext cx="131551" cy="132442"/>
              <a:chOff x="562627" y="1831272"/>
              <a:chExt cx="131551" cy="132442"/>
            </a:xfrm>
          </p:grpSpPr>
          <p:sp>
            <p:nvSpPr>
              <p:cNvPr id="514" name="Oval 513">
                <a:extLst>
                  <a:ext uri="{FF2B5EF4-FFF2-40B4-BE49-F238E27FC236}">
                    <a16:creationId xmlns:a16="http://schemas.microsoft.com/office/drawing/2014/main" id="{0DB20427-9E49-36A9-6452-421C42C3842A}"/>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15" name="Oval 514">
                <a:extLst>
                  <a:ext uri="{FF2B5EF4-FFF2-40B4-BE49-F238E27FC236}">
                    <a16:creationId xmlns:a16="http://schemas.microsoft.com/office/drawing/2014/main" id="{67BD518C-D610-93EB-9AE2-567E91093BCA}"/>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grpSp>
          <p:nvGrpSpPr>
            <p:cNvPr id="516" name="Group 515">
              <a:extLst>
                <a:ext uri="{FF2B5EF4-FFF2-40B4-BE49-F238E27FC236}">
                  <a16:creationId xmlns:a16="http://schemas.microsoft.com/office/drawing/2014/main" id="{42A875BF-F7B6-5281-E955-727BFA8BB3C0}"/>
                </a:ext>
              </a:extLst>
            </p:cNvPr>
            <p:cNvGrpSpPr/>
            <p:nvPr/>
          </p:nvGrpSpPr>
          <p:grpSpPr>
            <a:xfrm>
              <a:off x="7331599" y="4209336"/>
              <a:ext cx="131551" cy="132442"/>
              <a:chOff x="562627" y="1831272"/>
              <a:chExt cx="131551" cy="132442"/>
            </a:xfrm>
          </p:grpSpPr>
          <p:sp>
            <p:nvSpPr>
              <p:cNvPr id="517" name="Oval 516">
                <a:extLst>
                  <a:ext uri="{FF2B5EF4-FFF2-40B4-BE49-F238E27FC236}">
                    <a16:creationId xmlns:a16="http://schemas.microsoft.com/office/drawing/2014/main" id="{8B9D9B63-15DC-3597-4BF8-878030F9AFC2}"/>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18" name="Oval 517">
                <a:extLst>
                  <a:ext uri="{FF2B5EF4-FFF2-40B4-BE49-F238E27FC236}">
                    <a16:creationId xmlns:a16="http://schemas.microsoft.com/office/drawing/2014/main" id="{537C4505-C6EA-759E-1440-2A756A6B330D}"/>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grpSp>
          <p:nvGrpSpPr>
            <p:cNvPr id="519" name="Group 518">
              <a:extLst>
                <a:ext uri="{FF2B5EF4-FFF2-40B4-BE49-F238E27FC236}">
                  <a16:creationId xmlns:a16="http://schemas.microsoft.com/office/drawing/2014/main" id="{917ECC4C-3C9D-6B54-E9E9-1C931C3CD031}"/>
                </a:ext>
              </a:extLst>
            </p:cNvPr>
            <p:cNvGrpSpPr/>
            <p:nvPr/>
          </p:nvGrpSpPr>
          <p:grpSpPr>
            <a:xfrm>
              <a:off x="6594740" y="4626140"/>
              <a:ext cx="131551" cy="132442"/>
              <a:chOff x="562627" y="1831272"/>
              <a:chExt cx="131551" cy="132442"/>
            </a:xfrm>
          </p:grpSpPr>
          <p:sp>
            <p:nvSpPr>
              <p:cNvPr id="520" name="Oval 519">
                <a:extLst>
                  <a:ext uri="{FF2B5EF4-FFF2-40B4-BE49-F238E27FC236}">
                    <a16:creationId xmlns:a16="http://schemas.microsoft.com/office/drawing/2014/main" id="{87D47BD0-40A1-4A68-3623-99DB501BFF31}"/>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21" name="Oval 520">
                <a:extLst>
                  <a:ext uri="{FF2B5EF4-FFF2-40B4-BE49-F238E27FC236}">
                    <a16:creationId xmlns:a16="http://schemas.microsoft.com/office/drawing/2014/main" id="{4DC5F61A-CC53-0EE1-7912-FC88DDCDD7A0}"/>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grpSp>
          <p:nvGrpSpPr>
            <p:cNvPr id="525" name="Group 524">
              <a:extLst>
                <a:ext uri="{FF2B5EF4-FFF2-40B4-BE49-F238E27FC236}">
                  <a16:creationId xmlns:a16="http://schemas.microsoft.com/office/drawing/2014/main" id="{7F7F4BBF-C8C4-B0EC-4505-92531C7C7C02}"/>
                </a:ext>
              </a:extLst>
            </p:cNvPr>
            <p:cNvGrpSpPr/>
            <p:nvPr/>
          </p:nvGrpSpPr>
          <p:grpSpPr>
            <a:xfrm>
              <a:off x="6061112" y="5647268"/>
              <a:ext cx="131551" cy="132442"/>
              <a:chOff x="562627" y="1831272"/>
              <a:chExt cx="131551" cy="132442"/>
            </a:xfrm>
          </p:grpSpPr>
          <p:sp>
            <p:nvSpPr>
              <p:cNvPr id="526" name="Oval 525">
                <a:extLst>
                  <a:ext uri="{FF2B5EF4-FFF2-40B4-BE49-F238E27FC236}">
                    <a16:creationId xmlns:a16="http://schemas.microsoft.com/office/drawing/2014/main" id="{7D3400C3-4947-34A4-C737-9F60D98B1C92}"/>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27" name="Oval 526">
                <a:extLst>
                  <a:ext uri="{FF2B5EF4-FFF2-40B4-BE49-F238E27FC236}">
                    <a16:creationId xmlns:a16="http://schemas.microsoft.com/office/drawing/2014/main" id="{1479E1C6-F2DA-1AC7-54D5-70DDF5CB6B56}"/>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grpSp>
          <p:nvGrpSpPr>
            <p:cNvPr id="528" name="Group 527">
              <a:extLst>
                <a:ext uri="{FF2B5EF4-FFF2-40B4-BE49-F238E27FC236}">
                  <a16:creationId xmlns:a16="http://schemas.microsoft.com/office/drawing/2014/main" id="{914019EC-7258-EDAE-AC7E-230ADC8D6E07}"/>
                </a:ext>
              </a:extLst>
            </p:cNvPr>
            <p:cNvGrpSpPr/>
            <p:nvPr/>
          </p:nvGrpSpPr>
          <p:grpSpPr>
            <a:xfrm>
              <a:off x="5594345" y="4864120"/>
              <a:ext cx="131551" cy="132442"/>
              <a:chOff x="562627" y="1831272"/>
              <a:chExt cx="131551" cy="132442"/>
            </a:xfrm>
          </p:grpSpPr>
          <p:sp>
            <p:nvSpPr>
              <p:cNvPr id="529" name="Oval 528">
                <a:extLst>
                  <a:ext uri="{FF2B5EF4-FFF2-40B4-BE49-F238E27FC236}">
                    <a16:creationId xmlns:a16="http://schemas.microsoft.com/office/drawing/2014/main" id="{14C61CF6-6AB0-97DE-FC19-863834670889}"/>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30" name="Oval 529">
                <a:extLst>
                  <a:ext uri="{FF2B5EF4-FFF2-40B4-BE49-F238E27FC236}">
                    <a16:creationId xmlns:a16="http://schemas.microsoft.com/office/drawing/2014/main" id="{88741389-7B5A-F2BA-4FF3-E08D86DC263D}"/>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grpSp>
          <p:nvGrpSpPr>
            <p:cNvPr id="531" name="Group 530">
              <a:extLst>
                <a:ext uri="{FF2B5EF4-FFF2-40B4-BE49-F238E27FC236}">
                  <a16:creationId xmlns:a16="http://schemas.microsoft.com/office/drawing/2014/main" id="{FBAA26A5-D3CF-373F-D567-657D002D1E0F}"/>
                </a:ext>
              </a:extLst>
            </p:cNvPr>
            <p:cNvGrpSpPr/>
            <p:nvPr/>
          </p:nvGrpSpPr>
          <p:grpSpPr>
            <a:xfrm>
              <a:off x="3069970" y="4892732"/>
              <a:ext cx="131551" cy="132442"/>
              <a:chOff x="562627" y="1831272"/>
              <a:chExt cx="131551" cy="132442"/>
            </a:xfrm>
          </p:grpSpPr>
          <p:sp>
            <p:nvSpPr>
              <p:cNvPr id="532" name="Oval 531">
                <a:extLst>
                  <a:ext uri="{FF2B5EF4-FFF2-40B4-BE49-F238E27FC236}">
                    <a16:creationId xmlns:a16="http://schemas.microsoft.com/office/drawing/2014/main" id="{0362A2CA-BA85-483D-3C73-8209DE000CCA}"/>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33" name="Oval 532">
                <a:extLst>
                  <a:ext uri="{FF2B5EF4-FFF2-40B4-BE49-F238E27FC236}">
                    <a16:creationId xmlns:a16="http://schemas.microsoft.com/office/drawing/2014/main" id="{BD4A144B-94AF-9B2E-380F-2D1C59C998EA}"/>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grpSp>
          <p:nvGrpSpPr>
            <p:cNvPr id="534" name="Group 533">
              <a:extLst>
                <a:ext uri="{FF2B5EF4-FFF2-40B4-BE49-F238E27FC236}">
                  <a16:creationId xmlns:a16="http://schemas.microsoft.com/office/drawing/2014/main" id="{09932345-D272-A9BD-C579-3F219810F97E}"/>
                </a:ext>
              </a:extLst>
            </p:cNvPr>
            <p:cNvGrpSpPr/>
            <p:nvPr/>
          </p:nvGrpSpPr>
          <p:grpSpPr>
            <a:xfrm>
              <a:off x="1384406" y="4939227"/>
              <a:ext cx="131551" cy="132442"/>
              <a:chOff x="562627" y="1831272"/>
              <a:chExt cx="131551" cy="132442"/>
            </a:xfrm>
          </p:grpSpPr>
          <p:sp>
            <p:nvSpPr>
              <p:cNvPr id="535" name="Oval 534">
                <a:extLst>
                  <a:ext uri="{FF2B5EF4-FFF2-40B4-BE49-F238E27FC236}">
                    <a16:creationId xmlns:a16="http://schemas.microsoft.com/office/drawing/2014/main" id="{08C650F0-1040-F6A0-4381-03373A7174D9}"/>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36" name="Oval 535">
                <a:extLst>
                  <a:ext uri="{FF2B5EF4-FFF2-40B4-BE49-F238E27FC236}">
                    <a16:creationId xmlns:a16="http://schemas.microsoft.com/office/drawing/2014/main" id="{A4BBACE5-1634-CFA9-73B0-3B99370F8C50}"/>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grpSp>
          <p:nvGrpSpPr>
            <p:cNvPr id="537" name="Group 536">
              <a:extLst>
                <a:ext uri="{FF2B5EF4-FFF2-40B4-BE49-F238E27FC236}">
                  <a16:creationId xmlns:a16="http://schemas.microsoft.com/office/drawing/2014/main" id="{81DDFE32-9A13-43C1-A9BE-17F3772E7866}"/>
                </a:ext>
              </a:extLst>
            </p:cNvPr>
            <p:cNvGrpSpPr/>
            <p:nvPr/>
          </p:nvGrpSpPr>
          <p:grpSpPr>
            <a:xfrm>
              <a:off x="270832" y="4939227"/>
              <a:ext cx="131551" cy="132442"/>
              <a:chOff x="562627" y="1831272"/>
              <a:chExt cx="131551" cy="132442"/>
            </a:xfrm>
          </p:grpSpPr>
          <p:sp>
            <p:nvSpPr>
              <p:cNvPr id="538" name="Oval 537">
                <a:extLst>
                  <a:ext uri="{FF2B5EF4-FFF2-40B4-BE49-F238E27FC236}">
                    <a16:creationId xmlns:a16="http://schemas.microsoft.com/office/drawing/2014/main" id="{075A506A-1CA5-BDEE-B0EC-30ABA69D683C}"/>
                  </a:ext>
                </a:extLst>
              </p:cNvPr>
              <p:cNvSpPr/>
              <p:nvPr/>
            </p:nvSpPr>
            <p:spPr bwMode="auto">
              <a:xfrm rot="10800000">
                <a:off x="604178" y="1831272"/>
                <a:ext cx="90000" cy="90000"/>
              </a:xfrm>
              <a:prstGeom prst="ellipse">
                <a:avLst/>
              </a:prstGeom>
              <a:gradFill>
                <a:gsLst>
                  <a:gs pos="0">
                    <a:srgbClr val="EF2929">
                      <a:tint val="73000"/>
                      <a:satMod val="150000"/>
                    </a:srgbClr>
                  </a:gs>
                  <a:gs pos="25000">
                    <a:srgbClr val="EF2929">
                      <a:tint val="96000"/>
                      <a:shade val="80000"/>
                      <a:satMod val="105000"/>
                    </a:srgbClr>
                  </a:gs>
                  <a:gs pos="38000">
                    <a:srgbClr val="EF2929">
                      <a:tint val="96000"/>
                      <a:shade val="59000"/>
                      <a:satMod val="120000"/>
                    </a:srgbClr>
                  </a:gs>
                  <a:gs pos="55000">
                    <a:srgbClr val="EF2929">
                      <a:shade val="57000"/>
                      <a:satMod val="120000"/>
                    </a:srgbClr>
                  </a:gs>
                  <a:gs pos="80000">
                    <a:srgbClr val="EF2929">
                      <a:shade val="56000"/>
                      <a:satMod val="145000"/>
                    </a:srgbClr>
                  </a:gs>
                  <a:gs pos="88000">
                    <a:srgbClr val="EF2929">
                      <a:shade val="63000"/>
                      <a:satMod val="160000"/>
                    </a:srgbClr>
                  </a:gs>
                  <a:gs pos="100000">
                    <a:srgbClr val="EF2929">
                      <a:tint val="99555"/>
                      <a:satMod val="155000"/>
                    </a:srgbClr>
                  </a:gs>
                </a:gsLst>
                <a:lin ang="5400000" scaled="1"/>
              </a:gradFill>
              <a:ln w="9525" cap="flat" cmpd="sng" algn="ctr">
                <a:solidFill>
                  <a:srgbClr val="EF2929">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sp>
            <p:nvSpPr>
              <p:cNvPr id="539" name="Oval 538">
                <a:extLst>
                  <a:ext uri="{FF2B5EF4-FFF2-40B4-BE49-F238E27FC236}">
                    <a16:creationId xmlns:a16="http://schemas.microsoft.com/office/drawing/2014/main" id="{BD6CEB7F-E08F-F893-A252-658BF5721E6C}"/>
                  </a:ext>
                </a:extLst>
              </p:cNvPr>
              <p:cNvSpPr/>
              <p:nvPr/>
            </p:nvSpPr>
            <p:spPr bwMode="auto">
              <a:xfrm rot="10800000">
                <a:off x="562627" y="1873714"/>
                <a:ext cx="90000" cy="90000"/>
              </a:xfrm>
              <a:prstGeom prst="ellipse">
                <a:avLst/>
              </a:prstGeom>
              <a:gradFill>
                <a:gsLst>
                  <a:gs pos="0">
                    <a:srgbClr val="8AE234">
                      <a:tint val="73000"/>
                      <a:satMod val="150000"/>
                    </a:srgbClr>
                  </a:gs>
                  <a:gs pos="25000">
                    <a:srgbClr val="8AE234">
                      <a:tint val="96000"/>
                      <a:shade val="80000"/>
                      <a:satMod val="105000"/>
                    </a:srgbClr>
                  </a:gs>
                  <a:gs pos="38000">
                    <a:srgbClr val="8AE234">
                      <a:tint val="96000"/>
                      <a:shade val="59000"/>
                      <a:satMod val="120000"/>
                    </a:srgbClr>
                  </a:gs>
                  <a:gs pos="55000">
                    <a:srgbClr val="8AE234">
                      <a:shade val="57000"/>
                      <a:satMod val="120000"/>
                    </a:srgbClr>
                  </a:gs>
                  <a:gs pos="80000">
                    <a:srgbClr val="8AE234">
                      <a:shade val="56000"/>
                      <a:satMod val="145000"/>
                    </a:srgbClr>
                  </a:gs>
                  <a:gs pos="88000">
                    <a:srgbClr val="8AE234">
                      <a:shade val="63000"/>
                      <a:satMod val="160000"/>
                    </a:srgbClr>
                  </a:gs>
                  <a:gs pos="100000">
                    <a:srgbClr val="8AE234">
                      <a:tint val="99555"/>
                      <a:satMod val="155000"/>
                    </a:srgbClr>
                  </a:gs>
                </a:gsLst>
                <a:lin ang="5400000" scaled="1"/>
              </a:gradFill>
              <a:ln w="9525" cap="flat" cmpd="sng" algn="ctr">
                <a:solidFill>
                  <a:srgbClr val="8AE234">
                    <a:shade val="60000"/>
                    <a:satMod val="300000"/>
                  </a:srgbClr>
                </a:solidFill>
                <a:prstDash val="solid"/>
              </a:ln>
              <a:effectLst>
                <a:outerShdw blurRad="40000" dist="23000" dir="5400000" rotWithShape="0">
                  <a:srgbClr val="000000">
                    <a:alpha val="35000"/>
                  </a:srgbClr>
                </a:outerShdw>
              </a:effectLst>
            </p:spPr>
            <p:txBody>
              <a:bodyPr rtlCol="0" anchor="ctr"/>
              <a:lstStyle/>
              <a:p>
                <a:pPr marL="0" marR="0" lvl="0" indent="0" algn="ctr" defTabSz="914434"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srgbClr val="FFFFFF"/>
                  </a:solidFill>
                  <a:effectLst/>
                  <a:uLnTx/>
                  <a:uFillTx/>
                  <a:latin typeface="Arial"/>
                  <a:cs typeface="Arial"/>
                </a:endParaRPr>
              </a:p>
            </p:txBody>
          </p:sp>
        </p:grpSp>
        <p:sp>
          <p:nvSpPr>
            <p:cNvPr id="544" name="Freeform: Shape 435">
              <a:extLst>
                <a:ext uri="{FF2B5EF4-FFF2-40B4-BE49-F238E27FC236}">
                  <a16:creationId xmlns:a16="http://schemas.microsoft.com/office/drawing/2014/main" id="{643FDCEC-541A-2E5E-A5B1-ABA243CDDC03}"/>
                </a:ext>
              </a:extLst>
            </p:cNvPr>
            <p:cNvSpPr/>
            <p:nvPr/>
          </p:nvSpPr>
          <p:spPr>
            <a:xfrm>
              <a:off x="6051707" y="4330507"/>
              <a:ext cx="520543" cy="398414"/>
            </a:xfrm>
            <a:custGeom>
              <a:avLst/>
              <a:gdLst>
                <a:gd name="connsiteX0" fmla="*/ 520543 w 520543"/>
                <a:gd name="connsiteY0" fmla="*/ 381000 h 398414"/>
                <a:gd name="connsiteX1" fmla="*/ 263368 w 520543"/>
                <a:gd name="connsiteY1" fmla="*/ 381000 h 398414"/>
                <a:gd name="connsiteX2" fmla="*/ 44293 w 520543"/>
                <a:gd name="connsiteY2" fmla="*/ 200025 h 398414"/>
                <a:gd name="connsiteX3" fmla="*/ 6193 w 520543"/>
                <a:gd name="connsiteY3" fmla="*/ 0 h 398414"/>
              </a:gdLst>
              <a:ahLst/>
              <a:cxnLst>
                <a:cxn ang="0">
                  <a:pos x="connsiteX0" y="connsiteY0"/>
                </a:cxn>
                <a:cxn ang="0">
                  <a:pos x="connsiteX1" y="connsiteY1"/>
                </a:cxn>
                <a:cxn ang="0">
                  <a:pos x="connsiteX2" y="connsiteY2"/>
                </a:cxn>
                <a:cxn ang="0">
                  <a:pos x="connsiteX3" y="connsiteY3"/>
                </a:cxn>
              </a:cxnLst>
              <a:rect l="l" t="t" r="r" b="b"/>
              <a:pathLst>
                <a:path w="520543" h="398414">
                  <a:moveTo>
                    <a:pt x="520543" y="381000"/>
                  </a:moveTo>
                  <a:cubicBezTo>
                    <a:pt x="431643" y="396081"/>
                    <a:pt x="342743" y="411163"/>
                    <a:pt x="263368" y="381000"/>
                  </a:cubicBezTo>
                  <a:cubicBezTo>
                    <a:pt x="183993" y="350837"/>
                    <a:pt x="87155" y="263525"/>
                    <a:pt x="44293" y="200025"/>
                  </a:cubicBezTo>
                  <a:cubicBezTo>
                    <a:pt x="1430" y="136525"/>
                    <a:pt x="-8095" y="96837"/>
                    <a:pt x="6193" y="0"/>
                  </a:cubicBezTo>
                </a:path>
              </a:pathLst>
            </a:custGeom>
            <a:noFill/>
            <a:ln w="15875" cap="flat" cmpd="sng" algn="ctr">
              <a:solidFill>
                <a:srgbClr val="FF0000"/>
              </a:solidFill>
              <a:prstDash val="solid"/>
              <a:miter lim="800000"/>
              <a:tailEnd type="triangle"/>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sp>
          <p:nvSpPr>
            <p:cNvPr id="545" name="Freeform: Shape 436">
              <a:extLst>
                <a:ext uri="{FF2B5EF4-FFF2-40B4-BE49-F238E27FC236}">
                  <a16:creationId xmlns:a16="http://schemas.microsoft.com/office/drawing/2014/main" id="{5BEAD42B-37D8-6C9E-EC8A-AF53D9CEA9AE}"/>
                </a:ext>
              </a:extLst>
            </p:cNvPr>
            <p:cNvSpPr/>
            <p:nvPr/>
          </p:nvSpPr>
          <p:spPr>
            <a:xfrm rot="20065832" flipV="1">
              <a:off x="5897868" y="4870532"/>
              <a:ext cx="750098" cy="447998"/>
            </a:xfrm>
            <a:custGeom>
              <a:avLst/>
              <a:gdLst>
                <a:gd name="connsiteX0" fmla="*/ 520543 w 520543"/>
                <a:gd name="connsiteY0" fmla="*/ 381000 h 398414"/>
                <a:gd name="connsiteX1" fmla="*/ 263368 w 520543"/>
                <a:gd name="connsiteY1" fmla="*/ 381000 h 398414"/>
                <a:gd name="connsiteX2" fmla="*/ 44293 w 520543"/>
                <a:gd name="connsiteY2" fmla="*/ 200025 h 398414"/>
                <a:gd name="connsiteX3" fmla="*/ 6193 w 520543"/>
                <a:gd name="connsiteY3" fmla="*/ 0 h 398414"/>
              </a:gdLst>
              <a:ahLst/>
              <a:cxnLst>
                <a:cxn ang="0">
                  <a:pos x="connsiteX0" y="connsiteY0"/>
                </a:cxn>
                <a:cxn ang="0">
                  <a:pos x="connsiteX1" y="connsiteY1"/>
                </a:cxn>
                <a:cxn ang="0">
                  <a:pos x="connsiteX2" y="connsiteY2"/>
                </a:cxn>
                <a:cxn ang="0">
                  <a:pos x="connsiteX3" y="connsiteY3"/>
                </a:cxn>
              </a:cxnLst>
              <a:rect l="l" t="t" r="r" b="b"/>
              <a:pathLst>
                <a:path w="520543" h="398414">
                  <a:moveTo>
                    <a:pt x="520543" y="381000"/>
                  </a:moveTo>
                  <a:cubicBezTo>
                    <a:pt x="431643" y="396081"/>
                    <a:pt x="342743" y="411163"/>
                    <a:pt x="263368" y="381000"/>
                  </a:cubicBezTo>
                  <a:cubicBezTo>
                    <a:pt x="183993" y="350837"/>
                    <a:pt x="87155" y="263525"/>
                    <a:pt x="44293" y="200025"/>
                  </a:cubicBezTo>
                  <a:cubicBezTo>
                    <a:pt x="1430" y="136525"/>
                    <a:pt x="-8095" y="96837"/>
                    <a:pt x="6193" y="0"/>
                  </a:cubicBezTo>
                </a:path>
              </a:pathLst>
            </a:custGeom>
            <a:noFill/>
            <a:ln w="15875" cap="flat" cmpd="sng" algn="ctr">
              <a:solidFill>
                <a:srgbClr val="FF0000"/>
              </a:solidFill>
              <a:prstDash val="solid"/>
              <a:miter lim="800000"/>
              <a:tailEnd type="triangle"/>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Arial"/>
              </a:endParaRPr>
            </a:p>
          </p:txBody>
        </p:sp>
        <p:cxnSp>
          <p:nvCxnSpPr>
            <p:cNvPr id="546" name="Straight Arrow Connector 545">
              <a:extLst>
                <a:ext uri="{FF2B5EF4-FFF2-40B4-BE49-F238E27FC236}">
                  <a16:creationId xmlns:a16="http://schemas.microsoft.com/office/drawing/2014/main" id="{C9EEE7CE-44F7-5AD3-6356-69980511F70B}"/>
                </a:ext>
              </a:extLst>
            </p:cNvPr>
            <p:cNvCxnSpPr>
              <a:cxnSpLocks/>
            </p:cNvCxnSpPr>
            <p:nvPr/>
          </p:nvCxnSpPr>
          <p:spPr>
            <a:xfrm flipH="1">
              <a:off x="6000883" y="4700625"/>
              <a:ext cx="597507" cy="154754"/>
            </a:xfrm>
            <a:prstGeom prst="straightConnector1">
              <a:avLst/>
            </a:prstGeom>
            <a:noFill/>
            <a:ln w="25400" cap="flat" cmpd="sng" algn="ctr">
              <a:solidFill>
                <a:srgbClr val="FF0000"/>
              </a:solidFill>
              <a:prstDash val="solid"/>
              <a:miter lim="800000"/>
              <a:tailEnd type="triangle"/>
            </a:ln>
            <a:effectLst/>
          </p:spPr>
        </p:cxnSp>
        <p:pic>
          <p:nvPicPr>
            <p:cNvPr id="5" name="Picture 4">
              <a:extLst>
                <a:ext uri="{FF2B5EF4-FFF2-40B4-BE49-F238E27FC236}">
                  <a16:creationId xmlns:a16="http://schemas.microsoft.com/office/drawing/2014/main" id="{FDD5F0B5-FA00-EF71-6896-5B8296A0D03A}"/>
                </a:ext>
              </a:extLst>
            </p:cNvPr>
            <p:cNvPicPr>
              <a:picLocks noChangeAspect="1"/>
            </p:cNvPicPr>
            <p:nvPr/>
          </p:nvPicPr>
          <p:blipFill>
            <a:blip r:embed="rId3"/>
            <a:stretch>
              <a:fillRect/>
            </a:stretch>
          </p:blipFill>
          <p:spPr>
            <a:xfrm>
              <a:off x="8753566" y="4249557"/>
              <a:ext cx="1484612" cy="1979483"/>
            </a:xfrm>
            <a:prstGeom prst="rect">
              <a:avLst/>
            </a:prstGeom>
          </p:spPr>
        </p:pic>
        <p:sp>
          <p:nvSpPr>
            <p:cNvPr id="10" name="TextBox 9">
              <a:extLst>
                <a:ext uri="{FF2B5EF4-FFF2-40B4-BE49-F238E27FC236}">
                  <a16:creationId xmlns:a16="http://schemas.microsoft.com/office/drawing/2014/main" id="{6D6F98B4-0937-1FC8-C43F-E89B564D4D2C}"/>
                </a:ext>
              </a:extLst>
            </p:cNvPr>
            <p:cNvSpPr txBox="1"/>
            <p:nvPr/>
          </p:nvSpPr>
          <p:spPr>
            <a:xfrm>
              <a:off x="6776300" y="5583055"/>
              <a:ext cx="1924315"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srgbClr val="0033A0"/>
                  </a:solidFill>
                  <a:effectLst/>
                  <a:uLnTx/>
                  <a:uFillTx/>
                  <a:latin typeface="Arial"/>
                  <a:cs typeface="Arial"/>
                </a:rPr>
                <a:t>ISOLDE LA1</a:t>
              </a:r>
              <a:endParaRPr kumimoji="0" lang="en-GB" sz="2000" b="0" i="1" u="none" strike="noStrike" kern="0" cap="none" spc="0" normalizeH="0" baseline="0" noProof="0" dirty="0">
                <a:ln>
                  <a:noFill/>
                </a:ln>
                <a:solidFill>
                  <a:srgbClr val="0033A0"/>
                </a:solidFill>
                <a:effectLst/>
                <a:uLnTx/>
                <a:uFillTx/>
                <a:latin typeface="Arial"/>
                <a:cs typeface="Arial"/>
              </a:endParaRPr>
            </a:p>
          </p:txBody>
        </p:sp>
        <p:sp>
          <p:nvSpPr>
            <p:cNvPr id="13" name="TextBox 12">
              <a:extLst>
                <a:ext uri="{FF2B5EF4-FFF2-40B4-BE49-F238E27FC236}">
                  <a16:creationId xmlns:a16="http://schemas.microsoft.com/office/drawing/2014/main" id="{77312B58-78EE-571D-61FD-6B1AB77F5BE4}"/>
                </a:ext>
              </a:extLst>
            </p:cNvPr>
            <p:cNvSpPr txBox="1"/>
            <p:nvPr/>
          </p:nvSpPr>
          <p:spPr>
            <a:xfrm>
              <a:off x="10413694" y="3183417"/>
              <a:ext cx="1524646" cy="70788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0" cap="none" spc="0" normalizeH="0" baseline="0" noProof="0" dirty="0">
                  <a:ln>
                    <a:noFill/>
                  </a:ln>
                  <a:solidFill>
                    <a:srgbClr val="0033A0"/>
                  </a:solidFill>
                  <a:effectLst/>
                  <a:uLnTx/>
                  <a:uFillTx/>
                  <a:latin typeface="Arial"/>
                  <a:cs typeface="Arial"/>
                </a:rPr>
                <a:t>ISOLDE HRS</a:t>
              </a:r>
              <a:endParaRPr kumimoji="0" lang="en-GB" sz="2000" b="0" i="1" u="none" strike="noStrike" kern="0" cap="none" spc="0" normalizeH="0" baseline="0" noProof="0" dirty="0">
                <a:ln>
                  <a:noFill/>
                </a:ln>
                <a:solidFill>
                  <a:srgbClr val="0033A0"/>
                </a:solidFill>
                <a:effectLst/>
                <a:uLnTx/>
                <a:uFillTx/>
                <a:latin typeface="Arial"/>
                <a:cs typeface="Arial"/>
              </a:endParaRPr>
            </a:p>
          </p:txBody>
        </p:sp>
      </p:grpSp>
    </p:spTree>
    <p:extLst>
      <p:ext uri="{BB962C8B-B14F-4D97-AF65-F5344CB8AC3E}">
        <p14:creationId xmlns:p14="http://schemas.microsoft.com/office/powerpoint/2010/main" val="30866714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82335-BCF7-7FB6-9542-F16392A8C077}"/>
              </a:ext>
            </a:extLst>
          </p:cNvPr>
          <p:cNvSpPr>
            <a:spLocks noGrp="1"/>
          </p:cNvSpPr>
          <p:nvPr>
            <p:ph type="title"/>
          </p:nvPr>
        </p:nvSpPr>
        <p:spPr>
          <a:xfrm>
            <a:off x="449324" y="89452"/>
            <a:ext cx="10515600" cy="1266455"/>
          </a:xfrm>
        </p:spPr>
        <p:txBody>
          <a:bodyPr/>
          <a:lstStyle/>
          <a:p>
            <a:r>
              <a:rPr lang="en-FR" dirty="0"/>
              <a:t>INTC 74 summary (ISOLDE only)</a:t>
            </a:r>
          </a:p>
        </p:txBody>
      </p:sp>
      <p:pic>
        <p:nvPicPr>
          <p:cNvPr id="7" name="Picture 6">
            <a:extLst>
              <a:ext uri="{FF2B5EF4-FFF2-40B4-BE49-F238E27FC236}">
                <a16:creationId xmlns:a16="http://schemas.microsoft.com/office/drawing/2014/main" id="{EC3BD22D-C26A-F545-F7C5-C8A6EFFF0722}"/>
              </a:ext>
            </a:extLst>
          </p:cNvPr>
          <p:cNvPicPr>
            <a:picLocks noChangeAspect="1"/>
          </p:cNvPicPr>
          <p:nvPr/>
        </p:nvPicPr>
        <p:blipFill rotWithShape="1">
          <a:blip r:embed="rId2"/>
          <a:srcRect r="17749" b="38855"/>
          <a:stretch/>
        </p:blipFill>
        <p:spPr>
          <a:xfrm>
            <a:off x="425353" y="1582048"/>
            <a:ext cx="4999115" cy="2043958"/>
          </a:xfrm>
          <a:prstGeom prst="rect">
            <a:avLst/>
          </a:prstGeom>
        </p:spPr>
      </p:pic>
      <p:pic>
        <p:nvPicPr>
          <p:cNvPr id="5" name="Picture 4">
            <a:extLst>
              <a:ext uri="{FF2B5EF4-FFF2-40B4-BE49-F238E27FC236}">
                <a16:creationId xmlns:a16="http://schemas.microsoft.com/office/drawing/2014/main" id="{F1A5D6DE-BDF4-A57E-F697-C90602947E22}"/>
              </a:ext>
            </a:extLst>
          </p:cNvPr>
          <p:cNvPicPr>
            <a:picLocks noChangeAspect="1"/>
          </p:cNvPicPr>
          <p:nvPr/>
        </p:nvPicPr>
        <p:blipFill>
          <a:blip r:embed="rId3"/>
          <a:stretch>
            <a:fillRect/>
          </a:stretch>
        </p:blipFill>
        <p:spPr>
          <a:xfrm>
            <a:off x="7004833" y="1582048"/>
            <a:ext cx="4999115" cy="5097523"/>
          </a:xfrm>
          <a:prstGeom prst="rect">
            <a:avLst/>
          </a:prstGeom>
        </p:spPr>
      </p:pic>
      <p:sp>
        <p:nvSpPr>
          <p:cNvPr id="6" name="TextBox 5">
            <a:extLst>
              <a:ext uri="{FF2B5EF4-FFF2-40B4-BE49-F238E27FC236}">
                <a16:creationId xmlns:a16="http://schemas.microsoft.com/office/drawing/2014/main" id="{5F239CCC-D239-683B-D43D-4C755445C73E}"/>
              </a:ext>
            </a:extLst>
          </p:cNvPr>
          <p:cNvSpPr txBox="1"/>
          <p:nvPr/>
        </p:nvSpPr>
        <p:spPr>
          <a:xfrm>
            <a:off x="7417178" y="1355907"/>
            <a:ext cx="4067258" cy="369332"/>
          </a:xfrm>
          <a:prstGeom prst="rect">
            <a:avLst/>
          </a:prstGeom>
          <a:noFill/>
        </p:spPr>
        <p:txBody>
          <a:bodyPr wrap="square" rtlCol="0">
            <a:spAutoFit/>
          </a:bodyPr>
          <a:lstStyle/>
          <a:p>
            <a:r>
              <a:rPr lang="en-FR" dirty="0"/>
              <a:t>Submitted documents per subject area</a:t>
            </a:r>
          </a:p>
        </p:txBody>
      </p:sp>
      <p:pic>
        <p:nvPicPr>
          <p:cNvPr id="8" name="Picture 7">
            <a:extLst>
              <a:ext uri="{FF2B5EF4-FFF2-40B4-BE49-F238E27FC236}">
                <a16:creationId xmlns:a16="http://schemas.microsoft.com/office/drawing/2014/main" id="{761502FA-A5A1-7BE4-B605-03111F6A9187}"/>
              </a:ext>
            </a:extLst>
          </p:cNvPr>
          <p:cNvPicPr>
            <a:picLocks noChangeAspect="1"/>
          </p:cNvPicPr>
          <p:nvPr/>
        </p:nvPicPr>
        <p:blipFill>
          <a:blip r:embed="rId4"/>
          <a:stretch>
            <a:fillRect/>
          </a:stretch>
        </p:blipFill>
        <p:spPr>
          <a:xfrm>
            <a:off x="449323" y="3983849"/>
            <a:ext cx="5276215" cy="1793496"/>
          </a:xfrm>
          <a:prstGeom prst="rect">
            <a:avLst/>
          </a:prstGeom>
        </p:spPr>
      </p:pic>
    </p:spTree>
    <p:extLst>
      <p:ext uri="{BB962C8B-B14F-4D97-AF65-F5344CB8AC3E}">
        <p14:creationId xmlns:p14="http://schemas.microsoft.com/office/powerpoint/2010/main" val="368623962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9BB491B3-DDBC-7576-E3D1-F7F39F96D1B8}"/>
              </a:ext>
            </a:extLst>
          </p:cNvPr>
          <p:cNvPicPr>
            <a:picLocks noChangeAspect="1"/>
          </p:cNvPicPr>
          <p:nvPr/>
        </p:nvPicPr>
        <p:blipFill>
          <a:blip r:embed="rId2"/>
          <a:stretch>
            <a:fillRect/>
          </a:stretch>
        </p:blipFill>
        <p:spPr>
          <a:xfrm>
            <a:off x="9075174" y="2800117"/>
            <a:ext cx="3084040" cy="2303512"/>
          </a:xfrm>
          <a:prstGeom prst="rect">
            <a:avLst/>
          </a:prstGeom>
          <a:ln>
            <a:solidFill>
              <a:srgbClr val="303030"/>
            </a:solidFill>
          </a:ln>
        </p:spPr>
      </p:pic>
      <p:sp>
        <p:nvSpPr>
          <p:cNvPr id="5" name="Footer Placeholder 4">
            <a:extLst>
              <a:ext uri="{FF2B5EF4-FFF2-40B4-BE49-F238E27FC236}">
                <a16:creationId xmlns:a16="http://schemas.microsoft.com/office/drawing/2014/main" id="{DBA29A11-7437-4F50-94B7-481ED3B76C56}"/>
              </a:ext>
            </a:extLst>
          </p:cNvPr>
          <p:cNvSpPr>
            <a:spLocks noGrp="1"/>
          </p:cNvSpPr>
          <p:nvPr>
            <p:ph type="ftr" sz="quarter" idx="13"/>
          </p:nvPr>
        </p:nvSpPr>
        <p:spPr>
          <a:xfrm>
            <a:off x="1655166" y="6138545"/>
            <a:ext cx="7420008" cy="615800"/>
          </a:xfrm>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a:ln>
                  <a:noFill/>
                </a:ln>
                <a:solidFill>
                  <a:prstClr val="white"/>
                </a:solidFill>
                <a:effectLst/>
                <a:uLnTx/>
                <a:uFillTx/>
                <a:latin typeface="Arial"/>
                <a:ea typeface="+mn-ea"/>
                <a:cs typeface="+mn-cs"/>
              </a:rPr>
              <a:t>E. Siesling, 74th INTC 7th Nov '23</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421373A8-9E46-A3EC-9485-38E21C76BF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 name="Picture 1" descr="http://hie-isolde.web.cern.ch/hie-isolde/images/HIE-ISOLDE.jpg">
            <a:extLst>
              <a:ext uri="{FF2B5EF4-FFF2-40B4-BE49-F238E27FC236}">
                <a16:creationId xmlns:a16="http://schemas.microsoft.com/office/drawing/2014/main" id="{2474411F-1CD3-5E50-B1DF-9F7F118A6673}"/>
              </a:ext>
            </a:extLst>
          </p:cNvPr>
          <p:cNvPicPr>
            <a:picLocks noChangeAspect="1" noChangeArrowheads="1"/>
          </p:cNvPicPr>
          <p:nvPr/>
        </p:nvPicPr>
        <p:blipFill>
          <a:blip r:embed="rId3" cstate="print"/>
          <a:srcRect/>
          <a:stretch>
            <a:fillRect/>
          </a:stretch>
        </p:blipFill>
        <p:spPr bwMode="auto">
          <a:xfrm>
            <a:off x="9331043" y="6138545"/>
            <a:ext cx="1827213" cy="542925"/>
          </a:xfrm>
          <a:prstGeom prst="rect">
            <a:avLst/>
          </a:prstGeom>
          <a:noFill/>
          <a:ln w="9525">
            <a:noFill/>
            <a:miter lim="800000"/>
            <a:headEnd/>
            <a:tailEnd/>
          </a:ln>
        </p:spPr>
      </p:pic>
      <p:sp>
        <p:nvSpPr>
          <p:cNvPr id="3" name="TextBox 2">
            <a:extLst>
              <a:ext uri="{FF2B5EF4-FFF2-40B4-BE49-F238E27FC236}">
                <a16:creationId xmlns:a16="http://schemas.microsoft.com/office/drawing/2014/main" id="{9DF769A8-EFB8-F6BF-CC43-FB166E03DA62}"/>
              </a:ext>
            </a:extLst>
          </p:cNvPr>
          <p:cNvSpPr txBox="1"/>
          <p:nvPr/>
        </p:nvSpPr>
        <p:spPr>
          <a:xfrm>
            <a:off x="163135" y="12146"/>
            <a:ext cx="8810043" cy="6709529"/>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800" b="1" i="0" strike="noStrike" kern="1200" cap="none" spc="0" normalizeH="0" baseline="0" noProof="0" dirty="0">
                <a:ln>
                  <a:noFill/>
                </a:ln>
                <a:solidFill>
                  <a:srgbClr val="0055A0"/>
                </a:solidFill>
                <a:effectLst/>
                <a:uLnTx/>
                <a:uFillTx/>
                <a:latin typeface="Calibri" panose="020F0502020204030204" pitchFamily="34" charset="0"/>
                <a:cs typeface="Calibri" panose="020F0502020204030204" pitchFamily="34" charset="0"/>
              </a:rPr>
              <a:t>REX/HIE-ISOLDE issues</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fr-CH" b="1" dirty="0">
              <a:solidFill>
                <a:srgbClr val="0055A0"/>
              </a:solidFill>
              <a:latin typeface="Calibri" panose="020F0502020204030204" pitchFamily="34" charset="0"/>
              <a:cs typeface="Calibri" panose="020F050202020403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r-CH" dirty="0">
                <a:latin typeface="Calibri" panose="020F0502020204030204" pitchFamily="34" charset="0"/>
                <a:cs typeface="Calibri" panose="020F0502020204030204" pitchFamily="34" charset="0"/>
              </a:rPr>
              <a:t>Issues </a:t>
            </a:r>
            <a:r>
              <a:rPr lang="fr-CH" dirty="0" err="1">
                <a:latin typeface="Calibri" panose="020F0502020204030204" pitchFamily="34" charset="0"/>
                <a:cs typeface="Calibri" panose="020F0502020204030204" pitchFamily="34" charset="0"/>
              </a:rPr>
              <a:t>with</a:t>
            </a:r>
            <a:r>
              <a:rPr lang="fr-CH" dirty="0">
                <a:latin typeface="Calibri" panose="020F0502020204030204" pitchFamily="34" charset="0"/>
                <a:cs typeface="Calibri" panose="020F0502020204030204" pitchFamily="34" charset="0"/>
              </a:rPr>
              <a:t> </a:t>
            </a:r>
            <a:r>
              <a:rPr lang="fr-CH" dirty="0" err="1">
                <a:latin typeface="Calibri" panose="020F0502020204030204" pitchFamily="34" charset="0"/>
                <a:cs typeface="Calibri" panose="020F0502020204030204" pitchFamily="34" charset="0"/>
              </a:rPr>
              <a:t>nearly</a:t>
            </a:r>
            <a:r>
              <a:rPr lang="fr-CH" dirty="0">
                <a:latin typeface="Calibri" panose="020F0502020204030204" pitchFamily="34" charset="0"/>
                <a:cs typeface="Calibri" panose="020F0502020204030204" pitchFamily="34" charset="0"/>
              </a:rPr>
              <a:t> all aspects of the post-</a:t>
            </a:r>
            <a:r>
              <a:rPr lang="fr-CH" dirty="0" err="1">
                <a:latin typeface="Calibri" panose="020F0502020204030204" pitchFamily="34" charset="0"/>
                <a:cs typeface="Calibri" panose="020F0502020204030204" pitchFamily="34" charset="0"/>
              </a:rPr>
              <a:t>accelerator</a:t>
            </a:r>
            <a:endParaRPr lang="fr-CH" dirty="0">
              <a:latin typeface="Calibri" panose="020F0502020204030204" pitchFamily="34" charset="0"/>
              <a:cs typeface="Calibri" panose="020F0502020204030204" pitchFamily="34" charset="0"/>
            </a:endParaRPr>
          </a:p>
          <a:p>
            <a:pPr marL="742950" lvl="1" indent="-285750">
              <a:buFont typeface="Arial" panose="020B0604020202020204" pitchFamily="34" charset="0"/>
              <a:buChar char="•"/>
              <a:defRPr/>
            </a:pPr>
            <a:r>
              <a:rPr lang="en-FR" dirty="0">
                <a:effectLst/>
                <a:latin typeface="Calibri" panose="020F0502020204030204" pitchFamily="34" charset="0"/>
                <a:ea typeface="Times New Roman" panose="02020603050405020304" pitchFamily="18" charset="0"/>
                <a:cs typeface="Calibri" panose="020F0502020204030204" pitchFamily="34" charset="0"/>
              </a:rPr>
              <a:t>REX low energy</a:t>
            </a:r>
          </a:p>
          <a:p>
            <a:pPr marL="742950" lvl="1" indent="-285750">
              <a:buFont typeface="Arial" panose="020B0604020202020204" pitchFamily="34" charset="0"/>
              <a:buChar char="•"/>
              <a:defRPr/>
            </a:pPr>
            <a:r>
              <a:rPr lang="en-FR" dirty="0">
                <a:effectLst/>
                <a:latin typeface="Calibri" panose="020F0502020204030204" pitchFamily="34" charset="0"/>
                <a:ea typeface="Times New Roman" panose="02020603050405020304" pitchFamily="18" charset="0"/>
                <a:cs typeface="Calibri" panose="020F0502020204030204" pitchFamily="34" charset="0"/>
              </a:rPr>
              <a:t>REX NC linac</a:t>
            </a:r>
          </a:p>
          <a:p>
            <a:pPr marL="742950" lvl="1" indent="-285750">
              <a:buFont typeface="Arial" panose="020B0604020202020204" pitchFamily="34" charset="0"/>
              <a:buChar char="•"/>
              <a:defRPr/>
            </a:pPr>
            <a:r>
              <a:rPr lang="en-US" dirty="0">
                <a:effectLst/>
                <a:latin typeface="Calibri" panose="020F0502020204030204" pitchFamily="34" charset="0"/>
                <a:ea typeface="Times New Roman" panose="02020603050405020304" pitchFamily="18" charset="0"/>
                <a:cs typeface="Calibri" panose="020F0502020204030204" pitchFamily="34" charset="0"/>
              </a:rPr>
              <a:t>HIE </a:t>
            </a:r>
            <a:r>
              <a:rPr lang="en-FR" dirty="0">
                <a:effectLst/>
                <a:latin typeface="Calibri" panose="020F0502020204030204" pitchFamily="34" charset="0"/>
                <a:ea typeface="Times New Roman" panose="02020603050405020304" pitchFamily="18" charset="0"/>
                <a:cs typeface="Calibri" panose="020F0502020204030204" pitchFamily="34" charset="0"/>
              </a:rPr>
              <a:t>SC Linac</a:t>
            </a:r>
          </a:p>
          <a:p>
            <a:pPr marL="1200150" lvl="2" indent="-285750">
              <a:buFont typeface="Arial" panose="020B0604020202020204" pitchFamily="34" charset="0"/>
              <a:buChar char="•"/>
              <a:defRPr/>
            </a:pPr>
            <a:r>
              <a:rPr lang="en-FR" dirty="0">
                <a:latin typeface="Calibri" panose="020F0502020204030204" pitchFamily="34" charset="0"/>
                <a:ea typeface="Times New Roman" panose="02020603050405020304" pitchFamily="18" charset="0"/>
                <a:cs typeface="Calibri" panose="020F0502020204030204" pitchFamily="34" charset="0"/>
              </a:rPr>
              <a:t>Problams with CM1 (cavity 2 and 5)</a:t>
            </a:r>
            <a:endParaRPr lang="en-FR" dirty="0">
              <a:effectLst/>
              <a:latin typeface="Calibri" panose="020F0502020204030204" pitchFamily="34" charset="0"/>
              <a:ea typeface="Times New Roman" panose="02020603050405020304" pitchFamily="18" charset="0"/>
              <a:cs typeface="Calibri" panose="020F0502020204030204" pitchFamily="34" charset="0"/>
            </a:endParaRPr>
          </a:p>
          <a:p>
            <a:pPr marL="742950" lvl="1" indent="-285750">
              <a:buFont typeface="Arial" panose="020B0604020202020204" pitchFamily="34" charset="0"/>
              <a:buChar char="•"/>
              <a:defRPr/>
            </a:pPr>
            <a:r>
              <a:rPr lang="en-FR" dirty="0">
                <a:effectLst/>
                <a:latin typeface="Calibri" panose="020F0502020204030204" pitchFamily="34" charset="0"/>
                <a:ea typeface="Times New Roman" panose="02020603050405020304" pitchFamily="18" charset="0"/>
                <a:cs typeface="Calibri" panose="020F0502020204030204" pitchFamily="34" charset="0"/>
              </a:rPr>
              <a:t>Cryo </a:t>
            </a:r>
          </a:p>
          <a:p>
            <a:pPr marL="285750" indent="-285750">
              <a:buFont typeface="Arial" panose="020B0604020202020204" pitchFamily="34" charset="0"/>
              <a:buChar char="•"/>
              <a:defRPr/>
            </a:pPr>
            <a:r>
              <a:rPr lang="en-FR" dirty="0">
                <a:latin typeface="Calibri" panose="020F0502020204030204" pitchFamily="34" charset="0"/>
                <a:cs typeface="Calibri" panose="020F0502020204030204" pitchFamily="34" charset="0"/>
              </a:rPr>
              <a:t>Close to zero commissioning time </a:t>
            </a:r>
            <a:r>
              <a:rPr lang="en-FR" dirty="0">
                <a:latin typeface="Calibri" panose="020F0502020204030204" pitchFamily="34" charset="0"/>
                <a:cs typeface="Calibri" panose="020F0502020204030204" pitchFamily="34" charset="0"/>
                <a:sym typeface="Wingdings" pitchFamily="2" charset="2"/>
              </a:rPr>
              <a:t> no reference files  part of setting up machine</a:t>
            </a:r>
          </a:p>
          <a:p>
            <a:pPr marL="285750" indent="-285750">
              <a:buFont typeface="Arial" panose="020B0604020202020204" pitchFamily="34" charset="0"/>
              <a:buChar char="•"/>
              <a:defRPr/>
            </a:pPr>
            <a:r>
              <a:rPr lang="en-FR" b="1" dirty="0">
                <a:latin typeface="Calibri" panose="020F0502020204030204" pitchFamily="34" charset="0"/>
                <a:cs typeface="Calibri" panose="020F0502020204030204" pitchFamily="34" charset="0"/>
                <a:sym typeface="Wingdings" pitchFamily="2" charset="2"/>
              </a:rPr>
              <a:t>Planned experiments could be maintained</a:t>
            </a:r>
          </a:p>
          <a:p>
            <a:pPr marL="285750" indent="-285750">
              <a:buFont typeface="System Font Regular"/>
              <a:buChar char="-"/>
              <a:defRPr/>
            </a:pPr>
            <a:endParaRPr lang="en-FR" dirty="0">
              <a:latin typeface="Calibri" panose="020F0502020204030204" pitchFamily="34" charset="0"/>
              <a:cs typeface="Calibri" panose="020F0502020204030204" pitchFamily="34" charset="0"/>
              <a:sym typeface="Wingdings" pitchFamily="2" charset="2"/>
            </a:endParaRPr>
          </a:p>
          <a:p>
            <a:pPr marL="285750" indent="-285750">
              <a:buFont typeface="Arial" panose="020B0604020202020204" pitchFamily="34" charset="0"/>
              <a:buChar char="•"/>
              <a:defRPr/>
            </a:pPr>
            <a:r>
              <a:rPr lang="en-FR" dirty="0">
                <a:latin typeface="Calibri" panose="020F0502020204030204" pitchFamily="34" charset="0"/>
                <a:cs typeface="Calibri" panose="020F0502020204030204" pitchFamily="34" charset="0"/>
                <a:sym typeface="Wingdings" pitchFamily="2" charset="2"/>
              </a:rPr>
              <a:t>Machine development</a:t>
            </a:r>
          </a:p>
          <a:p>
            <a:pPr marL="742950" lvl="1" indent="-285750">
              <a:buFont typeface="Arial" panose="020B0604020202020204" pitchFamily="34" charset="0"/>
              <a:buChar char="•"/>
              <a:defRPr/>
            </a:pPr>
            <a:r>
              <a:rPr lang="en-FR" dirty="0">
                <a:latin typeface="Calibri" panose="020F0502020204030204" pitchFamily="34" charset="0"/>
                <a:cs typeface="Calibri" panose="020F0502020204030204" pitchFamily="34" charset="0"/>
                <a:sym typeface="Wingdings" pitchFamily="2" charset="2"/>
              </a:rPr>
              <a:t>Investigation of using ISCOOL instead of REXTRAP in case of failure  seems promising</a:t>
            </a:r>
          </a:p>
          <a:p>
            <a:pPr marL="742950" lvl="1" indent="-285750">
              <a:buFont typeface="Arial" panose="020B0604020202020204" pitchFamily="34" charset="0"/>
              <a:buChar char="•"/>
              <a:defRPr/>
            </a:pPr>
            <a:r>
              <a:rPr kumimoji="0" lang="en-GB" b="0" i="0" u="none" strike="noStrike" kern="1200" cap="none" spc="0" normalizeH="0" baseline="0" noProof="0" dirty="0">
                <a:ln>
                  <a:noFill/>
                </a:ln>
                <a:solidFill>
                  <a:srgbClr val="0055A0"/>
                </a:solidFill>
                <a:effectLst/>
                <a:uLnTx/>
                <a:uFillTx/>
                <a:latin typeface="Calibri" panose="020F0502020204030204" pitchFamily="34" charset="0"/>
                <a:cs typeface="Calibri" panose="020F0502020204030204" pitchFamily="34" charset="0"/>
              </a:rPr>
              <a:t>New methods of rephasing the HIE LINAC in case of a failing or running at reduced gradient SRF cavity</a:t>
            </a:r>
            <a:r>
              <a:rPr kumimoji="0" lang="en-FR" b="0" i="0" u="none" strike="noStrike" kern="1200" cap="none" spc="0" normalizeH="0" baseline="0" noProof="0" dirty="0">
                <a:ln>
                  <a:noFill/>
                </a:ln>
                <a:solidFill>
                  <a:srgbClr val="0055A0"/>
                </a:solidFill>
                <a:effectLst/>
                <a:uLnTx/>
                <a:uFillTx/>
                <a:latin typeface="Calibri" panose="020F0502020204030204" pitchFamily="34" charset="0"/>
                <a:cs typeface="Calibri" panose="020F0502020204030204" pitchFamily="34" charset="0"/>
                <a:sym typeface="Wingdings" pitchFamily="2" charset="2"/>
              </a:rPr>
              <a:t>  reduce necessary rephasing time in case of issues (days  hours)</a:t>
            </a:r>
          </a:p>
          <a:p>
            <a:pPr marL="742950" lvl="1" indent="-285750">
              <a:buFont typeface="Arial" panose="020B0604020202020204" pitchFamily="34" charset="0"/>
              <a:buChar char="•"/>
              <a:defRPr/>
            </a:pPr>
            <a:r>
              <a:rPr lang="en-FR" dirty="0">
                <a:solidFill>
                  <a:srgbClr val="0055A0"/>
                </a:solidFill>
                <a:latin typeface="Calibri" panose="020F0502020204030204" pitchFamily="34" charset="0"/>
                <a:cs typeface="Calibri" panose="020F0502020204030204" pitchFamily="34" charset="0"/>
                <a:sym typeface="Wingdings" pitchFamily="2" charset="2"/>
              </a:rPr>
              <a:t>Test to see if it is possible to run without CM1 </a:t>
            </a:r>
            <a:endParaRPr lang="en-FR" dirty="0">
              <a:latin typeface="Calibri" panose="020F0502020204030204" pitchFamily="34" charset="0"/>
              <a:cs typeface="Calibri" panose="020F0502020204030204" pitchFamily="34" charset="0"/>
              <a:sym typeface="Wingdings" pitchFamily="2" charset="2"/>
            </a:endParaRPr>
          </a:p>
          <a:p>
            <a:pPr marL="742950" lvl="1" indent="-285750">
              <a:buFont typeface="System Font Regular"/>
              <a:buChar char="-"/>
              <a:defRPr/>
            </a:pPr>
            <a:endParaRPr lang="en-FR" dirty="0">
              <a:latin typeface="Calibri" panose="020F0502020204030204" pitchFamily="34" charset="0"/>
              <a:cs typeface="Calibri" panose="020F0502020204030204" pitchFamily="34" charset="0"/>
              <a:sym typeface="Wingdings" pitchFamily="2" charset="2"/>
            </a:endParaRPr>
          </a:p>
          <a:p>
            <a:pPr marL="285750" indent="-285750">
              <a:buFont typeface="System Font Regular"/>
              <a:buChar char="-"/>
              <a:defRPr/>
            </a:pPr>
            <a:endParaRPr lang="en-FR" dirty="0">
              <a:latin typeface="Times New Roman" panose="02020603050405020304" pitchFamily="18" charset="0"/>
            </a:endParaRPr>
          </a:p>
          <a:p>
            <a:pPr marL="742950" lvl="1" indent="-285750">
              <a:buFont typeface="System Font Regular"/>
              <a:buChar char="-"/>
              <a:defRPr/>
            </a:pPr>
            <a:endParaRPr lang="fr-CH" sz="1600" dirty="0"/>
          </a:p>
          <a:p>
            <a:pPr marL="285750" marR="0" lvl="0" indent="-285750" algn="l" defTabSz="914400" rtl="0" eaLnBrk="1" fontAlgn="auto" latinLnBrk="0" hangingPunct="1">
              <a:lnSpc>
                <a:spcPct val="100000"/>
              </a:lnSpc>
              <a:spcBef>
                <a:spcPts val="0"/>
              </a:spcBef>
              <a:spcAft>
                <a:spcPts val="0"/>
              </a:spcAft>
              <a:buClrTx/>
              <a:buSzTx/>
              <a:buFont typeface="System Font Regular"/>
              <a:buChar char="-"/>
              <a:tabLst/>
              <a:defRPr/>
            </a:pPr>
            <a:endParaRPr lang="fr-CH" sz="1600" dirty="0"/>
          </a:p>
          <a:p>
            <a:pPr marR="0" lvl="0" algn="l" defTabSz="914400" rtl="0" eaLnBrk="1" fontAlgn="auto" latinLnBrk="0" hangingPunct="1">
              <a:lnSpc>
                <a:spcPct val="100000"/>
              </a:lnSpc>
              <a:spcBef>
                <a:spcPts val="0"/>
              </a:spcBef>
              <a:spcAft>
                <a:spcPts val="0"/>
              </a:spcAft>
              <a:buClrTx/>
              <a:buSzTx/>
              <a:tabLst/>
              <a:defRPr/>
            </a:pPr>
            <a:endParaRPr lang="fr-CH" sz="1600" dirty="0"/>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fr-CH" sz="1600" b="0" i="0" u="none" strike="noStrike" kern="1200" cap="none" spc="0" normalizeH="0" baseline="0" noProof="0" dirty="0">
              <a:ln>
                <a:noFill/>
              </a:ln>
              <a:solidFill>
                <a:srgbClr val="0055A0"/>
              </a:solidFill>
              <a:effectLst/>
              <a:uLnTx/>
              <a:uFillTx/>
              <a:latin typeface="Arial"/>
              <a:ea typeface="+mn-ea"/>
              <a:cs typeface="+mn-cs"/>
            </a:endParaRPr>
          </a:p>
        </p:txBody>
      </p:sp>
      <p:grpSp>
        <p:nvGrpSpPr>
          <p:cNvPr id="12" name="Group 11">
            <a:extLst>
              <a:ext uri="{FF2B5EF4-FFF2-40B4-BE49-F238E27FC236}">
                <a16:creationId xmlns:a16="http://schemas.microsoft.com/office/drawing/2014/main" id="{89EF7968-99F8-0FB1-F71C-ADB430457C61}"/>
              </a:ext>
            </a:extLst>
          </p:cNvPr>
          <p:cNvGrpSpPr/>
          <p:nvPr/>
        </p:nvGrpSpPr>
        <p:grpSpPr>
          <a:xfrm>
            <a:off x="9164096" y="268611"/>
            <a:ext cx="2864768" cy="1973675"/>
            <a:chOff x="6748823" y="3608968"/>
            <a:chExt cx="3246199" cy="2161276"/>
          </a:xfrm>
        </p:grpSpPr>
        <p:pic>
          <p:nvPicPr>
            <p:cNvPr id="13" name="Picture 12" descr="A picture containing person, technician, helmet, engineering&#10;&#10;Description automatically generated">
              <a:extLst>
                <a:ext uri="{FF2B5EF4-FFF2-40B4-BE49-F238E27FC236}">
                  <a16:creationId xmlns:a16="http://schemas.microsoft.com/office/drawing/2014/main" id="{F82B4158-915E-AF88-A074-30B6A39E5B40}"/>
                </a:ext>
              </a:extLst>
            </p:cNvPr>
            <p:cNvPicPr>
              <a:picLocks noChangeAspect="1"/>
            </p:cNvPicPr>
            <p:nvPr/>
          </p:nvPicPr>
          <p:blipFill>
            <a:blip r:embed="rId4"/>
            <a:stretch>
              <a:fillRect/>
            </a:stretch>
          </p:blipFill>
          <p:spPr>
            <a:xfrm>
              <a:off x="6748824" y="3608968"/>
              <a:ext cx="3203946" cy="2120598"/>
            </a:xfrm>
            <a:prstGeom prst="rect">
              <a:avLst/>
            </a:prstGeom>
          </p:spPr>
        </p:pic>
        <p:sp>
          <p:nvSpPr>
            <p:cNvPr id="14" name="TextBox 13">
              <a:extLst>
                <a:ext uri="{FF2B5EF4-FFF2-40B4-BE49-F238E27FC236}">
                  <a16:creationId xmlns:a16="http://schemas.microsoft.com/office/drawing/2014/main" id="{749C9A45-9016-3F34-27A3-DCA94C6C7BA2}"/>
                </a:ext>
              </a:extLst>
            </p:cNvPr>
            <p:cNvSpPr txBox="1"/>
            <p:nvPr/>
          </p:nvSpPr>
          <p:spPr>
            <a:xfrm>
              <a:off x="6748823" y="5466916"/>
              <a:ext cx="3246199" cy="303328"/>
            </a:xfrm>
            <a:prstGeom prst="rect">
              <a:avLst/>
            </a:prstGeom>
            <a:solidFill>
              <a:schemeClr val="bg1"/>
            </a:solidFill>
            <a:ln>
              <a:solidFill>
                <a:schemeClr val="bg1">
                  <a:lumMod val="85000"/>
                </a:schemeClr>
              </a:solidFill>
            </a:ln>
          </p:spPr>
          <p:txBody>
            <a:bodyPr wrap="square" rtlCol="0">
              <a:spAutoFit/>
            </a:bodyPr>
            <a:lstStyle/>
            <a:p>
              <a:r>
                <a:rPr lang="en-GB" sz="1200" dirty="0"/>
                <a:t>9GAP vacuum leak: tightening the bolts</a:t>
              </a:r>
            </a:p>
          </p:txBody>
        </p:sp>
      </p:grpSp>
      <p:sp>
        <p:nvSpPr>
          <p:cNvPr id="16" name="TextBox 15">
            <a:extLst>
              <a:ext uri="{FF2B5EF4-FFF2-40B4-BE49-F238E27FC236}">
                <a16:creationId xmlns:a16="http://schemas.microsoft.com/office/drawing/2014/main" id="{F02D2F99-4510-E1B2-9B04-B8EA539F1F18}"/>
              </a:ext>
            </a:extLst>
          </p:cNvPr>
          <p:cNvSpPr txBox="1"/>
          <p:nvPr/>
        </p:nvSpPr>
        <p:spPr>
          <a:xfrm>
            <a:off x="10341383" y="2501641"/>
            <a:ext cx="1813467" cy="738664"/>
          </a:xfrm>
          <a:prstGeom prst="rect">
            <a:avLst/>
          </a:prstGeom>
          <a:solidFill>
            <a:schemeClr val="bg1"/>
          </a:solidFill>
          <a:ln>
            <a:solidFill>
              <a:schemeClr val="bg2">
                <a:lumMod val="90000"/>
              </a:schemeClr>
            </a:solidFill>
          </a:ln>
        </p:spPr>
        <p:txBody>
          <a:bodyPr wrap="square" rtlCol="0">
            <a:spAutoFit/>
          </a:bodyPr>
          <a:lstStyle/>
          <a:p>
            <a:r>
              <a:rPr lang="en-US" sz="1400" dirty="0">
                <a:solidFill>
                  <a:srgbClr val="0055A0"/>
                </a:solidFill>
              </a:rPr>
              <a:t>Cav 5 out of order:</a:t>
            </a:r>
          </a:p>
          <a:p>
            <a:r>
              <a:rPr lang="en-US" sz="1400" dirty="0">
                <a:solidFill>
                  <a:srgbClr val="0055A0"/>
                </a:solidFill>
              </a:rPr>
              <a:t>Lower E versus A/q curve</a:t>
            </a:r>
            <a:endParaRPr lang="en-GB" sz="1400" dirty="0">
              <a:solidFill>
                <a:srgbClr val="0055A0"/>
              </a:solidFill>
            </a:endParaRPr>
          </a:p>
        </p:txBody>
      </p:sp>
      <p:cxnSp>
        <p:nvCxnSpPr>
          <p:cNvPr id="18" name="Straight Arrow Connector 17">
            <a:extLst>
              <a:ext uri="{FF2B5EF4-FFF2-40B4-BE49-F238E27FC236}">
                <a16:creationId xmlns:a16="http://schemas.microsoft.com/office/drawing/2014/main" id="{85273849-1A18-2751-08D8-D9979AFB542E}"/>
              </a:ext>
            </a:extLst>
          </p:cNvPr>
          <p:cNvCxnSpPr/>
          <p:nvPr/>
        </p:nvCxnSpPr>
        <p:spPr>
          <a:xfrm>
            <a:off x="11781731" y="4025688"/>
            <a:ext cx="0" cy="41467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03994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01070-9306-474D-6E6B-B64E57ED5E25}"/>
              </a:ext>
            </a:extLst>
          </p:cNvPr>
          <p:cNvSpPr>
            <a:spLocks noGrp="1"/>
          </p:cNvSpPr>
          <p:nvPr>
            <p:ph type="ctrTitle"/>
          </p:nvPr>
        </p:nvSpPr>
        <p:spPr>
          <a:xfrm>
            <a:off x="2825261" y="320998"/>
            <a:ext cx="9144000" cy="1646572"/>
          </a:xfrm>
        </p:spPr>
        <p:txBody>
          <a:bodyPr>
            <a:normAutofit fontScale="90000"/>
          </a:bodyPr>
          <a:lstStyle/>
          <a:p>
            <a:pPr algn="r"/>
            <a:r>
              <a:rPr lang="en-GB" dirty="0">
                <a:solidFill>
                  <a:srgbClr val="FFFFFF"/>
                </a:solidFill>
              </a:rPr>
              <a:t>98th ISOLDE Collaboration Committee meeting</a:t>
            </a:r>
            <a:r>
              <a:rPr lang="en-FR" dirty="0">
                <a:solidFill>
                  <a:srgbClr val="FFFFFF"/>
                </a:solidFill>
              </a:rPr>
              <a:t> - </a:t>
            </a:r>
          </a:p>
        </p:txBody>
      </p:sp>
      <p:sp>
        <p:nvSpPr>
          <p:cNvPr id="7" name="Subtitle 6">
            <a:extLst>
              <a:ext uri="{FF2B5EF4-FFF2-40B4-BE49-F238E27FC236}">
                <a16:creationId xmlns:a16="http://schemas.microsoft.com/office/drawing/2014/main" id="{75108210-C2A9-7F55-7308-3313F875FA29}"/>
              </a:ext>
            </a:extLst>
          </p:cNvPr>
          <p:cNvSpPr>
            <a:spLocks noGrp="1"/>
          </p:cNvSpPr>
          <p:nvPr>
            <p:ph type="subTitle" idx="1"/>
          </p:nvPr>
        </p:nvSpPr>
        <p:spPr/>
        <p:txBody>
          <a:bodyPr/>
          <a:lstStyle/>
          <a:p>
            <a:r>
              <a:rPr lang="en-FR" dirty="0"/>
              <a:t>Additional slides</a:t>
            </a:r>
          </a:p>
        </p:txBody>
      </p:sp>
    </p:spTree>
    <p:extLst>
      <p:ext uri="{BB962C8B-B14F-4D97-AF65-F5344CB8AC3E}">
        <p14:creationId xmlns:p14="http://schemas.microsoft.com/office/powerpoint/2010/main" val="18247485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6435B-0ED9-1D96-84B3-EF79F1FDA5A0}"/>
              </a:ext>
            </a:extLst>
          </p:cNvPr>
          <p:cNvSpPr>
            <a:spLocks noGrp="1"/>
          </p:cNvSpPr>
          <p:nvPr>
            <p:ph type="title"/>
          </p:nvPr>
        </p:nvSpPr>
        <p:spPr/>
        <p:txBody>
          <a:bodyPr/>
          <a:lstStyle/>
          <a:p>
            <a:r>
              <a:rPr lang="en-US" dirty="0"/>
              <a:t>YETS activities</a:t>
            </a:r>
            <a:endParaRPr lang="en-GB" dirty="0"/>
          </a:p>
        </p:txBody>
      </p:sp>
      <p:sp>
        <p:nvSpPr>
          <p:cNvPr id="7" name="TextBox 6">
            <a:extLst>
              <a:ext uri="{FF2B5EF4-FFF2-40B4-BE49-F238E27FC236}">
                <a16:creationId xmlns:a16="http://schemas.microsoft.com/office/drawing/2014/main" id="{C20CE87F-1BA7-C020-FC48-A2841507A71B}"/>
              </a:ext>
            </a:extLst>
          </p:cNvPr>
          <p:cNvSpPr txBox="1"/>
          <p:nvPr/>
        </p:nvSpPr>
        <p:spPr>
          <a:xfrm>
            <a:off x="211761" y="1563408"/>
            <a:ext cx="6038314" cy="4832092"/>
          </a:xfrm>
          <a:prstGeom prst="rect">
            <a:avLst/>
          </a:prstGeom>
          <a:noFill/>
        </p:spPr>
        <p:txBody>
          <a:bodyPr wrap="square" rtlCol="0">
            <a:spAutoFit/>
          </a:bodyPr>
          <a:lstStyle/>
          <a:p>
            <a:r>
              <a:rPr lang="en-US" sz="1600" b="1" dirty="0">
                <a:latin typeface="Arial" panose="020B0604020202020204" pitchFamily="34" charset="0"/>
                <a:cs typeface="Arial" panose="020B0604020202020204" pitchFamily="34" charset="0"/>
              </a:rPr>
              <a:t>ISOLDE primary areas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Targets removal from the target area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Yearly maintenance of the two Frontends and handling systems </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Consolidation of systems for targets coupling and un-coupling (several issues this year)</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Replacement of </a:t>
            </a:r>
            <a:r>
              <a:rPr lang="en-GB" sz="1600" dirty="0">
                <a:latin typeface="Arial" panose="020B0604020202020204" pitchFamily="34" charset="0"/>
                <a:cs typeface="Arial" panose="020B0604020202020204" pitchFamily="34" charset="0"/>
              </a:rPr>
              <a:t>HRSFC0600</a:t>
            </a:r>
            <a:r>
              <a:rPr lang="en-US" sz="1600" dirty="0">
                <a:latin typeface="Arial" panose="020B0604020202020204" pitchFamily="34" charset="0"/>
                <a:cs typeface="Arial" panose="020B0604020202020204" pitchFamily="34" charset="0"/>
              </a:rPr>
              <a:t> Faraday Cup Scanner (mostly unused in ‘23 due to vacuum leak)</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Exchange of beam dumps thermo-couples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Replacement of the two 30 years old SEMGRIDs in the proton beam lines (just before the targets)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BTY line survey (alignment checks) between the PS Booster side and ISOLDE target area.</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Installation of fire detection in the GPS and HRS separator zones (interfaced to fire doors).</a:t>
            </a:r>
          </a:p>
          <a:p>
            <a:pPr marL="285750" indent="-285750">
              <a:buFont typeface="Arial" panose="020B0604020202020204" pitchFamily="34" charset="0"/>
              <a:buChar char="•"/>
            </a:pPr>
            <a:r>
              <a:rPr lang="en-US" sz="1600" dirty="0">
                <a:latin typeface="Arial" panose="020B0604020202020204" pitchFamily="34" charset="0"/>
                <a:cs typeface="Arial" panose="020B0604020202020204" pitchFamily="34" charset="0"/>
              </a:rPr>
              <a:t>Installation of fan coil units to regulate the temperature in the HRS separator area (above 40 degree due to equipment thermal load and absence of fresh air supply). </a:t>
            </a:r>
          </a:p>
          <a:p>
            <a:endParaRPr lang="en-GB" sz="2000" dirty="0"/>
          </a:p>
        </p:txBody>
      </p:sp>
      <p:pic>
        <p:nvPicPr>
          <p:cNvPr id="3" name="Picture 2">
            <a:extLst>
              <a:ext uri="{FF2B5EF4-FFF2-40B4-BE49-F238E27FC236}">
                <a16:creationId xmlns:a16="http://schemas.microsoft.com/office/drawing/2014/main" id="{A6F44333-8354-92C8-588A-AA79B9CEB6C1}"/>
              </a:ext>
            </a:extLst>
          </p:cNvPr>
          <p:cNvPicPr>
            <a:picLocks noChangeAspect="1"/>
          </p:cNvPicPr>
          <p:nvPr/>
        </p:nvPicPr>
        <p:blipFill>
          <a:blip r:embed="rId2"/>
          <a:stretch>
            <a:fillRect/>
          </a:stretch>
        </p:blipFill>
        <p:spPr>
          <a:xfrm>
            <a:off x="6449128" y="2212226"/>
            <a:ext cx="5531111" cy="3661735"/>
          </a:xfrm>
          <a:prstGeom prst="rect">
            <a:avLst/>
          </a:prstGeom>
        </p:spPr>
      </p:pic>
      <p:sp>
        <p:nvSpPr>
          <p:cNvPr id="5" name="TextBox 4">
            <a:extLst>
              <a:ext uri="{FF2B5EF4-FFF2-40B4-BE49-F238E27FC236}">
                <a16:creationId xmlns:a16="http://schemas.microsoft.com/office/drawing/2014/main" id="{9FD13CEC-135E-1B24-E09C-BAC7A0A995A5}"/>
              </a:ext>
            </a:extLst>
          </p:cNvPr>
          <p:cNvSpPr txBox="1"/>
          <p:nvPr/>
        </p:nvSpPr>
        <p:spPr>
          <a:xfrm>
            <a:off x="6449128" y="1582125"/>
            <a:ext cx="6099348" cy="369332"/>
          </a:xfrm>
          <a:prstGeom prst="rect">
            <a:avLst/>
          </a:prstGeom>
          <a:noFill/>
        </p:spPr>
        <p:txBody>
          <a:bodyPr wrap="square">
            <a:spAutoFit/>
          </a:bodyPr>
          <a:lstStyle/>
          <a:p>
            <a:r>
              <a:rPr lang="en-US" sz="1800" b="1" dirty="0">
                <a:latin typeface="Arial" panose="020B0604020202020204" pitchFamily="34" charset="0"/>
                <a:cs typeface="Arial" panose="020B0604020202020204" pitchFamily="34" charset="0"/>
              </a:rPr>
              <a:t>HIE-ISOLDE</a:t>
            </a:r>
          </a:p>
        </p:txBody>
      </p:sp>
    </p:spTree>
    <p:extLst>
      <p:ext uri="{BB962C8B-B14F-4D97-AF65-F5344CB8AC3E}">
        <p14:creationId xmlns:p14="http://schemas.microsoft.com/office/powerpoint/2010/main" val="24566997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0E5DCC-BDE0-2FE2-046E-078B31F5F83A}"/>
              </a:ext>
            </a:extLst>
          </p:cNvPr>
          <p:cNvSpPr>
            <a:spLocks noGrp="1"/>
          </p:cNvSpPr>
          <p:nvPr>
            <p:ph type="title"/>
          </p:nvPr>
        </p:nvSpPr>
        <p:spPr>
          <a:xfrm>
            <a:off x="838200" y="66545"/>
            <a:ext cx="10515600" cy="1325563"/>
          </a:xfrm>
        </p:spPr>
        <p:txBody>
          <a:bodyPr/>
          <a:lstStyle/>
          <a:p>
            <a:r>
              <a:rPr lang="en-US" dirty="0"/>
              <a:t>Preparatory work for Building 197 extension</a:t>
            </a:r>
            <a:endParaRPr lang="en-GB" dirty="0"/>
          </a:p>
        </p:txBody>
      </p:sp>
      <p:sp>
        <p:nvSpPr>
          <p:cNvPr id="7" name="TextBox 6">
            <a:extLst>
              <a:ext uri="{FF2B5EF4-FFF2-40B4-BE49-F238E27FC236}">
                <a16:creationId xmlns:a16="http://schemas.microsoft.com/office/drawing/2014/main" id="{3B662A68-9F85-6C69-0E02-AE774F2F47A3}"/>
              </a:ext>
            </a:extLst>
          </p:cNvPr>
          <p:cNvSpPr txBox="1"/>
          <p:nvPr/>
        </p:nvSpPr>
        <p:spPr>
          <a:xfrm>
            <a:off x="151327" y="1385009"/>
            <a:ext cx="11917175"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t>Building 197 extension required close to the existing ventilation technical room </a:t>
            </a:r>
            <a:r>
              <a:rPr lang="en-CH" sz="2000" dirty="0"/>
              <a:t>(B.170 – 3-402)</a:t>
            </a:r>
            <a:r>
              <a:rPr lang="en-US" sz="2000" dirty="0"/>
              <a:t> to modernize (safety) and upgrade the primary areas ventilation (fire dampers, charcoal filters…)</a:t>
            </a:r>
          </a:p>
          <a:p>
            <a:pPr marL="285750" indent="-285750">
              <a:buFont typeface="Arial" panose="020B0604020202020204" pitchFamily="34" charset="0"/>
              <a:buChar char="•"/>
            </a:pPr>
            <a:r>
              <a:rPr lang="en-US" sz="2000" dirty="0"/>
              <a:t>Work started on the 30/10 (just after the proton beam stop) and services running along the Building 197 will be relocated during the YETS to allow the building construction to start in 2024 in parallel to operation</a:t>
            </a:r>
          </a:p>
          <a:p>
            <a:endParaRPr lang="en-GB" sz="2000" dirty="0"/>
          </a:p>
        </p:txBody>
      </p:sp>
      <p:grpSp>
        <p:nvGrpSpPr>
          <p:cNvPr id="14" name="Group 13">
            <a:extLst>
              <a:ext uri="{FF2B5EF4-FFF2-40B4-BE49-F238E27FC236}">
                <a16:creationId xmlns:a16="http://schemas.microsoft.com/office/drawing/2014/main" id="{3F851E2F-8C60-54B2-57C9-C7B9BBD55648}"/>
              </a:ext>
            </a:extLst>
          </p:cNvPr>
          <p:cNvGrpSpPr/>
          <p:nvPr/>
        </p:nvGrpSpPr>
        <p:grpSpPr>
          <a:xfrm>
            <a:off x="506053" y="3429000"/>
            <a:ext cx="4444229" cy="3100672"/>
            <a:chOff x="230156" y="3690783"/>
            <a:chExt cx="4444229" cy="3100672"/>
          </a:xfrm>
        </p:grpSpPr>
        <p:pic>
          <p:nvPicPr>
            <p:cNvPr id="6" name="Picture 5" descr="Diagram, engineering drawing&#10;&#10;Description automatically generated">
              <a:extLst>
                <a:ext uri="{FF2B5EF4-FFF2-40B4-BE49-F238E27FC236}">
                  <a16:creationId xmlns:a16="http://schemas.microsoft.com/office/drawing/2014/main" id="{A9A5F8E6-9FC9-DD34-380F-0B0146BFCC33}"/>
                </a:ext>
              </a:extLst>
            </p:cNvPr>
            <p:cNvPicPr>
              <a:picLocks noChangeAspect="1"/>
            </p:cNvPicPr>
            <p:nvPr/>
          </p:nvPicPr>
          <p:blipFill rotWithShape="1">
            <a:blip r:embed="rId2">
              <a:extLst>
                <a:ext uri="{28A0092B-C50C-407E-A947-70E740481C1C}">
                  <a14:useLocalDpi xmlns:a14="http://schemas.microsoft.com/office/drawing/2010/main" val="0"/>
                </a:ext>
              </a:extLst>
            </a:blip>
            <a:srcRect t="23474"/>
            <a:stretch/>
          </p:blipFill>
          <p:spPr>
            <a:xfrm>
              <a:off x="230156" y="3767119"/>
              <a:ext cx="4444229" cy="3024336"/>
            </a:xfrm>
            <a:prstGeom prst="rect">
              <a:avLst/>
            </a:prstGeom>
          </p:spPr>
        </p:pic>
        <p:sp>
          <p:nvSpPr>
            <p:cNvPr id="8" name="Oval 7">
              <a:extLst>
                <a:ext uri="{FF2B5EF4-FFF2-40B4-BE49-F238E27FC236}">
                  <a16:creationId xmlns:a16="http://schemas.microsoft.com/office/drawing/2014/main" id="{9215344B-A4A1-8547-149F-552D9302F653}"/>
                </a:ext>
              </a:extLst>
            </p:cNvPr>
            <p:cNvSpPr/>
            <p:nvPr/>
          </p:nvSpPr>
          <p:spPr>
            <a:xfrm>
              <a:off x="3398813" y="3922828"/>
              <a:ext cx="1161598" cy="823722"/>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0" name="Rectangle 9">
              <a:extLst>
                <a:ext uri="{FF2B5EF4-FFF2-40B4-BE49-F238E27FC236}">
                  <a16:creationId xmlns:a16="http://schemas.microsoft.com/office/drawing/2014/main" id="{67A184E2-EA3B-E97E-456E-69BD313BFCEF}"/>
                </a:ext>
              </a:extLst>
            </p:cNvPr>
            <p:cNvSpPr/>
            <p:nvPr/>
          </p:nvSpPr>
          <p:spPr>
            <a:xfrm rot="236523">
              <a:off x="558588" y="3690783"/>
              <a:ext cx="2367792" cy="196860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3" name="Picture 12" descr="A 3d model of a building&#10;&#10;Description automatically generated">
            <a:extLst>
              <a:ext uri="{FF2B5EF4-FFF2-40B4-BE49-F238E27FC236}">
                <a16:creationId xmlns:a16="http://schemas.microsoft.com/office/drawing/2014/main" id="{E924D2BE-27C3-6314-6F6F-9A23473AD2AC}"/>
              </a:ext>
            </a:extLst>
          </p:cNvPr>
          <p:cNvPicPr>
            <a:picLocks noChangeAspect="1"/>
          </p:cNvPicPr>
          <p:nvPr/>
        </p:nvPicPr>
        <p:blipFill rotWithShape="1">
          <a:blip r:embed="rId3">
            <a:extLst>
              <a:ext uri="{28A0092B-C50C-407E-A947-70E740481C1C}">
                <a14:useLocalDpi xmlns:a14="http://schemas.microsoft.com/office/drawing/2010/main" val="0"/>
              </a:ext>
            </a:extLst>
          </a:blip>
          <a:srcRect t="3608"/>
          <a:stretch/>
        </p:blipFill>
        <p:spPr>
          <a:xfrm>
            <a:off x="6290441" y="3457676"/>
            <a:ext cx="4109592" cy="3190436"/>
          </a:xfrm>
          <a:prstGeom prst="rect">
            <a:avLst/>
          </a:prstGeom>
        </p:spPr>
      </p:pic>
      <p:sp>
        <p:nvSpPr>
          <p:cNvPr id="15" name="TextBox 14">
            <a:extLst>
              <a:ext uri="{FF2B5EF4-FFF2-40B4-BE49-F238E27FC236}">
                <a16:creationId xmlns:a16="http://schemas.microsoft.com/office/drawing/2014/main" id="{92643D8E-35B2-6449-E68D-E3CBEA37E31E}"/>
              </a:ext>
            </a:extLst>
          </p:cNvPr>
          <p:cNvSpPr txBox="1"/>
          <p:nvPr/>
        </p:nvSpPr>
        <p:spPr>
          <a:xfrm>
            <a:off x="1458853" y="2969148"/>
            <a:ext cx="1793120" cy="369332"/>
          </a:xfrm>
          <a:prstGeom prst="rect">
            <a:avLst/>
          </a:prstGeom>
          <a:noFill/>
        </p:spPr>
        <p:txBody>
          <a:bodyPr wrap="none" rtlCol="0">
            <a:spAutoFit/>
          </a:bodyPr>
          <a:lstStyle/>
          <a:p>
            <a:r>
              <a:rPr lang="en-US" b="1" dirty="0">
                <a:solidFill>
                  <a:srgbClr val="002060"/>
                </a:solidFill>
              </a:rPr>
              <a:t>Future extension</a:t>
            </a:r>
            <a:endParaRPr lang="en-GB" b="1" dirty="0">
              <a:solidFill>
                <a:srgbClr val="002060"/>
              </a:solidFill>
            </a:endParaRPr>
          </a:p>
        </p:txBody>
      </p:sp>
      <p:sp>
        <p:nvSpPr>
          <p:cNvPr id="16" name="TextBox 15">
            <a:extLst>
              <a:ext uri="{FF2B5EF4-FFF2-40B4-BE49-F238E27FC236}">
                <a16:creationId xmlns:a16="http://schemas.microsoft.com/office/drawing/2014/main" id="{A91BEA74-5A1D-FAC1-8D8C-58375525B441}"/>
              </a:ext>
            </a:extLst>
          </p:cNvPr>
          <p:cNvSpPr txBox="1"/>
          <p:nvPr/>
        </p:nvSpPr>
        <p:spPr>
          <a:xfrm>
            <a:off x="5755937" y="2730973"/>
            <a:ext cx="4824078" cy="646331"/>
          </a:xfrm>
          <a:prstGeom prst="rect">
            <a:avLst/>
          </a:prstGeom>
          <a:noFill/>
        </p:spPr>
        <p:txBody>
          <a:bodyPr wrap="none" rtlCol="0">
            <a:spAutoFit/>
          </a:bodyPr>
          <a:lstStyle/>
          <a:p>
            <a:pPr algn="ctr"/>
            <a:r>
              <a:rPr lang="en-US" b="1" dirty="0">
                <a:solidFill>
                  <a:srgbClr val="002060"/>
                </a:solidFill>
              </a:rPr>
              <a:t>Preliminary integration of ventilation equipment</a:t>
            </a:r>
          </a:p>
          <a:p>
            <a:pPr algn="ctr"/>
            <a:r>
              <a:rPr lang="en-US" b="1" dirty="0">
                <a:solidFill>
                  <a:srgbClr val="002060"/>
                </a:solidFill>
              </a:rPr>
              <a:t>Inside the new building</a:t>
            </a:r>
            <a:endParaRPr lang="en-GB" b="1" dirty="0">
              <a:solidFill>
                <a:srgbClr val="002060"/>
              </a:solidFill>
            </a:endParaRPr>
          </a:p>
        </p:txBody>
      </p:sp>
      <p:sp>
        <p:nvSpPr>
          <p:cNvPr id="17" name="TextBox 16">
            <a:extLst>
              <a:ext uri="{FF2B5EF4-FFF2-40B4-BE49-F238E27FC236}">
                <a16:creationId xmlns:a16="http://schemas.microsoft.com/office/drawing/2014/main" id="{F4986499-3A38-709C-9D0E-C7D3CBD263C4}"/>
              </a:ext>
            </a:extLst>
          </p:cNvPr>
          <p:cNvSpPr txBox="1"/>
          <p:nvPr/>
        </p:nvSpPr>
        <p:spPr>
          <a:xfrm>
            <a:off x="3707333" y="4640165"/>
            <a:ext cx="1658230"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a:t>Shaft with ventilation ducts</a:t>
            </a:r>
            <a:endParaRPr lang="en-GB" sz="1600" dirty="0"/>
          </a:p>
        </p:txBody>
      </p:sp>
      <p:sp>
        <p:nvSpPr>
          <p:cNvPr id="18" name="TextBox 17">
            <a:extLst>
              <a:ext uri="{FF2B5EF4-FFF2-40B4-BE49-F238E27FC236}">
                <a16:creationId xmlns:a16="http://schemas.microsoft.com/office/drawing/2014/main" id="{152C5B9A-2BD5-DAD2-B84C-7C6B3C869C8D}"/>
              </a:ext>
            </a:extLst>
          </p:cNvPr>
          <p:cNvSpPr txBox="1"/>
          <p:nvPr/>
        </p:nvSpPr>
        <p:spPr>
          <a:xfrm>
            <a:off x="1069937" y="3996135"/>
            <a:ext cx="165823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a:t>Extension (B 197)</a:t>
            </a:r>
            <a:endParaRPr lang="en-GB" sz="1600" dirty="0"/>
          </a:p>
        </p:txBody>
      </p:sp>
    </p:spTree>
    <p:extLst>
      <p:ext uri="{BB962C8B-B14F-4D97-AF65-F5344CB8AC3E}">
        <p14:creationId xmlns:p14="http://schemas.microsoft.com/office/powerpoint/2010/main" val="17961980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6435B-0ED9-1D96-84B3-EF79F1FDA5A0}"/>
              </a:ext>
            </a:extLst>
          </p:cNvPr>
          <p:cNvSpPr>
            <a:spLocks noGrp="1"/>
          </p:cNvSpPr>
          <p:nvPr>
            <p:ph type="title"/>
          </p:nvPr>
        </p:nvSpPr>
        <p:spPr/>
        <p:txBody>
          <a:bodyPr/>
          <a:lstStyle/>
          <a:p>
            <a:r>
              <a:rPr lang="en-US" dirty="0"/>
              <a:t>Worksite (situation on the 06/11/2023)</a:t>
            </a:r>
            <a:endParaRPr lang="en-GB" dirty="0"/>
          </a:p>
        </p:txBody>
      </p:sp>
      <p:pic>
        <p:nvPicPr>
          <p:cNvPr id="4" name="Content Placeholder 3" descr="A construction site with a crane and a building&#10;&#10;Description automatically generated with medium confidence">
            <a:extLst>
              <a:ext uri="{FF2B5EF4-FFF2-40B4-BE49-F238E27FC236}">
                <a16:creationId xmlns:a16="http://schemas.microsoft.com/office/drawing/2014/main" id="{EA485728-9F18-1BFC-CF56-6F9B2F2D7A74}"/>
              </a:ext>
            </a:extLst>
          </p:cNvPr>
          <p:cNvPicPr>
            <a:picLocks noGrp="1" noChangeAspect="1"/>
          </p:cNvPicPr>
          <p:nvPr>
            <p:ph idx="1"/>
          </p:nvPr>
        </p:nvPicPr>
        <p:blipFill rotWithShape="1">
          <a:blip r:embed="rId2">
            <a:extLst>
              <a:ext uri="{28A0092B-C50C-407E-A947-70E740481C1C}">
                <a14:useLocalDpi xmlns:a14="http://schemas.microsoft.com/office/drawing/2010/main" val="0"/>
              </a:ext>
            </a:extLst>
          </a:blip>
          <a:srcRect l="-845" t="20544" r="351" b="17551"/>
          <a:stretch/>
        </p:blipFill>
        <p:spPr>
          <a:xfrm>
            <a:off x="2056085" y="2897984"/>
            <a:ext cx="8079829" cy="3754142"/>
          </a:xfrm>
          <a:prstGeom prst="rect">
            <a:avLst/>
          </a:prstGeom>
        </p:spPr>
      </p:pic>
      <p:sp>
        <p:nvSpPr>
          <p:cNvPr id="7" name="TextBox 6">
            <a:extLst>
              <a:ext uri="{FF2B5EF4-FFF2-40B4-BE49-F238E27FC236}">
                <a16:creationId xmlns:a16="http://schemas.microsoft.com/office/drawing/2014/main" id="{C20CE87F-1BA7-C020-FC48-A2841507A71B}"/>
              </a:ext>
            </a:extLst>
          </p:cNvPr>
          <p:cNvSpPr txBox="1"/>
          <p:nvPr/>
        </p:nvSpPr>
        <p:spPr>
          <a:xfrm>
            <a:off x="151327" y="1385009"/>
            <a:ext cx="11980239" cy="1631216"/>
          </a:xfrm>
          <a:prstGeom prst="rect">
            <a:avLst/>
          </a:prstGeom>
          <a:noFill/>
        </p:spPr>
        <p:txBody>
          <a:bodyPr wrap="square" rtlCol="0">
            <a:spAutoFit/>
          </a:bodyPr>
          <a:lstStyle/>
          <a:p>
            <a:pPr marL="285750" indent="-285750">
              <a:buFont typeface="Arial" panose="020B0604020202020204" pitchFamily="34" charset="0"/>
              <a:buChar char="•"/>
            </a:pPr>
            <a:r>
              <a:rPr lang="en-US" sz="2000" dirty="0"/>
              <a:t>Soil removal has started to construct a new wall and concrete slab which will host a supporting structure for the different services currently running along Building 197</a:t>
            </a:r>
          </a:p>
          <a:p>
            <a:pPr marL="285750" indent="-285750">
              <a:buFont typeface="Arial" panose="020B0604020202020204" pitchFamily="34" charset="0"/>
              <a:buChar char="•"/>
            </a:pPr>
            <a:r>
              <a:rPr lang="en-US" sz="2000" dirty="0"/>
              <a:t>The chiller currently on top of Building 197 will be moved to the roof of the Building 199 during during the YETS </a:t>
            </a:r>
          </a:p>
          <a:p>
            <a:pPr marL="285750" indent="-285750">
              <a:buFont typeface="Arial" panose="020B0604020202020204" pitchFamily="34" charset="0"/>
              <a:buChar char="•"/>
            </a:pPr>
            <a:r>
              <a:rPr lang="en-US" sz="2000" dirty="0"/>
              <a:t>Final connection of the ventilation to the new process equipment will take place during LS3</a:t>
            </a:r>
          </a:p>
          <a:p>
            <a:endParaRPr lang="en-GB" sz="2000" dirty="0"/>
          </a:p>
        </p:txBody>
      </p:sp>
      <p:sp>
        <p:nvSpPr>
          <p:cNvPr id="8" name="TextBox 7">
            <a:extLst>
              <a:ext uri="{FF2B5EF4-FFF2-40B4-BE49-F238E27FC236}">
                <a16:creationId xmlns:a16="http://schemas.microsoft.com/office/drawing/2014/main" id="{C3158359-5413-D619-7058-AE822FF88AD2}"/>
              </a:ext>
            </a:extLst>
          </p:cNvPr>
          <p:cNvSpPr txBox="1"/>
          <p:nvPr/>
        </p:nvSpPr>
        <p:spPr>
          <a:xfrm>
            <a:off x="9036078" y="3315861"/>
            <a:ext cx="1658230" cy="58477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a:t>Shaft with ventilation ducts</a:t>
            </a:r>
            <a:endParaRPr lang="en-GB" sz="1600" dirty="0"/>
          </a:p>
        </p:txBody>
      </p:sp>
      <p:sp>
        <p:nvSpPr>
          <p:cNvPr id="9" name="TextBox 8">
            <a:extLst>
              <a:ext uri="{FF2B5EF4-FFF2-40B4-BE49-F238E27FC236}">
                <a16:creationId xmlns:a16="http://schemas.microsoft.com/office/drawing/2014/main" id="{D8D43521-DF67-C2AF-6E45-59328D2933F2}"/>
              </a:ext>
            </a:extLst>
          </p:cNvPr>
          <p:cNvSpPr txBox="1"/>
          <p:nvPr/>
        </p:nvSpPr>
        <p:spPr>
          <a:xfrm>
            <a:off x="1171712" y="3584736"/>
            <a:ext cx="165823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a:t>Water chiller</a:t>
            </a:r>
            <a:endParaRPr lang="en-GB" sz="1600" dirty="0"/>
          </a:p>
        </p:txBody>
      </p:sp>
      <p:sp>
        <p:nvSpPr>
          <p:cNvPr id="10" name="TextBox 9">
            <a:extLst>
              <a:ext uri="{FF2B5EF4-FFF2-40B4-BE49-F238E27FC236}">
                <a16:creationId xmlns:a16="http://schemas.microsoft.com/office/drawing/2014/main" id="{C4E17136-52D4-A34B-F5D6-8538B4DEABB4}"/>
              </a:ext>
            </a:extLst>
          </p:cNvPr>
          <p:cNvSpPr txBox="1"/>
          <p:nvPr/>
        </p:nvSpPr>
        <p:spPr>
          <a:xfrm>
            <a:off x="6918243" y="5604488"/>
            <a:ext cx="1658230" cy="33855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a:t>Services</a:t>
            </a:r>
            <a:endParaRPr lang="en-GB" sz="1600" dirty="0"/>
          </a:p>
        </p:txBody>
      </p:sp>
      <p:cxnSp>
        <p:nvCxnSpPr>
          <p:cNvPr id="12" name="Straight Arrow Connector 11">
            <a:extLst>
              <a:ext uri="{FF2B5EF4-FFF2-40B4-BE49-F238E27FC236}">
                <a16:creationId xmlns:a16="http://schemas.microsoft.com/office/drawing/2014/main" id="{617C5CF3-679D-3A38-13D9-F5430C162C52}"/>
              </a:ext>
            </a:extLst>
          </p:cNvPr>
          <p:cNvCxnSpPr>
            <a:stCxn id="9" idx="3"/>
          </p:cNvCxnSpPr>
          <p:nvPr/>
        </p:nvCxnSpPr>
        <p:spPr>
          <a:xfrm>
            <a:off x="2829942" y="3754013"/>
            <a:ext cx="1986424" cy="7864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CF7E3C62-D5E8-3DB7-CFB3-A66AA2F19688}"/>
              </a:ext>
            </a:extLst>
          </p:cNvPr>
          <p:cNvCxnSpPr>
            <a:cxnSpLocks/>
            <a:stCxn id="10" idx="1"/>
          </p:cNvCxnSpPr>
          <p:nvPr/>
        </p:nvCxnSpPr>
        <p:spPr>
          <a:xfrm flipH="1" flipV="1">
            <a:off x="5115910" y="5021317"/>
            <a:ext cx="1802333" cy="75244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E7094B3E-46ED-B50B-2413-32C33E00A6BE}"/>
              </a:ext>
            </a:extLst>
          </p:cNvPr>
          <p:cNvCxnSpPr>
            <a:cxnSpLocks/>
          </p:cNvCxnSpPr>
          <p:nvPr/>
        </p:nvCxnSpPr>
        <p:spPr>
          <a:xfrm flipH="1" flipV="1">
            <a:off x="6359849" y="5021317"/>
            <a:ext cx="797696" cy="58317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BA1277AE-FF62-D8E0-A90D-19B9E16A423C}"/>
              </a:ext>
            </a:extLst>
          </p:cNvPr>
          <p:cNvCxnSpPr>
            <a:cxnSpLocks/>
          </p:cNvCxnSpPr>
          <p:nvPr/>
        </p:nvCxnSpPr>
        <p:spPr>
          <a:xfrm flipH="1">
            <a:off x="7866993" y="3715082"/>
            <a:ext cx="1169085" cy="66773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445110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66435B-0ED9-1D96-84B3-EF79F1FDA5A0}"/>
              </a:ext>
            </a:extLst>
          </p:cNvPr>
          <p:cNvSpPr>
            <a:spLocks noGrp="1"/>
          </p:cNvSpPr>
          <p:nvPr>
            <p:ph type="title"/>
          </p:nvPr>
        </p:nvSpPr>
        <p:spPr>
          <a:xfrm>
            <a:off x="838200" y="11643"/>
            <a:ext cx="10515600" cy="759654"/>
          </a:xfrm>
        </p:spPr>
        <p:txBody>
          <a:bodyPr/>
          <a:lstStyle/>
          <a:p>
            <a:r>
              <a:rPr lang="en-US" dirty="0"/>
              <a:t>YETS activities: targets coupling</a:t>
            </a:r>
            <a:endParaRPr lang="en-GB" dirty="0"/>
          </a:p>
        </p:txBody>
      </p:sp>
      <p:pic>
        <p:nvPicPr>
          <p:cNvPr id="6" name="Image 11">
            <a:extLst>
              <a:ext uri="{FF2B5EF4-FFF2-40B4-BE49-F238E27FC236}">
                <a16:creationId xmlns:a16="http://schemas.microsoft.com/office/drawing/2014/main" id="{177A7008-BAC2-685E-5882-0B8B4D4084DD}"/>
              </a:ext>
            </a:extLst>
          </p:cNvPr>
          <p:cNvPicPr>
            <a:picLocks noChangeAspect="1"/>
          </p:cNvPicPr>
          <p:nvPr/>
        </p:nvPicPr>
        <p:blipFill rotWithShape="1">
          <a:blip r:embed="rId2"/>
          <a:srcRect r="14991"/>
          <a:stretch/>
        </p:blipFill>
        <p:spPr>
          <a:xfrm>
            <a:off x="2039791" y="1362910"/>
            <a:ext cx="2553286" cy="2035585"/>
          </a:xfrm>
          <a:prstGeom prst="rect">
            <a:avLst/>
          </a:prstGeom>
        </p:spPr>
      </p:pic>
      <p:pic>
        <p:nvPicPr>
          <p:cNvPr id="11" name="Image 10">
            <a:extLst>
              <a:ext uri="{FF2B5EF4-FFF2-40B4-BE49-F238E27FC236}">
                <a16:creationId xmlns:a16="http://schemas.microsoft.com/office/drawing/2014/main" id="{0053D706-D1D9-4AFA-7CDE-C7C9FB831960}"/>
              </a:ext>
            </a:extLst>
          </p:cNvPr>
          <p:cNvPicPr>
            <a:picLocks noChangeAspect="1"/>
          </p:cNvPicPr>
          <p:nvPr/>
        </p:nvPicPr>
        <p:blipFill>
          <a:blip r:embed="rId3"/>
          <a:stretch>
            <a:fillRect/>
          </a:stretch>
        </p:blipFill>
        <p:spPr>
          <a:xfrm>
            <a:off x="204345" y="1252266"/>
            <a:ext cx="1706092" cy="2398736"/>
          </a:xfrm>
          <a:prstGeom prst="rect">
            <a:avLst/>
          </a:prstGeom>
        </p:spPr>
      </p:pic>
      <p:pic>
        <p:nvPicPr>
          <p:cNvPr id="15" name="Image 8">
            <a:extLst>
              <a:ext uri="{FF2B5EF4-FFF2-40B4-BE49-F238E27FC236}">
                <a16:creationId xmlns:a16="http://schemas.microsoft.com/office/drawing/2014/main" id="{FB4904C7-9873-1FBF-6530-7A7BE82F8A3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70264" y="1147968"/>
            <a:ext cx="1918003" cy="14932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1">
            <a:extLst>
              <a:ext uri="{FF2B5EF4-FFF2-40B4-BE49-F238E27FC236}">
                <a16:creationId xmlns:a16="http://schemas.microsoft.com/office/drawing/2014/main" id="{7B7D6967-0261-8AB5-D6F1-8269DC129A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557657" y="1116278"/>
            <a:ext cx="1052185" cy="2389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a:extLst>
              <a:ext uri="{FF2B5EF4-FFF2-40B4-BE49-F238E27FC236}">
                <a16:creationId xmlns:a16="http://schemas.microsoft.com/office/drawing/2014/main" id="{86E3EA5D-C470-40EF-6CD0-CB54DB732F04}"/>
              </a:ext>
            </a:extLst>
          </p:cNvPr>
          <p:cNvSpPr txBox="1"/>
          <p:nvPr/>
        </p:nvSpPr>
        <p:spPr>
          <a:xfrm>
            <a:off x="293822" y="854919"/>
            <a:ext cx="4381008" cy="369332"/>
          </a:xfrm>
          <a:prstGeom prst="rect">
            <a:avLst/>
          </a:prstGeom>
          <a:noFill/>
        </p:spPr>
        <p:txBody>
          <a:bodyPr wrap="none" rtlCol="0">
            <a:spAutoFit/>
          </a:bodyPr>
          <a:lstStyle/>
          <a:p>
            <a:r>
              <a:rPr lang="en-US" dirty="0">
                <a:solidFill>
                  <a:srgbClr val="002060"/>
                </a:solidFill>
              </a:rPr>
              <a:t>Improved Rad-Hard piston design (reliability)</a:t>
            </a:r>
            <a:endParaRPr lang="en-GB" dirty="0">
              <a:solidFill>
                <a:srgbClr val="002060"/>
              </a:solidFill>
            </a:endParaRPr>
          </a:p>
        </p:txBody>
      </p:sp>
      <p:sp>
        <p:nvSpPr>
          <p:cNvPr id="4" name="Rectangle 3">
            <a:extLst>
              <a:ext uri="{FF2B5EF4-FFF2-40B4-BE49-F238E27FC236}">
                <a16:creationId xmlns:a16="http://schemas.microsoft.com/office/drawing/2014/main" id="{4E1C7375-6699-95EA-8FA4-40C423F6434E}"/>
              </a:ext>
            </a:extLst>
          </p:cNvPr>
          <p:cNvSpPr/>
          <p:nvPr/>
        </p:nvSpPr>
        <p:spPr>
          <a:xfrm>
            <a:off x="74991" y="771297"/>
            <a:ext cx="4666325" cy="29542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a:extLst>
              <a:ext uri="{FF2B5EF4-FFF2-40B4-BE49-F238E27FC236}">
                <a16:creationId xmlns:a16="http://schemas.microsoft.com/office/drawing/2014/main" id="{C3397F22-9E61-2F2D-E0A6-2E49544FC44D}"/>
              </a:ext>
            </a:extLst>
          </p:cNvPr>
          <p:cNvSpPr txBox="1"/>
          <p:nvPr/>
        </p:nvSpPr>
        <p:spPr>
          <a:xfrm>
            <a:off x="5261934" y="752752"/>
            <a:ext cx="6636244" cy="338554"/>
          </a:xfrm>
          <a:prstGeom prst="rect">
            <a:avLst/>
          </a:prstGeom>
          <a:noFill/>
        </p:spPr>
        <p:txBody>
          <a:bodyPr wrap="square" rtlCol="0">
            <a:spAutoFit/>
          </a:bodyPr>
          <a:lstStyle/>
          <a:p>
            <a:pPr algn="ctr"/>
            <a:r>
              <a:rPr lang="en-US" sz="1600" dirty="0">
                <a:solidFill>
                  <a:srgbClr val="002060"/>
                </a:solidFill>
              </a:rPr>
              <a:t>New </a:t>
            </a:r>
            <a:r>
              <a:rPr lang="en-US" sz="1600" dirty="0" err="1">
                <a:solidFill>
                  <a:srgbClr val="002060"/>
                </a:solidFill>
              </a:rPr>
              <a:t>Multicontact</a:t>
            </a:r>
            <a:r>
              <a:rPr lang="en-US" sz="1600" dirty="0">
                <a:solidFill>
                  <a:srgbClr val="002060"/>
                </a:solidFill>
              </a:rPr>
              <a:t> for main power connectors (more elastic, less friction…)</a:t>
            </a:r>
            <a:endParaRPr lang="en-GB" sz="1600" dirty="0">
              <a:solidFill>
                <a:srgbClr val="002060"/>
              </a:solidFill>
            </a:endParaRPr>
          </a:p>
        </p:txBody>
      </p:sp>
      <p:sp>
        <p:nvSpPr>
          <p:cNvPr id="8" name="Rectangle 7">
            <a:extLst>
              <a:ext uri="{FF2B5EF4-FFF2-40B4-BE49-F238E27FC236}">
                <a16:creationId xmlns:a16="http://schemas.microsoft.com/office/drawing/2014/main" id="{CE5F06ED-6A5E-86CE-FF24-FBAE79FD662C}"/>
              </a:ext>
            </a:extLst>
          </p:cNvPr>
          <p:cNvSpPr/>
          <p:nvPr/>
        </p:nvSpPr>
        <p:spPr>
          <a:xfrm>
            <a:off x="5050579" y="764985"/>
            <a:ext cx="6757165" cy="3088863"/>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diagram of a machine&#10;&#10;Description automatically generated">
            <a:extLst>
              <a:ext uri="{FF2B5EF4-FFF2-40B4-BE49-F238E27FC236}">
                <a16:creationId xmlns:a16="http://schemas.microsoft.com/office/drawing/2014/main" id="{7D3004FC-D0A7-1B83-0837-D03D4627284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66810" y="2605711"/>
            <a:ext cx="3403098" cy="1176302"/>
          </a:xfrm>
          <a:prstGeom prst="rect">
            <a:avLst/>
          </a:prstGeom>
        </p:spPr>
      </p:pic>
      <p:pic>
        <p:nvPicPr>
          <p:cNvPr id="17" name="Image 4">
            <a:extLst>
              <a:ext uri="{FF2B5EF4-FFF2-40B4-BE49-F238E27FC236}">
                <a16:creationId xmlns:a16="http://schemas.microsoft.com/office/drawing/2014/main" id="{8716E454-F23A-232B-D024-92A090323611}"/>
              </a:ext>
            </a:extLst>
          </p:cNvPr>
          <p:cNvPicPr>
            <a:picLocks noChangeAspect="1"/>
          </p:cNvPicPr>
          <p:nvPr/>
        </p:nvPicPr>
        <p:blipFill>
          <a:blip r:embed="rId7"/>
          <a:stretch>
            <a:fillRect/>
          </a:stretch>
        </p:blipFill>
        <p:spPr>
          <a:xfrm>
            <a:off x="204345" y="4485166"/>
            <a:ext cx="2484762" cy="2098567"/>
          </a:xfrm>
          <a:prstGeom prst="rect">
            <a:avLst/>
          </a:prstGeom>
        </p:spPr>
      </p:pic>
      <p:pic>
        <p:nvPicPr>
          <p:cNvPr id="18" name="Image 10">
            <a:extLst>
              <a:ext uri="{FF2B5EF4-FFF2-40B4-BE49-F238E27FC236}">
                <a16:creationId xmlns:a16="http://schemas.microsoft.com/office/drawing/2014/main" id="{C1D2BFB3-8B0D-8094-0C9C-C435EB77B65E}"/>
              </a:ext>
            </a:extLst>
          </p:cNvPr>
          <p:cNvPicPr>
            <a:picLocks noChangeAspect="1"/>
          </p:cNvPicPr>
          <p:nvPr/>
        </p:nvPicPr>
        <p:blipFill>
          <a:blip r:embed="rId8"/>
          <a:srcRect/>
          <a:stretch/>
        </p:blipFill>
        <p:spPr>
          <a:xfrm>
            <a:off x="2793655" y="4250576"/>
            <a:ext cx="1947661" cy="2577037"/>
          </a:xfrm>
          <a:prstGeom prst="rect">
            <a:avLst/>
          </a:prstGeom>
        </p:spPr>
      </p:pic>
      <p:sp>
        <p:nvSpPr>
          <p:cNvPr id="20" name="TextBox 19">
            <a:extLst>
              <a:ext uri="{FF2B5EF4-FFF2-40B4-BE49-F238E27FC236}">
                <a16:creationId xmlns:a16="http://schemas.microsoft.com/office/drawing/2014/main" id="{C5AD2715-7CFE-0798-196E-F576AB7D74EF}"/>
              </a:ext>
            </a:extLst>
          </p:cNvPr>
          <p:cNvSpPr txBox="1"/>
          <p:nvPr/>
        </p:nvSpPr>
        <p:spPr>
          <a:xfrm>
            <a:off x="6691717" y="3970917"/>
            <a:ext cx="3953283" cy="369332"/>
          </a:xfrm>
          <a:prstGeom prst="rect">
            <a:avLst/>
          </a:prstGeom>
          <a:noFill/>
        </p:spPr>
        <p:txBody>
          <a:bodyPr wrap="square">
            <a:spAutoFit/>
          </a:bodyPr>
          <a:lstStyle/>
          <a:p>
            <a:r>
              <a:rPr lang="en-US" b="0" dirty="0">
                <a:solidFill>
                  <a:srgbClr val="002060"/>
                </a:solidFill>
              </a:rPr>
              <a:t>Improved visualization </a:t>
            </a:r>
            <a:endParaRPr lang="en-GB" dirty="0">
              <a:solidFill>
                <a:srgbClr val="002060"/>
              </a:solidFill>
            </a:endParaRPr>
          </a:p>
        </p:txBody>
      </p:sp>
      <p:sp>
        <p:nvSpPr>
          <p:cNvPr id="21" name="Rectangle 20">
            <a:extLst>
              <a:ext uri="{FF2B5EF4-FFF2-40B4-BE49-F238E27FC236}">
                <a16:creationId xmlns:a16="http://schemas.microsoft.com/office/drawing/2014/main" id="{F55151C7-184F-9B1E-BE43-6F9A9EB77CB4}"/>
              </a:ext>
            </a:extLst>
          </p:cNvPr>
          <p:cNvSpPr/>
          <p:nvPr/>
        </p:nvSpPr>
        <p:spPr>
          <a:xfrm>
            <a:off x="196505" y="3864171"/>
            <a:ext cx="4666325" cy="2954215"/>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Image 7">
            <a:extLst>
              <a:ext uri="{FF2B5EF4-FFF2-40B4-BE49-F238E27FC236}">
                <a16:creationId xmlns:a16="http://schemas.microsoft.com/office/drawing/2014/main" id="{43D07A53-B2E3-447A-B18F-ACBCF97FCD7F}"/>
              </a:ext>
            </a:extLst>
          </p:cNvPr>
          <p:cNvPicPr>
            <a:picLocks noChangeAspect="1" noChangeArrowheads="1"/>
          </p:cNvPicPr>
          <p:nvPr/>
        </p:nvPicPr>
        <p:blipFill rotWithShape="1">
          <a:blip r:embed="rId9"/>
          <a:srcRect l="10554" t="21314" r="12258" b="13489"/>
          <a:stretch/>
        </p:blipFill>
        <p:spPr bwMode="auto">
          <a:xfrm>
            <a:off x="5316375" y="1155777"/>
            <a:ext cx="2066140" cy="16964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TextBox 21">
            <a:extLst>
              <a:ext uri="{FF2B5EF4-FFF2-40B4-BE49-F238E27FC236}">
                <a16:creationId xmlns:a16="http://schemas.microsoft.com/office/drawing/2014/main" id="{D8BEDB72-DC63-C3A0-FC77-34F5BF256BEC}"/>
              </a:ext>
            </a:extLst>
          </p:cNvPr>
          <p:cNvSpPr txBox="1"/>
          <p:nvPr/>
        </p:nvSpPr>
        <p:spPr>
          <a:xfrm>
            <a:off x="536655" y="4006248"/>
            <a:ext cx="3953283" cy="369332"/>
          </a:xfrm>
          <a:prstGeom prst="rect">
            <a:avLst/>
          </a:prstGeom>
          <a:noFill/>
        </p:spPr>
        <p:txBody>
          <a:bodyPr wrap="square">
            <a:spAutoFit/>
          </a:bodyPr>
          <a:lstStyle/>
          <a:p>
            <a:r>
              <a:rPr lang="en-US" b="0" dirty="0">
                <a:solidFill>
                  <a:srgbClr val="002060"/>
                </a:solidFill>
              </a:rPr>
              <a:t>Improved compressed air distribution</a:t>
            </a:r>
            <a:endParaRPr lang="en-GB" dirty="0">
              <a:solidFill>
                <a:srgbClr val="002060"/>
              </a:solidFill>
            </a:endParaRPr>
          </a:p>
        </p:txBody>
      </p:sp>
      <p:pic>
        <p:nvPicPr>
          <p:cNvPr id="23" name="Image 29">
            <a:extLst>
              <a:ext uri="{FF2B5EF4-FFF2-40B4-BE49-F238E27FC236}">
                <a16:creationId xmlns:a16="http://schemas.microsoft.com/office/drawing/2014/main" id="{9A92D991-CDE0-0B48-D3BB-A274DC24323C}"/>
              </a:ext>
            </a:extLst>
          </p:cNvPr>
          <p:cNvPicPr>
            <a:picLocks noChangeAspect="1"/>
          </p:cNvPicPr>
          <p:nvPr/>
        </p:nvPicPr>
        <p:blipFill>
          <a:blip r:embed="rId10"/>
          <a:stretch>
            <a:fillRect/>
          </a:stretch>
        </p:blipFill>
        <p:spPr>
          <a:xfrm>
            <a:off x="5368147" y="4970422"/>
            <a:ext cx="1751683" cy="1280222"/>
          </a:xfrm>
          <a:prstGeom prst="rect">
            <a:avLst/>
          </a:prstGeom>
        </p:spPr>
      </p:pic>
      <p:sp>
        <p:nvSpPr>
          <p:cNvPr id="24" name="ZoneTexte 30">
            <a:extLst>
              <a:ext uri="{FF2B5EF4-FFF2-40B4-BE49-F238E27FC236}">
                <a16:creationId xmlns:a16="http://schemas.microsoft.com/office/drawing/2014/main" id="{B870ABDD-4BCA-923A-910B-C167DF4E54EE}"/>
              </a:ext>
            </a:extLst>
          </p:cNvPr>
          <p:cNvSpPr txBox="1"/>
          <p:nvPr/>
        </p:nvSpPr>
        <p:spPr bwMode="auto">
          <a:xfrm>
            <a:off x="5414954" y="6278921"/>
            <a:ext cx="1704876" cy="276999"/>
          </a:xfrm>
          <a:prstGeom prst="rect">
            <a:avLst/>
          </a:prstGeom>
          <a:noFill/>
        </p:spPr>
        <p:txBody>
          <a:bodyPr wrap="square" rtlCol="0">
            <a:spAutoFit/>
          </a:bodyPr>
          <a:lstStyle/>
          <a:p>
            <a:r>
              <a:rPr lang="en-GB" sz="1200" dirty="0"/>
              <a:t>Like in MEDICIS bunker</a:t>
            </a:r>
          </a:p>
        </p:txBody>
      </p:sp>
      <p:pic>
        <p:nvPicPr>
          <p:cNvPr id="29" name="Image 35">
            <a:extLst>
              <a:ext uri="{FF2B5EF4-FFF2-40B4-BE49-F238E27FC236}">
                <a16:creationId xmlns:a16="http://schemas.microsoft.com/office/drawing/2014/main" id="{3A1A5528-8B2E-7B54-2F6D-95C90EB3C0E0}"/>
              </a:ext>
            </a:extLst>
          </p:cNvPr>
          <p:cNvPicPr>
            <a:picLocks noChangeAspect="1"/>
          </p:cNvPicPr>
          <p:nvPr/>
        </p:nvPicPr>
        <p:blipFill>
          <a:blip r:embed="rId11"/>
          <a:stretch>
            <a:fillRect/>
          </a:stretch>
        </p:blipFill>
        <p:spPr>
          <a:xfrm>
            <a:off x="9321095" y="4250576"/>
            <a:ext cx="1691286" cy="2364807"/>
          </a:xfrm>
          <a:prstGeom prst="rect">
            <a:avLst/>
          </a:prstGeom>
        </p:spPr>
      </p:pic>
      <p:sp>
        <p:nvSpPr>
          <p:cNvPr id="30" name="ZoneTexte 36">
            <a:extLst>
              <a:ext uri="{FF2B5EF4-FFF2-40B4-BE49-F238E27FC236}">
                <a16:creationId xmlns:a16="http://schemas.microsoft.com/office/drawing/2014/main" id="{D78939F1-9622-CB20-816E-E34CCB97512E}"/>
              </a:ext>
            </a:extLst>
          </p:cNvPr>
          <p:cNvSpPr txBox="1"/>
          <p:nvPr/>
        </p:nvSpPr>
        <p:spPr bwMode="auto">
          <a:xfrm>
            <a:off x="9191464" y="6399067"/>
            <a:ext cx="1950547" cy="36933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GB" dirty="0">
                <a:solidFill>
                  <a:srgbClr val="FFFF00"/>
                </a:solidFill>
                <a:effectLst>
                  <a:outerShdw blurRad="38100" dist="38100" dir="2700000" algn="tl">
                    <a:srgbClr val="000000">
                      <a:alpha val="43137"/>
                    </a:srgbClr>
                  </a:outerShdw>
                </a:effectLst>
              </a:rPr>
              <a:t>Telescopic camera</a:t>
            </a:r>
          </a:p>
        </p:txBody>
      </p:sp>
      <p:pic>
        <p:nvPicPr>
          <p:cNvPr id="32" name="Picture 31" descr="A machine with a red line&#10;&#10;Description automatically generated">
            <a:extLst>
              <a:ext uri="{FF2B5EF4-FFF2-40B4-BE49-F238E27FC236}">
                <a16:creationId xmlns:a16="http://schemas.microsoft.com/office/drawing/2014/main" id="{B79C441A-B3B5-0E36-7DD6-45126F8B7678}"/>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476552" y="4352045"/>
            <a:ext cx="1664499" cy="2364807"/>
          </a:xfrm>
          <a:prstGeom prst="rect">
            <a:avLst/>
          </a:prstGeom>
        </p:spPr>
      </p:pic>
      <p:sp>
        <p:nvSpPr>
          <p:cNvPr id="33" name="Rectangle 32">
            <a:extLst>
              <a:ext uri="{FF2B5EF4-FFF2-40B4-BE49-F238E27FC236}">
                <a16:creationId xmlns:a16="http://schemas.microsoft.com/office/drawing/2014/main" id="{23DE987D-803E-1980-B1DA-6165A116A49B}"/>
              </a:ext>
            </a:extLst>
          </p:cNvPr>
          <p:cNvSpPr/>
          <p:nvPr/>
        </p:nvSpPr>
        <p:spPr>
          <a:xfrm>
            <a:off x="5194766" y="4006248"/>
            <a:ext cx="6757165" cy="2777939"/>
          </a:xfrm>
          <a:prstGeom prst="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97382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BA29A11-7437-4F50-94B7-481ED3B76C56}"/>
              </a:ext>
            </a:extLst>
          </p:cNvPr>
          <p:cNvSpPr>
            <a:spLocks noGrp="1"/>
          </p:cNvSpPr>
          <p:nvPr>
            <p:ph type="ftr" sz="quarter" idx="13"/>
          </p:nvPr>
        </p:nvSpPr>
        <p:spPr>
          <a:xfrm>
            <a:off x="1655166" y="6138545"/>
            <a:ext cx="7420008" cy="615800"/>
          </a:xfrm>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a:ln>
                  <a:noFill/>
                </a:ln>
                <a:solidFill>
                  <a:prstClr val="white"/>
                </a:solidFill>
                <a:effectLst/>
                <a:uLnTx/>
                <a:uFillTx/>
                <a:latin typeface="Arial"/>
                <a:ea typeface="+mn-ea"/>
                <a:cs typeface="+mn-cs"/>
              </a:rPr>
              <a:t>E. Siesling, 74th INTC 7th Nov '23</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421373A8-9E46-A3EC-9485-38E21C76BF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 name="Picture 1" descr="http://hie-isolde.web.cern.ch/hie-isolde/images/HIE-ISOLDE.jpg">
            <a:extLst>
              <a:ext uri="{FF2B5EF4-FFF2-40B4-BE49-F238E27FC236}">
                <a16:creationId xmlns:a16="http://schemas.microsoft.com/office/drawing/2014/main" id="{2474411F-1CD3-5E50-B1DF-9F7F118A6673}"/>
              </a:ext>
            </a:extLst>
          </p:cNvPr>
          <p:cNvPicPr>
            <a:picLocks noChangeAspect="1" noChangeArrowheads="1"/>
          </p:cNvPicPr>
          <p:nvPr/>
        </p:nvPicPr>
        <p:blipFill>
          <a:blip r:embed="rId2" cstate="print"/>
          <a:srcRect/>
          <a:stretch>
            <a:fillRect/>
          </a:stretch>
        </p:blipFill>
        <p:spPr bwMode="auto">
          <a:xfrm>
            <a:off x="9331043" y="6138545"/>
            <a:ext cx="1827213" cy="542925"/>
          </a:xfrm>
          <a:prstGeom prst="rect">
            <a:avLst/>
          </a:prstGeom>
          <a:noFill/>
          <a:ln w="9525">
            <a:noFill/>
            <a:miter lim="800000"/>
            <a:headEnd/>
            <a:tailEnd/>
          </a:ln>
        </p:spPr>
      </p:pic>
      <p:sp>
        <p:nvSpPr>
          <p:cNvPr id="3" name="TextBox 2">
            <a:extLst>
              <a:ext uri="{FF2B5EF4-FFF2-40B4-BE49-F238E27FC236}">
                <a16:creationId xmlns:a16="http://schemas.microsoft.com/office/drawing/2014/main" id="{9DF769A8-EFB8-F6BF-CC43-FB166E03DA62}"/>
              </a:ext>
            </a:extLst>
          </p:cNvPr>
          <p:cNvSpPr txBox="1"/>
          <p:nvPr/>
        </p:nvSpPr>
        <p:spPr>
          <a:xfrm>
            <a:off x="163135" y="-28994"/>
            <a:ext cx="8192969" cy="7786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800" b="0" i="0" u="sng" strike="noStrike" kern="1200" cap="none" spc="0" normalizeH="0" baseline="0" noProof="0" dirty="0">
                <a:ln>
                  <a:noFill/>
                </a:ln>
                <a:solidFill>
                  <a:srgbClr val="0055A0"/>
                </a:solidFill>
                <a:effectLst/>
                <a:uLnTx/>
                <a:uFillTx/>
                <a:latin typeface="Arial"/>
                <a:ea typeface="+mn-ea"/>
                <a:cs typeface="+mn-cs"/>
              </a:rPr>
              <a:t>YETS ‘23-’24 key-dates: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6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- 6 </a:t>
            </a:r>
            <a:r>
              <a:rPr kumimoji="0" lang="fr-CH" sz="2000" b="0" i="0" u="none" strike="noStrike" kern="1200" cap="none" spc="0" normalizeH="0" baseline="0" noProof="0" dirty="0" err="1">
                <a:ln>
                  <a:noFill/>
                </a:ln>
                <a:solidFill>
                  <a:srgbClr val="0055A0"/>
                </a:solidFill>
                <a:effectLst/>
                <a:uLnTx/>
                <a:uFillTx/>
                <a:latin typeface="Arial"/>
                <a:ea typeface="+mn-ea"/>
                <a:cs typeface="+mn-cs"/>
              </a:rPr>
              <a:t>Nov</a:t>
            </a:r>
            <a:r>
              <a:rPr kumimoji="0" lang="fr-CH" sz="2000" b="0" i="0" u="none" strike="noStrike" kern="1200" cap="none" spc="0" normalizeH="0" baseline="0" noProof="0" dirty="0">
                <a:ln>
                  <a:noFill/>
                </a:ln>
                <a:solidFill>
                  <a:srgbClr val="0055A0"/>
                </a:solidFill>
                <a:effectLst/>
                <a:uLnTx/>
                <a:uFillTx/>
                <a:latin typeface="Arial"/>
                <a:ea typeface="+mn-ea"/>
                <a:cs typeface="+mn-cs"/>
              </a:rPr>
              <a:t>: 		End of HIE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winter</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Physics</a:t>
            </a: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- 6 </a:t>
            </a:r>
            <a:r>
              <a:rPr kumimoji="0" lang="fr-CH" sz="2000" b="0" i="0" u="none" strike="noStrike" kern="1200" cap="none" spc="0" normalizeH="0" baseline="0" noProof="0" dirty="0" err="1">
                <a:ln>
                  <a:noFill/>
                </a:ln>
                <a:solidFill>
                  <a:srgbClr val="0055A0"/>
                </a:solidFill>
                <a:effectLst/>
                <a:uLnTx/>
                <a:uFillTx/>
                <a:latin typeface="Arial"/>
                <a:ea typeface="+mn-ea"/>
                <a:cs typeface="+mn-cs"/>
              </a:rPr>
              <a:t>Nov</a:t>
            </a:r>
            <a:r>
              <a:rPr kumimoji="0" lang="fr-CH" sz="2000" b="0" i="0" u="none" strike="noStrike" kern="1200" cap="none" spc="0" normalizeH="0" baseline="0" noProof="0" dirty="0">
                <a:ln>
                  <a:noFill/>
                </a:ln>
                <a:solidFill>
                  <a:srgbClr val="0055A0"/>
                </a:solidFill>
                <a:effectLst/>
                <a:uLnTx/>
                <a:uFillTx/>
                <a:latin typeface="Arial"/>
                <a:ea typeface="+mn-ea"/>
                <a:cs typeface="+mn-cs"/>
              </a:rPr>
              <a:t> – 1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Dec</a:t>
            </a:r>
            <a:r>
              <a:rPr kumimoji="0" lang="fr-CH" sz="2000" b="0" i="0" u="none" strike="noStrike" kern="1200" cap="none" spc="0" normalizeH="0" baseline="0" noProof="0" dirty="0">
                <a:ln>
                  <a:noFill/>
                </a:ln>
                <a:solidFill>
                  <a:srgbClr val="0055A0"/>
                </a:solidFill>
                <a:effectLst/>
                <a:uLnTx/>
                <a:uFillTx/>
                <a:latin typeface="Arial"/>
                <a:ea typeface="+mn-ea"/>
                <a:cs typeface="+mn-cs"/>
              </a:rPr>
              <a:t>: 	HIE warm-up </a:t>
            </a:r>
            <a:r>
              <a:rPr kumimoji="0" lang="fr-CH" sz="2000" b="0" i="0" u="none" strike="noStrike" kern="1200" cap="none" spc="0" normalizeH="0" baseline="0" noProof="0" dirty="0" err="1">
                <a:ln>
                  <a:noFill/>
                </a:ln>
                <a:solidFill>
                  <a:srgbClr val="0055A0"/>
                </a:solidFill>
                <a:effectLst/>
                <a:uLnTx/>
                <a:uFillTx/>
                <a:latin typeface="Arial"/>
                <a:ea typeface="+mn-ea"/>
                <a:cs typeface="+mn-cs"/>
              </a:rPr>
              <a:t>period</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including</a:t>
            </a:r>
            <a:r>
              <a:rPr kumimoji="0" lang="fr-CH" sz="2000" b="0" i="0" u="none" strike="noStrike" kern="1200" cap="none" spc="0" normalizeH="0" baseline="0" noProof="0" dirty="0">
                <a:ln>
                  <a:noFill/>
                </a:ln>
                <a:solidFill>
                  <a:srgbClr val="0055A0"/>
                </a:solidFill>
                <a:effectLst/>
                <a:uLnTx/>
                <a:uFillTx/>
                <a:latin typeface="Arial"/>
                <a:ea typeface="+mn-ea"/>
                <a:cs typeface="+mn-cs"/>
              </a:rPr>
              <a:t> tests on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feasibility</a:t>
            </a:r>
            <a:r>
              <a:rPr kumimoji="0" lang="fr-CH" sz="2000" b="0" i="0" u="none" strike="noStrike" kern="1200" cap="none" spc="0" normalizeH="0" baseline="0" noProof="0" dirty="0">
                <a:ln>
                  <a:noFill/>
                </a:ln>
                <a:solidFill>
                  <a:srgbClr val="0055A0"/>
                </a:solidFill>
                <a:effectLst/>
                <a:uLnTx/>
                <a:uFillTx/>
                <a:latin typeface="Arial"/>
                <a:ea typeface="+mn-ea"/>
                <a:cs typeface="+mn-cs"/>
              </a:rPr>
              <a:t> of a </a:t>
            </a:r>
            <a:r>
              <a:rPr kumimoji="0" lang="fr-CH" sz="2000" b="0" i="0" u="none" strike="noStrike" kern="1200" cap="none" spc="0" normalizeH="0" baseline="0" noProof="0" dirty="0" err="1">
                <a:ln>
                  <a:noFill/>
                </a:ln>
                <a:solidFill>
                  <a:srgbClr val="0055A0"/>
                </a:solidFill>
                <a:effectLst/>
                <a:uLnTx/>
                <a:uFillTx/>
                <a:latin typeface="Arial"/>
                <a:ea typeface="+mn-ea"/>
                <a:cs typeface="+mn-cs"/>
              </a:rPr>
              <a:t>GHe</a:t>
            </a:r>
            <a:r>
              <a:rPr kumimoji="0" lang="fr-CH" sz="2000" b="0" i="0" u="none" strike="noStrike" kern="1200" cap="none" spc="0" normalizeH="0" baseline="0" noProof="0" dirty="0">
                <a:ln>
                  <a:noFill/>
                </a:ln>
                <a:solidFill>
                  <a:srgbClr val="0055A0"/>
                </a:solidFill>
                <a:effectLst/>
                <a:uLnTx/>
                <a:uFillTx/>
                <a:latin typeface="Arial"/>
                <a:ea typeface="+mn-ea"/>
                <a:cs typeface="+mn-cs"/>
              </a:rPr>
              <a:t> or LN2 system to </a:t>
            </a:r>
            <a:r>
              <a:rPr kumimoji="0" lang="fr-CH" sz="2000" b="0" i="0" u="none" strike="noStrike" kern="1200" cap="none" spc="0" normalizeH="0" baseline="0" noProof="0" dirty="0" err="1">
                <a:ln>
                  <a:noFill/>
                </a:ln>
                <a:solidFill>
                  <a:srgbClr val="0055A0"/>
                </a:solidFill>
                <a:effectLst/>
                <a:uLnTx/>
                <a:uFillTx/>
                <a:latin typeface="Arial"/>
                <a:ea typeface="+mn-ea"/>
                <a:cs typeface="+mn-cs"/>
              </a:rPr>
              <a:t>keep</a:t>
            </a:r>
            <a:r>
              <a:rPr kumimoji="0" lang="fr-CH" sz="2000" b="0" i="0" u="none" strike="noStrike" kern="1200" cap="none" spc="0" normalizeH="0" baseline="0" noProof="0" dirty="0">
                <a:ln>
                  <a:noFill/>
                </a:ln>
                <a:solidFill>
                  <a:srgbClr val="0055A0"/>
                </a:solidFill>
                <a:effectLst/>
                <a:uLnTx/>
                <a:uFillTx/>
                <a:latin typeface="Arial"/>
                <a:ea typeface="+mn-ea"/>
                <a:cs typeface="+mn-cs"/>
              </a:rPr>
              <a:t>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CM’s</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shields</a:t>
            </a:r>
            <a:r>
              <a:rPr kumimoji="0" lang="fr-CH" sz="2000" b="0" i="0" u="none" strike="noStrike" kern="1200" cap="none" spc="0" normalizeH="0" baseline="0" noProof="0" dirty="0">
                <a:ln>
                  <a:noFill/>
                </a:ln>
                <a:solidFill>
                  <a:srgbClr val="0055A0"/>
                </a:solidFill>
                <a:effectLst/>
                <a:uLnTx/>
                <a:uFillTx/>
                <a:latin typeface="Arial"/>
                <a:ea typeface="+mn-ea"/>
                <a:cs typeface="+mn-cs"/>
              </a:rPr>
              <a:t> &lt;100K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during</a:t>
            </a:r>
            <a:r>
              <a:rPr kumimoji="0" lang="fr-CH" sz="2000" b="0" i="0" u="none" strike="noStrike" kern="1200" cap="none" spc="0" normalizeH="0" baseline="0" noProof="0" dirty="0">
                <a:ln>
                  <a:noFill/>
                </a:ln>
                <a:solidFill>
                  <a:srgbClr val="0055A0"/>
                </a:solidFill>
                <a:effectLst/>
                <a:uLnTx/>
                <a:uFillTx/>
                <a:latin typeface="Arial"/>
                <a:ea typeface="+mn-ea"/>
                <a:cs typeface="+mn-cs"/>
              </a:rPr>
              <a:t> a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compressor</a:t>
            </a:r>
            <a:r>
              <a:rPr kumimoji="0" lang="fr-CH" sz="2000" b="0" i="0" u="none" strike="noStrike" kern="1200" cap="none" spc="0" normalizeH="0" baseline="0" noProof="0" dirty="0">
                <a:ln>
                  <a:noFill/>
                </a:ln>
                <a:solidFill>
                  <a:srgbClr val="0055A0"/>
                </a:solidFill>
                <a:effectLst/>
                <a:uLnTx/>
                <a:uFillTx/>
                <a:latin typeface="Arial"/>
                <a:ea typeface="+mn-ea"/>
                <a:cs typeface="+mn-cs"/>
              </a:rPr>
              <a:t> 			station stop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- 4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Dec</a:t>
            </a:r>
            <a:r>
              <a:rPr kumimoji="0" lang="fr-CH" sz="2000" b="0" i="0" u="none" strike="noStrike" kern="1200" cap="none" spc="0" normalizeH="0" baseline="0" noProof="0" dirty="0">
                <a:ln>
                  <a:noFill/>
                </a:ln>
                <a:solidFill>
                  <a:srgbClr val="0055A0"/>
                </a:solidFill>
                <a:effectLst/>
                <a:uLnTx/>
                <a:uFillTx/>
                <a:latin typeface="Arial"/>
                <a:ea typeface="+mn-ea"/>
                <a:cs typeface="+mn-cs"/>
              </a:rPr>
              <a:t>: 		(HIE) ISOLDE full stop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55A0"/>
                </a:solidFill>
                <a:effectLst/>
                <a:uLnTx/>
                <a:uFillTx/>
                <a:latin typeface="Arial"/>
                <a:ea typeface="+mn-ea"/>
                <a:cs typeface="+mn-cs"/>
              </a:rPr>
              <a:t>- 19</a:t>
            </a:r>
            <a:r>
              <a:rPr kumimoji="0" lang="en-GB" sz="2000" b="0" i="0" u="none" strike="noStrike" kern="0" cap="none" spc="0" normalizeH="0" baseline="30000" noProof="0" dirty="0">
                <a:ln>
                  <a:noFill/>
                </a:ln>
                <a:solidFill>
                  <a:srgbClr val="0055A0"/>
                </a:solidFill>
                <a:effectLst/>
                <a:uLnTx/>
                <a:uFillTx/>
                <a:latin typeface="Arial"/>
                <a:ea typeface="+mn-ea"/>
                <a:cs typeface="+mn-cs"/>
              </a:rPr>
              <a:t>th</a:t>
            </a:r>
            <a:r>
              <a:rPr kumimoji="0" lang="en-GB" sz="2000" b="0" i="0" u="none" strike="noStrike" kern="0" cap="none" spc="0" normalizeH="0" baseline="0" noProof="0" dirty="0">
                <a:ln>
                  <a:noFill/>
                </a:ln>
                <a:solidFill>
                  <a:srgbClr val="0055A0"/>
                </a:solidFill>
                <a:effectLst/>
                <a:uLnTx/>
                <a:uFillTx/>
                <a:latin typeface="Arial"/>
                <a:ea typeface="+mn-ea"/>
                <a:cs typeface="+mn-cs"/>
              </a:rPr>
              <a:t> February 2024:	Start of HIE ISOLDE HW Commissioning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- 26 </a:t>
            </a:r>
            <a:r>
              <a:rPr kumimoji="0" lang="fr-CH" sz="2000" b="0" i="0" u="none" strike="noStrike" kern="1200" cap="none" spc="0" normalizeH="0" baseline="0" noProof="0" dirty="0" err="1">
                <a:ln>
                  <a:noFill/>
                </a:ln>
                <a:solidFill>
                  <a:srgbClr val="0055A0"/>
                </a:solidFill>
                <a:effectLst/>
                <a:uLnTx/>
                <a:uFillTx/>
                <a:latin typeface="Arial"/>
                <a:ea typeface="+mn-ea"/>
                <a:cs typeface="+mn-cs"/>
              </a:rPr>
              <a:t>Feb</a:t>
            </a:r>
            <a:r>
              <a:rPr kumimoji="0" lang="fr-CH" sz="2000" b="0" i="0" u="none" strike="noStrike" kern="1200" cap="none" spc="0" normalizeH="0" baseline="0" noProof="0" dirty="0">
                <a:ln>
                  <a:noFill/>
                </a:ln>
                <a:solidFill>
                  <a:srgbClr val="0055A0"/>
                </a:solidFill>
                <a:effectLst/>
                <a:uLnTx/>
                <a:uFillTx/>
                <a:latin typeface="Arial"/>
                <a:ea typeface="+mn-ea"/>
                <a:cs typeface="+mn-cs"/>
              </a:rPr>
              <a:t>: 		All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cooling</a:t>
            </a:r>
            <a:r>
              <a:rPr kumimoji="0" lang="fr-CH" sz="2000" b="0" i="0" u="none" strike="noStrike" kern="1200" cap="none" spc="0" normalizeH="0" baseline="0" noProof="0" dirty="0">
                <a:ln>
                  <a:noFill/>
                </a:ln>
                <a:solidFill>
                  <a:srgbClr val="0055A0"/>
                </a:solidFill>
                <a:effectLst/>
                <a:uLnTx/>
                <a:uFillTx/>
                <a:latin typeface="Arial"/>
                <a:ea typeface="+mn-ea"/>
                <a:cs typeface="+mn-cs"/>
              </a:rPr>
              <a:t> water back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- 20 March – 24 April: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Cyro</a:t>
            </a:r>
            <a:r>
              <a:rPr kumimoji="0" lang="fr-CH" sz="2000" b="0" i="0" u="none" strike="noStrike" kern="1200" cap="none" spc="0" normalizeH="0" baseline="0" noProof="0" dirty="0">
                <a:ln>
                  <a:noFill/>
                </a:ln>
                <a:solidFill>
                  <a:srgbClr val="0055A0"/>
                </a:solidFill>
                <a:effectLst/>
                <a:uLnTx/>
                <a:uFillTx/>
                <a:latin typeface="Arial"/>
                <a:ea typeface="+mn-ea"/>
                <a:cs typeface="+mn-cs"/>
              </a:rPr>
              <a:t> Modules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cooldown</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period</a:t>
            </a: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- 25 April – 16 May: 	SRF </a:t>
            </a:r>
            <a:r>
              <a:rPr kumimoji="0" lang="fr-CH" sz="2000" b="0" i="0" u="none" strike="noStrike" kern="1200" cap="none" spc="0" normalizeH="0" baseline="0" noProof="0" dirty="0" err="1">
                <a:ln>
                  <a:noFill/>
                </a:ln>
                <a:solidFill>
                  <a:srgbClr val="0055A0"/>
                </a:solidFill>
                <a:effectLst/>
                <a:uLnTx/>
                <a:uFillTx/>
                <a:latin typeface="Arial"/>
                <a:ea typeface="+mn-ea"/>
                <a:cs typeface="+mn-cs"/>
              </a:rPr>
              <a:t>reconditioning</a:t>
            </a:r>
            <a:r>
              <a:rPr kumimoji="0" lang="fr-CH" sz="2000" b="0" i="0" u="none" strike="noStrike" kern="1200" cap="none" spc="0" normalizeH="0" baseline="0" noProof="0" dirty="0">
                <a:ln>
                  <a:noFill/>
                </a:ln>
                <a:solidFill>
                  <a:srgbClr val="0055A0"/>
                </a:solidFill>
                <a:effectLst/>
                <a:uLnTx/>
                <a:uFillTx/>
                <a:latin typeface="Arial"/>
                <a:ea typeface="+mn-ea"/>
                <a:cs typeface="+mn-cs"/>
              </a:rPr>
              <a:t> at 4.5K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- 1 May:		REXTRAP, REXEBIS &amp; REX (RF) LINAC 			</a:t>
            </a:r>
            <a:r>
              <a:rPr kumimoji="0" lang="fr-CH" sz="2000" b="0" i="0" u="none" strike="noStrike" kern="1200" cap="none" spc="0" normalizeH="0" baseline="0" noProof="0" dirty="0" err="1">
                <a:ln>
                  <a:noFill/>
                </a:ln>
                <a:solidFill>
                  <a:srgbClr val="0055A0"/>
                </a:solidFill>
                <a:effectLst/>
                <a:uLnTx/>
                <a:uFillTx/>
                <a:latin typeface="Arial"/>
                <a:ea typeface="+mn-ea"/>
                <a:cs typeface="+mn-cs"/>
              </a:rPr>
              <a:t>ready</a:t>
            </a:r>
            <a:r>
              <a:rPr kumimoji="0" lang="fr-CH" sz="2000" b="0" i="0" u="none" strike="noStrike" kern="1200" cap="none" spc="0" normalizeH="0" baseline="0" noProof="0" dirty="0">
                <a:ln>
                  <a:noFill/>
                </a:ln>
                <a:solidFill>
                  <a:srgbClr val="0055A0"/>
                </a:solidFill>
                <a:effectLst/>
                <a:uLnTx/>
                <a:uFillTx/>
                <a:latin typeface="Arial"/>
                <a:ea typeface="+mn-ea"/>
                <a:cs typeface="+mn-cs"/>
              </a:rPr>
              <a:t> for Beam Commissioning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- 1 May – 11 July:	REX/HIE Machine Check out and Beam 				Commissioning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55A0"/>
                </a:solidFill>
                <a:effectLst/>
                <a:uLnTx/>
                <a:uFillTx/>
                <a:latin typeface="Arial"/>
                <a:ea typeface="+mn-ea"/>
                <a:cs typeface="+mn-cs"/>
              </a:rPr>
              <a:t>- 13</a:t>
            </a:r>
            <a:r>
              <a:rPr kumimoji="0" lang="en-GB" sz="2000" b="0" i="0" u="none" strike="noStrike" kern="0" cap="none" spc="0" normalizeH="0" baseline="30000" noProof="0" dirty="0">
                <a:ln>
                  <a:noFill/>
                </a:ln>
                <a:solidFill>
                  <a:srgbClr val="0055A0"/>
                </a:solidFill>
                <a:effectLst/>
                <a:uLnTx/>
                <a:uFillTx/>
                <a:latin typeface="Arial"/>
                <a:ea typeface="+mn-ea"/>
                <a:cs typeface="+mn-cs"/>
              </a:rPr>
              <a:t>th</a:t>
            </a:r>
            <a:r>
              <a:rPr kumimoji="0" lang="en-GB" sz="2000" b="0" i="0" u="none" strike="noStrike" kern="0" cap="none" spc="0" normalizeH="0" baseline="0" noProof="0" dirty="0">
                <a:ln>
                  <a:noFill/>
                </a:ln>
                <a:solidFill>
                  <a:srgbClr val="0055A0"/>
                </a:solidFill>
                <a:effectLst/>
                <a:uLnTx/>
                <a:uFillTx/>
                <a:latin typeface="Arial"/>
                <a:ea typeface="+mn-ea"/>
                <a:cs typeface="+mn-cs"/>
              </a:rPr>
              <a:t> May 2024:	Start of HIE-ISOLDE Beam Commissioning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55A0"/>
                </a:solidFill>
                <a:effectLst/>
                <a:uLnTx/>
                <a:uFillTx/>
                <a:latin typeface="Arial"/>
                <a:ea typeface="+mn-ea"/>
                <a:cs typeface="+mn-cs"/>
              </a:rPr>
              <a:t>- 21</a:t>
            </a:r>
            <a:r>
              <a:rPr kumimoji="0" lang="en-GB" sz="2000" b="0" i="0" u="none" strike="noStrike" kern="0" cap="none" spc="0" normalizeH="0" baseline="30000" noProof="0" dirty="0">
                <a:ln>
                  <a:noFill/>
                </a:ln>
                <a:solidFill>
                  <a:srgbClr val="0055A0"/>
                </a:solidFill>
                <a:effectLst/>
                <a:uLnTx/>
                <a:uFillTx/>
                <a:latin typeface="Arial"/>
                <a:ea typeface="+mn-ea"/>
                <a:cs typeface="+mn-cs"/>
              </a:rPr>
              <a:t>st</a:t>
            </a:r>
            <a:r>
              <a:rPr kumimoji="0" lang="en-GB" sz="2000" b="0" i="0" u="none" strike="noStrike" kern="0" cap="none" spc="0" normalizeH="0" baseline="0" noProof="0" dirty="0">
                <a:ln>
                  <a:noFill/>
                </a:ln>
                <a:solidFill>
                  <a:srgbClr val="0055A0"/>
                </a:solidFill>
                <a:effectLst/>
                <a:uLnTx/>
                <a:uFillTx/>
                <a:latin typeface="Arial"/>
                <a:ea typeface="+mn-ea"/>
                <a:cs typeface="+mn-cs"/>
              </a:rPr>
              <a:t> June 2024:	HIE ISOLDE stable beam to exp. Stations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55A0"/>
                </a:solidFill>
                <a:effectLst/>
                <a:uLnTx/>
                <a:uFillTx/>
                <a:latin typeface="Arial"/>
                <a:ea typeface="+mn-ea"/>
                <a:cs typeface="+mn-cs"/>
              </a:rPr>
              <a:t>- 11</a:t>
            </a:r>
            <a:r>
              <a:rPr kumimoji="0" lang="en-GB" sz="2000" b="0" i="0" u="none" strike="noStrike" kern="0" cap="none" spc="0" normalizeH="0" baseline="30000" noProof="0" dirty="0">
                <a:ln>
                  <a:noFill/>
                </a:ln>
                <a:solidFill>
                  <a:srgbClr val="0055A0"/>
                </a:solidFill>
                <a:effectLst/>
                <a:uLnTx/>
                <a:uFillTx/>
                <a:latin typeface="Arial"/>
                <a:ea typeface="+mn-ea"/>
                <a:cs typeface="+mn-cs"/>
              </a:rPr>
              <a:t>th</a:t>
            </a:r>
            <a:r>
              <a:rPr kumimoji="0" lang="en-GB" sz="2000" b="0" i="0" u="none" strike="noStrike" kern="0" cap="none" spc="0" normalizeH="0" baseline="0" noProof="0" dirty="0">
                <a:ln>
                  <a:noFill/>
                </a:ln>
                <a:solidFill>
                  <a:srgbClr val="0055A0"/>
                </a:solidFill>
                <a:effectLst/>
                <a:uLnTx/>
                <a:uFillTx/>
                <a:latin typeface="Arial"/>
                <a:ea typeface="+mn-ea"/>
                <a:cs typeface="+mn-cs"/>
              </a:rPr>
              <a:t> July 2024:		</a:t>
            </a:r>
            <a:r>
              <a:rPr kumimoji="0" lang="en-GB" sz="2000" b="0" i="0" u="sng" strike="noStrike" kern="0" cap="none" spc="0" normalizeH="0" baseline="0" noProof="0" dirty="0">
                <a:ln>
                  <a:noFill/>
                </a:ln>
                <a:solidFill>
                  <a:srgbClr val="0055A0"/>
                </a:solidFill>
                <a:effectLst/>
                <a:uLnTx/>
                <a:uFillTx/>
                <a:latin typeface="Arial"/>
                <a:ea typeface="+mn-ea"/>
                <a:cs typeface="+mn-cs"/>
              </a:rPr>
              <a:t>Start of HIE ISOLDE Physics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a:t>
            </a:r>
            <a:br>
              <a:rPr kumimoji="0" lang="fr-CH" sz="2000" b="0" i="0" u="none" strike="noStrike" kern="1200" cap="none" spc="0" normalizeH="0" baseline="0" noProof="0" dirty="0">
                <a:ln>
                  <a:noFill/>
                </a:ln>
                <a:solidFill>
                  <a:srgbClr val="0055A0"/>
                </a:solidFill>
                <a:effectLst/>
                <a:uLnTx/>
                <a:uFillTx/>
                <a:latin typeface="Arial"/>
                <a:ea typeface="+mn-ea"/>
                <a:cs typeface="+mn-cs"/>
              </a:rPr>
            </a:b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600" b="0" i="0" u="none" strike="noStrike" kern="1200" cap="none" spc="0" normalizeH="0" baseline="0" noProof="0" dirty="0">
              <a:ln>
                <a:noFill/>
              </a:ln>
              <a:solidFill>
                <a:srgbClr val="0055A0"/>
              </a:solidFill>
              <a:effectLst/>
              <a:uLnTx/>
              <a:uFillTx/>
              <a:latin typeface="Arial"/>
              <a:ea typeface="+mn-ea"/>
              <a:cs typeface="+mn-cs"/>
            </a:endParaRPr>
          </a:p>
        </p:txBody>
      </p:sp>
      <p:pic>
        <p:nvPicPr>
          <p:cNvPr id="7" name="Picture 6">
            <a:extLst>
              <a:ext uri="{FF2B5EF4-FFF2-40B4-BE49-F238E27FC236}">
                <a16:creationId xmlns:a16="http://schemas.microsoft.com/office/drawing/2014/main" id="{17D3F154-B374-A4D3-3EC5-A5AFFE090343}"/>
              </a:ext>
            </a:extLst>
          </p:cNvPr>
          <p:cNvPicPr>
            <a:picLocks noChangeAspect="1"/>
          </p:cNvPicPr>
          <p:nvPr/>
        </p:nvPicPr>
        <p:blipFill>
          <a:blip r:embed="rId3"/>
          <a:stretch>
            <a:fillRect/>
          </a:stretch>
        </p:blipFill>
        <p:spPr>
          <a:xfrm>
            <a:off x="8383501" y="1119844"/>
            <a:ext cx="3808499" cy="2609965"/>
          </a:xfrm>
          <a:prstGeom prst="rect">
            <a:avLst/>
          </a:prstGeom>
        </p:spPr>
      </p:pic>
      <p:pic>
        <p:nvPicPr>
          <p:cNvPr id="9" name="Picture 8">
            <a:extLst>
              <a:ext uri="{FF2B5EF4-FFF2-40B4-BE49-F238E27FC236}">
                <a16:creationId xmlns:a16="http://schemas.microsoft.com/office/drawing/2014/main" id="{A6C21B0E-F59D-16AE-8E61-393ECA1EB4AF}"/>
              </a:ext>
            </a:extLst>
          </p:cNvPr>
          <p:cNvPicPr>
            <a:picLocks noChangeAspect="1"/>
          </p:cNvPicPr>
          <p:nvPr/>
        </p:nvPicPr>
        <p:blipFill>
          <a:blip r:embed="rId4"/>
          <a:stretch>
            <a:fillRect/>
          </a:stretch>
        </p:blipFill>
        <p:spPr>
          <a:xfrm>
            <a:off x="8078185" y="2379743"/>
            <a:ext cx="3812441" cy="2609965"/>
          </a:xfrm>
          <a:prstGeom prst="rect">
            <a:avLst/>
          </a:prstGeom>
        </p:spPr>
      </p:pic>
    </p:spTree>
    <p:extLst>
      <p:ext uri="{BB962C8B-B14F-4D97-AF65-F5344CB8AC3E}">
        <p14:creationId xmlns:p14="http://schemas.microsoft.com/office/powerpoint/2010/main" val="316642181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A4E0DED6-A6C1-294C-1E93-D9111B34BC49}"/>
              </a:ext>
            </a:extLst>
          </p:cNvPr>
          <p:cNvGrpSpPr/>
          <p:nvPr/>
        </p:nvGrpSpPr>
        <p:grpSpPr>
          <a:xfrm>
            <a:off x="8065145" y="600917"/>
            <a:ext cx="1874522" cy="5656166"/>
            <a:chOff x="1254441" y="1079940"/>
            <a:chExt cx="1874522" cy="5656166"/>
          </a:xfrm>
        </p:grpSpPr>
        <p:pic>
          <p:nvPicPr>
            <p:cNvPr id="2" name="Picture 1">
              <a:extLst>
                <a:ext uri="{FF2B5EF4-FFF2-40B4-BE49-F238E27FC236}">
                  <a16:creationId xmlns:a16="http://schemas.microsoft.com/office/drawing/2014/main" id="{E042107C-5D58-44BA-EA81-45C6ABAF40EA}"/>
                </a:ext>
              </a:extLst>
            </p:cNvPr>
            <p:cNvPicPr>
              <a:picLocks noChangeAspect="1"/>
            </p:cNvPicPr>
            <p:nvPr/>
          </p:nvPicPr>
          <p:blipFill>
            <a:blip r:embed="rId2"/>
            <a:stretch>
              <a:fillRect/>
            </a:stretch>
          </p:blipFill>
          <p:spPr>
            <a:xfrm>
              <a:off x="1254441" y="1079940"/>
              <a:ext cx="1874522" cy="5656166"/>
            </a:xfrm>
            <a:prstGeom prst="rect">
              <a:avLst/>
            </a:prstGeom>
          </p:spPr>
        </p:pic>
        <p:sp>
          <p:nvSpPr>
            <p:cNvPr id="3" name="TextBox 2">
              <a:extLst>
                <a:ext uri="{FF2B5EF4-FFF2-40B4-BE49-F238E27FC236}">
                  <a16:creationId xmlns:a16="http://schemas.microsoft.com/office/drawing/2014/main" id="{4F504463-AD80-C76C-68DE-DF3A2938010B}"/>
                </a:ext>
              </a:extLst>
            </p:cNvPr>
            <p:cNvSpPr txBox="1"/>
            <p:nvPr/>
          </p:nvSpPr>
          <p:spPr>
            <a:xfrm>
              <a:off x="1951148" y="1145465"/>
              <a:ext cx="857250" cy="307777"/>
            </a:xfrm>
            <a:prstGeom prst="rect">
              <a:avLst/>
            </a:prstGeom>
            <a:noFill/>
          </p:spPr>
          <p:txBody>
            <a:bodyPr wrap="square" rtlCol="0">
              <a:spAutoFit/>
            </a:bodyPr>
            <a:lstStyle/>
            <a:p>
              <a:r>
                <a:rPr lang="en-FR" sz="1400" dirty="0">
                  <a:solidFill>
                    <a:schemeClr val="bg1"/>
                  </a:solidFill>
                </a:rPr>
                <a:t>GPS</a:t>
              </a:r>
            </a:p>
          </p:txBody>
        </p:sp>
        <p:sp>
          <p:nvSpPr>
            <p:cNvPr id="4" name="TextBox 3">
              <a:extLst>
                <a:ext uri="{FF2B5EF4-FFF2-40B4-BE49-F238E27FC236}">
                  <a16:creationId xmlns:a16="http://schemas.microsoft.com/office/drawing/2014/main" id="{D74F5A86-4230-726B-864C-508B75D9A003}"/>
                </a:ext>
              </a:extLst>
            </p:cNvPr>
            <p:cNvSpPr txBox="1"/>
            <p:nvPr/>
          </p:nvSpPr>
          <p:spPr>
            <a:xfrm>
              <a:off x="1951148" y="4535051"/>
              <a:ext cx="857250" cy="307777"/>
            </a:xfrm>
            <a:prstGeom prst="rect">
              <a:avLst/>
            </a:prstGeom>
            <a:noFill/>
          </p:spPr>
          <p:txBody>
            <a:bodyPr wrap="square" rtlCol="0">
              <a:spAutoFit/>
            </a:bodyPr>
            <a:lstStyle/>
            <a:p>
              <a:r>
                <a:rPr lang="en-FR" sz="1400" dirty="0">
                  <a:solidFill>
                    <a:schemeClr val="bg1"/>
                  </a:solidFill>
                </a:rPr>
                <a:t>HRS</a:t>
              </a:r>
            </a:p>
          </p:txBody>
        </p:sp>
      </p:grpSp>
      <p:sp>
        <p:nvSpPr>
          <p:cNvPr id="7" name="Title 1">
            <a:extLst>
              <a:ext uri="{FF2B5EF4-FFF2-40B4-BE49-F238E27FC236}">
                <a16:creationId xmlns:a16="http://schemas.microsoft.com/office/drawing/2014/main" id="{60E98601-86A5-44FA-F7F3-518760B8A428}"/>
              </a:ext>
            </a:extLst>
          </p:cNvPr>
          <p:cNvSpPr>
            <a:spLocks noGrp="1"/>
          </p:cNvSpPr>
          <p:nvPr>
            <p:ph type="title"/>
          </p:nvPr>
        </p:nvSpPr>
        <p:spPr>
          <a:xfrm>
            <a:off x="398573" y="3660"/>
            <a:ext cx="10515600" cy="1325563"/>
          </a:xfrm>
        </p:spPr>
        <p:txBody>
          <a:bodyPr/>
          <a:lstStyle/>
          <a:p>
            <a:r>
              <a:rPr lang="en-FR" dirty="0"/>
              <a:t>Winter physics programme</a:t>
            </a:r>
          </a:p>
        </p:txBody>
      </p:sp>
      <p:sp>
        <p:nvSpPr>
          <p:cNvPr id="9" name="TextBox 8">
            <a:extLst>
              <a:ext uri="{FF2B5EF4-FFF2-40B4-BE49-F238E27FC236}">
                <a16:creationId xmlns:a16="http://schemas.microsoft.com/office/drawing/2014/main" id="{0F94EF26-7168-0F74-3FE4-14D9E6B5348C}"/>
              </a:ext>
            </a:extLst>
          </p:cNvPr>
          <p:cNvSpPr txBox="1"/>
          <p:nvPr/>
        </p:nvSpPr>
        <p:spPr>
          <a:xfrm>
            <a:off x="528637" y="2274838"/>
            <a:ext cx="6534315" cy="2862322"/>
          </a:xfrm>
          <a:prstGeom prst="rect">
            <a:avLst/>
          </a:prstGeom>
          <a:noFill/>
        </p:spPr>
        <p:txBody>
          <a:bodyPr wrap="square" rtlCol="0">
            <a:spAutoFit/>
          </a:bodyPr>
          <a:lstStyle/>
          <a:p>
            <a:pPr marL="285750" indent="-285750">
              <a:buFont typeface="Arial" panose="020B0604020202020204" pitchFamily="34" charset="0"/>
              <a:buChar char="•"/>
            </a:pPr>
            <a:r>
              <a:rPr lang="en-FR" dirty="0"/>
              <a:t>3 targets were irradiated cold for several shifts in October</a:t>
            </a:r>
          </a:p>
          <a:p>
            <a:pPr marL="285750" indent="-285750">
              <a:buFont typeface="Arial" panose="020B0604020202020204" pitchFamily="34" charset="0"/>
              <a:buChar char="•"/>
            </a:pPr>
            <a:endParaRPr lang="en-FR" dirty="0"/>
          </a:p>
          <a:p>
            <a:pPr marL="285750" indent="-285750">
              <a:buFont typeface="Arial" panose="020B0604020202020204" pitchFamily="34" charset="0"/>
              <a:buChar char="•"/>
            </a:pPr>
            <a:r>
              <a:rPr lang="en-FR" dirty="0"/>
              <a:t>Busy programme with collections at GLM in parallel with HRS</a:t>
            </a:r>
          </a:p>
          <a:p>
            <a:pPr marL="742950" lvl="1" indent="-285750">
              <a:buFont typeface="Arial" panose="020B0604020202020204" pitchFamily="34" charset="0"/>
              <a:buChar char="•"/>
            </a:pPr>
            <a:r>
              <a:rPr lang="en-FR" dirty="0"/>
              <a:t>GPS </a:t>
            </a:r>
          </a:p>
          <a:p>
            <a:pPr marL="1200150" lvl="2" indent="-285750">
              <a:buFont typeface="Arial" panose="020B0604020202020204" pitchFamily="34" charset="0"/>
              <a:buChar char="•"/>
            </a:pPr>
            <a:r>
              <a:rPr lang="en-FR" dirty="0"/>
              <a:t>HIE-ISOLDE: ISS with 7Be</a:t>
            </a:r>
          </a:p>
          <a:p>
            <a:pPr marL="1200150" lvl="2" indent="-285750">
              <a:buFont typeface="Arial" panose="020B0604020202020204" pitchFamily="34" charset="0"/>
              <a:buChar char="•"/>
            </a:pPr>
            <a:r>
              <a:rPr lang="en-FR" dirty="0"/>
              <a:t>Collections at GLM (7Be for pentatrap, 226Ra)</a:t>
            </a:r>
          </a:p>
          <a:p>
            <a:pPr marL="1200150" lvl="2" indent="-285750">
              <a:buFont typeface="Arial" panose="020B0604020202020204" pitchFamily="34" charset="0"/>
              <a:buChar char="•"/>
            </a:pPr>
            <a:r>
              <a:rPr lang="en-FR" dirty="0"/>
              <a:t>External sample of 110mAg from PSI for efficiency test</a:t>
            </a:r>
          </a:p>
          <a:p>
            <a:pPr marL="742950" lvl="1" indent="-285750">
              <a:buFont typeface="Arial" panose="020B0604020202020204" pitchFamily="34" charset="0"/>
              <a:buChar char="•"/>
            </a:pPr>
            <a:r>
              <a:rPr lang="en-FR" dirty="0"/>
              <a:t>HRS</a:t>
            </a:r>
          </a:p>
          <a:p>
            <a:pPr marL="1200150" lvl="2" indent="-285750">
              <a:buFont typeface="Arial" panose="020B0604020202020204" pitchFamily="34" charset="0"/>
              <a:buChar char="•"/>
            </a:pPr>
            <a:r>
              <a:rPr lang="en-FR" dirty="0"/>
              <a:t>RaF for CRIS</a:t>
            </a:r>
          </a:p>
          <a:p>
            <a:pPr marL="742950" lvl="1" indent="-285750">
              <a:buFont typeface="Arial" panose="020B0604020202020204" pitchFamily="34" charset="0"/>
              <a:buChar char="•"/>
            </a:pPr>
            <a:endParaRPr lang="en-FR" dirty="0"/>
          </a:p>
        </p:txBody>
      </p:sp>
    </p:spTree>
    <p:extLst>
      <p:ext uri="{BB962C8B-B14F-4D97-AF65-F5344CB8AC3E}">
        <p14:creationId xmlns:p14="http://schemas.microsoft.com/office/powerpoint/2010/main" val="240254880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82335-BCF7-7FB6-9542-F16392A8C077}"/>
              </a:ext>
            </a:extLst>
          </p:cNvPr>
          <p:cNvSpPr>
            <a:spLocks noGrp="1"/>
          </p:cNvSpPr>
          <p:nvPr>
            <p:ph type="title"/>
          </p:nvPr>
        </p:nvSpPr>
        <p:spPr>
          <a:xfrm>
            <a:off x="449324" y="399676"/>
            <a:ext cx="10515600" cy="1325563"/>
          </a:xfrm>
        </p:spPr>
        <p:txBody>
          <a:bodyPr/>
          <a:lstStyle/>
          <a:p>
            <a:r>
              <a:rPr lang="en-FR" dirty="0"/>
              <a:t>Key dates 2023</a:t>
            </a:r>
          </a:p>
        </p:txBody>
      </p:sp>
      <p:sp>
        <p:nvSpPr>
          <p:cNvPr id="4" name="TextBox 3">
            <a:extLst>
              <a:ext uri="{FF2B5EF4-FFF2-40B4-BE49-F238E27FC236}">
                <a16:creationId xmlns:a16="http://schemas.microsoft.com/office/drawing/2014/main" id="{B1EA48A4-D9F4-B48F-EE53-CC74AEE1B763}"/>
              </a:ext>
            </a:extLst>
          </p:cNvPr>
          <p:cNvSpPr txBox="1"/>
          <p:nvPr/>
        </p:nvSpPr>
        <p:spPr>
          <a:xfrm>
            <a:off x="588285" y="2553919"/>
            <a:ext cx="3475375" cy="1477328"/>
          </a:xfrm>
          <a:prstGeom prst="rect">
            <a:avLst/>
          </a:prstGeom>
          <a:solidFill>
            <a:srgbClr val="002060"/>
          </a:solidFill>
        </p:spPr>
        <p:txBody>
          <a:bodyPr wrap="square" rtlCol="0">
            <a:spAutoFit/>
          </a:bodyPr>
          <a:lstStyle/>
          <a:p>
            <a:pPr algn="ctr"/>
            <a:r>
              <a:rPr lang="en-US" dirty="0">
                <a:solidFill>
                  <a:schemeClr val="bg1"/>
                </a:solidFill>
              </a:rPr>
              <a:t>Protons for physics to ISOLDE from </a:t>
            </a:r>
            <a:r>
              <a:rPr lang="en-US" b="1" dirty="0">
                <a:solidFill>
                  <a:schemeClr val="bg1"/>
                </a:solidFill>
              </a:rPr>
              <a:t>10 April – 30 October 2023</a:t>
            </a:r>
          </a:p>
          <a:p>
            <a:pPr algn="ctr"/>
            <a:endParaRPr lang="en-US" b="1" dirty="0">
              <a:solidFill>
                <a:schemeClr val="bg1"/>
              </a:solidFill>
            </a:endParaRPr>
          </a:p>
          <a:p>
            <a:pPr algn="ctr"/>
            <a:r>
              <a:rPr lang="en-US" dirty="0">
                <a:solidFill>
                  <a:schemeClr val="bg1"/>
                </a:solidFill>
              </a:rPr>
              <a:t>20% than 2022 due to energy considerations</a:t>
            </a:r>
          </a:p>
        </p:txBody>
      </p:sp>
      <p:sp>
        <p:nvSpPr>
          <p:cNvPr id="9" name="TextBox 8">
            <a:extLst>
              <a:ext uri="{FF2B5EF4-FFF2-40B4-BE49-F238E27FC236}">
                <a16:creationId xmlns:a16="http://schemas.microsoft.com/office/drawing/2014/main" id="{AC950635-4B66-2BF9-3F14-B8CD977ADB2D}"/>
              </a:ext>
            </a:extLst>
          </p:cNvPr>
          <p:cNvSpPr txBox="1"/>
          <p:nvPr/>
        </p:nvSpPr>
        <p:spPr>
          <a:xfrm>
            <a:off x="4358312" y="2553919"/>
            <a:ext cx="3475375" cy="1477328"/>
          </a:xfrm>
          <a:prstGeom prst="rect">
            <a:avLst/>
          </a:prstGeom>
          <a:solidFill>
            <a:srgbClr val="002060"/>
          </a:solidFill>
        </p:spPr>
        <p:txBody>
          <a:bodyPr wrap="square" rtlCol="0">
            <a:spAutoFit/>
          </a:bodyPr>
          <a:lstStyle/>
          <a:p>
            <a:pPr algn="ctr"/>
            <a:r>
              <a:rPr lang="en-US" dirty="0">
                <a:solidFill>
                  <a:schemeClr val="bg1"/>
                </a:solidFill>
              </a:rPr>
              <a:t>HIE-ISOLDE ready </a:t>
            </a:r>
          </a:p>
          <a:p>
            <a:pPr algn="ctr"/>
            <a:r>
              <a:rPr lang="en-US" b="1" dirty="0">
                <a:solidFill>
                  <a:schemeClr val="bg1"/>
                </a:solidFill>
              </a:rPr>
              <a:t>21 July 2023</a:t>
            </a:r>
          </a:p>
          <a:p>
            <a:pPr algn="ctr"/>
            <a:endParaRPr lang="en-US" b="1" dirty="0">
              <a:solidFill>
                <a:schemeClr val="bg1"/>
              </a:solidFill>
            </a:endParaRPr>
          </a:p>
          <a:p>
            <a:pPr algn="ctr"/>
            <a:r>
              <a:rPr lang="en-US" dirty="0">
                <a:solidFill>
                  <a:schemeClr val="bg1"/>
                </a:solidFill>
              </a:rPr>
              <a:t>Relatively short run</a:t>
            </a:r>
          </a:p>
          <a:p>
            <a:pPr algn="ctr"/>
            <a:endParaRPr lang="en-US" dirty="0">
              <a:solidFill>
                <a:schemeClr val="bg1"/>
              </a:solidFill>
            </a:endParaRPr>
          </a:p>
        </p:txBody>
      </p:sp>
      <p:sp>
        <p:nvSpPr>
          <p:cNvPr id="10" name="TextBox 9">
            <a:extLst>
              <a:ext uri="{FF2B5EF4-FFF2-40B4-BE49-F238E27FC236}">
                <a16:creationId xmlns:a16="http://schemas.microsoft.com/office/drawing/2014/main" id="{75C577BF-957F-EBA5-E8FF-7FBC98571E0E}"/>
              </a:ext>
            </a:extLst>
          </p:cNvPr>
          <p:cNvSpPr txBox="1"/>
          <p:nvPr/>
        </p:nvSpPr>
        <p:spPr>
          <a:xfrm>
            <a:off x="8267301" y="2553919"/>
            <a:ext cx="3475375" cy="1477328"/>
          </a:xfrm>
          <a:prstGeom prst="rect">
            <a:avLst/>
          </a:prstGeom>
          <a:solidFill>
            <a:srgbClr val="002060"/>
          </a:solidFill>
        </p:spPr>
        <p:txBody>
          <a:bodyPr wrap="square" rtlCol="0">
            <a:spAutoFit/>
          </a:bodyPr>
          <a:lstStyle/>
          <a:p>
            <a:pPr algn="ctr"/>
            <a:r>
              <a:rPr lang="en-US" dirty="0">
                <a:solidFill>
                  <a:schemeClr val="bg1"/>
                </a:solidFill>
              </a:rPr>
              <a:t>Prolonged Winter physics run</a:t>
            </a:r>
          </a:p>
          <a:p>
            <a:pPr algn="ctr"/>
            <a:r>
              <a:rPr lang="en-US" b="1" dirty="0">
                <a:solidFill>
                  <a:schemeClr val="bg1"/>
                </a:solidFill>
              </a:rPr>
              <a:t>30 October – 20 November 2023</a:t>
            </a:r>
          </a:p>
          <a:p>
            <a:pPr algn="ctr"/>
            <a:endParaRPr lang="en-US" b="1" dirty="0">
              <a:solidFill>
                <a:schemeClr val="bg1"/>
              </a:solidFill>
            </a:endParaRPr>
          </a:p>
          <a:p>
            <a:pPr algn="ctr"/>
            <a:r>
              <a:rPr lang="en-US" dirty="0">
                <a:solidFill>
                  <a:schemeClr val="bg1"/>
                </a:solidFill>
              </a:rPr>
              <a:t>This year included in CERN’s </a:t>
            </a:r>
            <a:r>
              <a:rPr lang="en-GB" dirty="0">
                <a:solidFill>
                  <a:schemeClr val="bg1"/>
                </a:solidFill>
              </a:rPr>
              <a:t>master accelerator schedule</a:t>
            </a:r>
            <a:endParaRPr lang="en-US" dirty="0">
              <a:solidFill>
                <a:schemeClr val="bg1"/>
              </a:solidFill>
            </a:endParaRPr>
          </a:p>
        </p:txBody>
      </p:sp>
    </p:spTree>
    <p:extLst>
      <p:ext uri="{BB962C8B-B14F-4D97-AF65-F5344CB8AC3E}">
        <p14:creationId xmlns:p14="http://schemas.microsoft.com/office/powerpoint/2010/main" val="10669387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BA29A11-7437-4F50-94B7-481ED3B76C56}"/>
              </a:ext>
            </a:extLst>
          </p:cNvPr>
          <p:cNvSpPr>
            <a:spLocks noGrp="1"/>
          </p:cNvSpPr>
          <p:nvPr>
            <p:ph type="ftr" sz="quarter" idx="13"/>
          </p:nvPr>
        </p:nvSpPr>
        <p:spPr>
          <a:xfrm>
            <a:off x="1655166" y="6138545"/>
            <a:ext cx="7420008" cy="615800"/>
          </a:xfrm>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a:ln>
                  <a:noFill/>
                </a:ln>
                <a:solidFill>
                  <a:prstClr val="white"/>
                </a:solidFill>
                <a:effectLst/>
                <a:uLnTx/>
                <a:uFillTx/>
                <a:latin typeface="Arial"/>
                <a:ea typeface="+mn-ea"/>
                <a:cs typeface="+mn-cs"/>
              </a:rPr>
              <a:t>E. Siesling, 74th INTC 7th Nov '23</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421373A8-9E46-A3EC-9485-38E21C76BF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6" name="Title 2">
            <a:extLst>
              <a:ext uri="{FF2B5EF4-FFF2-40B4-BE49-F238E27FC236}">
                <a16:creationId xmlns:a16="http://schemas.microsoft.com/office/drawing/2014/main" id="{26930DA7-E570-CF54-1780-406F54B5C5EB}"/>
              </a:ext>
            </a:extLst>
          </p:cNvPr>
          <p:cNvSpPr>
            <a:spLocks noGrp="1"/>
          </p:cNvSpPr>
          <p:nvPr>
            <p:ph type="title"/>
          </p:nvPr>
        </p:nvSpPr>
        <p:spPr>
          <a:xfrm>
            <a:off x="163134" y="124811"/>
            <a:ext cx="11797103" cy="573464"/>
          </a:xfrm>
        </p:spPr>
        <p:txBody>
          <a:bodyPr>
            <a:noAutofit/>
          </a:bodyPr>
          <a:lstStyle/>
          <a:p>
            <a:r>
              <a:rPr lang="en-US" sz="3200" u="sng" dirty="0"/>
              <a:t>S</a:t>
            </a:r>
            <a:r>
              <a:rPr lang="en-US" sz="3200" b="0" u="sng" dirty="0"/>
              <a:t>tatus of REX/HIE ISOLDE and YETS activities: </a:t>
            </a:r>
          </a:p>
        </p:txBody>
      </p:sp>
      <p:grpSp>
        <p:nvGrpSpPr>
          <p:cNvPr id="3" name="Group 2">
            <a:extLst>
              <a:ext uri="{FF2B5EF4-FFF2-40B4-BE49-F238E27FC236}">
                <a16:creationId xmlns:a16="http://schemas.microsoft.com/office/drawing/2014/main" id="{E517D30E-E34B-8E57-43BD-3773C01E1610}"/>
              </a:ext>
            </a:extLst>
          </p:cNvPr>
          <p:cNvGrpSpPr/>
          <p:nvPr/>
        </p:nvGrpSpPr>
        <p:grpSpPr>
          <a:xfrm>
            <a:off x="982724" y="763984"/>
            <a:ext cx="10447260" cy="5180334"/>
            <a:chOff x="-2584" y="1233268"/>
            <a:chExt cx="9150952" cy="4721868"/>
          </a:xfrm>
        </p:grpSpPr>
        <p:grpSp>
          <p:nvGrpSpPr>
            <p:cNvPr id="7" name="Group 6">
              <a:extLst>
                <a:ext uri="{FF2B5EF4-FFF2-40B4-BE49-F238E27FC236}">
                  <a16:creationId xmlns:a16="http://schemas.microsoft.com/office/drawing/2014/main" id="{AAA7EF6A-0507-E3DE-B05A-244B96F01349}"/>
                </a:ext>
              </a:extLst>
            </p:cNvPr>
            <p:cNvGrpSpPr/>
            <p:nvPr/>
          </p:nvGrpSpPr>
          <p:grpSpPr>
            <a:xfrm>
              <a:off x="-2584" y="1233268"/>
              <a:ext cx="9150952" cy="4721868"/>
              <a:chOff x="-2584" y="1233268"/>
              <a:chExt cx="9150952" cy="4721868"/>
            </a:xfrm>
          </p:grpSpPr>
          <p:pic>
            <p:nvPicPr>
              <p:cNvPr id="9" name="Picture 8">
                <a:extLst>
                  <a:ext uri="{FF2B5EF4-FFF2-40B4-BE49-F238E27FC236}">
                    <a16:creationId xmlns:a16="http://schemas.microsoft.com/office/drawing/2014/main" id="{90F40B1C-775A-558A-0E46-F1A1C152055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4" y="1233268"/>
                <a:ext cx="9144000" cy="4721868"/>
              </a:xfrm>
              <a:prstGeom prst="rect">
                <a:avLst/>
              </a:prstGeom>
            </p:spPr>
          </p:pic>
          <p:sp>
            <p:nvSpPr>
              <p:cNvPr id="10" name="TextBox 9">
                <a:extLst>
                  <a:ext uri="{FF2B5EF4-FFF2-40B4-BE49-F238E27FC236}">
                    <a16:creationId xmlns:a16="http://schemas.microsoft.com/office/drawing/2014/main" id="{6B689606-7E5F-B4E2-9DA5-FB5BCA6838EC}"/>
                  </a:ext>
                </a:extLst>
              </p:cNvPr>
              <p:cNvSpPr txBox="1"/>
              <p:nvPr/>
            </p:nvSpPr>
            <p:spPr>
              <a:xfrm>
                <a:off x="468827" y="4783922"/>
                <a:ext cx="529627" cy="30859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8F8F8">
                        <a:lumMod val="10000"/>
                      </a:srgbClr>
                    </a:solidFill>
                    <a:effectLst/>
                    <a:uLnTx/>
                    <a:uFillTx/>
                    <a:latin typeface="Arial"/>
                    <a:ea typeface="+mn-ea"/>
                    <a:cs typeface="+mn-cs"/>
                  </a:rPr>
                  <a:t>SEC</a:t>
                </a:r>
              </a:p>
            </p:txBody>
          </p:sp>
          <p:sp>
            <p:nvSpPr>
              <p:cNvPr id="11" name="TextBox 10">
                <a:extLst>
                  <a:ext uri="{FF2B5EF4-FFF2-40B4-BE49-F238E27FC236}">
                    <a16:creationId xmlns:a16="http://schemas.microsoft.com/office/drawing/2014/main" id="{CDE51E27-DC6E-AF14-68C1-698691A7E035}"/>
                  </a:ext>
                </a:extLst>
              </p:cNvPr>
              <p:cNvSpPr txBox="1"/>
              <p:nvPr/>
            </p:nvSpPr>
            <p:spPr>
              <a:xfrm>
                <a:off x="1991700" y="4514703"/>
                <a:ext cx="450997" cy="30859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8F8F8">
                        <a:lumMod val="10000"/>
                      </a:srgbClr>
                    </a:solidFill>
                    <a:effectLst/>
                    <a:uLnTx/>
                    <a:uFillTx/>
                    <a:latin typeface="Arial"/>
                    <a:ea typeface="+mn-ea"/>
                    <a:cs typeface="+mn-cs"/>
                  </a:rPr>
                  <a:t>ISS</a:t>
                </a:r>
              </a:p>
            </p:txBody>
          </p:sp>
          <p:sp>
            <p:nvSpPr>
              <p:cNvPr id="14" name="TextBox 13">
                <a:extLst>
                  <a:ext uri="{FF2B5EF4-FFF2-40B4-BE49-F238E27FC236}">
                    <a16:creationId xmlns:a16="http://schemas.microsoft.com/office/drawing/2014/main" id="{C950AD22-35E4-CEB6-0977-6DB03B3C7698}"/>
                  </a:ext>
                </a:extLst>
              </p:cNvPr>
              <p:cNvSpPr txBox="1"/>
              <p:nvPr/>
            </p:nvSpPr>
            <p:spPr>
              <a:xfrm rot="20747043">
                <a:off x="4475652" y="3351067"/>
                <a:ext cx="1611519"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8F8F8">
                        <a:lumMod val="10000"/>
                      </a:srgbClr>
                    </a:solidFill>
                    <a:effectLst/>
                    <a:uLnTx/>
                    <a:uFillTx/>
                    <a:latin typeface="Arial"/>
                    <a:ea typeface="+mn-ea"/>
                    <a:cs typeface="+mn-cs"/>
                  </a:rPr>
                  <a:t>HIE SC LINAC</a:t>
                </a:r>
              </a:p>
            </p:txBody>
          </p:sp>
          <p:sp>
            <p:nvSpPr>
              <p:cNvPr id="17" name="TextBox 16">
                <a:extLst>
                  <a:ext uri="{FF2B5EF4-FFF2-40B4-BE49-F238E27FC236}">
                    <a16:creationId xmlns:a16="http://schemas.microsoft.com/office/drawing/2014/main" id="{EA9AF6F3-DB83-CC20-5EEA-C4C6E67FB372}"/>
                  </a:ext>
                </a:extLst>
              </p:cNvPr>
              <p:cNvSpPr txBox="1"/>
              <p:nvPr/>
            </p:nvSpPr>
            <p:spPr>
              <a:xfrm rot="20769898">
                <a:off x="6392791" y="2879685"/>
                <a:ext cx="113364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8F8F8">
                        <a:lumMod val="10000"/>
                      </a:srgbClr>
                    </a:solidFill>
                    <a:effectLst/>
                    <a:uLnTx/>
                    <a:uFillTx/>
                    <a:latin typeface="Arial"/>
                    <a:ea typeface="+mn-ea"/>
                    <a:cs typeface="+mn-cs"/>
                  </a:rPr>
                  <a:t>REX LINAC</a:t>
                </a:r>
              </a:p>
            </p:txBody>
          </p:sp>
          <p:sp>
            <p:nvSpPr>
              <p:cNvPr id="18" name="TextBox 17">
                <a:extLst>
                  <a:ext uri="{FF2B5EF4-FFF2-40B4-BE49-F238E27FC236}">
                    <a16:creationId xmlns:a16="http://schemas.microsoft.com/office/drawing/2014/main" id="{3E155130-9631-753F-BD4D-15FFA1CF10F4}"/>
                  </a:ext>
                </a:extLst>
              </p:cNvPr>
              <p:cNvSpPr txBox="1"/>
              <p:nvPr/>
            </p:nvSpPr>
            <p:spPr>
              <a:xfrm rot="20636504">
                <a:off x="8461931" y="2513138"/>
                <a:ext cx="686437" cy="30859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8F8F8">
                        <a:lumMod val="10000"/>
                      </a:srgbClr>
                    </a:solidFill>
                    <a:effectLst/>
                    <a:uLnTx/>
                    <a:uFillTx/>
                    <a:latin typeface="Arial"/>
                    <a:ea typeface="+mn-ea"/>
                    <a:cs typeface="+mn-cs"/>
                  </a:rPr>
                  <a:t>TRAP </a:t>
                </a:r>
              </a:p>
            </p:txBody>
          </p:sp>
        </p:grpSp>
        <p:sp>
          <p:nvSpPr>
            <p:cNvPr id="8" name="TextBox 7">
              <a:extLst>
                <a:ext uri="{FF2B5EF4-FFF2-40B4-BE49-F238E27FC236}">
                  <a16:creationId xmlns:a16="http://schemas.microsoft.com/office/drawing/2014/main" id="{EB18446F-6AA2-43D5-9FF8-6F862F76CD00}"/>
                </a:ext>
              </a:extLst>
            </p:cNvPr>
            <p:cNvSpPr txBox="1"/>
            <p:nvPr/>
          </p:nvSpPr>
          <p:spPr>
            <a:xfrm>
              <a:off x="3565862" y="4169469"/>
              <a:ext cx="79220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srgbClr val="F8F8F8">
                      <a:lumMod val="10000"/>
                    </a:srgbClr>
                  </a:solidFill>
                  <a:effectLst/>
                  <a:uLnTx/>
                  <a:uFillTx/>
                  <a:latin typeface="Arial"/>
                  <a:ea typeface="+mn-ea"/>
                  <a:cs typeface="+mn-cs"/>
                </a:rPr>
                <a:t>Miniball</a:t>
              </a:r>
              <a:endParaRPr kumimoji="0" lang="en-US" sz="1600" b="0" i="0" u="none" strike="noStrike" kern="1200" cap="none" spc="0" normalizeH="0" baseline="0" noProof="0" dirty="0">
                <a:ln>
                  <a:noFill/>
                </a:ln>
                <a:solidFill>
                  <a:srgbClr val="F8F8F8">
                    <a:lumMod val="10000"/>
                  </a:srgbClr>
                </a:solidFill>
                <a:effectLst/>
                <a:uLnTx/>
                <a:uFillTx/>
                <a:latin typeface="Arial"/>
                <a:ea typeface="+mn-ea"/>
                <a:cs typeface="+mn-cs"/>
              </a:endParaRPr>
            </a:p>
          </p:txBody>
        </p:sp>
      </p:grpSp>
      <p:sp>
        <p:nvSpPr>
          <p:cNvPr id="19" name="TextBox 18">
            <a:extLst>
              <a:ext uri="{FF2B5EF4-FFF2-40B4-BE49-F238E27FC236}">
                <a16:creationId xmlns:a16="http://schemas.microsoft.com/office/drawing/2014/main" id="{E728DA4B-CCA5-F32E-0A8A-68A510683B90}"/>
              </a:ext>
            </a:extLst>
          </p:cNvPr>
          <p:cNvSpPr txBox="1"/>
          <p:nvPr/>
        </p:nvSpPr>
        <p:spPr>
          <a:xfrm rot="20636504">
            <a:off x="9994018" y="759218"/>
            <a:ext cx="651140"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8F8F8">
                    <a:lumMod val="10000"/>
                  </a:srgbClr>
                </a:solidFill>
                <a:effectLst/>
                <a:uLnTx/>
                <a:uFillTx/>
                <a:latin typeface="Arial"/>
                <a:ea typeface="+mn-ea"/>
                <a:cs typeface="+mn-cs"/>
              </a:rPr>
              <a:t>EBIS</a:t>
            </a:r>
          </a:p>
        </p:txBody>
      </p:sp>
      <p:sp>
        <p:nvSpPr>
          <p:cNvPr id="20" name="TextBox 19">
            <a:extLst>
              <a:ext uri="{FF2B5EF4-FFF2-40B4-BE49-F238E27FC236}">
                <a16:creationId xmlns:a16="http://schemas.microsoft.com/office/drawing/2014/main" id="{CE05E29A-5B14-22CD-4310-34917B2E1BFF}"/>
              </a:ext>
            </a:extLst>
          </p:cNvPr>
          <p:cNvSpPr txBox="1"/>
          <p:nvPr/>
        </p:nvSpPr>
        <p:spPr>
          <a:xfrm rot="20747043">
            <a:off x="2601732" y="3062539"/>
            <a:ext cx="1839804" cy="3385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8F8F8">
                    <a:lumMod val="10000"/>
                  </a:srgbClr>
                </a:solidFill>
                <a:effectLst/>
                <a:uLnTx/>
                <a:uFillTx/>
                <a:latin typeface="Arial"/>
                <a:ea typeface="+mn-ea"/>
                <a:cs typeface="+mn-cs"/>
              </a:rPr>
              <a:t>HEBT lines</a:t>
            </a:r>
          </a:p>
        </p:txBody>
      </p:sp>
      <p:pic>
        <p:nvPicPr>
          <p:cNvPr id="22" name="Picture 21" descr="http://hie-isolde.web.cern.ch/hie-isolde/images/HIE-ISOLDE.jpg">
            <a:extLst>
              <a:ext uri="{FF2B5EF4-FFF2-40B4-BE49-F238E27FC236}">
                <a16:creationId xmlns:a16="http://schemas.microsoft.com/office/drawing/2014/main" id="{3F660D38-D515-C085-2D23-69AAB7B80C68}"/>
              </a:ext>
            </a:extLst>
          </p:cNvPr>
          <p:cNvPicPr>
            <a:picLocks noChangeAspect="1" noChangeArrowheads="1"/>
          </p:cNvPicPr>
          <p:nvPr/>
        </p:nvPicPr>
        <p:blipFill>
          <a:blip r:embed="rId3" cstate="print"/>
          <a:srcRect/>
          <a:stretch>
            <a:fillRect/>
          </a:stretch>
        </p:blipFill>
        <p:spPr bwMode="auto">
          <a:xfrm>
            <a:off x="9331043" y="6138545"/>
            <a:ext cx="1827213" cy="542925"/>
          </a:xfrm>
          <a:prstGeom prst="rect">
            <a:avLst/>
          </a:prstGeom>
          <a:noFill/>
          <a:ln w="9525">
            <a:noFill/>
            <a:miter lim="800000"/>
            <a:headEnd/>
            <a:tailEnd/>
          </a:ln>
        </p:spPr>
      </p:pic>
    </p:spTree>
    <p:extLst>
      <p:ext uri="{BB962C8B-B14F-4D97-AF65-F5344CB8AC3E}">
        <p14:creationId xmlns:p14="http://schemas.microsoft.com/office/powerpoint/2010/main" val="30937723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748E7D1D-9B86-0FE9-1355-156FB6B894E5}"/>
              </a:ext>
            </a:extLst>
          </p:cNvPr>
          <p:cNvPicPr>
            <a:picLocks noChangeAspect="1"/>
          </p:cNvPicPr>
          <p:nvPr/>
        </p:nvPicPr>
        <p:blipFill>
          <a:blip r:embed="rId2"/>
          <a:stretch>
            <a:fillRect/>
          </a:stretch>
        </p:blipFill>
        <p:spPr>
          <a:xfrm>
            <a:off x="129963" y="486469"/>
            <a:ext cx="8449360" cy="5885062"/>
          </a:xfrm>
          <a:prstGeom prst="rect">
            <a:avLst/>
          </a:prstGeom>
        </p:spPr>
      </p:pic>
      <p:sp>
        <p:nvSpPr>
          <p:cNvPr id="8" name="TextBox 7">
            <a:extLst>
              <a:ext uri="{FF2B5EF4-FFF2-40B4-BE49-F238E27FC236}">
                <a16:creationId xmlns:a16="http://schemas.microsoft.com/office/drawing/2014/main" id="{E78A196D-032D-696A-38CA-D8AA0FC41A27}"/>
              </a:ext>
            </a:extLst>
          </p:cNvPr>
          <p:cNvSpPr txBox="1"/>
          <p:nvPr/>
        </p:nvSpPr>
        <p:spPr>
          <a:xfrm>
            <a:off x="129963" y="117137"/>
            <a:ext cx="3315459" cy="369332"/>
          </a:xfrm>
          <a:prstGeom prst="rect">
            <a:avLst/>
          </a:prstGeom>
          <a:noFill/>
        </p:spPr>
        <p:txBody>
          <a:bodyPr wrap="none" rtlCol="0">
            <a:spAutoFit/>
          </a:bodyPr>
          <a:lstStyle/>
          <a:p>
            <a:r>
              <a:rPr lang="fr-CH" b="1" dirty="0" err="1"/>
              <a:t>Experimental</a:t>
            </a:r>
            <a:r>
              <a:rPr lang="fr-CH" b="1" dirty="0"/>
              <a:t> shifts on the books</a:t>
            </a:r>
            <a:endParaRPr lang="en-GB" b="1" dirty="0"/>
          </a:p>
        </p:txBody>
      </p:sp>
      <p:sp>
        <p:nvSpPr>
          <p:cNvPr id="3" name="TextBox 2">
            <a:extLst>
              <a:ext uri="{FF2B5EF4-FFF2-40B4-BE49-F238E27FC236}">
                <a16:creationId xmlns:a16="http://schemas.microsoft.com/office/drawing/2014/main" id="{27434A33-BE44-513A-5835-505E758E6A30}"/>
              </a:ext>
            </a:extLst>
          </p:cNvPr>
          <p:cNvSpPr txBox="1"/>
          <p:nvPr/>
        </p:nvSpPr>
        <p:spPr>
          <a:xfrm>
            <a:off x="8207364" y="2132015"/>
            <a:ext cx="3687418" cy="646331"/>
          </a:xfrm>
          <a:prstGeom prst="rect">
            <a:avLst/>
          </a:prstGeom>
          <a:noFill/>
        </p:spPr>
        <p:txBody>
          <a:bodyPr wrap="square" rtlCol="0">
            <a:spAutoFit/>
          </a:bodyPr>
          <a:lstStyle/>
          <a:p>
            <a:r>
              <a:rPr lang="en-FR" dirty="0">
                <a:solidFill>
                  <a:srgbClr val="00B0F0"/>
                </a:solidFill>
              </a:rPr>
              <a:t>HIE-ISOLDE:</a:t>
            </a:r>
          </a:p>
          <a:p>
            <a:r>
              <a:rPr lang="en-FR" dirty="0">
                <a:solidFill>
                  <a:srgbClr val="00B0F0"/>
                </a:solidFill>
              </a:rPr>
              <a:t>485 shifts (out of 1298 total) </a:t>
            </a:r>
            <a:r>
              <a:rPr lang="en-FR" dirty="0">
                <a:solidFill>
                  <a:srgbClr val="00B0F0"/>
                </a:solidFill>
                <a:sym typeface="Wingdings" pitchFamily="2" charset="2"/>
              </a:rPr>
              <a:t> ~40%</a:t>
            </a:r>
            <a:endParaRPr lang="en-FR" dirty="0">
              <a:solidFill>
                <a:srgbClr val="00B0F0"/>
              </a:solidFill>
            </a:endParaRPr>
          </a:p>
        </p:txBody>
      </p:sp>
      <p:sp>
        <p:nvSpPr>
          <p:cNvPr id="5" name="Right Brace 4">
            <a:extLst>
              <a:ext uri="{FF2B5EF4-FFF2-40B4-BE49-F238E27FC236}">
                <a16:creationId xmlns:a16="http://schemas.microsoft.com/office/drawing/2014/main" id="{54068F38-7DAB-2BF7-0724-63B938B5A8EB}"/>
              </a:ext>
            </a:extLst>
          </p:cNvPr>
          <p:cNvSpPr/>
          <p:nvPr/>
        </p:nvSpPr>
        <p:spPr>
          <a:xfrm>
            <a:off x="8009116" y="2011017"/>
            <a:ext cx="180727" cy="841513"/>
          </a:xfrm>
          <a:prstGeom prst="righ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FR" dirty="0"/>
          </a:p>
        </p:txBody>
      </p:sp>
      <p:sp>
        <p:nvSpPr>
          <p:cNvPr id="9" name="TextBox 8">
            <a:extLst>
              <a:ext uri="{FF2B5EF4-FFF2-40B4-BE49-F238E27FC236}">
                <a16:creationId xmlns:a16="http://schemas.microsoft.com/office/drawing/2014/main" id="{4AD343BE-65FA-A332-BDC5-F2420BF42F28}"/>
              </a:ext>
            </a:extLst>
          </p:cNvPr>
          <p:cNvSpPr txBox="1"/>
          <p:nvPr/>
        </p:nvSpPr>
        <p:spPr>
          <a:xfrm>
            <a:off x="8783804" y="4495368"/>
            <a:ext cx="3408196" cy="1200329"/>
          </a:xfrm>
          <a:prstGeom prst="rect">
            <a:avLst/>
          </a:prstGeom>
          <a:noFill/>
        </p:spPr>
        <p:txBody>
          <a:bodyPr wrap="square" rtlCol="0">
            <a:spAutoFit/>
          </a:bodyPr>
          <a:lstStyle/>
          <a:p>
            <a:r>
              <a:rPr lang="en-FR" dirty="0"/>
              <a:t>Includes: </a:t>
            </a:r>
          </a:p>
          <a:p>
            <a:pPr marL="285750" indent="-285750">
              <a:buFont typeface="Arial" panose="020B0604020202020204" pitchFamily="34" charset="0"/>
              <a:buChar char="•"/>
            </a:pPr>
            <a:r>
              <a:rPr lang="en-FR" dirty="0"/>
              <a:t>outcome of INTC74 (Nov2023)</a:t>
            </a:r>
          </a:p>
          <a:p>
            <a:pPr marL="285750" indent="-285750">
              <a:buFont typeface="Arial" panose="020B0604020202020204" pitchFamily="34" charset="0"/>
              <a:buChar char="•"/>
            </a:pPr>
            <a:r>
              <a:rPr lang="en-GB" dirty="0"/>
              <a:t>P</a:t>
            </a:r>
            <a:r>
              <a:rPr lang="en-FR" dirty="0"/>
              <a:t>reliminary shift counting for 2023</a:t>
            </a:r>
          </a:p>
        </p:txBody>
      </p:sp>
    </p:spTree>
    <p:extLst>
      <p:ext uri="{BB962C8B-B14F-4D97-AF65-F5344CB8AC3E}">
        <p14:creationId xmlns:p14="http://schemas.microsoft.com/office/powerpoint/2010/main" val="21826546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BA29A11-7437-4F50-94B7-481ED3B76C56}"/>
              </a:ext>
            </a:extLst>
          </p:cNvPr>
          <p:cNvSpPr>
            <a:spLocks noGrp="1"/>
          </p:cNvSpPr>
          <p:nvPr>
            <p:ph type="ftr" sz="quarter" idx="13"/>
          </p:nvPr>
        </p:nvSpPr>
        <p:spPr>
          <a:xfrm>
            <a:off x="1655166" y="6138545"/>
            <a:ext cx="7420008" cy="615800"/>
          </a:xfrm>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a:ln>
                  <a:noFill/>
                </a:ln>
                <a:solidFill>
                  <a:prstClr val="white"/>
                </a:solidFill>
                <a:effectLst/>
                <a:uLnTx/>
                <a:uFillTx/>
                <a:latin typeface="Arial"/>
                <a:ea typeface="+mn-ea"/>
                <a:cs typeface="+mn-cs"/>
              </a:rPr>
              <a:t>E. Siesling, 74th INTC 7th Nov '23</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421373A8-9E46-A3EC-9485-38E21C76BF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6" name="Title 2">
            <a:extLst>
              <a:ext uri="{FF2B5EF4-FFF2-40B4-BE49-F238E27FC236}">
                <a16:creationId xmlns:a16="http://schemas.microsoft.com/office/drawing/2014/main" id="{26930DA7-E570-CF54-1780-406F54B5C5EB}"/>
              </a:ext>
            </a:extLst>
          </p:cNvPr>
          <p:cNvSpPr>
            <a:spLocks noGrp="1"/>
          </p:cNvSpPr>
          <p:nvPr>
            <p:ph type="title"/>
          </p:nvPr>
        </p:nvSpPr>
        <p:spPr>
          <a:xfrm>
            <a:off x="163135" y="124811"/>
            <a:ext cx="8874238" cy="573464"/>
          </a:xfrm>
        </p:spPr>
        <p:txBody>
          <a:bodyPr>
            <a:noAutofit/>
          </a:bodyPr>
          <a:lstStyle/>
          <a:p>
            <a:r>
              <a:rPr lang="en-US" sz="3600" b="0" u="sng" dirty="0"/>
              <a:t>REX Low Energy: </a:t>
            </a:r>
          </a:p>
        </p:txBody>
      </p:sp>
      <p:pic>
        <p:nvPicPr>
          <p:cNvPr id="2" name="Picture 1" descr="http://hie-isolde.web.cern.ch/hie-isolde/images/HIE-ISOLDE.jpg">
            <a:extLst>
              <a:ext uri="{FF2B5EF4-FFF2-40B4-BE49-F238E27FC236}">
                <a16:creationId xmlns:a16="http://schemas.microsoft.com/office/drawing/2014/main" id="{2474411F-1CD3-5E50-B1DF-9F7F118A6673}"/>
              </a:ext>
            </a:extLst>
          </p:cNvPr>
          <p:cNvPicPr>
            <a:picLocks noChangeAspect="1" noChangeArrowheads="1"/>
          </p:cNvPicPr>
          <p:nvPr/>
        </p:nvPicPr>
        <p:blipFill>
          <a:blip r:embed="rId2" cstate="print"/>
          <a:srcRect/>
          <a:stretch>
            <a:fillRect/>
          </a:stretch>
        </p:blipFill>
        <p:spPr bwMode="auto">
          <a:xfrm>
            <a:off x="9331043" y="6138545"/>
            <a:ext cx="1827213" cy="542925"/>
          </a:xfrm>
          <a:prstGeom prst="rect">
            <a:avLst/>
          </a:prstGeom>
          <a:noFill/>
          <a:ln w="9525">
            <a:noFill/>
            <a:miter lim="800000"/>
            <a:headEnd/>
            <a:tailEnd/>
          </a:ln>
        </p:spPr>
      </p:pic>
      <p:sp>
        <p:nvSpPr>
          <p:cNvPr id="3" name="TextBox 2">
            <a:extLst>
              <a:ext uri="{FF2B5EF4-FFF2-40B4-BE49-F238E27FC236}">
                <a16:creationId xmlns:a16="http://schemas.microsoft.com/office/drawing/2014/main" id="{9DF769A8-EFB8-F6BF-CC43-FB166E03DA62}"/>
              </a:ext>
            </a:extLst>
          </p:cNvPr>
          <p:cNvSpPr txBox="1"/>
          <p:nvPr/>
        </p:nvSpPr>
        <p:spPr>
          <a:xfrm>
            <a:off x="212196" y="698275"/>
            <a:ext cx="6752130" cy="4247317"/>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800" b="0" i="0" u="none" strike="noStrike" kern="1200" cap="none" spc="0" normalizeH="0" baseline="0" noProof="0" dirty="0">
                <a:ln>
                  <a:noFill/>
                </a:ln>
                <a:solidFill>
                  <a:srgbClr val="0055A0"/>
                </a:solidFill>
                <a:effectLst/>
                <a:uLnTx/>
                <a:uFillTx/>
                <a:latin typeface="Arial"/>
                <a:ea typeface="+mn-ea"/>
                <a:cs typeface="+mn-cs"/>
              </a:rPr>
              <a:t>REXTRAP: </a:t>
            </a:r>
            <a:br>
              <a:rPr kumimoji="0" lang="fr-CH" sz="1800" b="0" i="0" u="none" strike="noStrike" kern="1200" cap="none" spc="0" normalizeH="0" baseline="0" noProof="0" dirty="0">
                <a:ln>
                  <a:noFill/>
                </a:ln>
                <a:solidFill>
                  <a:srgbClr val="0055A0"/>
                </a:solidFill>
                <a:effectLst/>
                <a:uLnTx/>
                <a:uFillTx/>
                <a:latin typeface="Arial"/>
                <a:ea typeface="+mn-ea"/>
                <a:cs typeface="+mn-cs"/>
              </a:rPr>
            </a:b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During</a:t>
            </a:r>
            <a:r>
              <a:rPr kumimoji="0" lang="fr-CH" sz="1800" b="0" i="0" u="none" strike="noStrike" kern="1200" cap="none" spc="0" normalizeH="0" baseline="0" noProof="0" dirty="0">
                <a:ln>
                  <a:noFill/>
                </a:ln>
                <a:solidFill>
                  <a:srgbClr val="0055A0"/>
                </a:solidFill>
                <a:effectLst/>
                <a:uLnTx/>
                <a:uFillTx/>
                <a:latin typeface="Arial"/>
                <a:ea typeface="+mn-ea"/>
                <a:cs typeface="+mn-cs"/>
              </a:rPr>
              <a:t> the </a:t>
            </a:r>
            <a:r>
              <a:rPr kumimoji="0" lang="fr-CH" sz="1800" b="0" i="0" u="none" strike="noStrike" kern="1200" cap="none" spc="0" normalizeH="0" baseline="0" noProof="0" dirty="0" err="1">
                <a:ln>
                  <a:noFill/>
                </a:ln>
                <a:solidFill>
                  <a:srgbClr val="0055A0"/>
                </a:solidFill>
                <a:effectLst/>
                <a:uLnTx/>
                <a:uFillTx/>
                <a:latin typeface="Arial"/>
                <a:ea typeface="+mn-ea"/>
                <a:cs typeface="+mn-cs"/>
              </a:rPr>
              <a:t>recommissioning</a:t>
            </a:r>
            <a:r>
              <a:rPr kumimoji="0" lang="fr-CH" sz="1800" b="0" i="0" u="none" strike="noStrike" kern="1200" cap="none" spc="0" normalizeH="0" baseline="0" noProof="0" dirty="0">
                <a:ln>
                  <a:noFill/>
                </a:ln>
                <a:solidFill>
                  <a:srgbClr val="0055A0"/>
                </a:solidFill>
                <a:effectLst/>
                <a:uLnTx/>
                <a:uFillTx/>
                <a:latin typeface="Arial"/>
                <a:ea typeface="+mn-ea"/>
                <a:cs typeface="+mn-cs"/>
              </a:rPr>
              <a:t> in June issues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with</a:t>
            </a:r>
            <a:r>
              <a:rPr kumimoji="0" lang="fr-CH" sz="1800" b="0" i="0" u="none" strike="noStrike" kern="1200" cap="none" spc="0" normalizeH="0" baseline="0" noProof="0" dirty="0">
                <a:ln>
                  <a:noFill/>
                </a:ln>
                <a:solidFill>
                  <a:srgbClr val="0055A0"/>
                </a:solidFill>
                <a:effectLst/>
                <a:uLnTx/>
                <a:uFillTx/>
                <a:latin typeface="Arial"/>
                <a:ea typeface="+mn-ea"/>
                <a:cs typeface="+mn-cs"/>
              </a:rPr>
              <a:t> the REXTRAP </a:t>
            </a:r>
            <a:r>
              <a:rPr kumimoji="0" lang="fr-CH" sz="1800" b="0" i="0" u="none" strike="noStrike" kern="1200" cap="none" spc="0" normalizeH="0" baseline="0" noProof="0" dirty="0" err="1">
                <a:ln>
                  <a:noFill/>
                </a:ln>
                <a:solidFill>
                  <a:srgbClr val="0055A0"/>
                </a:solidFill>
                <a:effectLst/>
                <a:uLnTx/>
                <a:uFillTx/>
                <a:latin typeface="Arial"/>
                <a:ea typeface="+mn-ea"/>
                <a:cs typeface="+mn-cs"/>
              </a:rPr>
              <a:t>efficiency</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worsened</a:t>
            </a:r>
            <a:r>
              <a:rPr kumimoji="0" lang="fr-CH" sz="1800" b="0" i="0" u="none" strike="noStrike" kern="1200" cap="none" spc="0" normalizeH="0" baseline="0" noProof="0" dirty="0">
                <a:ln>
                  <a:noFill/>
                </a:ln>
                <a:solidFill>
                  <a:srgbClr val="0055A0"/>
                </a:solidFill>
                <a:effectLst/>
                <a:uLnTx/>
                <a:uFillTx/>
                <a:latin typeface="Arial"/>
                <a:ea typeface="+mn-ea"/>
                <a:cs typeface="+mn-cs"/>
              </a:rPr>
              <a:t>. It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was</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opened</a:t>
            </a:r>
            <a:r>
              <a:rPr kumimoji="0" lang="fr-CH" sz="1800" b="0" i="0" u="none" strike="noStrike" kern="1200" cap="none" spc="0" normalizeH="0" baseline="0" noProof="0" dirty="0">
                <a:ln>
                  <a:noFill/>
                </a:ln>
                <a:solidFill>
                  <a:srgbClr val="0055A0"/>
                </a:solidFill>
                <a:effectLst/>
                <a:uLnTx/>
                <a:uFillTx/>
                <a:latin typeface="Arial"/>
                <a:ea typeface="+mn-ea"/>
                <a:cs typeface="+mn-cs"/>
              </a:rPr>
              <a:t> up by F. Wenander &amp; team (ABP). The trap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was</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available</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again</a:t>
            </a:r>
            <a:r>
              <a:rPr kumimoji="0" lang="fr-CH" sz="1800" b="0" i="0" u="none" strike="noStrike" kern="1200" cap="none" spc="0" normalizeH="0" baseline="0" noProof="0" dirty="0">
                <a:ln>
                  <a:noFill/>
                </a:ln>
                <a:solidFill>
                  <a:srgbClr val="0055A0"/>
                </a:solidFill>
                <a:effectLst/>
                <a:uLnTx/>
                <a:uFillTx/>
                <a:latin typeface="Arial"/>
                <a:ea typeface="+mn-ea"/>
                <a:cs typeface="+mn-cs"/>
              </a:rPr>
              <a:t> for </a:t>
            </a:r>
            <a:r>
              <a:rPr kumimoji="0" lang="fr-CH" sz="1800" b="0" i="0" u="none" strike="noStrike" kern="1200" cap="none" spc="0" normalizeH="0" baseline="0" noProof="0" dirty="0" err="1">
                <a:ln>
                  <a:noFill/>
                </a:ln>
                <a:solidFill>
                  <a:srgbClr val="0055A0"/>
                </a:solidFill>
                <a:effectLst/>
                <a:uLnTx/>
                <a:uFillTx/>
                <a:latin typeface="Arial"/>
                <a:ea typeface="+mn-ea"/>
                <a:cs typeface="+mn-cs"/>
              </a:rPr>
              <a:t>beam</a:t>
            </a:r>
            <a:r>
              <a:rPr kumimoji="0" lang="fr-CH" sz="1800" b="0" i="0" u="none" strike="noStrike" kern="1200" cap="none" spc="0" normalizeH="0" baseline="0" noProof="0" dirty="0">
                <a:ln>
                  <a:noFill/>
                </a:ln>
                <a:solidFill>
                  <a:srgbClr val="0055A0"/>
                </a:solidFill>
                <a:effectLst/>
                <a:uLnTx/>
                <a:uFillTx/>
                <a:latin typeface="Arial"/>
                <a:ea typeface="+mn-ea"/>
                <a:cs typeface="+mn-cs"/>
              </a:rPr>
              <a:t> commissioning in July.</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H" sz="1800" b="0" i="0" u="none" strike="noStrike" kern="1200" cap="none" spc="0" normalizeH="0" baseline="0" noProof="0" dirty="0">
              <a:ln>
                <a:noFill/>
              </a:ln>
              <a:solidFill>
                <a:srgbClr val="0055A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800" b="0" i="0" u="none" strike="noStrike" kern="1200" cap="none" spc="0" normalizeH="0" baseline="0" noProof="0" dirty="0">
                <a:ln>
                  <a:noFill/>
                </a:ln>
                <a:solidFill>
                  <a:srgbClr val="0055A0"/>
                </a:solidFill>
                <a:effectLst/>
                <a:uLnTx/>
                <a:uFillTx/>
                <a:latin typeface="Arial"/>
                <a:ea typeface="+mn-ea"/>
                <a:cs typeface="+mn-cs"/>
              </a:rPr>
              <a:t>REXEBIS:</a:t>
            </a:r>
            <a:br>
              <a:rPr kumimoji="0" lang="fr-CH" sz="1800" b="0" i="0" u="none" strike="noStrike" kern="1200" cap="none" spc="0" normalizeH="0" baseline="0" noProof="0" dirty="0">
                <a:ln>
                  <a:noFill/>
                </a:ln>
                <a:solidFill>
                  <a:srgbClr val="0055A0"/>
                </a:solidFill>
                <a:effectLst/>
                <a:uLnTx/>
                <a:uFillTx/>
                <a:latin typeface="Arial"/>
                <a:ea typeface="+mn-ea"/>
                <a:cs typeface="+mn-cs"/>
              </a:rPr>
            </a:br>
            <a:r>
              <a:rPr kumimoji="0" lang="fr-CH" sz="1800" b="0" i="0" u="none" strike="noStrike" kern="1200" cap="none" spc="0" normalizeH="0" baseline="0" noProof="0" dirty="0">
                <a:ln>
                  <a:noFill/>
                </a:ln>
                <a:solidFill>
                  <a:srgbClr val="0055A0"/>
                </a:solidFill>
                <a:effectLst/>
                <a:uLnTx/>
                <a:uFillTx/>
                <a:latin typeface="Arial"/>
                <a:ea typeface="+mn-ea"/>
                <a:cs typeface="+mn-cs"/>
              </a:rPr>
              <a:t>- Last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year’s</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severe</a:t>
            </a:r>
            <a:r>
              <a:rPr kumimoji="0" lang="fr-CH" sz="1800" b="0" i="0" u="none" strike="noStrike" kern="1200" cap="none" spc="0" normalizeH="0" baseline="0" noProof="0" dirty="0">
                <a:ln>
                  <a:noFill/>
                </a:ln>
                <a:solidFill>
                  <a:srgbClr val="0055A0"/>
                </a:solidFill>
                <a:effectLst/>
                <a:uLnTx/>
                <a:uFillTx/>
                <a:latin typeface="Arial"/>
                <a:ea typeface="+mn-ea"/>
                <a:cs typeface="+mn-cs"/>
              </a:rPr>
              <a:t> issues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with</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LHe</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boil</a:t>
            </a:r>
            <a:r>
              <a:rPr kumimoji="0" lang="fr-CH" sz="1800" b="0" i="0" u="none" strike="noStrike" kern="1200" cap="none" spc="0" normalizeH="0" baseline="0" noProof="0" dirty="0">
                <a:ln>
                  <a:noFill/>
                </a:ln>
                <a:solidFill>
                  <a:srgbClr val="0055A0"/>
                </a:solidFill>
                <a:effectLst/>
                <a:uLnTx/>
                <a:uFillTx/>
                <a:latin typeface="Arial"/>
                <a:ea typeface="+mn-ea"/>
                <a:cs typeface="+mn-cs"/>
              </a:rPr>
              <a:t> off and quenches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were</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adddressed</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during</a:t>
            </a:r>
            <a:r>
              <a:rPr kumimoji="0" lang="fr-CH" sz="1800" b="0" i="0" u="none" strike="noStrike" kern="1200" cap="none" spc="0" normalizeH="0" baseline="0" noProof="0" dirty="0">
                <a:ln>
                  <a:noFill/>
                </a:ln>
                <a:solidFill>
                  <a:srgbClr val="0055A0"/>
                </a:solidFill>
                <a:effectLst/>
                <a:uLnTx/>
                <a:uFillTx/>
                <a:latin typeface="Arial"/>
                <a:ea typeface="+mn-ea"/>
                <a:cs typeface="+mn-cs"/>
              </a:rPr>
              <a:t> the YETS by a </a:t>
            </a:r>
            <a:r>
              <a:rPr kumimoji="0" lang="fr-CH" sz="1800" b="0" i="0" u="none" strike="noStrike" kern="1200" cap="none" spc="0" normalizeH="0" baseline="0" noProof="0" dirty="0" err="1">
                <a:ln>
                  <a:noFill/>
                </a:ln>
                <a:solidFill>
                  <a:srgbClr val="0055A0"/>
                </a:solidFill>
                <a:effectLst/>
                <a:uLnTx/>
                <a:uFillTx/>
                <a:latin typeface="Arial"/>
                <a:ea typeface="+mn-ea"/>
                <a:cs typeface="+mn-cs"/>
              </a:rPr>
              <a:t>complete</a:t>
            </a:r>
            <a:r>
              <a:rPr kumimoji="0" lang="fr-CH" sz="1800" b="0" i="0" u="none" strike="noStrike" kern="1200" cap="none" spc="0" normalizeH="0" baseline="0" noProof="0" dirty="0">
                <a:ln>
                  <a:noFill/>
                </a:ln>
                <a:solidFill>
                  <a:srgbClr val="0055A0"/>
                </a:solidFill>
                <a:effectLst/>
                <a:uLnTx/>
                <a:uFillTx/>
                <a:latin typeface="Arial"/>
                <a:ea typeface="+mn-ea"/>
                <a:cs typeface="+mn-cs"/>
              </a:rPr>
              <a:t> EBIS dis- and </a:t>
            </a:r>
            <a:r>
              <a:rPr kumimoji="0" lang="fr-CH" sz="1800" b="0" i="0" u="none" strike="noStrike" kern="1200" cap="none" spc="0" normalizeH="0" baseline="0" noProof="0" dirty="0" err="1">
                <a:ln>
                  <a:noFill/>
                </a:ln>
                <a:solidFill>
                  <a:srgbClr val="0055A0"/>
                </a:solidFill>
                <a:effectLst/>
                <a:uLnTx/>
                <a:uFillTx/>
                <a:latin typeface="Arial"/>
                <a:ea typeface="+mn-ea"/>
                <a:cs typeface="+mn-cs"/>
              </a:rPr>
              <a:t>reassembly</a:t>
            </a:r>
            <a:r>
              <a:rPr kumimoji="0" lang="fr-CH" sz="1800" b="0" i="0" u="none" strike="noStrike" kern="1200" cap="none" spc="0" normalizeH="0" baseline="0" noProof="0" dirty="0">
                <a:ln>
                  <a:noFill/>
                </a:ln>
                <a:solidFill>
                  <a:srgbClr val="0055A0"/>
                </a:solidFill>
                <a:effectLst/>
                <a:uLnTx/>
                <a:uFillTx/>
                <a:latin typeface="Arial"/>
                <a:ea typeface="+mn-ea"/>
                <a:cs typeface="+mn-cs"/>
              </a:rPr>
              <a:t>. A </a:t>
            </a:r>
            <a:r>
              <a:rPr kumimoji="0" lang="fr-CH" sz="1800" b="0" i="0" u="none" strike="noStrike" kern="1200" cap="none" spc="0" normalizeH="0" baseline="0" noProof="0" dirty="0" err="1">
                <a:ln>
                  <a:noFill/>
                </a:ln>
                <a:solidFill>
                  <a:srgbClr val="0055A0"/>
                </a:solidFill>
                <a:effectLst/>
                <a:uLnTx/>
                <a:uFillTx/>
                <a:latin typeface="Arial"/>
                <a:ea typeface="+mn-ea"/>
                <a:cs typeface="+mn-cs"/>
              </a:rPr>
              <a:t>serious</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mechanical</a:t>
            </a:r>
            <a:r>
              <a:rPr kumimoji="0" lang="fr-CH" sz="1800" b="0" i="0" u="none" strike="noStrike" kern="1200" cap="none" spc="0" normalizeH="0" baseline="0" noProof="0" dirty="0">
                <a:ln>
                  <a:noFill/>
                </a:ln>
                <a:solidFill>
                  <a:srgbClr val="0055A0"/>
                </a:solidFill>
                <a:effectLst/>
                <a:uLnTx/>
                <a:uFillTx/>
                <a:latin typeface="Arial"/>
                <a:ea typeface="+mn-ea"/>
                <a:cs typeface="+mn-cs"/>
              </a:rPr>
              <a:t> issue </a:t>
            </a:r>
            <a:r>
              <a:rPr kumimoji="0" lang="fr-CH" sz="1800" b="0" i="0" u="none" strike="noStrike" kern="1200" cap="none" spc="0" normalizeH="0" baseline="0" noProof="0" dirty="0" err="1">
                <a:ln>
                  <a:noFill/>
                </a:ln>
                <a:solidFill>
                  <a:srgbClr val="0055A0"/>
                </a:solidFill>
                <a:effectLst/>
                <a:uLnTx/>
                <a:uFillTx/>
                <a:latin typeface="Arial"/>
                <a:ea typeface="+mn-ea"/>
                <a:cs typeface="+mn-cs"/>
              </a:rPr>
              <a:t>occured</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during</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work</a:t>
            </a:r>
            <a:r>
              <a:rPr kumimoji="0" lang="fr-CH" sz="1800" b="0" i="0" u="none" strike="noStrike" kern="1200" cap="none" spc="0" normalizeH="0" baseline="0" noProof="0" dirty="0">
                <a:ln>
                  <a:noFill/>
                </a:ln>
                <a:solidFill>
                  <a:srgbClr val="0055A0"/>
                </a:solidFill>
                <a:effectLst/>
                <a:uLnTx/>
                <a:uFillTx/>
                <a:latin typeface="Arial"/>
                <a:ea typeface="+mn-ea"/>
                <a:cs typeface="+mn-cs"/>
              </a:rPr>
              <a:t> on the </a:t>
            </a:r>
            <a:r>
              <a:rPr kumimoji="0" lang="fr-CH" sz="1800" b="0" i="0" u="none" strike="noStrike" kern="1200" cap="none" spc="0" normalizeH="0" baseline="0" noProof="0" dirty="0" err="1">
                <a:ln>
                  <a:noFill/>
                </a:ln>
                <a:solidFill>
                  <a:srgbClr val="0055A0"/>
                </a:solidFill>
                <a:effectLst/>
                <a:uLnTx/>
                <a:uFillTx/>
                <a:latin typeface="Arial"/>
                <a:ea typeface="+mn-ea"/>
                <a:cs typeface="+mn-cs"/>
              </a:rPr>
              <a:t>inner</a:t>
            </a:r>
            <a:r>
              <a:rPr kumimoji="0" lang="fr-CH" sz="1800" b="0" i="0" u="none" strike="noStrike" kern="1200" cap="none" spc="0" normalizeH="0" baseline="0" noProof="0" dirty="0">
                <a:ln>
                  <a:noFill/>
                </a:ln>
                <a:solidFill>
                  <a:srgbClr val="0055A0"/>
                </a:solidFill>
                <a:effectLst/>
                <a:uLnTx/>
                <a:uFillTx/>
                <a:latin typeface="Arial"/>
                <a:ea typeface="+mn-ea"/>
                <a:cs typeface="+mn-cs"/>
              </a:rPr>
              <a:t> drift-tube. A </a:t>
            </a:r>
            <a:r>
              <a:rPr kumimoji="0" lang="fr-CH" sz="1800" b="0" i="0" u="none" strike="noStrike" kern="1200" cap="none" spc="0" normalizeH="0" baseline="0" noProof="0" dirty="0" err="1">
                <a:ln>
                  <a:noFill/>
                </a:ln>
                <a:solidFill>
                  <a:srgbClr val="0055A0"/>
                </a:solidFill>
                <a:effectLst/>
                <a:uLnTx/>
                <a:uFillTx/>
                <a:latin typeface="Arial"/>
                <a:ea typeface="+mn-ea"/>
                <a:cs typeface="+mn-cs"/>
              </a:rPr>
              <a:t>swift</a:t>
            </a:r>
            <a:r>
              <a:rPr kumimoji="0" lang="fr-CH" sz="1800" b="0" i="0" u="none" strike="noStrike" kern="1200" cap="none" spc="0" normalizeH="0" baseline="0" noProof="0" dirty="0">
                <a:ln>
                  <a:noFill/>
                </a:ln>
                <a:solidFill>
                  <a:srgbClr val="0055A0"/>
                </a:solidFill>
                <a:effectLst/>
                <a:uLnTx/>
                <a:uFillTx/>
                <a:latin typeface="Arial"/>
                <a:ea typeface="+mn-ea"/>
                <a:cs typeface="+mn-cs"/>
              </a:rPr>
              <a:t> crash </a:t>
            </a:r>
            <a:r>
              <a:rPr kumimoji="0" lang="fr-CH" sz="1800" b="0" i="0" u="none" strike="noStrike" kern="1200" cap="none" spc="0" normalizeH="0" baseline="0" noProof="0" dirty="0" err="1">
                <a:ln>
                  <a:noFill/>
                </a:ln>
                <a:solidFill>
                  <a:srgbClr val="0055A0"/>
                </a:solidFill>
                <a:effectLst/>
                <a:uLnTx/>
                <a:uFillTx/>
                <a:latin typeface="Arial"/>
                <a:ea typeface="+mn-ea"/>
                <a:cs typeface="+mn-cs"/>
              </a:rPr>
              <a:t>repair</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was</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carried</a:t>
            </a:r>
            <a:r>
              <a:rPr kumimoji="0" lang="fr-CH" sz="1800" b="0" i="0" u="none" strike="noStrike" kern="1200" cap="none" spc="0" normalizeH="0" baseline="0" noProof="0" dirty="0">
                <a:ln>
                  <a:noFill/>
                </a:ln>
                <a:solidFill>
                  <a:srgbClr val="0055A0"/>
                </a:solidFill>
                <a:effectLst/>
                <a:uLnTx/>
                <a:uFillTx/>
                <a:latin typeface="Arial"/>
                <a:ea typeface="+mn-ea"/>
                <a:cs typeface="+mn-cs"/>
              </a:rPr>
              <a:t> out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so</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that</a:t>
            </a:r>
            <a:r>
              <a:rPr kumimoji="0" lang="fr-CH" sz="1800" b="0" i="0" u="none" strike="noStrike" kern="1200" cap="none" spc="0" normalizeH="0" baseline="0" noProof="0" dirty="0">
                <a:ln>
                  <a:noFill/>
                </a:ln>
                <a:solidFill>
                  <a:srgbClr val="0055A0"/>
                </a:solidFill>
                <a:effectLst/>
                <a:uLnTx/>
                <a:uFillTx/>
                <a:latin typeface="Arial"/>
                <a:ea typeface="+mn-ea"/>
                <a:cs typeface="+mn-cs"/>
              </a:rPr>
              <a:t> the EBIS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was</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available</a:t>
            </a:r>
            <a:r>
              <a:rPr kumimoji="0" lang="fr-CH" sz="1800" b="0" i="0" u="none" strike="noStrike" kern="1200" cap="none" spc="0" normalizeH="0" baseline="0" noProof="0" dirty="0">
                <a:ln>
                  <a:noFill/>
                </a:ln>
                <a:solidFill>
                  <a:srgbClr val="0055A0"/>
                </a:solidFill>
                <a:effectLst/>
                <a:uLnTx/>
                <a:uFillTx/>
                <a:latin typeface="Arial"/>
                <a:ea typeface="+mn-ea"/>
                <a:cs typeface="+mn-cs"/>
              </a:rPr>
              <a:t> in time end of May for the </a:t>
            </a:r>
            <a:r>
              <a:rPr kumimoji="0" lang="fr-CH" sz="1800" b="0" i="0" u="none" strike="noStrike" kern="1200" cap="none" spc="0" normalizeH="0" baseline="0" noProof="0" dirty="0" err="1">
                <a:ln>
                  <a:noFill/>
                </a:ln>
                <a:solidFill>
                  <a:srgbClr val="0055A0"/>
                </a:solidFill>
                <a:effectLst/>
                <a:uLnTx/>
                <a:uFillTx/>
                <a:latin typeface="Arial"/>
                <a:ea typeface="+mn-ea"/>
                <a:cs typeface="+mn-cs"/>
              </a:rPr>
              <a:t>beam</a:t>
            </a:r>
            <a:r>
              <a:rPr kumimoji="0" lang="fr-CH" sz="1800" b="0" i="0" u="none" strike="noStrike" kern="1200" cap="none" spc="0" normalizeH="0" baseline="0" noProof="0" dirty="0">
                <a:ln>
                  <a:noFill/>
                </a:ln>
                <a:solidFill>
                  <a:srgbClr val="0055A0"/>
                </a:solidFill>
                <a:effectLst/>
                <a:uLnTx/>
                <a:uFillTx/>
                <a:latin typeface="Arial"/>
                <a:ea typeface="+mn-ea"/>
                <a:cs typeface="+mn-cs"/>
              </a:rPr>
              <a:t> commissioning of REX by OP.</a:t>
            </a:r>
            <a:br>
              <a:rPr kumimoji="0" lang="fr-CH" sz="1800" b="0" i="0" u="none" strike="noStrike" kern="1200" cap="none" spc="0" normalizeH="0" baseline="0" noProof="0" dirty="0">
                <a:ln>
                  <a:noFill/>
                </a:ln>
                <a:solidFill>
                  <a:srgbClr val="0055A0"/>
                </a:solidFill>
                <a:effectLst/>
                <a:uLnTx/>
                <a:uFillTx/>
                <a:latin typeface="Arial"/>
                <a:ea typeface="+mn-ea"/>
                <a:cs typeface="+mn-cs"/>
              </a:rPr>
            </a:b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The </a:t>
            </a:r>
            <a:r>
              <a:rPr kumimoji="0" lang="fr-CH" sz="1800" b="0" i="0" u="none" strike="noStrike" kern="1200" cap="none" spc="0" normalizeH="0" baseline="0" noProof="0" dirty="0" err="1">
                <a:ln>
                  <a:noFill/>
                </a:ln>
                <a:solidFill>
                  <a:srgbClr val="0055A0"/>
                </a:solidFill>
                <a:effectLst/>
                <a:uLnTx/>
                <a:uFillTx/>
                <a:latin typeface="Arial"/>
                <a:ea typeface="Times New Roman" panose="02020603050405020304" pitchFamily="18" charset="0"/>
                <a:cs typeface="+mn-cs"/>
              </a:rPr>
              <a:t>work</a:t>
            </a:r>
            <a:r>
              <a:rPr kumimoji="0" lang="fr-CH" sz="18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 on EBIS </a:t>
            </a:r>
            <a:r>
              <a:rPr kumimoji="0" lang="fr-CH" sz="1800" b="0" i="0" u="none" strike="noStrike" kern="1200" cap="none" spc="0" normalizeH="0" baseline="0" noProof="0" dirty="0" err="1">
                <a:ln>
                  <a:noFill/>
                </a:ln>
                <a:solidFill>
                  <a:srgbClr val="0055A0"/>
                </a:solidFill>
                <a:effectLst/>
                <a:uLnTx/>
                <a:uFillTx/>
                <a:latin typeface="Arial"/>
                <a:ea typeface="Times New Roman" panose="02020603050405020304" pitchFamily="18" charset="0"/>
                <a:cs typeface="+mn-cs"/>
              </a:rPr>
              <a:t>paid</a:t>
            </a:r>
            <a:r>
              <a:rPr kumimoji="0" lang="fr-CH" sz="18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 off and </a:t>
            </a:r>
            <a:r>
              <a:rPr kumimoji="0" lang="fr-CH" sz="1800" b="0" i="0" u="none" strike="noStrike" kern="1200" cap="none" spc="0" normalizeH="0" baseline="0" noProof="0" dirty="0" err="1">
                <a:ln>
                  <a:noFill/>
                </a:ln>
                <a:solidFill>
                  <a:srgbClr val="0055A0"/>
                </a:solidFill>
                <a:effectLst/>
                <a:uLnTx/>
                <a:uFillTx/>
                <a:latin typeface="Arial"/>
                <a:ea typeface="Times New Roman" panose="02020603050405020304" pitchFamily="18" charset="0"/>
                <a:cs typeface="+mn-cs"/>
              </a:rPr>
              <a:t>it</a:t>
            </a:r>
            <a:r>
              <a:rPr kumimoji="0" lang="fr-CH" sz="18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 has been running </a:t>
            </a:r>
            <a:r>
              <a:rPr kumimoji="0" lang="fr-CH" sz="1800" b="0" i="0" u="none" strike="noStrike" kern="1200" cap="none" spc="0" normalizeH="0" baseline="0" noProof="0" dirty="0" err="1">
                <a:ln>
                  <a:noFill/>
                </a:ln>
                <a:solidFill>
                  <a:srgbClr val="0055A0"/>
                </a:solidFill>
                <a:effectLst/>
                <a:uLnTx/>
                <a:uFillTx/>
                <a:latin typeface="Arial"/>
                <a:ea typeface="Times New Roman" panose="02020603050405020304" pitchFamily="18" charset="0"/>
                <a:cs typeface="+mn-cs"/>
              </a:rPr>
              <a:t>well</a:t>
            </a:r>
            <a:r>
              <a:rPr kumimoji="0" lang="fr-CH" sz="18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 </a:t>
            </a:r>
            <a:r>
              <a:rPr kumimoji="0" lang="fr-CH" sz="1800" b="0" i="0" u="none" strike="noStrike" kern="1200" cap="none" spc="0" normalizeH="0" baseline="0" noProof="0" dirty="0" err="1">
                <a:ln>
                  <a:noFill/>
                </a:ln>
                <a:solidFill>
                  <a:srgbClr val="0055A0"/>
                </a:solidFill>
                <a:effectLst/>
                <a:uLnTx/>
                <a:uFillTx/>
                <a:latin typeface="Arial"/>
                <a:ea typeface="Times New Roman" panose="02020603050405020304" pitchFamily="18" charset="0"/>
                <a:cs typeface="+mn-cs"/>
              </a:rPr>
              <a:t>during</a:t>
            </a:r>
            <a:r>
              <a:rPr kumimoji="0" lang="fr-CH" sz="18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 the ‘23 run.</a:t>
            </a:r>
            <a:endParaRPr kumimoji="0" lang="en-US" sz="18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endParaRPr>
          </a:p>
        </p:txBody>
      </p:sp>
      <p:grpSp>
        <p:nvGrpSpPr>
          <p:cNvPr id="13" name="Group 12">
            <a:extLst>
              <a:ext uri="{FF2B5EF4-FFF2-40B4-BE49-F238E27FC236}">
                <a16:creationId xmlns:a16="http://schemas.microsoft.com/office/drawing/2014/main" id="{DE8F530D-F9B4-27DE-0667-37FF0DCCFA04}"/>
              </a:ext>
            </a:extLst>
          </p:cNvPr>
          <p:cNvGrpSpPr/>
          <p:nvPr/>
        </p:nvGrpSpPr>
        <p:grpSpPr>
          <a:xfrm>
            <a:off x="6867275" y="-63892"/>
            <a:ext cx="5210391" cy="3418504"/>
            <a:chOff x="6824743" y="570380"/>
            <a:chExt cx="5210391" cy="3418504"/>
          </a:xfrm>
        </p:grpSpPr>
        <p:pic>
          <p:nvPicPr>
            <p:cNvPr id="8" name="Content Placeholder 21" descr="Screen Clipping">
              <a:extLst>
                <a:ext uri="{FF2B5EF4-FFF2-40B4-BE49-F238E27FC236}">
                  <a16:creationId xmlns:a16="http://schemas.microsoft.com/office/drawing/2014/main" id="{F379C287-0CC9-3320-C0D4-6023760D43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bwMode="auto">
            <a:xfrm>
              <a:off x="6824743" y="570380"/>
              <a:ext cx="5210391" cy="3418504"/>
            </a:xfrm>
            <a:prstGeom prst="rect">
              <a:avLst/>
            </a:prstGeom>
          </p:spPr>
        </p:pic>
        <p:sp>
          <p:nvSpPr>
            <p:cNvPr id="9" name="Oval 8">
              <a:extLst>
                <a:ext uri="{FF2B5EF4-FFF2-40B4-BE49-F238E27FC236}">
                  <a16:creationId xmlns:a16="http://schemas.microsoft.com/office/drawing/2014/main" id="{6915AAE2-9ABE-FB8B-7B1A-524073BAE968}"/>
                </a:ext>
              </a:extLst>
            </p:cNvPr>
            <p:cNvSpPr/>
            <p:nvPr/>
          </p:nvSpPr>
          <p:spPr>
            <a:xfrm>
              <a:off x="9323358" y="749417"/>
              <a:ext cx="1451077" cy="945369"/>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highlight>
                  <a:srgbClr val="FF0000"/>
                </a:highlight>
                <a:uLnTx/>
                <a:uFillTx/>
                <a:latin typeface="Arial"/>
                <a:ea typeface="+mn-ea"/>
                <a:cs typeface="+mn-cs"/>
              </a:endParaRPr>
            </a:p>
          </p:txBody>
        </p:sp>
        <p:sp>
          <p:nvSpPr>
            <p:cNvPr id="10" name="Oval 9">
              <a:extLst>
                <a:ext uri="{FF2B5EF4-FFF2-40B4-BE49-F238E27FC236}">
                  <a16:creationId xmlns:a16="http://schemas.microsoft.com/office/drawing/2014/main" id="{8CAAC075-A955-7632-235A-747B77692364}"/>
                </a:ext>
              </a:extLst>
            </p:cNvPr>
            <p:cNvSpPr/>
            <p:nvPr/>
          </p:nvSpPr>
          <p:spPr>
            <a:xfrm>
              <a:off x="9797040" y="2369150"/>
              <a:ext cx="1451077" cy="945369"/>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highlight>
                  <a:srgbClr val="FF0000"/>
                </a:highlight>
                <a:uLnTx/>
                <a:uFillTx/>
                <a:latin typeface="Arial"/>
                <a:ea typeface="+mn-ea"/>
                <a:cs typeface="+mn-cs"/>
              </a:endParaRPr>
            </a:p>
          </p:txBody>
        </p:sp>
      </p:grpSp>
      <p:pic>
        <p:nvPicPr>
          <p:cNvPr id="11" name="Picture 10" descr="A person wearing a hard hat working on a machine&#10;&#10;Description automatically generated with medium confidence">
            <a:extLst>
              <a:ext uri="{FF2B5EF4-FFF2-40B4-BE49-F238E27FC236}">
                <a16:creationId xmlns:a16="http://schemas.microsoft.com/office/drawing/2014/main" id="{F0E6D2A5-2392-5FFA-9DBE-C10F239325DD}"/>
              </a:ext>
            </a:extLst>
          </p:cNvPr>
          <p:cNvPicPr>
            <a:picLocks noChangeAspect="1"/>
          </p:cNvPicPr>
          <p:nvPr/>
        </p:nvPicPr>
        <p:blipFill>
          <a:blip r:embed="rId4"/>
          <a:stretch>
            <a:fillRect/>
          </a:stretch>
        </p:blipFill>
        <p:spPr>
          <a:xfrm>
            <a:off x="7608938" y="3408886"/>
            <a:ext cx="3973462" cy="2367702"/>
          </a:xfrm>
          <a:prstGeom prst="rect">
            <a:avLst/>
          </a:prstGeom>
        </p:spPr>
      </p:pic>
      <p:sp>
        <p:nvSpPr>
          <p:cNvPr id="14" name="TextBox 13">
            <a:extLst>
              <a:ext uri="{FF2B5EF4-FFF2-40B4-BE49-F238E27FC236}">
                <a16:creationId xmlns:a16="http://schemas.microsoft.com/office/drawing/2014/main" id="{41F85939-C448-F1D0-DBE5-B5ECBBB4847F}"/>
              </a:ext>
            </a:extLst>
          </p:cNvPr>
          <p:cNvSpPr txBox="1"/>
          <p:nvPr/>
        </p:nvSpPr>
        <p:spPr>
          <a:xfrm>
            <a:off x="7608938" y="5482039"/>
            <a:ext cx="2605717" cy="276999"/>
          </a:xfrm>
          <a:prstGeom prst="rect">
            <a:avLst/>
          </a:prstGeom>
          <a:solidFill>
            <a:schemeClr val="bg1"/>
          </a:solidFill>
          <a:ln>
            <a:solidFill>
              <a:schemeClr val="bg1">
                <a:lumMod val="8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55A0"/>
                </a:solidFill>
                <a:effectLst/>
                <a:uLnTx/>
                <a:uFillTx/>
                <a:latin typeface="Arial"/>
                <a:ea typeface="+mn-ea"/>
                <a:cs typeface="+mn-cs"/>
              </a:rPr>
              <a:t>REX EBIS re-assembly Feb.’23</a:t>
            </a:r>
          </a:p>
        </p:txBody>
      </p:sp>
    </p:spTree>
    <p:extLst>
      <p:ext uri="{BB962C8B-B14F-4D97-AF65-F5344CB8AC3E}">
        <p14:creationId xmlns:p14="http://schemas.microsoft.com/office/powerpoint/2010/main" val="161633231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BA29A11-7437-4F50-94B7-481ED3B76C56}"/>
              </a:ext>
            </a:extLst>
          </p:cNvPr>
          <p:cNvSpPr>
            <a:spLocks noGrp="1"/>
          </p:cNvSpPr>
          <p:nvPr>
            <p:ph type="ftr" sz="quarter" idx="13"/>
          </p:nvPr>
        </p:nvSpPr>
        <p:spPr>
          <a:xfrm>
            <a:off x="1655166" y="6138545"/>
            <a:ext cx="7420008" cy="615800"/>
          </a:xfrm>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a:ln>
                  <a:noFill/>
                </a:ln>
                <a:solidFill>
                  <a:prstClr val="white"/>
                </a:solidFill>
                <a:effectLst/>
                <a:uLnTx/>
                <a:uFillTx/>
                <a:latin typeface="Arial"/>
                <a:ea typeface="+mn-ea"/>
                <a:cs typeface="+mn-cs"/>
              </a:rPr>
              <a:t>E. Siesling, 74th INTC 7th Nov '23</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421373A8-9E46-A3EC-9485-38E21C76BF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6" name="Title 2">
            <a:extLst>
              <a:ext uri="{FF2B5EF4-FFF2-40B4-BE49-F238E27FC236}">
                <a16:creationId xmlns:a16="http://schemas.microsoft.com/office/drawing/2014/main" id="{26930DA7-E570-CF54-1780-406F54B5C5EB}"/>
              </a:ext>
            </a:extLst>
          </p:cNvPr>
          <p:cNvSpPr>
            <a:spLocks noGrp="1"/>
          </p:cNvSpPr>
          <p:nvPr>
            <p:ph type="title"/>
          </p:nvPr>
        </p:nvSpPr>
        <p:spPr>
          <a:xfrm>
            <a:off x="163135" y="124811"/>
            <a:ext cx="8874238" cy="573464"/>
          </a:xfrm>
        </p:spPr>
        <p:txBody>
          <a:bodyPr>
            <a:noAutofit/>
          </a:bodyPr>
          <a:lstStyle/>
          <a:p>
            <a:r>
              <a:rPr lang="en-US" sz="3600" b="0" u="sng" dirty="0"/>
              <a:t>REX NC LINAC: </a:t>
            </a:r>
          </a:p>
        </p:txBody>
      </p:sp>
      <p:pic>
        <p:nvPicPr>
          <p:cNvPr id="2" name="Picture 1" descr="http://hie-isolde.web.cern.ch/hie-isolde/images/HIE-ISOLDE.jpg">
            <a:extLst>
              <a:ext uri="{FF2B5EF4-FFF2-40B4-BE49-F238E27FC236}">
                <a16:creationId xmlns:a16="http://schemas.microsoft.com/office/drawing/2014/main" id="{2474411F-1CD3-5E50-B1DF-9F7F118A6673}"/>
              </a:ext>
            </a:extLst>
          </p:cNvPr>
          <p:cNvPicPr>
            <a:picLocks noChangeAspect="1" noChangeArrowheads="1"/>
          </p:cNvPicPr>
          <p:nvPr/>
        </p:nvPicPr>
        <p:blipFill>
          <a:blip r:embed="rId2" cstate="print"/>
          <a:srcRect/>
          <a:stretch>
            <a:fillRect/>
          </a:stretch>
        </p:blipFill>
        <p:spPr bwMode="auto">
          <a:xfrm>
            <a:off x="9331043" y="6138545"/>
            <a:ext cx="1827213" cy="542925"/>
          </a:xfrm>
          <a:prstGeom prst="rect">
            <a:avLst/>
          </a:prstGeom>
          <a:noFill/>
          <a:ln w="9525">
            <a:noFill/>
            <a:miter lim="800000"/>
            <a:headEnd/>
            <a:tailEnd/>
          </a:ln>
        </p:spPr>
      </p:pic>
      <p:sp>
        <p:nvSpPr>
          <p:cNvPr id="3" name="TextBox 2">
            <a:extLst>
              <a:ext uri="{FF2B5EF4-FFF2-40B4-BE49-F238E27FC236}">
                <a16:creationId xmlns:a16="http://schemas.microsoft.com/office/drawing/2014/main" id="{9DF769A8-EFB8-F6BF-CC43-FB166E03DA62}"/>
              </a:ext>
            </a:extLst>
          </p:cNvPr>
          <p:cNvSpPr txBox="1"/>
          <p:nvPr/>
        </p:nvSpPr>
        <p:spPr>
          <a:xfrm>
            <a:off x="212196" y="864095"/>
            <a:ext cx="7336919" cy="4093428"/>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REX LINAC: </a:t>
            </a:r>
            <a:br>
              <a:rPr kumimoji="0" lang="fr-CH" sz="2000" b="0" i="0" u="none" strike="noStrike" kern="1200" cap="none" spc="0" normalizeH="0" baseline="0" noProof="0" dirty="0">
                <a:ln>
                  <a:noFill/>
                </a:ln>
                <a:solidFill>
                  <a:srgbClr val="0055A0"/>
                </a:solidFill>
                <a:effectLst/>
                <a:uLnTx/>
                <a:uFillTx/>
                <a:latin typeface="Arial"/>
                <a:ea typeface="+mn-ea"/>
                <a:cs typeface="+mn-cs"/>
              </a:rPr>
            </a:br>
            <a:r>
              <a:rPr kumimoji="0" lang="fr-CH" sz="2000" b="0" i="0" u="none" strike="noStrike" kern="1200" cap="none" spc="0" normalizeH="0" baseline="0" noProof="0" dirty="0" err="1">
                <a:ln>
                  <a:noFill/>
                </a:ln>
                <a:solidFill>
                  <a:srgbClr val="0055A0"/>
                </a:solidFill>
                <a:effectLst/>
                <a:uLnTx/>
                <a:uFillTx/>
                <a:latin typeface="Arial"/>
                <a:ea typeface="+mn-ea"/>
                <a:cs typeface="+mn-cs"/>
              </a:rPr>
              <a:t>Several</a:t>
            </a:r>
            <a:r>
              <a:rPr kumimoji="0" lang="fr-CH" sz="2000" b="0" i="0" u="none" strike="noStrike" kern="1200" cap="none" spc="0" normalizeH="0" baseline="0" noProof="0" dirty="0">
                <a:ln>
                  <a:noFill/>
                </a:ln>
                <a:solidFill>
                  <a:srgbClr val="0055A0"/>
                </a:solidFill>
                <a:effectLst/>
                <a:uLnTx/>
                <a:uFillTx/>
                <a:latin typeface="Arial"/>
                <a:ea typeface="+mn-ea"/>
                <a:cs typeface="+mn-cs"/>
              </a:rPr>
              <a:t> issues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with</a:t>
            </a:r>
            <a:r>
              <a:rPr kumimoji="0" lang="fr-CH" sz="2000" b="0" i="0" u="none" strike="noStrike" kern="1200" cap="none" spc="0" normalizeH="0" baseline="0" noProof="0" dirty="0">
                <a:ln>
                  <a:noFill/>
                </a:ln>
                <a:solidFill>
                  <a:srgbClr val="0055A0"/>
                </a:solidFill>
                <a:effectLst/>
                <a:uLnTx/>
                <a:uFillTx/>
                <a:latin typeface="Arial"/>
                <a:ea typeface="+mn-ea"/>
                <a:cs typeface="+mn-cs"/>
              </a:rPr>
              <a:t> REX RF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during</a:t>
            </a:r>
            <a:r>
              <a:rPr kumimoji="0" lang="fr-CH" sz="2000" b="0" i="0" u="none" strike="noStrike" kern="1200" cap="none" spc="0" normalizeH="0" baseline="0" noProof="0" dirty="0">
                <a:ln>
                  <a:noFill/>
                </a:ln>
                <a:solidFill>
                  <a:srgbClr val="0055A0"/>
                </a:solidFill>
                <a:effectLst/>
                <a:uLnTx/>
                <a:uFillTx/>
                <a:latin typeface="Arial"/>
                <a:ea typeface="+mn-ea"/>
                <a:cs typeface="+mn-cs"/>
              </a:rPr>
              <a:t>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recommissioning</a:t>
            </a:r>
            <a:r>
              <a:rPr kumimoji="0" lang="fr-CH" sz="2000" b="0" i="0" u="none" strike="noStrike" kern="1200" cap="none" spc="0" normalizeH="0" baseline="0" noProof="0" dirty="0">
                <a:ln>
                  <a:noFill/>
                </a:ln>
                <a:solidFill>
                  <a:srgbClr val="0055A0"/>
                </a:solidFill>
                <a:effectLst/>
                <a:uLnTx/>
                <a:uFillTx/>
                <a:latin typeface="Arial"/>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Tuner of the REX </a:t>
            </a:r>
            <a:r>
              <a:rPr kumimoji="0" lang="fr-CH" sz="2000" b="0" i="0" u="none" strike="noStrike" kern="1200" cap="none" spc="0" normalizeH="0" baseline="0" noProof="0" dirty="0" err="1">
                <a:ln>
                  <a:noFill/>
                </a:ln>
                <a:solidFill>
                  <a:srgbClr val="0055A0"/>
                </a:solidFill>
                <a:effectLst/>
                <a:uLnTx/>
                <a:uFillTx/>
                <a:latin typeface="Arial"/>
                <a:ea typeface="+mn-ea"/>
                <a:cs typeface="+mn-cs"/>
              </a:rPr>
              <a:t>Buncher</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overheating</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cooling</a:t>
            </a:r>
            <a:r>
              <a:rPr kumimoji="0" lang="fr-CH" sz="2000" b="0" i="0" u="none" strike="noStrike" kern="1200" cap="none" spc="0" normalizeH="0" baseline="0" noProof="0" dirty="0">
                <a:ln>
                  <a:noFill/>
                </a:ln>
                <a:solidFill>
                  <a:srgbClr val="0055A0"/>
                </a:solidFill>
                <a:effectLst/>
                <a:uLnTx/>
                <a:uFillTx/>
                <a:latin typeface="Arial"/>
                <a:ea typeface="+mn-ea"/>
                <a:cs typeface="+mn-cs"/>
              </a:rPr>
              <a:t> water </a:t>
            </a:r>
            <a:r>
              <a:rPr kumimoji="0" lang="fr-CH" sz="2000" b="0" i="0" u="none" strike="noStrike" kern="1200" cap="none" spc="0" normalizeH="0" baseline="0" noProof="0" dirty="0" err="1">
                <a:ln>
                  <a:noFill/>
                </a:ln>
                <a:solidFill>
                  <a:srgbClr val="0055A0"/>
                </a:solidFill>
                <a:effectLst/>
                <a:uLnTx/>
                <a:uFillTx/>
                <a:latin typeface="Arial"/>
                <a:ea typeface="+mn-ea"/>
                <a:cs typeface="+mn-cs"/>
              </a:rPr>
              <a:t>problem</a:t>
            </a:r>
            <a:r>
              <a:rPr kumimoji="0" lang="fr-CH" sz="2000" b="0" i="0" u="none" strike="noStrike" kern="1200" cap="none" spc="0" normalizeH="0" baseline="0" noProof="0" dirty="0">
                <a:ln>
                  <a:noFill/>
                </a:ln>
                <a:solidFill>
                  <a:srgbClr val="0055A0"/>
                </a:solidFill>
                <a:effectLst/>
                <a:uLnTx/>
                <a:uFillTx/>
                <a:latin typeface="Arial"/>
                <a:ea typeface="+mn-ea"/>
                <a:cs typeface="+mn-cs"/>
              </a:rPr>
              <a:t> has been </a:t>
            </a:r>
            <a:r>
              <a:rPr kumimoji="0" lang="fr-CH" sz="2000" b="0" i="0" u="none" strike="noStrike" kern="1200" cap="none" spc="0" normalizeH="0" baseline="0" noProof="0" dirty="0" err="1">
                <a:ln>
                  <a:noFill/>
                </a:ln>
                <a:solidFill>
                  <a:srgbClr val="0055A0"/>
                </a:solidFill>
                <a:effectLst/>
                <a:uLnTx/>
                <a:uFillTx/>
                <a:latin typeface="Arial"/>
                <a:ea typeface="+mn-ea"/>
                <a:cs typeface="+mn-cs"/>
              </a:rPr>
              <a:t>addressed</a:t>
            </a:r>
            <a:r>
              <a:rPr kumimoji="0" lang="fr-CH" sz="2000" b="0" i="0" u="none" strike="noStrike" kern="1200" cap="none" spc="0" normalizeH="0" baseline="0" noProof="0" dirty="0">
                <a:ln>
                  <a:noFill/>
                </a:ln>
                <a:solidFill>
                  <a:srgbClr val="0055A0"/>
                </a:solidFill>
                <a:effectLst/>
                <a:uLnTx/>
                <a:uFillTx/>
                <a:latin typeface="Arial"/>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7GAP1 last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years</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instabilities</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were</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still</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there</a:t>
            </a:r>
            <a:r>
              <a:rPr kumimoji="0" lang="fr-CH" sz="2000" b="0" i="0" u="none" strike="noStrike" kern="1200" cap="none" spc="0" normalizeH="0" baseline="0" noProof="0" dirty="0">
                <a:ln>
                  <a:noFill/>
                </a:ln>
                <a:solidFill>
                  <a:srgbClr val="0055A0"/>
                </a:solidFill>
                <a:effectLst/>
                <a:uLnTx/>
                <a:uFillTx/>
                <a:latin typeface="Arial"/>
                <a:ea typeface="+mn-ea"/>
                <a:cs typeface="+mn-cs"/>
              </a:rPr>
              <a:t> and not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completely</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understood</a:t>
            </a:r>
            <a:r>
              <a:rPr kumimoji="0" lang="fr-CH" sz="2000" b="0" i="0" u="none" strike="noStrike" kern="1200" cap="none" spc="0" normalizeH="0" baseline="0" noProof="0" dirty="0">
                <a:ln>
                  <a:noFill/>
                </a:ln>
                <a:solidFill>
                  <a:srgbClr val="0055A0"/>
                </a:solidFill>
                <a:effectLst/>
                <a:uLnTx/>
                <a:uFillTx/>
                <a:latin typeface="Arial"/>
                <a:ea typeface="+mn-ea"/>
                <a:cs typeface="+mn-cs"/>
              </a:rPr>
              <a:t>. A permanent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Seismic</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measurment</a:t>
            </a:r>
            <a:r>
              <a:rPr kumimoji="0" lang="fr-CH" sz="2000" b="0" i="0" u="none" strike="noStrike" kern="1200" cap="none" spc="0" normalizeH="0" baseline="0" noProof="0" dirty="0">
                <a:ln>
                  <a:noFill/>
                </a:ln>
                <a:solidFill>
                  <a:srgbClr val="0055A0"/>
                </a:solidFill>
                <a:effectLst/>
                <a:uLnTx/>
                <a:uFillTx/>
                <a:latin typeface="Arial"/>
                <a:ea typeface="+mn-ea"/>
                <a:cs typeface="+mn-cs"/>
              </a:rPr>
              <a:t> system has been </a:t>
            </a:r>
            <a:r>
              <a:rPr kumimoji="0" lang="fr-CH" sz="2000" b="0" i="0" u="none" strike="noStrike" kern="1200" cap="none" spc="0" normalizeH="0" baseline="0" noProof="0" dirty="0" err="1">
                <a:ln>
                  <a:noFill/>
                </a:ln>
                <a:solidFill>
                  <a:srgbClr val="0055A0"/>
                </a:solidFill>
                <a:effectLst/>
                <a:uLnTx/>
                <a:uFillTx/>
                <a:latin typeface="Arial"/>
                <a:ea typeface="+mn-ea"/>
                <a:cs typeface="+mn-cs"/>
              </a:rPr>
              <a:t>installed</a:t>
            </a:r>
            <a:r>
              <a:rPr kumimoji="0" lang="fr-CH" sz="2000" b="0" i="0" u="none" strike="noStrike" kern="1200" cap="none" spc="0" normalizeH="0" baseline="0" noProof="0" dirty="0">
                <a:ln>
                  <a:noFill/>
                </a:ln>
                <a:solidFill>
                  <a:srgbClr val="0055A0"/>
                </a:solidFill>
                <a:effectLst/>
                <a:uLnTx/>
                <a:uFillTx/>
                <a:latin typeface="Arial"/>
                <a:ea typeface="+mn-ea"/>
                <a:cs typeface="+mn-cs"/>
              </a:rPr>
              <a:t> to observe possible vibrations.</a:t>
            </a:r>
            <a:br>
              <a:rPr kumimoji="0" lang="fr-CH" sz="2000" b="0" i="0" u="none" strike="noStrike" kern="1200" cap="none" spc="0" normalizeH="0" baseline="0" noProof="0" dirty="0">
                <a:ln>
                  <a:noFill/>
                </a:ln>
                <a:solidFill>
                  <a:srgbClr val="0055A0"/>
                </a:solidFill>
                <a:effectLst/>
                <a:uLnTx/>
                <a:uFillTx/>
                <a:latin typeface="Arial"/>
                <a:ea typeface="+mn-ea"/>
                <a:cs typeface="+mn-cs"/>
              </a:rPr>
            </a:br>
            <a:r>
              <a:rPr kumimoji="0" lang="fr-CH" sz="2000" b="0" i="0" u="none" strike="noStrike" kern="1200" cap="none" spc="0" normalizeH="0" baseline="0" noProof="0" dirty="0">
                <a:ln>
                  <a:noFill/>
                </a:ln>
                <a:solidFill>
                  <a:srgbClr val="0055A0"/>
                </a:solidFill>
                <a:effectLst/>
                <a:uLnTx/>
                <a:uFillTx/>
                <a:latin typeface="Arial"/>
                <a:ea typeface="+mn-ea"/>
                <a:cs typeface="+mn-cs"/>
              </a:rPr>
              <a:t>The 7GAP1 </a:t>
            </a:r>
            <a:r>
              <a:rPr kumimoji="0" lang="fr-CH" sz="2000" b="0" i="0" u="none" strike="noStrike" kern="1200" cap="none" spc="0" normalizeH="0" baseline="0" noProof="0" dirty="0" err="1">
                <a:ln>
                  <a:noFill/>
                </a:ln>
                <a:solidFill>
                  <a:srgbClr val="0055A0"/>
                </a:solidFill>
                <a:effectLst/>
                <a:uLnTx/>
                <a:uFillTx/>
                <a:latin typeface="Arial"/>
                <a:ea typeface="+mn-ea"/>
                <a:cs typeface="+mn-cs"/>
              </a:rPr>
              <a:t>instabilities</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limit</a:t>
            </a:r>
            <a:r>
              <a:rPr kumimoji="0" lang="fr-CH" sz="2000" b="0" i="0" u="none" strike="noStrike" kern="1200" cap="none" spc="0" normalizeH="0" baseline="0" noProof="0" dirty="0">
                <a:ln>
                  <a:noFill/>
                </a:ln>
                <a:solidFill>
                  <a:srgbClr val="0055A0"/>
                </a:solidFill>
                <a:effectLst/>
                <a:uLnTx/>
                <a:uFillTx/>
                <a:latin typeface="Arial"/>
                <a:ea typeface="+mn-ea"/>
                <a:cs typeface="+mn-cs"/>
              </a:rPr>
              <a:t> the A/q (</a:t>
            </a:r>
            <a:r>
              <a:rPr kumimoji="0" lang="fr-CH" sz="2000" b="0" i="0" u="none" strike="noStrike" kern="1200" cap="none" spc="0" normalizeH="0" baseline="0" noProof="0" dirty="0" err="1">
                <a:ln>
                  <a:noFill/>
                </a:ln>
                <a:solidFill>
                  <a:srgbClr val="0055A0"/>
                </a:solidFill>
                <a:effectLst/>
                <a:uLnTx/>
                <a:uFillTx/>
                <a:latin typeface="Arial"/>
                <a:ea typeface="+mn-ea"/>
                <a:cs typeface="+mn-cs"/>
              </a:rPr>
              <a:t>from</a:t>
            </a:r>
            <a:r>
              <a:rPr kumimoji="0" lang="fr-CH" sz="2000" b="0" i="0" u="none" strike="noStrike" kern="1200" cap="none" spc="0" normalizeH="0" baseline="0" noProof="0" dirty="0">
                <a:ln>
                  <a:noFill/>
                </a:ln>
                <a:solidFill>
                  <a:srgbClr val="0055A0"/>
                </a:solidFill>
                <a:effectLst/>
                <a:uLnTx/>
                <a:uFillTx/>
                <a:latin typeface="Arial"/>
                <a:ea typeface="+mn-ea"/>
                <a:cs typeface="+mn-cs"/>
              </a:rPr>
              <a:t> 4.5) to 4.25.</a:t>
            </a:r>
            <a:br>
              <a:rPr kumimoji="0" lang="fr-CH" sz="2000" b="0" i="0" u="none" strike="noStrike" kern="1200" cap="none" spc="0" normalizeH="0" baseline="0" noProof="0" dirty="0">
                <a:ln>
                  <a:noFill/>
                </a:ln>
                <a:solidFill>
                  <a:srgbClr val="0055A0"/>
                </a:solidFill>
                <a:effectLst/>
                <a:uLnTx/>
                <a:uFillTx/>
                <a:latin typeface="Arial"/>
                <a:ea typeface="+mn-ea"/>
                <a:cs typeface="+mn-cs"/>
              </a:rPr>
            </a:br>
            <a:r>
              <a:rPr kumimoji="0" lang="fr-CH" sz="2000" b="0" i="0" u="none" strike="noStrike" kern="1200" cap="none" spc="0" normalizeH="0" baseline="0" noProof="0" dirty="0">
                <a:ln>
                  <a:noFill/>
                </a:ln>
                <a:solidFill>
                  <a:srgbClr val="0055A0"/>
                </a:solidFill>
                <a:effectLst/>
                <a:uLnTx/>
                <a:uFillTx/>
                <a:latin typeface="Arial"/>
                <a:ea typeface="+mn-ea"/>
                <a:cs typeface="+mn-cs"/>
              </a:rPr>
              <a:t>(No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significant</a:t>
            </a:r>
            <a:r>
              <a:rPr kumimoji="0" lang="fr-CH" sz="2000" b="0" i="0" u="none" strike="noStrike" kern="1200" cap="none" spc="0" normalizeH="0" baseline="0" noProof="0" dirty="0">
                <a:ln>
                  <a:noFill/>
                </a:ln>
                <a:solidFill>
                  <a:srgbClr val="0055A0"/>
                </a:solidFill>
                <a:effectLst/>
                <a:uLnTx/>
                <a:uFillTx/>
                <a:latin typeface="Arial"/>
                <a:ea typeface="+mn-ea"/>
                <a:cs typeface="+mn-cs"/>
              </a:rPr>
              <a:t> or </a:t>
            </a:r>
            <a:r>
              <a:rPr kumimoji="0" lang="fr-CH" sz="2000" b="0" i="0" u="none" strike="noStrike" kern="1200" cap="none" spc="0" normalizeH="0" baseline="0" noProof="0" dirty="0" err="1">
                <a:ln>
                  <a:noFill/>
                </a:ln>
                <a:solidFill>
                  <a:srgbClr val="0055A0"/>
                </a:solidFill>
                <a:effectLst/>
                <a:uLnTx/>
                <a:uFillTx/>
                <a:latin typeface="Arial"/>
                <a:ea typeface="+mn-ea"/>
                <a:cs typeface="+mn-cs"/>
              </a:rPr>
              <a:t>explaining</a:t>
            </a:r>
            <a:r>
              <a:rPr kumimoji="0" lang="fr-CH" sz="2000" b="0" i="0" u="none" strike="noStrike" kern="1200" cap="none" spc="0" normalizeH="0" baseline="0" noProof="0" dirty="0">
                <a:ln>
                  <a:noFill/>
                </a:ln>
                <a:solidFill>
                  <a:srgbClr val="0055A0"/>
                </a:solidFill>
                <a:effectLst/>
                <a:uLnTx/>
                <a:uFillTx/>
                <a:latin typeface="Arial"/>
                <a:ea typeface="+mn-ea"/>
                <a:cs typeface="+mn-cs"/>
              </a:rPr>
              <a:t> vibrations have been </a:t>
            </a:r>
            <a:r>
              <a:rPr kumimoji="0" lang="fr-CH" sz="2000" b="0" i="0" u="none" strike="noStrike" kern="1200" cap="none" spc="0" normalizeH="0" baseline="0" noProof="0" dirty="0" err="1">
                <a:ln>
                  <a:noFill/>
                </a:ln>
                <a:solidFill>
                  <a:srgbClr val="0055A0"/>
                </a:solidFill>
                <a:effectLst/>
                <a:uLnTx/>
                <a:uFillTx/>
                <a:latin typeface="Arial"/>
                <a:ea typeface="+mn-ea"/>
                <a:cs typeface="+mn-cs"/>
              </a:rPr>
              <a:t>observed</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throughout</a:t>
            </a:r>
            <a:r>
              <a:rPr kumimoji="0" lang="fr-CH" sz="2000" b="0" i="0" u="none" strike="noStrike" kern="1200" cap="none" spc="0" normalizeH="0" baseline="0" noProof="0" dirty="0">
                <a:ln>
                  <a:noFill/>
                </a:ln>
                <a:solidFill>
                  <a:srgbClr val="0055A0"/>
                </a:solidFill>
                <a:effectLst/>
                <a:uLnTx/>
                <a:uFillTx/>
                <a:latin typeface="Arial"/>
                <a:ea typeface="+mn-ea"/>
                <a:cs typeface="+mn-cs"/>
              </a:rPr>
              <a:t>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year</a:t>
            </a:r>
            <a:r>
              <a:rPr kumimoji="0" lang="fr-CH" sz="2000" b="0" i="0" u="none" strike="noStrike" kern="1200" cap="none" spc="0" normalizeH="0" baseline="0" noProof="0" dirty="0">
                <a:ln>
                  <a:noFill/>
                </a:ln>
                <a:solidFill>
                  <a:srgbClr val="0055A0"/>
                </a:solidFill>
                <a:effectLst/>
                <a:uLnTx/>
                <a:uFillTx/>
                <a:latin typeface="Arial"/>
                <a:ea typeface="+mn-ea"/>
                <a:cs typeface="+mn-cs"/>
              </a:rPr>
              <a:t>).</a:t>
            </a: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7GAP1 and 7GAP3 amplifier issues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were</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addressed</a:t>
            </a: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Tx/>
              <a:buChar char="-"/>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9GAP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developed</a:t>
            </a:r>
            <a:r>
              <a:rPr kumimoji="0" lang="fr-CH" sz="2000" b="0" i="0" u="none" strike="noStrike" kern="1200" cap="none" spc="0" normalizeH="0" baseline="0" noProof="0" dirty="0">
                <a:ln>
                  <a:noFill/>
                </a:ln>
                <a:solidFill>
                  <a:srgbClr val="0055A0"/>
                </a:solidFill>
                <a:effectLst/>
                <a:uLnTx/>
                <a:uFillTx/>
                <a:latin typeface="Arial"/>
                <a:ea typeface="+mn-ea"/>
                <a:cs typeface="+mn-cs"/>
              </a:rPr>
              <a:t> a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serious</a:t>
            </a:r>
            <a:r>
              <a:rPr kumimoji="0" lang="fr-CH" sz="2000" b="0" i="0" u="none" strike="noStrike" kern="1200" cap="none" spc="0" normalizeH="0" baseline="0" noProof="0" dirty="0">
                <a:ln>
                  <a:noFill/>
                </a:ln>
                <a:solidFill>
                  <a:srgbClr val="0055A0"/>
                </a:solidFill>
                <a:effectLst/>
                <a:uLnTx/>
                <a:uFillTx/>
                <a:latin typeface="Arial"/>
                <a:ea typeface="+mn-ea"/>
                <a:cs typeface="+mn-cs"/>
              </a:rPr>
              <a:t> vacuum </a:t>
            </a:r>
            <a:r>
              <a:rPr kumimoji="0" lang="fr-CH" sz="2000" b="0" i="0" u="none" strike="noStrike" kern="1200" cap="none" spc="0" normalizeH="0" baseline="0" noProof="0" dirty="0" err="1">
                <a:ln>
                  <a:noFill/>
                </a:ln>
                <a:solidFill>
                  <a:srgbClr val="0055A0"/>
                </a:solidFill>
                <a:effectLst/>
                <a:uLnTx/>
                <a:uFillTx/>
                <a:latin typeface="Arial"/>
                <a:ea typeface="+mn-ea"/>
                <a:cs typeface="+mn-cs"/>
              </a:rPr>
              <a:t>leak</a:t>
            </a:r>
            <a:r>
              <a:rPr kumimoji="0" lang="fr-CH" sz="2000" b="0" i="0" u="none" strike="noStrike" kern="1200" cap="none" spc="0" normalizeH="0" baseline="0" noProof="0" dirty="0">
                <a:ln>
                  <a:noFill/>
                </a:ln>
                <a:solidFill>
                  <a:srgbClr val="0055A0"/>
                </a:solidFill>
                <a:effectLst/>
                <a:uLnTx/>
                <a:uFillTx/>
                <a:latin typeface="Arial"/>
                <a:ea typeface="+mn-ea"/>
                <a:cs typeface="+mn-cs"/>
              </a:rPr>
              <a:t> in April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which</a:t>
            </a:r>
            <a:r>
              <a:rPr kumimoji="0" lang="fr-CH" sz="2000" b="0" i="0" u="none" strike="noStrike" kern="1200" cap="none" spc="0" normalizeH="0" baseline="0" noProof="0" dirty="0">
                <a:ln>
                  <a:noFill/>
                </a:ln>
                <a:solidFill>
                  <a:srgbClr val="0055A0"/>
                </a:solidFill>
                <a:effectLst/>
                <a:uLnTx/>
                <a:uFillTx/>
                <a:latin typeface="Arial"/>
                <a:ea typeface="+mn-ea"/>
                <a:cs typeface="+mn-cs"/>
              </a:rPr>
              <a:t> has been </a:t>
            </a:r>
            <a:r>
              <a:rPr kumimoji="0" lang="fr-CH" sz="2000" b="0" i="0" u="none" strike="noStrike" kern="1200" cap="none" spc="0" normalizeH="0" baseline="0" noProof="0" dirty="0" err="1">
                <a:ln>
                  <a:noFill/>
                </a:ln>
                <a:solidFill>
                  <a:srgbClr val="0055A0"/>
                </a:solidFill>
                <a:effectLst/>
                <a:uLnTx/>
                <a:uFillTx/>
                <a:latin typeface="Arial"/>
                <a:ea typeface="+mn-ea"/>
                <a:cs typeface="+mn-cs"/>
              </a:rPr>
              <a:t>addressed</a:t>
            </a:r>
            <a:r>
              <a:rPr kumimoji="0" lang="fr-CH" sz="2000" b="0" i="0" u="none" strike="noStrike" kern="1200" cap="none" spc="0" normalizeH="0" baseline="0" noProof="0" dirty="0">
                <a:ln>
                  <a:noFill/>
                </a:ln>
                <a:solidFill>
                  <a:srgbClr val="0055A0"/>
                </a:solidFill>
                <a:effectLst/>
                <a:uLnTx/>
                <a:uFillTx/>
                <a:latin typeface="Arial"/>
                <a:ea typeface="+mn-ea"/>
                <a:cs typeface="+mn-cs"/>
              </a:rPr>
              <a:t> by </a:t>
            </a:r>
            <a:r>
              <a:rPr kumimoji="0" lang="fr-CH" sz="2000" b="0" i="0" u="none" strike="noStrike" kern="1200" cap="none" spc="0" normalizeH="0" baseline="0" noProof="0" dirty="0" err="1">
                <a:ln>
                  <a:noFill/>
                </a:ln>
                <a:solidFill>
                  <a:srgbClr val="0055A0"/>
                </a:solidFill>
                <a:effectLst/>
                <a:uLnTx/>
                <a:uFillTx/>
                <a:latin typeface="Arial"/>
                <a:ea typeface="+mn-ea"/>
                <a:cs typeface="+mn-cs"/>
              </a:rPr>
              <a:t>tightening</a:t>
            </a:r>
            <a:r>
              <a:rPr kumimoji="0" lang="fr-CH" sz="2000" b="0" i="0" u="none" strike="noStrike" kern="1200" cap="none" spc="0" normalizeH="0" baseline="0" noProof="0" dirty="0">
                <a:ln>
                  <a:noFill/>
                </a:ln>
                <a:solidFill>
                  <a:srgbClr val="0055A0"/>
                </a:solidFill>
                <a:effectLst/>
                <a:uLnTx/>
                <a:uFillTx/>
                <a:latin typeface="Arial"/>
                <a:ea typeface="+mn-ea"/>
                <a:cs typeface="+mn-cs"/>
              </a:rPr>
              <a:t>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bolts</a:t>
            </a:r>
            <a:r>
              <a:rPr kumimoji="0" lang="fr-CH" sz="2000" b="0" i="0" u="none" strike="noStrike" kern="1200" cap="none" spc="0" normalizeH="0" baseline="0" noProof="0" dirty="0">
                <a:ln>
                  <a:noFill/>
                </a:ln>
                <a:solidFill>
                  <a:srgbClr val="0055A0"/>
                </a:solidFill>
                <a:effectLst/>
                <a:uLnTx/>
                <a:uFillTx/>
                <a:latin typeface="Arial"/>
                <a:ea typeface="+mn-ea"/>
                <a:cs typeface="+mn-cs"/>
              </a:rPr>
              <a:t> of the structure.</a:t>
            </a:r>
          </a:p>
        </p:txBody>
      </p:sp>
      <p:pic>
        <p:nvPicPr>
          <p:cNvPr id="7" name="Picture 6">
            <a:extLst>
              <a:ext uri="{FF2B5EF4-FFF2-40B4-BE49-F238E27FC236}">
                <a16:creationId xmlns:a16="http://schemas.microsoft.com/office/drawing/2014/main" id="{A70D6E71-93FF-7F3F-50F3-1184CB56E97B}"/>
              </a:ext>
            </a:extLst>
          </p:cNvPr>
          <p:cNvPicPr>
            <a:picLocks noChangeAspect="1"/>
          </p:cNvPicPr>
          <p:nvPr/>
        </p:nvPicPr>
        <p:blipFill rotWithShape="1">
          <a:blip r:embed="rId3"/>
          <a:srcRect l="38512"/>
          <a:stretch/>
        </p:blipFill>
        <p:spPr>
          <a:xfrm>
            <a:off x="7751135" y="0"/>
            <a:ext cx="4403270" cy="3484157"/>
          </a:xfrm>
          <a:prstGeom prst="rect">
            <a:avLst/>
          </a:prstGeom>
        </p:spPr>
      </p:pic>
      <p:grpSp>
        <p:nvGrpSpPr>
          <p:cNvPr id="11" name="Group 10">
            <a:extLst>
              <a:ext uri="{FF2B5EF4-FFF2-40B4-BE49-F238E27FC236}">
                <a16:creationId xmlns:a16="http://schemas.microsoft.com/office/drawing/2014/main" id="{DC2C51BA-C39F-765D-DC3B-7E84CB0E6665}"/>
              </a:ext>
            </a:extLst>
          </p:cNvPr>
          <p:cNvGrpSpPr/>
          <p:nvPr/>
        </p:nvGrpSpPr>
        <p:grpSpPr>
          <a:xfrm>
            <a:off x="7751135" y="3743877"/>
            <a:ext cx="3203947" cy="2134947"/>
            <a:chOff x="6748823" y="3608968"/>
            <a:chExt cx="3203947" cy="2134947"/>
          </a:xfrm>
        </p:grpSpPr>
        <p:pic>
          <p:nvPicPr>
            <p:cNvPr id="9" name="Picture 8" descr="A picture containing person, technician, helmet, engineering&#10;&#10;Description automatically generated">
              <a:extLst>
                <a:ext uri="{FF2B5EF4-FFF2-40B4-BE49-F238E27FC236}">
                  <a16:creationId xmlns:a16="http://schemas.microsoft.com/office/drawing/2014/main" id="{183106C5-5D5C-26D8-A510-5E01F37E003C}"/>
                </a:ext>
              </a:extLst>
            </p:cNvPr>
            <p:cNvPicPr>
              <a:picLocks noChangeAspect="1"/>
            </p:cNvPicPr>
            <p:nvPr/>
          </p:nvPicPr>
          <p:blipFill>
            <a:blip r:embed="rId4"/>
            <a:stretch>
              <a:fillRect/>
            </a:stretch>
          </p:blipFill>
          <p:spPr>
            <a:xfrm>
              <a:off x="6748824" y="3608968"/>
              <a:ext cx="3203946" cy="2120598"/>
            </a:xfrm>
            <a:prstGeom prst="rect">
              <a:avLst/>
            </a:prstGeom>
          </p:spPr>
        </p:pic>
        <p:sp>
          <p:nvSpPr>
            <p:cNvPr id="10" name="TextBox 9">
              <a:extLst>
                <a:ext uri="{FF2B5EF4-FFF2-40B4-BE49-F238E27FC236}">
                  <a16:creationId xmlns:a16="http://schemas.microsoft.com/office/drawing/2014/main" id="{E0CC7846-64F4-6BC6-D619-4B794A6E9397}"/>
                </a:ext>
              </a:extLst>
            </p:cNvPr>
            <p:cNvSpPr txBox="1"/>
            <p:nvPr/>
          </p:nvSpPr>
          <p:spPr>
            <a:xfrm>
              <a:off x="6748823" y="5466916"/>
              <a:ext cx="3203945" cy="276999"/>
            </a:xfrm>
            <a:prstGeom prst="rect">
              <a:avLst/>
            </a:prstGeom>
            <a:solidFill>
              <a:schemeClr val="bg1"/>
            </a:solidFill>
            <a:ln>
              <a:solidFill>
                <a:schemeClr val="bg1">
                  <a:lumMod val="85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0055A0"/>
                  </a:solidFill>
                  <a:effectLst/>
                  <a:uLnTx/>
                  <a:uFillTx/>
                  <a:latin typeface="Arial"/>
                  <a:ea typeface="+mn-ea"/>
                  <a:cs typeface="+mn-cs"/>
                </a:rPr>
                <a:t>REX 9GAP vacuum leak: tightening the bolts</a:t>
              </a:r>
            </a:p>
          </p:txBody>
        </p:sp>
      </p:grpSp>
    </p:spTree>
    <p:extLst>
      <p:ext uri="{BB962C8B-B14F-4D97-AF65-F5344CB8AC3E}">
        <p14:creationId xmlns:p14="http://schemas.microsoft.com/office/powerpoint/2010/main" val="292949629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BA29A11-7437-4F50-94B7-481ED3B76C56}"/>
              </a:ext>
            </a:extLst>
          </p:cNvPr>
          <p:cNvSpPr>
            <a:spLocks noGrp="1"/>
          </p:cNvSpPr>
          <p:nvPr>
            <p:ph type="ftr" sz="quarter" idx="13"/>
          </p:nvPr>
        </p:nvSpPr>
        <p:spPr>
          <a:xfrm>
            <a:off x="1655166" y="6138545"/>
            <a:ext cx="7420008" cy="615800"/>
          </a:xfrm>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a:ln>
                  <a:noFill/>
                </a:ln>
                <a:solidFill>
                  <a:prstClr val="white"/>
                </a:solidFill>
                <a:effectLst/>
                <a:uLnTx/>
                <a:uFillTx/>
                <a:latin typeface="Arial"/>
                <a:ea typeface="+mn-ea"/>
                <a:cs typeface="+mn-cs"/>
              </a:rPr>
              <a:t>E. Siesling, 74th INTC 7th Nov '23</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421373A8-9E46-A3EC-9485-38E21C76BF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6" name="Title 2">
            <a:extLst>
              <a:ext uri="{FF2B5EF4-FFF2-40B4-BE49-F238E27FC236}">
                <a16:creationId xmlns:a16="http://schemas.microsoft.com/office/drawing/2014/main" id="{26930DA7-E570-CF54-1780-406F54B5C5EB}"/>
              </a:ext>
            </a:extLst>
          </p:cNvPr>
          <p:cNvSpPr>
            <a:spLocks noGrp="1"/>
          </p:cNvSpPr>
          <p:nvPr>
            <p:ph type="title"/>
          </p:nvPr>
        </p:nvSpPr>
        <p:spPr>
          <a:xfrm>
            <a:off x="163135" y="124811"/>
            <a:ext cx="8874238" cy="573464"/>
          </a:xfrm>
        </p:spPr>
        <p:txBody>
          <a:bodyPr>
            <a:noAutofit/>
          </a:bodyPr>
          <a:lstStyle/>
          <a:p>
            <a:r>
              <a:rPr lang="en-US" sz="3600" u="sng" dirty="0"/>
              <a:t>HIE SC LINAC</a:t>
            </a:r>
            <a:r>
              <a:rPr lang="en-US" sz="3600" b="0" u="sng" dirty="0"/>
              <a:t>: </a:t>
            </a:r>
          </a:p>
        </p:txBody>
      </p:sp>
      <p:pic>
        <p:nvPicPr>
          <p:cNvPr id="2" name="Picture 1" descr="http://hie-isolde.web.cern.ch/hie-isolde/images/HIE-ISOLDE.jpg">
            <a:extLst>
              <a:ext uri="{FF2B5EF4-FFF2-40B4-BE49-F238E27FC236}">
                <a16:creationId xmlns:a16="http://schemas.microsoft.com/office/drawing/2014/main" id="{2474411F-1CD3-5E50-B1DF-9F7F118A6673}"/>
              </a:ext>
            </a:extLst>
          </p:cNvPr>
          <p:cNvPicPr>
            <a:picLocks noChangeAspect="1" noChangeArrowheads="1"/>
          </p:cNvPicPr>
          <p:nvPr/>
        </p:nvPicPr>
        <p:blipFill>
          <a:blip r:embed="rId2" cstate="print"/>
          <a:srcRect/>
          <a:stretch>
            <a:fillRect/>
          </a:stretch>
        </p:blipFill>
        <p:spPr bwMode="auto">
          <a:xfrm>
            <a:off x="9331043" y="6138545"/>
            <a:ext cx="1827213" cy="542925"/>
          </a:xfrm>
          <a:prstGeom prst="rect">
            <a:avLst/>
          </a:prstGeom>
          <a:noFill/>
          <a:ln w="9525">
            <a:noFill/>
            <a:miter lim="800000"/>
            <a:headEnd/>
            <a:tailEnd/>
          </a:ln>
        </p:spPr>
      </p:pic>
      <p:sp>
        <p:nvSpPr>
          <p:cNvPr id="3" name="TextBox 2">
            <a:extLst>
              <a:ext uri="{FF2B5EF4-FFF2-40B4-BE49-F238E27FC236}">
                <a16:creationId xmlns:a16="http://schemas.microsoft.com/office/drawing/2014/main" id="{9DF769A8-EFB8-F6BF-CC43-FB166E03DA62}"/>
              </a:ext>
            </a:extLst>
          </p:cNvPr>
          <p:cNvSpPr txBox="1"/>
          <p:nvPr/>
        </p:nvSpPr>
        <p:spPr>
          <a:xfrm>
            <a:off x="212196" y="707472"/>
            <a:ext cx="6837189" cy="2893100"/>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800" b="0" i="0" u="none" strike="noStrike" kern="1200" cap="none" spc="0" normalizeH="0" baseline="0" noProof="0" dirty="0">
                <a:ln>
                  <a:noFill/>
                </a:ln>
                <a:solidFill>
                  <a:srgbClr val="0055A0"/>
                </a:solidFill>
                <a:effectLst/>
                <a:uLnTx/>
                <a:uFillTx/>
                <a:latin typeface="Arial"/>
                <a:ea typeface="+mn-ea"/>
                <a:cs typeface="+mn-cs"/>
              </a:rPr>
              <a:t>In June </a:t>
            </a:r>
            <a:r>
              <a:rPr kumimoji="0" lang="fr-CH" sz="1800" b="0" i="0" u="none" strike="noStrike" kern="1200" cap="none" spc="0" normalizeH="0" baseline="0" noProof="0" dirty="0" err="1">
                <a:ln>
                  <a:noFill/>
                </a:ln>
                <a:solidFill>
                  <a:srgbClr val="0055A0"/>
                </a:solidFill>
                <a:effectLst/>
                <a:uLnTx/>
                <a:uFillTx/>
                <a:latin typeface="Arial"/>
                <a:ea typeface="+mn-ea"/>
                <a:cs typeface="+mn-cs"/>
              </a:rPr>
              <a:t>Cavity</a:t>
            </a:r>
            <a:r>
              <a:rPr kumimoji="0" lang="fr-CH" sz="1800" b="0" i="0" u="none" strike="noStrike" kern="1200" cap="none" spc="0" normalizeH="0" baseline="0" noProof="0" dirty="0">
                <a:ln>
                  <a:noFill/>
                </a:ln>
                <a:solidFill>
                  <a:srgbClr val="0055A0"/>
                </a:solidFill>
                <a:effectLst/>
                <a:uLnTx/>
                <a:uFillTx/>
                <a:latin typeface="Arial"/>
                <a:ea typeface="+mn-ea"/>
                <a:cs typeface="+mn-cs"/>
              </a:rPr>
              <a:t> 5 in CM1 (XLL2) </a:t>
            </a:r>
            <a:r>
              <a:rPr kumimoji="0" lang="fr-CH" sz="1800" b="0" i="0" u="none" strike="noStrike" kern="1200" cap="none" spc="0" normalizeH="0" baseline="0" noProof="0" dirty="0" err="1">
                <a:ln>
                  <a:noFill/>
                </a:ln>
                <a:solidFill>
                  <a:srgbClr val="0055A0"/>
                </a:solidFill>
                <a:effectLst/>
                <a:uLnTx/>
                <a:uFillTx/>
                <a:latin typeface="Arial"/>
                <a:ea typeface="+mn-ea"/>
                <a:cs typeface="+mn-cs"/>
              </a:rPr>
              <a:t>quenched</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Assumed</a:t>
            </a:r>
            <a:r>
              <a:rPr kumimoji="0" lang="fr-CH" sz="1800" b="0" i="0" u="none" strike="noStrike" kern="1200" cap="none" spc="0" normalizeH="0" baseline="0" noProof="0" dirty="0">
                <a:ln>
                  <a:noFill/>
                </a:ln>
                <a:solidFill>
                  <a:srgbClr val="0055A0"/>
                </a:solidFill>
                <a:effectLst/>
                <a:uLnTx/>
                <a:uFillTx/>
                <a:latin typeface="Arial"/>
                <a:ea typeface="+mn-ea"/>
                <a:cs typeface="+mn-cs"/>
              </a:rPr>
              <a:t> pollution on the Nb layer. </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800" b="0" i="0" u="none" strike="noStrike" kern="1200" cap="none" spc="0" normalizeH="0" baseline="0" noProof="0" dirty="0">
                <a:ln>
                  <a:noFill/>
                </a:ln>
                <a:solidFill>
                  <a:srgbClr val="0055A0"/>
                </a:solidFill>
                <a:effectLst/>
                <a:uLnTx/>
                <a:uFillTx/>
                <a:latin typeface="Arial"/>
                <a:ea typeface="+mn-ea"/>
                <a:cs typeface="+mn-cs"/>
              </a:rPr>
              <a:t>The total gradient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efficiency</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reduced</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from</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a:ln>
                  <a:noFill/>
                </a:ln>
                <a:solidFill>
                  <a:srgbClr val="0055A0">
                    <a:lumMod val="60000"/>
                    <a:lumOff val="40000"/>
                  </a:srgbClr>
                </a:solidFill>
                <a:effectLst/>
                <a:uLnTx/>
                <a:uFillTx/>
                <a:latin typeface="Arial"/>
                <a:ea typeface="+mn-ea"/>
                <a:cs typeface="+mn-cs"/>
              </a:rPr>
              <a:t>79</a:t>
            </a:r>
            <a:r>
              <a:rPr kumimoji="0" lang="fr-CH" sz="1800" b="0" i="0" u="none" strike="noStrike" kern="1200" cap="none" spc="0" normalizeH="0" baseline="0" noProof="0" dirty="0">
                <a:ln>
                  <a:noFill/>
                </a:ln>
                <a:solidFill>
                  <a:srgbClr val="0055A0"/>
                </a:solidFill>
                <a:effectLst/>
                <a:uLnTx/>
                <a:uFillTx/>
                <a:latin typeface="Arial"/>
                <a:ea typeface="+mn-ea"/>
                <a:cs typeface="+mn-cs"/>
              </a:rPr>
              <a:t>% (May ‘23) to </a:t>
            </a:r>
            <a:r>
              <a:rPr kumimoji="0" lang="fr-CH" sz="1800" b="0" i="0" u="none" strike="noStrike" kern="1200" cap="none" spc="0" normalizeH="0" baseline="0" noProof="0" dirty="0">
                <a:ln>
                  <a:noFill/>
                </a:ln>
                <a:solidFill>
                  <a:srgbClr val="DC6E24"/>
                </a:solidFill>
                <a:effectLst/>
                <a:uLnTx/>
                <a:uFillTx/>
                <a:latin typeface="Arial"/>
                <a:ea typeface="+mn-ea"/>
                <a:cs typeface="+mn-cs"/>
              </a:rPr>
              <a:t>76</a:t>
            </a:r>
            <a:r>
              <a:rPr kumimoji="0" lang="fr-CH" sz="1800" b="0" i="0" u="none" strike="noStrike" kern="1200" cap="none" spc="0" normalizeH="0" baseline="0" noProof="0" dirty="0">
                <a:ln>
                  <a:noFill/>
                </a:ln>
                <a:solidFill>
                  <a:srgbClr val="0055A0"/>
                </a:solidFill>
                <a:effectLst/>
                <a:uLnTx/>
                <a:uFillTx/>
                <a:latin typeface="Arial"/>
                <a:ea typeface="+mn-ea"/>
                <a:cs typeface="+mn-cs"/>
              </a:rPr>
              <a:t>% (91.8 out of 120 MV/m).</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800" b="0" i="0" u="none" strike="noStrike" kern="1200" cap="none" spc="0" normalizeH="0" baseline="0" noProof="0" dirty="0" err="1">
                <a:ln>
                  <a:noFill/>
                </a:ln>
                <a:solidFill>
                  <a:srgbClr val="0055A0"/>
                </a:solidFill>
                <a:effectLst/>
                <a:uLnTx/>
                <a:uFillTx/>
                <a:latin typeface="Arial"/>
                <a:ea typeface="+mn-ea"/>
                <a:cs typeface="+mn-cs"/>
              </a:rPr>
              <a:t>Cavity</a:t>
            </a:r>
            <a:r>
              <a:rPr kumimoji="0" lang="fr-CH" sz="1800" b="0" i="0" u="none" strike="noStrike" kern="1200" cap="none" spc="0" normalizeH="0" baseline="0" noProof="0" dirty="0">
                <a:ln>
                  <a:noFill/>
                </a:ln>
                <a:solidFill>
                  <a:srgbClr val="0055A0"/>
                </a:solidFill>
                <a:effectLst/>
                <a:uLnTx/>
                <a:uFillTx/>
                <a:latin typeface="Arial"/>
                <a:ea typeface="+mn-ea"/>
                <a:cs typeface="+mn-cs"/>
              </a:rPr>
              <a:t> 2 in CM1 </a:t>
            </a:r>
            <a:r>
              <a:rPr kumimoji="0" lang="fr-CH" sz="1800" b="0" i="0" u="none" strike="noStrike" kern="1200" cap="none" spc="0" normalizeH="0" baseline="0" noProof="0" dirty="0" err="1">
                <a:ln>
                  <a:noFill/>
                </a:ln>
                <a:solidFill>
                  <a:srgbClr val="0055A0"/>
                </a:solidFill>
                <a:effectLst/>
                <a:uLnTx/>
                <a:uFillTx/>
                <a:latin typeface="Arial"/>
                <a:ea typeface="+mn-ea"/>
                <a:cs typeface="+mn-cs"/>
              </a:rPr>
              <a:t>caused</a:t>
            </a:r>
            <a:r>
              <a:rPr kumimoji="0" lang="fr-CH" sz="1800" b="0" i="0" u="none" strike="noStrike" kern="1200" cap="none" spc="0" normalizeH="0" baseline="0" noProof="0" dirty="0">
                <a:ln>
                  <a:noFill/>
                </a:ln>
                <a:solidFill>
                  <a:srgbClr val="0055A0"/>
                </a:solidFill>
                <a:effectLst/>
                <a:uLnTx/>
                <a:uFillTx/>
                <a:latin typeface="Arial"/>
                <a:ea typeface="+mn-ea"/>
                <a:cs typeface="+mn-cs"/>
              </a:rPr>
              <a:t> issues </a:t>
            </a:r>
            <a:r>
              <a:rPr kumimoji="0" lang="fr-CH" sz="1800" b="0" i="0" u="none" strike="noStrike" kern="1200" cap="none" spc="0" normalizeH="0" baseline="0" noProof="0" dirty="0" err="1">
                <a:ln>
                  <a:noFill/>
                </a:ln>
                <a:solidFill>
                  <a:srgbClr val="0055A0"/>
                </a:solidFill>
                <a:effectLst/>
                <a:uLnTx/>
                <a:uFillTx/>
                <a:latin typeface="Arial"/>
                <a:ea typeface="+mn-ea"/>
                <a:cs typeface="+mn-cs"/>
              </a:rPr>
              <a:t>later</a:t>
            </a:r>
            <a:r>
              <a:rPr kumimoji="0" lang="fr-CH" sz="1800" b="0" i="0" u="none" strike="noStrike" kern="1200" cap="none" spc="0" normalizeH="0" baseline="0" noProof="0" dirty="0">
                <a:ln>
                  <a:noFill/>
                </a:ln>
                <a:solidFill>
                  <a:srgbClr val="0055A0"/>
                </a:solidFill>
                <a:effectLst/>
                <a:uLnTx/>
                <a:uFillTx/>
                <a:latin typeface="Arial"/>
                <a:ea typeface="+mn-ea"/>
                <a:cs typeface="+mn-cs"/>
              </a:rP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during</a:t>
            </a:r>
            <a:r>
              <a:rPr kumimoji="0" lang="fr-CH" sz="1800" b="0" i="0" u="none" strike="noStrike" kern="1200" cap="none" spc="0" normalizeH="0" baseline="0" noProof="0" dirty="0">
                <a:ln>
                  <a:noFill/>
                </a:ln>
                <a:solidFill>
                  <a:srgbClr val="0055A0"/>
                </a:solidFill>
                <a:effectLst/>
                <a:uLnTx/>
                <a:uFillTx/>
                <a:latin typeface="Arial"/>
                <a:ea typeface="+mn-ea"/>
                <a:cs typeface="+mn-cs"/>
              </a:rPr>
              <a:t> the run </a:t>
            </a:r>
            <a:r>
              <a:rPr kumimoji="0" lang="fr-CH" sz="1800" b="0" i="0" u="none" strike="noStrike" kern="1200" cap="none" spc="0" normalizeH="0" baseline="0" noProof="0" dirty="0" err="1">
                <a:ln>
                  <a:noFill/>
                </a:ln>
                <a:solidFill>
                  <a:srgbClr val="0055A0"/>
                </a:solidFill>
                <a:effectLst/>
                <a:uLnTx/>
                <a:uFillTx/>
                <a:latin typeface="Arial"/>
                <a:ea typeface="+mn-ea"/>
                <a:cs typeface="+mn-cs"/>
              </a:rPr>
              <a:t>reducing</a:t>
            </a:r>
            <a:r>
              <a:rPr kumimoji="0" lang="fr-CH" sz="1800" b="0" i="0" u="none" strike="noStrike" kern="1200" cap="none" spc="0" normalizeH="0" baseline="0" noProof="0" dirty="0">
                <a:ln>
                  <a:noFill/>
                </a:ln>
                <a:solidFill>
                  <a:srgbClr val="0055A0"/>
                </a:solidFill>
                <a:effectLst/>
                <a:uLnTx/>
                <a:uFillTx/>
                <a:latin typeface="Arial"/>
                <a:ea typeface="+mn-ea"/>
                <a:cs typeface="+mn-cs"/>
              </a:rPr>
              <a:t> the total gradient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further</a:t>
            </a:r>
            <a:r>
              <a:rPr kumimoji="0" lang="fr-CH" sz="1800" b="0" i="0" u="none" strike="noStrike" kern="1200" cap="none" spc="0" normalizeH="0" baseline="0" noProof="0" dirty="0">
                <a:ln>
                  <a:noFill/>
                </a:ln>
                <a:solidFill>
                  <a:srgbClr val="0055A0"/>
                </a:solidFill>
                <a:effectLst/>
                <a:uLnTx/>
                <a:uFillTx/>
                <a:latin typeface="Arial"/>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1800" b="0" i="0" u="none" strike="noStrike" kern="1200" cap="none" spc="0" normalizeH="0" baseline="0" noProof="0" dirty="0">
                <a:ln>
                  <a:noFill/>
                </a:ln>
                <a:solidFill>
                  <a:srgbClr val="0055A0"/>
                </a:solidFill>
                <a:effectLst/>
                <a:uLnTx/>
                <a:uFillTx/>
                <a:latin typeface="Arial"/>
                <a:ea typeface="+mn-ea"/>
                <a:cs typeface="+mn-cs"/>
              </a:rPr>
              <a:t>To </a:t>
            </a:r>
            <a:r>
              <a:rPr kumimoji="0" lang="fr-CH" sz="1800" b="0" i="0" u="none" strike="noStrike" kern="1200" cap="none" spc="0" normalizeH="0" baseline="0" noProof="0" dirty="0" err="1">
                <a:ln>
                  <a:noFill/>
                </a:ln>
                <a:solidFill>
                  <a:srgbClr val="0055A0"/>
                </a:solidFill>
                <a:effectLst/>
                <a:uLnTx/>
                <a:uFillTx/>
                <a:latin typeface="Arial"/>
                <a:ea typeface="+mn-ea"/>
                <a:cs typeface="+mn-cs"/>
              </a:rPr>
              <a:t>reach</a:t>
            </a:r>
            <a:r>
              <a:rPr kumimoji="0" lang="fr-CH" sz="1800" b="0" i="0" u="none" strike="noStrike" kern="1200" cap="none" spc="0" normalizeH="0" baseline="0" noProof="0" dirty="0">
                <a:ln>
                  <a:noFill/>
                </a:ln>
                <a:solidFill>
                  <a:srgbClr val="0055A0"/>
                </a:solidFill>
                <a:effectLst/>
                <a:uLnTx/>
                <a:uFillTx/>
                <a:latin typeface="Arial"/>
                <a:ea typeface="+mn-ea"/>
                <a:cs typeface="+mn-cs"/>
              </a:rPr>
              <a:t> maximum HIE </a:t>
            </a:r>
            <a:r>
              <a:rPr kumimoji="0" lang="fr-CH" sz="1800" b="0" i="0" u="none" strike="noStrike" kern="1200" cap="none" spc="0" normalizeH="0" baseline="0" noProof="0" dirty="0" err="1">
                <a:ln>
                  <a:noFill/>
                </a:ln>
                <a:solidFill>
                  <a:srgbClr val="0055A0"/>
                </a:solidFill>
                <a:effectLst/>
                <a:uLnTx/>
                <a:uFillTx/>
                <a:latin typeface="Arial"/>
                <a:ea typeface="+mn-ea"/>
                <a:cs typeface="+mn-cs"/>
              </a:rPr>
              <a:t>energy</a:t>
            </a:r>
            <a:r>
              <a:rPr kumimoji="0" lang="fr-CH" sz="1800" b="0" i="0" u="none" strike="noStrike" kern="1200" cap="none" spc="0" normalizeH="0" baseline="0" noProof="0" dirty="0">
                <a:ln>
                  <a:noFill/>
                </a:ln>
                <a:solidFill>
                  <a:srgbClr val="0055A0"/>
                </a:solidFill>
                <a:effectLst/>
                <a:uLnTx/>
                <a:uFillTx/>
                <a:latin typeface="Arial"/>
                <a:ea typeface="+mn-ea"/>
                <a:cs typeface="+mn-cs"/>
              </a:rPr>
              <a:t> at the end of the run, </a:t>
            </a:r>
            <a:r>
              <a:rPr kumimoji="0" lang="fr-CH" sz="1800" b="0" i="0" u="none" strike="noStrike" kern="1200" cap="none" spc="0" normalizeH="0" baseline="0" noProof="0" dirty="0" err="1">
                <a:ln>
                  <a:noFill/>
                </a:ln>
                <a:solidFill>
                  <a:srgbClr val="0055A0"/>
                </a:solidFill>
                <a:effectLst/>
                <a:uLnTx/>
                <a:uFillTx/>
                <a:latin typeface="Arial"/>
                <a:ea typeface="+mn-ea"/>
                <a:cs typeface="+mn-cs"/>
              </a:rPr>
              <a:t>Cavity</a:t>
            </a:r>
            <a:r>
              <a:rPr kumimoji="0" lang="fr-CH" sz="1800" b="0" i="0" u="none" strike="noStrike" kern="1200" cap="none" spc="0" normalizeH="0" baseline="0" noProof="0" dirty="0">
                <a:ln>
                  <a:noFill/>
                </a:ln>
                <a:solidFill>
                  <a:srgbClr val="0055A0"/>
                </a:solidFill>
                <a:effectLst/>
                <a:uLnTx/>
                <a:uFillTx/>
                <a:latin typeface="Arial"/>
                <a:ea typeface="+mn-ea"/>
                <a:cs typeface="+mn-cs"/>
              </a:rPr>
              <a:t> 2 and 5 </a:t>
            </a:r>
            <a:r>
              <a:rPr kumimoji="0" lang="fr-CH" sz="1800" b="0" i="0" u="none" strike="noStrike" kern="1200" cap="none" spc="0" normalizeH="0" baseline="0" noProof="0" dirty="0" err="1">
                <a:ln>
                  <a:noFill/>
                </a:ln>
                <a:solidFill>
                  <a:srgbClr val="0055A0"/>
                </a:solidFill>
                <a:effectLst/>
                <a:uLnTx/>
                <a:uFillTx/>
                <a:latin typeface="Arial"/>
                <a:ea typeface="+mn-ea"/>
                <a:cs typeface="+mn-cs"/>
              </a:rPr>
              <a:t>were</a:t>
            </a:r>
            <a:r>
              <a:rPr kumimoji="0" lang="fr-CH" sz="1800" b="0" i="0" u="none" strike="noStrike" kern="1200" cap="none" spc="0" normalizeH="0" baseline="0" noProof="0" dirty="0">
                <a:ln>
                  <a:noFill/>
                </a:ln>
                <a:solidFill>
                  <a:srgbClr val="0055A0"/>
                </a:solidFill>
                <a:effectLst/>
                <a:uLnTx/>
                <a:uFillTx/>
                <a:latin typeface="Arial"/>
                <a:ea typeface="+mn-ea"/>
                <a:cs typeface="+mn-cs"/>
              </a:rPr>
              <a:t> put back in action, the latter at </a:t>
            </a:r>
            <a:r>
              <a:rPr kumimoji="0" lang="fr-CH" sz="1800" b="0" i="0" u="none" strike="noStrike" kern="1200" cap="none" spc="0" normalizeH="0" baseline="0" noProof="0" dirty="0" err="1">
                <a:ln>
                  <a:noFill/>
                </a:ln>
                <a:solidFill>
                  <a:srgbClr val="0055A0"/>
                </a:solidFill>
                <a:effectLst/>
                <a:uLnTx/>
                <a:uFillTx/>
                <a:latin typeface="Arial"/>
                <a:ea typeface="+mn-ea"/>
                <a:cs typeface="+mn-cs"/>
              </a:rPr>
              <a:t>reduced</a:t>
            </a:r>
            <a:r>
              <a:rPr kumimoji="0" lang="fr-CH" sz="1800" b="0" i="0" u="none" strike="noStrike" kern="1200" cap="none" spc="0" normalizeH="0" baseline="0" noProof="0" dirty="0">
                <a:ln>
                  <a:noFill/>
                </a:ln>
                <a:solidFill>
                  <a:srgbClr val="0055A0"/>
                </a:solidFill>
                <a:effectLst/>
                <a:uLnTx/>
                <a:uFillTx/>
                <a:latin typeface="Arial"/>
                <a:ea typeface="+mn-ea"/>
                <a:cs typeface="+mn-cs"/>
              </a:rPr>
              <a:t> gradient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H" sz="1800" b="0" i="0" u="none" strike="noStrike" kern="1200" cap="none" spc="0" normalizeH="0" baseline="0" noProof="0" dirty="0">
              <a:ln>
                <a:noFill/>
              </a:ln>
              <a:solidFill>
                <a:srgbClr val="0055A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p:txBody>
      </p:sp>
      <p:pic>
        <p:nvPicPr>
          <p:cNvPr id="11" name="Picture 10">
            <a:extLst>
              <a:ext uri="{FF2B5EF4-FFF2-40B4-BE49-F238E27FC236}">
                <a16:creationId xmlns:a16="http://schemas.microsoft.com/office/drawing/2014/main" id="{0ECB2C67-7C73-938C-CAD5-D9D3E98718B7}"/>
              </a:ext>
            </a:extLst>
          </p:cNvPr>
          <p:cNvPicPr>
            <a:picLocks noChangeAspect="1"/>
          </p:cNvPicPr>
          <p:nvPr/>
        </p:nvPicPr>
        <p:blipFill>
          <a:blip r:embed="rId3"/>
          <a:stretch>
            <a:fillRect/>
          </a:stretch>
        </p:blipFill>
        <p:spPr>
          <a:xfrm>
            <a:off x="3220255" y="3068642"/>
            <a:ext cx="3829130" cy="2860030"/>
          </a:xfrm>
          <a:prstGeom prst="rect">
            <a:avLst/>
          </a:prstGeom>
          <a:ln>
            <a:solidFill>
              <a:srgbClr val="303030"/>
            </a:solidFill>
          </a:ln>
        </p:spPr>
      </p:pic>
      <p:pic>
        <p:nvPicPr>
          <p:cNvPr id="13" name="Picture 12">
            <a:extLst>
              <a:ext uri="{FF2B5EF4-FFF2-40B4-BE49-F238E27FC236}">
                <a16:creationId xmlns:a16="http://schemas.microsoft.com/office/drawing/2014/main" id="{60505820-5169-12A4-50BA-64A815FFFCDD}"/>
              </a:ext>
            </a:extLst>
          </p:cNvPr>
          <p:cNvPicPr>
            <a:picLocks noChangeAspect="1"/>
          </p:cNvPicPr>
          <p:nvPr/>
        </p:nvPicPr>
        <p:blipFill>
          <a:blip r:embed="rId4"/>
          <a:stretch>
            <a:fillRect/>
          </a:stretch>
        </p:blipFill>
        <p:spPr>
          <a:xfrm>
            <a:off x="494577" y="3919929"/>
            <a:ext cx="2443297" cy="1892256"/>
          </a:xfrm>
          <a:prstGeom prst="rect">
            <a:avLst/>
          </a:prstGeom>
          <a:ln>
            <a:solidFill>
              <a:srgbClr val="303030"/>
            </a:solidFill>
          </a:ln>
        </p:spPr>
      </p:pic>
      <p:cxnSp>
        <p:nvCxnSpPr>
          <p:cNvPr id="15" name="Straight Arrow Connector 14">
            <a:extLst>
              <a:ext uri="{FF2B5EF4-FFF2-40B4-BE49-F238E27FC236}">
                <a16:creationId xmlns:a16="http://schemas.microsoft.com/office/drawing/2014/main" id="{DD38FDF0-9268-D941-5854-A76B9C0D8F4C}"/>
              </a:ext>
            </a:extLst>
          </p:cNvPr>
          <p:cNvCxnSpPr/>
          <p:nvPr/>
        </p:nvCxnSpPr>
        <p:spPr>
          <a:xfrm>
            <a:off x="6645349" y="4657060"/>
            <a:ext cx="0" cy="41467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BF4FBD2E-4929-7203-850A-7559AFED5699}"/>
              </a:ext>
            </a:extLst>
          </p:cNvPr>
          <p:cNvSpPr txBox="1"/>
          <p:nvPr/>
        </p:nvSpPr>
        <p:spPr>
          <a:xfrm>
            <a:off x="1226104" y="3553766"/>
            <a:ext cx="1696365" cy="338554"/>
          </a:xfrm>
          <a:prstGeom prst="rect">
            <a:avLst/>
          </a:prstGeom>
          <a:noFill/>
          <a:ln w="28575">
            <a:solidFill>
              <a:srgbClr val="FF0000"/>
            </a:solidFill>
          </a:ln>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B0F0"/>
                </a:solidFill>
                <a:effectLst/>
                <a:uLnTx/>
                <a:uFillTx/>
                <a:latin typeface="Arial"/>
                <a:ea typeface="+mn-ea"/>
                <a:cs typeface="+mn-cs"/>
              </a:rPr>
              <a:t>79</a:t>
            </a:r>
            <a:r>
              <a:rPr kumimoji="0" lang="en-US" sz="1600" b="0" i="0" u="none" strike="noStrike" kern="1200" cap="none" spc="0" normalizeH="0" baseline="0" noProof="0" dirty="0">
                <a:ln>
                  <a:noFill/>
                </a:ln>
                <a:solidFill>
                  <a:srgbClr val="0055A0"/>
                </a:solidFill>
                <a:effectLst/>
                <a:uLnTx/>
                <a:uFillTx/>
                <a:latin typeface="Arial"/>
                <a:ea typeface="+mn-ea"/>
                <a:cs typeface="+mn-cs"/>
              </a:rPr>
              <a:t>%  -&gt;  </a:t>
            </a:r>
            <a:r>
              <a:rPr kumimoji="0" lang="en-US" sz="1600" b="0" i="0" u="none" strike="noStrike" kern="1200" cap="none" spc="0" normalizeH="0" baseline="0" noProof="0" dirty="0">
                <a:ln>
                  <a:noFill/>
                </a:ln>
                <a:solidFill>
                  <a:srgbClr val="DC6E24"/>
                </a:solidFill>
                <a:effectLst/>
                <a:uLnTx/>
                <a:uFillTx/>
                <a:latin typeface="Arial"/>
                <a:ea typeface="+mn-ea"/>
                <a:cs typeface="+mn-cs"/>
              </a:rPr>
              <a:t>76</a:t>
            </a:r>
            <a:r>
              <a:rPr kumimoji="0" lang="en-US" sz="1600" b="0" i="0" u="none" strike="noStrike" kern="1200" cap="none" spc="0" normalizeH="0" baseline="0" noProof="0" dirty="0">
                <a:ln>
                  <a:noFill/>
                </a:ln>
                <a:solidFill>
                  <a:srgbClr val="0055A0"/>
                </a:solidFill>
                <a:effectLst/>
                <a:uLnTx/>
                <a:uFillTx/>
                <a:latin typeface="Arial"/>
                <a:ea typeface="+mn-ea"/>
                <a:cs typeface="+mn-cs"/>
              </a:rPr>
              <a:t>%</a:t>
            </a:r>
          </a:p>
        </p:txBody>
      </p:sp>
      <p:sp>
        <p:nvSpPr>
          <p:cNvPr id="18" name="TextBox 17">
            <a:extLst>
              <a:ext uri="{FF2B5EF4-FFF2-40B4-BE49-F238E27FC236}">
                <a16:creationId xmlns:a16="http://schemas.microsoft.com/office/drawing/2014/main" id="{CE6316CA-9113-DCF0-41FE-3D32540124FC}"/>
              </a:ext>
            </a:extLst>
          </p:cNvPr>
          <p:cNvSpPr txBox="1"/>
          <p:nvPr/>
        </p:nvSpPr>
        <p:spPr>
          <a:xfrm>
            <a:off x="5384811" y="3323064"/>
            <a:ext cx="1813467" cy="738664"/>
          </a:xfrm>
          <a:prstGeom prst="rect">
            <a:avLst/>
          </a:prstGeom>
          <a:solidFill>
            <a:schemeClr val="bg1"/>
          </a:solidFill>
          <a:ln>
            <a:solidFill>
              <a:schemeClr val="bg2">
                <a:lumMod val="9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Cav 5 out of order:</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Lower E versus A/q curve</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grpSp>
        <p:nvGrpSpPr>
          <p:cNvPr id="19" name="Group 18">
            <a:extLst>
              <a:ext uri="{FF2B5EF4-FFF2-40B4-BE49-F238E27FC236}">
                <a16:creationId xmlns:a16="http://schemas.microsoft.com/office/drawing/2014/main" id="{E8C779F8-8F74-7F2F-462A-9765345A8DFD}"/>
              </a:ext>
            </a:extLst>
          </p:cNvPr>
          <p:cNvGrpSpPr/>
          <p:nvPr/>
        </p:nvGrpSpPr>
        <p:grpSpPr>
          <a:xfrm>
            <a:off x="7329256" y="258595"/>
            <a:ext cx="4419133" cy="5003032"/>
            <a:chOff x="7329256" y="351191"/>
            <a:chExt cx="4419133" cy="5003032"/>
          </a:xfrm>
        </p:grpSpPr>
        <p:grpSp>
          <p:nvGrpSpPr>
            <p:cNvPr id="20" name="Group 19">
              <a:extLst>
                <a:ext uri="{FF2B5EF4-FFF2-40B4-BE49-F238E27FC236}">
                  <a16:creationId xmlns:a16="http://schemas.microsoft.com/office/drawing/2014/main" id="{5CB9C47E-726B-69A4-8D50-B57F6D61632E}"/>
                </a:ext>
              </a:extLst>
            </p:cNvPr>
            <p:cNvGrpSpPr/>
            <p:nvPr/>
          </p:nvGrpSpPr>
          <p:grpSpPr>
            <a:xfrm>
              <a:off x="7329256" y="351191"/>
              <a:ext cx="4409263" cy="2182801"/>
              <a:chOff x="7271485" y="610675"/>
              <a:chExt cx="5240166" cy="2488620"/>
            </a:xfrm>
          </p:grpSpPr>
          <p:pic>
            <p:nvPicPr>
              <p:cNvPr id="24" name="Picture 23">
                <a:extLst>
                  <a:ext uri="{FF2B5EF4-FFF2-40B4-BE49-F238E27FC236}">
                    <a16:creationId xmlns:a16="http://schemas.microsoft.com/office/drawing/2014/main" id="{A64311BB-4048-7542-429C-CCB808496F2B}"/>
                  </a:ext>
                </a:extLst>
              </p:cNvPr>
              <p:cNvPicPr>
                <a:picLocks noChangeAspect="1"/>
              </p:cNvPicPr>
              <p:nvPr/>
            </p:nvPicPr>
            <p:blipFill rotWithShape="1">
              <a:blip r:embed="rId5">
                <a:extLst>
                  <a:ext uri="{28A0092B-C50C-407E-A947-70E740481C1C}">
                    <a14:useLocalDpi xmlns:a14="http://schemas.microsoft.com/office/drawing/2010/main" val="0"/>
                  </a:ext>
                </a:extLst>
              </a:blip>
              <a:srcRect t="-869" b="2423"/>
              <a:stretch/>
            </p:blipFill>
            <p:spPr>
              <a:xfrm>
                <a:off x="7271485" y="610675"/>
                <a:ext cx="5240166" cy="2488620"/>
              </a:xfrm>
              <a:prstGeom prst="rect">
                <a:avLst/>
              </a:prstGeom>
            </p:spPr>
          </p:pic>
          <p:sp>
            <p:nvSpPr>
              <p:cNvPr id="25" name="TextBox 24">
                <a:extLst>
                  <a:ext uri="{FF2B5EF4-FFF2-40B4-BE49-F238E27FC236}">
                    <a16:creationId xmlns:a16="http://schemas.microsoft.com/office/drawing/2014/main" id="{29CCC63F-8A2E-13E3-E1E0-F139346D25BF}"/>
                  </a:ext>
                </a:extLst>
              </p:cNvPr>
              <p:cNvSpPr txBox="1"/>
              <p:nvPr/>
            </p:nvSpPr>
            <p:spPr>
              <a:xfrm rot="20772757">
                <a:off x="9214005" y="1079319"/>
                <a:ext cx="1283026" cy="251983"/>
              </a:xfrm>
              <a:prstGeom prst="rect">
                <a:avLst/>
              </a:prstGeom>
              <a:solidFill>
                <a:schemeClr val="bg1"/>
              </a:solidFill>
              <a:ln>
                <a:solidFill>
                  <a:srgbClr val="FF0000"/>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srgbClr val="0055A0"/>
                    </a:solidFill>
                    <a:effectLst/>
                    <a:uLnTx/>
                    <a:uFillTx/>
                    <a:latin typeface="Arial"/>
                    <a:ea typeface="+mn-ea"/>
                    <a:cs typeface="+mn-cs"/>
                  </a:rPr>
                  <a:t>H</a:t>
                </a:r>
                <a:r>
                  <a:rPr kumimoji="0" lang="en-GB" sz="1000" b="0" i="0" u="none" strike="noStrike" kern="1200" cap="none" spc="0" normalizeH="0" baseline="0" noProof="0" dirty="0">
                    <a:ln>
                      <a:noFill/>
                    </a:ln>
                    <a:solidFill>
                      <a:srgbClr val="0055A0"/>
                    </a:solidFill>
                    <a:effectLst/>
                    <a:uLnTx/>
                    <a:uFillTx/>
                    <a:latin typeface="Arial"/>
                    <a:ea typeface="+mn-ea"/>
                    <a:cs typeface="+mn-cs"/>
                  </a:rPr>
                  <a:t>IE SC LINAC</a:t>
                </a:r>
              </a:p>
            </p:txBody>
          </p:sp>
        </p:grpSp>
        <p:grpSp>
          <p:nvGrpSpPr>
            <p:cNvPr id="21" name="Group 20">
              <a:extLst>
                <a:ext uri="{FF2B5EF4-FFF2-40B4-BE49-F238E27FC236}">
                  <a16:creationId xmlns:a16="http://schemas.microsoft.com/office/drawing/2014/main" id="{87299377-EB3C-8E03-5618-AE34CAAD8896}"/>
                </a:ext>
              </a:extLst>
            </p:cNvPr>
            <p:cNvGrpSpPr/>
            <p:nvPr/>
          </p:nvGrpSpPr>
          <p:grpSpPr>
            <a:xfrm>
              <a:off x="8434603" y="2867688"/>
              <a:ext cx="3313786" cy="2486535"/>
              <a:chOff x="5690896" y="5133274"/>
              <a:chExt cx="3313786" cy="2486535"/>
            </a:xfrm>
          </p:grpSpPr>
          <p:pic>
            <p:nvPicPr>
              <p:cNvPr id="22" name="Picture 21">
                <a:extLst>
                  <a:ext uri="{FF2B5EF4-FFF2-40B4-BE49-F238E27FC236}">
                    <a16:creationId xmlns:a16="http://schemas.microsoft.com/office/drawing/2014/main" id="{D58E67DA-9149-564F-B56C-354DE6AD8C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90896" y="5133274"/>
                <a:ext cx="3313786" cy="2485340"/>
              </a:xfrm>
              <a:prstGeom prst="rect">
                <a:avLst/>
              </a:prstGeom>
              <a:ln>
                <a:solidFill>
                  <a:schemeClr val="bg1">
                    <a:lumMod val="85000"/>
                  </a:schemeClr>
                </a:solidFill>
              </a:ln>
            </p:spPr>
          </p:pic>
          <p:sp>
            <p:nvSpPr>
              <p:cNvPr id="23" name="TextBox 22">
                <a:extLst>
                  <a:ext uri="{FF2B5EF4-FFF2-40B4-BE49-F238E27FC236}">
                    <a16:creationId xmlns:a16="http://schemas.microsoft.com/office/drawing/2014/main" id="{7F1CBE6B-BB52-3A2A-B5E9-721D10B5C410}"/>
                  </a:ext>
                </a:extLst>
              </p:cNvPr>
              <p:cNvSpPr txBox="1"/>
              <p:nvPr/>
            </p:nvSpPr>
            <p:spPr>
              <a:xfrm>
                <a:off x="6504190" y="7312032"/>
                <a:ext cx="2490622" cy="307777"/>
              </a:xfrm>
              <a:prstGeom prst="rect">
                <a:avLst/>
              </a:prstGeom>
              <a:solidFill>
                <a:schemeClr val="bg1"/>
              </a:solidFill>
              <a:ln>
                <a:solidFill>
                  <a:schemeClr val="bg2">
                    <a:lumMod val="9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4 HIE SRF </a:t>
                </a:r>
                <a:r>
                  <a:rPr kumimoji="0" lang="en-US" sz="1400" b="0" i="0" u="none" strike="noStrike" kern="1200" cap="none" spc="0" normalizeH="0" baseline="0" noProof="0" dirty="0" err="1">
                    <a:ln>
                      <a:noFill/>
                    </a:ln>
                    <a:solidFill>
                      <a:srgbClr val="0055A0"/>
                    </a:solidFill>
                    <a:effectLst/>
                    <a:uLnTx/>
                    <a:uFillTx/>
                    <a:latin typeface="Arial"/>
                    <a:ea typeface="+mn-ea"/>
                    <a:cs typeface="+mn-cs"/>
                  </a:rPr>
                  <a:t>Cryo</a:t>
                </a:r>
                <a:r>
                  <a:rPr kumimoji="0" lang="en-US" sz="1400" b="0" i="0" u="none" strike="noStrike" kern="1200" cap="none" spc="0" normalizeH="0" baseline="0" noProof="0" dirty="0">
                    <a:ln>
                      <a:noFill/>
                    </a:ln>
                    <a:solidFill>
                      <a:srgbClr val="0055A0"/>
                    </a:solidFill>
                    <a:effectLst/>
                    <a:uLnTx/>
                    <a:uFillTx/>
                    <a:latin typeface="Arial"/>
                    <a:ea typeface="+mn-ea"/>
                    <a:cs typeface="+mn-cs"/>
                  </a:rPr>
                  <a:t> Modules</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grpSp>
      </p:grpSp>
    </p:spTree>
    <p:extLst>
      <p:ext uri="{BB962C8B-B14F-4D97-AF65-F5344CB8AC3E}">
        <p14:creationId xmlns:p14="http://schemas.microsoft.com/office/powerpoint/2010/main" val="403123173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BA29A11-7437-4F50-94B7-481ED3B76C56}"/>
              </a:ext>
            </a:extLst>
          </p:cNvPr>
          <p:cNvSpPr>
            <a:spLocks noGrp="1"/>
          </p:cNvSpPr>
          <p:nvPr>
            <p:ph type="ftr" sz="quarter" idx="13"/>
          </p:nvPr>
        </p:nvSpPr>
        <p:spPr>
          <a:xfrm>
            <a:off x="1655166" y="6138545"/>
            <a:ext cx="7420008" cy="615800"/>
          </a:xfrm>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a:ln>
                  <a:noFill/>
                </a:ln>
                <a:solidFill>
                  <a:prstClr val="white"/>
                </a:solidFill>
                <a:effectLst/>
                <a:uLnTx/>
                <a:uFillTx/>
                <a:latin typeface="Arial"/>
                <a:ea typeface="+mn-ea"/>
                <a:cs typeface="+mn-cs"/>
              </a:rPr>
              <a:t>E. Siesling, 74th INTC 7th Nov '23</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421373A8-9E46-A3EC-9485-38E21C76BF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33</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6" name="Title 2">
            <a:extLst>
              <a:ext uri="{FF2B5EF4-FFF2-40B4-BE49-F238E27FC236}">
                <a16:creationId xmlns:a16="http://schemas.microsoft.com/office/drawing/2014/main" id="{26930DA7-E570-CF54-1780-406F54B5C5EB}"/>
              </a:ext>
            </a:extLst>
          </p:cNvPr>
          <p:cNvSpPr>
            <a:spLocks noGrp="1"/>
          </p:cNvSpPr>
          <p:nvPr>
            <p:ph type="title"/>
          </p:nvPr>
        </p:nvSpPr>
        <p:spPr>
          <a:xfrm>
            <a:off x="163135" y="124811"/>
            <a:ext cx="8874238" cy="573464"/>
          </a:xfrm>
        </p:spPr>
        <p:txBody>
          <a:bodyPr>
            <a:noAutofit/>
          </a:bodyPr>
          <a:lstStyle/>
          <a:p>
            <a:r>
              <a:rPr lang="en-US" sz="3600" u="sng" dirty="0"/>
              <a:t>HIE </a:t>
            </a:r>
            <a:r>
              <a:rPr lang="en-US" sz="3600" u="sng" dirty="0" err="1"/>
              <a:t>Cryo</a:t>
            </a:r>
            <a:r>
              <a:rPr lang="en-US" sz="3600" u="sng" dirty="0"/>
              <a:t> issues</a:t>
            </a:r>
            <a:r>
              <a:rPr lang="en-US" sz="3600" b="0" u="sng" dirty="0"/>
              <a:t>: </a:t>
            </a:r>
          </a:p>
        </p:txBody>
      </p:sp>
      <p:pic>
        <p:nvPicPr>
          <p:cNvPr id="2" name="Picture 1" descr="http://hie-isolde.web.cern.ch/hie-isolde/images/HIE-ISOLDE.jpg">
            <a:extLst>
              <a:ext uri="{FF2B5EF4-FFF2-40B4-BE49-F238E27FC236}">
                <a16:creationId xmlns:a16="http://schemas.microsoft.com/office/drawing/2014/main" id="{2474411F-1CD3-5E50-B1DF-9F7F118A6673}"/>
              </a:ext>
            </a:extLst>
          </p:cNvPr>
          <p:cNvPicPr>
            <a:picLocks noChangeAspect="1" noChangeArrowheads="1"/>
          </p:cNvPicPr>
          <p:nvPr/>
        </p:nvPicPr>
        <p:blipFill>
          <a:blip r:embed="rId2" cstate="print"/>
          <a:srcRect/>
          <a:stretch>
            <a:fillRect/>
          </a:stretch>
        </p:blipFill>
        <p:spPr bwMode="auto">
          <a:xfrm>
            <a:off x="9331043" y="6138545"/>
            <a:ext cx="1827213" cy="542925"/>
          </a:xfrm>
          <a:prstGeom prst="rect">
            <a:avLst/>
          </a:prstGeom>
          <a:noFill/>
          <a:ln w="9525">
            <a:noFill/>
            <a:miter lim="800000"/>
            <a:headEnd/>
            <a:tailEnd/>
          </a:ln>
        </p:spPr>
      </p:pic>
      <p:sp>
        <p:nvSpPr>
          <p:cNvPr id="3" name="TextBox 2">
            <a:extLst>
              <a:ext uri="{FF2B5EF4-FFF2-40B4-BE49-F238E27FC236}">
                <a16:creationId xmlns:a16="http://schemas.microsoft.com/office/drawing/2014/main" id="{9DF769A8-EFB8-F6BF-CC43-FB166E03DA62}"/>
              </a:ext>
            </a:extLst>
          </p:cNvPr>
          <p:cNvSpPr txBox="1"/>
          <p:nvPr/>
        </p:nvSpPr>
        <p:spPr>
          <a:xfrm>
            <a:off x="212196" y="1149256"/>
            <a:ext cx="6837189" cy="3477875"/>
          </a:xfrm>
          <a:prstGeom prst="rect">
            <a:avLst/>
          </a:prstGeom>
          <a:noFill/>
        </p:spPr>
        <p:txBody>
          <a:bodyPr wrap="square" rtlCol="0">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A power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cut</a:t>
            </a:r>
            <a:r>
              <a:rPr kumimoji="0" lang="fr-CH" sz="2000" b="0" i="0" u="none" strike="noStrike" kern="1200" cap="none" spc="0" normalizeH="0" baseline="0" noProof="0" dirty="0">
                <a:ln>
                  <a:noFill/>
                </a:ln>
                <a:solidFill>
                  <a:srgbClr val="0055A0"/>
                </a:solidFill>
                <a:effectLst/>
                <a:uLnTx/>
                <a:uFillTx/>
                <a:latin typeface="Arial"/>
                <a:ea typeface="+mn-ea"/>
                <a:cs typeface="+mn-cs"/>
              </a:rPr>
              <a:t> end of June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took</a:t>
            </a:r>
            <a:r>
              <a:rPr kumimoji="0" lang="fr-CH" sz="2000" b="0" i="0" u="none" strike="noStrike" kern="1200" cap="none" spc="0" normalizeH="0" baseline="0" noProof="0" dirty="0">
                <a:ln>
                  <a:noFill/>
                </a:ln>
                <a:solidFill>
                  <a:srgbClr val="0055A0"/>
                </a:solidFill>
                <a:effectLst/>
                <a:uLnTx/>
                <a:uFillTx/>
                <a:latin typeface="Arial"/>
                <a:ea typeface="+mn-ea"/>
                <a:cs typeface="+mn-cs"/>
              </a:rPr>
              <a:t> down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cryo</a:t>
            </a:r>
            <a:r>
              <a:rPr kumimoji="0" lang="fr-CH" sz="2000" b="0" i="0" u="none" strike="noStrike" kern="1200" cap="none" spc="0" normalizeH="0" baseline="0" noProof="0" dirty="0">
                <a:ln>
                  <a:noFill/>
                </a:ln>
                <a:solidFill>
                  <a:srgbClr val="0055A0"/>
                </a:solidFill>
                <a:effectLst/>
                <a:uLnTx/>
                <a:uFillTx/>
                <a:latin typeface="Arial"/>
                <a:ea typeface="+mn-ea"/>
                <a:cs typeface="+mn-cs"/>
              </a:rPr>
              <a:t> plant and  </a:t>
            </a:r>
            <a:r>
              <a:rPr kumimoji="0" lang="fr-CH" sz="2000" b="0" i="0" u="none" strike="noStrike" kern="1200" cap="none" spc="0" normalizeH="0" baseline="0" noProof="0" dirty="0" err="1">
                <a:ln>
                  <a:noFill/>
                </a:ln>
                <a:solidFill>
                  <a:srgbClr val="0055A0"/>
                </a:solidFill>
                <a:effectLst/>
                <a:uLnTx/>
                <a:uFillTx/>
                <a:latin typeface="Arial"/>
                <a:ea typeface="+mn-ea"/>
                <a:cs typeface="+mn-cs"/>
              </a:rPr>
              <a:t>introduced</a:t>
            </a:r>
            <a:r>
              <a:rPr kumimoji="0" lang="fr-CH" sz="2000" b="0" i="0" u="none" strike="noStrike" kern="1200" cap="none" spc="0" normalizeH="0" baseline="0" noProof="0" dirty="0">
                <a:ln>
                  <a:noFill/>
                </a:ln>
                <a:solidFill>
                  <a:srgbClr val="0055A0"/>
                </a:solidFill>
                <a:effectLst/>
                <a:uLnTx/>
                <a:uFillTx/>
                <a:latin typeface="Arial"/>
                <a:ea typeface="+mn-ea"/>
                <a:cs typeface="+mn-cs"/>
              </a:rPr>
              <a:t> pollution in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Coldbox</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which</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limited</a:t>
            </a:r>
            <a:r>
              <a:rPr kumimoji="0" lang="fr-CH" sz="2000" b="0" i="0" u="none" strike="noStrike" kern="1200" cap="none" spc="0" normalizeH="0" baseline="0" noProof="0" dirty="0">
                <a:ln>
                  <a:noFill/>
                </a:ln>
                <a:solidFill>
                  <a:srgbClr val="0055A0"/>
                </a:solidFill>
                <a:effectLst/>
                <a:uLnTx/>
                <a:uFillTx/>
                <a:latin typeface="Arial"/>
                <a:ea typeface="+mn-ea"/>
                <a:cs typeface="+mn-cs"/>
              </a:rPr>
              <a:t>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cooling</a:t>
            </a:r>
            <a:r>
              <a:rPr kumimoji="0" lang="fr-CH" sz="2000" b="0" i="0" u="none" strike="noStrike" kern="1200" cap="none" spc="0" normalizeH="0" baseline="0" noProof="0" dirty="0">
                <a:ln>
                  <a:noFill/>
                </a:ln>
                <a:solidFill>
                  <a:srgbClr val="0055A0"/>
                </a:solidFill>
                <a:effectLst/>
                <a:uLnTx/>
                <a:uFillTx/>
                <a:latin typeface="Arial"/>
                <a:ea typeface="+mn-ea"/>
                <a:cs typeface="+mn-cs"/>
              </a:rPr>
              <a:t> power </a:t>
            </a:r>
            <a:r>
              <a:rPr kumimoji="0" lang="fr-CH" sz="2000" b="0" i="0" u="none" strike="noStrike" kern="1200" cap="none" spc="0" normalizeH="0" baseline="0" noProof="0" dirty="0" err="1">
                <a:ln>
                  <a:noFill/>
                </a:ln>
                <a:solidFill>
                  <a:srgbClr val="0055A0"/>
                </a:solidFill>
                <a:effectLst/>
                <a:uLnTx/>
                <a:uFillTx/>
                <a:latin typeface="Arial"/>
                <a:ea typeface="+mn-ea"/>
                <a:cs typeface="+mn-cs"/>
              </a:rPr>
              <a:t>making</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it</a:t>
            </a:r>
            <a:r>
              <a:rPr kumimoji="0" lang="fr-CH" sz="2000" b="0" i="0" u="none" strike="noStrike" kern="1200" cap="none" spc="0" normalizeH="0" baseline="0" noProof="0" dirty="0">
                <a:ln>
                  <a:noFill/>
                </a:ln>
                <a:solidFill>
                  <a:srgbClr val="0055A0"/>
                </a:solidFill>
                <a:effectLst/>
                <a:uLnTx/>
                <a:uFillTx/>
                <a:latin typeface="Arial"/>
                <a:ea typeface="+mn-ea"/>
                <a:cs typeface="+mn-cs"/>
              </a:rPr>
              <a:t> hard to </a:t>
            </a:r>
            <a:r>
              <a:rPr kumimoji="0" lang="fr-CH" sz="2000" b="0" i="0" u="none" strike="noStrike" kern="1200" cap="none" spc="0" normalizeH="0" baseline="0" noProof="0" dirty="0" err="1">
                <a:ln>
                  <a:noFill/>
                </a:ln>
                <a:solidFill>
                  <a:srgbClr val="0055A0"/>
                </a:solidFill>
                <a:effectLst/>
                <a:uLnTx/>
                <a:uFillTx/>
                <a:latin typeface="Arial"/>
                <a:ea typeface="+mn-ea"/>
                <a:cs typeface="+mn-cs"/>
              </a:rPr>
              <a:t>keep</a:t>
            </a:r>
            <a:r>
              <a:rPr kumimoji="0" lang="fr-CH" sz="2000" b="0" i="0" u="none" strike="noStrike" kern="1200" cap="none" spc="0" normalizeH="0" baseline="0" noProof="0" dirty="0">
                <a:ln>
                  <a:noFill/>
                </a:ln>
                <a:solidFill>
                  <a:srgbClr val="0055A0"/>
                </a:solidFill>
                <a:effectLst/>
                <a:uLnTx/>
                <a:uFillTx/>
                <a:latin typeface="Arial"/>
                <a:ea typeface="+mn-ea"/>
                <a:cs typeface="+mn-cs"/>
              </a:rPr>
              <a:t> the Cryo Modules’ thermal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shields</a:t>
            </a:r>
            <a:r>
              <a:rPr kumimoji="0" lang="fr-CH" sz="2000" b="0" i="0" u="none" strike="noStrike" kern="1200" cap="none" spc="0" normalizeH="0" baseline="0" noProof="0" dirty="0">
                <a:ln>
                  <a:noFill/>
                </a:ln>
                <a:solidFill>
                  <a:srgbClr val="0055A0"/>
                </a:solidFill>
                <a:effectLst/>
                <a:uLnTx/>
                <a:uFillTx/>
                <a:latin typeface="Arial"/>
                <a:ea typeface="+mn-ea"/>
                <a:cs typeface="+mn-cs"/>
              </a:rPr>
              <a:t> at nominal </a:t>
            </a:r>
            <a:r>
              <a:rPr kumimoji="0" lang="fr-CH" sz="2000" b="0" i="0" u="none" strike="noStrike" kern="1200" cap="none" spc="0" normalizeH="0" baseline="0" noProof="0" dirty="0" err="1">
                <a:ln>
                  <a:noFill/>
                </a:ln>
                <a:solidFill>
                  <a:srgbClr val="0055A0"/>
                </a:solidFill>
                <a:effectLst/>
                <a:uLnTx/>
                <a:uFillTx/>
                <a:latin typeface="Arial"/>
                <a:ea typeface="+mn-ea"/>
                <a:cs typeface="+mn-cs"/>
              </a:rPr>
              <a:t>temperatures</a:t>
            </a:r>
            <a:r>
              <a:rPr kumimoji="0" lang="fr-CH" sz="2000" b="0" i="0" u="none" strike="noStrike" kern="1200" cap="none" spc="0" normalizeH="0" baseline="0" noProof="0" dirty="0">
                <a:ln>
                  <a:noFill/>
                </a:ln>
                <a:solidFill>
                  <a:srgbClr val="0055A0"/>
                </a:solidFill>
                <a:effectLst/>
                <a:uLnTx/>
                <a:uFillTx/>
                <a:latin typeface="Arial"/>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fr-CH" sz="2000" b="0" i="0" u="none" strike="noStrike" kern="1200" cap="none" spc="0" normalizeH="0" baseline="0" noProof="0" dirty="0" err="1">
                <a:ln>
                  <a:noFill/>
                </a:ln>
                <a:solidFill>
                  <a:srgbClr val="0055A0"/>
                </a:solidFill>
                <a:effectLst/>
                <a:uLnTx/>
                <a:uFillTx/>
                <a:latin typeface="Arial"/>
                <a:ea typeface="+mn-ea"/>
                <a:cs typeface="+mn-cs"/>
              </a:rPr>
              <a:t>Another</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unplanned</a:t>
            </a:r>
            <a:r>
              <a:rPr kumimoji="0" lang="fr-CH" sz="2000" b="0" i="0" u="none" strike="noStrike" kern="1200" cap="none" spc="0" normalizeH="0" baseline="0" noProof="0" dirty="0">
                <a:ln>
                  <a:noFill/>
                </a:ln>
                <a:solidFill>
                  <a:srgbClr val="0055A0"/>
                </a:solidFill>
                <a:effectLst/>
                <a:uLnTx/>
                <a:uFillTx/>
                <a:latin typeface="Arial"/>
                <a:ea typeface="+mn-ea"/>
                <a:cs typeface="+mn-cs"/>
              </a:rPr>
              <a:t> power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cut</a:t>
            </a:r>
            <a:r>
              <a:rPr kumimoji="0" lang="fr-CH" sz="2000" b="0" i="0" u="none" strike="noStrike" kern="1200" cap="none" spc="0" normalizeH="0" baseline="0" noProof="0" dirty="0">
                <a:ln>
                  <a:noFill/>
                </a:ln>
                <a:solidFill>
                  <a:srgbClr val="0055A0"/>
                </a:solidFill>
                <a:effectLst/>
                <a:uLnTx/>
                <a:uFillTx/>
                <a:latin typeface="Arial"/>
                <a:ea typeface="+mn-ea"/>
                <a:cs typeface="+mn-cs"/>
              </a:rPr>
              <a:t> in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September</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was</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used</a:t>
            </a:r>
            <a:r>
              <a:rPr kumimoji="0" lang="fr-CH" sz="2000" b="0" i="0" u="none" strike="noStrike" kern="1200" cap="none" spc="0" normalizeH="0" baseline="0" noProof="0" dirty="0">
                <a:ln>
                  <a:noFill/>
                </a:ln>
                <a:solidFill>
                  <a:srgbClr val="0055A0"/>
                </a:solidFill>
                <a:effectLst/>
                <a:uLnTx/>
                <a:uFillTx/>
                <a:latin typeface="Arial"/>
                <a:ea typeface="+mn-ea"/>
                <a:cs typeface="+mn-cs"/>
              </a:rPr>
              <a:t> by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cryo</a:t>
            </a:r>
            <a:r>
              <a:rPr kumimoji="0" lang="fr-CH" sz="2000" b="0" i="0" u="none" strike="noStrike" kern="1200" cap="none" spc="0" normalizeH="0" baseline="0" noProof="0" dirty="0">
                <a:ln>
                  <a:noFill/>
                </a:ln>
                <a:solidFill>
                  <a:srgbClr val="0055A0"/>
                </a:solidFill>
                <a:effectLst/>
                <a:uLnTx/>
                <a:uFillTx/>
                <a:latin typeface="Arial"/>
                <a:ea typeface="+mn-ea"/>
                <a:cs typeface="+mn-cs"/>
              </a:rPr>
              <a:t> team to replace a </a:t>
            </a:r>
            <a:r>
              <a:rPr kumimoji="0" lang="fr-CH" sz="2000" b="0" i="0" u="none" strike="noStrike" kern="1200" cap="none" spc="0" normalizeH="0" baseline="0" noProof="0" dirty="0" err="1">
                <a:ln>
                  <a:noFill/>
                </a:ln>
                <a:solidFill>
                  <a:srgbClr val="0055A0"/>
                </a:solidFill>
                <a:effectLst/>
                <a:uLnTx/>
                <a:uFillTx/>
                <a:latin typeface="Arial"/>
                <a:ea typeface="+mn-ea"/>
                <a:cs typeface="+mn-cs"/>
              </a:rPr>
              <a:t>failing</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heat</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exchanger</a:t>
            </a:r>
            <a:r>
              <a:rPr kumimoji="0" lang="fr-CH" sz="2000" b="0" i="0" u="none" strike="noStrike" kern="1200" cap="none" spc="0" normalizeH="0" baseline="0" noProof="0" dirty="0">
                <a:ln>
                  <a:noFill/>
                </a:ln>
                <a:solidFill>
                  <a:srgbClr val="0055A0"/>
                </a:solidFill>
                <a:effectLst/>
                <a:uLnTx/>
                <a:uFillTx/>
                <a:latin typeface="Arial"/>
                <a:ea typeface="+mn-ea"/>
                <a:cs typeface="+mn-cs"/>
              </a:rPr>
              <a:t> on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compressor</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gearbox</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br>
              <a:rPr kumimoji="0" lang="fr-CH" sz="2000" b="0" i="0" u="none" strike="noStrike" kern="1200" cap="none" spc="0" normalizeH="0" baseline="0" noProof="0" dirty="0">
                <a:ln>
                  <a:noFill/>
                </a:ln>
                <a:solidFill>
                  <a:srgbClr val="0055A0"/>
                </a:solidFill>
                <a:effectLst/>
                <a:uLnTx/>
                <a:uFillTx/>
                <a:latin typeface="Arial"/>
                <a:ea typeface="+mn-ea"/>
                <a:cs typeface="+mn-cs"/>
              </a:rPr>
            </a:br>
            <a:r>
              <a:rPr kumimoji="0" lang="fr-CH" sz="2000" b="0" i="0" u="none" strike="noStrike" kern="1200" cap="none" spc="0" normalizeH="0" baseline="0" noProof="0" dirty="0">
                <a:ln>
                  <a:noFill/>
                </a:ln>
                <a:solidFill>
                  <a:srgbClr val="0055A0"/>
                </a:solidFill>
                <a:effectLst/>
                <a:uLnTx/>
                <a:uFillTx/>
                <a:latin typeface="Arial"/>
                <a:ea typeface="+mn-ea"/>
                <a:cs typeface="+mn-cs"/>
              </a:rPr>
              <a:t>A </a:t>
            </a:r>
            <a:r>
              <a:rPr kumimoji="0" lang="fr-CH" sz="2000" b="0" i="0" u="none" strike="noStrike" kern="1200" cap="none" spc="0" normalizeH="0" baseline="0" noProof="0" dirty="0" err="1">
                <a:ln>
                  <a:noFill/>
                </a:ln>
                <a:solidFill>
                  <a:srgbClr val="0055A0"/>
                </a:solidFill>
                <a:effectLst/>
                <a:uLnTx/>
                <a:uFillTx/>
                <a:latin typeface="Arial"/>
                <a:ea typeface="+mn-ea"/>
                <a:cs typeface="+mn-cs"/>
              </a:rPr>
              <a:t>very</a:t>
            </a:r>
            <a:r>
              <a:rPr kumimoji="0" lang="fr-CH" sz="2000" b="0" i="0" u="none" strike="noStrike" kern="1200" cap="none" spc="0" normalizeH="0" baseline="0" noProof="0" dirty="0">
                <a:ln>
                  <a:noFill/>
                </a:ln>
                <a:solidFill>
                  <a:srgbClr val="0055A0"/>
                </a:solidFill>
                <a:effectLst/>
                <a:uLnTx/>
                <a:uFillTx/>
                <a:latin typeface="Arial"/>
                <a:ea typeface="+mn-ea"/>
                <a:cs typeface="+mn-cs"/>
              </a:rPr>
              <a:t> positive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effect</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was</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that</a:t>
            </a:r>
            <a:r>
              <a:rPr kumimoji="0" lang="fr-CH" sz="2000" b="0" i="0" u="none" strike="noStrike" kern="1200" cap="none" spc="0" normalizeH="0" baseline="0" noProof="0" dirty="0">
                <a:ln>
                  <a:noFill/>
                </a:ln>
                <a:solidFill>
                  <a:srgbClr val="0055A0"/>
                </a:solidFill>
                <a:effectLst/>
                <a:uLnTx/>
                <a:uFillTx/>
                <a:latin typeface="Arial"/>
                <a:ea typeface="+mn-ea"/>
                <a:cs typeface="+mn-cs"/>
              </a:rPr>
              <a:t> at the restart of the plant the process </a:t>
            </a:r>
            <a:r>
              <a:rPr kumimoji="0" lang="fr-CH" sz="2000" b="0" i="0" u="none" strike="noStrike" kern="1200" cap="none" spc="0" normalizeH="0" baseline="0" noProof="0" dirty="0" err="1">
                <a:ln>
                  <a:noFill/>
                </a:ln>
                <a:solidFill>
                  <a:srgbClr val="0055A0"/>
                </a:solidFill>
                <a:effectLst/>
                <a:uLnTx/>
                <a:uFillTx/>
                <a:latin typeface="Arial"/>
                <a:ea typeface="+mn-ea"/>
                <a:cs typeface="+mn-cs"/>
              </a:rPr>
              <a:t>uncloggged</a:t>
            </a:r>
            <a:r>
              <a:rPr kumimoji="0" lang="fr-CH" sz="2000" b="0" i="0" u="none" strike="noStrike" kern="1200" cap="none" spc="0" normalizeH="0" baseline="0" noProof="0" dirty="0">
                <a:ln>
                  <a:noFill/>
                </a:ln>
                <a:solidFill>
                  <a:srgbClr val="0055A0"/>
                </a:solidFill>
                <a:effectLst/>
                <a:uLnTx/>
                <a:uFillTx/>
                <a:latin typeface="Arial"/>
                <a:ea typeface="+mn-ea"/>
                <a:cs typeface="+mn-cs"/>
              </a:rPr>
              <a:t>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Coldbox</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from</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its</a:t>
            </a:r>
            <a:r>
              <a:rPr kumimoji="0" lang="fr-CH" sz="2000" b="0" i="0" u="none" strike="noStrike" kern="1200" cap="none" spc="0" normalizeH="0" baseline="0" noProof="0" dirty="0">
                <a:ln>
                  <a:noFill/>
                </a:ln>
                <a:solidFill>
                  <a:srgbClr val="0055A0"/>
                </a:solidFill>
                <a:effectLst/>
                <a:uLnTx/>
                <a:uFillTx/>
                <a:latin typeface="Arial"/>
                <a:ea typeface="+mn-ea"/>
                <a:cs typeface="+mn-cs"/>
              </a:rPr>
              <a:t> pollution and nominal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cooling</a:t>
            </a:r>
            <a:r>
              <a:rPr kumimoji="0" lang="fr-CH" sz="2000" b="0" i="0" u="none" strike="noStrike" kern="1200" cap="none" spc="0" normalizeH="0" baseline="0" noProof="0" dirty="0">
                <a:ln>
                  <a:noFill/>
                </a:ln>
                <a:solidFill>
                  <a:srgbClr val="0055A0"/>
                </a:solidFill>
                <a:effectLst/>
                <a:uLnTx/>
                <a:uFillTx/>
                <a:latin typeface="Arial"/>
                <a:ea typeface="+mn-ea"/>
                <a:cs typeface="+mn-cs"/>
              </a:rPr>
              <a:t> power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was</a:t>
            </a:r>
            <a:r>
              <a:rPr kumimoji="0" lang="fr-CH" sz="2000" b="0" i="0" u="none" strike="noStrike" kern="1200" cap="none" spc="0" normalizeH="0" baseline="0" noProof="0" dirty="0">
                <a:ln>
                  <a:noFill/>
                </a:ln>
                <a:solidFill>
                  <a:srgbClr val="0055A0"/>
                </a:solidFill>
                <a:effectLst/>
                <a:uLnTx/>
                <a:uFillTx/>
                <a:latin typeface="Arial"/>
                <a:ea typeface="+mn-ea"/>
                <a:cs typeface="+mn-cs"/>
              </a:rPr>
              <a:t> back </a:t>
            </a:r>
            <a:r>
              <a:rPr kumimoji="0" lang="fr-CH" sz="2000" b="0" i="0" u="none" strike="noStrike" kern="1200" cap="none" spc="0" normalizeH="0" baseline="0" noProof="0" dirty="0" err="1">
                <a:ln>
                  <a:noFill/>
                </a:ln>
                <a:solidFill>
                  <a:srgbClr val="0055A0"/>
                </a:solidFill>
                <a:effectLst/>
                <a:uLnTx/>
                <a:uFillTx/>
                <a:latin typeface="Arial"/>
                <a:ea typeface="+mn-ea"/>
                <a:cs typeface="+mn-cs"/>
              </a:rPr>
              <a:t>again</a:t>
            </a:r>
            <a:r>
              <a:rPr kumimoji="0" lang="fr-CH" sz="2000" b="0" i="0" u="none" strike="noStrike" kern="1200" cap="none" spc="0" normalizeH="0" baseline="0" noProof="0" dirty="0">
                <a:ln>
                  <a:noFill/>
                </a:ln>
                <a:solidFill>
                  <a:srgbClr val="0055A0"/>
                </a:solidFill>
                <a:effectLst/>
                <a:uLnTx/>
                <a:uFillTx/>
                <a:latin typeface="Arial"/>
                <a:ea typeface="+mn-ea"/>
                <a:cs typeface="+mn-cs"/>
              </a:rPr>
              <a:t>.</a:t>
            </a:r>
          </a:p>
        </p:txBody>
      </p:sp>
      <p:pic>
        <p:nvPicPr>
          <p:cNvPr id="7" name="Picture 6">
            <a:extLst>
              <a:ext uri="{FF2B5EF4-FFF2-40B4-BE49-F238E27FC236}">
                <a16:creationId xmlns:a16="http://schemas.microsoft.com/office/drawing/2014/main" id="{161DD773-2E0F-2D57-A6B6-EE27AA145C40}"/>
              </a:ext>
            </a:extLst>
          </p:cNvPr>
          <p:cNvPicPr>
            <a:picLocks noChangeAspect="1"/>
          </p:cNvPicPr>
          <p:nvPr/>
        </p:nvPicPr>
        <p:blipFill>
          <a:blip r:embed="rId3"/>
          <a:stretch>
            <a:fillRect/>
          </a:stretch>
        </p:blipFill>
        <p:spPr>
          <a:xfrm>
            <a:off x="7049385" y="579074"/>
            <a:ext cx="4533015" cy="2678563"/>
          </a:xfrm>
          <a:prstGeom prst="rect">
            <a:avLst/>
          </a:prstGeom>
        </p:spPr>
      </p:pic>
      <p:pic>
        <p:nvPicPr>
          <p:cNvPr id="8" name="Picture 2" descr="zoom">
            <a:extLst>
              <a:ext uri="{FF2B5EF4-FFF2-40B4-BE49-F238E27FC236}">
                <a16:creationId xmlns:a16="http://schemas.microsoft.com/office/drawing/2014/main" id="{D2DB2B6D-AEBA-8B42-F5DF-D6A0F12BDF4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76181" y="3426361"/>
            <a:ext cx="3106220" cy="246761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93A3BB19-8293-76C4-EE9D-4400FB38B161}"/>
              </a:ext>
            </a:extLst>
          </p:cNvPr>
          <p:cNvSpPr txBox="1"/>
          <p:nvPr/>
        </p:nvSpPr>
        <p:spPr>
          <a:xfrm>
            <a:off x="7049385" y="3240078"/>
            <a:ext cx="2753540" cy="307777"/>
          </a:xfrm>
          <a:prstGeom prst="rect">
            <a:avLst/>
          </a:prstGeom>
          <a:solidFill>
            <a:schemeClr val="bg1"/>
          </a:solidFill>
          <a:ln>
            <a:solidFill>
              <a:schemeClr val="bg2">
                <a:lumMod val="9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HIE </a:t>
            </a:r>
            <a:r>
              <a:rPr kumimoji="0" lang="en-US" sz="1400" b="0" i="0" u="none" strike="noStrike" kern="1200" cap="none" spc="0" normalizeH="0" baseline="0" noProof="0" dirty="0" err="1">
                <a:ln>
                  <a:noFill/>
                </a:ln>
                <a:solidFill>
                  <a:srgbClr val="0055A0"/>
                </a:solidFill>
                <a:effectLst/>
                <a:uLnTx/>
                <a:uFillTx/>
                <a:latin typeface="Arial"/>
                <a:ea typeface="+mn-ea"/>
                <a:cs typeface="+mn-cs"/>
              </a:rPr>
              <a:t>Cryo</a:t>
            </a:r>
            <a:r>
              <a:rPr kumimoji="0" lang="en-US" sz="1400" b="0" i="0" u="none" strike="noStrike" kern="1200" cap="none" spc="0" normalizeH="0" baseline="0" noProof="0" dirty="0">
                <a:ln>
                  <a:noFill/>
                </a:ln>
                <a:solidFill>
                  <a:srgbClr val="0055A0"/>
                </a:solidFill>
                <a:effectLst/>
                <a:uLnTx/>
                <a:uFillTx/>
                <a:latin typeface="Arial"/>
                <a:ea typeface="+mn-ea"/>
                <a:cs typeface="+mn-cs"/>
              </a:rPr>
              <a:t> Compressor station</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
        <p:nvSpPr>
          <p:cNvPr id="10" name="TextBox 9">
            <a:extLst>
              <a:ext uri="{FF2B5EF4-FFF2-40B4-BE49-F238E27FC236}">
                <a16:creationId xmlns:a16="http://schemas.microsoft.com/office/drawing/2014/main" id="{7D4B50C5-6FDB-160C-6D39-DB0C8F2EAF9C}"/>
              </a:ext>
            </a:extLst>
          </p:cNvPr>
          <p:cNvSpPr txBox="1"/>
          <p:nvPr/>
        </p:nvSpPr>
        <p:spPr>
          <a:xfrm>
            <a:off x="8476181" y="5568663"/>
            <a:ext cx="1729242" cy="307777"/>
          </a:xfrm>
          <a:prstGeom prst="rect">
            <a:avLst/>
          </a:prstGeom>
          <a:solidFill>
            <a:schemeClr val="bg1"/>
          </a:solidFill>
          <a:ln>
            <a:solidFill>
              <a:schemeClr val="bg2">
                <a:lumMod val="90000"/>
              </a:schemeClr>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HIE </a:t>
            </a:r>
            <a:r>
              <a:rPr kumimoji="0" lang="en-US" sz="1400" b="0" i="0" u="none" strike="noStrike" kern="1200" cap="none" spc="0" normalizeH="0" baseline="0" noProof="0" dirty="0" err="1">
                <a:ln>
                  <a:noFill/>
                </a:ln>
                <a:solidFill>
                  <a:srgbClr val="0055A0"/>
                </a:solidFill>
                <a:effectLst/>
                <a:uLnTx/>
                <a:uFillTx/>
                <a:latin typeface="Arial"/>
                <a:ea typeface="+mn-ea"/>
                <a:cs typeface="+mn-cs"/>
              </a:rPr>
              <a:t>Cryo</a:t>
            </a:r>
            <a:r>
              <a:rPr kumimoji="0" lang="en-US" sz="1400" b="0" i="0" u="none" strike="noStrike" kern="1200" cap="none" spc="0" normalizeH="0" baseline="0" noProof="0" dirty="0">
                <a:ln>
                  <a:noFill/>
                </a:ln>
                <a:solidFill>
                  <a:srgbClr val="0055A0"/>
                </a:solidFill>
                <a:effectLst/>
                <a:uLnTx/>
                <a:uFillTx/>
                <a:latin typeface="Arial"/>
                <a:ea typeface="+mn-ea"/>
                <a:cs typeface="+mn-cs"/>
              </a:rPr>
              <a:t> Controls</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3203631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BA29A11-7437-4F50-94B7-481ED3B76C56}"/>
              </a:ext>
            </a:extLst>
          </p:cNvPr>
          <p:cNvSpPr>
            <a:spLocks noGrp="1"/>
          </p:cNvSpPr>
          <p:nvPr>
            <p:ph type="ftr" sz="quarter" idx="13"/>
          </p:nvPr>
        </p:nvSpPr>
        <p:spPr>
          <a:xfrm>
            <a:off x="1655166" y="6138545"/>
            <a:ext cx="7420008" cy="615800"/>
          </a:xfrm>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a:ln>
                  <a:noFill/>
                </a:ln>
                <a:solidFill>
                  <a:prstClr val="white"/>
                </a:solidFill>
                <a:effectLst/>
                <a:uLnTx/>
                <a:uFillTx/>
                <a:latin typeface="Arial"/>
                <a:ea typeface="+mn-ea"/>
                <a:cs typeface="+mn-cs"/>
              </a:rPr>
              <a:t>E. Siesling, 74th INTC 7th Nov '23</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421373A8-9E46-A3EC-9485-38E21C76BF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 name="Picture 1" descr="http://hie-isolde.web.cern.ch/hie-isolde/images/HIE-ISOLDE.jpg">
            <a:extLst>
              <a:ext uri="{FF2B5EF4-FFF2-40B4-BE49-F238E27FC236}">
                <a16:creationId xmlns:a16="http://schemas.microsoft.com/office/drawing/2014/main" id="{2474411F-1CD3-5E50-B1DF-9F7F118A6673}"/>
              </a:ext>
            </a:extLst>
          </p:cNvPr>
          <p:cNvPicPr>
            <a:picLocks noChangeAspect="1" noChangeArrowheads="1"/>
          </p:cNvPicPr>
          <p:nvPr/>
        </p:nvPicPr>
        <p:blipFill>
          <a:blip r:embed="rId2" cstate="print"/>
          <a:srcRect/>
          <a:stretch>
            <a:fillRect/>
          </a:stretch>
        </p:blipFill>
        <p:spPr bwMode="auto">
          <a:xfrm>
            <a:off x="9331043" y="6138545"/>
            <a:ext cx="1827213" cy="542925"/>
          </a:xfrm>
          <a:prstGeom prst="rect">
            <a:avLst/>
          </a:prstGeom>
          <a:noFill/>
          <a:ln w="9525">
            <a:noFill/>
            <a:miter lim="800000"/>
            <a:headEnd/>
            <a:tailEnd/>
          </a:ln>
        </p:spPr>
      </p:pic>
      <p:sp>
        <p:nvSpPr>
          <p:cNvPr id="3" name="TextBox 2">
            <a:extLst>
              <a:ext uri="{FF2B5EF4-FFF2-40B4-BE49-F238E27FC236}">
                <a16:creationId xmlns:a16="http://schemas.microsoft.com/office/drawing/2014/main" id="{9DF769A8-EFB8-F6BF-CC43-FB166E03DA62}"/>
              </a:ext>
            </a:extLst>
          </p:cNvPr>
          <p:cNvSpPr txBox="1"/>
          <p:nvPr/>
        </p:nvSpPr>
        <p:spPr>
          <a:xfrm>
            <a:off x="163135" y="12146"/>
            <a:ext cx="12028865" cy="58785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800" b="0" i="0" u="sng" strike="noStrike" kern="1200" cap="none" spc="0" normalizeH="0" baseline="0" noProof="0" dirty="0">
                <a:ln>
                  <a:noFill/>
                </a:ln>
                <a:solidFill>
                  <a:srgbClr val="0055A0"/>
                </a:solidFill>
                <a:effectLst/>
                <a:uLnTx/>
                <a:uFillTx/>
                <a:latin typeface="Arial"/>
                <a:ea typeface="+mn-ea"/>
                <a:cs typeface="+mn-cs"/>
              </a:rPr>
              <a:t>Operations: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6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severe</a:t>
            </a:r>
            <a:r>
              <a:rPr kumimoji="0" lang="fr-CH" sz="2000" b="0" i="0" u="none" strike="noStrike" kern="1200" cap="none" spc="0" normalizeH="0" baseline="0" noProof="0" dirty="0">
                <a:ln>
                  <a:noFill/>
                </a:ln>
                <a:solidFill>
                  <a:srgbClr val="0055A0"/>
                </a:solidFill>
                <a:effectLst/>
                <a:uLnTx/>
                <a:uFillTx/>
                <a:latin typeface="Arial"/>
                <a:ea typeface="+mn-ea"/>
                <a:cs typeface="+mn-cs"/>
              </a:rPr>
              <a:t> issues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with</a:t>
            </a:r>
            <a:r>
              <a:rPr kumimoji="0" lang="fr-CH" sz="2000" b="0" i="0" u="none" strike="noStrike" kern="1200" cap="none" spc="0" normalizeH="0" baseline="0" noProof="0" dirty="0">
                <a:ln>
                  <a:noFill/>
                </a:ln>
                <a:solidFill>
                  <a:srgbClr val="0055A0"/>
                </a:solidFill>
                <a:effectLst/>
                <a:uLnTx/>
                <a:uFillTx/>
                <a:latin typeface="Arial"/>
                <a:ea typeface="+mn-ea"/>
                <a:cs typeface="+mn-cs"/>
              </a:rPr>
              <a:t> REX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during</a:t>
            </a:r>
            <a:r>
              <a:rPr kumimoji="0" lang="fr-CH" sz="2000" b="0" i="0" u="none" strike="noStrike" kern="1200" cap="none" spc="0" normalizeH="0" baseline="0" noProof="0" dirty="0">
                <a:ln>
                  <a:noFill/>
                </a:ln>
                <a:solidFill>
                  <a:srgbClr val="0055A0"/>
                </a:solidFill>
                <a:effectLst/>
                <a:uLnTx/>
                <a:uFillTx/>
                <a:latin typeface="Arial"/>
                <a:ea typeface="+mn-ea"/>
                <a:cs typeface="+mn-cs"/>
              </a:rPr>
              <a:t> the restart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reduced</a:t>
            </a:r>
            <a:r>
              <a:rPr kumimoji="0" lang="fr-CH" sz="2000" b="0" i="0" u="none" strike="noStrike" kern="1200" cap="none" spc="0" normalizeH="0" baseline="0" noProof="0" dirty="0">
                <a:ln>
                  <a:noFill/>
                </a:ln>
                <a:solidFill>
                  <a:srgbClr val="0055A0"/>
                </a:solidFill>
                <a:effectLst/>
                <a:uLnTx/>
                <a:uFillTx/>
                <a:latin typeface="Arial"/>
                <a:ea typeface="+mn-ea"/>
                <a:cs typeface="+mn-cs"/>
              </a:rPr>
              <a:t> the Beam Commissioning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severely</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Despite</a:t>
            </a:r>
            <a:r>
              <a:rPr kumimoji="0" lang="fr-CH" sz="2000" b="0" i="0" u="none" strike="noStrike" kern="1200" cap="none" spc="0" normalizeH="0" baseline="0" noProof="0" dirty="0">
                <a:ln>
                  <a:noFill/>
                </a:ln>
                <a:solidFill>
                  <a:srgbClr val="0055A0"/>
                </a:solidFill>
                <a:effectLst/>
                <a:uLnTx/>
                <a:uFillTx/>
                <a:latin typeface="Arial"/>
                <a:ea typeface="+mn-ea"/>
                <a:cs typeface="+mn-cs"/>
              </a:rPr>
              <a:t>, first</a:t>
            </a:r>
            <a:r>
              <a:rPr kumimoji="0" lang="en-GB" sz="20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 </a:t>
            </a:r>
            <a:r>
              <a:rPr kumimoji="0" lang="fr-CH" sz="2000" b="0" i="0" u="none" strike="noStrike" kern="1200" cap="none" spc="0" normalizeH="0" baseline="0" noProof="0" dirty="0">
                <a:ln>
                  <a:noFill/>
                </a:ln>
                <a:solidFill>
                  <a:srgbClr val="0055A0"/>
                </a:solidFill>
                <a:effectLst/>
                <a:uLnTx/>
                <a:uFillTx/>
                <a:latin typeface="Arial"/>
                <a:ea typeface="+mn-ea"/>
                <a:cs typeface="+mn-cs"/>
              </a:rPr>
              <a:t>stable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beam</a:t>
            </a:r>
            <a:r>
              <a:rPr kumimoji="0" lang="fr-CH" sz="2000" b="0" i="0" u="none" strike="noStrike" kern="1200" cap="none" spc="0" normalizeH="0" baseline="0" noProof="0" dirty="0">
                <a:ln>
                  <a:noFill/>
                </a:ln>
                <a:solidFill>
                  <a:srgbClr val="0055A0"/>
                </a:solidFill>
                <a:effectLst/>
                <a:uLnTx/>
                <a:uFillTx/>
                <a:latin typeface="Arial"/>
                <a:ea typeface="+mn-ea"/>
                <a:cs typeface="+mn-cs"/>
              </a:rPr>
              <a:t> to ISS (6th July) and first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physics</a:t>
            </a:r>
            <a:r>
              <a:rPr kumimoji="0" lang="fr-CH" sz="2000" b="0" i="0" u="none" strike="noStrike" kern="1200" cap="none" spc="0" normalizeH="0" baseline="0" noProof="0" dirty="0">
                <a:ln>
                  <a:noFill/>
                </a:ln>
                <a:solidFill>
                  <a:srgbClr val="0055A0"/>
                </a:solidFill>
                <a:effectLst/>
                <a:uLnTx/>
                <a:uFillTx/>
                <a:latin typeface="Arial"/>
                <a:ea typeface="+mn-ea"/>
                <a:cs typeface="+mn-cs"/>
              </a:rPr>
              <a:t>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Miniball</a:t>
            </a:r>
            <a:r>
              <a:rPr kumimoji="0" lang="fr-CH" sz="2000" b="0" i="0" u="none" strike="noStrike" kern="1200" cap="none" spc="0" normalizeH="0" baseline="0" noProof="0" dirty="0">
                <a:ln>
                  <a:noFill/>
                </a:ln>
                <a:solidFill>
                  <a:srgbClr val="0055A0"/>
                </a:solidFill>
                <a:effectLst/>
                <a:uLnTx/>
                <a:uFillTx/>
                <a:latin typeface="Arial"/>
                <a:ea typeface="+mn-ea"/>
                <a:cs typeface="+mn-cs"/>
              </a:rPr>
              <a:t> (19 July)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could</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be</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maintained</a:t>
            </a:r>
            <a:r>
              <a:rPr kumimoji="0" lang="fr-CH" sz="2000" b="0" i="0" u="none" strike="noStrike" kern="1200" cap="none" spc="0" normalizeH="0" baseline="0" noProof="0" dirty="0">
                <a:ln>
                  <a:noFill/>
                </a:ln>
                <a:solidFill>
                  <a:srgbClr val="0055A0"/>
                </a:solidFill>
                <a:effectLst/>
                <a:uLnTx/>
                <a:uFillTx/>
                <a:latin typeface="Arial"/>
                <a:ea typeface="+mn-ea"/>
                <a:cs typeface="+mn-cs"/>
              </a:rPr>
              <a:t>.</a:t>
            </a:r>
            <a:br>
              <a:rPr kumimoji="0" lang="en-GB" sz="20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br>
            <a:r>
              <a:rPr kumimoji="0" lang="en-GB" sz="20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 The reduced time for Beam </a:t>
            </a:r>
            <a:r>
              <a:rPr kumimoji="0" lang="en-GB" sz="2000" b="0" i="0" u="none" strike="noStrike" kern="1200" cap="none" spc="0" normalizeH="0" baseline="0" noProof="0" dirty="0" err="1">
                <a:ln>
                  <a:noFill/>
                </a:ln>
                <a:solidFill>
                  <a:srgbClr val="0055A0"/>
                </a:solidFill>
                <a:effectLst/>
                <a:uLnTx/>
                <a:uFillTx/>
                <a:latin typeface="Arial"/>
                <a:ea typeface="Times New Roman" panose="02020603050405020304" pitchFamily="18" charset="0"/>
                <a:cs typeface="+mn-cs"/>
              </a:rPr>
              <a:t>Commisioning</a:t>
            </a:r>
            <a:r>
              <a:rPr kumimoji="0" lang="en-GB" sz="20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 played up throughout the whole run: No reference files could be done and became part of the setting up of the various experiments.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55A0"/>
                </a:solidFill>
                <a:effectLst/>
                <a:uLnTx/>
                <a:uFillTx/>
                <a:latin typeface="Arial"/>
                <a:ea typeface="Times New Roman" panose="02020603050405020304" pitchFamily="18" charset="0"/>
                <a:cs typeface="+mn-cs"/>
              </a:rPr>
              <a:t>- Despite many issues throughout the year, HIE ISOLDE managed to deliver beam according to schedule and physics requests.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600" b="0" i="0" u="sng"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sng" strike="noStrike" kern="1200" cap="none" spc="0" normalizeH="0" baseline="0" noProof="0" dirty="0">
                <a:ln>
                  <a:noFill/>
                </a:ln>
                <a:solidFill>
                  <a:srgbClr val="0055A0"/>
                </a:solidFill>
                <a:effectLst/>
                <a:uLnTx/>
                <a:uFillTx/>
                <a:latin typeface="Arial"/>
                <a:ea typeface="+mn-ea"/>
                <a:cs typeface="+mn-cs"/>
              </a:rPr>
              <a:t>Some </a:t>
            </a:r>
            <a:r>
              <a:rPr kumimoji="0" lang="en-GB" sz="2000" b="0" i="0" u="sng" strike="noStrike" kern="1200" cap="none" spc="0" normalizeH="0" baseline="0" noProof="0" dirty="0" err="1">
                <a:ln>
                  <a:noFill/>
                </a:ln>
                <a:solidFill>
                  <a:srgbClr val="0055A0"/>
                </a:solidFill>
                <a:effectLst/>
                <a:uLnTx/>
                <a:uFillTx/>
                <a:latin typeface="Arial"/>
                <a:ea typeface="+mn-ea"/>
                <a:cs typeface="+mn-cs"/>
              </a:rPr>
              <a:t>promissing</a:t>
            </a:r>
            <a:r>
              <a:rPr kumimoji="0" lang="en-GB" sz="2000" b="0" i="0" u="sng" strike="noStrike" kern="1200" cap="none" spc="0" normalizeH="0" baseline="0" noProof="0" dirty="0">
                <a:ln>
                  <a:noFill/>
                </a:ln>
                <a:solidFill>
                  <a:srgbClr val="0055A0"/>
                </a:solidFill>
                <a:effectLst/>
                <a:uLnTx/>
                <a:uFillTx/>
                <a:latin typeface="Arial"/>
                <a:ea typeface="+mn-ea"/>
                <a:cs typeface="+mn-cs"/>
              </a:rPr>
              <a:t> MDs could be carried out towards the end of the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55A0"/>
                </a:solidFill>
                <a:effectLst/>
                <a:uLnTx/>
                <a:uFillTx/>
                <a:latin typeface="Arial"/>
                <a:ea typeface="+mn-ea"/>
                <a:cs typeface="+mn-cs"/>
              </a:rPr>
              <a:t>REX Low Energy:</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2000" b="0" i="0" u="none" strike="noStrike" kern="1200" cap="none" spc="0" normalizeH="0" baseline="0" noProof="0" dirty="0">
                <a:ln>
                  <a:noFill/>
                </a:ln>
                <a:solidFill>
                  <a:srgbClr val="0055A0"/>
                </a:solidFill>
                <a:effectLst/>
                <a:uLnTx/>
                <a:uFillTx/>
                <a:latin typeface="Arial"/>
                <a:ea typeface="+mn-ea"/>
                <a:cs typeface="+mn-cs"/>
              </a:rPr>
              <a:t>ISCOOL buncher / EBIS efficiency tests by F. Wenander: Proof of principal: triggered by EBIS the ISCOOL can send bunches through the TRAP in ‘fly-through’ mode. This could open the way to replace the TRAP solenoid by a doublet in case of a serious TRAP failure.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55A0"/>
                </a:solidFill>
                <a:effectLst/>
                <a:uLnTx/>
                <a:uFillTx/>
                <a:latin typeface="Arial"/>
                <a:ea typeface="+mn-ea"/>
                <a:cs typeface="+mn-cs"/>
              </a:rPr>
              <a:t>HIE </a:t>
            </a:r>
            <a:r>
              <a:rPr kumimoji="0" lang="en-GB" sz="2000" b="0" i="0" u="none" strike="noStrike" kern="1200" cap="none" spc="0" normalizeH="0" baseline="0" noProof="0" dirty="0" err="1">
                <a:ln>
                  <a:noFill/>
                </a:ln>
                <a:solidFill>
                  <a:srgbClr val="0055A0"/>
                </a:solidFill>
                <a:effectLst/>
                <a:uLnTx/>
                <a:uFillTx/>
                <a:latin typeface="Arial"/>
                <a:ea typeface="+mn-ea"/>
                <a:cs typeface="+mn-cs"/>
              </a:rPr>
              <a:t>Linac</a:t>
            </a:r>
            <a:r>
              <a:rPr kumimoji="0" lang="en-GB" sz="2000" b="0" i="0" u="none" strike="noStrike" kern="1200" cap="none" spc="0" normalizeH="0" baseline="0" noProof="0" dirty="0">
                <a:ln>
                  <a:noFill/>
                </a:ln>
                <a:solidFill>
                  <a:srgbClr val="0055A0"/>
                </a:solidFill>
                <a:effectLst/>
                <a:uLnTx/>
                <a:uFillTx/>
                <a:latin typeface="Arial"/>
                <a:ea typeface="+mn-ea"/>
                <a:cs typeface="+mn-cs"/>
              </a:rPr>
              <a:t>:</a:t>
            </a:r>
          </a:p>
          <a:p>
            <a:pPr marL="285750" marR="0" lvl="0" indent="-285750" algn="l" defTabSz="914400" rtl="0" eaLnBrk="1" fontAlgn="auto" latinLnBrk="0" hangingPunct="1">
              <a:lnSpc>
                <a:spcPct val="100000"/>
              </a:lnSpc>
              <a:spcBef>
                <a:spcPts val="0"/>
              </a:spcBef>
              <a:spcAft>
                <a:spcPts val="0"/>
              </a:spcAft>
              <a:buClrTx/>
              <a:buSzTx/>
              <a:buFontTx/>
              <a:buChar char="-"/>
              <a:tabLst/>
              <a:defRPr/>
            </a:pPr>
            <a:r>
              <a:rPr kumimoji="0" lang="en-GB" sz="2000" b="0" i="0" u="none" strike="noStrike" kern="1200" cap="none" spc="0" normalizeH="0" baseline="0" noProof="0" dirty="0">
                <a:ln>
                  <a:noFill/>
                </a:ln>
                <a:solidFill>
                  <a:srgbClr val="0055A0"/>
                </a:solidFill>
                <a:effectLst/>
                <a:uLnTx/>
                <a:uFillTx/>
                <a:latin typeface="Arial"/>
                <a:ea typeface="+mn-ea"/>
                <a:cs typeface="+mn-cs"/>
              </a:rPr>
              <a:t>New methods of rephasing the HIE LINAC in case of a failing or running at reduced gradient SRF cavity were tested successfully by OP. This might significantly reduce the painstaking time to rephase cavities in case of issues.</a:t>
            </a:r>
          </a:p>
          <a:p>
            <a:pPr marL="285750" marR="0" lvl="0" indent="-285750" algn="l" defTabSz="914400" rtl="0" eaLnBrk="1" fontAlgn="auto" latinLnBrk="0" hangingPunct="1">
              <a:lnSpc>
                <a:spcPct val="100000"/>
              </a:lnSpc>
              <a:spcBef>
                <a:spcPts val="0"/>
              </a:spcBef>
              <a:spcAft>
                <a:spcPts val="0"/>
              </a:spcAft>
              <a:buClrTx/>
              <a:buSzTx/>
              <a:buFontTx/>
              <a:buChar char="-"/>
              <a:tabLst/>
              <a:defRPr/>
            </a:pPr>
            <a:endParaRPr kumimoji="0" lang="fr-CH" sz="16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35859234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BA29A11-7437-4F50-94B7-481ED3B76C56}"/>
              </a:ext>
            </a:extLst>
          </p:cNvPr>
          <p:cNvSpPr>
            <a:spLocks noGrp="1"/>
          </p:cNvSpPr>
          <p:nvPr>
            <p:ph type="ftr" sz="quarter" idx="13"/>
          </p:nvPr>
        </p:nvSpPr>
        <p:spPr>
          <a:xfrm>
            <a:off x="1655166" y="6138545"/>
            <a:ext cx="7420008" cy="615800"/>
          </a:xfrm>
        </p:spPr>
        <p: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kumimoji="0" lang="en-GB" sz="1467" b="0" i="0" u="none" strike="noStrike" kern="1200" cap="none" spc="0" normalizeH="0" baseline="0" noProof="0">
                <a:ln>
                  <a:noFill/>
                </a:ln>
                <a:solidFill>
                  <a:prstClr val="white"/>
                </a:solidFill>
                <a:effectLst/>
                <a:uLnTx/>
                <a:uFillTx/>
                <a:latin typeface="Arial"/>
                <a:ea typeface="+mn-ea"/>
                <a:cs typeface="+mn-cs"/>
              </a:rPr>
              <a:t>E. Siesling, 74th INTC 7th Nov '23</a:t>
            </a:r>
            <a:endParaRPr kumimoji="0" lang="en-US" sz="1467" b="0" i="0" u="none" strike="noStrike" kern="1200" cap="none" spc="0" normalizeH="0" baseline="0" noProof="0" dirty="0">
              <a:ln>
                <a:noFill/>
              </a:ln>
              <a:solidFill>
                <a:prstClr val="white"/>
              </a:solidFill>
              <a:effectLst/>
              <a:uLnTx/>
              <a:uFillTx/>
              <a:latin typeface="Arial"/>
              <a:ea typeface="+mn-ea"/>
              <a:cs typeface="+mn-cs"/>
            </a:endParaRPr>
          </a:p>
        </p:txBody>
      </p:sp>
      <p:sp>
        <p:nvSpPr>
          <p:cNvPr id="4" name="Slide Number Placeholder 3">
            <a:extLst>
              <a:ext uri="{FF2B5EF4-FFF2-40B4-BE49-F238E27FC236}">
                <a16:creationId xmlns:a16="http://schemas.microsoft.com/office/drawing/2014/main" id="{421373A8-9E46-A3EC-9485-38E21C76BFA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6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6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pic>
        <p:nvPicPr>
          <p:cNvPr id="2" name="Picture 1" descr="http://hie-isolde.web.cern.ch/hie-isolde/images/HIE-ISOLDE.jpg">
            <a:extLst>
              <a:ext uri="{FF2B5EF4-FFF2-40B4-BE49-F238E27FC236}">
                <a16:creationId xmlns:a16="http://schemas.microsoft.com/office/drawing/2014/main" id="{2474411F-1CD3-5E50-B1DF-9F7F118A6673}"/>
              </a:ext>
            </a:extLst>
          </p:cNvPr>
          <p:cNvPicPr>
            <a:picLocks noChangeAspect="1" noChangeArrowheads="1"/>
          </p:cNvPicPr>
          <p:nvPr/>
        </p:nvPicPr>
        <p:blipFill>
          <a:blip r:embed="rId2" cstate="print"/>
          <a:srcRect/>
          <a:stretch>
            <a:fillRect/>
          </a:stretch>
        </p:blipFill>
        <p:spPr bwMode="auto">
          <a:xfrm>
            <a:off x="9331043" y="6138545"/>
            <a:ext cx="1827213" cy="542925"/>
          </a:xfrm>
          <a:prstGeom prst="rect">
            <a:avLst/>
          </a:prstGeom>
          <a:noFill/>
          <a:ln w="9525">
            <a:noFill/>
            <a:miter lim="800000"/>
            <a:headEnd/>
            <a:tailEnd/>
          </a:ln>
        </p:spPr>
      </p:pic>
      <p:sp>
        <p:nvSpPr>
          <p:cNvPr id="3" name="TextBox 2">
            <a:extLst>
              <a:ext uri="{FF2B5EF4-FFF2-40B4-BE49-F238E27FC236}">
                <a16:creationId xmlns:a16="http://schemas.microsoft.com/office/drawing/2014/main" id="{9DF769A8-EFB8-F6BF-CC43-FB166E03DA62}"/>
              </a:ext>
            </a:extLst>
          </p:cNvPr>
          <p:cNvSpPr txBox="1"/>
          <p:nvPr/>
        </p:nvSpPr>
        <p:spPr>
          <a:xfrm>
            <a:off x="163135" y="-28994"/>
            <a:ext cx="8192969" cy="778674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800" b="0" i="0" u="sng" strike="noStrike" kern="1200" cap="none" spc="0" normalizeH="0" baseline="0" noProof="0" dirty="0">
                <a:ln>
                  <a:noFill/>
                </a:ln>
                <a:solidFill>
                  <a:srgbClr val="0055A0"/>
                </a:solidFill>
                <a:effectLst/>
                <a:uLnTx/>
                <a:uFillTx/>
                <a:latin typeface="Arial"/>
                <a:ea typeface="+mn-ea"/>
                <a:cs typeface="+mn-cs"/>
              </a:rPr>
              <a:t>YETS ‘23-’24 key-dates: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6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- 6 </a:t>
            </a:r>
            <a:r>
              <a:rPr kumimoji="0" lang="fr-CH" sz="2000" b="0" i="0" u="none" strike="noStrike" kern="1200" cap="none" spc="0" normalizeH="0" baseline="0" noProof="0" dirty="0" err="1">
                <a:ln>
                  <a:noFill/>
                </a:ln>
                <a:solidFill>
                  <a:srgbClr val="0055A0"/>
                </a:solidFill>
                <a:effectLst/>
                <a:uLnTx/>
                <a:uFillTx/>
                <a:latin typeface="Arial"/>
                <a:ea typeface="+mn-ea"/>
                <a:cs typeface="+mn-cs"/>
              </a:rPr>
              <a:t>Nov</a:t>
            </a:r>
            <a:r>
              <a:rPr kumimoji="0" lang="fr-CH" sz="2000" b="0" i="0" u="none" strike="noStrike" kern="1200" cap="none" spc="0" normalizeH="0" baseline="0" noProof="0" dirty="0">
                <a:ln>
                  <a:noFill/>
                </a:ln>
                <a:solidFill>
                  <a:srgbClr val="0055A0"/>
                </a:solidFill>
                <a:effectLst/>
                <a:uLnTx/>
                <a:uFillTx/>
                <a:latin typeface="Arial"/>
                <a:ea typeface="+mn-ea"/>
                <a:cs typeface="+mn-cs"/>
              </a:rPr>
              <a:t>: 		End of HIE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winter</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Physics</a:t>
            </a: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- 6 </a:t>
            </a:r>
            <a:r>
              <a:rPr kumimoji="0" lang="fr-CH" sz="2000" b="0" i="0" u="none" strike="noStrike" kern="1200" cap="none" spc="0" normalizeH="0" baseline="0" noProof="0" dirty="0" err="1">
                <a:ln>
                  <a:noFill/>
                </a:ln>
                <a:solidFill>
                  <a:srgbClr val="0055A0"/>
                </a:solidFill>
                <a:effectLst/>
                <a:uLnTx/>
                <a:uFillTx/>
                <a:latin typeface="Arial"/>
                <a:ea typeface="+mn-ea"/>
                <a:cs typeface="+mn-cs"/>
              </a:rPr>
              <a:t>Nov</a:t>
            </a:r>
            <a:r>
              <a:rPr kumimoji="0" lang="fr-CH" sz="2000" b="0" i="0" u="none" strike="noStrike" kern="1200" cap="none" spc="0" normalizeH="0" baseline="0" noProof="0" dirty="0">
                <a:ln>
                  <a:noFill/>
                </a:ln>
                <a:solidFill>
                  <a:srgbClr val="0055A0"/>
                </a:solidFill>
                <a:effectLst/>
                <a:uLnTx/>
                <a:uFillTx/>
                <a:latin typeface="Arial"/>
                <a:ea typeface="+mn-ea"/>
                <a:cs typeface="+mn-cs"/>
              </a:rPr>
              <a:t> – 1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Dec</a:t>
            </a:r>
            <a:r>
              <a:rPr kumimoji="0" lang="fr-CH" sz="2000" b="0" i="0" u="none" strike="noStrike" kern="1200" cap="none" spc="0" normalizeH="0" baseline="0" noProof="0" dirty="0">
                <a:ln>
                  <a:noFill/>
                </a:ln>
                <a:solidFill>
                  <a:srgbClr val="0055A0"/>
                </a:solidFill>
                <a:effectLst/>
                <a:uLnTx/>
                <a:uFillTx/>
                <a:latin typeface="Arial"/>
                <a:ea typeface="+mn-ea"/>
                <a:cs typeface="+mn-cs"/>
              </a:rPr>
              <a:t>: 	HIE warm-up </a:t>
            </a:r>
            <a:r>
              <a:rPr kumimoji="0" lang="fr-CH" sz="2000" b="0" i="0" u="none" strike="noStrike" kern="1200" cap="none" spc="0" normalizeH="0" baseline="0" noProof="0" dirty="0" err="1">
                <a:ln>
                  <a:noFill/>
                </a:ln>
                <a:solidFill>
                  <a:srgbClr val="0055A0"/>
                </a:solidFill>
                <a:effectLst/>
                <a:uLnTx/>
                <a:uFillTx/>
                <a:latin typeface="Arial"/>
                <a:ea typeface="+mn-ea"/>
                <a:cs typeface="+mn-cs"/>
              </a:rPr>
              <a:t>period</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including</a:t>
            </a:r>
            <a:r>
              <a:rPr kumimoji="0" lang="fr-CH" sz="2000" b="0" i="0" u="none" strike="noStrike" kern="1200" cap="none" spc="0" normalizeH="0" baseline="0" noProof="0" dirty="0">
                <a:ln>
                  <a:noFill/>
                </a:ln>
                <a:solidFill>
                  <a:srgbClr val="0055A0"/>
                </a:solidFill>
                <a:effectLst/>
                <a:uLnTx/>
                <a:uFillTx/>
                <a:latin typeface="Arial"/>
                <a:ea typeface="+mn-ea"/>
                <a:cs typeface="+mn-cs"/>
              </a:rPr>
              <a:t> tests on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feasibility</a:t>
            </a:r>
            <a:r>
              <a:rPr kumimoji="0" lang="fr-CH" sz="2000" b="0" i="0" u="none" strike="noStrike" kern="1200" cap="none" spc="0" normalizeH="0" baseline="0" noProof="0" dirty="0">
                <a:ln>
                  <a:noFill/>
                </a:ln>
                <a:solidFill>
                  <a:srgbClr val="0055A0"/>
                </a:solidFill>
                <a:effectLst/>
                <a:uLnTx/>
                <a:uFillTx/>
                <a:latin typeface="Arial"/>
                <a:ea typeface="+mn-ea"/>
                <a:cs typeface="+mn-cs"/>
              </a:rPr>
              <a:t> of a </a:t>
            </a:r>
            <a:r>
              <a:rPr kumimoji="0" lang="fr-CH" sz="2000" b="0" i="0" u="none" strike="noStrike" kern="1200" cap="none" spc="0" normalizeH="0" baseline="0" noProof="0" dirty="0" err="1">
                <a:ln>
                  <a:noFill/>
                </a:ln>
                <a:solidFill>
                  <a:srgbClr val="0055A0"/>
                </a:solidFill>
                <a:effectLst/>
                <a:uLnTx/>
                <a:uFillTx/>
                <a:latin typeface="Arial"/>
                <a:ea typeface="+mn-ea"/>
                <a:cs typeface="+mn-cs"/>
              </a:rPr>
              <a:t>GHe</a:t>
            </a:r>
            <a:r>
              <a:rPr kumimoji="0" lang="fr-CH" sz="2000" b="0" i="0" u="none" strike="noStrike" kern="1200" cap="none" spc="0" normalizeH="0" baseline="0" noProof="0" dirty="0">
                <a:ln>
                  <a:noFill/>
                </a:ln>
                <a:solidFill>
                  <a:srgbClr val="0055A0"/>
                </a:solidFill>
                <a:effectLst/>
                <a:uLnTx/>
                <a:uFillTx/>
                <a:latin typeface="Arial"/>
                <a:ea typeface="+mn-ea"/>
                <a:cs typeface="+mn-cs"/>
              </a:rPr>
              <a:t> or LN2 system to </a:t>
            </a:r>
            <a:r>
              <a:rPr kumimoji="0" lang="fr-CH" sz="2000" b="0" i="0" u="none" strike="noStrike" kern="1200" cap="none" spc="0" normalizeH="0" baseline="0" noProof="0" dirty="0" err="1">
                <a:ln>
                  <a:noFill/>
                </a:ln>
                <a:solidFill>
                  <a:srgbClr val="0055A0"/>
                </a:solidFill>
                <a:effectLst/>
                <a:uLnTx/>
                <a:uFillTx/>
                <a:latin typeface="Arial"/>
                <a:ea typeface="+mn-ea"/>
                <a:cs typeface="+mn-cs"/>
              </a:rPr>
              <a:t>keep</a:t>
            </a:r>
            <a:r>
              <a:rPr kumimoji="0" lang="fr-CH" sz="2000" b="0" i="0" u="none" strike="noStrike" kern="1200" cap="none" spc="0" normalizeH="0" baseline="0" noProof="0" dirty="0">
                <a:ln>
                  <a:noFill/>
                </a:ln>
                <a:solidFill>
                  <a:srgbClr val="0055A0"/>
                </a:solidFill>
                <a:effectLst/>
                <a:uLnTx/>
                <a:uFillTx/>
                <a:latin typeface="Arial"/>
                <a:ea typeface="+mn-ea"/>
                <a:cs typeface="+mn-cs"/>
              </a:rPr>
              <a:t> the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CM’s</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shields</a:t>
            </a:r>
            <a:r>
              <a:rPr kumimoji="0" lang="fr-CH" sz="2000" b="0" i="0" u="none" strike="noStrike" kern="1200" cap="none" spc="0" normalizeH="0" baseline="0" noProof="0" dirty="0">
                <a:ln>
                  <a:noFill/>
                </a:ln>
                <a:solidFill>
                  <a:srgbClr val="0055A0"/>
                </a:solidFill>
                <a:effectLst/>
                <a:uLnTx/>
                <a:uFillTx/>
                <a:latin typeface="Arial"/>
                <a:ea typeface="+mn-ea"/>
                <a:cs typeface="+mn-cs"/>
              </a:rPr>
              <a:t> &lt;100K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during</a:t>
            </a:r>
            <a:r>
              <a:rPr kumimoji="0" lang="fr-CH" sz="2000" b="0" i="0" u="none" strike="noStrike" kern="1200" cap="none" spc="0" normalizeH="0" baseline="0" noProof="0" dirty="0">
                <a:ln>
                  <a:noFill/>
                </a:ln>
                <a:solidFill>
                  <a:srgbClr val="0055A0"/>
                </a:solidFill>
                <a:effectLst/>
                <a:uLnTx/>
                <a:uFillTx/>
                <a:latin typeface="Arial"/>
                <a:ea typeface="+mn-ea"/>
                <a:cs typeface="+mn-cs"/>
              </a:rPr>
              <a:t> a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compressor</a:t>
            </a:r>
            <a:r>
              <a:rPr kumimoji="0" lang="fr-CH" sz="2000" b="0" i="0" u="none" strike="noStrike" kern="1200" cap="none" spc="0" normalizeH="0" baseline="0" noProof="0" dirty="0">
                <a:ln>
                  <a:noFill/>
                </a:ln>
                <a:solidFill>
                  <a:srgbClr val="0055A0"/>
                </a:solidFill>
                <a:effectLst/>
                <a:uLnTx/>
                <a:uFillTx/>
                <a:latin typeface="Arial"/>
                <a:ea typeface="+mn-ea"/>
                <a:cs typeface="+mn-cs"/>
              </a:rPr>
              <a:t> 			station stop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- 4 </a:t>
            </a:r>
            <a:r>
              <a:rPr kumimoji="0" lang="fr-CH" sz="2000" b="0" i="0" u="none" strike="noStrike" kern="1200" cap="none" spc="0" normalizeH="0" baseline="0" noProof="0" dirty="0" err="1">
                <a:ln>
                  <a:noFill/>
                </a:ln>
                <a:solidFill>
                  <a:srgbClr val="0055A0"/>
                </a:solidFill>
                <a:effectLst/>
                <a:uLnTx/>
                <a:uFillTx/>
                <a:latin typeface="Arial"/>
                <a:ea typeface="+mn-ea"/>
                <a:cs typeface="+mn-cs"/>
              </a:rPr>
              <a:t>Dec</a:t>
            </a:r>
            <a:r>
              <a:rPr kumimoji="0" lang="fr-CH" sz="2000" b="0" i="0" u="none" strike="noStrike" kern="1200" cap="none" spc="0" normalizeH="0" baseline="0" noProof="0" dirty="0">
                <a:ln>
                  <a:noFill/>
                </a:ln>
                <a:solidFill>
                  <a:srgbClr val="0055A0"/>
                </a:solidFill>
                <a:effectLst/>
                <a:uLnTx/>
                <a:uFillTx/>
                <a:latin typeface="Arial"/>
                <a:ea typeface="+mn-ea"/>
                <a:cs typeface="+mn-cs"/>
              </a:rPr>
              <a:t>: 		(HIE) ISOLDE full stop</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55A0"/>
                </a:solidFill>
                <a:effectLst/>
                <a:uLnTx/>
                <a:uFillTx/>
                <a:latin typeface="Arial"/>
                <a:ea typeface="+mn-ea"/>
                <a:cs typeface="+mn-cs"/>
              </a:rPr>
              <a:t>- 19</a:t>
            </a:r>
            <a:r>
              <a:rPr kumimoji="0" lang="en-GB" sz="2000" b="0" i="0" u="none" strike="noStrike" kern="0" cap="none" spc="0" normalizeH="0" baseline="30000" noProof="0" dirty="0">
                <a:ln>
                  <a:noFill/>
                </a:ln>
                <a:solidFill>
                  <a:srgbClr val="0055A0"/>
                </a:solidFill>
                <a:effectLst/>
                <a:uLnTx/>
                <a:uFillTx/>
                <a:latin typeface="Arial"/>
                <a:ea typeface="+mn-ea"/>
                <a:cs typeface="+mn-cs"/>
              </a:rPr>
              <a:t>th</a:t>
            </a:r>
            <a:r>
              <a:rPr kumimoji="0" lang="en-GB" sz="2000" b="0" i="0" u="none" strike="noStrike" kern="0" cap="none" spc="0" normalizeH="0" baseline="0" noProof="0" dirty="0">
                <a:ln>
                  <a:noFill/>
                </a:ln>
                <a:solidFill>
                  <a:srgbClr val="0055A0"/>
                </a:solidFill>
                <a:effectLst/>
                <a:uLnTx/>
                <a:uFillTx/>
                <a:latin typeface="Arial"/>
                <a:ea typeface="+mn-ea"/>
                <a:cs typeface="+mn-cs"/>
              </a:rPr>
              <a:t> February 2024:	Start of HIE ISOLDE HW Commissioning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- 26 </a:t>
            </a:r>
            <a:r>
              <a:rPr kumimoji="0" lang="fr-CH" sz="2000" b="0" i="0" u="none" strike="noStrike" kern="1200" cap="none" spc="0" normalizeH="0" baseline="0" noProof="0" dirty="0" err="1">
                <a:ln>
                  <a:noFill/>
                </a:ln>
                <a:solidFill>
                  <a:srgbClr val="0055A0"/>
                </a:solidFill>
                <a:effectLst/>
                <a:uLnTx/>
                <a:uFillTx/>
                <a:latin typeface="Arial"/>
                <a:ea typeface="+mn-ea"/>
                <a:cs typeface="+mn-cs"/>
              </a:rPr>
              <a:t>Feb</a:t>
            </a:r>
            <a:r>
              <a:rPr kumimoji="0" lang="fr-CH" sz="2000" b="0" i="0" u="none" strike="noStrike" kern="1200" cap="none" spc="0" normalizeH="0" baseline="0" noProof="0" dirty="0">
                <a:ln>
                  <a:noFill/>
                </a:ln>
                <a:solidFill>
                  <a:srgbClr val="0055A0"/>
                </a:solidFill>
                <a:effectLst/>
                <a:uLnTx/>
                <a:uFillTx/>
                <a:latin typeface="Arial"/>
                <a:ea typeface="+mn-ea"/>
                <a:cs typeface="+mn-cs"/>
              </a:rPr>
              <a:t>: 		All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cooling</a:t>
            </a:r>
            <a:r>
              <a:rPr kumimoji="0" lang="fr-CH" sz="2000" b="0" i="0" u="none" strike="noStrike" kern="1200" cap="none" spc="0" normalizeH="0" baseline="0" noProof="0" dirty="0">
                <a:ln>
                  <a:noFill/>
                </a:ln>
                <a:solidFill>
                  <a:srgbClr val="0055A0"/>
                </a:solidFill>
                <a:effectLst/>
                <a:uLnTx/>
                <a:uFillTx/>
                <a:latin typeface="Arial"/>
                <a:ea typeface="+mn-ea"/>
                <a:cs typeface="+mn-cs"/>
              </a:rPr>
              <a:t> water back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- 20 March – 24 April: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Cyro</a:t>
            </a:r>
            <a:r>
              <a:rPr kumimoji="0" lang="fr-CH" sz="2000" b="0" i="0" u="none" strike="noStrike" kern="1200" cap="none" spc="0" normalizeH="0" baseline="0" noProof="0" dirty="0">
                <a:ln>
                  <a:noFill/>
                </a:ln>
                <a:solidFill>
                  <a:srgbClr val="0055A0"/>
                </a:solidFill>
                <a:effectLst/>
                <a:uLnTx/>
                <a:uFillTx/>
                <a:latin typeface="Arial"/>
                <a:ea typeface="+mn-ea"/>
                <a:cs typeface="+mn-cs"/>
              </a:rPr>
              <a:t> Modules </a:t>
            </a:r>
            <a:r>
              <a:rPr kumimoji="0" lang="fr-CH" sz="2000" b="0" i="0" u="none" strike="noStrike" kern="1200" cap="none" spc="0" normalizeH="0" baseline="0" noProof="0" dirty="0" err="1">
                <a:ln>
                  <a:noFill/>
                </a:ln>
                <a:solidFill>
                  <a:srgbClr val="0055A0"/>
                </a:solidFill>
                <a:effectLst/>
                <a:uLnTx/>
                <a:uFillTx/>
                <a:latin typeface="Arial"/>
                <a:ea typeface="+mn-ea"/>
                <a:cs typeface="+mn-cs"/>
              </a:rPr>
              <a:t>cooldown</a:t>
            </a:r>
            <a:r>
              <a:rPr kumimoji="0" lang="fr-CH" sz="2000" b="0" i="0" u="none" strike="noStrike" kern="1200" cap="none" spc="0" normalizeH="0" baseline="0" noProof="0" dirty="0">
                <a:ln>
                  <a:noFill/>
                </a:ln>
                <a:solidFill>
                  <a:srgbClr val="0055A0"/>
                </a:solidFill>
                <a:effectLst/>
                <a:uLnTx/>
                <a:uFillTx/>
                <a:latin typeface="Arial"/>
                <a:ea typeface="+mn-ea"/>
                <a:cs typeface="+mn-cs"/>
              </a:rPr>
              <a:t> </a:t>
            </a:r>
            <a:r>
              <a:rPr kumimoji="0" lang="fr-CH" sz="2000" b="0" i="0" u="none" strike="noStrike" kern="1200" cap="none" spc="0" normalizeH="0" baseline="0" noProof="0" dirty="0" err="1">
                <a:ln>
                  <a:noFill/>
                </a:ln>
                <a:solidFill>
                  <a:srgbClr val="0055A0"/>
                </a:solidFill>
                <a:effectLst/>
                <a:uLnTx/>
                <a:uFillTx/>
                <a:latin typeface="Arial"/>
                <a:ea typeface="+mn-ea"/>
                <a:cs typeface="+mn-cs"/>
              </a:rPr>
              <a:t>period</a:t>
            </a: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- 25 April – 16 May: 	SRF </a:t>
            </a:r>
            <a:r>
              <a:rPr kumimoji="0" lang="fr-CH" sz="2000" b="0" i="0" u="none" strike="noStrike" kern="1200" cap="none" spc="0" normalizeH="0" baseline="0" noProof="0" dirty="0" err="1">
                <a:ln>
                  <a:noFill/>
                </a:ln>
                <a:solidFill>
                  <a:srgbClr val="0055A0"/>
                </a:solidFill>
                <a:effectLst/>
                <a:uLnTx/>
                <a:uFillTx/>
                <a:latin typeface="Arial"/>
                <a:ea typeface="+mn-ea"/>
                <a:cs typeface="+mn-cs"/>
              </a:rPr>
              <a:t>reconditioning</a:t>
            </a:r>
            <a:r>
              <a:rPr kumimoji="0" lang="fr-CH" sz="2000" b="0" i="0" u="none" strike="noStrike" kern="1200" cap="none" spc="0" normalizeH="0" baseline="0" noProof="0" dirty="0">
                <a:ln>
                  <a:noFill/>
                </a:ln>
                <a:solidFill>
                  <a:srgbClr val="0055A0"/>
                </a:solidFill>
                <a:effectLst/>
                <a:uLnTx/>
                <a:uFillTx/>
                <a:latin typeface="Arial"/>
                <a:ea typeface="+mn-ea"/>
                <a:cs typeface="+mn-cs"/>
              </a:rPr>
              <a:t> at 4.5K</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- 1 May:		REXTRAP, REXEBIS &amp; REX (RF) LINAC 			</a:t>
            </a:r>
            <a:r>
              <a:rPr kumimoji="0" lang="fr-CH" sz="2000" b="0" i="0" u="none" strike="noStrike" kern="1200" cap="none" spc="0" normalizeH="0" baseline="0" noProof="0" dirty="0" err="1">
                <a:ln>
                  <a:noFill/>
                </a:ln>
                <a:solidFill>
                  <a:srgbClr val="0055A0"/>
                </a:solidFill>
                <a:effectLst/>
                <a:uLnTx/>
                <a:uFillTx/>
                <a:latin typeface="Arial"/>
                <a:ea typeface="+mn-ea"/>
                <a:cs typeface="+mn-cs"/>
              </a:rPr>
              <a:t>ready</a:t>
            </a:r>
            <a:r>
              <a:rPr kumimoji="0" lang="fr-CH" sz="2000" b="0" i="0" u="none" strike="noStrike" kern="1200" cap="none" spc="0" normalizeH="0" baseline="0" noProof="0" dirty="0">
                <a:ln>
                  <a:noFill/>
                </a:ln>
                <a:solidFill>
                  <a:srgbClr val="0055A0"/>
                </a:solidFill>
                <a:effectLst/>
                <a:uLnTx/>
                <a:uFillTx/>
                <a:latin typeface="Arial"/>
                <a:ea typeface="+mn-ea"/>
                <a:cs typeface="+mn-cs"/>
              </a:rPr>
              <a:t> for Beam Commissioning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- 1 May – 11 July:	REX/HIE Machine Check out and Beam 				Commissioning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55A0"/>
                </a:solidFill>
                <a:effectLst/>
                <a:uLnTx/>
                <a:uFillTx/>
                <a:latin typeface="Arial"/>
                <a:ea typeface="+mn-ea"/>
                <a:cs typeface="+mn-cs"/>
              </a:rPr>
              <a:t>- 13</a:t>
            </a:r>
            <a:r>
              <a:rPr kumimoji="0" lang="en-GB" sz="2000" b="0" i="0" u="none" strike="noStrike" kern="0" cap="none" spc="0" normalizeH="0" baseline="30000" noProof="0" dirty="0">
                <a:ln>
                  <a:noFill/>
                </a:ln>
                <a:solidFill>
                  <a:srgbClr val="0055A0"/>
                </a:solidFill>
                <a:effectLst/>
                <a:uLnTx/>
                <a:uFillTx/>
                <a:latin typeface="Arial"/>
                <a:ea typeface="+mn-ea"/>
                <a:cs typeface="+mn-cs"/>
              </a:rPr>
              <a:t>th</a:t>
            </a:r>
            <a:r>
              <a:rPr kumimoji="0" lang="en-GB" sz="2000" b="0" i="0" u="none" strike="noStrike" kern="0" cap="none" spc="0" normalizeH="0" baseline="0" noProof="0" dirty="0">
                <a:ln>
                  <a:noFill/>
                </a:ln>
                <a:solidFill>
                  <a:srgbClr val="0055A0"/>
                </a:solidFill>
                <a:effectLst/>
                <a:uLnTx/>
                <a:uFillTx/>
                <a:latin typeface="Arial"/>
                <a:ea typeface="+mn-ea"/>
                <a:cs typeface="+mn-cs"/>
              </a:rPr>
              <a:t> May 2024:	Start of HIE-ISOLDE Beam Commissioning</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55A0"/>
                </a:solidFill>
                <a:effectLst/>
                <a:uLnTx/>
                <a:uFillTx/>
                <a:latin typeface="Arial"/>
                <a:ea typeface="+mn-ea"/>
                <a:cs typeface="+mn-cs"/>
              </a:rPr>
              <a:t>- 21</a:t>
            </a:r>
            <a:r>
              <a:rPr kumimoji="0" lang="en-GB" sz="2000" b="0" i="0" u="none" strike="noStrike" kern="0" cap="none" spc="0" normalizeH="0" baseline="30000" noProof="0" dirty="0">
                <a:ln>
                  <a:noFill/>
                </a:ln>
                <a:solidFill>
                  <a:srgbClr val="0055A0"/>
                </a:solidFill>
                <a:effectLst/>
                <a:uLnTx/>
                <a:uFillTx/>
                <a:latin typeface="Arial"/>
                <a:ea typeface="+mn-ea"/>
                <a:cs typeface="+mn-cs"/>
              </a:rPr>
              <a:t>st</a:t>
            </a:r>
            <a:r>
              <a:rPr kumimoji="0" lang="en-GB" sz="2000" b="0" i="0" u="none" strike="noStrike" kern="0" cap="none" spc="0" normalizeH="0" baseline="0" noProof="0" dirty="0">
                <a:ln>
                  <a:noFill/>
                </a:ln>
                <a:solidFill>
                  <a:srgbClr val="0055A0"/>
                </a:solidFill>
                <a:effectLst/>
                <a:uLnTx/>
                <a:uFillTx/>
                <a:latin typeface="Arial"/>
                <a:ea typeface="+mn-ea"/>
                <a:cs typeface="+mn-cs"/>
              </a:rPr>
              <a:t> June 2024:	HIE ISOLDE stable beam to exp. Stations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0" cap="none" spc="0" normalizeH="0" baseline="0" noProof="0" dirty="0">
                <a:ln>
                  <a:noFill/>
                </a:ln>
                <a:solidFill>
                  <a:srgbClr val="0055A0"/>
                </a:solidFill>
                <a:effectLst/>
                <a:uLnTx/>
                <a:uFillTx/>
                <a:latin typeface="Arial"/>
                <a:ea typeface="+mn-ea"/>
                <a:cs typeface="+mn-cs"/>
              </a:rPr>
              <a:t>- 11</a:t>
            </a:r>
            <a:r>
              <a:rPr kumimoji="0" lang="en-GB" sz="2000" b="0" i="0" u="none" strike="noStrike" kern="0" cap="none" spc="0" normalizeH="0" baseline="30000" noProof="0" dirty="0">
                <a:ln>
                  <a:noFill/>
                </a:ln>
                <a:solidFill>
                  <a:srgbClr val="0055A0"/>
                </a:solidFill>
                <a:effectLst/>
                <a:uLnTx/>
                <a:uFillTx/>
                <a:latin typeface="Arial"/>
                <a:ea typeface="+mn-ea"/>
                <a:cs typeface="+mn-cs"/>
              </a:rPr>
              <a:t>th</a:t>
            </a:r>
            <a:r>
              <a:rPr kumimoji="0" lang="en-GB" sz="2000" b="0" i="0" u="none" strike="noStrike" kern="0" cap="none" spc="0" normalizeH="0" baseline="0" noProof="0" dirty="0">
                <a:ln>
                  <a:noFill/>
                </a:ln>
                <a:solidFill>
                  <a:srgbClr val="0055A0"/>
                </a:solidFill>
                <a:effectLst/>
                <a:uLnTx/>
                <a:uFillTx/>
                <a:latin typeface="Arial"/>
                <a:ea typeface="+mn-ea"/>
                <a:cs typeface="+mn-cs"/>
              </a:rPr>
              <a:t> July 2024:		</a:t>
            </a:r>
            <a:r>
              <a:rPr kumimoji="0" lang="en-GB" sz="2000" b="0" i="0" u="sng" strike="noStrike" kern="0" cap="none" spc="0" normalizeH="0" baseline="0" noProof="0" dirty="0">
                <a:ln>
                  <a:noFill/>
                </a:ln>
                <a:solidFill>
                  <a:srgbClr val="0055A0"/>
                </a:solidFill>
                <a:effectLst/>
                <a:uLnTx/>
                <a:uFillTx/>
                <a:latin typeface="Arial"/>
                <a:ea typeface="+mn-ea"/>
                <a:cs typeface="+mn-cs"/>
              </a:rPr>
              <a:t>Start of HIE ISOLDE Physics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2000" b="0" i="0" u="none" strike="noStrike" kern="1200" cap="none" spc="0" normalizeH="0" baseline="0" noProof="0" dirty="0">
                <a:ln>
                  <a:noFill/>
                </a:ln>
                <a:solidFill>
                  <a:srgbClr val="0055A0"/>
                </a:solidFill>
                <a:effectLst/>
                <a:uLnTx/>
                <a:uFillTx/>
                <a:latin typeface="Arial"/>
                <a:ea typeface="+mn-ea"/>
                <a:cs typeface="+mn-cs"/>
              </a:rPr>
              <a:t> </a:t>
            </a:r>
            <a:br>
              <a:rPr kumimoji="0" lang="fr-CH" sz="2000" b="0" i="0" u="none" strike="noStrike" kern="1200" cap="none" spc="0" normalizeH="0" baseline="0" noProof="0" dirty="0">
                <a:ln>
                  <a:noFill/>
                </a:ln>
                <a:solidFill>
                  <a:srgbClr val="0055A0"/>
                </a:solidFill>
                <a:effectLst/>
                <a:uLnTx/>
                <a:uFillTx/>
                <a:latin typeface="Arial"/>
                <a:ea typeface="+mn-ea"/>
                <a:cs typeface="+mn-cs"/>
              </a:rPr>
            </a:b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2000" b="0" i="0" u="none" strike="noStrike" kern="1200" cap="none" spc="0" normalizeH="0" baseline="0" noProof="0" dirty="0">
              <a:ln>
                <a:noFill/>
              </a:ln>
              <a:solidFill>
                <a:srgbClr val="0055A0"/>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CH" sz="1600" b="0" i="0" u="none" strike="noStrike" kern="1200" cap="none" spc="0" normalizeH="0" baseline="0" noProof="0" dirty="0">
              <a:ln>
                <a:noFill/>
              </a:ln>
              <a:solidFill>
                <a:srgbClr val="0055A0"/>
              </a:solidFill>
              <a:effectLst/>
              <a:uLnTx/>
              <a:uFillTx/>
              <a:latin typeface="Arial"/>
              <a:ea typeface="+mn-ea"/>
              <a:cs typeface="+mn-cs"/>
            </a:endParaRPr>
          </a:p>
        </p:txBody>
      </p:sp>
      <p:pic>
        <p:nvPicPr>
          <p:cNvPr id="7" name="Picture 6">
            <a:extLst>
              <a:ext uri="{FF2B5EF4-FFF2-40B4-BE49-F238E27FC236}">
                <a16:creationId xmlns:a16="http://schemas.microsoft.com/office/drawing/2014/main" id="{17D3F154-B374-A4D3-3EC5-A5AFFE090343}"/>
              </a:ext>
            </a:extLst>
          </p:cNvPr>
          <p:cNvPicPr>
            <a:picLocks noChangeAspect="1"/>
          </p:cNvPicPr>
          <p:nvPr/>
        </p:nvPicPr>
        <p:blipFill>
          <a:blip r:embed="rId3"/>
          <a:stretch>
            <a:fillRect/>
          </a:stretch>
        </p:blipFill>
        <p:spPr>
          <a:xfrm>
            <a:off x="8383501" y="1119844"/>
            <a:ext cx="3808499" cy="2609965"/>
          </a:xfrm>
          <a:prstGeom prst="rect">
            <a:avLst/>
          </a:prstGeom>
        </p:spPr>
      </p:pic>
      <p:pic>
        <p:nvPicPr>
          <p:cNvPr id="9" name="Picture 8">
            <a:extLst>
              <a:ext uri="{FF2B5EF4-FFF2-40B4-BE49-F238E27FC236}">
                <a16:creationId xmlns:a16="http://schemas.microsoft.com/office/drawing/2014/main" id="{A6C21B0E-F59D-16AE-8E61-393ECA1EB4AF}"/>
              </a:ext>
            </a:extLst>
          </p:cNvPr>
          <p:cNvPicPr>
            <a:picLocks noChangeAspect="1"/>
          </p:cNvPicPr>
          <p:nvPr/>
        </p:nvPicPr>
        <p:blipFill>
          <a:blip r:embed="rId4"/>
          <a:stretch>
            <a:fillRect/>
          </a:stretch>
        </p:blipFill>
        <p:spPr>
          <a:xfrm>
            <a:off x="8078185" y="2379743"/>
            <a:ext cx="3812441" cy="2609965"/>
          </a:xfrm>
          <a:prstGeom prst="rect">
            <a:avLst/>
          </a:prstGeom>
        </p:spPr>
      </p:pic>
    </p:spTree>
    <p:extLst>
      <p:ext uri="{BB962C8B-B14F-4D97-AF65-F5344CB8AC3E}">
        <p14:creationId xmlns:p14="http://schemas.microsoft.com/office/powerpoint/2010/main" val="25413594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082335-BCF7-7FB6-9542-F16392A8C077}"/>
              </a:ext>
            </a:extLst>
          </p:cNvPr>
          <p:cNvSpPr>
            <a:spLocks noGrp="1"/>
          </p:cNvSpPr>
          <p:nvPr>
            <p:ph type="title"/>
          </p:nvPr>
        </p:nvSpPr>
        <p:spPr>
          <a:xfrm>
            <a:off x="449324" y="399676"/>
            <a:ext cx="10515600" cy="1325563"/>
          </a:xfrm>
        </p:spPr>
        <p:txBody>
          <a:bodyPr/>
          <a:lstStyle/>
          <a:p>
            <a:r>
              <a:rPr lang="en-FR" dirty="0"/>
              <a:t>Yearly Technical Stop (YETS) and 2024 Restart</a:t>
            </a:r>
          </a:p>
        </p:txBody>
      </p:sp>
      <p:pic>
        <p:nvPicPr>
          <p:cNvPr id="5" name="Picture 4">
            <a:extLst>
              <a:ext uri="{FF2B5EF4-FFF2-40B4-BE49-F238E27FC236}">
                <a16:creationId xmlns:a16="http://schemas.microsoft.com/office/drawing/2014/main" id="{4445D954-3C42-7A87-95D1-08EB16888295}"/>
              </a:ext>
            </a:extLst>
          </p:cNvPr>
          <p:cNvPicPr>
            <a:picLocks noChangeAspect="1"/>
          </p:cNvPicPr>
          <p:nvPr/>
        </p:nvPicPr>
        <p:blipFill rotWithShape="1">
          <a:blip r:embed="rId2"/>
          <a:srcRect l="-229" t="10588"/>
          <a:stretch/>
        </p:blipFill>
        <p:spPr>
          <a:xfrm>
            <a:off x="0" y="1725239"/>
            <a:ext cx="11940222" cy="1012371"/>
          </a:xfrm>
          <a:prstGeom prst="rect">
            <a:avLst/>
          </a:prstGeom>
        </p:spPr>
      </p:pic>
      <p:pic>
        <p:nvPicPr>
          <p:cNvPr id="6" name="Picture 5">
            <a:extLst>
              <a:ext uri="{FF2B5EF4-FFF2-40B4-BE49-F238E27FC236}">
                <a16:creationId xmlns:a16="http://schemas.microsoft.com/office/drawing/2014/main" id="{3C456C67-224A-8E0E-FAFD-D039E43A0E0A}"/>
              </a:ext>
            </a:extLst>
          </p:cNvPr>
          <p:cNvPicPr>
            <a:picLocks noChangeAspect="1"/>
          </p:cNvPicPr>
          <p:nvPr/>
        </p:nvPicPr>
        <p:blipFill>
          <a:blip r:embed="rId3"/>
          <a:stretch>
            <a:fillRect/>
          </a:stretch>
        </p:blipFill>
        <p:spPr>
          <a:xfrm>
            <a:off x="2380524" y="2805472"/>
            <a:ext cx="8023459" cy="3652852"/>
          </a:xfrm>
          <a:prstGeom prst="rect">
            <a:avLst/>
          </a:prstGeom>
        </p:spPr>
      </p:pic>
      <p:cxnSp>
        <p:nvCxnSpPr>
          <p:cNvPr id="3" name="Straight Arrow Connector 2">
            <a:extLst>
              <a:ext uri="{FF2B5EF4-FFF2-40B4-BE49-F238E27FC236}">
                <a16:creationId xmlns:a16="http://schemas.microsoft.com/office/drawing/2014/main" id="{133AC773-E902-06B0-38D4-4553F51FAF0D}"/>
              </a:ext>
            </a:extLst>
          </p:cNvPr>
          <p:cNvCxnSpPr>
            <a:cxnSpLocks/>
          </p:cNvCxnSpPr>
          <p:nvPr/>
        </p:nvCxnSpPr>
        <p:spPr>
          <a:xfrm rot="16200000">
            <a:off x="2672950" y="3796218"/>
            <a:ext cx="0" cy="32467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 name="Straight Arrow Connector 3">
            <a:extLst>
              <a:ext uri="{FF2B5EF4-FFF2-40B4-BE49-F238E27FC236}">
                <a16:creationId xmlns:a16="http://schemas.microsoft.com/office/drawing/2014/main" id="{E3FB6A8F-ABC7-D27F-4B56-857DECE6DC38}"/>
              </a:ext>
            </a:extLst>
          </p:cNvPr>
          <p:cNvCxnSpPr>
            <a:cxnSpLocks/>
          </p:cNvCxnSpPr>
          <p:nvPr/>
        </p:nvCxnSpPr>
        <p:spPr>
          <a:xfrm rot="16200000">
            <a:off x="2672950" y="4883115"/>
            <a:ext cx="0" cy="32467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6374C115-EDEE-2FAC-7C11-FC6B9A42431D}"/>
              </a:ext>
            </a:extLst>
          </p:cNvPr>
          <p:cNvCxnSpPr>
            <a:cxnSpLocks/>
          </p:cNvCxnSpPr>
          <p:nvPr/>
        </p:nvCxnSpPr>
        <p:spPr>
          <a:xfrm rot="16200000">
            <a:off x="2672950" y="6000157"/>
            <a:ext cx="0" cy="32467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TextBox 7">
            <a:extLst>
              <a:ext uri="{FF2B5EF4-FFF2-40B4-BE49-F238E27FC236}">
                <a16:creationId xmlns:a16="http://schemas.microsoft.com/office/drawing/2014/main" id="{4E2E91A4-DA8E-CC9A-19C7-D1C1A61FA2E2}"/>
              </a:ext>
            </a:extLst>
          </p:cNvPr>
          <p:cNvSpPr txBox="1"/>
          <p:nvPr/>
        </p:nvSpPr>
        <p:spPr>
          <a:xfrm>
            <a:off x="2835289" y="6356909"/>
            <a:ext cx="6041572" cy="338554"/>
          </a:xfrm>
          <a:prstGeom prst="rect">
            <a:avLst/>
          </a:prstGeom>
          <a:noFill/>
        </p:spPr>
        <p:txBody>
          <a:bodyPr wrap="square" rtlCol="0">
            <a:spAutoFit/>
          </a:bodyPr>
          <a:lstStyle/>
          <a:p>
            <a:pPr marL="285750" indent="-285750">
              <a:buFont typeface="Arial" panose="020B0604020202020204" pitchFamily="34" charset="0"/>
              <a:buChar char="•"/>
            </a:pPr>
            <a:r>
              <a:rPr lang="en-FR" sz="1600" dirty="0">
                <a:latin typeface="Arial" panose="020B0604020202020204" pitchFamily="34" charset="0"/>
                <a:cs typeface="Arial" panose="020B0604020202020204" pitchFamily="34" charset="0"/>
              </a:rPr>
              <a:t>28th October 2024 – End of protons</a:t>
            </a:r>
          </a:p>
        </p:txBody>
      </p:sp>
    </p:spTree>
    <p:extLst>
      <p:ext uri="{BB962C8B-B14F-4D97-AF65-F5344CB8AC3E}">
        <p14:creationId xmlns:p14="http://schemas.microsoft.com/office/powerpoint/2010/main" val="380554654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D895C40C-2987-0470-B1C4-DB9A4949CBA3}"/>
              </a:ext>
            </a:extLst>
          </p:cNvPr>
          <p:cNvSpPr txBox="1"/>
          <p:nvPr/>
        </p:nvSpPr>
        <p:spPr>
          <a:xfrm>
            <a:off x="248033" y="4775306"/>
            <a:ext cx="11912192" cy="1754326"/>
          </a:xfrm>
          <a:prstGeom prst="rect">
            <a:avLst/>
          </a:prstGeom>
          <a:noFill/>
        </p:spPr>
        <p:txBody>
          <a:bodyPr wrap="square" rtlCol="0">
            <a:spAutoFit/>
          </a:bodyPr>
          <a:lstStyle/>
          <a:p>
            <a:pPr marL="285750" indent="-285750">
              <a:buFont typeface="Arial" panose="020B0604020202020204" pitchFamily="34" charset="0"/>
              <a:buChar char="•"/>
            </a:pPr>
            <a:r>
              <a:rPr lang="fr-CH" dirty="0"/>
              <a:t>59 </a:t>
            </a:r>
            <a:r>
              <a:rPr lang="fr-CH" dirty="0" err="1"/>
              <a:t>scheduled</a:t>
            </a:r>
            <a:r>
              <a:rPr lang="fr-CH" dirty="0"/>
              <a:t> </a:t>
            </a:r>
            <a:r>
              <a:rPr lang="fr-CH" dirty="0" err="1"/>
              <a:t>experiments</a:t>
            </a:r>
            <a:r>
              <a:rPr lang="fr-CH" dirty="0"/>
              <a:t> </a:t>
            </a:r>
          </a:p>
          <a:p>
            <a:pPr marL="742950" lvl="1" indent="-285750">
              <a:buFont typeface="Arial" panose="020B0604020202020204" pitchFamily="34" charset="0"/>
              <a:buChar char="•"/>
            </a:pPr>
            <a:r>
              <a:rPr lang="fr-CH" dirty="0"/>
              <a:t>10 HIE-ISOLDE </a:t>
            </a:r>
            <a:r>
              <a:rPr lang="fr-CH" dirty="0" err="1"/>
              <a:t>experiments</a:t>
            </a:r>
            <a:endParaRPr lang="fr-CH" dirty="0"/>
          </a:p>
          <a:p>
            <a:pPr marL="285750" indent="-285750">
              <a:buFont typeface="Arial" panose="020B0604020202020204" pitchFamily="34" charset="0"/>
              <a:buChar char="•"/>
            </a:pPr>
            <a:r>
              <a:rPr lang="fr-CH" dirty="0"/>
              <a:t>470 shifts for </a:t>
            </a:r>
            <a:r>
              <a:rPr lang="fr-CH" dirty="0" err="1"/>
              <a:t>physics</a:t>
            </a:r>
            <a:r>
              <a:rPr lang="fr-CH" dirty="0"/>
              <a:t> and </a:t>
            </a:r>
            <a:r>
              <a:rPr lang="fr-CH" dirty="0" err="1"/>
              <a:t>beam</a:t>
            </a:r>
            <a:r>
              <a:rPr lang="fr-CH" dirty="0"/>
              <a:t> </a:t>
            </a:r>
            <a:r>
              <a:rPr lang="fr-CH" dirty="0" err="1"/>
              <a:t>development</a:t>
            </a:r>
            <a:endParaRPr lang="fr-CH" dirty="0"/>
          </a:p>
          <a:p>
            <a:pPr marL="742950" lvl="1" indent="-285750">
              <a:buFont typeface="Arial" panose="020B0604020202020204" pitchFamily="34" charset="0"/>
              <a:buChar char="•"/>
            </a:pPr>
            <a:r>
              <a:rPr lang="fr-CH" dirty="0"/>
              <a:t>122 HIE-ISOLDE shifts</a:t>
            </a:r>
          </a:p>
          <a:p>
            <a:pPr marL="285750" indent="-285750">
              <a:buFont typeface="Arial" panose="020B0604020202020204" pitchFamily="34" charset="0"/>
              <a:buChar char="•"/>
            </a:pPr>
            <a:r>
              <a:rPr lang="fr-CH" dirty="0"/>
              <a:t>Most runs </a:t>
            </a:r>
            <a:r>
              <a:rPr lang="fr-CH" dirty="0" err="1"/>
              <a:t>were</a:t>
            </a:r>
            <a:r>
              <a:rPr lang="fr-CH" dirty="0"/>
              <a:t> at least </a:t>
            </a:r>
            <a:r>
              <a:rPr lang="fr-CH" dirty="0" err="1"/>
              <a:t>partly</a:t>
            </a:r>
            <a:r>
              <a:rPr lang="fr-CH" dirty="0"/>
              <a:t> </a:t>
            </a:r>
            <a:r>
              <a:rPr lang="fr-CH" dirty="0" err="1"/>
              <a:t>successful</a:t>
            </a:r>
            <a:r>
              <a:rPr lang="fr-CH" dirty="0"/>
              <a:t> (few issues </a:t>
            </a:r>
            <a:r>
              <a:rPr lang="fr-CH" dirty="0" err="1"/>
              <a:t>from</a:t>
            </a:r>
            <a:r>
              <a:rPr lang="fr-CH" dirty="0"/>
              <a:t> machine and </a:t>
            </a:r>
            <a:r>
              <a:rPr lang="fr-CH" dirty="0" err="1"/>
              <a:t>target</a:t>
            </a:r>
            <a:r>
              <a:rPr lang="fr-CH" dirty="0"/>
              <a:t> </a:t>
            </a:r>
            <a:r>
              <a:rPr lang="fr-CH" dirty="0" err="1"/>
              <a:t>side</a:t>
            </a:r>
            <a:r>
              <a:rPr lang="fr-CH" dirty="0"/>
              <a:t> but </a:t>
            </a:r>
            <a:r>
              <a:rPr lang="fr-CH" dirty="0" err="1"/>
              <a:t>also</a:t>
            </a:r>
            <a:r>
              <a:rPr lang="fr-CH" dirty="0"/>
              <a:t> </a:t>
            </a:r>
            <a:r>
              <a:rPr lang="fr-CH" dirty="0" err="1"/>
              <a:t>from</a:t>
            </a:r>
            <a:r>
              <a:rPr lang="fr-CH" dirty="0"/>
              <a:t> </a:t>
            </a:r>
            <a:r>
              <a:rPr lang="fr-CH" dirty="0" err="1"/>
              <a:t>experimental</a:t>
            </a:r>
            <a:r>
              <a:rPr lang="fr-CH" dirty="0"/>
              <a:t> </a:t>
            </a:r>
            <a:r>
              <a:rPr lang="fr-CH" dirty="0" err="1"/>
              <a:t>side</a:t>
            </a:r>
            <a:r>
              <a:rPr lang="fr-CH" dirty="0"/>
              <a:t>)</a:t>
            </a:r>
          </a:p>
          <a:p>
            <a:pPr marL="285750" indent="-285750">
              <a:buFont typeface="Arial" panose="020B0604020202020204" pitchFamily="34" charset="0"/>
              <a:buChar char="•"/>
            </a:pPr>
            <a:r>
              <a:rPr lang="fr-CH" dirty="0"/>
              <a:t>Busy Winter </a:t>
            </a:r>
            <a:r>
              <a:rPr lang="fr-CH" dirty="0" err="1"/>
              <a:t>Physics</a:t>
            </a:r>
            <a:r>
              <a:rPr lang="fr-CH" dirty="0"/>
              <a:t> programme, 3 </a:t>
            </a:r>
            <a:r>
              <a:rPr lang="fr-CH" dirty="0" err="1"/>
              <a:t>targets</a:t>
            </a:r>
            <a:r>
              <a:rPr lang="fr-CH" dirty="0"/>
              <a:t> </a:t>
            </a:r>
            <a:r>
              <a:rPr lang="fr-CH" dirty="0" err="1"/>
              <a:t>were</a:t>
            </a:r>
            <a:r>
              <a:rPr lang="fr-CH" dirty="0"/>
              <a:t> </a:t>
            </a:r>
            <a:r>
              <a:rPr lang="fr-CH" dirty="0" err="1"/>
              <a:t>irradiated</a:t>
            </a:r>
            <a:r>
              <a:rPr lang="fr-CH" dirty="0"/>
              <a:t> cold </a:t>
            </a:r>
            <a:r>
              <a:rPr lang="fr-CH" dirty="0" err="1"/>
              <a:t>October</a:t>
            </a:r>
            <a:r>
              <a:rPr lang="fr-CH" dirty="0"/>
              <a:t> + </a:t>
            </a:r>
            <a:r>
              <a:rPr lang="fr-CH" dirty="0" err="1"/>
              <a:t>external</a:t>
            </a:r>
            <a:r>
              <a:rPr lang="fr-CH" dirty="0"/>
              <a:t> Ag </a:t>
            </a:r>
            <a:r>
              <a:rPr lang="fr-CH" dirty="0" err="1"/>
              <a:t>sample</a:t>
            </a:r>
            <a:r>
              <a:rPr lang="fr-CH" dirty="0"/>
              <a:t> </a:t>
            </a:r>
            <a:r>
              <a:rPr lang="fr-CH" dirty="0" err="1"/>
              <a:t>from</a:t>
            </a:r>
            <a:r>
              <a:rPr lang="fr-CH" dirty="0"/>
              <a:t> PSI</a:t>
            </a:r>
            <a:endParaRPr lang="fr-CH" sz="1800" dirty="0"/>
          </a:p>
        </p:txBody>
      </p:sp>
      <p:sp>
        <p:nvSpPr>
          <p:cNvPr id="3" name="Title 1">
            <a:extLst>
              <a:ext uri="{FF2B5EF4-FFF2-40B4-BE49-F238E27FC236}">
                <a16:creationId xmlns:a16="http://schemas.microsoft.com/office/drawing/2014/main" id="{1EA9AB33-081D-422A-2E81-33C3B7F3FF2E}"/>
              </a:ext>
            </a:extLst>
          </p:cNvPr>
          <p:cNvSpPr>
            <a:spLocks noGrp="1"/>
          </p:cNvSpPr>
          <p:nvPr>
            <p:ph type="title"/>
          </p:nvPr>
        </p:nvSpPr>
        <p:spPr>
          <a:xfrm>
            <a:off x="398573" y="3660"/>
            <a:ext cx="10515600" cy="1325563"/>
          </a:xfrm>
        </p:spPr>
        <p:txBody>
          <a:bodyPr/>
          <a:lstStyle/>
          <a:p>
            <a:r>
              <a:rPr lang="en-FR" dirty="0"/>
              <a:t>ISOLDE schedule 2023</a:t>
            </a:r>
          </a:p>
        </p:txBody>
      </p:sp>
      <p:pic>
        <p:nvPicPr>
          <p:cNvPr id="6" name="Picture 5">
            <a:extLst>
              <a:ext uri="{FF2B5EF4-FFF2-40B4-BE49-F238E27FC236}">
                <a16:creationId xmlns:a16="http://schemas.microsoft.com/office/drawing/2014/main" id="{ACB56AD1-D30B-41BF-AEC5-B8C7D62BC92F}"/>
              </a:ext>
            </a:extLst>
          </p:cNvPr>
          <p:cNvPicPr>
            <a:picLocks noChangeAspect="1"/>
          </p:cNvPicPr>
          <p:nvPr/>
        </p:nvPicPr>
        <p:blipFill rotWithShape="1">
          <a:blip r:embed="rId2"/>
          <a:srcRect b="60300"/>
          <a:stretch/>
        </p:blipFill>
        <p:spPr>
          <a:xfrm>
            <a:off x="31775" y="1773166"/>
            <a:ext cx="12128450" cy="1380847"/>
          </a:xfrm>
          <a:prstGeom prst="rect">
            <a:avLst/>
          </a:prstGeom>
        </p:spPr>
      </p:pic>
      <p:pic>
        <p:nvPicPr>
          <p:cNvPr id="7" name="Picture 6">
            <a:extLst>
              <a:ext uri="{FF2B5EF4-FFF2-40B4-BE49-F238E27FC236}">
                <a16:creationId xmlns:a16="http://schemas.microsoft.com/office/drawing/2014/main" id="{EDF87A2D-65CF-407E-1D4C-AC816FFC3A2E}"/>
              </a:ext>
            </a:extLst>
          </p:cNvPr>
          <p:cNvPicPr>
            <a:picLocks noChangeAspect="1"/>
          </p:cNvPicPr>
          <p:nvPr/>
        </p:nvPicPr>
        <p:blipFill rotWithShape="1">
          <a:blip r:embed="rId2"/>
          <a:srcRect t="60300"/>
          <a:stretch/>
        </p:blipFill>
        <p:spPr>
          <a:xfrm>
            <a:off x="31775" y="3182519"/>
            <a:ext cx="12128450" cy="1380847"/>
          </a:xfrm>
          <a:prstGeom prst="rect">
            <a:avLst/>
          </a:prstGeom>
        </p:spPr>
      </p:pic>
      <p:sp>
        <p:nvSpPr>
          <p:cNvPr id="8" name="TextBox 7">
            <a:extLst>
              <a:ext uri="{FF2B5EF4-FFF2-40B4-BE49-F238E27FC236}">
                <a16:creationId xmlns:a16="http://schemas.microsoft.com/office/drawing/2014/main" id="{078EF0D4-84E8-9A02-AD24-E0C19C19AD66}"/>
              </a:ext>
            </a:extLst>
          </p:cNvPr>
          <p:cNvSpPr txBox="1"/>
          <p:nvPr/>
        </p:nvSpPr>
        <p:spPr>
          <a:xfrm>
            <a:off x="6096000" y="360897"/>
            <a:ext cx="5828652" cy="646331"/>
          </a:xfrm>
          <a:prstGeom prst="rect">
            <a:avLst/>
          </a:prstGeom>
          <a:solidFill>
            <a:srgbClr val="FFFF00"/>
          </a:solidFill>
        </p:spPr>
        <p:txBody>
          <a:bodyPr wrap="square" rtlCol="0">
            <a:spAutoFit/>
          </a:bodyPr>
          <a:lstStyle/>
          <a:p>
            <a:pPr algn="ctr"/>
            <a:r>
              <a:rPr lang="en-US" dirty="0"/>
              <a:t>Protons for physics to ISOLDE from </a:t>
            </a:r>
            <a:r>
              <a:rPr lang="en-US" b="1" dirty="0"/>
              <a:t>10 April – 30 October</a:t>
            </a:r>
          </a:p>
          <a:p>
            <a:pPr algn="ctr"/>
            <a:r>
              <a:rPr lang="en-US" dirty="0">
                <a:sym typeface="Wingdings" pitchFamily="2" charset="2"/>
              </a:rPr>
              <a:t> </a:t>
            </a:r>
            <a:r>
              <a:rPr lang="en-US" dirty="0"/>
              <a:t>20% less than 2022 due to energy considerations</a:t>
            </a:r>
          </a:p>
        </p:txBody>
      </p:sp>
      <p:cxnSp>
        <p:nvCxnSpPr>
          <p:cNvPr id="10" name="Straight Arrow Connector 9">
            <a:extLst>
              <a:ext uri="{FF2B5EF4-FFF2-40B4-BE49-F238E27FC236}">
                <a16:creationId xmlns:a16="http://schemas.microsoft.com/office/drawing/2014/main" id="{D5B43320-6E37-126E-7D2A-74DB4CA3E70F}"/>
              </a:ext>
            </a:extLst>
          </p:cNvPr>
          <p:cNvCxnSpPr>
            <a:cxnSpLocks/>
          </p:cNvCxnSpPr>
          <p:nvPr/>
        </p:nvCxnSpPr>
        <p:spPr>
          <a:xfrm>
            <a:off x="5563608" y="1543942"/>
            <a:ext cx="0" cy="32467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7F99017D-06F9-B583-8EEB-CEE018685A67}"/>
              </a:ext>
            </a:extLst>
          </p:cNvPr>
          <p:cNvSpPr txBox="1"/>
          <p:nvPr/>
        </p:nvSpPr>
        <p:spPr>
          <a:xfrm>
            <a:off x="4445960" y="1205531"/>
            <a:ext cx="2235296" cy="369332"/>
          </a:xfrm>
          <a:prstGeom prst="rect">
            <a:avLst/>
          </a:prstGeom>
          <a:noFill/>
        </p:spPr>
        <p:txBody>
          <a:bodyPr wrap="square">
            <a:spAutoFit/>
          </a:bodyPr>
          <a:lstStyle/>
          <a:p>
            <a:pPr algn="ctr"/>
            <a:r>
              <a:rPr lang="en-US" dirty="0"/>
              <a:t>HIE-ISOLDE: 21 July</a:t>
            </a:r>
          </a:p>
        </p:txBody>
      </p:sp>
      <p:cxnSp>
        <p:nvCxnSpPr>
          <p:cNvPr id="13" name="Straight Arrow Connector 12">
            <a:extLst>
              <a:ext uri="{FF2B5EF4-FFF2-40B4-BE49-F238E27FC236}">
                <a16:creationId xmlns:a16="http://schemas.microsoft.com/office/drawing/2014/main" id="{DF4A021E-EE67-3265-3C62-6A6A6225EB6C}"/>
              </a:ext>
            </a:extLst>
          </p:cNvPr>
          <p:cNvCxnSpPr>
            <a:cxnSpLocks/>
          </p:cNvCxnSpPr>
          <p:nvPr/>
        </p:nvCxnSpPr>
        <p:spPr>
          <a:xfrm>
            <a:off x="11074352" y="1530975"/>
            <a:ext cx="0" cy="324678"/>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7A9C02F-F624-D641-EDD8-493CAA6E657D}"/>
              </a:ext>
            </a:extLst>
          </p:cNvPr>
          <p:cNvSpPr txBox="1"/>
          <p:nvPr/>
        </p:nvSpPr>
        <p:spPr>
          <a:xfrm>
            <a:off x="9521688" y="1192564"/>
            <a:ext cx="2670312" cy="369332"/>
          </a:xfrm>
          <a:prstGeom prst="rect">
            <a:avLst/>
          </a:prstGeom>
          <a:noFill/>
        </p:spPr>
        <p:txBody>
          <a:bodyPr wrap="square">
            <a:spAutoFit/>
          </a:bodyPr>
          <a:lstStyle/>
          <a:p>
            <a:pPr algn="ctr"/>
            <a:r>
              <a:rPr lang="en-US" dirty="0"/>
              <a:t>Winter Physics: 30 Oct.</a:t>
            </a:r>
          </a:p>
        </p:txBody>
      </p:sp>
    </p:spTree>
    <p:extLst>
      <p:ext uri="{BB962C8B-B14F-4D97-AF65-F5344CB8AC3E}">
        <p14:creationId xmlns:p14="http://schemas.microsoft.com/office/powerpoint/2010/main" val="3604942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49324" y="399676"/>
            <a:ext cx="10515600" cy="1325563"/>
          </a:xfrm>
        </p:spPr>
        <p:txBody>
          <a:bodyPr/>
          <a:lstStyle/>
          <a:p>
            <a:r>
              <a:rPr lang="en-FR" dirty="0"/>
              <a:t>Feedback from runs</a:t>
            </a:r>
          </a:p>
        </p:txBody>
      </p:sp>
      <p:sp>
        <p:nvSpPr>
          <p:cNvPr id="9" name="TextBox 8">
            <a:extLst>
              <a:ext uri="{FF2B5EF4-FFF2-40B4-BE49-F238E27FC236}">
                <a16:creationId xmlns:a16="http://schemas.microsoft.com/office/drawing/2014/main" id="{85E35B4E-48A8-7375-847E-C18798EF678A}"/>
              </a:ext>
            </a:extLst>
          </p:cNvPr>
          <p:cNvSpPr txBox="1"/>
          <p:nvPr/>
        </p:nvSpPr>
        <p:spPr>
          <a:xfrm>
            <a:off x="549664" y="1725239"/>
            <a:ext cx="6179127" cy="2308324"/>
          </a:xfrm>
          <a:prstGeom prst="rect">
            <a:avLst/>
          </a:prstGeom>
          <a:noFill/>
        </p:spPr>
        <p:txBody>
          <a:bodyPr wrap="square" rtlCol="0">
            <a:spAutoFit/>
          </a:bodyPr>
          <a:lstStyle/>
          <a:p>
            <a:r>
              <a:rPr lang="en-GB" sz="1800" b="1" dirty="0">
                <a:effectLst/>
              </a:rPr>
              <a:t>MIRACLS</a:t>
            </a:r>
            <a:endParaRPr lang="en-GB" b="1" dirty="0"/>
          </a:p>
          <a:p>
            <a:endParaRPr lang="en-US" dirty="0"/>
          </a:p>
          <a:p>
            <a:pPr marL="285750" indent="-285750" algn="l">
              <a:buFont typeface="Arial" panose="020B0604020202020204" pitchFamily="34" charset="0"/>
              <a:buChar char="•"/>
            </a:pPr>
            <a:r>
              <a:rPr lang="en-GB" b="0" i="0" dirty="0">
                <a:solidFill>
                  <a:srgbClr val="242424"/>
                </a:solidFill>
                <a:effectLst/>
                <a:latin typeface="Segoe UI" panose="020B0502040204020203" pitchFamily="34" charset="0"/>
              </a:rPr>
              <a:t>New MIRACLS setup fully operational for the first time</a:t>
            </a:r>
          </a:p>
          <a:p>
            <a:pPr marL="285750" indent="-285750" algn="l">
              <a:buFont typeface="Arial" panose="020B0604020202020204" pitchFamily="34" charset="0"/>
              <a:buChar char="•"/>
            </a:pPr>
            <a:endParaRPr lang="en-GB" b="0" i="0" dirty="0">
              <a:solidFill>
                <a:srgbClr val="242424"/>
              </a:solidFill>
              <a:effectLst/>
              <a:latin typeface="Segoe UI" panose="020B0502040204020203" pitchFamily="34" charset="0"/>
            </a:endParaRPr>
          </a:p>
          <a:p>
            <a:pPr marL="285750" indent="-285750" algn="l">
              <a:buFont typeface="Arial" panose="020B0604020202020204" pitchFamily="34" charset="0"/>
              <a:buChar char="•"/>
            </a:pPr>
            <a:r>
              <a:rPr lang="en-GB" b="0" i="0" dirty="0">
                <a:solidFill>
                  <a:srgbClr val="242424"/>
                </a:solidFill>
                <a:effectLst/>
                <a:latin typeface="Segoe UI" panose="020B0502040204020203" pitchFamily="34" charset="0"/>
              </a:rPr>
              <a:t>Trap ions in MR-</a:t>
            </a:r>
            <a:r>
              <a:rPr lang="en-GB" b="0" i="0" dirty="0" err="1">
                <a:solidFill>
                  <a:srgbClr val="242424"/>
                </a:solidFill>
                <a:effectLst/>
                <a:latin typeface="Segoe UI" panose="020B0502040204020203" pitchFamily="34" charset="0"/>
              </a:rPr>
              <a:t>ToF</a:t>
            </a:r>
            <a:r>
              <a:rPr lang="en-GB" b="0" i="0" dirty="0">
                <a:solidFill>
                  <a:srgbClr val="242424"/>
                </a:solidFill>
                <a:effectLst/>
                <a:latin typeface="Segoe UI" panose="020B0502040204020203" pitchFamily="34" charset="0"/>
              </a:rPr>
              <a:t> for 16 revolutions</a:t>
            </a:r>
          </a:p>
          <a:p>
            <a:pPr marL="285750" indent="-285750" algn="l">
              <a:buFont typeface="Arial" panose="020B0604020202020204" pitchFamily="34" charset="0"/>
              <a:buChar char="•"/>
            </a:pPr>
            <a:endParaRPr lang="en-GB" b="0" i="0" dirty="0">
              <a:solidFill>
                <a:srgbClr val="242424"/>
              </a:solidFill>
              <a:effectLst/>
              <a:latin typeface="Segoe UI" panose="020B0502040204020203" pitchFamily="34" charset="0"/>
            </a:endParaRPr>
          </a:p>
          <a:p>
            <a:pPr marL="285750" indent="-285750" algn="l">
              <a:buFont typeface="Arial" panose="020B0604020202020204" pitchFamily="34" charset="0"/>
              <a:buChar char="•"/>
            </a:pPr>
            <a:r>
              <a:rPr lang="en-GB" b="0" i="0" dirty="0">
                <a:solidFill>
                  <a:srgbClr val="242424"/>
                </a:solidFill>
                <a:effectLst/>
                <a:latin typeface="Segoe UI" panose="020B0502040204020203" pitchFamily="34" charset="0"/>
              </a:rPr>
              <a:t>First CLS spectra of 26Mg from ISOLDE</a:t>
            </a:r>
          </a:p>
          <a:p>
            <a:endParaRPr lang="en-US" dirty="0"/>
          </a:p>
        </p:txBody>
      </p:sp>
      <p:pic>
        <p:nvPicPr>
          <p:cNvPr id="2050" name="Picture 2">
            <a:extLst>
              <a:ext uri="{FF2B5EF4-FFF2-40B4-BE49-F238E27FC236}">
                <a16:creationId xmlns:a16="http://schemas.microsoft.com/office/drawing/2014/main" id="{3A94C2C2-556E-581B-AA6D-7A13A5CF1F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8749" y="3747053"/>
            <a:ext cx="3529698" cy="290222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preview">
            <a:extLst>
              <a:ext uri="{FF2B5EF4-FFF2-40B4-BE49-F238E27FC236}">
                <a16:creationId xmlns:a16="http://schemas.microsoft.com/office/drawing/2014/main" id="{E35A803C-F295-1C5C-5904-206660A37C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28791" y="681583"/>
            <a:ext cx="5194853" cy="292210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Image preview">
            <a:extLst>
              <a:ext uri="{FF2B5EF4-FFF2-40B4-BE49-F238E27FC236}">
                <a16:creationId xmlns:a16="http://schemas.microsoft.com/office/drawing/2014/main" id="{732D92F7-C286-7116-013F-4FB27425FBB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67739" y="3824840"/>
            <a:ext cx="6655905" cy="265802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9B476E2-1762-346D-C6F7-00A316054C7A}"/>
              </a:ext>
            </a:extLst>
          </p:cNvPr>
          <p:cNvSpPr txBox="1"/>
          <p:nvPr/>
        </p:nvSpPr>
        <p:spPr>
          <a:xfrm>
            <a:off x="7384210" y="41831"/>
            <a:ext cx="4807789" cy="369332"/>
          </a:xfrm>
          <a:prstGeom prst="rect">
            <a:avLst/>
          </a:prstGeom>
          <a:noFill/>
        </p:spPr>
        <p:txBody>
          <a:bodyPr wrap="square" rtlCol="0">
            <a:spAutoFit/>
          </a:bodyPr>
          <a:lstStyle/>
          <a:p>
            <a:pPr algn="r"/>
            <a:r>
              <a:rPr lang="en-FR" dirty="0"/>
              <a:t>Material provided by </a:t>
            </a:r>
            <a:r>
              <a:rPr lang="en-GB" b="0" i="0" dirty="0">
                <a:effectLst/>
              </a:rPr>
              <a:t>Simon Lechner</a:t>
            </a:r>
            <a:endParaRPr lang="en-FR" dirty="0"/>
          </a:p>
        </p:txBody>
      </p:sp>
    </p:spTree>
    <p:extLst>
      <p:ext uri="{BB962C8B-B14F-4D97-AF65-F5344CB8AC3E}">
        <p14:creationId xmlns:p14="http://schemas.microsoft.com/office/powerpoint/2010/main" val="32014491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49324" y="399676"/>
            <a:ext cx="10515600" cy="1325563"/>
          </a:xfrm>
        </p:spPr>
        <p:txBody>
          <a:bodyPr/>
          <a:lstStyle/>
          <a:p>
            <a:r>
              <a:rPr lang="en-FR" dirty="0"/>
              <a:t>Feedback from runs</a:t>
            </a:r>
          </a:p>
        </p:txBody>
      </p:sp>
      <p:sp>
        <p:nvSpPr>
          <p:cNvPr id="9" name="TextBox 8">
            <a:extLst>
              <a:ext uri="{FF2B5EF4-FFF2-40B4-BE49-F238E27FC236}">
                <a16:creationId xmlns:a16="http://schemas.microsoft.com/office/drawing/2014/main" id="{85E35B4E-48A8-7375-847E-C18798EF678A}"/>
              </a:ext>
            </a:extLst>
          </p:cNvPr>
          <p:cNvSpPr txBox="1"/>
          <p:nvPr/>
        </p:nvSpPr>
        <p:spPr>
          <a:xfrm>
            <a:off x="549664" y="1725239"/>
            <a:ext cx="11359307" cy="4801314"/>
          </a:xfrm>
          <a:prstGeom prst="rect">
            <a:avLst/>
          </a:prstGeom>
          <a:noFill/>
        </p:spPr>
        <p:txBody>
          <a:bodyPr wrap="square" rtlCol="0">
            <a:spAutoFit/>
          </a:bodyPr>
          <a:lstStyle/>
          <a:p>
            <a:r>
              <a:rPr lang="en-GB" sz="1800" b="1" dirty="0">
                <a:effectLst/>
              </a:rPr>
              <a:t>CRIS</a:t>
            </a:r>
            <a:endParaRPr lang="en-GB" b="1" dirty="0"/>
          </a:p>
          <a:p>
            <a:endParaRPr lang="en-US" dirty="0"/>
          </a:p>
          <a:p>
            <a:r>
              <a:rPr lang="en-US" dirty="0"/>
              <a:t>Setup </a:t>
            </a:r>
          </a:p>
          <a:p>
            <a:pPr marL="285750" indent="-285750" algn="l">
              <a:buFont typeface="Arial" panose="020B0604020202020204" pitchFamily="34" charset="0"/>
              <a:buChar char="•"/>
            </a:pPr>
            <a:r>
              <a:rPr lang="en-GB" sz="1800" b="0" i="0" dirty="0">
                <a:solidFill>
                  <a:srgbClr val="000000"/>
                </a:solidFill>
                <a:effectLst/>
                <a:latin typeface="Aptos" panose="020B0004020202020204" pitchFamily="34" charset="0"/>
              </a:rPr>
              <a:t>Upgrade of the end of the beam line: beam transport efficiency toward the ion and particle detectors improved by a factor 4. </a:t>
            </a:r>
          </a:p>
          <a:p>
            <a:pPr marL="285750" indent="-285750" algn="l">
              <a:buFont typeface="Arial" panose="020B0604020202020204" pitchFamily="34" charset="0"/>
              <a:buChar char="•"/>
            </a:pPr>
            <a:r>
              <a:rPr lang="en-GB" sz="1800" b="0" i="0" dirty="0">
                <a:solidFill>
                  <a:srgbClr val="000000"/>
                </a:solidFill>
                <a:effectLst/>
                <a:latin typeface="Aptos" panose="020B0004020202020204" pitchFamily="34" charset="0"/>
              </a:rPr>
              <a:t>Installation and commissioning of the CRIS decay spectroscopy station: tape system synchronised with lasers and ion release. Allows to perform decay assisted laser spectroscopy and decay spectroscopy with isometrically purified beams. System commissioned successfully with 75Zn during the Zn beam time. </a:t>
            </a:r>
          </a:p>
          <a:p>
            <a:pPr algn="l">
              <a:buFont typeface="Arial" panose="020B0604020202020204" pitchFamily="34" charset="0"/>
              <a:buChar char="•"/>
            </a:pPr>
            <a:endParaRPr lang="en-GB" dirty="0">
              <a:solidFill>
                <a:srgbClr val="000000"/>
              </a:solidFill>
              <a:latin typeface="Aptos" panose="020B0004020202020204" pitchFamily="34" charset="0"/>
            </a:endParaRPr>
          </a:p>
          <a:p>
            <a:pPr algn="l"/>
            <a:r>
              <a:rPr lang="en-GB" sz="1800" b="0" i="0" dirty="0">
                <a:solidFill>
                  <a:srgbClr val="000000"/>
                </a:solidFill>
                <a:effectLst/>
                <a:latin typeface="Aptos" panose="020B0004020202020204" pitchFamily="34" charset="0"/>
              </a:rPr>
              <a:t>Physics</a:t>
            </a:r>
          </a:p>
          <a:p>
            <a:pPr marL="285750" indent="-285750" algn="l">
              <a:buFont typeface="Arial" panose="020B0604020202020204" pitchFamily="34" charset="0"/>
              <a:buChar char="•"/>
            </a:pPr>
            <a:r>
              <a:rPr lang="en-GB" sz="1800" b="0" i="0" dirty="0">
                <a:solidFill>
                  <a:srgbClr val="000000"/>
                </a:solidFill>
                <a:effectLst/>
                <a:latin typeface="Aptos" panose="020B0004020202020204" pitchFamily="34" charset="0"/>
              </a:rPr>
              <a:t>High res. 29-34Al, charge radii across N=20 in the island of inversion</a:t>
            </a:r>
          </a:p>
          <a:p>
            <a:pPr marL="285750" indent="-285750" algn="l">
              <a:buFont typeface="Arial" panose="020B0604020202020204" pitchFamily="34" charset="0"/>
              <a:buChar char="•"/>
            </a:pPr>
            <a:r>
              <a:rPr lang="en-GB" sz="1800" b="0" i="0" dirty="0">
                <a:solidFill>
                  <a:srgbClr val="000000"/>
                </a:solidFill>
                <a:effectLst/>
                <a:latin typeface="Aptos" panose="020B0004020202020204" pitchFamily="34" charset="0"/>
              </a:rPr>
              <a:t>High res.  80,81,82Zn, Charge radii across N=50 and moments of N=51 in the vicinity of 78Ni</a:t>
            </a:r>
          </a:p>
          <a:p>
            <a:pPr marL="285750" indent="-285750" algn="l">
              <a:buFont typeface="Arial" panose="020B0604020202020204" pitchFamily="34" charset="0"/>
              <a:buChar char="•"/>
            </a:pPr>
            <a:r>
              <a:rPr lang="en-GB" sz="1800" b="0" i="0" dirty="0">
                <a:solidFill>
                  <a:srgbClr val="000000"/>
                </a:solidFill>
                <a:effectLst/>
                <a:latin typeface="Aptos" panose="020B0004020202020204" pitchFamily="34" charset="0"/>
              </a:rPr>
              <a:t>High res. 50-62Cr. Charge radii and moments from N=28 to N=40 entering the N=40 island of inversion</a:t>
            </a:r>
          </a:p>
          <a:p>
            <a:pPr marL="285750" indent="-285750" algn="l">
              <a:buFont typeface="Arial" panose="020B0604020202020204" pitchFamily="34" charset="0"/>
              <a:buChar char="•"/>
            </a:pPr>
            <a:r>
              <a:rPr lang="en-GB" sz="1800" b="0" i="0" dirty="0">
                <a:solidFill>
                  <a:srgbClr val="000000"/>
                </a:solidFill>
                <a:effectLst/>
                <a:latin typeface="Aptos" panose="020B0004020202020204" pitchFamily="34" charset="0"/>
              </a:rPr>
              <a:t>Low </a:t>
            </a:r>
            <a:r>
              <a:rPr lang="en-GB" sz="1800" b="0" i="0" dirty="0" err="1">
                <a:solidFill>
                  <a:srgbClr val="000000"/>
                </a:solidFill>
                <a:effectLst/>
                <a:latin typeface="Aptos" panose="020B0004020202020204" pitchFamily="34" charset="0"/>
              </a:rPr>
              <a:t>ress</a:t>
            </a:r>
            <a:r>
              <a:rPr lang="en-GB" sz="1800" b="0" i="0" dirty="0">
                <a:solidFill>
                  <a:srgbClr val="000000"/>
                </a:solidFill>
                <a:effectLst/>
                <a:latin typeface="Aptos" panose="020B0004020202020204" pitchFamily="34" charset="0"/>
              </a:rPr>
              <a:t> of 221Fr. New states discovered. Successful preparation of the 2024 run. </a:t>
            </a:r>
          </a:p>
          <a:p>
            <a:pPr marL="285750" indent="-285750" algn="l">
              <a:buFont typeface="Arial" panose="020B0604020202020204" pitchFamily="34" charset="0"/>
              <a:buChar char="•"/>
            </a:pPr>
            <a:r>
              <a:rPr lang="en-GB" sz="1800" b="0" i="0" dirty="0">
                <a:solidFill>
                  <a:srgbClr val="000000"/>
                </a:solidFill>
                <a:effectLst/>
                <a:latin typeface="Aptos" panose="020B0004020202020204" pitchFamily="34" charset="0"/>
              </a:rPr>
              <a:t>Low and high res. of 226,225RaF. New state discovered. Pin down the rotational constants of 225RaF (maybe more in the next few days!) </a:t>
            </a:r>
          </a:p>
          <a:p>
            <a:endParaRPr lang="en-US" dirty="0"/>
          </a:p>
        </p:txBody>
      </p:sp>
      <p:sp>
        <p:nvSpPr>
          <p:cNvPr id="3" name="TextBox 2">
            <a:extLst>
              <a:ext uri="{FF2B5EF4-FFF2-40B4-BE49-F238E27FC236}">
                <a16:creationId xmlns:a16="http://schemas.microsoft.com/office/drawing/2014/main" id="{59B476E2-1762-346D-C6F7-00A316054C7A}"/>
              </a:ext>
            </a:extLst>
          </p:cNvPr>
          <p:cNvSpPr txBox="1"/>
          <p:nvPr/>
        </p:nvSpPr>
        <p:spPr>
          <a:xfrm>
            <a:off x="7384210" y="41831"/>
            <a:ext cx="4807789" cy="369332"/>
          </a:xfrm>
          <a:prstGeom prst="rect">
            <a:avLst/>
          </a:prstGeom>
          <a:noFill/>
        </p:spPr>
        <p:txBody>
          <a:bodyPr wrap="square" rtlCol="0">
            <a:spAutoFit/>
          </a:bodyPr>
          <a:lstStyle/>
          <a:p>
            <a:pPr algn="r"/>
            <a:r>
              <a:rPr lang="en-FR" dirty="0"/>
              <a:t>Material provided by </a:t>
            </a:r>
            <a:r>
              <a:rPr lang="en-GB" b="0" i="0" dirty="0">
                <a:effectLst/>
              </a:rPr>
              <a:t>Louis Lalanne</a:t>
            </a:r>
            <a:endParaRPr lang="en-FR" dirty="0"/>
          </a:p>
        </p:txBody>
      </p:sp>
    </p:spTree>
    <p:extLst>
      <p:ext uri="{BB962C8B-B14F-4D97-AF65-F5344CB8AC3E}">
        <p14:creationId xmlns:p14="http://schemas.microsoft.com/office/powerpoint/2010/main" val="93731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90C6695-56B0-A88A-BA42-2D3CD430939F}"/>
              </a:ext>
            </a:extLst>
          </p:cNvPr>
          <p:cNvPicPr>
            <a:picLocks noChangeAspect="1"/>
          </p:cNvPicPr>
          <p:nvPr/>
        </p:nvPicPr>
        <p:blipFill>
          <a:blip r:embed="rId2"/>
          <a:stretch>
            <a:fillRect/>
          </a:stretch>
        </p:blipFill>
        <p:spPr>
          <a:xfrm>
            <a:off x="3748111" y="130629"/>
            <a:ext cx="8345918" cy="6510057"/>
          </a:xfrm>
          <a:prstGeom prst="rect">
            <a:avLst/>
          </a:prstGeom>
        </p:spPr>
      </p:pic>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49324" y="399676"/>
            <a:ext cx="10515600" cy="1325563"/>
          </a:xfrm>
        </p:spPr>
        <p:txBody>
          <a:bodyPr/>
          <a:lstStyle/>
          <a:p>
            <a:r>
              <a:rPr lang="en-FR" dirty="0"/>
              <a:t>Feedback from runs</a:t>
            </a:r>
          </a:p>
        </p:txBody>
      </p:sp>
      <p:sp>
        <p:nvSpPr>
          <p:cNvPr id="3" name="TextBox 2">
            <a:extLst>
              <a:ext uri="{FF2B5EF4-FFF2-40B4-BE49-F238E27FC236}">
                <a16:creationId xmlns:a16="http://schemas.microsoft.com/office/drawing/2014/main" id="{59B476E2-1762-346D-C6F7-00A316054C7A}"/>
              </a:ext>
            </a:extLst>
          </p:cNvPr>
          <p:cNvSpPr txBox="1"/>
          <p:nvPr/>
        </p:nvSpPr>
        <p:spPr>
          <a:xfrm>
            <a:off x="-322876" y="6271354"/>
            <a:ext cx="4807789" cy="369332"/>
          </a:xfrm>
          <a:prstGeom prst="rect">
            <a:avLst/>
          </a:prstGeom>
          <a:noFill/>
        </p:spPr>
        <p:txBody>
          <a:bodyPr wrap="square" rtlCol="0">
            <a:spAutoFit/>
          </a:bodyPr>
          <a:lstStyle/>
          <a:p>
            <a:pPr algn="r"/>
            <a:r>
              <a:rPr lang="en-FR" dirty="0"/>
              <a:t>Material provided by </a:t>
            </a:r>
            <a:r>
              <a:rPr lang="en-GB" b="0" i="0" dirty="0" err="1">
                <a:effectLst/>
              </a:rPr>
              <a:t>Liss</a:t>
            </a:r>
            <a:r>
              <a:rPr lang="en-GB" b="0" i="0" dirty="0">
                <a:effectLst/>
              </a:rPr>
              <a:t> Vazquez-Rodriguez</a:t>
            </a:r>
            <a:endParaRPr lang="en-FR" dirty="0"/>
          </a:p>
        </p:txBody>
      </p:sp>
    </p:spTree>
    <p:extLst>
      <p:ext uri="{BB962C8B-B14F-4D97-AF65-F5344CB8AC3E}">
        <p14:creationId xmlns:p14="http://schemas.microsoft.com/office/powerpoint/2010/main" val="1973660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19B3E1-0CA1-796A-D49C-83586CCA9073}"/>
              </a:ext>
            </a:extLst>
          </p:cNvPr>
          <p:cNvSpPr>
            <a:spLocks noGrp="1"/>
          </p:cNvSpPr>
          <p:nvPr>
            <p:ph type="title"/>
          </p:nvPr>
        </p:nvSpPr>
        <p:spPr>
          <a:xfrm>
            <a:off x="449324" y="399676"/>
            <a:ext cx="10515600" cy="1325563"/>
          </a:xfrm>
        </p:spPr>
        <p:txBody>
          <a:bodyPr/>
          <a:lstStyle/>
          <a:p>
            <a:r>
              <a:rPr lang="en-FR" dirty="0"/>
              <a:t>Feedback from runs</a:t>
            </a:r>
          </a:p>
        </p:txBody>
      </p:sp>
      <p:sp>
        <p:nvSpPr>
          <p:cNvPr id="9" name="TextBox 8">
            <a:extLst>
              <a:ext uri="{FF2B5EF4-FFF2-40B4-BE49-F238E27FC236}">
                <a16:creationId xmlns:a16="http://schemas.microsoft.com/office/drawing/2014/main" id="{85E35B4E-48A8-7375-847E-C18798EF678A}"/>
              </a:ext>
            </a:extLst>
          </p:cNvPr>
          <p:cNvSpPr txBox="1"/>
          <p:nvPr/>
        </p:nvSpPr>
        <p:spPr>
          <a:xfrm>
            <a:off x="383370" y="1725239"/>
            <a:ext cx="4912220" cy="4524315"/>
          </a:xfrm>
          <a:prstGeom prst="rect">
            <a:avLst/>
          </a:prstGeom>
          <a:noFill/>
        </p:spPr>
        <p:txBody>
          <a:bodyPr wrap="square" rtlCol="0">
            <a:spAutoFit/>
          </a:bodyPr>
          <a:lstStyle/>
          <a:p>
            <a:r>
              <a:rPr lang="en-GB" sz="1800" b="1" dirty="0">
                <a:effectLst/>
              </a:rPr>
              <a:t>IDS</a:t>
            </a:r>
            <a:endParaRPr lang="en-GB" b="1" dirty="0"/>
          </a:p>
          <a:p>
            <a:endParaRPr lang="en-US" dirty="0"/>
          </a:p>
          <a:p>
            <a:r>
              <a:rPr lang="en-US" dirty="0"/>
              <a:t>Test run for IS702</a:t>
            </a:r>
          </a:p>
          <a:p>
            <a:pPr marL="285750" indent="-285750">
              <a:buFont typeface="Arial" panose="020B0604020202020204" pitchFamily="34" charset="0"/>
              <a:buChar char="•"/>
            </a:pPr>
            <a:r>
              <a:rPr lang="en-US" dirty="0"/>
              <a:t>132-135In neutron decay measurements</a:t>
            </a:r>
          </a:p>
          <a:p>
            <a:pPr marL="285750" indent="-285750">
              <a:buFont typeface="Arial" panose="020B0604020202020204" pitchFamily="34" charset="0"/>
              <a:buChar char="•"/>
            </a:pPr>
            <a:r>
              <a:rPr lang="en-US" dirty="0"/>
              <a:t>Setup</a:t>
            </a:r>
          </a:p>
          <a:p>
            <a:pPr marL="742950" lvl="1" indent="-285750">
              <a:buFont typeface="Arial" panose="020B0604020202020204" pitchFamily="34" charset="0"/>
              <a:buChar char="•"/>
            </a:pPr>
            <a:r>
              <a:rPr lang="en-US" b="0" i="0" dirty="0">
                <a:solidFill>
                  <a:srgbClr val="000000"/>
                </a:solidFill>
                <a:effectLst/>
                <a:latin typeface="Aptos" panose="020B0004020202020204" pitchFamily="34" charset="0"/>
              </a:rPr>
              <a:t>Installation of 6 new OGS detectors</a:t>
            </a:r>
          </a:p>
          <a:p>
            <a:pPr marL="1200150" lvl="2" indent="-285750">
              <a:buFont typeface="Arial" panose="020B0604020202020204" pitchFamily="34" charset="0"/>
              <a:buChar char="•"/>
            </a:pPr>
            <a:r>
              <a:rPr lang="en-US" dirty="0">
                <a:solidFill>
                  <a:srgbClr val="000000"/>
                </a:solidFill>
                <a:latin typeface="Aptos" panose="020B0004020202020204" pitchFamily="34" charset="0"/>
              </a:rPr>
              <a:t>Low-energy neutrons + higher efficiency</a:t>
            </a:r>
          </a:p>
          <a:p>
            <a:pPr marL="742950" lvl="1" indent="-285750">
              <a:buFont typeface="Arial" panose="020B0604020202020204" pitchFamily="34" charset="0"/>
              <a:buChar char="•"/>
            </a:pPr>
            <a:r>
              <a:rPr lang="en-US" b="0" i="0" dirty="0" err="1">
                <a:solidFill>
                  <a:srgbClr val="000000"/>
                </a:solidFill>
                <a:effectLst/>
                <a:latin typeface="Aptos" panose="020B0004020202020204" pitchFamily="34" charset="0"/>
              </a:rPr>
              <a:t>INDiE</a:t>
            </a:r>
            <a:r>
              <a:rPr lang="en-US" b="0" i="0" dirty="0">
                <a:solidFill>
                  <a:srgbClr val="000000"/>
                </a:solidFill>
                <a:effectLst/>
                <a:latin typeface="Aptos" panose="020B0004020202020204" pitchFamily="34" charset="0"/>
              </a:rPr>
              <a:t> bars</a:t>
            </a:r>
          </a:p>
          <a:p>
            <a:pPr marL="742950" lvl="1" indent="-285750">
              <a:buFont typeface="Arial" panose="020B0604020202020204" pitchFamily="34" charset="0"/>
              <a:buChar char="•"/>
            </a:pPr>
            <a:r>
              <a:rPr lang="en-GB" b="0" i="0" dirty="0">
                <a:solidFill>
                  <a:srgbClr val="242424"/>
                </a:solidFill>
                <a:effectLst/>
                <a:latin typeface="Segoe UI" panose="020B0502040204020203" pitchFamily="34" charset="0"/>
              </a:rPr>
              <a:t>4 clovers for gammas and 3 beta detectors</a:t>
            </a:r>
            <a:endParaRPr lang="en-GB" dirty="0">
              <a:solidFill>
                <a:srgbClr val="242424"/>
              </a:solidFill>
              <a:latin typeface="Segoe UI" panose="020B0502040204020203" pitchFamily="34" charset="0"/>
            </a:endParaRPr>
          </a:p>
          <a:p>
            <a:pPr marL="742950" lvl="1" indent="-285750">
              <a:buFont typeface="Arial" panose="020B0604020202020204" pitchFamily="34" charset="0"/>
              <a:buChar char="•"/>
            </a:pPr>
            <a:endParaRPr lang="en-GB" dirty="0">
              <a:solidFill>
                <a:srgbClr val="242424"/>
              </a:solidFill>
              <a:latin typeface="Segoe UI" panose="020B0502040204020203" pitchFamily="34" charset="0"/>
            </a:endParaRPr>
          </a:p>
          <a:p>
            <a:r>
              <a:rPr lang="en-US" dirty="0"/>
              <a:t>Ad-hoc 29-31Na experiment as VITO replacement</a:t>
            </a:r>
          </a:p>
          <a:p>
            <a:endParaRPr lang="en-US" dirty="0"/>
          </a:p>
          <a:p>
            <a:pPr lvl="1"/>
            <a:r>
              <a:rPr lang="en-GB" dirty="0">
                <a:solidFill>
                  <a:srgbClr val="242424"/>
                </a:solidFill>
                <a:latin typeface="Segoe UI" panose="020B0502040204020203" pitchFamily="34" charset="0"/>
              </a:rPr>
              <a:t>	</a:t>
            </a:r>
            <a:endParaRPr lang="en-GB" b="0" i="0" dirty="0">
              <a:solidFill>
                <a:srgbClr val="000000"/>
              </a:solidFill>
              <a:effectLst/>
              <a:latin typeface="Aptos" panose="020B0004020202020204" pitchFamily="34" charset="0"/>
            </a:endParaRPr>
          </a:p>
          <a:p>
            <a:endParaRPr lang="en-US" dirty="0"/>
          </a:p>
        </p:txBody>
      </p:sp>
      <p:sp>
        <p:nvSpPr>
          <p:cNvPr id="3" name="TextBox 2">
            <a:extLst>
              <a:ext uri="{FF2B5EF4-FFF2-40B4-BE49-F238E27FC236}">
                <a16:creationId xmlns:a16="http://schemas.microsoft.com/office/drawing/2014/main" id="{59B476E2-1762-346D-C6F7-00A316054C7A}"/>
              </a:ext>
            </a:extLst>
          </p:cNvPr>
          <p:cNvSpPr txBox="1"/>
          <p:nvPr/>
        </p:nvSpPr>
        <p:spPr>
          <a:xfrm>
            <a:off x="7384210" y="41831"/>
            <a:ext cx="4807789" cy="369332"/>
          </a:xfrm>
          <a:prstGeom prst="rect">
            <a:avLst/>
          </a:prstGeom>
          <a:noFill/>
        </p:spPr>
        <p:txBody>
          <a:bodyPr wrap="square" rtlCol="0">
            <a:spAutoFit/>
          </a:bodyPr>
          <a:lstStyle/>
          <a:p>
            <a:pPr algn="r"/>
            <a:r>
              <a:rPr lang="en-FR" dirty="0"/>
              <a:t>Material provided </a:t>
            </a:r>
            <a:r>
              <a:rPr lang="en-US" dirty="0"/>
              <a:t>by </a:t>
            </a:r>
            <a:r>
              <a:rPr lang="en-US" dirty="0" err="1"/>
              <a:t>Zixuan</a:t>
            </a:r>
            <a:r>
              <a:rPr lang="en-US" dirty="0"/>
              <a:t> Yue</a:t>
            </a:r>
            <a:endParaRPr lang="en-FR" dirty="0"/>
          </a:p>
        </p:txBody>
      </p:sp>
      <p:sp>
        <p:nvSpPr>
          <p:cNvPr id="5" name="TextBox 4">
            <a:extLst>
              <a:ext uri="{FF2B5EF4-FFF2-40B4-BE49-F238E27FC236}">
                <a16:creationId xmlns:a16="http://schemas.microsoft.com/office/drawing/2014/main" id="{DA9DFC6A-82FB-588E-20E1-82A8E0F26147}"/>
              </a:ext>
            </a:extLst>
          </p:cNvPr>
          <p:cNvSpPr txBox="1"/>
          <p:nvPr/>
        </p:nvSpPr>
        <p:spPr>
          <a:xfrm>
            <a:off x="849086" y="5687524"/>
            <a:ext cx="3546022" cy="646331"/>
          </a:xfrm>
          <a:prstGeom prst="rect">
            <a:avLst/>
          </a:prstGeom>
          <a:noFill/>
          <a:ln>
            <a:solidFill>
              <a:schemeClr val="dk1"/>
            </a:solidFill>
          </a:ln>
        </p:spPr>
        <p:txBody>
          <a:bodyPr wrap="square">
            <a:spAutoFit/>
          </a:bodyPr>
          <a:lstStyle/>
          <a:p>
            <a:pPr algn="ctr"/>
            <a:r>
              <a:rPr lang="en-GB" b="0" i="0" dirty="0">
                <a:solidFill>
                  <a:srgbClr val="242424"/>
                </a:solidFill>
                <a:effectLst/>
                <a:latin typeface="Segoe UI" panose="020B0502040204020203" pitchFamily="34" charset="0"/>
              </a:rPr>
              <a:t>Ready for neutron spectroscopy campaign next year!</a:t>
            </a:r>
            <a:endParaRPr lang="en-FR" dirty="0"/>
          </a:p>
        </p:txBody>
      </p:sp>
      <p:pic>
        <p:nvPicPr>
          <p:cNvPr id="8" name="Picture 7">
            <a:extLst>
              <a:ext uri="{FF2B5EF4-FFF2-40B4-BE49-F238E27FC236}">
                <a16:creationId xmlns:a16="http://schemas.microsoft.com/office/drawing/2014/main" id="{43D5804E-18D6-3C28-62B9-00D28DBED753}"/>
              </a:ext>
            </a:extLst>
          </p:cNvPr>
          <p:cNvPicPr>
            <a:picLocks noChangeAspect="1"/>
          </p:cNvPicPr>
          <p:nvPr/>
        </p:nvPicPr>
        <p:blipFill>
          <a:blip r:embed="rId2"/>
          <a:stretch>
            <a:fillRect/>
          </a:stretch>
        </p:blipFill>
        <p:spPr>
          <a:xfrm>
            <a:off x="5103319" y="399676"/>
            <a:ext cx="5200627" cy="3999250"/>
          </a:xfrm>
          <a:prstGeom prst="rect">
            <a:avLst/>
          </a:prstGeom>
        </p:spPr>
      </p:pic>
      <p:pic>
        <p:nvPicPr>
          <p:cNvPr id="7" name="Picture 6">
            <a:extLst>
              <a:ext uri="{FF2B5EF4-FFF2-40B4-BE49-F238E27FC236}">
                <a16:creationId xmlns:a16="http://schemas.microsoft.com/office/drawing/2014/main" id="{FD526A22-B613-1179-C9C5-0DAF34C48D82}"/>
              </a:ext>
            </a:extLst>
          </p:cNvPr>
          <p:cNvPicPr>
            <a:picLocks noChangeAspect="1"/>
          </p:cNvPicPr>
          <p:nvPr/>
        </p:nvPicPr>
        <p:blipFill>
          <a:blip r:embed="rId3"/>
          <a:stretch>
            <a:fillRect/>
          </a:stretch>
        </p:blipFill>
        <p:spPr>
          <a:xfrm>
            <a:off x="9403464" y="3127002"/>
            <a:ext cx="2654212" cy="3564923"/>
          </a:xfrm>
          <a:prstGeom prst="rect">
            <a:avLst/>
          </a:prstGeom>
          <a:effectLst>
            <a:outerShdw blurRad="50800" dist="38100" dir="13500000" algn="br" rotWithShape="0">
              <a:prstClr val="black">
                <a:alpha val="40000"/>
              </a:prstClr>
            </a:outerShdw>
          </a:effectLst>
        </p:spPr>
      </p:pic>
    </p:spTree>
    <p:extLst>
      <p:ext uri="{BB962C8B-B14F-4D97-AF65-F5344CB8AC3E}">
        <p14:creationId xmlns:p14="http://schemas.microsoft.com/office/powerpoint/2010/main" val="10486691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ERN 1">
      <a:dk1>
        <a:srgbClr val="0033A0"/>
      </a:dk1>
      <a:lt1>
        <a:srgbClr val="FFFFFF"/>
      </a:lt1>
      <a:dk2>
        <a:srgbClr val="2F2F2F"/>
      </a:dk2>
      <a:lt2>
        <a:srgbClr val="E7E6E6"/>
      </a:lt2>
      <a:accent1>
        <a:srgbClr val="0033A0"/>
      </a:accent1>
      <a:accent2>
        <a:srgbClr val="61C4D3"/>
      </a:accent2>
      <a:accent3>
        <a:srgbClr val="E15E32"/>
      </a:accent3>
      <a:accent4>
        <a:srgbClr val="BDBDCB"/>
      </a:accent4>
      <a:accent5>
        <a:srgbClr val="6E2466"/>
      </a:accent5>
      <a:accent6>
        <a:srgbClr val="1C4469"/>
      </a:accent6>
      <a:hlink>
        <a:srgbClr val="6D2466"/>
      </a:hlink>
      <a:folHlink>
        <a:srgbClr val="61C4D3"/>
      </a:folHlink>
    </a:clrScheme>
    <a:fontScheme name="CERN">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bwMode="auto">
        <a:prstGeom prst="rect">
          <a:avLst/>
        </a:prstGeom>
        <a:noFill/>
      </a:spPr>
      <a:bodyPr/>
      <a:lstStyle/>
    </a:txDef>
  </a:objectDefaults>
  <a:extraClrSchemeLst/>
  <a:extLst>
    <a:ext uri="{05A4C25C-085E-4340-85A3-A5531E510DB2}">
      <thm15:themeFamily xmlns:thm15="http://schemas.microsoft.com/office/thememl/2012/main" name="Presentation1" id="{4BAFF76A-A20B-4089-AB48-234926712CC8}" vid="{5EFE5F0C-CD44-4BF7-ACEE-B23D5F6DD088}"/>
    </a:ext>
  </a:extLst>
</a:theme>
</file>

<file path=ppt/theme/theme3.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5818</TotalTime>
  <Words>2665</Words>
  <Application>Microsoft Macintosh PowerPoint</Application>
  <PresentationFormat>Widescreen</PresentationFormat>
  <Paragraphs>361</Paragraphs>
  <Slides>35</Slides>
  <Notes>2</Notes>
  <HiddenSlides>4</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35</vt:i4>
      </vt:variant>
    </vt:vector>
  </HeadingPairs>
  <TitlesOfParts>
    <vt:vector size="47" baseType="lpstr">
      <vt:lpstr>Aptos</vt:lpstr>
      <vt:lpstr>Arial</vt:lpstr>
      <vt:lpstr>Calibri</vt:lpstr>
      <vt:lpstr>Calibri Light</vt:lpstr>
      <vt:lpstr>Muli Light</vt:lpstr>
      <vt:lpstr>Segoe UI</vt:lpstr>
      <vt:lpstr>System Font Regular</vt:lpstr>
      <vt:lpstr>Times New Roman</vt:lpstr>
      <vt:lpstr>Wingdings</vt:lpstr>
      <vt:lpstr>Office Theme</vt:lpstr>
      <vt:lpstr>1_Office Theme</vt:lpstr>
      <vt:lpstr>CERNCorporate16-9</vt:lpstr>
      <vt:lpstr>98th ISOLDE Collaboration Committee meeting - </vt:lpstr>
      <vt:lpstr>INTC 74 summary (ISOLDE only)</vt:lpstr>
      <vt:lpstr>PowerPoint Presentation</vt:lpstr>
      <vt:lpstr>Yearly Technical Stop (YETS) and 2024 Restart</vt:lpstr>
      <vt:lpstr>ISOLDE schedule 2023</vt:lpstr>
      <vt:lpstr>Feedback from runs</vt:lpstr>
      <vt:lpstr>Feedback from runs</vt:lpstr>
      <vt:lpstr>Feedback from runs</vt:lpstr>
      <vt:lpstr>Feedback from runs</vt:lpstr>
      <vt:lpstr>Feedback from runs</vt:lpstr>
      <vt:lpstr>Feedback from runs</vt:lpstr>
      <vt:lpstr>Feedback from runs</vt:lpstr>
      <vt:lpstr>Feedback from runs</vt:lpstr>
      <vt:lpstr>Feedback from runs since last ISCC</vt:lpstr>
      <vt:lpstr>Feedback from runs</vt:lpstr>
      <vt:lpstr>TISD challenges</vt:lpstr>
      <vt:lpstr>TISD 2023</vt:lpstr>
      <vt:lpstr>TISD highlights</vt:lpstr>
      <vt:lpstr>TISD beamtime</vt:lpstr>
      <vt:lpstr>PowerPoint Presentation</vt:lpstr>
      <vt:lpstr>98th ISOLDE Collaboration Committee meeting - </vt:lpstr>
      <vt:lpstr>YETS activities</vt:lpstr>
      <vt:lpstr>Preparatory work for Building 197 extension</vt:lpstr>
      <vt:lpstr>Worksite (situation on the 06/11/2023)</vt:lpstr>
      <vt:lpstr>YETS activities: targets coupling</vt:lpstr>
      <vt:lpstr>PowerPoint Presentation</vt:lpstr>
      <vt:lpstr>Winter physics programme</vt:lpstr>
      <vt:lpstr>Key dates 2023</vt:lpstr>
      <vt:lpstr>Status of REX/HIE ISOLDE and YETS activities: </vt:lpstr>
      <vt:lpstr>REX Low Energy: </vt:lpstr>
      <vt:lpstr>REX NC LINAC: </vt:lpstr>
      <vt:lpstr>HIE SC LINAC: </vt:lpstr>
      <vt:lpstr>HIE Cryo issues: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INTC 74</dc:title>
  <dc:creator>Hanne Heylen</dc:creator>
  <cp:lastModifiedBy>Hanne Heylen</cp:lastModifiedBy>
  <cp:revision>23</cp:revision>
  <dcterms:created xsi:type="dcterms:W3CDTF">2023-10-11T14:05:01Z</dcterms:created>
  <dcterms:modified xsi:type="dcterms:W3CDTF">2023-11-17T10:18:55Z</dcterms:modified>
</cp:coreProperties>
</file>