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46.jpg" ContentType="image/jpg"/>
  <Override PartName="/ppt/media/image47.jpg" ContentType="image/jpg"/>
  <Override PartName="/ppt/media/image48.jpg" ContentType="image/jpg"/>
  <Override PartName="/ppt/media/image49.jpg" ContentType="image/jpg"/>
  <Override PartName="/ppt/media/image50.jpg" ContentType="image/jpg"/>
  <Override PartName="/ppt/media/image53.jpg" ContentType="image/jp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media/image72.jpg" ContentType="image/jpg"/>
  <Override PartName="/ppt/media/image73.jpg" ContentType="image/jpg"/>
  <Override PartName="/ppt/media/image74.jpg" ContentType="image/jpg"/>
  <Override PartName="/ppt/media/image75.jpg" ContentType="image/jpg"/>
  <Override PartName="/ppt/media/image76.jpg" ContentType="image/jpg"/>
  <Override PartName="/ppt/media/image77.jpg" ContentType="image/jpg"/>
  <Override PartName="/ppt/media/image78.jpg" ContentType="image/jpg"/>
  <Override PartName="/ppt/media/image79.jpg" ContentType="image/jpg"/>
  <Override PartName="/ppt/media/image80.jpg" ContentType="image/jpg"/>
  <Override PartName="/ppt/media/image81.jpg" ContentType="image/jp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7" r:id="rId2"/>
    <p:sldId id="258" r:id="rId3"/>
    <p:sldId id="271" r:id="rId4"/>
    <p:sldId id="272" r:id="rId5"/>
    <p:sldId id="273" r:id="rId6"/>
    <p:sldId id="276" r:id="rId7"/>
    <p:sldId id="274" r:id="rId8"/>
    <p:sldId id="275" r:id="rId9"/>
    <p:sldId id="277" r:id="rId10"/>
    <p:sldId id="311" r:id="rId11"/>
    <p:sldId id="279" r:id="rId12"/>
    <p:sldId id="281" r:id="rId13"/>
    <p:sldId id="286" r:id="rId14"/>
    <p:sldId id="287" r:id="rId15"/>
    <p:sldId id="288" r:id="rId16"/>
    <p:sldId id="261" r:id="rId17"/>
    <p:sldId id="282" r:id="rId18"/>
    <p:sldId id="284" r:id="rId19"/>
    <p:sldId id="283" r:id="rId20"/>
    <p:sldId id="285" r:id="rId21"/>
    <p:sldId id="317" r:id="rId22"/>
    <p:sldId id="289" r:id="rId23"/>
    <p:sldId id="304" r:id="rId24"/>
    <p:sldId id="305" r:id="rId25"/>
    <p:sldId id="290" r:id="rId26"/>
    <p:sldId id="291" r:id="rId27"/>
    <p:sldId id="259" r:id="rId28"/>
    <p:sldId id="260" r:id="rId29"/>
    <p:sldId id="295" r:id="rId30"/>
    <p:sldId id="296" r:id="rId31"/>
    <p:sldId id="319" r:id="rId32"/>
    <p:sldId id="303" r:id="rId33"/>
    <p:sldId id="320" r:id="rId34"/>
    <p:sldId id="321" r:id="rId35"/>
    <p:sldId id="322" r:id="rId36"/>
    <p:sldId id="280" r:id="rId37"/>
    <p:sldId id="297" r:id="rId38"/>
    <p:sldId id="299" r:id="rId39"/>
    <p:sldId id="306" r:id="rId40"/>
    <p:sldId id="315" r:id="rId41"/>
    <p:sldId id="262" r:id="rId42"/>
    <p:sldId id="307" r:id="rId43"/>
    <p:sldId id="278" r:id="rId44"/>
    <p:sldId id="301" r:id="rId45"/>
    <p:sldId id="292" r:id="rId46"/>
    <p:sldId id="264" r:id="rId47"/>
    <p:sldId id="298" r:id="rId48"/>
    <p:sldId id="308" r:id="rId49"/>
    <p:sldId id="310" r:id="rId50"/>
    <p:sldId id="312" r:id="rId51"/>
    <p:sldId id="313" r:id="rId52"/>
    <p:sldId id="263" r:id="rId53"/>
    <p:sldId id="309" r:id="rId54"/>
    <p:sldId id="314" r:id="rId55"/>
    <p:sldId id="318" r:id="rId56"/>
    <p:sldId id="316" r:id="rId57"/>
    <p:sldId id="300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00104638ee987eac/sPhenix/FEA/MVTX%20FE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FEA Nose y Displacement (mm)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Data!$B$6:$B$8</c:f>
              <c:strCache>
                <c:ptCount val="3"/>
                <c:pt idx="0">
                  <c:v>no nose connector</c:v>
                </c:pt>
                <c:pt idx="1">
                  <c:v>rigid nose connector</c:v>
                </c:pt>
                <c:pt idx="2">
                  <c:v>roller ball assembly (May7th)</c:v>
                </c:pt>
              </c:strCache>
            </c:strRef>
          </c:cat>
          <c:val>
            <c:numRef>
              <c:f>Data!$C$6:$C$8</c:f>
              <c:numCache>
                <c:formatCode>General</c:formatCode>
                <c:ptCount val="3"/>
                <c:pt idx="0">
                  <c:v>0.66500000000000004</c:v>
                </c:pt>
                <c:pt idx="1">
                  <c:v>0.28599999999999998</c:v>
                </c:pt>
                <c:pt idx="2">
                  <c:v>0.32900000000000001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75-4944-B50B-4C3438E2F4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9147032"/>
        <c:axId val="469146704"/>
      </c:barChart>
      <c:catAx>
        <c:axId val="469147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146704"/>
        <c:crosses val="autoZero"/>
        <c:auto val="1"/>
        <c:lblAlgn val="ctr"/>
        <c:lblOffset val="100"/>
        <c:noMultiLvlLbl val="0"/>
      </c:catAx>
      <c:valAx>
        <c:axId val="469146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147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5904F-F313-482F-97E8-C6B10C4748F7}" type="datetimeFigureOut">
              <a:rPr lang="en-US" smtClean="0"/>
              <a:t>5/26/2024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2358B-B485-4261-B216-F3772339F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9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3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81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 txBox="1">
            <a:spLocks noGrp="1"/>
          </p:cNvSpPr>
          <p:nvPr>
            <p:ph type="body" idx="1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spcFirstLastPara="1" wrap="square" lIns="92950" tIns="46475" rIns="92950" bIns="464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4" name="Google Shape;16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26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5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13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62358B-B485-4261-B216-F3772339FFA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52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D868F-51D0-4B5D-208C-9A9C8FE4D0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A099EF-E27A-2BC4-4D9C-83694F8A3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CE8AA-42A4-45C0-90A9-92A122421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D2505-1FE6-AEC7-D78F-0C1E5D135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E42AD-AFDC-9080-D2FB-F1DAE5667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1BCB-19A1-F21C-B8D7-7F81FA35B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3263F0-759D-98C2-D6E0-B59BCE20D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1EC75-32CE-CF44-B9EB-7863D213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AD126-82E7-30DD-4E4B-C5FC86445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F7AFA-B4E6-5D03-121D-84B45F16B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4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BB7A0F-C12D-DF9A-2624-23AE62EAE1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FE8E9-6F9A-EFEA-72E3-C272A4138D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A68E0-6CAD-ECC3-DAD4-091021196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3A615-3A96-250C-1800-DC72269F8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47596-C1F0-A185-4021-F92F41F6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9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5093"/>
            <a:ext cx="12192000" cy="5507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"/>
            <a:ext cx="10972800" cy="98509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415290" indent="-205740">
              <a:defRPr sz="2160"/>
            </a:lvl2pPr>
            <a:lvl3pPr marL="619126" indent="-207646">
              <a:defRPr sz="1920"/>
            </a:lvl3pPr>
            <a:lvl4pPr marL="822960" indent="-207646">
              <a:defRPr sz="1680"/>
            </a:lvl4pPr>
            <a:lvl5pPr marL="1026796" indent="-209550">
              <a:defRPr/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363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B6585-7B32-F05D-8DC0-78D559FA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7DD3E-9AB7-2C31-A25E-1DAF86F52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B5B5A-C042-5528-82B5-F8F7C269F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B2A48-B210-6E05-6066-6B54DF34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AB4A9-683B-2F51-F00E-6B72D205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2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33F4-52BC-8C60-DBEA-263A2C4EB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2F66E-3D80-342E-9B39-738E49C69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19721-6B4D-6252-AA7C-64D41D46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6B37B-8287-40CC-BB85-CBFB82709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14762-4AD8-B63D-9086-02BBFA92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7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C0A-51A5-3337-6480-137EFD016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3D0CE-DD0B-48AB-2406-6A39F2B7E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662B1-F576-0389-46EF-EBE5930D7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391E5-F9B3-C223-ABBB-7A81EA07F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413D3-F1F3-7365-1513-188F22351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19851-929A-422B-524A-244DE62E9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8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A2C43-9E11-4CBC-1B07-44F8E7CBE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0A0A0-0B81-0A48-1085-AA2748D9E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2E849-0C20-1061-10E2-D2FC5C1DD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ED67F7-9FC3-073C-88BE-1D810E0E48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E5E470-F82F-7B50-5F99-8B2A7AA5B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FE66AB-BD14-8B6C-DB4F-A697D8A57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58234-505D-8469-26BF-6897E890E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6C9076-C7E3-B59E-913E-D0139721F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CAC14-E4EE-534C-6DB2-BC7B6F85E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D807F4-B7C9-2F0F-543A-7AD8D1414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68AA3-0240-3171-7311-456143CE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F216E-C69D-31BE-FEA6-A6E1D217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A8FB49-9105-AAFF-8AB0-B44A5A66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B57653-F106-DDB9-AB22-295E6F31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C5B27-E505-0E1A-77B3-8282F58F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3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934F-341D-9C2B-E661-1A818DA92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927BC-064C-FD23-9768-1F72F4790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3C6D-FB42-6CB1-ED01-DB60C443F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77FED-F826-C7AD-E93C-D5C8D02EE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4F4A1-DAB8-03A9-7EF0-7DB552EAA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7D61C4-AEDB-57A7-1B7B-9546BF47E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1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5F299-51D7-FD0F-7E87-F38ADEAD7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4D1316-0422-36E3-CEE1-2989A462CC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7DCE9-2471-233A-5572-E9436DCCB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66DFE-F6F5-C120-ED81-D82EC9D61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741BB-C2E8-626F-1F67-366963CF6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A6DAF-0881-A782-04B1-7CEAE818E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2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5889DB-F0F8-7798-5CC3-8DC6E961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E45D1-78CA-7BA9-2DF6-E05A337A0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7EF57-FE66-19A0-6311-84A873438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5F44-2207-C8DE-D38F-1EF85340E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81050-A6EE-82E2-D8E9-BED953A71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E836-BE1B-43E9-BFE7-CC8B58F8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7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3.jpg"/><Relationship Id="rId7" Type="http://schemas.openxmlformats.org/officeDocument/2006/relationships/image" Target="../media/image77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11" Type="http://schemas.openxmlformats.org/officeDocument/2006/relationships/image" Target="../media/image81.jpg"/><Relationship Id="rId5" Type="http://schemas.openxmlformats.org/officeDocument/2006/relationships/image" Target="../media/image75.jpg"/><Relationship Id="rId10" Type="http://schemas.openxmlformats.org/officeDocument/2006/relationships/image" Target="../media/image80.jpg"/><Relationship Id="rId4" Type="http://schemas.openxmlformats.org/officeDocument/2006/relationships/image" Target="../media/image74.jpg"/><Relationship Id="rId9" Type="http://schemas.openxmlformats.org/officeDocument/2006/relationships/image" Target="../media/image79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0.jpg"/><Relationship Id="rId4" Type="http://schemas.openxmlformats.org/officeDocument/2006/relationships/image" Target="../media/image99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13079AA1-CF90-46F2-4FB1-476A622AB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28" y="-1"/>
            <a:ext cx="12315661" cy="31472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1E07C8-555C-51E3-EE7F-FDC3ACB7971D}"/>
              </a:ext>
            </a:extLst>
          </p:cNvPr>
          <p:cNvSpPr txBox="1"/>
          <p:nvPr/>
        </p:nvSpPr>
        <p:spPr>
          <a:xfrm>
            <a:off x="2002971" y="3243943"/>
            <a:ext cx="9307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Assembly and installation of the MVTX silicon vertex detector into the </a:t>
            </a:r>
            <a:r>
              <a:rPr lang="en-US" sz="3600" b="1" i="1" dirty="0" err="1"/>
              <a:t>sPHENIX</a:t>
            </a:r>
            <a:r>
              <a:rPr lang="en-US" sz="3600" b="1" i="1" dirty="0"/>
              <a:t> experiment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92935B-45D3-E8B2-4127-25ECDC2263F7}"/>
              </a:ext>
            </a:extLst>
          </p:cNvPr>
          <p:cNvSpPr txBox="1"/>
          <p:nvPr/>
        </p:nvSpPr>
        <p:spPr>
          <a:xfrm>
            <a:off x="2764971" y="4680857"/>
            <a:ext cx="73043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Walter Sondheim</a:t>
            </a:r>
          </a:p>
          <a:p>
            <a:pPr algn="ctr"/>
            <a:r>
              <a:rPr lang="en-US" sz="2800" b="1" dirty="0"/>
              <a:t>Los Alamos National Laboratory</a:t>
            </a:r>
          </a:p>
          <a:p>
            <a:pPr algn="ctr"/>
            <a:r>
              <a:rPr lang="en-US" sz="2800" b="1" dirty="0"/>
              <a:t>May 29</a:t>
            </a:r>
            <a:r>
              <a:rPr lang="en-US" sz="2800" b="1" baseline="30000" dirty="0"/>
              <a:t>th</a:t>
            </a:r>
            <a:r>
              <a:rPr lang="en-US" sz="2800" b="1" dirty="0"/>
              <a:t>, 2025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12C89-61FD-7A51-0FE6-E8136465E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5BF71-3834-D213-2667-D7C846D39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EEC57B-1122-9A4C-036F-0348C606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2799652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450" y="0"/>
            <a:ext cx="12293599" cy="98509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Thread the needle, integrate the MVTX with the INTT and the beam-pipe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5/26/2024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" t="22054" r="474" b="36144"/>
          <a:stretch/>
        </p:blipFill>
        <p:spPr>
          <a:xfrm>
            <a:off x="718339" y="2184673"/>
            <a:ext cx="10498301" cy="28667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9806" y="1304874"/>
            <a:ext cx="711481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>
                <a:solidFill>
                  <a:srgbClr val="FF0000"/>
                </a:solidFill>
              </a:rPr>
              <a:t>Two layer silicon strip </a:t>
            </a:r>
            <a:r>
              <a:rPr lang="en-US" sz="2160" b="1" i="1" dirty="0">
                <a:solidFill>
                  <a:srgbClr val="FF0000"/>
                </a:solidFill>
              </a:rPr>
              <a:t>INTT</a:t>
            </a:r>
            <a:r>
              <a:rPr lang="en-US" sz="2160" dirty="0">
                <a:solidFill>
                  <a:srgbClr val="FF0000"/>
                </a:solidFill>
              </a:rPr>
              <a:t> detector,,</a:t>
            </a:r>
          </a:p>
          <a:p>
            <a:r>
              <a:rPr lang="en-US" sz="2160" dirty="0">
                <a:solidFill>
                  <a:srgbClr val="FF0000"/>
                </a:solidFill>
              </a:rPr>
              <a:t>Extension cables go  out each end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094426" y="1526473"/>
            <a:ext cx="711749" cy="11228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81104" y="1526474"/>
            <a:ext cx="425072" cy="13798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09035" y="5407316"/>
            <a:ext cx="56666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>
                <a:solidFill>
                  <a:srgbClr val="00B050"/>
                </a:solidFill>
              </a:rPr>
              <a:t>Three layer </a:t>
            </a:r>
            <a:r>
              <a:rPr lang="en-US" sz="2160" b="1" i="1" dirty="0">
                <a:solidFill>
                  <a:srgbClr val="00B050"/>
                </a:solidFill>
              </a:rPr>
              <a:t>MVTX</a:t>
            </a:r>
            <a:r>
              <a:rPr lang="en-US" sz="2160" dirty="0">
                <a:solidFill>
                  <a:srgbClr val="00B050"/>
                </a:solidFill>
              </a:rPr>
              <a:t> detector</a:t>
            </a:r>
          </a:p>
          <a:p>
            <a:r>
              <a:rPr lang="en-US" sz="2160" dirty="0">
                <a:solidFill>
                  <a:srgbClr val="00B050"/>
                </a:solidFill>
              </a:rPr>
              <a:t>Extension cables only in </a:t>
            </a:r>
            <a:r>
              <a:rPr lang="en-US" sz="2160" b="1" i="1" dirty="0">
                <a:solidFill>
                  <a:srgbClr val="00B050"/>
                </a:solidFill>
              </a:rPr>
              <a:t>service cylinder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847291" y="3855309"/>
            <a:ext cx="746347" cy="17736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560614" y="3924507"/>
            <a:ext cx="1033025" cy="17044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333250" y="4013475"/>
            <a:ext cx="1260389" cy="1615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152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BE715-0B90-5EE1-43F6-3BD29F1B0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45098-0ECF-66C6-F092-FA65C7AF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A5B46-C784-A26F-708F-CFBD50E8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02B2D8-7874-333E-D858-4B1E26980B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" t="33704" r="6855" b="30741"/>
          <a:stretch/>
        </p:blipFill>
        <p:spPr>
          <a:xfrm>
            <a:off x="577516" y="814052"/>
            <a:ext cx="9685421" cy="2734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B8FCA2-D7F0-B719-6D42-F8196B79A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874" y="0"/>
            <a:ext cx="8787063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Initial CAD model for a half MVTX assembly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D3C0A2-426C-8843-EDFA-CCAB84F1E3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8" t="27778" r="15381" b="45555"/>
          <a:stretch/>
        </p:blipFill>
        <p:spPr>
          <a:xfrm>
            <a:off x="1049034" y="3467506"/>
            <a:ext cx="9105620" cy="21285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14AB76-295D-6EDB-02D4-EFB03085F3E1}"/>
              </a:ext>
            </a:extLst>
          </p:cNvPr>
          <p:cNvSpPr txBox="1"/>
          <p:nvPr/>
        </p:nvSpPr>
        <p:spPr>
          <a:xfrm>
            <a:off x="3204410" y="6065148"/>
            <a:ext cx="532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Proposed MVTX exterior carbon composite structure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EE53D5-C932-A27F-55E4-BBD27ED9CA36}"/>
              </a:ext>
            </a:extLst>
          </p:cNvPr>
          <p:cNvSpPr txBox="1"/>
          <p:nvPr/>
        </p:nvSpPr>
        <p:spPr>
          <a:xfrm>
            <a:off x="2474205" y="2876170"/>
            <a:ext cx="6255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MVTX with all services, signal, power, cooling – water and air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D53D34-9536-2FC7-B4CC-4B310A555B0F}"/>
              </a:ext>
            </a:extLst>
          </p:cNvPr>
          <p:cNvSpPr txBox="1"/>
          <p:nvPr/>
        </p:nvSpPr>
        <p:spPr>
          <a:xfrm>
            <a:off x="7628021" y="3759530"/>
            <a:ext cx="263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CYSS length 608.9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79E497-D41D-3216-430B-43D05B798A6E}"/>
              </a:ext>
            </a:extLst>
          </p:cNvPr>
          <p:cNvSpPr txBox="1"/>
          <p:nvPr/>
        </p:nvSpPr>
        <p:spPr>
          <a:xfrm>
            <a:off x="2767260" y="5307562"/>
            <a:ext cx="3621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Service barrel length 1214.4 mm</a:t>
            </a:r>
          </a:p>
          <a:p>
            <a:r>
              <a:rPr lang="en-US" b="1" dirty="0">
                <a:solidFill>
                  <a:srgbClr val="FF0000"/>
                </a:solidFill>
              </a:rPr>
              <a:t>Radius of service barrel 107.66 mm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993C696-43B8-6530-C202-9CAD506699C8}"/>
              </a:ext>
            </a:extLst>
          </p:cNvPr>
          <p:cNvCxnSpPr/>
          <p:nvPr/>
        </p:nvCxnSpPr>
        <p:spPr>
          <a:xfrm flipV="1">
            <a:off x="7628021" y="4128862"/>
            <a:ext cx="0" cy="2145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462FCC9-BF8C-ECD2-477D-8DA626E8795E}"/>
              </a:ext>
            </a:extLst>
          </p:cNvPr>
          <p:cNvCxnSpPr/>
          <p:nvPr/>
        </p:nvCxnSpPr>
        <p:spPr>
          <a:xfrm flipV="1">
            <a:off x="9982200" y="4123293"/>
            <a:ext cx="0" cy="651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B6383B-5628-2C58-C982-A5AF7B82799B}"/>
              </a:ext>
            </a:extLst>
          </p:cNvPr>
          <p:cNvCxnSpPr/>
          <p:nvPr/>
        </p:nvCxnSpPr>
        <p:spPr>
          <a:xfrm flipH="1">
            <a:off x="7628021" y="4236131"/>
            <a:ext cx="90637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DE66A11-C503-456B-4554-B5A218625A8B}"/>
              </a:ext>
            </a:extLst>
          </p:cNvPr>
          <p:cNvCxnSpPr/>
          <p:nvPr/>
        </p:nvCxnSpPr>
        <p:spPr>
          <a:xfrm>
            <a:off x="8945479" y="4236131"/>
            <a:ext cx="103672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BB963D-3A44-FFE5-7C77-6D57C6A39C03}"/>
              </a:ext>
            </a:extLst>
          </p:cNvPr>
          <p:cNvCxnSpPr/>
          <p:nvPr/>
        </p:nvCxnSpPr>
        <p:spPr>
          <a:xfrm>
            <a:off x="2140131" y="5111931"/>
            <a:ext cx="0" cy="776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4366E55-5DD4-E8B8-7D3E-E4DCE0DC4D2C}"/>
              </a:ext>
            </a:extLst>
          </p:cNvPr>
          <p:cNvCxnSpPr/>
          <p:nvPr/>
        </p:nvCxnSpPr>
        <p:spPr>
          <a:xfrm>
            <a:off x="7550331" y="5402970"/>
            <a:ext cx="0" cy="4851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05AF40-C160-7772-A5D9-A93CC765132E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2140131" y="5630727"/>
            <a:ext cx="627129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9C0282-A83A-A7D0-BCE0-847F0528D05A}"/>
              </a:ext>
            </a:extLst>
          </p:cNvPr>
          <p:cNvCxnSpPr/>
          <p:nvPr/>
        </p:nvCxnSpPr>
        <p:spPr>
          <a:xfrm>
            <a:off x="6017623" y="5645543"/>
            <a:ext cx="153270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2755031-9F8D-E2A5-9524-43BD0DDA8B30}"/>
              </a:ext>
            </a:extLst>
          </p:cNvPr>
          <p:cNvSpPr txBox="1"/>
          <p:nvPr/>
        </p:nvSpPr>
        <p:spPr>
          <a:xfrm>
            <a:off x="182479" y="956231"/>
            <a:ext cx="4054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Aluminum interconnect patch panel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8924B02-8663-0C22-8526-F868C77D371A}"/>
              </a:ext>
            </a:extLst>
          </p:cNvPr>
          <p:cNvCxnSpPr/>
          <p:nvPr/>
        </p:nvCxnSpPr>
        <p:spPr>
          <a:xfrm flipH="1">
            <a:off x="1475874" y="1265294"/>
            <a:ext cx="733926" cy="2024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238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87F9C-3BFC-2E73-BB65-52614A0CB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7" y="-198741"/>
            <a:ext cx="115824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Composite fabrication: </a:t>
            </a:r>
            <a:r>
              <a:rPr lang="en-US" sz="3600" b="1" i="1" dirty="0">
                <a:solidFill>
                  <a:srgbClr val="FF0000"/>
                </a:solidFill>
              </a:rPr>
              <a:t>Work-shape</a:t>
            </a:r>
            <a:r>
              <a:rPr lang="en-US" sz="3600" b="1" dirty="0">
                <a:solidFill>
                  <a:srgbClr val="FF0000"/>
                </a:solidFill>
              </a:rPr>
              <a:t>, La Roche-de-Glum, France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68990-977D-50EF-10FE-3AEBB7C6B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341" y="809182"/>
            <a:ext cx="10515600" cy="194083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Fabricated composite pieces for ALICE ITS2 assembly</a:t>
            </a:r>
          </a:p>
          <a:p>
            <a:r>
              <a:rPr lang="en-US" dirty="0"/>
              <a:t>Owner Simon </a:t>
            </a:r>
            <a:r>
              <a:rPr lang="en-US" dirty="0" err="1"/>
              <a:t>Rubet</a:t>
            </a:r>
            <a:endParaRPr lang="en-US" dirty="0"/>
          </a:p>
          <a:p>
            <a:r>
              <a:rPr lang="en-US" dirty="0"/>
              <a:t>Contract to fabricate all composite pieces and pre-assemblies for the MVTX detector, 26 individual pieces; including end wheels for each of the three layers, CYSS outer shell for the stave assembly, long half service barrel assy.</a:t>
            </a:r>
          </a:p>
          <a:p>
            <a:r>
              <a:rPr lang="en-US" dirty="0"/>
              <a:t>Material choice: NGF </a:t>
            </a:r>
            <a:r>
              <a:rPr lang="en-US" dirty="0" err="1"/>
              <a:t>Granoc</a:t>
            </a:r>
            <a:r>
              <a:rPr lang="en-US" dirty="0"/>
              <a:t>; F8A03-1437 fiber with NM31 resin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E5AE9-4A57-C708-F382-31EC4AF63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1FDB1-76ED-783C-7B9C-22BABA790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1A19-0B30-713D-0DED-8E98CA0ED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A881A4-76BD-625F-4711-D2AD6491AA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 t="9499" r="10499" b="9195"/>
          <a:stretch/>
        </p:blipFill>
        <p:spPr>
          <a:xfrm>
            <a:off x="3222171" y="2967320"/>
            <a:ext cx="5588232" cy="33832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7F2375-CB0F-9A8D-94AA-6003D72B8A64}"/>
              </a:ext>
            </a:extLst>
          </p:cNvPr>
          <p:cNvSpPr txBox="1"/>
          <p:nvPr/>
        </p:nvSpPr>
        <p:spPr>
          <a:xfrm>
            <a:off x="1621972" y="3810001"/>
            <a:ext cx="26887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CYSS 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rgbClr val="C00000"/>
                </a:solidFill>
              </a:rPr>
              <a:t>L3</a:t>
            </a:r>
          </a:p>
          <a:p>
            <a:endParaRPr lang="en-US" sz="2000" b="1" dirty="0"/>
          </a:p>
          <a:p>
            <a:r>
              <a:rPr lang="en-US" sz="2000" b="1" dirty="0">
                <a:solidFill>
                  <a:srgbClr val="00B0F0"/>
                </a:solidFill>
              </a:rPr>
              <a:t>L2</a:t>
            </a:r>
          </a:p>
          <a:p>
            <a:endParaRPr lang="en-US" sz="2000" b="1" dirty="0"/>
          </a:p>
          <a:p>
            <a:r>
              <a:rPr lang="en-US" sz="2000" b="1" dirty="0"/>
              <a:t>L0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642457-2A53-8D59-BF46-709D47287A7A}"/>
              </a:ext>
            </a:extLst>
          </p:cNvPr>
          <p:cNvCxnSpPr>
            <a:cxnSpLocks/>
          </p:cNvCxnSpPr>
          <p:nvPr/>
        </p:nvCxnSpPr>
        <p:spPr>
          <a:xfrm>
            <a:off x="2416629" y="4027714"/>
            <a:ext cx="914400" cy="1306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CC64C0-7DC9-F72D-48E7-52F97F77FF7A}"/>
              </a:ext>
            </a:extLst>
          </p:cNvPr>
          <p:cNvCxnSpPr/>
          <p:nvPr/>
        </p:nvCxnSpPr>
        <p:spPr>
          <a:xfrm>
            <a:off x="2079171" y="4658938"/>
            <a:ext cx="1959429" cy="1960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B969AA-558E-9DE9-98BA-C89C30F96E40}"/>
              </a:ext>
            </a:extLst>
          </p:cNvPr>
          <p:cNvCxnSpPr/>
          <p:nvPr/>
        </p:nvCxnSpPr>
        <p:spPr>
          <a:xfrm>
            <a:off x="2079171" y="5246914"/>
            <a:ext cx="2394858" cy="1959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50187D-565F-C07E-981D-B56B95D390EA}"/>
              </a:ext>
            </a:extLst>
          </p:cNvPr>
          <p:cNvCxnSpPr/>
          <p:nvPr/>
        </p:nvCxnSpPr>
        <p:spPr>
          <a:xfrm>
            <a:off x="2079171" y="5845629"/>
            <a:ext cx="2939143" cy="1959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AC5EC0F-1191-6F5B-935B-D6CED2B54420}"/>
              </a:ext>
            </a:extLst>
          </p:cNvPr>
          <p:cNvSpPr txBox="1"/>
          <p:nvPr/>
        </p:nvSpPr>
        <p:spPr>
          <a:xfrm>
            <a:off x="8843059" y="4039421"/>
            <a:ext cx="31350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All three layers nestle with in each other using alignment pins and an indexed end flange as a part of the CYSS shell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246FF8-AD18-D641-799E-4FF1D3CA7DA1}"/>
              </a:ext>
            </a:extLst>
          </p:cNvPr>
          <p:cNvSpPr txBox="1"/>
          <p:nvPr/>
        </p:nvSpPr>
        <p:spPr>
          <a:xfrm>
            <a:off x="8207828" y="3255809"/>
            <a:ext cx="3004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CYSS indexed end flange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BC37164-A3B2-621D-B24B-CCAE2D9DCC97}"/>
              </a:ext>
            </a:extLst>
          </p:cNvPr>
          <p:cNvCxnSpPr/>
          <p:nvPr/>
        </p:nvCxnSpPr>
        <p:spPr>
          <a:xfrm flipH="1">
            <a:off x="7324502" y="3429000"/>
            <a:ext cx="828898" cy="675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627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A3AAA-AA68-0091-5415-4A9A3A3A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62" y="74574"/>
            <a:ext cx="11911263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3D print prototype pieces to verify design will function with routing of service, before finalizing design for fabrication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D18276-AEE1-7E59-3A5E-CB5350048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7369D-C00F-CFD7-B96D-58BD24BFA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D0F02-4E0E-8046-7211-F699A3EC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A hand holding a white plastic object&#10;&#10;Description automatically generated">
            <a:extLst>
              <a:ext uri="{FF2B5EF4-FFF2-40B4-BE49-F238E27FC236}">
                <a16:creationId xmlns:a16="http://schemas.microsoft.com/office/drawing/2014/main" id="{D48ED456-98C9-6667-0410-75029BE0A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838" y="2706903"/>
            <a:ext cx="3994751" cy="2996064"/>
          </a:xfrm>
          <a:prstGeom prst="rect">
            <a:avLst/>
          </a:prstGeom>
        </p:spPr>
      </p:pic>
      <p:pic>
        <p:nvPicPr>
          <p:cNvPr id="9" name="Picture 8" descr="A pink and blue tool on a metal board&#10;&#10;Description automatically generated">
            <a:extLst>
              <a:ext uri="{FF2B5EF4-FFF2-40B4-BE49-F238E27FC236}">
                <a16:creationId xmlns:a16="http://schemas.microsoft.com/office/drawing/2014/main" id="{77873305-BF25-FE85-B8EA-300B72FE9B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624" y="2706903"/>
            <a:ext cx="3994751" cy="29960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BED38C-E944-0A2E-AE4D-D5DF659FA756}"/>
              </a:ext>
            </a:extLst>
          </p:cNvPr>
          <p:cNvSpPr txBox="1"/>
          <p:nvPr/>
        </p:nvSpPr>
        <p:spPr>
          <a:xfrm>
            <a:off x="4473573" y="2053520"/>
            <a:ext cx="324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Layer 1, stave services side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47DBEE-37FB-BC91-4E01-CB6892002801}"/>
              </a:ext>
            </a:extLst>
          </p:cNvPr>
          <p:cNvSpPr txBox="1"/>
          <p:nvPr/>
        </p:nvSpPr>
        <p:spPr>
          <a:xfrm>
            <a:off x="8596688" y="2053520"/>
            <a:ext cx="3067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Layer 2, stave services side</a:t>
            </a:r>
          </a:p>
        </p:txBody>
      </p:sp>
      <p:pic>
        <p:nvPicPr>
          <p:cNvPr id="13" name="Picture 12" descr="Close-up of a pink plastic container&#10;&#10;Description automatically generated">
            <a:extLst>
              <a:ext uri="{FF2B5EF4-FFF2-40B4-BE49-F238E27FC236}">
                <a16:creationId xmlns:a16="http://schemas.microsoft.com/office/drawing/2014/main" id="{19FCA0B0-367B-9551-FA26-9A57963EA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" y="2706902"/>
            <a:ext cx="3994753" cy="29960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434548-6B42-2979-ACAC-7C87B1B75D3D}"/>
              </a:ext>
            </a:extLst>
          </p:cNvPr>
          <p:cNvSpPr txBox="1"/>
          <p:nvPr/>
        </p:nvSpPr>
        <p:spPr>
          <a:xfrm>
            <a:off x="528262" y="2056356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Layer 0, stave services side</a:t>
            </a:r>
          </a:p>
        </p:txBody>
      </p:sp>
    </p:spTree>
    <p:extLst>
      <p:ext uri="{BB962C8B-B14F-4D97-AF65-F5344CB8AC3E}">
        <p14:creationId xmlns:p14="http://schemas.microsoft.com/office/powerpoint/2010/main" val="1460831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8C0FA-25C4-C3D4-D6CE-316196D94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10" y="-161132"/>
            <a:ext cx="11709779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Work-Shape designs fixtures for composite layups, example L0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1FC27A-94CE-A7FE-EAD6-CA7D4D7A8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20DE72-18A4-31B1-1F08-E7AE150B8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ECDED-7747-C348-D121-6230EE186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699C3D-1F29-99B8-6409-B153F7D79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605" y="906168"/>
            <a:ext cx="8706135" cy="545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36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F990D-74BB-B1CE-7CFD-4C2A37862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550" y="81934"/>
            <a:ext cx="11553610" cy="132556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Work-Shape aluminum and 3D printed parts for L0 stave pass-through</a:t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sz="3600" b="1" dirty="0">
                <a:solidFill>
                  <a:srgbClr val="FF0000"/>
                </a:solidFill>
              </a:rPr>
              <a:t>and stave signal cable termination interface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7DA257-A867-2713-9D23-ECE9EFD53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512C50-77D1-37CC-ADF2-ACE88C8AD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0A346F-5CFA-79C2-5AB2-ECAB8AB7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508641-C4B2-CB3E-064E-83046B3A9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40" y="1407497"/>
            <a:ext cx="5644698" cy="42448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CCB910-47ED-9AA8-B97A-33AC297AC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743" y="1411710"/>
            <a:ext cx="5526418" cy="41389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7077DE-7FB8-B317-CCAD-9957D6A20EEB}"/>
              </a:ext>
            </a:extLst>
          </p:cNvPr>
          <p:cNvSpPr txBox="1"/>
          <p:nvPr/>
        </p:nvSpPr>
        <p:spPr>
          <a:xfrm>
            <a:off x="644857" y="5768831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7075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aluminum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ass-through and divider mount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B56644-5DF4-BDCD-152C-DE849836236C}"/>
              </a:ext>
            </a:extLst>
          </p:cNvPr>
          <p:cNvSpPr txBox="1"/>
          <p:nvPr/>
        </p:nvSpPr>
        <p:spPr>
          <a:xfrm>
            <a:off x="8306938" y="5768831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Accura25 PP1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282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dt" idx="10"/>
          </p:nvPr>
        </p:nvSpPr>
        <p:spPr>
          <a:xfrm>
            <a:off x="0" y="6629400"/>
            <a:ext cx="2844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r>
              <a:rPr lang="en-US"/>
              <a:t>09/09/2021</a:t>
            </a:r>
            <a:endParaRPr/>
          </a:p>
        </p:txBody>
      </p:sp>
      <p:sp>
        <p:nvSpPr>
          <p:cNvPr id="168" name="Google Shape;168;p18"/>
          <p:cNvSpPr txBox="1">
            <a:spLocks noGrp="1"/>
          </p:cNvSpPr>
          <p:nvPr>
            <p:ph type="ftr" idx="11"/>
          </p:nvPr>
        </p:nvSpPr>
        <p:spPr>
          <a:xfrm>
            <a:off x="4228041" y="6553201"/>
            <a:ext cx="3860800" cy="2762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r>
              <a:rPr lang="en-US"/>
              <a:t>MVTX Assembly Readiness Review</a:t>
            </a:r>
            <a:endParaRPr/>
          </a:p>
        </p:txBody>
      </p:sp>
      <p:sp>
        <p:nvSpPr>
          <p:cNvPr id="169" name="Google Shape;169;p18"/>
          <p:cNvSpPr txBox="1">
            <a:spLocks noGrp="1"/>
          </p:cNvSpPr>
          <p:nvPr>
            <p:ph type="sldNum" idx="12"/>
          </p:nvPr>
        </p:nvSpPr>
        <p:spPr>
          <a:xfrm>
            <a:off x="11479741" y="6492876"/>
            <a:ext cx="712259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16</a:t>
            </a:fld>
            <a:endParaRPr/>
          </a:p>
        </p:txBody>
      </p:sp>
      <p:pic>
        <p:nvPicPr>
          <p:cNvPr id="170" name="Google Shape;170;p1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2032" y="762000"/>
            <a:ext cx="3860800" cy="2722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7134" y="672000"/>
            <a:ext cx="3158501" cy="3869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8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80"/>
          <a:stretch/>
        </p:blipFill>
        <p:spPr>
          <a:xfrm>
            <a:off x="5893477" y="3830822"/>
            <a:ext cx="3375809" cy="25511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3" name="Google Shape;173;p18"/>
          <p:cNvCxnSpPr/>
          <p:nvPr/>
        </p:nvCxnSpPr>
        <p:spPr>
          <a:xfrm>
            <a:off x="7516167" y="2435167"/>
            <a:ext cx="1764000" cy="210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4" name="Google Shape;174;p18"/>
          <p:cNvSpPr txBox="1">
            <a:spLocks noGrp="1"/>
          </p:cNvSpPr>
          <p:nvPr>
            <p:ph type="body" idx="1"/>
          </p:nvPr>
        </p:nvSpPr>
        <p:spPr>
          <a:xfrm>
            <a:off x="93588" y="1343639"/>
            <a:ext cx="5567080" cy="488927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t" anchorCtr="0">
            <a:normAutofit/>
          </a:bodyPr>
          <a:lstStyle/>
          <a:p>
            <a:pPr marL="609585" indent="-457189">
              <a:spcBef>
                <a:spcPts val="0"/>
              </a:spcBef>
              <a:buSzPts val="1800"/>
              <a:buAutoNum type="arabicParenR"/>
            </a:pPr>
            <a:r>
              <a:rPr lang="en-US" b="1" dirty="0"/>
              <a:t>Carbon fiber components: </a:t>
            </a:r>
          </a:p>
          <a:p>
            <a:pPr marL="1219170" lvl="1" indent="-457189">
              <a:spcBef>
                <a:spcPts val="0"/>
              </a:spcBef>
              <a:buSzPts val="1800"/>
              <a:buChar char="–"/>
            </a:pPr>
            <a:r>
              <a:rPr lang="en-US" b="0" dirty="0"/>
              <a:t>in hand &amp; meet design specifications/tolerances, verify with CMM.</a:t>
            </a:r>
          </a:p>
          <a:p>
            <a:pPr marL="1219170" lvl="1" indent="-457189">
              <a:spcBef>
                <a:spcPts val="0"/>
              </a:spcBef>
              <a:buSzPts val="1800"/>
              <a:buChar char="–"/>
            </a:pPr>
            <a:r>
              <a:rPr lang="en-US" dirty="0"/>
              <a:t>Pre-assembled sections bonded using Scotch DP490 epoxy, this includes services supports, patch-panel and support ribs in interior of service barrel. </a:t>
            </a:r>
          </a:p>
          <a:p>
            <a:pPr marL="1219170" lvl="1" indent="-457189">
              <a:spcBef>
                <a:spcPts val="0"/>
              </a:spcBef>
              <a:buSzPts val="1800"/>
              <a:buChar char="–"/>
            </a:pPr>
            <a:r>
              <a:rPr lang="en-US" b="0" dirty="0"/>
              <a:t>Similar bonding of detector layer end assemblies, like the one shown in the upper left picture.</a:t>
            </a:r>
          </a:p>
          <a:p>
            <a:pPr marL="1219170" lvl="1" indent="-457189">
              <a:spcBef>
                <a:spcPts val="0"/>
              </a:spcBef>
              <a:buSzPts val="1800"/>
              <a:buChar char="–"/>
            </a:pPr>
            <a:r>
              <a:rPr lang="en-US" dirty="0"/>
              <a:t>All bonding was performed at Work-Shape prior to shipping.</a:t>
            </a:r>
            <a:endParaRPr lang="en-US" b="0" dirty="0"/>
          </a:p>
          <a:p>
            <a:pPr marL="761981" lvl="1" indent="0">
              <a:spcBef>
                <a:spcPts val="0"/>
              </a:spcBef>
              <a:buSzPts val="1800"/>
              <a:buNone/>
            </a:pPr>
            <a:endParaRPr lang="en-US" b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60B391-E66B-0175-BFE9-388465DE27F2}"/>
              </a:ext>
            </a:extLst>
          </p:cNvPr>
          <p:cNvSpPr txBox="1"/>
          <p:nvPr/>
        </p:nvSpPr>
        <p:spPr>
          <a:xfrm>
            <a:off x="9659393" y="5478114"/>
            <a:ext cx="26262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3D print services support, </a:t>
            </a:r>
            <a:r>
              <a:rPr lang="en-US" sz="2000" b="1" dirty="0" err="1"/>
              <a:t>Accura</a:t>
            </a:r>
            <a:r>
              <a:rPr lang="en-US" sz="2000" b="1" dirty="0"/>
              <a:t> Bluestone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CCD8E0-6BB4-1D3C-DDBA-F0C67EF7EEAB}"/>
              </a:ext>
            </a:extLst>
          </p:cNvPr>
          <p:cNvCxnSpPr/>
          <p:nvPr/>
        </p:nvCxnSpPr>
        <p:spPr>
          <a:xfrm flipH="1" flipV="1">
            <a:off x="8580474" y="5422605"/>
            <a:ext cx="909908" cy="4678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6" name="Google Shape;166;p18"/>
          <p:cNvSpPr txBox="1">
            <a:spLocks noGrp="1"/>
          </p:cNvSpPr>
          <p:nvPr>
            <p:ph type="title"/>
          </p:nvPr>
        </p:nvSpPr>
        <p:spPr>
          <a:xfrm>
            <a:off x="233172" y="249348"/>
            <a:ext cx="11320609" cy="7286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>
                <a:solidFill>
                  <a:srgbClr val="FF0000"/>
                </a:solidFill>
              </a:rPr>
              <a:t>Delivery of composite pieces at LBNL from</a:t>
            </a:r>
            <a:r>
              <a:rPr lang="en-US" sz="3600" b="1" i="1" dirty="0">
                <a:solidFill>
                  <a:srgbClr val="FF0000"/>
                </a:solidFill>
              </a:rPr>
              <a:t> Work-Shape </a:t>
            </a:r>
            <a:r>
              <a:rPr lang="en-US" sz="3600" b="1" dirty="0">
                <a:solidFill>
                  <a:srgbClr val="FF0000"/>
                </a:solidFill>
              </a:rPr>
              <a:t>for layer assembly </a:t>
            </a:r>
            <a:endParaRPr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26304-5BFE-1B74-7319-609BE8E0B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757" y="-228534"/>
            <a:ext cx="11288486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Precision machined end wheels to locate staves in each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30437-E501-F5F6-E24B-521E63CD7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61" y="701414"/>
            <a:ext cx="11139006" cy="121199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To sim</a:t>
            </a:r>
            <a:r>
              <a:rPr lang="en-US" sz="2400" dirty="0"/>
              <a:t>plify each layer assembly a single machined piece was chosen</a:t>
            </a:r>
          </a:p>
          <a:p>
            <a:pPr lvl="1"/>
            <a:r>
              <a:rPr lang="en-US" dirty="0"/>
              <a:t>Material 6061 T651 aluminum, anodized, five axis machined, Layer 0 drawings:</a:t>
            </a:r>
          </a:p>
          <a:p>
            <a:pPr lvl="2"/>
            <a:r>
              <a:rPr lang="en-US" sz="2100" dirty="0"/>
              <a:t>Staves located using ruby ball in end wheels that aligns with hole and a slot in stave assembly</a:t>
            </a:r>
          </a:p>
          <a:p>
            <a:pPr lvl="2"/>
            <a:r>
              <a:rPr lang="en-US" sz="2100" dirty="0"/>
              <a:t>End wheels machined to very tight tolerances</a:t>
            </a:r>
          </a:p>
          <a:p>
            <a:pPr lvl="2"/>
            <a:endParaRPr lang="en-US" sz="2100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BBF14-3926-3F09-411D-551F433B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E5063-19FA-0AFB-D7D8-104833780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68B90-0DC2-E9BA-7EA1-51AADCC88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 descr="A close-up of a blueprint&#10;&#10;Description automatically generated">
            <a:extLst>
              <a:ext uri="{FF2B5EF4-FFF2-40B4-BE49-F238E27FC236}">
                <a16:creationId xmlns:a16="http://schemas.microsoft.com/office/drawing/2014/main" id="{2CF8275D-2661-DC15-02B2-CB72264754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56" y="2161460"/>
            <a:ext cx="5515907" cy="4262292"/>
          </a:xfrm>
          <a:prstGeom prst="rect">
            <a:avLst/>
          </a:prstGeom>
        </p:spPr>
      </p:pic>
      <p:pic>
        <p:nvPicPr>
          <p:cNvPr id="11" name="Picture 10" descr="A close-up of a diagram&#10;&#10;Description automatically generated">
            <a:extLst>
              <a:ext uri="{FF2B5EF4-FFF2-40B4-BE49-F238E27FC236}">
                <a16:creationId xmlns:a16="http://schemas.microsoft.com/office/drawing/2014/main" id="{8F457D87-128D-B2AA-3856-6CD0382673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57" y="2143993"/>
            <a:ext cx="5538510" cy="42797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8547E5-AD4B-FB35-96EA-3ACA88F5A70C}"/>
              </a:ext>
            </a:extLst>
          </p:cNvPr>
          <p:cNvSpPr txBox="1"/>
          <p:nvPr/>
        </p:nvSpPr>
        <p:spPr>
          <a:xfrm>
            <a:off x="3581400" y="1835303"/>
            <a:ext cx="4402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L0 South end wheel, sheets 1 &amp; 3</a:t>
            </a:r>
          </a:p>
        </p:txBody>
      </p:sp>
    </p:spTree>
    <p:extLst>
      <p:ext uri="{BB962C8B-B14F-4D97-AF65-F5344CB8AC3E}">
        <p14:creationId xmlns:p14="http://schemas.microsoft.com/office/powerpoint/2010/main" val="1972847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81495-4F54-7AF3-720A-05BA92306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538" y="-14998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Fabricated aluminum end wheels prior to final assembly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E1C9D-7FAC-BF84-2A86-D061358AF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ADC14-4BBE-DF32-664E-9F5B4354E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63FF9-1D76-932A-5E9B-1044FA4D7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18</a:t>
            </a:fld>
            <a:endParaRPr lang="en-US"/>
          </a:p>
        </p:txBody>
      </p:sp>
      <p:pic>
        <p:nvPicPr>
          <p:cNvPr id="6" name="Google Shape;184;p19">
            <a:extLst>
              <a:ext uri="{FF2B5EF4-FFF2-40B4-BE49-F238E27FC236}">
                <a16:creationId xmlns:a16="http://schemas.microsoft.com/office/drawing/2014/main" id="{C05E598F-FB37-49A2-02C2-A55EDA8C54FF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654" y="930611"/>
            <a:ext cx="3781732" cy="2498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87;p19">
            <a:extLst>
              <a:ext uri="{FF2B5EF4-FFF2-40B4-BE49-F238E27FC236}">
                <a16:creationId xmlns:a16="http://schemas.microsoft.com/office/drawing/2014/main" id="{35FA5146-0910-FCB2-F36F-9580DBDD44D5}"/>
              </a:ext>
            </a:extLst>
          </p:cNvPr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128" y="974641"/>
            <a:ext cx="4239126" cy="279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diagram of a rainbow&#10;&#10;Description automatically generated with medium confidence">
            <a:extLst>
              <a:ext uri="{FF2B5EF4-FFF2-40B4-BE49-F238E27FC236}">
                <a16:creationId xmlns:a16="http://schemas.microsoft.com/office/drawing/2014/main" id="{E01FB541-E3CB-AB5E-C9CA-C7F7FA9D81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012" y="3787481"/>
            <a:ext cx="3890229" cy="26737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06319C-1C36-2599-3CBB-CCDEB6D51310}"/>
              </a:ext>
            </a:extLst>
          </p:cNvPr>
          <p:cNvSpPr txBox="1"/>
          <p:nvPr/>
        </p:nvSpPr>
        <p:spPr>
          <a:xfrm>
            <a:off x="5001582" y="5247044"/>
            <a:ext cx="1598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CMM Study end wheel</a:t>
            </a:r>
          </a:p>
        </p:txBody>
      </p:sp>
      <p:pic>
        <p:nvPicPr>
          <p:cNvPr id="10" name="Picture 9" descr="A red round object with silver metal base&#10;&#10;Description automatically generated with medium confidence">
            <a:extLst>
              <a:ext uri="{FF2B5EF4-FFF2-40B4-BE49-F238E27FC236}">
                <a16:creationId xmlns:a16="http://schemas.microsoft.com/office/drawing/2014/main" id="{2C6E2A9A-A011-3F57-29E4-5D5CB40ADE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6" t="6449" r="39342" b="10278"/>
          <a:stretch/>
        </p:blipFill>
        <p:spPr>
          <a:xfrm>
            <a:off x="5307105" y="1418437"/>
            <a:ext cx="987149" cy="196762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C891088-6B32-1355-6807-4ACCBE96EA0C}"/>
              </a:ext>
            </a:extLst>
          </p:cNvPr>
          <p:cNvCxnSpPr/>
          <p:nvPr/>
        </p:nvCxnSpPr>
        <p:spPr>
          <a:xfrm flipV="1">
            <a:off x="6096000" y="2566737"/>
            <a:ext cx="2919575" cy="1925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2849785-6EA6-6BE7-CEC6-9CCE1E8C6A09}"/>
              </a:ext>
            </a:extLst>
          </p:cNvPr>
          <p:cNvSpPr txBox="1"/>
          <p:nvPr/>
        </p:nvSpPr>
        <p:spPr>
          <a:xfrm>
            <a:off x="4924926" y="3429000"/>
            <a:ext cx="1974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1.0 mm dia. pin,</a:t>
            </a:r>
          </a:p>
          <a:p>
            <a:r>
              <a:rPr lang="en-US" b="1" dirty="0"/>
              <a:t>3.1 mm dia. ball.</a:t>
            </a:r>
          </a:p>
          <a:p>
            <a:r>
              <a:rPr lang="en-US" b="1" dirty="0"/>
              <a:t>Key match pin to hole in end wheel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9BA3EB-FBE8-26BC-170C-EF5B4B3A6958}"/>
              </a:ext>
            </a:extLst>
          </p:cNvPr>
          <p:cNvSpPr txBox="1"/>
          <p:nvPr/>
        </p:nvSpPr>
        <p:spPr>
          <a:xfrm>
            <a:off x="5001582" y="720375"/>
            <a:ext cx="1751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Locate stave to end wheels;</a:t>
            </a:r>
          </a:p>
        </p:txBody>
      </p:sp>
      <p:pic>
        <p:nvPicPr>
          <p:cNvPr id="13" name="Google Shape;91;p15">
            <a:extLst>
              <a:ext uri="{FF2B5EF4-FFF2-40B4-BE49-F238E27FC236}">
                <a16:creationId xmlns:a16="http://schemas.microsoft.com/office/drawing/2014/main" id="{971D0B66-F0A8-A834-D53A-1C220F8EB4EA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64772" y="3528762"/>
            <a:ext cx="3249158" cy="3111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847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7D54-6BAB-8881-CCDE-E48038FBC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14" y="1425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Fixtures; critical to the assembly of the three inner layers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2266A-07EA-0F97-8D65-0D1425D58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14" y="1009935"/>
            <a:ext cx="10515600" cy="8519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Precision fixtures necessary so the two half detector assemblies come together around the beam-pipe to make 2</a:t>
            </a:r>
            <a:r>
              <a:rPr lang="el-GR" dirty="0"/>
              <a:t>π</a:t>
            </a:r>
            <a:r>
              <a:rPr lang="en-US" dirty="0"/>
              <a:t> coverage.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6D034-9471-CC21-5EDD-1649DD81C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5A843-3954-F99B-58E6-3D7A3229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155DF-88D8-D510-31B0-81518EE69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19</a:t>
            </a:fld>
            <a:endParaRPr lang="en-US"/>
          </a:p>
        </p:txBody>
      </p:sp>
      <p:pic>
        <p:nvPicPr>
          <p:cNvPr id="7" name="Google Shape;308;p31">
            <a:extLst>
              <a:ext uri="{FF2B5EF4-FFF2-40B4-BE49-F238E27FC236}">
                <a16:creationId xmlns:a16="http://schemas.microsoft.com/office/drawing/2014/main" id="{16F1B983-7E5A-EA99-6C5D-E5629C9DBA5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80214" y="1911941"/>
            <a:ext cx="7937500" cy="219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09;p31">
            <a:extLst>
              <a:ext uri="{FF2B5EF4-FFF2-40B4-BE49-F238E27FC236}">
                <a16:creationId xmlns:a16="http://schemas.microsoft.com/office/drawing/2014/main" id="{56DD929C-1097-1E4A-E37E-5E934540F190}"/>
              </a:ext>
            </a:extLst>
          </p:cNvPr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177" y="3965945"/>
            <a:ext cx="7751637" cy="23904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2FF720E-62E9-2840-6950-C34E83A1DCED}"/>
              </a:ext>
            </a:extLst>
          </p:cNvPr>
          <p:cNvSpPr/>
          <p:nvPr/>
        </p:nvSpPr>
        <p:spPr>
          <a:xfrm>
            <a:off x="5904614" y="3880884"/>
            <a:ext cx="3746500" cy="2281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222153-F262-F155-A2DC-8D596E6F284B}"/>
              </a:ext>
            </a:extLst>
          </p:cNvPr>
          <p:cNvSpPr/>
          <p:nvPr/>
        </p:nvSpPr>
        <p:spPr>
          <a:xfrm>
            <a:off x="6007395" y="3880884"/>
            <a:ext cx="3588282" cy="228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ACB5A1-5B35-1D7E-4276-ABFBB9622B2B}"/>
              </a:ext>
            </a:extLst>
          </p:cNvPr>
          <p:cNvSpPr/>
          <p:nvPr/>
        </p:nvSpPr>
        <p:spPr>
          <a:xfrm>
            <a:off x="1488558" y="3880884"/>
            <a:ext cx="308344" cy="2562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DA9D40-B320-9DA5-C55B-A08364D038C6}"/>
              </a:ext>
            </a:extLst>
          </p:cNvPr>
          <p:cNvSpPr/>
          <p:nvPr/>
        </p:nvSpPr>
        <p:spPr>
          <a:xfrm>
            <a:off x="1658177" y="6241312"/>
            <a:ext cx="789083" cy="2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E8FB88-F624-FABF-10DB-C4291182FA47}"/>
              </a:ext>
            </a:extLst>
          </p:cNvPr>
          <p:cNvSpPr txBox="1"/>
          <p:nvPr/>
        </p:nvSpPr>
        <p:spPr>
          <a:xfrm>
            <a:off x="9512595" y="1966327"/>
            <a:ext cx="24292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L0 assembly fixture, used in one of 35 step assembly procedure  for just this layer!</a:t>
            </a:r>
          </a:p>
          <a:p>
            <a:r>
              <a:rPr lang="en-US" sz="2000" b="1" dirty="0"/>
              <a:t>Using CMM is necessary to verify the dimensional </a:t>
            </a:r>
          </a:p>
          <a:p>
            <a:r>
              <a:rPr lang="en-US" sz="2000" b="1" dirty="0"/>
              <a:t>tolerance of a fixture.</a:t>
            </a:r>
          </a:p>
        </p:txBody>
      </p:sp>
    </p:spTree>
    <p:extLst>
      <p:ext uri="{BB962C8B-B14F-4D97-AF65-F5344CB8AC3E}">
        <p14:creationId xmlns:p14="http://schemas.microsoft.com/office/powerpoint/2010/main" val="4204433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4CEBA-7831-BB8F-9CE1-7777A791C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347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>
                <a:solidFill>
                  <a:srgbClr val="FF0000"/>
                </a:solidFill>
              </a:rPr>
              <a:t>sPHENIX</a:t>
            </a:r>
            <a:r>
              <a:rPr lang="en-US" sz="4000" b="1" dirty="0">
                <a:solidFill>
                  <a:srgbClr val="FF0000"/>
                </a:solidFill>
              </a:rPr>
              <a:t> experiment at RHIC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C38B5-EB89-B368-3C25-502D7D45F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3374"/>
            <a:ext cx="12192000" cy="435133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Collider physics experiment using the RHIC accelerator at BNL, major facility hall;</a:t>
            </a:r>
          </a:p>
          <a:p>
            <a:pPr lvl="1"/>
            <a:r>
              <a:rPr lang="en-US" dirty="0"/>
              <a:t>Physics goal take data with P-P  and Au-Au collisions at 200 GeV</a:t>
            </a:r>
          </a:p>
          <a:p>
            <a:pPr lvl="1"/>
            <a:r>
              <a:rPr lang="en-US" dirty="0"/>
              <a:t>Overall size: length 7556.5 mm, width 7620.0 mm height 7473.0 mm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Solenoid magnet coil – BABAR experiment, SLAC, 1.4 tesla magnetic field</a:t>
            </a:r>
          </a:p>
          <a:p>
            <a:pPr lvl="1"/>
            <a:endParaRPr lang="en-US" dirty="0"/>
          </a:p>
        </p:txBody>
      </p:sp>
      <p:pic>
        <p:nvPicPr>
          <p:cNvPr id="4" name="Picture 3" descr="A person standing in a room with stairs and ladders&#10;&#10;Description automatically generated">
            <a:extLst>
              <a:ext uri="{FF2B5EF4-FFF2-40B4-BE49-F238E27FC236}">
                <a16:creationId xmlns:a16="http://schemas.microsoft.com/office/drawing/2014/main" id="{845C4B20-973B-D28B-D07F-49D6455133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5" r="1" b="9849"/>
          <a:stretch/>
        </p:blipFill>
        <p:spPr>
          <a:xfrm>
            <a:off x="2310063" y="2465690"/>
            <a:ext cx="7922506" cy="439230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191C5-33FC-B783-5B8F-9E2C46634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3ADF7-77A7-C30D-58DE-DC9DCDEDC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5B74B6-A77E-2642-DD0C-37DB1C343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3920021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9B0A2-B975-B6AB-C978-BA3CB57EA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5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Layers L0 and L2 in assembly fixture with dummy staves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2F658A-A24A-4FE0-26A4-6EE32443D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830BF-BBA5-2F3B-08D5-207AB4570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9DC78-7F7D-61DF-B6C3-45AC5B302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20</a:t>
            </a:fld>
            <a:endParaRPr lang="en-US"/>
          </a:p>
        </p:txBody>
      </p:sp>
      <p:pic>
        <p:nvPicPr>
          <p:cNvPr id="6" name="Google Shape;207;p21">
            <a:extLst>
              <a:ext uri="{FF2B5EF4-FFF2-40B4-BE49-F238E27FC236}">
                <a16:creationId xmlns:a16="http://schemas.microsoft.com/office/drawing/2014/main" id="{89293E5A-047B-720D-E5AF-AC56FC0D9F19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4608" y="1962410"/>
            <a:ext cx="4258850" cy="4096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machine on a table&#10;&#10;Description automatically generated">
            <a:extLst>
              <a:ext uri="{FF2B5EF4-FFF2-40B4-BE49-F238E27FC236}">
                <a16:creationId xmlns:a16="http://schemas.microsoft.com/office/drawing/2014/main" id="{0D58088A-D182-8B2D-F054-9096C46D9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076" y="1926889"/>
            <a:ext cx="4429461" cy="44294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FAE91A-0463-DB67-51AD-4E87C756726F}"/>
              </a:ext>
            </a:extLst>
          </p:cNvPr>
          <p:cNvSpPr txBox="1"/>
          <p:nvPr/>
        </p:nvSpPr>
        <p:spPr>
          <a:xfrm>
            <a:off x="2707376" y="1429532"/>
            <a:ext cx="111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6ED14A-132D-4637-8870-DDC5382233F9}"/>
              </a:ext>
            </a:extLst>
          </p:cNvPr>
          <p:cNvSpPr txBox="1"/>
          <p:nvPr/>
        </p:nvSpPr>
        <p:spPr>
          <a:xfrm>
            <a:off x="7933900" y="1460310"/>
            <a:ext cx="832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L2</a:t>
            </a:r>
          </a:p>
        </p:txBody>
      </p:sp>
    </p:spTree>
    <p:extLst>
      <p:ext uri="{BB962C8B-B14F-4D97-AF65-F5344CB8AC3E}">
        <p14:creationId xmlns:p14="http://schemas.microsoft.com/office/powerpoint/2010/main" val="1697957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702FD-F907-DCAC-4AE8-ED7C5788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8542" y="10886"/>
            <a:ext cx="7478486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Mating assembledL2 with service barrel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36B9B-D977-5970-B643-6EDD0B573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212F5-25AD-8029-3D5C-ADF20B8B3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7D75E-9AD5-F12C-E370-1D8CC9AD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21</a:t>
            </a:fld>
            <a:endParaRPr lang="en-US"/>
          </a:p>
        </p:txBody>
      </p:sp>
      <p:pic>
        <p:nvPicPr>
          <p:cNvPr id="6" name="Google Shape;211;p27">
            <a:extLst>
              <a:ext uri="{FF2B5EF4-FFF2-40B4-BE49-F238E27FC236}">
                <a16:creationId xmlns:a16="http://schemas.microsoft.com/office/drawing/2014/main" id="{9A159233-132B-E95D-D616-E30F45DAB29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09600" y="1114879"/>
            <a:ext cx="68579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31;p29">
            <a:extLst>
              <a:ext uri="{FF2B5EF4-FFF2-40B4-BE49-F238E27FC236}">
                <a16:creationId xmlns:a16="http://schemas.microsoft.com/office/drawing/2014/main" id="{4FF57EA8-6E2D-E4F5-20C4-4DAC0769078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7325018" y="1934116"/>
            <a:ext cx="5250615" cy="3593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249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6A3C6-068D-DDB4-3B0E-679FE9C28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Half MVTX assembly, three layers with attached services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5F9D7A-E67C-C536-B735-CF5420238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8A8A2-0BB3-C5A4-2886-1F82F5E98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E30AD-10CB-551B-C12B-787E5BA37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AFBB0EC-FC9B-2202-17C8-AD9C27429F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5" t="187" r="24812" b="-1"/>
          <a:stretch/>
        </p:blipFill>
        <p:spPr bwMode="auto">
          <a:xfrm rot="5400000">
            <a:off x="1945423" y="-557888"/>
            <a:ext cx="3271956" cy="717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thread&#10;&#10;Description automatically generated">
            <a:extLst>
              <a:ext uri="{FF2B5EF4-FFF2-40B4-BE49-F238E27FC236}">
                <a16:creationId xmlns:a16="http://schemas.microsoft.com/office/drawing/2014/main" id="{ED6C6CFA-7CFD-AB73-AD92-20DCBCDD4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30" y="1248566"/>
            <a:ext cx="4746170" cy="35596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A84E9C-5778-EC14-0314-E58D0A292580}"/>
              </a:ext>
            </a:extLst>
          </p:cNvPr>
          <p:cNvSpPr txBox="1"/>
          <p:nvPr/>
        </p:nvSpPr>
        <p:spPr>
          <a:xfrm>
            <a:off x="573206" y="5181888"/>
            <a:ext cx="1078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When you bring the two half detectors, there is the possibility that the FPC extension may come in contact between the two halves instead of leafing between them. We used </a:t>
            </a:r>
            <a:r>
              <a:rPr lang="en-US" sz="2000" b="1" dirty="0">
                <a:solidFill>
                  <a:srgbClr val="FF0000"/>
                </a:solidFill>
              </a:rPr>
              <a:t>3D scans </a:t>
            </a:r>
            <a:r>
              <a:rPr lang="en-US" sz="2000" b="1" dirty="0"/>
              <a:t>to see if there may be an interference – and if, place strategic spacers to help create adequate gaps so they would not interfere; one half with the other.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EC8D9FF-99AF-C1BB-F3B4-62FBD5FAD7FF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5227093" y="3248167"/>
            <a:ext cx="736410" cy="19337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60D701-56DE-ACE0-9346-39CE06241398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5281684" y="2286865"/>
            <a:ext cx="681819" cy="28950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752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87EE2-FB3F-0861-E27B-6FF31F767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2032"/>
            <a:ext cx="11277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Grounding composite and aluminum pieces in half assembly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AD7555-7D6C-BAB2-7E02-558520BAC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2CC88-EE29-67DC-1508-63AECA767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398B1-1E20-C63A-60F4-3F0EFA92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55A961-F66E-8FD3-9EE3-773A0489689C}"/>
              </a:ext>
            </a:extLst>
          </p:cNvPr>
          <p:cNvSpPr txBox="1"/>
          <p:nvPr/>
        </p:nvSpPr>
        <p:spPr>
          <a:xfrm>
            <a:off x="637674" y="1058779"/>
            <a:ext cx="107161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Use POLYTEC, PU1000 conductive glue as an interconnection between all the composite and aluminum pieces, scratch a patch 1 X 2 mm in composite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After application is cured check for continuity 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The aluminum anodized pieces have a gold chem film applied per MIL DTL 5541F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C8C6C1-6627-7787-4CF3-3ABBCDA05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13584"/>
            <a:ext cx="5262702" cy="31576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ABE14D-4EF0-CBF2-5DFF-2169C15F0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121" y="2913584"/>
            <a:ext cx="4784558" cy="294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669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42A3E-1761-0C49-CEB9-847DB899C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722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Stave assemblies have a ground wire incorporated in their assembly, it is brought out through the power connector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5A1596-D463-4157-E3D6-92427C71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50174-E26F-F1EC-4538-6066AB5BF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904D0F-C775-959E-B792-271953D8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72B7DC-55E4-41D3-D1C0-ACF59E9520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5" t="19591" r="585"/>
          <a:stretch/>
        </p:blipFill>
        <p:spPr>
          <a:xfrm>
            <a:off x="2224585" y="1321791"/>
            <a:ext cx="7601803" cy="503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24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4477D-9409-EC10-F826-B30E34E0D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559" y="-64407"/>
            <a:ext cx="118872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MVTX mechanical mock-up, same mass, staves and services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923AB8-441F-167A-73F7-820B98572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F9719-33ED-1F92-859A-FEF3A3B06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AEBEE-48E2-9107-D918-7092EF9C3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A model of a space ship&#10;&#10;Description automatically generated with medium confidence">
            <a:extLst>
              <a:ext uri="{FF2B5EF4-FFF2-40B4-BE49-F238E27FC236}">
                <a16:creationId xmlns:a16="http://schemas.microsoft.com/office/drawing/2014/main" id="{E7315E26-8F24-D14C-0282-D513D72184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945" r="1035" b="11667"/>
          <a:stretch/>
        </p:blipFill>
        <p:spPr>
          <a:xfrm>
            <a:off x="393546" y="2559856"/>
            <a:ext cx="11482246" cy="35406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6813EB-A6E6-FAC1-002D-C14DA1C2570A}"/>
              </a:ext>
            </a:extLst>
          </p:cNvPr>
          <p:cNvSpPr txBox="1"/>
          <p:nvPr/>
        </p:nvSpPr>
        <p:spPr>
          <a:xfrm>
            <a:off x="687007" y="852092"/>
            <a:ext cx="11313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This mechanical mock-up is critical to test installation scenarios, it too would be mounted so the detector is cantilevered from the end flanges of the service barrels.</a:t>
            </a:r>
          </a:p>
          <a:p>
            <a:r>
              <a:rPr lang="en-US" sz="2400" b="1" dirty="0"/>
              <a:t>Each half same mass as the MVTX detector – uses ballast blocks: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E9D55D8-1C13-8E28-D4B9-6892BD360A49}"/>
              </a:ext>
            </a:extLst>
          </p:cNvPr>
          <p:cNvCxnSpPr>
            <a:cxnSpLocks/>
          </p:cNvCxnSpPr>
          <p:nvPr/>
        </p:nvCxnSpPr>
        <p:spPr>
          <a:xfrm>
            <a:off x="7069540" y="2007145"/>
            <a:ext cx="3098042" cy="29196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6C6089-8B76-940D-BCD9-DFEEDA02911E}"/>
              </a:ext>
            </a:extLst>
          </p:cNvPr>
          <p:cNvCxnSpPr>
            <a:cxnSpLocks/>
          </p:cNvCxnSpPr>
          <p:nvPr/>
        </p:nvCxnSpPr>
        <p:spPr>
          <a:xfrm>
            <a:off x="7069540" y="2007145"/>
            <a:ext cx="2374711" cy="13229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011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91D33-9101-58AD-EC85-A3EA156EC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3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Integrate the MVTX detector with </a:t>
            </a:r>
            <a:r>
              <a:rPr lang="en-US" sz="3600" b="1" dirty="0" err="1">
                <a:solidFill>
                  <a:srgbClr val="FF0000"/>
                </a:solidFill>
              </a:rPr>
              <a:t>sPHENIX</a:t>
            </a:r>
            <a:r>
              <a:rPr lang="en-US" sz="3600" b="1" dirty="0">
                <a:solidFill>
                  <a:srgbClr val="FF0000"/>
                </a:solidFill>
              </a:rPr>
              <a:t> – </a:t>
            </a:r>
            <a:r>
              <a:rPr lang="en-US" sz="3600" b="1" i="1" dirty="0">
                <a:solidFill>
                  <a:srgbClr val="FF0000"/>
                </a:solidFill>
              </a:rPr>
              <a:t>X wing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610DE7-6433-9856-6909-D16DC54AE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1853B-C230-B378-4C44-68FB924EC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538C4-2BEC-3032-4EF0-CAABE61F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26</a:t>
            </a:fld>
            <a:endParaRPr lang="en-US"/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322495AA-05F4-5A93-40B9-7B0EE78EE08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2036" y="1235527"/>
            <a:ext cx="2475528" cy="5120823"/>
          </a:xfrm>
          <a:prstGeom prst="rect">
            <a:avLst/>
          </a:prstGeom>
        </p:spPr>
      </p:pic>
      <p:graphicFrame>
        <p:nvGraphicFramePr>
          <p:cNvPr id="8" name="object 6">
            <a:extLst>
              <a:ext uri="{FF2B5EF4-FFF2-40B4-BE49-F238E27FC236}">
                <a16:creationId xmlns:a16="http://schemas.microsoft.com/office/drawing/2014/main" id="{70A83ED5-4545-872B-DC23-032553C83A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815873"/>
              </p:ext>
            </p:extLst>
          </p:nvPr>
        </p:nvGraphicFramePr>
        <p:xfrm>
          <a:off x="5353446" y="1445029"/>
          <a:ext cx="5158854" cy="43809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9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9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7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New</a:t>
                      </a:r>
                      <a:r>
                        <a:rPr sz="24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(Mk8)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7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Mass: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41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kg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7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9017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Aluminum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Bronze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&amp;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Nitronic</a:t>
                      </a:r>
                      <a:r>
                        <a:rPr sz="14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inserts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7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Adjustable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2051">
                <a:tc>
                  <a:txBody>
                    <a:bodyPr/>
                    <a:lstStyle/>
                    <a:p>
                      <a:pPr marL="90805" marR="1746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0477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interference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installation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bracket 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can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retracted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without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any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disassembly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C623E289-7B81-34FC-CD3A-E9986117F3ED}"/>
              </a:ext>
            </a:extLst>
          </p:cNvPr>
          <p:cNvSpPr/>
          <p:nvPr/>
        </p:nvSpPr>
        <p:spPr>
          <a:xfrm>
            <a:off x="5199797" y="1064525"/>
            <a:ext cx="2661313" cy="49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ject 5">
            <a:extLst>
              <a:ext uri="{FF2B5EF4-FFF2-40B4-BE49-F238E27FC236}">
                <a16:creationId xmlns:a16="http://schemas.microsoft.com/office/drawing/2014/main" id="{053E866B-2235-421F-1AE3-EE41AE12A1B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76214" y="2055114"/>
            <a:ext cx="2764588" cy="27477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29A706-62E4-602F-77F6-D0F0542F187E}"/>
              </a:ext>
            </a:extLst>
          </p:cNvPr>
          <p:cNvSpPr txBox="1"/>
          <p:nvPr/>
        </p:nvSpPr>
        <p:spPr>
          <a:xfrm>
            <a:off x="3581400" y="5363570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Once mounted to inner HCAL support ring, surveyed to +- .5 mm</a:t>
            </a:r>
          </a:p>
          <a:p>
            <a:r>
              <a:rPr lang="en-US" sz="2000" b="1" dirty="0"/>
              <a:t>In X and Y.</a:t>
            </a:r>
          </a:p>
        </p:txBody>
      </p:sp>
    </p:spTree>
    <p:extLst>
      <p:ext uri="{BB962C8B-B14F-4D97-AF65-F5344CB8AC3E}">
        <p14:creationId xmlns:p14="http://schemas.microsoft.com/office/powerpoint/2010/main" val="36952263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904997"/>
            <a:ext cx="6021776" cy="530072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36190" y="71393"/>
            <a:ext cx="5308674" cy="676140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7692" y="-1855"/>
            <a:ext cx="10515600" cy="606133"/>
          </a:xfrm>
          <a:prstGeom prst="rect">
            <a:avLst/>
          </a:prstGeom>
        </p:spPr>
        <p:txBody>
          <a:bodyPr vert="horz" wrap="square" lIns="0" tIns="51631" rIns="0" bIns="0" rtlCol="0">
            <a:spAutoFit/>
          </a:bodyPr>
          <a:lstStyle/>
          <a:p>
            <a:pPr marL="565785">
              <a:lnSpc>
                <a:spcPct val="100000"/>
              </a:lnSpc>
              <a:spcBef>
                <a:spcPts val="100"/>
              </a:spcBef>
            </a:pPr>
            <a:r>
              <a:rPr lang="en-US" sz="3600" b="1" i="1" dirty="0">
                <a:solidFill>
                  <a:srgbClr val="FF0000"/>
                </a:solidFill>
              </a:rPr>
              <a:t>X-wing</a:t>
            </a:r>
            <a:r>
              <a:rPr lang="en-US" sz="3600" b="1" dirty="0">
                <a:solidFill>
                  <a:srgbClr val="FF0000"/>
                </a:solidFill>
              </a:rPr>
              <a:t> c</a:t>
            </a:r>
            <a:r>
              <a:rPr sz="3600" b="1" dirty="0">
                <a:solidFill>
                  <a:srgbClr val="FF0000"/>
                </a:solidFill>
              </a:rPr>
              <a:t>learance</a:t>
            </a:r>
            <a:r>
              <a:rPr sz="3600" b="1" spc="-85" dirty="0">
                <a:solidFill>
                  <a:srgbClr val="FF0000"/>
                </a:solidFill>
              </a:rPr>
              <a:t> </a:t>
            </a:r>
            <a:r>
              <a:rPr sz="3600" b="1" dirty="0">
                <a:solidFill>
                  <a:srgbClr val="FF0000"/>
                </a:solidFill>
              </a:rPr>
              <a:t>to</a:t>
            </a:r>
            <a:r>
              <a:rPr sz="3600" b="1" spc="-75" dirty="0">
                <a:solidFill>
                  <a:srgbClr val="FF0000"/>
                </a:solidFill>
              </a:rPr>
              <a:t> </a:t>
            </a:r>
            <a:r>
              <a:rPr sz="3600" b="1" dirty="0">
                <a:solidFill>
                  <a:srgbClr val="FF0000"/>
                </a:solidFill>
              </a:rPr>
              <a:t>INTT</a:t>
            </a:r>
            <a:r>
              <a:rPr sz="3600" b="1" spc="-75" dirty="0">
                <a:solidFill>
                  <a:srgbClr val="FF0000"/>
                </a:solidFill>
              </a:rPr>
              <a:t> </a:t>
            </a:r>
            <a:r>
              <a:rPr lang="en-US" sz="3600" b="1" spc="-10" dirty="0">
                <a:solidFill>
                  <a:srgbClr val="FF0000"/>
                </a:solidFill>
              </a:rPr>
              <a:t>read-out ele</a:t>
            </a:r>
            <a:r>
              <a:rPr sz="3600" b="1" spc="-10" dirty="0">
                <a:solidFill>
                  <a:srgbClr val="FF0000"/>
                </a:solidFill>
              </a:rPr>
              <a:t>ctronic</a:t>
            </a:r>
            <a:r>
              <a:rPr lang="en-US" sz="3600" b="1" spc="-10" dirty="0">
                <a:solidFill>
                  <a:srgbClr val="FF0000"/>
                </a:solidFill>
              </a:rPr>
              <a:t> boards</a:t>
            </a:r>
            <a:endParaRPr sz="3600" b="1" spc="-10" dirty="0">
              <a:solidFill>
                <a:srgbClr val="FF000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743712"/>
            <a:ext cx="11356340" cy="5668010"/>
            <a:chOff x="0" y="743712"/>
            <a:chExt cx="11356340" cy="56680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743712"/>
              <a:ext cx="6137148" cy="566775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67000" y="3070860"/>
              <a:ext cx="508000" cy="440690"/>
            </a:xfrm>
            <a:custGeom>
              <a:avLst/>
              <a:gdLst/>
              <a:ahLst/>
              <a:cxnLst/>
              <a:rect l="l" t="t" r="r" b="b"/>
              <a:pathLst>
                <a:path w="508000" h="440689">
                  <a:moveTo>
                    <a:pt x="0" y="0"/>
                  </a:moveTo>
                  <a:lnTo>
                    <a:pt x="507492" y="0"/>
                  </a:lnTo>
                  <a:lnTo>
                    <a:pt x="507492" y="440436"/>
                  </a:lnTo>
                  <a:lnTo>
                    <a:pt x="0" y="440436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67000" y="1109474"/>
              <a:ext cx="3776345" cy="1961514"/>
            </a:xfrm>
            <a:custGeom>
              <a:avLst/>
              <a:gdLst/>
              <a:ahLst/>
              <a:cxnLst/>
              <a:rect l="l" t="t" r="r" b="b"/>
              <a:pathLst>
                <a:path w="3776345" h="1961514">
                  <a:moveTo>
                    <a:pt x="0" y="1961375"/>
                  </a:moveTo>
                  <a:lnTo>
                    <a:pt x="3776129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67000" y="3511295"/>
              <a:ext cx="3776345" cy="1864995"/>
            </a:xfrm>
            <a:custGeom>
              <a:avLst/>
              <a:gdLst/>
              <a:ahLst/>
              <a:cxnLst/>
              <a:rect l="l" t="t" r="r" b="b"/>
              <a:pathLst>
                <a:path w="3776345" h="1864995">
                  <a:moveTo>
                    <a:pt x="0" y="0"/>
                  </a:moveTo>
                  <a:lnTo>
                    <a:pt x="3776129" y="1864804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174492" y="1109475"/>
              <a:ext cx="8178800" cy="1961514"/>
            </a:xfrm>
            <a:custGeom>
              <a:avLst/>
              <a:gdLst/>
              <a:ahLst/>
              <a:cxnLst/>
              <a:rect l="l" t="t" r="r" b="b"/>
              <a:pathLst>
                <a:path w="8178800" h="1961514">
                  <a:moveTo>
                    <a:pt x="0" y="1961375"/>
                  </a:moveTo>
                  <a:lnTo>
                    <a:pt x="8178800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174492" y="3511295"/>
              <a:ext cx="8178800" cy="1864995"/>
            </a:xfrm>
            <a:custGeom>
              <a:avLst/>
              <a:gdLst/>
              <a:ahLst/>
              <a:cxnLst/>
              <a:rect l="l" t="t" r="r" b="b"/>
              <a:pathLst>
                <a:path w="8178800" h="1864995">
                  <a:moveTo>
                    <a:pt x="0" y="0"/>
                  </a:moveTo>
                  <a:lnTo>
                    <a:pt x="8178800" y="1864804"/>
                  </a:lnTo>
                </a:path>
              </a:pathLst>
            </a:custGeom>
            <a:ln w="60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3472" y="1109472"/>
              <a:ext cx="4910327" cy="4267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293864" y="3361944"/>
              <a:ext cx="1452880" cy="300355"/>
            </a:xfrm>
            <a:custGeom>
              <a:avLst/>
              <a:gdLst/>
              <a:ahLst/>
              <a:cxnLst/>
              <a:rect l="l" t="t" r="r" b="b"/>
              <a:pathLst>
                <a:path w="1452879" h="300354">
                  <a:moveTo>
                    <a:pt x="0" y="0"/>
                  </a:moveTo>
                  <a:lnTo>
                    <a:pt x="1452372" y="0"/>
                  </a:lnTo>
                  <a:lnTo>
                    <a:pt x="1452372" y="300227"/>
                  </a:lnTo>
                  <a:lnTo>
                    <a:pt x="0" y="300227"/>
                  </a:lnTo>
                  <a:lnTo>
                    <a:pt x="0" y="0"/>
                  </a:lnTo>
                  <a:close/>
                </a:path>
              </a:pathLst>
            </a:custGeom>
            <a:ln w="5791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56071" y="6473612"/>
            <a:ext cx="57683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Cross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section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through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XWing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Truss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(nearest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approach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INTT)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364" y="96600"/>
            <a:ext cx="11423176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65785">
              <a:lnSpc>
                <a:spcPct val="100000"/>
              </a:lnSpc>
              <a:spcBef>
                <a:spcPts val="95"/>
              </a:spcBef>
            </a:pPr>
            <a:r>
              <a:rPr sz="3600" b="1" dirty="0">
                <a:solidFill>
                  <a:srgbClr val="FF0000"/>
                </a:solidFill>
              </a:rPr>
              <a:t>Insertion</a:t>
            </a:r>
            <a:r>
              <a:rPr sz="3600" b="1" spc="-75" dirty="0">
                <a:solidFill>
                  <a:srgbClr val="FF0000"/>
                </a:solidFill>
              </a:rPr>
              <a:t> </a:t>
            </a:r>
            <a:r>
              <a:rPr sz="3600" b="1" spc="-10" dirty="0">
                <a:solidFill>
                  <a:srgbClr val="FF0000"/>
                </a:solidFill>
              </a:rPr>
              <a:t>Mechanism</a:t>
            </a:r>
            <a:r>
              <a:rPr lang="en-US" sz="3600" b="1" spc="-10" dirty="0">
                <a:solidFill>
                  <a:srgbClr val="FF0000"/>
                </a:solidFill>
              </a:rPr>
              <a:t> – with X-Y rails, stainless steel table</a:t>
            </a:r>
            <a:endParaRPr sz="3600" b="1" dirty="0">
              <a:solidFill>
                <a:srgbClr val="FF0000"/>
              </a:solidFill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269" y="662780"/>
            <a:ext cx="10535366" cy="60986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67FE62-2E8F-4E68-A8F6-E52589057203}"/>
              </a:ext>
            </a:extLst>
          </p:cNvPr>
          <p:cNvSpPr txBox="1"/>
          <p:nvPr/>
        </p:nvSpPr>
        <p:spPr>
          <a:xfrm>
            <a:off x="7806519" y="4804012"/>
            <a:ext cx="3935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 splice plates lock the two half detector assemblies together from the CYSS to the end of the service barrel.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08FBEA-9CA0-8BEA-58F2-FE7E9C5D84A0}"/>
              </a:ext>
            </a:extLst>
          </p:cNvPr>
          <p:cNvSpPr txBox="1"/>
          <p:nvPr/>
        </p:nvSpPr>
        <p:spPr>
          <a:xfrm>
            <a:off x="493917" y="945871"/>
            <a:ext cx="5926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Mass of a half MVTX assembly 12.05 </a:t>
            </a:r>
            <a:r>
              <a:rPr lang="en-US" sz="2400" b="1" dirty="0" err="1"/>
              <a:t>kgm</a:t>
            </a: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Installation table aligned to the </a:t>
            </a:r>
            <a:r>
              <a:rPr lang="en-US" sz="2400" b="1" i="1" dirty="0"/>
              <a:t>X-wing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796570-6835-EFEC-EFCA-5704FF49F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4261"/>
            <a:ext cx="11962307" cy="6992261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94588D5-D1D1-45E2-8648-4F685363911D}"/>
              </a:ext>
            </a:extLst>
          </p:cNvPr>
          <p:cNvSpPr/>
          <p:nvPr/>
        </p:nvSpPr>
        <p:spPr>
          <a:xfrm>
            <a:off x="493960" y="1286465"/>
            <a:ext cx="736271" cy="326572"/>
          </a:xfrm>
          <a:prstGeom prst="roundRect">
            <a:avLst/>
          </a:prstGeom>
          <a:solidFill>
            <a:srgbClr val="7B791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sEPD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8E22F4-FD23-D317-88B0-3C72F8AC386C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9816353" y="3811922"/>
            <a:ext cx="392671" cy="484413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4D6B2C5-080C-C573-443E-0E897849E898}"/>
              </a:ext>
            </a:extLst>
          </p:cNvPr>
          <p:cNvSpPr/>
          <p:nvPr/>
        </p:nvSpPr>
        <p:spPr>
          <a:xfrm>
            <a:off x="10209024" y="3648636"/>
            <a:ext cx="1031175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MinBIAS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C4C1855-6BE3-0E35-7A88-EA114CFF177B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30231" y="1449751"/>
            <a:ext cx="417034" cy="137002"/>
          </a:xfrm>
          <a:prstGeom prst="line">
            <a:avLst/>
          </a:prstGeom>
          <a:ln w="38100">
            <a:solidFill>
              <a:srgbClr val="7B7918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E59C87-6C07-8696-3F45-84DE3CE9E6B3}"/>
              </a:ext>
            </a:extLst>
          </p:cNvPr>
          <p:cNvSpPr/>
          <p:nvPr/>
        </p:nvSpPr>
        <p:spPr>
          <a:xfrm>
            <a:off x="509793" y="2614521"/>
            <a:ext cx="736271" cy="326572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C962E70-EA74-F15F-CE91-94A35F209C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279750" y="2123579"/>
            <a:ext cx="1470174" cy="431362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17B662D-5928-5C8B-835B-9A0E533502A8}"/>
              </a:ext>
            </a:extLst>
          </p:cNvPr>
          <p:cNvSpPr/>
          <p:nvPr/>
        </p:nvSpPr>
        <p:spPr>
          <a:xfrm>
            <a:off x="464310" y="1960293"/>
            <a:ext cx="815440" cy="326572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MVTX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FE2240-D06E-B88D-D5B7-1596434905C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246064" y="2777807"/>
            <a:ext cx="1322324" cy="267952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A8AD2A-4A17-C9FB-18A3-43C7CDB729CB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9520518" y="3112704"/>
            <a:ext cx="691328" cy="242337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3D5C2F6-1DFE-D5D8-866E-EF776A08DF9E}"/>
              </a:ext>
            </a:extLst>
          </p:cNvPr>
          <p:cNvSpPr/>
          <p:nvPr/>
        </p:nvSpPr>
        <p:spPr>
          <a:xfrm>
            <a:off x="10211846" y="2949418"/>
            <a:ext cx="1031175" cy="326572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iHCAL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291FED-D2C9-F7D3-9587-AE53CD484ED4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614258" y="3601978"/>
            <a:ext cx="564166" cy="593504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73CA934-8C2D-BFAD-FD0F-2B9FD30F97BF}"/>
              </a:ext>
            </a:extLst>
          </p:cNvPr>
          <p:cNvSpPr/>
          <p:nvPr/>
        </p:nvSpPr>
        <p:spPr>
          <a:xfrm>
            <a:off x="527666" y="3438692"/>
            <a:ext cx="1086592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MAGNET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F8B750-59B3-8599-A4A2-7BC0B5A7C703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1573391" y="4640022"/>
            <a:ext cx="658821" cy="785866"/>
          </a:xfrm>
          <a:prstGeom prst="straightConnector1">
            <a:avLst/>
          </a:prstGeom>
          <a:ln w="38100">
            <a:solidFill>
              <a:srgbClr val="202325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A1A5760-1C25-B936-AD65-20E7B1C08197}"/>
              </a:ext>
            </a:extLst>
          </p:cNvPr>
          <p:cNvSpPr/>
          <p:nvPr/>
        </p:nvSpPr>
        <p:spPr>
          <a:xfrm>
            <a:off x="542216" y="4476736"/>
            <a:ext cx="1031175" cy="326572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oHCAL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C2DEDFA-D6CD-5F1E-B438-3E75EF80139E}"/>
              </a:ext>
            </a:extLst>
          </p:cNvPr>
          <p:cNvSpPr/>
          <p:nvPr/>
        </p:nvSpPr>
        <p:spPr>
          <a:xfrm>
            <a:off x="10407617" y="5271102"/>
            <a:ext cx="736271" cy="326572"/>
          </a:xfrm>
          <a:prstGeom prst="roundRect">
            <a:avLst/>
          </a:prstGeom>
          <a:solidFill>
            <a:srgbClr val="BEB92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INTT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E1D9E2-53BF-3551-9FDE-38909E3D94F2}"/>
              </a:ext>
            </a:extLst>
          </p:cNvPr>
          <p:cNvCxnSpPr>
            <a:cxnSpLocks/>
          </p:cNvCxnSpPr>
          <p:nvPr/>
        </p:nvCxnSpPr>
        <p:spPr>
          <a:xfrm flipH="1" flipV="1">
            <a:off x="7550524" y="4545106"/>
            <a:ext cx="2850369" cy="889282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FF623A1-302A-D58E-D832-5EC474BB92D3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8888506" y="2385137"/>
            <a:ext cx="1286550" cy="532875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E5CA6C1-2598-F116-E95C-2833A86146B0}"/>
              </a:ext>
            </a:extLst>
          </p:cNvPr>
          <p:cNvSpPr/>
          <p:nvPr/>
        </p:nvSpPr>
        <p:spPr>
          <a:xfrm>
            <a:off x="10175056" y="2221851"/>
            <a:ext cx="1031175" cy="326572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EMCAL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EE3D9B-9E79-B880-3B8E-7F2F6F1DC599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8175812" y="5311588"/>
            <a:ext cx="1930118" cy="676516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99D68F0-4729-0613-7DEB-9121C1CC501A}"/>
              </a:ext>
            </a:extLst>
          </p:cNvPr>
          <p:cNvSpPr/>
          <p:nvPr/>
        </p:nvSpPr>
        <p:spPr>
          <a:xfrm>
            <a:off x="10105930" y="5824818"/>
            <a:ext cx="1031175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TPOT</a:t>
            </a:r>
          </a:p>
        </p:txBody>
      </p:sp>
      <p:pic>
        <p:nvPicPr>
          <p:cNvPr id="26" name="Picture 2" descr="sphenix-logo-white">
            <a:extLst>
              <a:ext uri="{FF2B5EF4-FFF2-40B4-BE49-F238E27FC236}">
                <a16:creationId xmlns:a16="http://schemas.microsoft.com/office/drawing/2014/main" id="{F3E4FA8C-28A1-58CA-F99A-9AA87A09B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31" y="5848808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9CFDD5-ECEA-7783-7F99-9FFBD537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48AC-5ADF-4930-A65E-562B9CCC869E}" type="slidenum">
              <a:rPr lang="en-US" smtClean="0"/>
              <a:t>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ADAA3-3BC2-C032-52D2-8C0B36968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639E719-099C-F326-3DE1-0008D991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3382987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C9E47-9482-FB4F-778F-0E872A54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Insertion mechanism continued, half detector mount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BB2067-80C7-9EF0-B4AB-2E085319C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EB895-4BE0-DB77-F540-EFC8F1834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5391"/>
            <a:ext cx="4114800" cy="266084"/>
          </a:xfrm>
        </p:spPr>
        <p:txBody>
          <a:bodyPr/>
          <a:lstStyle/>
          <a:p>
            <a:r>
              <a:rPr lang="en-US" dirty="0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8D5CB9-5AB3-78BE-ACB1-BEB236B9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30</a:t>
            </a:fld>
            <a:endParaRPr lang="en-US"/>
          </a:p>
        </p:txBody>
      </p:sp>
      <p:pic>
        <p:nvPicPr>
          <p:cNvPr id="6" name="object 24">
            <a:extLst>
              <a:ext uri="{FF2B5EF4-FFF2-40B4-BE49-F238E27FC236}">
                <a16:creationId xmlns:a16="http://schemas.microsoft.com/office/drawing/2014/main" id="{C8C2B779-0CEF-17E9-4E0D-C144AAFAAD8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64390" y="1853410"/>
            <a:ext cx="3741787" cy="4340218"/>
          </a:xfrm>
          <a:prstGeom prst="rect">
            <a:avLst/>
          </a:prstGeom>
        </p:spPr>
      </p:pic>
      <p:sp>
        <p:nvSpPr>
          <p:cNvPr id="7" name="object 38">
            <a:extLst>
              <a:ext uri="{FF2B5EF4-FFF2-40B4-BE49-F238E27FC236}">
                <a16:creationId xmlns:a16="http://schemas.microsoft.com/office/drawing/2014/main" id="{858B2453-705C-AE9C-EE12-C628DD020716}"/>
              </a:ext>
            </a:extLst>
          </p:cNvPr>
          <p:cNvSpPr txBox="1"/>
          <p:nvPr/>
        </p:nvSpPr>
        <p:spPr>
          <a:xfrm>
            <a:off x="7220603" y="1169723"/>
            <a:ext cx="2822439" cy="11592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Calibri"/>
                <a:cs typeface="Calibri"/>
              </a:rPr>
              <a:t>Front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plate</a:t>
            </a:r>
            <a:r>
              <a:rPr spc="-55" dirty="0">
                <a:latin typeface="Calibri"/>
                <a:cs typeface="Calibri"/>
              </a:rPr>
              <a:t> </a:t>
            </a:r>
            <a:r>
              <a:rPr spc="-3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robust</a:t>
            </a:r>
            <a:r>
              <a:rPr spc="-60" dirty="0">
                <a:latin typeface="Calibri"/>
                <a:cs typeface="Calibri"/>
              </a:rPr>
              <a:t> </a:t>
            </a:r>
            <a:r>
              <a:rPr spc="-20" dirty="0">
                <a:latin typeface="Calibri"/>
                <a:cs typeface="Calibri"/>
              </a:rPr>
              <a:t>with </a:t>
            </a:r>
            <a:r>
              <a:rPr dirty="0">
                <a:latin typeface="Calibri"/>
                <a:cs typeface="Calibri"/>
              </a:rPr>
              <a:t>more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attachment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points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25" dirty="0">
                <a:latin typeface="Calibri"/>
                <a:cs typeface="Calibri"/>
              </a:rPr>
              <a:t>to </a:t>
            </a:r>
            <a:r>
              <a:rPr dirty="0">
                <a:latin typeface="Calibri"/>
                <a:cs typeface="Calibri"/>
              </a:rPr>
              <a:t>MVTX.</a:t>
            </a:r>
            <a:endParaRPr lang="en-US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US" sz="1200" spc="-5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libri"/>
                <a:cs typeface="Calibri"/>
              </a:rPr>
              <a:t> 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8" name="object 36">
            <a:extLst>
              <a:ext uri="{FF2B5EF4-FFF2-40B4-BE49-F238E27FC236}">
                <a16:creationId xmlns:a16="http://schemas.microsoft.com/office/drawing/2014/main" id="{214E14C5-8422-9CD2-387F-247DEFAEE545}"/>
              </a:ext>
            </a:extLst>
          </p:cNvPr>
          <p:cNvSpPr txBox="1"/>
          <p:nvPr/>
        </p:nvSpPr>
        <p:spPr>
          <a:xfrm>
            <a:off x="3015149" y="3647091"/>
            <a:ext cx="122803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0070C0"/>
                </a:solidFill>
                <a:latin typeface="Calibri"/>
                <a:cs typeface="Calibri"/>
              </a:rPr>
              <a:t>T</a:t>
            </a:r>
            <a:r>
              <a:rPr lang="en-US" spc="-10" dirty="0">
                <a:solidFill>
                  <a:srgbClr val="0070C0"/>
                </a:solidFill>
                <a:latin typeface="Calibri"/>
                <a:cs typeface="Calibri"/>
              </a:rPr>
              <a:t>hree</a:t>
            </a:r>
            <a:r>
              <a:rPr spc="-4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pc="-20" dirty="0">
                <a:solidFill>
                  <a:srgbClr val="0070C0"/>
                </a:solidFill>
                <a:latin typeface="Calibri"/>
                <a:cs typeface="Calibri"/>
              </a:rPr>
              <a:t>load </a:t>
            </a:r>
            <a:r>
              <a:rPr dirty="0">
                <a:solidFill>
                  <a:srgbClr val="0070C0"/>
                </a:solidFill>
                <a:latin typeface="Calibri"/>
                <a:cs typeface="Calibri"/>
              </a:rPr>
              <a:t>cells</a:t>
            </a:r>
            <a:r>
              <a:rPr spc="-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srgbClr val="0070C0"/>
                </a:solidFill>
                <a:latin typeface="Calibri"/>
                <a:cs typeface="Calibri"/>
              </a:rPr>
              <a:t>added</a:t>
            </a:r>
            <a:endParaRPr dirty="0">
              <a:solidFill>
                <a:srgbClr val="0070C0"/>
              </a:solidFill>
              <a:latin typeface="Calibri"/>
              <a:cs typeface="Calibri"/>
            </a:endParaRPr>
          </a:p>
        </p:txBody>
      </p:sp>
      <p:sp>
        <p:nvSpPr>
          <p:cNvPr id="9" name="object 25">
            <a:extLst>
              <a:ext uri="{FF2B5EF4-FFF2-40B4-BE49-F238E27FC236}">
                <a16:creationId xmlns:a16="http://schemas.microsoft.com/office/drawing/2014/main" id="{D103A00E-8D8A-D826-6398-C2DDEA4765B3}"/>
              </a:ext>
            </a:extLst>
          </p:cNvPr>
          <p:cNvSpPr txBox="1"/>
          <p:nvPr/>
        </p:nvSpPr>
        <p:spPr>
          <a:xfrm>
            <a:off x="2721746" y="5826407"/>
            <a:ext cx="263370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Calibri"/>
                <a:cs typeface="Calibri"/>
              </a:rPr>
              <a:t>Cross-</a:t>
            </a:r>
            <a:r>
              <a:rPr dirty="0">
                <a:latin typeface="Calibri"/>
                <a:cs typeface="Calibri"/>
              </a:rPr>
              <a:t>slide</a:t>
            </a:r>
            <a:r>
              <a:rPr spc="-20" dirty="0">
                <a:latin typeface="Calibri"/>
                <a:cs typeface="Calibri"/>
              </a:rPr>
              <a:t> </a:t>
            </a:r>
            <a:r>
              <a:rPr lang="en-US" spc="-30" dirty="0">
                <a:latin typeface="Calibri"/>
                <a:cs typeface="Calibri"/>
              </a:rPr>
              <a:t>length </a:t>
            </a:r>
            <a:r>
              <a:rPr spc="-25" dirty="0">
                <a:latin typeface="Calibri"/>
                <a:cs typeface="Calibri"/>
              </a:rPr>
              <a:t>125</a:t>
            </a:r>
            <a:r>
              <a:rPr lang="en-US" spc="-25" dirty="0">
                <a:latin typeface="Calibri"/>
                <a:cs typeface="Calibri"/>
              </a:rPr>
              <a:t> mm 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0" name="object 20">
            <a:extLst>
              <a:ext uri="{FF2B5EF4-FFF2-40B4-BE49-F238E27FC236}">
                <a16:creationId xmlns:a16="http://schemas.microsoft.com/office/drawing/2014/main" id="{35E6C867-8CBA-E67F-A25C-474C4FC2A15E}"/>
              </a:ext>
            </a:extLst>
          </p:cNvPr>
          <p:cNvSpPr txBox="1"/>
          <p:nvPr/>
        </p:nvSpPr>
        <p:spPr>
          <a:xfrm>
            <a:off x="9007099" y="5985349"/>
            <a:ext cx="135546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Calibri"/>
                <a:cs typeface="Calibri"/>
              </a:rPr>
              <a:t>Locking</a:t>
            </a:r>
            <a:r>
              <a:rPr spc="-3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slider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1" name="object 19">
            <a:extLst>
              <a:ext uri="{FF2B5EF4-FFF2-40B4-BE49-F238E27FC236}">
                <a16:creationId xmlns:a16="http://schemas.microsoft.com/office/drawing/2014/main" id="{6F26BC86-EC2E-4803-823E-39899EF7CC51}"/>
              </a:ext>
            </a:extLst>
          </p:cNvPr>
          <p:cNvSpPr txBox="1"/>
          <p:nvPr/>
        </p:nvSpPr>
        <p:spPr>
          <a:xfrm>
            <a:off x="8402948" y="3308975"/>
            <a:ext cx="188621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Calibri"/>
                <a:cs typeface="Calibri"/>
              </a:rPr>
              <a:t>Kinematic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roll</a:t>
            </a:r>
            <a:r>
              <a:rPr spc="-30" dirty="0">
                <a:latin typeface="Calibri"/>
                <a:cs typeface="Calibri"/>
              </a:rPr>
              <a:t> </a:t>
            </a:r>
            <a:r>
              <a:rPr spc="-50" dirty="0">
                <a:latin typeface="Calibri"/>
                <a:cs typeface="Calibri"/>
              </a:rPr>
              <a:t>/ </a:t>
            </a:r>
            <a:r>
              <a:rPr dirty="0">
                <a:latin typeface="Calibri"/>
                <a:cs typeface="Calibri"/>
              </a:rPr>
              <a:t>pitch</a:t>
            </a:r>
            <a:r>
              <a:rPr spc="-2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/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25" dirty="0">
                <a:latin typeface="Calibri"/>
                <a:cs typeface="Calibri"/>
              </a:rPr>
              <a:t>yaw </a:t>
            </a:r>
            <a:r>
              <a:rPr spc="-10" dirty="0">
                <a:latin typeface="Calibri"/>
                <a:cs typeface="Calibri"/>
              </a:rPr>
              <a:t>adjustment</a:t>
            </a:r>
            <a:endParaRPr dirty="0">
              <a:latin typeface="Calibri"/>
              <a:cs typeface="Calibri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E03A899-256F-96C1-9F44-8A467961F90D}"/>
              </a:ext>
            </a:extLst>
          </p:cNvPr>
          <p:cNvCxnSpPr>
            <a:cxnSpLocks/>
          </p:cNvCxnSpPr>
          <p:nvPr/>
        </p:nvCxnSpPr>
        <p:spPr>
          <a:xfrm flipH="1">
            <a:off x="6177912" y="3728385"/>
            <a:ext cx="2134180" cy="1004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F15FC0-8E88-4B6E-FAC3-549BA6E09B6B}"/>
              </a:ext>
            </a:extLst>
          </p:cNvPr>
          <p:cNvCxnSpPr>
            <a:cxnSpLocks/>
          </p:cNvCxnSpPr>
          <p:nvPr/>
        </p:nvCxnSpPr>
        <p:spPr>
          <a:xfrm flipH="1">
            <a:off x="7239318" y="3712910"/>
            <a:ext cx="1081719" cy="8781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FBF481-A868-246E-63D2-A983BCAF3DEF}"/>
              </a:ext>
            </a:extLst>
          </p:cNvPr>
          <p:cNvCxnSpPr>
            <a:cxnSpLocks/>
          </p:cNvCxnSpPr>
          <p:nvPr/>
        </p:nvCxnSpPr>
        <p:spPr>
          <a:xfrm flipH="1">
            <a:off x="7239318" y="3703019"/>
            <a:ext cx="1066956" cy="1306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00D6B6-9B85-0262-F9EE-73ECA53F42D3}"/>
              </a:ext>
            </a:extLst>
          </p:cNvPr>
          <p:cNvCxnSpPr/>
          <p:nvPr/>
        </p:nvCxnSpPr>
        <p:spPr>
          <a:xfrm flipV="1">
            <a:off x="5333364" y="5743575"/>
            <a:ext cx="476886" cy="2417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C3FE1B-FCF1-4E67-B532-B27AB82449D4}"/>
              </a:ext>
            </a:extLst>
          </p:cNvPr>
          <p:cNvCxnSpPr/>
          <p:nvPr/>
        </p:nvCxnSpPr>
        <p:spPr>
          <a:xfrm flipH="1" flipV="1">
            <a:off x="7086600" y="5985349"/>
            <a:ext cx="1809750" cy="1041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6840D96-EFE0-7196-F914-C990D95E2546}"/>
              </a:ext>
            </a:extLst>
          </p:cNvPr>
          <p:cNvCxnSpPr/>
          <p:nvPr/>
        </p:nvCxnSpPr>
        <p:spPr>
          <a:xfrm flipH="1">
            <a:off x="6283842" y="1509823"/>
            <a:ext cx="802758" cy="7123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A2E2741-8C88-81EA-7FCC-BC529CBE4F42}"/>
              </a:ext>
            </a:extLst>
          </p:cNvPr>
          <p:cNvSpPr txBox="1"/>
          <p:nvPr/>
        </p:nvSpPr>
        <p:spPr>
          <a:xfrm>
            <a:off x="8039547" y="2306980"/>
            <a:ext cx="2337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Removable side plate during  installation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EAC4DE0-D710-8949-5852-5D1E012770A5}"/>
              </a:ext>
            </a:extLst>
          </p:cNvPr>
          <p:cNvCxnSpPr>
            <a:cxnSpLocks/>
          </p:cNvCxnSpPr>
          <p:nvPr/>
        </p:nvCxnSpPr>
        <p:spPr>
          <a:xfrm>
            <a:off x="4114800" y="4007448"/>
            <a:ext cx="2716948" cy="65717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0CFC996-1C3D-EA59-8485-794BDE581413}"/>
              </a:ext>
            </a:extLst>
          </p:cNvPr>
          <p:cNvCxnSpPr>
            <a:cxnSpLocks/>
          </p:cNvCxnSpPr>
          <p:nvPr/>
        </p:nvCxnSpPr>
        <p:spPr>
          <a:xfrm>
            <a:off x="4114800" y="4007448"/>
            <a:ext cx="3519269" cy="98736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EC27E48-CE6B-0D11-A799-E82185B2B6A4}"/>
              </a:ext>
            </a:extLst>
          </p:cNvPr>
          <p:cNvCxnSpPr>
            <a:cxnSpLocks/>
          </p:cNvCxnSpPr>
          <p:nvPr/>
        </p:nvCxnSpPr>
        <p:spPr>
          <a:xfrm>
            <a:off x="4114800" y="4007448"/>
            <a:ext cx="2358189" cy="100167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F9E27CC-EC2C-9F6F-B721-C9E3F36318F4}"/>
              </a:ext>
            </a:extLst>
          </p:cNvPr>
          <p:cNvSpPr txBox="1"/>
          <p:nvPr/>
        </p:nvSpPr>
        <p:spPr>
          <a:xfrm>
            <a:off x="2815324" y="1822418"/>
            <a:ext cx="2141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Material, 316 stainless steel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68D1193-3EDF-1F38-3EB2-85573E0E1D50}"/>
              </a:ext>
            </a:extLst>
          </p:cNvPr>
          <p:cNvCxnSpPr>
            <a:stCxn id="32" idx="1"/>
          </p:cNvCxnSpPr>
          <p:nvPr/>
        </p:nvCxnSpPr>
        <p:spPr>
          <a:xfrm flipH="1">
            <a:off x="7239318" y="2630146"/>
            <a:ext cx="800229" cy="6234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851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460" y="228648"/>
            <a:ext cx="8237561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MVTX FEA (Remodel) 2.SLDASM, mesh -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873" y="1825625"/>
            <a:ext cx="7620253" cy="4351338"/>
          </a:xfrm>
        </p:spPr>
      </p:pic>
    </p:spTree>
    <p:extLst>
      <p:ext uri="{BB962C8B-B14F-4D97-AF65-F5344CB8AC3E}">
        <p14:creationId xmlns:p14="http://schemas.microsoft.com/office/powerpoint/2010/main" val="911471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6BC81-2971-D1E3-A5D6-A1F6CAB8B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474" y="4027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Nose roller ball assembly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ECD3AB-D8BE-6EE0-6B87-62AAC3A9B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19D3D-F21A-4F98-E19B-890F4D15F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54150-A429-AAE8-08E5-C51D0E24F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5579FB95-EB62-F886-B0F7-D9A3F6AC9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8" t="4387" r="23437" b="1990"/>
          <a:stretch/>
        </p:blipFill>
        <p:spPr>
          <a:xfrm>
            <a:off x="617620" y="1015020"/>
            <a:ext cx="4668253" cy="4827959"/>
          </a:xfrm>
          <a:prstGeom prst="rect">
            <a:avLst/>
          </a:prstGeom>
        </p:spPr>
      </p:pic>
      <p:pic>
        <p:nvPicPr>
          <p:cNvPr id="9" name="Picture 8" descr="A person working on a machine&#10;&#10;Description automatically generated">
            <a:extLst>
              <a:ext uri="{FF2B5EF4-FFF2-40B4-BE49-F238E27FC236}">
                <a16:creationId xmlns:a16="http://schemas.microsoft.com/office/drawing/2014/main" id="{90CEF77B-5FB2-F298-0A2B-C5344D4D83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347" y="5640"/>
            <a:ext cx="4668253" cy="62243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E0F949-A91C-9345-F247-BF7B5E08B57F}"/>
              </a:ext>
            </a:extLst>
          </p:cNvPr>
          <p:cNvSpPr txBox="1"/>
          <p:nvPr/>
        </p:nvSpPr>
        <p:spPr>
          <a:xfrm>
            <a:off x="609602" y="5776443"/>
            <a:ext cx="4957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Two halves locked together using two </a:t>
            </a:r>
            <a:r>
              <a:rPr lang="en-US" sz="2000" b="1" dirty="0">
                <a:solidFill>
                  <a:srgbClr val="FF0000"/>
                </a:solidFill>
              </a:rPr>
              <a:t>M4</a:t>
            </a:r>
            <a:r>
              <a:rPr lang="en-US" sz="2000" b="1" dirty="0"/>
              <a:t> flat head screws, access from North end -</a:t>
            </a:r>
          </a:p>
        </p:txBody>
      </p:sp>
    </p:spTree>
    <p:extLst>
      <p:ext uri="{BB962C8B-B14F-4D97-AF65-F5344CB8AC3E}">
        <p14:creationId xmlns:p14="http://schemas.microsoft.com/office/powerpoint/2010/main" val="17318335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5" y="564652"/>
            <a:ext cx="11532358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Mass values used in FEA calculation of deflection due to gravity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63906" y="1890215"/>
          <a:ext cx="7464188" cy="370046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22505">
                  <a:extLst>
                    <a:ext uri="{9D8B030D-6E8A-4147-A177-3AD203B41FA5}">
                      <a16:colId xmlns:a16="http://schemas.microsoft.com/office/drawing/2014/main" val="3048350066"/>
                    </a:ext>
                  </a:extLst>
                </a:gridCol>
                <a:gridCol w="1467319">
                  <a:extLst>
                    <a:ext uri="{9D8B030D-6E8A-4147-A177-3AD203B41FA5}">
                      <a16:colId xmlns:a16="http://schemas.microsoft.com/office/drawing/2014/main" val="3047293259"/>
                    </a:ext>
                  </a:extLst>
                </a:gridCol>
                <a:gridCol w="1945793">
                  <a:extLst>
                    <a:ext uri="{9D8B030D-6E8A-4147-A177-3AD203B41FA5}">
                      <a16:colId xmlns:a16="http://schemas.microsoft.com/office/drawing/2014/main" val="3311140012"/>
                    </a:ext>
                  </a:extLst>
                </a:gridCol>
                <a:gridCol w="2328571">
                  <a:extLst>
                    <a:ext uri="{9D8B030D-6E8A-4147-A177-3AD203B41FA5}">
                      <a16:colId xmlns:a16="http://schemas.microsoft.com/office/drawing/2014/main" val="456895389"/>
                    </a:ext>
                  </a:extLst>
                </a:gridCol>
              </a:tblGrid>
              <a:tr h="173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Loads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Value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Type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Location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805903206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Gravity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-9.81 m/s2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Global free body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Everywhere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65253160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Signal Cables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2226 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Distributed Force,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SB inside face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121358455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Power Cables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3612.3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Distributed Force,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SB inside face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935576715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261.26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Remote mass,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CYSS Clamp ring and Nose Plate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579537025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312.9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Remote mass,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CYSS Clamp ring and Nose Plate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641546220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418.9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Remote mass,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CYSS Clamp ring and Nose Plate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66046097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water 4mm + Air Tubes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1122.054 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Distributed Force, per side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SB Inside face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20657037"/>
                  </a:ext>
                </a:extLst>
              </a:tr>
              <a:tr h="237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Nose rollers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Self weight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Mass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Self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26056855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2235" y="6095774"/>
            <a:ext cx="6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Mass: 18.75 kg</a:t>
            </a:r>
          </a:p>
        </p:txBody>
      </p:sp>
    </p:spTree>
    <p:extLst>
      <p:ext uri="{BB962C8B-B14F-4D97-AF65-F5344CB8AC3E}">
        <p14:creationId xmlns:p14="http://schemas.microsoft.com/office/powerpoint/2010/main" val="12987833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70" y="940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Vertical Displacement with Nose-Ball-Roller assembly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23" b="40027"/>
          <a:stretch/>
        </p:blipFill>
        <p:spPr>
          <a:xfrm>
            <a:off x="254108" y="1562576"/>
            <a:ext cx="11850808" cy="503083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94"/>
          <a:stretch/>
        </p:blipFill>
        <p:spPr>
          <a:xfrm>
            <a:off x="10392771" y="537453"/>
            <a:ext cx="746798" cy="406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112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Stress at nose, showing proper contact mesh behavior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2907"/>
            <a:ext cx="6713188" cy="5355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951" y="1502907"/>
            <a:ext cx="5959049" cy="535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6554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Roller Ball Assembly is effective at reducing nose sag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279991"/>
              </p:ext>
            </p:extLst>
          </p:nvPr>
        </p:nvGraphicFramePr>
        <p:xfrm>
          <a:off x="3309582" y="1825625"/>
          <a:ext cx="5572836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6540758" y="4421875"/>
            <a:ext cx="5887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869445" y="4199389"/>
            <a:ext cx="696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015163" y="4199389"/>
            <a:ext cx="0" cy="2224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40758" y="3826082"/>
            <a:ext cx="196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0.043 mm increase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F42C70-D339-248C-FE09-0902282E90EE}"/>
              </a:ext>
            </a:extLst>
          </p:cNvPr>
          <p:cNvSpPr/>
          <p:nvPr/>
        </p:nvSpPr>
        <p:spPr>
          <a:xfrm>
            <a:off x="3999506" y="5931673"/>
            <a:ext cx="1025718" cy="245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2A1D53-E7C5-C804-D3F7-772621D658D0}"/>
              </a:ext>
            </a:extLst>
          </p:cNvPr>
          <p:cNvSpPr txBox="1"/>
          <p:nvPr/>
        </p:nvSpPr>
        <p:spPr>
          <a:xfrm>
            <a:off x="3840480" y="5931673"/>
            <a:ext cx="1351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nose connection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659D61-4216-7552-B1E5-D4A36019527B}"/>
              </a:ext>
            </a:extLst>
          </p:cNvPr>
          <p:cNvSpPr/>
          <p:nvPr/>
        </p:nvSpPr>
        <p:spPr>
          <a:xfrm>
            <a:off x="5645426" y="5931673"/>
            <a:ext cx="1105231" cy="24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E3AC9B-F32E-993F-C4A2-2DF1C6479F18}"/>
              </a:ext>
            </a:extLst>
          </p:cNvPr>
          <p:cNvSpPr txBox="1"/>
          <p:nvPr/>
        </p:nvSpPr>
        <p:spPr>
          <a:xfrm>
            <a:off x="5645425" y="5939624"/>
            <a:ext cx="1224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Rigid nose connection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76CC8E-CB89-B2AF-D390-8A9A93A365F1}"/>
              </a:ext>
            </a:extLst>
          </p:cNvPr>
          <p:cNvSpPr/>
          <p:nvPr/>
        </p:nvSpPr>
        <p:spPr>
          <a:xfrm>
            <a:off x="7217463" y="5931673"/>
            <a:ext cx="1406308" cy="2749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103256-493C-0A40-A7DF-EF76D465B06A}"/>
              </a:ext>
            </a:extLst>
          </p:cNvPr>
          <p:cNvSpPr/>
          <p:nvPr/>
        </p:nvSpPr>
        <p:spPr>
          <a:xfrm>
            <a:off x="7129460" y="5931673"/>
            <a:ext cx="1624926" cy="274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5047DA-7645-3F24-B35B-4BCCA1D8F6B5}"/>
              </a:ext>
            </a:extLst>
          </p:cNvPr>
          <p:cNvSpPr txBox="1"/>
          <p:nvPr/>
        </p:nvSpPr>
        <p:spPr>
          <a:xfrm>
            <a:off x="7331103" y="5939624"/>
            <a:ext cx="1423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nose roller assy.</a:t>
            </a:r>
          </a:p>
        </p:txBody>
      </p:sp>
    </p:spTree>
    <p:extLst>
      <p:ext uri="{BB962C8B-B14F-4D97-AF65-F5344CB8AC3E}">
        <p14:creationId xmlns:p14="http://schemas.microsoft.com/office/powerpoint/2010/main" val="26864517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AB42B-3B2B-08D2-ABF6-8453407E8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X-wing, insertion table, detector mock-up, test insertion, with dump beam-pipe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23EE00-4BA2-0502-DBBE-79C9BD18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63C856-28C3-C543-6C88-31E706D84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ADF57-48BC-D3E1-3C43-D2010E92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 descr="A room with a large machine&#10;&#10;Description automatically generated">
            <a:extLst>
              <a:ext uri="{FF2B5EF4-FFF2-40B4-BE49-F238E27FC236}">
                <a16:creationId xmlns:a16="http://schemas.microsoft.com/office/drawing/2014/main" id="{FACEB4B8-DECB-AE0E-2144-D2E1BF8F0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884" y="1074487"/>
            <a:ext cx="7018116" cy="5281863"/>
          </a:xfrm>
          <a:prstGeom prst="rect">
            <a:avLst/>
          </a:prstGeom>
        </p:spPr>
      </p:pic>
      <p:pic>
        <p:nvPicPr>
          <p:cNvPr id="7" name="Google Shape;249;p39" descr="A piece of paper on a machine&#10;&#10;Description automatically generated">
            <a:extLst>
              <a:ext uri="{FF2B5EF4-FFF2-40B4-BE49-F238E27FC236}">
                <a16:creationId xmlns:a16="http://schemas.microsoft.com/office/drawing/2014/main" id="{B35C6E52-D3B8-E20C-3D58-3D4004224A3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8915" y="1215188"/>
            <a:ext cx="4547937" cy="5141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92460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0DC7C-A75D-9D17-1C80-2EBCE800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63" y="41959"/>
            <a:ext cx="10754074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X-wing installation on 80-20 rails, connects to inner HCAL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E65AD-F6AE-0B5D-ABD3-57A13F050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6E789-5993-C1DE-C9C7-F6807B9F6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5ACE5-C067-E036-DAB8-CB292A57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38</a:t>
            </a:fld>
            <a:endParaRPr lang="en-US"/>
          </a:p>
        </p:txBody>
      </p:sp>
      <p:pic>
        <p:nvPicPr>
          <p:cNvPr id="6" name="Google Shape;394;p54" descr="A person working in a machine&#10;&#10;Description automatically generated">
            <a:extLst>
              <a:ext uri="{FF2B5EF4-FFF2-40B4-BE49-F238E27FC236}">
                <a16:creationId xmlns:a16="http://schemas.microsoft.com/office/drawing/2014/main" id="{D1344CC7-1813-E62A-D131-56780A77143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1496" y="1706560"/>
            <a:ext cx="2605743" cy="3460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10;p56" descr="A large metal object with wires&#10;&#10;Description automatically generated with medium confidence">
            <a:extLst>
              <a:ext uri="{FF2B5EF4-FFF2-40B4-BE49-F238E27FC236}">
                <a16:creationId xmlns:a16="http://schemas.microsoft.com/office/drawing/2014/main" id="{069A6E4F-1EF1-A51B-33F6-691FE8B4C80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7393" y="1904947"/>
            <a:ext cx="3846838" cy="2896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29;p57" descr="A large metal structur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D5467188-AF52-4B7F-CF6C-C1C17C6B2C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24840" y="1706560"/>
            <a:ext cx="2726054" cy="36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AD13F5-A494-AC96-6B82-2976821F766E}"/>
              </a:ext>
            </a:extLst>
          </p:cNvPr>
          <p:cNvSpPr txBox="1"/>
          <p:nvPr/>
        </p:nvSpPr>
        <p:spPr>
          <a:xfrm>
            <a:off x="900139" y="1152881"/>
            <a:ext cx="3164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X-wing</a:t>
            </a:r>
            <a:r>
              <a:rPr lang="en-US" dirty="0">
                <a:solidFill>
                  <a:srgbClr val="FF0000"/>
                </a:solidFill>
              </a:rPr>
              <a:t> translates on rails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7A8A73-9203-80E9-C69D-8DD637F93DE9}"/>
              </a:ext>
            </a:extLst>
          </p:cNvPr>
          <p:cNvCxnSpPr>
            <a:stCxn id="11" idx="1"/>
          </p:cNvCxnSpPr>
          <p:nvPr/>
        </p:nvCxnSpPr>
        <p:spPr>
          <a:xfrm>
            <a:off x="900139" y="1337547"/>
            <a:ext cx="1302871" cy="28530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19B5A7F-F47F-0B83-FE87-732500A3C617}"/>
              </a:ext>
            </a:extLst>
          </p:cNvPr>
          <p:cNvSpPr txBox="1"/>
          <p:nvPr/>
        </p:nvSpPr>
        <p:spPr>
          <a:xfrm>
            <a:off x="4627024" y="1063104"/>
            <a:ext cx="3707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X-wing</a:t>
            </a:r>
            <a:r>
              <a:rPr lang="en-US" dirty="0">
                <a:solidFill>
                  <a:srgbClr val="FF0000"/>
                </a:solidFill>
              </a:rPr>
              <a:t> attachment to rails, angle bracket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64B64C-4D06-E09D-93E7-66DFCEAD35E6}"/>
              </a:ext>
            </a:extLst>
          </p:cNvPr>
          <p:cNvCxnSpPr>
            <a:stCxn id="14" idx="2"/>
          </p:cNvCxnSpPr>
          <p:nvPr/>
        </p:nvCxnSpPr>
        <p:spPr>
          <a:xfrm flipH="1">
            <a:off x="5400505" y="1709435"/>
            <a:ext cx="1080308" cy="27855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7D0BAB-AAD9-234D-1840-36D952025E9D}"/>
              </a:ext>
            </a:extLst>
          </p:cNvPr>
          <p:cNvSpPr txBox="1"/>
          <p:nvPr/>
        </p:nvSpPr>
        <p:spPr>
          <a:xfrm>
            <a:off x="8975558" y="1063104"/>
            <a:ext cx="2616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X-wing</a:t>
            </a:r>
            <a:r>
              <a:rPr lang="en-US" dirty="0">
                <a:solidFill>
                  <a:srgbClr val="FF0000"/>
                </a:solidFill>
              </a:rPr>
              <a:t> after installation rails removed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F9EC70-6F4F-92FD-8FF4-A02A9E520F1D}"/>
              </a:ext>
            </a:extLst>
          </p:cNvPr>
          <p:cNvSpPr txBox="1"/>
          <p:nvPr/>
        </p:nvSpPr>
        <p:spPr>
          <a:xfrm>
            <a:off x="2082369" y="5626279"/>
            <a:ext cx="810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Existing flange in beam-pipe assembly prohibits closure of the two MVTX half detectors until the stave assembly passes this flange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BDCB83-095B-1C9A-74CC-F0EC269647CD}"/>
              </a:ext>
            </a:extLst>
          </p:cNvPr>
          <p:cNvCxnSpPr/>
          <p:nvPr/>
        </p:nvCxnSpPr>
        <p:spPr>
          <a:xfrm flipV="1">
            <a:off x="9420726" y="3516830"/>
            <a:ext cx="561474" cy="20056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7677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5E16-87C1-44B6-3BD2-36AEEABEF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71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Installation of the MVTX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9D587-B2CB-3FBA-49B1-CA6A6150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154D5-4856-2B22-E925-6F4C08A9B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0EF75-F748-0ACF-6C2B-A6D494CB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39</a:t>
            </a:fld>
            <a:endParaRPr lang="en-US"/>
          </a:p>
        </p:txBody>
      </p:sp>
      <p:pic>
        <p:nvPicPr>
          <p:cNvPr id="6" name="4E01650C-6BE1-4673-A625-057C096CD8DD" descr="IMG_0622.jpg">
            <a:extLst>
              <a:ext uri="{FF2B5EF4-FFF2-40B4-BE49-F238E27FC236}">
                <a16:creationId xmlns:a16="http://schemas.microsoft.com/office/drawing/2014/main" id="{701A7B42-CFB3-0B77-D9E5-5DFD42AF3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21" y="1684422"/>
            <a:ext cx="5409079" cy="4056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machine with many wires&#10;&#10;Description automatically generated">
            <a:extLst>
              <a:ext uri="{FF2B5EF4-FFF2-40B4-BE49-F238E27FC236}">
                <a16:creationId xmlns:a16="http://schemas.microsoft.com/office/drawing/2014/main" id="{02A3BC4D-F160-8DE1-321C-F1F2FD51B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171" y="260350"/>
            <a:ext cx="457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36695-098D-8FB2-811C-A8267DF85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88613"/>
            <a:ext cx="11713029" cy="1325563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Engineering challenge; to construct a silicon vertex detector as close as possible to the installed collider Beryllium beampipe and be able to install this detector with the other two tracking detectors in place – the INTT and the TPC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953F5-BCF9-8248-04F0-B7F9BF43C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7" y="1562893"/>
            <a:ext cx="11332028" cy="1325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MVTX detector will be designed to make use of the same stave/ladders  used in the ALICE ITS2 vertex detector. </a:t>
            </a:r>
          </a:p>
          <a:p>
            <a:r>
              <a:rPr lang="en-US" dirty="0"/>
              <a:t>Different geometric constraint: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1" name="object 7">
            <a:extLst>
              <a:ext uri="{FF2B5EF4-FFF2-40B4-BE49-F238E27FC236}">
                <a16:creationId xmlns:a16="http://schemas.microsoft.com/office/drawing/2014/main" id="{29ACA85E-3B61-F8F0-9948-AA32A4B0A0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072731"/>
              </p:ext>
            </p:extLst>
          </p:nvPr>
        </p:nvGraphicFramePr>
        <p:xfrm>
          <a:off x="6371794" y="2202695"/>
          <a:ext cx="5508172" cy="4130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7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4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9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/>
                          <a:cs typeface="Times New Roman"/>
                        </a:rPr>
                        <a:t>    </a:t>
                      </a:r>
                      <a:r>
                        <a:rPr lang="en-US" sz="1200" b="1" dirty="0">
                          <a:latin typeface="Times New Roman"/>
                          <a:cs typeface="Times New Roman"/>
                        </a:rPr>
                        <a:t>ELEMENTS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ALICE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ITS</a:t>
                      </a:r>
                      <a:r>
                        <a:rPr lang="en-US" sz="1200" b="1" spc="-25" dirty="0">
                          <a:latin typeface="Calibri"/>
                          <a:cs typeface="Calibri"/>
                        </a:rPr>
                        <a:t>2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sPHENIX</a:t>
                      </a:r>
                      <a:r>
                        <a:rPr sz="12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MVTX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89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#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Staves</a:t>
                      </a:r>
                      <a:r>
                        <a:rPr lang="en-US" sz="1200" b="1" spc="-10" dirty="0">
                          <a:latin typeface="Calibri"/>
                          <a:cs typeface="Calibri"/>
                        </a:rPr>
                        <a:t>, 3 radial layers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48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(inner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barrel</a:t>
                      </a:r>
                      <a:r>
                        <a:rPr lang="en-US" sz="1200" b="1" spc="-1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)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spc="-25" dirty="0">
                          <a:latin typeface="Calibri"/>
                          <a:cs typeface="Calibri"/>
                        </a:rPr>
                        <a:t>48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742">
                <a:tc>
                  <a:txBody>
                    <a:bodyPr/>
                    <a:lstStyle/>
                    <a:p>
                      <a:pPr marL="121920" marR="22542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050" b="1" dirty="0">
                          <a:latin typeface="Calibri"/>
                          <a:cs typeface="Calibri"/>
                        </a:rPr>
                        <a:t>Cantilevered</a:t>
                      </a:r>
                      <a:r>
                        <a:rPr sz="105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dirty="0">
                          <a:latin typeface="Calibri"/>
                          <a:cs typeface="Calibri"/>
                        </a:rPr>
                        <a:t>Length</a:t>
                      </a:r>
                      <a:r>
                        <a:rPr sz="105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50" b="1" spc="-10" dirty="0">
                          <a:latin typeface="Calibri"/>
                          <a:cs typeface="Calibri"/>
                        </a:rPr>
                        <a:t>(support-</a:t>
                      </a:r>
                      <a:r>
                        <a:rPr sz="1050" b="1" spc="-25" dirty="0">
                          <a:latin typeface="Calibri"/>
                          <a:cs typeface="Calibri"/>
                        </a:rPr>
                        <a:t>to- IP)</a:t>
                      </a:r>
                      <a:endParaRPr sz="105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~1.0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 dirty="0">
                          <a:latin typeface="Calibri"/>
                          <a:cs typeface="Calibri"/>
                        </a:rPr>
                        <a:t>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~1.</a:t>
                      </a:r>
                      <a:r>
                        <a:rPr lang="en-US" sz="1200" b="1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0" dirty="0">
                          <a:latin typeface="Calibri"/>
                          <a:cs typeface="Calibri"/>
                        </a:rPr>
                        <a:t>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742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Beampipe</a:t>
                      </a:r>
                      <a:r>
                        <a:rPr sz="1200" b="1" spc="-4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radius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19.0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mm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 marR="13843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20.76</a:t>
                      </a:r>
                      <a:r>
                        <a:rPr sz="120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  <a:r>
                        <a:rPr sz="12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(Be)</a:t>
                      </a:r>
                      <a:r>
                        <a:rPr sz="1200" b="1" spc="-3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21.7</a:t>
                      </a:r>
                      <a:r>
                        <a:rPr sz="120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 </a:t>
                      </a:r>
                      <a:r>
                        <a:rPr sz="12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(Al)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89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Inner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Layer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b="1" spc="-25" dirty="0">
                          <a:latin typeface="Calibri"/>
                          <a:cs typeface="Calibri"/>
                        </a:rPr>
                        <a:t>L0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sensors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radius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22.38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mm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lang="en-US" sz="12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.61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mm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742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Beampipe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clearance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(to</a:t>
                      </a:r>
                      <a:r>
                        <a:rPr sz="12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sensors)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3.38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mm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 marR="20701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3.85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mm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(Be)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2.91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mm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(Al)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460">
                <a:tc>
                  <a:txBody>
                    <a:bodyPr/>
                    <a:lstStyle/>
                    <a:p>
                      <a:pPr marL="121920" marR="43243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Beampipe</a:t>
                      </a:r>
                      <a:r>
                        <a:rPr sz="12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clearance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(to</a:t>
                      </a:r>
                      <a:r>
                        <a:rPr sz="12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nose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flange)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3.38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mm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 marR="13843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2.07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mm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(Be)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1.125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mm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(Al)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1460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Primary</a:t>
                      </a:r>
                      <a:r>
                        <a:rPr sz="12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structural</a:t>
                      </a:r>
                      <a:r>
                        <a:rPr sz="12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construction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 marR="39624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Foam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 core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carbon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fiber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Carbon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fiber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89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Detector s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plit</a:t>
                      </a:r>
                      <a:r>
                        <a:rPr sz="1200" b="1" spc="-2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configuration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Top</a:t>
                      </a:r>
                      <a:r>
                        <a:rPr sz="120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Bottom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Left</a:t>
                      </a:r>
                      <a:r>
                        <a:rPr sz="1200" b="1" spc="-1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Right</a:t>
                      </a:r>
                      <a:endParaRPr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89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lang="en-US" sz="1200" b="1" dirty="0">
                          <a:latin typeface="Calibri"/>
                          <a:cs typeface="Calibri"/>
                        </a:rPr>
                        <a:t>Expected t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otal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radiation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dose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2700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kRad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&lt;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kRad</a:t>
                      </a:r>
                      <a:endParaRPr sz="1200" b="1" dirty="0">
                        <a:latin typeface="Calibri"/>
                        <a:cs typeface="Calibri"/>
                      </a:endParaRPr>
                    </a:p>
                  </a:txBody>
                  <a:tcPr marL="0" marR="0" marT="5206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A6DCABB-5D8F-6F22-DC2C-8BCC1463D4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" t="34904" r="52053" b="11788"/>
          <a:stretch/>
        </p:blipFill>
        <p:spPr>
          <a:xfrm>
            <a:off x="228600" y="3081086"/>
            <a:ext cx="4749040" cy="37965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9A88E8C-EF3D-FB04-D0BD-C3D4BFAB440F}"/>
              </a:ext>
            </a:extLst>
          </p:cNvPr>
          <p:cNvSpPr/>
          <p:nvPr/>
        </p:nvSpPr>
        <p:spPr>
          <a:xfrm>
            <a:off x="2371725" y="4505325"/>
            <a:ext cx="495300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512FDD-9F4D-6150-03C5-60B8F02F792A}"/>
              </a:ext>
            </a:extLst>
          </p:cNvPr>
          <p:cNvSpPr/>
          <p:nvPr/>
        </p:nvSpPr>
        <p:spPr>
          <a:xfrm>
            <a:off x="3448050" y="3081086"/>
            <a:ext cx="1219200" cy="347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25BF0B-D41A-871D-5994-0A020A8DF2E4}"/>
              </a:ext>
            </a:extLst>
          </p:cNvPr>
          <p:cNvSpPr/>
          <p:nvPr/>
        </p:nvSpPr>
        <p:spPr>
          <a:xfrm>
            <a:off x="3857625" y="3429000"/>
            <a:ext cx="126196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F9C97B-2B16-D838-6B8B-8A2065AA4C3F}"/>
              </a:ext>
            </a:extLst>
          </p:cNvPr>
          <p:cNvSpPr/>
          <p:nvPr/>
        </p:nvSpPr>
        <p:spPr>
          <a:xfrm>
            <a:off x="4067175" y="3886200"/>
            <a:ext cx="990600" cy="520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AA5C3F-5E8E-F7C2-0A18-23EDD15EAD39}"/>
              </a:ext>
            </a:extLst>
          </p:cNvPr>
          <p:cNvSpPr/>
          <p:nvPr/>
        </p:nvSpPr>
        <p:spPr>
          <a:xfrm>
            <a:off x="261257" y="3081086"/>
            <a:ext cx="1387929" cy="347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7E9D1A-20EB-419B-A8A4-FC11B87D6BF2}"/>
              </a:ext>
            </a:extLst>
          </p:cNvPr>
          <p:cNvSpPr txBox="1"/>
          <p:nvPr/>
        </p:nvSpPr>
        <p:spPr>
          <a:xfrm>
            <a:off x="403202" y="2946150"/>
            <a:ext cx="138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43.21 mm dia. 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aluminum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Extension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2A1C14-B13F-4752-D438-37CE0D718BA7}"/>
              </a:ext>
            </a:extLst>
          </p:cNvPr>
          <p:cNvSpPr txBox="1"/>
          <p:nvPr/>
        </p:nvSpPr>
        <p:spPr>
          <a:xfrm>
            <a:off x="3495675" y="3054654"/>
            <a:ext cx="2297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41.53 mm beryllium dia.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E1DF80-0B93-557B-35B4-B5AC2597FA75}"/>
              </a:ext>
            </a:extLst>
          </p:cNvPr>
          <p:cNvSpPr txBox="1"/>
          <p:nvPr/>
        </p:nvSpPr>
        <p:spPr>
          <a:xfrm>
            <a:off x="3857625" y="3446012"/>
            <a:ext cx="161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47.21 mm dia.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FF9BD-AE16-70AF-2823-3BD0438C26CC}"/>
              </a:ext>
            </a:extLst>
          </p:cNvPr>
          <p:cNvSpPr txBox="1"/>
          <p:nvPr/>
        </p:nvSpPr>
        <p:spPr>
          <a:xfrm>
            <a:off x="4078555" y="3929479"/>
            <a:ext cx="1398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61.21 mm dia.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9A9DCE-D738-2540-D7CC-96893201A65A}"/>
              </a:ext>
            </a:extLst>
          </p:cNvPr>
          <p:cNvSpPr txBox="1"/>
          <p:nvPr/>
        </p:nvSpPr>
        <p:spPr>
          <a:xfrm>
            <a:off x="4213554" y="4325013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Innermost layer, L0, radial envelope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17B5AC85-E951-09D1-0BC4-40EE948CC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D509786-06AA-0B9A-5B34-4F9E6397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</a:t>
            </a:fld>
            <a:endParaRPr lang="en-US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D6A53A08-98C7-48FB-EE27-2D624DF49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1510935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1CD68-3B22-9CBC-334A-B71809F15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194" y="16040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MVTX detector after installation and services connected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78C21F-D777-ADEF-BA45-625A73F0E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281BE0-975C-B1F2-DF74-92FF435EB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BAF068-BBD4-B0B5-7F00-F4074086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 descr="A close-up of a metal pole&#10;&#10;Description automatically generated">
            <a:extLst>
              <a:ext uri="{FF2B5EF4-FFF2-40B4-BE49-F238E27FC236}">
                <a16:creationId xmlns:a16="http://schemas.microsoft.com/office/drawing/2014/main" id="{C895367D-3BCF-3D0A-7DBF-AF66721A3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86" y="1485971"/>
            <a:ext cx="3577828" cy="4770437"/>
          </a:xfrm>
          <a:prstGeom prst="rect">
            <a:avLst/>
          </a:prstGeom>
        </p:spPr>
      </p:pic>
      <p:pic>
        <p:nvPicPr>
          <p:cNvPr id="6" name="Google Shape;527;p66" descr="A machine with many wires&#10;&#10;Description automatically generated">
            <a:extLst>
              <a:ext uri="{FF2B5EF4-FFF2-40B4-BE49-F238E27FC236}">
                <a16:creationId xmlns:a16="http://schemas.microsoft.com/office/drawing/2014/main" id="{7129F97E-F9E9-7DED-891C-A355AF9B484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80466" y="1485971"/>
            <a:ext cx="4114800" cy="4770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2285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853" y="2"/>
            <a:ext cx="11778915" cy="985093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FF0000"/>
                </a:solidFill>
              </a:rPr>
              <a:t>MVTX</a:t>
            </a:r>
            <a:r>
              <a:rPr lang="en-US" sz="3600" b="1" i="1" dirty="0"/>
              <a:t> design, fabrication, assembly and installation team: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4B89B4-7938-E843-AC6F-48E389EDC26C}"/>
              </a:ext>
            </a:extLst>
          </p:cNvPr>
          <p:cNvSpPr/>
          <p:nvPr/>
        </p:nvSpPr>
        <p:spPr>
          <a:xfrm>
            <a:off x="324853" y="641316"/>
            <a:ext cx="11547107" cy="694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LANL</a:t>
            </a:r>
            <a:r>
              <a:rPr lang="en-US" sz="2000" b="1" i="1" dirty="0">
                <a:solidFill>
                  <a:srgbClr val="C00000"/>
                </a:solidFill>
              </a:rPr>
              <a:t>;</a:t>
            </a:r>
          </a:p>
          <a:p>
            <a:r>
              <a:rPr lang="en-US" sz="2000" b="1" dirty="0"/>
              <a:t>	</a:t>
            </a:r>
            <a:r>
              <a:rPr lang="en-US" sz="2000" b="1" dirty="0">
                <a:solidFill>
                  <a:srgbClr val="C00000"/>
                </a:solidFill>
              </a:rPr>
              <a:t>Walter Sondheim,  Christopher O’Shaughnessy, Eric Renner, Jakub Kvapil, Zhaozhong Shi, 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	Ming Liu*, Anton Navazo, Yasser Morales Corrales, Sho </a:t>
            </a:r>
            <a:r>
              <a:rPr lang="en-US" sz="2000" b="1" dirty="0" err="1">
                <a:solidFill>
                  <a:srgbClr val="C00000"/>
                </a:solidFill>
              </a:rPr>
              <a:t>Uemura</a:t>
            </a:r>
            <a:r>
              <a:rPr lang="en-US" sz="2000" b="1" dirty="0">
                <a:solidFill>
                  <a:srgbClr val="C00000"/>
                </a:solidFill>
              </a:rPr>
              <a:t>, Alex </a:t>
            </a:r>
            <a:r>
              <a:rPr lang="en-US" sz="2000" b="1" dirty="0" err="1">
                <a:solidFill>
                  <a:srgbClr val="C00000"/>
                </a:solidFill>
              </a:rPr>
              <a:t>Tkatchev</a:t>
            </a:r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>
                <a:solidFill>
                  <a:srgbClr val="0070C0"/>
                </a:solidFill>
              </a:rPr>
              <a:t>MIT: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	James Kelsey*, Ross Corliss, Jason Bessuille, Joseph Dodge, Danielle Petterson, Cameron Thomas 	Dean	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BNL: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	Dan Cacace, Russell Feder*, Mike Lenz, James Labounty, Richie Ruggiero, Mickey Chiu – </a:t>
            </a:r>
            <a:r>
              <a:rPr lang="en-US" sz="2000" b="1" dirty="0" err="1">
                <a:solidFill>
                  <a:srgbClr val="00B050"/>
                </a:solidFill>
              </a:rPr>
              <a:t>sPHENIX</a:t>
            </a:r>
            <a:r>
              <a:rPr lang="en-US" sz="2000" b="1" dirty="0">
                <a:solidFill>
                  <a:srgbClr val="00B050"/>
                </a:solidFill>
              </a:rPr>
              <a:t> 	integration coordinator</a:t>
            </a:r>
            <a:endParaRPr lang="en-US" sz="2000" b="1" dirty="0"/>
          </a:p>
          <a:p>
            <a:r>
              <a:rPr lang="en-US" sz="2000" b="1" dirty="0">
                <a:solidFill>
                  <a:srgbClr val="7030A0"/>
                </a:solidFill>
              </a:rPr>
              <a:t>LBNL: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	Abdennacer Hamdi, Yu Hu, Ho-San Ko, Richard Lew, Yuan Mei, Grazyna Odyniec*, </a:t>
            </a:r>
            <a:r>
              <a:rPr lang="en-US" sz="2000" b="1" dirty="0" err="1">
                <a:solidFill>
                  <a:srgbClr val="7030A0"/>
                </a:solidFill>
              </a:rPr>
              <a:t>Hanseul</a:t>
            </a:r>
            <a:r>
              <a:rPr lang="en-US" sz="2000" b="1" dirty="0">
                <a:solidFill>
                  <a:srgbClr val="7030A0"/>
                </a:solidFill>
              </a:rPr>
              <a:t> Oh, 	Joseph Silber, Eric Anderssen</a:t>
            </a:r>
          </a:p>
          <a:p>
            <a:r>
              <a:rPr lang="en-US" sz="2000" b="1" dirty="0">
                <a:solidFill>
                  <a:srgbClr val="FFC000"/>
                </a:solidFill>
              </a:rPr>
              <a:t>ORNL:</a:t>
            </a:r>
          </a:p>
          <a:p>
            <a:r>
              <a:rPr lang="en-US" sz="2000" b="1" dirty="0">
                <a:solidFill>
                  <a:srgbClr val="FFC000"/>
                </a:solidFill>
              </a:rPr>
              <a:t>	Joe Schambach*</a:t>
            </a:r>
          </a:p>
          <a:p>
            <a:r>
              <a:rPr lang="en-US" sz="2000" b="1" dirty="0">
                <a:solidFill>
                  <a:schemeClr val="accent2"/>
                </a:solidFill>
              </a:rPr>
              <a:t>CERN:</a:t>
            </a:r>
          </a:p>
          <a:p>
            <a:r>
              <a:rPr lang="en-US" sz="2000" b="1" dirty="0">
                <a:solidFill>
                  <a:schemeClr val="accent2"/>
                </a:solidFill>
              </a:rPr>
              <a:t>	Antonello Di Mauro, Corrado Gargiulo</a:t>
            </a:r>
          </a:p>
          <a:p>
            <a:r>
              <a:rPr lang="en-US" sz="2000" b="1" dirty="0"/>
              <a:t>CNRS, France:</a:t>
            </a:r>
          </a:p>
          <a:p>
            <a:r>
              <a:rPr lang="en-US" sz="2000" b="1" dirty="0"/>
              <a:t>	Camelia Mironov – project management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				*</a:t>
            </a:r>
            <a:r>
              <a:rPr lang="en-US" sz="2000" b="1" dirty="0">
                <a:solidFill>
                  <a:schemeClr val="accent1"/>
                </a:solidFill>
              </a:rPr>
              <a:t>*</a:t>
            </a:r>
            <a:r>
              <a:rPr lang="en-US" sz="2000" b="1" dirty="0">
                <a:solidFill>
                  <a:schemeClr val="accent6"/>
                </a:solidFill>
              </a:rPr>
              <a:t>*</a:t>
            </a:r>
            <a:r>
              <a:rPr lang="en-US" sz="2000" b="1" dirty="0">
                <a:solidFill>
                  <a:srgbClr val="7030A0"/>
                </a:solidFill>
              </a:rPr>
              <a:t>*</a:t>
            </a:r>
            <a:r>
              <a:rPr lang="en-US" sz="2000" b="1" dirty="0">
                <a:solidFill>
                  <a:schemeClr val="accent4"/>
                </a:solidFill>
              </a:rPr>
              <a:t>*</a:t>
            </a:r>
            <a:r>
              <a:rPr lang="en-US" sz="2000" b="1" dirty="0">
                <a:solidFill>
                  <a:srgbClr val="7030A0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designates institute PI on this project</a:t>
            </a:r>
          </a:p>
          <a:p>
            <a:r>
              <a:rPr lang="en-US" sz="2000" b="1" dirty="0"/>
              <a:t>			</a:t>
            </a:r>
          </a:p>
          <a:p>
            <a:r>
              <a:rPr lang="en-US" sz="2400" b="1" dirty="0"/>
              <a:t>		</a:t>
            </a:r>
          </a:p>
          <a:p>
            <a:endParaRPr lang="en-US" sz="2160" dirty="0"/>
          </a:p>
        </p:txBody>
      </p:sp>
    </p:spTree>
    <p:extLst>
      <p:ext uri="{BB962C8B-B14F-4D97-AF65-F5344CB8AC3E}">
        <p14:creationId xmlns:p14="http://schemas.microsoft.com/office/powerpoint/2010/main" val="5431110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CE91B-2042-37B1-504A-C51673E62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07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Back up slides: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C7697-52FF-7CA0-0D02-7ED2E097B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08A57-9B67-0A41-E128-9852615F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2334A-F169-6C2B-9265-E3990531F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056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70543-E51C-B3D1-3F6D-9DF5AF2D2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61917" y="-29312"/>
            <a:ext cx="11382233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		Detail drawing of stave assembly for ITS2 and MVTX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6F4CF-1A8B-5289-0F49-8693B7F7F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A79015-5DE0-63D5-496F-27FDCDF8B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0251D-E657-ABD6-12C3-73032709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46A3A3-26FD-0E08-B58D-69251E31E5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1" t="15014" r="13198" b="12836"/>
          <a:stretch/>
        </p:blipFill>
        <p:spPr>
          <a:xfrm>
            <a:off x="838200" y="1037424"/>
            <a:ext cx="10383398" cy="53189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F68F6A-5CCA-841E-67DC-F44B70096BF3}"/>
              </a:ext>
            </a:extLst>
          </p:cNvPr>
          <p:cNvSpPr/>
          <p:nvPr/>
        </p:nvSpPr>
        <p:spPr>
          <a:xfrm>
            <a:off x="7050505" y="5931568"/>
            <a:ext cx="4171093" cy="424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9DC8-37F3-2954-E749-BB593D9E7B94}"/>
              </a:ext>
            </a:extLst>
          </p:cNvPr>
          <p:cNvSpPr/>
          <p:nvPr/>
        </p:nvSpPr>
        <p:spPr>
          <a:xfrm>
            <a:off x="4415589" y="1353804"/>
            <a:ext cx="1227222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6A9401-9B0D-14E4-28F3-78887DA09BFE}"/>
              </a:ext>
            </a:extLst>
          </p:cNvPr>
          <p:cNvSpPr txBox="1"/>
          <p:nvPr/>
        </p:nvSpPr>
        <p:spPr>
          <a:xfrm>
            <a:off x="4481690" y="1351701"/>
            <a:ext cx="133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290.0 mm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FA4ED7-05C1-5B12-278F-70510ECD1823}"/>
              </a:ext>
            </a:extLst>
          </p:cNvPr>
          <p:cNvSpPr/>
          <p:nvPr/>
        </p:nvSpPr>
        <p:spPr>
          <a:xfrm>
            <a:off x="4038600" y="5931568"/>
            <a:ext cx="1102896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4F7F1D-7754-8E8E-C54E-70187FFDC61D}"/>
              </a:ext>
            </a:extLst>
          </p:cNvPr>
          <p:cNvSpPr txBox="1"/>
          <p:nvPr/>
        </p:nvSpPr>
        <p:spPr>
          <a:xfrm>
            <a:off x="4038600" y="5931568"/>
            <a:ext cx="122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16.35 mm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F05767-D791-2855-DBF8-C4B71D914FEC}"/>
              </a:ext>
            </a:extLst>
          </p:cNvPr>
          <p:cNvSpPr/>
          <p:nvPr/>
        </p:nvSpPr>
        <p:spPr>
          <a:xfrm>
            <a:off x="6400800" y="3864334"/>
            <a:ext cx="803082" cy="294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AD7DF6-0CEB-3CB3-0184-1D8454A9CB92}"/>
              </a:ext>
            </a:extLst>
          </p:cNvPr>
          <p:cNvSpPr txBox="1"/>
          <p:nvPr/>
        </p:nvSpPr>
        <p:spPr>
          <a:xfrm>
            <a:off x="6400800" y="3864334"/>
            <a:ext cx="92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5.0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FEC27F-F141-99A9-F823-D928416A6797}"/>
              </a:ext>
            </a:extLst>
          </p:cNvPr>
          <p:cNvSpPr txBox="1"/>
          <p:nvPr/>
        </p:nvSpPr>
        <p:spPr>
          <a:xfrm>
            <a:off x="1928244" y="2035309"/>
            <a:ext cx="7429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ladder has 9 silicon MAPS sensors, each draws 41.0 </a:t>
            </a:r>
            <a:r>
              <a:rPr lang="en-US" dirty="0" err="1"/>
              <a:t>mW</a:t>
            </a:r>
            <a:r>
              <a:rPr lang="en-US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, each chip 50.0 microns thick, (0.3%X</a:t>
            </a:r>
            <a:r>
              <a:rPr lang="en-US" sz="2000" baseline="-25000" dirty="0"/>
              <a:t>0</a:t>
            </a:r>
            <a:r>
              <a:rPr lang="en-US" sz="2000" dirty="0"/>
              <a:t>) Alpide3 chip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6312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AC6F-BA74-3E14-5248-91163AD85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03" y="-199838"/>
            <a:ext cx="11893179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Fixtures and assembly steps to make a layer assembly, one of six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A51274-BB2C-31FE-10CE-B5AEA320C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B66CE-B389-56C0-1541-C7DA7F7EB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68B1F-036B-6AFD-A2A2-E76418571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4CC066-5F42-F437-421C-9BBF445BE4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5" r="5390" b="2284"/>
          <a:stretch/>
        </p:blipFill>
        <p:spPr>
          <a:xfrm>
            <a:off x="161018" y="791473"/>
            <a:ext cx="11893179" cy="560358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4A6A95-8177-A5EB-76FF-B3CB86427FE7}"/>
              </a:ext>
            </a:extLst>
          </p:cNvPr>
          <p:cNvSpPr/>
          <p:nvPr/>
        </p:nvSpPr>
        <p:spPr>
          <a:xfrm>
            <a:off x="161018" y="6027821"/>
            <a:ext cx="873698" cy="405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0F6906-8FB6-E41E-B9EF-0DC03FF200B8}"/>
              </a:ext>
            </a:extLst>
          </p:cNvPr>
          <p:cNvSpPr/>
          <p:nvPr/>
        </p:nvSpPr>
        <p:spPr>
          <a:xfrm>
            <a:off x="11670632" y="6230791"/>
            <a:ext cx="36035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24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219" y="0"/>
            <a:ext cx="10957559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7835" y="1461504"/>
            <a:ext cx="2927645" cy="216414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78191" y="815340"/>
            <a:ext cx="5901055" cy="2849880"/>
            <a:chOff x="178191" y="815340"/>
            <a:chExt cx="5901055" cy="284988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8191" y="1485900"/>
              <a:ext cx="2914058" cy="206959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78863" y="1452372"/>
              <a:ext cx="1632276" cy="221284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61559" y="966215"/>
              <a:ext cx="1217674" cy="10789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65704" y="815340"/>
              <a:ext cx="1444751" cy="1429511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63373" y="40405"/>
            <a:ext cx="3199130" cy="764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8790" marR="5080" indent="-466725">
              <a:lnSpc>
                <a:spcPct val="134700"/>
              </a:lnSpc>
              <a:spcBef>
                <a:spcPts val="100"/>
              </a:spcBef>
            </a:pPr>
            <a:r>
              <a:rPr sz="1800" b="0" dirty="0">
                <a:latin typeface="Calibri"/>
                <a:cs typeface="Calibri"/>
              </a:rPr>
              <a:t>Rev</a:t>
            </a:r>
            <a:r>
              <a:rPr sz="1800" b="0" spc="-30" dirty="0">
                <a:latin typeface="Calibri"/>
                <a:cs typeface="Calibri"/>
              </a:rPr>
              <a:t> </a:t>
            </a:r>
            <a:r>
              <a:rPr sz="1800" b="0" dirty="0">
                <a:latin typeface="Calibri"/>
                <a:cs typeface="Calibri"/>
              </a:rPr>
              <a:t>10:</a:t>
            </a:r>
            <a:r>
              <a:rPr sz="1800" b="0" spc="-35" dirty="0">
                <a:latin typeface="Calibri"/>
                <a:cs typeface="Calibri"/>
              </a:rPr>
              <a:t> </a:t>
            </a:r>
            <a:r>
              <a:rPr sz="1800" b="0" dirty="0">
                <a:latin typeface="Calibri"/>
                <a:cs typeface="Calibri"/>
              </a:rPr>
              <a:t>All</a:t>
            </a:r>
            <a:r>
              <a:rPr sz="1800" b="0" spc="-35" dirty="0">
                <a:latin typeface="Calibri"/>
                <a:cs typeface="Calibri"/>
              </a:rPr>
              <a:t> </a:t>
            </a:r>
            <a:r>
              <a:rPr sz="1800" b="0" dirty="0">
                <a:latin typeface="Calibri"/>
                <a:cs typeface="Calibri"/>
              </a:rPr>
              <a:t>bolt</a:t>
            </a:r>
            <a:r>
              <a:rPr sz="1800" b="0" spc="-35" dirty="0">
                <a:latin typeface="Calibri"/>
                <a:cs typeface="Calibri"/>
              </a:rPr>
              <a:t> </a:t>
            </a:r>
            <a:r>
              <a:rPr sz="1800" b="0" dirty="0">
                <a:latin typeface="Calibri"/>
                <a:cs typeface="Calibri"/>
              </a:rPr>
              <a:t>holes;</a:t>
            </a:r>
            <a:r>
              <a:rPr sz="1800" b="0" spc="-35" dirty="0">
                <a:latin typeface="Calibri"/>
                <a:cs typeface="Calibri"/>
              </a:rPr>
              <a:t> </a:t>
            </a:r>
            <a:r>
              <a:rPr sz="1800" b="0" dirty="0">
                <a:latin typeface="Calibri"/>
                <a:cs typeface="Calibri"/>
              </a:rPr>
              <a:t>dowel</a:t>
            </a:r>
            <a:r>
              <a:rPr sz="1800" b="0" spc="-35" dirty="0">
                <a:latin typeface="Calibri"/>
                <a:cs typeface="Calibri"/>
              </a:rPr>
              <a:t> </a:t>
            </a:r>
            <a:r>
              <a:rPr sz="1800" b="0" spc="-20" dirty="0">
                <a:latin typeface="Calibri"/>
                <a:cs typeface="Calibri"/>
              </a:rPr>
              <a:t>holes </a:t>
            </a:r>
            <a:r>
              <a:rPr sz="1800" b="0" dirty="0">
                <a:latin typeface="Calibri"/>
                <a:cs typeface="Calibri"/>
              </a:rPr>
              <a:t>Bolted</a:t>
            </a:r>
            <a:r>
              <a:rPr sz="1800" b="0" spc="-30" dirty="0">
                <a:latin typeface="Calibri"/>
                <a:cs typeface="Calibri"/>
              </a:rPr>
              <a:t> </a:t>
            </a:r>
            <a:r>
              <a:rPr sz="1800" b="0" spc="-10" dirty="0">
                <a:latin typeface="Calibri"/>
                <a:cs typeface="Calibri"/>
              </a:rPr>
              <a:t>connections</a:t>
            </a:r>
            <a:r>
              <a:rPr sz="1800" b="0" spc="-25" dirty="0">
                <a:latin typeface="Calibri"/>
                <a:cs typeface="Calibri"/>
              </a:rPr>
              <a:t> </a:t>
            </a:r>
            <a:r>
              <a:rPr sz="1800" b="0" spc="-10" dirty="0">
                <a:latin typeface="Calibri"/>
                <a:cs typeface="Calibri"/>
              </a:rPr>
              <a:t>included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00696" y="772383"/>
            <a:ext cx="1561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All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parts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Bonded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4112" y="3875532"/>
            <a:ext cx="2508504" cy="221284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18104" y="3875532"/>
            <a:ext cx="2046888" cy="221284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38900" y="3875532"/>
            <a:ext cx="2246375" cy="2212847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179052" y="3875532"/>
            <a:ext cx="2267711" cy="2212847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837365" y="1452372"/>
            <a:ext cx="1635306" cy="2212847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624840" y="1071372"/>
            <a:ext cx="3214370" cy="600710"/>
          </a:xfrm>
          <a:prstGeom prst="rect">
            <a:avLst/>
          </a:prstGeom>
          <a:solidFill>
            <a:srgbClr val="6FAC46"/>
          </a:solidFill>
          <a:ln w="12192">
            <a:solidFill>
              <a:srgbClr val="507D31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90"/>
              </a:spcBef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Deflection</a:t>
            </a:r>
            <a:r>
              <a:rPr sz="11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z="11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659</a:t>
            </a:r>
            <a:r>
              <a:rPr sz="11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endParaRPr sz="11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Correction</a:t>
            </a:r>
            <a:r>
              <a:rPr sz="11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1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simplified</a:t>
            </a:r>
            <a:r>
              <a:rPr sz="11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MVTX</a:t>
            </a:r>
            <a:r>
              <a:rPr sz="11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model</a:t>
            </a:r>
            <a:r>
              <a:rPr sz="11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= 140</a:t>
            </a:r>
            <a:r>
              <a:rPr sz="11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25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endParaRPr sz="11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10"/>
              </a:spcBef>
            </a:pPr>
            <a:r>
              <a:rPr sz="1100" dirty="0">
                <a:solidFill>
                  <a:srgbClr val="FFFFFF"/>
                </a:solidFill>
                <a:latin typeface="Wingdings"/>
                <a:cs typeface="Wingdings"/>
              </a:rPr>
              <a:t></a:t>
            </a:r>
            <a:r>
              <a:rPr sz="11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Corrected</a:t>
            </a:r>
            <a:r>
              <a:rPr sz="11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deflection</a:t>
            </a:r>
            <a:r>
              <a:rPr sz="1100" b="1" spc="2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z="11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519</a:t>
            </a:r>
            <a:r>
              <a:rPr sz="11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-25" dirty="0">
                <a:solidFill>
                  <a:srgbClr val="FFFFFF"/>
                </a:solidFill>
                <a:latin typeface="Calibri"/>
                <a:cs typeface="Calibri"/>
              </a:rPr>
              <a:t>um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816A66-F9DF-684B-248F-905DB17A8508}"/>
              </a:ext>
            </a:extLst>
          </p:cNvPr>
          <p:cNvSpPr txBox="1"/>
          <p:nvPr/>
        </p:nvSpPr>
        <p:spPr>
          <a:xfrm>
            <a:off x="4141548" y="71917"/>
            <a:ext cx="7594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FEA analysis MVTX attached to X-wing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1DB28-8491-155C-52B5-8C750546A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876" y="-20893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>
                <a:solidFill>
                  <a:srgbClr val="FF0000"/>
                </a:solidFill>
              </a:rPr>
              <a:t>X-wing</a:t>
            </a:r>
            <a:r>
              <a:rPr lang="en-US" sz="3600" b="1" dirty="0">
                <a:solidFill>
                  <a:srgbClr val="FF0000"/>
                </a:solidFill>
              </a:rPr>
              <a:t> FEA with MVTX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B33FB7-B07E-97E5-3B27-7DB76DAA9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A8879-9BC5-39C9-9C7A-2002793CF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CB49A-4B1C-EF11-DB59-55C0C2A9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47</a:t>
            </a:fld>
            <a:endParaRPr lang="en-US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A6B10777-B5BF-B8EB-A38F-903646F9DC12}"/>
              </a:ext>
            </a:extLst>
          </p:cNvPr>
          <p:cNvSpPr txBox="1"/>
          <p:nvPr/>
        </p:nvSpPr>
        <p:spPr>
          <a:xfrm>
            <a:off x="136517" y="644358"/>
            <a:ext cx="6596746" cy="19819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5420" marR="0" lvl="0" indent="-17272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85420" algn="l"/>
              </a:tabLst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Study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shown</a:t>
            </a:r>
            <a:r>
              <a:rPr kumimoji="0" sz="16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is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done</a:t>
            </a:r>
            <a:r>
              <a:rPr kumimoji="0" sz="16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with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a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simplified</a:t>
            </a:r>
            <a:r>
              <a:rPr kumimoji="0" sz="16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MVTX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model: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641985" marR="0" lvl="1" indent="-1727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41985" algn="l"/>
              </a:tabLst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MVTX</a:t>
            </a:r>
            <a:r>
              <a:rPr kumimoji="0" sz="16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with</a:t>
            </a:r>
            <a:r>
              <a:rPr kumimoji="0" sz="16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isotropic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titanium</a:t>
            </a:r>
            <a:r>
              <a:rPr kumimoji="0" sz="16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in</a:t>
            </a:r>
            <a:r>
              <a:rPr kumimoji="0" sz="16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place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of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orthotropic</a:t>
            </a:r>
            <a:r>
              <a:rPr kumimoji="0" sz="16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carbon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fiber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composite</a:t>
            </a:r>
            <a:endParaRPr kumimoji="0" lang="en-US" sz="1600" b="0" i="0" u="none" strike="noStrike" kern="0" cap="none" spc="-1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099185" lvl="2" indent="-172720">
              <a:buFont typeface="Arial"/>
              <a:buChar char="•"/>
              <a:tabLst>
                <a:tab pos="641985" algn="l"/>
              </a:tabLst>
              <a:defRPr/>
            </a:pPr>
            <a:r>
              <a:rPr lang="en-US" sz="1600" kern="0" spc="-10" dirty="0">
                <a:solidFill>
                  <a:sysClr val="windowText" lastClr="000000"/>
                </a:solidFill>
                <a:latin typeface="Calibri"/>
                <a:cs typeface="Calibri"/>
              </a:rPr>
              <a:t>Titanium has a similar stiffness to weight ratio, important for self-supporting structure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641985" marR="0" lvl="1" indent="-1727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41985" algn="l"/>
              </a:tabLst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it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uses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1/8” thick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tubes;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(final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design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uses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¼”</a:t>
            </a:r>
            <a:r>
              <a:rPr kumimoji="0" lang="en-US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thick aluminum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)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642620" marR="0" lvl="1" indent="-1727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42620" algn="l"/>
              </a:tabLst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Shown</a:t>
            </a:r>
            <a:r>
              <a:rPr kumimoji="0" sz="16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maximum</a:t>
            </a:r>
            <a:r>
              <a:rPr kumimoji="0" sz="16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deflection</a:t>
            </a:r>
            <a:r>
              <a:rPr kumimoji="0" sz="16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is</a:t>
            </a:r>
            <a:r>
              <a:rPr kumimoji="0" sz="16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0.617</a:t>
            </a:r>
            <a:r>
              <a:rPr kumimoji="0" sz="1600" b="0" i="0" u="sng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kumimoji="0" sz="1600" b="0" i="0" u="sng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mm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85420" marR="0" lvl="0" indent="-1727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85420" algn="l"/>
              </a:tabLst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After</a:t>
            </a:r>
            <a:r>
              <a:rPr kumimoji="0" sz="16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correcting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for</a:t>
            </a:r>
            <a:r>
              <a:rPr kumimoji="0" sz="16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thicker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tubes</a:t>
            </a:r>
            <a:r>
              <a:rPr kumimoji="0" sz="16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and</a:t>
            </a:r>
            <a:r>
              <a:rPr kumimoji="0" sz="16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simplified</a:t>
            </a:r>
            <a:r>
              <a:rPr kumimoji="0" sz="16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MVTX</a:t>
            </a:r>
            <a:r>
              <a:rPr kumimoji="0" sz="16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model,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the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total</a:t>
            </a:r>
            <a:r>
              <a:rPr kumimoji="0" sz="16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782074-11F2-4ACC-1AB5-CAA1CE7F8079}"/>
              </a:ext>
            </a:extLst>
          </p:cNvPr>
          <p:cNvSpPr txBox="1"/>
          <p:nvPr/>
        </p:nvSpPr>
        <p:spPr>
          <a:xfrm>
            <a:off x="157617" y="2626311"/>
            <a:ext cx="6146929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891030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Predicted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deflection</a:t>
            </a:r>
            <a:r>
              <a:rPr kumimoji="0" sz="16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is</a:t>
            </a:r>
            <a:r>
              <a:rPr kumimoji="0" lang="en-US" sz="16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 </a:t>
            </a:r>
            <a:r>
              <a:rPr kumimoji="0" lang="en-US" sz="1600" b="0" i="0" u="none" strike="noStrike" kern="0" cap="none" spc="-2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Calibri"/>
              </a:rPr>
              <a:t>0.37 mm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	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at 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Calibri"/>
              </a:rPr>
              <a:t>nose roller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end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(nb,</a:t>
            </a:r>
            <a:r>
              <a:rPr kumimoji="0" sz="16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clearance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to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BP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~1.15mm)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303C7C-8705-D3F8-25BB-9B953FB3B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546" y="1156184"/>
            <a:ext cx="5845334" cy="51078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A0E19FF-5804-C7DD-29C4-2B4446C94D2E}"/>
              </a:ext>
            </a:extLst>
          </p:cNvPr>
          <p:cNvSpPr/>
          <p:nvPr/>
        </p:nvSpPr>
        <p:spPr>
          <a:xfrm>
            <a:off x="6750997" y="1077077"/>
            <a:ext cx="3512192" cy="260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D07B1F1C-9C6F-2FA8-80FE-09C4A0820976}"/>
              </a:ext>
            </a:extLst>
          </p:cNvPr>
          <p:cNvSpPr txBox="1"/>
          <p:nvPr/>
        </p:nvSpPr>
        <p:spPr>
          <a:xfrm>
            <a:off x="6820880" y="6114163"/>
            <a:ext cx="4812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Shown:</a:t>
            </a:r>
            <a:r>
              <a:rPr kumimoji="0" sz="18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the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deflection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field</a:t>
            </a:r>
            <a:r>
              <a:rPr kumimoji="0" sz="18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for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the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simplified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model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0F7BFFCC-59B8-8B56-21D8-57D980696609}"/>
              </a:ext>
            </a:extLst>
          </p:cNvPr>
          <p:cNvSpPr txBox="1"/>
          <p:nvPr/>
        </p:nvSpPr>
        <p:spPr>
          <a:xfrm>
            <a:off x="2598421" y="6367653"/>
            <a:ext cx="13360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Design</a:t>
            </a:r>
            <a:r>
              <a:rPr kumimoji="0" sz="16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Iteration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D8E9217F-5B9D-6FEC-39B4-6F08F1930EBA}"/>
              </a:ext>
            </a:extLst>
          </p:cNvPr>
          <p:cNvSpPr txBox="1"/>
          <p:nvPr/>
        </p:nvSpPr>
        <p:spPr>
          <a:xfrm>
            <a:off x="485991" y="3223263"/>
            <a:ext cx="169534" cy="274687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ts val="12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Maximum</a:t>
            </a:r>
            <a:r>
              <a:rPr kumimoji="0" sz="16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Deflection</a:t>
            </a:r>
            <a:r>
              <a:rPr kumimoji="0" sz="16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6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(mm)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374EE8-1A5F-F5A3-4E98-6338DD997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768" y="3223263"/>
            <a:ext cx="5011908" cy="30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1630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89887"/>
            <a:ext cx="11353800" cy="98509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MIT, LANL engineers study prototype detector at CERN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5/26/2024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48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31" y="1658424"/>
            <a:ext cx="5366129" cy="40245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340" y="1658424"/>
            <a:ext cx="5343060" cy="400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728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123" y="0"/>
            <a:ext cx="10972800" cy="9850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Radiation budget for stave assembly, ITS2 and MVTX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5/26/2024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004" y="1148523"/>
            <a:ext cx="8313626" cy="53606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585549" y="1057739"/>
            <a:ext cx="1294988" cy="6425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0" name="TextBox 9"/>
          <p:cNvSpPr txBox="1"/>
          <p:nvPr/>
        </p:nvSpPr>
        <p:spPr>
          <a:xfrm>
            <a:off x="688683" y="3361039"/>
            <a:ext cx="20462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Water cooling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95878" y="3582639"/>
            <a:ext cx="1986281" cy="490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595879" y="3582639"/>
            <a:ext cx="999114" cy="5593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120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4976-0DBD-039A-4A8A-B16E46A5D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69" y="28241"/>
            <a:ext cx="11237494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New radial configuration for three layers of staves for the MVTX detector in </a:t>
            </a:r>
            <a:r>
              <a:rPr lang="en-US" sz="3600" b="1" dirty="0" err="1">
                <a:solidFill>
                  <a:srgbClr val="FF0000"/>
                </a:solidFill>
              </a:rPr>
              <a:t>sPHENIX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0717FA-49B1-EF79-D66A-B9308E6C6A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1" t="5096" r="14228" b="22988"/>
          <a:stretch/>
        </p:blipFill>
        <p:spPr>
          <a:xfrm>
            <a:off x="553880" y="1271170"/>
            <a:ext cx="10368151" cy="55585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54723F-77BC-D231-ADFE-3B1E30AB9C97}"/>
              </a:ext>
            </a:extLst>
          </p:cNvPr>
          <p:cNvSpPr/>
          <p:nvPr/>
        </p:nvSpPr>
        <p:spPr>
          <a:xfrm>
            <a:off x="3068053" y="1353804"/>
            <a:ext cx="3027947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148EB9-368B-F6F0-0388-D52ABDA59751}"/>
              </a:ext>
            </a:extLst>
          </p:cNvPr>
          <p:cNvSpPr/>
          <p:nvPr/>
        </p:nvSpPr>
        <p:spPr>
          <a:xfrm>
            <a:off x="4126832" y="1538470"/>
            <a:ext cx="721894" cy="470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786DBE-A95E-47D4-C36E-FD45E868AA9E}"/>
              </a:ext>
            </a:extLst>
          </p:cNvPr>
          <p:cNvSpPr/>
          <p:nvPr/>
        </p:nvSpPr>
        <p:spPr>
          <a:xfrm>
            <a:off x="3753853" y="2009274"/>
            <a:ext cx="818147" cy="470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FC9920-6D30-7E0B-1116-671C02E72A5F}"/>
              </a:ext>
            </a:extLst>
          </p:cNvPr>
          <p:cNvSpPr/>
          <p:nvPr/>
        </p:nvSpPr>
        <p:spPr>
          <a:xfrm>
            <a:off x="3537284" y="2480078"/>
            <a:ext cx="589548" cy="301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DE692B-2514-9541-8F5C-7252333F4518}"/>
              </a:ext>
            </a:extLst>
          </p:cNvPr>
          <p:cNvSpPr txBox="1"/>
          <p:nvPr/>
        </p:nvSpPr>
        <p:spPr>
          <a:xfrm>
            <a:off x="4084721" y="1639942"/>
            <a:ext cx="1203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39.01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C4C826-3348-81FF-EE6A-6EF413021DC2}"/>
              </a:ext>
            </a:extLst>
          </p:cNvPr>
          <p:cNvSpPr txBox="1"/>
          <p:nvPr/>
        </p:nvSpPr>
        <p:spPr>
          <a:xfrm>
            <a:off x="3717759" y="2093592"/>
            <a:ext cx="1179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31.36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A882AC-30FB-1D3B-D32D-CA87A74BE402}"/>
              </a:ext>
            </a:extLst>
          </p:cNvPr>
          <p:cNvSpPr txBox="1"/>
          <p:nvPr/>
        </p:nvSpPr>
        <p:spPr>
          <a:xfrm>
            <a:off x="3483141" y="2480078"/>
            <a:ext cx="1359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23.605 mm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2683D4-46BF-4169-B37F-F78E6762B681}"/>
              </a:ext>
            </a:extLst>
          </p:cNvPr>
          <p:cNvSpPr/>
          <p:nvPr/>
        </p:nvSpPr>
        <p:spPr>
          <a:xfrm>
            <a:off x="8097253" y="1978496"/>
            <a:ext cx="445168" cy="453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BB18E5-6BA7-3856-F1A2-4C389CDD57F7}"/>
              </a:ext>
            </a:extLst>
          </p:cNvPr>
          <p:cNvSpPr txBox="1"/>
          <p:nvPr/>
        </p:nvSpPr>
        <p:spPr>
          <a:xfrm>
            <a:off x="7880258" y="1878061"/>
            <a:ext cx="1179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7.76 mm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8DD13D-3F01-DA6F-BEAC-D8E24419BB3B}"/>
              </a:ext>
            </a:extLst>
          </p:cNvPr>
          <p:cNvSpPr txBox="1"/>
          <p:nvPr/>
        </p:nvSpPr>
        <p:spPr>
          <a:xfrm>
            <a:off x="2245467" y="1276165"/>
            <a:ext cx="5021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Radial distance to closest point on silicon sensors: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9E0E56-7874-C666-D56D-014DB7178BA8}"/>
              </a:ext>
            </a:extLst>
          </p:cNvPr>
          <p:cNvSpPr txBox="1"/>
          <p:nvPr/>
        </p:nvSpPr>
        <p:spPr>
          <a:xfrm>
            <a:off x="686227" y="3509861"/>
            <a:ext cx="1575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L2   L1   L0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4AC755-6DBC-F887-939E-9A162ED872BA}"/>
              </a:ext>
            </a:extLst>
          </p:cNvPr>
          <p:cNvSpPr/>
          <p:nvPr/>
        </p:nvSpPr>
        <p:spPr>
          <a:xfrm>
            <a:off x="6882063" y="4050464"/>
            <a:ext cx="794084" cy="545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C52513-E958-46E2-6C1E-EC3F3BB44346}"/>
              </a:ext>
            </a:extLst>
          </p:cNvPr>
          <p:cNvSpPr txBox="1"/>
          <p:nvPr/>
        </p:nvSpPr>
        <p:spPr>
          <a:xfrm>
            <a:off x="6533147" y="3202085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Detail view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5CDF7B-98BD-08C4-6C69-D773D22B4C00}"/>
              </a:ext>
            </a:extLst>
          </p:cNvPr>
          <p:cNvCxnSpPr>
            <a:stCxn id="16" idx="1"/>
          </p:cNvCxnSpPr>
          <p:nvPr/>
        </p:nvCxnSpPr>
        <p:spPr>
          <a:xfrm flipH="1">
            <a:off x="5737955" y="3556028"/>
            <a:ext cx="795192" cy="153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A80C198-4F20-EFD5-AA2F-5C0DAB2D6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C98182E-CB36-B578-C499-5205E871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</a:t>
            </a:fld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33AC113F-EBD0-5ED4-EA73-DD91B84E6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15222483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809BC-1C0D-476A-9DB2-04A0343D8119}" type="datetime1">
              <a:rPr lang="en-US" smtClean="0"/>
              <a:t>5/26/2024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6E98-05CC-4C98-A35C-D231F263A958}" type="slidenum">
              <a:rPr lang="en-US" smtClean="0"/>
              <a:t>50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5747" y="625033"/>
            <a:ext cx="24493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Proposed power cable bundle assembly, note they call out 16 wires, only 10 are used, 2 our 16 gauge for digital power and return, 2 our 22 gauge for analog power and return and 6 are 24 gauge wires for sensors, bias and ground.</a:t>
            </a:r>
          </a:p>
          <a:p>
            <a:r>
              <a:rPr lang="en-US" dirty="0"/>
              <a:t>If we order these cable assemblies we will request they NOT to include the Heat-shrink jacket, we may request the labels.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659" y="134650"/>
            <a:ext cx="8984346" cy="638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5571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809BC-1C0D-476A-9DB2-04A0343D8119}" type="datetime1">
              <a:rPr lang="en-US" smtClean="0"/>
              <a:t>5/26/2024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6E98-05CC-4C98-A35C-D231F263A958}" type="slidenum">
              <a:rPr lang="en-US" smtClean="0"/>
              <a:t>51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484" y="206829"/>
            <a:ext cx="8609529" cy="61495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515" y="576943"/>
            <a:ext cx="26125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Fisher panel mount for</a:t>
            </a:r>
          </a:p>
          <a:p>
            <a:r>
              <a:rPr lang="en-US" dirty="0"/>
              <a:t> the end of the stave </a:t>
            </a:r>
          </a:p>
          <a:p>
            <a:r>
              <a:rPr lang="en-US" dirty="0"/>
              <a:t>power cable in PP3, with solder pins, and female sockets for a cable connector. </a:t>
            </a:r>
          </a:p>
        </p:txBody>
      </p:sp>
    </p:spTree>
    <p:extLst>
      <p:ext uri="{BB962C8B-B14F-4D97-AF65-F5344CB8AC3E}">
        <p14:creationId xmlns:p14="http://schemas.microsoft.com/office/powerpoint/2010/main" val="9024303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809BC-1C0D-476A-9DB2-04A0343D8119}" type="datetime1">
              <a:rPr lang="en-US" smtClean="0"/>
              <a:t>5/26/2024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6E98-05CC-4C98-A35C-D231F263A958}" type="slidenum">
              <a:rPr lang="en-US" smtClean="0"/>
              <a:t>52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" y="391615"/>
            <a:ext cx="6250924" cy="4886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790" y="494635"/>
            <a:ext cx="6017210" cy="46803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6901" y="5671595"/>
            <a:ext cx="8189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SAMTEC signal cable assembly from PP1 to PP3, individual wires are 14 gauge </a:t>
            </a:r>
            <a:r>
              <a:rPr lang="en-US" dirty="0" err="1"/>
              <a:t>Twinax</a:t>
            </a:r>
            <a:r>
              <a:rPr lang="en-US" dirty="0"/>
              <a:t>,</a:t>
            </a:r>
          </a:p>
          <a:p>
            <a:r>
              <a:rPr lang="en-US" dirty="0"/>
              <a:t> measure .073 inches in diameter. Approximate diameter of cable bundle 6.5 mm</a:t>
            </a:r>
          </a:p>
        </p:txBody>
      </p:sp>
    </p:spTree>
    <p:extLst>
      <p:ext uri="{BB962C8B-B14F-4D97-AF65-F5344CB8AC3E}">
        <p14:creationId xmlns:p14="http://schemas.microsoft.com/office/powerpoint/2010/main" val="20433987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877E-8D64-365A-1A57-CB10EDBC3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71" y="1028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Composite material data sheets: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266CD2-B9C9-664B-4522-FA0DF677B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C8E80E-2AF9-891E-5064-7661F9546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45E2F-FEDD-9CE9-84F6-FD6147E3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84F19B-3C22-935A-A848-36A46123F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8974" y="1337983"/>
            <a:ext cx="3690711" cy="51753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FC4048-FB9C-A2AA-2245-2B3A71466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314" y="1335846"/>
            <a:ext cx="3857952" cy="502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918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2DF648-419D-CF39-43E2-17FAC22E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6B717-60A1-2339-2DF3-E62DCBCB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5DA70E-22EE-CB10-8ABD-A6792E651B56}"/>
              </a:ext>
            </a:extLst>
          </p:cNvPr>
          <p:cNvSpPr txBox="1"/>
          <p:nvPr/>
        </p:nvSpPr>
        <p:spPr>
          <a:xfrm>
            <a:off x="817411" y="1130969"/>
            <a:ext cx="38992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The Work-Shape</a:t>
            </a:r>
          </a:p>
          <a:p>
            <a:r>
              <a:rPr lang="en-US" sz="4000" b="1" dirty="0">
                <a:solidFill>
                  <a:srgbClr val="7030A0"/>
                </a:solidFill>
              </a:rPr>
              <a:t>Composite lay-up</a:t>
            </a:r>
          </a:p>
          <a:p>
            <a:r>
              <a:rPr lang="en-US" sz="4000" b="1" dirty="0">
                <a:solidFill>
                  <a:srgbClr val="7030A0"/>
                </a:solidFill>
              </a:rPr>
              <a:t>Details:</a:t>
            </a:r>
          </a:p>
        </p:txBody>
      </p:sp>
      <p:pic>
        <p:nvPicPr>
          <p:cNvPr id="8" name="Picture 7" descr="A colorful chart with text&#10;&#10;Description automatically generated with medium confidence">
            <a:extLst>
              <a:ext uri="{FF2B5EF4-FFF2-40B4-BE49-F238E27FC236}">
                <a16:creationId xmlns:a16="http://schemas.microsoft.com/office/drawing/2014/main" id="{57D61F8E-A1D2-8128-852C-5326D7614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" t="8755" r="36263" b="7315"/>
          <a:stretch/>
        </p:blipFill>
        <p:spPr>
          <a:xfrm>
            <a:off x="5003286" y="40990"/>
            <a:ext cx="5882100" cy="652825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CCC7A5-976D-1948-DD76-6C739EA3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6587224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0DDDC-9B1F-904C-005E-3FF7DA1A4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384" y="40421"/>
            <a:ext cx="1203557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MVTX composite manufacturing notes, Jason Bessuille, MIT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23011-9CA7-4D2F-BC82-BC1502560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818DB-E463-B57B-30A8-93306837F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8DADBF-64A0-E609-5A96-73F36EF0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C16256-38AC-797F-578E-0D89B9587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678"/>
            <a:ext cx="3886200" cy="41290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B33232-9EF1-48A2-4E3D-CC09D1C1C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839" y="1361639"/>
            <a:ext cx="3943350" cy="40362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BFC16C-0693-9272-6E3C-50D8F1E8B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5039" y="1361639"/>
            <a:ext cx="4421596" cy="31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161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FBAD9-4421-06A1-1513-DA906DD41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5" y="0"/>
            <a:ext cx="1079118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Pictures at Work-Shape facility, La Roche-de-Glum, France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15F6AE-BB2D-A7A2-D622-DBBF97979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6E4EE-4C25-D76F-3E11-1B956801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60955-5B74-6F9F-1310-57ADF367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069997-A9A2-17DC-2F65-A73DBFF9C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60191" y="1735017"/>
            <a:ext cx="5281523" cy="3961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FC1952-233E-5CBE-D83F-752163ED6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823" y="1167982"/>
            <a:ext cx="3648463" cy="27363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2AB385-6B45-6900-E049-D6C741F7F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815" y="3993591"/>
            <a:ext cx="3696471" cy="2772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0E7C0D-064D-0BA6-95C8-31FE78AD66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967" y="1750742"/>
            <a:ext cx="4145808" cy="31093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CBAF29-A063-4540-9FA0-32E5889B1CA1}"/>
              </a:ext>
            </a:extLst>
          </p:cNvPr>
          <p:cNvSpPr txBox="1"/>
          <p:nvPr/>
        </p:nvSpPr>
        <p:spPr>
          <a:xfrm>
            <a:off x="8625468" y="4979793"/>
            <a:ext cx="3566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Simon </a:t>
            </a:r>
            <a:r>
              <a:rPr lang="en-US" sz="2400" b="1" dirty="0" err="1"/>
              <a:t>Rubet</a:t>
            </a:r>
            <a:r>
              <a:rPr lang="en-US" sz="2400" b="1" dirty="0"/>
              <a:t>, owner</a:t>
            </a:r>
          </a:p>
        </p:txBody>
      </p:sp>
    </p:spTree>
    <p:extLst>
      <p:ext uri="{BB962C8B-B14F-4D97-AF65-F5344CB8AC3E}">
        <p14:creationId xmlns:p14="http://schemas.microsoft.com/office/powerpoint/2010/main" val="35871474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7DDAB-B525-BD34-1085-512B327E7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7208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Two half detector assemblies mounted to insertion table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199293-A5BC-82DB-BB4C-E822AA95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1E522-5980-793B-95BB-F38595B0A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0573B1-4C93-0AAE-1BA4-E00F69A0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57</a:t>
            </a:fld>
            <a:endParaRPr lang="en-US"/>
          </a:p>
        </p:txBody>
      </p:sp>
      <p:pic>
        <p:nvPicPr>
          <p:cNvPr id="7" name="Google Shape;485;p62" descr="A close-up of a machine&#10;&#10;Description automatically generated">
            <a:extLst>
              <a:ext uri="{FF2B5EF4-FFF2-40B4-BE49-F238E27FC236}">
                <a16:creationId xmlns:a16="http://schemas.microsoft.com/office/drawing/2014/main" id="{F522C39D-768B-6978-BAD7-0884A5024EB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0799" y="1704911"/>
            <a:ext cx="5551715" cy="4358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machine with many colorful wires&#10;&#10;Description automatically generated">
            <a:extLst>
              <a:ext uri="{FF2B5EF4-FFF2-40B4-BE49-F238E27FC236}">
                <a16:creationId xmlns:a16="http://schemas.microsoft.com/office/drawing/2014/main" id="{59E78925-CA70-3126-743C-C9F30E191E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2" y="1693881"/>
            <a:ext cx="5791327" cy="435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11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96" y="159389"/>
            <a:ext cx="11742820" cy="98509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Modification to ITS2 stave assembly, extended power cable  by 40.0 cm, needed because of radial space restriction – INTT for patch panels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C14085-1C10-5E47-A925-870560E04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81" r="1515" b="68763"/>
          <a:stretch/>
        </p:blipFill>
        <p:spPr>
          <a:xfrm>
            <a:off x="963330" y="1847664"/>
            <a:ext cx="10455445" cy="12901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48758" y="3462979"/>
            <a:ext cx="32148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>
                <a:solidFill>
                  <a:srgbClr val="00B0F0"/>
                </a:solidFill>
              </a:rPr>
              <a:t>Location for patch panel at   CYSS, signal cables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6982691" y="2548583"/>
            <a:ext cx="1355194" cy="97022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3250" y="3462980"/>
            <a:ext cx="448363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>
                <a:solidFill>
                  <a:srgbClr val="C00000"/>
                </a:solidFill>
              </a:rPr>
              <a:t>Location for patch panel for power cables in </a:t>
            </a:r>
            <a:r>
              <a:rPr lang="en-US" sz="2160" b="1" i="1" dirty="0">
                <a:solidFill>
                  <a:srgbClr val="C00000"/>
                </a:solidFill>
              </a:rPr>
              <a:t>service cylinder </a:t>
            </a:r>
            <a:r>
              <a:rPr lang="en-US" sz="2160" dirty="0">
                <a:solidFill>
                  <a:srgbClr val="C00000"/>
                </a:solidFill>
              </a:rPr>
              <a:t>down stream of CYSS</a:t>
            </a:r>
            <a:endParaRPr lang="en-US" sz="2160" b="1" i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85622" y="2644675"/>
            <a:ext cx="1183907" cy="8127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43250" y="4666775"/>
            <a:ext cx="960601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With the </a:t>
            </a:r>
            <a:r>
              <a:rPr lang="en-US" sz="2160" b="1" i="1" dirty="0"/>
              <a:t>tested</a:t>
            </a:r>
            <a:r>
              <a:rPr lang="en-US" sz="2160" dirty="0"/>
              <a:t> extended length of the power cables from the stave we now have a path forward to reduce the diameter of the </a:t>
            </a:r>
            <a:r>
              <a:rPr lang="en-US" sz="2160" b="1" i="1" dirty="0"/>
              <a:t>patch panels </a:t>
            </a:r>
            <a:r>
              <a:rPr lang="en-US" sz="2160" dirty="0"/>
              <a:t>in the conical region of the MVTX detector</a:t>
            </a:r>
          </a:p>
        </p:txBody>
      </p:sp>
    </p:spTree>
    <p:extLst>
      <p:ext uri="{BB962C8B-B14F-4D97-AF65-F5344CB8AC3E}">
        <p14:creationId xmlns:p14="http://schemas.microsoft.com/office/powerpoint/2010/main" val="3452188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2D2D-48EF-8994-FDDD-27B817BE2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726" y="-7854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INTT sets the maximum outer diameter for the MVTX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DE2854-7981-ED75-2B49-7C13C3D96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3BE21-4E78-B362-EC2E-641E5B792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C73F3315-19C5-D276-5B9D-6B3530D7C8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9" t="10347" r="9399" b="16937"/>
          <a:stretch/>
        </p:blipFill>
        <p:spPr>
          <a:xfrm>
            <a:off x="-1" y="1638911"/>
            <a:ext cx="6889647" cy="3451755"/>
          </a:xfrm>
          <a:prstGeom prst="rect">
            <a:avLst/>
          </a:prstGeom>
        </p:spPr>
      </p:pic>
      <p:pic>
        <p:nvPicPr>
          <p:cNvPr id="8" name="Picture 7" descr="A high angle view of a road&#10;&#10;Description automatically generated">
            <a:extLst>
              <a:ext uri="{FF2B5EF4-FFF2-40B4-BE49-F238E27FC236}">
                <a16:creationId xmlns:a16="http://schemas.microsoft.com/office/drawing/2014/main" id="{AADEA949-B92D-0AB0-287A-B99395B275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9" t="-2118" r="20608" b="-1"/>
          <a:stretch/>
        </p:blipFill>
        <p:spPr>
          <a:xfrm>
            <a:off x="6737683" y="1317709"/>
            <a:ext cx="5338011" cy="43494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84A460-51E1-B2F0-01E7-7A4CC9C0861A}"/>
              </a:ext>
            </a:extLst>
          </p:cNvPr>
          <p:cNvSpPr txBox="1"/>
          <p:nvPr/>
        </p:nvSpPr>
        <p:spPr>
          <a:xfrm>
            <a:off x="1443789" y="5667124"/>
            <a:ext cx="377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End view with support structure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E60B33-548C-6C3A-69A0-1C0371FA7222}"/>
              </a:ext>
            </a:extLst>
          </p:cNvPr>
          <p:cNvSpPr txBox="1"/>
          <p:nvPr/>
        </p:nvSpPr>
        <p:spPr>
          <a:xfrm>
            <a:off x="7956884" y="5713290"/>
            <a:ext cx="4050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Section view, lengthwise, inner carbon shell defines outer MVTX  envelope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A5F6C75-350F-74C7-999E-A6672C615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9768B-85D6-0103-BC43-D29FFFB47AEA}"/>
              </a:ext>
            </a:extLst>
          </p:cNvPr>
          <p:cNvSpPr txBox="1"/>
          <p:nvPr/>
        </p:nvSpPr>
        <p:spPr>
          <a:xfrm>
            <a:off x="553454" y="1483006"/>
            <a:ext cx="2163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INTT read-out cards, six at each end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5EAF9E-B049-B858-52AE-CC9EFDBE65CE}"/>
              </a:ext>
            </a:extLst>
          </p:cNvPr>
          <p:cNvSpPr txBox="1"/>
          <p:nvPr/>
        </p:nvSpPr>
        <p:spPr>
          <a:xfrm>
            <a:off x="4931228" y="1206006"/>
            <a:ext cx="2511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Inner diameter of INTT inner shell 129.7 mm, this sets the OD of the MVTX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88B3823-6498-8A34-CA84-9301ECD441E2}"/>
              </a:ext>
            </a:extLst>
          </p:cNvPr>
          <p:cNvCxnSpPr/>
          <p:nvPr/>
        </p:nvCxnSpPr>
        <p:spPr>
          <a:xfrm flipH="1">
            <a:off x="3581400" y="1807029"/>
            <a:ext cx="1349828" cy="1491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22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BF2AD-2081-63C1-F3F0-5B874185A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5/29/2024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D31C3-391D-76F1-04A5-C7BA7FA4C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E836-BE1B-43E9-BFE7-CC8B58F8D23C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black object with a white background&#10;&#10;Description automatically generated">
            <a:extLst>
              <a:ext uri="{FF2B5EF4-FFF2-40B4-BE49-F238E27FC236}">
                <a16:creationId xmlns:a16="http://schemas.microsoft.com/office/drawing/2014/main" id="{3DCD8C9E-709C-02A9-4013-16C998237A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" t="19526" r="6874" b="26277"/>
          <a:stretch/>
        </p:blipFill>
        <p:spPr>
          <a:xfrm>
            <a:off x="1229226" y="1031531"/>
            <a:ext cx="9753600" cy="30737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7534FE-832A-0B6F-7AAE-2DE8E0007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19" y="274558"/>
            <a:ext cx="11791456" cy="132556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INTT inner carbon tube, the MVTX vertex detector will be designed that the staves center about the IP, 1365.25 mm at a minimum from the insertion end  </a:t>
            </a:r>
          </a:p>
        </p:txBody>
      </p:sp>
      <p:pic>
        <p:nvPicPr>
          <p:cNvPr id="8" name="Picture 7" descr="A black pipe with a blueprint&#10;&#10;Description automatically generated with medium confidence">
            <a:extLst>
              <a:ext uri="{FF2B5EF4-FFF2-40B4-BE49-F238E27FC236}">
                <a16:creationId xmlns:a16="http://schemas.microsoft.com/office/drawing/2014/main" id="{8A41922B-3D2B-FDB3-DF27-AC4B5A1787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21669" r="18335" b="46647"/>
          <a:stretch/>
        </p:blipFill>
        <p:spPr>
          <a:xfrm>
            <a:off x="367822" y="3851188"/>
            <a:ext cx="11415964" cy="26161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AF7925-397F-AA2E-7DEF-E5C5F3ADB5D7}"/>
              </a:ext>
            </a:extLst>
          </p:cNvPr>
          <p:cNvSpPr txBox="1"/>
          <p:nvPr/>
        </p:nvSpPr>
        <p:spPr>
          <a:xfrm>
            <a:off x="8243636" y="2971801"/>
            <a:ext cx="347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Section view, isometric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4C5ECC-02F8-E020-9F1E-EB6353710D20}"/>
              </a:ext>
            </a:extLst>
          </p:cNvPr>
          <p:cNvSpPr txBox="1"/>
          <p:nvPr/>
        </p:nvSpPr>
        <p:spPr>
          <a:xfrm>
            <a:off x="6436894" y="3619003"/>
            <a:ext cx="70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B130DA-72BA-2934-1B35-29961766499C}"/>
              </a:ext>
            </a:extLst>
          </p:cNvPr>
          <p:cNvSpPr/>
          <p:nvPr/>
        </p:nvSpPr>
        <p:spPr>
          <a:xfrm>
            <a:off x="3581400" y="3886199"/>
            <a:ext cx="810126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3CE587-D932-51BE-4038-0B4CD4279F3D}"/>
              </a:ext>
            </a:extLst>
          </p:cNvPr>
          <p:cNvSpPr txBox="1"/>
          <p:nvPr/>
        </p:nvSpPr>
        <p:spPr>
          <a:xfrm>
            <a:off x="3380873" y="3707050"/>
            <a:ext cx="1455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1365.25 mm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D88B1E-F6A4-FBB7-E989-DE824A52D74D}"/>
              </a:ext>
            </a:extLst>
          </p:cNvPr>
          <p:cNvSpPr/>
          <p:nvPr/>
        </p:nvSpPr>
        <p:spPr>
          <a:xfrm>
            <a:off x="132347" y="4251324"/>
            <a:ext cx="60960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A59D73-58EE-BCB4-BD98-A3266DD7828F}"/>
              </a:ext>
            </a:extLst>
          </p:cNvPr>
          <p:cNvSpPr/>
          <p:nvPr/>
        </p:nvSpPr>
        <p:spPr>
          <a:xfrm>
            <a:off x="0" y="5510463"/>
            <a:ext cx="741947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67C13-C648-F797-92C1-FD6E9B890C6F}"/>
              </a:ext>
            </a:extLst>
          </p:cNvPr>
          <p:cNvSpPr txBox="1"/>
          <p:nvPr/>
        </p:nvSpPr>
        <p:spPr>
          <a:xfrm>
            <a:off x="176463" y="4165563"/>
            <a:ext cx="1130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 120.65 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C58547-A013-BD8F-9571-497D1F89FFB3}"/>
              </a:ext>
            </a:extLst>
          </p:cNvPr>
          <p:cNvSpPr txBox="1"/>
          <p:nvPr/>
        </p:nvSpPr>
        <p:spPr>
          <a:xfrm>
            <a:off x="0" y="5443518"/>
            <a:ext cx="933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R 64.85 mm, sets OD of MVTX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D03219-2D56-FC7E-25BA-2DDBD939DB33}"/>
              </a:ext>
            </a:extLst>
          </p:cNvPr>
          <p:cNvSpPr/>
          <p:nvPr/>
        </p:nvSpPr>
        <p:spPr>
          <a:xfrm>
            <a:off x="6096000" y="6028293"/>
            <a:ext cx="954505" cy="211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669FE6-6307-D361-A97B-E431EB1C28EA}"/>
              </a:ext>
            </a:extLst>
          </p:cNvPr>
          <p:cNvSpPr txBox="1"/>
          <p:nvPr/>
        </p:nvSpPr>
        <p:spPr>
          <a:xfrm>
            <a:off x="6075804" y="5918397"/>
            <a:ext cx="1195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497.0 mm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CF91494-BB08-3B4C-6AC2-8DDF447D3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7A3920-5E89-0B42-08D3-912DEBFB44A3}"/>
              </a:ext>
            </a:extLst>
          </p:cNvPr>
          <p:cNvSpPr/>
          <p:nvPr/>
        </p:nvSpPr>
        <p:spPr>
          <a:xfrm>
            <a:off x="5999747" y="4165563"/>
            <a:ext cx="523883" cy="171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85AD8E-6F34-0A55-264A-C40E744B6635}"/>
              </a:ext>
            </a:extLst>
          </p:cNvPr>
          <p:cNvSpPr txBox="1"/>
          <p:nvPr/>
        </p:nvSpPr>
        <p:spPr>
          <a:xfrm>
            <a:off x="6665495" y="4073321"/>
            <a:ext cx="1255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248.94mm</a:t>
            </a:r>
          </a:p>
        </p:txBody>
      </p:sp>
    </p:spTree>
    <p:extLst>
      <p:ext uri="{BB962C8B-B14F-4D97-AF65-F5344CB8AC3E}">
        <p14:creationId xmlns:p14="http://schemas.microsoft.com/office/powerpoint/2010/main" val="1932768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635" y="61323"/>
            <a:ext cx="10878500" cy="985093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Conical sections of MVTX needs to have smaller diameter from ALICE ITS2 design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5/29/2024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4" t="5046" r="25097" b="15964"/>
          <a:stretch/>
        </p:blipFill>
        <p:spPr>
          <a:xfrm>
            <a:off x="609600" y="1922931"/>
            <a:ext cx="4834037" cy="4088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8" t="9081" r="16457" b="16252"/>
          <a:stretch/>
        </p:blipFill>
        <p:spPr>
          <a:xfrm>
            <a:off x="5786946" y="1963388"/>
            <a:ext cx="5143012" cy="44624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14461" y="5802594"/>
            <a:ext cx="177937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>
                <a:solidFill>
                  <a:srgbClr val="C00000"/>
                </a:solidFill>
              </a:rPr>
              <a:t>R=107.5mm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263465" y="5113924"/>
            <a:ext cx="738728" cy="5832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6156" y="2285750"/>
            <a:ext cx="18288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>
                <a:solidFill>
                  <a:srgbClr val="C00000"/>
                </a:solidFill>
              </a:rPr>
              <a:t>R=128.6mm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45138" y="5802733"/>
            <a:ext cx="19968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>
                <a:solidFill>
                  <a:srgbClr val="C00000"/>
                </a:solidFill>
              </a:rPr>
              <a:t>R=140.0mm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445138" y="5436973"/>
            <a:ext cx="415187" cy="3657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12424" y="1609233"/>
            <a:ext cx="292608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/>
              <a:t>ALICE</a:t>
            </a:r>
            <a:r>
              <a:rPr lang="en-US" sz="2160" dirty="0"/>
              <a:t> </a:t>
            </a:r>
            <a:r>
              <a:rPr lang="en-US" sz="2160" b="1" dirty="0"/>
              <a:t>ITS2 inner tracker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94913" y="1609233"/>
            <a:ext cx="251089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/>
              <a:t>MVTX</a:t>
            </a:r>
            <a:r>
              <a:rPr lang="en-US" sz="2160" dirty="0"/>
              <a:t> </a:t>
            </a:r>
            <a:r>
              <a:rPr lang="en-US" sz="2160" b="1" dirty="0"/>
              <a:t>inner</a:t>
            </a:r>
            <a:r>
              <a:rPr lang="en-US" sz="2160" dirty="0"/>
              <a:t> </a:t>
            </a:r>
            <a:r>
              <a:rPr lang="en-US" sz="2160" b="1" dirty="0"/>
              <a:t>tracker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4355" y="1078030"/>
            <a:ext cx="1059091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/>
              <a:t>Integration with </a:t>
            </a:r>
            <a:r>
              <a:rPr lang="en-US" sz="2160" b="1" dirty="0">
                <a:solidFill>
                  <a:srgbClr val="0070C0"/>
                </a:solidFill>
              </a:rPr>
              <a:t>INTT </a:t>
            </a:r>
            <a:r>
              <a:rPr lang="en-US" sz="2160" dirty="0"/>
              <a:t>detector prohibited by original larger diameter of conical  region: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294620" y="2852059"/>
            <a:ext cx="1897379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b="1" dirty="0"/>
              <a:t>Pass-through ports for stave power cables</a:t>
            </a:r>
          </a:p>
        </p:txBody>
      </p:sp>
      <p:cxnSp>
        <p:nvCxnSpPr>
          <p:cNvPr id="17" name="Straight Arrow Connector 16"/>
          <p:cNvCxnSpPr>
            <a:cxnSpLocks/>
            <a:stCxn id="6" idx="1"/>
          </p:cNvCxnSpPr>
          <p:nvPr/>
        </p:nvCxnSpPr>
        <p:spPr>
          <a:xfrm flipH="1">
            <a:off x="8337458" y="3396824"/>
            <a:ext cx="1957162" cy="11270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6" idx="1"/>
          </p:cNvCxnSpPr>
          <p:nvPr/>
        </p:nvCxnSpPr>
        <p:spPr>
          <a:xfrm flipH="1">
            <a:off x="8049929" y="3396824"/>
            <a:ext cx="2244691" cy="22230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  <a:stCxn id="6" idx="1"/>
          </p:cNvCxnSpPr>
          <p:nvPr/>
        </p:nvCxnSpPr>
        <p:spPr>
          <a:xfrm flipH="1">
            <a:off x="8337458" y="3396824"/>
            <a:ext cx="1957162" cy="17430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2785216-AA7A-E77B-74C3-CBF5B71941F8}"/>
              </a:ext>
            </a:extLst>
          </p:cNvPr>
          <p:cNvSpPr txBox="1"/>
          <p:nvPr/>
        </p:nvSpPr>
        <p:spPr>
          <a:xfrm>
            <a:off x="10075170" y="4706379"/>
            <a:ext cx="1505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CYSS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6987F5-5FED-4CD8-F73C-1775407188D9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9420726" y="4706379"/>
            <a:ext cx="654444" cy="2616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A4ABF2C-1F98-EC11-D66E-73F70D3C426C}"/>
              </a:ext>
            </a:extLst>
          </p:cNvPr>
          <p:cNvCxnSpPr>
            <a:cxnSpLocks/>
          </p:cNvCxnSpPr>
          <p:nvPr/>
        </p:nvCxnSpPr>
        <p:spPr>
          <a:xfrm>
            <a:off x="931916" y="2660842"/>
            <a:ext cx="271242" cy="9083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83876A2-EFED-015A-AFB1-298DA293E28A}"/>
              </a:ext>
            </a:extLst>
          </p:cNvPr>
          <p:cNvSpPr txBox="1"/>
          <p:nvPr/>
        </p:nvSpPr>
        <p:spPr>
          <a:xfrm>
            <a:off x="5464629" y="2209045"/>
            <a:ext cx="2244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Patch panels for stave </a:t>
            </a:r>
            <a:r>
              <a:rPr lang="en-US" sz="2000" b="1" dirty="0">
                <a:solidFill>
                  <a:srgbClr val="FF0000"/>
                </a:solidFill>
              </a:rPr>
              <a:t>signal cables</a:t>
            </a:r>
          </a:p>
          <a:p>
            <a:r>
              <a:rPr lang="en-US" sz="2000" b="1" dirty="0"/>
              <a:t>3D print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99ADEB3-7AC9-17B2-E025-0BB92DE1B52F}"/>
              </a:ext>
            </a:extLst>
          </p:cNvPr>
          <p:cNvCxnSpPr/>
          <p:nvPr/>
        </p:nvCxnSpPr>
        <p:spPr>
          <a:xfrm>
            <a:off x="5815158" y="3206002"/>
            <a:ext cx="1281276" cy="10623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A2D0F6-96A6-EC5F-A5ED-5CBDE301382B}"/>
              </a:ext>
            </a:extLst>
          </p:cNvPr>
          <p:cNvCxnSpPr/>
          <p:nvPr/>
        </p:nvCxnSpPr>
        <p:spPr>
          <a:xfrm>
            <a:off x="5765954" y="3206002"/>
            <a:ext cx="998499" cy="10623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ABB771E-8726-A017-6A6B-C959E081955E}"/>
              </a:ext>
            </a:extLst>
          </p:cNvPr>
          <p:cNvCxnSpPr/>
          <p:nvPr/>
        </p:nvCxnSpPr>
        <p:spPr>
          <a:xfrm>
            <a:off x="5765954" y="3229594"/>
            <a:ext cx="631178" cy="10086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7103A68-1864-294F-D28E-1DB44FA81642}"/>
              </a:ext>
            </a:extLst>
          </p:cNvPr>
          <p:cNvSpPr txBox="1"/>
          <p:nvPr/>
        </p:nvSpPr>
        <p:spPr>
          <a:xfrm>
            <a:off x="10383254" y="1507042"/>
            <a:ext cx="188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Dia.=105.64mm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CB5A3CC-76AB-9C7B-47EE-A2CD1725A2B9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10294620" y="1907152"/>
            <a:ext cx="1032890" cy="7593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40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13302</TotalTime>
  <Words>2586</Words>
  <Application>Microsoft Office PowerPoint</Application>
  <PresentationFormat>Widescreen</PresentationFormat>
  <Paragraphs>449</Paragraphs>
  <Slides>57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sPHENIX experiment at RHIC</vt:lpstr>
      <vt:lpstr>PowerPoint Presentation</vt:lpstr>
      <vt:lpstr>Engineering challenge; to construct a silicon vertex detector as close as possible to the installed collider Beryllium beampipe and be able to install this detector with the other two tracking detectors in place – the INTT and the TPC</vt:lpstr>
      <vt:lpstr>New radial configuration for three layers of staves for the MVTX detector in sPHENIX </vt:lpstr>
      <vt:lpstr>Modification to ITS2 stave assembly, extended power cable  by 40.0 cm, needed because of radial space restriction – INTT for patch panels</vt:lpstr>
      <vt:lpstr>INTT sets the maximum outer diameter for the MVTX</vt:lpstr>
      <vt:lpstr>INTT inner carbon tube, the MVTX vertex detector will be designed that the staves center about the IP, 1365.25 mm at a minimum from the insertion end  </vt:lpstr>
      <vt:lpstr>Conical sections of MVTX needs to have smaller diameter from ALICE ITS2 design</vt:lpstr>
      <vt:lpstr>Thread the needle, integrate the MVTX with the INTT and the beam-pipe</vt:lpstr>
      <vt:lpstr>Initial CAD model for a half MVTX assembly</vt:lpstr>
      <vt:lpstr>Composite fabrication: Work-shape, La Roche-de-Glum, France</vt:lpstr>
      <vt:lpstr>3D print prototype pieces to verify design will function with routing of service, before finalizing design for fabrication</vt:lpstr>
      <vt:lpstr>Work-Shape designs fixtures for composite layups, example L0</vt:lpstr>
      <vt:lpstr>Work-Shape aluminum and 3D printed parts for L0 stave pass-through and stave signal cable termination interface </vt:lpstr>
      <vt:lpstr>Delivery of composite pieces at LBNL from Work-Shape for layer assembly </vt:lpstr>
      <vt:lpstr>Precision machined end wheels to locate staves in each layer</vt:lpstr>
      <vt:lpstr>Fabricated aluminum end wheels prior to final assembly</vt:lpstr>
      <vt:lpstr>Fixtures; critical to the assembly of the three inner layers</vt:lpstr>
      <vt:lpstr>Layers L0 and L2 in assembly fixture with dummy staves</vt:lpstr>
      <vt:lpstr>Mating assembledL2 with service barrel</vt:lpstr>
      <vt:lpstr>Half MVTX assembly, three layers with attached services</vt:lpstr>
      <vt:lpstr>Grounding composite and aluminum pieces in half assembly</vt:lpstr>
      <vt:lpstr>Stave assemblies have a ground wire incorporated in their assembly, it is brought out through the power connector</vt:lpstr>
      <vt:lpstr>MVTX mechanical mock-up, same mass, staves and services</vt:lpstr>
      <vt:lpstr>Integrate the MVTX detector with sPHENIX – X wing</vt:lpstr>
      <vt:lpstr>PowerPoint Presentation</vt:lpstr>
      <vt:lpstr>X-wing clearance to INTT read-out electronic boards</vt:lpstr>
      <vt:lpstr>Insertion Mechanism – with X-Y rails, stainless steel table</vt:lpstr>
      <vt:lpstr>Insertion mechanism continued, half detector mount</vt:lpstr>
      <vt:lpstr>MVTX FEA (Remodel) 2.SLDASM, mesh -</vt:lpstr>
      <vt:lpstr>Nose roller ball assembly</vt:lpstr>
      <vt:lpstr>Mass values used in FEA calculation of deflection due to gravity</vt:lpstr>
      <vt:lpstr>Vertical Displacement with Nose-Ball-Roller assembly</vt:lpstr>
      <vt:lpstr>Stress at nose, showing proper contact mesh behavior</vt:lpstr>
      <vt:lpstr>Roller Ball Assembly is effective at reducing nose sag</vt:lpstr>
      <vt:lpstr>X-wing, insertion table, detector mock-up, test insertion, with dump beam-pipe</vt:lpstr>
      <vt:lpstr>X-wing installation on 80-20 rails, connects to inner HCAL</vt:lpstr>
      <vt:lpstr>Installation of the MVTX detector</vt:lpstr>
      <vt:lpstr>MVTX detector after installation and services connected</vt:lpstr>
      <vt:lpstr>MVTX design, fabrication, assembly and installation team:</vt:lpstr>
      <vt:lpstr>Back up slides:</vt:lpstr>
      <vt:lpstr>  Detail drawing of stave assembly for ITS2 and MVTX</vt:lpstr>
      <vt:lpstr>Fixtures and assembly steps to make a layer assembly, one of six</vt:lpstr>
      <vt:lpstr>PowerPoint Presentation</vt:lpstr>
      <vt:lpstr>Rev 10: All bolt holes; dowel holes Bolted connections included</vt:lpstr>
      <vt:lpstr>X-wing FEA with MVTX detector</vt:lpstr>
      <vt:lpstr>MIT, LANL engineers study prototype detector at CERN</vt:lpstr>
      <vt:lpstr>Radiation budget for stave assembly, ITS2 and MVTX</vt:lpstr>
      <vt:lpstr>PowerPoint Presentation</vt:lpstr>
      <vt:lpstr>PowerPoint Presentation</vt:lpstr>
      <vt:lpstr>PowerPoint Presentation</vt:lpstr>
      <vt:lpstr>Composite material data sheets:</vt:lpstr>
      <vt:lpstr>PowerPoint Presentation</vt:lpstr>
      <vt:lpstr>MVTX composite manufacturing notes, Jason Bessuille, MIT</vt:lpstr>
      <vt:lpstr>Pictures at Work-Shape facility, La Roche-de-Glum, France</vt:lpstr>
      <vt:lpstr>Two half detector assemblies mounted to insertion table</vt:lpstr>
    </vt:vector>
  </TitlesOfParts>
  <Company>Los Alamos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Sondheim, Walter E</dc:creator>
  <cp:lastModifiedBy>Sondheim, Walter E</cp:lastModifiedBy>
  <cp:revision>76</cp:revision>
  <dcterms:created xsi:type="dcterms:W3CDTF">2024-04-11T20:20:51Z</dcterms:created>
  <dcterms:modified xsi:type="dcterms:W3CDTF">2024-05-26T22:09:48Z</dcterms:modified>
</cp:coreProperties>
</file>