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1230" r:id="rId3"/>
    <p:sldId id="1231" r:id="rId4"/>
    <p:sldId id="1232" r:id="rId5"/>
    <p:sldId id="1233" r:id="rId6"/>
    <p:sldId id="1235" r:id="rId7"/>
    <p:sldId id="259" r:id="rId8"/>
    <p:sldId id="1237" r:id="rId9"/>
    <p:sldId id="1218" r:id="rId10"/>
    <p:sldId id="1222" r:id="rId11"/>
    <p:sldId id="1223" r:id="rId12"/>
    <p:sldId id="1224" r:id="rId13"/>
    <p:sldId id="279" r:id="rId14"/>
    <p:sldId id="1225" r:id="rId15"/>
    <p:sldId id="1219" r:id="rId16"/>
    <p:sldId id="1221" r:id="rId17"/>
    <p:sldId id="1229" r:id="rId18"/>
    <p:sldId id="122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lya\Documents\performanceComparis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1"/>
                </a:solidFill>
              </a:rPr>
              <a:t>Elapsed time [min]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902367321742391"/>
          <c:y val="0.14971497196704894"/>
          <c:w val="0.86156350317045816"/>
          <c:h val="0.532103281040866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AMD Ryzen 7 7745HX 8 cores Windows 11 w/ WSL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Meshing time</c:v>
                </c:pt>
                <c:pt idx="1">
                  <c:v>Solving (100 iterations)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35.1</c:v>
                </c:pt>
                <c:pt idx="1">
                  <c:v>108.9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43-41B7-9954-A1862E06D69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Virgo cluster 512 processors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Meshing time</c:v>
                </c:pt>
                <c:pt idx="1">
                  <c:v>Solving (100 iterations)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3.06</c:v>
                </c:pt>
                <c:pt idx="1">
                  <c:v>12.78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43-41B7-9954-A1862E06D6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2306127"/>
        <c:axId val="272302799"/>
      </c:barChart>
      <c:catAx>
        <c:axId val="2723061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2302799"/>
        <c:crosses val="autoZero"/>
        <c:auto val="1"/>
        <c:lblAlgn val="ctr"/>
        <c:lblOffset val="100"/>
        <c:noMultiLvlLbl val="0"/>
      </c:catAx>
      <c:valAx>
        <c:axId val="2723027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23061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DE0F-D814-4DCB-9B07-A406E4B6B55F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2B5B5-86EE-4621-8293-C8D91FEAAD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870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856" y="1335023"/>
            <a:ext cx="9144000" cy="450343"/>
          </a:xfrm>
        </p:spPr>
        <p:txBody>
          <a:bodyPr anchor="b">
            <a:noAutofit/>
          </a:bodyPr>
          <a:lstStyle>
            <a:lvl1pPr algn="l">
              <a:defRPr sz="28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856" y="1950022"/>
            <a:ext cx="9144000" cy="378650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1856" y="6356348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DFDE081-632D-42D6-AE83-141B2711F075}" type="datetime1">
              <a:rPr lang="de-DE" smtClean="0"/>
              <a:pPr/>
              <a:t>29.05.2024</a:t>
            </a:fld>
            <a:endParaRPr lang="en-US" dirty="0"/>
          </a:p>
        </p:txBody>
      </p:sp>
      <p:pic>
        <p:nvPicPr>
          <p:cNvPr id="7" name="Рисунок 4">
            <a:extLst>
              <a:ext uri="{FF2B5EF4-FFF2-40B4-BE49-F238E27FC236}">
                <a16:creationId xmlns:a16="http://schemas.microsoft.com/office/drawing/2014/main" id="{2C7B677C-49FB-423F-95D7-D77FEE20E8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2440" y="171954"/>
            <a:ext cx="1314286" cy="457143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371856" y="3121152"/>
            <a:ext cx="4869090" cy="1254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Elizarov Ilya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 behalf of the CBM Collaboration</a:t>
            </a:r>
            <a:endParaRPr lang="en-US" sz="1600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GSI </a:t>
            </a:r>
            <a:r>
              <a:rPr lang="de-DE" sz="1600" kern="1200" noProof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Helmholtzzentrum</a:t>
            </a:r>
            <a:r>
              <a:rPr lang="de-DE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für Schwerionenforschung GmbH</a:t>
            </a:r>
            <a:endParaRPr lang="ru-RU" sz="1600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6266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011A6-596D-451B-96FA-83FDF9F1C209}" type="datetime1">
              <a:rPr lang="de-DE" smtClean="0"/>
              <a:t>29.05.2024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0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316CD-586D-4E9B-AB76-EAD96E209059}" type="datetime1">
              <a:rPr lang="de-DE" smtClean="0"/>
              <a:t>29.05.2024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117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46" y="381891"/>
            <a:ext cx="8945880" cy="494411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93526" y="6348476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A85EE78-A1D9-46E2-90BC-C852249862A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Рисунок 4">
            <a:extLst>
              <a:ext uri="{FF2B5EF4-FFF2-40B4-BE49-F238E27FC236}">
                <a16:creationId xmlns:a16="http://schemas.microsoft.com/office/drawing/2014/main" id="{2C7B677C-49FB-423F-95D7-D77FEE20E8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2440" y="171954"/>
            <a:ext cx="1314286" cy="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407478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30700-CF70-4B7D-9F14-6BDF8D518F31}" type="datetime1">
              <a:rPr lang="de-DE" smtClean="0"/>
              <a:t>29.05.2024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2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9644D-362A-4328-AA1C-677B784F0AA6}" type="datetime1">
              <a:rPr lang="de-DE" smtClean="0"/>
              <a:t>29.05.2024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43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0D763-37FA-43B8-9F3F-8B91DEB6B30B}" type="datetime1">
              <a:rPr lang="de-DE" smtClean="0"/>
              <a:t>29.05.2024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368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4B98A-6707-4276-9133-B116615A02E6}" type="datetime1">
              <a:rPr lang="de-DE" smtClean="0"/>
              <a:t>29.05.2024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9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21B3-8113-44A5-BB32-41AD8BE5D9F3}" type="datetime1">
              <a:rPr lang="de-DE" smtClean="0"/>
              <a:t>29.05.2024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25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AFE4-70F8-4BBA-A060-57F4302B6A88}" type="datetime1">
              <a:rPr lang="de-DE" smtClean="0"/>
              <a:t>29.05.2024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22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A400-4DB1-4C40-9111-9ADA19116B00}" type="datetime1">
              <a:rPr lang="de-DE" smtClean="0"/>
              <a:t>29.05.2024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570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145DA-4FCD-4AA5-9DE1-BEFA095B365A}" type="datetime1">
              <a:rPr lang="de-DE" smtClean="0"/>
              <a:t>29.05.2024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5EE78-A1D9-46E2-90BC-C85224986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05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28295/contributions/5390885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53861/contributions/4841302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856" y="932213"/>
            <a:ext cx="10957204" cy="853153"/>
          </a:xfrm>
        </p:spPr>
        <p:txBody>
          <a:bodyPr/>
          <a:lstStyle/>
          <a:p>
            <a:r>
              <a:rPr lang="en-US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Large-Scale Comprehensive Thermal Simulation of the CBM Silicon Tracking System (STS) on the Virgo Cluster at GSI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6A057-3307-469A-A280-149EB77AA891}" type="datetime1">
              <a:rPr lang="de-DE" smtClean="0"/>
              <a:t>29.05.2024</a:t>
            </a:fld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335195D-6461-497D-8C85-3469911369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139091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3E177-0DE7-4DEB-9D8B-30FCB07CF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934" y="187692"/>
            <a:ext cx="8945880" cy="494411"/>
          </a:xfrm>
        </p:spPr>
        <p:txBody>
          <a:bodyPr/>
          <a:lstStyle/>
          <a:p>
            <a:r>
              <a:rPr lang="en-US" dirty="0"/>
              <a:t>Work on the STS Detector’s  Model: Geometry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7E89C3-FDE1-49A0-85CF-386EE0A5C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A5D9BA-1A0F-451C-AB49-42A0DEEDD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081" y="998498"/>
            <a:ext cx="3874387" cy="50151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78A93A-EEB2-4334-ADEE-72A2B48B6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003" y="1492250"/>
            <a:ext cx="3221623" cy="4360650"/>
          </a:xfrm>
          <a:prstGeom prst="rect">
            <a:avLst/>
          </a:prstGeom>
        </p:spPr>
      </p:pic>
      <p:sp>
        <p:nvSpPr>
          <p:cNvPr id="13" name="Callout: Bent Line 12">
            <a:extLst>
              <a:ext uri="{FF2B5EF4-FFF2-40B4-BE49-F238E27FC236}">
                <a16:creationId xmlns:a16="http://schemas.microsoft.com/office/drawing/2014/main" id="{42F2FD55-3E7F-46EB-92A5-B44F0046420B}"/>
              </a:ext>
            </a:extLst>
          </p:cNvPr>
          <p:cNvSpPr/>
          <p:nvPr/>
        </p:nvSpPr>
        <p:spPr>
          <a:xfrm flipH="1">
            <a:off x="50060" y="871657"/>
            <a:ext cx="1187532" cy="54600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0989"/>
              <a:gd name="adj6" fmla="val -37233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Thermal enclosure</a:t>
            </a:r>
          </a:p>
        </p:txBody>
      </p:sp>
      <p:sp>
        <p:nvSpPr>
          <p:cNvPr id="14" name="Callout: Bent Line 13">
            <a:extLst>
              <a:ext uri="{FF2B5EF4-FFF2-40B4-BE49-F238E27FC236}">
                <a16:creationId xmlns:a16="http://schemas.microsoft.com/office/drawing/2014/main" id="{5D0E9E98-4DB3-4584-9699-C5DF13E4248B}"/>
              </a:ext>
            </a:extLst>
          </p:cNvPr>
          <p:cNvSpPr/>
          <p:nvPr/>
        </p:nvSpPr>
        <p:spPr>
          <a:xfrm flipH="1">
            <a:off x="1961410" y="5594442"/>
            <a:ext cx="1187532" cy="54600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00446"/>
              <a:gd name="adj6" fmla="val -57552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  <a:latin typeface="Calibri" panose="020F0502020204030204"/>
              </a:rPr>
              <a:t>C-Frame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Callout: Bent Line 14">
            <a:extLst>
              <a:ext uri="{FF2B5EF4-FFF2-40B4-BE49-F238E27FC236}">
                <a16:creationId xmlns:a16="http://schemas.microsoft.com/office/drawing/2014/main" id="{33AB7E17-40FB-49B8-94FD-F01B1BC0870E}"/>
              </a:ext>
            </a:extLst>
          </p:cNvPr>
          <p:cNvSpPr/>
          <p:nvPr/>
        </p:nvSpPr>
        <p:spPr>
          <a:xfrm>
            <a:off x="4679292" y="1144661"/>
            <a:ext cx="1515178" cy="54600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97312"/>
              <a:gd name="adj6" fmla="val -64705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  <a:latin typeface="Calibri" panose="020F0502020204030204"/>
              </a:rPr>
              <a:t>Cooling plate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allout: Bent Line 15">
            <a:extLst>
              <a:ext uri="{FF2B5EF4-FFF2-40B4-BE49-F238E27FC236}">
                <a16:creationId xmlns:a16="http://schemas.microsoft.com/office/drawing/2014/main" id="{A4A5EB2A-0F72-4685-BAB3-53CED5BDF6B1}"/>
              </a:ext>
            </a:extLst>
          </p:cNvPr>
          <p:cNvSpPr/>
          <p:nvPr/>
        </p:nvSpPr>
        <p:spPr>
          <a:xfrm>
            <a:off x="5324996" y="5573592"/>
            <a:ext cx="1354487" cy="54600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69063"/>
              <a:gd name="adj6" fmla="val -80254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  <a:latin typeface="Calibri" panose="020F0502020204030204"/>
              </a:rPr>
              <a:t>Silicon</a:t>
            </a:r>
            <a:br>
              <a:rPr lang="en-US" sz="1600" dirty="0">
                <a:solidFill>
                  <a:schemeClr val="tx1"/>
                </a:solidFill>
                <a:latin typeface="Calibri" panose="020F0502020204030204"/>
              </a:rPr>
            </a:br>
            <a:r>
              <a:rPr lang="en-US" sz="1600" dirty="0">
                <a:solidFill>
                  <a:schemeClr val="tx1"/>
                </a:solidFill>
                <a:latin typeface="Calibri" panose="020F0502020204030204"/>
              </a:rPr>
              <a:t>sensors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allout: Bent Line 16">
            <a:extLst>
              <a:ext uri="{FF2B5EF4-FFF2-40B4-BE49-F238E27FC236}">
                <a16:creationId xmlns:a16="http://schemas.microsoft.com/office/drawing/2014/main" id="{254141CC-24F7-4611-8DBE-1A7F5F8A7894}"/>
              </a:ext>
            </a:extLst>
          </p:cNvPr>
          <p:cNvSpPr/>
          <p:nvPr/>
        </p:nvSpPr>
        <p:spPr>
          <a:xfrm>
            <a:off x="5112276" y="4560115"/>
            <a:ext cx="1354487" cy="79454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33099"/>
              <a:gd name="adj6" fmla="val -86349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  <a:latin typeface="Calibri" panose="020F0502020204030204"/>
              </a:rPr>
              <a:t>Front-end electronics (FEB) box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llout: Bent Line 17">
            <a:extLst>
              <a:ext uri="{FF2B5EF4-FFF2-40B4-BE49-F238E27FC236}">
                <a16:creationId xmlns:a16="http://schemas.microsoft.com/office/drawing/2014/main" id="{5D6B52D9-DB07-420C-825A-AD6564EC49B7}"/>
              </a:ext>
            </a:extLst>
          </p:cNvPr>
          <p:cNvSpPr/>
          <p:nvPr/>
        </p:nvSpPr>
        <p:spPr>
          <a:xfrm>
            <a:off x="9998037" y="971458"/>
            <a:ext cx="1515178" cy="85099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33681"/>
              <a:gd name="adj6" fmla="val -72249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  <a:latin typeface="Calibri" panose="020F0502020204030204"/>
              </a:rPr>
              <a:t>Front-end electronics PCB with chips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D99B25-4FDB-42D5-8897-98272D328D28}"/>
              </a:ext>
            </a:extLst>
          </p:cNvPr>
          <p:cNvSpPr txBox="1"/>
          <p:nvPr/>
        </p:nvSpPr>
        <p:spPr>
          <a:xfrm>
            <a:off x="8185150" y="6140450"/>
            <a:ext cx="2575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Front-end electronics Box</a:t>
            </a:r>
            <a:endParaRPr lang="LID4096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6D8D84-81AB-41DF-AFFC-C3FD3FA5233F}"/>
              </a:ext>
            </a:extLst>
          </p:cNvPr>
          <p:cNvSpPr txBox="1"/>
          <p:nvPr/>
        </p:nvSpPr>
        <p:spPr>
          <a:xfrm>
            <a:off x="1961410" y="6246554"/>
            <a:ext cx="3361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STS detector simplified geometry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31999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6DA28-A66E-4D2A-A5A6-CB74273C7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Results from the Detector Thermal Simulation: Sensors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A71401-FC6F-42C7-B640-F2C118286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7F31A8-3AF9-4CAF-AA9D-BD35D0B8B006}"/>
              </a:ext>
            </a:extLst>
          </p:cNvPr>
          <p:cNvSpPr txBox="1"/>
          <p:nvPr/>
        </p:nvSpPr>
        <p:spPr>
          <a:xfrm>
            <a:off x="5187274" y="6017935"/>
            <a:ext cx="191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Power dissipation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15652B-0A10-40D3-87B8-5A6AB1FB8DB8}"/>
              </a:ext>
            </a:extLst>
          </p:cNvPr>
          <p:cNvSpPr txBox="1"/>
          <p:nvPr/>
        </p:nvSpPr>
        <p:spPr>
          <a:xfrm>
            <a:off x="829584" y="6021990"/>
            <a:ext cx="2475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Non-ionizing energy loss</a:t>
            </a:r>
            <a:endParaRPr lang="LID4096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4AEFE3-D7A7-48AA-96D2-5416D0BEE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84" y="1057995"/>
            <a:ext cx="3716501" cy="47768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1038BBB-036D-48D7-91B3-09F92089C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571" y="1033003"/>
            <a:ext cx="3873388" cy="49849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9BE51FD-B264-448B-AAC4-C976766502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0011" y="840065"/>
            <a:ext cx="4021989" cy="53610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F95A2AB-8F68-4EE8-932D-8DC3BC1C3C27}"/>
              </a:ext>
            </a:extLst>
          </p:cNvPr>
          <p:cNvSpPr txBox="1"/>
          <p:nvPr/>
        </p:nvSpPr>
        <p:spPr>
          <a:xfrm>
            <a:off x="8982182" y="6106777"/>
            <a:ext cx="1855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 field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03748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388E7-3E10-4026-9260-B39381045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464B85C-4000-4D70-8D33-08DCD7F0BEC3}"/>
              </a:ext>
            </a:extLst>
          </p:cNvPr>
          <p:cNvSpPr txBox="1">
            <a:spLocks/>
          </p:cNvSpPr>
          <p:nvPr/>
        </p:nvSpPr>
        <p:spPr>
          <a:xfrm>
            <a:off x="247646" y="123000"/>
            <a:ext cx="8945880" cy="4944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First Results from the Detector Thermal Simulation: Air Convection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C29C62-F41B-4D59-A174-67FEBF8BB91C}"/>
              </a:ext>
            </a:extLst>
          </p:cNvPr>
          <p:cNvSpPr txBox="1"/>
          <p:nvPr/>
        </p:nvSpPr>
        <p:spPr>
          <a:xfrm>
            <a:off x="1323238" y="6163810"/>
            <a:ext cx="4430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Air velocity field inside the thermal enclosure</a:t>
            </a:r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1F1A9C-BC3D-4913-8113-0E692F3EE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861090"/>
            <a:ext cx="5585509" cy="52057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62C5AC-E0E9-412E-9142-B8C8CD7CA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953" y="861090"/>
            <a:ext cx="3561726" cy="46726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FB526E-F372-4D65-B12D-594DC80BB4E3}"/>
              </a:ext>
            </a:extLst>
          </p:cNvPr>
          <p:cNvSpPr txBox="1"/>
          <p:nvPr/>
        </p:nvSpPr>
        <p:spPr>
          <a:xfrm>
            <a:off x="7382658" y="5885091"/>
            <a:ext cx="4039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Air temperature around the cooling plate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17688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BBD63F8-D2F5-4130-94AE-DD2D68B8F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857" y="778609"/>
            <a:ext cx="3528269" cy="52006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B7BEAC-B7FA-491E-B50D-18B2709D8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46" y="123000"/>
            <a:ext cx="8945880" cy="494411"/>
          </a:xfrm>
        </p:spPr>
        <p:txBody>
          <a:bodyPr>
            <a:normAutofit fontScale="90000"/>
          </a:bodyPr>
          <a:lstStyle/>
          <a:p>
            <a:r>
              <a:rPr lang="en-US" dirty="0"/>
              <a:t>First Results from the Detector Thermal Simulation: Supplementary Results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B4D33-7AEA-4EEE-A098-27F8FC439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D8F98B-0A28-4906-92E6-D82DC6A3F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235" y="778609"/>
            <a:ext cx="4824628" cy="50570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C7C9DD-B6C7-4944-89D8-39FC4CA5864A}"/>
              </a:ext>
            </a:extLst>
          </p:cNvPr>
          <p:cNvSpPr txBox="1"/>
          <p:nvPr/>
        </p:nvSpPr>
        <p:spPr>
          <a:xfrm>
            <a:off x="2357277" y="5979287"/>
            <a:ext cx="2450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Temperature field:</a:t>
            </a:r>
            <a:br>
              <a:rPr lang="en-US" dirty="0"/>
            </a:br>
            <a:r>
              <a:rPr lang="en-US" dirty="0"/>
              <a:t>Thermal enclosure walls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1A72D0-C2F1-421A-929A-C39767758EE3}"/>
              </a:ext>
            </a:extLst>
          </p:cNvPr>
          <p:cNvSpPr txBox="1"/>
          <p:nvPr/>
        </p:nvSpPr>
        <p:spPr>
          <a:xfrm>
            <a:off x="7842202" y="6067270"/>
            <a:ext cx="1917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Temperature field:</a:t>
            </a:r>
            <a:br>
              <a:rPr lang="en-US" dirty="0"/>
            </a:br>
            <a:r>
              <a:rPr lang="en-US" dirty="0"/>
              <a:t>C-Frame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479720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79616-5031-49BC-A1EA-98EE36B8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First Results from the Detector Thermal Simulation: Noise analytical model </a:t>
            </a:r>
            <a:endParaRPr lang="LID4096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3FB3F2-06B5-45FD-99FD-5F700604455F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170235" y="6362058"/>
            <a:ext cx="896072" cy="365125"/>
          </a:xfrm>
        </p:spPr>
        <p:txBody>
          <a:bodyPr/>
          <a:lstStyle/>
          <a:p>
            <a:fld id="{5681E0DE-43BC-4A30-BD72-8DD72090090B}" type="datetime1">
              <a:rPr lang="de-DE" smtClean="0"/>
              <a:pPr/>
              <a:t>29.05.2024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50AAB2-661B-4BA4-BAAA-58661207F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B92D8-7D16-413D-A122-1B8363CBBCD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2113699" y="6348476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8EFECE-C388-422B-9034-57B2E5EF6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993" y="1285876"/>
            <a:ext cx="3008493" cy="4286248"/>
          </a:xfrm>
          <a:prstGeom prst="rect">
            <a:avLst/>
          </a:prstGeom>
        </p:spPr>
      </p:pic>
      <p:pic>
        <p:nvPicPr>
          <p:cNvPr id="10" name="Picture 9" descr="A yellow tape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64F88A78-A398-4D88-B6EA-E4A84A44B1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" t="10167" r="12170" b="25666"/>
          <a:stretch/>
        </p:blipFill>
        <p:spPr>
          <a:xfrm>
            <a:off x="684654" y="4307434"/>
            <a:ext cx="6192688" cy="10446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E13D93-9A44-4F6B-B1AD-34BCC74D566C}"/>
              </a:ext>
            </a:extLst>
          </p:cNvPr>
          <p:cNvSpPr txBox="1"/>
          <p:nvPr/>
        </p:nvSpPr>
        <p:spPr>
          <a:xfrm>
            <a:off x="8299449" y="5665059"/>
            <a:ext cx="2141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Series voltage noise  </a:t>
            </a:r>
            <a:endParaRPr lang="LID4096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9A55B5-AE0F-4D93-A624-3AFA346523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75" y="1505880"/>
            <a:ext cx="5824624" cy="8485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BC10B57-8807-4E71-A307-9D5ABEF0F63F}"/>
              </a:ext>
            </a:extLst>
          </p:cNvPr>
          <p:cNvSpPr txBox="1"/>
          <p:nvPr/>
        </p:nvSpPr>
        <p:spPr>
          <a:xfrm rot="16200000">
            <a:off x="10538767" y="4204766"/>
            <a:ext cx="1003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[arbitrary units]</a:t>
            </a:r>
            <a:endParaRPr lang="LID4096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10A845-A95D-492C-BA66-F52E553747D1}"/>
              </a:ext>
            </a:extLst>
          </p:cNvPr>
          <p:cNvSpPr txBox="1"/>
          <p:nvPr/>
        </p:nvSpPr>
        <p:spPr>
          <a:xfrm>
            <a:off x="2665308" y="5500818"/>
            <a:ext cx="2231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 sensor module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171931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B0C16-A390-4B91-8857-E2D71163D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Verification of the Model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E49F6C-95AF-4F99-BCF5-6D321C786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509EB7-8E8C-4A83-B9A8-25C7D21D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46" y="1123526"/>
            <a:ext cx="5202801" cy="44949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4D2C1F-2E65-4421-B34E-ACE33A5AE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0099" y="1223907"/>
            <a:ext cx="5801953" cy="40594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EA8090-3ABD-47CC-B867-58DBEB86F9CE}"/>
              </a:ext>
            </a:extLst>
          </p:cNvPr>
          <p:cNvSpPr txBox="1"/>
          <p:nvPr/>
        </p:nvSpPr>
        <p:spPr>
          <a:xfrm>
            <a:off x="1469288" y="5612311"/>
            <a:ext cx="28820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Geometry</a:t>
            </a:r>
            <a:br>
              <a:rPr lang="en-US" dirty="0"/>
            </a:br>
            <a:r>
              <a:rPr lang="en-US" dirty="0"/>
              <a:t>of the thermal demonstrator</a:t>
            </a:r>
            <a:br>
              <a:rPr lang="en-US" dirty="0"/>
            </a:br>
            <a:r>
              <a:rPr lang="en-US" dirty="0"/>
              <a:t>prepared for the simulation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5B838C-BF7D-4973-BB34-F5DF78361975}"/>
              </a:ext>
            </a:extLst>
          </p:cNvPr>
          <p:cNvSpPr txBox="1"/>
          <p:nvPr/>
        </p:nvSpPr>
        <p:spPr>
          <a:xfrm>
            <a:off x="7495438" y="5618429"/>
            <a:ext cx="2882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Actual assembly</a:t>
            </a:r>
            <a:br>
              <a:rPr lang="en-US" dirty="0"/>
            </a:br>
            <a:r>
              <a:rPr lang="en-US" dirty="0"/>
              <a:t>of the thermal demonstrator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188116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DDA48A7-F595-4397-B527-D3930E810E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970" y="2108250"/>
            <a:ext cx="5695301" cy="34597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D69AB4-DB94-4A44-8AC2-7E6F1DFBDF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350" y="969881"/>
            <a:ext cx="2915345" cy="19973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B6B476-8296-4A2E-AD00-824F0FE44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Simulation Results of the Thermal Demonstrator: Pressure Loss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DA76C0-FF24-4869-B870-45E108305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1CA1B10-3009-459D-AA59-47256BA4FB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44" y="1209166"/>
            <a:ext cx="2569262" cy="4642861"/>
          </a:xfrm>
          <a:prstGeom prst="rect">
            <a:avLst/>
          </a:prstGeom>
        </p:spPr>
      </p:pic>
      <p:graphicFrame>
        <p:nvGraphicFramePr>
          <p:cNvPr id="18" name="Table 8">
            <a:extLst>
              <a:ext uri="{FF2B5EF4-FFF2-40B4-BE49-F238E27FC236}">
                <a16:creationId xmlns:a16="http://schemas.microsoft.com/office/drawing/2014/main" id="{B47B4284-4DFA-434C-9B9B-378951BB78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776276"/>
              </p:ext>
            </p:extLst>
          </p:nvPr>
        </p:nvGraphicFramePr>
        <p:xfrm>
          <a:off x="4846331" y="5484616"/>
          <a:ext cx="4670915" cy="1253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6806">
                  <a:extLst>
                    <a:ext uri="{9D8B030D-6E8A-4147-A177-3AD203B41FA5}">
                      <a16:colId xmlns:a16="http://schemas.microsoft.com/office/drawing/2014/main" val="4019383581"/>
                    </a:ext>
                  </a:extLst>
                </a:gridCol>
                <a:gridCol w="1704109">
                  <a:extLst>
                    <a:ext uri="{9D8B030D-6E8A-4147-A177-3AD203B41FA5}">
                      <a16:colId xmlns:a16="http://schemas.microsoft.com/office/drawing/2014/main" val="3347357457"/>
                    </a:ext>
                  </a:extLst>
                </a:gridCol>
              </a:tblGrid>
              <a:tr h="536575">
                <a:tc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Pressure difference, Pa</a:t>
                      </a:r>
                      <a:endParaRPr lang="LID4096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0988949"/>
                  </a:ext>
                </a:extLst>
              </a:tr>
              <a:tr h="307863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Mesh w/o inflation layers</a:t>
                      </a:r>
                      <a:endParaRPr lang="LID4096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47462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935598"/>
                  </a:ext>
                </a:extLst>
              </a:tr>
              <a:tr h="339047"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Mesh w/ inflation layers</a:t>
                      </a:r>
                      <a:endParaRPr lang="LID4096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54403,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523959"/>
                  </a:ext>
                </a:extLst>
              </a:tr>
            </a:tbl>
          </a:graphicData>
        </a:graphic>
      </p:graphicFrame>
      <p:sp>
        <p:nvSpPr>
          <p:cNvPr id="15" name="Callout: Bent Line 14">
            <a:extLst>
              <a:ext uri="{FF2B5EF4-FFF2-40B4-BE49-F238E27FC236}">
                <a16:creationId xmlns:a16="http://schemas.microsoft.com/office/drawing/2014/main" id="{244EBF6C-0F8C-4399-88E1-78F05835895F}"/>
              </a:ext>
            </a:extLst>
          </p:cNvPr>
          <p:cNvSpPr/>
          <p:nvPr/>
        </p:nvSpPr>
        <p:spPr>
          <a:xfrm>
            <a:off x="3523592" y="1119261"/>
            <a:ext cx="1515178" cy="54600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12397"/>
              <a:gd name="adj6" fmla="val -86079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  <a:latin typeface="Calibri" panose="020F0502020204030204"/>
              </a:rPr>
              <a:t>Cooling plate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96676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D5BF5-948D-42B0-B537-1855FD38C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from thermal demonstrator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335E23-2139-4D9C-862F-760DF0082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F18F2F19-34FF-4097-9FD7-6F41C4C04E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19" y="1519159"/>
            <a:ext cx="4802694" cy="36020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D3B79A-8663-4658-9B5C-E04C908E2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0163" y="799516"/>
            <a:ext cx="3853176" cy="49645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CF6D21-574F-4E9B-9BFE-98EECF554745}"/>
              </a:ext>
            </a:extLst>
          </p:cNvPr>
          <p:cNvSpPr txBox="1"/>
          <p:nvPr/>
        </p:nvSpPr>
        <p:spPr>
          <a:xfrm>
            <a:off x="7404325" y="5829778"/>
            <a:ext cx="3204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Preliminary simulation</a:t>
            </a:r>
            <a:br>
              <a:rPr lang="en-US" dirty="0"/>
            </a:br>
            <a:r>
              <a:rPr lang="en-US" dirty="0"/>
              <a:t>of the STS sensors temperatures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C94BA1-3219-4AEC-B854-627CB7017DE3}"/>
              </a:ext>
            </a:extLst>
          </p:cNvPr>
          <p:cNvSpPr txBox="1"/>
          <p:nvPr/>
        </p:nvSpPr>
        <p:spPr>
          <a:xfrm>
            <a:off x="1421069" y="5212271"/>
            <a:ext cx="3758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Thermal demonstrator measurements</a:t>
            </a:r>
            <a:br>
              <a:rPr lang="en-US" dirty="0"/>
            </a:br>
            <a:r>
              <a:rPr lang="en-US" dirty="0"/>
              <a:t>of the sensors dummies temperatures</a:t>
            </a:r>
            <a:endParaRPr lang="LID4096" dirty="0"/>
          </a:p>
        </p:txBody>
      </p:sp>
      <p:sp>
        <p:nvSpPr>
          <p:cNvPr id="3" name="TextBox 2"/>
          <p:cNvSpPr txBox="1"/>
          <p:nvPr/>
        </p:nvSpPr>
        <p:spPr>
          <a:xfrm>
            <a:off x="314697" y="6014443"/>
            <a:ext cx="15919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of K. Agarwal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68204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6455C-DF37-46EB-8926-498FC2B55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71FB36-9C59-48E3-AC9B-9CF5E095B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D9E770-E7FA-42B0-B87D-07E3546B7B99}"/>
              </a:ext>
            </a:extLst>
          </p:cNvPr>
          <p:cNvSpPr txBox="1"/>
          <p:nvPr/>
        </p:nvSpPr>
        <p:spPr>
          <a:xfrm>
            <a:off x="629392" y="18109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3BC696-9F9F-4FE3-910D-83B0FF332ABE}"/>
              </a:ext>
            </a:extLst>
          </p:cNvPr>
          <p:cNvSpPr txBox="1"/>
          <p:nvPr/>
        </p:nvSpPr>
        <p:spPr>
          <a:xfrm>
            <a:off x="771896" y="36160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5A6F9B-E12C-4E6A-B1F7-29FDC3DCE6EE}"/>
              </a:ext>
            </a:extLst>
          </p:cNvPr>
          <p:cNvSpPr txBox="1"/>
          <p:nvPr/>
        </p:nvSpPr>
        <p:spPr>
          <a:xfrm>
            <a:off x="322082" y="945771"/>
            <a:ext cx="10628935" cy="2542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 comprehensive thermal model of the STS detector is being prepared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OpenFOAM</a:t>
            </a:r>
            <a:r>
              <a:rPr lang="en-US" dirty="0"/>
              <a:t>® allows for implementation of the specific features for the detector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Power dissipation of the silicon sensors with respect to irradiation and signal-to-noise model is implemented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This model is suitable for high performance computing on the Virgo cluster at GSI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Utilizing open-source software allows for the broad usage of the model and results analysis</a:t>
            </a:r>
          </a:p>
          <a:p>
            <a:pPr>
              <a:lnSpc>
                <a:spcPct val="150000"/>
              </a:lnSpc>
            </a:pP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19812A-6B94-4C95-82CC-474F9D401FCE}"/>
              </a:ext>
            </a:extLst>
          </p:cNvPr>
          <p:cNvSpPr txBox="1"/>
          <p:nvPr/>
        </p:nvSpPr>
        <p:spPr>
          <a:xfrm>
            <a:off x="451592" y="3445533"/>
            <a:ext cx="2502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Outlook and future work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72AFFB-84CE-48C2-91A3-E6158818113A}"/>
              </a:ext>
            </a:extLst>
          </p:cNvPr>
          <p:cNvSpPr txBox="1"/>
          <p:nvPr/>
        </p:nvSpPr>
        <p:spPr>
          <a:xfrm>
            <a:off x="451592" y="3879007"/>
            <a:ext cx="77580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Experimental results have been acquired from the thermal demonstrator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These results will be used for cross-validation of our detector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Geometry of the thermal demonstrator was prepared for the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Simulated results has been acquired for the pressure loss in the cooling plates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331186-A058-4866-A13C-AB9550B61CA4}"/>
              </a:ext>
            </a:extLst>
          </p:cNvPr>
          <p:cNvSpPr txBox="1"/>
          <p:nvPr/>
        </p:nvSpPr>
        <p:spPr>
          <a:xfrm>
            <a:off x="381742" y="5507646"/>
            <a:ext cx="7162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results of this work (know-how) is foreseen as a contribution for DRD8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258842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821D17B-6E1A-4A85-A4CA-42F0743430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5"/>
          <a:stretch/>
        </p:blipFill>
        <p:spPr>
          <a:xfrm>
            <a:off x="990599" y="1116974"/>
            <a:ext cx="10515600" cy="54153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21D0F3-D3AA-4780-83B8-42674B443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Compressed Baryonic Matter (CBM) Experiment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16BB4-FE58-4C1A-AA9F-419E09F7F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4E478F2-57CB-4276-A3AC-FC04701C28F4}"/>
              </a:ext>
            </a:extLst>
          </p:cNvPr>
          <p:cNvCxnSpPr>
            <a:cxnSpLocks/>
          </p:cNvCxnSpPr>
          <p:nvPr/>
        </p:nvCxnSpPr>
        <p:spPr>
          <a:xfrm flipH="1" flipV="1">
            <a:off x="6324600" y="3810000"/>
            <a:ext cx="1400944" cy="24117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01B223B-A6AE-445E-AC18-2415D5EB8AD2}"/>
              </a:ext>
            </a:extLst>
          </p:cNvPr>
          <p:cNvSpPr txBox="1"/>
          <p:nvPr/>
        </p:nvSpPr>
        <p:spPr>
          <a:xfrm>
            <a:off x="7725544" y="3859704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solidFill>
                  <a:schemeClr val="bg1"/>
                </a:solidFill>
                <a:latin typeface="Bell MT" panose="02020503060305020303" pitchFamily="18" charset="0"/>
              </a:rPr>
              <a:t>BEAM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42E945-DFF9-4E80-93F8-F7A345771D2A}"/>
              </a:ext>
            </a:extLst>
          </p:cNvPr>
          <p:cNvSpPr txBox="1"/>
          <p:nvPr/>
        </p:nvSpPr>
        <p:spPr>
          <a:xfrm>
            <a:off x="119336" y="6145559"/>
            <a:ext cx="3600400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GB" sz="1200" dirty="0"/>
              <a:t>F. </a:t>
            </a:r>
            <a:r>
              <a:rPr lang="en-GB" sz="1200" dirty="0" err="1"/>
              <a:t>Matejcek</a:t>
            </a:r>
            <a:r>
              <a:rPr lang="en-GB" sz="1200" dirty="0"/>
              <a:t>. CBM-MVD Integration. FTDM 2023 | </a:t>
            </a:r>
            <a:r>
              <a:rPr lang="en-GB" sz="1200" dirty="0">
                <a:hlinkClick r:id="rId3"/>
              </a:rPr>
              <a:t>Link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6274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91744-B230-459E-80ED-783BFB4D6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Tracking System (STS) Detector Structure</a:t>
            </a:r>
            <a:endParaRPr lang="LID4096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4AC6F3-3ED7-456B-ADB4-059E9498A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926B39-4131-4A99-9CC5-6D6A045BE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1131819"/>
            <a:ext cx="8307703" cy="42518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B8EE01-C0FB-4B85-847E-5E140540D01A}"/>
              </a:ext>
            </a:extLst>
          </p:cNvPr>
          <p:cNvSpPr txBox="1"/>
          <p:nvPr/>
        </p:nvSpPr>
        <p:spPr>
          <a:xfrm>
            <a:off x="182836" y="6071477"/>
            <a:ext cx="3600400" cy="27699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1200" dirty="0"/>
              <a:t>M. </a:t>
            </a:r>
            <a:r>
              <a:rPr lang="en-GB" sz="1200" dirty="0" err="1"/>
              <a:t>Teklishyn</a:t>
            </a:r>
            <a:r>
              <a:rPr lang="en-GB" sz="1200" dirty="0"/>
              <a:t>. CBM-STS Integration. FTDM 2022 | </a:t>
            </a:r>
            <a:r>
              <a:rPr lang="en-GB" sz="1200" dirty="0">
                <a:hlinkClick r:id="rId3"/>
              </a:rPr>
              <a:t>Link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55033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3A3D4-02E3-4FD8-A186-BC95B7E10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21" y="191590"/>
            <a:ext cx="8945880" cy="494411"/>
          </a:xfrm>
        </p:spPr>
        <p:txBody>
          <a:bodyPr/>
          <a:lstStyle/>
          <a:p>
            <a:r>
              <a:rPr lang="en-US" dirty="0"/>
              <a:t>Challenges for the Thermal Simulations</a:t>
            </a:r>
            <a:endParaRPr lang="LID4096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9A3443-9EC1-4689-9FC5-4E97DC126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Grafik 1">
            <a:extLst>
              <a:ext uri="{FF2B5EF4-FFF2-40B4-BE49-F238E27FC236}">
                <a16:creationId xmlns:a16="http://schemas.microsoft.com/office/drawing/2014/main" id="{B84371EA-DE7D-4147-B646-4EF0356ED5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16" t="10769" r="23333" b="8462"/>
          <a:stretch/>
        </p:blipFill>
        <p:spPr>
          <a:xfrm>
            <a:off x="1556128" y="714888"/>
            <a:ext cx="3303484" cy="25693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1D5856-E1EC-42DD-818B-8E87A91B7658}"/>
              </a:ext>
            </a:extLst>
          </p:cNvPr>
          <p:cNvSpPr txBox="1"/>
          <p:nvPr/>
        </p:nvSpPr>
        <p:spPr>
          <a:xfrm>
            <a:off x="581201" y="3241059"/>
            <a:ext cx="5297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does every silicon sensor perform</a:t>
            </a:r>
            <a:br>
              <a:rPr lang="en-US" dirty="0"/>
            </a:br>
            <a:r>
              <a:rPr lang="en-US" dirty="0"/>
              <a:t>in complex 3D geometry?</a:t>
            </a:r>
            <a:endParaRPr lang="LID4096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6EC2D2F-90E9-4D57-BDD9-8A0657669289}"/>
              </a:ext>
            </a:extLst>
          </p:cNvPr>
          <p:cNvGrpSpPr/>
          <p:nvPr/>
        </p:nvGrpSpPr>
        <p:grpSpPr>
          <a:xfrm>
            <a:off x="6096000" y="783195"/>
            <a:ext cx="4913819" cy="2366910"/>
            <a:chOff x="5836304" y="673728"/>
            <a:chExt cx="5203701" cy="25150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D3A8E8D-6E29-4B6F-8BA5-C3A763144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43296" y="673728"/>
              <a:ext cx="4696709" cy="241429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897D755-D095-463B-8E2D-553457BAB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36304" y="2047998"/>
              <a:ext cx="2238467" cy="1140829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AD7E29B-06A8-4098-8B2D-76A8D4860792}"/>
              </a:ext>
            </a:extLst>
          </p:cNvPr>
          <p:cNvSpPr txBox="1"/>
          <p:nvPr/>
        </p:nvSpPr>
        <p:spPr>
          <a:xfrm>
            <a:off x="6096000" y="3182841"/>
            <a:ext cx="5297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does irradiation scenarios affect</a:t>
            </a:r>
            <a:br>
              <a:rPr lang="en-US" dirty="0"/>
            </a:br>
            <a:r>
              <a:rPr lang="en-US" dirty="0"/>
              <a:t>the sensors thermal performance?</a:t>
            </a:r>
            <a:endParaRPr lang="LID4096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20F654-C1D2-4784-9C63-A1A6BD2840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5217" y="5119705"/>
            <a:ext cx="3156106" cy="6907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B954D1-7D02-4671-BAA2-924BA99F3B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274" y="5136244"/>
            <a:ext cx="2833563" cy="6907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7527A3C-1A43-42EC-93D9-3E071CDA61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968" y="4427436"/>
            <a:ext cx="2394176" cy="3251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B80C42-1D96-4DF6-B9F3-95D10EBCEA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6282" y="4319066"/>
            <a:ext cx="2144258" cy="52313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E3BAEE7-EDF6-4271-91B6-3E97679EFC50}"/>
              </a:ext>
            </a:extLst>
          </p:cNvPr>
          <p:cNvCxnSpPr>
            <a:cxnSpLocks/>
          </p:cNvCxnSpPr>
          <p:nvPr/>
        </p:nvCxnSpPr>
        <p:spPr>
          <a:xfrm flipH="1">
            <a:off x="635123" y="4752571"/>
            <a:ext cx="4680802" cy="581494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A3B310B-5FFE-4A27-96DA-142C7F8A2BC1}"/>
              </a:ext>
            </a:extLst>
          </p:cNvPr>
          <p:cNvSpPr txBox="1"/>
          <p:nvPr/>
        </p:nvSpPr>
        <p:spPr>
          <a:xfrm>
            <a:off x="635123" y="5870942"/>
            <a:ext cx="5297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Can particles physics related effects</a:t>
            </a:r>
            <a:br>
              <a:rPr lang="en-US" dirty="0"/>
            </a:br>
            <a:r>
              <a:rPr lang="en-US" dirty="0"/>
              <a:t>be integrated in the thermal performance?</a:t>
            </a:r>
            <a:endParaRPr lang="LID4096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70B3257-1449-42D3-8033-3A421E631F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43218" y="3984682"/>
            <a:ext cx="1870608" cy="18935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763291C-DFEA-44F7-971C-47819587D87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07361" y="4027073"/>
            <a:ext cx="1958545" cy="89473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1658E13-16B8-4513-9560-49F8D4106688}"/>
              </a:ext>
            </a:extLst>
          </p:cNvPr>
          <p:cNvSpPr txBox="1"/>
          <p:nvPr/>
        </p:nvSpPr>
        <p:spPr>
          <a:xfrm>
            <a:off x="6143528" y="5946016"/>
            <a:ext cx="5297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Can a broad group of scientists, students and engineers be involved?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510616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A0760-1EDC-4B19-B083-904859289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Source Computational Software</a:t>
            </a:r>
            <a:endParaRPr lang="LID4096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409261-2872-4404-8360-2C6BC932B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ED81C0-AB86-4AFB-8DF7-9242EAF59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374" y="896490"/>
            <a:ext cx="2481158" cy="7741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6E7513-7FEE-4D67-8AB3-FC590BC90F37}"/>
              </a:ext>
            </a:extLst>
          </p:cNvPr>
          <p:cNvSpPr txBox="1"/>
          <p:nvPr/>
        </p:nvSpPr>
        <p:spPr>
          <a:xfrm>
            <a:off x="247646" y="1587500"/>
            <a:ext cx="3670304" cy="503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OpenFOAM</a:t>
            </a:r>
            <a:r>
              <a:rPr lang="en-US" dirty="0"/>
              <a:t> (Open Field Operation And Manipulation) is the free, open source computational software that utilizes finite volume method</a:t>
            </a:r>
            <a:r>
              <a:rPr lang="ru-RU" dirty="0"/>
              <a:t> </a:t>
            </a:r>
            <a:r>
              <a:rPr lang="en-US" dirty="0"/>
              <a:t>for thermofluidic simulations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Allows parallel computations, as a result, suitable for high performance computing in computer clusters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Can be easily customized for specific tasks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F4B5D7-750B-4315-80A8-664DBB280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314" y="1070670"/>
            <a:ext cx="2213617" cy="4944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930467-537B-437A-B9B1-832F70011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6714" y="1038462"/>
            <a:ext cx="2629035" cy="5588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06E2BCA-4F9B-4E71-86E4-00A7F260DB9A}"/>
              </a:ext>
            </a:extLst>
          </p:cNvPr>
          <p:cNvSpPr txBox="1"/>
          <p:nvPr/>
        </p:nvSpPr>
        <p:spPr>
          <a:xfrm>
            <a:off x="4106862" y="1603137"/>
            <a:ext cx="3670304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Salome platform is an open-source software for pre-processing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Allows for simplifying geometry for simulations and initial meshing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B6065B-43ED-4423-AD87-33E523BFF5FE}"/>
              </a:ext>
            </a:extLst>
          </p:cNvPr>
          <p:cNvSpPr txBox="1"/>
          <p:nvPr/>
        </p:nvSpPr>
        <p:spPr>
          <a:xfrm>
            <a:off x="7966079" y="1603137"/>
            <a:ext cx="3670304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Power open source visualization engine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Allows for results analysis</a:t>
            </a:r>
          </a:p>
        </p:txBody>
      </p:sp>
    </p:spTree>
    <p:extLst>
      <p:ext uri="{BB962C8B-B14F-4D97-AF65-F5344CB8AC3E}">
        <p14:creationId xmlns:p14="http://schemas.microsoft.com/office/powerpoint/2010/main" val="1692439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0E266-F49C-49F2-9076-EE1852F88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Performance Computing at GSI – Green IT Cube</a:t>
            </a:r>
            <a:endParaRPr lang="LID4096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0BA160-030E-46EE-BE69-4AC8EE27E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2606710-F93D-4F01-BAC1-1FE61D1C26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182523"/>
              </p:ext>
            </p:extLst>
          </p:nvPr>
        </p:nvGraphicFramePr>
        <p:xfrm>
          <a:off x="881675" y="4525008"/>
          <a:ext cx="5214323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523">
                  <a:extLst>
                    <a:ext uri="{9D8B030D-6E8A-4147-A177-3AD203B41FA5}">
                      <a16:colId xmlns:a16="http://schemas.microsoft.com/office/drawing/2014/main" val="3897970361"/>
                    </a:ext>
                  </a:extLst>
                </a:gridCol>
                <a:gridCol w="717625">
                  <a:extLst>
                    <a:ext uri="{9D8B030D-6E8A-4147-A177-3AD203B41FA5}">
                      <a16:colId xmlns:a16="http://schemas.microsoft.com/office/drawing/2014/main" val="2033809349"/>
                    </a:ext>
                  </a:extLst>
                </a:gridCol>
                <a:gridCol w="1562025">
                  <a:extLst>
                    <a:ext uri="{9D8B030D-6E8A-4147-A177-3AD203B41FA5}">
                      <a16:colId xmlns:a16="http://schemas.microsoft.com/office/drawing/2014/main" val="234176533"/>
                    </a:ext>
                  </a:extLst>
                </a:gridCol>
                <a:gridCol w="1708150">
                  <a:extLst>
                    <a:ext uri="{9D8B030D-6E8A-4147-A177-3AD203B41FA5}">
                      <a16:colId xmlns:a16="http://schemas.microsoft.com/office/drawing/2014/main" val="6145092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Partition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CPUs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RAM</a:t>
                      </a:r>
                      <a:r>
                        <a:rPr lang="en-US" sz="1600" baseline="0" dirty="0"/>
                        <a:t> max</a:t>
                      </a:r>
                      <a:br>
                        <a:rPr lang="en-US" sz="1600" baseline="0" dirty="0"/>
                      </a:br>
                      <a:r>
                        <a:rPr lang="en-US" sz="1600" baseline="0" dirty="0"/>
                        <a:t>[TB]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Time</a:t>
                      </a:r>
                      <a:r>
                        <a:rPr lang="en-US" sz="1600" baseline="0" dirty="0"/>
                        <a:t> limit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376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debug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2048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061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2048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8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6530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high_mem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2048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7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76894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54845B5-C111-4999-81D7-BB9EB19B254E}"/>
              </a:ext>
            </a:extLst>
          </p:cNvPr>
          <p:cNvSpPr txBox="1"/>
          <p:nvPr/>
        </p:nvSpPr>
        <p:spPr>
          <a:xfrm>
            <a:off x="247646" y="876302"/>
            <a:ext cx="7908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Green IT Cube is one of the largest high-performance data centers in the world</a:t>
            </a:r>
            <a:endParaRPr lang="LID4096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41BC187-4DAD-4FC7-8440-4A05A0F3B0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895622"/>
              </p:ext>
            </p:extLst>
          </p:nvPr>
        </p:nvGraphicFramePr>
        <p:xfrm>
          <a:off x="6907611" y="2420289"/>
          <a:ext cx="4749629" cy="3192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A3B5E4F-E006-4E90-9C7B-FA520BA2B65C}"/>
              </a:ext>
            </a:extLst>
          </p:cNvPr>
          <p:cNvSpPr txBox="1"/>
          <p:nvPr/>
        </p:nvSpPr>
        <p:spPr>
          <a:xfrm>
            <a:off x="6907611" y="1734729"/>
            <a:ext cx="47496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Two regions (conjugate heat transfer)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Region </a:t>
            </a:r>
            <a:r>
              <a:rPr lang="en-US" sz="1400" dirty="0" err="1"/>
              <a:t>VolAir</a:t>
            </a:r>
            <a:r>
              <a:rPr lang="en-US" sz="1400" dirty="0"/>
              <a:t> 20,4 million 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Region </a:t>
            </a:r>
            <a:r>
              <a:rPr lang="en-US" sz="1400" dirty="0" err="1"/>
              <a:t>VolSiliconSensors</a:t>
            </a:r>
            <a:r>
              <a:rPr lang="en-US" sz="1400" dirty="0"/>
              <a:t>: 1 million cells</a:t>
            </a:r>
            <a:endParaRPr lang="LID4096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5249D5-C3B6-47DC-8F3D-36C09E44A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127" y="1501945"/>
            <a:ext cx="3865417" cy="265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80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Customization for STS: Non-Ionizing Energy Loss (NIEL)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5EE78-A1D9-46E2-90BC-C852249862A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2873" y="1133078"/>
            <a:ext cx="3731205" cy="44547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5" y="1505268"/>
            <a:ext cx="6513703" cy="33482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6490" y="848491"/>
            <a:ext cx="7111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FLUKA diagrams in Root-format can be converted into </a:t>
            </a:r>
            <a:r>
              <a:rPr lang="en-US" dirty="0" err="1"/>
              <a:t>OpenFOAM</a:t>
            </a:r>
            <a:r>
              <a:rPr lang="en-US" dirty="0"/>
              <a:t> directly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797385" y="3202058"/>
            <a:ext cx="825335" cy="0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AF96E83-37F2-4328-914A-7EAD20752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5" y="3903677"/>
            <a:ext cx="4508423" cy="22977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34F5A63-CECA-4664-98F8-CFCF047035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9300" y="5661422"/>
            <a:ext cx="6307249" cy="3932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6405C47-8585-4E56-9A68-3D76245A7E0B}"/>
              </a:ext>
            </a:extLst>
          </p:cNvPr>
          <p:cNvSpPr txBox="1"/>
          <p:nvPr/>
        </p:nvSpPr>
        <p:spPr>
          <a:xfrm rot="16200000">
            <a:off x="11010279" y="4395266"/>
            <a:ext cx="670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[</a:t>
            </a:r>
            <a:r>
              <a:rPr lang="en-US" sz="1000" dirty="0" err="1"/>
              <a:t>n</a:t>
            </a:r>
            <a:r>
              <a:rPr lang="en-US" sz="1000" baseline="-25000" dirty="0" err="1"/>
              <a:t>eq</a:t>
            </a:r>
            <a:r>
              <a:rPr lang="en-US" sz="1000" dirty="0"/>
              <a:t>/cm</a:t>
            </a:r>
            <a:r>
              <a:rPr lang="en-US" sz="1000" baseline="30000" dirty="0"/>
              <a:t>2</a:t>
            </a:r>
            <a:r>
              <a:rPr lang="en-US" sz="1000" dirty="0"/>
              <a:t>]</a:t>
            </a:r>
            <a:endParaRPr lang="LID4096" sz="1000" dirty="0"/>
          </a:p>
        </p:txBody>
      </p:sp>
    </p:spTree>
    <p:extLst>
      <p:ext uri="{BB962C8B-B14F-4D97-AF65-F5344CB8AC3E}">
        <p14:creationId xmlns:p14="http://schemas.microsoft.com/office/powerpoint/2010/main" val="1716604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46" y="99553"/>
            <a:ext cx="8945880" cy="494411"/>
          </a:xfrm>
        </p:spPr>
        <p:txBody>
          <a:bodyPr/>
          <a:lstStyle/>
          <a:p>
            <a:r>
              <a:rPr lang="en-US" dirty="0"/>
              <a:t>Customization for STS: Thermal Model for Sensors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85EE78-A1D9-46E2-90BC-C852249862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20" y="498076"/>
            <a:ext cx="9767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Conjugate heat transfer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solver was modified to account power dissipation caused by radiation damage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605" y="876673"/>
            <a:ext cx="7186241" cy="29745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7689" y="2460619"/>
            <a:ext cx="2833563" cy="6907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84877" y="3279799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= I x 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4877" y="1928719"/>
            <a:ext cx="2394176" cy="32513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40" y="3829947"/>
            <a:ext cx="6629686" cy="208537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4278" y="5915319"/>
            <a:ext cx="5234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Radiation damage properties are combined in one file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2A32C5-EAB9-4A55-BF3E-47F7A02A6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8311" y="4686689"/>
            <a:ext cx="5161853" cy="7642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AF846B6-8C8D-418A-9BC6-24442C9D5E74}"/>
              </a:ext>
            </a:extLst>
          </p:cNvPr>
          <p:cNvSpPr txBox="1"/>
          <p:nvPr/>
        </p:nvSpPr>
        <p:spPr>
          <a:xfrm>
            <a:off x="6926378" y="5530396"/>
            <a:ext cx="4965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The solver prints power dissipation every time step</a:t>
            </a:r>
            <a:br>
              <a:rPr lang="en-US" dirty="0"/>
            </a:br>
            <a:r>
              <a:rPr lang="en-US" dirty="0"/>
              <a:t>for controlling computation</a:t>
            </a:r>
          </a:p>
        </p:txBody>
      </p:sp>
    </p:spTree>
    <p:extLst>
      <p:ext uri="{BB962C8B-B14F-4D97-AF65-F5344CB8AC3E}">
        <p14:creationId xmlns:p14="http://schemas.microsoft.com/office/powerpoint/2010/main" val="3325586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46" y="368246"/>
            <a:ext cx="8945880" cy="494411"/>
          </a:xfrm>
        </p:spPr>
        <p:txBody>
          <a:bodyPr>
            <a:normAutofit/>
          </a:bodyPr>
          <a:lstStyle/>
          <a:p>
            <a:r>
              <a:rPr lang="en-US" dirty="0"/>
              <a:t>Analytical Noise  Estimation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85EE78-A1D9-46E2-90BC-C852249862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82CB592-D3A1-440D-8E93-07926C3C6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08" y="1694485"/>
            <a:ext cx="5253306" cy="1646804"/>
          </a:xfrm>
          <a:prstGeom prst="rect">
            <a:avLst/>
          </a:prstGeom>
        </p:spPr>
      </p:pic>
      <p:sp>
        <p:nvSpPr>
          <p:cNvPr id="17" name="Callout: Bent Line 16">
            <a:extLst>
              <a:ext uri="{FF2B5EF4-FFF2-40B4-BE49-F238E27FC236}">
                <a16:creationId xmlns:a16="http://schemas.microsoft.com/office/drawing/2014/main" id="{048A96EF-DD12-4984-B6DA-548521F24E84}"/>
              </a:ext>
            </a:extLst>
          </p:cNvPr>
          <p:cNvSpPr/>
          <p:nvPr/>
        </p:nvSpPr>
        <p:spPr>
          <a:xfrm flipH="1">
            <a:off x="1062842" y="1358153"/>
            <a:ext cx="1187532" cy="3349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4593"/>
              <a:gd name="adj6" fmla="val -334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Sensor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97FEE47-3D9A-4E75-8101-9AC5D1D00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814" y="3342707"/>
            <a:ext cx="3886400" cy="138437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AD990EA-A0A4-464A-8E03-01B5E08882E4}"/>
              </a:ext>
            </a:extLst>
          </p:cNvPr>
          <p:cNvSpPr txBox="1"/>
          <p:nvPr/>
        </p:nvSpPr>
        <p:spPr>
          <a:xfrm>
            <a:off x="2103061" y="4727078"/>
            <a:ext cx="171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sensor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+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cable</a:t>
            </a:r>
            <a:endParaRPr kumimoji="0" lang="LID4096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5CE947D-667F-4387-8DBE-C0AFC6EB4ACA}"/>
              </a:ext>
            </a:extLst>
          </p:cNvPr>
          <p:cNvSpPr txBox="1"/>
          <p:nvPr/>
        </p:nvSpPr>
        <p:spPr>
          <a:xfrm>
            <a:off x="175271" y="5971489"/>
            <a:ext cx="7617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Source: Rodriguez Rodriguez, Adrian “STS FRONT-END ELECTRONICS ENC measurements &amp; estimation”</a:t>
            </a:r>
            <a:endParaRPr kumimoji="0" lang="LID4096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llout: Bent Line 17">
            <a:extLst>
              <a:ext uri="{FF2B5EF4-FFF2-40B4-BE49-F238E27FC236}">
                <a16:creationId xmlns:a16="http://schemas.microsoft.com/office/drawing/2014/main" id="{1EBDF3C7-D5EE-44AB-B8E8-292E961E1B3E}"/>
              </a:ext>
            </a:extLst>
          </p:cNvPr>
          <p:cNvSpPr/>
          <p:nvPr/>
        </p:nvSpPr>
        <p:spPr>
          <a:xfrm>
            <a:off x="3713294" y="1016597"/>
            <a:ext cx="1137920" cy="3349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93238"/>
              <a:gd name="adj6" fmla="val -387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Electronics</a:t>
            </a:r>
          </a:p>
        </p:txBody>
      </p:sp>
      <p:sp>
        <p:nvSpPr>
          <p:cNvPr id="21" name="Callout: Bent Line 20">
            <a:extLst>
              <a:ext uri="{FF2B5EF4-FFF2-40B4-BE49-F238E27FC236}">
                <a16:creationId xmlns:a16="http://schemas.microsoft.com/office/drawing/2014/main" id="{49464198-D10B-4ACB-B280-53D9FA3E0950}"/>
              </a:ext>
            </a:extLst>
          </p:cNvPr>
          <p:cNvSpPr/>
          <p:nvPr/>
        </p:nvSpPr>
        <p:spPr>
          <a:xfrm flipH="1">
            <a:off x="1170235" y="3248456"/>
            <a:ext cx="1177623" cy="3349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8293"/>
              <a:gd name="adj6" fmla="val -344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Sensor</a:t>
            </a:r>
          </a:p>
        </p:txBody>
      </p:sp>
      <p:sp>
        <p:nvSpPr>
          <p:cNvPr id="23" name="Callout: Bent Line 22">
            <a:extLst>
              <a:ext uri="{FF2B5EF4-FFF2-40B4-BE49-F238E27FC236}">
                <a16:creationId xmlns:a16="http://schemas.microsoft.com/office/drawing/2014/main" id="{055A0AEE-F879-4A05-8E7F-2A9E689BF025}"/>
              </a:ext>
            </a:extLst>
          </p:cNvPr>
          <p:cNvSpPr/>
          <p:nvPr/>
        </p:nvSpPr>
        <p:spPr>
          <a:xfrm>
            <a:off x="4029922" y="3248456"/>
            <a:ext cx="1026713" cy="28909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8293"/>
              <a:gd name="adj6" fmla="val -37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Cable</a:t>
            </a:r>
          </a:p>
        </p:txBody>
      </p:sp>
      <p:sp>
        <p:nvSpPr>
          <p:cNvPr id="28" name="Callout: Bent Line 27">
            <a:extLst>
              <a:ext uri="{FF2B5EF4-FFF2-40B4-BE49-F238E27FC236}">
                <a16:creationId xmlns:a16="http://schemas.microsoft.com/office/drawing/2014/main" id="{3FAC3C7F-5AEC-492D-9815-6AAEFE79DA4B}"/>
              </a:ext>
            </a:extLst>
          </p:cNvPr>
          <p:cNvSpPr/>
          <p:nvPr/>
        </p:nvSpPr>
        <p:spPr>
          <a:xfrm>
            <a:off x="5056635" y="2504751"/>
            <a:ext cx="1137920" cy="3349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0629"/>
              <a:gd name="adj6" fmla="val -319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Electronics</a:t>
            </a:r>
          </a:p>
        </p:txBody>
      </p:sp>
      <p:sp>
        <p:nvSpPr>
          <p:cNvPr id="29" name="Callout: Bent Line 28">
            <a:extLst>
              <a:ext uri="{FF2B5EF4-FFF2-40B4-BE49-F238E27FC236}">
                <a16:creationId xmlns:a16="http://schemas.microsoft.com/office/drawing/2014/main" id="{D920FCAA-109A-461F-9064-0FDE7F4CD9A8}"/>
              </a:ext>
            </a:extLst>
          </p:cNvPr>
          <p:cNvSpPr/>
          <p:nvPr/>
        </p:nvSpPr>
        <p:spPr>
          <a:xfrm>
            <a:off x="4538485" y="1514953"/>
            <a:ext cx="1253750" cy="41811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0908"/>
              <a:gd name="adj6" fmla="val -53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sensors thermal model</a:t>
            </a:r>
          </a:p>
        </p:txBody>
      </p:sp>
      <p:sp>
        <p:nvSpPr>
          <p:cNvPr id="30" name="Callout: Bent Line 29">
            <a:extLst>
              <a:ext uri="{FF2B5EF4-FFF2-40B4-BE49-F238E27FC236}">
                <a16:creationId xmlns:a16="http://schemas.microsoft.com/office/drawing/2014/main" id="{C88D490E-3BD2-4C3D-82B1-3A5F7623CFEB}"/>
              </a:ext>
            </a:extLst>
          </p:cNvPr>
          <p:cNvSpPr/>
          <p:nvPr/>
        </p:nvSpPr>
        <p:spPr>
          <a:xfrm>
            <a:off x="4538485" y="5091517"/>
            <a:ext cx="1806283" cy="71827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77288"/>
              <a:gd name="adj6" fmla="val -504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 to know heights of sensors and lengths of cables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2661D0-6A1D-4A49-8016-0432CA3ADAEB}"/>
              </a:ext>
            </a:extLst>
          </p:cNvPr>
          <p:cNvCxnSpPr/>
          <p:nvPr/>
        </p:nvCxnSpPr>
        <p:spPr>
          <a:xfrm>
            <a:off x="3984171" y="3175185"/>
            <a:ext cx="242723" cy="201369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6625C44-27FA-4BAF-81AC-26CFC0B3FD8E}"/>
              </a:ext>
            </a:extLst>
          </p:cNvPr>
          <p:cNvCxnSpPr/>
          <p:nvPr/>
        </p:nvCxnSpPr>
        <p:spPr>
          <a:xfrm>
            <a:off x="3141023" y="3175185"/>
            <a:ext cx="1085871" cy="2055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0C17342E-E792-477D-A679-F4CFFBEE85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1578" y="862657"/>
            <a:ext cx="4264765" cy="351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53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Template.potx" id="{0C5326D2-2D4B-4D37-B796-B175E86E75E5}" vid="{138B339B-FD3E-4A26-BABC-2B3906FA55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myTemplate</Template>
  <TotalTime>0</TotalTime>
  <Words>715</Words>
  <Application>Microsoft Office PowerPoint</Application>
  <PresentationFormat>Widescreen</PresentationFormat>
  <Paragraphs>127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Bell MT</vt:lpstr>
      <vt:lpstr>Calibri</vt:lpstr>
      <vt:lpstr>Calibri Light</vt:lpstr>
      <vt:lpstr>Times New Roman</vt:lpstr>
      <vt:lpstr>Office Theme</vt:lpstr>
      <vt:lpstr>Large-Scale Comprehensive Thermal Simulation of the CBM Silicon Tracking System (STS) on the Virgo Cluster at GSI</vt:lpstr>
      <vt:lpstr>Compressed Baryonic Matter (CBM) Experiment</vt:lpstr>
      <vt:lpstr>Silicon Tracking System (STS) Detector Structure</vt:lpstr>
      <vt:lpstr>Challenges for the Thermal Simulations</vt:lpstr>
      <vt:lpstr>Open Source Computational Software</vt:lpstr>
      <vt:lpstr>High Performance Computing at GSI – Green IT Cube</vt:lpstr>
      <vt:lpstr>Customization for STS: Non-Ionizing Energy Loss (NIEL)</vt:lpstr>
      <vt:lpstr>Customization for STS: Thermal Model for Sensors</vt:lpstr>
      <vt:lpstr>Analytical Noise  Estimation Model</vt:lpstr>
      <vt:lpstr>Work on the STS Detector’s  Model: Geometry</vt:lpstr>
      <vt:lpstr>First Results from the Detector Thermal Simulation: Sensors</vt:lpstr>
      <vt:lpstr>PowerPoint Presentation</vt:lpstr>
      <vt:lpstr>First Results from the Detector Thermal Simulation: Supplementary Results</vt:lpstr>
      <vt:lpstr>First Results from the Detector Thermal Simulation: Noise analytical model </vt:lpstr>
      <vt:lpstr>Experimental Verification of the Model</vt:lpstr>
      <vt:lpstr>First Simulation Results of the Thermal Demonstrator: Pressure Loss</vt:lpstr>
      <vt:lpstr>Results from thermal demonstrator</vt:lpstr>
      <vt:lpstr>Summary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for</dc:title>
  <dc:creator>Elizarov, Ilya</dc:creator>
  <cp:lastModifiedBy>Elizarov, Ilya</cp:lastModifiedBy>
  <cp:revision>99</cp:revision>
  <cp:lastPrinted>2023-11-05T23:34:02Z</cp:lastPrinted>
  <dcterms:created xsi:type="dcterms:W3CDTF">2023-08-16T09:09:47Z</dcterms:created>
  <dcterms:modified xsi:type="dcterms:W3CDTF">2024-05-29T14:29:07Z</dcterms:modified>
</cp:coreProperties>
</file>