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9" r:id="rId2"/>
    <p:sldId id="861" r:id="rId3"/>
    <p:sldId id="304" r:id="rId4"/>
    <p:sldId id="726" r:id="rId5"/>
    <p:sldId id="305" r:id="rId6"/>
    <p:sldId id="728" r:id="rId7"/>
    <p:sldId id="859" r:id="rId8"/>
    <p:sldId id="857" r:id="rId9"/>
    <p:sldId id="260" r:id="rId10"/>
    <p:sldId id="828" r:id="rId11"/>
    <p:sldId id="860" r:id="rId12"/>
    <p:sldId id="844" r:id="rId13"/>
    <p:sldId id="842" r:id="rId14"/>
    <p:sldId id="851" r:id="rId15"/>
    <p:sldId id="850" r:id="rId16"/>
    <p:sldId id="872" r:id="rId17"/>
    <p:sldId id="868" r:id="rId18"/>
    <p:sldId id="869" r:id="rId19"/>
    <p:sldId id="862" r:id="rId20"/>
    <p:sldId id="832" r:id="rId21"/>
    <p:sldId id="833" r:id="rId22"/>
    <p:sldId id="834" r:id="rId23"/>
    <p:sldId id="835" r:id="rId24"/>
    <p:sldId id="736" r:id="rId25"/>
    <p:sldId id="311" r:id="rId26"/>
    <p:sldId id="870" r:id="rId27"/>
    <p:sldId id="871" r:id="rId28"/>
    <p:sldId id="854" r:id="rId29"/>
    <p:sldId id="847" r:id="rId30"/>
    <p:sldId id="853" r:id="rId31"/>
    <p:sldId id="863" r:id="rId32"/>
    <p:sldId id="310" r:id="rId33"/>
    <p:sldId id="864" r:id="rId34"/>
    <p:sldId id="288" r:id="rId35"/>
    <p:sldId id="303" r:id="rId36"/>
    <p:sldId id="855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318"/>
    <a:srgbClr val="000103"/>
    <a:srgbClr val="853B94"/>
    <a:srgbClr val="0C78C1"/>
    <a:srgbClr val="F2C458"/>
    <a:srgbClr val="61C262"/>
    <a:srgbClr val="FF4E50"/>
    <a:srgbClr val="00A0FF"/>
    <a:srgbClr val="8282FF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86"/>
  </p:normalViewPr>
  <p:slideViewPr>
    <p:cSldViewPr snapToObjects="1">
      <p:cViewPr varScale="1">
        <p:scale>
          <a:sx n="102" d="100"/>
          <a:sy n="102" d="100"/>
        </p:scale>
        <p:origin x="200" y="808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handoutMaster" Target="handoutMasters/handoutMaster1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41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commentAuthors" Target="commentAuthor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theme" Target="theme/theme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 /><Relationship Id="rId1" Type="http://schemas.openxmlformats.org/officeDocument/2006/relationships/slideMaster" Target="../slideMasters/slideMaster1.xml" 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9463B-FF4A-744F-EFDA-E48FED00F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9A626-DBE3-D01A-F4AF-C9C918395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B9F3F-3F1A-E8E5-814C-FDE5B29B9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D71FE-2906-267D-6932-4EE1F9068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Youri Penders &amp; Bart Verlaat | DEMO</a:t>
            </a:r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32ED9-94D9-5797-CE43-6EF8E9BD1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0C4A-2E47-A24C-A707-D569D25C07A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514238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Youri Penders &amp; Bart Verlaat | DEMO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3F6F-D30C-4798-8763-25901980483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88373" y="1080655"/>
            <a:ext cx="11222183" cy="5101936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>
                <a:solidFill>
                  <a:srgbClr val="FF9900"/>
                </a:solidFill>
              </a:defRPr>
            </a:lvl3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Click to edit Master text styles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level</a:t>
            </a:r>
            <a:endParaRPr lang="en-US" noProof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26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Youri Penders &amp; Bart Verlaat | DEMO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slideLayout" Target="../slideLayouts/slideLayout18.xml" /><Relationship Id="rId26" Type="http://schemas.openxmlformats.org/officeDocument/2006/relationships/image" Target="../media/image1.emf" /><Relationship Id="rId3" Type="http://schemas.openxmlformats.org/officeDocument/2006/relationships/slideLayout" Target="../slideLayouts/slideLayout3.xml" /><Relationship Id="rId21" Type="http://schemas.openxmlformats.org/officeDocument/2006/relationships/slideLayout" Target="../slideLayouts/slideLayout21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5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slideLayout" Target="../slideLayouts/slideLayout20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24" Type="http://schemas.openxmlformats.org/officeDocument/2006/relationships/slideLayout" Target="../slideLayouts/slideLayout24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23" Type="http://schemas.openxmlformats.org/officeDocument/2006/relationships/slideLayout" Target="../slideLayouts/slideLayout23.xml" /><Relationship Id="rId10" Type="http://schemas.openxmlformats.org/officeDocument/2006/relationships/slideLayout" Target="../slideLayouts/slideLayout10.xml" /><Relationship Id="rId19" Type="http://schemas.openxmlformats.org/officeDocument/2006/relationships/slideLayout" Target="../slideLayouts/slideLayout19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Relationship Id="rId22" Type="http://schemas.openxmlformats.org/officeDocument/2006/relationships/slideLayout" Target="../slideLayouts/slideLayout2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CH"/>
              <a:t>29/05/2024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Youri Penders &amp; Bart Verlaat | DEMO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  <p:sldLayoutId id="2147483680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26.emf" /><Relationship Id="rId1" Type="http://schemas.openxmlformats.org/officeDocument/2006/relationships/slideLayout" Target="../slideLayouts/slideLayout24.xml" 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 /><Relationship Id="rId3" Type="http://schemas.openxmlformats.org/officeDocument/2006/relationships/image" Target="../media/image28.png" /><Relationship Id="rId7" Type="http://schemas.openxmlformats.org/officeDocument/2006/relationships/image" Target="../media/image32.jpeg" /><Relationship Id="rId2" Type="http://schemas.openxmlformats.org/officeDocument/2006/relationships/image" Target="../media/image27.png" /><Relationship Id="rId1" Type="http://schemas.openxmlformats.org/officeDocument/2006/relationships/slideLayout" Target="../slideLayouts/slideLayout24.xml" /><Relationship Id="rId6" Type="http://schemas.openxmlformats.org/officeDocument/2006/relationships/image" Target="../media/image31.png" /><Relationship Id="rId5" Type="http://schemas.openxmlformats.org/officeDocument/2006/relationships/image" Target="../media/image30.png" /><Relationship Id="rId10" Type="http://schemas.openxmlformats.org/officeDocument/2006/relationships/image" Target="../media/image7.png" /><Relationship Id="rId4" Type="http://schemas.openxmlformats.org/officeDocument/2006/relationships/image" Target="../media/image29.jpeg" /><Relationship Id="rId9" Type="http://schemas.openxmlformats.org/officeDocument/2006/relationships/image" Target="../media/image34.png" 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 /><Relationship Id="rId3" Type="http://schemas.openxmlformats.org/officeDocument/2006/relationships/image" Target="../media/image28.png" /><Relationship Id="rId7" Type="http://schemas.openxmlformats.org/officeDocument/2006/relationships/image" Target="../media/image32.jpeg" /><Relationship Id="rId2" Type="http://schemas.openxmlformats.org/officeDocument/2006/relationships/image" Target="../media/image27.png" /><Relationship Id="rId1" Type="http://schemas.openxmlformats.org/officeDocument/2006/relationships/slideLayout" Target="../slideLayouts/slideLayout24.xml" /><Relationship Id="rId6" Type="http://schemas.openxmlformats.org/officeDocument/2006/relationships/image" Target="../media/image31.png" /><Relationship Id="rId5" Type="http://schemas.openxmlformats.org/officeDocument/2006/relationships/image" Target="../media/image30.png" /><Relationship Id="rId10" Type="http://schemas.openxmlformats.org/officeDocument/2006/relationships/image" Target="../media/image7.png" /><Relationship Id="rId4" Type="http://schemas.openxmlformats.org/officeDocument/2006/relationships/image" Target="../media/image29.jpeg" /><Relationship Id="rId9" Type="http://schemas.openxmlformats.org/officeDocument/2006/relationships/image" Target="../media/image35.pn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 /><Relationship Id="rId2" Type="http://schemas.openxmlformats.org/officeDocument/2006/relationships/image" Target="../media/image36.emf" /><Relationship Id="rId1" Type="http://schemas.openxmlformats.org/officeDocument/2006/relationships/slideLayout" Target="../slideLayouts/slideLayout4.xml" /><Relationship Id="rId6" Type="http://schemas.openxmlformats.org/officeDocument/2006/relationships/image" Target="../media/image7.png" /><Relationship Id="rId5" Type="http://schemas.openxmlformats.org/officeDocument/2006/relationships/image" Target="../media/image24.png" /><Relationship Id="rId4" Type="http://schemas.openxmlformats.org/officeDocument/2006/relationships/image" Target="../media/image38.pn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 /><Relationship Id="rId2" Type="http://schemas.openxmlformats.org/officeDocument/2006/relationships/image" Target="../media/image39.emf" /><Relationship Id="rId1" Type="http://schemas.openxmlformats.org/officeDocument/2006/relationships/slideLayout" Target="../slideLayouts/slideLayout24.xml" /><Relationship Id="rId4" Type="http://schemas.openxmlformats.org/officeDocument/2006/relationships/image" Target="../media/image7.pn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 /><Relationship Id="rId2" Type="http://schemas.openxmlformats.org/officeDocument/2006/relationships/image" Target="../media/image41.emf" /><Relationship Id="rId1" Type="http://schemas.openxmlformats.org/officeDocument/2006/relationships/slideLayout" Target="../slideLayouts/slideLayout24.xml" /><Relationship Id="rId4" Type="http://schemas.openxmlformats.org/officeDocument/2006/relationships/image" Target="../media/image7.png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 /><Relationship Id="rId2" Type="http://schemas.openxmlformats.org/officeDocument/2006/relationships/image" Target="../media/image36.emf" /><Relationship Id="rId1" Type="http://schemas.openxmlformats.org/officeDocument/2006/relationships/slideLayout" Target="../slideLayouts/slideLayout4.xml" /><Relationship Id="rId6" Type="http://schemas.openxmlformats.org/officeDocument/2006/relationships/image" Target="../media/image7.png" /><Relationship Id="rId5" Type="http://schemas.openxmlformats.org/officeDocument/2006/relationships/image" Target="../media/image24.png" /><Relationship Id="rId4" Type="http://schemas.openxmlformats.org/officeDocument/2006/relationships/image" Target="../media/image38.png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 /><Relationship Id="rId2" Type="http://schemas.openxmlformats.org/officeDocument/2006/relationships/image" Target="../media/image43.png" /><Relationship Id="rId1" Type="http://schemas.openxmlformats.org/officeDocument/2006/relationships/slideLayout" Target="../slideLayouts/slideLayout24.xml" /><Relationship Id="rId4" Type="http://schemas.openxmlformats.org/officeDocument/2006/relationships/image" Target="../media/image7.png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 /><Relationship Id="rId2" Type="http://schemas.openxmlformats.org/officeDocument/2006/relationships/image" Target="../media/image43.png" /><Relationship Id="rId1" Type="http://schemas.openxmlformats.org/officeDocument/2006/relationships/slideLayout" Target="../slideLayouts/slideLayout24.xml" /><Relationship Id="rId4" Type="http://schemas.openxmlformats.org/officeDocument/2006/relationships/image" Target="../media/image7.png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6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0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0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0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0.xml" 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 /><Relationship Id="rId2" Type="http://schemas.openxmlformats.org/officeDocument/2006/relationships/image" Target="../media/image46.emf" /><Relationship Id="rId1" Type="http://schemas.openxmlformats.org/officeDocument/2006/relationships/slideLayout" Target="../slideLayouts/slideLayout24.xml" /><Relationship Id="rId5" Type="http://schemas.openxmlformats.org/officeDocument/2006/relationships/image" Target="../media/image7.png" /><Relationship Id="rId4" Type="http://schemas.openxmlformats.org/officeDocument/2006/relationships/image" Target="../media/image48.emf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 /><Relationship Id="rId2" Type="http://schemas.openxmlformats.org/officeDocument/2006/relationships/image" Target="../media/image49.png" /><Relationship Id="rId1" Type="http://schemas.openxmlformats.org/officeDocument/2006/relationships/slideLayout" Target="../slideLayouts/slideLayout4.xml" /><Relationship Id="rId4" Type="http://schemas.openxmlformats.org/officeDocument/2006/relationships/image" Target="../media/image7.png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 /><Relationship Id="rId7" Type="http://schemas.openxmlformats.org/officeDocument/2006/relationships/image" Target="../media/image7.png" /><Relationship Id="rId2" Type="http://schemas.openxmlformats.org/officeDocument/2006/relationships/image" Target="../media/image49.png" /><Relationship Id="rId1" Type="http://schemas.openxmlformats.org/officeDocument/2006/relationships/slideLayout" Target="../slideLayouts/slideLayout4.xml" /><Relationship Id="rId6" Type="http://schemas.openxmlformats.org/officeDocument/2006/relationships/image" Target="../media/image54.png" /><Relationship Id="rId5" Type="http://schemas.openxmlformats.org/officeDocument/2006/relationships/image" Target="../media/image53.png" /><Relationship Id="rId4" Type="http://schemas.openxmlformats.org/officeDocument/2006/relationships/image" Target="../media/image52.png" 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 /><Relationship Id="rId2" Type="http://schemas.openxmlformats.org/officeDocument/2006/relationships/image" Target="../media/image49.png" /><Relationship Id="rId1" Type="http://schemas.openxmlformats.org/officeDocument/2006/relationships/slideLayout" Target="../slideLayouts/slideLayout4.xml" /><Relationship Id="rId6" Type="http://schemas.openxmlformats.org/officeDocument/2006/relationships/image" Target="../media/image55.emf" /><Relationship Id="rId5" Type="http://schemas.openxmlformats.org/officeDocument/2006/relationships/image" Target="../media/image7.png" /><Relationship Id="rId4" Type="http://schemas.openxmlformats.org/officeDocument/2006/relationships/image" Target="../media/image54.png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0.xml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56.png" /><Relationship Id="rId1" Type="http://schemas.openxmlformats.org/officeDocument/2006/relationships/slideLayout" Target="../slideLayouts/slideLayout20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4.xml" 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 /><Relationship Id="rId2" Type="http://schemas.openxmlformats.org/officeDocument/2006/relationships/image" Target="../media/image57.png" /><Relationship Id="rId1" Type="http://schemas.openxmlformats.org/officeDocument/2006/relationships/slideLayout" Target="../slideLayouts/slideLayout20.xml" /><Relationship Id="rId4" Type="http://schemas.openxmlformats.org/officeDocument/2006/relationships/image" Target="../media/image7.png" 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6.xml" 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4.xml" 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4.xml" 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 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 /><Relationship Id="rId2" Type="http://schemas.openxmlformats.org/officeDocument/2006/relationships/image" Target="../media/image59.emf" /><Relationship Id="rId1" Type="http://schemas.openxmlformats.org/officeDocument/2006/relationships/slideLayout" Target="../slideLayouts/slideLayout4.xml" /><Relationship Id="rId5" Type="http://schemas.openxmlformats.org/officeDocument/2006/relationships/image" Target="../media/image7.png" /><Relationship Id="rId4" Type="http://schemas.openxmlformats.org/officeDocument/2006/relationships/image" Target="../media/image61.png" 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62.emf" /><Relationship Id="rId1" Type="http://schemas.openxmlformats.org/officeDocument/2006/relationships/slideLayout" Target="../slideLayouts/slideLayout4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 /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4.xml" /><Relationship Id="rId5" Type="http://schemas.openxmlformats.org/officeDocument/2006/relationships/image" Target="../media/image7.png" /><Relationship Id="rId4" Type="http://schemas.openxmlformats.org/officeDocument/2006/relationships/image" Target="../media/image10.png" 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 /><Relationship Id="rId3" Type="http://schemas.microsoft.com/office/2007/relationships/hdphoto" Target="../media/hdphoto1.wdp" /><Relationship Id="rId7" Type="http://schemas.openxmlformats.org/officeDocument/2006/relationships/image" Target="../media/image15.png" /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4.xml" /><Relationship Id="rId6" Type="http://schemas.openxmlformats.org/officeDocument/2006/relationships/image" Target="../media/image14.png" /><Relationship Id="rId11" Type="http://schemas.openxmlformats.org/officeDocument/2006/relationships/image" Target="../media/image7.png" /><Relationship Id="rId5" Type="http://schemas.openxmlformats.org/officeDocument/2006/relationships/image" Target="../media/image13.emf" /><Relationship Id="rId10" Type="http://schemas.openxmlformats.org/officeDocument/2006/relationships/image" Target="../media/image18.png" /><Relationship Id="rId4" Type="http://schemas.openxmlformats.org/officeDocument/2006/relationships/image" Target="../media/image12.jpeg" /><Relationship Id="rId9" Type="http://schemas.openxmlformats.org/officeDocument/2006/relationships/image" Target="../media/image17.pn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4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4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6.xml" 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1.png" /><Relationship Id="rId7" Type="http://schemas.openxmlformats.org/officeDocument/2006/relationships/image" Target="../media/image25.emf" /><Relationship Id="rId2" Type="http://schemas.openxmlformats.org/officeDocument/2006/relationships/image" Target="../media/image20.png" /><Relationship Id="rId1" Type="http://schemas.openxmlformats.org/officeDocument/2006/relationships/slideLayout" Target="../slideLayouts/slideLayout23.xml" /><Relationship Id="rId6" Type="http://schemas.openxmlformats.org/officeDocument/2006/relationships/image" Target="../media/image24.png" /><Relationship Id="rId5" Type="http://schemas.openxmlformats.org/officeDocument/2006/relationships/image" Target="../media/image23.emf" /><Relationship Id="rId4" Type="http://schemas.openxmlformats.org/officeDocument/2006/relationships/image" Target="../media/image22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L" sz="4400" dirty="0"/>
              <a:t>Overview of the CO</a:t>
            </a:r>
            <a:r>
              <a:rPr lang="en-NL" sz="2400" dirty="0"/>
              <a:t>2</a:t>
            </a:r>
            <a:r>
              <a:rPr lang="en-NL" sz="4400" dirty="0"/>
              <a:t> cooling DEMO obtained results and a prediction of future system behaviour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r>
              <a:rPr lang="en-NL" dirty="0"/>
              <a:t>Viren Bhanot, Loic Davoine, Yann Herpin, Cedric Landraud, Jerome Noel, Youri Penders, Kzrysztof Sliwa, Dani Texeira, Bart Verlaat, Michal Zimny  </a:t>
            </a:r>
          </a:p>
          <a:p>
            <a:pPr algn="l"/>
            <a:r>
              <a:rPr lang="en-US" b="0" dirty="0"/>
              <a:t>29/05/2024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Typical system behavior in 2PACL-FT mode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023" y="1093210"/>
            <a:ext cx="9210675" cy="5076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44006" y="2439051"/>
            <a:ext cx="1036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BBD597"/>
                </a:solidFill>
              </a:rPr>
              <a:t>Dummy load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98961" y="4953801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D95319"/>
                </a:solidFill>
              </a:rPr>
              <a:t>Chiller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16896" y="4569853"/>
            <a:ext cx="1253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Subcooled liquid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92323" y="4042552"/>
            <a:ext cx="778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172BD"/>
                </a:solidFill>
              </a:rPr>
              <a:t>Accu </a:t>
            </a:r>
            <a:r>
              <a:rPr lang="en-US" sz="1200" b="1" dirty="0" err="1">
                <a:solidFill>
                  <a:srgbClr val="0172BD"/>
                </a:solidFill>
              </a:rPr>
              <a:t>Tsat</a:t>
            </a:r>
            <a:endParaRPr lang="en-US" sz="1200" b="1" dirty="0">
              <a:solidFill>
                <a:srgbClr val="0172B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10047" y="4042552"/>
            <a:ext cx="953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1C04B"/>
                </a:solidFill>
              </a:rPr>
              <a:t>Plant return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46771" y="5159461"/>
            <a:ext cx="1246909" cy="43088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Chiller deviation due to high load</a:t>
            </a:r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4693679" y="4953800"/>
            <a:ext cx="357522" cy="4211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851164" y="3643437"/>
            <a:ext cx="1814769" cy="60016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Accu deviation due to </a:t>
            </a:r>
            <a:r>
              <a:rPr lang="en-US" sz="1100" dirty="0" err="1"/>
              <a:t>accu</a:t>
            </a:r>
            <a:r>
              <a:rPr lang="en-US" sz="1100" dirty="0"/>
              <a:t> HX limitation </a:t>
            </a:r>
          </a:p>
          <a:p>
            <a:r>
              <a:rPr lang="en-US" sz="1100" dirty="0"/>
              <a:t>(More severe at low SP)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126773" y="4104108"/>
            <a:ext cx="724391" cy="7694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5616" y="4819113"/>
            <a:ext cx="1253758" cy="43088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Perfect control of sub cooled liquid </a:t>
            </a:r>
          </a:p>
        </p:txBody>
      </p:sp>
      <p:cxnSp>
        <p:nvCxnSpPr>
          <p:cNvPr id="22" name="Straight Arrow Connector 21"/>
          <p:cNvCxnSpPr>
            <a:stCxn id="21" idx="3"/>
          </p:cNvCxnSpPr>
          <p:nvPr/>
        </p:nvCxnSpPr>
        <p:spPr>
          <a:xfrm flipV="1">
            <a:off x="1659375" y="4613454"/>
            <a:ext cx="350673" cy="4211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734541" y="2799656"/>
            <a:ext cx="1430710" cy="43088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Accu control and SC liquid following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1834711" y="3227331"/>
            <a:ext cx="448279" cy="87677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018502" y="4256508"/>
            <a:ext cx="129887" cy="35694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6240" y="1080656"/>
            <a:ext cx="3454316" cy="256278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2PACL-FT mode shows a very stable and easy to control system</a:t>
            </a:r>
          </a:p>
          <a:p>
            <a:r>
              <a:rPr lang="en-US" dirty="0"/>
              <a:t>It has a very good liquid temperature controllability so that at high temperature set-points there is no risk of cold drift anymore</a:t>
            </a:r>
          </a:p>
          <a:p>
            <a:pPr lvl="1"/>
            <a:r>
              <a:rPr lang="en-US" dirty="0"/>
              <a:t>Very good experience with a liquid dT of only 5°C</a:t>
            </a:r>
          </a:p>
          <a:p>
            <a:r>
              <a:rPr lang="en-US" dirty="0"/>
              <a:t>No need to condense pump flow to -50°C, as a few degrees subcooling is sufficient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05773" y="3812714"/>
            <a:ext cx="966667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5°C liquid </a:t>
            </a:r>
            <a:r>
              <a:rPr lang="en-US" sz="1100" dirty="0" err="1"/>
              <a:t>dT</a:t>
            </a:r>
            <a:endParaRPr lang="en-US" sz="1100" dirty="0"/>
          </a:p>
        </p:txBody>
      </p:sp>
      <p:cxnSp>
        <p:nvCxnSpPr>
          <p:cNvPr id="28" name="Straight Arrow Connector 27"/>
          <p:cNvCxnSpPr>
            <a:stCxn id="26" idx="2"/>
          </p:cNvCxnSpPr>
          <p:nvPr/>
        </p:nvCxnSpPr>
        <p:spPr>
          <a:xfrm flipH="1">
            <a:off x="4334154" y="4074324"/>
            <a:ext cx="54953" cy="3423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99F518-2429-1983-9BE5-65F5DEAF5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FD6CB1E-8109-34F7-9005-2B9375070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3F6F-D30C-4798-8763-259019804832}" type="slidenum">
              <a:rPr lang="en-GB" smtClean="0"/>
              <a:t>10</a:t>
            </a:fld>
            <a:endParaRPr lang="en-GB" dirty="0"/>
          </a:p>
        </p:txBody>
      </p:sp>
      <p:pic>
        <p:nvPicPr>
          <p:cNvPr id="4" name="Picture 3" descr="EP-DT">
            <a:extLst>
              <a:ext uri="{FF2B5EF4-FFF2-40B4-BE49-F238E27FC236}">
                <a16:creationId xmlns:a16="http://schemas.microsoft.com/office/drawing/2014/main" id="{327AADB9-1545-9049-8053-64871D48A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60">
            <a:extLst>
              <a:ext uri="{FF2B5EF4-FFF2-40B4-BE49-F238E27FC236}">
                <a16:creationId xmlns:a16="http://schemas.microsoft.com/office/drawing/2014/main" id="{3D40E7C9-CB22-37B8-E7A6-F3D0F1AF4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GB"/>
              <a:t>Youri Penders &amp; Bart Verlaat | DEMO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485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A0F07C-5F83-AA62-FA8F-49650C56D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Accumulator Redesign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9A5D0B-9CF7-9611-109F-238EFA793A0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71" y="918239"/>
            <a:ext cx="2605523" cy="55498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342FCE-B81D-233B-8263-D203ECDF63AC}"/>
              </a:ext>
            </a:extLst>
          </p:cNvPr>
          <p:cNvSpPr txBox="1"/>
          <p:nvPr/>
        </p:nvSpPr>
        <p:spPr>
          <a:xfrm rot="16200000">
            <a:off x="463759" y="3615055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Plunger tube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16207EA-F783-7A78-D80F-FB983534DF93}"/>
              </a:ext>
            </a:extLst>
          </p:cNvPr>
          <p:cNvCxnSpPr>
            <a:cxnSpLocks/>
          </p:cNvCxnSpPr>
          <p:nvPr/>
        </p:nvCxnSpPr>
        <p:spPr>
          <a:xfrm flipH="1">
            <a:off x="1385032" y="5401070"/>
            <a:ext cx="145149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F717C1-624A-7BD4-CC22-B3C7E74E9517}"/>
              </a:ext>
            </a:extLst>
          </p:cNvPr>
          <p:cNvCxnSpPr/>
          <p:nvPr/>
        </p:nvCxnSpPr>
        <p:spPr>
          <a:xfrm>
            <a:off x="1323589" y="5692699"/>
            <a:ext cx="6268" cy="76550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09CD684-AAD6-5394-5157-93B61DA10323}"/>
              </a:ext>
            </a:extLst>
          </p:cNvPr>
          <p:cNvCxnSpPr/>
          <p:nvPr/>
        </p:nvCxnSpPr>
        <p:spPr>
          <a:xfrm flipV="1">
            <a:off x="1814748" y="2972120"/>
            <a:ext cx="8458" cy="79682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494FBAD-D017-30C7-AF7C-D61AFE9D02C5}"/>
              </a:ext>
            </a:extLst>
          </p:cNvPr>
          <p:cNvCxnSpPr/>
          <p:nvPr/>
        </p:nvCxnSpPr>
        <p:spPr>
          <a:xfrm flipH="1">
            <a:off x="768996" y="3047902"/>
            <a:ext cx="6776" cy="64525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574AD8A2-9A9A-FFED-9D9B-5DEB2CE6853B}"/>
              </a:ext>
            </a:extLst>
          </p:cNvPr>
          <p:cNvSpPr txBox="1">
            <a:spLocks/>
          </p:cNvSpPr>
          <p:nvPr/>
        </p:nvSpPr>
        <p:spPr>
          <a:xfrm>
            <a:off x="2568521" y="916089"/>
            <a:ext cx="2937360" cy="5233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700" kern="1200">
                <a:solidFill>
                  <a:srgbClr val="FF990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0" dirty="0"/>
              <a:t>Addition of a plunger tube to keep heat exchanger flooded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2C3A192-86A2-7CD8-56F7-1902F96C9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010" y="1112148"/>
            <a:ext cx="2220942" cy="2495206"/>
          </a:xfrm>
          <a:prstGeom prst="rect">
            <a:avLst/>
          </a:prstGeom>
        </p:spPr>
      </p:pic>
      <p:pic>
        <p:nvPicPr>
          <p:cNvPr id="41" name="Picture 40" descr="A picture containing text, monitor, television, screen&#10;&#10;Description automatically generated">
            <a:extLst>
              <a:ext uri="{FF2B5EF4-FFF2-40B4-BE49-F238E27FC236}">
                <a16:creationId xmlns:a16="http://schemas.microsoft.com/office/drawing/2014/main" id="{1AB76E1A-C5A6-2182-9F2B-667F821549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2952" y="1115797"/>
            <a:ext cx="2220942" cy="2495204"/>
          </a:xfrm>
          <a:prstGeom prst="rect">
            <a:avLst/>
          </a:prstGeom>
        </p:spPr>
      </p:pic>
      <p:grpSp>
        <p:nvGrpSpPr>
          <p:cNvPr id="42" name="Groupe 123">
            <a:extLst>
              <a:ext uri="{FF2B5EF4-FFF2-40B4-BE49-F238E27FC236}">
                <a16:creationId xmlns:a16="http://schemas.microsoft.com/office/drawing/2014/main" id="{A96FF4D4-783B-B38B-20F4-EE50F5F03AEA}"/>
              </a:ext>
            </a:extLst>
          </p:cNvPr>
          <p:cNvGrpSpPr>
            <a:grpSpLocks noChangeAspect="1"/>
          </p:cNvGrpSpPr>
          <p:nvPr/>
        </p:nvGrpSpPr>
        <p:grpSpPr>
          <a:xfrm>
            <a:off x="9537080" y="4196114"/>
            <a:ext cx="2083301" cy="1640343"/>
            <a:chOff x="9157332" y="1897076"/>
            <a:chExt cx="2475657" cy="1949276"/>
          </a:xfrm>
        </p:grpSpPr>
        <p:pic>
          <p:nvPicPr>
            <p:cNvPr id="43" name="Picture 287">
              <a:extLst>
                <a:ext uri="{FF2B5EF4-FFF2-40B4-BE49-F238E27FC236}">
                  <a16:creationId xmlns:a16="http://schemas.microsoft.com/office/drawing/2014/main" id="{290EF579-39F4-6223-976E-FCEEA5A2A3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04" b="921"/>
            <a:stretch/>
          </p:blipFill>
          <p:spPr>
            <a:xfrm>
              <a:off x="9157332" y="2609711"/>
              <a:ext cx="2161905" cy="1236641"/>
            </a:xfrm>
            <a:prstGeom prst="rect">
              <a:avLst/>
            </a:prstGeom>
          </p:spPr>
        </p:pic>
        <p:pic>
          <p:nvPicPr>
            <p:cNvPr id="44" name="Image 121">
              <a:extLst>
                <a:ext uri="{FF2B5EF4-FFF2-40B4-BE49-F238E27FC236}">
                  <a16:creationId xmlns:a16="http://schemas.microsoft.com/office/drawing/2014/main" id="{FBD4FDB4-933C-ED59-988C-5A752B174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877805" y="1897076"/>
              <a:ext cx="1755184" cy="1127647"/>
            </a:xfrm>
            <a:prstGeom prst="rect">
              <a:avLst/>
            </a:prstGeom>
          </p:spPr>
        </p:pic>
      </p:grpSp>
      <p:pic>
        <p:nvPicPr>
          <p:cNvPr id="45" name="Picture 2" descr="Other Heat Exchanger Spares - Alliance Fluid Handling">
            <a:extLst>
              <a:ext uri="{FF2B5EF4-FFF2-40B4-BE49-F238E27FC236}">
                <a16:creationId xmlns:a16="http://schemas.microsoft.com/office/drawing/2014/main" id="{0D2503D6-BBCA-F513-33A9-BFBBBEDA2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842" y="5266333"/>
            <a:ext cx="841321" cy="20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 descr="A close-up of a machine&#10;&#10;Description automatically generated">
            <a:extLst>
              <a:ext uri="{FF2B5EF4-FFF2-40B4-BE49-F238E27FC236}">
                <a16:creationId xmlns:a16="http://schemas.microsoft.com/office/drawing/2014/main" id="{88326912-E3E5-4697-78A7-9D34BF610B1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1" t="12683" r="19127" b="28294"/>
          <a:stretch/>
        </p:blipFill>
        <p:spPr>
          <a:xfrm>
            <a:off x="7175784" y="3625953"/>
            <a:ext cx="2242842" cy="2527265"/>
          </a:xfrm>
          <a:prstGeom prst="rect">
            <a:avLst/>
          </a:prstGeom>
        </p:spPr>
      </p:pic>
      <p:sp>
        <p:nvSpPr>
          <p:cNvPr id="56" name="Content Placeholder 29">
            <a:extLst>
              <a:ext uri="{FF2B5EF4-FFF2-40B4-BE49-F238E27FC236}">
                <a16:creationId xmlns:a16="http://schemas.microsoft.com/office/drawing/2014/main" id="{A4E931EA-3594-6233-32EE-816143F6F8C9}"/>
              </a:ext>
            </a:extLst>
          </p:cNvPr>
          <p:cNvSpPr txBox="1">
            <a:spLocks/>
          </p:cNvSpPr>
          <p:nvPr/>
        </p:nvSpPr>
        <p:spPr>
          <a:xfrm>
            <a:off x="7135396" y="470045"/>
            <a:ext cx="4536504" cy="55114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700" kern="1200">
                <a:solidFill>
                  <a:srgbClr val="FF990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0" dirty="0"/>
              <a:t>Installation of a Q-pipe in heat exchanger to improve flow distribution in the heat exchanger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532AB41-40B5-9819-943A-B4A9C4597510}"/>
              </a:ext>
            </a:extLst>
          </p:cNvPr>
          <p:cNvSpPr txBox="1"/>
          <p:nvPr/>
        </p:nvSpPr>
        <p:spPr>
          <a:xfrm>
            <a:off x="9724431" y="5709417"/>
            <a:ext cx="1960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Q-pipe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AE6E36B-1F33-987D-D25E-F95A5F19D1E2}"/>
              </a:ext>
            </a:extLst>
          </p:cNvPr>
          <p:cNvCxnSpPr>
            <a:cxnSpLocks/>
          </p:cNvCxnSpPr>
          <p:nvPr/>
        </p:nvCxnSpPr>
        <p:spPr>
          <a:xfrm flipV="1">
            <a:off x="10188577" y="5370425"/>
            <a:ext cx="116713" cy="36802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E22DCA5-7753-55A5-1B86-325BD6BFBCAC}"/>
              </a:ext>
            </a:extLst>
          </p:cNvPr>
          <p:cNvSpPr txBox="1"/>
          <p:nvPr/>
        </p:nvSpPr>
        <p:spPr>
          <a:xfrm>
            <a:off x="9403648" y="3703351"/>
            <a:ext cx="1960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Flow distribution much better with Q-pipe</a:t>
            </a:r>
          </a:p>
        </p:txBody>
      </p:sp>
      <p:sp>
        <p:nvSpPr>
          <p:cNvPr id="61" name="Footer Placeholder 60">
            <a:extLst>
              <a:ext uri="{FF2B5EF4-FFF2-40B4-BE49-F238E27FC236}">
                <a16:creationId xmlns:a16="http://schemas.microsoft.com/office/drawing/2014/main" id="{E61B82B3-ED43-0A82-09F5-19CBB62BE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Youri Penders &amp; Bart Verlaat | DEMO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66D9DC-EA48-D213-70A9-4A32A710EC32}"/>
              </a:ext>
            </a:extLst>
          </p:cNvPr>
          <p:cNvCxnSpPr>
            <a:cxnSpLocks/>
          </p:cNvCxnSpPr>
          <p:nvPr/>
        </p:nvCxnSpPr>
        <p:spPr>
          <a:xfrm flipH="1">
            <a:off x="8532393" y="3993536"/>
            <a:ext cx="1058886" cy="8022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6B2A9C8-DDF1-E773-D170-5AC12344E33B}"/>
              </a:ext>
            </a:extLst>
          </p:cNvPr>
          <p:cNvSpPr txBox="1"/>
          <p:nvPr/>
        </p:nvSpPr>
        <p:spPr>
          <a:xfrm>
            <a:off x="5310112" y="2455169"/>
            <a:ext cx="1960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 Q-pipe shows liquid flowing through the back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80FF82A-701F-13A7-CBBC-71382666EF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85762" y="1870626"/>
            <a:ext cx="1558885" cy="167160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F28FB4B-0923-ECB4-EE57-7FD3455A1BAA}"/>
              </a:ext>
            </a:extLst>
          </p:cNvPr>
          <p:cNvSpPr txBox="1"/>
          <p:nvPr/>
        </p:nvSpPr>
        <p:spPr>
          <a:xfrm>
            <a:off x="2905492" y="3535482"/>
            <a:ext cx="2242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Too little convective flow without a plunger tube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298F098-4355-F20E-2C84-B5919EA5CE5F}"/>
              </a:ext>
            </a:extLst>
          </p:cNvPr>
          <p:cNvCxnSpPr>
            <a:cxnSpLocks/>
          </p:cNvCxnSpPr>
          <p:nvPr/>
        </p:nvCxnSpPr>
        <p:spPr>
          <a:xfrm>
            <a:off x="1016138" y="1761263"/>
            <a:ext cx="1965570" cy="12957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7C804FF-B34A-DE2D-67F3-B635C00D8C56}"/>
              </a:ext>
            </a:extLst>
          </p:cNvPr>
          <p:cNvCxnSpPr>
            <a:cxnSpLocks/>
          </p:cNvCxnSpPr>
          <p:nvPr/>
        </p:nvCxnSpPr>
        <p:spPr>
          <a:xfrm>
            <a:off x="1016138" y="2083379"/>
            <a:ext cx="1965570" cy="143258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ECE375A-3D92-8F02-368F-9881E73F315E}"/>
              </a:ext>
            </a:extLst>
          </p:cNvPr>
          <p:cNvSpPr/>
          <p:nvPr/>
        </p:nvSpPr>
        <p:spPr>
          <a:xfrm>
            <a:off x="662340" y="1761263"/>
            <a:ext cx="353798" cy="353798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1117E6D-AF7A-4327-FDEF-9486F5937402}"/>
              </a:ext>
            </a:extLst>
          </p:cNvPr>
          <p:cNvCxnSpPr>
            <a:cxnSpLocks/>
          </p:cNvCxnSpPr>
          <p:nvPr/>
        </p:nvCxnSpPr>
        <p:spPr>
          <a:xfrm flipV="1">
            <a:off x="7087027" y="2631741"/>
            <a:ext cx="1131948" cy="340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B8CCA502-EAEC-5D83-5D64-49C34C16C964}"/>
              </a:ext>
            </a:extLst>
          </p:cNvPr>
          <p:cNvSpPr txBox="1"/>
          <p:nvPr/>
        </p:nvSpPr>
        <p:spPr>
          <a:xfrm>
            <a:off x="3035611" y="4502125"/>
            <a:ext cx="3913054" cy="1021556"/>
          </a:xfrm>
          <a:prstGeom prst="roundRect">
            <a:avLst>
              <a:gd name="adj" fmla="val 17619"/>
            </a:avLst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</a:rPr>
              <a:t>Plunger and Q-pipe have increased cooling capacity from 15 kW at -35°C to 50 kW at -45°C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6B62F69-7796-4A11-8D99-0FC2ABD2C936}"/>
              </a:ext>
            </a:extLst>
          </p:cNvPr>
          <p:cNvSpPr txBox="1"/>
          <p:nvPr/>
        </p:nvSpPr>
        <p:spPr>
          <a:xfrm>
            <a:off x="9903735" y="6002929"/>
            <a:ext cx="19605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Schematics by Yann Herpin</a:t>
            </a:r>
          </a:p>
        </p:txBody>
      </p:sp>
      <p:sp>
        <p:nvSpPr>
          <p:cNvPr id="52" name="Date Placeholder 51">
            <a:extLst>
              <a:ext uri="{FF2B5EF4-FFF2-40B4-BE49-F238E27FC236}">
                <a16:creationId xmlns:a16="http://schemas.microsoft.com/office/drawing/2014/main" id="{510B7B74-C1BB-260D-847F-19FDE61A6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GB" dirty="0"/>
          </a:p>
        </p:txBody>
      </p:sp>
      <p:sp>
        <p:nvSpPr>
          <p:cNvPr id="53" name="Slide Number Placeholder 52">
            <a:extLst>
              <a:ext uri="{FF2B5EF4-FFF2-40B4-BE49-F238E27FC236}">
                <a16:creationId xmlns:a16="http://schemas.microsoft.com/office/drawing/2014/main" id="{D3181DC4-0908-F776-1ED0-07CD33B78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3F6F-D30C-4798-8763-259019804832}" type="slidenum">
              <a:rPr lang="en-GB" smtClean="0"/>
              <a:t>11</a:t>
            </a:fld>
            <a:endParaRPr lang="en-GB" dirty="0"/>
          </a:p>
        </p:txBody>
      </p:sp>
      <p:pic>
        <p:nvPicPr>
          <p:cNvPr id="2" name="Picture 1" descr="EP-DT">
            <a:extLst>
              <a:ext uri="{FF2B5EF4-FFF2-40B4-BE49-F238E27FC236}">
                <a16:creationId xmlns:a16="http://schemas.microsoft.com/office/drawing/2014/main" id="{7F2A7667-7287-B736-2133-A3990F9B8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91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14" grpId="0"/>
      <p:bldP spid="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A0F07C-5F83-AA62-FA8F-49650C56D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Accumulator Redesign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9A5D0B-9CF7-9611-109F-238EFA793A0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114" y="906464"/>
            <a:ext cx="2605523" cy="55498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342FCE-B81D-233B-8263-D203ECDF63AC}"/>
              </a:ext>
            </a:extLst>
          </p:cNvPr>
          <p:cNvSpPr txBox="1"/>
          <p:nvPr/>
        </p:nvSpPr>
        <p:spPr>
          <a:xfrm rot="16200000">
            <a:off x="797556" y="3754207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Plunger tube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16207EA-F783-7A78-D80F-FB983534DF93}"/>
              </a:ext>
            </a:extLst>
          </p:cNvPr>
          <p:cNvCxnSpPr>
            <a:cxnSpLocks/>
          </p:cNvCxnSpPr>
          <p:nvPr/>
        </p:nvCxnSpPr>
        <p:spPr>
          <a:xfrm flipH="1">
            <a:off x="1919536" y="5370425"/>
            <a:ext cx="145149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F717C1-624A-7BD4-CC22-B3C7E74E9517}"/>
              </a:ext>
            </a:extLst>
          </p:cNvPr>
          <p:cNvCxnSpPr/>
          <p:nvPr/>
        </p:nvCxnSpPr>
        <p:spPr>
          <a:xfrm>
            <a:off x="1657386" y="5831851"/>
            <a:ext cx="6268" cy="76550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09CD684-AAD6-5394-5157-93B61DA10323}"/>
              </a:ext>
            </a:extLst>
          </p:cNvPr>
          <p:cNvCxnSpPr/>
          <p:nvPr/>
        </p:nvCxnSpPr>
        <p:spPr>
          <a:xfrm flipV="1">
            <a:off x="2167934" y="3111272"/>
            <a:ext cx="8458" cy="79682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494FBAD-D017-30C7-AF7C-D61AFE9D02C5}"/>
              </a:ext>
            </a:extLst>
          </p:cNvPr>
          <p:cNvCxnSpPr/>
          <p:nvPr/>
        </p:nvCxnSpPr>
        <p:spPr>
          <a:xfrm flipH="1">
            <a:off x="1102793" y="3187054"/>
            <a:ext cx="6776" cy="64525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574AD8A2-9A9A-FFED-9D9B-5DEB2CE6853B}"/>
              </a:ext>
            </a:extLst>
          </p:cNvPr>
          <p:cNvSpPr txBox="1">
            <a:spLocks/>
          </p:cNvSpPr>
          <p:nvPr/>
        </p:nvSpPr>
        <p:spPr>
          <a:xfrm>
            <a:off x="2942617" y="964250"/>
            <a:ext cx="2937360" cy="5233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700" kern="1200">
                <a:solidFill>
                  <a:srgbClr val="FF990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0" dirty="0"/>
              <a:t>Addition of a plunger tube to keep heat exchanger flooded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FBA9964-F358-AFA4-DAA2-EE43739ECA4B}"/>
              </a:ext>
            </a:extLst>
          </p:cNvPr>
          <p:cNvSpPr txBox="1"/>
          <p:nvPr/>
        </p:nvSpPr>
        <p:spPr>
          <a:xfrm>
            <a:off x="9903735" y="6002929"/>
            <a:ext cx="19605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Schematics by Yann Herpin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2C3A192-86A2-7CD8-56F7-1902F96C9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7307" y="2401158"/>
            <a:ext cx="1682884" cy="1890703"/>
          </a:xfrm>
          <a:prstGeom prst="rect">
            <a:avLst/>
          </a:prstGeom>
        </p:spPr>
      </p:pic>
      <p:pic>
        <p:nvPicPr>
          <p:cNvPr id="41" name="Picture 40" descr="A picture containing text, monitor, television, screen&#10;&#10;Description automatically generated">
            <a:extLst>
              <a:ext uri="{FF2B5EF4-FFF2-40B4-BE49-F238E27FC236}">
                <a16:creationId xmlns:a16="http://schemas.microsoft.com/office/drawing/2014/main" id="{1AB76E1A-C5A6-2182-9F2B-667F821549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0191" y="2401158"/>
            <a:ext cx="1682885" cy="1890703"/>
          </a:xfrm>
          <a:prstGeom prst="rect">
            <a:avLst/>
          </a:prstGeom>
        </p:spPr>
      </p:pic>
      <p:grpSp>
        <p:nvGrpSpPr>
          <p:cNvPr id="42" name="Groupe 123">
            <a:extLst>
              <a:ext uri="{FF2B5EF4-FFF2-40B4-BE49-F238E27FC236}">
                <a16:creationId xmlns:a16="http://schemas.microsoft.com/office/drawing/2014/main" id="{A96FF4D4-783B-B38B-20F4-EE50F5F03AEA}"/>
              </a:ext>
            </a:extLst>
          </p:cNvPr>
          <p:cNvGrpSpPr>
            <a:grpSpLocks noChangeAspect="1"/>
          </p:cNvGrpSpPr>
          <p:nvPr/>
        </p:nvGrpSpPr>
        <p:grpSpPr>
          <a:xfrm>
            <a:off x="3622207" y="4429038"/>
            <a:ext cx="1597733" cy="1258018"/>
            <a:chOff x="9157332" y="1897076"/>
            <a:chExt cx="2475657" cy="1949276"/>
          </a:xfrm>
        </p:grpSpPr>
        <p:pic>
          <p:nvPicPr>
            <p:cNvPr id="43" name="Picture 287">
              <a:extLst>
                <a:ext uri="{FF2B5EF4-FFF2-40B4-BE49-F238E27FC236}">
                  <a16:creationId xmlns:a16="http://schemas.microsoft.com/office/drawing/2014/main" id="{290EF579-39F4-6223-976E-FCEEA5A2A3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04" b="921"/>
            <a:stretch/>
          </p:blipFill>
          <p:spPr>
            <a:xfrm>
              <a:off x="9157332" y="2609711"/>
              <a:ext cx="2161905" cy="1236641"/>
            </a:xfrm>
            <a:prstGeom prst="rect">
              <a:avLst/>
            </a:prstGeom>
          </p:spPr>
        </p:pic>
        <p:pic>
          <p:nvPicPr>
            <p:cNvPr id="44" name="Image 121">
              <a:extLst>
                <a:ext uri="{FF2B5EF4-FFF2-40B4-BE49-F238E27FC236}">
                  <a16:creationId xmlns:a16="http://schemas.microsoft.com/office/drawing/2014/main" id="{FBD4FDB4-933C-ED59-988C-5A752B174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877805" y="1897076"/>
              <a:ext cx="1755184" cy="1127647"/>
            </a:xfrm>
            <a:prstGeom prst="rect">
              <a:avLst/>
            </a:prstGeom>
          </p:spPr>
        </p:pic>
      </p:grpSp>
      <p:pic>
        <p:nvPicPr>
          <p:cNvPr id="45" name="Picture 2" descr="Other Heat Exchanger Spares - Alliance Fluid Handling">
            <a:extLst>
              <a:ext uri="{FF2B5EF4-FFF2-40B4-BE49-F238E27FC236}">
                <a16:creationId xmlns:a16="http://schemas.microsoft.com/office/drawing/2014/main" id="{0D2503D6-BBCA-F513-33A9-BFBBBEDA2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977" y="5220146"/>
            <a:ext cx="841321" cy="20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 descr="A close-up of a machine&#10;&#10;Description automatically generated">
            <a:extLst>
              <a:ext uri="{FF2B5EF4-FFF2-40B4-BE49-F238E27FC236}">
                <a16:creationId xmlns:a16="http://schemas.microsoft.com/office/drawing/2014/main" id="{88326912-E3E5-4697-78A7-9D34BF610B1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1" t="12683" r="19127" b="28294"/>
          <a:stretch/>
        </p:blipFill>
        <p:spPr>
          <a:xfrm>
            <a:off x="5673236" y="4291861"/>
            <a:ext cx="1611854" cy="1816259"/>
          </a:xfrm>
          <a:prstGeom prst="rect">
            <a:avLst/>
          </a:prstGeom>
        </p:spPr>
      </p:pic>
      <p:sp>
        <p:nvSpPr>
          <p:cNvPr id="56" name="Content Placeholder 29">
            <a:extLst>
              <a:ext uri="{FF2B5EF4-FFF2-40B4-BE49-F238E27FC236}">
                <a16:creationId xmlns:a16="http://schemas.microsoft.com/office/drawing/2014/main" id="{A4E931EA-3594-6233-32EE-816143F6F8C9}"/>
              </a:ext>
            </a:extLst>
          </p:cNvPr>
          <p:cNvSpPr txBox="1">
            <a:spLocks/>
          </p:cNvSpPr>
          <p:nvPr/>
        </p:nvSpPr>
        <p:spPr>
          <a:xfrm>
            <a:off x="4117429" y="1619877"/>
            <a:ext cx="3409170" cy="69844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700" kern="1200">
                <a:solidFill>
                  <a:srgbClr val="FF990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0" dirty="0"/>
              <a:t>Installation of a Q-pipe in heat exchanger to improve flow distribution in the heat exchanger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532AB41-40B5-9819-943A-B4A9C4597510}"/>
              </a:ext>
            </a:extLst>
          </p:cNvPr>
          <p:cNvSpPr txBox="1"/>
          <p:nvPr/>
        </p:nvSpPr>
        <p:spPr>
          <a:xfrm>
            <a:off x="3947228" y="5517779"/>
            <a:ext cx="1960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Q-pipe</a:t>
            </a:r>
          </a:p>
        </p:txBody>
      </p:sp>
      <p:sp>
        <p:nvSpPr>
          <p:cNvPr id="61" name="Footer Placeholder 60">
            <a:extLst>
              <a:ext uri="{FF2B5EF4-FFF2-40B4-BE49-F238E27FC236}">
                <a16:creationId xmlns:a16="http://schemas.microsoft.com/office/drawing/2014/main" id="{E61B82B3-ED43-0A82-09F5-19CBB62BE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Youri Penders &amp; Bart Verlaat | DEMO</a:t>
            </a:r>
            <a:endParaRPr lang="en-GB" dirty="0"/>
          </a:p>
        </p:txBody>
      </p:sp>
      <p:pic>
        <p:nvPicPr>
          <p:cNvPr id="25" name="Image 4">
            <a:extLst>
              <a:ext uri="{FF2B5EF4-FFF2-40B4-BE49-F238E27FC236}">
                <a16:creationId xmlns:a16="http://schemas.microsoft.com/office/drawing/2014/main" id="{1CCC654D-A26E-1F02-64F9-7C7B9A704E00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3991" y="1472051"/>
            <a:ext cx="3122829" cy="441866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0CD4B2A-BB80-3D98-13EA-0D80BB24ED63}"/>
              </a:ext>
            </a:extLst>
          </p:cNvPr>
          <p:cNvSpPr txBox="1"/>
          <p:nvPr/>
        </p:nvSpPr>
        <p:spPr>
          <a:xfrm>
            <a:off x="8269649" y="5443680"/>
            <a:ext cx="1544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Aluminium</a:t>
            </a:r>
            <a:r>
              <a:rPr lang="en-US" sz="1400" dirty="0"/>
              <a:t> Cast Heater Block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1D0E73E-6AFF-632D-3AAF-FB6945F71C7D}"/>
              </a:ext>
            </a:extLst>
          </p:cNvPr>
          <p:cNvSpPr txBox="1"/>
          <p:nvPr/>
        </p:nvSpPr>
        <p:spPr>
          <a:xfrm>
            <a:off x="8269649" y="3649390"/>
            <a:ext cx="1960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Control valve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A04C41C0-16C6-9165-34BD-4FF593011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6698" y="284416"/>
            <a:ext cx="4131475" cy="106574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1400" b="0" dirty="0"/>
              <a:t>Cast heater block temperature is kept constant and flow is regulated with a control valve</a:t>
            </a:r>
          </a:p>
          <a:p>
            <a:r>
              <a:rPr lang="en-US" sz="1400" b="0" dirty="0"/>
              <a:t>This concept keeps the heater surface warm and hence reduces moisture problems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AC726AE-3CD0-75EC-65A4-D5C6070D4642}"/>
              </a:ext>
            </a:extLst>
          </p:cNvPr>
          <p:cNvCxnSpPr>
            <a:cxnSpLocks/>
          </p:cNvCxnSpPr>
          <p:nvPr/>
        </p:nvCxnSpPr>
        <p:spPr>
          <a:xfrm flipV="1">
            <a:off x="9120336" y="3027724"/>
            <a:ext cx="507830" cy="7194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ADA8532-4CF9-DC2E-D380-E5D251CDB35E}"/>
              </a:ext>
            </a:extLst>
          </p:cNvPr>
          <p:cNvCxnSpPr>
            <a:cxnSpLocks/>
          </p:cNvCxnSpPr>
          <p:nvPr/>
        </p:nvCxnSpPr>
        <p:spPr>
          <a:xfrm flipV="1">
            <a:off x="8976320" y="4806082"/>
            <a:ext cx="289919" cy="7111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Date Placeholder 34">
            <a:extLst>
              <a:ext uri="{FF2B5EF4-FFF2-40B4-BE49-F238E27FC236}">
                <a16:creationId xmlns:a16="http://schemas.microsoft.com/office/drawing/2014/main" id="{D70BD218-B3A7-67BB-9930-E92DFE478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GB" dirty="0"/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EDD1C925-490E-2BD9-E02D-7F29A18E1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3F6F-D30C-4798-8763-259019804832}" type="slidenum">
              <a:rPr lang="en-GB" smtClean="0"/>
              <a:t>12</a:t>
            </a:fld>
            <a:endParaRPr lang="en-GB" dirty="0"/>
          </a:p>
        </p:txBody>
      </p:sp>
      <p:pic>
        <p:nvPicPr>
          <p:cNvPr id="2" name="Picture 1" descr="EP-DT">
            <a:extLst>
              <a:ext uri="{FF2B5EF4-FFF2-40B4-BE49-F238E27FC236}">
                <a16:creationId xmlns:a16="http://schemas.microsoft.com/office/drawing/2014/main" id="{29F6ABB2-74F3-A91F-5ACE-80A3105CC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55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CF17D-6F01-9D2D-37FE-BFB477C75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Exchanger Configuration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523FBD-C333-257A-724A-8B3423D09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9DB3F2A-D564-0C36-A9F7-7B21E5248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0254" y="791915"/>
            <a:ext cx="5676065" cy="4027152"/>
          </a:xfrm>
          <a:prstGeom prst="rect">
            <a:avLst/>
          </a:prstGeom>
        </p:spPr>
      </p:pic>
      <p:pic>
        <p:nvPicPr>
          <p:cNvPr id="41" name="Picture 40" descr="A close-up of a machine&#10;&#10;Description automatically generated">
            <a:extLst>
              <a:ext uri="{FF2B5EF4-FFF2-40B4-BE49-F238E27FC236}">
                <a16:creationId xmlns:a16="http://schemas.microsoft.com/office/drawing/2014/main" id="{946E814B-5B50-557A-917A-CC9867222A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1" y="3904982"/>
            <a:ext cx="2602196" cy="1951647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B990DE5-F4F8-E599-92EE-E3CB38937323}"/>
              </a:ext>
            </a:extLst>
          </p:cNvPr>
          <p:cNvCxnSpPr>
            <a:cxnSpLocks/>
          </p:cNvCxnSpPr>
          <p:nvPr/>
        </p:nvCxnSpPr>
        <p:spPr>
          <a:xfrm flipH="1">
            <a:off x="1293863" y="3888679"/>
            <a:ext cx="671025" cy="116688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B14E2A0-C578-8BBA-A3AA-055B5C4DC5CE}"/>
              </a:ext>
            </a:extLst>
          </p:cNvPr>
          <p:cNvCxnSpPr>
            <a:cxnSpLocks/>
          </p:cNvCxnSpPr>
          <p:nvPr/>
        </p:nvCxnSpPr>
        <p:spPr>
          <a:xfrm flipH="1">
            <a:off x="332635" y="5393467"/>
            <a:ext cx="1551102" cy="7311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B2C9DB2-3A8C-16D9-C028-54EC24352F1A}"/>
              </a:ext>
            </a:extLst>
          </p:cNvPr>
          <p:cNvSpPr txBox="1"/>
          <p:nvPr/>
        </p:nvSpPr>
        <p:spPr>
          <a:xfrm rot="18196531">
            <a:off x="1738687" y="3401946"/>
            <a:ext cx="828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Cold in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980574-55A0-4C9C-632A-CAB8D8528C75}"/>
              </a:ext>
            </a:extLst>
          </p:cNvPr>
          <p:cNvSpPr txBox="1"/>
          <p:nvPr/>
        </p:nvSpPr>
        <p:spPr>
          <a:xfrm rot="20000712">
            <a:off x="455081" y="5787480"/>
            <a:ext cx="1130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Warm out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9BD655F-DF57-B1FF-B6C0-C131BE4BF7F0}"/>
              </a:ext>
            </a:extLst>
          </p:cNvPr>
          <p:cNvGrpSpPr/>
          <p:nvPr/>
        </p:nvGrpSpPr>
        <p:grpSpPr>
          <a:xfrm>
            <a:off x="307161" y="1169854"/>
            <a:ext cx="5382031" cy="2419852"/>
            <a:chOff x="-79856" y="1412081"/>
            <a:chExt cx="6821533" cy="306707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D26E0DE7-4421-F602-6221-22988517D9F0}"/>
                </a:ext>
              </a:extLst>
            </p:cNvPr>
            <p:cNvSpPr/>
            <p:nvPr/>
          </p:nvSpPr>
          <p:spPr>
            <a:xfrm>
              <a:off x="3947942" y="2277950"/>
              <a:ext cx="744912" cy="1685925"/>
            </a:xfrm>
            <a:prstGeom prst="rect">
              <a:avLst/>
            </a:prstGeom>
            <a:solidFill>
              <a:srgbClr val="00B0F0"/>
            </a:solidFill>
            <a:ln w="2857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41F10250-54CD-0F4A-D77C-9CBCFC8FCA2F}"/>
                </a:ext>
              </a:extLst>
            </p:cNvPr>
            <p:cNvCxnSpPr>
              <a:cxnSpLocks/>
            </p:cNvCxnSpPr>
            <p:nvPr/>
          </p:nvCxnSpPr>
          <p:spPr>
            <a:xfrm>
              <a:off x="4692854" y="3829378"/>
              <a:ext cx="66486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647A0A3-7085-D5B3-A712-7390052B4BAE}"/>
                </a:ext>
              </a:extLst>
            </p:cNvPr>
            <p:cNvSpPr txBox="1"/>
            <p:nvPr/>
          </p:nvSpPr>
          <p:spPr>
            <a:xfrm>
              <a:off x="3727126" y="1933489"/>
              <a:ext cx="1343393" cy="3900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Evaporator</a:t>
              </a:r>
              <a:endParaRPr lang="en-CH" sz="1400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4968B3C-59BE-A701-C6F9-F8F8D8B12390}"/>
                </a:ext>
              </a:extLst>
            </p:cNvPr>
            <p:cNvSpPr txBox="1"/>
            <p:nvPr/>
          </p:nvSpPr>
          <p:spPr>
            <a:xfrm>
              <a:off x="125905" y="2856713"/>
              <a:ext cx="1481552" cy="3900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Superheater</a:t>
              </a:r>
              <a:endParaRPr lang="en-CH" sz="1400" dirty="0"/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E5D3EB4D-DBD0-E930-789C-1629DAA748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92854" y="2490908"/>
              <a:ext cx="619047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9090BAC-669B-A561-F115-5E1454F91C51}"/>
                </a:ext>
              </a:extLst>
            </p:cNvPr>
            <p:cNvSpPr txBox="1"/>
            <p:nvPr/>
          </p:nvSpPr>
          <p:spPr>
            <a:xfrm>
              <a:off x="5357485" y="3675490"/>
              <a:ext cx="873490" cy="3510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to </a:t>
              </a:r>
              <a:r>
                <a:rPr lang="en-US" sz="1200" dirty="0" err="1"/>
                <a:t>Accu</a:t>
              </a:r>
              <a:endParaRPr lang="en-CH" sz="1200" dirty="0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C19B647-7895-50B7-8144-C582FF8E0689}"/>
                </a:ext>
              </a:extLst>
            </p:cNvPr>
            <p:cNvSpPr txBox="1"/>
            <p:nvPr/>
          </p:nvSpPr>
          <p:spPr>
            <a:xfrm>
              <a:off x="5296806" y="2337019"/>
              <a:ext cx="1414504" cy="3510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from Detector</a:t>
              </a:r>
              <a:endParaRPr lang="en-CH" sz="1200" dirty="0"/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D4CD31CA-F23D-FD7B-CDD6-29B7ED98E71E}"/>
                </a:ext>
              </a:extLst>
            </p:cNvPr>
            <p:cNvCxnSpPr>
              <a:cxnSpLocks/>
            </p:cNvCxnSpPr>
            <p:nvPr/>
          </p:nvCxnSpPr>
          <p:spPr>
            <a:xfrm>
              <a:off x="3283077" y="3825254"/>
              <a:ext cx="664865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3C23BCBB-BD49-C0B8-C07E-E6B6B82625CD}"/>
                </a:ext>
              </a:extLst>
            </p:cNvPr>
            <p:cNvGrpSpPr/>
            <p:nvPr/>
          </p:nvGrpSpPr>
          <p:grpSpPr>
            <a:xfrm>
              <a:off x="3014103" y="3579368"/>
              <a:ext cx="400938" cy="496148"/>
              <a:chOff x="6151724" y="4559393"/>
              <a:chExt cx="175185" cy="201025"/>
            </a:xfrm>
          </p:grpSpPr>
          <p:sp>
            <p:nvSpPr>
              <p:cNvPr id="79" name="Isosceles Triangle 78">
                <a:extLst>
                  <a:ext uri="{FF2B5EF4-FFF2-40B4-BE49-F238E27FC236}">
                    <a16:creationId xmlns:a16="http://schemas.microsoft.com/office/drawing/2014/main" id="{421C7552-3DEA-D14E-90EF-B3665F606F37}"/>
                  </a:ext>
                </a:extLst>
              </p:cNvPr>
              <p:cNvSpPr/>
              <p:nvPr/>
            </p:nvSpPr>
            <p:spPr>
              <a:xfrm rot="5400000">
                <a:off x="6141062" y="4636330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2857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Isosceles Triangle 84">
                <a:extLst>
                  <a:ext uri="{FF2B5EF4-FFF2-40B4-BE49-F238E27FC236}">
                    <a16:creationId xmlns:a16="http://schemas.microsoft.com/office/drawing/2014/main" id="{E41E6E05-08E6-B8EC-4055-725A0049E505}"/>
                  </a:ext>
                </a:extLst>
              </p:cNvPr>
              <p:cNvSpPr/>
              <p:nvPr/>
            </p:nvSpPr>
            <p:spPr>
              <a:xfrm rot="16200000">
                <a:off x="6228657" y="4637475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2857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70EA29DA-D3F9-7251-9B99-04FAACAC1F42}"/>
                  </a:ext>
                </a:extLst>
              </p:cNvPr>
              <p:cNvCxnSpPr/>
              <p:nvPr/>
            </p:nvCxnSpPr>
            <p:spPr>
              <a:xfrm flipV="1">
                <a:off x="6195175" y="4559393"/>
                <a:ext cx="89078" cy="201025"/>
              </a:xfrm>
              <a:prstGeom prst="straightConnector1">
                <a:avLst/>
              </a:prstGeom>
              <a:ln w="28575">
                <a:solidFill>
                  <a:srgbClr val="008000"/>
                </a:solidFill>
                <a:headEnd type="none" w="sm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C24B4EF4-DED0-D801-7AD1-E8B3CD003ADA}"/>
                </a:ext>
              </a:extLst>
            </p:cNvPr>
            <p:cNvGrpSpPr/>
            <p:nvPr/>
          </p:nvGrpSpPr>
          <p:grpSpPr>
            <a:xfrm>
              <a:off x="2651798" y="3332177"/>
              <a:ext cx="362304" cy="507103"/>
              <a:chOff x="5591944" y="4252386"/>
              <a:chExt cx="362304" cy="507103"/>
            </a:xfrm>
          </p:grpSpPr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27E40710-A3F9-17BC-C366-B1F2FCB6DE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1944" y="4749587"/>
                <a:ext cx="362304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27062D33-EE42-F3C4-0E4E-7C37CF8AFE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588" y="4252386"/>
                <a:ext cx="0" cy="50710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8CA9C31F-139D-27F0-B91C-4BEB186A4EED}"/>
                </a:ext>
              </a:extLst>
            </p:cNvPr>
            <p:cNvGrpSpPr/>
            <p:nvPr/>
          </p:nvGrpSpPr>
          <p:grpSpPr>
            <a:xfrm rot="10800000">
              <a:off x="1305501" y="2389856"/>
              <a:ext cx="463552" cy="338554"/>
              <a:chOff x="5591944" y="4252386"/>
              <a:chExt cx="362304" cy="497201"/>
            </a:xfrm>
          </p:grpSpPr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0FA4F459-02A5-C204-AB1A-E62DE92FA5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1944" y="4749587"/>
                <a:ext cx="362304" cy="0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652DB205-DCB3-8590-D177-8C2349AB8AD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359989" y="4500986"/>
                <a:ext cx="497201" cy="1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B6F73E38-CDD5-D793-142C-361A036EED27}"/>
                </a:ext>
              </a:extLst>
            </p:cNvPr>
            <p:cNvSpPr/>
            <p:nvPr/>
          </p:nvSpPr>
          <p:spPr>
            <a:xfrm>
              <a:off x="1605839" y="2741109"/>
              <a:ext cx="1260586" cy="584775"/>
            </a:xfrm>
            <a:prstGeom prst="rect">
              <a:avLst/>
            </a:prstGeom>
            <a:solidFill>
              <a:srgbClr val="00B0F0"/>
            </a:solidFill>
            <a:ln w="2857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231D261-F88B-6C6C-9182-E05F41563AB7}"/>
                </a:ext>
              </a:extLst>
            </p:cNvPr>
            <p:cNvSpPr txBox="1"/>
            <p:nvPr/>
          </p:nvSpPr>
          <p:spPr>
            <a:xfrm>
              <a:off x="404896" y="2062071"/>
              <a:ext cx="1927132" cy="351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Warm return gas</a:t>
              </a:r>
              <a:endParaRPr lang="en-CH" sz="1200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F055D062-C181-A91E-7B26-C1F9CF133E8E}"/>
                </a:ext>
              </a:extLst>
            </p:cNvPr>
            <p:cNvSpPr/>
            <p:nvPr/>
          </p:nvSpPr>
          <p:spPr>
            <a:xfrm>
              <a:off x="3955820" y="3795057"/>
              <a:ext cx="641095" cy="7669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0ACB96E4-4570-36CB-83DC-7032EFA5DAC3}"/>
                </a:ext>
              </a:extLst>
            </p:cNvPr>
            <p:cNvCxnSpPr>
              <a:cxnSpLocks/>
            </p:cNvCxnSpPr>
            <p:nvPr/>
          </p:nvCxnSpPr>
          <p:spPr>
            <a:xfrm>
              <a:off x="4075415" y="2277950"/>
              <a:ext cx="0" cy="15244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232BFE6B-36F4-F0D5-D7A4-257F38EE60BB}"/>
                </a:ext>
              </a:extLst>
            </p:cNvPr>
            <p:cNvCxnSpPr>
              <a:cxnSpLocks/>
            </p:cNvCxnSpPr>
            <p:nvPr/>
          </p:nvCxnSpPr>
          <p:spPr>
            <a:xfrm>
              <a:off x="4224177" y="2271250"/>
              <a:ext cx="0" cy="15244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A8E4E077-48C4-AA8B-18D9-1E64A5FA8576}"/>
                </a:ext>
              </a:extLst>
            </p:cNvPr>
            <p:cNvCxnSpPr>
              <a:cxnSpLocks/>
            </p:cNvCxnSpPr>
            <p:nvPr/>
          </p:nvCxnSpPr>
          <p:spPr>
            <a:xfrm>
              <a:off x="4380215" y="2272043"/>
              <a:ext cx="0" cy="15244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F7F46BC0-4EFF-9C6F-07B0-B9B6519CA9E0}"/>
                </a:ext>
              </a:extLst>
            </p:cNvPr>
            <p:cNvCxnSpPr>
              <a:cxnSpLocks/>
            </p:cNvCxnSpPr>
            <p:nvPr/>
          </p:nvCxnSpPr>
          <p:spPr>
            <a:xfrm>
              <a:off x="4532615" y="2285218"/>
              <a:ext cx="0" cy="15244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FDE57686-0CCD-607C-DBA3-7CFC348E102C}"/>
                </a:ext>
              </a:extLst>
            </p:cNvPr>
            <p:cNvGrpSpPr/>
            <p:nvPr/>
          </p:nvGrpSpPr>
          <p:grpSpPr>
            <a:xfrm rot="5400000">
              <a:off x="2068865" y="2411083"/>
              <a:ext cx="312266" cy="1255491"/>
              <a:chOff x="2550840" y="4884793"/>
              <a:chExt cx="457200" cy="1538460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6E9D9509-CF7B-B65C-A42F-2F0E3EDC01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50840" y="4891493"/>
                <a:ext cx="0" cy="152449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92329060-0804-533C-B06E-69994347C2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9602" y="4884793"/>
                <a:ext cx="0" cy="152449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9C7459EE-C853-DDED-5F02-41720EBFD0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5640" y="4885586"/>
                <a:ext cx="0" cy="152449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E39A32BB-57E0-8F48-B301-62E413B58F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08040" y="4898761"/>
                <a:ext cx="0" cy="152449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65803F4-544C-7ADA-3988-D4C70B03887E}"/>
                </a:ext>
              </a:extLst>
            </p:cNvPr>
            <p:cNvGrpSpPr/>
            <p:nvPr/>
          </p:nvGrpSpPr>
          <p:grpSpPr>
            <a:xfrm rot="16200000" flipH="1">
              <a:off x="3179272" y="1993734"/>
              <a:ext cx="321776" cy="1172972"/>
              <a:chOff x="5591944" y="4749587"/>
              <a:chExt cx="362304" cy="223567"/>
            </a:xfrm>
          </p:grpSpPr>
          <p:cxnSp>
            <p:nvCxnSpPr>
              <p:cNvPr id="116" name="Straight Arrow Connector 115">
                <a:extLst>
                  <a:ext uri="{FF2B5EF4-FFF2-40B4-BE49-F238E27FC236}">
                    <a16:creationId xmlns:a16="http://schemas.microsoft.com/office/drawing/2014/main" id="{38F91E67-E09D-C0ED-D8EB-DABFAFA92F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1944" y="4749587"/>
                <a:ext cx="362304" cy="0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49CD4554-59EC-737E-522E-C6A16395F85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5496805" y="4861370"/>
                <a:ext cx="223567" cy="1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EA7C4B4A-17D1-BE31-16FC-61D097C0A325}"/>
                </a:ext>
              </a:extLst>
            </p:cNvPr>
            <p:cNvGrpSpPr/>
            <p:nvPr/>
          </p:nvGrpSpPr>
          <p:grpSpPr>
            <a:xfrm rot="16200000">
              <a:off x="1243107" y="3323682"/>
              <a:ext cx="495986" cy="507105"/>
              <a:chOff x="5591944" y="4252386"/>
              <a:chExt cx="362304" cy="507103"/>
            </a:xfrm>
          </p:grpSpPr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FB16BBCA-A4C8-16F9-F326-641F3E4233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1944" y="4749587"/>
                <a:ext cx="362304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9DE96DC2-BFDF-D014-6E2F-5862A051D7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588" y="4252386"/>
                <a:ext cx="0" cy="50710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C66B3C7-CE37-C953-E6EC-FEC29DBC7E68}"/>
                </a:ext>
              </a:extLst>
            </p:cNvPr>
            <p:cNvSpPr txBox="1"/>
            <p:nvPr/>
          </p:nvSpPr>
          <p:spPr>
            <a:xfrm>
              <a:off x="209947" y="3503962"/>
              <a:ext cx="1583300" cy="585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Warm liquid from primary</a:t>
              </a:r>
              <a:endParaRPr lang="en-CH" sz="1200" dirty="0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EB9C1EFE-BF6A-8567-C97E-16263DF01E42}"/>
                </a:ext>
              </a:extLst>
            </p:cNvPr>
            <p:cNvSpPr txBox="1"/>
            <p:nvPr/>
          </p:nvSpPr>
          <p:spPr>
            <a:xfrm>
              <a:off x="844923" y="1448235"/>
              <a:ext cx="3277617" cy="429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Double HEX Configuration</a:t>
              </a:r>
              <a:endParaRPr lang="en-CH" sz="1600" dirty="0"/>
            </a:p>
          </p:txBody>
        </p:sp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29BD3963-A5E7-5F39-5730-97622F0522D9}"/>
                </a:ext>
              </a:extLst>
            </p:cNvPr>
            <p:cNvSpPr/>
            <p:nvPr/>
          </p:nvSpPr>
          <p:spPr>
            <a:xfrm>
              <a:off x="-79856" y="1412081"/>
              <a:ext cx="6821533" cy="3067077"/>
            </a:xfrm>
            <a:prstGeom prst="roundRect">
              <a:avLst/>
            </a:prstGeom>
            <a:noFill/>
            <a:ln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781D5918-F89D-88C2-0603-7BDDEE2E9E4B}"/>
              </a:ext>
            </a:extLst>
          </p:cNvPr>
          <p:cNvGrpSpPr/>
          <p:nvPr/>
        </p:nvGrpSpPr>
        <p:grpSpPr>
          <a:xfrm>
            <a:off x="7151080" y="5122951"/>
            <a:ext cx="773283" cy="623614"/>
            <a:chOff x="7889631" y="2203940"/>
            <a:chExt cx="1090246" cy="879229"/>
          </a:xfrm>
        </p:grpSpPr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D6813080-3C50-E0D6-8CE5-F571D34D9A9C}"/>
                </a:ext>
              </a:extLst>
            </p:cNvPr>
            <p:cNvSpPr/>
            <p:nvPr/>
          </p:nvSpPr>
          <p:spPr>
            <a:xfrm>
              <a:off x="7889631" y="2203940"/>
              <a:ext cx="1090246" cy="533824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Freeform 12">
              <a:extLst>
                <a:ext uri="{FF2B5EF4-FFF2-40B4-BE49-F238E27FC236}">
                  <a16:creationId xmlns:a16="http://schemas.microsoft.com/office/drawing/2014/main" id="{45072835-0F81-D702-009B-1F88D9EB03B6}"/>
                </a:ext>
              </a:extLst>
            </p:cNvPr>
            <p:cNvSpPr/>
            <p:nvPr/>
          </p:nvSpPr>
          <p:spPr>
            <a:xfrm>
              <a:off x="8042031" y="2391508"/>
              <a:ext cx="717178" cy="691661"/>
            </a:xfrm>
            <a:custGeom>
              <a:avLst/>
              <a:gdLst>
                <a:gd name="connsiteX0" fmla="*/ 762000 w 762000"/>
                <a:gd name="connsiteY0" fmla="*/ 0 h 1418492"/>
                <a:gd name="connsiteX1" fmla="*/ 762000 w 762000"/>
                <a:gd name="connsiteY1" fmla="*/ 574431 h 1418492"/>
                <a:gd name="connsiteX2" fmla="*/ 0 w 762000"/>
                <a:gd name="connsiteY2" fmla="*/ 949569 h 1418492"/>
                <a:gd name="connsiteX3" fmla="*/ 0 w 762000"/>
                <a:gd name="connsiteY3" fmla="*/ 1418492 h 1418492"/>
                <a:gd name="connsiteX0" fmla="*/ 785446 w 785446"/>
                <a:gd name="connsiteY0" fmla="*/ 1137138 h 1137138"/>
                <a:gd name="connsiteX1" fmla="*/ 762000 w 785446"/>
                <a:gd name="connsiteY1" fmla="*/ 0 h 1137138"/>
                <a:gd name="connsiteX2" fmla="*/ 0 w 785446"/>
                <a:gd name="connsiteY2" fmla="*/ 375138 h 1137138"/>
                <a:gd name="connsiteX3" fmla="*/ 0 w 785446"/>
                <a:gd name="connsiteY3" fmla="*/ 844061 h 1137138"/>
                <a:gd name="connsiteX0" fmla="*/ 808892 w 808892"/>
                <a:gd name="connsiteY0" fmla="*/ 1137138 h 1137138"/>
                <a:gd name="connsiteX1" fmla="*/ 785446 w 808892"/>
                <a:gd name="connsiteY1" fmla="*/ 0 h 1137138"/>
                <a:gd name="connsiteX2" fmla="*/ 0 w 808892"/>
                <a:gd name="connsiteY2" fmla="*/ 164123 h 1137138"/>
                <a:gd name="connsiteX3" fmla="*/ 23446 w 808892"/>
                <a:gd name="connsiteY3" fmla="*/ 844061 h 1137138"/>
                <a:gd name="connsiteX0" fmla="*/ 808892 w 808892"/>
                <a:gd name="connsiteY0" fmla="*/ 984738 h 984738"/>
                <a:gd name="connsiteX1" fmla="*/ 773723 w 808892"/>
                <a:gd name="connsiteY1" fmla="*/ 0 h 984738"/>
                <a:gd name="connsiteX2" fmla="*/ 0 w 808892"/>
                <a:gd name="connsiteY2" fmla="*/ 11723 h 984738"/>
                <a:gd name="connsiteX3" fmla="*/ 23446 w 808892"/>
                <a:gd name="connsiteY3" fmla="*/ 691661 h 984738"/>
                <a:gd name="connsiteX0" fmla="*/ 785446 w 785446"/>
                <a:gd name="connsiteY0" fmla="*/ 984738 h 984738"/>
                <a:gd name="connsiteX1" fmla="*/ 750277 w 785446"/>
                <a:gd name="connsiteY1" fmla="*/ 0 h 984738"/>
                <a:gd name="connsiteX2" fmla="*/ 23446 w 785446"/>
                <a:gd name="connsiteY2" fmla="*/ 0 h 984738"/>
                <a:gd name="connsiteX3" fmla="*/ 0 w 785446"/>
                <a:gd name="connsiteY3" fmla="*/ 691661 h 984738"/>
                <a:gd name="connsiteX0" fmla="*/ 797169 w 797169"/>
                <a:gd name="connsiteY0" fmla="*/ 984738 h 984738"/>
                <a:gd name="connsiteX1" fmla="*/ 762000 w 797169"/>
                <a:gd name="connsiteY1" fmla="*/ 0 h 984738"/>
                <a:gd name="connsiteX2" fmla="*/ 0 w 797169"/>
                <a:gd name="connsiteY2" fmla="*/ 0 h 984738"/>
                <a:gd name="connsiteX3" fmla="*/ 11723 w 797169"/>
                <a:gd name="connsiteY3" fmla="*/ 691661 h 984738"/>
                <a:gd name="connsiteX0" fmla="*/ 759801 w 762000"/>
                <a:gd name="connsiteY0" fmla="*/ 656492 h 691661"/>
                <a:gd name="connsiteX1" fmla="*/ 762000 w 762000"/>
                <a:gd name="connsiteY1" fmla="*/ 0 h 691661"/>
                <a:gd name="connsiteX2" fmla="*/ 0 w 762000"/>
                <a:gd name="connsiteY2" fmla="*/ 0 h 691661"/>
                <a:gd name="connsiteX3" fmla="*/ 11723 w 762000"/>
                <a:gd name="connsiteY3" fmla="*/ 691661 h 69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0" h="691661">
                  <a:moveTo>
                    <a:pt x="759801" y="656492"/>
                  </a:moveTo>
                  <a:lnTo>
                    <a:pt x="762000" y="0"/>
                  </a:lnTo>
                  <a:lnTo>
                    <a:pt x="0" y="0"/>
                  </a:lnTo>
                  <a:lnTo>
                    <a:pt x="11723" y="691661"/>
                  </a:lnTo>
                </a:path>
              </a:pathLst>
            </a:custGeom>
            <a:noFill/>
            <a:ln w="38100">
              <a:solidFill>
                <a:schemeClr val="accent1">
                  <a:lumMod val="75000"/>
                </a:schemeClr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Freeform 13">
              <a:extLst>
                <a:ext uri="{FF2B5EF4-FFF2-40B4-BE49-F238E27FC236}">
                  <a16:creationId xmlns:a16="http://schemas.microsoft.com/office/drawing/2014/main" id="{02E32F75-DE3C-1156-A2B7-78E239D837F6}"/>
                </a:ext>
              </a:extLst>
            </p:cNvPr>
            <p:cNvSpPr/>
            <p:nvPr/>
          </p:nvSpPr>
          <p:spPr>
            <a:xfrm>
              <a:off x="8147538" y="2485292"/>
              <a:ext cx="738553" cy="597877"/>
            </a:xfrm>
            <a:custGeom>
              <a:avLst/>
              <a:gdLst>
                <a:gd name="connsiteX0" fmla="*/ 0 w 738553"/>
                <a:gd name="connsiteY0" fmla="*/ 609600 h 609600"/>
                <a:gd name="connsiteX1" fmla="*/ 0 w 738553"/>
                <a:gd name="connsiteY1" fmla="*/ 11723 h 609600"/>
                <a:gd name="connsiteX2" fmla="*/ 726830 w 738553"/>
                <a:gd name="connsiteY2" fmla="*/ 0 h 609600"/>
                <a:gd name="connsiteX3" fmla="*/ 738553 w 738553"/>
                <a:gd name="connsiteY3" fmla="*/ 574431 h 609600"/>
                <a:gd name="connsiteX0" fmla="*/ 0 w 738553"/>
                <a:gd name="connsiteY0" fmla="*/ 597877 h 597877"/>
                <a:gd name="connsiteX1" fmla="*/ 0 w 738553"/>
                <a:gd name="connsiteY1" fmla="*/ 0 h 597877"/>
                <a:gd name="connsiteX2" fmla="*/ 738553 w 738553"/>
                <a:gd name="connsiteY2" fmla="*/ 0 h 597877"/>
                <a:gd name="connsiteX3" fmla="*/ 738553 w 738553"/>
                <a:gd name="connsiteY3" fmla="*/ 562708 h 597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8553" h="597877">
                  <a:moveTo>
                    <a:pt x="0" y="597877"/>
                  </a:moveTo>
                  <a:lnTo>
                    <a:pt x="0" y="0"/>
                  </a:lnTo>
                  <a:lnTo>
                    <a:pt x="738553" y="0"/>
                  </a:lnTo>
                  <a:lnTo>
                    <a:pt x="738553" y="56270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B0AC724F-65DF-2335-9298-5E11CE851C6D}"/>
              </a:ext>
            </a:extLst>
          </p:cNvPr>
          <p:cNvGrpSpPr/>
          <p:nvPr/>
        </p:nvGrpSpPr>
        <p:grpSpPr>
          <a:xfrm>
            <a:off x="10310691" y="4823101"/>
            <a:ext cx="773282" cy="1006099"/>
            <a:chOff x="7871736" y="4862083"/>
            <a:chExt cx="1090246" cy="1418493"/>
          </a:xfrm>
        </p:grpSpPr>
        <p:sp>
          <p:nvSpPr>
            <p:cNvPr id="148" name="Freeform 15">
              <a:extLst>
                <a:ext uri="{FF2B5EF4-FFF2-40B4-BE49-F238E27FC236}">
                  <a16:creationId xmlns:a16="http://schemas.microsoft.com/office/drawing/2014/main" id="{319859A2-591A-2679-6CE5-4588CDBBD042}"/>
                </a:ext>
              </a:extLst>
            </p:cNvPr>
            <p:cNvSpPr/>
            <p:nvPr/>
          </p:nvSpPr>
          <p:spPr>
            <a:xfrm>
              <a:off x="8024136" y="4862083"/>
              <a:ext cx="703695" cy="832339"/>
            </a:xfrm>
            <a:custGeom>
              <a:avLst/>
              <a:gdLst>
                <a:gd name="connsiteX0" fmla="*/ 762000 w 762000"/>
                <a:gd name="connsiteY0" fmla="*/ 0 h 1418492"/>
                <a:gd name="connsiteX1" fmla="*/ 762000 w 762000"/>
                <a:gd name="connsiteY1" fmla="*/ 574431 h 1418492"/>
                <a:gd name="connsiteX2" fmla="*/ 0 w 762000"/>
                <a:gd name="connsiteY2" fmla="*/ 949569 h 1418492"/>
                <a:gd name="connsiteX3" fmla="*/ 0 w 762000"/>
                <a:gd name="connsiteY3" fmla="*/ 1418492 h 1418492"/>
                <a:gd name="connsiteX0" fmla="*/ 773723 w 773723"/>
                <a:gd name="connsiteY0" fmla="*/ 0 h 949569"/>
                <a:gd name="connsiteX1" fmla="*/ 773723 w 773723"/>
                <a:gd name="connsiteY1" fmla="*/ 574431 h 949569"/>
                <a:gd name="connsiteX2" fmla="*/ 11723 w 773723"/>
                <a:gd name="connsiteY2" fmla="*/ 949569 h 949569"/>
                <a:gd name="connsiteX3" fmla="*/ 0 w 773723"/>
                <a:gd name="connsiteY3" fmla="*/ 23446 h 949569"/>
                <a:gd name="connsiteX0" fmla="*/ 773723 w 785446"/>
                <a:gd name="connsiteY0" fmla="*/ 0 h 949569"/>
                <a:gd name="connsiteX1" fmla="*/ 785446 w 785446"/>
                <a:gd name="connsiteY1" fmla="*/ 750277 h 949569"/>
                <a:gd name="connsiteX2" fmla="*/ 11723 w 785446"/>
                <a:gd name="connsiteY2" fmla="*/ 949569 h 949569"/>
                <a:gd name="connsiteX3" fmla="*/ 0 w 785446"/>
                <a:gd name="connsiteY3" fmla="*/ 23446 h 949569"/>
                <a:gd name="connsiteX0" fmla="*/ 785446 w 797169"/>
                <a:gd name="connsiteY0" fmla="*/ 0 h 797169"/>
                <a:gd name="connsiteX1" fmla="*/ 797169 w 797169"/>
                <a:gd name="connsiteY1" fmla="*/ 750277 h 797169"/>
                <a:gd name="connsiteX2" fmla="*/ 0 w 797169"/>
                <a:gd name="connsiteY2" fmla="*/ 797169 h 797169"/>
                <a:gd name="connsiteX3" fmla="*/ 11723 w 797169"/>
                <a:gd name="connsiteY3" fmla="*/ 23446 h 797169"/>
                <a:gd name="connsiteX0" fmla="*/ 773723 w 785446"/>
                <a:gd name="connsiteY0" fmla="*/ 0 h 832339"/>
                <a:gd name="connsiteX1" fmla="*/ 785446 w 785446"/>
                <a:gd name="connsiteY1" fmla="*/ 750277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3 w 785446"/>
                <a:gd name="connsiteY0" fmla="*/ 0 h 832339"/>
                <a:gd name="connsiteX1" fmla="*/ 785446 w 785446"/>
                <a:gd name="connsiteY1" fmla="*/ 820615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4 w 785447"/>
                <a:gd name="connsiteY0" fmla="*/ 0 h 832339"/>
                <a:gd name="connsiteX1" fmla="*/ 785447 w 785447"/>
                <a:gd name="connsiteY1" fmla="*/ 820615 h 832339"/>
                <a:gd name="connsiteX2" fmla="*/ 0 w 785447"/>
                <a:gd name="connsiteY2" fmla="*/ 832339 h 832339"/>
                <a:gd name="connsiteX3" fmla="*/ 1 w 785447"/>
                <a:gd name="connsiteY3" fmla="*/ 23446 h 83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447" h="832339">
                  <a:moveTo>
                    <a:pt x="773724" y="0"/>
                  </a:moveTo>
                  <a:lnTo>
                    <a:pt x="785447" y="820615"/>
                  </a:lnTo>
                  <a:lnTo>
                    <a:pt x="0" y="832339"/>
                  </a:lnTo>
                  <a:cubicBezTo>
                    <a:pt x="0" y="562708"/>
                    <a:pt x="1" y="293077"/>
                    <a:pt x="1" y="23446"/>
                  </a:cubicBezTo>
                </a:path>
              </a:pathLst>
            </a:custGeom>
            <a:noFill/>
            <a:ln w="38100">
              <a:solidFill>
                <a:schemeClr val="accent1">
                  <a:lumMod val="75000"/>
                </a:schemeClr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9" name="Freeform 16">
              <a:extLst>
                <a:ext uri="{FF2B5EF4-FFF2-40B4-BE49-F238E27FC236}">
                  <a16:creationId xmlns:a16="http://schemas.microsoft.com/office/drawing/2014/main" id="{8A30FB84-F0FA-5171-0F62-FDAA2B1861E7}"/>
                </a:ext>
              </a:extLst>
            </p:cNvPr>
            <p:cNvSpPr/>
            <p:nvPr/>
          </p:nvSpPr>
          <p:spPr>
            <a:xfrm>
              <a:off x="8117922" y="5424792"/>
              <a:ext cx="750276" cy="855784"/>
            </a:xfrm>
            <a:custGeom>
              <a:avLst/>
              <a:gdLst>
                <a:gd name="connsiteX0" fmla="*/ 0 w 738553"/>
                <a:gd name="connsiteY0" fmla="*/ 609600 h 609600"/>
                <a:gd name="connsiteX1" fmla="*/ 0 w 738553"/>
                <a:gd name="connsiteY1" fmla="*/ 11723 h 609600"/>
                <a:gd name="connsiteX2" fmla="*/ 726830 w 738553"/>
                <a:gd name="connsiteY2" fmla="*/ 0 h 609600"/>
                <a:gd name="connsiteX3" fmla="*/ 738553 w 738553"/>
                <a:gd name="connsiteY3" fmla="*/ 574431 h 609600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38553 w 750276"/>
                <a:gd name="connsiteY2" fmla="*/ 246184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26830 w 750276"/>
                <a:gd name="connsiteY2" fmla="*/ 410307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26830 w 750276"/>
                <a:gd name="connsiteY2" fmla="*/ 152400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50276 w 750276"/>
                <a:gd name="connsiteY2" fmla="*/ 304800 h 855784"/>
                <a:gd name="connsiteX3" fmla="*/ 750276 w 750276"/>
                <a:gd name="connsiteY3" fmla="*/ 820615 h 85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76" h="855784">
                  <a:moveTo>
                    <a:pt x="11723" y="855784"/>
                  </a:moveTo>
                  <a:lnTo>
                    <a:pt x="0" y="0"/>
                  </a:lnTo>
                  <a:lnTo>
                    <a:pt x="750276" y="304800"/>
                  </a:lnTo>
                  <a:lnTo>
                    <a:pt x="750276" y="820615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8FFCEA7A-563E-6C5B-8503-F1022F389C7E}"/>
                </a:ext>
              </a:extLst>
            </p:cNvPr>
            <p:cNvSpPr/>
            <p:nvPr/>
          </p:nvSpPr>
          <p:spPr>
            <a:xfrm>
              <a:off x="7871736" y="5334358"/>
              <a:ext cx="1090246" cy="533824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58F9487-EAEA-9F10-FA24-AE21F1A7402F}"/>
              </a:ext>
            </a:extLst>
          </p:cNvPr>
          <p:cNvGrpSpPr/>
          <p:nvPr/>
        </p:nvGrpSpPr>
        <p:grpSpPr>
          <a:xfrm>
            <a:off x="8628099" y="4844403"/>
            <a:ext cx="773282" cy="914635"/>
            <a:chOff x="7930352" y="3364521"/>
            <a:chExt cx="1090246" cy="1289539"/>
          </a:xfrm>
        </p:grpSpPr>
        <p:sp>
          <p:nvSpPr>
            <p:cNvPr id="152" name="Freeform 18">
              <a:extLst>
                <a:ext uri="{FF2B5EF4-FFF2-40B4-BE49-F238E27FC236}">
                  <a16:creationId xmlns:a16="http://schemas.microsoft.com/office/drawing/2014/main" id="{C60E156B-895B-7F3E-4EBD-9E0FCC2A71F9}"/>
                </a:ext>
              </a:extLst>
            </p:cNvPr>
            <p:cNvSpPr/>
            <p:nvPr/>
          </p:nvSpPr>
          <p:spPr>
            <a:xfrm>
              <a:off x="8082752" y="3364521"/>
              <a:ext cx="676457" cy="832339"/>
            </a:xfrm>
            <a:custGeom>
              <a:avLst/>
              <a:gdLst>
                <a:gd name="connsiteX0" fmla="*/ 762000 w 762000"/>
                <a:gd name="connsiteY0" fmla="*/ 0 h 1418492"/>
                <a:gd name="connsiteX1" fmla="*/ 762000 w 762000"/>
                <a:gd name="connsiteY1" fmla="*/ 574431 h 1418492"/>
                <a:gd name="connsiteX2" fmla="*/ 0 w 762000"/>
                <a:gd name="connsiteY2" fmla="*/ 949569 h 1418492"/>
                <a:gd name="connsiteX3" fmla="*/ 0 w 762000"/>
                <a:gd name="connsiteY3" fmla="*/ 1418492 h 1418492"/>
                <a:gd name="connsiteX0" fmla="*/ 773723 w 773723"/>
                <a:gd name="connsiteY0" fmla="*/ 0 h 949569"/>
                <a:gd name="connsiteX1" fmla="*/ 773723 w 773723"/>
                <a:gd name="connsiteY1" fmla="*/ 574431 h 949569"/>
                <a:gd name="connsiteX2" fmla="*/ 11723 w 773723"/>
                <a:gd name="connsiteY2" fmla="*/ 949569 h 949569"/>
                <a:gd name="connsiteX3" fmla="*/ 0 w 773723"/>
                <a:gd name="connsiteY3" fmla="*/ 23446 h 949569"/>
                <a:gd name="connsiteX0" fmla="*/ 773723 w 785446"/>
                <a:gd name="connsiteY0" fmla="*/ 0 h 949569"/>
                <a:gd name="connsiteX1" fmla="*/ 785446 w 785446"/>
                <a:gd name="connsiteY1" fmla="*/ 750277 h 949569"/>
                <a:gd name="connsiteX2" fmla="*/ 11723 w 785446"/>
                <a:gd name="connsiteY2" fmla="*/ 949569 h 949569"/>
                <a:gd name="connsiteX3" fmla="*/ 0 w 785446"/>
                <a:gd name="connsiteY3" fmla="*/ 23446 h 949569"/>
                <a:gd name="connsiteX0" fmla="*/ 785446 w 797169"/>
                <a:gd name="connsiteY0" fmla="*/ 0 h 797169"/>
                <a:gd name="connsiteX1" fmla="*/ 797169 w 797169"/>
                <a:gd name="connsiteY1" fmla="*/ 750277 h 797169"/>
                <a:gd name="connsiteX2" fmla="*/ 0 w 797169"/>
                <a:gd name="connsiteY2" fmla="*/ 797169 h 797169"/>
                <a:gd name="connsiteX3" fmla="*/ 11723 w 797169"/>
                <a:gd name="connsiteY3" fmla="*/ 23446 h 797169"/>
                <a:gd name="connsiteX0" fmla="*/ 773723 w 785446"/>
                <a:gd name="connsiteY0" fmla="*/ 0 h 832339"/>
                <a:gd name="connsiteX1" fmla="*/ 785446 w 785446"/>
                <a:gd name="connsiteY1" fmla="*/ 750277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3 w 785446"/>
                <a:gd name="connsiteY0" fmla="*/ 0 h 832339"/>
                <a:gd name="connsiteX1" fmla="*/ 785446 w 785446"/>
                <a:gd name="connsiteY1" fmla="*/ 820615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4 w 785447"/>
                <a:gd name="connsiteY0" fmla="*/ 0 h 832339"/>
                <a:gd name="connsiteX1" fmla="*/ 785447 w 785447"/>
                <a:gd name="connsiteY1" fmla="*/ 820615 h 832339"/>
                <a:gd name="connsiteX2" fmla="*/ 0 w 785447"/>
                <a:gd name="connsiteY2" fmla="*/ 832339 h 832339"/>
                <a:gd name="connsiteX3" fmla="*/ 1 w 785447"/>
                <a:gd name="connsiteY3" fmla="*/ 23446 h 83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447" h="832339">
                  <a:moveTo>
                    <a:pt x="773724" y="0"/>
                  </a:moveTo>
                  <a:lnTo>
                    <a:pt x="785447" y="820615"/>
                  </a:lnTo>
                  <a:lnTo>
                    <a:pt x="0" y="832339"/>
                  </a:lnTo>
                  <a:cubicBezTo>
                    <a:pt x="0" y="562708"/>
                    <a:pt x="1" y="293077"/>
                    <a:pt x="1" y="23446"/>
                  </a:cubicBezTo>
                </a:path>
              </a:pathLst>
            </a:custGeom>
            <a:noFill/>
            <a:ln w="38100">
              <a:solidFill>
                <a:schemeClr val="accent1">
                  <a:lumMod val="75000"/>
                </a:schemeClr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3" name="Freeform 19">
              <a:extLst>
                <a:ext uri="{FF2B5EF4-FFF2-40B4-BE49-F238E27FC236}">
                  <a16:creationId xmlns:a16="http://schemas.microsoft.com/office/drawing/2014/main" id="{F0C2958F-A5A8-F3E3-D9EF-ADC46FB7335E}"/>
                </a:ext>
              </a:extLst>
            </p:cNvPr>
            <p:cNvSpPr/>
            <p:nvPr/>
          </p:nvSpPr>
          <p:spPr>
            <a:xfrm>
              <a:off x="8188261" y="3423137"/>
              <a:ext cx="679937" cy="1230923"/>
            </a:xfrm>
            <a:custGeom>
              <a:avLst/>
              <a:gdLst>
                <a:gd name="connsiteX0" fmla="*/ 0 w 738553"/>
                <a:gd name="connsiteY0" fmla="*/ 609600 h 609600"/>
                <a:gd name="connsiteX1" fmla="*/ 0 w 738553"/>
                <a:gd name="connsiteY1" fmla="*/ 11723 h 609600"/>
                <a:gd name="connsiteX2" fmla="*/ 726830 w 738553"/>
                <a:gd name="connsiteY2" fmla="*/ 0 h 609600"/>
                <a:gd name="connsiteX3" fmla="*/ 738553 w 738553"/>
                <a:gd name="connsiteY3" fmla="*/ 574431 h 609600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38553 w 750276"/>
                <a:gd name="connsiteY2" fmla="*/ 246184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26830 w 750276"/>
                <a:gd name="connsiteY2" fmla="*/ 410307 h 855784"/>
                <a:gd name="connsiteX3" fmla="*/ 750276 w 750276"/>
                <a:gd name="connsiteY3" fmla="*/ 820615 h 855784"/>
                <a:gd name="connsiteX0" fmla="*/ 11723 w 726830"/>
                <a:gd name="connsiteY0" fmla="*/ 1711569 h 1711569"/>
                <a:gd name="connsiteX1" fmla="*/ 0 w 726830"/>
                <a:gd name="connsiteY1" fmla="*/ 855785 h 1711569"/>
                <a:gd name="connsiteX2" fmla="*/ 726830 w 726830"/>
                <a:gd name="connsiteY2" fmla="*/ 1266092 h 1711569"/>
                <a:gd name="connsiteX3" fmla="*/ 715106 w 726830"/>
                <a:gd name="connsiteY3" fmla="*/ 0 h 1711569"/>
                <a:gd name="connsiteX0" fmla="*/ 11723 w 773723"/>
                <a:gd name="connsiteY0" fmla="*/ 1711569 h 1711569"/>
                <a:gd name="connsiteX1" fmla="*/ 0 w 773723"/>
                <a:gd name="connsiteY1" fmla="*/ 855785 h 1711569"/>
                <a:gd name="connsiteX2" fmla="*/ 773723 w 773723"/>
                <a:gd name="connsiteY2" fmla="*/ 937846 h 1711569"/>
                <a:gd name="connsiteX3" fmla="*/ 715106 w 773723"/>
                <a:gd name="connsiteY3" fmla="*/ 0 h 1711569"/>
                <a:gd name="connsiteX0" fmla="*/ 11723 w 773723"/>
                <a:gd name="connsiteY0" fmla="*/ 1711569 h 1711569"/>
                <a:gd name="connsiteX1" fmla="*/ 0 w 773723"/>
                <a:gd name="connsiteY1" fmla="*/ 973015 h 1711569"/>
                <a:gd name="connsiteX2" fmla="*/ 773723 w 773723"/>
                <a:gd name="connsiteY2" fmla="*/ 937846 h 1711569"/>
                <a:gd name="connsiteX3" fmla="*/ 715106 w 773723"/>
                <a:gd name="connsiteY3" fmla="*/ 0 h 1711569"/>
                <a:gd name="connsiteX0" fmla="*/ 11723 w 785445"/>
                <a:gd name="connsiteY0" fmla="*/ 773723 h 1066800"/>
                <a:gd name="connsiteX1" fmla="*/ 0 w 785445"/>
                <a:gd name="connsiteY1" fmla="*/ 35169 h 1066800"/>
                <a:gd name="connsiteX2" fmla="*/ 773723 w 785445"/>
                <a:gd name="connsiteY2" fmla="*/ 0 h 1066800"/>
                <a:gd name="connsiteX3" fmla="*/ 785445 w 785445"/>
                <a:gd name="connsiteY3" fmla="*/ 1066800 h 1066800"/>
                <a:gd name="connsiteX0" fmla="*/ 35169 w 785445"/>
                <a:gd name="connsiteY0" fmla="*/ 0 h 1910861"/>
                <a:gd name="connsiteX1" fmla="*/ 0 w 785445"/>
                <a:gd name="connsiteY1" fmla="*/ 879230 h 1910861"/>
                <a:gd name="connsiteX2" fmla="*/ 773723 w 785445"/>
                <a:gd name="connsiteY2" fmla="*/ 844061 h 1910861"/>
                <a:gd name="connsiteX3" fmla="*/ 785445 w 785445"/>
                <a:gd name="connsiteY3" fmla="*/ 1910861 h 1910861"/>
                <a:gd name="connsiteX0" fmla="*/ 0 w 750276"/>
                <a:gd name="connsiteY0" fmla="*/ 0 h 1910861"/>
                <a:gd name="connsiteX1" fmla="*/ 35169 w 750276"/>
                <a:gd name="connsiteY1" fmla="*/ 867506 h 1910861"/>
                <a:gd name="connsiteX2" fmla="*/ 738554 w 750276"/>
                <a:gd name="connsiteY2" fmla="*/ 844061 h 1910861"/>
                <a:gd name="connsiteX3" fmla="*/ 750276 w 750276"/>
                <a:gd name="connsiteY3" fmla="*/ 1910861 h 1910861"/>
                <a:gd name="connsiteX0" fmla="*/ 0 w 773722"/>
                <a:gd name="connsiteY0" fmla="*/ 0 h 1652953"/>
                <a:gd name="connsiteX1" fmla="*/ 58615 w 773722"/>
                <a:gd name="connsiteY1" fmla="*/ 609598 h 1652953"/>
                <a:gd name="connsiteX2" fmla="*/ 762000 w 773722"/>
                <a:gd name="connsiteY2" fmla="*/ 586153 h 1652953"/>
                <a:gd name="connsiteX3" fmla="*/ 773722 w 773722"/>
                <a:gd name="connsiteY3" fmla="*/ 1652953 h 1652953"/>
                <a:gd name="connsiteX0" fmla="*/ 0 w 773722"/>
                <a:gd name="connsiteY0" fmla="*/ 0 h 1652953"/>
                <a:gd name="connsiteX1" fmla="*/ 0 w 773722"/>
                <a:gd name="connsiteY1" fmla="*/ 609598 h 1652953"/>
                <a:gd name="connsiteX2" fmla="*/ 762000 w 773722"/>
                <a:gd name="connsiteY2" fmla="*/ 586153 h 1652953"/>
                <a:gd name="connsiteX3" fmla="*/ 773722 w 773722"/>
                <a:gd name="connsiteY3" fmla="*/ 1652953 h 1652953"/>
                <a:gd name="connsiteX0" fmla="*/ 0 w 773722"/>
                <a:gd name="connsiteY0" fmla="*/ 0 h 1652953"/>
                <a:gd name="connsiteX1" fmla="*/ 0 w 773722"/>
                <a:gd name="connsiteY1" fmla="*/ 609598 h 1652953"/>
                <a:gd name="connsiteX2" fmla="*/ 668215 w 773722"/>
                <a:gd name="connsiteY2" fmla="*/ 609599 h 1652953"/>
                <a:gd name="connsiteX3" fmla="*/ 773722 w 773722"/>
                <a:gd name="connsiteY3" fmla="*/ 1652953 h 1652953"/>
                <a:gd name="connsiteX0" fmla="*/ 0 w 679937"/>
                <a:gd name="connsiteY0" fmla="*/ 0 h 1230923"/>
                <a:gd name="connsiteX1" fmla="*/ 0 w 679937"/>
                <a:gd name="connsiteY1" fmla="*/ 609598 h 1230923"/>
                <a:gd name="connsiteX2" fmla="*/ 668215 w 679937"/>
                <a:gd name="connsiteY2" fmla="*/ 609599 h 1230923"/>
                <a:gd name="connsiteX3" fmla="*/ 679937 w 679937"/>
                <a:gd name="connsiteY3" fmla="*/ 1230923 h 1230923"/>
                <a:gd name="connsiteX0" fmla="*/ 23446 w 703383"/>
                <a:gd name="connsiteY0" fmla="*/ 0 h 1230923"/>
                <a:gd name="connsiteX1" fmla="*/ 0 w 703383"/>
                <a:gd name="connsiteY1" fmla="*/ 562706 h 1230923"/>
                <a:gd name="connsiteX2" fmla="*/ 691661 w 703383"/>
                <a:gd name="connsiteY2" fmla="*/ 609599 h 1230923"/>
                <a:gd name="connsiteX3" fmla="*/ 703383 w 703383"/>
                <a:gd name="connsiteY3" fmla="*/ 1230923 h 1230923"/>
                <a:gd name="connsiteX0" fmla="*/ 23446 w 703383"/>
                <a:gd name="connsiteY0" fmla="*/ 0 h 1230923"/>
                <a:gd name="connsiteX1" fmla="*/ 0 w 703383"/>
                <a:gd name="connsiteY1" fmla="*/ 562706 h 1230923"/>
                <a:gd name="connsiteX2" fmla="*/ 691661 w 703383"/>
                <a:gd name="connsiteY2" fmla="*/ 820615 h 1230923"/>
                <a:gd name="connsiteX3" fmla="*/ 703383 w 703383"/>
                <a:gd name="connsiteY3" fmla="*/ 1230923 h 1230923"/>
                <a:gd name="connsiteX0" fmla="*/ 0 w 679937"/>
                <a:gd name="connsiteY0" fmla="*/ 0 h 1230923"/>
                <a:gd name="connsiteX1" fmla="*/ 0 w 679937"/>
                <a:gd name="connsiteY1" fmla="*/ 574429 h 1230923"/>
                <a:gd name="connsiteX2" fmla="*/ 668215 w 679937"/>
                <a:gd name="connsiteY2" fmla="*/ 820615 h 1230923"/>
                <a:gd name="connsiteX3" fmla="*/ 679937 w 679937"/>
                <a:gd name="connsiteY3" fmla="*/ 1230923 h 12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937" h="1230923">
                  <a:moveTo>
                    <a:pt x="0" y="0"/>
                  </a:moveTo>
                  <a:lnTo>
                    <a:pt x="0" y="574429"/>
                  </a:lnTo>
                  <a:lnTo>
                    <a:pt x="668215" y="820615"/>
                  </a:lnTo>
                  <a:lnTo>
                    <a:pt x="679937" y="1230923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D6729DAA-6BF4-1D9E-8BD5-701A7CAAFA51}"/>
                </a:ext>
              </a:extLst>
            </p:cNvPr>
            <p:cNvSpPr/>
            <p:nvPr/>
          </p:nvSpPr>
          <p:spPr>
            <a:xfrm>
              <a:off x="7930352" y="3836796"/>
              <a:ext cx="1090246" cy="533824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7" name="Picture 156">
            <a:extLst>
              <a:ext uri="{FF2B5EF4-FFF2-40B4-BE49-F238E27FC236}">
                <a16:creationId xmlns:a16="http://schemas.microsoft.com/office/drawing/2014/main" id="{EA7049DE-C4E3-FBB3-F19F-3641093A49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032612" y="4016671"/>
            <a:ext cx="3160738" cy="1888587"/>
          </a:xfrm>
          <a:prstGeom prst="rect">
            <a:avLst/>
          </a:prstGeom>
        </p:spPr>
      </p:pic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D575FBEC-E4CF-649B-8F16-9D7204F2C5CD}"/>
              </a:ext>
            </a:extLst>
          </p:cNvPr>
          <p:cNvCxnSpPr>
            <a:cxnSpLocks/>
          </p:cNvCxnSpPr>
          <p:nvPr/>
        </p:nvCxnSpPr>
        <p:spPr>
          <a:xfrm>
            <a:off x="3910797" y="5679714"/>
            <a:ext cx="1588926" cy="2222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5BC85E53-5584-C509-E9C1-67DCC106D893}"/>
              </a:ext>
            </a:extLst>
          </p:cNvPr>
          <p:cNvCxnSpPr>
            <a:cxnSpLocks/>
          </p:cNvCxnSpPr>
          <p:nvPr/>
        </p:nvCxnSpPr>
        <p:spPr>
          <a:xfrm flipH="1">
            <a:off x="4305486" y="4146805"/>
            <a:ext cx="1800547" cy="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C4B60A3F-1315-5196-D8E5-E09EEDDCDC86}"/>
              </a:ext>
            </a:extLst>
          </p:cNvPr>
          <p:cNvCxnSpPr>
            <a:cxnSpLocks/>
          </p:cNvCxnSpPr>
          <p:nvPr/>
        </p:nvCxnSpPr>
        <p:spPr>
          <a:xfrm>
            <a:off x="4305487" y="5681703"/>
            <a:ext cx="1194236" cy="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4EA1C589-06AC-6A1E-63B0-3A8344D4A584}"/>
              </a:ext>
            </a:extLst>
          </p:cNvPr>
          <p:cNvCxnSpPr>
            <a:cxnSpLocks/>
          </p:cNvCxnSpPr>
          <p:nvPr/>
        </p:nvCxnSpPr>
        <p:spPr>
          <a:xfrm flipV="1">
            <a:off x="4305487" y="4146805"/>
            <a:ext cx="0" cy="543634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290C658A-D3D1-2F3D-E859-8CA60B267D18}"/>
              </a:ext>
            </a:extLst>
          </p:cNvPr>
          <p:cNvCxnSpPr>
            <a:cxnSpLocks/>
          </p:cNvCxnSpPr>
          <p:nvPr/>
        </p:nvCxnSpPr>
        <p:spPr>
          <a:xfrm flipH="1">
            <a:off x="4305487" y="4146805"/>
            <a:ext cx="1406995" cy="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A4271357-9965-D13A-9713-E674BC923767}"/>
              </a:ext>
            </a:extLst>
          </p:cNvPr>
          <p:cNvSpPr>
            <a:spLocks/>
          </p:cNvSpPr>
          <p:nvPr/>
        </p:nvSpPr>
        <p:spPr>
          <a:xfrm>
            <a:off x="5893274" y="4146805"/>
            <a:ext cx="212759" cy="1535132"/>
          </a:xfrm>
          <a:custGeom>
            <a:avLst/>
            <a:gdLst>
              <a:gd name="connsiteX0" fmla="*/ 0 w 882595"/>
              <a:gd name="connsiteY0" fmla="*/ 2274073 h 2274073"/>
              <a:gd name="connsiteX1" fmla="*/ 485029 w 882595"/>
              <a:gd name="connsiteY1" fmla="*/ 978011 h 2274073"/>
              <a:gd name="connsiteX2" fmla="*/ 882595 w 882595"/>
              <a:gd name="connsiteY2" fmla="*/ 0 h 2274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595" h="2274073">
                <a:moveTo>
                  <a:pt x="0" y="2274073"/>
                </a:moveTo>
                <a:cubicBezTo>
                  <a:pt x="168965" y="1815548"/>
                  <a:pt x="337930" y="1357023"/>
                  <a:pt x="485029" y="978011"/>
                </a:cubicBezTo>
                <a:cubicBezTo>
                  <a:pt x="632128" y="598999"/>
                  <a:pt x="882595" y="0"/>
                  <a:pt x="882595" y="0"/>
                </a:cubicBezTo>
              </a:path>
            </a:pathLst>
          </a:cu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CB6A632D-3E63-2B0B-FE33-119EBD502D3C}"/>
              </a:ext>
            </a:extLst>
          </p:cNvPr>
          <p:cNvCxnSpPr>
            <a:cxnSpLocks/>
          </p:cNvCxnSpPr>
          <p:nvPr/>
        </p:nvCxnSpPr>
        <p:spPr>
          <a:xfrm flipV="1">
            <a:off x="4305487" y="4685320"/>
            <a:ext cx="0" cy="994394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EE36E44C-0CC9-C4DA-7C26-5F5DDFA7401D}"/>
              </a:ext>
            </a:extLst>
          </p:cNvPr>
          <p:cNvSpPr>
            <a:spLocks/>
          </p:cNvSpPr>
          <p:nvPr/>
        </p:nvSpPr>
        <p:spPr>
          <a:xfrm>
            <a:off x="5499723" y="4146805"/>
            <a:ext cx="212759" cy="1535132"/>
          </a:xfrm>
          <a:custGeom>
            <a:avLst/>
            <a:gdLst>
              <a:gd name="connsiteX0" fmla="*/ 0 w 882595"/>
              <a:gd name="connsiteY0" fmla="*/ 2274073 h 2274073"/>
              <a:gd name="connsiteX1" fmla="*/ 485029 w 882595"/>
              <a:gd name="connsiteY1" fmla="*/ 978011 h 2274073"/>
              <a:gd name="connsiteX2" fmla="*/ 882595 w 882595"/>
              <a:gd name="connsiteY2" fmla="*/ 0 h 2274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595" h="2274073">
                <a:moveTo>
                  <a:pt x="0" y="2274073"/>
                </a:moveTo>
                <a:cubicBezTo>
                  <a:pt x="168965" y="1815548"/>
                  <a:pt x="337930" y="1357023"/>
                  <a:pt x="485029" y="978011"/>
                </a:cubicBezTo>
                <a:cubicBezTo>
                  <a:pt x="632128" y="598999"/>
                  <a:pt x="882595" y="0"/>
                  <a:pt x="882595" y="0"/>
                </a:cubicBezTo>
              </a:path>
            </a:pathLst>
          </a:cu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189F2F09-A9DE-CF85-2443-DF9A4D8C43E7}"/>
              </a:ext>
            </a:extLst>
          </p:cNvPr>
          <p:cNvCxnSpPr>
            <a:cxnSpLocks/>
          </p:cNvCxnSpPr>
          <p:nvPr/>
        </p:nvCxnSpPr>
        <p:spPr>
          <a:xfrm>
            <a:off x="5498583" y="5681937"/>
            <a:ext cx="394690" cy="0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E55C1215-4F1B-C728-5D82-04C731C4F9AC}"/>
              </a:ext>
            </a:extLst>
          </p:cNvPr>
          <p:cNvCxnSpPr>
            <a:cxnSpLocks/>
          </p:cNvCxnSpPr>
          <p:nvPr/>
        </p:nvCxnSpPr>
        <p:spPr>
          <a:xfrm flipV="1">
            <a:off x="3910797" y="4685320"/>
            <a:ext cx="0" cy="994394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23268555-F52A-2BE9-18FC-776572652995}"/>
              </a:ext>
            </a:extLst>
          </p:cNvPr>
          <p:cNvCxnSpPr>
            <a:cxnSpLocks/>
          </p:cNvCxnSpPr>
          <p:nvPr/>
        </p:nvCxnSpPr>
        <p:spPr>
          <a:xfrm>
            <a:off x="3910797" y="4686250"/>
            <a:ext cx="394690" cy="0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5E13A309-9643-ED0D-6422-E653F88F6931}"/>
              </a:ext>
            </a:extLst>
          </p:cNvPr>
          <p:cNvSpPr txBox="1"/>
          <p:nvPr/>
        </p:nvSpPr>
        <p:spPr>
          <a:xfrm>
            <a:off x="6646596" y="5807621"/>
            <a:ext cx="1782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Old HEX Orientation</a:t>
            </a:r>
            <a:endParaRPr lang="en-CH" sz="1200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20BC560-5F56-0007-D168-C0B92808F9D9}"/>
              </a:ext>
            </a:extLst>
          </p:cNvPr>
          <p:cNvSpPr txBox="1"/>
          <p:nvPr/>
        </p:nvSpPr>
        <p:spPr>
          <a:xfrm>
            <a:off x="8268263" y="5802870"/>
            <a:ext cx="1782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Accu HEX Orientation</a:t>
            </a:r>
            <a:endParaRPr lang="en-CH" sz="1200" dirty="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42F0A667-7E15-115D-27B9-20FF21389C14}"/>
              </a:ext>
            </a:extLst>
          </p:cNvPr>
          <p:cNvSpPr txBox="1"/>
          <p:nvPr/>
        </p:nvSpPr>
        <p:spPr>
          <a:xfrm>
            <a:off x="9958144" y="5796277"/>
            <a:ext cx="1782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Plant HEX Orientation</a:t>
            </a:r>
            <a:endParaRPr lang="en-CH" sz="1200" dirty="0"/>
          </a:p>
        </p:txBody>
      </p:sp>
      <p:pic>
        <p:nvPicPr>
          <p:cNvPr id="172" name="Picture 171" descr="Icon&#10;&#10;Description automatically generated">
            <a:extLst>
              <a:ext uri="{FF2B5EF4-FFF2-40B4-BE49-F238E27FC236}">
                <a16:creationId xmlns:a16="http://schemas.microsoft.com/office/drawing/2014/main" id="{AA6BCEA1-B1A9-AECE-9713-62939ADC15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793" y="2892366"/>
            <a:ext cx="357851" cy="357851"/>
          </a:xfrm>
          <a:prstGeom prst="rect">
            <a:avLst/>
          </a:prstGeom>
        </p:spPr>
      </p:pic>
      <p:sp>
        <p:nvSpPr>
          <p:cNvPr id="173" name="Freeform: Shape 10">
            <a:extLst>
              <a:ext uri="{FF2B5EF4-FFF2-40B4-BE49-F238E27FC236}">
                <a16:creationId xmlns:a16="http://schemas.microsoft.com/office/drawing/2014/main" id="{BF4DE11C-03C6-6DEF-78A2-D7C978726B95}"/>
              </a:ext>
            </a:extLst>
          </p:cNvPr>
          <p:cNvSpPr/>
          <p:nvPr/>
        </p:nvSpPr>
        <p:spPr>
          <a:xfrm>
            <a:off x="2930898" y="2824987"/>
            <a:ext cx="1538505" cy="576686"/>
          </a:xfrm>
          <a:custGeom>
            <a:avLst/>
            <a:gdLst>
              <a:gd name="connsiteX0" fmla="*/ 11232 w 1775849"/>
              <a:gd name="connsiteY0" fmla="*/ 107238 h 713595"/>
              <a:gd name="connsiteX1" fmla="*/ 11232 w 1775849"/>
              <a:gd name="connsiteY1" fmla="*/ 39145 h 713595"/>
              <a:gd name="connsiteX2" fmla="*/ 127964 w 1775849"/>
              <a:gd name="connsiteY2" fmla="*/ 234 h 713595"/>
              <a:gd name="connsiteX3" fmla="*/ 400338 w 1775849"/>
              <a:gd name="connsiteY3" fmla="*/ 29417 h 713595"/>
              <a:gd name="connsiteX4" fmla="*/ 760262 w 1775849"/>
              <a:gd name="connsiteY4" fmla="*/ 146149 h 713595"/>
              <a:gd name="connsiteX5" fmla="*/ 906177 w 1775849"/>
              <a:gd name="connsiteY5" fmla="*/ 389340 h 713595"/>
              <a:gd name="connsiteX6" fmla="*/ 1022909 w 1775849"/>
              <a:gd name="connsiteY6" fmla="*/ 661715 h 713595"/>
              <a:gd name="connsiteX7" fmla="*/ 1626024 w 1775849"/>
              <a:gd name="connsiteY7" fmla="*/ 700625 h 713595"/>
              <a:gd name="connsiteX8" fmla="*/ 1733028 w 1775849"/>
              <a:gd name="connsiteY8" fmla="*/ 506072 h 713595"/>
              <a:gd name="connsiteX9" fmla="*/ 1771938 w 1775849"/>
              <a:gd name="connsiteY9" fmla="*/ 175332 h 713595"/>
              <a:gd name="connsiteX10" fmla="*/ 1645479 w 1775849"/>
              <a:gd name="connsiteY10" fmla="*/ 155877 h 71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75849" h="713595">
                <a:moveTo>
                  <a:pt x="11232" y="107238"/>
                </a:moveTo>
                <a:cubicBezTo>
                  <a:pt x="1504" y="82108"/>
                  <a:pt x="-8223" y="56979"/>
                  <a:pt x="11232" y="39145"/>
                </a:cubicBezTo>
                <a:cubicBezTo>
                  <a:pt x="30687" y="21311"/>
                  <a:pt x="63113" y="1855"/>
                  <a:pt x="127964" y="234"/>
                </a:cubicBezTo>
                <a:cubicBezTo>
                  <a:pt x="192815" y="-1387"/>
                  <a:pt x="294955" y="5098"/>
                  <a:pt x="400338" y="29417"/>
                </a:cubicBezTo>
                <a:cubicBezTo>
                  <a:pt x="505721" y="53736"/>
                  <a:pt x="675956" y="86162"/>
                  <a:pt x="760262" y="146149"/>
                </a:cubicBezTo>
                <a:cubicBezTo>
                  <a:pt x="844568" y="206136"/>
                  <a:pt x="862403" y="303412"/>
                  <a:pt x="906177" y="389340"/>
                </a:cubicBezTo>
                <a:cubicBezTo>
                  <a:pt x="949952" y="475268"/>
                  <a:pt x="902935" y="609834"/>
                  <a:pt x="1022909" y="661715"/>
                </a:cubicBezTo>
                <a:cubicBezTo>
                  <a:pt x="1142884" y="713596"/>
                  <a:pt x="1507671" y="726565"/>
                  <a:pt x="1626024" y="700625"/>
                </a:cubicBezTo>
                <a:cubicBezTo>
                  <a:pt x="1744377" y="674685"/>
                  <a:pt x="1708709" y="593621"/>
                  <a:pt x="1733028" y="506072"/>
                </a:cubicBezTo>
                <a:cubicBezTo>
                  <a:pt x="1757347" y="418523"/>
                  <a:pt x="1786529" y="233698"/>
                  <a:pt x="1771938" y="175332"/>
                </a:cubicBezTo>
                <a:cubicBezTo>
                  <a:pt x="1757347" y="116966"/>
                  <a:pt x="1701413" y="136421"/>
                  <a:pt x="1645479" y="155877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E67F69D-F815-4F82-0732-B22C23D5A2DC}"/>
              </a:ext>
            </a:extLst>
          </p:cNvPr>
          <p:cNvSpPr/>
          <p:nvPr/>
        </p:nvSpPr>
        <p:spPr>
          <a:xfrm>
            <a:off x="7165131" y="1562113"/>
            <a:ext cx="4190817" cy="1864537"/>
          </a:xfrm>
          <a:custGeom>
            <a:avLst/>
            <a:gdLst>
              <a:gd name="connsiteX0" fmla="*/ 299174 w 4174841"/>
              <a:gd name="connsiteY0" fmla="*/ 359597 h 1939036"/>
              <a:gd name="connsiteX1" fmla="*/ 393178 w 4174841"/>
              <a:gd name="connsiteY1" fmla="*/ 359597 h 1939036"/>
              <a:gd name="connsiteX2" fmla="*/ 965746 w 4174841"/>
              <a:gd name="connsiteY2" fmla="*/ 487783 h 1939036"/>
              <a:gd name="connsiteX3" fmla="*/ 1777596 w 4174841"/>
              <a:gd name="connsiteY3" fmla="*/ 445054 h 1939036"/>
              <a:gd name="connsiteX4" fmla="*/ 2427077 w 4174841"/>
              <a:gd name="connsiteY4" fmla="*/ 308322 h 1939036"/>
              <a:gd name="connsiteX5" fmla="*/ 3119286 w 4174841"/>
              <a:gd name="connsiteY5" fmla="*/ 128860 h 1939036"/>
              <a:gd name="connsiteX6" fmla="*/ 4042232 w 4174841"/>
              <a:gd name="connsiteY6" fmla="*/ 43402 h 1939036"/>
              <a:gd name="connsiteX7" fmla="*/ 4161873 w 4174841"/>
              <a:gd name="connsiteY7" fmla="*/ 846707 h 1939036"/>
              <a:gd name="connsiteX8" fmla="*/ 3973866 w 4174841"/>
              <a:gd name="connsiteY8" fmla="*/ 1154355 h 1939036"/>
              <a:gd name="connsiteX9" fmla="*/ 2897096 w 4174841"/>
              <a:gd name="connsiteY9" fmla="*/ 1462004 h 1939036"/>
              <a:gd name="connsiteX10" fmla="*/ 2239069 w 4174841"/>
              <a:gd name="connsiteY10" fmla="*/ 1889294 h 1939036"/>
              <a:gd name="connsiteX11" fmla="*/ 598277 w 4174841"/>
              <a:gd name="connsiteY11" fmla="*/ 1889294 h 1939036"/>
              <a:gd name="connsiteX12" fmla="*/ 179533 w 4174841"/>
              <a:gd name="connsiteY12" fmla="*/ 1521825 h 1939036"/>
              <a:gd name="connsiteX13" fmla="*/ 71 w 4174841"/>
              <a:gd name="connsiteY13" fmla="*/ 658699 h 1939036"/>
              <a:gd name="connsiteX14" fmla="*/ 196624 w 4174841"/>
              <a:gd name="connsiteY14" fmla="*/ 359597 h 1939036"/>
              <a:gd name="connsiteX0" fmla="*/ 299174 w 4174841"/>
              <a:gd name="connsiteY0" fmla="*/ 359597 h 1939036"/>
              <a:gd name="connsiteX1" fmla="*/ 393178 w 4174841"/>
              <a:gd name="connsiteY1" fmla="*/ 359597 h 1939036"/>
              <a:gd name="connsiteX2" fmla="*/ 965746 w 4174841"/>
              <a:gd name="connsiteY2" fmla="*/ 487783 h 1939036"/>
              <a:gd name="connsiteX3" fmla="*/ 1777596 w 4174841"/>
              <a:gd name="connsiteY3" fmla="*/ 445054 h 1939036"/>
              <a:gd name="connsiteX4" fmla="*/ 2427077 w 4174841"/>
              <a:gd name="connsiteY4" fmla="*/ 308322 h 1939036"/>
              <a:gd name="connsiteX5" fmla="*/ 3119286 w 4174841"/>
              <a:gd name="connsiteY5" fmla="*/ 128860 h 1939036"/>
              <a:gd name="connsiteX6" fmla="*/ 4042232 w 4174841"/>
              <a:gd name="connsiteY6" fmla="*/ 43402 h 1939036"/>
              <a:gd name="connsiteX7" fmla="*/ 4161873 w 4174841"/>
              <a:gd name="connsiteY7" fmla="*/ 846707 h 1939036"/>
              <a:gd name="connsiteX8" fmla="*/ 3973866 w 4174841"/>
              <a:gd name="connsiteY8" fmla="*/ 1154355 h 1939036"/>
              <a:gd name="connsiteX9" fmla="*/ 2897096 w 4174841"/>
              <a:gd name="connsiteY9" fmla="*/ 1462004 h 1939036"/>
              <a:gd name="connsiteX10" fmla="*/ 2239069 w 4174841"/>
              <a:gd name="connsiteY10" fmla="*/ 1889294 h 1939036"/>
              <a:gd name="connsiteX11" fmla="*/ 598277 w 4174841"/>
              <a:gd name="connsiteY11" fmla="*/ 1889294 h 1939036"/>
              <a:gd name="connsiteX12" fmla="*/ 179533 w 4174841"/>
              <a:gd name="connsiteY12" fmla="*/ 1521825 h 1939036"/>
              <a:gd name="connsiteX13" fmla="*/ 71 w 4174841"/>
              <a:gd name="connsiteY13" fmla="*/ 658699 h 1939036"/>
              <a:gd name="connsiteX14" fmla="*/ 196624 w 4174841"/>
              <a:gd name="connsiteY14" fmla="*/ 359597 h 1939036"/>
              <a:gd name="connsiteX15" fmla="*/ 299174 w 4174841"/>
              <a:gd name="connsiteY15" fmla="*/ 359597 h 1939036"/>
              <a:gd name="connsiteX0" fmla="*/ 299174 w 4190817"/>
              <a:gd name="connsiteY0" fmla="*/ 285098 h 1864537"/>
              <a:gd name="connsiteX1" fmla="*/ 393178 w 4190817"/>
              <a:gd name="connsiteY1" fmla="*/ 285098 h 1864537"/>
              <a:gd name="connsiteX2" fmla="*/ 965746 w 4190817"/>
              <a:gd name="connsiteY2" fmla="*/ 413284 h 1864537"/>
              <a:gd name="connsiteX3" fmla="*/ 1777596 w 4190817"/>
              <a:gd name="connsiteY3" fmla="*/ 370555 h 1864537"/>
              <a:gd name="connsiteX4" fmla="*/ 2427077 w 4190817"/>
              <a:gd name="connsiteY4" fmla="*/ 233823 h 1864537"/>
              <a:gd name="connsiteX5" fmla="*/ 3119286 w 4190817"/>
              <a:gd name="connsiteY5" fmla="*/ 54361 h 1864537"/>
              <a:gd name="connsiteX6" fmla="*/ 4076415 w 4190817"/>
              <a:gd name="connsiteY6" fmla="*/ 62907 h 1864537"/>
              <a:gd name="connsiteX7" fmla="*/ 4161873 w 4190817"/>
              <a:gd name="connsiteY7" fmla="*/ 772208 h 1864537"/>
              <a:gd name="connsiteX8" fmla="*/ 3973866 w 4190817"/>
              <a:gd name="connsiteY8" fmla="*/ 1079856 h 1864537"/>
              <a:gd name="connsiteX9" fmla="*/ 2897096 w 4190817"/>
              <a:gd name="connsiteY9" fmla="*/ 1387505 h 1864537"/>
              <a:gd name="connsiteX10" fmla="*/ 2239069 w 4190817"/>
              <a:gd name="connsiteY10" fmla="*/ 1814795 h 1864537"/>
              <a:gd name="connsiteX11" fmla="*/ 598277 w 4190817"/>
              <a:gd name="connsiteY11" fmla="*/ 1814795 h 1864537"/>
              <a:gd name="connsiteX12" fmla="*/ 179533 w 4190817"/>
              <a:gd name="connsiteY12" fmla="*/ 1447326 h 1864537"/>
              <a:gd name="connsiteX13" fmla="*/ 71 w 4190817"/>
              <a:gd name="connsiteY13" fmla="*/ 584200 h 1864537"/>
              <a:gd name="connsiteX14" fmla="*/ 196624 w 4190817"/>
              <a:gd name="connsiteY14" fmla="*/ 285098 h 1864537"/>
              <a:gd name="connsiteX15" fmla="*/ 299174 w 4190817"/>
              <a:gd name="connsiteY15" fmla="*/ 285098 h 1864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190817" h="1864537">
                <a:moveTo>
                  <a:pt x="299174" y="285098"/>
                </a:moveTo>
                <a:cubicBezTo>
                  <a:pt x="290628" y="274416"/>
                  <a:pt x="282083" y="263734"/>
                  <a:pt x="393178" y="285098"/>
                </a:cubicBezTo>
                <a:cubicBezTo>
                  <a:pt x="504273" y="306462"/>
                  <a:pt x="735010" y="399041"/>
                  <a:pt x="965746" y="413284"/>
                </a:cubicBezTo>
                <a:cubicBezTo>
                  <a:pt x="1196482" y="427527"/>
                  <a:pt x="1534041" y="400465"/>
                  <a:pt x="1777596" y="370555"/>
                </a:cubicBezTo>
                <a:cubicBezTo>
                  <a:pt x="2021151" y="340645"/>
                  <a:pt x="2203462" y="286522"/>
                  <a:pt x="2427077" y="233823"/>
                </a:cubicBezTo>
                <a:cubicBezTo>
                  <a:pt x="2650692" y="181124"/>
                  <a:pt x="2844396" y="82847"/>
                  <a:pt x="3119286" y="54361"/>
                </a:cubicBezTo>
                <a:cubicBezTo>
                  <a:pt x="3394176" y="25875"/>
                  <a:pt x="3902650" y="-56734"/>
                  <a:pt x="4076415" y="62907"/>
                </a:cubicBezTo>
                <a:cubicBezTo>
                  <a:pt x="4250180" y="182548"/>
                  <a:pt x="4178965" y="602716"/>
                  <a:pt x="4161873" y="772208"/>
                </a:cubicBezTo>
                <a:cubicBezTo>
                  <a:pt x="4144781" y="941700"/>
                  <a:pt x="4184662" y="977307"/>
                  <a:pt x="3973866" y="1079856"/>
                </a:cubicBezTo>
                <a:cubicBezTo>
                  <a:pt x="3763070" y="1182406"/>
                  <a:pt x="3186229" y="1265015"/>
                  <a:pt x="2897096" y="1387505"/>
                </a:cubicBezTo>
                <a:cubicBezTo>
                  <a:pt x="2607963" y="1509995"/>
                  <a:pt x="2622205" y="1743580"/>
                  <a:pt x="2239069" y="1814795"/>
                </a:cubicBezTo>
                <a:cubicBezTo>
                  <a:pt x="1855933" y="1886010"/>
                  <a:pt x="941533" y="1876040"/>
                  <a:pt x="598277" y="1814795"/>
                </a:cubicBezTo>
                <a:cubicBezTo>
                  <a:pt x="255021" y="1753550"/>
                  <a:pt x="279234" y="1652425"/>
                  <a:pt x="179533" y="1447326"/>
                </a:cubicBezTo>
                <a:cubicBezTo>
                  <a:pt x="79832" y="1242227"/>
                  <a:pt x="-2777" y="777905"/>
                  <a:pt x="71" y="584200"/>
                </a:cubicBezTo>
                <a:cubicBezTo>
                  <a:pt x="2919" y="390495"/>
                  <a:pt x="99771" y="337796"/>
                  <a:pt x="196624" y="285098"/>
                </a:cubicBezTo>
                <a:lnTo>
                  <a:pt x="299174" y="285098"/>
                </a:lnTo>
                <a:close/>
              </a:path>
            </a:pathLst>
          </a:custGeom>
          <a:noFill/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A394676-3B77-5754-E083-F275943510DE}"/>
              </a:ext>
            </a:extLst>
          </p:cNvPr>
          <p:cNvCxnSpPr>
            <a:cxnSpLocks/>
          </p:cNvCxnSpPr>
          <p:nvPr/>
        </p:nvCxnSpPr>
        <p:spPr>
          <a:xfrm flipV="1">
            <a:off x="7435348" y="3487348"/>
            <a:ext cx="385798" cy="156821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DAE4861-710F-CD68-8F14-E0BFA6F94EC1}"/>
              </a:ext>
            </a:extLst>
          </p:cNvPr>
          <p:cNvSpPr/>
          <p:nvPr/>
        </p:nvSpPr>
        <p:spPr>
          <a:xfrm>
            <a:off x="7099419" y="1082614"/>
            <a:ext cx="3919024" cy="816994"/>
          </a:xfrm>
          <a:custGeom>
            <a:avLst/>
            <a:gdLst>
              <a:gd name="connsiteX0" fmla="*/ 189874 w 3919024"/>
              <a:gd name="connsiteY0" fmla="*/ 618838 h 816994"/>
              <a:gd name="connsiteX1" fmla="*/ 659893 w 3919024"/>
              <a:gd name="connsiteY1" fmla="*/ 781208 h 816994"/>
              <a:gd name="connsiteX2" fmla="*/ 1121366 w 3919024"/>
              <a:gd name="connsiteY2" fmla="*/ 815391 h 816994"/>
              <a:gd name="connsiteX3" fmla="*/ 1702480 w 3919024"/>
              <a:gd name="connsiteY3" fmla="*/ 798300 h 816994"/>
              <a:gd name="connsiteX4" fmla="*/ 2163953 w 3919024"/>
              <a:gd name="connsiteY4" fmla="*/ 687204 h 816994"/>
              <a:gd name="connsiteX5" fmla="*/ 3001440 w 3919024"/>
              <a:gd name="connsiteY5" fmla="*/ 490651 h 816994"/>
              <a:gd name="connsiteX6" fmla="*/ 3531280 w 3919024"/>
              <a:gd name="connsiteY6" fmla="*/ 430831 h 816994"/>
              <a:gd name="connsiteX7" fmla="*/ 3804745 w 3919024"/>
              <a:gd name="connsiteY7" fmla="*/ 447922 h 816994"/>
              <a:gd name="connsiteX8" fmla="*/ 3915840 w 3919024"/>
              <a:gd name="connsiteY8" fmla="*/ 311189 h 816994"/>
              <a:gd name="connsiteX9" fmla="*/ 3693650 w 3919024"/>
              <a:gd name="connsiteY9" fmla="*/ 97545 h 816994"/>
              <a:gd name="connsiteX10" fmla="*/ 2804887 w 3919024"/>
              <a:gd name="connsiteY10" fmla="*/ 37724 h 816994"/>
              <a:gd name="connsiteX11" fmla="*/ 224057 w 3919024"/>
              <a:gd name="connsiteY11" fmla="*/ 46270 h 816994"/>
              <a:gd name="connsiteX12" fmla="*/ 189874 w 3919024"/>
              <a:gd name="connsiteY12" fmla="*/ 618838 h 816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919024" h="816994">
                <a:moveTo>
                  <a:pt x="189874" y="618838"/>
                </a:moveTo>
                <a:cubicBezTo>
                  <a:pt x="262513" y="741328"/>
                  <a:pt x="504644" y="748449"/>
                  <a:pt x="659893" y="781208"/>
                </a:cubicBezTo>
                <a:cubicBezTo>
                  <a:pt x="815142" y="813967"/>
                  <a:pt x="947602" y="812542"/>
                  <a:pt x="1121366" y="815391"/>
                </a:cubicBezTo>
                <a:cubicBezTo>
                  <a:pt x="1295130" y="818240"/>
                  <a:pt x="1528716" y="819664"/>
                  <a:pt x="1702480" y="798300"/>
                </a:cubicBezTo>
                <a:cubicBezTo>
                  <a:pt x="1876244" y="776936"/>
                  <a:pt x="2163953" y="687204"/>
                  <a:pt x="2163953" y="687204"/>
                </a:cubicBezTo>
                <a:cubicBezTo>
                  <a:pt x="2380446" y="635929"/>
                  <a:pt x="2773552" y="533380"/>
                  <a:pt x="3001440" y="490651"/>
                </a:cubicBezTo>
                <a:cubicBezTo>
                  <a:pt x="3229328" y="447922"/>
                  <a:pt x="3397396" y="437952"/>
                  <a:pt x="3531280" y="430831"/>
                </a:cubicBezTo>
                <a:cubicBezTo>
                  <a:pt x="3665164" y="423709"/>
                  <a:pt x="3740652" y="467862"/>
                  <a:pt x="3804745" y="447922"/>
                </a:cubicBezTo>
                <a:cubicBezTo>
                  <a:pt x="3868838" y="427982"/>
                  <a:pt x="3934356" y="369585"/>
                  <a:pt x="3915840" y="311189"/>
                </a:cubicBezTo>
                <a:cubicBezTo>
                  <a:pt x="3897324" y="252793"/>
                  <a:pt x="3878809" y="143122"/>
                  <a:pt x="3693650" y="97545"/>
                </a:cubicBezTo>
                <a:cubicBezTo>
                  <a:pt x="3508491" y="51968"/>
                  <a:pt x="2804887" y="37724"/>
                  <a:pt x="2804887" y="37724"/>
                </a:cubicBezTo>
                <a:cubicBezTo>
                  <a:pt x="2226622" y="29178"/>
                  <a:pt x="665590" y="-47734"/>
                  <a:pt x="224057" y="46270"/>
                </a:cubicBezTo>
                <a:cubicBezTo>
                  <a:pt x="-217476" y="140274"/>
                  <a:pt x="117235" y="496348"/>
                  <a:pt x="189874" y="618838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>
                <a:solidFill>
                  <a:schemeClr val="tx1"/>
                </a:solidFill>
              </a:ln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2E17263-20C2-BB38-1904-8D15741A4602}"/>
              </a:ext>
            </a:extLst>
          </p:cNvPr>
          <p:cNvCxnSpPr>
            <a:cxnSpLocks/>
          </p:cNvCxnSpPr>
          <p:nvPr/>
        </p:nvCxnSpPr>
        <p:spPr>
          <a:xfrm flipH="1" flipV="1">
            <a:off x="8416654" y="1972941"/>
            <a:ext cx="640612" cy="301299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6F4C9-B205-1D55-6CAB-834B7229CA4E}"/>
              </a:ext>
            </a:extLst>
          </p:cNvPr>
          <p:cNvCxnSpPr>
            <a:cxnSpLocks/>
          </p:cNvCxnSpPr>
          <p:nvPr/>
        </p:nvCxnSpPr>
        <p:spPr>
          <a:xfrm flipV="1">
            <a:off x="6729362" y="1495009"/>
            <a:ext cx="499867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49B59EE-CF00-1F1A-6828-FA2E27B22899}"/>
              </a:ext>
            </a:extLst>
          </p:cNvPr>
          <p:cNvSpPr txBox="1"/>
          <p:nvPr/>
        </p:nvSpPr>
        <p:spPr>
          <a:xfrm>
            <a:off x="11023781" y="1233285"/>
            <a:ext cx="1520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Dew Point</a:t>
            </a:r>
            <a:endParaRPr lang="en-CH" sz="12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589A10-BC25-AA34-A220-D15691A9B9AD}"/>
              </a:ext>
            </a:extLst>
          </p:cNvPr>
          <p:cNvCxnSpPr>
            <a:cxnSpLocks/>
            <a:endCxn id="6" idx="10"/>
          </p:cNvCxnSpPr>
          <p:nvPr/>
        </p:nvCxnSpPr>
        <p:spPr>
          <a:xfrm flipH="1">
            <a:off x="9404200" y="1101088"/>
            <a:ext cx="37098" cy="227582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C4A8B4F-A452-7347-1AC5-B119E7E4F4E8}"/>
              </a:ext>
            </a:extLst>
          </p:cNvPr>
          <p:cNvSpPr txBox="1"/>
          <p:nvPr/>
        </p:nvSpPr>
        <p:spPr>
          <a:xfrm>
            <a:off x="9372606" y="2444495"/>
            <a:ext cx="152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Laminar-Turbulent transition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C3104A2E-E9AA-214D-A282-722CEE6C3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941420CE-F3F0-D176-C236-CE78D99A7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 descr="EP-DT">
            <a:extLst>
              <a:ext uri="{FF2B5EF4-FFF2-40B4-BE49-F238E27FC236}">
                <a16:creationId xmlns:a16="http://schemas.microsoft.com/office/drawing/2014/main" id="{84E752BE-3195-8B04-8D59-DC32A5A21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52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5" grpId="0" animBg="1"/>
      <p:bldP spid="6" grpId="0" animBg="1"/>
      <p:bldP spid="11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CFCCEFB6-B6CA-2E28-3368-35B160236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769" y="1111983"/>
            <a:ext cx="5671559" cy="3544724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5B4D907-6398-A1CA-7D7F-0F97A6BE3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performance goal: 100kW @ -45°C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181B29-626F-FD7D-041A-898EA8E5FE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435" y="1112220"/>
            <a:ext cx="5671559" cy="354472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6FB7FAA-AB8B-3CEE-D59A-2C2FA310E100}"/>
              </a:ext>
            </a:extLst>
          </p:cNvPr>
          <p:cNvCxnSpPr>
            <a:cxnSpLocks/>
          </p:cNvCxnSpPr>
          <p:nvPr/>
        </p:nvCxnSpPr>
        <p:spPr>
          <a:xfrm flipH="1" flipV="1">
            <a:off x="3114533" y="4024836"/>
            <a:ext cx="2286409" cy="7252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E4BF2C7-C455-AF45-CDF6-B15757AFB299}"/>
              </a:ext>
            </a:extLst>
          </p:cNvPr>
          <p:cNvSpPr txBox="1"/>
          <p:nvPr/>
        </p:nvSpPr>
        <p:spPr>
          <a:xfrm>
            <a:off x="3655645" y="4768399"/>
            <a:ext cx="3628646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DEMO chiller is not powerful enough to remain at -53°C above 60kW, slowly drift 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D69E65-AD85-DC20-CF50-773BBBA8B134}"/>
              </a:ext>
            </a:extLst>
          </p:cNvPr>
          <p:cNvSpPr txBox="1"/>
          <p:nvPr/>
        </p:nvSpPr>
        <p:spPr>
          <a:xfrm>
            <a:off x="8688288" y="4839769"/>
            <a:ext cx="2808311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As a result of chiller drift, accumulator saturation also starts drifting at 70kW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EFE005E-F954-D108-B3FE-F773153E1B85}"/>
              </a:ext>
            </a:extLst>
          </p:cNvPr>
          <p:cNvCxnSpPr>
            <a:cxnSpLocks/>
          </p:cNvCxnSpPr>
          <p:nvPr/>
        </p:nvCxnSpPr>
        <p:spPr>
          <a:xfrm flipH="1" flipV="1">
            <a:off x="9303129" y="3803257"/>
            <a:ext cx="603568" cy="10203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4F0B5BB-45EA-61F6-F107-5D5153AC1499}"/>
              </a:ext>
            </a:extLst>
          </p:cNvPr>
          <p:cNvSpPr txBox="1"/>
          <p:nvPr/>
        </p:nvSpPr>
        <p:spPr>
          <a:xfrm>
            <a:off x="6923044" y="3447730"/>
            <a:ext cx="21972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2BD"/>
                </a:solidFill>
              </a:rPr>
              <a:t>Accu = -45°C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9FBD81-DF98-70AD-5A4D-3B9E0B4C3199}"/>
              </a:ext>
            </a:extLst>
          </p:cNvPr>
          <p:cNvSpPr txBox="1"/>
          <p:nvPr/>
        </p:nvSpPr>
        <p:spPr>
          <a:xfrm>
            <a:off x="942739" y="3367257"/>
            <a:ext cx="2052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2BD"/>
                </a:solidFill>
              </a:rPr>
              <a:t>Accu = -40°C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8B90FBA-5026-12CC-F335-04308A7C5499}"/>
              </a:ext>
            </a:extLst>
          </p:cNvPr>
          <p:cNvCxnSpPr>
            <a:cxnSpLocks/>
          </p:cNvCxnSpPr>
          <p:nvPr/>
        </p:nvCxnSpPr>
        <p:spPr>
          <a:xfrm flipV="1">
            <a:off x="5400942" y="4042226"/>
            <a:ext cx="3628646" cy="70788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176896C-205B-697F-8260-4595F2F333FB}"/>
              </a:ext>
            </a:extLst>
          </p:cNvPr>
          <p:cNvSpPr txBox="1"/>
          <p:nvPr/>
        </p:nvSpPr>
        <p:spPr>
          <a:xfrm>
            <a:off x="533483" y="5572636"/>
            <a:ext cx="10574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The DEMO R744 chiller is not powerful enough to maintain -53°C above 60kW, a drift to -45 °C  is observed at 100kW, and is therefore not able to cool down the accumulator sufficiently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AAD9FE8-7E54-812A-5F7D-7B71B9A52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Youri Penders &amp; Bart Verlaat | DEMO</a:t>
            </a:r>
            <a:endParaRPr lang="en-GB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45FD35A5-ED53-A6C3-A58A-C0B115B5B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C8C1631-4505-E68B-6C67-1E01E543C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3F6F-D30C-4798-8763-259019804832}" type="slidenum">
              <a:rPr lang="en-GB" smtClean="0"/>
              <a:t>14</a:t>
            </a:fld>
            <a:endParaRPr lang="en-GB" dirty="0"/>
          </a:p>
        </p:txBody>
      </p:sp>
      <p:pic>
        <p:nvPicPr>
          <p:cNvPr id="2" name="Picture 1" descr="EP-DT">
            <a:extLst>
              <a:ext uri="{FF2B5EF4-FFF2-40B4-BE49-F238E27FC236}">
                <a16:creationId xmlns:a16="http://schemas.microsoft.com/office/drawing/2014/main" id="{70954766-0B83-235E-329C-99F45605F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9DFB21-2FC9-B26B-9B2C-81792BEA4C87}"/>
              </a:ext>
            </a:extLst>
          </p:cNvPr>
          <p:cNvSpPr txBox="1"/>
          <p:nvPr/>
        </p:nvSpPr>
        <p:spPr>
          <a:xfrm rot="440962">
            <a:off x="2629361" y="3216383"/>
            <a:ext cx="20525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103"/>
                </a:solidFill>
              </a:rPr>
              <a:t>Superheating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D7E9B7-E36E-BB24-482F-0B4DB1F9B8E7}"/>
              </a:ext>
            </a:extLst>
          </p:cNvPr>
          <p:cNvSpPr txBox="1"/>
          <p:nvPr/>
        </p:nvSpPr>
        <p:spPr>
          <a:xfrm rot="440962">
            <a:off x="8220246" y="3177119"/>
            <a:ext cx="20525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103"/>
                </a:solidFill>
              </a:rPr>
              <a:t>Superheating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21BA92-3D3E-D3E6-6EF5-767423D87D73}"/>
              </a:ext>
            </a:extLst>
          </p:cNvPr>
          <p:cNvSpPr txBox="1"/>
          <p:nvPr/>
        </p:nvSpPr>
        <p:spPr>
          <a:xfrm>
            <a:off x="9336968" y="2308311"/>
            <a:ext cx="2808311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Superheating collapse shows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779D725-E3C3-0580-2D34-E0BBEA6A242D}"/>
              </a:ext>
            </a:extLst>
          </p:cNvPr>
          <p:cNvCxnSpPr>
            <a:cxnSpLocks/>
          </p:cNvCxnSpPr>
          <p:nvPr/>
        </p:nvCxnSpPr>
        <p:spPr>
          <a:xfrm flipH="1">
            <a:off x="9906697" y="2616088"/>
            <a:ext cx="667581" cy="8129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74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F729A0-C8C0-C144-5881-151518435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Youri Penders &amp; Bart Verlaat | DEMO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9FCB1E-0A5C-B9C0-7240-FE669332D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6" y="5085184"/>
            <a:ext cx="11029620" cy="1157832"/>
          </a:xfrm>
        </p:spPr>
        <p:txBody>
          <a:bodyPr>
            <a:normAutofit lnSpcReduction="10000"/>
          </a:bodyPr>
          <a:lstStyle/>
          <a:p>
            <a:r>
              <a:rPr lang="en-US" sz="1800" b="0" dirty="0"/>
              <a:t>We have two heat exchangers operated in parallel on the accumulator</a:t>
            </a:r>
          </a:p>
          <a:p>
            <a:r>
              <a:rPr lang="en-US" sz="1800" b="0" dirty="0"/>
              <a:t>-45°C was kept at 50kW on a single heat exchanger!</a:t>
            </a:r>
          </a:p>
          <a:p>
            <a:r>
              <a:rPr lang="en-US" sz="1800" b="0" dirty="0"/>
              <a:t>With two heat exchangers, our goal of 100 kW at -45°C would be reached!</a:t>
            </a:r>
          </a:p>
          <a:p>
            <a:r>
              <a:rPr lang="en-US" sz="1800" b="0" dirty="0"/>
              <a:t>ATLAS maximum systems power: 60 kW; CMS maximum systems power: 90 kW </a:t>
            </a:r>
          </a:p>
          <a:p>
            <a:pPr marL="0" indent="0">
              <a:buNone/>
            </a:pPr>
            <a:endParaRPr lang="en-US" sz="1800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5E56CA-CA9B-1B79-35EB-6E0A8F4FF5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58"/>
          <a:stretch/>
        </p:blipFill>
        <p:spPr>
          <a:xfrm>
            <a:off x="6474323" y="1113685"/>
            <a:ext cx="4907665" cy="33386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5667D7-1C71-6257-AAB2-FFA5CD5134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07"/>
          <a:stretch/>
        </p:blipFill>
        <p:spPr>
          <a:xfrm>
            <a:off x="680936" y="1226541"/>
            <a:ext cx="5608760" cy="333344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F1D15D6-250E-EC78-6362-66AB024BC081}"/>
              </a:ext>
            </a:extLst>
          </p:cNvPr>
          <p:cNvCxnSpPr>
            <a:cxnSpLocks/>
          </p:cNvCxnSpPr>
          <p:nvPr/>
        </p:nvCxnSpPr>
        <p:spPr>
          <a:xfrm flipV="1">
            <a:off x="4264351" y="2538101"/>
            <a:ext cx="0" cy="161866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6C1206B-3156-B714-61EA-AF2CCF7EE73A}"/>
              </a:ext>
            </a:extLst>
          </p:cNvPr>
          <p:cNvCxnSpPr>
            <a:cxnSpLocks/>
          </p:cNvCxnSpPr>
          <p:nvPr/>
        </p:nvCxnSpPr>
        <p:spPr>
          <a:xfrm flipV="1">
            <a:off x="10287712" y="1589518"/>
            <a:ext cx="0" cy="247481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236EDFA-8A7E-5DD1-DD80-C2392038A663}"/>
              </a:ext>
            </a:extLst>
          </p:cNvPr>
          <p:cNvCxnSpPr>
            <a:cxnSpLocks/>
          </p:cNvCxnSpPr>
          <p:nvPr/>
        </p:nvCxnSpPr>
        <p:spPr>
          <a:xfrm>
            <a:off x="7110393" y="1589518"/>
            <a:ext cx="3177319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5C346D0-D9D0-1467-0583-B0D5343C3200}"/>
              </a:ext>
            </a:extLst>
          </p:cNvPr>
          <p:cNvSpPr txBox="1"/>
          <p:nvPr/>
        </p:nvSpPr>
        <p:spPr>
          <a:xfrm>
            <a:off x="8618171" y="1374074"/>
            <a:ext cx="1511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Injection valve has proper size</a:t>
            </a:r>
          </a:p>
        </p:txBody>
      </p:sp>
      <p:sp>
        <p:nvSpPr>
          <p:cNvPr id="14" name="Title 5">
            <a:extLst>
              <a:ext uri="{FF2B5EF4-FFF2-40B4-BE49-F238E27FC236}">
                <a16:creationId xmlns:a16="http://schemas.microsoft.com/office/drawing/2014/main" id="{39B65CA7-471A-7C3F-6D51-E4DD75E23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>
            <a:normAutofit/>
          </a:bodyPr>
          <a:lstStyle/>
          <a:p>
            <a:r>
              <a:rPr lang="en-US" dirty="0"/>
              <a:t>Our performance goal: 100kW @ -45°C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E7CA321-DBB3-C5B4-6FA5-CAEC8EAD1042}"/>
              </a:ext>
            </a:extLst>
          </p:cNvPr>
          <p:cNvCxnSpPr>
            <a:cxnSpLocks/>
          </p:cNvCxnSpPr>
          <p:nvPr/>
        </p:nvCxnSpPr>
        <p:spPr>
          <a:xfrm flipH="1" flipV="1">
            <a:off x="4321564" y="3747545"/>
            <a:ext cx="1079378" cy="10025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5F0A4F4-1786-CD52-8A4B-C385DDC0648F}"/>
              </a:ext>
            </a:extLst>
          </p:cNvPr>
          <p:cNvSpPr txBox="1"/>
          <p:nvPr/>
        </p:nvSpPr>
        <p:spPr>
          <a:xfrm>
            <a:off x="5415839" y="4536335"/>
            <a:ext cx="4393334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Accumulator heat exchanger reaches 50 kW at -45°C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91D0C1-708A-1965-01EF-689E5B786BDC}"/>
              </a:ext>
            </a:extLst>
          </p:cNvPr>
          <p:cNvSpPr txBox="1"/>
          <p:nvPr/>
        </p:nvSpPr>
        <p:spPr>
          <a:xfrm>
            <a:off x="1271691" y="3378213"/>
            <a:ext cx="21972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2BD"/>
                </a:solidFill>
              </a:rPr>
              <a:t>Accu = -45°C </a:t>
            </a: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59366E6B-B6FC-5265-4ECB-297C00FB3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GB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EF191933-7987-874F-CD36-E6307E1D0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3F6F-D30C-4798-8763-259019804832}" type="slidenum">
              <a:rPr lang="en-GB" smtClean="0"/>
              <a:t>15</a:t>
            </a:fld>
            <a:endParaRPr lang="en-GB" dirty="0"/>
          </a:p>
        </p:txBody>
      </p:sp>
      <p:pic>
        <p:nvPicPr>
          <p:cNvPr id="2" name="Picture 1" descr="EP-DT">
            <a:extLst>
              <a:ext uri="{FF2B5EF4-FFF2-40B4-BE49-F238E27FC236}">
                <a16:creationId xmlns:a16="http://schemas.microsoft.com/office/drawing/2014/main" id="{C38C86BD-5E80-C3BF-8E55-FE5735BBD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91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CF17D-6F01-9D2D-37FE-BFB477C75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Exchanger Configuration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523FBD-C333-257A-724A-8B3423D09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9DB3F2A-D564-0C36-A9F7-7B21E5248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0254" y="791915"/>
            <a:ext cx="5676065" cy="4027152"/>
          </a:xfrm>
          <a:prstGeom prst="rect">
            <a:avLst/>
          </a:prstGeom>
        </p:spPr>
      </p:pic>
      <p:pic>
        <p:nvPicPr>
          <p:cNvPr id="41" name="Picture 40" descr="A close-up of a machine&#10;&#10;Description automatically generated">
            <a:extLst>
              <a:ext uri="{FF2B5EF4-FFF2-40B4-BE49-F238E27FC236}">
                <a16:creationId xmlns:a16="http://schemas.microsoft.com/office/drawing/2014/main" id="{946E814B-5B50-557A-917A-CC9867222A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1" y="3904982"/>
            <a:ext cx="2602196" cy="1951647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B990DE5-F4F8-E599-92EE-E3CB38937323}"/>
              </a:ext>
            </a:extLst>
          </p:cNvPr>
          <p:cNvCxnSpPr>
            <a:cxnSpLocks/>
          </p:cNvCxnSpPr>
          <p:nvPr/>
        </p:nvCxnSpPr>
        <p:spPr>
          <a:xfrm flipH="1">
            <a:off x="1293863" y="3888679"/>
            <a:ext cx="671025" cy="116688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B14E2A0-C578-8BBA-A3AA-055B5C4DC5CE}"/>
              </a:ext>
            </a:extLst>
          </p:cNvPr>
          <p:cNvCxnSpPr>
            <a:cxnSpLocks/>
          </p:cNvCxnSpPr>
          <p:nvPr/>
        </p:nvCxnSpPr>
        <p:spPr>
          <a:xfrm flipH="1">
            <a:off x="332635" y="5393467"/>
            <a:ext cx="1551102" cy="7311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B2C9DB2-3A8C-16D9-C028-54EC24352F1A}"/>
              </a:ext>
            </a:extLst>
          </p:cNvPr>
          <p:cNvSpPr txBox="1"/>
          <p:nvPr/>
        </p:nvSpPr>
        <p:spPr>
          <a:xfrm rot="18196531">
            <a:off x="1738687" y="3401946"/>
            <a:ext cx="828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Cold in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980574-55A0-4C9C-632A-CAB8D8528C75}"/>
              </a:ext>
            </a:extLst>
          </p:cNvPr>
          <p:cNvSpPr txBox="1"/>
          <p:nvPr/>
        </p:nvSpPr>
        <p:spPr>
          <a:xfrm rot="20000712">
            <a:off x="455081" y="5787480"/>
            <a:ext cx="1130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Warm out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9BD655F-DF57-B1FF-B6C0-C131BE4BF7F0}"/>
              </a:ext>
            </a:extLst>
          </p:cNvPr>
          <p:cNvGrpSpPr/>
          <p:nvPr/>
        </p:nvGrpSpPr>
        <p:grpSpPr>
          <a:xfrm>
            <a:off x="307161" y="1169854"/>
            <a:ext cx="5382031" cy="2419852"/>
            <a:chOff x="-79856" y="1412081"/>
            <a:chExt cx="6821533" cy="306707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D26E0DE7-4421-F602-6221-22988517D9F0}"/>
                </a:ext>
              </a:extLst>
            </p:cNvPr>
            <p:cNvSpPr/>
            <p:nvPr/>
          </p:nvSpPr>
          <p:spPr>
            <a:xfrm>
              <a:off x="3947942" y="2277950"/>
              <a:ext cx="744912" cy="1685925"/>
            </a:xfrm>
            <a:prstGeom prst="rect">
              <a:avLst/>
            </a:prstGeom>
            <a:solidFill>
              <a:srgbClr val="00B0F0"/>
            </a:solidFill>
            <a:ln w="2857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41F10250-54CD-0F4A-D77C-9CBCFC8FCA2F}"/>
                </a:ext>
              </a:extLst>
            </p:cNvPr>
            <p:cNvCxnSpPr>
              <a:cxnSpLocks/>
            </p:cNvCxnSpPr>
            <p:nvPr/>
          </p:nvCxnSpPr>
          <p:spPr>
            <a:xfrm>
              <a:off x="4692854" y="3829378"/>
              <a:ext cx="66486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647A0A3-7085-D5B3-A712-7390052B4BAE}"/>
                </a:ext>
              </a:extLst>
            </p:cNvPr>
            <p:cNvSpPr txBox="1"/>
            <p:nvPr/>
          </p:nvSpPr>
          <p:spPr>
            <a:xfrm>
              <a:off x="3727126" y="1933489"/>
              <a:ext cx="1343393" cy="3900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Evaporator</a:t>
              </a:r>
              <a:endParaRPr lang="en-CH" sz="1400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4968B3C-59BE-A701-C6F9-F8F8D8B12390}"/>
                </a:ext>
              </a:extLst>
            </p:cNvPr>
            <p:cNvSpPr txBox="1"/>
            <p:nvPr/>
          </p:nvSpPr>
          <p:spPr>
            <a:xfrm>
              <a:off x="125905" y="2856713"/>
              <a:ext cx="1481552" cy="3900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Superheater</a:t>
              </a:r>
              <a:endParaRPr lang="en-CH" sz="1400" dirty="0"/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E5D3EB4D-DBD0-E930-789C-1629DAA748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92854" y="2490908"/>
              <a:ext cx="619047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9090BAC-669B-A561-F115-5E1454F91C51}"/>
                </a:ext>
              </a:extLst>
            </p:cNvPr>
            <p:cNvSpPr txBox="1"/>
            <p:nvPr/>
          </p:nvSpPr>
          <p:spPr>
            <a:xfrm>
              <a:off x="5357485" y="3675490"/>
              <a:ext cx="959392" cy="3510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to Pump</a:t>
              </a:r>
              <a:endParaRPr lang="en-CH" sz="1200" dirty="0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C19B647-7895-50B7-8144-C582FF8E0689}"/>
                </a:ext>
              </a:extLst>
            </p:cNvPr>
            <p:cNvSpPr txBox="1"/>
            <p:nvPr/>
          </p:nvSpPr>
          <p:spPr>
            <a:xfrm>
              <a:off x="5296806" y="2337019"/>
              <a:ext cx="1414504" cy="3510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from Detector</a:t>
              </a:r>
              <a:endParaRPr lang="en-CH" sz="1200" dirty="0"/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D4CD31CA-F23D-FD7B-CDD6-29B7ED98E71E}"/>
                </a:ext>
              </a:extLst>
            </p:cNvPr>
            <p:cNvCxnSpPr>
              <a:cxnSpLocks/>
            </p:cNvCxnSpPr>
            <p:nvPr/>
          </p:nvCxnSpPr>
          <p:spPr>
            <a:xfrm>
              <a:off x="3283077" y="3825254"/>
              <a:ext cx="664865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3C23BCBB-BD49-C0B8-C07E-E6B6B82625CD}"/>
                </a:ext>
              </a:extLst>
            </p:cNvPr>
            <p:cNvGrpSpPr/>
            <p:nvPr/>
          </p:nvGrpSpPr>
          <p:grpSpPr>
            <a:xfrm>
              <a:off x="3014103" y="3579368"/>
              <a:ext cx="400938" cy="496148"/>
              <a:chOff x="6151724" y="4559393"/>
              <a:chExt cx="175185" cy="201025"/>
            </a:xfrm>
          </p:grpSpPr>
          <p:sp>
            <p:nvSpPr>
              <p:cNvPr id="79" name="Isosceles Triangle 78">
                <a:extLst>
                  <a:ext uri="{FF2B5EF4-FFF2-40B4-BE49-F238E27FC236}">
                    <a16:creationId xmlns:a16="http://schemas.microsoft.com/office/drawing/2014/main" id="{421C7552-3DEA-D14E-90EF-B3665F606F37}"/>
                  </a:ext>
                </a:extLst>
              </p:cNvPr>
              <p:cNvSpPr/>
              <p:nvPr/>
            </p:nvSpPr>
            <p:spPr>
              <a:xfrm rot="5400000">
                <a:off x="6141062" y="4636330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2857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Isosceles Triangle 84">
                <a:extLst>
                  <a:ext uri="{FF2B5EF4-FFF2-40B4-BE49-F238E27FC236}">
                    <a16:creationId xmlns:a16="http://schemas.microsoft.com/office/drawing/2014/main" id="{E41E6E05-08E6-B8EC-4055-725A0049E505}"/>
                  </a:ext>
                </a:extLst>
              </p:cNvPr>
              <p:cNvSpPr/>
              <p:nvPr/>
            </p:nvSpPr>
            <p:spPr>
              <a:xfrm rot="16200000">
                <a:off x="6228657" y="4637475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2857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70EA29DA-D3F9-7251-9B99-04FAACAC1F42}"/>
                  </a:ext>
                </a:extLst>
              </p:cNvPr>
              <p:cNvCxnSpPr/>
              <p:nvPr/>
            </p:nvCxnSpPr>
            <p:spPr>
              <a:xfrm flipV="1">
                <a:off x="6195175" y="4559393"/>
                <a:ext cx="89078" cy="201025"/>
              </a:xfrm>
              <a:prstGeom prst="straightConnector1">
                <a:avLst/>
              </a:prstGeom>
              <a:ln w="28575">
                <a:solidFill>
                  <a:srgbClr val="008000"/>
                </a:solidFill>
                <a:headEnd type="none" w="sm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C24B4EF4-DED0-D801-7AD1-E8B3CD003ADA}"/>
                </a:ext>
              </a:extLst>
            </p:cNvPr>
            <p:cNvGrpSpPr/>
            <p:nvPr/>
          </p:nvGrpSpPr>
          <p:grpSpPr>
            <a:xfrm>
              <a:off x="2651798" y="3332177"/>
              <a:ext cx="362304" cy="507103"/>
              <a:chOff x="5591944" y="4252386"/>
              <a:chExt cx="362304" cy="507103"/>
            </a:xfrm>
          </p:grpSpPr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27E40710-A3F9-17BC-C366-B1F2FCB6DE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1944" y="4749587"/>
                <a:ext cx="362304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27062D33-EE42-F3C4-0E4E-7C37CF8AFE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588" y="4252386"/>
                <a:ext cx="0" cy="50710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8CA9C31F-139D-27F0-B91C-4BEB186A4EED}"/>
                </a:ext>
              </a:extLst>
            </p:cNvPr>
            <p:cNvGrpSpPr/>
            <p:nvPr/>
          </p:nvGrpSpPr>
          <p:grpSpPr>
            <a:xfrm rot="10800000">
              <a:off x="1305501" y="2389856"/>
              <a:ext cx="463552" cy="338554"/>
              <a:chOff x="5591944" y="4252386"/>
              <a:chExt cx="362304" cy="497201"/>
            </a:xfrm>
          </p:grpSpPr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0FA4F459-02A5-C204-AB1A-E62DE92FA5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1944" y="4749587"/>
                <a:ext cx="362304" cy="0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652DB205-DCB3-8590-D177-8C2349AB8AD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359989" y="4500986"/>
                <a:ext cx="497201" cy="1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B6F73E38-CDD5-D793-142C-361A036EED27}"/>
                </a:ext>
              </a:extLst>
            </p:cNvPr>
            <p:cNvSpPr/>
            <p:nvPr/>
          </p:nvSpPr>
          <p:spPr>
            <a:xfrm>
              <a:off x="1605839" y="2741109"/>
              <a:ext cx="1260586" cy="584775"/>
            </a:xfrm>
            <a:prstGeom prst="rect">
              <a:avLst/>
            </a:prstGeom>
            <a:solidFill>
              <a:srgbClr val="00B0F0"/>
            </a:solidFill>
            <a:ln w="2857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231D261-F88B-6C6C-9182-E05F41563AB7}"/>
                </a:ext>
              </a:extLst>
            </p:cNvPr>
            <p:cNvSpPr txBox="1"/>
            <p:nvPr/>
          </p:nvSpPr>
          <p:spPr>
            <a:xfrm>
              <a:off x="404896" y="2062071"/>
              <a:ext cx="1927132" cy="351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Warm return gas</a:t>
              </a:r>
              <a:endParaRPr lang="en-CH" sz="1200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F055D062-C181-A91E-7B26-C1F9CF133E8E}"/>
                </a:ext>
              </a:extLst>
            </p:cNvPr>
            <p:cNvSpPr/>
            <p:nvPr/>
          </p:nvSpPr>
          <p:spPr>
            <a:xfrm>
              <a:off x="3955820" y="3795057"/>
              <a:ext cx="641095" cy="7669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0ACB96E4-4570-36CB-83DC-7032EFA5DAC3}"/>
                </a:ext>
              </a:extLst>
            </p:cNvPr>
            <p:cNvCxnSpPr>
              <a:cxnSpLocks/>
            </p:cNvCxnSpPr>
            <p:nvPr/>
          </p:nvCxnSpPr>
          <p:spPr>
            <a:xfrm>
              <a:off x="4075415" y="2277950"/>
              <a:ext cx="0" cy="15244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232BFE6B-36F4-F0D5-D7A4-257F38EE60BB}"/>
                </a:ext>
              </a:extLst>
            </p:cNvPr>
            <p:cNvCxnSpPr>
              <a:cxnSpLocks/>
            </p:cNvCxnSpPr>
            <p:nvPr/>
          </p:nvCxnSpPr>
          <p:spPr>
            <a:xfrm>
              <a:off x="4224177" y="2271250"/>
              <a:ext cx="0" cy="15244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A8E4E077-48C4-AA8B-18D9-1E64A5FA8576}"/>
                </a:ext>
              </a:extLst>
            </p:cNvPr>
            <p:cNvCxnSpPr>
              <a:cxnSpLocks/>
            </p:cNvCxnSpPr>
            <p:nvPr/>
          </p:nvCxnSpPr>
          <p:spPr>
            <a:xfrm>
              <a:off x="4380215" y="2272043"/>
              <a:ext cx="0" cy="15244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F7F46BC0-4EFF-9C6F-07B0-B9B6519CA9E0}"/>
                </a:ext>
              </a:extLst>
            </p:cNvPr>
            <p:cNvCxnSpPr>
              <a:cxnSpLocks/>
            </p:cNvCxnSpPr>
            <p:nvPr/>
          </p:nvCxnSpPr>
          <p:spPr>
            <a:xfrm>
              <a:off x="4532615" y="2285218"/>
              <a:ext cx="0" cy="15244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FDE57686-0CCD-607C-DBA3-7CFC348E102C}"/>
                </a:ext>
              </a:extLst>
            </p:cNvPr>
            <p:cNvGrpSpPr/>
            <p:nvPr/>
          </p:nvGrpSpPr>
          <p:grpSpPr>
            <a:xfrm rot="5400000">
              <a:off x="2068865" y="2411083"/>
              <a:ext cx="312266" cy="1255491"/>
              <a:chOff x="2550840" y="4884793"/>
              <a:chExt cx="457200" cy="1538460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6E9D9509-CF7B-B65C-A42F-2F0E3EDC01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50840" y="4891493"/>
                <a:ext cx="0" cy="152449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92329060-0804-533C-B06E-69994347C2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9602" y="4884793"/>
                <a:ext cx="0" cy="152449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9C7459EE-C853-DDED-5F02-41720EBFD0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5640" y="4885586"/>
                <a:ext cx="0" cy="152449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E39A32BB-57E0-8F48-B301-62E413B58F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08040" y="4898761"/>
                <a:ext cx="0" cy="152449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65803F4-544C-7ADA-3988-D4C70B03887E}"/>
                </a:ext>
              </a:extLst>
            </p:cNvPr>
            <p:cNvGrpSpPr/>
            <p:nvPr/>
          </p:nvGrpSpPr>
          <p:grpSpPr>
            <a:xfrm rot="16200000" flipH="1">
              <a:off x="3179272" y="1993734"/>
              <a:ext cx="321776" cy="1172972"/>
              <a:chOff x="5591944" y="4749587"/>
              <a:chExt cx="362304" cy="223567"/>
            </a:xfrm>
          </p:grpSpPr>
          <p:cxnSp>
            <p:nvCxnSpPr>
              <p:cNvPr id="116" name="Straight Arrow Connector 115">
                <a:extLst>
                  <a:ext uri="{FF2B5EF4-FFF2-40B4-BE49-F238E27FC236}">
                    <a16:creationId xmlns:a16="http://schemas.microsoft.com/office/drawing/2014/main" id="{38F91E67-E09D-C0ED-D8EB-DABFAFA92F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1944" y="4749587"/>
                <a:ext cx="362304" cy="0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49CD4554-59EC-737E-522E-C6A16395F85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5496805" y="4861370"/>
                <a:ext cx="223567" cy="1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EA7C4B4A-17D1-BE31-16FC-61D097C0A325}"/>
                </a:ext>
              </a:extLst>
            </p:cNvPr>
            <p:cNvGrpSpPr/>
            <p:nvPr/>
          </p:nvGrpSpPr>
          <p:grpSpPr>
            <a:xfrm rot="16200000">
              <a:off x="1243107" y="3323682"/>
              <a:ext cx="495986" cy="507105"/>
              <a:chOff x="5591944" y="4252386"/>
              <a:chExt cx="362304" cy="507103"/>
            </a:xfrm>
          </p:grpSpPr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FB16BBCA-A4C8-16F9-F326-641F3E4233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1944" y="4749587"/>
                <a:ext cx="362304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9DE96DC2-BFDF-D014-6E2F-5862A051D7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588" y="4252386"/>
                <a:ext cx="0" cy="50710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C66B3C7-CE37-C953-E6EC-FEC29DBC7E68}"/>
                </a:ext>
              </a:extLst>
            </p:cNvPr>
            <p:cNvSpPr txBox="1"/>
            <p:nvPr/>
          </p:nvSpPr>
          <p:spPr>
            <a:xfrm>
              <a:off x="209947" y="3503962"/>
              <a:ext cx="1583300" cy="585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Warm liquid from primary</a:t>
              </a:r>
              <a:endParaRPr lang="en-CH" sz="1200" dirty="0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EB9C1EFE-BF6A-8567-C97E-16263DF01E42}"/>
                </a:ext>
              </a:extLst>
            </p:cNvPr>
            <p:cNvSpPr txBox="1"/>
            <p:nvPr/>
          </p:nvSpPr>
          <p:spPr>
            <a:xfrm>
              <a:off x="844923" y="1448235"/>
              <a:ext cx="3277617" cy="429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Double HEX Configuration</a:t>
              </a:r>
              <a:endParaRPr lang="en-CH" sz="1600" dirty="0"/>
            </a:p>
          </p:txBody>
        </p:sp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29BD3963-A5E7-5F39-5730-97622F0522D9}"/>
                </a:ext>
              </a:extLst>
            </p:cNvPr>
            <p:cNvSpPr/>
            <p:nvPr/>
          </p:nvSpPr>
          <p:spPr>
            <a:xfrm>
              <a:off x="-79856" y="1412081"/>
              <a:ext cx="6821533" cy="3067077"/>
            </a:xfrm>
            <a:prstGeom prst="roundRect">
              <a:avLst/>
            </a:prstGeom>
            <a:noFill/>
            <a:ln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781D5918-F89D-88C2-0603-7BDDEE2E9E4B}"/>
              </a:ext>
            </a:extLst>
          </p:cNvPr>
          <p:cNvGrpSpPr/>
          <p:nvPr/>
        </p:nvGrpSpPr>
        <p:grpSpPr>
          <a:xfrm>
            <a:off x="7151080" y="5122951"/>
            <a:ext cx="773283" cy="623614"/>
            <a:chOff x="7889631" y="2203940"/>
            <a:chExt cx="1090246" cy="879229"/>
          </a:xfrm>
        </p:grpSpPr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D6813080-3C50-E0D6-8CE5-F571D34D9A9C}"/>
                </a:ext>
              </a:extLst>
            </p:cNvPr>
            <p:cNvSpPr/>
            <p:nvPr/>
          </p:nvSpPr>
          <p:spPr>
            <a:xfrm>
              <a:off x="7889631" y="2203940"/>
              <a:ext cx="1090246" cy="533824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Freeform 12">
              <a:extLst>
                <a:ext uri="{FF2B5EF4-FFF2-40B4-BE49-F238E27FC236}">
                  <a16:creationId xmlns:a16="http://schemas.microsoft.com/office/drawing/2014/main" id="{45072835-0F81-D702-009B-1F88D9EB03B6}"/>
                </a:ext>
              </a:extLst>
            </p:cNvPr>
            <p:cNvSpPr/>
            <p:nvPr/>
          </p:nvSpPr>
          <p:spPr>
            <a:xfrm>
              <a:off x="8042031" y="2391508"/>
              <a:ext cx="717178" cy="691661"/>
            </a:xfrm>
            <a:custGeom>
              <a:avLst/>
              <a:gdLst>
                <a:gd name="connsiteX0" fmla="*/ 762000 w 762000"/>
                <a:gd name="connsiteY0" fmla="*/ 0 h 1418492"/>
                <a:gd name="connsiteX1" fmla="*/ 762000 w 762000"/>
                <a:gd name="connsiteY1" fmla="*/ 574431 h 1418492"/>
                <a:gd name="connsiteX2" fmla="*/ 0 w 762000"/>
                <a:gd name="connsiteY2" fmla="*/ 949569 h 1418492"/>
                <a:gd name="connsiteX3" fmla="*/ 0 w 762000"/>
                <a:gd name="connsiteY3" fmla="*/ 1418492 h 1418492"/>
                <a:gd name="connsiteX0" fmla="*/ 785446 w 785446"/>
                <a:gd name="connsiteY0" fmla="*/ 1137138 h 1137138"/>
                <a:gd name="connsiteX1" fmla="*/ 762000 w 785446"/>
                <a:gd name="connsiteY1" fmla="*/ 0 h 1137138"/>
                <a:gd name="connsiteX2" fmla="*/ 0 w 785446"/>
                <a:gd name="connsiteY2" fmla="*/ 375138 h 1137138"/>
                <a:gd name="connsiteX3" fmla="*/ 0 w 785446"/>
                <a:gd name="connsiteY3" fmla="*/ 844061 h 1137138"/>
                <a:gd name="connsiteX0" fmla="*/ 808892 w 808892"/>
                <a:gd name="connsiteY0" fmla="*/ 1137138 h 1137138"/>
                <a:gd name="connsiteX1" fmla="*/ 785446 w 808892"/>
                <a:gd name="connsiteY1" fmla="*/ 0 h 1137138"/>
                <a:gd name="connsiteX2" fmla="*/ 0 w 808892"/>
                <a:gd name="connsiteY2" fmla="*/ 164123 h 1137138"/>
                <a:gd name="connsiteX3" fmla="*/ 23446 w 808892"/>
                <a:gd name="connsiteY3" fmla="*/ 844061 h 1137138"/>
                <a:gd name="connsiteX0" fmla="*/ 808892 w 808892"/>
                <a:gd name="connsiteY0" fmla="*/ 984738 h 984738"/>
                <a:gd name="connsiteX1" fmla="*/ 773723 w 808892"/>
                <a:gd name="connsiteY1" fmla="*/ 0 h 984738"/>
                <a:gd name="connsiteX2" fmla="*/ 0 w 808892"/>
                <a:gd name="connsiteY2" fmla="*/ 11723 h 984738"/>
                <a:gd name="connsiteX3" fmla="*/ 23446 w 808892"/>
                <a:gd name="connsiteY3" fmla="*/ 691661 h 984738"/>
                <a:gd name="connsiteX0" fmla="*/ 785446 w 785446"/>
                <a:gd name="connsiteY0" fmla="*/ 984738 h 984738"/>
                <a:gd name="connsiteX1" fmla="*/ 750277 w 785446"/>
                <a:gd name="connsiteY1" fmla="*/ 0 h 984738"/>
                <a:gd name="connsiteX2" fmla="*/ 23446 w 785446"/>
                <a:gd name="connsiteY2" fmla="*/ 0 h 984738"/>
                <a:gd name="connsiteX3" fmla="*/ 0 w 785446"/>
                <a:gd name="connsiteY3" fmla="*/ 691661 h 984738"/>
                <a:gd name="connsiteX0" fmla="*/ 797169 w 797169"/>
                <a:gd name="connsiteY0" fmla="*/ 984738 h 984738"/>
                <a:gd name="connsiteX1" fmla="*/ 762000 w 797169"/>
                <a:gd name="connsiteY1" fmla="*/ 0 h 984738"/>
                <a:gd name="connsiteX2" fmla="*/ 0 w 797169"/>
                <a:gd name="connsiteY2" fmla="*/ 0 h 984738"/>
                <a:gd name="connsiteX3" fmla="*/ 11723 w 797169"/>
                <a:gd name="connsiteY3" fmla="*/ 691661 h 984738"/>
                <a:gd name="connsiteX0" fmla="*/ 759801 w 762000"/>
                <a:gd name="connsiteY0" fmla="*/ 656492 h 691661"/>
                <a:gd name="connsiteX1" fmla="*/ 762000 w 762000"/>
                <a:gd name="connsiteY1" fmla="*/ 0 h 691661"/>
                <a:gd name="connsiteX2" fmla="*/ 0 w 762000"/>
                <a:gd name="connsiteY2" fmla="*/ 0 h 691661"/>
                <a:gd name="connsiteX3" fmla="*/ 11723 w 762000"/>
                <a:gd name="connsiteY3" fmla="*/ 691661 h 69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0" h="691661">
                  <a:moveTo>
                    <a:pt x="759801" y="656492"/>
                  </a:moveTo>
                  <a:lnTo>
                    <a:pt x="762000" y="0"/>
                  </a:lnTo>
                  <a:lnTo>
                    <a:pt x="0" y="0"/>
                  </a:lnTo>
                  <a:lnTo>
                    <a:pt x="11723" y="691661"/>
                  </a:lnTo>
                </a:path>
              </a:pathLst>
            </a:custGeom>
            <a:noFill/>
            <a:ln w="38100">
              <a:solidFill>
                <a:schemeClr val="accent1">
                  <a:lumMod val="75000"/>
                </a:schemeClr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Freeform 13">
              <a:extLst>
                <a:ext uri="{FF2B5EF4-FFF2-40B4-BE49-F238E27FC236}">
                  <a16:creationId xmlns:a16="http://schemas.microsoft.com/office/drawing/2014/main" id="{02E32F75-DE3C-1156-A2B7-78E239D837F6}"/>
                </a:ext>
              </a:extLst>
            </p:cNvPr>
            <p:cNvSpPr/>
            <p:nvPr/>
          </p:nvSpPr>
          <p:spPr>
            <a:xfrm>
              <a:off x="8147538" y="2485292"/>
              <a:ext cx="738553" cy="597877"/>
            </a:xfrm>
            <a:custGeom>
              <a:avLst/>
              <a:gdLst>
                <a:gd name="connsiteX0" fmla="*/ 0 w 738553"/>
                <a:gd name="connsiteY0" fmla="*/ 609600 h 609600"/>
                <a:gd name="connsiteX1" fmla="*/ 0 w 738553"/>
                <a:gd name="connsiteY1" fmla="*/ 11723 h 609600"/>
                <a:gd name="connsiteX2" fmla="*/ 726830 w 738553"/>
                <a:gd name="connsiteY2" fmla="*/ 0 h 609600"/>
                <a:gd name="connsiteX3" fmla="*/ 738553 w 738553"/>
                <a:gd name="connsiteY3" fmla="*/ 574431 h 609600"/>
                <a:gd name="connsiteX0" fmla="*/ 0 w 738553"/>
                <a:gd name="connsiteY0" fmla="*/ 597877 h 597877"/>
                <a:gd name="connsiteX1" fmla="*/ 0 w 738553"/>
                <a:gd name="connsiteY1" fmla="*/ 0 h 597877"/>
                <a:gd name="connsiteX2" fmla="*/ 738553 w 738553"/>
                <a:gd name="connsiteY2" fmla="*/ 0 h 597877"/>
                <a:gd name="connsiteX3" fmla="*/ 738553 w 738553"/>
                <a:gd name="connsiteY3" fmla="*/ 562708 h 597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8553" h="597877">
                  <a:moveTo>
                    <a:pt x="0" y="597877"/>
                  </a:moveTo>
                  <a:lnTo>
                    <a:pt x="0" y="0"/>
                  </a:lnTo>
                  <a:lnTo>
                    <a:pt x="738553" y="0"/>
                  </a:lnTo>
                  <a:lnTo>
                    <a:pt x="738553" y="56270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B0AC724F-65DF-2335-9298-5E11CE851C6D}"/>
              </a:ext>
            </a:extLst>
          </p:cNvPr>
          <p:cNvGrpSpPr/>
          <p:nvPr/>
        </p:nvGrpSpPr>
        <p:grpSpPr>
          <a:xfrm>
            <a:off x="10310691" y="4823101"/>
            <a:ext cx="773282" cy="1006099"/>
            <a:chOff x="7871736" y="4862083"/>
            <a:chExt cx="1090246" cy="1418493"/>
          </a:xfrm>
        </p:grpSpPr>
        <p:sp>
          <p:nvSpPr>
            <p:cNvPr id="148" name="Freeform 15">
              <a:extLst>
                <a:ext uri="{FF2B5EF4-FFF2-40B4-BE49-F238E27FC236}">
                  <a16:creationId xmlns:a16="http://schemas.microsoft.com/office/drawing/2014/main" id="{319859A2-591A-2679-6CE5-4588CDBBD042}"/>
                </a:ext>
              </a:extLst>
            </p:cNvPr>
            <p:cNvSpPr/>
            <p:nvPr/>
          </p:nvSpPr>
          <p:spPr>
            <a:xfrm>
              <a:off x="8024136" y="4862083"/>
              <a:ext cx="703695" cy="832339"/>
            </a:xfrm>
            <a:custGeom>
              <a:avLst/>
              <a:gdLst>
                <a:gd name="connsiteX0" fmla="*/ 762000 w 762000"/>
                <a:gd name="connsiteY0" fmla="*/ 0 h 1418492"/>
                <a:gd name="connsiteX1" fmla="*/ 762000 w 762000"/>
                <a:gd name="connsiteY1" fmla="*/ 574431 h 1418492"/>
                <a:gd name="connsiteX2" fmla="*/ 0 w 762000"/>
                <a:gd name="connsiteY2" fmla="*/ 949569 h 1418492"/>
                <a:gd name="connsiteX3" fmla="*/ 0 w 762000"/>
                <a:gd name="connsiteY3" fmla="*/ 1418492 h 1418492"/>
                <a:gd name="connsiteX0" fmla="*/ 773723 w 773723"/>
                <a:gd name="connsiteY0" fmla="*/ 0 h 949569"/>
                <a:gd name="connsiteX1" fmla="*/ 773723 w 773723"/>
                <a:gd name="connsiteY1" fmla="*/ 574431 h 949569"/>
                <a:gd name="connsiteX2" fmla="*/ 11723 w 773723"/>
                <a:gd name="connsiteY2" fmla="*/ 949569 h 949569"/>
                <a:gd name="connsiteX3" fmla="*/ 0 w 773723"/>
                <a:gd name="connsiteY3" fmla="*/ 23446 h 949569"/>
                <a:gd name="connsiteX0" fmla="*/ 773723 w 785446"/>
                <a:gd name="connsiteY0" fmla="*/ 0 h 949569"/>
                <a:gd name="connsiteX1" fmla="*/ 785446 w 785446"/>
                <a:gd name="connsiteY1" fmla="*/ 750277 h 949569"/>
                <a:gd name="connsiteX2" fmla="*/ 11723 w 785446"/>
                <a:gd name="connsiteY2" fmla="*/ 949569 h 949569"/>
                <a:gd name="connsiteX3" fmla="*/ 0 w 785446"/>
                <a:gd name="connsiteY3" fmla="*/ 23446 h 949569"/>
                <a:gd name="connsiteX0" fmla="*/ 785446 w 797169"/>
                <a:gd name="connsiteY0" fmla="*/ 0 h 797169"/>
                <a:gd name="connsiteX1" fmla="*/ 797169 w 797169"/>
                <a:gd name="connsiteY1" fmla="*/ 750277 h 797169"/>
                <a:gd name="connsiteX2" fmla="*/ 0 w 797169"/>
                <a:gd name="connsiteY2" fmla="*/ 797169 h 797169"/>
                <a:gd name="connsiteX3" fmla="*/ 11723 w 797169"/>
                <a:gd name="connsiteY3" fmla="*/ 23446 h 797169"/>
                <a:gd name="connsiteX0" fmla="*/ 773723 w 785446"/>
                <a:gd name="connsiteY0" fmla="*/ 0 h 832339"/>
                <a:gd name="connsiteX1" fmla="*/ 785446 w 785446"/>
                <a:gd name="connsiteY1" fmla="*/ 750277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3 w 785446"/>
                <a:gd name="connsiteY0" fmla="*/ 0 h 832339"/>
                <a:gd name="connsiteX1" fmla="*/ 785446 w 785446"/>
                <a:gd name="connsiteY1" fmla="*/ 820615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4 w 785447"/>
                <a:gd name="connsiteY0" fmla="*/ 0 h 832339"/>
                <a:gd name="connsiteX1" fmla="*/ 785447 w 785447"/>
                <a:gd name="connsiteY1" fmla="*/ 820615 h 832339"/>
                <a:gd name="connsiteX2" fmla="*/ 0 w 785447"/>
                <a:gd name="connsiteY2" fmla="*/ 832339 h 832339"/>
                <a:gd name="connsiteX3" fmla="*/ 1 w 785447"/>
                <a:gd name="connsiteY3" fmla="*/ 23446 h 83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447" h="832339">
                  <a:moveTo>
                    <a:pt x="773724" y="0"/>
                  </a:moveTo>
                  <a:lnTo>
                    <a:pt x="785447" y="820615"/>
                  </a:lnTo>
                  <a:lnTo>
                    <a:pt x="0" y="832339"/>
                  </a:lnTo>
                  <a:cubicBezTo>
                    <a:pt x="0" y="562708"/>
                    <a:pt x="1" y="293077"/>
                    <a:pt x="1" y="23446"/>
                  </a:cubicBezTo>
                </a:path>
              </a:pathLst>
            </a:custGeom>
            <a:noFill/>
            <a:ln w="38100">
              <a:solidFill>
                <a:schemeClr val="accent1">
                  <a:lumMod val="75000"/>
                </a:schemeClr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9" name="Freeform 16">
              <a:extLst>
                <a:ext uri="{FF2B5EF4-FFF2-40B4-BE49-F238E27FC236}">
                  <a16:creationId xmlns:a16="http://schemas.microsoft.com/office/drawing/2014/main" id="{8A30FB84-F0FA-5171-0F62-FDAA2B1861E7}"/>
                </a:ext>
              </a:extLst>
            </p:cNvPr>
            <p:cNvSpPr/>
            <p:nvPr/>
          </p:nvSpPr>
          <p:spPr>
            <a:xfrm>
              <a:off x="8117922" y="5424792"/>
              <a:ext cx="750276" cy="855784"/>
            </a:xfrm>
            <a:custGeom>
              <a:avLst/>
              <a:gdLst>
                <a:gd name="connsiteX0" fmla="*/ 0 w 738553"/>
                <a:gd name="connsiteY0" fmla="*/ 609600 h 609600"/>
                <a:gd name="connsiteX1" fmla="*/ 0 w 738553"/>
                <a:gd name="connsiteY1" fmla="*/ 11723 h 609600"/>
                <a:gd name="connsiteX2" fmla="*/ 726830 w 738553"/>
                <a:gd name="connsiteY2" fmla="*/ 0 h 609600"/>
                <a:gd name="connsiteX3" fmla="*/ 738553 w 738553"/>
                <a:gd name="connsiteY3" fmla="*/ 574431 h 609600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38553 w 750276"/>
                <a:gd name="connsiteY2" fmla="*/ 246184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26830 w 750276"/>
                <a:gd name="connsiteY2" fmla="*/ 410307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26830 w 750276"/>
                <a:gd name="connsiteY2" fmla="*/ 152400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50276 w 750276"/>
                <a:gd name="connsiteY2" fmla="*/ 304800 h 855784"/>
                <a:gd name="connsiteX3" fmla="*/ 750276 w 750276"/>
                <a:gd name="connsiteY3" fmla="*/ 820615 h 85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76" h="855784">
                  <a:moveTo>
                    <a:pt x="11723" y="855784"/>
                  </a:moveTo>
                  <a:lnTo>
                    <a:pt x="0" y="0"/>
                  </a:lnTo>
                  <a:lnTo>
                    <a:pt x="750276" y="304800"/>
                  </a:lnTo>
                  <a:lnTo>
                    <a:pt x="750276" y="820615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8FFCEA7A-563E-6C5B-8503-F1022F389C7E}"/>
                </a:ext>
              </a:extLst>
            </p:cNvPr>
            <p:cNvSpPr/>
            <p:nvPr/>
          </p:nvSpPr>
          <p:spPr>
            <a:xfrm>
              <a:off x="7871736" y="5334358"/>
              <a:ext cx="1090246" cy="533824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58F9487-EAEA-9F10-FA24-AE21F1A7402F}"/>
              </a:ext>
            </a:extLst>
          </p:cNvPr>
          <p:cNvGrpSpPr/>
          <p:nvPr/>
        </p:nvGrpSpPr>
        <p:grpSpPr>
          <a:xfrm>
            <a:off x="8628099" y="4844403"/>
            <a:ext cx="773282" cy="914635"/>
            <a:chOff x="7930352" y="3364521"/>
            <a:chExt cx="1090246" cy="1289539"/>
          </a:xfrm>
        </p:grpSpPr>
        <p:sp>
          <p:nvSpPr>
            <p:cNvPr id="152" name="Freeform 18">
              <a:extLst>
                <a:ext uri="{FF2B5EF4-FFF2-40B4-BE49-F238E27FC236}">
                  <a16:creationId xmlns:a16="http://schemas.microsoft.com/office/drawing/2014/main" id="{C60E156B-895B-7F3E-4EBD-9E0FCC2A71F9}"/>
                </a:ext>
              </a:extLst>
            </p:cNvPr>
            <p:cNvSpPr/>
            <p:nvPr/>
          </p:nvSpPr>
          <p:spPr>
            <a:xfrm>
              <a:off x="8082752" y="3364521"/>
              <a:ext cx="676457" cy="832339"/>
            </a:xfrm>
            <a:custGeom>
              <a:avLst/>
              <a:gdLst>
                <a:gd name="connsiteX0" fmla="*/ 762000 w 762000"/>
                <a:gd name="connsiteY0" fmla="*/ 0 h 1418492"/>
                <a:gd name="connsiteX1" fmla="*/ 762000 w 762000"/>
                <a:gd name="connsiteY1" fmla="*/ 574431 h 1418492"/>
                <a:gd name="connsiteX2" fmla="*/ 0 w 762000"/>
                <a:gd name="connsiteY2" fmla="*/ 949569 h 1418492"/>
                <a:gd name="connsiteX3" fmla="*/ 0 w 762000"/>
                <a:gd name="connsiteY3" fmla="*/ 1418492 h 1418492"/>
                <a:gd name="connsiteX0" fmla="*/ 773723 w 773723"/>
                <a:gd name="connsiteY0" fmla="*/ 0 h 949569"/>
                <a:gd name="connsiteX1" fmla="*/ 773723 w 773723"/>
                <a:gd name="connsiteY1" fmla="*/ 574431 h 949569"/>
                <a:gd name="connsiteX2" fmla="*/ 11723 w 773723"/>
                <a:gd name="connsiteY2" fmla="*/ 949569 h 949569"/>
                <a:gd name="connsiteX3" fmla="*/ 0 w 773723"/>
                <a:gd name="connsiteY3" fmla="*/ 23446 h 949569"/>
                <a:gd name="connsiteX0" fmla="*/ 773723 w 785446"/>
                <a:gd name="connsiteY0" fmla="*/ 0 h 949569"/>
                <a:gd name="connsiteX1" fmla="*/ 785446 w 785446"/>
                <a:gd name="connsiteY1" fmla="*/ 750277 h 949569"/>
                <a:gd name="connsiteX2" fmla="*/ 11723 w 785446"/>
                <a:gd name="connsiteY2" fmla="*/ 949569 h 949569"/>
                <a:gd name="connsiteX3" fmla="*/ 0 w 785446"/>
                <a:gd name="connsiteY3" fmla="*/ 23446 h 949569"/>
                <a:gd name="connsiteX0" fmla="*/ 785446 w 797169"/>
                <a:gd name="connsiteY0" fmla="*/ 0 h 797169"/>
                <a:gd name="connsiteX1" fmla="*/ 797169 w 797169"/>
                <a:gd name="connsiteY1" fmla="*/ 750277 h 797169"/>
                <a:gd name="connsiteX2" fmla="*/ 0 w 797169"/>
                <a:gd name="connsiteY2" fmla="*/ 797169 h 797169"/>
                <a:gd name="connsiteX3" fmla="*/ 11723 w 797169"/>
                <a:gd name="connsiteY3" fmla="*/ 23446 h 797169"/>
                <a:gd name="connsiteX0" fmla="*/ 773723 w 785446"/>
                <a:gd name="connsiteY0" fmla="*/ 0 h 832339"/>
                <a:gd name="connsiteX1" fmla="*/ 785446 w 785446"/>
                <a:gd name="connsiteY1" fmla="*/ 750277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3 w 785446"/>
                <a:gd name="connsiteY0" fmla="*/ 0 h 832339"/>
                <a:gd name="connsiteX1" fmla="*/ 785446 w 785446"/>
                <a:gd name="connsiteY1" fmla="*/ 820615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4 w 785447"/>
                <a:gd name="connsiteY0" fmla="*/ 0 h 832339"/>
                <a:gd name="connsiteX1" fmla="*/ 785447 w 785447"/>
                <a:gd name="connsiteY1" fmla="*/ 820615 h 832339"/>
                <a:gd name="connsiteX2" fmla="*/ 0 w 785447"/>
                <a:gd name="connsiteY2" fmla="*/ 832339 h 832339"/>
                <a:gd name="connsiteX3" fmla="*/ 1 w 785447"/>
                <a:gd name="connsiteY3" fmla="*/ 23446 h 83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447" h="832339">
                  <a:moveTo>
                    <a:pt x="773724" y="0"/>
                  </a:moveTo>
                  <a:lnTo>
                    <a:pt x="785447" y="820615"/>
                  </a:lnTo>
                  <a:lnTo>
                    <a:pt x="0" y="832339"/>
                  </a:lnTo>
                  <a:cubicBezTo>
                    <a:pt x="0" y="562708"/>
                    <a:pt x="1" y="293077"/>
                    <a:pt x="1" y="23446"/>
                  </a:cubicBezTo>
                </a:path>
              </a:pathLst>
            </a:custGeom>
            <a:noFill/>
            <a:ln w="38100">
              <a:solidFill>
                <a:schemeClr val="accent1">
                  <a:lumMod val="75000"/>
                </a:schemeClr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3" name="Freeform 19">
              <a:extLst>
                <a:ext uri="{FF2B5EF4-FFF2-40B4-BE49-F238E27FC236}">
                  <a16:creationId xmlns:a16="http://schemas.microsoft.com/office/drawing/2014/main" id="{F0C2958F-A5A8-F3E3-D9EF-ADC46FB7335E}"/>
                </a:ext>
              </a:extLst>
            </p:cNvPr>
            <p:cNvSpPr/>
            <p:nvPr/>
          </p:nvSpPr>
          <p:spPr>
            <a:xfrm>
              <a:off x="8188261" y="3423137"/>
              <a:ext cx="679937" cy="1230923"/>
            </a:xfrm>
            <a:custGeom>
              <a:avLst/>
              <a:gdLst>
                <a:gd name="connsiteX0" fmla="*/ 0 w 738553"/>
                <a:gd name="connsiteY0" fmla="*/ 609600 h 609600"/>
                <a:gd name="connsiteX1" fmla="*/ 0 w 738553"/>
                <a:gd name="connsiteY1" fmla="*/ 11723 h 609600"/>
                <a:gd name="connsiteX2" fmla="*/ 726830 w 738553"/>
                <a:gd name="connsiteY2" fmla="*/ 0 h 609600"/>
                <a:gd name="connsiteX3" fmla="*/ 738553 w 738553"/>
                <a:gd name="connsiteY3" fmla="*/ 574431 h 609600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38553 w 750276"/>
                <a:gd name="connsiteY2" fmla="*/ 246184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26830 w 750276"/>
                <a:gd name="connsiteY2" fmla="*/ 410307 h 855784"/>
                <a:gd name="connsiteX3" fmla="*/ 750276 w 750276"/>
                <a:gd name="connsiteY3" fmla="*/ 820615 h 855784"/>
                <a:gd name="connsiteX0" fmla="*/ 11723 w 726830"/>
                <a:gd name="connsiteY0" fmla="*/ 1711569 h 1711569"/>
                <a:gd name="connsiteX1" fmla="*/ 0 w 726830"/>
                <a:gd name="connsiteY1" fmla="*/ 855785 h 1711569"/>
                <a:gd name="connsiteX2" fmla="*/ 726830 w 726830"/>
                <a:gd name="connsiteY2" fmla="*/ 1266092 h 1711569"/>
                <a:gd name="connsiteX3" fmla="*/ 715106 w 726830"/>
                <a:gd name="connsiteY3" fmla="*/ 0 h 1711569"/>
                <a:gd name="connsiteX0" fmla="*/ 11723 w 773723"/>
                <a:gd name="connsiteY0" fmla="*/ 1711569 h 1711569"/>
                <a:gd name="connsiteX1" fmla="*/ 0 w 773723"/>
                <a:gd name="connsiteY1" fmla="*/ 855785 h 1711569"/>
                <a:gd name="connsiteX2" fmla="*/ 773723 w 773723"/>
                <a:gd name="connsiteY2" fmla="*/ 937846 h 1711569"/>
                <a:gd name="connsiteX3" fmla="*/ 715106 w 773723"/>
                <a:gd name="connsiteY3" fmla="*/ 0 h 1711569"/>
                <a:gd name="connsiteX0" fmla="*/ 11723 w 773723"/>
                <a:gd name="connsiteY0" fmla="*/ 1711569 h 1711569"/>
                <a:gd name="connsiteX1" fmla="*/ 0 w 773723"/>
                <a:gd name="connsiteY1" fmla="*/ 973015 h 1711569"/>
                <a:gd name="connsiteX2" fmla="*/ 773723 w 773723"/>
                <a:gd name="connsiteY2" fmla="*/ 937846 h 1711569"/>
                <a:gd name="connsiteX3" fmla="*/ 715106 w 773723"/>
                <a:gd name="connsiteY3" fmla="*/ 0 h 1711569"/>
                <a:gd name="connsiteX0" fmla="*/ 11723 w 785445"/>
                <a:gd name="connsiteY0" fmla="*/ 773723 h 1066800"/>
                <a:gd name="connsiteX1" fmla="*/ 0 w 785445"/>
                <a:gd name="connsiteY1" fmla="*/ 35169 h 1066800"/>
                <a:gd name="connsiteX2" fmla="*/ 773723 w 785445"/>
                <a:gd name="connsiteY2" fmla="*/ 0 h 1066800"/>
                <a:gd name="connsiteX3" fmla="*/ 785445 w 785445"/>
                <a:gd name="connsiteY3" fmla="*/ 1066800 h 1066800"/>
                <a:gd name="connsiteX0" fmla="*/ 35169 w 785445"/>
                <a:gd name="connsiteY0" fmla="*/ 0 h 1910861"/>
                <a:gd name="connsiteX1" fmla="*/ 0 w 785445"/>
                <a:gd name="connsiteY1" fmla="*/ 879230 h 1910861"/>
                <a:gd name="connsiteX2" fmla="*/ 773723 w 785445"/>
                <a:gd name="connsiteY2" fmla="*/ 844061 h 1910861"/>
                <a:gd name="connsiteX3" fmla="*/ 785445 w 785445"/>
                <a:gd name="connsiteY3" fmla="*/ 1910861 h 1910861"/>
                <a:gd name="connsiteX0" fmla="*/ 0 w 750276"/>
                <a:gd name="connsiteY0" fmla="*/ 0 h 1910861"/>
                <a:gd name="connsiteX1" fmla="*/ 35169 w 750276"/>
                <a:gd name="connsiteY1" fmla="*/ 867506 h 1910861"/>
                <a:gd name="connsiteX2" fmla="*/ 738554 w 750276"/>
                <a:gd name="connsiteY2" fmla="*/ 844061 h 1910861"/>
                <a:gd name="connsiteX3" fmla="*/ 750276 w 750276"/>
                <a:gd name="connsiteY3" fmla="*/ 1910861 h 1910861"/>
                <a:gd name="connsiteX0" fmla="*/ 0 w 773722"/>
                <a:gd name="connsiteY0" fmla="*/ 0 h 1652953"/>
                <a:gd name="connsiteX1" fmla="*/ 58615 w 773722"/>
                <a:gd name="connsiteY1" fmla="*/ 609598 h 1652953"/>
                <a:gd name="connsiteX2" fmla="*/ 762000 w 773722"/>
                <a:gd name="connsiteY2" fmla="*/ 586153 h 1652953"/>
                <a:gd name="connsiteX3" fmla="*/ 773722 w 773722"/>
                <a:gd name="connsiteY3" fmla="*/ 1652953 h 1652953"/>
                <a:gd name="connsiteX0" fmla="*/ 0 w 773722"/>
                <a:gd name="connsiteY0" fmla="*/ 0 h 1652953"/>
                <a:gd name="connsiteX1" fmla="*/ 0 w 773722"/>
                <a:gd name="connsiteY1" fmla="*/ 609598 h 1652953"/>
                <a:gd name="connsiteX2" fmla="*/ 762000 w 773722"/>
                <a:gd name="connsiteY2" fmla="*/ 586153 h 1652953"/>
                <a:gd name="connsiteX3" fmla="*/ 773722 w 773722"/>
                <a:gd name="connsiteY3" fmla="*/ 1652953 h 1652953"/>
                <a:gd name="connsiteX0" fmla="*/ 0 w 773722"/>
                <a:gd name="connsiteY0" fmla="*/ 0 h 1652953"/>
                <a:gd name="connsiteX1" fmla="*/ 0 w 773722"/>
                <a:gd name="connsiteY1" fmla="*/ 609598 h 1652953"/>
                <a:gd name="connsiteX2" fmla="*/ 668215 w 773722"/>
                <a:gd name="connsiteY2" fmla="*/ 609599 h 1652953"/>
                <a:gd name="connsiteX3" fmla="*/ 773722 w 773722"/>
                <a:gd name="connsiteY3" fmla="*/ 1652953 h 1652953"/>
                <a:gd name="connsiteX0" fmla="*/ 0 w 679937"/>
                <a:gd name="connsiteY0" fmla="*/ 0 h 1230923"/>
                <a:gd name="connsiteX1" fmla="*/ 0 w 679937"/>
                <a:gd name="connsiteY1" fmla="*/ 609598 h 1230923"/>
                <a:gd name="connsiteX2" fmla="*/ 668215 w 679937"/>
                <a:gd name="connsiteY2" fmla="*/ 609599 h 1230923"/>
                <a:gd name="connsiteX3" fmla="*/ 679937 w 679937"/>
                <a:gd name="connsiteY3" fmla="*/ 1230923 h 1230923"/>
                <a:gd name="connsiteX0" fmla="*/ 23446 w 703383"/>
                <a:gd name="connsiteY0" fmla="*/ 0 h 1230923"/>
                <a:gd name="connsiteX1" fmla="*/ 0 w 703383"/>
                <a:gd name="connsiteY1" fmla="*/ 562706 h 1230923"/>
                <a:gd name="connsiteX2" fmla="*/ 691661 w 703383"/>
                <a:gd name="connsiteY2" fmla="*/ 609599 h 1230923"/>
                <a:gd name="connsiteX3" fmla="*/ 703383 w 703383"/>
                <a:gd name="connsiteY3" fmla="*/ 1230923 h 1230923"/>
                <a:gd name="connsiteX0" fmla="*/ 23446 w 703383"/>
                <a:gd name="connsiteY0" fmla="*/ 0 h 1230923"/>
                <a:gd name="connsiteX1" fmla="*/ 0 w 703383"/>
                <a:gd name="connsiteY1" fmla="*/ 562706 h 1230923"/>
                <a:gd name="connsiteX2" fmla="*/ 691661 w 703383"/>
                <a:gd name="connsiteY2" fmla="*/ 820615 h 1230923"/>
                <a:gd name="connsiteX3" fmla="*/ 703383 w 703383"/>
                <a:gd name="connsiteY3" fmla="*/ 1230923 h 1230923"/>
                <a:gd name="connsiteX0" fmla="*/ 0 w 679937"/>
                <a:gd name="connsiteY0" fmla="*/ 0 h 1230923"/>
                <a:gd name="connsiteX1" fmla="*/ 0 w 679937"/>
                <a:gd name="connsiteY1" fmla="*/ 574429 h 1230923"/>
                <a:gd name="connsiteX2" fmla="*/ 668215 w 679937"/>
                <a:gd name="connsiteY2" fmla="*/ 820615 h 1230923"/>
                <a:gd name="connsiteX3" fmla="*/ 679937 w 679937"/>
                <a:gd name="connsiteY3" fmla="*/ 1230923 h 12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937" h="1230923">
                  <a:moveTo>
                    <a:pt x="0" y="0"/>
                  </a:moveTo>
                  <a:lnTo>
                    <a:pt x="0" y="574429"/>
                  </a:lnTo>
                  <a:lnTo>
                    <a:pt x="668215" y="820615"/>
                  </a:lnTo>
                  <a:lnTo>
                    <a:pt x="679937" y="1230923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D6729DAA-6BF4-1D9E-8BD5-701A7CAAFA51}"/>
                </a:ext>
              </a:extLst>
            </p:cNvPr>
            <p:cNvSpPr/>
            <p:nvPr/>
          </p:nvSpPr>
          <p:spPr>
            <a:xfrm>
              <a:off x="7930352" y="3836796"/>
              <a:ext cx="1090246" cy="533824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7" name="Picture 156">
            <a:extLst>
              <a:ext uri="{FF2B5EF4-FFF2-40B4-BE49-F238E27FC236}">
                <a16:creationId xmlns:a16="http://schemas.microsoft.com/office/drawing/2014/main" id="{EA7049DE-C4E3-FBB3-F19F-3641093A49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032612" y="4016671"/>
            <a:ext cx="3160738" cy="1888587"/>
          </a:xfrm>
          <a:prstGeom prst="rect">
            <a:avLst/>
          </a:prstGeom>
        </p:spPr>
      </p:pic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D575FBEC-E4CF-649B-8F16-9D7204F2C5CD}"/>
              </a:ext>
            </a:extLst>
          </p:cNvPr>
          <p:cNvCxnSpPr>
            <a:cxnSpLocks/>
          </p:cNvCxnSpPr>
          <p:nvPr/>
        </p:nvCxnSpPr>
        <p:spPr>
          <a:xfrm>
            <a:off x="3910797" y="5679714"/>
            <a:ext cx="1588926" cy="2222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5BC85E53-5584-C509-E9C1-67DCC106D893}"/>
              </a:ext>
            </a:extLst>
          </p:cNvPr>
          <p:cNvCxnSpPr>
            <a:cxnSpLocks/>
          </p:cNvCxnSpPr>
          <p:nvPr/>
        </p:nvCxnSpPr>
        <p:spPr>
          <a:xfrm flipH="1">
            <a:off x="4305486" y="4146805"/>
            <a:ext cx="1800547" cy="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C4B60A3F-1315-5196-D8E5-E09EEDDCDC86}"/>
              </a:ext>
            </a:extLst>
          </p:cNvPr>
          <p:cNvCxnSpPr>
            <a:cxnSpLocks/>
          </p:cNvCxnSpPr>
          <p:nvPr/>
        </p:nvCxnSpPr>
        <p:spPr>
          <a:xfrm>
            <a:off x="4305487" y="5681703"/>
            <a:ext cx="1194236" cy="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4EA1C589-06AC-6A1E-63B0-3A8344D4A584}"/>
              </a:ext>
            </a:extLst>
          </p:cNvPr>
          <p:cNvCxnSpPr>
            <a:cxnSpLocks/>
          </p:cNvCxnSpPr>
          <p:nvPr/>
        </p:nvCxnSpPr>
        <p:spPr>
          <a:xfrm flipV="1">
            <a:off x="4305487" y="4146805"/>
            <a:ext cx="0" cy="543634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290C658A-D3D1-2F3D-E859-8CA60B267D18}"/>
              </a:ext>
            </a:extLst>
          </p:cNvPr>
          <p:cNvCxnSpPr>
            <a:cxnSpLocks/>
          </p:cNvCxnSpPr>
          <p:nvPr/>
        </p:nvCxnSpPr>
        <p:spPr>
          <a:xfrm flipH="1">
            <a:off x="4305487" y="4146805"/>
            <a:ext cx="1406995" cy="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A4271357-9965-D13A-9713-E674BC923767}"/>
              </a:ext>
            </a:extLst>
          </p:cNvPr>
          <p:cNvSpPr>
            <a:spLocks/>
          </p:cNvSpPr>
          <p:nvPr/>
        </p:nvSpPr>
        <p:spPr>
          <a:xfrm>
            <a:off x="5893274" y="4146805"/>
            <a:ext cx="212759" cy="1535132"/>
          </a:xfrm>
          <a:custGeom>
            <a:avLst/>
            <a:gdLst>
              <a:gd name="connsiteX0" fmla="*/ 0 w 882595"/>
              <a:gd name="connsiteY0" fmla="*/ 2274073 h 2274073"/>
              <a:gd name="connsiteX1" fmla="*/ 485029 w 882595"/>
              <a:gd name="connsiteY1" fmla="*/ 978011 h 2274073"/>
              <a:gd name="connsiteX2" fmla="*/ 882595 w 882595"/>
              <a:gd name="connsiteY2" fmla="*/ 0 h 2274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595" h="2274073">
                <a:moveTo>
                  <a:pt x="0" y="2274073"/>
                </a:moveTo>
                <a:cubicBezTo>
                  <a:pt x="168965" y="1815548"/>
                  <a:pt x="337930" y="1357023"/>
                  <a:pt x="485029" y="978011"/>
                </a:cubicBezTo>
                <a:cubicBezTo>
                  <a:pt x="632128" y="598999"/>
                  <a:pt x="882595" y="0"/>
                  <a:pt x="882595" y="0"/>
                </a:cubicBezTo>
              </a:path>
            </a:pathLst>
          </a:cu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CB6A632D-3E63-2B0B-FE33-119EBD502D3C}"/>
              </a:ext>
            </a:extLst>
          </p:cNvPr>
          <p:cNvCxnSpPr>
            <a:cxnSpLocks/>
          </p:cNvCxnSpPr>
          <p:nvPr/>
        </p:nvCxnSpPr>
        <p:spPr>
          <a:xfrm flipV="1">
            <a:off x="4305487" y="4685320"/>
            <a:ext cx="0" cy="994394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EE36E44C-0CC9-C4DA-7C26-5F5DDFA7401D}"/>
              </a:ext>
            </a:extLst>
          </p:cNvPr>
          <p:cNvSpPr>
            <a:spLocks/>
          </p:cNvSpPr>
          <p:nvPr/>
        </p:nvSpPr>
        <p:spPr>
          <a:xfrm>
            <a:off x="5499723" y="4146805"/>
            <a:ext cx="212759" cy="1535132"/>
          </a:xfrm>
          <a:custGeom>
            <a:avLst/>
            <a:gdLst>
              <a:gd name="connsiteX0" fmla="*/ 0 w 882595"/>
              <a:gd name="connsiteY0" fmla="*/ 2274073 h 2274073"/>
              <a:gd name="connsiteX1" fmla="*/ 485029 w 882595"/>
              <a:gd name="connsiteY1" fmla="*/ 978011 h 2274073"/>
              <a:gd name="connsiteX2" fmla="*/ 882595 w 882595"/>
              <a:gd name="connsiteY2" fmla="*/ 0 h 2274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2595" h="2274073">
                <a:moveTo>
                  <a:pt x="0" y="2274073"/>
                </a:moveTo>
                <a:cubicBezTo>
                  <a:pt x="168965" y="1815548"/>
                  <a:pt x="337930" y="1357023"/>
                  <a:pt x="485029" y="978011"/>
                </a:cubicBezTo>
                <a:cubicBezTo>
                  <a:pt x="632128" y="598999"/>
                  <a:pt x="882595" y="0"/>
                  <a:pt x="882595" y="0"/>
                </a:cubicBezTo>
              </a:path>
            </a:pathLst>
          </a:cu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189F2F09-A9DE-CF85-2443-DF9A4D8C43E7}"/>
              </a:ext>
            </a:extLst>
          </p:cNvPr>
          <p:cNvCxnSpPr>
            <a:cxnSpLocks/>
          </p:cNvCxnSpPr>
          <p:nvPr/>
        </p:nvCxnSpPr>
        <p:spPr>
          <a:xfrm>
            <a:off x="5498583" y="5681937"/>
            <a:ext cx="394690" cy="0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E55C1215-4F1B-C728-5D82-04C731C4F9AC}"/>
              </a:ext>
            </a:extLst>
          </p:cNvPr>
          <p:cNvCxnSpPr>
            <a:cxnSpLocks/>
          </p:cNvCxnSpPr>
          <p:nvPr/>
        </p:nvCxnSpPr>
        <p:spPr>
          <a:xfrm flipV="1">
            <a:off x="3910797" y="4685320"/>
            <a:ext cx="0" cy="994394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23268555-F52A-2BE9-18FC-776572652995}"/>
              </a:ext>
            </a:extLst>
          </p:cNvPr>
          <p:cNvCxnSpPr>
            <a:cxnSpLocks/>
          </p:cNvCxnSpPr>
          <p:nvPr/>
        </p:nvCxnSpPr>
        <p:spPr>
          <a:xfrm>
            <a:off x="3910797" y="4686250"/>
            <a:ext cx="394690" cy="0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5E13A309-9643-ED0D-6422-E653F88F6931}"/>
              </a:ext>
            </a:extLst>
          </p:cNvPr>
          <p:cNvSpPr txBox="1"/>
          <p:nvPr/>
        </p:nvSpPr>
        <p:spPr>
          <a:xfrm>
            <a:off x="6646596" y="5807621"/>
            <a:ext cx="1782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Old HEX Orientation</a:t>
            </a:r>
            <a:endParaRPr lang="en-CH" sz="1200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20BC560-5F56-0007-D168-C0B92808F9D9}"/>
              </a:ext>
            </a:extLst>
          </p:cNvPr>
          <p:cNvSpPr txBox="1"/>
          <p:nvPr/>
        </p:nvSpPr>
        <p:spPr>
          <a:xfrm>
            <a:off x="8268263" y="5802870"/>
            <a:ext cx="1782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Accu HEX Orientation</a:t>
            </a:r>
            <a:endParaRPr lang="en-CH" sz="1200" dirty="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42F0A667-7E15-115D-27B9-20FF21389C14}"/>
              </a:ext>
            </a:extLst>
          </p:cNvPr>
          <p:cNvSpPr txBox="1"/>
          <p:nvPr/>
        </p:nvSpPr>
        <p:spPr>
          <a:xfrm>
            <a:off x="9958144" y="5796277"/>
            <a:ext cx="1782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Plant HEX Orientation</a:t>
            </a:r>
            <a:endParaRPr lang="en-CH" sz="1200" dirty="0"/>
          </a:p>
        </p:txBody>
      </p:sp>
      <p:pic>
        <p:nvPicPr>
          <p:cNvPr id="172" name="Picture 171" descr="Icon&#10;&#10;Description automatically generated">
            <a:extLst>
              <a:ext uri="{FF2B5EF4-FFF2-40B4-BE49-F238E27FC236}">
                <a16:creationId xmlns:a16="http://schemas.microsoft.com/office/drawing/2014/main" id="{AA6BCEA1-B1A9-AECE-9713-62939ADC15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793" y="2892366"/>
            <a:ext cx="357851" cy="357851"/>
          </a:xfrm>
          <a:prstGeom prst="rect">
            <a:avLst/>
          </a:prstGeom>
        </p:spPr>
      </p:pic>
      <p:sp>
        <p:nvSpPr>
          <p:cNvPr id="173" name="Freeform: Shape 10">
            <a:extLst>
              <a:ext uri="{FF2B5EF4-FFF2-40B4-BE49-F238E27FC236}">
                <a16:creationId xmlns:a16="http://schemas.microsoft.com/office/drawing/2014/main" id="{BF4DE11C-03C6-6DEF-78A2-D7C978726B95}"/>
              </a:ext>
            </a:extLst>
          </p:cNvPr>
          <p:cNvSpPr/>
          <p:nvPr/>
        </p:nvSpPr>
        <p:spPr>
          <a:xfrm>
            <a:off x="2930898" y="2824987"/>
            <a:ext cx="1538505" cy="576686"/>
          </a:xfrm>
          <a:custGeom>
            <a:avLst/>
            <a:gdLst>
              <a:gd name="connsiteX0" fmla="*/ 11232 w 1775849"/>
              <a:gd name="connsiteY0" fmla="*/ 107238 h 713595"/>
              <a:gd name="connsiteX1" fmla="*/ 11232 w 1775849"/>
              <a:gd name="connsiteY1" fmla="*/ 39145 h 713595"/>
              <a:gd name="connsiteX2" fmla="*/ 127964 w 1775849"/>
              <a:gd name="connsiteY2" fmla="*/ 234 h 713595"/>
              <a:gd name="connsiteX3" fmla="*/ 400338 w 1775849"/>
              <a:gd name="connsiteY3" fmla="*/ 29417 h 713595"/>
              <a:gd name="connsiteX4" fmla="*/ 760262 w 1775849"/>
              <a:gd name="connsiteY4" fmla="*/ 146149 h 713595"/>
              <a:gd name="connsiteX5" fmla="*/ 906177 w 1775849"/>
              <a:gd name="connsiteY5" fmla="*/ 389340 h 713595"/>
              <a:gd name="connsiteX6" fmla="*/ 1022909 w 1775849"/>
              <a:gd name="connsiteY6" fmla="*/ 661715 h 713595"/>
              <a:gd name="connsiteX7" fmla="*/ 1626024 w 1775849"/>
              <a:gd name="connsiteY7" fmla="*/ 700625 h 713595"/>
              <a:gd name="connsiteX8" fmla="*/ 1733028 w 1775849"/>
              <a:gd name="connsiteY8" fmla="*/ 506072 h 713595"/>
              <a:gd name="connsiteX9" fmla="*/ 1771938 w 1775849"/>
              <a:gd name="connsiteY9" fmla="*/ 175332 h 713595"/>
              <a:gd name="connsiteX10" fmla="*/ 1645479 w 1775849"/>
              <a:gd name="connsiteY10" fmla="*/ 155877 h 71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75849" h="713595">
                <a:moveTo>
                  <a:pt x="11232" y="107238"/>
                </a:moveTo>
                <a:cubicBezTo>
                  <a:pt x="1504" y="82108"/>
                  <a:pt x="-8223" y="56979"/>
                  <a:pt x="11232" y="39145"/>
                </a:cubicBezTo>
                <a:cubicBezTo>
                  <a:pt x="30687" y="21311"/>
                  <a:pt x="63113" y="1855"/>
                  <a:pt x="127964" y="234"/>
                </a:cubicBezTo>
                <a:cubicBezTo>
                  <a:pt x="192815" y="-1387"/>
                  <a:pt x="294955" y="5098"/>
                  <a:pt x="400338" y="29417"/>
                </a:cubicBezTo>
                <a:cubicBezTo>
                  <a:pt x="505721" y="53736"/>
                  <a:pt x="675956" y="86162"/>
                  <a:pt x="760262" y="146149"/>
                </a:cubicBezTo>
                <a:cubicBezTo>
                  <a:pt x="844568" y="206136"/>
                  <a:pt x="862403" y="303412"/>
                  <a:pt x="906177" y="389340"/>
                </a:cubicBezTo>
                <a:cubicBezTo>
                  <a:pt x="949952" y="475268"/>
                  <a:pt x="902935" y="609834"/>
                  <a:pt x="1022909" y="661715"/>
                </a:cubicBezTo>
                <a:cubicBezTo>
                  <a:pt x="1142884" y="713596"/>
                  <a:pt x="1507671" y="726565"/>
                  <a:pt x="1626024" y="700625"/>
                </a:cubicBezTo>
                <a:cubicBezTo>
                  <a:pt x="1744377" y="674685"/>
                  <a:pt x="1708709" y="593621"/>
                  <a:pt x="1733028" y="506072"/>
                </a:cubicBezTo>
                <a:cubicBezTo>
                  <a:pt x="1757347" y="418523"/>
                  <a:pt x="1786529" y="233698"/>
                  <a:pt x="1771938" y="175332"/>
                </a:cubicBezTo>
                <a:cubicBezTo>
                  <a:pt x="1757347" y="116966"/>
                  <a:pt x="1701413" y="136421"/>
                  <a:pt x="1645479" y="155877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6F4C9-B205-1D55-6CAB-834B7229CA4E}"/>
              </a:ext>
            </a:extLst>
          </p:cNvPr>
          <p:cNvCxnSpPr>
            <a:cxnSpLocks/>
          </p:cNvCxnSpPr>
          <p:nvPr/>
        </p:nvCxnSpPr>
        <p:spPr>
          <a:xfrm flipV="1">
            <a:off x="6729362" y="1495009"/>
            <a:ext cx="499867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49B59EE-CF00-1F1A-6828-FA2E27B22899}"/>
              </a:ext>
            </a:extLst>
          </p:cNvPr>
          <p:cNvSpPr txBox="1"/>
          <p:nvPr/>
        </p:nvSpPr>
        <p:spPr>
          <a:xfrm>
            <a:off x="11023781" y="1233285"/>
            <a:ext cx="1520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Dew Point</a:t>
            </a:r>
            <a:endParaRPr lang="en-CH" sz="1200" dirty="0"/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C3104A2E-E9AA-214D-A282-722CEE6C3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941420CE-F3F0-D176-C236-CE78D99A7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 descr="EP-DT">
            <a:extLst>
              <a:ext uri="{FF2B5EF4-FFF2-40B4-BE49-F238E27FC236}">
                <a16:creationId xmlns:a16="http://schemas.microsoft.com/office/drawing/2014/main" id="{84E752BE-3195-8B04-8D59-DC32A5A21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C7C1E4C-1E57-2263-3AB6-CAC5886E1D47}"/>
              </a:ext>
            </a:extLst>
          </p:cNvPr>
          <p:cNvCxnSpPr>
            <a:cxnSpLocks/>
          </p:cNvCxnSpPr>
          <p:nvPr/>
        </p:nvCxnSpPr>
        <p:spPr>
          <a:xfrm>
            <a:off x="5675749" y="3523146"/>
            <a:ext cx="4507116" cy="1643561"/>
          </a:xfrm>
          <a:prstGeom prst="straightConnector1">
            <a:avLst/>
          </a:prstGeom>
          <a:ln w="38100">
            <a:solidFill>
              <a:srgbClr val="0001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9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8F28C-65BC-3522-4E73-D612CA388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Youri Penders &amp; Bart Verlaat | DEMO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62419D-CC2A-87CE-3276-430BACF4D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of the Condenser/</a:t>
            </a:r>
            <a:r>
              <a:rPr lang="en-US" dirty="0" err="1"/>
              <a:t>Subcooler</a:t>
            </a:r>
            <a:endParaRPr lang="en-CH" dirty="0"/>
          </a:p>
        </p:txBody>
      </p:sp>
      <p:sp>
        <p:nvSpPr>
          <p:cNvPr id="48" name="Date Placeholder 47">
            <a:extLst>
              <a:ext uri="{FF2B5EF4-FFF2-40B4-BE49-F238E27FC236}">
                <a16:creationId xmlns:a16="http://schemas.microsoft.com/office/drawing/2014/main" id="{C61A2F53-60C5-C3B3-1E50-0082630CD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GB" dirty="0"/>
          </a:p>
        </p:txBody>
      </p:sp>
      <p:sp>
        <p:nvSpPr>
          <p:cNvPr id="49" name="Slide Number Placeholder 48">
            <a:extLst>
              <a:ext uri="{FF2B5EF4-FFF2-40B4-BE49-F238E27FC236}">
                <a16:creationId xmlns:a16="http://schemas.microsoft.com/office/drawing/2014/main" id="{1125D548-55D0-00ED-29C7-4D23FE67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3F6F-D30C-4798-8763-259019804832}" type="slidenum">
              <a:rPr lang="en-GB" smtClean="0"/>
              <a:t>17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D84109-428D-A4B7-DA2E-18E0242D27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9792" y="1810580"/>
            <a:ext cx="6197441" cy="34339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B44C6D-2F58-DA5E-C40A-9E06F45DA47E}"/>
              </a:ext>
            </a:extLst>
          </p:cNvPr>
          <p:cNvSpPr txBox="1"/>
          <p:nvPr/>
        </p:nvSpPr>
        <p:spPr>
          <a:xfrm>
            <a:off x="6902316" y="5325329"/>
            <a:ext cx="192728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Step of 30 kW induced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63E45F5-C0DF-8039-B4ED-DD50B8A6B876}"/>
              </a:ext>
            </a:extLst>
          </p:cNvPr>
          <p:cNvCxnSpPr>
            <a:cxnSpLocks/>
          </p:cNvCxnSpPr>
          <p:nvPr/>
        </p:nvCxnSpPr>
        <p:spPr>
          <a:xfrm flipV="1">
            <a:off x="7973672" y="4366039"/>
            <a:ext cx="72791" cy="9829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F6BC56B-ADA8-BD9C-501D-86E5E0B0A298}"/>
              </a:ext>
            </a:extLst>
          </p:cNvPr>
          <p:cNvSpPr txBox="1"/>
          <p:nvPr/>
        </p:nvSpPr>
        <p:spPr>
          <a:xfrm>
            <a:off x="7596534" y="5653687"/>
            <a:ext cx="192728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Valve opens quickly due to a ‘boost mode’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21B9C99-F9B6-052C-A832-61AA3C838EE5}"/>
              </a:ext>
            </a:extLst>
          </p:cNvPr>
          <p:cNvCxnSpPr>
            <a:cxnSpLocks/>
          </p:cNvCxnSpPr>
          <p:nvPr/>
        </p:nvCxnSpPr>
        <p:spPr>
          <a:xfrm flipH="1" flipV="1">
            <a:off x="8519352" y="3717032"/>
            <a:ext cx="148538" cy="19603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C49CB67-ECCA-874A-C1B6-AFB6478CA54D}"/>
              </a:ext>
            </a:extLst>
          </p:cNvPr>
          <p:cNvSpPr txBox="1"/>
          <p:nvPr/>
        </p:nvSpPr>
        <p:spPr>
          <a:xfrm>
            <a:off x="8740196" y="5845872"/>
            <a:ext cx="192728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Valve opening is limited to ensure warm return gas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336DE25-4022-81A9-3235-44AC4A8BE561}"/>
              </a:ext>
            </a:extLst>
          </p:cNvPr>
          <p:cNvCxnSpPr>
            <a:cxnSpLocks/>
          </p:cNvCxnSpPr>
          <p:nvPr/>
        </p:nvCxnSpPr>
        <p:spPr>
          <a:xfrm flipH="1" flipV="1">
            <a:off x="9221009" y="2636912"/>
            <a:ext cx="590543" cy="32326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EA3E5C5-B6FE-7CB1-ADBB-F6C797FE15CA}"/>
              </a:ext>
            </a:extLst>
          </p:cNvPr>
          <p:cNvSpPr txBox="1"/>
          <p:nvPr/>
        </p:nvSpPr>
        <p:spPr>
          <a:xfrm>
            <a:off x="9953608" y="5274812"/>
            <a:ext cx="192728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Subcooling is ensured and does not drop too low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D826D2E-0028-8B8D-0E74-AA1C908A2C75}"/>
              </a:ext>
            </a:extLst>
          </p:cNvPr>
          <p:cNvCxnSpPr>
            <a:cxnSpLocks/>
          </p:cNvCxnSpPr>
          <p:nvPr/>
        </p:nvCxnSpPr>
        <p:spPr>
          <a:xfrm flipH="1" flipV="1">
            <a:off x="8988139" y="4549739"/>
            <a:ext cx="2036825" cy="7487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23DA68F6-E7FD-1AAB-4F74-4C355D1433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656" y="2760335"/>
            <a:ext cx="4691017" cy="2776071"/>
          </a:xfrm>
          <a:prstGeom prst="rect">
            <a:avLst/>
          </a:prstGeom>
          <a:ln>
            <a:noFill/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21D4D9F-B5CA-9BAA-0516-3EE6E27EEAD5}"/>
              </a:ext>
            </a:extLst>
          </p:cNvPr>
          <p:cNvSpPr txBox="1"/>
          <p:nvPr/>
        </p:nvSpPr>
        <p:spPr>
          <a:xfrm>
            <a:off x="-283290" y="954821"/>
            <a:ext cx="644890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03030"/>
                </a:solidFill>
              </a:rPr>
              <a:t>Recently implemented new control strategy ensures sufficient pump subcooling at -45°C at high and low load cases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03030"/>
                </a:solidFill>
              </a:rPr>
              <a:t>Dynamic dT setpoint only requests no more than what the chiller can provide in cooling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03030"/>
                </a:solidFill>
              </a:rPr>
              <a:t>Output high limiter on the valve to keep return gas warm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03030"/>
                </a:solidFill>
              </a:rPr>
              <a:t>‘Boost mode’ implemented to speed up valve action at low subcooling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0303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0303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03030"/>
              </a:solidFill>
            </a:endParaRPr>
          </a:p>
          <a:p>
            <a:pPr lvl="1"/>
            <a:endParaRPr lang="en-US" sz="1600" dirty="0">
              <a:solidFill>
                <a:srgbClr val="303030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AC4F1F8-0C77-8C12-30D0-44C6D1E6B705}"/>
              </a:ext>
            </a:extLst>
          </p:cNvPr>
          <p:cNvCxnSpPr>
            <a:cxnSpLocks/>
          </p:cNvCxnSpPr>
          <p:nvPr/>
        </p:nvCxnSpPr>
        <p:spPr>
          <a:xfrm flipV="1">
            <a:off x="1339192" y="3121112"/>
            <a:ext cx="0" cy="911408"/>
          </a:xfrm>
          <a:prstGeom prst="straightConnector1">
            <a:avLst/>
          </a:prstGeom>
          <a:ln w="1270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0BE381A-D1EF-A0FE-2D18-AE5FB03C43A3}"/>
              </a:ext>
            </a:extLst>
          </p:cNvPr>
          <p:cNvSpPr txBox="1"/>
          <p:nvPr/>
        </p:nvSpPr>
        <p:spPr>
          <a:xfrm>
            <a:off x="1313921" y="3283181"/>
            <a:ext cx="11075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DTC setpoint</a:t>
            </a:r>
            <a:endParaRPr lang="en-CH" sz="1200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89F8AB2-A9F6-BCD2-7F66-34C9A454F8AE}"/>
              </a:ext>
            </a:extLst>
          </p:cNvPr>
          <p:cNvSpPr txBox="1"/>
          <p:nvPr/>
        </p:nvSpPr>
        <p:spPr>
          <a:xfrm>
            <a:off x="3391600" y="5440399"/>
            <a:ext cx="192728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DTC setpoint decreases with available temperature differential</a:t>
            </a:r>
            <a:endParaRPr lang="en-CH" sz="1200" dirty="0">
              <a:solidFill>
                <a:schemeClr val="tx2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2AAC07C-43BA-DD10-796E-D939CC720DAA}"/>
              </a:ext>
            </a:extLst>
          </p:cNvPr>
          <p:cNvCxnSpPr>
            <a:cxnSpLocks/>
          </p:cNvCxnSpPr>
          <p:nvPr/>
        </p:nvCxnSpPr>
        <p:spPr>
          <a:xfrm flipH="1" flipV="1">
            <a:off x="3249544" y="4674696"/>
            <a:ext cx="468823" cy="83422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B5F0B77-123D-C61C-1B19-DF6DE6FC4E32}"/>
              </a:ext>
            </a:extLst>
          </p:cNvPr>
          <p:cNvCxnSpPr>
            <a:cxnSpLocks/>
          </p:cNvCxnSpPr>
          <p:nvPr/>
        </p:nvCxnSpPr>
        <p:spPr>
          <a:xfrm>
            <a:off x="2610729" y="3189403"/>
            <a:ext cx="593730" cy="741554"/>
          </a:xfrm>
          <a:prstGeom prst="straightConnector1">
            <a:avLst/>
          </a:prstGeom>
          <a:ln w="19050">
            <a:solidFill>
              <a:srgbClr val="37A53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5175602-B7A3-3FD7-6855-AD1FAEFE6028}"/>
              </a:ext>
            </a:extLst>
          </p:cNvPr>
          <p:cNvSpPr txBox="1"/>
          <p:nvPr/>
        </p:nvSpPr>
        <p:spPr>
          <a:xfrm>
            <a:off x="2822301" y="3189403"/>
            <a:ext cx="1206408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Accu setpoint change</a:t>
            </a:r>
            <a:endParaRPr lang="en-CH" sz="11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0CF25F-5367-5FC6-215F-2AD382BAB995}"/>
              </a:ext>
            </a:extLst>
          </p:cNvPr>
          <p:cNvSpPr txBox="1"/>
          <p:nvPr/>
        </p:nvSpPr>
        <p:spPr>
          <a:xfrm>
            <a:off x="6872551" y="1855232"/>
            <a:ext cx="4131921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>
                <a:solidFill>
                  <a:srgbClr val="353535"/>
                </a:solidFill>
                <a:latin typeface="Arial Nova" panose="020B0504020202020204" pitchFamily="34" charset="0"/>
              </a:rPr>
              <a:t>Control strategy in action at 30 kW load step at -45°C in T2PACL</a:t>
            </a:r>
            <a:endParaRPr lang="en-CH" sz="1050" dirty="0">
              <a:solidFill>
                <a:srgbClr val="353535"/>
              </a:solidFill>
              <a:latin typeface="Arial Nova" panose="020B0504020202020204" pitchFamily="34" charset="0"/>
            </a:endParaRPr>
          </a:p>
        </p:txBody>
      </p:sp>
      <p:pic>
        <p:nvPicPr>
          <p:cNvPr id="9" name="Picture 8" descr="EP-DT">
            <a:extLst>
              <a:ext uri="{FF2B5EF4-FFF2-40B4-BE49-F238E27FC236}">
                <a16:creationId xmlns:a16="http://schemas.microsoft.com/office/drawing/2014/main" id="{662BD4BF-3F5A-7EB8-42AA-019E4C4DC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A4BC0E1-CE72-1BB8-D7E1-A864C12CD890}"/>
              </a:ext>
            </a:extLst>
          </p:cNvPr>
          <p:cNvGrpSpPr/>
          <p:nvPr/>
        </p:nvGrpSpPr>
        <p:grpSpPr>
          <a:xfrm>
            <a:off x="5453151" y="4863472"/>
            <a:ext cx="773282" cy="1006099"/>
            <a:chOff x="7871736" y="4862083"/>
            <a:chExt cx="1090246" cy="1418493"/>
          </a:xfrm>
        </p:grpSpPr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7C546D1D-F1DA-992F-A5A6-2E35022CFBCD}"/>
                </a:ext>
              </a:extLst>
            </p:cNvPr>
            <p:cNvSpPr/>
            <p:nvPr/>
          </p:nvSpPr>
          <p:spPr>
            <a:xfrm>
              <a:off x="8024136" y="4862083"/>
              <a:ext cx="703695" cy="832339"/>
            </a:xfrm>
            <a:custGeom>
              <a:avLst/>
              <a:gdLst>
                <a:gd name="connsiteX0" fmla="*/ 762000 w 762000"/>
                <a:gd name="connsiteY0" fmla="*/ 0 h 1418492"/>
                <a:gd name="connsiteX1" fmla="*/ 762000 w 762000"/>
                <a:gd name="connsiteY1" fmla="*/ 574431 h 1418492"/>
                <a:gd name="connsiteX2" fmla="*/ 0 w 762000"/>
                <a:gd name="connsiteY2" fmla="*/ 949569 h 1418492"/>
                <a:gd name="connsiteX3" fmla="*/ 0 w 762000"/>
                <a:gd name="connsiteY3" fmla="*/ 1418492 h 1418492"/>
                <a:gd name="connsiteX0" fmla="*/ 773723 w 773723"/>
                <a:gd name="connsiteY0" fmla="*/ 0 h 949569"/>
                <a:gd name="connsiteX1" fmla="*/ 773723 w 773723"/>
                <a:gd name="connsiteY1" fmla="*/ 574431 h 949569"/>
                <a:gd name="connsiteX2" fmla="*/ 11723 w 773723"/>
                <a:gd name="connsiteY2" fmla="*/ 949569 h 949569"/>
                <a:gd name="connsiteX3" fmla="*/ 0 w 773723"/>
                <a:gd name="connsiteY3" fmla="*/ 23446 h 949569"/>
                <a:gd name="connsiteX0" fmla="*/ 773723 w 785446"/>
                <a:gd name="connsiteY0" fmla="*/ 0 h 949569"/>
                <a:gd name="connsiteX1" fmla="*/ 785446 w 785446"/>
                <a:gd name="connsiteY1" fmla="*/ 750277 h 949569"/>
                <a:gd name="connsiteX2" fmla="*/ 11723 w 785446"/>
                <a:gd name="connsiteY2" fmla="*/ 949569 h 949569"/>
                <a:gd name="connsiteX3" fmla="*/ 0 w 785446"/>
                <a:gd name="connsiteY3" fmla="*/ 23446 h 949569"/>
                <a:gd name="connsiteX0" fmla="*/ 785446 w 797169"/>
                <a:gd name="connsiteY0" fmla="*/ 0 h 797169"/>
                <a:gd name="connsiteX1" fmla="*/ 797169 w 797169"/>
                <a:gd name="connsiteY1" fmla="*/ 750277 h 797169"/>
                <a:gd name="connsiteX2" fmla="*/ 0 w 797169"/>
                <a:gd name="connsiteY2" fmla="*/ 797169 h 797169"/>
                <a:gd name="connsiteX3" fmla="*/ 11723 w 797169"/>
                <a:gd name="connsiteY3" fmla="*/ 23446 h 797169"/>
                <a:gd name="connsiteX0" fmla="*/ 773723 w 785446"/>
                <a:gd name="connsiteY0" fmla="*/ 0 h 832339"/>
                <a:gd name="connsiteX1" fmla="*/ 785446 w 785446"/>
                <a:gd name="connsiteY1" fmla="*/ 750277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3 w 785446"/>
                <a:gd name="connsiteY0" fmla="*/ 0 h 832339"/>
                <a:gd name="connsiteX1" fmla="*/ 785446 w 785446"/>
                <a:gd name="connsiteY1" fmla="*/ 820615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4 w 785447"/>
                <a:gd name="connsiteY0" fmla="*/ 0 h 832339"/>
                <a:gd name="connsiteX1" fmla="*/ 785447 w 785447"/>
                <a:gd name="connsiteY1" fmla="*/ 820615 h 832339"/>
                <a:gd name="connsiteX2" fmla="*/ 0 w 785447"/>
                <a:gd name="connsiteY2" fmla="*/ 832339 h 832339"/>
                <a:gd name="connsiteX3" fmla="*/ 1 w 785447"/>
                <a:gd name="connsiteY3" fmla="*/ 23446 h 83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447" h="832339">
                  <a:moveTo>
                    <a:pt x="773724" y="0"/>
                  </a:moveTo>
                  <a:lnTo>
                    <a:pt x="785447" y="820615"/>
                  </a:lnTo>
                  <a:lnTo>
                    <a:pt x="0" y="832339"/>
                  </a:lnTo>
                  <a:cubicBezTo>
                    <a:pt x="0" y="562708"/>
                    <a:pt x="1" y="293077"/>
                    <a:pt x="1" y="23446"/>
                  </a:cubicBezTo>
                </a:path>
              </a:pathLst>
            </a:custGeom>
            <a:noFill/>
            <a:ln w="38100">
              <a:solidFill>
                <a:schemeClr val="accent1">
                  <a:lumMod val="75000"/>
                </a:schemeClr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720B234E-2B5E-3421-478F-784B6CC608DD}"/>
                </a:ext>
              </a:extLst>
            </p:cNvPr>
            <p:cNvSpPr/>
            <p:nvPr/>
          </p:nvSpPr>
          <p:spPr>
            <a:xfrm>
              <a:off x="8117922" y="5424792"/>
              <a:ext cx="750276" cy="855784"/>
            </a:xfrm>
            <a:custGeom>
              <a:avLst/>
              <a:gdLst>
                <a:gd name="connsiteX0" fmla="*/ 0 w 738553"/>
                <a:gd name="connsiteY0" fmla="*/ 609600 h 609600"/>
                <a:gd name="connsiteX1" fmla="*/ 0 w 738553"/>
                <a:gd name="connsiteY1" fmla="*/ 11723 h 609600"/>
                <a:gd name="connsiteX2" fmla="*/ 726830 w 738553"/>
                <a:gd name="connsiteY2" fmla="*/ 0 h 609600"/>
                <a:gd name="connsiteX3" fmla="*/ 738553 w 738553"/>
                <a:gd name="connsiteY3" fmla="*/ 574431 h 609600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38553 w 750276"/>
                <a:gd name="connsiteY2" fmla="*/ 246184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26830 w 750276"/>
                <a:gd name="connsiteY2" fmla="*/ 410307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26830 w 750276"/>
                <a:gd name="connsiteY2" fmla="*/ 152400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50276 w 750276"/>
                <a:gd name="connsiteY2" fmla="*/ 304800 h 855784"/>
                <a:gd name="connsiteX3" fmla="*/ 750276 w 750276"/>
                <a:gd name="connsiteY3" fmla="*/ 820615 h 85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76" h="855784">
                  <a:moveTo>
                    <a:pt x="11723" y="855784"/>
                  </a:moveTo>
                  <a:lnTo>
                    <a:pt x="0" y="0"/>
                  </a:lnTo>
                  <a:lnTo>
                    <a:pt x="750276" y="304800"/>
                  </a:lnTo>
                  <a:lnTo>
                    <a:pt x="750276" y="820615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9C0CAF8-3617-EAAF-FAEA-EE27A3DFFC93}"/>
                </a:ext>
              </a:extLst>
            </p:cNvPr>
            <p:cNvSpPr/>
            <p:nvPr/>
          </p:nvSpPr>
          <p:spPr>
            <a:xfrm>
              <a:off x="7871736" y="5334358"/>
              <a:ext cx="1090246" cy="533824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BCE4BFE-F006-9E55-F89A-6DBCECE192E9}"/>
              </a:ext>
            </a:extLst>
          </p:cNvPr>
          <p:cNvSpPr txBox="1"/>
          <p:nvPr/>
        </p:nvSpPr>
        <p:spPr>
          <a:xfrm>
            <a:off x="5100604" y="5836648"/>
            <a:ext cx="1782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Plant HEX Orientation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23094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6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8F28C-65BC-3522-4E73-D612CA388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Youri Penders &amp; Bart Verlaat | DEMO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62419D-CC2A-87CE-3276-430BACF4D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of the Condenser/</a:t>
            </a:r>
            <a:r>
              <a:rPr lang="en-US" dirty="0" err="1"/>
              <a:t>Subcooler</a:t>
            </a:r>
            <a:endParaRPr lang="en-CH" dirty="0"/>
          </a:p>
        </p:txBody>
      </p:sp>
      <p:sp>
        <p:nvSpPr>
          <p:cNvPr id="48" name="Date Placeholder 47">
            <a:extLst>
              <a:ext uri="{FF2B5EF4-FFF2-40B4-BE49-F238E27FC236}">
                <a16:creationId xmlns:a16="http://schemas.microsoft.com/office/drawing/2014/main" id="{C61A2F53-60C5-C3B3-1E50-0082630CD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GB" dirty="0"/>
          </a:p>
        </p:txBody>
      </p:sp>
      <p:sp>
        <p:nvSpPr>
          <p:cNvPr id="49" name="Slide Number Placeholder 48">
            <a:extLst>
              <a:ext uri="{FF2B5EF4-FFF2-40B4-BE49-F238E27FC236}">
                <a16:creationId xmlns:a16="http://schemas.microsoft.com/office/drawing/2014/main" id="{1125D548-55D0-00ED-29C7-4D23FE67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3F6F-D30C-4798-8763-259019804832}" type="slidenum">
              <a:rPr lang="en-GB" smtClean="0"/>
              <a:t>18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D84109-428D-A4B7-DA2E-18E0242D27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9792" y="1810580"/>
            <a:ext cx="6197441" cy="34339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B44C6D-2F58-DA5E-C40A-9E06F45DA47E}"/>
              </a:ext>
            </a:extLst>
          </p:cNvPr>
          <p:cNvSpPr txBox="1"/>
          <p:nvPr/>
        </p:nvSpPr>
        <p:spPr>
          <a:xfrm>
            <a:off x="6902316" y="5325329"/>
            <a:ext cx="192728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Step of 30 kW induced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63E45F5-C0DF-8039-B4ED-DD50B8A6B876}"/>
              </a:ext>
            </a:extLst>
          </p:cNvPr>
          <p:cNvCxnSpPr>
            <a:cxnSpLocks/>
          </p:cNvCxnSpPr>
          <p:nvPr/>
        </p:nvCxnSpPr>
        <p:spPr>
          <a:xfrm flipV="1">
            <a:off x="7973672" y="4366039"/>
            <a:ext cx="72791" cy="9829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F6BC56B-ADA8-BD9C-501D-86E5E0B0A298}"/>
              </a:ext>
            </a:extLst>
          </p:cNvPr>
          <p:cNvSpPr txBox="1"/>
          <p:nvPr/>
        </p:nvSpPr>
        <p:spPr>
          <a:xfrm>
            <a:off x="7596534" y="5653687"/>
            <a:ext cx="192728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Valve opens quickly due to a ‘boost mode’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21B9C99-F9B6-052C-A832-61AA3C838EE5}"/>
              </a:ext>
            </a:extLst>
          </p:cNvPr>
          <p:cNvCxnSpPr>
            <a:cxnSpLocks/>
          </p:cNvCxnSpPr>
          <p:nvPr/>
        </p:nvCxnSpPr>
        <p:spPr>
          <a:xfrm flipH="1" flipV="1">
            <a:off x="8519352" y="3717032"/>
            <a:ext cx="148538" cy="19603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C49CB67-ECCA-874A-C1B6-AFB6478CA54D}"/>
              </a:ext>
            </a:extLst>
          </p:cNvPr>
          <p:cNvSpPr txBox="1"/>
          <p:nvPr/>
        </p:nvSpPr>
        <p:spPr>
          <a:xfrm>
            <a:off x="8740196" y="5845872"/>
            <a:ext cx="192728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Valve opening is limited to ensure warm return gas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336DE25-4022-81A9-3235-44AC4A8BE561}"/>
              </a:ext>
            </a:extLst>
          </p:cNvPr>
          <p:cNvCxnSpPr>
            <a:cxnSpLocks/>
          </p:cNvCxnSpPr>
          <p:nvPr/>
        </p:nvCxnSpPr>
        <p:spPr>
          <a:xfrm flipH="1" flipV="1">
            <a:off x="9221009" y="2636912"/>
            <a:ext cx="590543" cy="32326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EA3E5C5-B6FE-7CB1-ADBB-F6C797FE15CA}"/>
              </a:ext>
            </a:extLst>
          </p:cNvPr>
          <p:cNvSpPr txBox="1"/>
          <p:nvPr/>
        </p:nvSpPr>
        <p:spPr>
          <a:xfrm>
            <a:off x="9953608" y="5274812"/>
            <a:ext cx="192728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Subcooling is ensured and does not drop too low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D826D2E-0028-8B8D-0E74-AA1C908A2C75}"/>
              </a:ext>
            </a:extLst>
          </p:cNvPr>
          <p:cNvCxnSpPr>
            <a:cxnSpLocks/>
          </p:cNvCxnSpPr>
          <p:nvPr/>
        </p:nvCxnSpPr>
        <p:spPr>
          <a:xfrm flipH="1" flipV="1">
            <a:off x="8988139" y="4549739"/>
            <a:ext cx="2036825" cy="7487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21D4D9F-B5CA-9BAA-0516-3EE6E27EEAD5}"/>
              </a:ext>
            </a:extLst>
          </p:cNvPr>
          <p:cNvSpPr txBox="1"/>
          <p:nvPr/>
        </p:nvSpPr>
        <p:spPr>
          <a:xfrm>
            <a:off x="-283290" y="954821"/>
            <a:ext cx="644890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03030"/>
                </a:solidFill>
              </a:rPr>
              <a:t>Recently implemented new control strategy ensures sufficient pump subcooling at -45°C at high and low load cases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03030"/>
                </a:solidFill>
              </a:rPr>
              <a:t>Dynamic dT setpoint only requests no more than what the chiller can provide in cooling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03030"/>
                </a:solidFill>
              </a:rPr>
              <a:t>Output high limiter on the valve to keep return gas warm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03030"/>
                </a:solidFill>
              </a:rPr>
              <a:t>‘Boost mode’ implemented to speed up valve action at low subcooling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0303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0303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03030"/>
              </a:solidFill>
            </a:endParaRPr>
          </a:p>
          <a:p>
            <a:pPr lvl="1"/>
            <a:endParaRPr lang="en-US" sz="1600" dirty="0">
              <a:solidFill>
                <a:srgbClr val="30303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238068-C84E-CDE8-FFC2-C243A3BE0B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38084" y="2895132"/>
            <a:ext cx="4007768" cy="297443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FA706B6-943B-405C-CF75-38466941C269}"/>
              </a:ext>
            </a:extLst>
          </p:cNvPr>
          <p:cNvCxnSpPr>
            <a:cxnSpLocks/>
          </p:cNvCxnSpPr>
          <p:nvPr/>
        </p:nvCxnSpPr>
        <p:spPr>
          <a:xfrm>
            <a:off x="1199649" y="3856944"/>
            <a:ext cx="403244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C674375-7A1C-FF27-1104-64C1A4AE4A97}"/>
              </a:ext>
            </a:extLst>
          </p:cNvPr>
          <p:cNvSpPr txBox="1"/>
          <p:nvPr/>
        </p:nvSpPr>
        <p:spPr>
          <a:xfrm>
            <a:off x="4686116" y="3602262"/>
            <a:ext cx="1520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Dew Point</a:t>
            </a:r>
            <a:endParaRPr lang="en-CH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E183C0-C96D-96A2-DD39-CFB97D83078A}"/>
              </a:ext>
            </a:extLst>
          </p:cNvPr>
          <p:cNvSpPr txBox="1"/>
          <p:nvPr/>
        </p:nvSpPr>
        <p:spPr>
          <a:xfrm>
            <a:off x="3226921" y="5852407"/>
            <a:ext cx="192728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Subcooling ensured in all detector cases !! 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077BA3D-7710-9E80-6101-D2BED1CCBB66}"/>
              </a:ext>
            </a:extLst>
          </p:cNvPr>
          <p:cNvCxnSpPr>
            <a:cxnSpLocks/>
          </p:cNvCxnSpPr>
          <p:nvPr/>
        </p:nvCxnSpPr>
        <p:spPr>
          <a:xfrm flipH="1" flipV="1">
            <a:off x="3575720" y="5198444"/>
            <a:ext cx="495207" cy="704735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EP-DT">
            <a:extLst>
              <a:ext uri="{FF2B5EF4-FFF2-40B4-BE49-F238E27FC236}">
                <a16:creationId xmlns:a16="http://schemas.microsoft.com/office/drawing/2014/main" id="{BC8A0B4B-72E0-2A71-2F89-95BCA822B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8C66350-8A0E-0875-B433-AF713AA0FBFA}"/>
              </a:ext>
            </a:extLst>
          </p:cNvPr>
          <p:cNvGrpSpPr/>
          <p:nvPr/>
        </p:nvGrpSpPr>
        <p:grpSpPr>
          <a:xfrm>
            <a:off x="5453151" y="4863472"/>
            <a:ext cx="773282" cy="1006099"/>
            <a:chOff x="7871736" y="4862083"/>
            <a:chExt cx="1090246" cy="1418493"/>
          </a:xfrm>
        </p:grpSpPr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8FC564D0-75F0-70DD-7BDE-1FE3C89BD1E9}"/>
                </a:ext>
              </a:extLst>
            </p:cNvPr>
            <p:cNvSpPr/>
            <p:nvPr/>
          </p:nvSpPr>
          <p:spPr>
            <a:xfrm>
              <a:off x="8024136" y="4862083"/>
              <a:ext cx="703695" cy="832339"/>
            </a:xfrm>
            <a:custGeom>
              <a:avLst/>
              <a:gdLst>
                <a:gd name="connsiteX0" fmla="*/ 762000 w 762000"/>
                <a:gd name="connsiteY0" fmla="*/ 0 h 1418492"/>
                <a:gd name="connsiteX1" fmla="*/ 762000 w 762000"/>
                <a:gd name="connsiteY1" fmla="*/ 574431 h 1418492"/>
                <a:gd name="connsiteX2" fmla="*/ 0 w 762000"/>
                <a:gd name="connsiteY2" fmla="*/ 949569 h 1418492"/>
                <a:gd name="connsiteX3" fmla="*/ 0 w 762000"/>
                <a:gd name="connsiteY3" fmla="*/ 1418492 h 1418492"/>
                <a:gd name="connsiteX0" fmla="*/ 773723 w 773723"/>
                <a:gd name="connsiteY0" fmla="*/ 0 h 949569"/>
                <a:gd name="connsiteX1" fmla="*/ 773723 w 773723"/>
                <a:gd name="connsiteY1" fmla="*/ 574431 h 949569"/>
                <a:gd name="connsiteX2" fmla="*/ 11723 w 773723"/>
                <a:gd name="connsiteY2" fmla="*/ 949569 h 949569"/>
                <a:gd name="connsiteX3" fmla="*/ 0 w 773723"/>
                <a:gd name="connsiteY3" fmla="*/ 23446 h 949569"/>
                <a:gd name="connsiteX0" fmla="*/ 773723 w 785446"/>
                <a:gd name="connsiteY0" fmla="*/ 0 h 949569"/>
                <a:gd name="connsiteX1" fmla="*/ 785446 w 785446"/>
                <a:gd name="connsiteY1" fmla="*/ 750277 h 949569"/>
                <a:gd name="connsiteX2" fmla="*/ 11723 w 785446"/>
                <a:gd name="connsiteY2" fmla="*/ 949569 h 949569"/>
                <a:gd name="connsiteX3" fmla="*/ 0 w 785446"/>
                <a:gd name="connsiteY3" fmla="*/ 23446 h 949569"/>
                <a:gd name="connsiteX0" fmla="*/ 785446 w 797169"/>
                <a:gd name="connsiteY0" fmla="*/ 0 h 797169"/>
                <a:gd name="connsiteX1" fmla="*/ 797169 w 797169"/>
                <a:gd name="connsiteY1" fmla="*/ 750277 h 797169"/>
                <a:gd name="connsiteX2" fmla="*/ 0 w 797169"/>
                <a:gd name="connsiteY2" fmla="*/ 797169 h 797169"/>
                <a:gd name="connsiteX3" fmla="*/ 11723 w 797169"/>
                <a:gd name="connsiteY3" fmla="*/ 23446 h 797169"/>
                <a:gd name="connsiteX0" fmla="*/ 773723 w 785446"/>
                <a:gd name="connsiteY0" fmla="*/ 0 h 832339"/>
                <a:gd name="connsiteX1" fmla="*/ 785446 w 785446"/>
                <a:gd name="connsiteY1" fmla="*/ 750277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3 w 785446"/>
                <a:gd name="connsiteY0" fmla="*/ 0 h 832339"/>
                <a:gd name="connsiteX1" fmla="*/ 785446 w 785446"/>
                <a:gd name="connsiteY1" fmla="*/ 820615 h 832339"/>
                <a:gd name="connsiteX2" fmla="*/ 35169 w 785446"/>
                <a:gd name="connsiteY2" fmla="*/ 832339 h 832339"/>
                <a:gd name="connsiteX3" fmla="*/ 0 w 785446"/>
                <a:gd name="connsiteY3" fmla="*/ 23446 h 832339"/>
                <a:gd name="connsiteX0" fmla="*/ 773724 w 785447"/>
                <a:gd name="connsiteY0" fmla="*/ 0 h 832339"/>
                <a:gd name="connsiteX1" fmla="*/ 785447 w 785447"/>
                <a:gd name="connsiteY1" fmla="*/ 820615 h 832339"/>
                <a:gd name="connsiteX2" fmla="*/ 0 w 785447"/>
                <a:gd name="connsiteY2" fmla="*/ 832339 h 832339"/>
                <a:gd name="connsiteX3" fmla="*/ 1 w 785447"/>
                <a:gd name="connsiteY3" fmla="*/ 23446 h 83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447" h="832339">
                  <a:moveTo>
                    <a:pt x="773724" y="0"/>
                  </a:moveTo>
                  <a:lnTo>
                    <a:pt x="785447" y="820615"/>
                  </a:lnTo>
                  <a:lnTo>
                    <a:pt x="0" y="832339"/>
                  </a:lnTo>
                  <a:cubicBezTo>
                    <a:pt x="0" y="562708"/>
                    <a:pt x="1" y="293077"/>
                    <a:pt x="1" y="23446"/>
                  </a:cubicBezTo>
                </a:path>
              </a:pathLst>
            </a:custGeom>
            <a:noFill/>
            <a:ln w="38100">
              <a:solidFill>
                <a:schemeClr val="accent1">
                  <a:lumMod val="75000"/>
                </a:schemeClr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3FF25DB2-5EC8-F4A4-39C7-1DC24625ADAE}"/>
                </a:ext>
              </a:extLst>
            </p:cNvPr>
            <p:cNvSpPr/>
            <p:nvPr/>
          </p:nvSpPr>
          <p:spPr>
            <a:xfrm>
              <a:off x="8117922" y="5424792"/>
              <a:ext cx="750276" cy="855784"/>
            </a:xfrm>
            <a:custGeom>
              <a:avLst/>
              <a:gdLst>
                <a:gd name="connsiteX0" fmla="*/ 0 w 738553"/>
                <a:gd name="connsiteY0" fmla="*/ 609600 h 609600"/>
                <a:gd name="connsiteX1" fmla="*/ 0 w 738553"/>
                <a:gd name="connsiteY1" fmla="*/ 11723 h 609600"/>
                <a:gd name="connsiteX2" fmla="*/ 726830 w 738553"/>
                <a:gd name="connsiteY2" fmla="*/ 0 h 609600"/>
                <a:gd name="connsiteX3" fmla="*/ 738553 w 738553"/>
                <a:gd name="connsiteY3" fmla="*/ 574431 h 609600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38553 w 750276"/>
                <a:gd name="connsiteY2" fmla="*/ 246184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26830 w 750276"/>
                <a:gd name="connsiteY2" fmla="*/ 410307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26830 w 750276"/>
                <a:gd name="connsiteY2" fmla="*/ 152400 h 855784"/>
                <a:gd name="connsiteX3" fmla="*/ 750276 w 750276"/>
                <a:gd name="connsiteY3" fmla="*/ 820615 h 855784"/>
                <a:gd name="connsiteX0" fmla="*/ 11723 w 750276"/>
                <a:gd name="connsiteY0" fmla="*/ 855784 h 855784"/>
                <a:gd name="connsiteX1" fmla="*/ 0 w 750276"/>
                <a:gd name="connsiteY1" fmla="*/ 0 h 855784"/>
                <a:gd name="connsiteX2" fmla="*/ 750276 w 750276"/>
                <a:gd name="connsiteY2" fmla="*/ 304800 h 855784"/>
                <a:gd name="connsiteX3" fmla="*/ 750276 w 750276"/>
                <a:gd name="connsiteY3" fmla="*/ 820615 h 85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76" h="855784">
                  <a:moveTo>
                    <a:pt x="11723" y="855784"/>
                  </a:moveTo>
                  <a:lnTo>
                    <a:pt x="0" y="0"/>
                  </a:lnTo>
                  <a:lnTo>
                    <a:pt x="750276" y="304800"/>
                  </a:lnTo>
                  <a:lnTo>
                    <a:pt x="750276" y="820615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D626B7-28AE-03DF-1657-1EE137F534FA}"/>
                </a:ext>
              </a:extLst>
            </p:cNvPr>
            <p:cNvSpPr/>
            <p:nvPr/>
          </p:nvSpPr>
          <p:spPr>
            <a:xfrm>
              <a:off x="7871736" y="5334358"/>
              <a:ext cx="1090246" cy="533824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F50A58C-C0C6-E55D-A583-CB508F07F49E}"/>
              </a:ext>
            </a:extLst>
          </p:cNvPr>
          <p:cNvSpPr txBox="1"/>
          <p:nvPr/>
        </p:nvSpPr>
        <p:spPr>
          <a:xfrm>
            <a:off x="5100604" y="5836648"/>
            <a:ext cx="1782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Plant HEX Orientation</a:t>
            </a:r>
            <a:endParaRPr lang="en-CH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CE3E1FE-5E89-FFD6-AC0E-AC1D04837A9C}"/>
              </a:ext>
            </a:extLst>
          </p:cNvPr>
          <p:cNvSpPr txBox="1"/>
          <p:nvPr/>
        </p:nvSpPr>
        <p:spPr>
          <a:xfrm>
            <a:off x="6872551" y="1855232"/>
            <a:ext cx="4131921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>
                <a:solidFill>
                  <a:srgbClr val="353535"/>
                </a:solidFill>
                <a:latin typeface="Arial Nova" panose="020B0504020202020204" pitchFamily="34" charset="0"/>
              </a:rPr>
              <a:t>Control strategy in action at 30 kW load step at -45°C in T2PACL</a:t>
            </a:r>
            <a:endParaRPr lang="en-CH" sz="1050" dirty="0">
              <a:solidFill>
                <a:srgbClr val="353535"/>
              </a:solidFill>
              <a:latin typeface="Arial Nova" panose="020B0504020202020204" pitchFamily="34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75C6FF7-E161-7CEE-D018-C78046D67C72}"/>
              </a:ext>
            </a:extLst>
          </p:cNvPr>
          <p:cNvCxnSpPr>
            <a:cxnSpLocks/>
          </p:cNvCxnSpPr>
          <p:nvPr/>
        </p:nvCxnSpPr>
        <p:spPr>
          <a:xfrm>
            <a:off x="3431704" y="3140968"/>
            <a:ext cx="0" cy="2381501"/>
          </a:xfrm>
          <a:prstGeom prst="line">
            <a:avLst/>
          </a:prstGeom>
          <a:ln w="12700" cap="flat" cmpd="sng" algn="ctr">
            <a:solidFill>
              <a:srgbClr val="DA5318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4020616-D33D-F8E3-0DF2-19EA0AD9C5C8}"/>
              </a:ext>
            </a:extLst>
          </p:cNvPr>
          <p:cNvSpPr txBox="1"/>
          <p:nvPr/>
        </p:nvSpPr>
        <p:spPr>
          <a:xfrm>
            <a:off x="1778326" y="5903179"/>
            <a:ext cx="192728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DA5318"/>
                </a:solidFill>
              </a:rPr>
              <a:t>HEX slice target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1088B50-92B4-0500-EBB6-815F8AE2AED5}"/>
              </a:ext>
            </a:extLst>
          </p:cNvPr>
          <p:cNvCxnSpPr>
            <a:cxnSpLocks/>
          </p:cNvCxnSpPr>
          <p:nvPr/>
        </p:nvCxnSpPr>
        <p:spPr>
          <a:xfrm flipV="1">
            <a:off x="2609344" y="5244499"/>
            <a:ext cx="770463" cy="673946"/>
          </a:xfrm>
          <a:prstGeom prst="straightConnector1">
            <a:avLst/>
          </a:prstGeom>
          <a:ln w="19050">
            <a:solidFill>
              <a:srgbClr val="DA53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02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6" grpId="0" animBg="1"/>
      <p:bldP spid="3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AA97F-9B41-EA68-0E62-F2D844B6A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656" y="3140968"/>
            <a:ext cx="6192688" cy="576064"/>
          </a:xfrm>
        </p:spPr>
        <p:txBody>
          <a:bodyPr/>
          <a:lstStyle/>
          <a:p>
            <a:pPr algn="ctr"/>
            <a:r>
              <a:rPr lang="en-US" dirty="0"/>
              <a:t>Surface Storage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1D0515-E1ED-06AA-8CC1-EC8E208D5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434078-E14A-69F2-9057-130635F24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52391C-6216-ED2B-D1E7-4AC3E09BF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119FEDD1-4A39-BE78-3DBA-F37C61150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082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AA97F-9B41-EA68-0E62-F2D844B6A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656" y="3140968"/>
            <a:ext cx="6192688" cy="576064"/>
          </a:xfrm>
        </p:spPr>
        <p:txBody>
          <a:bodyPr/>
          <a:lstStyle/>
          <a:p>
            <a:pPr algn="ctr"/>
            <a:r>
              <a:rPr lang="en-US" dirty="0"/>
              <a:t>Challenges &amp; Goals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1D0515-E1ED-06AA-8CC1-EC8E208D5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D9CCF76-4BAE-D24E-BD38-20779E25D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A18C80-8812-DD6D-051C-2A049469B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BD475832-1831-EF38-5FAA-69EE9E3E1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042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Rectangle 377">
            <a:extLst>
              <a:ext uri="{FF2B5EF4-FFF2-40B4-BE49-F238E27FC236}">
                <a16:creationId xmlns:a16="http://schemas.microsoft.com/office/drawing/2014/main" id="{C7FD97F5-F19A-4C77-82EB-DDD7F248B894}"/>
              </a:ext>
            </a:extLst>
          </p:cNvPr>
          <p:cNvSpPr/>
          <p:nvPr/>
        </p:nvSpPr>
        <p:spPr>
          <a:xfrm>
            <a:off x="762059" y="971550"/>
            <a:ext cx="2796518" cy="2272844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3" name="Rectangle 362">
            <a:extLst>
              <a:ext uri="{FF2B5EF4-FFF2-40B4-BE49-F238E27FC236}">
                <a16:creationId xmlns:a16="http://schemas.microsoft.com/office/drawing/2014/main" id="{CA26DB50-F237-4F56-9E87-21D35E6D5FAF}"/>
              </a:ext>
            </a:extLst>
          </p:cNvPr>
          <p:cNvSpPr/>
          <p:nvPr/>
        </p:nvSpPr>
        <p:spPr>
          <a:xfrm>
            <a:off x="762059" y="4021149"/>
            <a:ext cx="3535741" cy="21605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48F4A4CD-E9B8-4696-8E04-74F86E30A080}"/>
              </a:ext>
            </a:extLst>
          </p:cNvPr>
          <p:cNvSpPr/>
          <p:nvPr/>
        </p:nvSpPr>
        <p:spPr>
          <a:xfrm>
            <a:off x="4648781" y="2117519"/>
            <a:ext cx="2391374" cy="40642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121123" y="4803105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23264" y="5613280"/>
            <a:ext cx="70128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635533" y="4266508"/>
            <a:ext cx="0" cy="134633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270583" y="5609602"/>
            <a:ext cx="73152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687112" y="5562643"/>
            <a:ext cx="1643971" cy="87437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6738735" y="3871044"/>
            <a:ext cx="4119" cy="1692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553713" y="3870543"/>
            <a:ext cx="1189141" cy="50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503219" y="4748359"/>
            <a:ext cx="260479" cy="630696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5024761" y="2833545"/>
            <a:ext cx="17740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Accumulator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H="1" flipV="1">
            <a:off x="6306361" y="4748359"/>
            <a:ext cx="2974" cy="49742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6200000">
            <a:off x="1465039" y="4921495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Condenser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872559" y="5787219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Pump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002009" y="5305630"/>
            <a:ext cx="1519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Transfer line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54002" y="4931975"/>
            <a:ext cx="753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Start-up by-pass</a:t>
            </a:r>
          </a:p>
          <a:p>
            <a:r>
              <a:rPr lang="en-GB" sz="1000" dirty="0"/>
              <a:t>PV2a22</a:t>
            </a: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2"/>
          <a:srcRect t="32933"/>
          <a:stretch/>
        </p:blipFill>
        <p:spPr>
          <a:xfrm>
            <a:off x="4828186" y="3424510"/>
            <a:ext cx="231410" cy="127050"/>
          </a:xfrm>
          <a:prstGeom prst="rect">
            <a:avLst/>
          </a:prstGeom>
        </p:spPr>
      </p:pic>
      <p:sp>
        <p:nvSpPr>
          <p:cNvPr id="67" name="Rounded Rectangle 66"/>
          <p:cNvSpPr/>
          <p:nvPr/>
        </p:nvSpPr>
        <p:spPr>
          <a:xfrm>
            <a:off x="4822593" y="2747469"/>
            <a:ext cx="238778" cy="81228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4851437" y="3368891"/>
            <a:ext cx="46243" cy="290438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1154841" y="5305630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4962718" y="3500150"/>
            <a:ext cx="0" cy="75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5210809" y="2472403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5199868" y="2612730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6306361" y="5287943"/>
            <a:ext cx="0" cy="3265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 rot="5400000">
            <a:off x="6194558" y="5150435"/>
            <a:ext cx="233945" cy="158500"/>
            <a:chOff x="6151727" y="4625668"/>
            <a:chExt cx="175181" cy="110058"/>
          </a:xfrm>
        </p:grpSpPr>
        <p:sp>
          <p:nvSpPr>
            <p:cNvPr id="88" name="Isosceles Triangle 87"/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Isosceles Triangle 88"/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5" name="Straight Connector 124"/>
          <p:cNvCxnSpPr/>
          <p:nvPr/>
        </p:nvCxnSpPr>
        <p:spPr>
          <a:xfrm flipV="1">
            <a:off x="1631684" y="4256150"/>
            <a:ext cx="379476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flipV="1">
            <a:off x="5421772" y="3501692"/>
            <a:ext cx="3312" cy="76144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5048314" y="3494060"/>
            <a:ext cx="376771" cy="308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5346900" y="3753473"/>
            <a:ext cx="206813" cy="233945"/>
            <a:chOff x="5529610" y="2260165"/>
            <a:chExt cx="206813" cy="233945"/>
          </a:xfrm>
        </p:grpSpPr>
        <p:grpSp>
          <p:nvGrpSpPr>
            <p:cNvPr id="119" name="Group 118"/>
            <p:cNvGrpSpPr/>
            <p:nvPr/>
          </p:nvGrpSpPr>
          <p:grpSpPr>
            <a:xfrm rot="5400000">
              <a:off x="5491887" y="2297888"/>
              <a:ext cx="233945" cy="158500"/>
              <a:chOff x="6151727" y="4625668"/>
              <a:chExt cx="175181" cy="110058"/>
            </a:xfrm>
          </p:grpSpPr>
          <p:sp>
            <p:nvSpPr>
              <p:cNvPr id="120" name="Isosceles Triangle 119"/>
              <p:cNvSpPr/>
              <p:nvPr/>
            </p:nvSpPr>
            <p:spPr>
              <a:xfrm rot="5400000">
                <a:off x="6141065" y="4636330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Isosceles Triangle 120"/>
              <p:cNvSpPr/>
              <p:nvPr/>
            </p:nvSpPr>
            <p:spPr>
              <a:xfrm rot="16200000">
                <a:off x="6228656" y="4637475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2" name="Isosceles Triangle 121"/>
            <p:cNvSpPr/>
            <p:nvPr/>
          </p:nvSpPr>
          <p:spPr>
            <a:xfrm rot="16200000">
              <a:off x="5599511" y="2323501"/>
              <a:ext cx="156851" cy="116972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5" name="Rectangle 134"/>
          <p:cNvSpPr/>
          <p:nvPr/>
        </p:nvSpPr>
        <p:spPr>
          <a:xfrm>
            <a:off x="5081945" y="2432600"/>
            <a:ext cx="116148" cy="220274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Elbow Connector 136"/>
          <p:cNvCxnSpPr/>
          <p:nvPr/>
        </p:nvCxnSpPr>
        <p:spPr>
          <a:xfrm rot="5400000">
            <a:off x="4960537" y="2631469"/>
            <a:ext cx="145950" cy="96865"/>
          </a:xfrm>
          <a:prstGeom prst="bentConnector3">
            <a:avLst>
              <a:gd name="adj1" fmla="val -8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/>
          <p:nvPr/>
        </p:nvCxnSpPr>
        <p:spPr>
          <a:xfrm rot="5400000">
            <a:off x="4842979" y="2522580"/>
            <a:ext cx="280653" cy="180300"/>
          </a:xfrm>
          <a:prstGeom prst="bentConnector3">
            <a:avLst>
              <a:gd name="adj1" fmla="val 1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Picture 148"/>
          <p:cNvPicPr>
            <a:picLocks noChangeAspect="1"/>
          </p:cNvPicPr>
          <p:nvPr/>
        </p:nvPicPr>
        <p:blipFill rotWithShape="1">
          <a:blip r:embed="rId2"/>
          <a:srcRect t="32933"/>
          <a:stretch/>
        </p:blipFill>
        <p:spPr>
          <a:xfrm>
            <a:off x="1033529" y="2360732"/>
            <a:ext cx="623889" cy="251948"/>
          </a:xfrm>
          <a:prstGeom prst="rect">
            <a:avLst/>
          </a:prstGeom>
        </p:spPr>
      </p:pic>
      <p:sp>
        <p:nvSpPr>
          <p:cNvPr id="151" name="Rectangle 150"/>
          <p:cNvSpPr/>
          <p:nvPr/>
        </p:nvSpPr>
        <p:spPr>
          <a:xfrm>
            <a:off x="1070697" y="2507655"/>
            <a:ext cx="46243" cy="290438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2" name="Straight Arrow Connector 151"/>
          <p:cNvCxnSpPr/>
          <p:nvPr/>
        </p:nvCxnSpPr>
        <p:spPr>
          <a:xfrm>
            <a:off x="1583977" y="1027152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H="1">
            <a:off x="1573036" y="1167479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1455113" y="987349"/>
            <a:ext cx="116148" cy="220274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6" name="Elbow Connector 155"/>
          <p:cNvCxnSpPr/>
          <p:nvPr/>
        </p:nvCxnSpPr>
        <p:spPr>
          <a:xfrm rot="5400000">
            <a:off x="1333705" y="1186218"/>
            <a:ext cx="145950" cy="96865"/>
          </a:xfrm>
          <a:prstGeom prst="bentConnector3">
            <a:avLst>
              <a:gd name="adj1" fmla="val -8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/>
          <p:cNvCxnSpPr/>
          <p:nvPr/>
        </p:nvCxnSpPr>
        <p:spPr>
          <a:xfrm rot="5400000">
            <a:off x="1216147" y="1077329"/>
            <a:ext cx="280653" cy="180300"/>
          </a:xfrm>
          <a:prstGeom prst="bentConnector3">
            <a:avLst>
              <a:gd name="adj1" fmla="val 1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>
            <a:cxnSpLocks/>
          </p:cNvCxnSpPr>
          <p:nvPr/>
        </p:nvCxnSpPr>
        <p:spPr>
          <a:xfrm flipH="1" flipV="1">
            <a:off x="3800483" y="4251580"/>
            <a:ext cx="2975" cy="82296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V="1">
            <a:off x="3800482" y="5069346"/>
            <a:ext cx="0" cy="5486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1" name="Group 300"/>
          <p:cNvGrpSpPr/>
          <p:nvPr/>
        </p:nvGrpSpPr>
        <p:grpSpPr>
          <a:xfrm>
            <a:off x="1966865" y="5453800"/>
            <a:ext cx="362917" cy="336533"/>
            <a:chOff x="1257797" y="5866076"/>
            <a:chExt cx="362917" cy="336533"/>
          </a:xfrm>
        </p:grpSpPr>
        <p:sp>
          <p:nvSpPr>
            <p:cNvPr id="10" name="Oval 9"/>
            <p:cNvSpPr/>
            <p:nvPr/>
          </p:nvSpPr>
          <p:spPr>
            <a:xfrm>
              <a:off x="1257797" y="5866076"/>
              <a:ext cx="362917" cy="33653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/>
            <p:cNvSpPr/>
            <p:nvPr/>
          </p:nvSpPr>
          <p:spPr>
            <a:xfrm rot="5400000">
              <a:off x="1345137" y="5904031"/>
              <a:ext cx="289532" cy="261619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1" name="Group 110"/>
          <p:cNvGrpSpPr/>
          <p:nvPr/>
        </p:nvGrpSpPr>
        <p:grpSpPr>
          <a:xfrm rot="5400000">
            <a:off x="3718090" y="4839977"/>
            <a:ext cx="233945" cy="289506"/>
            <a:chOff x="6151727" y="4559393"/>
            <a:chExt cx="175181" cy="201025"/>
          </a:xfrm>
        </p:grpSpPr>
        <p:sp>
          <p:nvSpPr>
            <p:cNvPr id="112" name="Isosceles Triangle 111"/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Isosceles Triangle 112"/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4" name="Straight Arrow Connector 113"/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2" name="TextBox 301"/>
          <p:cNvSpPr txBox="1"/>
          <p:nvPr/>
        </p:nvSpPr>
        <p:spPr>
          <a:xfrm rot="16200000">
            <a:off x="3490573" y="4712479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Flow control by-pass</a:t>
            </a:r>
          </a:p>
          <a:p>
            <a:r>
              <a:rPr lang="en-GB" sz="1000" dirty="0"/>
              <a:t>CV1a16</a:t>
            </a:r>
          </a:p>
        </p:txBody>
      </p:sp>
      <p:sp>
        <p:nvSpPr>
          <p:cNvPr id="310" name="TextBox 309"/>
          <p:cNvSpPr txBox="1"/>
          <p:nvPr/>
        </p:nvSpPr>
        <p:spPr>
          <a:xfrm rot="19825012">
            <a:off x="5368187" y="3217747"/>
            <a:ext cx="11015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3-Way selection</a:t>
            </a:r>
          </a:p>
          <a:p>
            <a:r>
              <a:rPr lang="en-GB" sz="1100" dirty="0"/>
              <a:t>CV8078</a:t>
            </a:r>
          </a:p>
        </p:txBody>
      </p:sp>
      <p:sp>
        <p:nvSpPr>
          <p:cNvPr id="313" name="TextBox 312"/>
          <p:cNvSpPr txBox="1"/>
          <p:nvPr/>
        </p:nvSpPr>
        <p:spPr>
          <a:xfrm>
            <a:off x="4789608" y="2200201"/>
            <a:ext cx="9012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/>
              <a:t>Accu</a:t>
            </a:r>
            <a:r>
              <a:rPr lang="en-GB" sz="1100" dirty="0"/>
              <a:t> cooling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2527358" y="555579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3653595" y="556891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</a:t>
            </a:r>
          </a:p>
        </p:txBody>
      </p:sp>
      <p:sp>
        <p:nvSpPr>
          <p:cNvPr id="332" name="TextBox 331"/>
          <p:cNvSpPr txBox="1"/>
          <p:nvPr/>
        </p:nvSpPr>
        <p:spPr>
          <a:xfrm>
            <a:off x="6186580" y="556264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3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6667531" y="513081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14</a:t>
            </a:r>
          </a:p>
        </p:txBody>
      </p:sp>
      <p:sp>
        <p:nvSpPr>
          <p:cNvPr id="343" name="TextBox 342"/>
          <p:cNvSpPr txBox="1"/>
          <p:nvPr/>
        </p:nvSpPr>
        <p:spPr>
          <a:xfrm>
            <a:off x="5633613" y="390200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16</a:t>
            </a:r>
          </a:p>
        </p:txBody>
      </p:sp>
      <p:sp>
        <p:nvSpPr>
          <p:cNvPr id="345" name="TextBox 344"/>
          <p:cNvSpPr txBox="1"/>
          <p:nvPr/>
        </p:nvSpPr>
        <p:spPr>
          <a:xfrm>
            <a:off x="4991682" y="39977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17</a:t>
            </a:r>
          </a:p>
        </p:txBody>
      </p:sp>
      <p:sp>
        <p:nvSpPr>
          <p:cNvPr id="346" name="TextBox 345"/>
          <p:cNvSpPr txBox="1"/>
          <p:nvPr/>
        </p:nvSpPr>
        <p:spPr>
          <a:xfrm>
            <a:off x="3917423" y="39977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18</a:t>
            </a:r>
          </a:p>
        </p:txBody>
      </p:sp>
      <p:sp>
        <p:nvSpPr>
          <p:cNvPr id="347" name="TextBox 346"/>
          <p:cNvSpPr txBox="1"/>
          <p:nvPr/>
        </p:nvSpPr>
        <p:spPr>
          <a:xfrm>
            <a:off x="3016510" y="397387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19</a:t>
            </a:r>
          </a:p>
        </p:txBody>
      </p:sp>
      <p:sp>
        <p:nvSpPr>
          <p:cNvPr id="364" name="TextBox 363"/>
          <p:cNvSpPr txBox="1"/>
          <p:nvPr/>
        </p:nvSpPr>
        <p:spPr>
          <a:xfrm>
            <a:off x="1844376" y="397024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20</a:t>
            </a:r>
          </a:p>
        </p:txBody>
      </p:sp>
      <p:sp>
        <p:nvSpPr>
          <p:cNvPr id="365" name="TextBox 364"/>
          <p:cNvSpPr txBox="1"/>
          <p:nvPr/>
        </p:nvSpPr>
        <p:spPr>
          <a:xfrm>
            <a:off x="1161649" y="448681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22</a:t>
            </a:r>
          </a:p>
        </p:txBody>
      </p:sp>
      <p:sp>
        <p:nvSpPr>
          <p:cNvPr id="389" name="TextBox 388"/>
          <p:cNvSpPr txBox="1"/>
          <p:nvPr/>
        </p:nvSpPr>
        <p:spPr>
          <a:xfrm>
            <a:off x="969349" y="1626270"/>
            <a:ext cx="748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Surface Storage (SS)</a:t>
            </a:r>
          </a:p>
        </p:txBody>
      </p:sp>
      <p:cxnSp>
        <p:nvCxnSpPr>
          <p:cNvPr id="394" name="Straight Connector 393"/>
          <p:cNvCxnSpPr/>
          <p:nvPr/>
        </p:nvCxnSpPr>
        <p:spPr>
          <a:xfrm flipH="1" flipV="1">
            <a:off x="6306361" y="4760959"/>
            <a:ext cx="436492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>
            <a:extLst>
              <a:ext uri="{FF2B5EF4-FFF2-40B4-BE49-F238E27FC236}">
                <a16:creationId xmlns:a16="http://schemas.microsoft.com/office/drawing/2014/main" id="{0451FC61-3B5F-4521-A576-3E12BF415EAC}"/>
              </a:ext>
            </a:extLst>
          </p:cNvPr>
          <p:cNvSpPr txBox="1"/>
          <p:nvPr/>
        </p:nvSpPr>
        <p:spPr>
          <a:xfrm>
            <a:off x="1322847" y="536456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23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58D02BD3-CE28-4CF9-93F8-579CDABDEAF4}"/>
              </a:ext>
            </a:extLst>
          </p:cNvPr>
          <p:cNvSpPr txBox="1"/>
          <p:nvPr/>
        </p:nvSpPr>
        <p:spPr>
          <a:xfrm>
            <a:off x="1653581" y="556264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24</a:t>
            </a:r>
          </a:p>
        </p:txBody>
      </p: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69CAE0AF-5882-4493-9391-C3662304850A}"/>
              </a:ext>
            </a:extLst>
          </p:cNvPr>
          <p:cNvCxnSpPr/>
          <p:nvPr/>
        </p:nvCxnSpPr>
        <p:spPr>
          <a:xfrm flipH="1" flipV="1">
            <a:off x="1420916" y="4419300"/>
            <a:ext cx="436492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>
            <a:extLst>
              <a:ext uri="{FF2B5EF4-FFF2-40B4-BE49-F238E27FC236}">
                <a16:creationId xmlns:a16="http://schemas.microsoft.com/office/drawing/2014/main" id="{B705DAD9-A847-4FDC-859A-716F9799D031}"/>
              </a:ext>
            </a:extLst>
          </p:cNvPr>
          <p:cNvSpPr txBox="1"/>
          <p:nvPr/>
        </p:nvSpPr>
        <p:spPr>
          <a:xfrm>
            <a:off x="6689975" y="391106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15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F206FF40-63EE-4583-9D10-840B5B6CC7B5}"/>
              </a:ext>
            </a:extLst>
          </p:cNvPr>
          <p:cNvSpPr txBox="1"/>
          <p:nvPr/>
        </p:nvSpPr>
        <p:spPr>
          <a:xfrm>
            <a:off x="1167344" y="425149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150" name="Rounded Rectangle 149"/>
          <p:cNvSpPr/>
          <p:nvPr/>
        </p:nvSpPr>
        <p:spPr>
          <a:xfrm>
            <a:off x="1033529" y="1339052"/>
            <a:ext cx="623889" cy="128143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A00D4737-83DC-4407-A73F-4D823CD34539}"/>
              </a:ext>
            </a:extLst>
          </p:cNvPr>
          <p:cNvSpPr txBox="1"/>
          <p:nvPr/>
        </p:nvSpPr>
        <p:spPr>
          <a:xfrm>
            <a:off x="4144312" y="3493222"/>
            <a:ext cx="739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err="1"/>
              <a:t>Accu</a:t>
            </a:r>
            <a:r>
              <a:rPr lang="en-GB" sz="1100" dirty="0"/>
              <a:t> heating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0E2CA24C-F26D-48C0-851D-CC496A737ACC}"/>
              </a:ext>
            </a:extLst>
          </p:cNvPr>
          <p:cNvSpPr txBox="1"/>
          <p:nvPr/>
        </p:nvSpPr>
        <p:spPr>
          <a:xfrm>
            <a:off x="1836997" y="965647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cooling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F4BF7B54-6F30-4CDF-A781-8F1A465D49A9}"/>
              </a:ext>
            </a:extLst>
          </p:cNvPr>
          <p:cNvSpPr txBox="1"/>
          <p:nvPr/>
        </p:nvSpPr>
        <p:spPr>
          <a:xfrm>
            <a:off x="270093" y="2564852"/>
            <a:ext cx="7745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heating</a:t>
            </a:r>
          </a:p>
        </p:txBody>
      </p: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6F79205F-C508-45C5-ADF4-C86D74855D19}"/>
              </a:ext>
            </a:extLst>
          </p:cNvPr>
          <p:cNvCxnSpPr/>
          <p:nvPr/>
        </p:nvCxnSpPr>
        <p:spPr>
          <a:xfrm flipV="1">
            <a:off x="2577492" y="5494681"/>
            <a:ext cx="0" cy="2218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>
            <a:extLst>
              <a:ext uri="{FF2B5EF4-FFF2-40B4-BE49-F238E27FC236}">
                <a16:creationId xmlns:a16="http://schemas.microsoft.com/office/drawing/2014/main" id="{5EE9E24E-85B2-4FC6-9058-4400E12C6562}"/>
              </a:ext>
            </a:extLst>
          </p:cNvPr>
          <p:cNvSpPr txBox="1"/>
          <p:nvPr/>
        </p:nvSpPr>
        <p:spPr>
          <a:xfrm>
            <a:off x="2253679" y="536225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25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B30135C-A5AA-4CD7-AA15-FA737091BD26}"/>
              </a:ext>
            </a:extLst>
          </p:cNvPr>
          <p:cNvSpPr txBox="1"/>
          <p:nvPr/>
        </p:nvSpPr>
        <p:spPr>
          <a:xfrm>
            <a:off x="1813553" y="1672227"/>
            <a:ext cx="1793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Surface Storage System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FFBAD8-1E48-4C4C-9F77-F0AACEC213B7}"/>
              </a:ext>
            </a:extLst>
          </p:cNvPr>
          <p:cNvSpPr txBox="1"/>
          <p:nvPr/>
        </p:nvSpPr>
        <p:spPr>
          <a:xfrm>
            <a:off x="721236" y="3022900"/>
            <a:ext cx="8723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On surface</a:t>
            </a:r>
          </a:p>
          <a:p>
            <a:endParaRPr lang="en-GB" sz="1100" i="1" dirty="0"/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62AD0728-DEAB-4EAD-9ED4-BB0FB1216914}"/>
              </a:ext>
            </a:extLst>
          </p:cNvPr>
          <p:cNvSpPr txBox="1"/>
          <p:nvPr/>
        </p:nvSpPr>
        <p:spPr>
          <a:xfrm>
            <a:off x="5710921" y="2291430"/>
            <a:ext cx="1355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Accumulator Unit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31F46472-0EE0-41E0-B0DE-E146258E02A8}"/>
              </a:ext>
            </a:extLst>
          </p:cNvPr>
          <p:cNvSpPr txBox="1"/>
          <p:nvPr/>
        </p:nvSpPr>
        <p:spPr>
          <a:xfrm>
            <a:off x="550437" y="5845101"/>
            <a:ext cx="1355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Plant Unit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FFB94B-A058-5FA7-57B3-E7254B1BE452}"/>
              </a:ext>
            </a:extLst>
          </p:cNvPr>
          <p:cNvCxnSpPr/>
          <p:nvPr/>
        </p:nvCxnSpPr>
        <p:spPr>
          <a:xfrm rot="5400000" flipV="1">
            <a:off x="9539336" y="5292125"/>
            <a:ext cx="0" cy="1682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30">
            <a:extLst>
              <a:ext uri="{FF2B5EF4-FFF2-40B4-BE49-F238E27FC236}">
                <a16:creationId xmlns:a16="http://schemas.microsoft.com/office/drawing/2014/main" id="{DA680E24-DAEE-641F-F6FE-940EA598C34C}"/>
              </a:ext>
            </a:extLst>
          </p:cNvPr>
          <p:cNvSpPr/>
          <p:nvPr/>
        </p:nvSpPr>
        <p:spPr>
          <a:xfrm flipV="1">
            <a:off x="9617098" y="5329021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85BC2BA-0E5F-5D54-4535-2FE281159BC8}"/>
              </a:ext>
            </a:extLst>
          </p:cNvPr>
          <p:cNvCxnSpPr/>
          <p:nvPr/>
        </p:nvCxnSpPr>
        <p:spPr>
          <a:xfrm rot="5400000" flipV="1">
            <a:off x="10420863" y="5237844"/>
            <a:ext cx="0" cy="21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5CA9A6-593F-8AFC-AED9-567B4A8D9B10}"/>
              </a:ext>
            </a:extLst>
          </p:cNvPr>
          <p:cNvSpPr/>
          <p:nvPr/>
        </p:nvSpPr>
        <p:spPr>
          <a:xfrm rot="5400000">
            <a:off x="10074476" y="5156050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B913A0E-DB1C-55B3-EFBD-9BA5819CECCA}"/>
              </a:ext>
            </a:extLst>
          </p:cNvPr>
          <p:cNvCxnSpPr>
            <a:cxnSpLocks/>
          </p:cNvCxnSpPr>
          <p:nvPr/>
        </p:nvCxnSpPr>
        <p:spPr>
          <a:xfrm>
            <a:off x="8886532" y="5601830"/>
            <a:ext cx="73693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234">
            <a:extLst>
              <a:ext uri="{FF2B5EF4-FFF2-40B4-BE49-F238E27FC236}">
                <a16:creationId xmlns:a16="http://schemas.microsoft.com/office/drawing/2014/main" id="{674FE5E9-A6CB-A1ED-040A-99D1486C0B0E}"/>
              </a:ext>
            </a:extLst>
          </p:cNvPr>
          <p:cNvSpPr/>
          <p:nvPr/>
        </p:nvSpPr>
        <p:spPr>
          <a:xfrm flipV="1">
            <a:off x="9618618" y="5555269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3399015-E2FB-DD3F-E57B-46AEC341BA0E}"/>
              </a:ext>
            </a:extLst>
          </p:cNvPr>
          <p:cNvCxnSpPr>
            <a:cxnSpLocks/>
          </p:cNvCxnSpPr>
          <p:nvPr/>
        </p:nvCxnSpPr>
        <p:spPr>
          <a:xfrm>
            <a:off x="10314383" y="5572092"/>
            <a:ext cx="457456" cy="813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EBB988F7-AE09-FA41-068F-6CD27200ABDE}"/>
              </a:ext>
            </a:extLst>
          </p:cNvPr>
          <p:cNvSpPr/>
          <p:nvPr/>
        </p:nvSpPr>
        <p:spPr>
          <a:xfrm rot="5400000">
            <a:off x="10075996" y="5382298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27B6E4E-E9B2-B3BC-460E-5C1E62CAACFF}"/>
              </a:ext>
            </a:extLst>
          </p:cNvPr>
          <p:cNvCxnSpPr/>
          <p:nvPr/>
        </p:nvCxnSpPr>
        <p:spPr>
          <a:xfrm rot="5400000" flipV="1">
            <a:off x="9541760" y="5743484"/>
            <a:ext cx="0" cy="1682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238">
            <a:extLst>
              <a:ext uri="{FF2B5EF4-FFF2-40B4-BE49-F238E27FC236}">
                <a16:creationId xmlns:a16="http://schemas.microsoft.com/office/drawing/2014/main" id="{CD53375B-3A7F-39AD-0562-E937333CF3C5}"/>
              </a:ext>
            </a:extLst>
          </p:cNvPr>
          <p:cNvSpPr/>
          <p:nvPr/>
        </p:nvSpPr>
        <p:spPr>
          <a:xfrm flipV="1">
            <a:off x="9619522" y="5780380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87083EA-7DB9-744F-386F-6460B76FB928}"/>
              </a:ext>
            </a:extLst>
          </p:cNvPr>
          <p:cNvCxnSpPr/>
          <p:nvPr/>
        </p:nvCxnSpPr>
        <p:spPr>
          <a:xfrm rot="5400000" flipV="1">
            <a:off x="10423287" y="5689203"/>
            <a:ext cx="0" cy="21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E0F197A2-B79B-D898-C46A-9799F2A913DD}"/>
              </a:ext>
            </a:extLst>
          </p:cNvPr>
          <p:cNvSpPr/>
          <p:nvPr/>
        </p:nvSpPr>
        <p:spPr>
          <a:xfrm rot="5400000">
            <a:off x="10076900" y="5607409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BA25B06-41B6-5561-F58C-CDC449D682A6}"/>
              </a:ext>
            </a:extLst>
          </p:cNvPr>
          <p:cNvCxnSpPr/>
          <p:nvPr/>
        </p:nvCxnSpPr>
        <p:spPr>
          <a:xfrm rot="5400000" flipV="1">
            <a:off x="9234227" y="5602476"/>
            <a:ext cx="45243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7A97978-2190-2A62-F83C-DEA9EE54BED2}"/>
              </a:ext>
            </a:extLst>
          </p:cNvPr>
          <p:cNvCxnSpPr>
            <a:cxnSpLocks/>
          </p:cNvCxnSpPr>
          <p:nvPr/>
        </p:nvCxnSpPr>
        <p:spPr>
          <a:xfrm>
            <a:off x="10528864" y="5363298"/>
            <a:ext cx="0" cy="44309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4F3977A-B762-79DD-22A2-7126DF82CC02}"/>
              </a:ext>
            </a:extLst>
          </p:cNvPr>
          <p:cNvGrpSpPr/>
          <p:nvPr/>
        </p:nvGrpSpPr>
        <p:grpSpPr>
          <a:xfrm rot="10800000">
            <a:off x="8803993" y="5481495"/>
            <a:ext cx="233938" cy="289506"/>
            <a:chOff x="6151727" y="4559393"/>
            <a:chExt cx="175176" cy="201025"/>
          </a:xfrm>
        </p:grpSpPr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E8EDD021-877F-1250-F8D8-F32151B309F3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001D18B7-BC84-A9DB-004C-498DC85A1BAC}"/>
                </a:ext>
              </a:extLst>
            </p:cNvPr>
            <p:cNvSpPr/>
            <p:nvPr/>
          </p:nvSpPr>
          <p:spPr>
            <a:xfrm rot="16200000">
              <a:off x="6228651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FCDC3F22-E8A1-2D20-71EF-89F28376612C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5A5D747-0B4B-1491-F1CD-4397F9DDE1A6}"/>
              </a:ext>
            </a:extLst>
          </p:cNvPr>
          <p:cNvCxnSpPr>
            <a:cxnSpLocks/>
          </p:cNvCxnSpPr>
          <p:nvPr/>
        </p:nvCxnSpPr>
        <p:spPr>
          <a:xfrm flipH="1" flipV="1">
            <a:off x="8331083" y="5033300"/>
            <a:ext cx="2440756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D141C6F3-42EA-F6AF-0951-976E8E8E7C5C}"/>
              </a:ext>
            </a:extLst>
          </p:cNvPr>
          <p:cNvSpPr txBox="1"/>
          <p:nvPr/>
        </p:nvSpPr>
        <p:spPr>
          <a:xfrm>
            <a:off x="9237236" y="556204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4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9929395-F0B6-8C8F-F8C7-7D4FDAADC0B1}"/>
              </a:ext>
            </a:extLst>
          </p:cNvPr>
          <p:cNvSpPr txBox="1"/>
          <p:nvPr/>
        </p:nvSpPr>
        <p:spPr>
          <a:xfrm>
            <a:off x="9338425" y="5028195"/>
            <a:ext cx="1355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Evaporators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F08CAE0-64C4-71D6-A0F9-7F1024B675D2}"/>
              </a:ext>
            </a:extLst>
          </p:cNvPr>
          <p:cNvCxnSpPr>
            <a:cxnSpLocks/>
          </p:cNvCxnSpPr>
          <p:nvPr/>
        </p:nvCxnSpPr>
        <p:spPr>
          <a:xfrm flipH="1">
            <a:off x="8331083" y="5033300"/>
            <a:ext cx="0" cy="54864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9DD3B1B2-9C3C-12D0-B790-9C1C1B86A123}"/>
              </a:ext>
            </a:extLst>
          </p:cNvPr>
          <p:cNvSpPr txBox="1"/>
          <p:nvPr/>
        </p:nvSpPr>
        <p:spPr>
          <a:xfrm>
            <a:off x="9740348" y="58208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5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0F9F8D0-9790-36F6-6CBC-73649C768B0C}"/>
              </a:ext>
            </a:extLst>
          </p:cNvPr>
          <p:cNvSpPr txBox="1"/>
          <p:nvPr/>
        </p:nvSpPr>
        <p:spPr>
          <a:xfrm>
            <a:off x="10276982" y="578038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6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D41045E-560F-F785-141A-686E3B88B930}"/>
              </a:ext>
            </a:extLst>
          </p:cNvPr>
          <p:cNvSpPr txBox="1"/>
          <p:nvPr/>
        </p:nvSpPr>
        <p:spPr>
          <a:xfrm>
            <a:off x="10756535" y="499368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103D088-510D-06DD-C6BC-FF7E73292414}"/>
              </a:ext>
            </a:extLst>
          </p:cNvPr>
          <p:cNvSpPr txBox="1"/>
          <p:nvPr/>
        </p:nvSpPr>
        <p:spPr>
          <a:xfrm>
            <a:off x="8088347" y="512626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8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5FF189F-5F51-B1F6-4831-702F03027A56}"/>
              </a:ext>
            </a:extLst>
          </p:cNvPr>
          <p:cNvCxnSpPr>
            <a:cxnSpLocks/>
          </p:cNvCxnSpPr>
          <p:nvPr/>
        </p:nvCxnSpPr>
        <p:spPr>
          <a:xfrm flipH="1">
            <a:off x="10771839" y="5033300"/>
            <a:ext cx="0" cy="54864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itle 5">
            <a:extLst>
              <a:ext uri="{FF2B5EF4-FFF2-40B4-BE49-F238E27FC236}">
                <a16:creationId xmlns:a16="http://schemas.microsoft.com/office/drawing/2014/main" id="{64765477-6077-24B6-BCD3-343B47222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66529" cy="1065742"/>
          </a:xfrm>
        </p:spPr>
        <p:txBody>
          <a:bodyPr/>
          <a:lstStyle/>
          <a:p>
            <a:r>
              <a:rPr lang="en-US" dirty="0"/>
              <a:t>Surface Storage Concept</a:t>
            </a:r>
          </a:p>
        </p:txBody>
      </p:sp>
      <p:sp>
        <p:nvSpPr>
          <p:cNvPr id="84" name="Content Placeholder 4">
            <a:extLst>
              <a:ext uri="{FF2B5EF4-FFF2-40B4-BE49-F238E27FC236}">
                <a16:creationId xmlns:a16="http://schemas.microsoft.com/office/drawing/2014/main" id="{DB24F50C-DC9D-8E7E-7CC6-17B9281DFBD5}"/>
              </a:ext>
            </a:extLst>
          </p:cNvPr>
          <p:cNvSpPr txBox="1">
            <a:spLocks/>
          </p:cNvSpPr>
          <p:nvPr/>
        </p:nvSpPr>
        <p:spPr>
          <a:xfrm>
            <a:off x="7374517" y="335907"/>
            <a:ext cx="4602071" cy="38738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/>
              <a:t>The surface storage is in fact 1 large common accumulator for all systems</a:t>
            </a:r>
          </a:p>
          <a:p>
            <a:r>
              <a:rPr lang="en-US" sz="1200" b="0" dirty="0"/>
              <a:t>The pressure is controlled by heating and cooling</a:t>
            </a:r>
          </a:p>
          <a:p>
            <a:pPr lvl="1"/>
            <a:r>
              <a:rPr lang="en-US" sz="1100" dirty="0"/>
              <a:t>Electrical heating </a:t>
            </a:r>
          </a:p>
          <a:p>
            <a:pPr lvl="1"/>
            <a:r>
              <a:rPr lang="en-US" sz="1100" dirty="0"/>
              <a:t>R744 branch cooling connection</a:t>
            </a:r>
          </a:p>
          <a:p>
            <a:pPr lvl="1"/>
            <a:r>
              <a:rPr lang="en-US" sz="1100" dirty="0"/>
              <a:t>Small back-up chiller for maximum pressure safety</a:t>
            </a:r>
          </a:p>
          <a:p>
            <a:endParaRPr lang="en-US" sz="1200" b="0" dirty="0"/>
          </a:p>
          <a:p>
            <a:endParaRPr lang="en-US" sz="1200" b="0" dirty="0"/>
          </a:p>
        </p:txBody>
      </p:sp>
      <p:sp>
        <p:nvSpPr>
          <p:cNvPr id="91" name="Footer Placeholder 90">
            <a:extLst>
              <a:ext uri="{FF2B5EF4-FFF2-40B4-BE49-F238E27FC236}">
                <a16:creationId xmlns:a16="http://schemas.microsoft.com/office/drawing/2014/main" id="{F805DC76-F182-A7C1-9639-B1CB0EFA0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EA57D9-6CBE-2CB7-3809-9C90DE6E0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CDC329-89E2-72B4-E8E8-1B72FE377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92DD268C-7A1D-E6A1-9FC2-26E8DC5FC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43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" grpId="0" animBg="1"/>
      <p:bldP spid="151" grpId="0" animBg="1"/>
      <p:bldP spid="155" grpId="0" animBg="1"/>
      <p:bldP spid="389" grpId="0"/>
      <p:bldP spid="150" grpId="0" animBg="1"/>
      <p:bldP spid="354" grpId="0"/>
      <p:bldP spid="356" grpId="0"/>
      <p:bldP spid="148" grpId="0"/>
      <p:bldP spid="38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Rectangle 379">
            <a:extLst>
              <a:ext uri="{FF2B5EF4-FFF2-40B4-BE49-F238E27FC236}">
                <a16:creationId xmlns:a16="http://schemas.microsoft.com/office/drawing/2014/main" id="{B0905F01-AFED-47C6-91A4-B8597DABD5B7}"/>
              </a:ext>
            </a:extLst>
          </p:cNvPr>
          <p:cNvSpPr/>
          <p:nvPr/>
        </p:nvSpPr>
        <p:spPr>
          <a:xfrm>
            <a:off x="770701" y="3240394"/>
            <a:ext cx="2796518" cy="645610"/>
          </a:xfrm>
          <a:prstGeom prst="rect">
            <a:avLst/>
          </a:prstGeom>
          <a:solidFill>
            <a:srgbClr val="C6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8" name="Rectangle 377">
            <a:extLst>
              <a:ext uri="{FF2B5EF4-FFF2-40B4-BE49-F238E27FC236}">
                <a16:creationId xmlns:a16="http://schemas.microsoft.com/office/drawing/2014/main" id="{C7FD97F5-F19A-4C77-82EB-DDD7F248B894}"/>
              </a:ext>
            </a:extLst>
          </p:cNvPr>
          <p:cNvSpPr/>
          <p:nvPr/>
        </p:nvSpPr>
        <p:spPr>
          <a:xfrm>
            <a:off x="762059" y="971550"/>
            <a:ext cx="2796518" cy="2272844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3" name="Rectangle 362">
            <a:extLst>
              <a:ext uri="{FF2B5EF4-FFF2-40B4-BE49-F238E27FC236}">
                <a16:creationId xmlns:a16="http://schemas.microsoft.com/office/drawing/2014/main" id="{CA26DB50-F237-4F56-9E87-21D35E6D5FAF}"/>
              </a:ext>
            </a:extLst>
          </p:cNvPr>
          <p:cNvSpPr/>
          <p:nvPr/>
        </p:nvSpPr>
        <p:spPr>
          <a:xfrm>
            <a:off x="762059" y="4021149"/>
            <a:ext cx="3535741" cy="21605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48F4A4CD-E9B8-4696-8E04-74F86E30A080}"/>
              </a:ext>
            </a:extLst>
          </p:cNvPr>
          <p:cNvSpPr/>
          <p:nvPr/>
        </p:nvSpPr>
        <p:spPr>
          <a:xfrm>
            <a:off x="4648781" y="2117519"/>
            <a:ext cx="2391374" cy="40642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121123" y="4803105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23264" y="5613280"/>
            <a:ext cx="70128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635533" y="4266508"/>
            <a:ext cx="0" cy="134633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270583" y="5609602"/>
            <a:ext cx="73152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687112" y="5562643"/>
            <a:ext cx="1643971" cy="87437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6738735" y="3871044"/>
            <a:ext cx="4119" cy="1692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553713" y="3870543"/>
            <a:ext cx="1189141" cy="50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503219" y="4748359"/>
            <a:ext cx="260479" cy="630696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5024761" y="2833545"/>
            <a:ext cx="17740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Accumulator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H="1" flipV="1">
            <a:off x="6306361" y="4748359"/>
            <a:ext cx="2974" cy="49742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6200000">
            <a:off x="1465039" y="4921495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Condenser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872559" y="5787219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Pump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002009" y="5305630"/>
            <a:ext cx="1519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Transfer line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54002" y="4931975"/>
            <a:ext cx="753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Start-up by-pass</a:t>
            </a:r>
          </a:p>
          <a:p>
            <a:r>
              <a:rPr lang="en-GB" sz="1000" dirty="0"/>
              <a:t>PV2a22</a:t>
            </a: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2"/>
          <a:srcRect t="32933"/>
          <a:stretch/>
        </p:blipFill>
        <p:spPr>
          <a:xfrm>
            <a:off x="4828186" y="3424510"/>
            <a:ext cx="231410" cy="127050"/>
          </a:xfrm>
          <a:prstGeom prst="rect">
            <a:avLst/>
          </a:prstGeom>
        </p:spPr>
      </p:pic>
      <p:sp>
        <p:nvSpPr>
          <p:cNvPr id="67" name="Rounded Rectangle 66"/>
          <p:cNvSpPr/>
          <p:nvPr/>
        </p:nvSpPr>
        <p:spPr>
          <a:xfrm>
            <a:off x="4822593" y="2747469"/>
            <a:ext cx="238778" cy="81228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4851437" y="3368891"/>
            <a:ext cx="46243" cy="290438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1154841" y="5305630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4962718" y="3500150"/>
            <a:ext cx="0" cy="75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5210809" y="2472403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5199868" y="2612730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6306361" y="5287943"/>
            <a:ext cx="0" cy="3265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 rot="5400000">
            <a:off x="6194558" y="5150435"/>
            <a:ext cx="233945" cy="158500"/>
            <a:chOff x="6151727" y="4625668"/>
            <a:chExt cx="175181" cy="110058"/>
          </a:xfrm>
        </p:grpSpPr>
        <p:sp>
          <p:nvSpPr>
            <p:cNvPr id="88" name="Isosceles Triangle 87"/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Isosceles Triangle 88"/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5" name="Straight Connector 124"/>
          <p:cNvCxnSpPr/>
          <p:nvPr/>
        </p:nvCxnSpPr>
        <p:spPr>
          <a:xfrm flipV="1">
            <a:off x="1631684" y="4256150"/>
            <a:ext cx="379476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flipV="1">
            <a:off x="5421772" y="3501692"/>
            <a:ext cx="3312" cy="76144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5048314" y="3494060"/>
            <a:ext cx="376771" cy="308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5346900" y="3753473"/>
            <a:ext cx="206813" cy="233945"/>
            <a:chOff x="5529610" y="2260165"/>
            <a:chExt cx="206813" cy="233945"/>
          </a:xfrm>
        </p:grpSpPr>
        <p:grpSp>
          <p:nvGrpSpPr>
            <p:cNvPr id="119" name="Group 118"/>
            <p:cNvGrpSpPr/>
            <p:nvPr/>
          </p:nvGrpSpPr>
          <p:grpSpPr>
            <a:xfrm rot="5400000">
              <a:off x="5491887" y="2297888"/>
              <a:ext cx="233945" cy="158500"/>
              <a:chOff x="6151727" y="4625668"/>
              <a:chExt cx="175181" cy="110058"/>
            </a:xfrm>
          </p:grpSpPr>
          <p:sp>
            <p:nvSpPr>
              <p:cNvPr id="120" name="Isosceles Triangle 119"/>
              <p:cNvSpPr/>
              <p:nvPr/>
            </p:nvSpPr>
            <p:spPr>
              <a:xfrm rot="5400000">
                <a:off x="6141065" y="4636330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Isosceles Triangle 120"/>
              <p:cNvSpPr/>
              <p:nvPr/>
            </p:nvSpPr>
            <p:spPr>
              <a:xfrm rot="16200000">
                <a:off x="6228656" y="4637475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2" name="Isosceles Triangle 121"/>
            <p:cNvSpPr/>
            <p:nvPr/>
          </p:nvSpPr>
          <p:spPr>
            <a:xfrm rot="16200000">
              <a:off x="5599511" y="2323501"/>
              <a:ext cx="156851" cy="116972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5" name="Rectangle 134"/>
          <p:cNvSpPr/>
          <p:nvPr/>
        </p:nvSpPr>
        <p:spPr>
          <a:xfrm>
            <a:off x="5081945" y="2432600"/>
            <a:ext cx="116148" cy="220274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Elbow Connector 136"/>
          <p:cNvCxnSpPr/>
          <p:nvPr/>
        </p:nvCxnSpPr>
        <p:spPr>
          <a:xfrm rot="5400000">
            <a:off x="4960537" y="2631469"/>
            <a:ext cx="145950" cy="96865"/>
          </a:xfrm>
          <a:prstGeom prst="bentConnector3">
            <a:avLst>
              <a:gd name="adj1" fmla="val -8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/>
          <p:nvPr/>
        </p:nvCxnSpPr>
        <p:spPr>
          <a:xfrm rot="5400000">
            <a:off x="4842979" y="2522580"/>
            <a:ext cx="280653" cy="180300"/>
          </a:xfrm>
          <a:prstGeom prst="bentConnector3">
            <a:avLst>
              <a:gd name="adj1" fmla="val 1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Picture 148"/>
          <p:cNvPicPr>
            <a:picLocks noChangeAspect="1"/>
          </p:cNvPicPr>
          <p:nvPr/>
        </p:nvPicPr>
        <p:blipFill rotWithShape="1">
          <a:blip r:embed="rId2"/>
          <a:srcRect t="32933"/>
          <a:stretch/>
        </p:blipFill>
        <p:spPr>
          <a:xfrm>
            <a:off x="1033529" y="2360732"/>
            <a:ext cx="623889" cy="251948"/>
          </a:xfrm>
          <a:prstGeom prst="rect">
            <a:avLst/>
          </a:prstGeom>
        </p:spPr>
      </p:pic>
      <p:sp>
        <p:nvSpPr>
          <p:cNvPr id="151" name="Rectangle 150"/>
          <p:cNvSpPr/>
          <p:nvPr/>
        </p:nvSpPr>
        <p:spPr>
          <a:xfrm>
            <a:off x="1070697" y="2507655"/>
            <a:ext cx="46243" cy="290438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2" name="Straight Arrow Connector 151"/>
          <p:cNvCxnSpPr/>
          <p:nvPr/>
        </p:nvCxnSpPr>
        <p:spPr>
          <a:xfrm>
            <a:off x="1583977" y="1027152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H="1">
            <a:off x="1573036" y="1167479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1455113" y="987349"/>
            <a:ext cx="116148" cy="220274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6" name="Elbow Connector 155"/>
          <p:cNvCxnSpPr/>
          <p:nvPr/>
        </p:nvCxnSpPr>
        <p:spPr>
          <a:xfrm rot="5400000">
            <a:off x="1333705" y="1186218"/>
            <a:ext cx="145950" cy="96865"/>
          </a:xfrm>
          <a:prstGeom prst="bentConnector3">
            <a:avLst>
              <a:gd name="adj1" fmla="val -8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/>
          <p:cNvCxnSpPr/>
          <p:nvPr/>
        </p:nvCxnSpPr>
        <p:spPr>
          <a:xfrm rot="5400000">
            <a:off x="1216147" y="1077329"/>
            <a:ext cx="280653" cy="180300"/>
          </a:xfrm>
          <a:prstGeom prst="bentConnector3">
            <a:avLst>
              <a:gd name="adj1" fmla="val 1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>
            <a:cxnSpLocks/>
          </p:cNvCxnSpPr>
          <p:nvPr/>
        </p:nvCxnSpPr>
        <p:spPr>
          <a:xfrm flipH="1" flipV="1">
            <a:off x="3800483" y="4251580"/>
            <a:ext cx="2975" cy="82296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V="1">
            <a:off x="3800482" y="5069346"/>
            <a:ext cx="0" cy="5486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1" name="Group 300"/>
          <p:cNvGrpSpPr/>
          <p:nvPr/>
        </p:nvGrpSpPr>
        <p:grpSpPr>
          <a:xfrm>
            <a:off x="1966865" y="5453800"/>
            <a:ext cx="362917" cy="336533"/>
            <a:chOff x="1257797" y="5866076"/>
            <a:chExt cx="362917" cy="336533"/>
          </a:xfrm>
        </p:grpSpPr>
        <p:sp>
          <p:nvSpPr>
            <p:cNvPr id="10" name="Oval 9"/>
            <p:cNvSpPr/>
            <p:nvPr/>
          </p:nvSpPr>
          <p:spPr>
            <a:xfrm>
              <a:off x="1257797" y="5866076"/>
              <a:ext cx="362917" cy="33653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/>
            <p:cNvSpPr/>
            <p:nvPr/>
          </p:nvSpPr>
          <p:spPr>
            <a:xfrm rot="5400000">
              <a:off x="1345137" y="5904031"/>
              <a:ext cx="289532" cy="261619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1" name="Group 110"/>
          <p:cNvGrpSpPr/>
          <p:nvPr/>
        </p:nvGrpSpPr>
        <p:grpSpPr>
          <a:xfrm rot="5400000">
            <a:off x="3718090" y="4839977"/>
            <a:ext cx="233945" cy="289506"/>
            <a:chOff x="6151727" y="4559393"/>
            <a:chExt cx="175181" cy="201025"/>
          </a:xfrm>
        </p:grpSpPr>
        <p:sp>
          <p:nvSpPr>
            <p:cNvPr id="112" name="Isosceles Triangle 111"/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Isosceles Triangle 112"/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4" name="Straight Arrow Connector 113"/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2" name="TextBox 301"/>
          <p:cNvSpPr txBox="1"/>
          <p:nvPr/>
        </p:nvSpPr>
        <p:spPr>
          <a:xfrm rot="16200000">
            <a:off x="3490573" y="4712479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Flow control by-pass</a:t>
            </a:r>
          </a:p>
          <a:p>
            <a:r>
              <a:rPr lang="en-GB" sz="1000" dirty="0"/>
              <a:t>CV1a16</a:t>
            </a:r>
          </a:p>
        </p:txBody>
      </p:sp>
      <p:sp>
        <p:nvSpPr>
          <p:cNvPr id="310" name="TextBox 309"/>
          <p:cNvSpPr txBox="1"/>
          <p:nvPr/>
        </p:nvSpPr>
        <p:spPr>
          <a:xfrm rot="19825012">
            <a:off x="5368187" y="3217747"/>
            <a:ext cx="11015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3-Way selection</a:t>
            </a:r>
          </a:p>
          <a:p>
            <a:r>
              <a:rPr lang="en-GB" sz="1100" dirty="0"/>
              <a:t>CV8078</a:t>
            </a:r>
          </a:p>
        </p:txBody>
      </p:sp>
      <p:sp>
        <p:nvSpPr>
          <p:cNvPr id="313" name="TextBox 312"/>
          <p:cNvSpPr txBox="1"/>
          <p:nvPr/>
        </p:nvSpPr>
        <p:spPr>
          <a:xfrm>
            <a:off x="4789608" y="2200201"/>
            <a:ext cx="9012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/>
              <a:t>Accu</a:t>
            </a:r>
            <a:r>
              <a:rPr lang="en-GB" sz="1100" dirty="0"/>
              <a:t> cooling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2527358" y="555579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3653595" y="556891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</a:t>
            </a:r>
          </a:p>
        </p:txBody>
      </p:sp>
      <p:sp>
        <p:nvSpPr>
          <p:cNvPr id="332" name="TextBox 331"/>
          <p:cNvSpPr txBox="1"/>
          <p:nvPr/>
        </p:nvSpPr>
        <p:spPr>
          <a:xfrm>
            <a:off x="6186580" y="556264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3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6667531" y="513081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14</a:t>
            </a:r>
          </a:p>
        </p:txBody>
      </p:sp>
      <p:sp>
        <p:nvSpPr>
          <p:cNvPr id="343" name="TextBox 342"/>
          <p:cNvSpPr txBox="1"/>
          <p:nvPr/>
        </p:nvSpPr>
        <p:spPr>
          <a:xfrm>
            <a:off x="5633613" y="390200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16</a:t>
            </a:r>
          </a:p>
        </p:txBody>
      </p:sp>
      <p:sp>
        <p:nvSpPr>
          <p:cNvPr id="345" name="TextBox 344"/>
          <p:cNvSpPr txBox="1"/>
          <p:nvPr/>
        </p:nvSpPr>
        <p:spPr>
          <a:xfrm>
            <a:off x="4991682" y="39977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17</a:t>
            </a:r>
          </a:p>
        </p:txBody>
      </p:sp>
      <p:sp>
        <p:nvSpPr>
          <p:cNvPr id="346" name="TextBox 345"/>
          <p:cNvSpPr txBox="1"/>
          <p:nvPr/>
        </p:nvSpPr>
        <p:spPr>
          <a:xfrm>
            <a:off x="3917423" y="39977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18</a:t>
            </a:r>
          </a:p>
        </p:txBody>
      </p:sp>
      <p:sp>
        <p:nvSpPr>
          <p:cNvPr id="347" name="TextBox 346"/>
          <p:cNvSpPr txBox="1"/>
          <p:nvPr/>
        </p:nvSpPr>
        <p:spPr>
          <a:xfrm>
            <a:off x="3016510" y="397387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19</a:t>
            </a:r>
          </a:p>
        </p:txBody>
      </p:sp>
      <p:sp>
        <p:nvSpPr>
          <p:cNvPr id="364" name="TextBox 363"/>
          <p:cNvSpPr txBox="1"/>
          <p:nvPr/>
        </p:nvSpPr>
        <p:spPr>
          <a:xfrm>
            <a:off x="1844376" y="397024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20</a:t>
            </a:r>
          </a:p>
        </p:txBody>
      </p:sp>
      <p:sp>
        <p:nvSpPr>
          <p:cNvPr id="365" name="TextBox 364"/>
          <p:cNvSpPr txBox="1"/>
          <p:nvPr/>
        </p:nvSpPr>
        <p:spPr>
          <a:xfrm>
            <a:off x="1161649" y="448681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22</a:t>
            </a:r>
          </a:p>
        </p:txBody>
      </p:sp>
      <p:sp>
        <p:nvSpPr>
          <p:cNvPr id="389" name="TextBox 388"/>
          <p:cNvSpPr txBox="1"/>
          <p:nvPr/>
        </p:nvSpPr>
        <p:spPr>
          <a:xfrm>
            <a:off x="969349" y="1626270"/>
            <a:ext cx="748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Surface Storage (SS)</a:t>
            </a:r>
          </a:p>
        </p:txBody>
      </p:sp>
      <p:cxnSp>
        <p:nvCxnSpPr>
          <p:cNvPr id="394" name="Straight Connector 393"/>
          <p:cNvCxnSpPr/>
          <p:nvPr/>
        </p:nvCxnSpPr>
        <p:spPr>
          <a:xfrm flipH="1" flipV="1">
            <a:off x="6306361" y="4760959"/>
            <a:ext cx="436492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>
            <a:extLst>
              <a:ext uri="{FF2B5EF4-FFF2-40B4-BE49-F238E27FC236}">
                <a16:creationId xmlns:a16="http://schemas.microsoft.com/office/drawing/2014/main" id="{0451FC61-3B5F-4521-A576-3E12BF415EAC}"/>
              </a:ext>
            </a:extLst>
          </p:cNvPr>
          <p:cNvSpPr txBox="1"/>
          <p:nvPr/>
        </p:nvSpPr>
        <p:spPr>
          <a:xfrm>
            <a:off x="1322847" y="536456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23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58D02BD3-CE28-4CF9-93F8-579CDABDEAF4}"/>
              </a:ext>
            </a:extLst>
          </p:cNvPr>
          <p:cNvSpPr txBox="1"/>
          <p:nvPr/>
        </p:nvSpPr>
        <p:spPr>
          <a:xfrm>
            <a:off x="1653581" y="556264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24</a:t>
            </a:r>
          </a:p>
        </p:txBody>
      </p: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69CAE0AF-5882-4493-9391-C3662304850A}"/>
              </a:ext>
            </a:extLst>
          </p:cNvPr>
          <p:cNvCxnSpPr/>
          <p:nvPr/>
        </p:nvCxnSpPr>
        <p:spPr>
          <a:xfrm flipH="1" flipV="1">
            <a:off x="1420916" y="4419300"/>
            <a:ext cx="436492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>
            <a:extLst>
              <a:ext uri="{FF2B5EF4-FFF2-40B4-BE49-F238E27FC236}">
                <a16:creationId xmlns:a16="http://schemas.microsoft.com/office/drawing/2014/main" id="{B705DAD9-A847-4FDC-859A-716F9799D031}"/>
              </a:ext>
            </a:extLst>
          </p:cNvPr>
          <p:cNvSpPr txBox="1"/>
          <p:nvPr/>
        </p:nvSpPr>
        <p:spPr>
          <a:xfrm>
            <a:off x="6689975" y="391106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15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F206FF40-63EE-4583-9D10-840B5B6CC7B5}"/>
              </a:ext>
            </a:extLst>
          </p:cNvPr>
          <p:cNvSpPr txBox="1"/>
          <p:nvPr/>
        </p:nvSpPr>
        <p:spPr>
          <a:xfrm>
            <a:off x="1167344" y="425149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150" name="Rounded Rectangle 149"/>
          <p:cNvSpPr/>
          <p:nvPr/>
        </p:nvSpPr>
        <p:spPr>
          <a:xfrm>
            <a:off x="1033529" y="1339052"/>
            <a:ext cx="623889" cy="128143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A00D4737-83DC-4407-A73F-4D823CD34539}"/>
              </a:ext>
            </a:extLst>
          </p:cNvPr>
          <p:cNvSpPr txBox="1"/>
          <p:nvPr/>
        </p:nvSpPr>
        <p:spPr>
          <a:xfrm>
            <a:off x="4144312" y="3493222"/>
            <a:ext cx="739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err="1"/>
              <a:t>Accu</a:t>
            </a:r>
            <a:r>
              <a:rPr lang="en-GB" sz="1100" dirty="0"/>
              <a:t> heating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0E2CA24C-F26D-48C0-851D-CC496A737ACC}"/>
              </a:ext>
            </a:extLst>
          </p:cNvPr>
          <p:cNvSpPr txBox="1"/>
          <p:nvPr/>
        </p:nvSpPr>
        <p:spPr>
          <a:xfrm>
            <a:off x="1836997" y="965647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cooling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F4BF7B54-6F30-4CDF-A781-8F1A465D49A9}"/>
              </a:ext>
            </a:extLst>
          </p:cNvPr>
          <p:cNvSpPr txBox="1"/>
          <p:nvPr/>
        </p:nvSpPr>
        <p:spPr>
          <a:xfrm>
            <a:off x="270093" y="2564852"/>
            <a:ext cx="7745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heating</a:t>
            </a:r>
          </a:p>
        </p:txBody>
      </p: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6F79205F-C508-45C5-ADF4-C86D74855D19}"/>
              </a:ext>
            </a:extLst>
          </p:cNvPr>
          <p:cNvCxnSpPr/>
          <p:nvPr/>
        </p:nvCxnSpPr>
        <p:spPr>
          <a:xfrm flipV="1">
            <a:off x="2577492" y="5494681"/>
            <a:ext cx="0" cy="2218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>
            <a:extLst>
              <a:ext uri="{FF2B5EF4-FFF2-40B4-BE49-F238E27FC236}">
                <a16:creationId xmlns:a16="http://schemas.microsoft.com/office/drawing/2014/main" id="{5EE9E24E-85B2-4FC6-9058-4400E12C6562}"/>
              </a:ext>
            </a:extLst>
          </p:cNvPr>
          <p:cNvSpPr txBox="1"/>
          <p:nvPr/>
        </p:nvSpPr>
        <p:spPr>
          <a:xfrm>
            <a:off x="2253679" y="536225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25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B30135C-A5AA-4CD7-AA15-FA737091BD26}"/>
              </a:ext>
            </a:extLst>
          </p:cNvPr>
          <p:cNvSpPr txBox="1"/>
          <p:nvPr/>
        </p:nvSpPr>
        <p:spPr>
          <a:xfrm>
            <a:off x="1813553" y="1672227"/>
            <a:ext cx="1793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Surface Storage System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FFBAD8-1E48-4C4C-9F77-F0AACEC213B7}"/>
              </a:ext>
            </a:extLst>
          </p:cNvPr>
          <p:cNvSpPr txBox="1"/>
          <p:nvPr/>
        </p:nvSpPr>
        <p:spPr>
          <a:xfrm>
            <a:off x="721236" y="3022900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On surface</a:t>
            </a:r>
          </a:p>
          <a:p>
            <a:r>
              <a:rPr lang="en-GB" sz="1100" i="1" dirty="0"/>
              <a:t>In cavern</a:t>
            </a:r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62AD0728-DEAB-4EAD-9ED4-BB0FB1216914}"/>
              </a:ext>
            </a:extLst>
          </p:cNvPr>
          <p:cNvSpPr txBox="1"/>
          <p:nvPr/>
        </p:nvSpPr>
        <p:spPr>
          <a:xfrm>
            <a:off x="5710921" y="2291430"/>
            <a:ext cx="1355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Accumulator Unit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31F46472-0EE0-41E0-B0DE-E146258E02A8}"/>
              </a:ext>
            </a:extLst>
          </p:cNvPr>
          <p:cNvSpPr txBox="1"/>
          <p:nvPr/>
        </p:nvSpPr>
        <p:spPr>
          <a:xfrm>
            <a:off x="550437" y="5845101"/>
            <a:ext cx="1355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Plant Unit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FFB94B-A058-5FA7-57B3-E7254B1BE452}"/>
              </a:ext>
            </a:extLst>
          </p:cNvPr>
          <p:cNvCxnSpPr/>
          <p:nvPr/>
        </p:nvCxnSpPr>
        <p:spPr>
          <a:xfrm rot="5400000" flipV="1">
            <a:off x="9539336" y="5292125"/>
            <a:ext cx="0" cy="1682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30">
            <a:extLst>
              <a:ext uri="{FF2B5EF4-FFF2-40B4-BE49-F238E27FC236}">
                <a16:creationId xmlns:a16="http://schemas.microsoft.com/office/drawing/2014/main" id="{DA680E24-DAEE-641F-F6FE-940EA598C34C}"/>
              </a:ext>
            </a:extLst>
          </p:cNvPr>
          <p:cNvSpPr/>
          <p:nvPr/>
        </p:nvSpPr>
        <p:spPr>
          <a:xfrm flipV="1">
            <a:off x="9617098" y="5329021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85BC2BA-0E5F-5D54-4535-2FE281159BC8}"/>
              </a:ext>
            </a:extLst>
          </p:cNvPr>
          <p:cNvCxnSpPr/>
          <p:nvPr/>
        </p:nvCxnSpPr>
        <p:spPr>
          <a:xfrm rot="5400000" flipV="1">
            <a:off x="10420863" y="5237844"/>
            <a:ext cx="0" cy="21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5CA9A6-593F-8AFC-AED9-567B4A8D9B10}"/>
              </a:ext>
            </a:extLst>
          </p:cNvPr>
          <p:cNvSpPr/>
          <p:nvPr/>
        </p:nvSpPr>
        <p:spPr>
          <a:xfrm rot="5400000">
            <a:off x="10074476" y="5156050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B913A0E-DB1C-55B3-EFBD-9BA5819CECCA}"/>
              </a:ext>
            </a:extLst>
          </p:cNvPr>
          <p:cNvCxnSpPr>
            <a:cxnSpLocks/>
          </p:cNvCxnSpPr>
          <p:nvPr/>
        </p:nvCxnSpPr>
        <p:spPr>
          <a:xfrm>
            <a:off x="8886532" y="5601830"/>
            <a:ext cx="73693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234">
            <a:extLst>
              <a:ext uri="{FF2B5EF4-FFF2-40B4-BE49-F238E27FC236}">
                <a16:creationId xmlns:a16="http://schemas.microsoft.com/office/drawing/2014/main" id="{674FE5E9-A6CB-A1ED-040A-99D1486C0B0E}"/>
              </a:ext>
            </a:extLst>
          </p:cNvPr>
          <p:cNvSpPr/>
          <p:nvPr/>
        </p:nvSpPr>
        <p:spPr>
          <a:xfrm flipV="1">
            <a:off x="9618618" y="5555269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3399015-E2FB-DD3F-E57B-46AEC341BA0E}"/>
              </a:ext>
            </a:extLst>
          </p:cNvPr>
          <p:cNvCxnSpPr>
            <a:cxnSpLocks/>
          </p:cNvCxnSpPr>
          <p:nvPr/>
        </p:nvCxnSpPr>
        <p:spPr>
          <a:xfrm>
            <a:off x="10314383" y="5572092"/>
            <a:ext cx="457456" cy="813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EBB988F7-AE09-FA41-068F-6CD27200ABDE}"/>
              </a:ext>
            </a:extLst>
          </p:cNvPr>
          <p:cNvSpPr/>
          <p:nvPr/>
        </p:nvSpPr>
        <p:spPr>
          <a:xfrm rot="5400000">
            <a:off x="10075996" y="5382298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27B6E4E-E9B2-B3BC-460E-5C1E62CAACFF}"/>
              </a:ext>
            </a:extLst>
          </p:cNvPr>
          <p:cNvCxnSpPr/>
          <p:nvPr/>
        </p:nvCxnSpPr>
        <p:spPr>
          <a:xfrm rot="5400000" flipV="1">
            <a:off x="9541760" y="5743484"/>
            <a:ext cx="0" cy="1682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238">
            <a:extLst>
              <a:ext uri="{FF2B5EF4-FFF2-40B4-BE49-F238E27FC236}">
                <a16:creationId xmlns:a16="http://schemas.microsoft.com/office/drawing/2014/main" id="{CD53375B-3A7F-39AD-0562-E937333CF3C5}"/>
              </a:ext>
            </a:extLst>
          </p:cNvPr>
          <p:cNvSpPr/>
          <p:nvPr/>
        </p:nvSpPr>
        <p:spPr>
          <a:xfrm flipV="1">
            <a:off x="9619522" y="5780380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87083EA-7DB9-744F-386F-6460B76FB928}"/>
              </a:ext>
            </a:extLst>
          </p:cNvPr>
          <p:cNvCxnSpPr/>
          <p:nvPr/>
        </p:nvCxnSpPr>
        <p:spPr>
          <a:xfrm rot="5400000" flipV="1">
            <a:off x="10423287" y="5689203"/>
            <a:ext cx="0" cy="21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E0F197A2-B79B-D898-C46A-9799F2A913DD}"/>
              </a:ext>
            </a:extLst>
          </p:cNvPr>
          <p:cNvSpPr/>
          <p:nvPr/>
        </p:nvSpPr>
        <p:spPr>
          <a:xfrm rot="5400000">
            <a:off x="10076900" y="5607409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BA25B06-41B6-5561-F58C-CDC449D682A6}"/>
              </a:ext>
            </a:extLst>
          </p:cNvPr>
          <p:cNvCxnSpPr/>
          <p:nvPr/>
        </p:nvCxnSpPr>
        <p:spPr>
          <a:xfrm rot="5400000" flipV="1">
            <a:off x="9234227" y="5602476"/>
            <a:ext cx="45243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7A97978-2190-2A62-F83C-DEA9EE54BED2}"/>
              </a:ext>
            </a:extLst>
          </p:cNvPr>
          <p:cNvCxnSpPr>
            <a:cxnSpLocks/>
          </p:cNvCxnSpPr>
          <p:nvPr/>
        </p:nvCxnSpPr>
        <p:spPr>
          <a:xfrm>
            <a:off x="10528864" y="5363298"/>
            <a:ext cx="0" cy="44309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4F3977A-B762-79DD-22A2-7126DF82CC02}"/>
              </a:ext>
            </a:extLst>
          </p:cNvPr>
          <p:cNvGrpSpPr/>
          <p:nvPr/>
        </p:nvGrpSpPr>
        <p:grpSpPr>
          <a:xfrm rot="10800000">
            <a:off x="8803993" y="5481495"/>
            <a:ext cx="233938" cy="289506"/>
            <a:chOff x="6151727" y="4559393"/>
            <a:chExt cx="175176" cy="201025"/>
          </a:xfrm>
        </p:grpSpPr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E8EDD021-877F-1250-F8D8-F32151B309F3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001D18B7-BC84-A9DB-004C-498DC85A1BAC}"/>
                </a:ext>
              </a:extLst>
            </p:cNvPr>
            <p:cNvSpPr/>
            <p:nvPr/>
          </p:nvSpPr>
          <p:spPr>
            <a:xfrm rot="16200000">
              <a:off x="6228651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FCDC3F22-E8A1-2D20-71EF-89F28376612C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5A5D747-0B4B-1491-F1CD-4397F9DDE1A6}"/>
              </a:ext>
            </a:extLst>
          </p:cNvPr>
          <p:cNvCxnSpPr>
            <a:cxnSpLocks/>
          </p:cNvCxnSpPr>
          <p:nvPr/>
        </p:nvCxnSpPr>
        <p:spPr>
          <a:xfrm flipH="1" flipV="1">
            <a:off x="8331083" y="5033300"/>
            <a:ext cx="2440756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D141C6F3-42EA-F6AF-0951-976E8E8E7C5C}"/>
              </a:ext>
            </a:extLst>
          </p:cNvPr>
          <p:cNvSpPr txBox="1"/>
          <p:nvPr/>
        </p:nvSpPr>
        <p:spPr>
          <a:xfrm>
            <a:off x="9237236" y="556204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4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9929395-F0B6-8C8F-F8C7-7D4FDAADC0B1}"/>
              </a:ext>
            </a:extLst>
          </p:cNvPr>
          <p:cNvSpPr txBox="1"/>
          <p:nvPr/>
        </p:nvSpPr>
        <p:spPr>
          <a:xfrm>
            <a:off x="9338425" y="5028195"/>
            <a:ext cx="1355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Evaporators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F08CAE0-64C4-71D6-A0F9-7F1024B675D2}"/>
              </a:ext>
            </a:extLst>
          </p:cNvPr>
          <p:cNvCxnSpPr>
            <a:cxnSpLocks/>
          </p:cNvCxnSpPr>
          <p:nvPr/>
        </p:nvCxnSpPr>
        <p:spPr>
          <a:xfrm flipH="1">
            <a:off x="8331083" y="5033300"/>
            <a:ext cx="0" cy="54864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9DD3B1B2-9C3C-12D0-B790-9C1C1B86A123}"/>
              </a:ext>
            </a:extLst>
          </p:cNvPr>
          <p:cNvSpPr txBox="1"/>
          <p:nvPr/>
        </p:nvSpPr>
        <p:spPr>
          <a:xfrm>
            <a:off x="9740348" y="58208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5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0F9F8D0-9790-36F6-6CBC-73649C768B0C}"/>
              </a:ext>
            </a:extLst>
          </p:cNvPr>
          <p:cNvSpPr txBox="1"/>
          <p:nvPr/>
        </p:nvSpPr>
        <p:spPr>
          <a:xfrm>
            <a:off x="10276982" y="578038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6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D41045E-560F-F785-141A-686E3B88B930}"/>
              </a:ext>
            </a:extLst>
          </p:cNvPr>
          <p:cNvSpPr txBox="1"/>
          <p:nvPr/>
        </p:nvSpPr>
        <p:spPr>
          <a:xfrm>
            <a:off x="10756535" y="499368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103D088-510D-06DD-C6BC-FF7E73292414}"/>
              </a:ext>
            </a:extLst>
          </p:cNvPr>
          <p:cNvSpPr txBox="1"/>
          <p:nvPr/>
        </p:nvSpPr>
        <p:spPr>
          <a:xfrm>
            <a:off x="8088347" y="512626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8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5FF189F-5F51-B1F6-4831-702F03027A56}"/>
              </a:ext>
            </a:extLst>
          </p:cNvPr>
          <p:cNvCxnSpPr>
            <a:cxnSpLocks/>
          </p:cNvCxnSpPr>
          <p:nvPr/>
        </p:nvCxnSpPr>
        <p:spPr>
          <a:xfrm flipH="1">
            <a:off x="10771839" y="5033300"/>
            <a:ext cx="0" cy="54864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39F89C61-3EA8-D214-0451-C90372647669}"/>
              </a:ext>
            </a:extLst>
          </p:cNvPr>
          <p:cNvCxnSpPr>
            <a:cxnSpLocks/>
          </p:cNvCxnSpPr>
          <p:nvPr/>
        </p:nvCxnSpPr>
        <p:spPr>
          <a:xfrm>
            <a:off x="2068161" y="3153225"/>
            <a:ext cx="378948" cy="3875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87B929EB-B818-F743-BFBA-F1551AC9912C}"/>
              </a:ext>
            </a:extLst>
          </p:cNvPr>
          <p:cNvCxnSpPr>
            <a:cxnSpLocks/>
          </p:cNvCxnSpPr>
          <p:nvPr/>
        </p:nvCxnSpPr>
        <p:spPr>
          <a:xfrm flipH="1" flipV="1">
            <a:off x="2588786" y="2827596"/>
            <a:ext cx="416590" cy="4398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77AF94C8-E470-8F03-3982-A732D75270F8}"/>
              </a:ext>
            </a:extLst>
          </p:cNvPr>
          <p:cNvCxnSpPr>
            <a:cxnSpLocks/>
          </p:cNvCxnSpPr>
          <p:nvPr/>
        </p:nvCxnSpPr>
        <p:spPr>
          <a:xfrm>
            <a:off x="1393256" y="2794710"/>
            <a:ext cx="1876851" cy="212795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086E8B2A-2564-D9A7-0C47-AACCB5F93B1B}"/>
              </a:ext>
            </a:extLst>
          </p:cNvPr>
          <p:cNvCxnSpPr>
            <a:cxnSpLocks/>
          </p:cNvCxnSpPr>
          <p:nvPr/>
        </p:nvCxnSpPr>
        <p:spPr>
          <a:xfrm flipH="1" flipV="1">
            <a:off x="2714145" y="3738896"/>
            <a:ext cx="548640" cy="855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BC6CBAF-80D2-89B1-C726-2A9A76E3DB3C}"/>
              </a:ext>
            </a:extLst>
          </p:cNvPr>
          <p:cNvCxnSpPr>
            <a:cxnSpLocks/>
          </p:cNvCxnSpPr>
          <p:nvPr/>
        </p:nvCxnSpPr>
        <p:spPr>
          <a:xfrm>
            <a:off x="1406497" y="2575845"/>
            <a:ext cx="0" cy="232079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37D99E92-EBD3-7807-AF68-1E30F05B26E8}"/>
              </a:ext>
            </a:extLst>
          </p:cNvPr>
          <p:cNvCxnSpPr>
            <a:cxnSpLocks/>
          </p:cNvCxnSpPr>
          <p:nvPr/>
        </p:nvCxnSpPr>
        <p:spPr>
          <a:xfrm>
            <a:off x="3266582" y="3017962"/>
            <a:ext cx="7050" cy="726567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27B1AEFE-1BF6-3EEA-32EC-FCBFCE12FB57}"/>
              </a:ext>
            </a:extLst>
          </p:cNvPr>
          <p:cNvCxnSpPr>
            <a:cxnSpLocks/>
          </p:cNvCxnSpPr>
          <p:nvPr/>
        </p:nvCxnSpPr>
        <p:spPr>
          <a:xfrm flipH="1">
            <a:off x="2719966" y="3138629"/>
            <a:ext cx="9587" cy="592982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071EC8A5-1118-4DF7-6AC7-C1A13F634162}"/>
              </a:ext>
            </a:extLst>
          </p:cNvPr>
          <p:cNvCxnSpPr>
            <a:cxnSpLocks/>
          </p:cNvCxnSpPr>
          <p:nvPr/>
        </p:nvCxnSpPr>
        <p:spPr>
          <a:xfrm>
            <a:off x="1248119" y="2969617"/>
            <a:ext cx="1476640" cy="154684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04A71822-7014-9376-8754-1BA0369210A5}"/>
              </a:ext>
            </a:extLst>
          </p:cNvPr>
          <p:cNvCxnSpPr>
            <a:cxnSpLocks/>
          </p:cNvCxnSpPr>
          <p:nvPr/>
        </p:nvCxnSpPr>
        <p:spPr>
          <a:xfrm>
            <a:off x="1248119" y="2601236"/>
            <a:ext cx="0" cy="36576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id="{57CEB17F-7EE0-D86B-2672-DCB5C9DD7B98}"/>
              </a:ext>
            </a:extLst>
          </p:cNvPr>
          <p:cNvSpPr/>
          <p:nvPr/>
        </p:nvSpPr>
        <p:spPr>
          <a:xfrm>
            <a:off x="2692352" y="3303239"/>
            <a:ext cx="46243" cy="290438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6" name="Group 258">
            <a:extLst>
              <a:ext uri="{FF2B5EF4-FFF2-40B4-BE49-F238E27FC236}">
                <a16:creationId xmlns:a16="http://schemas.microsoft.com/office/drawing/2014/main" id="{CBBD9EDF-6452-B8DC-94D6-638AD1DD5DF0}"/>
              </a:ext>
            </a:extLst>
          </p:cNvPr>
          <p:cNvGrpSpPr/>
          <p:nvPr/>
        </p:nvGrpSpPr>
        <p:grpSpPr>
          <a:xfrm rot="5725379">
            <a:off x="1504510" y="2744762"/>
            <a:ext cx="144016" cy="144016"/>
            <a:chOff x="4246533" y="2682424"/>
            <a:chExt cx="249848" cy="200639"/>
          </a:xfrm>
        </p:grpSpPr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D3B32C40-451A-6976-9D87-EF8D0641E430}"/>
                </a:ext>
              </a:extLst>
            </p:cNvPr>
            <p:cNvCxnSpPr/>
            <p:nvPr/>
          </p:nvCxnSpPr>
          <p:spPr>
            <a:xfrm rot="5400000">
              <a:off x="4339533" y="2726215"/>
              <a:ext cx="188772" cy="124924"/>
            </a:xfrm>
            <a:prstGeom prst="line">
              <a:avLst/>
            </a:prstGeom>
            <a:solidFill>
              <a:srgbClr val="FFFF00"/>
            </a:solidFill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394AEC0-EE44-95FE-F3FC-A5B9504AB5F8}"/>
                </a:ext>
              </a:extLst>
            </p:cNvPr>
            <p:cNvCxnSpPr/>
            <p:nvPr/>
          </p:nvCxnSpPr>
          <p:spPr>
            <a:xfrm rot="16200000" flipH="1">
              <a:off x="4214609" y="2726215"/>
              <a:ext cx="188772" cy="124924"/>
            </a:xfrm>
            <a:prstGeom prst="line">
              <a:avLst/>
            </a:prstGeom>
            <a:solidFill>
              <a:srgbClr val="FFFF00"/>
            </a:solidFill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A91DD077-9DE5-96D9-4508-796213CE1101}"/>
                </a:ext>
              </a:extLst>
            </p:cNvPr>
            <p:cNvSpPr/>
            <p:nvPr/>
          </p:nvSpPr>
          <p:spPr>
            <a:xfrm rot="5400000">
              <a:off x="4308105" y="2681421"/>
              <a:ext cx="126705" cy="128712"/>
            </a:xfrm>
            <a:prstGeom prst="ellipse">
              <a:avLst/>
            </a:prstGeom>
            <a:solidFill>
              <a:srgbClr val="FFFF9A"/>
            </a:solidFill>
            <a:ln w="19050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76D9C446-ECA4-0F35-2C8B-3727C3A07A23}"/>
              </a:ext>
            </a:extLst>
          </p:cNvPr>
          <p:cNvSpPr txBox="1"/>
          <p:nvPr/>
        </p:nvSpPr>
        <p:spPr>
          <a:xfrm rot="443674">
            <a:off x="2054526" y="2908527"/>
            <a:ext cx="13003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Thermosiphon loop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B9B003F5-05BB-6B7D-D056-288F1EFB2CD8}"/>
              </a:ext>
            </a:extLst>
          </p:cNvPr>
          <p:cNvSpPr txBox="1"/>
          <p:nvPr/>
        </p:nvSpPr>
        <p:spPr>
          <a:xfrm>
            <a:off x="1415480" y="3394379"/>
            <a:ext cx="11993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start up heater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41EF64BE-6809-99A7-FBD2-16E53D182920}"/>
              </a:ext>
            </a:extLst>
          </p:cNvPr>
          <p:cNvGrpSpPr/>
          <p:nvPr/>
        </p:nvGrpSpPr>
        <p:grpSpPr>
          <a:xfrm rot="16607561">
            <a:off x="1820513" y="2569763"/>
            <a:ext cx="471768" cy="220274"/>
            <a:chOff x="2743718" y="1736444"/>
            <a:chExt cx="471768" cy="220274"/>
          </a:xfrm>
        </p:grpSpPr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0AEE37D9-F87B-F998-8DA2-207E13CB1B3D}"/>
                </a:ext>
              </a:extLst>
            </p:cNvPr>
            <p:cNvCxnSpPr>
              <a:cxnSpLocks/>
            </p:cNvCxnSpPr>
            <p:nvPr/>
          </p:nvCxnSpPr>
          <p:spPr>
            <a:xfrm>
              <a:off x="2872582" y="1776247"/>
              <a:ext cx="33960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8495DD26-EAF5-6903-5CDC-B1097D64D6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61641" y="1916574"/>
              <a:ext cx="3538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A65A6099-A151-E9EF-97C3-A3E8A3175580}"/>
                </a:ext>
              </a:extLst>
            </p:cNvPr>
            <p:cNvSpPr/>
            <p:nvPr/>
          </p:nvSpPr>
          <p:spPr>
            <a:xfrm>
              <a:off x="2743718" y="1736444"/>
              <a:ext cx="116148" cy="220274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6" name="TextBox 165">
            <a:extLst>
              <a:ext uri="{FF2B5EF4-FFF2-40B4-BE49-F238E27FC236}">
                <a16:creationId xmlns:a16="http://schemas.microsoft.com/office/drawing/2014/main" id="{6352F21B-AC2F-BBD3-7462-A24EFCE7291B}"/>
              </a:ext>
            </a:extLst>
          </p:cNvPr>
          <p:cNvSpPr txBox="1"/>
          <p:nvPr/>
        </p:nvSpPr>
        <p:spPr>
          <a:xfrm>
            <a:off x="2063829" y="2459117"/>
            <a:ext cx="9813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pre cooling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AB7DAAB9-151A-D832-9B83-EEEAF2939296}"/>
              </a:ext>
            </a:extLst>
          </p:cNvPr>
          <p:cNvGrpSpPr/>
          <p:nvPr/>
        </p:nvGrpSpPr>
        <p:grpSpPr>
          <a:xfrm>
            <a:off x="2905708" y="3574344"/>
            <a:ext cx="233945" cy="289506"/>
            <a:chOff x="6151727" y="4559393"/>
            <a:chExt cx="175181" cy="201025"/>
          </a:xfrm>
        </p:grpSpPr>
        <p:sp>
          <p:nvSpPr>
            <p:cNvPr id="168" name="Isosceles Triangle 167">
              <a:extLst>
                <a:ext uri="{FF2B5EF4-FFF2-40B4-BE49-F238E27FC236}">
                  <a16:creationId xmlns:a16="http://schemas.microsoft.com/office/drawing/2014/main" id="{F3A84C5A-C4BE-53DD-8E68-EBE76F880950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Isosceles Triangle 168">
              <a:extLst>
                <a:ext uri="{FF2B5EF4-FFF2-40B4-BE49-F238E27FC236}">
                  <a16:creationId xmlns:a16="http://schemas.microsoft.com/office/drawing/2014/main" id="{D59DA170-47A9-DE4C-D62E-E64C821D510D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8B2A4C3E-8806-D150-8E0D-F98F29C7849C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5" name="Title 5">
            <a:extLst>
              <a:ext uri="{FF2B5EF4-FFF2-40B4-BE49-F238E27FC236}">
                <a16:creationId xmlns:a16="http://schemas.microsoft.com/office/drawing/2014/main" id="{4B8D372D-0020-6E97-A5BB-18AA37A42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66529" cy="1065742"/>
          </a:xfrm>
        </p:spPr>
        <p:txBody>
          <a:bodyPr/>
          <a:lstStyle/>
          <a:p>
            <a:r>
              <a:rPr lang="en-US" dirty="0"/>
              <a:t>Surface Storage Concept</a:t>
            </a:r>
          </a:p>
        </p:txBody>
      </p:sp>
      <p:sp>
        <p:nvSpPr>
          <p:cNvPr id="176" name="Content Placeholder 4">
            <a:extLst>
              <a:ext uri="{FF2B5EF4-FFF2-40B4-BE49-F238E27FC236}">
                <a16:creationId xmlns:a16="http://schemas.microsoft.com/office/drawing/2014/main" id="{166C28FD-5061-4E23-2C83-53C07A6C37ED}"/>
              </a:ext>
            </a:extLst>
          </p:cNvPr>
          <p:cNvSpPr txBox="1">
            <a:spLocks/>
          </p:cNvSpPr>
          <p:nvPr/>
        </p:nvSpPr>
        <p:spPr>
          <a:xfrm>
            <a:off x="7374517" y="335907"/>
            <a:ext cx="4602071" cy="38738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/>
              <a:t>The surface storage is in fact 1 large common accumulator for all systems</a:t>
            </a:r>
          </a:p>
          <a:p>
            <a:r>
              <a:rPr lang="en-US" sz="1200" b="0" dirty="0"/>
              <a:t>The pressure is controlled by heating and cooling</a:t>
            </a:r>
          </a:p>
          <a:p>
            <a:pPr lvl="1"/>
            <a:r>
              <a:rPr lang="en-US" sz="1100" dirty="0"/>
              <a:t>Electrical heating </a:t>
            </a:r>
          </a:p>
          <a:p>
            <a:pPr lvl="1"/>
            <a:r>
              <a:rPr lang="en-US" sz="1100" dirty="0"/>
              <a:t>R744 branch cooling connection</a:t>
            </a:r>
          </a:p>
          <a:p>
            <a:pPr lvl="1"/>
            <a:r>
              <a:rPr lang="en-US" sz="1100" dirty="0"/>
              <a:t>Small back-up chiller for maximum pressure safety</a:t>
            </a:r>
          </a:p>
          <a:p>
            <a:r>
              <a:rPr lang="en-US" sz="1200" b="0" dirty="0"/>
              <a:t>The liquid must be brought underground, which goes by a natural convection thermosiphon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Several degrees sub cooling is needed before sending down the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A  heater is present underground in return line to help start-up the convective flow</a:t>
            </a:r>
          </a:p>
          <a:p>
            <a:endParaRPr lang="en-US" sz="1200" b="0" dirty="0"/>
          </a:p>
          <a:p>
            <a:endParaRPr lang="en-US" sz="1200" b="0" dirty="0"/>
          </a:p>
        </p:txBody>
      </p:sp>
      <p:sp>
        <p:nvSpPr>
          <p:cNvPr id="178" name="Footer Placeholder 177">
            <a:extLst>
              <a:ext uri="{FF2B5EF4-FFF2-40B4-BE49-F238E27FC236}">
                <a16:creationId xmlns:a16="http://schemas.microsoft.com/office/drawing/2014/main" id="{318FC749-222B-3A2A-BD2A-557F6C010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93F4ED-DA9A-C925-8D2D-52E3C06AA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D50CA-A26F-C8E6-BE86-2BEF0FE8C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8067CF1C-4C0D-5F7A-743F-9561ADBD5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7593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Rectangle 379">
            <a:extLst>
              <a:ext uri="{FF2B5EF4-FFF2-40B4-BE49-F238E27FC236}">
                <a16:creationId xmlns:a16="http://schemas.microsoft.com/office/drawing/2014/main" id="{B0905F01-AFED-47C6-91A4-B8597DABD5B7}"/>
              </a:ext>
            </a:extLst>
          </p:cNvPr>
          <p:cNvSpPr/>
          <p:nvPr/>
        </p:nvSpPr>
        <p:spPr>
          <a:xfrm>
            <a:off x="770701" y="3240394"/>
            <a:ext cx="2796518" cy="645610"/>
          </a:xfrm>
          <a:prstGeom prst="rect">
            <a:avLst/>
          </a:prstGeom>
          <a:solidFill>
            <a:srgbClr val="C6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8" name="Rectangle 377">
            <a:extLst>
              <a:ext uri="{FF2B5EF4-FFF2-40B4-BE49-F238E27FC236}">
                <a16:creationId xmlns:a16="http://schemas.microsoft.com/office/drawing/2014/main" id="{C7FD97F5-F19A-4C77-82EB-DDD7F248B894}"/>
              </a:ext>
            </a:extLst>
          </p:cNvPr>
          <p:cNvSpPr/>
          <p:nvPr/>
        </p:nvSpPr>
        <p:spPr>
          <a:xfrm>
            <a:off x="762059" y="971550"/>
            <a:ext cx="2796518" cy="2272844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3" name="Rectangle 362">
            <a:extLst>
              <a:ext uri="{FF2B5EF4-FFF2-40B4-BE49-F238E27FC236}">
                <a16:creationId xmlns:a16="http://schemas.microsoft.com/office/drawing/2014/main" id="{CA26DB50-F237-4F56-9E87-21D35E6D5FAF}"/>
              </a:ext>
            </a:extLst>
          </p:cNvPr>
          <p:cNvSpPr/>
          <p:nvPr/>
        </p:nvSpPr>
        <p:spPr>
          <a:xfrm>
            <a:off x="762059" y="4021149"/>
            <a:ext cx="3535741" cy="21605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48F4A4CD-E9B8-4696-8E04-74F86E30A080}"/>
              </a:ext>
            </a:extLst>
          </p:cNvPr>
          <p:cNvSpPr/>
          <p:nvPr/>
        </p:nvSpPr>
        <p:spPr>
          <a:xfrm>
            <a:off x="4648781" y="2117519"/>
            <a:ext cx="2391374" cy="40642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121123" y="4803105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23264" y="5613280"/>
            <a:ext cx="70128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635533" y="4266508"/>
            <a:ext cx="0" cy="134633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270583" y="5609602"/>
            <a:ext cx="73152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687112" y="5562643"/>
            <a:ext cx="1643971" cy="87437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6738735" y="3871044"/>
            <a:ext cx="4119" cy="1692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553713" y="3870543"/>
            <a:ext cx="1189141" cy="50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503219" y="4748359"/>
            <a:ext cx="260479" cy="630696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5024761" y="2833545"/>
            <a:ext cx="17740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Accumulator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H="1" flipV="1">
            <a:off x="6306361" y="4748359"/>
            <a:ext cx="2974" cy="49742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6200000">
            <a:off x="1465039" y="4921495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Condenser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872559" y="5787219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Pump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002009" y="5305630"/>
            <a:ext cx="1519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Transfer line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54002" y="4931975"/>
            <a:ext cx="753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Start-up by-pass</a:t>
            </a:r>
          </a:p>
          <a:p>
            <a:r>
              <a:rPr lang="en-GB" sz="1000" dirty="0"/>
              <a:t>PV2a22</a:t>
            </a: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2"/>
          <a:srcRect t="32933"/>
          <a:stretch/>
        </p:blipFill>
        <p:spPr>
          <a:xfrm>
            <a:off x="4828186" y="3424510"/>
            <a:ext cx="231410" cy="127050"/>
          </a:xfrm>
          <a:prstGeom prst="rect">
            <a:avLst/>
          </a:prstGeom>
        </p:spPr>
      </p:pic>
      <p:sp>
        <p:nvSpPr>
          <p:cNvPr id="67" name="Rounded Rectangle 66"/>
          <p:cNvSpPr/>
          <p:nvPr/>
        </p:nvSpPr>
        <p:spPr>
          <a:xfrm>
            <a:off x="4822593" y="2747469"/>
            <a:ext cx="238778" cy="81228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4851437" y="3368891"/>
            <a:ext cx="46243" cy="290438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1154841" y="5305630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4962718" y="3500150"/>
            <a:ext cx="0" cy="75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5210809" y="2472403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5199868" y="2612730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6306361" y="5287943"/>
            <a:ext cx="0" cy="3265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 rot="5400000">
            <a:off x="6194558" y="5150435"/>
            <a:ext cx="233945" cy="158500"/>
            <a:chOff x="6151727" y="4625668"/>
            <a:chExt cx="175181" cy="110058"/>
          </a:xfrm>
        </p:grpSpPr>
        <p:sp>
          <p:nvSpPr>
            <p:cNvPr id="88" name="Isosceles Triangle 87"/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Isosceles Triangle 88"/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5" name="Straight Connector 124"/>
          <p:cNvCxnSpPr/>
          <p:nvPr/>
        </p:nvCxnSpPr>
        <p:spPr>
          <a:xfrm flipV="1">
            <a:off x="1631684" y="4256150"/>
            <a:ext cx="379476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flipV="1">
            <a:off x="5421772" y="3501692"/>
            <a:ext cx="3312" cy="76144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5048314" y="3494060"/>
            <a:ext cx="376771" cy="308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5346900" y="3753473"/>
            <a:ext cx="206813" cy="233945"/>
            <a:chOff x="5529610" y="2260165"/>
            <a:chExt cx="206813" cy="233945"/>
          </a:xfrm>
        </p:grpSpPr>
        <p:grpSp>
          <p:nvGrpSpPr>
            <p:cNvPr id="119" name="Group 118"/>
            <p:cNvGrpSpPr/>
            <p:nvPr/>
          </p:nvGrpSpPr>
          <p:grpSpPr>
            <a:xfrm rot="5400000">
              <a:off x="5491887" y="2297888"/>
              <a:ext cx="233945" cy="158500"/>
              <a:chOff x="6151727" y="4625668"/>
              <a:chExt cx="175181" cy="110058"/>
            </a:xfrm>
          </p:grpSpPr>
          <p:sp>
            <p:nvSpPr>
              <p:cNvPr id="120" name="Isosceles Triangle 119"/>
              <p:cNvSpPr/>
              <p:nvPr/>
            </p:nvSpPr>
            <p:spPr>
              <a:xfrm rot="5400000">
                <a:off x="6141065" y="4636330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Isosceles Triangle 120"/>
              <p:cNvSpPr/>
              <p:nvPr/>
            </p:nvSpPr>
            <p:spPr>
              <a:xfrm rot="16200000">
                <a:off x="6228656" y="4637475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2" name="Isosceles Triangle 121"/>
            <p:cNvSpPr/>
            <p:nvPr/>
          </p:nvSpPr>
          <p:spPr>
            <a:xfrm rot="16200000">
              <a:off x="5599511" y="2323501"/>
              <a:ext cx="156851" cy="116972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5" name="Rectangle 134"/>
          <p:cNvSpPr/>
          <p:nvPr/>
        </p:nvSpPr>
        <p:spPr>
          <a:xfrm>
            <a:off x="5081945" y="2432600"/>
            <a:ext cx="116148" cy="220274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Elbow Connector 136"/>
          <p:cNvCxnSpPr/>
          <p:nvPr/>
        </p:nvCxnSpPr>
        <p:spPr>
          <a:xfrm rot="5400000">
            <a:off x="4960537" y="2631469"/>
            <a:ext cx="145950" cy="96865"/>
          </a:xfrm>
          <a:prstGeom prst="bentConnector3">
            <a:avLst>
              <a:gd name="adj1" fmla="val -8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/>
          <p:nvPr/>
        </p:nvCxnSpPr>
        <p:spPr>
          <a:xfrm rot="5400000">
            <a:off x="4842979" y="2522580"/>
            <a:ext cx="280653" cy="180300"/>
          </a:xfrm>
          <a:prstGeom prst="bentConnector3">
            <a:avLst>
              <a:gd name="adj1" fmla="val 1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Picture 148"/>
          <p:cNvPicPr>
            <a:picLocks noChangeAspect="1"/>
          </p:cNvPicPr>
          <p:nvPr/>
        </p:nvPicPr>
        <p:blipFill rotWithShape="1">
          <a:blip r:embed="rId2"/>
          <a:srcRect t="32933"/>
          <a:stretch/>
        </p:blipFill>
        <p:spPr>
          <a:xfrm>
            <a:off x="1033529" y="2360732"/>
            <a:ext cx="623889" cy="251948"/>
          </a:xfrm>
          <a:prstGeom prst="rect">
            <a:avLst/>
          </a:prstGeom>
        </p:spPr>
      </p:pic>
      <p:sp>
        <p:nvSpPr>
          <p:cNvPr id="151" name="Rectangle 150"/>
          <p:cNvSpPr/>
          <p:nvPr/>
        </p:nvSpPr>
        <p:spPr>
          <a:xfrm>
            <a:off x="1070697" y="2507655"/>
            <a:ext cx="46243" cy="290438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2" name="Straight Arrow Connector 151"/>
          <p:cNvCxnSpPr/>
          <p:nvPr/>
        </p:nvCxnSpPr>
        <p:spPr>
          <a:xfrm>
            <a:off x="1583977" y="1027152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H="1">
            <a:off x="1573036" y="1167479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1455113" y="987349"/>
            <a:ext cx="116148" cy="220274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6" name="Elbow Connector 155"/>
          <p:cNvCxnSpPr/>
          <p:nvPr/>
        </p:nvCxnSpPr>
        <p:spPr>
          <a:xfrm rot="5400000">
            <a:off x="1333705" y="1186218"/>
            <a:ext cx="145950" cy="96865"/>
          </a:xfrm>
          <a:prstGeom prst="bentConnector3">
            <a:avLst>
              <a:gd name="adj1" fmla="val -8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/>
          <p:cNvCxnSpPr/>
          <p:nvPr/>
        </p:nvCxnSpPr>
        <p:spPr>
          <a:xfrm rot="5400000">
            <a:off x="1216147" y="1077329"/>
            <a:ext cx="280653" cy="180300"/>
          </a:xfrm>
          <a:prstGeom prst="bentConnector3">
            <a:avLst>
              <a:gd name="adj1" fmla="val 1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>
            <a:cxnSpLocks/>
          </p:cNvCxnSpPr>
          <p:nvPr/>
        </p:nvCxnSpPr>
        <p:spPr>
          <a:xfrm flipH="1" flipV="1">
            <a:off x="3800483" y="4251580"/>
            <a:ext cx="2975" cy="82296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V="1">
            <a:off x="3800482" y="5069346"/>
            <a:ext cx="0" cy="5486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1" name="Group 300"/>
          <p:cNvGrpSpPr/>
          <p:nvPr/>
        </p:nvGrpSpPr>
        <p:grpSpPr>
          <a:xfrm>
            <a:off x="1966865" y="5453800"/>
            <a:ext cx="362917" cy="336533"/>
            <a:chOff x="1257797" y="5866076"/>
            <a:chExt cx="362917" cy="336533"/>
          </a:xfrm>
        </p:grpSpPr>
        <p:sp>
          <p:nvSpPr>
            <p:cNvPr id="10" name="Oval 9"/>
            <p:cNvSpPr/>
            <p:nvPr/>
          </p:nvSpPr>
          <p:spPr>
            <a:xfrm>
              <a:off x="1257797" y="5866076"/>
              <a:ext cx="362917" cy="33653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/>
            <p:cNvSpPr/>
            <p:nvPr/>
          </p:nvSpPr>
          <p:spPr>
            <a:xfrm rot="5400000">
              <a:off x="1345137" y="5904031"/>
              <a:ext cx="289532" cy="261619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1" name="Group 110"/>
          <p:cNvGrpSpPr/>
          <p:nvPr/>
        </p:nvGrpSpPr>
        <p:grpSpPr>
          <a:xfrm rot="5400000">
            <a:off x="3718090" y="4839977"/>
            <a:ext cx="233945" cy="289506"/>
            <a:chOff x="6151727" y="4559393"/>
            <a:chExt cx="175181" cy="201025"/>
          </a:xfrm>
        </p:grpSpPr>
        <p:sp>
          <p:nvSpPr>
            <p:cNvPr id="112" name="Isosceles Triangle 111"/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Isosceles Triangle 112"/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4" name="Straight Arrow Connector 113"/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2" name="TextBox 301"/>
          <p:cNvSpPr txBox="1"/>
          <p:nvPr/>
        </p:nvSpPr>
        <p:spPr>
          <a:xfrm rot="16200000">
            <a:off x="3490573" y="4712479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Flow control by-pass</a:t>
            </a:r>
          </a:p>
          <a:p>
            <a:r>
              <a:rPr lang="en-GB" sz="1000" dirty="0"/>
              <a:t>CV1a16</a:t>
            </a:r>
          </a:p>
        </p:txBody>
      </p:sp>
      <p:sp>
        <p:nvSpPr>
          <p:cNvPr id="310" name="TextBox 309"/>
          <p:cNvSpPr txBox="1"/>
          <p:nvPr/>
        </p:nvSpPr>
        <p:spPr>
          <a:xfrm rot="19825012">
            <a:off x="5368187" y="3217747"/>
            <a:ext cx="11015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3-Way selection</a:t>
            </a:r>
          </a:p>
          <a:p>
            <a:r>
              <a:rPr lang="en-GB" sz="1100" dirty="0"/>
              <a:t>CV8078</a:t>
            </a:r>
          </a:p>
        </p:txBody>
      </p:sp>
      <p:sp>
        <p:nvSpPr>
          <p:cNvPr id="313" name="TextBox 312"/>
          <p:cNvSpPr txBox="1"/>
          <p:nvPr/>
        </p:nvSpPr>
        <p:spPr>
          <a:xfrm>
            <a:off x="4789608" y="2200201"/>
            <a:ext cx="9012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/>
              <a:t>Accu</a:t>
            </a:r>
            <a:r>
              <a:rPr lang="en-GB" sz="1100" dirty="0"/>
              <a:t> cooling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2527358" y="555579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3653595" y="556891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</a:t>
            </a:r>
          </a:p>
        </p:txBody>
      </p:sp>
      <p:sp>
        <p:nvSpPr>
          <p:cNvPr id="332" name="TextBox 331"/>
          <p:cNvSpPr txBox="1"/>
          <p:nvPr/>
        </p:nvSpPr>
        <p:spPr>
          <a:xfrm>
            <a:off x="6186580" y="556264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3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6667531" y="513081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14</a:t>
            </a:r>
          </a:p>
        </p:txBody>
      </p:sp>
      <p:sp>
        <p:nvSpPr>
          <p:cNvPr id="343" name="TextBox 342"/>
          <p:cNvSpPr txBox="1"/>
          <p:nvPr/>
        </p:nvSpPr>
        <p:spPr>
          <a:xfrm>
            <a:off x="5633613" y="390200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16</a:t>
            </a:r>
          </a:p>
        </p:txBody>
      </p:sp>
      <p:sp>
        <p:nvSpPr>
          <p:cNvPr id="345" name="TextBox 344"/>
          <p:cNvSpPr txBox="1"/>
          <p:nvPr/>
        </p:nvSpPr>
        <p:spPr>
          <a:xfrm>
            <a:off x="4991682" y="39977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17</a:t>
            </a:r>
          </a:p>
        </p:txBody>
      </p:sp>
      <p:sp>
        <p:nvSpPr>
          <p:cNvPr id="346" name="TextBox 345"/>
          <p:cNvSpPr txBox="1"/>
          <p:nvPr/>
        </p:nvSpPr>
        <p:spPr>
          <a:xfrm>
            <a:off x="3917423" y="39977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18</a:t>
            </a:r>
          </a:p>
        </p:txBody>
      </p:sp>
      <p:sp>
        <p:nvSpPr>
          <p:cNvPr id="347" name="TextBox 346"/>
          <p:cNvSpPr txBox="1"/>
          <p:nvPr/>
        </p:nvSpPr>
        <p:spPr>
          <a:xfrm>
            <a:off x="3016510" y="397387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19</a:t>
            </a:r>
          </a:p>
        </p:txBody>
      </p:sp>
      <p:sp>
        <p:nvSpPr>
          <p:cNvPr id="364" name="TextBox 363"/>
          <p:cNvSpPr txBox="1"/>
          <p:nvPr/>
        </p:nvSpPr>
        <p:spPr>
          <a:xfrm>
            <a:off x="1844376" y="397024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20</a:t>
            </a:r>
          </a:p>
        </p:txBody>
      </p:sp>
      <p:sp>
        <p:nvSpPr>
          <p:cNvPr id="365" name="TextBox 364"/>
          <p:cNvSpPr txBox="1"/>
          <p:nvPr/>
        </p:nvSpPr>
        <p:spPr>
          <a:xfrm>
            <a:off x="1161649" y="448681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22</a:t>
            </a:r>
          </a:p>
        </p:txBody>
      </p:sp>
      <p:sp>
        <p:nvSpPr>
          <p:cNvPr id="389" name="TextBox 388"/>
          <p:cNvSpPr txBox="1"/>
          <p:nvPr/>
        </p:nvSpPr>
        <p:spPr>
          <a:xfrm>
            <a:off x="969349" y="1626270"/>
            <a:ext cx="748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Surface Storage (SS)</a:t>
            </a:r>
          </a:p>
        </p:txBody>
      </p:sp>
      <p:cxnSp>
        <p:nvCxnSpPr>
          <p:cNvPr id="394" name="Straight Connector 393"/>
          <p:cNvCxnSpPr/>
          <p:nvPr/>
        </p:nvCxnSpPr>
        <p:spPr>
          <a:xfrm flipH="1" flipV="1">
            <a:off x="6306361" y="4760959"/>
            <a:ext cx="436492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>
            <a:extLst>
              <a:ext uri="{FF2B5EF4-FFF2-40B4-BE49-F238E27FC236}">
                <a16:creationId xmlns:a16="http://schemas.microsoft.com/office/drawing/2014/main" id="{0451FC61-3B5F-4521-A576-3E12BF415EAC}"/>
              </a:ext>
            </a:extLst>
          </p:cNvPr>
          <p:cNvSpPr txBox="1"/>
          <p:nvPr/>
        </p:nvSpPr>
        <p:spPr>
          <a:xfrm>
            <a:off x="1322847" y="536456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23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58D02BD3-CE28-4CF9-93F8-579CDABDEAF4}"/>
              </a:ext>
            </a:extLst>
          </p:cNvPr>
          <p:cNvSpPr txBox="1"/>
          <p:nvPr/>
        </p:nvSpPr>
        <p:spPr>
          <a:xfrm>
            <a:off x="1653581" y="556264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24</a:t>
            </a:r>
          </a:p>
        </p:txBody>
      </p: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69CAE0AF-5882-4493-9391-C3662304850A}"/>
              </a:ext>
            </a:extLst>
          </p:cNvPr>
          <p:cNvCxnSpPr/>
          <p:nvPr/>
        </p:nvCxnSpPr>
        <p:spPr>
          <a:xfrm flipH="1" flipV="1">
            <a:off x="1420916" y="4419300"/>
            <a:ext cx="436492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>
            <a:extLst>
              <a:ext uri="{FF2B5EF4-FFF2-40B4-BE49-F238E27FC236}">
                <a16:creationId xmlns:a16="http://schemas.microsoft.com/office/drawing/2014/main" id="{B705DAD9-A847-4FDC-859A-716F9799D031}"/>
              </a:ext>
            </a:extLst>
          </p:cNvPr>
          <p:cNvSpPr txBox="1"/>
          <p:nvPr/>
        </p:nvSpPr>
        <p:spPr>
          <a:xfrm>
            <a:off x="6689975" y="391106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15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F206FF40-63EE-4583-9D10-840B5B6CC7B5}"/>
              </a:ext>
            </a:extLst>
          </p:cNvPr>
          <p:cNvSpPr txBox="1"/>
          <p:nvPr/>
        </p:nvSpPr>
        <p:spPr>
          <a:xfrm>
            <a:off x="1167344" y="425149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150" name="Rounded Rectangle 149"/>
          <p:cNvSpPr/>
          <p:nvPr/>
        </p:nvSpPr>
        <p:spPr>
          <a:xfrm>
            <a:off x="1033529" y="1339052"/>
            <a:ext cx="623889" cy="128143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A00D4737-83DC-4407-A73F-4D823CD34539}"/>
              </a:ext>
            </a:extLst>
          </p:cNvPr>
          <p:cNvSpPr txBox="1"/>
          <p:nvPr/>
        </p:nvSpPr>
        <p:spPr>
          <a:xfrm>
            <a:off x="4144312" y="3493222"/>
            <a:ext cx="739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err="1"/>
              <a:t>Accu</a:t>
            </a:r>
            <a:r>
              <a:rPr lang="en-GB" sz="1100" dirty="0"/>
              <a:t> heating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0E2CA24C-F26D-48C0-851D-CC496A737ACC}"/>
              </a:ext>
            </a:extLst>
          </p:cNvPr>
          <p:cNvSpPr txBox="1"/>
          <p:nvPr/>
        </p:nvSpPr>
        <p:spPr>
          <a:xfrm>
            <a:off x="1836997" y="965647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cooling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F4BF7B54-6F30-4CDF-A781-8F1A465D49A9}"/>
              </a:ext>
            </a:extLst>
          </p:cNvPr>
          <p:cNvSpPr txBox="1"/>
          <p:nvPr/>
        </p:nvSpPr>
        <p:spPr>
          <a:xfrm>
            <a:off x="270093" y="2564852"/>
            <a:ext cx="7745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heating</a:t>
            </a:r>
          </a:p>
        </p:txBody>
      </p: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6F79205F-C508-45C5-ADF4-C86D74855D19}"/>
              </a:ext>
            </a:extLst>
          </p:cNvPr>
          <p:cNvCxnSpPr/>
          <p:nvPr/>
        </p:nvCxnSpPr>
        <p:spPr>
          <a:xfrm flipV="1">
            <a:off x="2577492" y="5494681"/>
            <a:ext cx="0" cy="2218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>
            <a:extLst>
              <a:ext uri="{FF2B5EF4-FFF2-40B4-BE49-F238E27FC236}">
                <a16:creationId xmlns:a16="http://schemas.microsoft.com/office/drawing/2014/main" id="{5EE9E24E-85B2-4FC6-9058-4400E12C6562}"/>
              </a:ext>
            </a:extLst>
          </p:cNvPr>
          <p:cNvSpPr txBox="1"/>
          <p:nvPr/>
        </p:nvSpPr>
        <p:spPr>
          <a:xfrm>
            <a:off x="2253679" y="536225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25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B30135C-A5AA-4CD7-AA15-FA737091BD26}"/>
              </a:ext>
            </a:extLst>
          </p:cNvPr>
          <p:cNvSpPr txBox="1"/>
          <p:nvPr/>
        </p:nvSpPr>
        <p:spPr>
          <a:xfrm>
            <a:off x="1813553" y="1672227"/>
            <a:ext cx="1793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Surface Storage System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FFBAD8-1E48-4C4C-9F77-F0AACEC213B7}"/>
              </a:ext>
            </a:extLst>
          </p:cNvPr>
          <p:cNvSpPr txBox="1"/>
          <p:nvPr/>
        </p:nvSpPr>
        <p:spPr>
          <a:xfrm>
            <a:off x="721236" y="3022900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On surface</a:t>
            </a:r>
          </a:p>
          <a:p>
            <a:r>
              <a:rPr lang="en-GB" sz="1100" i="1" dirty="0"/>
              <a:t>In cavern</a:t>
            </a:r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62AD0728-DEAB-4EAD-9ED4-BB0FB1216914}"/>
              </a:ext>
            </a:extLst>
          </p:cNvPr>
          <p:cNvSpPr txBox="1"/>
          <p:nvPr/>
        </p:nvSpPr>
        <p:spPr>
          <a:xfrm>
            <a:off x="5710921" y="2291430"/>
            <a:ext cx="1355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Accumulator Unit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31F46472-0EE0-41E0-B0DE-E146258E02A8}"/>
              </a:ext>
            </a:extLst>
          </p:cNvPr>
          <p:cNvSpPr txBox="1"/>
          <p:nvPr/>
        </p:nvSpPr>
        <p:spPr>
          <a:xfrm>
            <a:off x="550437" y="5845101"/>
            <a:ext cx="1355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Plant Unit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FFB94B-A058-5FA7-57B3-E7254B1BE452}"/>
              </a:ext>
            </a:extLst>
          </p:cNvPr>
          <p:cNvCxnSpPr/>
          <p:nvPr/>
        </p:nvCxnSpPr>
        <p:spPr>
          <a:xfrm rot="5400000" flipV="1">
            <a:off x="9539336" y="5292125"/>
            <a:ext cx="0" cy="1682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30">
            <a:extLst>
              <a:ext uri="{FF2B5EF4-FFF2-40B4-BE49-F238E27FC236}">
                <a16:creationId xmlns:a16="http://schemas.microsoft.com/office/drawing/2014/main" id="{DA680E24-DAEE-641F-F6FE-940EA598C34C}"/>
              </a:ext>
            </a:extLst>
          </p:cNvPr>
          <p:cNvSpPr/>
          <p:nvPr/>
        </p:nvSpPr>
        <p:spPr>
          <a:xfrm flipV="1">
            <a:off x="9617098" y="5329021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85BC2BA-0E5F-5D54-4535-2FE281159BC8}"/>
              </a:ext>
            </a:extLst>
          </p:cNvPr>
          <p:cNvCxnSpPr/>
          <p:nvPr/>
        </p:nvCxnSpPr>
        <p:spPr>
          <a:xfrm rot="5400000" flipV="1">
            <a:off x="10420863" y="5237844"/>
            <a:ext cx="0" cy="21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5CA9A6-593F-8AFC-AED9-567B4A8D9B10}"/>
              </a:ext>
            </a:extLst>
          </p:cNvPr>
          <p:cNvSpPr/>
          <p:nvPr/>
        </p:nvSpPr>
        <p:spPr>
          <a:xfrm rot="5400000">
            <a:off x="10074476" y="5156050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B913A0E-DB1C-55B3-EFBD-9BA5819CECCA}"/>
              </a:ext>
            </a:extLst>
          </p:cNvPr>
          <p:cNvCxnSpPr>
            <a:cxnSpLocks/>
          </p:cNvCxnSpPr>
          <p:nvPr/>
        </p:nvCxnSpPr>
        <p:spPr>
          <a:xfrm>
            <a:off x="8886532" y="5601830"/>
            <a:ext cx="73693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234">
            <a:extLst>
              <a:ext uri="{FF2B5EF4-FFF2-40B4-BE49-F238E27FC236}">
                <a16:creationId xmlns:a16="http://schemas.microsoft.com/office/drawing/2014/main" id="{674FE5E9-A6CB-A1ED-040A-99D1486C0B0E}"/>
              </a:ext>
            </a:extLst>
          </p:cNvPr>
          <p:cNvSpPr/>
          <p:nvPr/>
        </p:nvSpPr>
        <p:spPr>
          <a:xfrm flipV="1">
            <a:off x="9618618" y="5555269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3399015-E2FB-DD3F-E57B-46AEC341BA0E}"/>
              </a:ext>
            </a:extLst>
          </p:cNvPr>
          <p:cNvCxnSpPr>
            <a:cxnSpLocks/>
          </p:cNvCxnSpPr>
          <p:nvPr/>
        </p:nvCxnSpPr>
        <p:spPr>
          <a:xfrm>
            <a:off x="10314383" y="5572092"/>
            <a:ext cx="457456" cy="813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EBB988F7-AE09-FA41-068F-6CD27200ABDE}"/>
              </a:ext>
            </a:extLst>
          </p:cNvPr>
          <p:cNvSpPr/>
          <p:nvPr/>
        </p:nvSpPr>
        <p:spPr>
          <a:xfrm rot="5400000">
            <a:off x="10075996" y="5382298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27B6E4E-E9B2-B3BC-460E-5C1E62CAACFF}"/>
              </a:ext>
            </a:extLst>
          </p:cNvPr>
          <p:cNvCxnSpPr/>
          <p:nvPr/>
        </p:nvCxnSpPr>
        <p:spPr>
          <a:xfrm rot="5400000" flipV="1">
            <a:off x="9541760" y="5743484"/>
            <a:ext cx="0" cy="1682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238">
            <a:extLst>
              <a:ext uri="{FF2B5EF4-FFF2-40B4-BE49-F238E27FC236}">
                <a16:creationId xmlns:a16="http://schemas.microsoft.com/office/drawing/2014/main" id="{CD53375B-3A7F-39AD-0562-E937333CF3C5}"/>
              </a:ext>
            </a:extLst>
          </p:cNvPr>
          <p:cNvSpPr/>
          <p:nvPr/>
        </p:nvSpPr>
        <p:spPr>
          <a:xfrm flipV="1">
            <a:off x="9619522" y="5780380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87083EA-7DB9-744F-386F-6460B76FB928}"/>
              </a:ext>
            </a:extLst>
          </p:cNvPr>
          <p:cNvCxnSpPr/>
          <p:nvPr/>
        </p:nvCxnSpPr>
        <p:spPr>
          <a:xfrm rot="5400000" flipV="1">
            <a:off x="10423287" y="5689203"/>
            <a:ext cx="0" cy="21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E0F197A2-B79B-D898-C46A-9799F2A913DD}"/>
              </a:ext>
            </a:extLst>
          </p:cNvPr>
          <p:cNvSpPr/>
          <p:nvPr/>
        </p:nvSpPr>
        <p:spPr>
          <a:xfrm rot="5400000">
            <a:off x="10076900" y="5607409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BA25B06-41B6-5561-F58C-CDC449D682A6}"/>
              </a:ext>
            </a:extLst>
          </p:cNvPr>
          <p:cNvCxnSpPr/>
          <p:nvPr/>
        </p:nvCxnSpPr>
        <p:spPr>
          <a:xfrm rot="5400000" flipV="1">
            <a:off x="9234227" y="5602476"/>
            <a:ext cx="45243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7A97978-2190-2A62-F83C-DEA9EE54BED2}"/>
              </a:ext>
            </a:extLst>
          </p:cNvPr>
          <p:cNvCxnSpPr>
            <a:cxnSpLocks/>
          </p:cNvCxnSpPr>
          <p:nvPr/>
        </p:nvCxnSpPr>
        <p:spPr>
          <a:xfrm>
            <a:off x="10528864" y="5363298"/>
            <a:ext cx="0" cy="44309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4F3977A-B762-79DD-22A2-7126DF82CC02}"/>
              </a:ext>
            </a:extLst>
          </p:cNvPr>
          <p:cNvGrpSpPr/>
          <p:nvPr/>
        </p:nvGrpSpPr>
        <p:grpSpPr>
          <a:xfrm rot="10800000">
            <a:off x="8803993" y="5481495"/>
            <a:ext cx="233938" cy="289506"/>
            <a:chOff x="6151727" y="4559393"/>
            <a:chExt cx="175176" cy="201025"/>
          </a:xfrm>
        </p:grpSpPr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E8EDD021-877F-1250-F8D8-F32151B309F3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001D18B7-BC84-A9DB-004C-498DC85A1BAC}"/>
                </a:ext>
              </a:extLst>
            </p:cNvPr>
            <p:cNvSpPr/>
            <p:nvPr/>
          </p:nvSpPr>
          <p:spPr>
            <a:xfrm rot="16200000">
              <a:off x="6228651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FCDC3F22-E8A1-2D20-71EF-89F28376612C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5A5D747-0B4B-1491-F1CD-4397F9DDE1A6}"/>
              </a:ext>
            </a:extLst>
          </p:cNvPr>
          <p:cNvCxnSpPr>
            <a:cxnSpLocks/>
          </p:cNvCxnSpPr>
          <p:nvPr/>
        </p:nvCxnSpPr>
        <p:spPr>
          <a:xfrm flipH="1" flipV="1">
            <a:off x="8331083" y="5033300"/>
            <a:ext cx="2440756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D141C6F3-42EA-F6AF-0951-976E8E8E7C5C}"/>
              </a:ext>
            </a:extLst>
          </p:cNvPr>
          <p:cNvSpPr txBox="1"/>
          <p:nvPr/>
        </p:nvSpPr>
        <p:spPr>
          <a:xfrm>
            <a:off x="9237236" y="556204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4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9929395-F0B6-8C8F-F8C7-7D4FDAADC0B1}"/>
              </a:ext>
            </a:extLst>
          </p:cNvPr>
          <p:cNvSpPr txBox="1"/>
          <p:nvPr/>
        </p:nvSpPr>
        <p:spPr>
          <a:xfrm>
            <a:off x="9338425" y="5028195"/>
            <a:ext cx="1355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Evaporators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F08CAE0-64C4-71D6-A0F9-7F1024B675D2}"/>
              </a:ext>
            </a:extLst>
          </p:cNvPr>
          <p:cNvCxnSpPr>
            <a:cxnSpLocks/>
          </p:cNvCxnSpPr>
          <p:nvPr/>
        </p:nvCxnSpPr>
        <p:spPr>
          <a:xfrm flipH="1">
            <a:off x="8331083" y="5033300"/>
            <a:ext cx="0" cy="54864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9DD3B1B2-9C3C-12D0-B790-9C1C1B86A123}"/>
              </a:ext>
            </a:extLst>
          </p:cNvPr>
          <p:cNvSpPr txBox="1"/>
          <p:nvPr/>
        </p:nvSpPr>
        <p:spPr>
          <a:xfrm>
            <a:off x="9740348" y="58208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5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0F9F8D0-9790-36F6-6CBC-73649C768B0C}"/>
              </a:ext>
            </a:extLst>
          </p:cNvPr>
          <p:cNvSpPr txBox="1"/>
          <p:nvPr/>
        </p:nvSpPr>
        <p:spPr>
          <a:xfrm>
            <a:off x="10276982" y="578038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6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D41045E-560F-F785-141A-686E3B88B930}"/>
              </a:ext>
            </a:extLst>
          </p:cNvPr>
          <p:cNvSpPr txBox="1"/>
          <p:nvPr/>
        </p:nvSpPr>
        <p:spPr>
          <a:xfrm>
            <a:off x="10756535" y="499368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103D088-510D-06DD-C6BC-FF7E73292414}"/>
              </a:ext>
            </a:extLst>
          </p:cNvPr>
          <p:cNvSpPr txBox="1"/>
          <p:nvPr/>
        </p:nvSpPr>
        <p:spPr>
          <a:xfrm>
            <a:off x="8088347" y="512626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8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5FF189F-5F51-B1F6-4831-702F03027A56}"/>
              </a:ext>
            </a:extLst>
          </p:cNvPr>
          <p:cNvCxnSpPr>
            <a:cxnSpLocks/>
          </p:cNvCxnSpPr>
          <p:nvPr/>
        </p:nvCxnSpPr>
        <p:spPr>
          <a:xfrm flipH="1">
            <a:off x="10771839" y="5033300"/>
            <a:ext cx="0" cy="54864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39F89C61-3EA8-D214-0451-C90372647669}"/>
              </a:ext>
            </a:extLst>
          </p:cNvPr>
          <p:cNvCxnSpPr>
            <a:cxnSpLocks/>
          </p:cNvCxnSpPr>
          <p:nvPr/>
        </p:nvCxnSpPr>
        <p:spPr>
          <a:xfrm>
            <a:off x="2068161" y="3153225"/>
            <a:ext cx="378948" cy="3875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87B929EB-B818-F743-BFBA-F1551AC9912C}"/>
              </a:ext>
            </a:extLst>
          </p:cNvPr>
          <p:cNvCxnSpPr>
            <a:cxnSpLocks/>
          </p:cNvCxnSpPr>
          <p:nvPr/>
        </p:nvCxnSpPr>
        <p:spPr>
          <a:xfrm flipH="1" flipV="1">
            <a:off x="2588786" y="2827596"/>
            <a:ext cx="416590" cy="4398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77AF94C8-E470-8F03-3982-A732D75270F8}"/>
              </a:ext>
            </a:extLst>
          </p:cNvPr>
          <p:cNvCxnSpPr>
            <a:cxnSpLocks/>
          </p:cNvCxnSpPr>
          <p:nvPr/>
        </p:nvCxnSpPr>
        <p:spPr>
          <a:xfrm>
            <a:off x="1393256" y="2794710"/>
            <a:ext cx="1876851" cy="212795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086E8B2A-2564-D9A7-0C47-AACCB5F93B1B}"/>
              </a:ext>
            </a:extLst>
          </p:cNvPr>
          <p:cNvCxnSpPr>
            <a:cxnSpLocks/>
          </p:cNvCxnSpPr>
          <p:nvPr/>
        </p:nvCxnSpPr>
        <p:spPr>
          <a:xfrm flipH="1" flipV="1">
            <a:off x="2714145" y="3738896"/>
            <a:ext cx="548640" cy="855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BC6CBAF-80D2-89B1-C726-2A9A76E3DB3C}"/>
              </a:ext>
            </a:extLst>
          </p:cNvPr>
          <p:cNvCxnSpPr>
            <a:cxnSpLocks/>
          </p:cNvCxnSpPr>
          <p:nvPr/>
        </p:nvCxnSpPr>
        <p:spPr>
          <a:xfrm>
            <a:off x="1406497" y="2575845"/>
            <a:ext cx="0" cy="232079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37D99E92-EBD3-7807-AF68-1E30F05B26E8}"/>
              </a:ext>
            </a:extLst>
          </p:cNvPr>
          <p:cNvCxnSpPr>
            <a:cxnSpLocks/>
          </p:cNvCxnSpPr>
          <p:nvPr/>
        </p:nvCxnSpPr>
        <p:spPr>
          <a:xfrm>
            <a:off x="3266582" y="3017962"/>
            <a:ext cx="7050" cy="726567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27B1AEFE-1BF6-3EEA-32EC-FCBFCE12FB57}"/>
              </a:ext>
            </a:extLst>
          </p:cNvPr>
          <p:cNvCxnSpPr>
            <a:cxnSpLocks/>
          </p:cNvCxnSpPr>
          <p:nvPr/>
        </p:nvCxnSpPr>
        <p:spPr>
          <a:xfrm flipH="1">
            <a:off x="2719966" y="3138629"/>
            <a:ext cx="9587" cy="592982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071EC8A5-1118-4DF7-6AC7-C1A13F634162}"/>
              </a:ext>
            </a:extLst>
          </p:cNvPr>
          <p:cNvCxnSpPr>
            <a:cxnSpLocks/>
          </p:cNvCxnSpPr>
          <p:nvPr/>
        </p:nvCxnSpPr>
        <p:spPr>
          <a:xfrm>
            <a:off x="1248119" y="2969617"/>
            <a:ext cx="1476640" cy="154684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04A71822-7014-9376-8754-1BA0369210A5}"/>
              </a:ext>
            </a:extLst>
          </p:cNvPr>
          <p:cNvCxnSpPr>
            <a:cxnSpLocks/>
          </p:cNvCxnSpPr>
          <p:nvPr/>
        </p:nvCxnSpPr>
        <p:spPr>
          <a:xfrm>
            <a:off x="1248119" y="2601236"/>
            <a:ext cx="0" cy="36576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id="{57CEB17F-7EE0-D86B-2672-DCB5C9DD7B98}"/>
              </a:ext>
            </a:extLst>
          </p:cNvPr>
          <p:cNvSpPr/>
          <p:nvPr/>
        </p:nvSpPr>
        <p:spPr>
          <a:xfrm>
            <a:off x="2692352" y="3303239"/>
            <a:ext cx="46243" cy="290438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6" name="Group 258">
            <a:extLst>
              <a:ext uri="{FF2B5EF4-FFF2-40B4-BE49-F238E27FC236}">
                <a16:creationId xmlns:a16="http://schemas.microsoft.com/office/drawing/2014/main" id="{CBBD9EDF-6452-B8DC-94D6-638AD1DD5DF0}"/>
              </a:ext>
            </a:extLst>
          </p:cNvPr>
          <p:cNvGrpSpPr/>
          <p:nvPr/>
        </p:nvGrpSpPr>
        <p:grpSpPr>
          <a:xfrm rot="5725379">
            <a:off x="1504510" y="2744762"/>
            <a:ext cx="144016" cy="144016"/>
            <a:chOff x="4246533" y="2682424"/>
            <a:chExt cx="249848" cy="200639"/>
          </a:xfrm>
        </p:grpSpPr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D3B32C40-451A-6976-9D87-EF8D0641E430}"/>
                </a:ext>
              </a:extLst>
            </p:cNvPr>
            <p:cNvCxnSpPr/>
            <p:nvPr/>
          </p:nvCxnSpPr>
          <p:spPr>
            <a:xfrm rot="5400000">
              <a:off x="4339533" y="2726215"/>
              <a:ext cx="188772" cy="124924"/>
            </a:xfrm>
            <a:prstGeom prst="line">
              <a:avLst/>
            </a:prstGeom>
            <a:solidFill>
              <a:srgbClr val="FFFF00"/>
            </a:solidFill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394AEC0-EE44-95FE-F3FC-A5B9504AB5F8}"/>
                </a:ext>
              </a:extLst>
            </p:cNvPr>
            <p:cNvCxnSpPr/>
            <p:nvPr/>
          </p:nvCxnSpPr>
          <p:spPr>
            <a:xfrm rot="16200000" flipH="1">
              <a:off x="4214609" y="2726215"/>
              <a:ext cx="188772" cy="124924"/>
            </a:xfrm>
            <a:prstGeom prst="line">
              <a:avLst/>
            </a:prstGeom>
            <a:solidFill>
              <a:srgbClr val="FFFF00"/>
            </a:solidFill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A91DD077-9DE5-96D9-4508-796213CE1101}"/>
                </a:ext>
              </a:extLst>
            </p:cNvPr>
            <p:cNvSpPr/>
            <p:nvPr/>
          </p:nvSpPr>
          <p:spPr>
            <a:xfrm rot="5400000">
              <a:off x="4308105" y="2681421"/>
              <a:ext cx="126705" cy="128712"/>
            </a:xfrm>
            <a:prstGeom prst="ellipse">
              <a:avLst/>
            </a:prstGeom>
            <a:solidFill>
              <a:srgbClr val="FFFF9A"/>
            </a:solidFill>
            <a:ln w="19050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76D9C446-ECA4-0F35-2C8B-3727C3A07A23}"/>
              </a:ext>
            </a:extLst>
          </p:cNvPr>
          <p:cNvSpPr txBox="1"/>
          <p:nvPr/>
        </p:nvSpPr>
        <p:spPr>
          <a:xfrm rot="443674">
            <a:off x="2054526" y="2908527"/>
            <a:ext cx="13003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Thermosiphon loop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B9B003F5-05BB-6B7D-D056-288F1EFB2CD8}"/>
              </a:ext>
            </a:extLst>
          </p:cNvPr>
          <p:cNvSpPr txBox="1"/>
          <p:nvPr/>
        </p:nvSpPr>
        <p:spPr>
          <a:xfrm>
            <a:off x="1415480" y="3394379"/>
            <a:ext cx="11993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start up heater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41EF64BE-6809-99A7-FBD2-16E53D182920}"/>
              </a:ext>
            </a:extLst>
          </p:cNvPr>
          <p:cNvGrpSpPr/>
          <p:nvPr/>
        </p:nvGrpSpPr>
        <p:grpSpPr>
          <a:xfrm rot="16607561">
            <a:off x="1820513" y="2569763"/>
            <a:ext cx="471768" cy="220274"/>
            <a:chOff x="2743718" y="1736444"/>
            <a:chExt cx="471768" cy="220274"/>
          </a:xfrm>
        </p:grpSpPr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0AEE37D9-F87B-F998-8DA2-207E13CB1B3D}"/>
                </a:ext>
              </a:extLst>
            </p:cNvPr>
            <p:cNvCxnSpPr>
              <a:cxnSpLocks/>
            </p:cNvCxnSpPr>
            <p:nvPr/>
          </p:nvCxnSpPr>
          <p:spPr>
            <a:xfrm>
              <a:off x="2872582" y="1776247"/>
              <a:ext cx="33960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8495DD26-EAF5-6903-5CDC-B1097D64D6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61641" y="1916574"/>
              <a:ext cx="3538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A65A6099-A151-E9EF-97C3-A3E8A3175580}"/>
                </a:ext>
              </a:extLst>
            </p:cNvPr>
            <p:cNvSpPr/>
            <p:nvPr/>
          </p:nvSpPr>
          <p:spPr>
            <a:xfrm>
              <a:off x="2743718" y="1736444"/>
              <a:ext cx="116148" cy="220274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6" name="TextBox 165">
            <a:extLst>
              <a:ext uri="{FF2B5EF4-FFF2-40B4-BE49-F238E27FC236}">
                <a16:creationId xmlns:a16="http://schemas.microsoft.com/office/drawing/2014/main" id="{6352F21B-AC2F-BBD3-7462-A24EFCE7291B}"/>
              </a:ext>
            </a:extLst>
          </p:cNvPr>
          <p:cNvSpPr txBox="1"/>
          <p:nvPr/>
        </p:nvSpPr>
        <p:spPr>
          <a:xfrm>
            <a:off x="2063829" y="2459117"/>
            <a:ext cx="9813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pre cooling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AB7DAAB9-151A-D832-9B83-EEEAF2939296}"/>
              </a:ext>
            </a:extLst>
          </p:cNvPr>
          <p:cNvGrpSpPr/>
          <p:nvPr/>
        </p:nvGrpSpPr>
        <p:grpSpPr>
          <a:xfrm>
            <a:off x="2905708" y="3574344"/>
            <a:ext cx="233945" cy="289506"/>
            <a:chOff x="6151727" y="4559393"/>
            <a:chExt cx="175181" cy="201025"/>
          </a:xfrm>
        </p:grpSpPr>
        <p:sp>
          <p:nvSpPr>
            <p:cNvPr id="168" name="Isosceles Triangle 167">
              <a:extLst>
                <a:ext uri="{FF2B5EF4-FFF2-40B4-BE49-F238E27FC236}">
                  <a16:creationId xmlns:a16="http://schemas.microsoft.com/office/drawing/2014/main" id="{F3A84C5A-C4BE-53DD-8E68-EBE76F880950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Isosceles Triangle 168">
              <a:extLst>
                <a:ext uri="{FF2B5EF4-FFF2-40B4-BE49-F238E27FC236}">
                  <a16:creationId xmlns:a16="http://schemas.microsoft.com/office/drawing/2014/main" id="{D59DA170-47A9-DE4C-D62E-E64C821D510D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8B2A4C3E-8806-D150-8E0D-F98F29C7849C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9C7B765B-983C-AE9C-AD02-9E1E832F6DEA}"/>
              </a:ext>
            </a:extLst>
          </p:cNvPr>
          <p:cNvCxnSpPr>
            <a:endCxn id="195" idx="3"/>
          </p:cNvCxnSpPr>
          <p:nvPr/>
        </p:nvCxnSpPr>
        <p:spPr>
          <a:xfrm flipV="1">
            <a:off x="2890009" y="5391432"/>
            <a:ext cx="0" cy="2218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>
            <a:extLst>
              <a:ext uri="{FF2B5EF4-FFF2-40B4-BE49-F238E27FC236}">
                <a16:creationId xmlns:a16="http://schemas.microsoft.com/office/drawing/2014/main" id="{5712830A-63EB-FD6F-AE82-F63AD588FDF0}"/>
              </a:ext>
            </a:extLst>
          </p:cNvPr>
          <p:cNvSpPr txBox="1"/>
          <p:nvPr/>
        </p:nvSpPr>
        <p:spPr>
          <a:xfrm>
            <a:off x="2877187" y="4331229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/>
              <a:t>SS supply</a:t>
            </a:r>
          </a:p>
          <a:p>
            <a:pPr algn="r"/>
            <a:r>
              <a:rPr lang="en-GB" sz="1000" dirty="0"/>
              <a:t>CV9s82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48AD9229-6679-BFC4-9ADE-E979BD01F8F5}"/>
              </a:ext>
            </a:extLst>
          </p:cNvPr>
          <p:cNvSpPr txBox="1"/>
          <p:nvPr/>
        </p:nvSpPr>
        <p:spPr>
          <a:xfrm>
            <a:off x="2194709" y="5055140"/>
            <a:ext cx="663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/>
              <a:t>SS return</a:t>
            </a:r>
          </a:p>
          <a:p>
            <a:pPr algn="r"/>
            <a:r>
              <a:rPr lang="en-GB" sz="1000" dirty="0"/>
              <a:t>CV1s14</a:t>
            </a:r>
          </a:p>
        </p:txBody>
      </p: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69E95EAC-EBE7-C9CB-4DB9-0FFC2E8F89D8}"/>
              </a:ext>
            </a:extLst>
          </p:cNvPr>
          <p:cNvCxnSpPr>
            <a:cxnSpLocks/>
          </p:cNvCxnSpPr>
          <p:nvPr/>
        </p:nvCxnSpPr>
        <p:spPr>
          <a:xfrm>
            <a:off x="2305263" y="4261418"/>
            <a:ext cx="0" cy="54864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6FFEA199-0D90-8080-49CE-63BE4C5C34DF}"/>
              </a:ext>
            </a:extLst>
          </p:cNvPr>
          <p:cNvCxnSpPr/>
          <p:nvPr/>
        </p:nvCxnSpPr>
        <p:spPr>
          <a:xfrm flipH="1" flipV="1">
            <a:off x="2890009" y="4258087"/>
            <a:ext cx="3994" cy="100584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34CED7E-5206-CC71-ABF0-1986DBA61884}"/>
              </a:ext>
            </a:extLst>
          </p:cNvPr>
          <p:cNvCxnSpPr/>
          <p:nvPr/>
        </p:nvCxnSpPr>
        <p:spPr>
          <a:xfrm flipV="1">
            <a:off x="2311231" y="5038066"/>
            <a:ext cx="576000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6C4FE426-A5BF-A644-ECA3-0C7AA4BB4538}"/>
              </a:ext>
            </a:extLst>
          </p:cNvPr>
          <p:cNvCxnSpPr/>
          <p:nvPr/>
        </p:nvCxnSpPr>
        <p:spPr>
          <a:xfrm flipH="1">
            <a:off x="2316518" y="4817091"/>
            <a:ext cx="1471" cy="21600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>
            <a:extLst>
              <a:ext uri="{FF2B5EF4-FFF2-40B4-BE49-F238E27FC236}">
                <a16:creationId xmlns:a16="http://schemas.microsoft.com/office/drawing/2014/main" id="{F00929C7-64DE-C540-4717-B2B4D5F5667E}"/>
              </a:ext>
            </a:extLst>
          </p:cNvPr>
          <p:cNvSpPr txBox="1"/>
          <p:nvPr/>
        </p:nvSpPr>
        <p:spPr>
          <a:xfrm>
            <a:off x="2318204" y="4249946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/>
              <a:t>By-pass</a:t>
            </a:r>
          </a:p>
          <a:p>
            <a:pPr algn="r"/>
            <a:r>
              <a:rPr lang="en-GB" sz="1000" dirty="0"/>
              <a:t>PV9s82</a:t>
            </a:r>
          </a:p>
        </p:txBody>
      </p: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82FF9973-17F2-5B62-7E07-4FE7C781E76E}"/>
              </a:ext>
            </a:extLst>
          </p:cNvPr>
          <p:cNvGrpSpPr/>
          <p:nvPr/>
        </p:nvGrpSpPr>
        <p:grpSpPr>
          <a:xfrm rot="5400000">
            <a:off x="2187721" y="4649638"/>
            <a:ext cx="233945" cy="158500"/>
            <a:chOff x="6151727" y="4625668"/>
            <a:chExt cx="175181" cy="110058"/>
          </a:xfrm>
        </p:grpSpPr>
        <p:sp>
          <p:nvSpPr>
            <p:cNvPr id="185" name="Isosceles Triangle 184">
              <a:extLst>
                <a:ext uri="{FF2B5EF4-FFF2-40B4-BE49-F238E27FC236}">
                  <a16:creationId xmlns:a16="http://schemas.microsoft.com/office/drawing/2014/main" id="{5B923CB0-7BBC-F40D-09AC-D8A0549D3935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Isosceles Triangle 185">
              <a:extLst>
                <a:ext uri="{FF2B5EF4-FFF2-40B4-BE49-F238E27FC236}">
                  <a16:creationId xmlns:a16="http://schemas.microsoft.com/office/drawing/2014/main" id="{6431CA46-D6E5-3255-9616-3EA32C5CEC53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17A38458-56C5-68AC-7FDA-110EC712E22C}"/>
              </a:ext>
            </a:extLst>
          </p:cNvPr>
          <p:cNvGrpSpPr/>
          <p:nvPr/>
        </p:nvGrpSpPr>
        <p:grpSpPr>
          <a:xfrm rot="5400000">
            <a:off x="2809213" y="4569227"/>
            <a:ext cx="233945" cy="289506"/>
            <a:chOff x="6151727" y="4559393"/>
            <a:chExt cx="175181" cy="201025"/>
          </a:xfrm>
        </p:grpSpPr>
        <p:sp>
          <p:nvSpPr>
            <p:cNvPr id="188" name="Isosceles Triangle 187">
              <a:extLst>
                <a:ext uri="{FF2B5EF4-FFF2-40B4-BE49-F238E27FC236}">
                  <a16:creationId xmlns:a16="http://schemas.microsoft.com/office/drawing/2014/main" id="{DD23DF1E-B001-3669-0A67-F2621B000907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Isosceles Triangle 188">
              <a:extLst>
                <a:ext uri="{FF2B5EF4-FFF2-40B4-BE49-F238E27FC236}">
                  <a16:creationId xmlns:a16="http://schemas.microsoft.com/office/drawing/2014/main" id="{62D19855-4408-0160-CFF9-17EC9B5A02FA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DFA952E7-C4F5-40B6-66FC-32F7A0A5790C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9202A0CB-59E5-B5B2-DFED-1D5BB9C8C270}"/>
              </a:ext>
            </a:extLst>
          </p:cNvPr>
          <p:cNvCxnSpPr>
            <a:cxnSpLocks/>
          </p:cNvCxnSpPr>
          <p:nvPr/>
        </p:nvCxnSpPr>
        <p:spPr>
          <a:xfrm flipH="1" flipV="1">
            <a:off x="3468198" y="4311041"/>
            <a:ext cx="1126" cy="738939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87097CB1-B99E-3482-0F09-F5DF9961E9C7}"/>
              </a:ext>
            </a:extLst>
          </p:cNvPr>
          <p:cNvCxnSpPr/>
          <p:nvPr/>
        </p:nvCxnSpPr>
        <p:spPr>
          <a:xfrm flipV="1">
            <a:off x="2889420" y="5034918"/>
            <a:ext cx="576000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724474F1-7E5C-ED39-9673-D3A7642E7A90}"/>
              </a:ext>
            </a:extLst>
          </p:cNvPr>
          <p:cNvGrpSpPr/>
          <p:nvPr/>
        </p:nvGrpSpPr>
        <p:grpSpPr>
          <a:xfrm rot="5400000">
            <a:off x="2812151" y="5129706"/>
            <a:ext cx="233945" cy="289506"/>
            <a:chOff x="6151727" y="4559393"/>
            <a:chExt cx="175181" cy="201025"/>
          </a:xfrm>
        </p:grpSpPr>
        <p:sp>
          <p:nvSpPr>
            <p:cNvPr id="194" name="Isosceles Triangle 193">
              <a:extLst>
                <a:ext uri="{FF2B5EF4-FFF2-40B4-BE49-F238E27FC236}">
                  <a16:creationId xmlns:a16="http://schemas.microsoft.com/office/drawing/2014/main" id="{90F5C46F-E8B3-CBE9-E494-16B13242F9F9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Isosceles Triangle 194">
              <a:extLst>
                <a:ext uri="{FF2B5EF4-FFF2-40B4-BE49-F238E27FC236}">
                  <a16:creationId xmlns:a16="http://schemas.microsoft.com/office/drawing/2014/main" id="{88BD18B5-632A-6E0C-A962-B8FE34E2D5A2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3B63AA29-25F9-7CF0-DDCB-E4755C5F876E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0900125D-32B7-A698-631F-EC4E0B54BCD3}"/>
              </a:ext>
            </a:extLst>
          </p:cNvPr>
          <p:cNvCxnSpPr>
            <a:cxnSpLocks/>
          </p:cNvCxnSpPr>
          <p:nvPr/>
        </p:nvCxnSpPr>
        <p:spPr>
          <a:xfrm flipH="1" flipV="1">
            <a:off x="3538393" y="4556374"/>
            <a:ext cx="2186" cy="258569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ED9523DE-B343-E4D5-A912-8CA234CEC9C2}"/>
              </a:ext>
            </a:extLst>
          </p:cNvPr>
          <p:cNvCxnSpPr>
            <a:cxnSpLocks/>
          </p:cNvCxnSpPr>
          <p:nvPr/>
        </p:nvCxnSpPr>
        <p:spPr>
          <a:xfrm>
            <a:off x="2738595" y="4725366"/>
            <a:ext cx="0" cy="295799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73724B9C-371A-6B5B-BD20-9EF308841DAA}"/>
              </a:ext>
            </a:extLst>
          </p:cNvPr>
          <p:cNvCxnSpPr>
            <a:cxnSpLocks/>
          </p:cNvCxnSpPr>
          <p:nvPr/>
        </p:nvCxnSpPr>
        <p:spPr>
          <a:xfrm>
            <a:off x="3081166" y="5150039"/>
            <a:ext cx="0" cy="295799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F5809B8-6E75-ED50-40D5-71162CBBA08B}"/>
              </a:ext>
            </a:extLst>
          </p:cNvPr>
          <p:cNvCxnSpPr>
            <a:cxnSpLocks/>
          </p:cNvCxnSpPr>
          <p:nvPr/>
        </p:nvCxnSpPr>
        <p:spPr>
          <a:xfrm flipH="1" flipV="1">
            <a:off x="2116021" y="4597666"/>
            <a:ext cx="2186" cy="258569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13970647-57D8-2D31-7A0B-B472D354890D}"/>
              </a:ext>
            </a:extLst>
          </p:cNvPr>
          <p:cNvCxnSpPr>
            <a:cxnSpLocks/>
          </p:cNvCxnSpPr>
          <p:nvPr/>
        </p:nvCxnSpPr>
        <p:spPr>
          <a:xfrm flipH="1" flipV="1">
            <a:off x="3466165" y="3642377"/>
            <a:ext cx="6318" cy="585049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4AC65B0B-E137-9DD9-0770-97F7D0BD5DF3}"/>
              </a:ext>
            </a:extLst>
          </p:cNvPr>
          <p:cNvCxnSpPr>
            <a:cxnSpLocks/>
          </p:cNvCxnSpPr>
          <p:nvPr/>
        </p:nvCxnSpPr>
        <p:spPr>
          <a:xfrm>
            <a:off x="3273632" y="3645024"/>
            <a:ext cx="189599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itle 5">
            <a:extLst>
              <a:ext uri="{FF2B5EF4-FFF2-40B4-BE49-F238E27FC236}">
                <a16:creationId xmlns:a16="http://schemas.microsoft.com/office/drawing/2014/main" id="{FC407870-FA5A-4EB8-E5D7-F668E27A2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66529" cy="1065742"/>
          </a:xfrm>
        </p:spPr>
        <p:txBody>
          <a:bodyPr/>
          <a:lstStyle/>
          <a:p>
            <a:r>
              <a:rPr lang="en-US" dirty="0"/>
              <a:t>Surface Storage Concept</a:t>
            </a:r>
          </a:p>
        </p:txBody>
      </p: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4CA44E1B-BA51-7145-04E2-804D9E9B1966}"/>
              </a:ext>
            </a:extLst>
          </p:cNvPr>
          <p:cNvCxnSpPr>
            <a:cxnSpLocks/>
          </p:cNvCxnSpPr>
          <p:nvPr/>
        </p:nvCxnSpPr>
        <p:spPr>
          <a:xfrm>
            <a:off x="3273632" y="3573016"/>
            <a:ext cx="189599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0624127C-A1BD-CFBE-2B40-F30D6CDA44C7}"/>
              </a:ext>
            </a:extLst>
          </p:cNvPr>
          <p:cNvCxnSpPr>
            <a:cxnSpLocks/>
          </p:cNvCxnSpPr>
          <p:nvPr/>
        </p:nvCxnSpPr>
        <p:spPr>
          <a:xfrm>
            <a:off x="3273632" y="3501008"/>
            <a:ext cx="189599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73AC3A78-A549-B5BA-70D6-F520D2ABB9EE}"/>
              </a:ext>
            </a:extLst>
          </p:cNvPr>
          <p:cNvCxnSpPr>
            <a:cxnSpLocks/>
          </p:cNvCxnSpPr>
          <p:nvPr/>
        </p:nvCxnSpPr>
        <p:spPr>
          <a:xfrm>
            <a:off x="3273632" y="3429000"/>
            <a:ext cx="189599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>
            <a:extLst>
              <a:ext uri="{FF2B5EF4-FFF2-40B4-BE49-F238E27FC236}">
                <a16:creationId xmlns:a16="http://schemas.microsoft.com/office/drawing/2014/main" id="{50BE26BD-7460-8529-C6A5-B5C8FA2F4D3C}"/>
              </a:ext>
            </a:extLst>
          </p:cNvPr>
          <p:cNvSpPr txBox="1"/>
          <p:nvPr/>
        </p:nvSpPr>
        <p:spPr>
          <a:xfrm>
            <a:off x="3461529" y="3355427"/>
            <a:ext cx="7168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to plants</a:t>
            </a:r>
          </a:p>
        </p:txBody>
      </p:sp>
      <p:sp>
        <p:nvSpPr>
          <p:cNvPr id="211" name="Content Placeholder 4">
            <a:extLst>
              <a:ext uri="{FF2B5EF4-FFF2-40B4-BE49-F238E27FC236}">
                <a16:creationId xmlns:a16="http://schemas.microsoft.com/office/drawing/2014/main" id="{A338F25E-B618-9304-419A-01B3E1E0DE7D}"/>
              </a:ext>
            </a:extLst>
          </p:cNvPr>
          <p:cNvSpPr txBox="1">
            <a:spLocks/>
          </p:cNvSpPr>
          <p:nvPr/>
        </p:nvSpPr>
        <p:spPr>
          <a:xfrm>
            <a:off x="7374517" y="335907"/>
            <a:ext cx="4602071" cy="38738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/>
              <a:t>The surface storage is in fact 1 large common accumulator for all systems</a:t>
            </a:r>
          </a:p>
          <a:p>
            <a:r>
              <a:rPr lang="en-US" sz="1200" b="0" dirty="0"/>
              <a:t>The pressure is controlled by heating and cooling</a:t>
            </a:r>
          </a:p>
          <a:p>
            <a:pPr lvl="1"/>
            <a:r>
              <a:rPr lang="en-US" sz="1100" dirty="0"/>
              <a:t>Electrical heating </a:t>
            </a:r>
          </a:p>
          <a:p>
            <a:pPr lvl="1"/>
            <a:r>
              <a:rPr lang="en-US" sz="1100" dirty="0"/>
              <a:t>R744 branch cooling connection</a:t>
            </a:r>
          </a:p>
          <a:p>
            <a:pPr lvl="1"/>
            <a:r>
              <a:rPr lang="en-US" sz="1100" dirty="0"/>
              <a:t>Small back-up chiller for maximum pressure safety</a:t>
            </a:r>
          </a:p>
          <a:p>
            <a:r>
              <a:rPr lang="en-US" sz="1200" b="0" dirty="0"/>
              <a:t>The liquid must be brought underground, which goes by a natural convection thermosiphon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Several degrees sub cooling is needed before sending down the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A  heater is present underground in return line to help start-up the convective flow</a:t>
            </a:r>
          </a:p>
          <a:p>
            <a:r>
              <a:rPr lang="en-US" sz="1200" b="0" dirty="0"/>
              <a:t>A supply valve is used to inject liquid at the condenser inlet, while a return valve is used to take liquid at the pump discharge</a:t>
            </a:r>
          </a:p>
          <a:p>
            <a:endParaRPr lang="en-US" sz="1200" b="0" dirty="0"/>
          </a:p>
          <a:p>
            <a:endParaRPr lang="en-US" sz="1200" b="0" dirty="0"/>
          </a:p>
        </p:txBody>
      </p:sp>
      <p:sp>
        <p:nvSpPr>
          <p:cNvPr id="213" name="Footer Placeholder 212">
            <a:extLst>
              <a:ext uri="{FF2B5EF4-FFF2-40B4-BE49-F238E27FC236}">
                <a16:creationId xmlns:a16="http://schemas.microsoft.com/office/drawing/2014/main" id="{34DE9305-34FE-0F2B-F8DA-82EFEE2D1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DCA263-5AB9-6DE0-E40F-10FEA79C9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BF256E-D549-F65D-6881-E1E7E11FC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ECC3B28C-DDCA-0946-818A-7706B3849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1955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Rectangle 379">
            <a:extLst>
              <a:ext uri="{FF2B5EF4-FFF2-40B4-BE49-F238E27FC236}">
                <a16:creationId xmlns:a16="http://schemas.microsoft.com/office/drawing/2014/main" id="{B0905F01-AFED-47C6-91A4-B8597DABD5B7}"/>
              </a:ext>
            </a:extLst>
          </p:cNvPr>
          <p:cNvSpPr/>
          <p:nvPr/>
        </p:nvSpPr>
        <p:spPr>
          <a:xfrm>
            <a:off x="770701" y="3240394"/>
            <a:ext cx="2796518" cy="645610"/>
          </a:xfrm>
          <a:prstGeom prst="rect">
            <a:avLst/>
          </a:prstGeom>
          <a:solidFill>
            <a:srgbClr val="C6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8" name="Rectangle 377">
            <a:extLst>
              <a:ext uri="{FF2B5EF4-FFF2-40B4-BE49-F238E27FC236}">
                <a16:creationId xmlns:a16="http://schemas.microsoft.com/office/drawing/2014/main" id="{C7FD97F5-F19A-4C77-82EB-DDD7F248B894}"/>
              </a:ext>
            </a:extLst>
          </p:cNvPr>
          <p:cNvSpPr/>
          <p:nvPr/>
        </p:nvSpPr>
        <p:spPr>
          <a:xfrm>
            <a:off x="762059" y="971550"/>
            <a:ext cx="2796518" cy="2272844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3" name="Rectangle 362">
            <a:extLst>
              <a:ext uri="{FF2B5EF4-FFF2-40B4-BE49-F238E27FC236}">
                <a16:creationId xmlns:a16="http://schemas.microsoft.com/office/drawing/2014/main" id="{CA26DB50-F237-4F56-9E87-21D35E6D5FAF}"/>
              </a:ext>
            </a:extLst>
          </p:cNvPr>
          <p:cNvSpPr/>
          <p:nvPr/>
        </p:nvSpPr>
        <p:spPr>
          <a:xfrm>
            <a:off x="762059" y="4021149"/>
            <a:ext cx="3535741" cy="21605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48F4A4CD-E9B8-4696-8E04-74F86E30A080}"/>
              </a:ext>
            </a:extLst>
          </p:cNvPr>
          <p:cNvSpPr/>
          <p:nvPr/>
        </p:nvSpPr>
        <p:spPr>
          <a:xfrm>
            <a:off x="4648781" y="2117519"/>
            <a:ext cx="2391374" cy="40642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121123" y="4803105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23264" y="5613280"/>
            <a:ext cx="70128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635533" y="4266508"/>
            <a:ext cx="0" cy="134633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270583" y="5609602"/>
            <a:ext cx="73152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687112" y="5562643"/>
            <a:ext cx="1643971" cy="87437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6738735" y="3871044"/>
            <a:ext cx="4119" cy="1692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553713" y="3870543"/>
            <a:ext cx="1189141" cy="50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503219" y="4748359"/>
            <a:ext cx="260479" cy="630696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5024761" y="2833545"/>
            <a:ext cx="17740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Accumulator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H="1" flipV="1">
            <a:off x="6306361" y="4748359"/>
            <a:ext cx="2974" cy="49742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6200000">
            <a:off x="1465039" y="4921495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Condenser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872559" y="5787219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Pump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002009" y="5305630"/>
            <a:ext cx="1519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Transfer line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54002" y="4931975"/>
            <a:ext cx="753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Start-up by-pass</a:t>
            </a:r>
          </a:p>
          <a:p>
            <a:r>
              <a:rPr lang="en-GB" sz="1000" dirty="0"/>
              <a:t>PV2a22</a:t>
            </a: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2"/>
          <a:srcRect t="32933"/>
          <a:stretch/>
        </p:blipFill>
        <p:spPr>
          <a:xfrm>
            <a:off x="4828186" y="3424510"/>
            <a:ext cx="231410" cy="127050"/>
          </a:xfrm>
          <a:prstGeom prst="rect">
            <a:avLst/>
          </a:prstGeom>
        </p:spPr>
      </p:pic>
      <p:sp>
        <p:nvSpPr>
          <p:cNvPr id="67" name="Rounded Rectangle 66"/>
          <p:cNvSpPr/>
          <p:nvPr/>
        </p:nvSpPr>
        <p:spPr>
          <a:xfrm>
            <a:off x="4822593" y="2747469"/>
            <a:ext cx="238778" cy="81228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4851437" y="3368891"/>
            <a:ext cx="46243" cy="290438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1154841" y="5305630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4962718" y="3500150"/>
            <a:ext cx="0" cy="75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5210809" y="2472403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5199868" y="2612730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6306361" y="5287943"/>
            <a:ext cx="0" cy="3265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 rot="5400000">
            <a:off x="6194558" y="5150435"/>
            <a:ext cx="233945" cy="158500"/>
            <a:chOff x="6151727" y="4625668"/>
            <a:chExt cx="175181" cy="110058"/>
          </a:xfrm>
        </p:grpSpPr>
        <p:sp>
          <p:nvSpPr>
            <p:cNvPr id="88" name="Isosceles Triangle 87"/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Isosceles Triangle 88"/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5" name="Straight Connector 124"/>
          <p:cNvCxnSpPr/>
          <p:nvPr/>
        </p:nvCxnSpPr>
        <p:spPr>
          <a:xfrm flipV="1">
            <a:off x="1631684" y="4256150"/>
            <a:ext cx="379476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flipV="1">
            <a:off x="5421772" y="3501692"/>
            <a:ext cx="3312" cy="76144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5048314" y="3494060"/>
            <a:ext cx="376771" cy="308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5346900" y="3753473"/>
            <a:ext cx="206813" cy="233945"/>
            <a:chOff x="5529610" y="2260165"/>
            <a:chExt cx="206813" cy="233945"/>
          </a:xfrm>
        </p:grpSpPr>
        <p:grpSp>
          <p:nvGrpSpPr>
            <p:cNvPr id="119" name="Group 118"/>
            <p:cNvGrpSpPr/>
            <p:nvPr/>
          </p:nvGrpSpPr>
          <p:grpSpPr>
            <a:xfrm rot="5400000">
              <a:off x="5491887" y="2297888"/>
              <a:ext cx="233945" cy="158500"/>
              <a:chOff x="6151727" y="4625668"/>
              <a:chExt cx="175181" cy="110058"/>
            </a:xfrm>
          </p:grpSpPr>
          <p:sp>
            <p:nvSpPr>
              <p:cNvPr id="120" name="Isosceles Triangle 119"/>
              <p:cNvSpPr/>
              <p:nvPr/>
            </p:nvSpPr>
            <p:spPr>
              <a:xfrm rot="5400000">
                <a:off x="6141065" y="4636330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Isosceles Triangle 120"/>
              <p:cNvSpPr/>
              <p:nvPr/>
            </p:nvSpPr>
            <p:spPr>
              <a:xfrm rot="16200000">
                <a:off x="6228656" y="4637475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2" name="Isosceles Triangle 121"/>
            <p:cNvSpPr/>
            <p:nvPr/>
          </p:nvSpPr>
          <p:spPr>
            <a:xfrm rot="16200000">
              <a:off x="5599511" y="2323501"/>
              <a:ext cx="156851" cy="116972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5" name="Rectangle 134"/>
          <p:cNvSpPr/>
          <p:nvPr/>
        </p:nvSpPr>
        <p:spPr>
          <a:xfrm>
            <a:off x="5081945" y="2432600"/>
            <a:ext cx="116148" cy="220274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Elbow Connector 136"/>
          <p:cNvCxnSpPr/>
          <p:nvPr/>
        </p:nvCxnSpPr>
        <p:spPr>
          <a:xfrm rot="5400000">
            <a:off x="4960537" y="2631469"/>
            <a:ext cx="145950" cy="96865"/>
          </a:xfrm>
          <a:prstGeom prst="bentConnector3">
            <a:avLst>
              <a:gd name="adj1" fmla="val -8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/>
          <p:nvPr/>
        </p:nvCxnSpPr>
        <p:spPr>
          <a:xfrm rot="5400000">
            <a:off x="4842979" y="2522580"/>
            <a:ext cx="280653" cy="180300"/>
          </a:xfrm>
          <a:prstGeom prst="bentConnector3">
            <a:avLst>
              <a:gd name="adj1" fmla="val 1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Picture 148"/>
          <p:cNvPicPr>
            <a:picLocks noChangeAspect="1"/>
          </p:cNvPicPr>
          <p:nvPr/>
        </p:nvPicPr>
        <p:blipFill rotWithShape="1">
          <a:blip r:embed="rId2"/>
          <a:srcRect t="32933"/>
          <a:stretch/>
        </p:blipFill>
        <p:spPr>
          <a:xfrm>
            <a:off x="1033529" y="2360732"/>
            <a:ext cx="623889" cy="251948"/>
          </a:xfrm>
          <a:prstGeom prst="rect">
            <a:avLst/>
          </a:prstGeom>
        </p:spPr>
      </p:pic>
      <p:sp>
        <p:nvSpPr>
          <p:cNvPr id="151" name="Rectangle 150"/>
          <p:cNvSpPr/>
          <p:nvPr/>
        </p:nvSpPr>
        <p:spPr>
          <a:xfrm>
            <a:off x="1070697" y="2507655"/>
            <a:ext cx="46243" cy="290438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2" name="Straight Arrow Connector 151"/>
          <p:cNvCxnSpPr/>
          <p:nvPr/>
        </p:nvCxnSpPr>
        <p:spPr>
          <a:xfrm>
            <a:off x="1583977" y="1027152"/>
            <a:ext cx="3396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H="1">
            <a:off x="1573036" y="1167479"/>
            <a:ext cx="353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1455113" y="987349"/>
            <a:ext cx="116148" cy="220274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6" name="Elbow Connector 155"/>
          <p:cNvCxnSpPr/>
          <p:nvPr/>
        </p:nvCxnSpPr>
        <p:spPr>
          <a:xfrm rot="5400000">
            <a:off x="1333705" y="1186218"/>
            <a:ext cx="145950" cy="96865"/>
          </a:xfrm>
          <a:prstGeom prst="bentConnector3">
            <a:avLst>
              <a:gd name="adj1" fmla="val -8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/>
          <p:cNvCxnSpPr/>
          <p:nvPr/>
        </p:nvCxnSpPr>
        <p:spPr>
          <a:xfrm rot="5400000">
            <a:off x="1216147" y="1077329"/>
            <a:ext cx="280653" cy="180300"/>
          </a:xfrm>
          <a:prstGeom prst="bentConnector3">
            <a:avLst>
              <a:gd name="adj1" fmla="val 1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>
            <a:cxnSpLocks/>
          </p:cNvCxnSpPr>
          <p:nvPr/>
        </p:nvCxnSpPr>
        <p:spPr>
          <a:xfrm flipH="1" flipV="1">
            <a:off x="3800483" y="4251580"/>
            <a:ext cx="2975" cy="82296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V="1">
            <a:off x="3800482" y="5069346"/>
            <a:ext cx="0" cy="5486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1" name="Group 300"/>
          <p:cNvGrpSpPr/>
          <p:nvPr/>
        </p:nvGrpSpPr>
        <p:grpSpPr>
          <a:xfrm>
            <a:off x="1966865" y="5453800"/>
            <a:ext cx="362917" cy="336533"/>
            <a:chOff x="1257797" y="5866076"/>
            <a:chExt cx="362917" cy="336533"/>
          </a:xfrm>
        </p:grpSpPr>
        <p:sp>
          <p:nvSpPr>
            <p:cNvPr id="10" name="Oval 9"/>
            <p:cNvSpPr/>
            <p:nvPr/>
          </p:nvSpPr>
          <p:spPr>
            <a:xfrm>
              <a:off x="1257797" y="5866076"/>
              <a:ext cx="362917" cy="33653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/>
            <p:cNvSpPr/>
            <p:nvPr/>
          </p:nvSpPr>
          <p:spPr>
            <a:xfrm rot="5400000">
              <a:off x="1345137" y="5904031"/>
              <a:ext cx="289532" cy="261619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1" name="Group 110"/>
          <p:cNvGrpSpPr/>
          <p:nvPr/>
        </p:nvGrpSpPr>
        <p:grpSpPr>
          <a:xfrm rot="5400000">
            <a:off x="3718090" y="4839977"/>
            <a:ext cx="233945" cy="289506"/>
            <a:chOff x="6151727" y="4559393"/>
            <a:chExt cx="175181" cy="201025"/>
          </a:xfrm>
        </p:grpSpPr>
        <p:sp>
          <p:nvSpPr>
            <p:cNvPr id="112" name="Isosceles Triangle 111"/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Isosceles Triangle 112"/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4" name="Straight Arrow Connector 113"/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2" name="TextBox 301"/>
          <p:cNvSpPr txBox="1"/>
          <p:nvPr/>
        </p:nvSpPr>
        <p:spPr>
          <a:xfrm rot="16200000">
            <a:off x="3490573" y="4712479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Flow control by-pass</a:t>
            </a:r>
          </a:p>
          <a:p>
            <a:r>
              <a:rPr lang="en-GB" sz="1000" dirty="0"/>
              <a:t>CV1a16</a:t>
            </a:r>
          </a:p>
        </p:txBody>
      </p:sp>
      <p:sp>
        <p:nvSpPr>
          <p:cNvPr id="310" name="TextBox 309"/>
          <p:cNvSpPr txBox="1"/>
          <p:nvPr/>
        </p:nvSpPr>
        <p:spPr>
          <a:xfrm rot="19825012">
            <a:off x="5368187" y="3217747"/>
            <a:ext cx="11015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3-Way selection</a:t>
            </a:r>
          </a:p>
          <a:p>
            <a:r>
              <a:rPr lang="en-GB" sz="1100" dirty="0"/>
              <a:t>CV8078</a:t>
            </a:r>
          </a:p>
        </p:txBody>
      </p:sp>
      <p:sp>
        <p:nvSpPr>
          <p:cNvPr id="313" name="TextBox 312"/>
          <p:cNvSpPr txBox="1"/>
          <p:nvPr/>
        </p:nvSpPr>
        <p:spPr>
          <a:xfrm>
            <a:off x="4789608" y="2200201"/>
            <a:ext cx="9012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/>
              <a:t>Accu</a:t>
            </a:r>
            <a:r>
              <a:rPr lang="en-GB" sz="1100" dirty="0"/>
              <a:t> cooling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2527358" y="555579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3653595" y="556891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</a:t>
            </a:r>
          </a:p>
        </p:txBody>
      </p:sp>
      <p:sp>
        <p:nvSpPr>
          <p:cNvPr id="332" name="TextBox 331"/>
          <p:cNvSpPr txBox="1"/>
          <p:nvPr/>
        </p:nvSpPr>
        <p:spPr>
          <a:xfrm>
            <a:off x="6186580" y="556264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3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6667531" y="513081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14</a:t>
            </a:r>
          </a:p>
        </p:txBody>
      </p:sp>
      <p:sp>
        <p:nvSpPr>
          <p:cNvPr id="343" name="TextBox 342"/>
          <p:cNvSpPr txBox="1"/>
          <p:nvPr/>
        </p:nvSpPr>
        <p:spPr>
          <a:xfrm>
            <a:off x="5633613" y="390200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16</a:t>
            </a:r>
          </a:p>
        </p:txBody>
      </p:sp>
      <p:sp>
        <p:nvSpPr>
          <p:cNvPr id="345" name="TextBox 344"/>
          <p:cNvSpPr txBox="1"/>
          <p:nvPr/>
        </p:nvSpPr>
        <p:spPr>
          <a:xfrm>
            <a:off x="4991682" y="39977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17</a:t>
            </a:r>
          </a:p>
        </p:txBody>
      </p:sp>
      <p:sp>
        <p:nvSpPr>
          <p:cNvPr id="346" name="TextBox 345"/>
          <p:cNvSpPr txBox="1"/>
          <p:nvPr/>
        </p:nvSpPr>
        <p:spPr>
          <a:xfrm>
            <a:off x="3917423" y="39977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18</a:t>
            </a:r>
          </a:p>
        </p:txBody>
      </p:sp>
      <p:sp>
        <p:nvSpPr>
          <p:cNvPr id="347" name="TextBox 346"/>
          <p:cNvSpPr txBox="1"/>
          <p:nvPr/>
        </p:nvSpPr>
        <p:spPr>
          <a:xfrm>
            <a:off x="3016510" y="397387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19</a:t>
            </a:r>
          </a:p>
        </p:txBody>
      </p:sp>
      <p:sp>
        <p:nvSpPr>
          <p:cNvPr id="364" name="TextBox 363"/>
          <p:cNvSpPr txBox="1"/>
          <p:nvPr/>
        </p:nvSpPr>
        <p:spPr>
          <a:xfrm>
            <a:off x="1844376" y="397024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20</a:t>
            </a:r>
          </a:p>
        </p:txBody>
      </p:sp>
      <p:sp>
        <p:nvSpPr>
          <p:cNvPr id="365" name="TextBox 364"/>
          <p:cNvSpPr txBox="1"/>
          <p:nvPr/>
        </p:nvSpPr>
        <p:spPr>
          <a:xfrm>
            <a:off x="1161649" y="448681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22</a:t>
            </a:r>
          </a:p>
        </p:txBody>
      </p:sp>
      <p:sp>
        <p:nvSpPr>
          <p:cNvPr id="389" name="TextBox 388"/>
          <p:cNvSpPr txBox="1"/>
          <p:nvPr/>
        </p:nvSpPr>
        <p:spPr>
          <a:xfrm>
            <a:off x="969349" y="1626270"/>
            <a:ext cx="748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Surface Storage (SS)</a:t>
            </a:r>
          </a:p>
        </p:txBody>
      </p:sp>
      <p:cxnSp>
        <p:nvCxnSpPr>
          <p:cNvPr id="394" name="Straight Connector 393"/>
          <p:cNvCxnSpPr/>
          <p:nvPr/>
        </p:nvCxnSpPr>
        <p:spPr>
          <a:xfrm flipH="1" flipV="1">
            <a:off x="6306361" y="4760959"/>
            <a:ext cx="436492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>
            <a:extLst>
              <a:ext uri="{FF2B5EF4-FFF2-40B4-BE49-F238E27FC236}">
                <a16:creationId xmlns:a16="http://schemas.microsoft.com/office/drawing/2014/main" id="{0451FC61-3B5F-4521-A576-3E12BF415EAC}"/>
              </a:ext>
            </a:extLst>
          </p:cNvPr>
          <p:cNvSpPr txBox="1"/>
          <p:nvPr/>
        </p:nvSpPr>
        <p:spPr>
          <a:xfrm>
            <a:off x="1322847" y="536456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23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58D02BD3-CE28-4CF9-93F8-579CDABDEAF4}"/>
              </a:ext>
            </a:extLst>
          </p:cNvPr>
          <p:cNvSpPr txBox="1"/>
          <p:nvPr/>
        </p:nvSpPr>
        <p:spPr>
          <a:xfrm>
            <a:off x="1653581" y="556264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24</a:t>
            </a:r>
          </a:p>
        </p:txBody>
      </p: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69CAE0AF-5882-4493-9391-C3662304850A}"/>
              </a:ext>
            </a:extLst>
          </p:cNvPr>
          <p:cNvCxnSpPr/>
          <p:nvPr/>
        </p:nvCxnSpPr>
        <p:spPr>
          <a:xfrm flipH="1" flipV="1">
            <a:off x="1420916" y="4419300"/>
            <a:ext cx="436492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>
            <a:extLst>
              <a:ext uri="{FF2B5EF4-FFF2-40B4-BE49-F238E27FC236}">
                <a16:creationId xmlns:a16="http://schemas.microsoft.com/office/drawing/2014/main" id="{B705DAD9-A847-4FDC-859A-716F9799D031}"/>
              </a:ext>
            </a:extLst>
          </p:cNvPr>
          <p:cNvSpPr txBox="1"/>
          <p:nvPr/>
        </p:nvSpPr>
        <p:spPr>
          <a:xfrm>
            <a:off x="6689975" y="391106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15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F206FF40-63EE-4583-9D10-840B5B6CC7B5}"/>
              </a:ext>
            </a:extLst>
          </p:cNvPr>
          <p:cNvSpPr txBox="1"/>
          <p:nvPr/>
        </p:nvSpPr>
        <p:spPr>
          <a:xfrm>
            <a:off x="1167344" y="425149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150" name="Rounded Rectangle 149"/>
          <p:cNvSpPr/>
          <p:nvPr/>
        </p:nvSpPr>
        <p:spPr>
          <a:xfrm>
            <a:off x="1033529" y="1339052"/>
            <a:ext cx="623889" cy="128143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A00D4737-83DC-4407-A73F-4D823CD34539}"/>
              </a:ext>
            </a:extLst>
          </p:cNvPr>
          <p:cNvSpPr txBox="1"/>
          <p:nvPr/>
        </p:nvSpPr>
        <p:spPr>
          <a:xfrm>
            <a:off x="4144312" y="3493222"/>
            <a:ext cx="739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err="1"/>
              <a:t>Accu</a:t>
            </a:r>
            <a:r>
              <a:rPr lang="en-GB" sz="1100" dirty="0"/>
              <a:t> heating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0E2CA24C-F26D-48C0-851D-CC496A737ACC}"/>
              </a:ext>
            </a:extLst>
          </p:cNvPr>
          <p:cNvSpPr txBox="1"/>
          <p:nvPr/>
        </p:nvSpPr>
        <p:spPr>
          <a:xfrm>
            <a:off x="1836997" y="965647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cooling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F4BF7B54-6F30-4CDF-A781-8F1A465D49A9}"/>
              </a:ext>
            </a:extLst>
          </p:cNvPr>
          <p:cNvSpPr txBox="1"/>
          <p:nvPr/>
        </p:nvSpPr>
        <p:spPr>
          <a:xfrm>
            <a:off x="270093" y="2564852"/>
            <a:ext cx="7745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heating</a:t>
            </a:r>
          </a:p>
        </p:txBody>
      </p: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6F79205F-C508-45C5-ADF4-C86D74855D19}"/>
              </a:ext>
            </a:extLst>
          </p:cNvPr>
          <p:cNvCxnSpPr/>
          <p:nvPr/>
        </p:nvCxnSpPr>
        <p:spPr>
          <a:xfrm flipV="1">
            <a:off x="2577492" y="5494681"/>
            <a:ext cx="0" cy="2218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>
            <a:extLst>
              <a:ext uri="{FF2B5EF4-FFF2-40B4-BE49-F238E27FC236}">
                <a16:creationId xmlns:a16="http://schemas.microsoft.com/office/drawing/2014/main" id="{5EE9E24E-85B2-4FC6-9058-4400E12C6562}"/>
              </a:ext>
            </a:extLst>
          </p:cNvPr>
          <p:cNvSpPr txBox="1"/>
          <p:nvPr/>
        </p:nvSpPr>
        <p:spPr>
          <a:xfrm>
            <a:off x="2253679" y="536225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25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B30135C-A5AA-4CD7-AA15-FA737091BD26}"/>
              </a:ext>
            </a:extLst>
          </p:cNvPr>
          <p:cNvSpPr txBox="1"/>
          <p:nvPr/>
        </p:nvSpPr>
        <p:spPr>
          <a:xfrm>
            <a:off x="1813553" y="1672227"/>
            <a:ext cx="1793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Surface Storage System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FFBAD8-1E48-4C4C-9F77-F0AACEC213B7}"/>
              </a:ext>
            </a:extLst>
          </p:cNvPr>
          <p:cNvSpPr txBox="1"/>
          <p:nvPr/>
        </p:nvSpPr>
        <p:spPr>
          <a:xfrm>
            <a:off x="721236" y="3022900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On surface</a:t>
            </a:r>
          </a:p>
          <a:p>
            <a:r>
              <a:rPr lang="en-GB" sz="1100" i="1" dirty="0"/>
              <a:t>In cavern</a:t>
            </a:r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62AD0728-DEAB-4EAD-9ED4-BB0FB1216914}"/>
              </a:ext>
            </a:extLst>
          </p:cNvPr>
          <p:cNvSpPr txBox="1"/>
          <p:nvPr/>
        </p:nvSpPr>
        <p:spPr>
          <a:xfrm>
            <a:off x="5710921" y="2291430"/>
            <a:ext cx="1355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Accumulator Unit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31F46472-0EE0-41E0-B0DE-E146258E02A8}"/>
              </a:ext>
            </a:extLst>
          </p:cNvPr>
          <p:cNvSpPr txBox="1"/>
          <p:nvPr/>
        </p:nvSpPr>
        <p:spPr>
          <a:xfrm>
            <a:off x="550437" y="5845101"/>
            <a:ext cx="1355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rgbClr val="C00000"/>
                </a:solidFill>
              </a:rPr>
              <a:t>Plant Unit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FFB94B-A058-5FA7-57B3-E7254B1BE452}"/>
              </a:ext>
            </a:extLst>
          </p:cNvPr>
          <p:cNvCxnSpPr/>
          <p:nvPr/>
        </p:nvCxnSpPr>
        <p:spPr>
          <a:xfrm rot="5400000" flipV="1">
            <a:off x="9539336" y="5292125"/>
            <a:ext cx="0" cy="1682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230">
            <a:extLst>
              <a:ext uri="{FF2B5EF4-FFF2-40B4-BE49-F238E27FC236}">
                <a16:creationId xmlns:a16="http://schemas.microsoft.com/office/drawing/2014/main" id="{DA680E24-DAEE-641F-F6FE-940EA598C34C}"/>
              </a:ext>
            </a:extLst>
          </p:cNvPr>
          <p:cNvSpPr/>
          <p:nvPr/>
        </p:nvSpPr>
        <p:spPr>
          <a:xfrm flipV="1">
            <a:off x="9617098" y="5329021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85BC2BA-0E5F-5D54-4535-2FE281159BC8}"/>
              </a:ext>
            </a:extLst>
          </p:cNvPr>
          <p:cNvCxnSpPr/>
          <p:nvPr/>
        </p:nvCxnSpPr>
        <p:spPr>
          <a:xfrm rot="5400000" flipV="1">
            <a:off x="10420863" y="5237844"/>
            <a:ext cx="0" cy="21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5CA9A6-593F-8AFC-AED9-567B4A8D9B10}"/>
              </a:ext>
            </a:extLst>
          </p:cNvPr>
          <p:cNvSpPr/>
          <p:nvPr/>
        </p:nvSpPr>
        <p:spPr>
          <a:xfrm rot="5400000">
            <a:off x="10074476" y="5156050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B913A0E-DB1C-55B3-EFBD-9BA5819CECCA}"/>
              </a:ext>
            </a:extLst>
          </p:cNvPr>
          <p:cNvCxnSpPr>
            <a:cxnSpLocks/>
          </p:cNvCxnSpPr>
          <p:nvPr/>
        </p:nvCxnSpPr>
        <p:spPr>
          <a:xfrm>
            <a:off x="8886532" y="5601830"/>
            <a:ext cx="73693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234">
            <a:extLst>
              <a:ext uri="{FF2B5EF4-FFF2-40B4-BE49-F238E27FC236}">
                <a16:creationId xmlns:a16="http://schemas.microsoft.com/office/drawing/2014/main" id="{674FE5E9-A6CB-A1ED-040A-99D1486C0B0E}"/>
              </a:ext>
            </a:extLst>
          </p:cNvPr>
          <p:cNvSpPr/>
          <p:nvPr/>
        </p:nvSpPr>
        <p:spPr>
          <a:xfrm flipV="1">
            <a:off x="9618618" y="5555269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3399015-E2FB-DD3F-E57B-46AEC341BA0E}"/>
              </a:ext>
            </a:extLst>
          </p:cNvPr>
          <p:cNvCxnSpPr>
            <a:cxnSpLocks/>
          </p:cNvCxnSpPr>
          <p:nvPr/>
        </p:nvCxnSpPr>
        <p:spPr>
          <a:xfrm>
            <a:off x="10314383" y="5572092"/>
            <a:ext cx="457456" cy="813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EBB988F7-AE09-FA41-068F-6CD27200ABDE}"/>
              </a:ext>
            </a:extLst>
          </p:cNvPr>
          <p:cNvSpPr/>
          <p:nvPr/>
        </p:nvSpPr>
        <p:spPr>
          <a:xfrm rot="5400000">
            <a:off x="10075996" y="5382298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27B6E4E-E9B2-B3BC-460E-5C1E62CAACFF}"/>
              </a:ext>
            </a:extLst>
          </p:cNvPr>
          <p:cNvCxnSpPr/>
          <p:nvPr/>
        </p:nvCxnSpPr>
        <p:spPr>
          <a:xfrm rot="5400000" flipV="1">
            <a:off x="9541760" y="5743484"/>
            <a:ext cx="0" cy="1682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238">
            <a:extLst>
              <a:ext uri="{FF2B5EF4-FFF2-40B4-BE49-F238E27FC236}">
                <a16:creationId xmlns:a16="http://schemas.microsoft.com/office/drawing/2014/main" id="{CD53375B-3A7F-39AD-0562-E937333CF3C5}"/>
              </a:ext>
            </a:extLst>
          </p:cNvPr>
          <p:cNvSpPr/>
          <p:nvPr/>
        </p:nvSpPr>
        <p:spPr>
          <a:xfrm flipV="1">
            <a:off x="9619522" y="5780380"/>
            <a:ext cx="299247" cy="57882"/>
          </a:xfrm>
          <a:custGeom>
            <a:avLst/>
            <a:gdLst>
              <a:gd name="connsiteX0" fmla="*/ 0 w 346668"/>
              <a:gd name="connsiteY0" fmla="*/ 20177 h 75704"/>
              <a:gd name="connsiteX1" fmla="*/ 100484 w 346668"/>
              <a:gd name="connsiteY1" fmla="*/ 75442 h 75704"/>
              <a:gd name="connsiteX2" fmla="*/ 231112 w 346668"/>
              <a:gd name="connsiteY2" fmla="*/ 80 h 75704"/>
              <a:gd name="connsiteX3" fmla="*/ 346668 w 346668"/>
              <a:gd name="connsiteY3" fmla="*/ 60370 h 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68" h="75704">
                <a:moveTo>
                  <a:pt x="0" y="20177"/>
                </a:moveTo>
                <a:cubicBezTo>
                  <a:pt x="30982" y="49484"/>
                  <a:pt x="61965" y="78791"/>
                  <a:pt x="100484" y="75442"/>
                </a:cubicBezTo>
                <a:cubicBezTo>
                  <a:pt x="139003" y="72093"/>
                  <a:pt x="190081" y="2592"/>
                  <a:pt x="231112" y="80"/>
                </a:cubicBezTo>
                <a:cubicBezTo>
                  <a:pt x="272143" y="-2432"/>
                  <a:pt x="313174" y="54509"/>
                  <a:pt x="346668" y="6037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87083EA-7DB9-744F-386F-6460B76FB928}"/>
              </a:ext>
            </a:extLst>
          </p:cNvPr>
          <p:cNvCxnSpPr/>
          <p:nvPr/>
        </p:nvCxnSpPr>
        <p:spPr>
          <a:xfrm rot="5400000" flipV="1">
            <a:off x="10423287" y="5689203"/>
            <a:ext cx="0" cy="2160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E0F197A2-B79B-D898-C46A-9799F2A913DD}"/>
              </a:ext>
            </a:extLst>
          </p:cNvPr>
          <p:cNvSpPr/>
          <p:nvPr/>
        </p:nvSpPr>
        <p:spPr>
          <a:xfrm rot="5400000">
            <a:off x="10076900" y="5607409"/>
            <a:ext cx="65842" cy="3958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BA25B06-41B6-5561-F58C-CDC449D682A6}"/>
              </a:ext>
            </a:extLst>
          </p:cNvPr>
          <p:cNvCxnSpPr/>
          <p:nvPr/>
        </p:nvCxnSpPr>
        <p:spPr>
          <a:xfrm rot="5400000" flipV="1">
            <a:off x="9234227" y="5602476"/>
            <a:ext cx="45243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7A97978-2190-2A62-F83C-DEA9EE54BED2}"/>
              </a:ext>
            </a:extLst>
          </p:cNvPr>
          <p:cNvCxnSpPr>
            <a:cxnSpLocks/>
          </p:cNvCxnSpPr>
          <p:nvPr/>
        </p:nvCxnSpPr>
        <p:spPr>
          <a:xfrm>
            <a:off x="10528864" y="5363298"/>
            <a:ext cx="0" cy="44309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4F3977A-B762-79DD-22A2-7126DF82CC02}"/>
              </a:ext>
            </a:extLst>
          </p:cNvPr>
          <p:cNvGrpSpPr/>
          <p:nvPr/>
        </p:nvGrpSpPr>
        <p:grpSpPr>
          <a:xfrm rot="10800000">
            <a:off x="8803993" y="5481495"/>
            <a:ext cx="233938" cy="289506"/>
            <a:chOff x="6151727" y="4559393"/>
            <a:chExt cx="175176" cy="201025"/>
          </a:xfrm>
        </p:grpSpPr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E8EDD021-877F-1250-F8D8-F32151B309F3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001D18B7-BC84-A9DB-004C-498DC85A1BAC}"/>
                </a:ext>
              </a:extLst>
            </p:cNvPr>
            <p:cNvSpPr/>
            <p:nvPr/>
          </p:nvSpPr>
          <p:spPr>
            <a:xfrm rot="16200000">
              <a:off x="6228651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FCDC3F22-E8A1-2D20-71EF-89F28376612C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5A5D747-0B4B-1491-F1CD-4397F9DDE1A6}"/>
              </a:ext>
            </a:extLst>
          </p:cNvPr>
          <p:cNvCxnSpPr>
            <a:cxnSpLocks/>
          </p:cNvCxnSpPr>
          <p:nvPr/>
        </p:nvCxnSpPr>
        <p:spPr>
          <a:xfrm flipH="1" flipV="1">
            <a:off x="8331083" y="5033300"/>
            <a:ext cx="2440756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D141C6F3-42EA-F6AF-0951-976E8E8E7C5C}"/>
              </a:ext>
            </a:extLst>
          </p:cNvPr>
          <p:cNvSpPr txBox="1"/>
          <p:nvPr/>
        </p:nvSpPr>
        <p:spPr>
          <a:xfrm>
            <a:off x="9237236" y="556204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4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9929395-F0B6-8C8F-F8C7-7D4FDAADC0B1}"/>
              </a:ext>
            </a:extLst>
          </p:cNvPr>
          <p:cNvSpPr txBox="1"/>
          <p:nvPr/>
        </p:nvSpPr>
        <p:spPr>
          <a:xfrm>
            <a:off x="9338425" y="5028195"/>
            <a:ext cx="1355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Evaporators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F08CAE0-64C4-71D6-A0F9-7F1024B675D2}"/>
              </a:ext>
            </a:extLst>
          </p:cNvPr>
          <p:cNvCxnSpPr>
            <a:cxnSpLocks/>
          </p:cNvCxnSpPr>
          <p:nvPr/>
        </p:nvCxnSpPr>
        <p:spPr>
          <a:xfrm flipH="1">
            <a:off x="8331083" y="5033300"/>
            <a:ext cx="0" cy="54864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9DD3B1B2-9C3C-12D0-B790-9C1C1B86A123}"/>
              </a:ext>
            </a:extLst>
          </p:cNvPr>
          <p:cNvSpPr txBox="1"/>
          <p:nvPr/>
        </p:nvSpPr>
        <p:spPr>
          <a:xfrm>
            <a:off x="9740348" y="58208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5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0F9F8D0-9790-36F6-6CBC-73649C768B0C}"/>
              </a:ext>
            </a:extLst>
          </p:cNvPr>
          <p:cNvSpPr txBox="1"/>
          <p:nvPr/>
        </p:nvSpPr>
        <p:spPr>
          <a:xfrm>
            <a:off x="10276982" y="578038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6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D41045E-560F-F785-141A-686E3B88B930}"/>
              </a:ext>
            </a:extLst>
          </p:cNvPr>
          <p:cNvSpPr txBox="1"/>
          <p:nvPr/>
        </p:nvSpPr>
        <p:spPr>
          <a:xfrm>
            <a:off x="10756535" y="499368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103D088-510D-06DD-C6BC-FF7E73292414}"/>
              </a:ext>
            </a:extLst>
          </p:cNvPr>
          <p:cNvSpPr txBox="1"/>
          <p:nvPr/>
        </p:nvSpPr>
        <p:spPr>
          <a:xfrm>
            <a:off x="8088347" y="512626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8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5FF189F-5F51-B1F6-4831-702F03027A56}"/>
              </a:ext>
            </a:extLst>
          </p:cNvPr>
          <p:cNvCxnSpPr>
            <a:cxnSpLocks/>
          </p:cNvCxnSpPr>
          <p:nvPr/>
        </p:nvCxnSpPr>
        <p:spPr>
          <a:xfrm flipH="1">
            <a:off x="10771839" y="5033300"/>
            <a:ext cx="0" cy="54864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39F89C61-3EA8-D214-0451-C90372647669}"/>
              </a:ext>
            </a:extLst>
          </p:cNvPr>
          <p:cNvCxnSpPr>
            <a:cxnSpLocks/>
          </p:cNvCxnSpPr>
          <p:nvPr/>
        </p:nvCxnSpPr>
        <p:spPr>
          <a:xfrm>
            <a:off x="2068161" y="3153225"/>
            <a:ext cx="378948" cy="3875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87B929EB-B818-F743-BFBA-F1551AC9912C}"/>
              </a:ext>
            </a:extLst>
          </p:cNvPr>
          <p:cNvCxnSpPr>
            <a:cxnSpLocks/>
          </p:cNvCxnSpPr>
          <p:nvPr/>
        </p:nvCxnSpPr>
        <p:spPr>
          <a:xfrm flipH="1" flipV="1">
            <a:off x="2588786" y="2827596"/>
            <a:ext cx="416590" cy="4398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77AF94C8-E470-8F03-3982-A732D75270F8}"/>
              </a:ext>
            </a:extLst>
          </p:cNvPr>
          <p:cNvCxnSpPr>
            <a:cxnSpLocks/>
          </p:cNvCxnSpPr>
          <p:nvPr/>
        </p:nvCxnSpPr>
        <p:spPr>
          <a:xfrm>
            <a:off x="1393256" y="2794710"/>
            <a:ext cx="1876851" cy="212795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086E8B2A-2564-D9A7-0C47-AACCB5F93B1B}"/>
              </a:ext>
            </a:extLst>
          </p:cNvPr>
          <p:cNvCxnSpPr>
            <a:cxnSpLocks/>
          </p:cNvCxnSpPr>
          <p:nvPr/>
        </p:nvCxnSpPr>
        <p:spPr>
          <a:xfrm flipH="1" flipV="1">
            <a:off x="2714145" y="3738896"/>
            <a:ext cx="548640" cy="855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BC6CBAF-80D2-89B1-C726-2A9A76E3DB3C}"/>
              </a:ext>
            </a:extLst>
          </p:cNvPr>
          <p:cNvCxnSpPr>
            <a:cxnSpLocks/>
          </p:cNvCxnSpPr>
          <p:nvPr/>
        </p:nvCxnSpPr>
        <p:spPr>
          <a:xfrm>
            <a:off x="1406497" y="2575845"/>
            <a:ext cx="0" cy="232079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37D99E92-EBD3-7807-AF68-1E30F05B26E8}"/>
              </a:ext>
            </a:extLst>
          </p:cNvPr>
          <p:cNvCxnSpPr>
            <a:cxnSpLocks/>
          </p:cNvCxnSpPr>
          <p:nvPr/>
        </p:nvCxnSpPr>
        <p:spPr>
          <a:xfrm>
            <a:off x="3266582" y="3017962"/>
            <a:ext cx="7050" cy="726567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27B1AEFE-1BF6-3EEA-32EC-FCBFCE12FB57}"/>
              </a:ext>
            </a:extLst>
          </p:cNvPr>
          <p:cNvCxnSpPr>
            <a:cxnSpLocks/>
          </p:cNvCxnSpPr>
          <p:nvPr/>
        </p:nvCxnSpPr>
        <p:spPr>
          <a:xfrm flipH="1">
            <a:off x="2719966" y="3138629"/>
            <a:ext cx="9587" cy="592982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071EC8A5-1118-4DF7-6AC7-C1A13F634162}"/>
              </a:ext>
            </a:extLst>
          </p:cNvPr>
          <p:cNvCxnSpPr>
            <a:cxnSpLocks/>
          </p:cNvCxnSpPr>
          <p:nvPr/>
        </p:nvCxnSpPr>
        <p:spPr>
          <a:xfrm>
            <a:off x="1248119" y="2969617"/>
            <a:ext cx="1476640" cy="154684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04A71822-7014-9376-8754-1BA0369210A5}"/>
              </a:ext>
            </a:extLst>
          </p:cNvPr>
          <p:cNvCxnSpPr>
            <a:cxnSpLocks/>
          </p:cNvCxnSpPr>
          <p:nvPr/>
        </p:nvCxnSpPr>
        <p:spPr>
          <a:xfrm>
            <a:off x="1248119" y="2601236"/>
            <a:ext cx="0" cy="36576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id="{57CEB17F-7EE0-D86B-2672-DCB5C9DD7B98}"/>
              </a:ext>
            </a:extLst>
          </p:cNvPr>
          <p:cNvSpPr/>
          <p:nvPr/>
        </p:nvSpPr>
        <p:spPr>
          <a:xfrm>
            <a:off x="2692352" y="3303239"/>
            <a:ext cx="46243" cy="290438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6" name="Group 258">
            <a:extLst>
              <a:ext uri="{FF2B5EF4-FFF2-40B4-BE49-F238E27FC236}">
                <a16:creationId xmlns:a16="http://schemas.microsoft.com/office/drawing/2014/main" id="{CBBD9EDF-6452-B8DC-94D6-638AD1DD5DF0}"/>
              </a:ext>
            </a:extLst>
          </p:cNvPr>
          <p:cNvGrpSpPr/>
          <p:nvPr/>
        </p:nvGrpSpPr>
        <p:grpSpPr>
          <a:xfrm rot="5725379">
            <a:off x="1504510" y="2744762"/>
            <a:ext cx="144016" cy="144016"/>
            <a:chOff x="4246533" y="2682424"/>
            <a:chExt cx="249848" cy="200639"/>
          </a:xfrm>
        </p:grpSpPr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D3B32C40-451A-6976-9D87-EF8D0641E430}"/>
                </a:ext>
              </a:extLst>
            </p:cNvPr>
            <p:cNvCxnSpPr/>
            <p:nvPr/>
          </p:nvCxnSpPr>
          <p:spPr>
            <a:xfrm rot="5400000">
              <a:off x="4339533" y="2726215"/>
              <a:ext cx="188772" cy="124924"/>
            </a:xfrm>
            <a:prstGeom prst="line">
              <a:avLst/>
            </a:prstGeom>
            <a:solidFill>
              <a:srgbClr val="FFFF00"/>
            </a:solidFill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394AEC0-EE44-95FE-F3FC-A5B9504AB5F8}"/>
                </a:ext>
              </a:extLst>
            </p:cNvPr>
            <p:cNvCxnSpPr/>
            <p:nvPr/>
          </p:nvCxnSpPr>
          <p:spPr>
            <a:xfrm rot="16200000" flipH="1">
              <a:off x="4214609" y="2726215"/>
              <a:ext cx="188772" cy="124924"/>
            </a:xfrm>
            <a:prstGeom prst="line">
              <a:avLst/>
            </a:prstGeom>
            <a:solidFill>
              <a:srgbClr val="FFFF00"/>
            </a:solidFill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A91DD077-9DE5-96D9-4508-796213CE1101}"/>
                </a:ext>
              </a:extLst>
            </p:cNvPr>
            <p:cNvSpPr/>
            <p:nvPr/>
          </p:nvSpPr>
          <p:spPr>
            <a:xfrm rot="5400000">
              <a:off x="4308105" y="2681421"/>
              <a:ext cx="126705" cy="128712"/>
            </a:xfrm>
            <a:prstGeom prst="ellipse">
              <a:avLst/>
            </a:prstGeom>
            <a:solidFill>
              <a:srgbClr val="FFFF9A"/>
            </a:solidFill>
            <a:ln w="19050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76D9C446-ECA4-0F35-2C8B-3727C3A07A23}"/>
              </a:ext>
            </a:extLst>
          </p:cNvPr>
          <p:cNvSpPr txBox="1"/>
          <p:nvPr/>
        </p:nvSpPr>
        <p:spPr>
          <a:xfrm rot="443674">
            <a:off x="2054526" y="2908527"/>
            <a:ext cx="13003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Thermosiphon loop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B9B003F5-05BB-6B7D-D056-288F1EFB2CD8}"/>
              </a:ext>
            </a:extLst>
          </p:cNvPr>
          <p:cNvSpPr txBox="1"/>
          <p:nvPr/>
        </p:nvSpPr>
        <p:spPr>
          <a:xfrm>
            <a:off x="1415480" y="3394379"/>
            <a:ext cx="11993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start up heater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41EF64BE-6809-99A7-FBD2-16E53D182920}"/>
              </a:ext>
            </a:extLst>
          </p:cNvPr>
          <p:cNvGrpSpPr/>
          <p:nvPr/>
        </p:nvGrpSpPr>
        <p:grpSpPr>
          <a:xfrm rot="16607561">
            <a:off x="1820513" y="2569763"/>
            <a:ext cx="471768" cy="220274"/>
            <a:chOff x="2743718" y="1736444"/>
            <a:chExt cx="471768" cy="220274"/>
          </a:xfrm>
        </p:grpSpPr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0AEE37D9-F87B-F998-8DA2-207E13CB1B3D}"/>
                </a:ext>
              </a:extLst>
            </p:cNvPr>
            <p:cNvCxnSpPr>
              <a:cxnSpLocks/>
            </p:cNvCxnSpPr>
            <p:nvPr/>
          </p:nvCxnSpPr>
          <p:spPr>
            <a:xfrm>
              <a:off x="2872582" y="1776247"/>
              <a:ext cx="33960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8495DD26-EAF5-6903-5CDC-B1097D64D6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61641" y="1916574"/>
              <a:ext cx="3538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A65A6099-A151-E9EF-97C3-A3E8A3175580}"/>
                </a:ext>
              </a:extLst>
            </p:cNvPr>
            <p:cNvSpPr/>
            <p:nvPr/>
          </p:nvSpPr>
          <p:spPr>
            <a:xfrm>
              <a:off x="2743718" y="1736444"/>
              <a:ext cx="116148" cy="220274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6" name="TextBox 165">
            <a:extLst>
              <a:ext uri="{FF2B5EF4-FFF2-40B4-BE49-F238E27FC236}">
                <a16:creationId xmlns:a16="http://schemas.microsoft.com/office/drawing/2014/main" id="{6352F21B-AC2F-BBD3-7462-A24EFCE7291B}"/>
              </a:ext>
            </a:extLst>
          </p:cNvPr>
          <p:cNvSpPr txBox="1"/>
          <p:nvPr/>
        </p:nvSpPr>
        <p:spPr>
          <a:xfrm>
            <a:off x="2063829" y="2459117"/>
            <a:ext cx="9813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 pre cooling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AB7DAAB9-151A-D832-9B83-EEEAF2939296}"/>
              </a:ext>
            </a:extLst>
          </p:cNvPr>
          <p:cNvGrpSpPr/>
          <p:nvPr/>
        </p:nvGrpSpPr>
        <p:grpSpPr>
          <a:xfrm>
            <a:off x="2905708" y="3574344"/>
            <a:ext cx="233945" cy="289506"/>
            <a:chOff x="6151727" y="4559393"/>
            <a:chExt cx="175181" cy="201025"/>
          </a:xfrm>
        </p:grpSpPr>
        <p:sp>
          <p:nvSpPr>
            <p:cNvPr id="168" name="Isosceles Triangle 167">
              <a:extLst>
                <a:ext uri="{FF2B5EF4-FFF2-40B4-BE49-F238E27FC236}">
                  <a16:creationId xmlns:a16="http://schemas.microsoft.com/office/drawing/2014/main" id="{F3A84C5A-C4BE-53DD-8E68-EBE76F880950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Isosceles Triangle 168">
              <a:extLst>
                <a:ext uri="{FF2B5EF4-FFF2-40B4-BE49-F238E27FC236}">
                  <a16:creationId xmlns:a16="http://schemas.microsoft.com/office/drawing/2014/main" id="{D59DA170-47A9-DE4C-D62E-E64C821D510D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8B2A4C3E-8806-D150-8E0D-F98F29C7849C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1" name="Content Placeholder 4">
            <a:extLst>
              <a:ext uri="{FF2B5EF4-FFF2-40B4-BE49-F238E27FC236}">
                <a16:creationId xmlns:a16="http://schemas.microsoft.com/office/drawing/2014/main" id="{33E069D4-CF43-3823-9CD7-F94AFF69AB3E}"/>
              </a:ext>
            </a:extLst>
          </p:cNvPr>
          <p:cNvSpPr txBox="1">
            <a:spLocks/>
          </p:cNvSpPr>
          <p:nvPr/>
        </p:nvSpPr>
        <p:spPr>
          <a:xfrm>
            <a:off x="7374517" y="335907"/>
            <a:ext cx="4602071" cy="38738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/>
              <a:t>The surface storage is in fact 1 large common accumulator for all systems</a:t>
            </a:r>
          </a:p>
          <a:p>
            <a:r>
              <a:rPr lang="en-US" sz="1200" b="0" dirty="0"/>
              <a:t>The pressure is controlled by heating and cooling</a:t>
            </a:r>
          </a:p>
          <a:p>
            <a:pPr lvl="1"/>
            <a:r>
              <a:rPr lang="en-US" sz="1100" dirty="0"/>
              <a:t>Electrical heating </a:t>
            </a:r>
          </a:p>
          <a:p>
            <a:pPr lvl="1"/>
            <a:r>
              <a:rPr lang="en-US" sz="1100" dirty="0"/>
              <a:t>R744 branch cooling connection</a:t>
            </a:r>
          </a:p>
          <a:p>
            <a:pPr lvl="1"/>
            <a:r>
              <a:rPr lang="en-US" sz="1100" dirty="0"/>
              <a:t>Small back-up chiller for maximum pressure safety</a:t>
            </a:r>
          </a:p>
          <a:p>
            <a:r>
              <a:rPr lang="en-US" sz="1200" b="0" dirty="0"/>
              <a:t>The liquid must be brought underground, which goes by a natural convection thermosiphon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Several degrees sub cooling is needed before sending down the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A  heater is present underground in return line to help start-up the convective flow</a:t>
            </a:r>
          </a:p>
          <a:p>
            <a:r>
              <a:rPr lang="en-US" sz="1200" b="0" dirty="0"/>
              <a:t>A supply valve is used to inject liquid at the condenser inlet, while a return valve is used to take liquid at the pump discharge</a:t>
            </a:r>
          </a:p>
          <a:p>
            <a:r>
              <a:rPr lang="en-US" sz="1200" b="0" dirty="0"/>
              <a:t>A discharge control valve keeps discharge pressure above surface storage pressure</a:t>
            </a:r>
          </a:p>
          <a:p>
            <a:r>
              <a:rPr lang="en-US" sz="1200" b="0" dirty="0"/>
              <a:t>A back-pressure regulation valve will allow detector pressure to be high, such that the accumulator can always be kept below surface storage pressure</a:t>
            </a:r>
          </a:p>
          <a:p>
            <a:endParaRPr lang="en-US" sz="1200" b="0" dirty="0"/>
          </a:p>
          <a:p>
            <a:endParaRPr lang="en-US" sz="1200" b="0" dirty="0"/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9C7B765B-983C-AE9C-AD02-9E1E832F6DEA}"/>
              </a:ext>
            </a:extLst>
          </p:cNvPr>
          <p:cNvCxnSpPr>
            <a:endCxn id="195" idx="3"/>
          </p:cNvCxnSpPr>
          <p:nvPr/>
        </p:nvCxnSpPr>
        <p:spPr>
          <a:xfrm flipV="1">
            <a:off x="2890009" y="5391432"/>
            <a:ext cx="0" cy="2218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>
            <a:extLst>
              <a:ext uri="{FF2B5EF4-FFF2-40B4-BE49-F238E27FC236}">
                <a16:creationId xmlns:a16="http://schemas.microsoft.com/office/drawing/2014/main" id="{5712830A-63EB-FD6F-AE82-F63AD588FDF0}"/>
              </a:ext>
            </a:extLst>
          </p:cNvPr>
          <p:cNvSpPr txBox="1"/>
          <p:nvPr/>
        </p:nvSpPr>
        <p:spPr>
          <a:xfrm>
            <a:off x="2877187" y="4331229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/>
              <a:t>SS supply</a:t>
            </a:r>
          </a:p>
          <a:p>
            <a:pPr algn="r"/>
            <a:r>
              <a:rPr lang="en-GB" sz="1000" dirty="0"/>
              <a:t>CV9s82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48AD9229-6679-BFC4-9ADE-E979BD01F8F5}"/>
              </a:ext>
            </a:extLst>
          </p:cNvPr>
          <p:cNvSpPr txBox="1"/>
          <p:nvPr/>
        </p:nvSpPr>
        <p:spPr>
          <a:xfrm>
            <a:off x="2194709" y="5055140"/>
            <a:ext cx="663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/>
              <a:t>SS return</a:t>
            </a:r>
          </a:p>
          <a:p>
            <a:pPr algn="r"/>
            <a:r>
              <a:rPr lang="en-GB" sz="1000" dirty="0"/>
              <a:t>CV1s14</a:t>
            </a:r>
          </a:p>
        </p:txBody>
      </p: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69E95EAC-EBE7-C9CB-4DB9-0FFC2E8F89D8}"/>
              </a:ext>
            </a:extLst>
          </p:cNvPr>
          <p:cNvCxnSpPr>
            <a:cxnSpLocks/>
          </p:cNvCxnSpPr>
          <p:nvPr/>
        </p:nvCxnSpPr>
        <p:spPr>
          <a:xfrm>
            <a:off x="2305263" y="4261418"/>
            <a:ext cx="0" cy="54864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6FFEA199-0D90-8080-49CE-63BE4C5C34DF}"/>
              </a:ext>
            </a:extLst>
          </p:cNvPr>
          <p:cNvCxnSpPr/>
          <p:nvPr/>
        </p:nvCxnSpPr>
        <p:spPr>
          <a:xfrm flipH="1" flipV="1">
            <a:off x="2890009" y="4258087"/>
            <a:ext cx="3994" cy="100584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34CED7E-5206-CC71-ABF0-1986DBA61884}"/>
              </a:ext>
            </a:extLst>
          </p:cNvPr>
          <p:cNvCxnSpPr/>
          <p:nvPr/>
        </p:nvCxnSpPr>
        <p:spPr>
          <a:xfrm flipV="1">
            <a:off x="2311231" y="5038066"/>
            <a:ext cx="576000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6C4FE426-A5BF-A644-ECA3-0C7AA4BB4538}"/>
              </a:ext>
            </a:extLst>
          </p:cNvPr>
          <p:cNvCxnSpPr/>
          <p:nvPr/>
        </p:nvCxnSpPr>
        <p:spPr>
          <a:xfrm flipH="1">
            <a:off x="2316518" y="4817091"/>
            <a:ext cx="1471" cy="21600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>
            <a:extLst>
              <a:ext uri="{FF2B5EF4-FFF2-40B4-BE49-F238E27FC236}">
                <a16:creationId xmlns:a16="http://schemas.microsoft.com/office/drawing/2014/main" id="{F00929C7-64DE-C540-4717-B2B4D5F5667E}"/>
              </a:ext>
            </a:extLst>
          </p:cNvPr>
          <p:cNvSpPr txBox="1"/>
          <p:nvPr/>
        </p:nvSpPr>
        <p:spPr>
          <a:xfrm>
            <a:off x="2318204" y="4249946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/>
              <a:t>By-pass</a:t>
            </a:r>
          </a:p>
          <a:p>
            <a:pPr algn="r"/>
            <a:r>
              <a:rPr lang="en-GB" sz="1000" dirty="0"/>
              <a:t>PV9s82</a:t>
            </a:r>
          </a:p>
        </p:txBody>
      </p: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82FF9973-17F2-5B62-7E07-4FE7C781E76E}"/>
              </a:ext>
            </a:extLst>
          </p:cNvPr>
          <p:cNvGrpSpPr/>
          <p:nvPr/>
        </p:nvGrpSpPr>
        <p:grpSpPr>
          <a:xfrm rot="5400000">
            <a:off x="2187721" y="4649638"/>
            <a:ext cx="233945" cy="158500"/>
            <a:chOff x="6151727" y="4625668"/>
            <a:chExt cx="175181" cy="110058"/>
          </a:xfrm>
        </p:grpSpPr>
        <p:sp>
          <p:nvSpPr>
            <p:cNvPr id="185" name="Isosceles Triangle 184">
              <a:extLst>
                <a:ext uri="{FF2B5EF4-FFF2-40B4-BE49-F238E27FC236}">
                  <a16:creationId xmlns:a16="http://schemas.microsoft.com/office/drawing/2014/main" id="{5B923CB0-7BBC-F40D-09AC-D8A0549D3935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Isosceles Triangle 185">
              <a:extLst>
                <a:ext uri="{FF2B5EF4-FFF2-40B4-BE49-F238E27FC236}">
                  <a16:creationId xmlns:a16="http://schemas.microsoft.com/office/drawing/2014/main" id="{6431CA46-D6E5-3255-9616-3EA32C5CEC53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17A38458-56C5-68AC-7FDA-110EC712E22C}"/>
              </a:ext>
            </a:extLst>
          </p:cNvPr>
          <p:cNvGrpSpPr/>
          <p:nvPr/>
        </p:nvGrpSpPr>
        <p:grpSpPr>
          <a:xfrm rot="5400000">
            <a:off x="2809213" y="4569227"/>
            <a:ext cx="233945" cy="289506"/>
            <a:chOff x="6151727" y="4559393"/>
            <a:chExt cx="175181" cy="201025"/>
          </a:xfrm>
        </p:grpSpPr>
        <p:sp>
          <p:nvSpPr>
            <p:cNvPr id="188" name="Isosceles Triangle 187">
              <a:extLst>
                <a:ext uri="{FF2B5EF4-FFF2-40B4-BE49-F238E27FC236}">
                  <a16:creationId xmlns:a16="http://schemas.microsoft.com/office/drawing/2014/main" id="{DD23DF1E-B001-3669-0A67-F2621B000907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Isosceles Triangle 188">
              <a:extLst>
                <a:ext uri="{FF2B5EF4-FFF2-40B4-BE49-F238E27FC236}">
                  <a16:creationId xmlns:a16="http://schemas.microsoft.com/office/drawing/2014/main" id="{62D19855-4408-0160-CFF9-17EC9B5A02FA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DFA952E7-C4F5-40B6-66FC-32F7A0A5790C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9202A0CB-59E5-B5B2-DFED-1D5BB9C8C270}"/>
              </a:ext>
            </a:extLst>
          </p:cNvPr>
          <p:cNvCxnSpPr>
            <a:cxnSpLocks/>
          </p:cNvCxnSpPr>
          <p:nvPr/>
        </p:nvCxnSpPr>
        <p:spPr>
          <a:xfrm flipH="1" flipV="1">
            <a:off x="3468198" y="4311041"/>
            <a:ext cx="1126" cy="738939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87097CB1-B99E-3482-0F09-F5DF9961E9C7}"/>
              </a:ext>
            </a:extLst>
          </p:cNvPr>
          <p:cNvCxnSpPr/>
          <p:nvPr/>
        </p:nvCxnSpPr>
        <p:spPr>
          <a:xfrm flipV="1">
            <a:off x="2889420" y="5034918"/>
            <a:ext cx="576000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724474F1-7E5C-ED39-9673-D3A7642E7A90}"/>
              </a:ext>
            </a:extLst>
          </p:cNvPr>
          <p:cNvGrpSpPr/>
          <p:nvPr/>
        </p:nvGrpSpPr>
        <p:grpSpPr>
          <a:xfrm rot="5400000">
            <a:off x="2812151" y="5129706"/>
            <a:ext cx="233945" cy="289506"/>
            <a:chOff x="6151727" y="4559393"/>
            <a:chExt cx="175181" cy="201025"/>
          </a:xfrm>
        </p:grpSpPr>
        <p:sp>
          <p:nvSpPr>
            <p:cNvPr id="194" name="Isosceles Triangle 193">
              <a:extLst>
                <a:ext uri="{FF2B5EF4-FFF2-40B4-BE49-F238E27FC236}">
                  <a16:creationId xmlns:a16="http://schemas.microsoft.com/office/drawing/2014/main" id="{90F5C46F-E8B3-CBE9-E494-16B13242F9F9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Isosceles Triangle 194">
              <a:extLst>
                <a:ext uri="{FF2B5EF4-FFF2-40B4-BE49-F238E27FC236}">
                  <a16:creationId xmlns:a16="http://schemas.microsoft.com/office/drawing/2014/main" id="{88BD18B5-632A-6E0C-A962-B8FE34E2D5A2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3B63AA29-25F9-7CF0-DDCB-E4755C5F876E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0900125D-32B7-A698-631F-EC4E0B54BCD3}"/>
              </a:ext>
            </a:extLst>
          </p:cNvPr>
          <p:cNvCxnSpPr>
            <a:cxnSpLocks/>
          </p:cNvCxnSpPr>
          <p:nvPr/>
        </p:nvCxnSpPr>
        <p:spPr>
          <a:xfrm flipH="1" flipV="1">
            <a:off x="3538393" y="4556374"/>
            <a:ext cx="2186" cy="258569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ED9523DE-B343-E4D5-A912-8CA234CEC9C2}"/>
              </a:ext>
            </a:extLst>
          </p:cNvPr>
          <p:cNvCxnSpPr>
            <a:cxnSpLocks/>
          </p:cNvCxnSpPr>
          <p:nvPr/>
        </p:nvCxnSpPr>
        <p:spPr>
          <a:xfrm>
            <a:off x="2738595" y="4725366"/>
            <a:ext cx="0" cy="295799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73724B9C-371A-6B5B-BD20-9EF308841DAA}"/>
              </a:ext>
            </a:extLst>
          </p:cNvPr>
          <p:cNvCxnSpPr>
            <a:cxnSpLocks/>
          </p:cNvCxnSpPr>
          <p:nvPr/>
        </p:nvCxnSpPr>
        <p:spPr>
          <a:xfrm>
            <a:off x="3081166" y="5150039"/>
            <a:ext cx="0" cy="295799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F5809B8-6E75-ED50-40D5-71162CBBA08B}"/>
              </a:ext>
            </a:extLst>
          </p:cNvPr>
          <p:cNvCxnSpPr>
            <a:cxnSpLocks/>
          </p:cNvCxnSpPr>
          <p:nvPr/>
        </p:nvCxnSpPr>
        <p:spPr>
          <a:xfrm flipH="1" flipV="1">
            <a:off x="2116021" y="4597666"/>
            <a:ext cx="2186" cy="258569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4AC65B0B-E137-9DD9-0770-97F7D0BD5DF3}"/>
              </a:ext>
            </a:extLst>
          </p:cNvPr>
          <p:cNvCxnSpPr>
            <a:cxnSpLocks/>
          </p:cNvCxnSpPr>
          <p:nvPr/>
        </p:nvCxnSpPr>
        <p:spPr>
          <a:xfrm>
            <a:off x="3273632" y="3645024"/>
            <a:ext cx="189599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itle 5">
            <a:extLst>
              <a:ext uri="{FF2B5EF4-FFF2-40B4-BE49-F238E27FC236}">
                <a16:creationId xmlns:a16="http://schemas.microsoft.com/office/drawing/2014/main" id="{FC407870-FA5A-4EB8-E5D7-F668E27A2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66529" cy="1065742"/>
          </a:xfrm>
        </p:spPr>
        <p:txBody>
          <a:bodyPr/>
          <a:lstStyle/>
          <a:p>
            <a:r>
              <a:rPr lang="en-US" dirty="0"/>
              <a:t>Surface Storage Concept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2CCA390-5114-D5CF-35CB-CCAADCDAEA66}"/>
              </a:ext>
            </a:extLst>
          </p:cNvPr>
          <p:cNvGrpSpPr/>
          <p:nvPr/>
        </p:nvGrpSpPr>
        <p:grpSpPr>
          <a:xfrm>
            <a:off x="3135318" y="5438586"/>
            <a:ext cx="233945" cy="289506"/>
            <a:chOff x="6151727" y="4559393"/>
            <a:chExt cx="175181" cy="201025"/>
          </a:xfrm>
        </p:grpSpPr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id="{AA690D3B-993D-2261-6874-508418619709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070A9A05-D0E9-4D49-9B51-C128BB56B641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F796C8D-64D9-644C-2243-FC482D00F622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22A7DC7-82CD-DF71-45AF-B22B3778995C}"/>
              </a:ext>
            </a:extLst>
          </p:cNvPr>
          <p:cNvSpPr txBox="1"/>
          <p:nvPr/>
        </p:nvSpPr>
        <p:spPr>
          <a:xfrm>
            <a:off x="2879514" y="5693750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Discharge control</a:t>
            </a:r>
          </a:p>
          <a:p>
            <a:r>
              <a:rPr lang="en-GB" sz="1000" dirty="0"/>
              <a:t>CV1014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D22E4AD-5172-2EFA-3C8F-6C321ADFD999}"/>
              </a:ext>
            </a:extLst>
          </p:cNvPr>
          <p:cNvCxnSpPr>
            <a:cxnSpLocks/>
          </p:cNvCxnSpPr>
          <p:nvPr/>
        </p:nvCxnSpPr>
        <p:spPr>
          <a:xfrm flipH="1" flipV="1">
            <a:off x="3466165" y="3642377"/>
            <a:ext cx="6318" cy="585049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99643E5-B818-42E6-6FDC-C05402E27E98}"/>
              </a:ext>
            </a:extLst>
          </p:cNvPr>
          <p:cNvCxnSpPr>
            <a:cxnSpLocks/>
          </p:cNvCxnSpPr>
          <p:nvPr/>
        </p:nvCxnSpPr>
        <p:spPr>
          <a:xfrm>
            <a:off x="3273632" y="3573016"/>
            <a:ext cx="189599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480E1A-C055-F847-FF1B-92C78B1AB060}"/>
              </a:ext>
            </a:extLst>
          </p:cNvPr>
          <p:cNvCxnSpPr>
            <a:cxnSpLocks/>
          </p:cNvCxnSpPr>
          <p:nvPr/>
        </p:nvCxnSpPr>
        <p:spPr>
          <a:xfrm>
            <a:off x="3273632" y="3501008"/>
            <a:ext cx="189599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C1BF2F9-C2E9-635B-236B-D7732C50836D}"/>
              </a:ext>
            </a:extLst>
          </p:cNvPr>
          <p:cNvCxnSpPr>
            <a:cxnSpLocks/>
          </p:cNvCxnSpPr>
          <p:nvPr/>
        </p:nvCxnSpPr>
        <p:spPr>
          <a:xfrm>
            <a:off x="3273632" y="3429000"/>
            <a:ext cx="189599" cy="0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7C0AC0E-F1D4-1696-36DB-BCC2533E69C1}"/>
              </a:ext>
            </a:extLst>
          </p:cNvPr>
          <p:cNvSpPr txBox="1"/>
          <p:nvPr/>
        </p:nvSpPr>
        <p:spPr>
          <a:xfrm>
            <a:off x="3461529" y="3355427"/>
            <a:ext cx="7168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to plants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574E287-5917-494F-1BE9-497810693846}"/>
              </a:ext>
            </a:extLst>
          </p:cNvPr>
          <p:cNvGrpSpPr/>
          <p:nvPr/>
        </p:nvGrpSpPr>
        <p:grpSpPr>
          <a:xfrm>
            <a:off x="6260488" y="3711473"/>
            <a:ext cx="233945" cy="289506"/>
            <a:chOff x="6151727" y="4559393"/>
            <a:chExt cx="175181" cy="201025"/>
          </a:xfrm>
        </p:grpSpPr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0FF2C89F-C73A-1531-2E18-B22271BC3CF2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20C75393-E6C5-DB62-003A-53FE54812F40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AF72CAD-E9F4-E532-7D4D-AD4AB98948EB}"/>
                </a:ext>
              </a:extLst>
            </p:cNvPr>
            <p:cNvCxnSpPr/>
            <p:nvPr/>
          </p:nvCxnSpPr>
          <p:spPr>
            <a:xfrm flipV="1">
              <a:off x="6195175" y="4559393"/>
              <a:ext cx="89078" cy="201025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none" w="sm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C3549A2-1616-2E89-D684-E3C319C09724}"/>
              </a:ext>
            </a:extLst>
          </p:cNvPr>
          <p:cNvCxnSpPr/>
          <p:nvPr/>
        </p:nvCxnSpPr>
        <p:spPr>
          <a:xfrm flipH="1" flipV="1">
            <a:off x="6008537" y="3875775"/>
            <a:ext cx="0" cy="292613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5A35F66-5C3A-F204-25B9-BDCCA7E27E38}"/>
              </a:ext>
            </a:extLst>
          </p:cNvPr>
          <p:cNvCxnSpPr/>
          <p:nvPr/>
        </p:nvCxnSpPr>
        <p:spPr>
          <a:xfrm>
            <a:off x="6008537" y="4169248"/>
            <a:ext cx="734316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7288392-327C-3AA6-987B-1643B3EBF27D}"/>
              </a:ext>
            </a:extLst>
          </p:cNvPr>
          <p:cNvGrpSpPr/>
          <p:nvPr/>
        </p:nvGrpSpPr>
        <p:grpSpPr>
          <a:xfrm>
            <a:off x="6255895" y="4083976"/>
            <a:ext cx="233945" cy="158500"/>
            <a:chOff x="6151727" y="4625668"/>
            <a:chExt cx="175181" cy="110058"/>
          </a:xfrm>
        </p:grpSpPr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8BB58590-D64E-1946-8F92-C2DE76ABE31B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C819E9D2-F163-A4EA-EBD9-87898106A847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ECB9AA12-0B33-E9AB-6011-DA881A0292D9}"/>
              </a:ext>
            </a:extLst>
          </p:cNvPr>
          <p:cNvSpPr txBox="1"/>
          <p:nvPr/>
        </p:nvSpPr>
        <p:spPr>
          <a:xfrm>
            <a:off x="6177012" y="3357572"/>
            <a:ext cx="8547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System BPR</a:t>
            </a:r>
          </a:p>
          <a:p>
            <a:r>
              <a:rPr lang="en-GB" sz="1100" dirty="0"/>
              <a:t>CV8076</a:t>
            </a:r>
          </a:p>
        </p:txBody>
      </p:sp>
      <p:sp>
        <p:nvSpPr>
          <p:cNvPr id="43" name="Footer Placeholder 42">
            <a:extLst>
              <a:ext uri="{FF2B5EF4-FFF2-40B4-BE49-F238E27FC236}">
                <a16:creationId xmlns:a16="http://schemas.microsoft.com/office/drawing/2014/main" id="{C22A4ED9-E6E7-2F45-7F1A-DC3CB34C6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840F7-2EEE-946F-07D2-06D9F8E3E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EFD519-36AC-D14A-F427-6FD96C7FA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A9AD4253-241B-B45B-E257-B9E9AE1CA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8394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34050" y="866279"/>
            <a:ext cx="7584599" cy="2058665"/>
          </a:xfrm>
        </p:spPr>
        <p:txBody>
          <a:bodyPr>
            <a:normAutofit fontScale="70000" lnSpcReduction="20000"/>
          </a:bodyPr>
          <a:lstStyle/>
          <a:p>
            <a:r>
              <a:rPr lang="en-GB" b="0" dirty="0"/>
              <a:t>The Surface storage pressure underground is foreseen to work between 20 bar and 56 bar (~14-51 bar in SS-tank)</a:t>
            </a:r>
          </a:p>
          <a:p>
            <a:r>
              <a:rPr lang="en-GB" b="0" dirty="0"/>
              <a:t>Discharge valve will keep discharge pressure 5 bar above surface storage setpoint, such that emptying will always be possible</a:t>
            </a:r>
          </a:p>
          <a:p>
            <a:r>
              <a:rPr lang="en-GB" b="0" dirty="0"/>
              <a:t>Back pressure regulator (BPR) will be able to keep detector pressure at higher setpoints than surface storage setpoint, allowing us to keep the accumulator below surface storage setpoint</a:t>
            </a:r>
          </a:p>
          <a:p>
            <a:pPr lvl="1"/>
            <a:r>
              <a:rPr lang="en-GB" dirty="0"/>
              <a:t>This will allow us to always be able to fill</a:t>
            </a:r>
          </a:p>
          <a:p>
            <a:r>
              <a:rPr lang="en-GB" b="0" dirty="0"/>
              <a:t>Surface storage and accumulator setpoints will be aligned as much as possible, but with multiple plants, BPR will be required in some cases</a:t>
            </a:r>
          </a:p>
          <a:p>
            <a:pPr lvl="1"/>
            <a:endParaRPr lang="en-GB" dirty="0"/>
          </a:p>
          <a:p>
            <a:endParaRPr lang="en-GB" b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3F027D-D4B1-4565-90A6-BC1D23286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Surface Storage 2PACL Operation</a:t>
            </a:r>
          </a:p>
        </p:txBody>
      </p:sp>
      <p:pic>
        <p:nvPicPr>
          <p:cNvPr id="6" name="Content Placeholder 7"/>
          <p:cNvPicPr>
            <a:picLocks noChangeAspect="1"/>
          </p:cNvPicPr>
          <p:nvPr/>
        </p:nvPicPr>
        <p:blipFill rotWithShape="1">
          <a:blip r:embed="rId2"/>
          <a:srcRect b="49815"/>
          <a:stretch/>
        </p:blipFill>
        <p:spPr>
          <a:xfrm>
            <a:off x="261964" y="2852625"/>
            <a:ext cx="5755854" cy="34625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91075" y="4471384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853B94"/>
                </a:solidFill>
              </a:rPr>
              <a:t>SS pressure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1753" y="4903172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2C458"/>
                </a:solidFill>
              </a:rPr>
              <a:t>Accu</a:t>
            </a:r>
            <a:r>
              <a:rPr lang="en-GB" dirty="0">
                <a:solidFill>
                  <a:srgbClr val="F2C458"/>
                </a:solidFill>
              </a:rPr>
              <a:t> pressure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9233" y="4134178"/>
            <a:ext cx="1949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DA5318"/>
                </a:solidFill>
              </a:rPr>
              <a:t>Detector pressure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903744" y="4443780"/>
            <a:ext cx="0" cy="503943"/>
          </a:xfrm>
          <a:prstGeom prst="straightConnector1">
            <a:avLst/>
          </a:prstGeom>
          <a:ln w="28575">
            <a:solidFill>
              <a:srgbClr val="00010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76469" y="4528427"/>
            <a:ext cx="1309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000103"/>
                </a:solidFill>
              </a:rPr>
              <a:t>dP</a:t>
            </a:r>
            <a:r>
              <a:rPr lang="en-GB" dirty="0">
                <a:solidFill>
                  <a:srgbClr val="000103"/>
                </a:solidFill>
              </a:rPr>
              <a:t> by BPR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5488060" y="4437112"/>
            <a:ext cx="5297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420923" y="4947723"/>
            <a:ext cx="5297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3392" y="3097706"/>
            <a:ext cx="18870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Simulation by Viren Bhanot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1110AF6-E940-0B55-B85E-866A8BB4792E}"/>
              </a:ext>
            </a:extLst>
          </p:cNvPr>
          <p:cNvGrpSpPr/>
          <p:nvPr/>
        </p:nvGrpSpPr>
        <p:grpSpPr>
          <a:xfrm>
            <a:off x="8027881" y="361519"/>
            <a:ext cx="3497967" cy="3042820"/>
            <a:chOff x="8048060" y="965911"/>
            <a:chExt cx="4061400" cy="348681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3B80559-D626-4337-0661-DEA15D20C8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48060" y="965911"/>
              <a:ext cx="4061400" cy="3486819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F122011-1600-3E18-5E8F-D07C5E8C76DC}"/>
                </a:ext>
              </a:extLst>
            </p:cNvPr>
            <p:cNvCxnSpPr/>
            <p:nvPr/>
          </p:nvCxnSpPr>
          <p:spPr>
            <a:xfrm flipV="1">
              <a:off x="8592247" y="2241142"/>
              <a:ext cx="3120897" cy="1606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D6CC44-73BB-9E65-FB74-4C9D1436FB3C}"/>
                </a:ext>
              </a:extLst>
            </p:cNvPr>
            <p:cNvSpPr txBox="1"/>
            <p:nvPr/>
          </p:nvSpPr>
          <p:spPr>
            <a:xfrm>
              <a:off x="10113659" y="2176016"/>
              <a:ext cx="698226" cy="2488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SS=45 bar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2D07237-8612-703E-4DE7-C3E53ECF7F45}"/>
                </a:ext>
              </a:extLst>
            </p:cNvPr>
            <p:cNvSpPr txBox="1"/>
            <p:nvPr/>
          </p:nvSpPr>
          <p:spPr>
            <a:xfrm>
              <a:off x="8782567" y="1399309"/>
              <a:ext cx="1056183" cy="489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SP=-40’C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691553B-02FA-64D6-A4BC-22520FFA5EC9}"/>
                </a:ext>
              </a:extLst>
            </p:cNvPr>
            <p:cNvSpPr/>
            <p:nvPr/>
          </p:nvSpPr>
          <p:spPr>
            <a:xfrm>
              <a:off x="8765693" y="1856321"/>
              <a:ext cx="81250" cy="316370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2DFEC05-786B-3F39-723B-637906E93299}"/>
                </a:ext>
              </a:extLst>
            </p:cNvPr>
            <p:cNvSpPr/>
            <p:nvPr/>
          </p:nvSpPr>
          <p:spPr>
            <a:xfrm>
              <a:off x="8776501" y="3000878"/>
              <a:ext cx="244807" cy="183573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E90BF9B-8847-F393-E6AC-27717A00323A}"/>
                </a:ext>
              </a:extLst>
            </p:cNvPr>
            <p:cNvSpPr/>
            <p:nvPr/>
          </p:nvSpPr>
          <p:spPr>
            <a:xfrm>
              <a:off x="8938602" y="3116644"/>
              <a:ext cx="223635" cy="128374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31FB2A7-7CD6-17C1-1C0B-3632BE2627F3}"/>
                </a:ext>
              </a:extLst>
            </p:cNvPr>
            <p:cNvSpPr/>
            <p:nvPr/>
          </p:nvSpPr>
          <p:spPr>
            <a:xfrm>
              <a:off x="8687544" y="3718728"/>
              <a:ext cx="1539821" cy="7321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7559284-4197-D395-7C25-CC6F99B6550D}"/>
                </a:ext>
              </a:extLst>
            </p:cNvPr>
            <p:cNvSpPr txBox="1"/>
            <p:nvPr/>
          </p:nvSpPr>
          <p:spPr>
            <a:xfrm>
              <a:off x="8671421" y="1802255"/>
              <a:ext cx="25359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538C802-0C59-5EFE-F4E2-4A87275B1251}"/>
                </a:ext>
              </a:extLst>
            </p:cNvPr>
            <p:cNvSpPr txBox="1"/>
            <p:nvPr/>
          </p:nvSpPr>
          <p:spPr>
            <a:xfrm>
              <a:off x="8707272" y="2960597"/>
              <a:ext cx="25359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8829213-E3C1-C85A-718A-F9E70B8EB64B}"/>
                </a:ext>
              </a:extLst>
            </p:cNvPr>
            <p:cNvSpPr txBox="1"/>
            <p:nvPr/>
          </p:nvSpPr>
          <p:spPr>
            <a:xfrm>
              <a:off x="8645056" y="3464812"/>
              <a:ext cx="3225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24</a:t>
              </a:r>
            </a:p>
          </p:txBody>
        </p:sp>
        <p:sp>
          <p:nvSpPr>
            <p:cNvPr id="28" name="Freeform 74">
              <a:extLst>
                <a:ext uri="{FF2B5EF4-FFF2-40B4-BE49-F238E27FC236}">
                  <a16:creationId xmlns:a16="http://schemas.microsoft.com/office/drawing/2014/main" id="{DF6B3169-6CFC-CF54-DCC7-CF6CC1184DD6}"/>
                </a:ext>
              </a:extLst>
            </p:cNvPr>
            <p:cNvSpPr/>
            <p:nvPr/>
          </p:nvSpPr>
          <p:spPr>
            <a:xfrm>
              <a:off x="8506680" y="1808922"/>
              <a:ext cx="503622" cy="529449"/>
            </a:xfrm>
            <a:custGeom>
              <a:avLst/>
              <a:gdLst>
                <a:gd name="connsiteX0" fmla="*/ 247693 w 422108"/>
                <a:gd name="connsiteY0" fmla="*/ 516835 h 529449"/>
                <a:gd name="connsiteX1" fmla="*/ 406719 w 422108"/>
                <a:gd name="connsiteY1" fmla="*/ 318052 h 529449"/>
                <a:gd name="connsiteX2" fmla="*/ 396780 w 422108"/>
                <a:gd name="connsiteY2" fmla="*/ 79513 h 529449"/>
                <a:gd name="connsiteX3" fmla="*/ 237754 w 422108"/>
                <a:gd name="connsiteY3" fmla="*/ 0 h 529449"/>
                <a:gd name="connsiteX4" fmla="*/ 19093 w 422108"/>
                <a:gd name="connsiteY4" fmla="*/ 79513 h 529449"/>
                <a:gd name="connsiteX5" fmla="*/ 19093 w 422108"/>
                <a:gd name="connsiteY5" fmla="*/ 407504 h 529449"/>
                <a:gd name="connsiteX6" fmla="*/ 88667 w 422108"/>
                <a:gd name="connsiteY6" fmla="*/ 496956 h 529449"/>
                <a:gd name="connsiteX7" fmla="*/ 247693 w 422108"/>
                <a:gd name="connsiteY7" fmla="*/ 516835 h 529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2108" h="529449">
                  <a:moveTo>
                    <a:pt x="247693" y="516835"/>
                  </a:moveTo>
                  <a:cubicBezTo>
                    <a:pt x="300702" y="487018"/>
                    <a:pt x="381871" y="390939"/>
                    <a:pt x="406719" y="318052"/>
                  </a:cubicBezTo>
                  <a:cubicBezTo>
                    <a:pt x="431567" y="245165"/>
                    <a:pt x="424941" y="132522"/>
                    <a:pt x="396780" y="79513"/>
                  </a:cubicBezTo>
                  <a:cubicBezTo>
                    <a:pt x="368619" y="26504"/>
                    <a:pt x="300702" y="0"/>
                    <a:pt x="237754" y="0"/>
                  </a:cubicBezTo>
                  <a:cubicBezTo>
                    <a:pt x="174806" y="0"/>
                    <a:pt x="55536" y="11596"/>
                    <a:pt x="19093" y="79513"/>
                  </a:cubicBezTo>
                  <a:cubicBezTo>
                    <a:pt x="-17350" y="147430"/>
                    <a:pt x="7497" y="337930"/>
                    <a:pt x="19093" y="407504"/>
                  </a:cubicBezTo>
                  <a:cubicBezTo>
                    <a:pt x="30689" y="477078"/>
                    <a:pt x="50567" y="477078"/>
                    <a:pt x="88667" y="496956"/>
                  </a:cubicBezTo>
                  <a:cubicBezTo>
                    <a:pt x="126767" y="516834"/>
                    <a:pt x="194684" y="546652"/>
                    <a:pt x="247693" y="516835"/>
                  </a:cubicBezTo>
                  <a:close/>
                </a:path>
              </a:pathLst>
            </a:custGeom>
            <a:noFill/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B708F0-1F73-5FCE-0FC8-1D4A1BD1FBDA}"/>
              </a:ext>
            </a:extLst>
          </p:cNvPr>
          <p:cNvGrpSpPr/>
          <p:nvPr/>
        </p:nvGrpSpPr>
        <p:grpSpPr>
          <a:xfrm>
            <a:off x="8029748" y="3217390"/>
            <a:ext cx="3420292" cy="2695611"/>
            <a:chOff x="4038600" y="945574"/>
            <a:chExt cx="4085088" cy="3507156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4B0E99CD-4172-3BAE-A469-4A9C7A589D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38600" y="945574"/>
              <a:ext cx="4085088" cy="3507156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EA1CE6E-06E6-665B-C400-944622226FE7}"/>
                </a:ext>
              </a:extLst>
            </p:cNvPr>
            <p:cNvSpPr txBox="1"/>
            <p:nvPr/>
          </p:nvSpPr>
          <p:spPr>
            <a:xfrm>
              <a:off x="4762347" y="1429420"/>
              <a:ext cx="982111" cy="489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SP=15’C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9117B0E-3060-2351-D104-D66BC05E9211}"/>
                </a:ext>
              </a:extLst>
            </p:cNvPr>
            <p:cNvCxnSpPr/>
            <p:nvPr/>
          </p:nvCxnSpPr>
          <p:spPr>
            <a:xfrm flipV="1">
              <a:off x="4555959" y="3201364"/>
              <a:ext cx="3120897" cy="1606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B0B4DFD-80EB-2868-45BD-5C5123B74C69}"/>
                </a:ext>
              </a:extLst>
            </p:cNvPr>
            <p:cNvSpPr txBox="1"/>
            <p:nvPr/>
          </p:nvSpPr>
          <p:spPr>
            <a:xfrm>
              <a:off x="6368925" y="3366873"/>
              <a:ext cx="32252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16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784BA36-D4EE-CE74-1270-CBC59572ADC4}"/>
                </a:ext>
              </a:extLst>
            </p:cNvPr>
            <p:cNvSpPr txBox="1"/>
            <p:nvPr/>
          </p:nvSpPr>
          <p:spPr>
            <a:xfrm>
              <a:off x="6368925" y="2930535"/>
              <a:ext cx="32252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15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4CFBE0F-4BC7-5FC1-6FC3-60232CAE373E}"/>
                </a:ext>
              </a:extLst>
            </p:cNvPr>
            <p:cNvSpPr/>
            <p:nvPr/>
          </p:nvSpPr>
          <p:spPr>
            <a:xfrm>
              <a:off x="5486400" y="3516760"/>
              <a:ext cx="258058" cy="141226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BAA3FAF-01CD-C48A-4E29-900DBD0EB816}"/>
                </a:ext>
              </a:extLst>
            </p:cNvPr>
            <p:cNvSpPr/>
            <p:nvPr/>
          </p:nvSpPr>
          <p:spPr>
            <a:xfrm>
              <a:off x="4713474" y="3516760"/>
              <a:ext cx="258058" cy="141226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805A312-D3A5-8F22-94BB-536DA78C361B}"/>
                </a:ext>
              </a:extLst>
            </p:cNvPr>
            <p:cNvSpPr txBox="1"/>
            <p:nvPr/>
          </p:nvSpPr>
          <p:spPr>
            <a:xfrm>
              <a:off x="4663528" y="3446975"/>
              <a:ext cx="3225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24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18576AA-EBE0-3804-0890-5150B8E0E65B}"/>
                </a:ext>
              </a:extLst>
            </p:cNvPr>
            <p:cNvSpPr/>
            <p:nvPr/>
          </p:nvSpPr>
          <p:spPr>
            <a:xfrm>
              <a:off x="4911898" y="2227114"/>
              <a:ext cx="206754" cy="17516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DAF6605-FA54-9617-B491-E4E41656CCF7}"/>
                </a:ext>
              </a:extLst>
            </p:cNvPr>
            <p:cNvSpPr/>
            <p:nvPr/>
          </p:nvSpPr>
          <p:spPr>
            <a:xfrm>
              <a:off x="4842503" y="1997523"/>
              <a:ext cx="206754" cy="17516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4E0C54C-4466-AB73-262C-9684FAD312D9}"/>
                </a:ext>
              </a:extLst>
            </p:cNvPr>
            <p:cNvSpPr/>
            <p:nvPr/>
          </p:nvSpPr>
          <p:spPr>
            <a:xfrm>
              <a:off x="5260485" y="2000292"/>
              <a:ext cx="206754" cy="17516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5C72D57-5541-E817-B1CC-98CA39321B3E}"/>
                </a:ext>
              </a:extLst>
            </p:cNvPr>
            <p:cNvSpPr/>
            <p:nvPr/>
          </p:nvSpPr>
          <p:spPr>
            <a:xfrm>
              <a:off x="5393674" y="2068722"/>
              <a:ext cx="183598" cy="218507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666610D-2F47-7211-4F36-CE8DB45E1D84}"/>
                </a:ext>
              </a:extLst>
            </p:cNvPr>
            <p:cNvSpPr txBox="1"/>
            <p:nvPr/>
          </p:nvSpPr>
          <p:spPr>
            <a:xfrm>
              <a:off x="4710105" y="1968343"/>
              <a:ext cx="35618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1,2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7A20EC9-E478-E6CC-465F-74BA2081F64D}"/>
                </a:ext>
              </a:extLst>
            </p:cNvPr>
            <p:cNvSpPr/>
            <p:nvPr/>
          </p:nvSpPr>
          <p:spPr>
            <a:xfrm>
              <a:off x="5465995" y="2878093"/>
              <a:ext cx="206754" cy="17516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051F728-60C4-8033-4E7F-47527623BA40}"/>
                </a:ext>
              </a:extLst>
            </p:cNvPr>
            <p:cNvSpPr/>
            <p:nvPr/>
          </p:nvSpPr>
          <p:spPr>
            <a:xfrm>
              <a:off x="6814134" y="2941476"/>
              <a:ext cx="206754" cy="17516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2E4EA1F-1AAE-BA7B-8286-9EB9EEA9DB7B}"/>
                </a:ext>
              </a:extLst>
            </p:cNvPr>
            <p:cNvSpPr/>
            <p:nvPr/>
          </p:nvSpPr>
          <p:spPr>
            <a:xfrm>
              <a:off x="6917511" y="2913270"/>
              <a:ext cx="206754" cy="17516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9E25C8E-20F2-33B5-E4D6-748E7D56A972}"/>
                </a:ext>
              </a:extLst>
            </p:cNvPr>
            <p:cNvSpPr txBox="1"/>
            <p:nvPr/>
          </p:nvSpPr>
          <p:spPr>
            <a:xfrm>
              <a:off x="6097236" y="1935432"/>
              <a:ext cx="698226" cy="2488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SS=45 bar</a:t>
              </a:r>
            </a:p>
          </p:txBody>
        </p:sp>
        <p:sp>
          <p:nvSpPr>
            <p:cNvPr id="49" name="Freeform 71">
              <a:extLst>
                <a:ext uri="{FF2B5EF4-FFF2-40B4-BE49-F238E27FC236}">
                  <a16:creationId xmlns:a16="http://schemas.microsoft.com/office/drawing/2014/main" id="{981A5F95-3B27-E119-31C6-5FB64BAC25AA}"/>
                </a:ext>
              </a:extLst>
            </p:cNvPr>
            <p:cNvSpPr/>
            <p:nvPr/>
          </p:nvSpPr>
          <p:spPr>
            <a:xfrm>
              <a:off x="6213541" y="2741560"/>
              <a:ext cx="479352" cy="876463"/>
            </a:xfrm>
            <a:custGeom>
              <a:avLst/>
              <a:gdLst>
                <a:gd name="connsiteX0" fmla="*/ 48111 w 479352"/>
                <a:gd name="connsiteY0" fmla="*/ 846466 h 876463"/>
                <a:gd name="connsiteX1" fmla="*/ 256833 w 479352"/>
                <a:gd name="connsiteY1" fmla="*/ 866344 h 876463"/>
                <a:gd name="connsiteX2" fmla="*/ 445676 w 479352"/>
                <a:gd name="connsiteY2" fmla="*/ 776892 h 876463"/>
                <a:gd name="connsiteX3" fmla="*/ 445676 w 479352"/>
                <a:gd name="connsiteY3" fmla="*/ 438962 h 876463"/>
                <a:gd name="connsiteX4" fmla="*/ 455616 w 479352"/>
                <a:gd name="connsiteY4" fmla="*/ 170605 h 876463"/>
                <a:gd name="connsiteX5" fmla="*/ 97807 w 479352"/>
                <a:gd name="connsiteY5" fmla="*/ 1640 h 876463"/>
                <a:gd name="connsiteX6" fmla="*/ 8355 w 479352"/>
                <a:gd name="connsiteY6" fmla="*/ 269997 h 876463"/>
                <a:gd name="connsiteX7" fmla="*/ 8355 w 479352"/>
                <a:gd name="connsiteY7" fmla="*/ 617866 h 876463"/>
                <a:gd name="connsiteX8" fmla="*/ 48111 w 479352"/>
                <a:gd name="connsiteY8" fmla="*/ 846466 h 8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9352" h="876463">
                  <a:moveTo>
                    <a:pt x="48111" y="846466"/>
                  </a:moveTo>
                  <a:cubicBezTo>
                    <a:pt x="89524" y="887879"/>
                    <a:pt x="190572" y="877940"/>
                    <a:pt x="256833" y="866344"/>
                  </a:cubicBezTo>
                  <a:cubicBezTo>
                    <a:pt x="323094" y="854748"/>
                    <a:pt x="414202" y="848122"/>
                    <a:pt x="445676" y="776892"/>
                  </a:cubicBezTo>
                  <a:cubicBezTo>
                    <a:pt x="477150" y="705662"/>
                    <a:pt x="444019" y="540010"/>
                    <a:pt x="445676" y="438962"/>
                  </a:cubicBezTo>
                  <a:cubicBezTo>
                    <a:pt x="447333" y="337914"/>
                    <a:pt x="513594" y="243492"/>
                    <a:pt x="455616" y="170605"/>
                  </a:cubicBezTo>
                  <a:cubicBezTo>
                    <a:pt x="397638" y="97718"/>
                    <a:pt x="172350" y="-14925"/>
                    <a:pt x="97807" y="1640"/>
                  </a:cubicBezTo>
                  <a:cubicBezTo>
                    <a:pt x="23264" y="18205"/>
                    <a:pt x="23264" y="167293"/>
                    <a:pt x="8355" y="269997"/>
                  </a:cubicBezTo>
                  <a:cubicBezTo>
                    <a:pt x="-6554" y="372701"/>
                    <a:pt x="1729" y="521788"/>
                    <a:pt x="8355" y="617866"/>
                  </a:cubicBezTo>
                  <a:cubicBezTo>
                    <a:pt x="14981" y="713944"/>
                    <a:pt x="6698" y="805053"/>
                    <a:pt x="48111" y="846466"/>
                  </a:cubicBezTo>
                  <a:close/>
                </a:path>
              </a:pathLst>
            </a:custGeom>
            <a:noFill/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" name="Footer Placeholder 52">
            <a:extLst>
              <a:ext uri="{FF2B5EF4-FFF2-40B4-BE49-F238E27FC236}">
                <a16:creationId xmlns:a16="http://schemas.microsoft.com/office/drawing/2014/main" id="{6305D9E4-8816-AA7F-70FB-448297556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Youri Penders &amp; Bart Verlaat | DEMO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E826D-FA30-C52F-0C56-D11A1E69C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0C13D7-E34B-8F31-36B3-9CBD99478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3F6F-D30C-4798-8763-259019804832}" type="slidenum">
              <a:rPr lang="en-GB" smtClean="0"/>
              <a:t>24</a:t>
            </a:fld>
            <a:endParaRPr lang="en-GB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BE399319-30C0-62C0-8BF9-FEA8889C0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2BA39B1-B253-FD79-7E80-3D7D84C91194}"/>
              </a:ext>
            </a:extLst>
          </p:cNvPr>
          <p:cNvSpPr txBox="1"/>
          <p:nvPr/>
        </p:nvSpPr>
        <p:spPr>
          <a:xfrm>
            <a:off x="4899823" y="3714061"/>
            <a:ext cx="2967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C78C1"/>
                </a:solidFill>
              </a:rPr>
              <a:t>Pump outlet pressure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B07A1B-EE81-334B-E8B3-9FB1C3A3E4C2}"/>
              </a:ext>
            </a:extLst>
          </p:cNvPr>
          <p:cNvSpPr txBox="1"/>
          <p:nvPr/>
        </p:nvSpPr>
        <p:spPr>
          <a:xfrm rot="19112992">
            <a:off x="2134105" y="5339526"/>
            <a:ext cx="1478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Setpoint change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42DA869-C6AF-4BF4-F868-785A660A780B}"/>
              </a:ext>
            </a:extLst>
          </p:cNvPr>
          <p:cNvCxnSpPr>
            <a:cxnSpLocks/>
          </p:cNvCxnSpPr>
          <p:nvPr/>
        </p:nvCxnSpPr>
        <p:spPr>
          <a:xfrm flipV="1">
            <a:off x="2334878" y="5139975"/>
            <a:ext cx="701493" cy="593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20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38E8F-F0F1-6544-5680-452866356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Accumulator Level Control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39A303-08D0-1A25-701B-79024634A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pic>
        <p:nvPicPr>
          <p:cNvPr id="11" name="Content Placeholder 11">
            <a:extLst>
              <a:ext uri="{FF2B5EF4-FFF2-40B4-BE49-F238E27FC236}">
                <a16:creationId xmlns:a16="http://schemas.microsoft.com/office/drawing/2014/main" id="{105C496B-21D9-B6FD-DB91-5C61137C2A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55440" y="1261956"/>
            <a:ext cx="3533663" cy="5116393"/>
          </a:xfrm>
        </p:spPr>
      </p:pic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68E5136E-6DC2-DB78-2C19-DB2C18921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3E0D8D41-DC37-2669-3320-A5F95CC43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EF3E5E-2A1B-30EE-3501-5FC07F373C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283"/>
          <a:stretch/>
        </p:blipFill>
        <p:spPr>
          <a:xfrm>
            <a:off x="3928933" y="1012130"/>
            <a:ext cx="7537352" cy="5116393"/>
          </a:xfrm>
          <a:prstGeom prst="rect">
            <a:avLst/>
          </a:prstGeom>
        </p:spPr>
      </p:pic>
      <p:sp>
        <p:nvSpPr>
          <p:cNvPr id="5" name="Content Placeholder 15">
            <a:extLst>
              <a:ext uri="{FF2B5EF4-FFF2-40B4-BE49-F238E27FC236}">
                <a16:creationId xmlns:a16="http://schemas.microsoft.com/office/drawing/2014/main" id="{809C8D0A-EB9D-F3E3-BDEA-E190D28606F9}"/>
              </a:ext>
            </a:extLst>
          </p:cNvPr>
          <p:cNvSpPr txBox="1">
            <a:spLocks/>
          </p:cNvSpPr>
          <p:nvPr/>
        </p:nvSpPr>
        <p:spPr>
          <a:xfrm>
            <a:off x="407988" y="1456727"/>
            <a:ext cx="3213678" cy="331236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Implementation of level control will of the accumulator will keep the liquid level of the accumulator always in a specified range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If level is low, surface storage valves will open to fill the plant until accumulator reaches the desired 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Vice versa, if the accumulator level is high, surface storage emptying valve will regulate until level setpoint is reached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Pump speed will be boosted during emptying to keep detector flow steady</a:t>
            </a:r>
          </a:p>
        </p:txBody>
      </p:sp>
      <p:sp>
        <p:nvSpPr>
          <p:cNvPr id="6" name="Content Placeholder 15">
            <a:extLst>
              <a:ext uri="{FF2B5EF4-FFF2-40B4-BE49-F238E27FC236}">
                <a16:creationId xmlns:a16="http://schemas.microsoft.com/office/drawing/2014/main" id="{4236A006-41FD-0B59-4A2E-1C6C7D9890D3}"/>
              </a:ext>
            </a:extLst>
          </p:cNvPr>
          <p:cNvSpPr txBox="1">
            <a:spLocks/>
          </p:cNvSpPr>
          <p:nvPr/>
        </p:nvSpPr>
        <p:spPr>
          <a:xfrm>
            <a:off x="4266797" y="779982"/>
            <a:ext cx="7374622" cy="4642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Level plot at -40°C accumulator setpoint and 20 bar surface storage pressure</a:t>
            </a:r>
          </a:p>
        </p:txBody>
      </p:sp>
      <p:pic>
        <p:nvPicPr>
          <p:cNvPr id="7" name="Picture 6" descr="EP-DT">
            <a:extLst>
              <a:ext uri="{FF2B5EF4-FFF2-40B4-BE49-F238E27FC236}">
                <a16:creationId xmlns:a16="http://schemas.microsoft.com/office/drawing/2014/main" id="{261F702F-A42A-3963-6A76-418A81906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251D106-0DBA-427F-EEA5-3894525BDD4C}"/>
              </a:ext>
            </a:extLst>
          </p:cNvPr>
          <p:cNvSpPr txBox="1"/>
          <p:nvPr/>
        </p:nvSpPr>
        <p:spPr>
          <a:xfrm>
            <a:off x="6117010" y="4221088"/>
            <a:ext cx="20873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8282FF"/>
                </a:solidFill>
              </a:rPr>
              <a:t>Accumulator Level</a:t>
            </a:r>
            <a:endParaRPr lang="en-GB" sz="1600" b="0" dirty="0">
              <a:solidFill>
                <a:srgbClr val="8282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D2BB0D-EAF5-E1BC-FD72-C02ED424CBAE}"/>
              </a:ext>
            </a:extLst>
          </p:cNvPr>
          <p:cNvSpPr txBox="1"/>
          <p:nvPr/>
        </p:nvSpPr>
        <p:spPr>
          <a:xfrm>
            <a:off x="6147131" y="1721243"/>
            <a:ext cx="20873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A0FF"/>
                </a:solidFill>
              </a:rPr>
              <a:t>Mass Flow</a:t>
            </a:r>
            <a:endParaRPr lang="en-GB" sz="1400" b="0" dirty="0">
              <a:solidFill>
                <a:srgbClr val="00A0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FC8D7-E508-9F0D-E6E8-68D28D75A377}"/>
              </a:ext>
            </a:extLst>
          </p:cNvPr>
          <p:cNvSpPr txBox="1"/>
          <p:nvPr/>
        </p:nvSpPr>
        <p:spPr>
          <a:xfrm>
            <a:off x="6984002" y="1367587"/>
            <a:ext cx="20873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FF4E50"/>
                </a:solidFill>
              </a:rPr>
              <a:t>Detector </a:t>
            </a:r>
            <a:r>
              <a:rPr lang="en-GB" sz="1400" dirty="0" err="1">
                <a:solidFill>
                  <a:srgbClr val="FF4E50"/>
                </a:solidFill>
              </a:rPr>
              <a:t>dP</a:t>
            </a:r>
            <a:endParaRPr lang="en-GB" sz="1400" b="0" dirty="0">
              <a:solidFill>
                <a:srgbClr val="FF4E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03F25A-E298-39D0-FD03-1F50F02A5CEF}"/>
              </a:ext>
            </a:extLst>
          </p:cNvPr>
          <p:cNvSpPr txBox="1"/>
          <p:nvPr/>
        </p:nvSpPr>
        <p:spPr>
          <a:xfrm>
            <a:off x="6456890" y="3058743"/>
            <a:ext cx="20873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61C262"/>
                </a:solidFill>
              </a:rPr>
              <a:t>Pump Speed</a:t>
            </a:r>
            <a:endParaRPr lang="en-GB" sz="1400" b="0" dirty="0">
              <a:solidFill>
                <a:srgbClr val="61C2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2127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38E8F-F0F1-6544-5680-452866356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Pre-vaporization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39A303-08D0-1A25-701B-79024634A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pic>
        <p:nvPicPr>
          <p:cNvPr id="11" name="Content Placeholder 11">
            <a:extLst>
              <a:ext uri="{FF2B5EF4-FFF2-40B4-BE49-F238E27FC236}">
                <a16:creationId xmlns:a16="http://schemas.microsoft.com/office/drawing/2014/main" id="{105C496B-21D9-B6FD-DB91-5C61137C2A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55440" y="1261956"/>
            <a:ext cx="3533663" cy="5116393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AEFBA4A-9A1A-D6FD-6956-CF69DCB75D7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6921" y="3479088"/>
            <a:ext cx="6011696" cy="2542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B1BE00-7411-F4CD-8544-16FFF56914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25" b="9033"/>
          <a:stretch/>
        </p:blipFill>
        <p:spPr>
          <a:xfrm>
            <a:off x="34700" y="1079393"/>
            <a:ext cx="6011697" cy="242161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C32453F-E5C2-9F39-0183-139CD768276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094505" y="3479088"/>
            <a:ext cx="6011696" cy="254219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C63E697-67F4-E3B5-99CE-D431170920B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8907"/>
          <a:stretch/>
        </p:blipFill>
        <p:spPr>
          <a:xfrm>
            <a:off x="6022284" y="1079393"/>
            <a:ext cx="6011697" cy="242161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BE45F7E-968F-35A8-2F72-C3296E0433E5}"/>
              </a:ext>
            </a:extLst>
          </p:cNvPr>
          <p:cNvSpPr txBox="1"/>
          <p:nvPr/>
        </p:nvSpPr>
        <p:spPr>
          <a:xfrm>
            <a:off x="623392" y="1498805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Accumulator level rises at heat load increase</a:t>
            </a:r>
            <a:endParaRPr lang="en-CH" sz="12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2126008-1B24-A71A-BD5A-1427CB449C33}"/>
              </a:ext>
            </a:extLst>
          </p:cNvPr>
          <p:cNvCxnSpPr>
            <a:cxnSpLocks/>
          </p:cNvCxnSpPr>
          <p:nvPr/>
        </p:nvCxnSpPr>
        <p:spPr>
          <a:xfrm>
            <a:off x="1847528" y="1960470"/>
            <a:ext cx="974743" cy="1497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71EB422-A42F-AAAF-9E28-4F75B50B054D}"/>
              </a:ext>
            </a:extLst>
          </p:cNvPr>
          <p:cNvSpPr txBox="1"/>
          <p:nvPr/>
        </p:nvSpPr>
        <p:spPr>
          <a:xfrm>
            <a:off x="3600580" y="1788113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Surface storage will pump off the liquid</a:t>
            </a:r>
            <a:endParaRPr lang="en-CH" sz="12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2100789-C28E-18CD-DEAB-6C7673C6DB85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3012080" y="2018946"/>
            <a:ext cx="588500" cy="106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1195D75-A1BB-F7F7-DD6F-5F16EE5CD9E9}"/>
              </a:ext>
            </a:extLst>
          </p:cNvPr>
          <p:cNvSpPr txBox="1"/>
          <p:nvPr/>
        </p:nvSpPr>
        <p:spPr>
          <a:xfrm>
            <a:off x="6970989" y="146600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Pre-vaporization helps contain level </a:t>
            </a:r>
            <a:endParaRPr lang="en-CH" sz="12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4E33FF2-DB21-CDC8-558E-3876B88332AB}"/>
              </a:ext>
            </a:extLst>
          </p:cNvPr>
          <p:cNvCxnSpPr>
            <a:cxnSpLocks/>
          </p:cNvCxnSpPr>
          <p:nvPr/>
        </p:nvCxnSpPr>
        <p:spPr>
          <a:xfrm>
            <a:off x="7960069" y="1796396"/>
            <a:ext cx="720080" cy="238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290B38B-2A27-F403-F609-2DE7F68D84F7}"/>
              </a:ext>
            </a:extLst>
          </p:cNvPr>
          <p:cNvSpPr txBox="1"/>
          <p:nvPr/>
        </p:nvSpPr>
        <p:spPr>
          <a:xfrm>
            <a:off x="7930779" y="779639"/>
            <a:ext cx="2592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With Pre-vaporization</a:t>
            </a:r>
            <a:endParaRPr lang="en-CH" sz="16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A0587E-1AEB-798A-4381-7DC64FF6EF35}"/>
              </a:ext>
            </a:extLst>
          </p:cNvPr>
          <p:cNvSpPr txBox="1"/>
          <p:nvPr/>
        </p:nvSpPr>
        <p:spPr>
          <a:xfrm>
            <a:off x="1668325" y="844064"/>
            <a:ext cx="2592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Without Pre-vaporization</a:t>
            </a:r>
            <a:endParaRPr lang="en-CH" sz="1600" b="1" dirty="0"/>
          </a:p>
        </p:txBody>
      </p:sp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68E5136E-6DC2-DB78-2C19-DB2C18921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3E0D8D41-DC37-2669-3320-A5F95CC43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F0ECCAD8-6E3E-9CA6-32D7-AE1BC731D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44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38E8F-F0F1-6544-5680-452866356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Pre-vaporization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39A303-08D0-1A25-701B-79024634A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pic>
        <p:nvPicPr>
          <p:cNvPr id="11" name="Content Placeholder 11">
            <a:extLst>
              <a:ext uri="{FF2B5EF4-FFF2-40B4-BE49-F238E27FC236}">
                <a16:creationId xmlns:a16="http://schemas.microsoft.com/office/drawing/2014/main" id="{105C496B-21D9-B6FD-DB91-5C61137C2A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55440" y="1261956"/>
            <a:ext cx="3533663" cy="5116393"/>
          </a:xfr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C32453F-E5C2-9F39-0183-139CD76827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94505" y="3479088"/>
            <a:ext cx="6011696" cy="254219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C63E697-67F4-E3B5-99CE-D431170920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907"/>
          <a:stretch/>
        </p:blipFill>
        <p:spPr>
          <a:xfrm>
            <a:off x="6022284" y="1079393"/>
            <a:ext cx="6011697" cy="242161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1195D75-A1BB-F7F7-DD6F-5F16EE5CD9E9}"/>
              </a:ext>
            </a:extLst>
          </p:cNvPr>
          <p:cNvSpPr txBox="1"/>
          <p:nvPr/>
        </p:nvSpPr>
        <p:spPr>
          <a:xfrm>
            <a:off x="6970989" y="146600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Pre-vaporization helps contain level </a:t>
            </a:r>
            <a:endParaRPr lang="en-CH" sz="12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4E33FF2-DB21-CDC8-558E-3876B88332AB}"/>
              </a:ext>
            </a:extLst>
          </p:cNvPr>
          <p:cNvCxnSpPr>
            <a:cxnSpLocks/>
          </p:cNvCxnSpPr>
          <p:nvPr/>
        </p:nvCxnSpPr>
        <p:spPr>
          <a:xfrm>
            <a:off x="7960069" y="1796396"/>
            <a:ext cx="720080" cy="238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290B38B-2A27-F403-F609-2DE7F68D84F7}"/>
              </a:ext>
            </a:extLst>
          </p:cNvPr>
          <p:cNvSpPr txBox="1"/>
          <p:nvPr/>
        </p:nvSpPr>
        <p:spPr>
          <a:xfrm>
            <a:off x="7930779" y="779639"/>
            <a:ext cx="2592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With Pre-vaporization</a:t>
            </a:r>
            <a:endParaRPr lang="en-CH" sz="1600" b="1" dirty="0"/>
          </a:p>
        </p:txBody>
      </p:sp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68E5136E-6DC2-DB78-2C19-DB2C18921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3E0D8D41-DC37-2669-3320-A5F95CC43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F0ECCAD8-6E3E-9CA6-32D7-AE1BC731D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7F0178C-8A78-37D6-2FA9-EFCF5FC7BD5A}"/>
              </a:ext>
            </a:extLst>
          </p:cNvPr>
          <p:cNvGrpSpPr/>
          <p:nvPr/>
        </p:nvGrpSpPr>
        <p:grpSpPr>
          <a:xfrm>
            <a:off x="834092" y="1319251"/>
            <a:ext cx="4435491" cy="3003471"/>
            <a:chOff x="144463" y="3835116"/>
            <a:chExt cx="3846512" cy="267839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50AC16B-A19B-D172-3847-A0F57C4271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271" t="37264" r="91796" b="40851"/>
            <a:stretch/>
          </p:blipFill>
          <p:spPr>
            <a:xfrm>
              <a:off x="181154" y="4547626"/>
              <a:ext cx="228236" cy="1188727"/>
            </a:xfrm>
            <a:prstGeom prst="rect">
              <a:avLst/>
            </a:prstGeom>
          </p:spPr>
        </p:pic>
        <p:grpSp>
          <p:nvGrpSpPr>
            <p:cNvPr id="7" name="Group 115">
              <a:extLst>
                <a:ext uri="{FF2B5EF4-FFF2-40B4-BE49-F238E27FC236}">
                  <a16:creationId xmlns:a16="http://schemas.microsoft.com/office/drawing/2014/main" id="{D601E0A5-246F-70B0-4A13-C017C4EAA6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463" y="3835116"/>
              <a:ext cx="3846512" cy="2678397"/>
              <a:chOff x="91" y="552"/>
              <a:chExt cx="2423" cy="3551"/>
            </a:xfrm>
          </p:grpSpPr>
          <p:sp>
            <p:nvSpPr>
              <p:cNvPr id="18" name="AutoShape 114">
                <a:extLst>
                  <a:ext uri="{FF2B5EF4-FFF2-40B4-BE49-F238E27FC236}">
                    <a16:creationId xmlns:a16="http://schemas.microsoft.com/office/drawing/2014/main" id="{A20B245B-E911-CF86-6112-E652A4133EA3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91" y="681"/>
                <a:ext cx="2423" cy="34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Rectangle 116">
                <a:extLst>
                  <a:ext uri="{FF2B5EF4-FFF2-40B4-BE49-F238E27FC236}">
                    <a16:creationId xmlns:a16="http://schemas.microsoft.com/office/drawing/2014/main" id="{C217F791-596A-156B-5267-72D5556B6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" y="937"/>
                <a:ext cx="1882" cy="279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20" name="Line 117">
                <a:extLst>
                  <a:ext uri="{FF2B5EF4-FFF2-40B4-BE49-F238E27FC236}">
                    <a16:creationId xmlns:a16="http://schemas.microsoft.com/office/drawing/2014/main" id="{F1A4029A-0A40-121D-6F51-473A2CE20F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" y="3730"/>
                <a:ext cx="1882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Line 118">
                <a:extLst>
                  <a:ext uri="{FF2B5EF4-FFF2-40B4-BE49-F238E27FC236}">
                    <a16:creationId xmlns:a16="http://schemas.microsoft.com/office/drawing/2014/main" id="{45FBC14E-17DF-6042-53D6-FBD26A761B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" y="937"/>
                <a:ext cx="1882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Line 119">
                <a:extLst>
                  <a:ext uri="{FF2B5EF4-FFF2-40B4-BE49-F238E27FC236}">
                    <a16:creationId xmlns:a16="http://schemas.microsoft.com/office/drawing/2014/main" id="{33EDC061-D184-9497-2C64-F5F27854E8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7" y="370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Line 120">
                <a:extLst>
                  <a:ext uri="{FF2B5EF4-FFF2-40B4-BE49-F238E27FC236}">
                    <a16:creationId xmlns:a16="http://schemas.microsoft.com/office/drawing/2014/main" id="{426ACADE-5271-5E76-1F31-C733B957B6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" y="370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Line 121">
                <a:extLst>
                  <a:ext uri="{FF2B5EF4-FFF2-40B4-BE49-F238E27FC236}">
                    <a16:creationId xmlns:a16="http://schemas.microsoft.com/office/drawing/2014/main" id="{97ABF2AA-302E-8C92-EAA0-77B26BC202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45" y="370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Line 122">
                <a:extLst>
                  <a:ext uri="{FF2B5EF4-FFF2-40B4-BE49-F238E27FC236}">
                    <a16:creationId xmlns:a16="http://schemas.microsoft.com/office/drawing/2014/main" id="{31A63924-1913-3B62-F011-C06C0C16B4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14" y="370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Line 123">
                <a:extLst>
                  <a:ext uri="{FF2B5EF4-FFF2-40B4-BE49-F238E27FC236}">
                    <a16:creationId xmlns:a16="http://schemas.microsoft.com/office/drawing/2014/main" id="{99CEA407-9B6B-84CD-1546-9FE4916B82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2" y="370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Line 124">
                <a:extLst>
                  <a:ext uri="{FF2B5EF4-FFF2-40B4-BE49-F238E27FC236}">
                    <a16:creationId xmlns:a16="http://schemas.microsoft.com/office/drawing/2014/main" id="{C9EA614B-5404-6EBB-DADE-AF91147A7B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51" y="370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Line 125">
                <a:extLst>
                  <a:ext uri="{FF2B5EF4-FFF2-40B4-BE49-F238E27FC236}">
                    <a16:creationId xmlns:a16="http://schemas.microsoft.com/office/drawing/2014/main" id="{83E61E06-5AA9-DA79-AE40-8536A8BD91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20" y="370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Line 126">
                <a:extLst>
                  <a:ext uri="{FF2B5EF4-FFF2-40B4-BE49-F238E27FC236}">
                    <a16:creationId xmlns:a16="http://schemas.microsoft.com/office/drawing/2014/main" id="{4E3047B2-AC8C-0320-7A72-4CA25F2B2C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89" y="370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Line 127">
                <a:extLst>
                  <a:ext uri="{FF2B5EF4-FFF2-40B4-BE49-F238E27FC236}">
                    <a16:creationId xmlns:a16="http://schemas.microsoft.com/office/drawing/2014/main" id="{22B4E3AF-B54B-534D-1934-6F8FFE9CFF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" y="937"/>
                <a:ext cx="0" cy="28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Line 128">
                <a:extLst>
                  <a:ext uri="{FF2B5EF4-FFF2-40B4-BE49-F238E27FC236}">
                    <a16:creationId xmlns:a16="http://schemas.microsoft.com/office/drawing/2014/main" id="{2B21EC2A-20FE-2EFA-EC1C-F04938F148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6" y="937"/>
                <a:ext cx="0" cy="28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Line 129">
                <a:extLst>
                  <a:ext uri="{FF2B5EF4-FFF2-40B4-BE49-F238E27FC236}">
                    <a16:creationId xmlns:a16="http://schemas.microsoft.com/office/drawing/2014/main" id="{1A401C89-B420-3261-B72B-7FD445AFF1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5" y="937"/>
                <a:ext cx="0" cy="28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Line 130">
                <a:extLst>
                  <a:ext uri="{FF2B5EF4-FFF2-40B4-BE49-F238E27FC236}">
                    <a16:creationId xmlns:a16="http://schemas.microsoft.com/office/drawing/2014/main" id="{C87D002D-123F-21A5-128B-60F4DAF503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4" y="937"/>
                <a:ext cx="0" cy="28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Line 131">
                <a:extLst>
                  <a:ext uri="{FF2B5EF4-FFF2-40B4-BE49-F238E27FC236}">
                    <a16:creationId xmlns:a16="http://schemas.microsoft.com/office/drawing/2014/main" id="{6BFAEB60-1FC9-6B6A-3605-71E0EE79B6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2" y="937"/>
                <a:ext cx="0" cy="28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Line 132">
                <a:extLst>
                  <a:ext uri="{FF2B5EF4-FFF2-40B4-BE49-F238E27FC236}">
                    <a16:creationId xmlns:a16="http://schemas.microsoft.com/office/drawing/2014/main" id="{5F69ECAF-3216-036E-E02A-F2A1E6B9EB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1" y="937"/>
                <a:ext cx="0" cy="28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Line 133">
                <a:extLst>
                  <a:ext uri="{FF2B5EF4-FFF2-40B4-BE49-F238E27FC236}">
                    <a16:creationId xmlns:a16="http://schemas.microsoft.com/office/drawing/2014/main" id="{D3FA358E-1A02-4186-0570-67DF4630FC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20" y="937"/>
                <a:ext cx="0" cy="28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Line 134">
                <a:extLst>
                  <a:ext uri="{FF2B5EF4-FFF2-40B4-BE49-F238E27FC236}">
                    <a16:creationId xmlns:a16="http://schemas.microsoft.com/office/drawing/2014/main" id="{CF117282-D7F0-3D53-2F61-4913BFB7FE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89" y="937"/>
                <a:ext cx="0" cy="28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Rectangle 135">
                <a:extLst>
                  <a:ext uri="{FF2B5EF4-FFF2-40B4-BE49-F238E27FC236}">
                    <a16:creationId xmlns:a16="http://schemas.microsoft.com/office/drawing/2014/main" id="{44958261-DDEA-15CA-F7AF-D4CC676F8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" y="3765"/>
                <a:ext cx="32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0</a:t>
                </a:r>
                <a:endParaRPr lang="en-US" altLang="en-US"/>
              </a:p>
            </p:txBody>
          </p:sp>
          <p:sp>
            <p:nvSpPr>
              <p:cNvPr id="51" name="Rectangle 136">
                <a:extLst>
                  <a:ext uri="{FF2B5EF4-FFF2-40B4-BE49-F238E27FC236}">
                    <a16:creationId xmlns:a16="http://schemas.microsoft.com/office/drawing/2014/main" id="{0BB4E1A5-DC50-5101-6D8C-664D33492B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" y="3765"/>
                <a:ext cx="81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0.1</a:t>
                </a:r>
                <a:endParaRPr lang="en-US" altLang="en-US"/>
              </a:p>
            </p:txBody>
          </p:sp>
          <p:sp>
            <p:nvSpPr>
              <p:cNvPr id="52" name="Rectangle 137">
                <a:extLst>
                  <a:ext uri="{FF2B5EF4-FFF2-40B4-BE49-F238E27FC236}">
                    <a16:creationId xmlns:a16="http://schemas.microsoft.com/office/drawing/2014/main" id="{995D417F-9AB6-117E-273D-4D6938A60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" y="3765"/>
                <a:ext cx="81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0.2</a:t>
                </a:r>
                <a:endParaRPr lang="en-US" altLang="en-US"/>
              </a:p>
            </p:txBody>
          </p:sp>
          <p:sp>
            <p:nvSpPr>
              <p:cNvPr id="53" name="Rectangle 138">
                <a:extLst>
                  <a:ext uri="{FF2B5EF4-FFF2-40B4-BE49-F238E27FC236}">
                    <a16:creationId xmlns:a16="http://schemas.microsoft.com/office/drawing/2014/main" id="{C9D2F145-DC2F-9981-862C-04A2C6FCB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5" y="3765"/>
                <a:ext cx="81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0.3</a:t>
                </a:r>
                <a:endParaRPr lang="en-US" altLang="en-US"/>
              </a:p>
            </p:txBody>
          </p:sp>
          <p:sp>
            <p:nvSpPr>
              <p:cNvPr id="54" name="Rectangle 139">
                <a:extLst>
                  <a:ext uri="{FF2B5EF4-FFF2-40B4-BE49-F238E27FC236}">
                    <a16:creationId xmlns:a16="http://schemas.microsoft.com/office/drawing/2014/main" id="{1C9F2DDB-5799-C4DC-2A4B-2D1B2F7509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3" y="3765"/>
                <a:ext cx="81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0.4</a:t>
                </a:r>
                <a:endParaRPr lang="en-US" altLang="en-US"/>
              </a:p>
            </p:txBody>
          </p:sp>
          <p:sp>
            <p:nvSpPr>
              <p:cNvPr id="55" name="Rectangle 140">
                <a:extLst>
                  <a:ext uri="{FF2B5EF4-FFF2-40B4-BE49-F238E27FC236}">
                    <a16:creationId xmlns:a16="http://schemas.microsoft.com/office/drawing/2014/main" id="{91502106-AAC4-494B-5809-8C9C314E2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2" y="3765"/>
                <a:ext cx="81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0.5</a:t>
                </a:r>
                <a:endParaRPr lang="en-US" altLang="en-US"/>
              </a:p>
            </p:txBody>
          </p:sp>
          <p:sp>
            <p:nvSpPr>
              <p:cNvPr id="56" name="Rectangle 141">
                <a:extLst>
                  <a:ext uri="{FF2B5EF4-FFF2-40B4-BE49-F238E27FC236}">
                    <a16:creationId xmlns:a16="http://schemas.microsoft.com/office/drawing/2014/main" id="{DE745129-0119-3A42-6837-F7D67558C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1" y="3765"/>
                <a:ext cx="81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0.6</a:t>
                </a:r>
                <a:endParaRPr lang="en-US" altLang="en-US"/>
              </a:p>
            </p:txBody>
          </p:sp>
          <p:sp>
            <p:nvSpPr>
              <p:cNvPr id="57" name="Rectangle 142">
                <a:extLst>
                  <a:ext uri="{FF2B5EF4-FFF2-40B4-BE49-F238E27FC236}">
                    <a16:creationId xmlns:a16="http://schemas.microsoft.com/office/drawing/2014/main" id="{4A5C8ECD-A32C-5880-C762-5EF542374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0" y="3765"/>
                <a:ext cx="81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0.7</a:t>
                </a:r>
                <a:endParaRPr lang="en-US" altLang="en-US"/>
              </a:p>
            </p:txBody>
          </p:sp>
          <p:sp>
            <p:nvSpPr>
              <p:cNvPr id="58" name="Rectangle 143">
                <a:extLst>
                  <a:ext uri="{FF2B5EF4-FFF2-40B4-BE49-F238E27FC236}">
                    <a16:creationId xmlns:a16="http://schemas.microsoft.com/office/drawing/2014/main" id="{B5C025A9-543D-B613-366D-B1BC8D105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" y="3843"/>
                <a:ext cx="622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800">
                    <a:solidFill>
                      <a:srgbClr val="262626"/>
                    </a:solidFill>
                  </a:rPr>
                  <a:t>Start vapor quality (-)</a:t>
                </a:r>
                <a:endParaRPr lang="en-US" altLang="en-US"/>
              </a:p>
            </p:txBody>
          </p:sp>
          <p:sp>
            <p:nvSpPr>
              <p:cNvPr id="59" name="Line 144">
                <a:extLst>
                  <a:ext uri="{FF2B5EF4-FFF2-40B4-BE49-F238E27FC236}">
                    <a16:creationId xmlns:a16="http://schemas.microsoft.com/office/drawing/2014/main" id="{9563CD79-5533-87BA-027B-1217602CC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7" y="937"/>
                <a:ext cx="0" cy="2793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Line 145">
                <a:extLst>
                  <a:ext uri="{FF2B5EF4-FFF2-40B4-BE49-F238E27FC236}">
                    <a16:creationId xmlns:a16="http://schemas.microsoft.com/office/drawing/2014/main" id="{72581BF7-DBA1-8158-2A46-A2723B9DE1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89" y="937"/>
                <a:ext cx="0" cy="2793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Line 146">
                <a:extLst>
                  <a:ext uri="{FF2B5EF4-FFF2-40B4-BE49-F238E27FC236}">
                    <a16:creationId xmlns:a16="http://schemas.microsoft.com/office/drawing/2014/main" id="{1D718514-0CA0-8AAD-0C5C-A6D6FB6425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" y="3730"/>
                <a:ext cx="29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Line 147">
                <a:extLst>
                  <a:ext uri="{FF2B5EF4-FFF2-40B4-BE49-F238E27FC236}">
                    <a16:creationId xmlns:a16="http://schemas.microsoft.com/office/drawing/2014/main" id="{E9E2C799-D759-84AA-1EE5-2829F7C13B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" y="3265"/>
                <a:ext cx="29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Line 148">
                <a:extLst>
                  <a:ext uri="{FF2B5EF4-FFF2-40B4-BE49-F238E27FC236}">
                    <a16:creationId xmlns:a16="http://schemas.microsoft.com/office/drawing/2014/main" id="{BCB9B2DC-1A3E-0768-1EE0-7B5BE5797E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" y="2799"/>
                <a:ext cx="29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Line 149">
                <a:extLst>
                  <a:ext uri="{FF2B5EF4-FFF2-40B4-BE49-F238E27FC236}">
                    <a16:creationId xmlns:a16="http://schemas.microsoft.com/office/drawing/2014/main" id="{9083F3D8-5D62-D97C-79C2-5F1C986901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" y="2333"/>
                <a:ext cx="29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Line 150">
                <a:extLst>
                  <a:ext uri="{FF2B5EF4-FFF2-40B4-BE49-F238E27FC236}">
                    <a16:creationId xmlns:a16="http://schemas.microsoft.com/office/drawing/2014/main" id="{7083BFA6-922D-4A60-1D9C-50A7E408BC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" y="1868"/>
                <a:ext cx="29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Line 151">
                <a:extLst>
                  <a:ext uri="{FF2B5EF4-FFF2-40B4-BE49-F238E27FC236}">
                    <a16:creationId xmlns:a16="http://schemas.microsoft.com/office/drawing/2014/main" id="{E05A80CD-160A-7F6B-7088-8DD690F811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" y="1402"/>
                <a:ext cx="29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Line 152">
                <a:extLst>
                  <a:ext uri="{FF2B5EF4-FFF2-40B4-BE49-F238E27FC236}">
                    <a16:creationId xmlns:a16="http://schemas.microsoft.com/office/drawing/2014/main" id="{C44BBACB-CF99-58A8-E785-41D3C5A40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" y="937"/>
                <a:ext cx="29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Line 153">
                <a:extLst>
                  <a:ext uri="{FF2B5EF4-FFF2-40B4-BE49-F238E27FC236}">
                    <a16:creationId xmlns:a16="http://schemas.microsoft.com/office/drawing/2014/main" id="{310A1655-C1B8-F2A7-2134-9B3CDCC5B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61" y="3730"/>
                <a:ext cx="28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Line 154">
                <a:extLst>
                  <a:ext uri="{FF2B5EF4-FFF2-40B4-BE49-F238E27FC236}">
                    <a16:creationId xmlns:a16="http://schemas.microsoft.com/office/drawing/2014/main" id="{23553C98-64C1-8D10-6108-6C8EDA270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61" y="3265"/>
                <a:ext cx="28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Line 155">
                <a:extLst>
                  <a:ext uri="{FF2B5EF4-FFF2-40B4-BE49-F238E27FC236}">
                    <a16:creationId xmlns:a16="http://schemas.microsoft.com/office/drawing/2014/main" id="{E53FA318-AFA9-6B04-21BC-81058CB06B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61" y="2799"/>
                <a:ext cx="28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Line 156">
                <a:extLst>
                  <a:ext uri="{FF2B5EF4-FFF2-40B4-BE49-F238E27FC236}">
                    <a16:creationId xmlns:a16="http://schemas.microsoft.com/office/drawing/2014/main" id="{A54CBB88-A438-9B8E-22F7-48B0427C7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61" y="2333"/>
                <a:ext cx="28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Line 157">
                <a:extLst>
                  <a:ext uri="{FF2B5EF4-FFF2-40B4-BE49-F238E27FC236}">
                    <a16:creationId xmlns:a16="http://schemas.microsoft.com/office/drawing/2014/main" id="{EB856819-0309-080E-7C3D-1516F6B26C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61" y="1868"/>
                <a:ext cx="28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Line 158">
                <a:extLst>
                  <a:ext uri="{FF2B5EF4-FFF2-40B4-BE49-F238E27FC236}">
                    <a16:creationId xmlns:a16="http://schemas.microsoft.com/office/drawing/2014/main" id="{EC19853F-28AE-F985-C0AA-2A59DDFAEA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61" y="1402"/>
                <a:ext cx="28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Line 159">
                <a:extLst>
                  <a:ext uri="{FF2B5EF4-FFF2-40B4-BE49-F238E27FC236}">
                    <a16:creationId xmlns:a16="http://schemas.microsoft.com/office/drawing/2014/main" id="{722F5123-D30E-587E-C1AD-6CF20DD37F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61" y="937"/>
                <a:ext cx="28" cy="0"/>
              </a:xfrm>
              <a:prstGeom prst="line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Rectangle 160">
                <a:extLst>
                  <a:ext uri="{FF2B5EF4-FFF2-40B4-BE49-F238E27FC236}">
                    <a16:creationId xmlns:a16="http://schemas.microsoft.com/office/drawing/2014/main" id="{6BD33A5D-929C-AE29-77BF-DEC3B077FF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" y="3709"/>
                <a:ext cx="32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0</a:t>
                </a:r>
                <a:endParaRPr lang="en-US" altLang="en-US"/>
              </a:p>
            </p:txBody>
          </p:sp>
          <p:sp>
            <p:nvSpPr>
              <p:cNvPr id="76" name="Rectangle 161">
                <a:extLst>
                  <a:ext uri="{FF2B5EF4-FFF2-40B4-BE49-F238E27FC236}">
                    <a16:creationId xmlns:a16="http://schemas.microsoft.com/office/drawing/2014/main" id="{DB0B19A6-A0DE-ACDE-ECB1-ED58A55EA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" y="3245"/>
                <a:ext cx="96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200</a:t>
                </a:r>
                <a:endParaRPr lang="en-US" altLang="en-US"/>
              </a:p>
            </p:txBody>
          </p:sp>
          <p:sp>
            <p:nvSpPr>
              <p:cNvPr id="77" name="Rectangle 162">
                <a:extLst>
                  <a:ext uri="{FF2B5EF4-FFF2-40B4-BE49-F238E27FC236}">
                    <a16:creationId xmlns:a16="http://schemas.microsoft.com/office/drawing/2014/main" id="{39DC7248-CF37-FCA0-4635-86C48D383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" y="2777"/>
                <a:ext cx="96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400</a:t>
                </a:r>
                <a:endParaRPr lang="en-US" altLang="en-US"/>
              </a:p>
            </p:txBody>
          </p:sp>
          <p:sp>
            <p:nvSpPr>
              <p:cNvPr id="78" name="Rectangle 163">
                <a:extLst>
                  <a:ext uri="{FF2B5EF4-FFF2-40B4-BE49-F238E27FC236}">
                    <a16:creationId xmlns:a16="http://schemas.microsoft.com/office/drawing/2014/main" id="{17A6A90B-CF6E-B80C-3207-37674CE37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" y="2314"/>
                <a:ext cx="96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600</a:t>
                </a:r>
                <a:endParaRPr lang="en-US" altLang="en-US"/>
              </a:p>
            </p:txBody>
          </p:sp>
          <p:sp>
            <p:nvSpPr>
              <p:cNvPr id="79" name="Rectangle 164">
                <a:extLst>
                  <a:ext uri="{FF2B5EF4-FFF2-40B4-BE49-F238E27FC236}">
                    <a16:creationId xmlns:a16="http://schemas.microsoft.com/office/drawing/2014/main" id="{737E2071-E5ED-25BE-A8C9-B08C230A0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" y="1846"/>
                <a:ext cx="96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800</a:t>
                </a:r>
                <a:endParaRPr lang="en-US" altLang="en-US"/>
              </a:p>
            </p:txBody>
          </p:sp>
          <p:sp>
            <p:nvSpPr>
              <p:cNvPr id="80" name="Rectangle 165">
                <a:extLst>
                  <a:ext uri="{FF2B5EF4-FFF2-40B4-BE49-F238E27FC236}">
                    <a16:creationId xmlns:a16="http://schemas.microsoft.com/office/drawing/2014/main" id="{C6370B83-EA50-F84D-B898-EC66D41D6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" y="1383"/>
                <a:ext cx="128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1000</a:t>
                </a:r>
                <a:endParaRPr lang="en-US" altLang="en-US"/>
              </a:p>
            </p:txBody>
          </p:sp>
          <p:sp>
            <p:nvSpPr>
              <p:cNvPr id="81" name="Rectangle 166">
                <a:extLst>
                  <a:ext uri="{FF2B5EF4-FFF2-40B4-BE49-F238E27FC236}">
                    <a16:creationId xmlns:a16="http://schemas.microsoft.com/office/drawing/2014/main" id="{C83D4F97-5345-AD3D-2373-33922E974F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" y="915"/>
                <a:ext cx="128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262626"/>
                    </a:solidFill>
                  </a:rPr>
                  <a:t>1200</a:t>
                </a:r>
                <a:endParaRPr lang="en-US" altLang="en-US"/>
              </a:p>
            </p:txBody>
          </p:sp>
          <p:sp>
            <p:nvSpPr>
              <p:cNvPr id="82" name="Rectangle 179">
                <a:extLst>
                  <a:ext uri="{FF2B5EF4-FFF2-40B4-BE49-F238E27FC236}">
                    <a16:creationId xmlns:a16="http://schemas.microsoft.com/office/drawing/2014/main" id="{2173B8DD-7476-FBDA-B2B1-4978474FF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14" y="2170"/>
                <a:ext cx="0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en-US" altLang="en-US" dirty="0"/>
              </a:p>
            </p:txBody>
          </p:sp>
          <p:sp>
            <p:nvSpPr>
              <p:cNvPr id="83" name="Rectangle 181">
                <a:extLst>
                  <a:ext uri="{FF2B5EF4-FFF2-40B4-BE49-F238E27FC236}">
                    <a16:creationId xmlns:a16="http://schemas.microsoft.com/office/drawing/2014/main" id="{DB232F1A-273D-2CEF-AFD4-BE6FCC11A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95" y="2155"/>
                <a:ext cx="3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800">
                    <a:solidFill>
                      <a:srgbClr val="262626"/>
                    </a:solidFill>
                  </a:rPr>
                  <a:t> </a:t>
                </a:r>
                <a:endParaRPr lang="en-US" altLang="en-US"/>
              </a:p>
            </p:txBody>
          </p:sp>
          <p:sp>
            <p:nvSpPr>
              <p:cNvPr id="84" name="Rectangle 184">
                <a:extLst>
                  <a:ext uri="{FF2B5EF4-FFF2-40B4-BE49-F238E27FC236}">
                    <a16:creationId xmlns:a16="http://schemas.microsoft.com/office/drawing/2014/main" id="{251EDB7C-C19E-E11A-E736-22BB1A38F5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14" y="2027"/>
                <a:ext cx="0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en-US" altLang="en-US" dirty="0"/>
              </a:p>
            </p:txBody>
          </p:sp>
          <p:sp>
            <p:nvSpPr>
              <p:cNvPr id="85" name="Rectangle 186">
                <a:extLst>
                  <a:ext uri="{FF2B5EF4-FFF2-40B4-BE49-F238E27FC236}">
                    <a16:creationId xmlns:a16="http://schemas.microsoft.com/office/drawing/2014/main" id="{9EC73A94-8829-FB0F-52BE-23AE52C68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14" y="1957"/>
                <a:ext cx="0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en-US" altLang="en-US" dirty="0"/>
              </a:p>
            </p:txBody>
          </p:sp>
          <p:sp>
            <p:nvSpPr>
              <p:cNvPr id="86" name="Rectangle 188">
                <a:extLst>
                  <a:ext uri="{FF2B5EF4-FFF2-40B4-BE49-F238E27FC236}">
                    <a16:creationId xmlns:a16="http://schemas.microsoft.com/office/drawing/2014/main" id="{A5D141C7-842B-B169-F623-F927AE04A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" y="552"/>
                <a:ext cx="1572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800" b="1" dirty="0">
                    <a:solidFill>
                      <a:srgbClr val="000000"/>
                    </a:solidFill>
                  </a:rPr>
                  <a:t>Density change as a function of start VQ and </a:t>
                </a:r>
                <a:r>
                  <a:rPr lang="en-US" altLang="en-US" sz="800" b="1" dirty="0" err="1">
                    <a:solidFill>
                      <a:srgbClr val="000000"/>
                    </a:solidFill>
                  </a:rPr>
                  <a:t>Tsat</a:t>
                </a:r>
                <a:endParaRPr lang="en-US" altLang="en-US" dirty="0"/>
              </a:p>
            </p:txBody>
          </p:sp>
          <p:sp>
            <p:nvSpPr>
              <p:cNvPr id="87" name="Rectangle 189">
                <a:extLst>
                  <a:ext uri="{FF2B5EF4-FFF2-40B4-BE49-F238E27FC236}">
                    <a16:creationId xmlns:a16="http://schemas.microsoft.com/office/drawing/2014/main" id="{FCB18BDB-4D45-0588-C3DF-68B42B6836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" y="732"/>
                <a:ext cx="1191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800" b="1" dirty="0">
                    <a:solidFill>
                      <a:srgbClr val="000000"/>
                    </a:solidFill>
                  </a:rPr>
                  <a:t>in transfer line at a VQ increase of 0.3</a:t>
                </a:r>
                <a:endParaRPr lang="en-US" altLang="en-US" dirty="0"/>
              </a:p>
            </p:txBody>
          </p:sp>
          <p:sp>
            <p:nvSpPr>
              <p:cNvPr id="88" name="Freeform 190">
                <a:extLst>
                  <a:ext uri="{FF2B5EF4-FFF2-40B4-BE49-F238E27FC236}">
                    <a16:creationId xmlns:a16="http://schemas.microsoft.com/office/drawing/2014/main" id="{161850DE-C1D8-5397-BD4A-93462585A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" y="1177"/>
                <a:ext cx="1317" cy="2522"/>
              </a:xfrm>
              <a:custGeom>
                <a:avLst/>
                <a:gdLst>
                  <a:gd name="T0" fmla="*/ 0 w 1317"/>
                  <a:gd name="T1" fmla="*/ 0 h 2522"/>
                  <a:gd name="T2" fmla="*/ 28 w 1317"/>
                  <a:gd name="T3" fmla="*/ 1039 h 2522"/>
                  <a:gd name="T4" fmla="*/ 54 w 1317"/>
                  <a:gd name="T5" fmla="*/ 1495 h 2522"/>
                  <a:gd name="T6" fmla="*/ 81 w 1317"/>
                  <a:gd name="T7" fmla="*/ 1750 h 2522"/>
                  <a:gd name="T8" fmla="*/ 108 w 1317"/>
                  <a:gd name="T9" fmla="*/ 1913 h 2522"/>
                  <a:gd name="T10" fmla="*/ 135 w 1317"/>
                  <a:gd name="T11" fmla="*/ 2025 h 2522"/>
                  <a:gd name="T12" fmla="*/ 162 w 1317"/>
                  <a:gd name="T13" fmla="*/ 2107 h 2522"/>
                  <a:gd name="T14" fmla="*/ 189 w 1317"/>
                  <a:gd name="T15" fmla="*/ 2169 h 2522"/>
                  <a:gd name="T16" fmla="*/ 216 w 1317"/>
                  <a:gd name="T17" fmla="*/ 2218 h 2522"/>
                  <a:gd name="T18" fmla="*/ 242 w 1317"/>
                  <a:gd name="T19" fmla="*/ 2257 h 2522"/>
                  <a:gd name="T20" fmla="*/ 269 w 1317"/>
                  <a:gd name="T21" fmla="*/ 2289 h 2522"/>
                  <a:gd name="T22" fmla="*/ 296 w 1317"/>
                  <a:gd name="T23" fmla="*/ 2316 h 2522"/>
                  <a:gd name="T24" fmla="*/ 323 w 1317"/>
                  <a:gd name="T25" fmla="*/ 2338 h 2522"/>
                  <a:gd name="T26" fmla="*/ 350 w 1317"/>
                  <a:gd name="T27" fmla="*/ 2358 h 2522"/>
                  <a:gd name="T28" fmla="*/ 377 w 1317"/>
                  <a:gd name="T29" fmla="*/ 2374 h 2522"/>
                  <a:gd name="T30" fmla="*/ 404 w 1317"/>
                  <a:gd name="T31" fmla="*/ 2389 h 2522"/>
                  <a:gd name="T32" fmla="*/ 431 w 1317"/>
                  <a:gd name="T33" fmla="*/ 2402 h 2522"/>
                  <a:gd name="T34" fmla="*/ 457 w 1317"/>
                  <a:gd name="T35" fmla="*/ 2413 h 2522"/>
                  <a:gd name="T36" fmla="*/ 484 w 1317"/>
                  <a:gd name="T37" fmla="*/ 2422 h 2522"/>
                  <a:gd name="T38" fmla="*/ 511 w 1317"/>
                  <a:gd name="T39" fmla="*/ 2431 h 2522"/>
                  <a:gd name="T40" fmla="*/ 538 w 1317"/>
                  <a:gd name="T41" fmla="*/ 2439 h 2522"/>
                  <a:gd name="T42" fmla="*/ 565 w 1317"/>
                  <a:gd name="T43" fmla="*/ 2446 h 2522"/>
                  <a:gd name="T44" fmla="*/ 592 w 1317"/>
                  <a:gd name="T45" fmla="*/ 2453 h 2522"/>
                  <a:gd name="T46" fmla="*/ 619 w 1317"/>
                  <a:gd name="T47" fmla="*/ 2459 h 2522"/>
                  <a:gd name="T48" fmla="*/ 645 w 1317"/>
                  <a:gd name="T49" fmla="*/ 2464 h 2522"/>
                  <a:gd name="T50" fmla="*/ 672 w 1317"/>
                  <a:gd name="T51" fmla="*/ 2469 h 2522"/>
                  <a:gd name="T52" fmla="*/ 699 w 1317"/>
                  <a:gd name="T53" fmla="*/ 2474 h 2522"/>
                  <a:gd name="T54" fmla="*/ 726 w 1317"/>
                  <a:gd name="T55" fmla="*/ 2478 h 2522"/>
                  <a:gd name="T56" fmla="*/ 753 w 1317"/>
                  <a:gd name="T57" fmla="*/ 2481 h 2522"/>
                  <a:gd name="T58" fmla="*/ 780 w 1317"/>
                  <a:gd name="T59" fmla="*/ 2485 h 2522"/>
                  <a:gd name="T60" fmla="*/ 807 w 1317"/>
                  <a:gd name="T61" fmla="*/ 2488 h 2522"/>
                  <a:gd name="T62" fmla="*/ 834 w 1317"/>
                  <a:gd name="T63" fmla="*/ 2491 h 2522"/>
                  <a:gd name="T64" fmla="*/ 861 w 1317"/>
                  <a:gd name="T65" fmla="*/ 2494 h 2522"/>
                  <a:gd name="T66" fmla="*/ 887 w 1317"/>
                  <a:gd name="T67" fmla="*/ 2497 h 2522"/>
                  <a:gd name="T68" fmla="*/ 914 w 1317"/>
                  <a:gd name="T69" fmla="*/ 2499 h 2522"/>
                  <a:gd name="T70" fmla="*/ 941 w 1317"/>
                  <a:gd name="T71" fmla="*/ 2501 h 2522"/>
                  <a:gd name="T72" fmla="*/ 968 w 1317"/>
                  <a:gd name="T73" fmla="*/ 2503 h 2522"/>
                  <a:gd name="T74" fmla="*/ 995 w 1317"/>
                  <a:gd name="T75" fmla="*/ 2506 h 2522"/>
                  <a:gd name="T76" fmla="*/ 1022 w 1317"/>
                  <a:gd name="T77" fmla="*/ 2507 h 2522"/>
                  <a:gd name="T78" fmla="*/ 1049 w 1317"/>
                  <a:gd name="T79" fmla="*/ 2509 h 2522"/>
                  <a:gd name="T80" fmla="*/ 1075 w 1317"/>
                  <a:gd name="T81" fmla="*/ 2511 h 2522"/>
                  <a:gd name="T82" fmla="*/ 1102 w 1317"/>
                  <a:gd name="T83" fmla="*/ 2512 h 2522"/>
                  <a:gd name="T84" fmla="*/ 1129 w 1317"/>
                  <a:gd name="T85" fmla="*/ 2514 h 2522"/>
                  <a:gd name="T86" fmla="*/ 1156 w 1317"/>
                  <a:gd name="T87" fmla="*/ 2515 h 2522"/>
                  <a:gd name="T88" fmla="*/ 1183 w 1317"/>
                  <a:gd name="T89" fmla="*/ 2517 h 2522"/>
                  <a:gd name="T90" fmla="*/ 1210 w 1317"/>
                  <a:gd name="T91" fmla="*/ 2518 h 2522"/>
                  <a:gd name="T92" fmla="*/ 1237 w 1317"/>
                  <a:gd name="T93" fmla="*/ 2519 h 2522"/>
                  <a:gd name="T94" fmla="*/ 1264 w 1317"/>
                  <a:gd name="T95" fmla="*/ 2520 h 2522"/>
                  <a:gd name="T96" fmla="*/ 1290 w 1317"/>
                  <a:gd name="T97" fmla="*/ 2521 h 2522"/>
                  <a:gd name="T98" fmla="*/ 1317 w 1317"/>
                  <a:gd name="T99" fmla="*/ 2522 h 2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17" h="2522">
                    <a:moveTo>
                      <a:pt x="0" y="0"/>
                    </a:moveTo>
                    <a:lnTo>
                      <a:pt x="28" y="1039"/>
                    </a:lnTo>
                    <a:lnTo>
                      <a:pt x="54" y="1495"/>
                    </a:lnTo>
                    <a:lnTo>
                      <a:pt x="81" y="1750"/>
                    </a:lnTo>
                    <a:lnTo>
                      <a:pt x="108" y="1913"/>
                    </a:lnTo>
                    <a:lnTo>
                      <a:pt x="135" y="2025"/>
                    </a:lnTo>
                    <a:lnTo>
                      <a:pt x="162" y="2107"/>
                    </a:lnTo>
                    <a:lnTo>
                      <a:pt x="189" y="2169"/>
                    </a:lnTo>
                    <a:lnTo>
                      <a:pt x="216" y="2218"/>
                    </a:lnTo>
                    <a:lnTo>
                      <a:pt x="242" y="2257"/>
                    </a:lnTo>
                    <a:lnTo>
                      <a:pt x="269" y="2289"/>
                    </a:lnTo>
                    <a:lnTo>
                      <a:pt x="296" y="2316"/>
                    </a:lnTo>
                    <a:lnTo>
                      <a:pt x="323" y="2338"/>
                    </a:lnTo>
                    <a:lnTo>
                      <a:pt x="350" y="2358"/>
                    </a:lnTo>
                    <a:lnTo>
                      <a:pt x="377" y="2374"/>
                    </a:lnTo>
                    <a:lnTo>
                      <a:pt x="404" y="2389"/>
                    </a:lnTo>
                    <a:lnTo>
                      <a:pt x="431" y="2402"/>
                    </a:lnTo>
                    <a:lnTo>
                      <a:pt x="457" y="2413"/>
                    </a:lnTo>
                    <a:lnTo>
                      <a:pt x="484" y="2422"/>
                    </a:lnTo>
                    <a:lnTo>
                      <a:pt x="511" y="2431"/>
                    </a:lnTo>
                    <a:lnTo>
                      <a:pt x="538" y="2439"/>
                    </a:lnTo>
                    <a:lnTo>
                      <a:pt x="565" y="2446"/>
                    </a:lnTo>
                    <a:lnTo>
                      <a:pt x="592" y="2453"/>
                    </a:lnTo>
                    <a:lnTo>
                      <a:pt x="619" y="2459"/>
                    </a:lnTo>
                    <a:lnTo>
                      <a:pt x="645" y="2464"/>
                    </a:lnTo>
                    <a:lnTo>
                      <a:pt x="672" y="2469"/>
                    </a:lnTo>
                    <a:lnTo>
                      <a:pt x="699" y="2474"/>
                    </a:lnTo>
                    <a:lnTo>
                      <a:pt x="726" y="2478"/>
                    </a:lnTo>
                    <a:lnTo>
                      <a:pt x="753" y="2481"/>
                    </a:lnTo>
                    <a:lnTo>
                      <a:pt x="780" y="2485"/>
                    </a:lnTo>
                    <a:lnTo>
                      <a:pt x="807" y="2488"/>
                    </a:lnTo>
                    <a:lnTo>
                      <a:pt x="834" y="2491"/>
                    </a:lnTo>
                    <a:lnTo>
                      <a:pt x="861" y="2494"/>
                    </a:lnTo>
                    <a:lnTo>
                      <a:pt x="887" y="2497"/>
                    </a:lnTo>
                    <a:lnTo>
                      <a:pt x="914" y="2499"/>
                    </a:lnTo>
                    <a:lnTo>
                      <a:pt x="941" y="2501"/>
                    </a:lnTo>
                    <a:lnTo>
                      <a:pt x="968" y="2503"/>
                    </a:lnTo>
                    <a:lnTo>
                      <a:pt x="995" y="2506"/>
                    </a:lnTo>
                    <a:lnTo>
                      <a:pt x="1022" y="2507"/>
                    </a:lnTo>
                    <a:lnTo>
                      <a:pt x="1049" y="2509"/>
                    </a:lnTo>
                    <a:lnTo>
                      <a:pt x="1075" y="2511"/>
                    </a:lnTo>
                    <a:lnTo>
                      <a:pt x="1102" y="2512"/>
                    </a:lnTo>
                    <a:lnTo>
                      <a:pt x="1129" y="2514"/>
                    </a:lnTo>
                    <a:lnTo>
                      <a:pt x="1156" y="2515"/>
                    </a:lnTo>
                    <a:lnTo>
                      <a:pt x="1183" y="2517"/>
                    </a:lnTo>
                    <a:lnTo>
                      <a:pt x="1210" y="2518"/>
                    </a:lnTo>
                    <a:lnTo>
                      <a:pt x="1237" y="2519"/>
                    </a:lnTo>
                    <a:lnTo>
                      <a:pt x="1264" y="2520"/>
                    </a:lnTo>
                    <a:lnTo>
                      <a:pt x="1290" y="2521"/>
                    </a:lnTo>
                    <a:lnTo>
                      <a:pt x="1317" y="2522"/>
                    </a:lnTo>
                  </a:path>
                </a:pathLst>
              </a:custGeom>
              <a:noFill/>
              <a:ln w="4763" cap="flat">
                <a:solidFill>
                  <a:srgbClr val="0072B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191">
                <a:extLst>
                  <a:ext uri="{FF2B5EF4-FFF2-40B4-BE49-F238E27FC236}">
                    <a16:creationId xmlns:a16="http://schemas.microsoft.com/office/drawing/2014/main" id="{B810900B-082E-9BEF-C7D4-D60F1C227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3698"/>
                <a:ext cx="592" cy="15"/>
              </a:xfrm>
              <a:custGeom>
                <a:avLst/>
                <a:gdLst>
                  <a:gd name="T0" fmla="*/ 0 w 592"/>
                  <a:gd name="T1" fmla="*/ 0 h 15"/>
                  <a:gd name="T2" fmla="*/ 27 w 592"/>
                  <a:gd name="T3" fmla="*/ 1 h 15"/>
                  <a:gd name="T4" fmla="*/ 54 w 592"/>
                  <a:gd name="T5" fmla="*/ 2 h 15"/>
                  <a:gd name="T6" fmla="*/ 81 w 592"/>
                  <a:gd name="T7" fmla="*/ 3 h 15"/>
                  <a:gd name="T8" fmla="*/ 108 w 592"/>
                  <a:gd name="T9" fmla="*/ 4 h 15"/>
                  <a:gd name="T10" fmla="*/ 135 w 592"/>
                  <a:gd name="T11" fmla="*/ 5 h 15"/>
                  <a:gd name="T12" fmla="*/ 162 w 592"/>
                  <a:gd name="T13" fmla="*/ 6 h 15"/>
                  <a:gd name="T14" fmla="*/ 188 w 592"/>
                  <a:gd name="T15" fmla="*/ 7 h 15"/>
                  <a:gd name="T16" fmla="*/ 216 w 592"/>
                  <a:gd name="T17" fmla="*/ 7 h 15"/>
                  <a:gd name="T18" fmla="*/ 242 w 592"/>
                  <a:gd name="T19" fmla="*/ 8 h 15"/>
                  <a:gd name="T20" fmla="*/ 269 w 592"/>
                  <a:gd name="T21" fmla="*/ 9 h 15"/>
                  <a:gd name="T22" fmla="*/ 296 w 592"/>
                  <a:gd name="T23" fmla="*/ 9 h 15"/>
                  <a:gd name="T24" fmla="*/ 323 w 592"/>
                  <a:gd name="T25" fmla="*/ 10 h 15"/>
                  <a:gd name="T26" fmla="*/ 350 w 592"/>
                  <a:gd name="T27" fmla="*/ 10 h 15"/>
                  <a:gd name="T28" fmla="*/ 377 w 592"/>
                  <a:gd name="T29" fmla="*/ 11 h 15"/>
                  <a:gd name="T30" fmla="*/ 404 w 592"/>
                  <a:gd name="T31" fmla="*/ 12 h 15"/>
                  <a:gd name="T32" fmla="*/ 430 w 592"/>
                  <a:gd name="T33" fmla="*/ 12 h 15"/>
                  <a:gd name="T34" fmla="*/ 457 w 592"/>
                  <a:gd name="T35" fmla="*/ 13 h 15"/>
                  <a:gd name="T36" fmla="*/ 484 w 592"/>
                  <a:gd name="T37" fmla="*/ 13 h 15"/>
                  <a:gd name="T38" fmla="*/ 511 w 592"/>
                  <a:gd name="T39" fmla="*/ 14 h 15"/>
                  <a:gd name="T40" fmla="*/ 538 w 592"/>
                  <a:gd name="T41" fmla="*/ 14 h 15"/>
                  <a:gd name="T42" fmla="*/ 565 w 592"/>
                  <a:gd name="T43" fmla="*/ 15 h 15"/>
                  <a:gd name="T44" fmla="*/ 592 w 592"/>
                  <a:gd name="T4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2" h="15">
                    <a:moveTo>
                      <a:pt x="0" y="0"/>
                    </a:moveTo>
                    <a:lnTo>
                      <a:pt x="27" y="1"/>
                    </a:lnTo>
                    <a:lnTo>
                      <a:pt x="54" y="2"/>
                    </a:lnTo>
                    <a:lnTo>
                      <a:pt x="81" y="3"/>
                    </a:lnTo>
                    <a:lnTo>
                      <a:pt x="108" y="4"/>
                    </a:lnTo>
                    <a:lnTo>
                      <a:pt x="135" y="5"/>
                    </a:lnTo>
                    <a:lnTo>
                      <a:pt x="162" y="6"/>
                    </a:lnTo>
                    <a:lnTo>
                      <a:pt x="188" y="7"/>
                    </a:lnTo>
                    <a:lnTo>
                      <a:pt x="216" y="7"/>
                    </a:lnTo>
                    <a:lnTo>
                      <a:pt x="242" y="8"/>
                    </a:lnTo>
                    <a:lnTo>
                      <a:pt x="269" y="9"/>
                    </a:lnTo>
                    <a:lnTo>
                      <a:pt x="296" y="9"/>
                    </a:lnTo>
                    <a:lnTo>
                      <a:pt x="323" y="10"/>
                    </a:lnTo>
                    <a:lnTo>
                      <a:pt x="350" y="10"/>
                    </a:lnTo>
                    <a:lnTo>
                      <a:pt x="377" y="11"/>
                    </a:lnTo>
                    <a:lnTo>
                      <a:pt x="404" y="12"/>
                    </a:lnTo>
                    <a:lnTo>
                      <a:pt x="430" y="12"/>
                    </a:lnTo>
                    <a:lnTo>
                      <a:pt x="457" y="13"/>
                    </a:lnTo>
                    <a:lnTo>
                      <a:pt x="484" y="13"/>
                    </a:lnTo>
                    <a:lnTo>
                      <a:pt x="511" y="14"/>
                    </a:lnTo>
                    <a:lnTo>
                      <a:pt x="538" y="14"/>
                    </a:lnTo>
                    <a:lnTo>
                      <a:pt x="565" y="15"/>
                    </a:lnTo>
                    <a:lnTo>
                      <a:pt x="592" y="15"/>
                    </a:lnTo>
                  </a:path>
                </a:pathLst>
              </a:custGeom>
              <a:noFill/>
              <a:ln w="4763" cap="flat">
                <a:solidFill>
                  <a:srgbClr val="0072B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192">
                <a:extLst>
                  <a:ext uri="{FF2B5EF4-FFF2-40B4-BE49-F238E27FC236}">
                    <a16:creationId xmlns:a16="http://schemas.microsoft.com/office/drawing/2014/main" id="{AF6FAB89-245E-F6C0-8C01-1B0234299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" y="1323"/>
                <a:ext cx="1317" cy="2363"/>
              </a:xfrm>
              <a:custGeom>
                <a:avLst/>
                <a:gdLst>
                  <a:gd name="T0" fmla="*/ 0 w 1317"/>
                  <a:gd name="T1" fmla="*/ 0 h 2363"/>
                  <a:gd name="T2" fmla="*/ 28 w 1317"/>
                  <a:gd name="T3" fmla="*/ 760 h 2363"/>
                  <a:gd name="T4" fmla="*/ 54 w 1317"/>
                  <a:gd name="T5" fmla="*/ 1172 h 2363"/>
                  <a:gd name="T6" fmla="*/ 81 w 1317"/>
                  <a:gd name="T7" fmla="*/ 1429 h 2363"/>
                  <a:gd name="T8" fmla="*/ 108 w 1317"/>
                  <a:gd name="T9" fmla="*/ 1605 h 2363"/>
                  <a:gd name="T10" fmla="*/ 135 w 1317"/>
                  <a:gd name="T11" fmla="*/ 1732 h 2363"/>
                  <a:gd name="T12" fmla="*/ 162 w 1317"/>
                  <a:gd name="T13" fmla="*/ 1828 h 2363"/>
                  <a:gd name="T14" fmla="*/ 189 w 1317"/>
                  <a:gd name="T15" fmla="*/ 1903 h 2363"/>
                  <a:gd name="T16" fmla="*/ 216 w 1317"/>
                  <a:gd name="T17" fmla="*/ 1963 h 2363"/>
                  <a:gd name="T18" fmla="*/ 242 w 1317"/>
                  <a:gd name="T19" fmla="*/ 2012 h 2363"/>
                  <a:gd name="T20" fmla="*/ 269 w 1317"/>
                  <a:gd name="T21" fmla="*/ 2052 h 2363"/>
                  <a:gd name="T22" fmla="*/ 296 w 1317"/>
                  <a:gd name="T23" fmla="*/ 2086 h 2363"/>
                  <a:gd name="T24" fmla="*/ 323 w 1317"/>
                  <a:gd name="T25" fmla="*/ 2115 h 2363"/>
                  <a:gd name="T26" fmla="*/ 350 w 1317"/>
                  <a:gd name="T27" fmla="*/ 2140 h 2363"/>
                  <a:gd name="T28" fmla="*/ 377 w 1317"/>
                  <a:gd name="T29" fmla="*/ 2162 h 2363"/>
                  <a:gd name="T30" fmla="*/ 404 w 1317"/>
                  <a:gd name="T31" fmla="*/ 2181 h 2363"/>
                  <a:gd name="T32" fmla="*/ 431 w 1317"/>
                  <a:gd name="T33" fmla="*/ 2198 h 2363"/>
                  <a:gd name="T34" fmla="*/ 457 w 1317"/>
                  <a:gd name="T35" fmla="*/ 2213 h 2363"/>
                  <a:gd name="T36" fmla="*/ 484 w 1317"/>
                  <a:gd name="T37" fmla="*/ 2226 h 2363"/>
                  <a:gd name="T38" fmla="*/ 511 w 1317"/>
                  <a:gd name="T39" fmla="*/ 2238 h 2363"/>
                  <a:gd name="T40" fmla="*/ 538 w 1317"/>
                  <a:gd name="T41" fmla="*/ 2248 h 2363"/>
                  <a:gd name="T42" fmla="*/ 565 w 1317"/>
                  <a:gd name="T43" fmla="*/ 2258 h 2363"/>
                  <a:gd name="T44" fmla="*/ 592 w 1317"/>
                  <a:gd name="T45" fmla="*/ 2267 h 2363"/>
                  <a:gd name="T46" fmla="*/ 619 w 1317"/>
                  <a:gd name="T47" fmla="*/ 2275 h 2363"/>
                  <a:gd name="T48" fmla="*/ 645 w 1317"/>
                  <a:gd name="T49" fmla="*/ 2282 h 2363"/>
                  <a:gd name="T50" fmla="*/ 672 w 1317"/>
                  <a:gd name="T51" fmla="*/ 2289 h 2363"/>
                  <a:gd name="T52" fmla="*/ 699 w 1317"/>
                  <a:gd name="T53" fmla="*/ 2295 h 2363"/>
                  <a:gd name="T54" fmla="*/ 726 w 1317"/>
                  <a:gd name="T55" fmla="*/ 2300 h 2363"/>
                  <a:gd name="T56" fmla="*/ 753 w 1317"/>
                  <a:gd name="T57" fmla="*/ 2306 h 2363"/>
                  <a:gd name="T58" fmla="*/ 780 w 1317"/>
                  <a:gd name="T59" fmla="*/ 2311 h 2363"/>
                  <a:gd name="T60" fmla="*/ 807 w 1317"/>
                  <a:gd name="T61" fmla="*/ 2315 h 2363"/>
                  <a:gd name="T62" fmla="*/ 834 w 1317"/>
                  <a:gd name="T63" fmla="*/ 2319 h 2363"/>
                  <a:gd name="T64" fmla="*/ 861 w 1317"/>
                  <a:gd name="T65" fmla="*/ 2323 h 2363"/>
                  <a:gd name="T66" fmla="*/ 887 w 1317"/>
                  <a:gd name="T67" fmla="*/ 2327 h 2363"/>
                  <a:gd name="T68" fmla="*/ 914 w 1317"/>
                  <a:gd name="T69" fmla="*/ 2330 h 2363"/>
                  <a:gd name="T70" fmla="*/ 941 w 1317"/>
                  <a:gd name="T71" fmla="*/ 2334 h 2363"/>
                  <a:gd name="T72" fmla="*/ 968 w 1317"/>
                  <a:gd name="T73" fmla="*/ 2336 h 2363"/>
                  <a:gd name="T74" fmla="*/ 995 w 1317"/>
                  <a:gd name="T75" fmla="*/ 2339 h 2363"/>
                  <a:gd name="T76" fmla="*/ 1022 w 1317"/>
                  <a:gd name="T77" fmla="*/ 2342 h 2363"/>
                  <a:gd name="T78" fmla="*/ 1049 w 1317"/>
                  <a:gd name="T79" fmla="*/ 2344 h 2363"/>
                  <a:gd name="T80" fmla="*/ 1075 w 1317"/>
                  <a:gd name="T81" fmla="*/ 2347 h 2363"/>
                  <a:gd name="T82" fmla="*/ 1102 w 1317"/>
                  <a:gd name="T83" fmla="*/ 2349 h 2363"/>
                  <a:gd name="T84" fmla="*/ 1129 w 1317"/>
                  <a:gd name="T85" fmla="*/ 2351 h 2363"/>
                  <a:gd name="T86" fmla="*/ 1156 w 1317"/>
                  <a:gd name="T87" fmla="*/ 2353 h 2363"/>
                  <a:gd name="T88" fmla="*/ 1183 w 1317"/>
                  <a:gd name="T89" fmla="*/ 2355 h 2363"/>
                  <a:gd name="T90" fmla="*/ 1210 w 1317"/>
                  <a:gd name="T91" fmla="*/ 2357 h 2363"/>
                  <a:gd name="T92" fmla="*/ 1237 w 1317"/>
                  <a:gd name="T93" fmla="*/ 2358 h 2363"/>
                  <a:gd name="T94" fmla="*/ 1264 w 1317"/>
                  <a:gd name="T95" fmla="*/ 2360 h 2363"/>
                  <a:gd name="T96" fmla="*/ 1290 w 1317"/>
                  <a:gd name="T97" fmla="*/ 2361 h 2363"/>
                  <a:gd name="T98" fmla="*/ 1317 w 1317"/>
                  <a:gd name="T99" fmla="*/ 2363 h 2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17" h="2363">
                    <a:moveTo>
                      <a:pt x="0" y="0"/>
                    </a:moveTo>
                    <a:lnTo>
                      <a:pt x="28" y="760"/>
                    </a:lnTo>
                    <a:lnTo>
                      <a:pt x="54" y="1172"/>
                    </a:lnTo>
                    <a:lnTo>
                      <a:pt x="81" y="1429"/>
                    </a:lnTo>
                    <a:lnTo>
                      <a:pt x="108" y="1605"/>
                    </a:lnTo>
                    <a:lnTo>
                      <a:pt x="135" y="1732"/>
                    </a:lnTo>
                    <a:lnTo>
                      <a:pt x="162" y="1828"/>
                    </a:lnTo>
                    <a:lnTo>
                      <a:pt x="189" y="1903"/>
                    </a:lnTo>
                    <a:lnTo>
                      <a:pt x="216" y="1963"/>
                    </a:lnTo>
                    <a:lnTo>
                      <a:pt x="242" y="2012"/>
                    </a:lnTo>
                    <a:lnTo>
                      <a:pt x="269" y="2052"/>
                    </a:lnTo>
                    <a:lnTo>
                      <a:pt x="296" y="2086"/>
                    </a:lnTo>
                    <a:lnTo>
                      <a:pt x="323" y="2115"/>
                    </a:lnTo>
                    <a:lnTo>
                      <a:pt x="350" y="2140"/>
                    </a:lnTo>
                    <a:lnTo>
                      <a:pt x="377" y="2162"/>
                    </a:lnTo>
                    <a:lnTo>
                      <a:pt x="404" y="2181"/>
                    </a:lnTo>
                    <a:lnTo>
                      <a:pt x="431" y="2198"/>
                    </a:lnTo>
                    <a:lnTo>
                      <a:pt x="457" y="2213"/>
                    </a:lnTo>
                    <a:lnTo>
                      <a:pt x="484" y="2226"/>
                    </a:lnTo>
                    <a:lnTo>
                      <a:pt x="511" y="2238"/>
                    </a:lnTo>
                    <a:lnTo>
                      <a:pt x="538" y="2248"/>
                    </a:lnTo>
                    <a:lnTo>
                      <a:pt x="565" y="2258"/>
                    </a:lnTo>
                    <a:lnTo>
                      <a:pt x="592" y="2267"/>
                    </a:lnTo>
                    <a:lnTo>
                      <a:pt x="619" y="2275"/>
                    </a:lnTo>
                    <a:lnTo>
                      <a:pt x="645" y="2282"/>
                    </a:lnTo>
                    <a:lnTo>
                      <a:pt x="672" y="2289"/>
                    </a:lnTo>
                    <a:lnTo>
                      <a:pt x="699" y="2295"/>
                    </a:lnTo>
                    <a:lnTo>
                      <a:pt x="726" y="2300"/>
                    </a:lnTo>
                    <a:lnTo>
                      <a:pt x="753" y="2306"/>
                    </a:lnTo>
                    <a:lnTo>
                      <a:pt x="780" y="2311"/>
                    </a:lnTo>
                    <a:lnTo>
                      <a:pt x="807" y="2315"/>
                    </a:lnTo>
                    <a:lnTo>
                      <a:pt x="834" y="2319"/>
                    </a:lnTo>
                    <a:lnTo>
                      <a:pt x="861" y="2323"/>
                    </a:lnTo>
                    <a:lnTo>
                      <a:pt x="887" y="2327"/>
                    </a:lnTo>
                    <a:lnTo>
                      <a:pt x="914" y="2330"/>
                    </a:lnTo>
                    <a:lnTo>
                      <a:pt x="941" y="2334"/>
                    </a:lnTo>
                    <a:lnTo>
                      <a:pt x="968" y="2336"/>
                    </a:lnTo>
                    <a:lnTo>
                      <a:pt x="995" y="2339"/>
                    </a:lnTo>
                    <a:lnTo>
                      <a:pt x="1022" y="2342"/>
                    </a:lnTo>
                    <a:lnTo>
                      <a:pt x="1049" y="2344"/>
                    </a:lnTo>
                    <a:lnTo>
                      <a:pt x="1075" y="2347"/>
                    </a:lnTo>
                    <a:lnTo>
                      <a:pt x="1102" y="2349"/>
                    </a:lnTo>
                    <a:lnTo>
                      <a:pt x="1129" y="2351"/>
                    </a:lnTo>
                    <a:lnTo>
                      <a:pt x="1156" y="2353"/>
                    </a:lnTo>
                    <a:lnTo>
                      <a:pt x="1183" y="2355"/>
                    </a:lnTo>
                    <a:lnTo>
                      <a:pt x="1210" y="2357"/>
                    </a:lnTo>
                    <a:lnTo>
                      <a:pt x="1237" y="2358"/>
                    </a:lnTo>
                    <a:lnTo>
                      <a:pt x="1264" y="2360"/>
                    </a:lnTo>
                    <a:lnTo>
                      <a:pt x="1290" y="2361"/>
                    </a:lnTo>
                    <a:lnTo>
                      <a:pt x="1317" y="2363"/>
                    </a:lnTo>
                  </a:path>
                </a:pathLst>
              </a:custGeom>
              <a:noFill/>
              <a:ln w="4763" cap="flat">
                <a:solidFill>
                  <a:srgbClr val="D953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193">
                <a:extLst>
                  <a:ext uri="{FF2B5EF4-FFF2-40B4-BE49-F238E27FC236}">
                    <a16:creationId xmlns:a16="http://schemas.microsoft.com/office/drawing/2014/main" id="{CC634BDC-37DE-8C96-19A2-746DE2B25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3684"/>
                <a:ext cx="592" cy="21"/>
              </a:xfrm>
              <a:custGeom>
                <a:avLst/>
                <a:gdLst>
                  <a:gd name="T0" fmla="*/ 0 w 592"/>
                  <a:gd name="T1" fmla="*/ 0 h 21"/>
                  <a:gd name="T2" fmla="*/ 27 w 592"/>
                  <a:gd name="T3" fmla="*/ 2 h 21"/>
                  <a:gd name="T4" fmla="*/ 54 w 592"/>
                  <a:gd name="T5" fmla="*/ 3 h 21"/>
                  <a:gd name="T6" fmla="*/ 81 w 592"/>
                  <a:gd name="T7" fmla="*/ 5 h 21"/>
                  <a:gd name="T8" fmla="*/ 108 w 592"/>
                  <a:gd name="T9" fmla="*/ 6 h 21"/>
                  <a:gd name="T10" fmla="*/ 135 w 592"/>
                  <a:gd name="T11" fmla="*/ 7 h 21"/>
                  <a:gd name="T12" fmla="*/ 162 w 592"/>
                  <a:gd name="T13" fmla="*/ 8 h 21"/>
                  <a:gd name="T14" fmla="*/ 188 w 592"/>
                  <a:gd name="T15" fmla="*/ 9 h 21"/>
                  <a:gd name="T16" fmla="*/ 216 w 592"/>
                  <a:gd name="T17" fmla="*/ 10 h 21"/>
                  <a:gd name="T18" fmla="*/ 242 w 592"/>
                  <a:gd name="T19" fmla="*/ 12 h 21"/>
                  <a:gd name="T20" fmla="*/ 269 w 592"/>
                  <a:gd name="T21" fmla="*/ 12 h 21"/>
                  <a:gd name="T22" fmla="*/ 296 w 592"/>
                  <a:gd name="T23" fmla="*/ 13 h 21"/>
                  <a:gd name="T24" fmla="*/ 323 w 592"/>
                  <a:gd name="T25" fmla="*/ 14 h 21"/>
                  <a:gd name="T26" fmla="*/ 350 w 592"/>
                  <a:gd name="T27" fmla="*/ 15 h 21"/>
                  <a:gd name="T28" fmla="*/ 377 w 592"/>
                  <a:gd name="T29" fmla="*/ 16 h 21"/>
                  <a:gd name="T30" fmla="*/ 404 w 592"/>
                  <a:gd name="T31" fmla="*/ 17 h 21"/>
                  <a:gd name="T32" fmla="*/ 430 w 592"/>
                  <a:gd name="T33" fmla="*/ 17 h 21"/>
                  <a:gd name="T34" fmla="*/ 457 w 592"/>
                  <a:gd name="T35" fmla="*/ 18 h 21"/>
                  <a:gd name="T36" fmla="*/ 484 w 592"/>
                  <a:gd name="T37" fmla="*/ 19 h 21"/>
                  <a:gd name="T38" fmla="*/ 511 w 592"/>
                  <a:gd name="T39" fmla="*/ 19 h 21"/>
                  <a:gd name="T40" fmla="*/ 538 w 592"/>
                  <a:gd name="T41" fmla="*/ 20 h 21"/>
                  <a:gd name="T42" fmla="*/ 565 w 592"/>
                  <a:gd name="T43" fmla="*/ 21 h 21"/>
                  <a:gd name="T44" fmla="*/ 592 w 592"/>
                  <a:gd name="T4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2" h="21">
                    <a:moveTo>
                      <a:pt x="0" y="0"/>
                    </a:moveTo>
                    <a:lnTo>
                      <a:pt x="27" y="2"/>
                    </a:lnTo>
                    <a:lnTo>
                      <a:pt x="54" y="3"/>
                    </a:lnTo>
                    <a:lnTo>
                      <a:pt x="81" y="5"/>
                    </a:lnTo>
                    <a:lnTo>
                      <a:pt x="108" y="6"/>
                    </a:lnTo>
                    <a:lnTo>
                      <a:pt x="135" y="7"/>
                    </a:lnTo>
                    <a:lnTo>
                      <a:pt x="162" y="8"/>
                    </a:lnTo>
                    <a:lnTo>
                      <a:pt x="188" y="9"/>
                    </a:lnTo>
                    <a:lnTo>
                      <a:pt x="216" y="10"/>
                    </a:lnTo>
                    <a:lnTo>
                      <a:pt x="242" y="12"/>
                    </a:lnTo>
                    <a:lnTo>
                      <a:pt x="269" y="12"/>
                    </a:lnTo>
                    <a:lnTo>
                      <a:pt x="296" y="13"/>
                    </a:lnTo>
                    <a:lnTo>
                      <a:pt x="323" y="14"/>
                    </a:lnTo>
                    <a:lnTo>
                      <a:pt x="350" y="15"/>
                    </a:lnTo>
                    <a:lnTo>
                      <a:pt x="377" y="16"/>
                    </a:lnTo>
                    <a:lnTo>
                      <a:pt x="404" y="17"/>
                    </a:lnTo>
                    <a:lnTo>
                      <a:pt x="430" y="17"/>
                    </a:lnTo>
                    <a:lnTo>
                      <a:pt x="457" y="18"/>
                    </a:lnTo>
                    <a:lnTo>
                      <a:pt x="484" y="19"/>
                    </a:lnTo>
                    <a:lnTo>
                      <a:pt x="511" y="19"/>
                    </a:lnTo>
                    <a:lnTo>
                      <a:pt x="538" y="20"/>
                    </a:lnTo>
                    <a:lnTo>
                      <a:pt x="565" y="21"/>
                    </a:lnTo>
                    <a:lnTo>
                      <a:pt x="592" y="21"/>
                    </a:lnTo>
                  </a:path>
                </a:pathLst>
              </a:custGeom>
              <a:noFill/>
              <a:ln w="4763" cap="flat">
                <a:solidFill>
                  <a:srgbClr val="D953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194">
                <a:extLst>
                  <a:ext uri="{FF2B5EF4-FFF2-40B4-BE49-F238E27FC236}">
                    <a16:creationId xmlns:a16="http://schemas.microsoft.com/office/drawing/2014/main" id="{C286CA89-3CC4-D711-2408-9E086DFFE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" y="1492"/>
                <a:ext cx="1317" cy="2177"/>
              </a:xfrm>
              <a:custGeom>
                <a:avLst/>
                <a:gdLst>
                  <a:gd name="T0" fmla="*/ 0 w 1317"/>
                  <a:gd name="T1" fmla="*/ 0 h 2177"/>
                  <a:gd name="T2" fmla="*/ 28 w 1317"/>
                  <a:gd name="T3" fmla="*/ 541 h 2177"/>
                  <a:gd name="T4" fmla="*/ 54 w 1317"/>
                  <a:gd name="T5" fmla="*/ 885 h 2177"/>
                  <a:gd name="T6" fmla="*/ 81 w 1317"/>
                  <a:gd name="T7" fmla="*/ 1122 h 2177"/>
                  <a:gd name="T8" fmla="*/ 108 w 1317"/>
                  <a:gd name="T9" fmla="*/ 1295 h 2177"/>
                  <a:gd name="T10" fmla="*/ 135 w 1317"/>
                  <a:gd name="T11" fmla="*/ 1427 h 2177"/>
                  <a:gd name="T12" fmla="*/ 162 w 1317"/>
                  <a:gd name="T13" fmla="*/ 1530 h 2177"/>
                  <a:gd name="T14" fmla="*/ 189 w 1317"/>
                  <a:gd name="T15" fmla="*/ 1613 h 2177"/>
                  <a:gd name="T16" fmla="*/ 216 w 1317"/>
                  <a:gd name="T17" fmla="*/ 1681 h 2177"/>
                  <a:gd name="T18" fmla="*/ 242 w 1317"/>
                  <a:gd name="T19" fmla="*/ 1737 h 2177"/>
                  <a:gd name="T20" fmla="*/ 269 w 1317"/>
                  <a:gd name="T21" fmla="*/ 1785 h 2177"/>
                  <a:gd name="T22" fmla="*/ 296 w 1317"/>
                  <a:gd name="T23" fmla="*/ 1825 h 2177"/>
                  <a:gd name="T24" fmla="*/ 323 w 1317"/>
                  <a:gd name="T25" fmla="*/ 1860 h 2177"/>
                  <a:gd name="T26" fmla="*/ 350 w 1317"/>
                  <a:gd name="T27" fmla="*/ 1891 h 2177"/>
                  <a:gd name="T28" fmla="*/ 377 w 1317"/>
                  <a:gd name="T29" fmla="*/ 1918 h 2177"/>
                  <a:gd name="T30" fmla="*/ 404 w 1317"/>
                  <a:gd name="T31" fmla="*/ 1941 h 2177"/>
                  <a:gd name="T32" fmla="*/ 431 w 1317"/>
                  <a:gd name="T33" fmla="*/ 1962 h 2177"/>
                  <a:gd name="T34" fmla="*/ 457 w 1317"/>
                  <a:gd name="T35" fmla="*/ 1981 h 2177"/>
                  <a:gd name="T36" fmla="*/ 484 w 1317"/>
                  <a:gd name="T37" fmla="*/ 1997 h 2177"/>
                  <a:gd name="T38" fmla="*/ 511 w 1317"/>
                  <a:gd name="T39" fmla="*/ 2012 h 2177"/>
                  <a:gd name="T40" fmla="*/ 538 w 1317"/>
                  <a:gd name="T41" fmla="*/ 2026 h 2177"/>
                  <a:gd name="T42" fmla="*/ 565 w 1317"/>
                  <a:gd name="T43" fmla="*/ 2038 h 2177"/>
                  <a:gd name="T44" fmla="*/ 592 w 1317"/>
                  <a:gd name="T45" fmla="*/ 2050 h 2177"/>
                  <a:gd name="T46" fmla="*/ 619 w 1317"/>
                  <a:gd name="T47" fmla="*/ 2060 h 2177"/>
                  <a:gd name="T48" fmla="*/ 645 w 1317"/>
                  <a:gd name="T49" fmla="*/ 2069 h 2177"/>
                  <a:gd name="T50" fmla="*/ 672 w 1317"/>
                  <a:gd name="T51" fmla="*/ 2078 h 2177"/>
                  <a:gd name="T52" fmla="*/ 699 w 1317"/>
                  <a:gd name="T53" fmla="*/ 2086 h 2177"/>
                  <a:gd name="T54" fmla="*/ 726 w 1317"/>
                  <a:gd name="T55" fmla="*/ 2094 h 2177"/>
                  <a:gd name="T56" fmla="*/ 753 w 1317"/>
                  <a:gd name="T57" fmla="*/ 2101 h 2177"/>
                  <a:gd name="T58" fmla="*/ 780 w 1317"/>
                  <a:gd name="T59" fmla="*/ 2107 h 2177"/>
                  <a:gd name="T60" fmla="*/ 807 w 1317"/>
                  <a:gd name="T61" fmla="*/ 2113 h 2177"/>
                  <a:gd name="T62" fmla="*/ 834 w 1317"/>
                  <a:gd name="T63" fmla="*/ 2118 h 2177"/>
                  <a:gd name="T64" fmla="*/ 861 w 1317"/>
                  <a:gd name="T65" fmla="*/ 2123 h 2177"/>
                  <a:gd name="T66" fmla="*/ 887 w 1317"/>
                  <a:gd name="T67" fmla="*/ 2128 h 2177"/>
                  <a:gd name="T68" fmla="*/ 914 w 1317"/>
                  <a:gd name="T69" fmla="*/ 2133 h 2177"/>
                  <a:gd name="T70" fmla="*/ 941 w 1317"/>
                  <a:gd name="T71" fmla="*/ 2137 h 2177"/>
                  <a:gd name="T72" fmla="*/ 968 w 1317"/>
                  <a:gd name="T73" fmla="*/ 2141 h 2177"/>
                  <a:gd name="T74" fmla="*/ 995 w 1317"/>
                  <a:gd name="T75" fmla="*/ 2145 h 2177"/>
                  <a:gd name="T76" fmla="*/ 1022 w 1317"/>
                  <a:gd name="T77" fmla="*/ 2148 h 2177"/>
                  <a:gd name="T78" fmla="*/ 1049 w 1317"/>
                  <a:gd name="T79" fmla="*/ 2152 h 2177"/>
                  <a:gd name="T80" fmla="*/ 1075 w 1317"/>
                  <a:gd name="T81" fmla="*/ 2155 h 2177"/>
                  <a:gd name="T82" fmla="*/ 1102 w 1317"/>
                  <a:gd name="T83" fmla="*/ 2158 h 2177"/>
                  <a:gd name="T84" fmla="*/ 1129 w 1317"/>
                  <a:gd name="T85" fmla="*/ 2161 h 2177"/>
                  <a:gd name="T86" fmla="*/ 1156 w 1317"/>
                  <a:gd name="T87" fmla="*/ 2163 h 2177"/>
                  <a:gd name="T88" fmla="*/ 1183 w 1317"/>
                  <a:gd name="T89" fmla="*/ 2166 h 2177"/>
                  <a:gd name="T90" fmla="*/ 1210 w 1317"/>
                  <a:gd name="T91" fmla="*/ 2168 h 2177"/>
                  <a:gd name="T92" fmla="*/ 1237 w 1317"/>
                  <a:gd name="T93" fmla="*/ 2170 h 2177"/>
                  <a:gd name="T94" fmla="*/ 1264 w 1317"/>
                  <a:gd name="T95" fmla="*/ 2173 h 2177"/>
                  <a:gd name="T96" fmla="*/ 1290 w 1317"/>
                  <a:gd name="T97" fmla="*/ 2175 h 2177"/>
                  <a:gd name="T98" fmla="*/ 1317 w 1317"/>
                  <a:gd name="T99" fmla="*/ 2177 h 2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17" h="2177">
                    <a:moveTo>
                      <a:pt x="0" y="0"/>
                    </a:moveTo>
                    <a:lnTo>
                      <a:pt x="28" y="541"/>
                    </a:lnTo>
                    <a:lnTo>
                      <a:pt x="54" y="885"/>
                    </a:lnTo>
                    <a:lnTo>
                      <a:pt x="81" y="1122"/>
                    </a:lnTo>
                    <a:lnTo>
                      <a:pt x="108" y="1295"/>
                    </a:lnTo>
                    <a:lnTo>
                      <a:pt x="135" y="1427"/>
                    </a:lnTo>
                    <a:lnTo>
                      <a:pt x="162" y="1530"/>
                    </a:lnTo>
                    <a:lnTo>
                      <a:pt x="189" y="1613"/>
                    </a:lnTo>
                    <a:lnTo>
                      <a:pt x="216" y="1681"/>
                    </a:lnTo>
                    <a:lnTo>
                      <a:pt x="242" y="1737"/>
                    </a:lnTo>
                    <a:lnTo>
                      <a:pt x="269" y="1785"/>
                    </a:lnTo>
                    <a:lnTo>
                      <a:pt x="296" y="1825"/>
                    </a:lnTo>
                    <a:lnTo>
                      <a:pt x="323" y="1860"/>
                    </a:lnTo>
                    <a:lnTo>
                      <a:pt x="350" y="1891"/>
                    </a:lnTo>
                    <a:lnTo>
                      <a:pt x="377" y="1918"/>
                    </a:lnTo>
                    <a:lnTo>
                      <a:pt x="404" y="1941"/>
                    </a:lnTo>
                    <a:lnTo>
                      <a:pt x="431" y="1962"/>
                    </a:lnTo>
                    <a:lnTo>
                      <a:pt x="457" y="1981"/>
                    </a:lnTo>
                    <a:lnTo>
                      <a:pt x="484" y="1997"/>
                    </a:lnTo>
                    <a:lnTo>
                      <a:pt x="511" y="2012"/>
                    </a:lnTo>
                    <a:lnTo>
                      <a:pt x="538" y="2026"/>
                    </a:lnTo>
                    <a:lnTo>
                      <a:pt x="565" y="2038"/>
                    </a:lnTo>
                    <a:lnTo>
                      <a:pt x="592" y="2050"/>
                    </a:lnTo>
                    <a:lnTo>
                      <a:pt x="619" y="2060"/>
                    </a:lnTo>
                    <a:lnTo>
                      <a:pt x="645" y="2069"/>
                    </a:lnTo>
                    <a:lnTo>
                      <a:pt x="672" y="2078"/>
                    </a:lnTo>
                    <a:lnTo>
                      <a:pt x="699" y="2086"/>
                    </a:lnTo>
                    <a:lnTo>
                      <a:pt x="726" y="2094"/>
                    </a:lnTo>
                    <a:lnTo>
                      <a:pt x="753" y="2101"/>
                    </a:lnTo>
                    <a:lnTo>
                      <a:pt x="780" y="2107"/>
                    </a:lnTo>
                    <a:lnTo>
                      <a:pt x="807" y="2113"/>
                    </a:lnTo>
                    <a:lnTo>
                      <a:pt x="834" y="2118"/>
                    </a:lnTo>
                    <a:lnTo>
                      <a:pt x="861" y="2123"/>
                    </a:lnTo>
                    <a:lnTo>
                      <a:pt x="887" y="2128"/>
                    </a:lnTo>
                    <a:lnTo>
                      <a:pt x="914" y="2133"/>
                    </a:lnTo>
                    <a:lnTo>
                      <a:pt x="941" y="2137"/>
                    </a:lnTo>
                    <a:lnTo>
                      <a:pt x="968" y="2141"/>
                    </a:lnTo>
                    <a:lnTo>
                      <a:pt x="995" y="2145"/>
                    </a:lnTo>
                    <a:lnTo>
                      <a:pt x="1022" y="2148"/>
                    </a:lnTo>
                    <a:lnTo>
                      <a:pt x="1049" y="2152"/>
                    </a:lnTo>
                    <a:lnTo>
                      <a:pt x="1075" y="2155"/>
                    </a:lnTo>
                    <a:lnTo>
                      <a:pt x="1102" y="2158"/>
                    </a:lnTo>
                    <a:lnTo>
                      <a:pt x="1129" y="2161"/>
                    </a:lnTo>
                    <a:lnTo>
                      <a:pt x="1156" y="2163"/>
                    </a:lnTo>
                    <a:lnTo>
                      <a:pt x="1183" y="2166"/>
                    </a:lnTo>
                    <a:lnTo>
                      <a:pt x="1210" y="2168"/>
                    </a:lnTo>
                    <a:lnTo>
                      <a:pt x="1237" y="2170"/>
                    </a:lnTo>
                    <a:lnTo>
                      <a:pt x="1264" y="2173"/>
                    </a:lnTo>
                    <a:lnTo>
                      <a:pt x="1290" y="2175"/>
                    </a:lnTo>
                    <a:lnTo>
                      <a:pt x="1317" y="2177"/>
                    </a:lnTo>
                  </a:path>
                </a:pathLst>
              </a:custGeom>
              <a:noFill/>
              <a:ln w="4763" cap="flat">
                <a:solidFill>
                  <a:srgbClr val="EDB1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195">
                <a:extLst>
                  <a:ext uri="{FF2B5EF4-FFF2-40B4-BE49-F238E27FC236}">
                    <a16:creationId xmlns:a16="http://schemas.microsoft.com/office/drawing/2014/main" id="{B408B708-BCF7-1F62-80E1-6901D1423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3667"/>
                <a:ext cx="592" cy="28"/>
              </a:xfrm>
              <a:custGeom>
                <a:avLst/>
                <a:gdLst>
                  <a:gd name="T0" fmla="*/ 0 w 592"/>
                  <a:gd name="T1" fmla="*/ 0 h 28"/>
                  <a:gd name="T2" fmla="*/ 27 w 592"/>
                  <a:gd name="T3" fmla="*/ 2 h 28"/>
                  <a:gd name="T4" fmla="*/ 54 w 592"/>
                  <a:gd name="T5" fmla="*/ 4 h 28"/>
                  <a:gd name="T6" fmla="*/ 81 w 592"/>
                  <a:gd name="T7" fmla="*/ 5 h 28"/>
                  <a:gd name="T8" fmla="*/ 108 w 592"/>
                  <a:gd name="T9" fmla="*/ 7 h 28"/>
                  <a:gd name="T10" fmla="*/ 135 w 592"/>
                  <a:gd name="T11" fmla="*/ 9 h 28"/>
                  <a:gd name="T12" fmla="*/ 162 w 592"/>
                  <a:gd name="T13" fmla="*/ 10 h 28"/>
                  <a:gd name="T14" fmla="*/ 188 w 592"/>
                  <a:gd name="T15" fmla="*/ 12 h 28"/>
                  <a:gd name="T16" fmla="*/ 216 w 592"/>
                  <a:gd name="T17" fmla="*/ 13 h 28"/>
                  <a:gd name="T18" fmla="*/ 242 w 592"/>
                  <a:gd name="T19" fmla="*/ 15 h 28"/>
                  <a:gd name="T20" fmla="*/ 269 w 592"/>
                  <a:gd name="T21" fmla="*/ 16 h 28"/>
                  <a:gd name="T22" fmla="*/ 296 w 592"/>
                  <a:gd name="T23" fmla="*/ 17 h 28"/>
                  <a:gd name="T24" fmla="*/ 323 w 592"/>
                  <a:gd name="T25" fmla="*/ 18 h 28"/>
                  <a:gd name="T26" fmla="*/ 350 w 592"/>
                  <a:gd name="T27" fmla="*/ 20 h 28"/>
                  <a:gd name="T28" fmla="*/ 377 w 592"/>
                  <a:gd name="T29" fmla="*/ 21 h 28"/>
                  <a:gd name="T30" fmla="*/ 404 w 592"/>
                  <a:gd name="T31" fmla="*/ 22 h 28"/>
                  <a:gd name="T32" fmla="*/ 430 w 592"/>
                  <a:gd name="T33" fmla="*/ 23 h 28"/>
                  <a:gd name="T34" fmla="*/ 457 w 592"/>
                  <a:gd name="T35" fmla="*/ 24 h 28"/>
                  <a:gd name="T36" fmla="*/ 484 w 592"/>
                  <a:gd name="T37" fmla="*/ 25 h 28"/>
                  <a:gd name="T38" fmla="*/ 511 w 592"/>
                  <a:gd name="T39" fmla="*/ 26 h 28"/>
                  <a:gd name="T40" fmla="*/ 538 w 592"/>
                  <a:gd name="T41" fmla="*/ 27 h 28"/>
                  <a:gd name="T42" fmla="*/ 565 w 592"/>
                  <a:gd name="T43" fmla="*/ 27 h 28"/>
                  <a:gd name="T44" fmla="*/ 592 w 592"/>
                  <a:gd name="T4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2" h="28">
                    <a:moveTo>
                      <a:pt x="0" y="0"/>
                    </a:moveTo>
                    <a:lnTo>
                      <a:pt x="27" y="2"/>
                    </a:lnTo>
                    <a:lnTo>
                      <a:pt x="54" y="4"/>
                    </a:lnTo>
                    <a:lnTo>
                      <a:pt x="81" y="5"/>
                    </a:lnTo>
                    <a:lnTo>
                      <a:pt x="108" y="7"/>
                    </a:lnTo>
                    <a:lnTo>
                      <a:pt x="135" y="9"/>
                    </a:lnTo>
                    <a:lnTo>
                      <a:pt x="162" y="10"/>
                    </a:lnTo>
                    <a:lnTo>
                      <a:pt x="188" y="12"/>
                    </a:lnTo>
                    <a:lnTo>
                      <a:pt x="216" y="13"/>
                    </a:lnTo>
                    <a:lnTo>
                      <a:pt x="242" y="15"/>
                    </a:lnTo>
                    <a:lnTo>
                      <a:pt x="269" y="16"/>
                    </a:lnTo>
                    <a:lnTo>
                      <a:pt x="296" y="17"/>
                    </a:lnTo>
                    <a:lnTo>
                      <a:pt x="323" y="18"/>
                    </a:lnTo>
                    <a:lnTo>
                      <a:pt x="350" y="20"/>
                    </a:lnTo>
                    <a:lnTo>
                      <a:pt x="377" y="21"/>
                    </a:lnTo>
                    <a:lnTo>
                      <a:pt x="404" y="22"/>
                    </a:lnTo>
                    <a:lnTo>
                      <a:pt x="430" y="23"/>
                    </a:lnTo>
                    <a:lnTo>
                      <a:pt x="457" y="24"/>
                    </a:lnTo>
                    <a:lnTo>
                      <a:pt x="484" y="25"/>
                    </a:lnTo>
                    <a:lnTo>
                      <a:pt x="511" y="26"/>
                    </a:lnTo>
                    <a:lnTo>
                      <a:pt x="538" y="27"/>
                    </a:lnTo>
                    <a:lnTo>
                      <a:pt x="565" y="27"/>
                    </a:lnTo>
                    <a:lnTo>
                      <a:pt x="592" y="28"/>
                    </a:lnTo>
                  </a:path>
                </a:pathLst>
              </a:custGeom>
              <a:noFill/>
              <a:ln w="4763" cap="flat">
                <a:solidFill>
                  <a:srgbClr val="EDB1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196">
                <a:extLst>
                  <a:ext uri="{FF2B5EF4-FFF2-40B4-BE49-F238E27FC236}">
                    <a16:creationId xmlns:a16="http://schemas.microsoft.com/office/drawing/2014/main" id="{DEE729B0-9728-3E62-7B1E-1699517BF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" y="1688"/>
                <a:ext cx="1317" cy="1959"/>
              </a:xfrm>
              <a:custGeom>
                <a:avLst/>
                <a:gdLst>
                  <a:gd name="T0" fmla="*/ 0 w 1317"/>
                  <a:gd name="T1" fmla="*/ 0 h 1959"/>
                  <a:gd name="T2" fmla="*/ 28 w 1317"/>
                  <a:gd name="T3" fmla="*/ 373 h 1959"/>
                  <a:gd name="T4" fmla="*/ 54 w 1317"/>
                  <a:gd name="T5" fmla="*/ 641 h 1959"/>
                  <a:gd name="T6" fmla="*/ 81 w 1317"/>
                  <a:gd name="T7" fmla="*/ 842 h 1959"/>
                  <a:gd name="T8" fmla="*/ 108 w 1317"/>
                  <a:gd name="T9" fmla="*/ 999 h 1959"/>
                  <a:gd name="T10" fmla="*/ 135 w 1317"/>
                  <a:gd name="T11" fmla="*/ 1124 h 1959"/>
                  <a:gd name="T12" fmla="*/ 162 w 1317"/>
                  <a:gd name="T13" fmla="*/ 1226 h 1959"/>
                  <a:gd name="T14" fmla="*/ 189 w 1317"/>
                  <a:gd name="T15" fmla="*/ 1310 h 1959"/>
                  <a:gd name="T16" fmla="*/ 216 w 1317"/>
                  <a:gd name="T17" fmla="*/ 1381 h 1959"/>
                  <a:gd name="T18" fmla="*/ 242 w 1317"/>
                  <a:gd name="T19" fmla="*/ 1441 h 1959"/>
                  <a:gd name="T20" fmla="*/ 269 w 1317"/>
                  <a:gd name="T21" fmla="*/ 1493 h 1959"/>
                  <a:gd name="T22" fmla="*/ 296 w 1317"/>
                  <a:gd name="T23" fmla="*/ 1538 h 1959"/>
                  <a:gd name="T24" fmla="*/ 323 w 1317"/>
                  <a:gd name="T25" fmla="*/ 1577 h 1959"/>
                  <a:gd name="T26" fmla="*/ 350 w 1317"/>
                  <a:gd name="T27" fmla="*/ 1612 h 1959"/>
                  <a:gd name="T28" fmla="*/ 377 w 1317"/>
                  <a:gd name="T29" fmla="*/ 1642 h 1959"/>
                  <a:gd name="T30" fmla="*/ 404 w 1317"/>
                  <a:gd name="T31" fmla="*/ 1670 h 1959"/>
                  <a:gd name="T32" fmla="*/ 431 w 1317"/>
                  <a:gd name="T33" fmla="*/ 1694 h 1959"/>
                  <a:gd name="T34" fmla="*/ 457 w 1317"/>
                  <a:gd name="T35" fmla="*/ 1716 h 1959"/>
                  <a:gd name="T36" fmla="*/ 484 w 1317"/>
                  <a:gd name="T37" fmla="*/ 1736 h 1959"/>
                  <a:gd name="T38" fmla="*/ 511 w 1317"/>
                  <a:gd name="T39" fmla="*/ 1754 h 1959"/>
                  <a:gd name="T40" fmla="*/ 538 w 1317"/>
                  <a:gd name="T41" fmla="*/ 1770 h 1959"/>
                  <a:gd name="T42" fmla="*/ 565 w 1317"/>
                  <a:gd name="T43" fmla="*/ 1786 h 1959"/>
                  <a:gd name="T44" fmla="*/ 592 w 1317"/>
                  <a:gd name="T45" fmla="*/ 1799 h 1959"/>
                  <a:gd name="T46" fmla="*/ 619 w 1317"/>
                  <a:gd name="T47" fmla="*/ 1812 h 1959"/>
                  <a:gd name="T48" fmla="*/ 645 w 1317"/>
                  <a:gd name="T49" fmla="*/ 1823 h 1959"/>
                  <a:gd name="T50" fmla="*/ 672 w 1317"/>
                  <a:gd name="T51" fmla="*/ 1834 h 1959"/>
                  <a:gd name="T52" fmla="*/ 699 w 1317"/>
                  <a:gd name="T53" fmla="*/ 1844 h 1959"/>
                  <a:gd name="T54" fmla="*/ 726 w 1317"/>
                  <a:gd name="T55" fmla="*/ 1853 h 1959"/>
                  <a:gd name="T56" fmla="*/ 753 w 1317"/>
                  <a:gd name="T57" fmla="*/ 1862 h 1959"/>
                  <a:gd name="T58" fmla="*/ 780 w 1317"/>
                  <a:gd name="T59" fmla="*/ 1870 h 1959"/>
                  <a:gd name="T60" fmla="*/ 807 w 1317"/>
                  <a:gd name="T61" fmla="*/ 1878 h 1959"/>
                  <a:gd name="T62" fmla="*/ 834 w 1317"/>
                  <a:gd name="T63" fmla="*/ 1884 h 1959"/>
                  <a:gd name="T64" fmla="*/ 861 w 1317"/>
                  <a:gd name="T65" fmla="*/ 1891 h 1959"/>
                  <a:gd name="T66" fmla="*/ 887 w 1317"/>
                  <a:gd name="T67" fmla="*/ 1897 h 1959"/>
                  <a:gd name="T68" fmla="*/ 914 w 1317"/>
                  <a:gd name="T69" fmla="*/ 1903 h 1959"/>
                  <a:gd name="T70" fmla="*/ 941 w 1317"/>
                  <a:gd name="T71" fmla="*/ 1908 h 1959"/>
                  <a:gd name="T72" fmla="*/ 968 w 1317"/>
                  <a:gd name="T73" fmla="*/ 1913 h 1959"/>
                  <a:gd name="T74" fmla="*/ 995 w 1317"/>
                  <a:gd name="T75" fmla="*/ 1918 h 1959"/>
                  <a:gd name="T76" fmla="*/ 1022 w 1317"/>
                  <a:gd name="T77" fmla="*/ 1923 h 1959"/>
                  <a:gd name="T78" fmla="*/ 1049 w 1317"/>
                  <a:gd name="T79" fmla="*/ 1927 h 1959"/>
                  <a:gd name="T80" fmla="*/ 1075 w 1317"/>
                  <a:gd name="T81" fmla="*/ 1931 h 1959"/>
                  <a:gd name="T82" fmla="*/ 1102 w 1317"/>
                  <a:gd name="T83" fmla="*/ 1935 h 1959"/>
                  <a:gd name="T84" fmla="*/ 1129 w 1317"/>
                  <a:gd name="T85" fmla="*/ 1938 h 1959"/>
                  <a:gd name="T86" fmla="*/ 1156 w 1317"/>
                  <a:gd name="T87" fmla="*/ 1942 h 1959"/>
                  <a:gd name="T88" fmla="*/ 1183 w 1317"/>
                  <a:gd name="T89" fmla="*/ 1945 h 1959"/>
                  <a:gd name="T90" fmla="*/ 1210 w 1317"/>
                  <a:gd name="T91" fmla="*/ 1948 h 1959"/>
                  <a:gd name="T92" fmla="*/ 1237 w 1317"/>
                  <a:gd name="T93" fmla="*/ 1951 h 1959"/>
                  <a:gd name="T94" fmla="*/ 1264 w 1317"/>
                  <a:gd name="T95" fmla="*/ 1954 h 1959"/>
                  <a:gd name="T96" fmla="*/ 1290 w 1317"/>
                  <a:gd name="T97" fmla="*/ 1957 h 1959"/>
                  <a:gd name="T98" fmla="*/ 1317 w 1317"/>
                  <a:gd name="T99" fmla="*/ 1959 h 19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17" h="1959">
                    <a:moveTo>
                      <a:pt x="0" y="0"/>
                    </a:moveTo>
                    <a:lnTo>
                      <a:pt x="28" y="373"/>
                    </a:lnTo>
                    <a:lnTo>
                      <a:pt x="54" y="641"/>
                    </a:lnTo>
                    <a:lnTo>
                      <a:pt x="81" y="842"/>
                    </a:lnTo>
                    <a:lnTo>
                      <a:pt x="108" y="999"/>
                    </a:lnTo>
                    <a:lnTo>
                      <a:pt x="135" y="1124"/>
                    </a:lnTo>
                    <a:lnTo>
                      <a:pt x="162" y="1226"/>
                    </a:lnTo>
                    <a:lnTo>
                      <a:pt x="189" y="1310"/>
                    </a:lnTo>
                    <a:lnTo>
                      <a:pt x="216" y="1381"/>
                    </a:lnTo>
                    <a:lnTo>
                      <a:pt x="242" y="1441"/>
                    </a:lnTo>
                    <a:lnTo>
                      <a:pt x="269" y="1493"/>
                    </a:lnTo>
                    <a:lnTo>
                      <a:pt x="296" y="1538"/>
                    </a:lnTo>
                    <a:lnTo>
                      <a:pt x="323" y="1577"/>
                    </a:lnTo>
                    <a:lnTo>
                      <a:pt x="350" y="1612"/>
                    </a:lnTo>
                    <a:lnTo>
                      <a:pt x="377" y="1642"/>
                    </a:lnTo>
                    <a:lnTo>
                      <a:pt x="404" y="1670"/>
                    </a:lnTo>
                    <a:lnTo>
                      <a:pt x="431" y="1694"/>
                    </a:lnTo>
                    <a:lnTo>
                      <a:pt x="457" y="1716"/>
                    </a:lnTo>
                    <a:lnTo>
                      <a:pt x="484" y="1736"/>
                    </a:lnTo>
                    <a:lnTo>
                      <a:pt x="511" y="1754"/>
                    </a:lnTo>
                    <a:lnTo>
                      <a:pt x="538" y="1770"/>
                    </a:lnTo>
                    <a:lnTo>
                      <a:pt x="565" y="1786"/>
                    </a:lnTo>
                    <a:lnTo>
                      <a:pt x="592" y="1799"/>
                    </a:lnTo>
                    <a:lnTo>
                      <a:pt x="619" y="1812"/>
                    </a:lnTo>
                    <a:lnTo>
                      <a:pt x="645" y="1823"/>
                    </a:lnTo>
                    <a:lnTo>
                      <a:pt x="672" y="1834"/>
                    </a:lnTo>
                    <a:lnTo>
                      <a:pt x="699" y="1844"/>
                    </a:lnTo>
                    <a:lnTo>
                      <a:pt x="726" y="1853"/>
                    </a:lnTo>
                    <a:lnTo>
                      <a:pt x="753" y="1862"/>
                    </a:lnTo>
                    <a:lnTo>
                      <a:pt x="780" y="1870"/>
                    </a:lnTo>
                    <a:lnTo>
                      <a:pt x="807" y="1878"/>
                    </a:lnTo>
                    <a:lnTo>
                      <a:pt x="834" y="1884"/>
                    </a:lnTo>
                    <a:lnTo>
                      <a:pt x="861" y="1891"/>
                    </a:lnTo>
                    <a:lnTo>
                      <a:pt x="887" y="1897"/>
                    </a:lnTo>
                    <a:lnTo>
                      <a:pt x="914" y="1903"/>
                    </a:lnTo>
                    <a:lnTo>
                      <a:pt x="941" y="1908"/>
                    </a:lnTo>
                    <a:lnTo>
                      <a:pt x="968" y="1913"/>
                    </a:lnTo>
                    <a:lnTo>
                      <a:pt x="995" y="1918"/>
                    </a:lnTo>
                    <a:lnTo>
                      <a:pt x="1022" y="1923"/>
                    </a:lnTo>
                    <a:lnTo>
                      <a:pt x="1049" y="1927"/>
                    </a:lnTo>
                    <a:lnTo>
                      <a:pt x="1075" y="1931"/>
                    </a:lnTo>
                    <a:lnTo>
                      <a:pt x="1102" y="1935"/>
                    </a:lnTo>
                    <a:lnTo>
                      <a:pt x="1129" y="1938"/>
                    </a:lnTo>
                    <a:lnTo>
                      <a:pt x="1156" y="1942"/>
                    </a:lnTo>
                    <a:lnTo>
                      <a:pt x="1183" y="1945"/>
                    </a:lnTo>
                    <a:lnTo>
                      <a:pt x="1210" y="1948"/>
                    </a:lnTo>
                    <a:lnTo>
                      <a:pt x="1237" y="1951"/>
                    </a:lnTo>
                    <a:lnTo>
                      <a:pt x="1264" y="1954"/>
                    </a:lnTo>
                    <a:lnTo>
                      <a:pt x="1290" y="1957"/>
                    </a:lnTo>
                    <a:lnTo>
                      <a:pt x="1317" y="1959"/>
                    </a:lnTo>
                  </a:path>
                </a:pathLst>
              </a:custGeom>
              <a:noFill/>
              <a:ln w="4763" cap="flat">
                <a:solidFill>
                  <a:srgbClr val="7E2F8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197">
                <a:extLst>
                  <a:ext uri="{FF2B5EF4-FFF2-40B4-BE49-F238E27FC236}">
                    <a16:creationId xmlns:a16="http://schemas.microsoft.com/office/drawing/2014/main" id="{30E50F25-CAFB-83BF-FA22-BA4DA9298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3645"/>
                <a:ext cx="592" cy="38"/>
              </a:xfrm>
              <a:custGeom>
                <a:avLst/>
                <a:gdLst>
                  <a:gd name="T0" fmla="*/ 0 w 592"/>
                  <a:gd name="T1" fmla="*/ 0 h 38"/>
                  <a:gd name="T2" fmla="*/ 27 w 592"/>
                  <a:gd name="T3" fmla="*/ 2 h 38"/>
                  <a:gd name="T4" fmla="*/ 54 w 592"/>
                  <a:gd name="T5" fmla="*/ 5 h 38"/>
                  <a:gd name="T6" fmla="*/ 81 w 592"/>
                  <a:gd name="T7" fmla="*/ 7 h 38"/>
                  <a:gd name="T8" fmla="*/ 108 w 592"/>
                  <a:gd name="T9" fmla="*/ 10 h 38"/>
                  <a:gd name="T10" fmla="*/ 135 w 592"/>
                  <a:gd name="T11" fmla="*/ 12 h 38"/>
                  <a:gd name="T12" fmla="*/ 162 w 592"/>
                  <a:gd name="T13" fmla="*/ 14 h 38"/>
                  <a:gd name="T14" fmla="*/ 188 w 592"/>
                  <a:gd name="T15" fmla="*/ 16 h 38"/>
                  <a:gd name="T16" fmla="*/ 216 w 592"/>
                  <a:gd name="T17" fmla="*/ 17 h 38"/>
                  <a:gd name="T18" fmla="*/ 242 w 592"/>
                  <a:gd name="T19" fmla="*/ 19 h 38"/>
                  <a:gd name="T20" fmla="*/ 269 w 592"/>
                  <a:gd name="T21" fmla="*/ 21 h 38"/>
                  <a:gd name="T22" fmla="*/ 296 w 592"/>
                  <a:gd name="T23" fmla="*/ 23 h 38"/>
                  <a:gd name="T24" fmla="*/ 323 w 592"/>
                  <a:gd name="T25" fmla="*/ 25 h 38"/>
                  <a:gd name="T26" fmla="*/ 350 w 592"/>
                  <a:gd name="T27" fmla="*/ 26 h 38"/>
                  <a:gd name="T28" fmla="*/ 377 w 592"/>
                  <a:gd name="T29" fmla="*/ 27 h 38"/>
                  <a:gd name="T30" fmla="*/ 404 w 592"/>
                  <a:gd name="T31" fmla="*/ 29 h 38"/>
                  <a:gd name="T32" fmla="*/ 430 w 592"/>
                  <a:gd name="T33" fmla="*/ 30 h 38"/>
                  <a:gd name="T34" fmla="*/ 457 w 592"/>
                  <a:gd name="T35" fmla="*/ 32 h 38"/>
                  <a:gd name="T36" fmla="*/ 484 w 592"/>
                  <a:gd name="T37" fmla="*/ 33 h 38"/>
                  <a:gd name="T38" fmla="*/ 511 w 592"/>
                  <a:gd name="T39" fmla="*/ 34 h 38"/>
                  <a:gd name="T40" fmla="*/ 538 w 592"/>
                  <a:gd name="T41" fmla="*/ 35 h 38"/>
                  <a:gd name="T42" fmla="*/ 565 w 592"/>
                  <a:gd name="T43" fmla="*/ 36 h 38"/>
                  <a:gd name="T44" fmla="*/ 592 w 592"/>
                  <a:gd name="T4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2" h="38">
                    <a:moveTo>
                      <a:pt x="0" y="0"/>
                    </a:moveTo>
                    <a:lnTo>
                      <a:pt x="27" y="2"/>
                    </a:lnTo>
                    <a:lnTo>
                      <a:pt x="54" y="5"/>
                    </a:lnTo>
                    <a:lnTo>
                      <a:pt x="81" y="7"/>
                    </a:lnTo>
                    <a:lnTo>
                      <a:pt x="108" y="10"/>
                    </a:lnTo>
                    <a:lnTo>
                      <a:pt x="135" y="12"/>
                    </a:lnTo>
                    <a:lnTo>
                      <a:pt x="162" y="14"/>
                    </a:lnTo>
                    <a:lnTo>
                      <a:pt x="188" y="16"/>
                    </a:lnTo>
                    <a:lnTo>
                      <a:pt x="216" y="17"/>
                    </a:lnTo>
                    <a:lnTo>
                      <a:pt x="242" y="19"/>
                    </a:lnTo>
                    <a:lnTo>
                      <a:pt x="269" y="21"/>
                    </a:lnTo>
                    <a:lnTo>
                      <a:pt x="296" y="23"/>
                    </a:lnTo>
                    <a:lnTo>
                      <a:pt x="323" y="25"/>
                    </a:lnTo>
                    <a:lnTo>
                      <a:pt x="350" y="26"/>
                    </a:lnTo>
                    <a:lnTo>
                      <a:pt x="377" y="27"/>
                    </a:lnTo>
                    <a:lnTo>
                      <a:pt x="404" y="29"/>
                    </a:lnTo>
                    <a:lnTo>
                      <a:pt x="430" y="30"/>
                    </a:lnTo>
                    <a:lnTo>
                      <a:pt x="457" y="32"/>
                    </a:lnTo>
                    <a:lnTo>
                      <a:pt x="484" y="33"/>
                    </a:lnTo>
                    <a:lnTo>
                      <a:pt x="511" y="34"/>
                    </a:lnTo>
                    <a:lnTo>
                      <a:pt x="538" y="35"/>
                    </a:lnTo>
                    <a:lnTo>
                      <a:pt x="565" y="36"/>
                    </a:lnTo>
                    <a:lnTo>
                      <a:pt x="592" y="38"/>
                    </a:lnTo>
                  </a:path>
                </a:pathLst>
              </a:custGeom>
              <a:noFill/>
              <a:ln w="4763" cap="flat">
                <a:solidFill>
                  <a:srgbClr val="7E2F8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98">
                <a:extLst>
                  <a:ext uri="{FF2B5EF4-FFF2-40B4-BE49-F238E27FC236}">
                    <a16:creationId xmlns:a16="http://schemas.microsoft.com/office/drawing/2014/main" id="{85A2697E-6446-EA51-7245-B909894AB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" y="1915"/>
                <a:ext cx="1317" cy="1707"/>
              </a:xfrm>
              <a:custGeom>
                <a:avLst/>
                <a:gdLst>
                  <a:gd name="T0" fmla="*/ 0 w 1317"/>
                  <a:gd name="T1" fmla="*/ 0 h 1707"/>
                  <a:gd name="T2" fmla="*/ 28 w 1317"/>
                  <a:gd name="T3" fmla="*/ 247 h 1707"/>
                  <a:gd name="T4" fmla="*/ 54 w 1317"/>
                  <a:gd name="T5" fmla="*/ 443 h 1707"/>
                  <a:gd name="T6" fmla="*/ 81 w 1317"/>
                  <a:gd name="T7" fmla="*/ 600 h 1707"/>
                  <a:gd name="T8" fmla="*/ 108 w 1317"/>
                  <a:gd name="T9" fmla="*/ 730 h 1707"/>
                  <a:gd name="T10" fmla="*/ 135 w 1317"/>
                  <a:gd name="T11" fmla="*/ 838 h 1707"/>
                  <a:gd name="T12" fmla="*/ 162 w 1317"/>
                  <a:gd name="T13" fmla="*/ 929 h 1707"/>
                  <a:gd name="T14" fmla="*/ 189 w 1317"/>
                  <a:gd name="T15" fmla="*/ 1008 h 1707"/>
                  <a:gd name="T16" fmla="*/ 216 w 1317"/>
                  <a:gd name="T17" fmla="*/ 1075 h 1707"/>
                  <a:gd name="T18" fmla="*/ 242 w 1317"/>
                  <a:gd name="T19" fmla="*/ 1134 h 1707"/>
                  <a:gd name="T20" fmla="*/ 269 w 1317"/>
                  <a:gd name="T21" fmla="*/ 1186 h 1707"/>
                  <a:gd name="T22" fmla="*/ 296 w 1317"/>
                  <a:gd name="T23" fmla="*/ 1232 h 1707"/>
                  <a:gd name="T24" fmla="*/ 323 w 1317"/>
                  <a:gd name="T25" fmla="*/ 1272 h 1707"/>
                  <a:gd name="T26" fmla="*/ 350 w 1317"/>
                  <a:gd name="T27" fmla="*/ 1309 h 1707"/>
                  <a:gd name="T28" fmla="*/ 377 w 1317"/>
                  <a:gd name="T29" fmla="*/ 1341 h 1707"/>
                  <a:gd name="T30" fmla="*/ 404 w 1317"/>
                  <a:gd name="T31" fmla="*/ 1371 h 1707"/>
                  <a:gd name="T32" fmla="*/ 431 w 1317"/>
                  <a:gd name="T33" fmla="*/ 1397 h 1707"/>
                  <a:gd name="T34" fmla="*/ 457 w 1317"/>
                  <a:gd name="T35" fmla="*/ 1421 h 1707"/>
                  <a:gd name="T36" fmla="*/ 484 w 1317"/>
                  <a:gd name="T37" fmla="*/ 1443 h 1707"/>
                  <a:gd name="T38" fmla="*/ 511 w 1317"/>
                  <a:gd name="T39" fmla="*/ 1463 h 1707"/>
                  <a:gd name="T40" fmla="*/ 538 w 1317"/>
                  <a:gd name="T41" fmla="*/ 1482 h 1707"/>
                  <a:gd name="T42" fmla="*/ 565 w 1317"/>
                  <a:gd name="T43" fmla="*/ 1499 h 1707"/>
                  <a:gd name="T44" fmla="*/ 592 w 1317"/>
                  <a:gd name="T45" fmla="*/ 1515 h 1707"/>
                  <a:gd name="T46" fmla="*/ 619 w 1317"/>
                  <a:gd name="T47" fmla="*/ 1530 h 1707"/>
                  <a:gd name="T48" fmla="*/ 645 w 1317"/>
                  <a:gd name="T49" fmla="*/ 1543 h 1707"/>
                  <a:gd name="T50" fmla="*/ 672 w 1317"/>
                  <a:gd name="T51" fmla="*/ 1556 h 1707"/>
                  <a:gd name="T52" fmla="*/ 699 w 1317"/>
                  <a:gd name="T53" fmla="*/ 1567 h 1707"/>
                  <a:gd name="T54" fmla="*/ 726 w 1317"/>
                  <a:gd name="T55" fmla="*/ 1578 h 1707"/>
                  <a:gd name="T56" fmla="*/ 753 w 1317"/>
                  <a:gd name="T57" fmla="*/ 1588 h 1707"/>
                  <a:gd name="T58" fmla="*/ 780 w 1317"/>
                  <a:gd name="T59" fmla="*/ 1597 h 1707"/>
                  <a:gd name="T60" fmla="*/ 807 w 1317"/>
                  <a:gd name="T61" fmla="*/ 1606 h 1707"/>
                  <a:gd name="T62" fmla="*/ 834 w 1317"/>
                  <a:gd name="T63" fmla="*/ 1615 h 1707"/>
                  <a:gd name="T64" fmla="*/ 861 w 1317"/>
                  <a:gd name="T65" fmla="*/ 1623 h 1707"/>
                  <a:gd name="T66" fmla="*/ 887 w 1317"/>
                  <a:gd name="T67" fmla="*/ 1630 h 1707"/>
                  <a:gd name="T68" fmla="*/ 914 w 1317"/>
                  <a:gd name="T69" fmla="*/ 1637 h 1707"/>
                  <a:gd name="T70" fmla="*/ 941 w 1317"/>
                  <a:gd name="T71" fmla="*/ 1644 h 1707"/>
                  <a:gd name="T72" fmla="*/ 968 w 1317"/>
                  <a:gd name="T73" fmla="*/ 1650 h 1707"/>
                  <a:gd name="T74" fmla="*/ 995 w 1317"/>
                  <a:gd name="T75" fmla="*/ 1656 h 1707"/>
                  <a:gd name="T76" fmla="*/ 1022 w 1317"/>
                  <a:gd name="T77" fmla="*/ 1661 h 1707"/>
                  <a:gd name="T78" fmla="*/ 1049 w 1317"/>
                  <a:gd name="T79" fmla="*/ 1667 h 1707"/>
                  <a:gd name="T80" fmla="*/ 1075 w 1317"/>
                  <a:gd name="T81" fmla="*/ 1671 h 1707"/>
                  <a:gd name="T82" fmla="*/ 1102 w 1317"/>
                  <a:gd name="T83" fmla="*/ 1676 h 1707"/>
                  <a:gd name="T84" fmla="*/ 1129 w 1317"/>
                  <a:gd name="T85" fmla="*/ 1681 h 1707"/>
                  <a:gd name="T86" fmla="*/ 1156 w 1317"/>
                  <a:gd name="T87" fmla="*/ 1685 h 1707"/>
                  <a:gd name="T88" fmla="*/ 1183 w 1317"/>
                  <a:gd name="T89" fmla="*/ 1689 h 1707"/>
                  <a:gd name="T90" fmla="*/ 1210 w 1317"/>
                  <a:gd name="T91" fmla="*/ 1693 h 1707"/>
                  <a:gd name="T92" fmla="*/ 1237 w 1317"/>
                  <a:gd name="T93" fmla="*/ 1697 h 1707"/>
                  <a:gd name="T94" fmla="*/ 1264 w 1317"/>
                  <a:gd name="T95" fmla="*/ 1700 h 1707"/>
                  <a:gd name="T96" fmla="*/ 1290 w 1317"/>
                  <a:gd name="T97" fmla="*/ 1704 h 1707"/>
                  <a:gd name="T98" fmla="*/ 1317 w 1317"/>
                  <a:gd name="T99" fmla="*/ 1707 h 1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17" h="1707">
                    <a:moveTo>
                      <a:pt x="0" y="0"/>
                    </a:moveTo>
                    <a:lnTo>
                      <a:pt x="28" y="247"/>
                    </a:lnTo>
                    <a:lnTo>
                      <a:pt x="54" y="443"/>
                    </a:lnTo>
                    <a:lnTo>
                      <a:pt x="81" y="600"/>
                    </a:lnTo>
                    <a:lnTo>
                      <a:pt x="108" y="730"/>
                    </a:lnTo>
                    <a:lnTo>
                      <a:pt x="135" y="838"/>
                    </a:lnTo>
                    <a:lnTo>
                      <a:pt x="162" y="929"/>
                    </a:lnTo>
                    <a:lnTo>
                      <a:pt x="189" y="1008"/>
                    </a:lnTo>
                    <a:lnTo>
                      <a:pt x="216" y="1075"/>
                    </a:lnTo>
                    <a:lnTo>
                      <a:pt x="242" y="1134"/>
                    </a:lnTo>
                    <a:lnTo>
                      <a:pt x="269" y="1186"/>
                    </a:lnTo>
                    <a:lnTo>
                      <a:pt x="296" y="1232"/>
                    </a:lnTo>
                    <a:lnTo>
                      <a:pt x="323" y="1272"/>
                    </a:lnTo>
                    <a:lnTo>
                      <a:pt x="350" y="1309"/>
                    </a:lnTo>
                    <a:lnTo>
                      <a:pt x="377" y="1341"/>
                    </a:lnTo>
                    <a:lnTo>
                      <a:pt x="404" y="1371"/>
                    </a:lnTo>
                    <a:lnTo>
                      <a:pt x="431" y="1397"/>
                    </a:lnTo>
                    <a:lnTo>
                      <a:pt x="457" y="1421"/>
                    </a:lnTo>
                    <a:lnTo>
                      <a:pt x="484" y="1443"/>
                    </a:lnTo>
                    <a:lnTo>
                      <a:pt x="511" y="1463"/>
                    </a:lnTo>
                    <a:lnTo>
                      <a:pt x="538" y="1482"/>
                    </a:lnTo>
                    <a:lnTo>
                      <a:pt x="565" y="1499"/>
                    </a:lnTo>
                    <a:lnTo>
                      <a:pt x="592" y="1515"/>
                    </a:lnTo>
                    <a:lnTo>
                      <a:pt x="619" y="1530"/>
                    </a:lnTo>
                    <a:lnTo>
                      <a:pt x="645" y="1543"/>
                    </a:lnTo>
                    <a:lnTo>
                      <a:pt x="672" y="1556"/>
                    </a:lnTo>
                    <a:lnTo>
                      <a:pt x="699" y="1567"/>
                    </a:lnTo>
                    <a:lnTo>
                      <a:pt x="726" y="1578"/>
                    </a:lnTo>
                    <a:lnTo>
                      <a:pt x="753" y="1588"/>
                    </a:lnTo>
                    <a:lnTo>
                      <a:pt x="780" y="1597"/>
                    </a:lnTo>
                    <a:lnTo>
                      <a:pt x="807" y="1606"/>
                    </a:lnTo>
                    <a:lnTo>
                      <a:pt x="834" y="1615"/>
                    </a:lnTo>
                    <a:lnTo>
                      <a:pt x="861" y="1623"/>
                    </a:lnTo>
                    <a:lnTo>
                      <a:pt x="887" y="1630"/>
                    </a:lnTo>
                    <a:lnTo>
                      <a:pt x="914" y="1637"/>
                    </a:lnTo>
                    <a:lnTo>
                      <a:pt x="941" y="1644"/>
                    </a:lnTo>
                    <a:lnTo>
                      <a:pt x="968" y="1650"/>
                    </a:lnTo>
                    <a:lnTo>
                      <a:pt x="995" y="1656"/>
                    </a:lnTo>
                    <a:lnTo>
                      <a:pt x="1022" y="1661"/>
                    </a:lnTo>
                    <a:lnTo>
                      <a:pt x="1049" y="1667"/>
                    </a:lnTo>
                    <a:lnTo>
                      <a:pt x="1075" y="1671"/>
                    </a:lnTo>
                    <a:lnTo>
                      <a:pt x="1102" y="1676"/>
                    </a:lnTo>
                    <a:lnTo>
                      <a:pt x="1129" y="1681"/>
                    </a:lnTo>
                    <a:lnTo>
                      <a:pt x="1156" y="1685"/>
                    </a:lnTo>
                    <a:lnTo>
                      <a:pt x="1183" y="1689"/>
                    </a:lnTo>
                    <a:lnTo>
                      <a:pt x="1210" y="1693"/>
                    </a:lnTo>
                    <a:lnTo>
                      <a:pt x="1237" y="1697"/>
                    </a:lnTo>
                    <a:lnTo>
                      <a:pt x="1264" y="1700"/>
                    </a:lnTo>
                    <a:lnTo>
                      <a:pt x="1290" y="1704"/>
                    </a:lnTo>
                    <a:lnTo>
                      <a:pt x="1317" y="1707"/>
                    </a:lnTo>
                  </a:path>
                </a:pathLst>
              </a:custGeom>
              <a:noFill/>
              <a:ln w="4763" cap="flat">
                <a:solidFill>
                  <a:srgbClr val="77AC3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99">
                <a:extLst>
                  <a:ext uri="{FF2B5EF4-FFF2-40B4-BE49-F238E27FC236}">
                    <a16:creationId xmlns:a16="http://schemas.microsoft.com/office/drawing/2014/main" id="{1DA98954-C2E8-748C-477F-67FA1CC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3619"/>
                <a:ext cx="592" cy="48"/>
              </a:xfrm>
              <a:custGeom>
                <a:avLst/>
                <a:gdLst>
                  <a:gd name="T0" fmla="*/ 0 w 592"/>
                  <a:gd name="T1" fmla="*/ 0 h 48"/>
                  <a:gd name="T2" fmla="*/ 27 w 592"/>
                  <a:gd name="T3" fmla="*/ 3 h 48"/>
                  <a:gd name="T4" fmla="*/ 54 w 592"/>
                  <a:gd name="T5" fmla="*/ 6 h 48"/>
                  <a:gd name="T6" fmla="*/ 81 w 592"/>
                  <a:gd name="T7" fmla="*/ 9 h 48"/>
                  <a:gd name="T8" fmla="*/ 108 w 592"/>
                  <a:gd name="T9" fmla="*/ 12 h 48"/>
                  <a:gd name="T10" fmla="*/ 135 w 592"/>
                  <a:gd name="T11" fmla="*/ 15 h 48"/>
                  <a:gd name="T12" fmla="*/ 162 w 592"/>
                  <a:gd name="T13" fmla="*/ 17 h 48"/>
                  <a:gd name="T14" fmla="*/ 188 w 592"/>
                  <a:gd name="T15" fmla="*/ 20 h 48"/>
                  <a:gd name="T16" fmla="*/ 216 w 592"/>
                  <a:gd name="T17" fmla="*/ 22 h 48"/>
                  <a:gd name="T18" fmla="*/ 242 w 592"/>
                  <a:gd name="T19" fmla="*/ 24 h 48"/>
                  <a:gd name="T20" fmla="*/ 269 w 592"/>
                  <a:gd name="T21" fmla="*/ 26 h 48"/>
                  <a:gd name="T22" fmla="*/ 296 w 592"/>
                  <a:gd name="T23" fmla="*/ 29 h 48"/>
                  <a:gd name="T24" fmla="*/ 323 w 592"/>
                  <a:gd name="T25" fmla="*/ 31 h 48"/>
                  <a:gd name="T26" fmla="*/ 350 w 592"/>
                  <a:gd name="T27" fmla="*/ 33 h 48"/>
                  <a:gd name="T28" fmla="*/ 377 w 592"/>
                  <a:gd name="T29" fmla="*/ 35 h 48"/>
                  <a:gd name="T30" fmla="*/ 404 w 592"/>
                  <a:gd name="T31" fmla="*/ 36 h 48"/>
                  <a:gd name="T32" fmla="*/ 430 w 592"/>
                  <a:gd name="T33" fmla="*/ 38 h 48"/>
                  <a:gd name="T34" fmla="*/ 457 w 592"/>
                  <a:gd name="T35" fmla="*/ 40 h 48"/>
                  <a:gd name="T36" fmla="*/ 484 w 592"/>
                  <a:gd name="T37" fmla="*/ 42 h 48"/>
                  <a:gd name="T38" fmla="*/ 511 w 592"/>
                  <a:gd name="T39" fmla="*/ 43 h 48"/>
                  <a:gd name="T40" fmla="*/ 538 w 592"/>
                  <a:gd name="T41" fmla="*/ 45 h 48"/>
                  <a:gd name="T42" fmla="*/ 565 w 592"/>
                  <a:gd name="T43" fmla="*/ 46 h 48"/>
                  <a:gd name="T44" fmla="*/ 592 w 592"/>
                  <a:gd name="T4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2" h="48">
                    <a:moveTo>
                      <a:pt x="0" y="0"/>
                    </a:moveTo>
                    <a:lnTo>
                      <a:pt x="27" y="3"/>
                    </a:lnTo>
                    <a:lnTo>
                      <a:pt x="54" y="6"/>
                    </a:lnTo>
                    <a:lnTo>
                      <a:pt x="81" y="9"/>
                    </a:lnTo>
                    <a:lnTo>
                      <a:pt x="108" y="12"/>
                    </a:lnTo>
                    <a:lnTo>
                      <a:pt x="135" y="15"/>
                    </a:lnTo>
                    <a:lnTo>
                      <a:pt x="162" y="17"/>
                    </a:lnTo>
                    <a:lnTo>
                      <a:pt x="188" y="20"/>
                    </a:lnTo>
                    <a:lnTo>
                      <a:pt x="216" y="22"/>
                    </a:lnTo>
                    <a:lnTo>
                      <a:pt x="242" y="24"/>
                    </a:lnTo>
                    <a:lnTo>
                      <a:pt x="269" y="26"/>
                    </a:lnTo>
                    <a:lnTo>
                      <a:pt x="296" y="29"/>
                    </a:lnTo>
                    <a:lnTo>
                      <a:pt x="323" y="31"/>
                    </a:lnTo>
                    <a:lnTo>
                      <a:pt x="350" y="33"/>
                    </a:lnTo>
                    <a:lnTo>
                      <a:pt x="377" y="35"/>
                    </a:lnTo>
                    <a:lnTo>
                      <a:pt x="404" y="36"/>
                    </a:lnTo>
                    <a:lnTo>
                      <a:pt x="430" y="38"/>
                    </a:lnTo>
                    <a:lnTo>
                      <a:pt x="457" y="40"/>
                    </a:lnTo>
                    <a:lnTo>
                      <a:pt x="484" y="42"/>
                    </a:lnTo>
                    <a:lnTo>
                      <a:pt x="511" y="43"/>
                    </a:lnTo>
                    <a:lnTo>
                      <a:pt x="538" y="45"/>
                    </a:lnTo>
                    <a:lnTo>
                      <a:pt x="565" y="46"/>
                    </a:lnTo>
                    <a:lnTo>
                      <a:pt x="592" y="48"/>
                    </a:lnTo>
                  </a:path>
                </a:pathLst>
              </a:custGeom>
              <a:noFill/>
              <a:ln w="4763" cap="flat">
                <a:solidFill>
                  <a:srgbClr val="77AC3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00">
                <a:extLst>
                  <a:ext uri="{FF2B5EF4-FFF2-40B4-BE49-F238E27FC236}">
                    <a16:creationId xmlns:a16="http://schemas.microsoft.com/office/drawing/2014/main" id="{49753656-1B5B-C4B8-397C-39DEF3F14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" y="2180"/>
                <a:ext cx="1317" cy="1412"/>
              </a:xfrm>
              <a:custGeom>
                <a:avLst/>
                <a:gdLst>
                  <a:gd name="T0" fmla="*/ 0 w 1317"/>
                  <a:gd name="T1" fmla="*/ 0 h 1412"/>
                  <a:gd name="T2" fmla="*/ 28 w 1317"/>
                  <a:gd name="T3" fmla="*/ 155 h 1412"/>
                  <a:gd name="T4" fmla="*/ 54 w 1317"/>
                  <a:gd name="T5" fmla="*/ 286 h 1412"/>
                  <a:gd name="T6" fmla="*/ 81 w 1317"/>
                  <a:gd name="T7" fmla="*/ 397 h 1412"/>
                  <a:gd name="T8" fmla="*/ 108 w 1317"/>
                  <a:gd name="T9" fmla="*/ 494 h 1412"/>
                  <a:gd name="T10" fmla="*/ 135 w 1317"/>
                  <a:gd name="T11" fmla="*/ 579 h 1412"/>
                  <a:gd name="T12" fmla="*/ 162 w 1317"/>
                  <a:gd name="T13" fmla="*/ 652 h 1412"/>
                  <a:gd name="T14" fmla="*/ 189 w 1317"/>
                  <a:gd name="T15" fmla="*/ 718 h 1412"/>
                  <a:gd name="T16" fmla="*/ 216 w 1317"/>
                  <a:gd name="T17" fmla="*/ 776 h 1412"/>
                  <a:gd name="T18" fmla="*/ 242 w 1317"/>
                  <a:gd name="T19" fmla="*/ 828 h 1412"/>
                  <a:gd name="T20" fmla="*/ 269 w 1317"/>
                  <a:gd name="T21" fmla="*/ 874 h 1412"/>
                  <a:gd name="T22" fmla="*/ 296 w 1317"/>
                  <a:gd name="T23" fmla="*/ 916 h 1412"/>
                  <a:gd name="T24" fmla="*/ 323 w 1317"/>
                  <a:gd name="T25" fmla="*/ 954 h 1412"/>
                  <a:gd name="T26" fmla="*/ 350 w 1317"/>
                  <a:gd name="T27" fmla="*/ 989 h 1412"/>
                  <a:gd name="T28" fmla="*/ 377 w 1317"/>
                  <a:gd name="T29" fmla="*/ 1020 h 1412"/>
                  <a:gd name="T30" fmla="*/ 404 w 1317"/>
                  <a:gd name="T31" fmla="*/ 1049 h 1412"/>
                  <a:gd name="T32" fmla="*/ 431 w 1317"/>
                  <a:gd name="T33" fmla="*/ 1075 h 1412"/>
                  <a:gd name="T34" fmla="*/ 457 w 1317"/>
                  <a:gd name="T35" fmla="*/ 1100 h 1412"/>
                  <a:gd name="T36" fmla="*/ 484 w 1317"/>
                  <a:gd name="T37" fmla="*/ 1122 h 1412"/>
                  <a:gd name="T38" fmla="*/ 511 w 1317"/>
                  <a:gd name="T39" fmla="*/ 1143 h 1412"/>
                  <a:gd name="T40" fmla="*/ 538 w 1317"/>
                  <a:gd name="T41" fmla="*/ 1162 h 1412"/>
                  <a:gd name="T42" fmla="*/ 565 w 1317"/>
                  <a:gd name="T43" fmla="*/ 1180 h 1412"/>
                  <a:gd name="T44" fmla="*/ 592 w 1317"/>
                  <a:gd name="T45" fmla="*/ 1197 h 1412"/>
                  <a:gd name="T46" fmla="*/ 619 w 1317"/>
                  <a:gd name="T47" fmla="*/ 1212 h 1412"/>
                  <a:gd name="T48" fmla="*/ 645 w 1317"/>
                  <a:gd name="T49" fmla="*/ 1226 h 1412"/>
                  <a:gd name="T50" fmla="*/ 672 w 1317"/>
                  <a:gd name="T51" fmla="*/ 1240 h 1412"/>
                  <a:gd name="T52" fmla="*/ 699 w 1317"/>
                  <a:gd name="T53" fmla="*/ 1253 h 1412"/>
                  <a:gd name="T54" fmla="*/ 726 w 1317"/>
                  <a:gd name="T55" fmla="*/ 1265 h 1412"/>
                  <a:gd name="T56" fmla="*/ 753 w 1317"/>
                  <a:gd name="T57" fmla="*/ 1276 h 1412"/>
                  <a:gd name="T58" fmla="*/ 780 w 1317"/>
                  <a:gd name="T59" fmla="*/ 1286 h 1412"/>
                  <a:gd name="T60" fmla="*/ 807 w 1317"/>
                  <a:gd name="T61" fmla="*/ 1296 h 1412"/>
                  <a:gd name="T62" fmla="*/ 834 w 1317"/>
                  <a:gd name="T63" fmla="*/ 1306 h 1412"/>
                  <a:gd name="T64" fmla="*/ 861 w 1317"/>
                  <a:gd name="T65" fmla="*/ 1314 h 1412"/>
                  <a:gd name="T66" fmla="*/ 887 w 1317"/>
                  <a:gd name="T67" fmla="*/ 1323 h 1412"/>
                  <a:gd name="T68" fmla="*/ 914 w 1317"/>
                  <a:gd name="T69" fmla="*/ 1331 h 1412"/>
                  <a:gd name="T70" fmla="*/ 941 w 1317"/>
                  <a:gd name="T71" fmla="*/ 1338 h 1412"/>
                  <a:gd name="T72" fmla="*/ 968 w 1317"/>
                  <a:gd name="T73" fmla="*/ 1345 h 1412"/>
                  <a:gd name="T74" fmla="*/ 995 w 1317"/>
                  <a:gd name="T75" fmla="*/ 1352 h 1412"/>
                  <a:gd name="T76" fmla="*/ 1022 w 1317"/>
                  <a:gd name="T77" fmla="*/ 1358 h 1412"/>
                  <a:gd name="T78" fmla="*/ 1049 w 1317"/>
                  <a:gd name="T79" fmla="*/ 1365 h 1412"/>
                  <a:gd name="T80" fmla="*/ 1075 w 1317"/>
                  <a:gd name="T81" fmla="*/ 1370 h 1412"/>
                  <a:gd name="T82" fmla="*/ 1102 w 1317"/>
                  <a:gd name="T83" fmla="*/ 1376 h 1412"/>
                  <a:gd name="T84" fmla="*/ 1129 w 1317"/>
                  <a:gd name="T85" fmla="*/ 1381 h 1412"/>
                  <a:gd name="T86" fmla="*/ 1156 w 1317"/>
                  <a:gd name="T87" fmla="*/ 1386 h 1412"/>
                  <a:gd name="T88" fmla="*/ 1183 w 1317"/>
                  <a:gd name="T89" fmla="*/ 1391 h 1412"/>
                  <a:gd name="T90" fmla="*/ 1210 w 1317"/>
                  <a:gd name="T91" fmla="*/ 1396 h 1412"/>
                  <a:gd name="T92" fmla="*/ 1237 w 1317"/>
                  <a:gd name="T93" fmla="*/ 1400 h 1412"/>
                  <a:gd name="T94" fmla="*/ 1264 w 1317"/>
                  <a:gd name="T95" fmla="*/ 1405 h 1412"/>
                  <a:gd name="T96" fmla="*/ 1290 w 1317"/>
                  <a:gd name="T97" fmla="*/ 1409 h 1412"/>
                  <a:gd name="T98" fmla="*/ 1317 w 1317"/>
                  <a:gd name="T99" fmla="*/ 1412 h 1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17" h="1412">
                    <a:moveTo>
                      <a:pt x="0" y="0"/>
                    </a:moveTo>
                    <a:lnTo>
                      <a:pt x="28" y="155"/>
                    </a:lnTo>
                    <a:lnTo>
                      <a:pt x="54" y="286"/>
                    </a:lnTo>
                    <a:lnTo>
                      <a:pt x="81" y="397"/>
                    </a:lnTo>
                    <a:lnTo>
                      <a:pt x="108" y="494"/>
                    </a:lnTo>
                    <a:lnTo>
                      <a:pt x="135" y="579"/>
                    </a:lnTo>
                    <a:lnTo>
                      <a:pt x="162" y="652"/>
                    </a:lnTo>
                    <a:lnTo>
                      <a:pt x="189" y="718"/>
                    </a:lnTo>
                    <a:lnTo>
                      <a:pt x="216" y="776"/>
                    </a:lnTo>
                    <a:lnTo>
                      <a:pt x="242" y="828"/>
                    </a:lnTo>
                    <a:lnTo>
                      <a:pt x="269" y="874"/>
                    </a:lnTo>
                    <a:lnTo>
                      <a:pt x="296" y="916"/>
                    </a:lnTo>
                    <a:lnTo>
                      <a:pt x="323" y="954"/>
                    </a:lnTo>
                    <a:lnTo>
                      <a:pt x="350" y="989"/>
                    </a:lnTo>
                    <a:lnTo>
                      <a:pt x="377" y="1020"/>
                    </a:lnTo>
                    <a:lnTo>
                      <a:pt x="404" y="1049"/>
                    </a:lnTo>
                    <a:lnTo>
                      <a:pt x="431" y="1075"/>
                    </a:lnTo>
                    <a:lnTo>
                      <a:pt x="457" y="1100"/>
                    </a:lnTo>
                    <a:lnTo>
                      <a:pt x="484" y="1122"/>
                    </a:lnTo>
                    <a:lnTo>
                      <a:pt x="511" y="1143"/>
                    </a:lnTo>
                    <a:lnTo>
                      <a:pt x="538" y="1162"/>
                    </a:lnTo>
                    <a:lnTo>
                      <a:pt x="565" y="1180"/>
                    </a:lnTo>
                    <a:lnTo>
                      <a:pt x="592" y="1197"/>
                    </a:lnTo>
                    <a:lnTo>
                      <a:pt x="619" y="1212"/>
                    </a:lnTo>
                    <a:lnTo>
                      <a:pt x="645" y="1226"/>
                    </a:lnTo>
                    <a:lnTo>
                      <a:pt x="672" y="1240"/>
                    </a:lnTo>
                    <a:lnTo>
                      <a:pt x="699" y="1253"/>
                    </a:lnTo>
                    <a:lnTo>
                      <a:pt x="726" y="1265"/>
                    </a:lnTo>
                    <a:lnTo>
                      <a:pt x="753" y="1276"/>
                    </a:lnTo>
                    <a:lnTo>
                      <a:pt x="780" y="1286"/>
                    </a:lnTo>
                    <a:lnTo>
                      <a:pt x="807" y="1296"/>
                    </a:lnTo>
                    <a:lnTo>
                      <a:pt x="834" y="1306"/>
                    </a:lnTo>
                    <a:lnTo>
                      <a:pt x="861" y="1314"/>
                    </a:lnTo>
                    <a:lnTo>
                      <a:pt x="887" y="1323"/>
                    </a:lnTo>
                    <a:lnTo>
                      <a:pt x="914" y="1331"/>
                    </a:lnTo>
                    <a:lnTo>
                      <a:pt x="941" y="1338"/>
                    </a:lnTo>
                    <a:lnTo>
                      <a:pt x="968" y="1345"/>
                    </a:lnTo>
                    <a:lnTo>
                      <a:pt x="995" y="1352"/>
                    </a:lnTo>
                    <a:lnTo>
                      <a:pt x="1022" y="1358"/>
                    </a:lnTo>
                    <a:lnTo>
                      <a:pt x="1049" y="1365"/>
                    </a:lnTo>
                    <a:lnTo>
                      <a:pt x="1075" y="1370"/>
                    </a:lnTo>
                    <a:lnTo>
                      <a:pt x="1102" y="1376"/>
                    </a:lnTo>
                    <a:lnTo>
                      <a:pt x="1129" y="1381"/>
                    </a:lnTo>
                    <a:lnTo>
                      <a:pt x="1156" y="1386"/>
                    </a:lnTo>
                    <a:lnTo>
                      <a:pt x="1183" y="1391"/>
                    </a:lnTo>
                    <a:lnTo>
                      <a:pt x="1210" y="1396"/>
                    </a:lnTo>
                    <a:lnTo>
                      <a:pt x="1237" y="1400"/>
                    </a:lnTo>
                    <a:lnTo>
                      <a:pt x="1264" y="1405"/>
                    </a:lnTo>
                    <a:lnTo>
                      <a:pt x="1290" y="1409"/>
                    </a:lnTo>
                    <a:lnTo>
                      <a:pt x="1317" y="1412"/>
                    </a:lnTo>
                  </a:path>
                </a:pathLst>
              </a:custGeom>
              <a:noFill/>
              <a:ln w="4763" cap="flat">
                <a:solidFill>
                  <a:srgbClr val="4DBEE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01">
                <a:extLst>
                  <a:ext uri="{FF2B5EF4-FFF2-40B4-BE49-F238E27FC236}">
                    <a16:creationId xmlns:a16="http://schemas.microsoft.com/office/drawing/2014/main" id="{2E3FB1F2-2810-A0D3-A00B-6F691D606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3589"/>
                <a:ext cx="592" cy="58"/>
              </a:xfrm>
              <a:custGeom>
                <a:avLst/>
                <a:gdLst>
                  <a:gd name="T0" fmla="*/ 0 w 592"/>
                  <a:gd name="T1" fmla="*/ 0 h 58"/>
                  <a:gd name="T2" fmla="*/ 27 w 592"/>
                  <a:gd name="T3" fmla="*/ 3 h 58"/>
                  <a:gd name="T4" fmla="*/ 54 w 592"/>
                  <a:gd name="T5" fmla="*/ 7 h 58"/>
                  <a:gd name="T6" fmla="*/ 81 w 592"/>
                  <a:gd name="T7" fmla="*/ 11 h 58"/>
                  <a:gd name="T8" fmla="*/ 108 w 592"/>
                  <a:gd name="T9" fmla="*/ 14 h 58"/>
                  <a:gd name="T10" fmla="*/ 135 w 592"/>
                  <a:gd name="T11" fmla="*/ 17 h 58"/>
                  <a:gd name="T12" fmla="*/ 162 w 592"/>
                  <a:gd name="T13" fmla="*/ 20 h 58"/>
                  <a:gd name="T14" fmla="*/ 188 w 592"/>
                  <a:gd name="T15" fmla="*/ 24 h 58"/>
                  <a:gd name="T16" fmla="*/ 216 w 592"/>
                  <a:gd name="T17" fmla="*/ 26 h 58"/>
                  <a:gd name="T18" fmla="*/ 242 w 592"/>
                  <a:gd name="T19" fmla="*/ 29 h 58"/>
                  <a:gd name="T20" fmla="*/ 269 w 592"/>
                  <a:gd name="T21" fmla="*/ 32 h 58"/>
                  <a:gd name="T22" fmla="*/ 296 w 592"/>
                  <a:gd name="T23" fmla="*/ 35 h 58"/>
                  <a:gd name="T24" fmla="*/ 323 w 592"/>
                  <a:gd name="T25" fmla="*/ 37 h 58"/>
                  <a:gd name="T26" fmla="*/ 350 w 592"/>
                  <a:gd name="T27" fmla="*/ 40 h 58"/>
                  <a:gd name="T28" fmla="*/ 377 w 592"/>
                  <a:gd name="T29" fmla="*/ 42 h 58"/>
                  <a:gd name="T30" fmla="*/ 404 w 592"/>
                  <a:gd name="T31" fmla="*/ 44 h 58"/>
                  <a:gd name="T32" fmla="*/ 430 w 592"/>
                  <a:gd name="T33" fmla="*/ 46 h 58"/>
                  <a:gd name="T34" fmla="*/ 457 w 592"/>
                  <a:gd name="T35" fmla="*/ 49 h 58"/>
                  <a:gd name="T36" fmla="*/ 484 w 592"/>
                  <a:gd name="T37" fmla="*/ 50 h 58"/>
                  <a:gd name="T38" fmla="*/ 511 w 592"/>
                  <a:gd name="T39" fmla="*/ 53 h 58"/>
                  <a:gd name="T40" fmla="*/ 538 w 592"/>
                  <a:gd name="T41" fmla="*/ 55 h 58"/>
                  <a:gd name="T42" fmla="*/ 565 w 592"/>
                  <a:gd name="T43" fmla="*/ 56 h 58"/>
                  <a:gd name="T44" fmla="*/ 592 w 592"/>
                  <a:gd name="T4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2" h="58">
                    <a:moveTo>
                      <a:pt x="0" y="0"/>
                    </a:moveTo>
                    <a:lnTo>
                      <a:pt x="27" y="3"/>
                    </a:lnTo>
                    <a:lnTo>
                      <a:pt x="54" y="7"/>
                    </a:lnTo>
                    <a:lnTo>
                      <a:pt x="81" y="11"/>
                    </a:lnTo>
                    <a:lnTo>
                      <a:pt x="108" y="14"/>
                    </a:lnTo>
                    <a:lnTo>
                      <a:pt x="135" y="17"/>
                    </a:lnTo>
                    <a:lnTo>
                      <a:pt x="162" y="20"/>
                    </a:lnTo>
                    <a:lnTo>
                      <a:pt x="188" y="24"/>
                    </a:lnTo>
                    <a:lnTo>
                      <a:pt x="216" y="26"/>
                    </a:lnTo>
                    <a:lnTo>
                      <a:pt x="242" y="29"/>
                    </a:lnTo>
                    <a:lnTo>
                      <a:pt x="269" y="32"/>
                    </a:lnTo>
                    <a:lnTo>
                      <a:pt x="296" y="35"/>
                    </a:lnTo>
                    <a:lnTo>
                      <a:pt x="323" y="37"/>
                    </a:lnTo>
                    <a:lnTo>
                      <a:pt x="350" y="40"/>
                    </a:lnTo>
                    <a:lnTo>
                      <a:pt x="377" y="42"/>
                    </a:lnTo>
                    <a:lnTo>
                      <a:pt x="404" y="44"/>
                    </a:lnTo>
                    <a:lnTo>
                      <a:pt x="430" y="46"/>
                    </a:lnTo>
                    <a:lnTo>
                      <a:pt x="457" y="49"/>
                    </a:lnTo>
                    <a:lnTo>
                      <a:pt x="484" y="50"/>
                    </a:lnTo>
                    <a:lnTo>
                      <a:pt x="511" y="53"/>
                    </a:lnTo>
                    <a:lnTo>
                      <a:pt x="538" y="55"/>
                    </a:lnTo>
                    <a:lnTo>
                      <a:pt x="565" y="56"/>
                    </a:lnTo>
                    <a:lnTo>
                      <a:pt x="592" y="58"/>
                    </a:lnTo>
                  </a:path>
                </a:pathLst>
              </a:custGeom>
              <a:noFill/>
              <a:ln w="4763" cap="flat">
                <a:solidFill>
                  <a:srgbClr val="4DBEE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02">
                <a:extLst>
                  <a:ext uri="{FF2B5EF4-FFF2-40B4-BE49-F238E27FC236}">
                    <a16:creationId xmlns:a16="http://schemas.microsoft.com/office/drawing/2014/main" id="{4616080B-1390-47F5-7CBB-6DA03A834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" y="2493"/>
                <a:ext cx="1317" cy="1068"/>
              </a:xfrm>
              <a:custGeom>
                <a:avLst/>
                <a:gdLst>
                  <a:gd name="T0" fmla="*/ 0 w 1317"/>
                  <a:gd name="T1" fmla="*/ 0 h 1068"/>
                  <a:gd name="T2" fmla="*/ 28 w 1317"/>
                  <a:gd name="T3" fmla="*/ 87 h 1068"/>
                  <a:gd name="T4" fmla="*/ 54 w 1317"/>
                  <a:gd name="T5" fmla="*/ 165 h 1068"/>
                  <a:gd name="T6" fmla="*/ 81 w 1317"/>
                  <a:gd name="T7" fmla="*/ 234 h 1068"/>
                  <a:gd name="T8" fmla="*/ 108 w 1317"/>
                  <a:gd name="T9" fmla="*/ 297 h 1068"/>
                  <a:gd name="T10" fmla="*/ 135 w 1317"/>
                  <a:gd name="T11" fmla="*/ 353 h 1068"/>
                  <a:gd name="T12" fmla="*/ 162 w 1317"/>
                  <a:gd name="T13" fmla="*/ 405 h 1068"/>
                  <a:gd name="T14" fmla="*/ 189 w 1317"/>
                  <a:gd name="T15" fmla="*/ 452 h 1068"/>
                  <a:gd name="T16" fmla="*/ 216 w 1317"/>
                  <a:gd name="T17" fmla="*/ 495 h 1068"/>
                  <a:gd name="T18" fmla="*/ 242 w 1317"/>
                  <a:gd name="T19" fmla="*/ 534 h 1068"/>
                  <a:gd name="T20" fmla="*/ 269 w 1317"/>
                  <a:gd name="T21" fmla="*/ 570 h 1068"/>
                  <a:gd name="T22" fmla="*/ 296 w 1317"/>
                  <a:gd name="T23" fmla="*/ 603 h 1068"/>
                  <a:gd name="T24" fmla="*/ 323 w 1317"/>
                  <a:gd name="T25" fmla="*/ 634 h 1068"/>
                  <a:gd name="T26" fmla="*/ 350 w 1317"/>
                  <a:gd name="T27" fmla="*/ 663 h 1068"/>
                  <a:gd name="T28" fmla="*/ 377 w 1317"/>
                  <a:gd name="T29" fmla="*/ 689 h 1068"/>
                  <a:gd name="T30" fmla="*/ 404 w 1317"/>
                  <a:gd name="T31" fmla="*/ 714 h 1068"/>
                  <a:gd name="T32" fmla="*/ 431 w 1317"/>
                  <a:gd name="T33" fmla="*/ 737 h 1068"/>
                  <a:gd name="T34" fmla="*/ 457 w 1317"/>
                  <a:gd name="T35" fmla="*/ 759 h 1068"/>
                  <a:gd name="T36" fmla="*/ 484 w 1317"/>
                  <a:gd name="T37" fmla="*/ 779 h 1068"/>
                  <a:gd name="T38" fmla="*/ 511 w 1317"/>
                  <a:gd name="T39" fmla="*/ 797 h 1068"/>
                  <a:gd name="T40" fmla="*/ 538 w 1317"/>
                  <a:gd name="T41" fmla="*/ 815 h 1068"/>
                  <a:gd name="T42" fmla="*/ 565 w 1317"/>
                  <a:gd name="T43" fmla="*/ 832 h 1068"/>
                  <a:gd name="T44" fmla="*/ 592 w 1317"/>
                  <a:gd name="T45" fmla="*/ 847 h 1068"/>
                  <a:gd name="T46" fmla="*/ 619 w 1317"/>
                  <a:gd name="T47" fmla="*/ 862 h 1068"/>
                  <a:gd name="T48" fmla="*/ 645 w 1317"/>
                  <a:gd name="T49" fmla="*/ 876 h 1068"/>
                  <a:gd name="T50" fmla="*/ 672 w 1317"/>
                  <a:gd name="T51" fmla="*/ 889 h 1068"/>
                  <a:gd name="T52" fmla="*/ 699 w 1317"/>
                  <a:gd name="T53" fmla="*/ 901 h 1068"/>
                  <a:gd name="T54" fmla="*/ 726 w 1317"/>
                  <a:gd name="T55" fmla="*/ 913 h 1068"/>
                  <a:gd name="T56" fmla="*/ 753 w 1317"/>
                  <a:gd name="T57" fmla="*/ 924 h 1068"/>
                  <a:gd name="T58" fmla="*/ 780 w 1317"/>
                  <a:gd name="T59" fmla="*/ 934 h 1068"/>
                  <a:gd name="T60" fmla="*/ 807 w 1317"/>
                  <a:gd name="T61" fmla="*/ 945 h 1068"/>
                  <a:gd name="T62" fmla="*/ 834 w 1317"/>
                  <a:gd name="T63" fmla="*/ 954 h 1068"/>
                  <a:gd name="T64" fmla="*/ 861 w 1317"/>
                  <a:gd name="T65" fmla="*/ 963 h 1068"/>
                  <a:gd name="T66" fmla="*/ 887 w 1317"/>
                  <a:gd name="T67" fmla="*/ 972 h 1068"/>
                  <a:gd name="T68" fmla="*/ 914 w 1317"/>
                  <a:gd name="T69" fmla="*/ 980 h 1068"/>
                  <a:gd name="T70" fmla="*/ 941 w 1317"/>
                  <a:gd name="T71" fmla="*/ 988 h 1068"/>
                  <a:gd name="T72" fmla="*/ 968 w 1317"/>
                  <a:gd name="T73" fmla="*/ 995 h 1068"/>
                  <a:gd name="T74" fmla="*/ 995 w 1317"/>
                  <a:gd name="T75" fmla="*/ 1002 h 1068"/>
                  <a:gd name="T76" fmla="*/ 1022 w 1317"/>
                  <a:gd name="T77" fmla="*/ 1009 h 1068"/>
                  <a:gd name="T78" fmla="*/ 1049 w 1317"/>
                  <a:gd name="T79" fmla="*/ 1016 h 1068"/>
                  <a:gd name="T80" fmla="*/ 1075 w 1317"/>
                  <a:gd name="T81" fmla="*/ 1022 h 1068"/>
                  <a:gd name="T82" fmla="*/ 1102 w 1317"/>
                  <a:gd name="T83" fmla="*/ 1028 h 1068"/>
                  <a:gd name="T84" fmla="*/ 1129 w 1317"/>
                  <a:gd name="T85" fmla="*/ 1034 h 1068"/>
                  <a:gd name="T86" fmla="*/ 1156 w 1317"/>
                  <a:gd name="T87" fmla="*/ 1039 h 1068"/>
                  <a:gd name="T88" fmla="*/ 1183 w 1317"/>
                  <a:gd name="T89" fmla="*/ 1044 h 1068"/>
                  <a:gd name="T90" fmla="*/ 1210 w 1317"/>
                  <a:gd name="T91" fmla="*/ 1050 h 1068"/>
                  <a:gd name="T92" fmla="*/ 1237 w 1317"/>
                  <a:gd name="T93" fmla="*/ 1054 h 1068"/>
                  <a:gd name="T94" fmla="*/ 1264 w 1317"/>
                  <a:gd name="T95" fmla="*/ 1059 h 1068"/>
                  <a:gd name="T96" fmla="*/ 1290 w 1317"/>
                  <a:gd name="T97" fmla="*/ 1064 h 1068"/>
                  <a:gd name="T98" fmla="*/ 1317 w 1317"/>
                  <a:gd name="T99" fmla="*/ 1068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17" h="1068">
                    <a:moveTo>
                      <a:pt x="0" y="0"/>
                    </a:moveTo>
                    <a:lnTo>
                      <a:pt x="28" y="87"/>
                    </a:lnTo>
                    <a:lnTo>
                      <a:pt x="54" y="165"/>
                    </a:lnTo>
                    <a:lnTo>
                      <a:pt x="81" y="234"/>
                    </a:lnTo>
                    <a:lnTo>
                      <a:pt x="108" y="297"/>
                    </a:lnTo>
                    <a:lnTo>
                      <a:pt x="135" y="353"/>
                    </a:lnTo>
                    <a:lnTo>
                      <a:pt x="162" y="405"/>
                    </a:lnTo>
                    <a:lnTo>
                      <a:pt x="189" y="452"/>
                    </a:lnTo>
                    <a:lnTo>
                      <a:pt x="216" y="495"/>
                    </a:lnTo>
                    <a:lnTo>
                      <a:pt x="242" y="534"/>
                    </a:lnTo>
                    <a:lnTo>
                      <a:pt x="269" y="570"/>
                    </a:lnTo>
                    <a:lnTo>
                      <a:pt x="296" y="603"/>
                    </a:lnTo>
                    <a:lnTo>
                      <a:pt x="323" y="634"/>
                    </a:lnTo>
                    <a:lnTo>
                      <a:pt x="350" y="663"/>
                    </a:lnTo>
                    <a:lnTo>
                      <a:pt x="377" y="689"/>
                    </a:lnTo>
                    <a:lnTo>
                      <a:pt x="404" y="714"/>
                    </a:lnTo>
                    <a:lnTo>
                      <a:pt x="431" y="737"/>
                    </a:lnTo>
                    <a:lnTo>
                      <a:pt x="457" y="759"/>
                    </a:lnTo>
                    <a:lnTo>
                      <a:pt x="484" y="779"/>
                    </a:lnTo>
                    <a:lnTo>
                      <a:pt x="511" y="797"/>
                    </a:lnTo>
                    <a:lnTo>
                      <a:pt x="538" y="815"/>
                    </a:lnTo>
                    <a:lnTo>
                      <a:pt x="565" y="832"/>
                    </a:lnTo>
                    <a:lnTo>
                      <a:pt x="592" y="847"/>
                    </a:lnTo>
                    <a:lnTo>
                      <a:pt x="619" y="862"/>
                    </a:lnTo>
                    <a:lnTo>
                      <a:pt x="645" y="876"/>
                    </a:lnTo>
                    <a:lnTo>
                      <a:pt x="672" y="889"/>
                    </a:lnTo>
                    <a:lnTo>
                      <a:pt x="699" y="901"/>
                    </a:lnTo>
                    <a:lnTo>
                      <a:pt x="726" y="913"/>
                    </a:lnTo>
                    <a:lnTo>
                      <a:pt x="753" y="924"/>
                    </a:lnTo>
                    <a:lnTo>
                      <a:pt x="780" y="934"/>
                    </a:lnTo>
                    <a:lnTo>
                      <a:pt x="807" y="945"/>
                    </a:lnTo>
                    <a:lnTo>
                      <a:pt x="834" y="954"/>
                    </a:lnTo>
                    <a:lnTo>
                      <a:pt x="861" y="963"/>
                    </a:lnTo>
                    <a:lnTo>
                      <a:pt x="887" y="972"/>
                    </a:lnTo>
                    <a:lnTo>
                      <a:pt x="914" y="980"/>
                    </a:lnTo>
                    <a:lnTo>
                      <a:pt x="941" y="988"/>
                    </a:lnTo>
                    <a:lnTo>
                      <a:pt x="968" y="995"/>
                    </a:lnTo>
                    <a:lnTo>
                      <a:pt x="995" y="1002"/>
                    </a:lnTo>
                    <a:lnTo>
                      <a:pt x="1022" y="1009"/>
                    </a:lnTo>
                    <a:lnTo>
                      <a:pt x="1049" y="1016"/>
                    </a:lnTo>
                    <a:lnTo>
                      <a:pt x="1075" y="1022"/>
                    </a:lnTo>
                    <a:lnTo>
                      <a:pt x="1102" y="1028"/>
                    </a:lnTo>
                    <a:lnTo>
                      <a:pt x="1129" y="1034"/>
                    </a:lnTo>
                    <a:lnTo>
                      <a:pt x="1156" y="1039"/>
                    </a:lnTo>
                    <a:lnTo>
                      <a:pt x="1183" y="1044"/>
                    </a:lnTo>
                    <a:lnTo>
                      <a:pt x="1210" y="1050"/>
                    </a:lnTo>
                    <a:lnTo>
                      <a:pt x="1237" y="1054"/>
                    </a:lnTo>
                    <a:lnTo>
                      <a:pt x="1264" y="1059"/>
                    </a:lnTo>
                    <a:lnTo>
                      <a:pt x="1290" y="1064"/>
                    </a:lnTo>
                    <a:lnTo>
                      <a:pt x="1317" y="1068"/>
                    </a:lnTo>
                  </a:path>
                </a:pathLst>
              </a:custGeom>
              <a:noFill/>
              <a:ln w="4763" cap="flat">
                <a:solidFill>
                  <a:srgbClr val="A2142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03">
                <a:extLst>
                  <a:ext uri="{FF2B5EF4-FFF2-40B4-BE49-F238E27FC236}">
                    <a16:creationId xmlns:a16="http://schemas.microsoft.com/office/drawing/2014/main" id="{C2534E58-BED1-CE0E-57CE-4AE83B430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3557"/>
                <a:ext cx="592" cy="67"/>
              </a:xfrm>
              <a:custGeom>
                <a:avLst/>
                <a:gdLst>
                  <a:gd name="T0" fmla="*/ 0 w 592"/>
                  <a:gd name="T1" fmla="*/ 0 h 67"/>
                  <a:gd name="T2" fmla="*/ 27 w 592"/>
                  <a:gd name="T3" fmla="*/ 4 h 67"/>
                  <a:gd name="T4" fmla="*/ 54 w 592"/>
                  <a:gd name="T5" fmla="*/ 8 h 67"/>
                  <a:gd name="T6" fmla="*/ 81 w 592"/>
                  <a:gd name="T7" fmla="*/ 12 h 67"/>
                  <a:gd name="T8" fmla="*/ 108 w 592"/>
                  <a:gd name="T9" fmla="*/ 16 h 67"/>
                  <a:gd name="T10" fmla="*/ 135 w 592"/>
                  <a:gd name="T11" fmla="*/ 20 h 67"/>
                  <a:gd name="T12" fmla="*/ 162 w 592"/>
                  <a:gd name="T13" fmla="*/ 23 h 67"/>
                  <a:gd name="T14" fmla="*/ 188 w 592"/>
                  <a:gd name="T15" fmla="*/ 27 h 67"/>
                  <a:gd name="T16" fmla="*/ 216 w 592"/>
                  <a:gd name="T17" fmla="*/ 30 h 67"/>
                  <a:gd name="T18" fmla="*/ 242 w 592"/>
                  <a:gd name="T19" fmla="*/ 33 h 67"/>
                  <a:gd name="T20" fmla="*/ 269 w 592"/>
                  <a:gd name="T21" fmla="*/ 36 h 67"/>
                  <a:gd name="T22" fmla="*/ 296 w 592"/>
                  <a:gd name="T23" fmla="*/ 39 h 67"/>
                  <a:gd name="T24" fmla="*/ 323 w 592"/>
                  <a:gd name="T25" fmla="*/ 42 h 67"/>
                  <a:gd name="T26" fmla="*/ 350 w 592"/>
                  <a:gd name="T27" fmla="*/ 45 h 67"/>
                  <a:gd name="T28" fmla="*/ 377 w 592"/>
                  <a:gd name="T29" fmla="*/ 48 h 67"/>
                  <a:gd name="T30" fmla="*/ 404 w 592"/>
                  <a:gd name="T31" fmla="*/ 51 h 67"/>
                  <a:gd name="T32" fmla="*/ 430 w 592"/>
                  <a:gd name="T33" fmla="*/ 53 h 67"/>
                  <a:gd name="T34" fmla="*/ 457 w 592"/>
                  <a:gd name="T35" fmla="*/ 56 h 67"/>
                  <a:gd name="T36" fmla="*/ 484 w 592"/>
                  <a:gd name="T37" fmla="*/ 58 h 67"/>
                  <a:gd name="T38" fmla="*/ 511 w 592"/>
                  <a:gd name="T39" fmla="*/ 61 h 67"/>
                  <a:gd name="T40" fmla="*/ 538 w 592"/>
                  <a:gd name="T41" fmla="*/ 63 h 67"/>
                  <a:gd name="T42" fmla="*/ 565 w 592"/>
                  <a:gd name="T43" fmla="*/ 65 h 67"/>
                  <a:gd name="T44" fmla="*/ 592 w 592"/>
                  <a:gd name="T4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2" h="67">
                    <a:moveTo>
                      <a:pt x="0" y="0"/>
                    </a:moveTo>
                    <a:lnTo>
                      <a:pt x="27" y="4"/>
                    </a:lnTo>
                    <a:lnTo>
                      <a:pt x="54" y="8"/>
                    </a:lnTo>
                    <a:lnTo>
                      <a:pt x="81" y="12"/>
                    </a:lnTo>
                    <a:lnTo>
                      <a:pt x="108" y="16"/>
                    </a:lnTo>
                    <a:lnTo>
                      <a:pt x="135" y="20"/>
                    </a:lnTo>
                    <a:lnTo>
                      <a:pt x="162" y="23"/>
                    </a:lnTo>
                    <a:lnTo>
                      <a:pt x="188" y="27"/>
                    </a:lnTo>
                    <a:lnTo>
                      <a:pt x="216" y="30"/>
                    </a:lnTo>
                    <a:lnTo>
                      <a:pt x="242" y="33"/>
                    </a:lnTo>
                    <a:lnTo>
                      <a:pt x="269" y="36"/>
                    </a:lnTo>
                    <a:lnTo>
                      <a:pt x="296" y="39"/>
                    </a:lnTo>
                    <a:lnTo>
                      <a:pt x="323" y="42"/>
                    </a:lnTo>
                    <a:lnTo>
                      <a:pt x="350" y="45"/>
                    </a:lnTo>
                    <a:lnTo>
                      <a:pt x="377" y="48"/>
                    </a:lnTo>
                    <a:lnTo>
                      <a:pt x="404" y="51"/>
                    </a:lnTo>
                    <a:lnTo>
                      <a:pt x="430" y="53"/>
                    </a:lnTo>
                    <a:lnTo>
                      <a:pt x="457" y="56"/>
                    </a:lnTo>
                    <a:lnTo>
                      <a:pt x="484" y="58"/>
                    </a:lnTo>
                    <a:lnTo>
                      <a:pt x="511" y="61"/>
                    </a:lnTo>
                    <a:lnTo>
                      <a:pt x="538" y="63"/>
                    </a:lnTo>
                    <a:lnTo>
                      <a:pt x="565" y="65"/>
                    </a:lnTo>
                    <a:lnTo>
                      <a:pt x="592" y="67"/>
                    </a:lnTo>
                  </a:path>
                </a:pathLst>
              </a:custGeom>
              <a:noFill/>
              <a:ln w="4763" cap="flat">
                <a:solidFill>
                  <a:srgbClr val="A2142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04">
                <a:extLst>
                  <a:ext uri="{FF2B5EF4-FFF2-40B4-BE49-F238E27FC236}">
                    <a16:creationId xmlns:a16="http://schemas.microsoft.com/office/drawing/2014/main" id="{EA25CE5F-919D-493C-AC99-31069E9B6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" y="2880"/>
                <a:ext cx="1317" cy="656"/>
              </a:xfrm>
              <a:custGeom>
                <a:avLst/>
                <a:gdLst>
                  <a:gd name="T0" fmla="*/ 0 w 1317"/>
                  <a:gd name="T1" fmla="*/ 0 h 656"/>
                  <a:gd name="T2" fmla="*/ 28 w 1317"/>
                  <a:gd name="T3" fmla="*/ 38 h 656"/>
                  <a:gd name="T4" fmla="*/ 54 w 1317"/>
                  <a:gd name="T5" fmla="*/ 73 h 656"/>
                  <a:gd name="T6" fmla="*/ 81 w 1317"/>
                  <a:gd name="T7" fmla="*/ 105 h 656"/>
                  <a:gd name="T8" fmla="*/ 108 w 1317"/>
                  <a:gd name="T9" fmla="*/ 136 h 656"/>
                  <a:gd name="T10" fmla="*/ 135 w 1317"/>
                  <a:gd name="T11" fmla="*/ 165 h 656"/>
                  <a:gd name="T12" fmla="*/ 162 w 1317"/>
                  <a:gd name="T13" fmla="*/ 191 h 656"/>
                  <a:gd name="T14" fmla="*/ 189 w 1317"/>
                  <a:gd name="T15" fmla="*/ 217 h 656"/>
                  <a:gd name="T16" fmla="*/ 216 w 1317"/>
                  <a:gd name="T17" fmla="*/ 241 h 656"/>
                  <a:gd name="T18" fmla="*/ 242 w 1317"/>
                  <a:gd name="T19" fmla="*/ 263 h 656"/>
                  <a:gd name="T20" fmla="*/ 269 w 1317"/>
                  <a:gd name="T21" fmla="*/ 285 h 656"/>
                  <a:gd name="T22" fmla="*/ 296 w 1317"/>
                  <a:gd name="T23" fmla="*/ 305 h 656"/>
                  <a:gd name="T24" fmla="*/ 323 w 1317"/>
                  <a:gd name="T25" fmla="*/ 324 h 656"/>
                  <a:gd name="T26" fmla="*/ 350 w 1317"/>
                  <a:gd name="T27" fmla="*/ 342 h 656"/>
                  <a:gd name="T28" fmla="*/ 377 w 1317"/>
                  <a:gd name="T29" fmla="*/ 359 h 656"/>
                  <a:gd name="T30" fmla="*/ 404 w 1317"/>
                  <a:gd name="T31" fmla="*/ 375 h 656"/>
                  <a:gd name="T32" fmla="*/ 431 w 1317"/>
                  <a:gd name="T33" fmla="*/ 391 h 656"/>
                  <a:gd name="T34" fmla="*/ 457 w 1317"/>
                  <a:gd name="T35" fmla="*/ 405 h 656"/>
                  <a:gd name="T36" fmla="*/ 484 w 1317"/>
                  <a:gd name="T37" fmla="*/ 419 h 656"/>
                  <a:gd name="T38" fmla="*/ 511 w 1317"/>
                  <a:gd name="T39" fmla="*/ 433 h 656"/>
                  <a:gd name="T40" fmla="*/ 538 w 1317"/>
                  <a:gd name="T41" fmla="*/ 445 h 656"/>
                  <a:gd name="T42" fmla="*/ 565 w 1317"/>
                  <a:gd name="T43" fmla="*/ 458 h 656"/>
                  <a:gd name="T44" fmla="*/ 592 w 1317"/>
                  <a:gd name="T45" fmla="*/ 469 h 656"/>
                  <a:gd name="T46" fmla="*/ 619 w 1317"/>
                  <a:gd name="T47" fmla="*/ 480 h 656"/>
                  <a:gd name="T48" fmla="*/ 645 w 1317"/>
                  <a:gd name="T49" fmla="*/ 491 h 656"/>
                  <a:gd name="T50" fmla="*/ 672 w 1317"/>
                  <a:gd name="T51" fmla="*/ 501 h 656"/>
                  <a:gd name="T52" fmla="*/ 699 w 1317"/>
                  <a:gd name="T53" fmla="*/ 511 h 656"/>
                  <a:gd name="T54" fmla="*/ 726 w 1317"/>
                  <a:gd name="T55" fmla="*/ 520 h 656"/>
                  <a:gd name="T56" fmla="*/ 753 w 1317"/>
                  <a:gd name="T57" fmla="*/ 529 h 656"/>
                  <a:gd name="T58" fmla="*/ 780 w 1317"/>
                  <a:gd name="T59" fmla="*/ 537 h 656"/>
                  <a:gd name="T60" fmla="*/ 807 w 1317"/>
                  <a:gd name="T61" fmla="*/ 546 h 656"/>
                  <a:gd name="T62" fmla="*/ 834 w 1317"/>
                  <a:gd name="T63" fmla="*/ 554 h 656"/>
                  <a:gd name="T64" fmla="*/ 861 w 1317"/>
                  <a:gd name="T65" fmla="*/ 561 h 656"/>
                  <a:gd name="T66" fmla="*/ 887 w 1317"/>
                  <a:gd name="T67" fmla="*/ 569 h 656"/>
                  <a:gd name="T68" fmla="*/ 914 w 1317"/>
                  <a:gd name="T69" fmla="*/ 576 h 656"/>
                  <a:gd name="T70" fmla="*/ 941 w 1317"/>
                  <a:gd name="T71" fmla="*/ 582 h 656"/>
                  <a:gd name="T72" fmla="*/ 968 w 1317"/>
                  <a:gd name="T73" fmla="*/ 589 h 656"/>
                  <a:gd name="T74" fmla="*/ 995 w 1317"/>
                  <a:gd name="T75" fmla="*/ 595 h 656"/>
                  <a:gd name="T76" fmla="*/ 1022 w 1317"/>
                  <a:gd name="T77" fmla="*/ 601 h 656"/>
                  <a:gd name="T78" fmla="*/ 1049 w 1317"/>
                  <a:gd name="T79" fmla="*/ 607 h 656"/>
                  <a:gd name="T80" fmla="*/ 1075 w 1317"/>
                  <a:gd name="T81" fmla="*/ 613 h 656"/>
                  <a:gd name="T82" fmla="*/ 1102 w 1317"/>
                  <a:gd name="T83" fmla="*/ 618 h 656"/>
                  <a:gd name="T84" fmla="*/ 1129 w 1317"/>
                  <a:gd name="T85" fmla="*/ 623 h 656"/>
                  <a:gd name="T86" fmla="*/ 1156 w 1317"/>
                  <a:gd name="T87" fmla="*/ 628 h 656"/>
                  <a:gd name="T88" fmla="*/ 1183 w 1317"/>
                  <a:gd name="T89" fmla="*/ 633 h 656"/>
                  <a:gd name="T90" fmla="*/ 1210 w 1317"/>
                  <a:gd name="T91" fmla="*/ 638 h 656"/>
                  <a:gd name="T92" fmla="*/ 1237 w 1317"/>
                  <a:gd name="T93" fmla="*/ 643 h 656"/>
                  <a:gd name="T94" fmla="*/ 1264 w 1317"/>
                  <a:gd name="T95" fmla="*/ 647 h 656"/>
                  <a:gd name="T96" fmla="*/ 1290 w 1317"/>
                  <a:gd name="T97" fmla="*/ 651 h 656"/>
                  <a:gd name="T98" fmla="*/ 1317 w 1317"/>
                  <a:gd name="T99" fmla="*/ 656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17" h="656">
                    <a:moveTo>
                      <a:pt x="0" y="0"/>
                    </a:moveTo>
                    <a:lnTo>
                      <a:pt x="28" y="38"/>
                    </a:lnTo>
                    <a:lnTo>
                      <a:pt x="54" y="73"/>
                    </a:lnTo>
                    <a:lnTo>
                      <a:pt x="81" y="105"/>
                    </a:lnTo>
                    <a:lnTo>
                      <a:pt x="108" y="136"/>
                    </a:lnTo>
                    <a:lnTo>
                      <a:pt x="135" y="165"/>
                    </a:lnTo>
                    <a:lnTo>
                      <a:pt x="162" y="191"/>
                    </a:lnTo>
                    <a:lnTo>
                      <a:pt x="189" y="217"/>
                    </a:lnTo>
                    <a:lnTo>
                      <a:pt x="216" y="241"/>
                    </a:lnTo>
                    <a:lnTo>
                      <a:pt x="242" y="263"/>
                    </a:lnTo>
                    <a:lnTo>
                      <a:pt x="269" y="285"/>
                    </a:lnTo>
                    <a:lnTo>
                      <a:pt x="296" y="305"/>
                    </a:lnTo>
                    <a:lnTo>
                      <a:pt x="323" y="324"/>
                    </a:lnTo>
                    <a:lnTo>
                      <a:pt x="350" y="342"/>
                    </a:lnTo>
                    <a:lnTo>
                      <a:pt x="377" y="359"/>
                    </a:lnTo>
                    <a:lnTo>
                      <a:pt x="404" y="375"/>
                    </a:lnTo>
                    <a:lnTo>
                      <a:pt x="431" y="391"/>
                    </a:lnTo>
                    <a:lnTo>
                      <a:pt x="457" y="405"/>
                    </a:lnTo>
                    <a:lnTo>
                      <a:pt x="484" y="419"/>
                    </a:lnTo>
                    <a:lnTo>
                      <a:pt x="511" y="433"/>
                    </a:lnTo>
                    <a:lnTo>
                      <a:pt x="538" y="445"/>
                    </a:lnTo>
                    <a:lnTo>
                      <a:pt x="565" y="458"/>
                    </a:lnTo>
                    <a:lnTo>
                      <a:pt x="592" y="469"/>
                    </a:lnTo>
                    <a:lnTo>
                      <a:pt x="619" y="480"/>
                    </a:lnTo>
                    <a:lnTo>
                      <a:pt x="645" y="491"/>
                    </a:lnTo>
                    <a:lnTo>
                      <a:pt x="672" y="501"/>
                    </a:lnTo>
                    <a:lnTo>
                      <a:pt x="699" y="511"/>
                    </a:lnTo>
                    <a:lnTo>
                      <a:pt x="726" y="520"/>
                    </a:lnTo>
                    <a:lnTo>
                      <a:pt x="753" y="529"/>
                    </a:lnTo>
                    <a:lnTo>
                      <a:pt x="780" y="537"/>
                    </a:lnTo>
                    <a:lnTo>
                      <a:pt x="807" y="546"/>
                    </a:lnTo>
                    <a:lnTo>
                      <a:pt x="834" y="554"/>
                    </a:lnTo>
                    <a:lnTo>
                      <a:pt x="861" y="561"/>
                    </a:lnTo>
                    <a:lnTo>
                      <a:pt x="887" y="569"/>
                    </a:lnTo>
                    <a:lnTo>
                      <a:pt x="914" y="576"/>
                    </a:lnTo>
                    <a:lnTo>
                      <a:pt x="941" y="582"/>
                    </a:lnTo>
                    <a:lnTo>
                      <a:pt x="968" y="589"/>
                    </a:lnTo>
                    <a:lnTo>
                      <a:pt x="995" y="595"/>
                    </a:lnTo>
                    <a:lnTo>
                      <a:pt x="1022" y="601"/>
                    </a:lnTo>
                    <a:lnTo>
                      <a:pt x="1049" y="607"/>
                    </a:lnTo>
                    <a:lnTo>
                      <a:pt x="1075" y="613"/>
                    </a:lnTo>
                    <a:lnTo>
                      <a:pt x="1102" y="618"/>
                    </a:lnTo>
                    <a:lnTo>
                      <a:pt x="1129" y="623"/>
                    </a:lnTo>
                    <a:lnTo>
                      <a:pt x="1156" y="628"/>
                    </a:lnTo>
                    <a:lnTo>
                      <a:pt x="1183" y="633"/>
                    </a:lnTo>
                    <a:lnTo>
                      <a:pt x="1210" y="638"/>
                    </a:lnTo>
                    <a:lnTo>
                      <a:pt x="1237" y="643"/>
                    </a:lnTo>
                    <a:lnTo>
                      <a:pt x="1264" y="647"/>
                    </a:lnTo>
                    <a:lnTo>
                      <a:pt x="1290" y="651"/>
                    </a:lnTo>
                    <a:lnTo>
                      <a:pt x="1317" y="656"/>
                    </a:lnTo>
                  </a:path>
                </a:pathLst>
              </a:custGeom>
              <a:noFill/>
              <a:ln w="4763" cap="flat">
                <a:solidFill>
                  <a:srgbClr val="0072B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05">
                <a:extLst>
                  <a:ext uri="{FF2B5EF4-FFF2-40B4-BE49-F238E27FC236}">
                    <a16:creationId xmlns:a16="http://schemas.microsoft.com/office/drawing/2014/main" id="{52C3E39D-1F56-38F4-65E4-8A55328D5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3531"/>
                <a:ext cx="592" cy="69"/>
              </a:xfrm>
              <a:custGeom>
                <a:avLst/>
                <a:gdLst>
                  <a:gd name="T0" fmla="*/ 0 w 592"/>
                  <a:gd name="T1" fmla="*/ 0 h 69"/>
                  <a:gd name="T2" fmla="*/ 27 w 592"/>
                  <a:gd name="T3" fmla="*/ 5 h 69"/>
                  <a:gd name="T4" fmla="*/ 54 w 592"/>
                  <a:gd name="T5" fmla="*/ 9 h 69"/>
                  <a:gd name="T6" fmla="*/ 81 w 592"/>
                  <a:gd name="T7" fmla="*/ 12 h 69"/>
                  <a:gd name="T8" fmla="*/ 108 w 592"/>
                  <a:gd name="T9" fmla="*/ 16 h 69"/>
                  <a:gd name="T10" fmla="*/ 135 w 592"/>
                  <a:gd name="T11" fmla="*/ 20 h 69"/>
                  <a:gd name="T12" fmla="*/ 162 w 592"/>
                  <a:gd name="T13" fmla="*/ 23 h 69"/>
                  <a:gd name="T14" fmla="*/ 188 w 592"/>
                  <a:gd name="T15" fmla="*/ 27 h 69"/>
                  <a:gd name="T16" fmla="*/ 216 w 592"/>
                  <a:gd name="T17" fmla="*/ 30 h 69"/>
                  <a:gd name="T18" fmla="*/ 242 w 592"/>
                  <a:gd name="T19" fmla="*/ 33 h 69"/>
                  <a:gd name="T20" fmla="*/ 269 w 592"/>
                  <a:gd name="T21" fmla="*/ 37 h 69"/>
                  <a:gd name="T22" fmla="*/ 296 w 592"/>
                  <a:gd name="T23" fmla="*/ 40 h 69"/>
                  <a:gd name="T24" fmla="*/ 323 w 592"/>
                  <a:gd name="T25" fmla="*/ 43 h 69"/>
                  <a:gd name="T26" fmla="*/ 350 w 592"/>
                  <a:gd name="T27" fmla="*/ 46 h 69"/>
                  <a:gd name="T28" fmla="*/ 377 w 592"/>
                  <a:gd name="T29" fmla="*/ 49 h 69"/>
                  <a:gd name="T30" fmla="*/ 404 w 592"/>
                  <a:gd name="T31" fmla="*/ 51 h 69"/>
                  <a:gd name="T32" fmla="*/ 430 w 592"/>
                  <a:gd name="T33" fmla="*/ 54 h 69"/>
                  <a:gd name="T34" fmla="*/ 457 w 592"/>
                  <a:gd name="T35" fmla="*/ 56 h 69"/>
                  <a:gd name="T36" fmla="*/ 484 w 592"/>
                  <a:gd name="T37" fmla="*/ 59 h 69"/>
                  <a:gd name="T38" fmla="*/ 511 w 592"/>
                  <a:gd name="T39" fmla="*/ 62 h 69"/>
                  <a:gd name="T40" fmla="*/ 538 w 592"/>
                  <a:gd name="T41" fmla="*/ 64 h 69"/>
                  <a:gd name="T42" fmla="*/ 565 w 592"/>
                  <a:gd name="T43" fmla="*/ 66 h 69"/>
                  <a:gd name="T44" fmla="*/ 592 w 592"/>
                  <a:gd name="T4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2" h="69">
                    <a:moveTo>
                      <a:pt x="0" y="0"/>
                    </a:moveTo>
                    <a:lnTo>
                      <a:pt x="27" y="5"/>
                    </a:lnTo>
                    <a:lnTo>
                      <a:pt x="54" y="9"/>
                    </a:lnTo>
                    <a:lnTo>
                      <a:pt x="81" y="12"/>
                    </a:lnTo>
                    <a:lnTo>
                      <a:pt x="108" y="16"/>
                    </a:lnTo>
                    <a:lnTo>
                      <a:pt x="135" y="20"/>
                    </a:lnTo>
                    <a:lnTo>
                      <a:pt x="162" y="23"/>
                    </a:lnTo>
                    <a:lnTo>
                      <a:pt x="188" y="27"/>
                    </a:lnTo>
                    <a:lnTo>
                      <a:pt x="216" y="30"/>
                    </a:lnTo>
                    <a:lnTo>
                      <a:pt x="242" y="33"/>
                    </a:lnTo>
                    <a:lnTo>
                      <a:pt x="269" y="37"/>
                    </a:lnTo>
                    <a:lnTo>
                      <a:pt x="296" y="40"/>
                    </a:lnTo>
                    <a:lnTo>
                      <a:pt x="323" y="43"/>
                    </a:lnTo>
                    <a:lnTo>
                      <a:pt x="350" y="46"/>
                    </a:lnTo>
                    <a:lnTo>
                      <a:pt x="377" y="49"/>
                    </a:lnTo>
                    <a:lnTo>
                      <a:pt x="404" y="51"/>
                    </a:lnTo>
                    <a:lnTo>
                      <a:pt x="430" y="54"/>
                    </a:lnTo>
                    <a:lnTo>
                      <a:pt x="457" y="56"/>
                    </a:lnTo>
                    <a:lnTo>
                      <a:pt x="484" y="59"/>
                    </a:lnTo>
                    <a:lnTo>
                      <a:pt x="511" y="62"/>
                    </a:lnTo>
                    <a:lnTo>
                      <a:pt x="538" y="64"/>
                    </a:lnTo>
                    <a:lnTo>
                      <a:pt x="565" y="66"/>
                    </a:lnTo>
                    <a:lnTo>
                      <a:pt x="592" y="69"/>
                    </a:lnTo>
                  </a:path>
                </a:pathLst>
              </a:custGeom>
              <a:noFill/>
              <a:ln w="4763" cap="flat">
                <a:solidFill>
                  <a:srgbClr val="0072B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Rectangle 206">
                <a:extLst>
                  <a:ext uri="{FF2B5EF4-FFF2-40B4-BE49-F238E27FC236}">
                    <a16:creationId xmlns:a16="http://schemas.microsoft.com/office/drawing/2014/main" id="{839843DE-D0B8-B4CB-4352-1A26AF5DD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993"/>
                <a:ext cx="511" cy="59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Rectangle 207">
                <a:extLst>
                  <a:ext uri="{FF2B5EF4-FFF2-40B4-BE49-F238E27FC236}">
                    <a16:creationId xmlns:a16="http://schemas.microsoft.com/office/drawing/2014/main" id="{4BF91DDB-5825-A605-3C58-439F4D14D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6" y="1019"/>
                <a:ext cx="295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000000"/>
                    </a:solidFill>
                  </a:rPr>
                  <a:t>Tsat=-50°C</a:t>
                </a:r>
                <a:endParaRPr lang="en-US" altLang="en-US"/>
              </a:p>
            </p:txBody>
          </p:sp>
          <p:sp>
            <p:nvSpPr>
              <p:cNvPr id="106" name="Line 208">
                <a:extLst>
                  <a:ext uri="{FF2B5EF4-FFF2-40B4-BE49-F238E27FC236}">
                    <a16:creationId xmlns:a16="http://schemas.microsoft.com/office/drawing/2014/main" id="{22A9AB27-A375-863A-825B-A9F00C49CB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5" y="1039"/>
                <a:ext cx="174" cy="0"/>
              </a:xfrm>
              <a:prstGeom prst="line">
                <a:avLst/>
              </a:prstGeom>
              <a:noFill/>
              <a:ln w="4763" cap="flat">
                <a:solidFill>
                  <a:srgbClr val="0072B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Rectangle 209">
                <a:extLst>
                  <a:ext uri="{FF2B5EF4-FFF2-40B4-BE49-F238E27FC236}">
                    <a16:creationId xmlns:a16="http://schemas.microsoft.com/office/drawing/2014/main" id="{52219322-259C-CD0B-A851-0E2B2E9F3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6" y="1088"/>
                <a:ext cx="295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000000"/>
                    </a:solidFill>
                  </a:rPr>
                  <a:t>Tsat=-40°C</a:t>
                </a:r>
                <a:endParaRPr lang="en-US" altLang="en-US"/>
              </a:p>
            </p:txBody>
          </p:sp>
          <p:sp>
            <p:nvSpPr>
              <p:cNvPr id="108" name="Line 210">
                <a:extLst>
                  <a:ext uri="{FF2B5EF4-FFF2-40B4-BE49-F238E27FC236}">
                    <a16:creationId xmlns:a16="http://schemas.microsoft.com/office/drawing/2014/main" id="{FB18A7EB-EF5E-962A-DD07-6DB170B25A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5" y="1111"/>
                <a:ext cx="174" cy="0"/>
              </a:xfrm>
              <a:prstGeom prst="line">
                <a:avLst/>
              </a:prstGeom>
              <a:noFill/>
              <a:ln w="4763" cap="flat">
                <a:solidFill>
                  <a:srgbClr val="D953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Rectangle 211">
                <a:extLst>
                  <a:ext uri="{FF2B5EF4-FFF2-40B4-BE49-F238E27FC236}">
                    <a16:creationId xmlns:a16="http://schemas.microsoft.com/office/drawing/2014/main" id="{1C27D178-D431-D653-A44E-E15D6549D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6" y="1161"/>
                <a:ext cx="295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000000"/>
                    </a:solidFill>
                  </a:rPr>
                  <a:t>Tsat=-30°C</a:t>
                </a:r>
                <a:endParaRPr lang="en-US" altLang="en-US"/>
              </a:p>
            </p:txBody>
          </p:sp>
          <p:sp>
            <p:nvSpPr>
              <p:cNvPr id="110" name="Line 212">
                <a:extLst>
                  <a:ext uri="{FF2B5EF4-FFF2-40B4-BE49-F238E27FC236}">
                    <a16:creationId xmlns:a16="http://schemas.microsoft.com/office/drawing/2014/main" id="{973699A9-F3A3-3AA8-2B93-EB371D4BFF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5" y="1183"/>
                <a:ext cx="174" cy="0"/>
              </a:xfrm>
              <a:prstGeom prst="line">
                <a:avLst/>
              </a:prstGeom>
              <a:noFill/>
              <a:ln w="4763" cap="flat">
                <a:solidFill>
                  <a:srgbClr val="EDB1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Rectangle 213">
                <a:extLst>
                  <a:ext uri="{FF2B5EF4-FFF2-40B4-BE49-F238E27FC236}">
                    <a16:creationId xmlns:a16="http://schemas.microsoft.com/office/drawing/2014/main" id="{E161500F-A53D-A393-F47A-9ECBD1620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6" y="1235"/>
                <a:ext cx="295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000000"/>
                    </a:solidFill>
                  </a:rPr>
                  <a:t>Tsat=-20°C</a:t>
                </a:r>
                <a:endParaRPr lang="en-US" altLang="en-US"/>
              </a:p>
            </p:txBody>
          </p:sp>
          <p:sp>
            <p:nvSpPr>
              <p:cNvPr id="112" name="Line 214">
                <a:extLst>
                  <a:ext uri="{FF2B5EF4-FFF2-40B4-BE49-F238E27FC236}">
                    <a16:creationId xmlns:a16="http://schemas.microsoft.com/office/drawing/2014/main" id="{6276C1A5-9CDB-43C7-F2BD-D4B8880D97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5" y="1256"/>
                <a:ext cx="174" cy="0"/>
              </a:xfrm>
              <a:prstGeom prst="line">
                <a:avLst/>
              </a:prstGeom>
              <a:noFill/>
              <a:ln w="4763" cap="flat">
                <a:solidFill>
                  <a:srgbClr val="7E2F8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Rectangle 215">
                <a:extLst>
                  <a:ext uri="{FF2B5EF4-FFF2-40B4-BE49-F238E27FC236}">
                    <a16:creationId xmlns:a16="http://schemas.microsoft.com/office/drawing/2014/main" id="{186ECD9F-70CE-B52F-C781-B6BBC955E3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6" y="1304"/>
                <a:ext cx="295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000000"/>
                    </a:solidFill>
                  </a:rPr>
                  <a:t>Tsat=-10°C</a:t>
                </a:r>
                <a:endParaRPr lang="en-US" altLang="en-US"/>
              </a:p>
            </p:txBody>
          </p:sp>
          <p:sp>
            <p:nvSpPr>
              <p:cNvPr id="114" name="Line 216">
                <a:extLst>
                  <a:ext uri="{FF2B5EF4-FFF2-40B4-BE49-F238E27FC236}">
                    <a16:creationId xmlns:a16="http://schemas.microsoft.com/office/drawing/2014/main" id="{24432E50-9BE3-9E82-40EA-6C9BA6CBF8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5" y="1328"/>
                <a:ext cx="174" cy="0"/>
              </a:xfrm>
              <a:prstGeom prst="line">
                <a:avLst/>
              </a:prstGeom>
              <a:noFill/>
              <a:ln w="4763" cap="flat">
                <a:solidFill>
                  <a:srgbClr val="77AC3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Rectangle 217">
                <a:extLst>
                  <a:ext uri="{FF2B5EF4-FFF2-40B4-BE49-F238E27FC236}">
                    <a16:creationId xmlns:a16="http://schemas.microsoft.com/office/drawing/2014/main" id="{A6BEAC02-20E2-CB3C-AEDA-74E926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6" y="1378"/>
                <a:ext cx="244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000000"/>
                    </a:solidFill>
                  </a:rPr>
                  <a:t>Tsat=0°C</a:t>
                </a:r>
                <a:endParaRPr lang="en-US" altLang="en-US"/>
              </a:p>
            </p:txBody>
          </p:sp>
          <p:sp>
            <p:nvSpPr>
              <p:cNvPr id="116" name="Line 218">
                <a:extLst>
                  <a:ext uri="{FF2B5EF4-FFF2-40B4-BE49-F238E27FC236}">
                    <a16:creationId xmlns:a16="http://schemas.microsoft.com/office/drawing/2014/main" id="{0CE79FC8-C597-1749-4130-A3A28611E7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5" y="1400"/>
                <a:ext cx="174" cy="0"/>
              </a:xfrm>
              <a:prstGeom prst="line">
                <a:avLst/>
              </a:prstGeom>
              <a:noFill/>
              <a:ln w="4763" cap="flat">
                <a:solidFill>
                  <a:srgbClr val="4DBEE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Rectangle 219">
                <a:extLst>
                  <a:ext uri="{FF2B5EF4-FFF2-40B4-BE49-F238E27FC236}">
                    <a16:creationId xmlns:a16="http://schemas.microsoft.com/office/drawing/2014/main" id="{808EB3EF-67ED-3F2C-B567-703F13AF3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6" y="1452"/>
                <a:ext cx="276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000000"/>
                    </a:solidFill>
                  </a:rPr>
                  <a:t>Tsat=10°C</a:t>
                </a:r>
                <a:endParaRPr lang="en-US" altLang="en-US"/>
              </a:p>
            </p:txBody>
          </p:sp>
          <p:sp>
            <p:nvSpPr>
              <p:cNvPr id="118" name="Line 220">
                <a:extLst>
                  <a:ext uri="{FF2B5EF4-FFF2-40B4-BE49-F238E27FC236}">
                    <a16:creationId xmlns:a16="http://schemas.microsoft.com/office/drawing/2014/main" id="{A6F47CD4-0821-EB34-78FC-522C0D1278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5" y="1472"/>
                <a:ext cx="174" cy="0"/>
              </a:xfrm>
              <a:prstGeom prst="line">
                <a:avLst/>
              </a:prstGeom>
              <a:noFill/>
              <a:ln w="4763" cap="flat">
                <a:solidFill>
                  <a:srgbClr val="A2142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Rectangle 221">
                <a:extLst>
                  <a:ext uri="{FF2B5EF4-FFF2-40B4-BE49-F238E27FC236}">
                    <a16:creationId xmlns:a16="http://schemas.microsoft.com/office/drawing/2014/main" id="{43A4D1C4-5A4B-CBC7-AC30-6F97F6642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6" y="1521"/>
                <a:ext cx="276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700">
                    <a:solidFill>
                      <a:srgbClr val="000000"/>
                    </a:solidFill>
                  </a:rPr>
                  <a:t>Tsat=20°C</a:t>
                </a:r>
                <a:endParaRPr lang="en-US" altLang="en-US"/>
              </a:p>
            </p:txBody>
          </p:sp>
          <p:sp>
            <p:nvSpPr>
              <p:cNvPr id="120" name="Line 222">
                <a:extLst>
                  <a:ext uri="{FF2B5EF4-FFF2-40B4-BE49-F238E27FC236}">
                    <a16:creationId xmlns:a16="http://schemas.microsoft.com/office/drawing/2014/main" id="{28ECF678-1141-1304-5E99-A2F8570C68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5" y="1545"/>
                <a:ext cx="174" cy="0"/>
              </a:xfrm>
              <a:prstGeom prst="line">
                <a:avLst/>
              </a:prstGeom>
              <a:noFill/>
              <a:ln w="4763" cap="flat">
                <a:solidFill>
                  <a:srgbClr val="0072B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Rectangle 223">
                <a:extLst>
                  <a:ext uri="{FF2B5EF4-FFF2-40B4-BE49-F238E27FC236}">
                    <a16:creationId xmlns:a16="http://schemas.microsoft.com/office/drawing/2014/main" id="{6BD05D1C-5CA4-D3B6-AA29-F7D631662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993"/>
                <a:ext cx="511" cy="598"/>
              </a:xfrm>
              <a:prstGeom prst="rect">
                <a:avLst/>
              </a:prstGeom>
              <a:noFill/>
              <a:ln w="4763" cap="flat">
                <a:solidFill>
                  <a:srgbClr val="26262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5EF1979-F91F-A64B-344F-25B5829902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6099" t="8260" r="10738" b="72890"/>
            <a:stretch/>
          </p:blipFill>
          <p:spPr>
            <a:xfrm>
              <a:off x="2717617" y="4158512"/>
              <a:ext cx="890955" cy="102381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35F2C31-C527-17FA-D9DD-6143941AAFF1}"/>
                </a:ext>
              </a:extLst>
            </p:cNvPr>
            <p:cNvSpPr txBox="1"/>
            <p:nvPr/>
          </p:nvSpPr>
          <p:spPr>
            <a:xfrm>
              <a:off x="1362151" y="5357931"/>
              <a:ext cx="2222424" cy="586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Pre-vaporizing to 5%  necessary in a manifold heater when using a 50% accumulator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175BEE1-7D15-2C85-8A80-2C314987CCE7}"/>
                </a:ext>
              </a:extLst>
            </p:cNvPr>
            <p:cNvCxnSpPr/>
            <p:nvPr/>
          </p:nvCxnSpPr>
          <p:spPr>
            <a:xfrm flipV="1">
              <a:off x="841375" y="5411531"/>
              <a:ext cx="0" cy="847041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A1D30CE-C31E-04CD-7491-A4E4A986E8BF}"/>
                </a:ext>
              </a:extLst>
            </p:cNvPr>
            <p:cNvCxnSpPr/>
            <p:nvPr/>
          </p:nvCxnSpPr>
          <p:spPr>
            <a:xfrm flipV="1">
              <a:off x="636468" y="5408892"/>
              <a:ext cx="463670" cy="2641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FC5F82A-58E0-2217-3F98-8269C9163C1E}"/>
                </a:ext>
              </a:extLst>
            </p:cNvPr>
            <p:cNvCxnSpPr/>
            <p:nvPr/>
          </p:nvCxnSpPr>
          <p:spPr>
            <a:xfrm flipV="1">
              <a:off x="657637" y="4496315"/>
              <a:ext cx="415513" cy="2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26E213-625B-2442-A8C4-64B6B7DC4A46}"/>
                </a:ext>
              </a:extLst>
            </p:cNvPr>
            <p:cNvSpPr txBox="1"/>
            <p:nvPr/>
          </p:nvSpPr>
          <p:spPr>
            <a:xfrm>
              <a:off x="969060" y="4641983"/>
              <a:ext cx="1628108" cy="5633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½ the density to accumulate = half accumulator size needed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F842727-7DC0-3B19-A4AB-D43AFD7D1D50}"/>
                </a:ext>
              </a:extLst>
            </p:cNvPr>
            <p:cNvCxnSpPr/>
            <p:nvPr/>
          </p:nvCxnSpPr>
          <p:spPr>
            <a:xfrm flipV="1">
              <a:off x="995245" y="4543371"/>
              <a:ext cx="3292" cy="824791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Content Placeholder 2">
            <a:extLst>
              <a:ext uri="{FF2B5EF4-FFF2-40B4-BE49-F238E27FC236}">
                <a16:creationId xmlns:a16="http://schemas.microsoft.com/office/drawing/2014/main" id="{B5950D17-1595-CA19-5CC9-AEE8069334A6}"/>
              </a:ext>
            </a:extLst>
          </p:cNvPr>
          <p:cNvSpPr txBox="1">
            <a:spLocks/>
          </p:cNvSpPr>
          <p:nvPr/>
        </p:nvSpPr>
        <p:spPr>
          <a:xfrm>
            <a:off x="601295" y="4497083"/>
            <a:ext cx="4990649" cy="144688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 sz="2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000" kern="1200">
                <a:solidFill>
                  <a:srgbClr val="FF99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rgbClr val="FF0000"/>
                </a:solidFill>
              </a:rPr>
              <a:t>Pre-vaporizing </a:t>
            </a:r>
            <a:r>
              <a:rPr lang="en-GB" sz="1800" dirty="0"/>
              <a:t>of the transfer line helps a lot, </a:t>
            </a:r>
            <a:r>
              <a:rPr lang="en-GB" sz="1800" dirty="0">
                <a:solidFill>
                  <a:srgbClr val="FF0000"/>
                </a:solidFill>
              </a:rPr>
              <a:t>5% VQ reduces </a:t>
            </a:r>
            <a:r>
              <a:rPr lang="en-GB" sz="1800" dirty="0"/>
              <a:t>the vapor volume </a:t>
            </a:r>
            <a:r>
              <a:rPr lang="en-GB" sz="1800" dirty="0">
                <a:solidFill>
                  <a:srgbClr val="FF0000"/>
                </a:solidFill>
              </a:rPr>
              <a:t>with 50%</a:t>
            </a:r>
          </a:p>
          <a:p>
            <a:r>
              <a:rPr lang="en-GB" sz="1800" dirty="0"/>
              <a:t>Accumulator charge reduction after pre vaporization and detector powering</a:t>
            </a:r>
          </a:p>
          <a:p>
            <a:r>
              <a:rPr lang="en-GB" sz="1800" dirty="0"/>
              <a:t>With pre vaporization a power cycle will require less accumulator volume</a:t>
            </a:r>
          </a:p>
          <a:p>
            <a:pPr marL="0" indent="0">
              <a:buFont typeface="Arial" pitchFamily="34" charset="0"/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486490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D4F88-3CE6-9FCF-EC22-905FCA461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Plant and Accumulator start-up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D24A99-80AE-05CE-5E04-F9C078BA1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AA0E71D6-97E5-88BE-C993-70C52E04470B}"/>
              </a:ext>
            </a:extLst>
          </p:cNvPr>
          <p:cNvSpPr txBox="1">
            <a:spLocks/>
          </p:cNvSpPr>
          <p:nvPr/>
        </p:nvSpPr>
        <p:spPr>
          <a:xfrm>
            <a:off x="551384" y="1283543"/>
            <a:ext cx="5013878" cy="4892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Traditional Start-up Procedure</a:t>
            </a:r>
          </a:p>
          <a:p>
            <a:pPr lvl="1"/>
            <a:endParaRPr lang="en-GB" b="1" dirty="0"/>
          </a:p>
          <a:p>
            <a:endParaRPr lang="en-GB" dirty="0"/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FC4FC93C-5BA5-5C98-861B-420D70ECE23A}"/>
              </a:ext>
            </a:extLst>
          </p:cNvPr>
          <p:cNvSpPr txBox="1">
            <a:spLocks/>
          </p:cNvSpPr>
          <p:nvPr/>
        </p:nvSpPr>
        <p:spPr>
          <a:xfrm>
            <a:off x="6095999" y="1282572"/>
            <a:ext cx="5688013" cy="4902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Start-up Procedure with Surface Storage</a:t>
            </a:r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BE4468-BD38-4CEE-D41B-37B26524BAF9}"/>
              </a:ext>
            </a:extLst>
          </p:cNvPr>
          <p:cNvSpPr/>
          <p:nvPr/>
        </p:nvSpPr>
        <p:spPr>
          <a:xfrm>
            <a:off x="1176793" y="2123712"/>
            <a:ext cx="2205566" cy="679143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Detector Liquification</a:t>
            </a:r>
            <a:endParaRPr lang="en-CH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705166-56C2-9AE2-7532-E272A0C706BF}"/>
              </a:ext>
            </a:extLst>
          </p:cNvPr>
          <p:cNvSpPr/>
          <p:nvPr/>
        </p:nvSpPr>
        <p:spPr>
          <a:xfrm>
            <a:off x="1176793" y="2923040"/>
            <a:ext cx="2205566" cy="679143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Detector Circulation</a:t>
            </a:r>
            <a:endParaRPr lang="en-CH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F84BFC-CF94-E0ED-7734-D5A60DA52172}"/>
              </a:ext>
            </a:extLst>
          </p:cNvPr>
          <p:cNvSpPr/>
          <p:nvPr/>
        </p:nvSpPr>
        <p:spPr>
          <a:xfrm>
            <a:off x="1176793" y="3722368"/>
            <a:ext cx="2205566" cy="679143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Accumulator Control</a:t>
            </a:r>
            <a:endParaRPr lang="en-CH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554001-46D4-9212-9BDC-8584EC23C13C}"/>
              </a:ext>
            </a:extLst>
          </p:cNvPr>
          <p:cNvSpPr/>
          <p:nvPr/>
        </p:nvSpPr>
        <p:spPr>
          <a:xfrm>
            <a:off x="1176793" y="4521696"/>
            <a:ext cx="2205566" cy="679143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Operation</a:t>
            </a:r>
            <a:endParaRPr lang="en-CH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D5F9F8-A16A-9CC8-ED34-F36EEDDC7817}"/>
              </a:ext>
            </a:extLst>
          </p:cNvPr>
          <p:cNvSpPr/>
          <p:nvPr/>
        </p:nvSpPr>
        <p:spPr>
          <a:xfrm>
            <a:off x="5565262" y="2191245"/>
            <a:ext cx="2592288" cy="79141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Surface Storage Pressure Equalization</a:t>
            </a:r>
            <a:endParaRPr lang="en-CH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9996A50-8AE3-E23F-26ED-EB67C821FE31}"/>
              </a:ext>
            </a:extLst>
          </p:cNvPr>
          <p:cNvSpPr/>
          <p:nvPr/>
        </p:nvSpPr>
        <p:spPr>
          <a:xfrm>
            <a:off x="5565262" y="3046706"/>
            <a:ext cx="2592288" cy="79141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Pump Liquification</a:t>
            </a:r>
            <a:endParaRPr lang="en-CH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8C108BE-4133-2C38-BD7E-437A10C78EB1}"/>
              </a:ext>
            </a:extLst>
          </p:cNvPr>
          <p:cNvSpPr/>
          <p:nvPr/>
        </p:nvSpPr>
        <p:spPr>
          <a:xfrm>
            <a:off x="5565262" y="3961183"/>
            <a:ext cx="2592288" cy="79141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Plant Circulation</a:t>
            </a:r>
            <a:endParaRPr lang="en-CH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4ED09D-53C9-083C-496C-2F546ADD781A}"/>
              </a:ext>
            </a:extLst>
          </p:cNvPr>
          <p:cNvSpPr/>
          <p:nvPr/>
        </p:nvSpPr>
        <p:spPr>
          <a:xfrm>
            <a:off x="5565262" y="4864650"/>
            <a:ext cx="2592288" cy="79141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Accumulator Skid Circulation</a:t>
            </a:r>
            <a:endParaRPr lang="en-CH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EF6C490-8DBC-B5F5-6AFD-01E90A3E2FA4}"/>
              </a:ext>
            </a:extLst>
          </p:cNvPr>
          <p:cNvSpPr/>
          <p:nvPr/>
        </p:nvSpPr>
        <p:spPr>
          <a:xfrm>
            <a:off x="8515258" y="2191245"/>
            <a:ext cx="2592288" cy="79141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Detector Liquification (by BPR)</a:t>
            </a:r>
            <a:endParaRPr lang="en-CH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E5CC03-6A4C-26AF-81A7-63E8A9C13628}"/>
              </a:ext>
            </a:extLst>
          </p:cNvPr>
          <p:cNvSpPr/>
          <p:nvPr/>
        </p:nvSpPr>
        <p:spPr>
          <a:xfrm>
            <a:off x="8515258" y="3046706"/>
            <a:ext cx="2592288" cy="79141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Detector Circulation</a:t>
            </a:r>
            <a:endParaRPr lang="en-CH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9645BA3-5364-3A70-C404-64DB930E5F67}"/>
              </a:ext>
            </a:extLst>
          </p:cNvPr>
          <p:cNvSpPr/>
          <p:nvPr/>
        </p:nvSpPr>
        <p:spPr>
          <a:xfrm>
            <a:off x="8515258" y="3961183"/>
            <a:ext cx="2592288" cy="79141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Accumulator Control</a:t>
            </a:r>
            <a:endParaRPr lang="en-CH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11EE9BD-9EC5-0CD0-7BAA-3F95EA12D336}"/>
              </a:ext>
            </a:extLst>
          </p:cNvPr>
          <p:cNvSpPr/>
          <p:nvPr/>
        </p:nvSpPr>
        <p:spPr>
          <a:xfrm>
            <a:off x="8515258" y="4864650"/>
            <a:ext cx="2592288" cy="79141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Operation</a:t>
            </a:r>
            <a:endParaRPr lang="en-CH" dirty="0"/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7C74FB47-F014-1EA2-178D-DD1C7DA0B372}"/>
              </a:ext>
            </a:extLst>
          </p:cNvPr>
          <p:cNvSpPr txBox="1">
            <a:spLocks/>
          </p:cNvSpPr>
          <p:nvPr/>
        </p:nvSpPr>
        <p:spPr>
          <a:xfrm>
            <a:off x="6073651" y="1849060"/>
            <a:ext cx="1728192" cy="4902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Plant Start-up</a:t>
            </a:r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22" name="Content Placeholder 15">
            <a:extLst>
              <a:ext uri="{FF2B5EF4-FFF2-40B4-BE49-F238E27FC236}">
                <a16:creationId xmlns:a16="http://schemas.microsoft.com/office/drawing/2014/main" id="{EEAF4ABD-CE70-031C-D109-62BCDE87F6EA}"/>
              </a:ext>
            </a:extLst>
          </p:cNvPr>
          <p:cNvSpPr txBox="1">
            <a:spLocks/>
          </p:cNvSpPr>
          <p:nvPr/>
        </p:nvSpPr>
        <p:spPr>
          <a:xfrm>
            <a:off x="8657197" y="1836867"/>
            <a:ext cx="2448272" cy="3543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Accumulator Start-up</a:t>
            </a:r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25425DDF-6062-8DCA-615F-DB17B89A4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E714A6-0DD5-4C70-CA09-A0DC49506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A3B449E3-B8D1-8BDD-8B5B-B2DE68C81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5">
            <a:extLst>
              <a:ext uri="{FF2B5EF4-FFF2-40B4-BE49-F238E27FC236}">
                <a16:creationId xmlns:a16="http://schemas.microsoft.com/office/drawing/2014/main" id="{539BCF82-CF2F-BE78-80BE-EDE2C19C5253}"/>
              </a:ext>
            </a:extLst>
          </p:cNvPr>
          <p:cNvSpPr txBox="1">
            <a:spLocks/>
          </p:cNvSpPr>
          <p:nvPr/>
        </p:nvSpPr>
        <p:spPr>
          <a:xfrm>
            <a:off x="5087888" y="5831453"/>
            <a:ext cx="6602074" cy="54689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FF0000"/>
                </a:solidFill>
              </a:rPr>
              <a:t>Start-up with surface storage starts from plant vapour state</a:t>
            </a:r>
          </a:p>
        </p:txBody>
      </p:sp>
    </p:spTree>
    <p:extLst>
      <p:ext uri="{BB962C8B-B14F-4D97-AF65-F5344CB8AC3E}">
        <p14:creationId xmlns:p14="http://schemas.microsoft.com/office/powerpoint/2010/main" val="1419980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Plant and Accumulator start-up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90A1746-9BF5-E61E-428E-BACC19FC5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pic>
        <p:nvPicPr>
          <p:cNvPr id="14" name="Content Placeholder 20">
            <a:extLst>
              <a:ext uri="{FF2B5EF4-FFF2-40B4-BE49-F238E27FC236}">
                <a16:creationId xmlns:a16="http://schemas.microsoft.com/office/drawing/2014/main" id="{4CEBE928-094C-AAC2-AFB5-BF1AA017B170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37" y="1052736"/>
            <a:ext cx="11521440" cy="49377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A57E08-0D6F-BD5F-F301-67EDB711DE9F}"/>
              </a:ext>
            </a:extLst>
          </p:cNvPr>
          <p:cNvSpPr txBox="1"/>
          <p:nvPr/>
        </p:nvSpPr>
        <p:spPr>
          <a:xfrm>
            <a:off x="2601684" y="4394622"/>
            <a:ext cx="1324314" cy="4308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Filling Accu using “Surface Storage”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C3D1C1-5156-3492-0719-AA07F9558801}"/>
              </a:ext>
            </a:extLst>
          </p:cNvPr>
          <p:cNvSpPr txBox="1"/>
          <p:nvPr/>
        </p:nvSpPr>
        <p:spPr>
          <a:xfrm>
            <a:off x="839416" y="5198731"/>
            <a:ext cx="1844343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System starts from empty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A9E2D1-D935-DF25-457A-5F093778791E}"/>
              </a:ext>
            </a:extLst>
          </p:cNvPr>
          <p:cNvSpPr txBox="1"/>
          <p:nvPr/>
        </p:nvSpPr>
        <p:spPr>
          <a:xfrm rot="4274238">
            <a:off x="8923510" y="4656122"/>
            <a:ext cx="814647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Cooldown</a:t>
            </a:r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19F99F-7813-5D23-6D78-CBABB3C04D38}"/>
              </a:ext>
            </a:extLst>
          </p:cNvPr>
          <p:cNvSpPr txBox="1"/>
          <p:nvPr/>
        </p:nvSpPr>
        <p:spPr>
          <a:xfrm>
            <a:off x="6987827" y="3699405"/>
            <a:ext cx="1409993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Liquefying detector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F305AC-4EEB-9871-400C-93E6C6F830A5}"/>
              </a:ext>
            </a:extLst>
          </p:cNvPr>
          <p:cNvSpPr txBox="1"/>
          <p:nvPr/>
        </p:nvSpPr>
        <p:spPr>
          <a:xfrm>
            <a:off x="9712686" y="5467986"/>
            <a:ext cx="780983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Power 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C2ED1B-87AE-C8F6-A0A0-BFC539E1DCEE}"/>
              </a:ext>
            </a:extLst>
          </p:cNvPr>
          <p:cNvSpPr txBox="1"/>
          <p:nvPr/>
        </p:nvSpPr>
        <p:spPr>
          <a:xfrm>
            <a:off x="9982200" y="4226729"/>
            <a:ext cx="1204176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Setpoint change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3431D26-14F4-E198-AFA8-0ED4C20EEFB8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8397820" y="3830210"/>
            <a:ext cx="218460" cy="246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7BD0A9-920E-9508-831A-6FEDE4144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33B4D-F915-E043-DFE3-28D3AFDB5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DD79F457-F007-33A4-567E-F0674DCD4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183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B42FF-AD5A-AB44-E996-62832331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for Phase 2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B5B39-6A7C-F0FD-81AE-1383BC2B7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90AB456-6469-4F3C-2E71-A0C2FB4257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39233" y="2297268"/>
            <a:ext cx="5119455" cy="13041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Operation temperatures down to -45°C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-45°C close to CO</a:t>
            </a:r>
            <a:r>
              <a:rPr lang="en-US" sz="1200" dirty="0"/>
              <a:t>2</a:t>
            </a:r>
            <a:r>
              <a:rPr lang="en-US" dirty="0"/>
              <a:t> triple point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Increased gradients at lower temperatures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Stable primary cooling is required in limited range temperature zones</a:t>
            </a:r>
          </a:p>
        </p:txBody>
      </p:sp>
      <p:sp>
        <p:nvSpPr>
          <p:cNvPr id="335" name="Text Placeholder 5">
            <a:extLst>
              <a:ext uri="{FF2B5EF4-FFF2-40B4-BE49-F238E27FC236}">
                <a16:creationId xmlns:a16="http://schemas.microsoft.com/office/drawing/2014/main" id="{FC833DE4-F9DF-355B-9466-51B63A242A7B}"/>
              </a:ext>
            </a:extLst>
          </p:cNvPr>
          <p:cNvSpPr txBox="1">
            <a:spLocks/>
          </p:cNvSpPr>
          <p:nvPr/>
        </p:nvSpPr>
        <p:spPr>
          <a:xfrm>
            <a:off x="3533311" y="1171198"/>
            <a:ext cx="5125377" cy="10256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High cooling capacities required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300 kW for ATLAS </a:t>
            </a:r>
            <a:r>
              <a:rPr lang="en-US" dirty="0">
                <a:sym typeface="Wingdings" panose="05000000000000000000" pitchFamily="2" charset="2"/>
              </a:rPr>
              <a:t> 7 plants, 6 accumulators</a:t>
            </a: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550 kW for CMS </a:t>
            </a:r>
            <a:r>
              <a:rPr lang="en-US" dirty="0">
                <a:sym typeface="Wingdings" panose="05000000000000000000" pitchFamily="2" charset="2"/>
              </a:rPr>
              <a:t> 9 plants, 8 accumulators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Redundancy important for continuous operation </a:t>
            </a:r>
          </a:p>
        </p:txBody>
      </p:sp>
      <p:sp>
        <p:nvSpPr>
          <p:cNvPr id="336" name="Text Placeholder 5">
            <a:extLst>
              <a:ext uri="{FF2B5EF4-FFF2-40B4-BE49-F238E27FC236}">
                <a16:creationId xmlns:a16="http://schemas.microsoft.com/office/drawing/2014/main" id="{1A509778-0C31-1152-9609-0B529584B306}"/>
              </a:ext>
            </a:extLst>
          </p:cNvPr>
          <p:cNvSpPr txBox="1">
            <a:spLocks/>
          </p:cNvSpPr>
          <p:nvPr/>
        </p:nvSpPr>
        <p:spPr>
          <a:xfrm>
            <a:off x="3511269" y="3710069"/>
            <a:ext cx="5125377" cy="118745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Need for surface facilities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Smaller accumulators in cavern, therefore surface storage of CO2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Primary cooling system on surface, therefore large </a:t>
            </a:r>
            <a:r>
              <a:rPr lang="en-US" dirty="0" err="1"/>
              <a:t>transferlines</a:t>
            </a:r>
            <a:r>
              <a:rPr lang="en-US" dirty="0"/>
              <a:t> to service cavern</a:t>
            </a:r>
          </a:p>
        </p:txBody>
      </p:sp>
      <p:sp>
        <p:nvSpPr>
          <p:cNvPr id="338" name="Text Placeholder 5">
            <a:extLst>
              <a:ext uri="{FF2B5EF4-FFF2-40B4-BE49-F238E27FC236}">
                <a16:creationId xmlns:a16="http://schemas.microsoft.com/office/drawing/2014/main" id="{0F951FC6-CBC5-0233-AECF-19D3AEC2F28D}"/>
              </a:ext>
            </a:extLst>
          </p:cNvPr>
          <p:cNvSpPr txBox="1">
            <a:spLocks/>
          </p:cNvSpPr>
          <p:nvPr/>
        </p:nvSpPr>
        <p:spPr>
          <a:xfrm>
            <a:off x="3517191" y="5045817"/>
            <a:ext cx="5125377" cy="71580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Energy efficiency considerations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Improvement of energy efficiency with scaled up systems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7CC920-C64E-7E0F-09D6-1C572145D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CF5F909-D168-8996-587A-D3088BFB2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40EC97FA-578A-05A9-0E3A-68E8D7FF3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01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336" grpId="0" animBg="1"/>
      <p:bldP spid="33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E8ED0-3A8C-1D32-F99B-DB639834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 Plant Functionality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7E5E69-21E1-BDEC-775C-CFA59AA7B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Youri Penders &amp; Bart Verlaat | DEMO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E97B7D-C5EF-1E32-3025-2FC54FD214B6}"/>
              </a:ext>
            </a:extLst>
          </p:cNvPr>
          <p:cNvSpPr txBox="1"/>
          <p:nvPr/>
        </p:nvSpPr>
        <p:spPr>
          <a:xfrm>
            <a:off x="51833" y="1013990"/>
            <a:ext cx="11039410" cy="1031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Back-up plant is circulating in standby instantly kicks in and starts sending liquid to detector in case of main plant failure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A temporary high flow is given due to the discharging of the higher pressurized back-up plant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Pressure differential is maintained, and flow has not dipped to interlock values. Therefore, detector continues running during a swap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Once the main plant is restarted, a swap takeover is performed in return, and the back-up plant returns to standby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CH" sz="11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5D2FD7-DE57-ADA0-3E09-85E4FD4058AA}"/>
              </a:ext>
            </a:extLst>
          </p:cNvPr>
          <p:cNvSpPr/>
          <p:nvPr/>
        </p:nvSpPr>
        <p:spPr>
          <a:xfrm>
            <a:off x="8820821" y="2250458"/>
            <a:ext cx="1005407" cy="1289064"/>
          </a:xfrm>
          <a:prstGeom prst="rect">
            <a:avLst/>
          </a:prstGeom>
          <a:solidFill>
            <a:srgbClr val="C7E68F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rgbClr val="FF0000"/>
                </a:solidFill>
              </a:rPr>
              <a:t>Back-up plant</a:t>
            </a:r>
          </a:p>
          <a:p>
            <a:pPr algn="ctr"/>
            <a:r>
              <a:rPr lang="en-GB" sz="1300" dirty="0">
                <a:solidFill>
                  <a:srgbClr val="FF0000"/>
                </a:solidFill>
              </a:rPr>
              <a:t>(running in stand-by)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F6F20B-E37C-D6F1-4C6C-8863DAB26A5E}"/>
              </a:ext>
            </a:extLst>
          </p:cNvPr>
          <p:cNvSpPr/>
          <p:nvPr/>
        </p:nvSpPr>
        <p:spPr>
          <a:xfrm>
            <a:off x="8820821" y="3848474"/>
            <a:ext cx="1005407" cy="1289064"/>
          </a:xfrm>
          <a:prstGeom prst="rect">
            <a:avLst/>
          </a:prstGeom>
          <a:solidFill>
            <a:srgbClr val="C7E68F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rgbClr val="FF0000"/>
                </a:solidFill>
              </a:rPr>
              <a:t>Plants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CDE647-8BEF-BCD4-D82D-1BD438D6730E}"/>
              </a:ext>
            </a:extLst>
          </p:cNvPr>
          <p:cNvSpPr/>
          <p:nvPr/>
        </p:nvSpPr>
        <p:spPr>
          <a:xfrm>
            <a:off x="10615250" y="3128398"/>
            <a:ext cx="1105156" cy="1067912"/>
          </a:xfrm>
          <a:prstGeom prst="rect">
            <a:avLst/>
          </a:prstGeom>
          <a:solidFill>
            <a:srgbClr val="C7E68F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rgbClr val="FF0000"/>
                </a:solidFill>
              </a:rPr>
              <a:t>To detector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F7B0D8-F70E-613B-D0A6-C025EE3AD91E}"/>
              </a:ext>
            </a:extLst>
          </p:cNvPr>
          <p:cNvSpPr/>
          <p:nvPr/>
        </p:nvSpPr>
        <p:spPr>
          <a:xfrm>
            <a:off x="7220586" y="5396657"/>
            <a:ext cx="3200469" cy="503363"/>
          </a:xfrm>
          <a:prstGeom prst="rect">
            <a:avLst/>
          </a:prstGeom>
          <a:solidFill>
            <a:srgbClr val="C7E68F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rgbClr val="FF0000"/>
                </a:solidFill>
              </a:rPr>
              <a:t>Primary R744 chiller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DBE89FF-0F83-133B-5DA1-84CD5E161254}"/>
              </a:ext>
            </a:extLst>
          </p:cNvPr>
          <p:cNvCxnSpPr/>
          <p:nvPr/>
        </p:nvCxnSpPr>
        <p:spPr>
          <a:xfrm>
            <a:off x="8417516" y="2846422"/>
            <a:ext cx="403305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3DEF7B-20B7-5B77-58BF-07A73BAF99AB}"/>
              </a:ext>
            </a:extLst>
          </p:cNvPr>
          <p:cNvCxnSpPr/>
          <p:nvPr/>
        </p:nvCxnSpPr>
        <p:spPr>
          <a:xfrm>
            <a:off x="8417516" y="4449579"/>
            <a:ext cx="403305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D6224BA-9507-382A-D72A-BE36B26675EE}"/>
              </a:ext>
            </a:extLst>
          </p:cNvPr>
          <p:cNvCxnSpPr/>
          <p:nvPr/>
        </p:nvCxnSpPr>
        <p:spPr>
          <a:xfrm>
            <a:off x="9826228" y="4143304"/>
            <a:ext cx="41080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4DC4A37-9431-DB20-88D0-90E37D6A860B}"/>
              </a:ext>
            </a:extLst>
          </p:cNvPr>
          <p:cNvCxnSpPr/>
          <p:nvPr/>
        </p:nvCxnSpPr>
        <p:spPr>
          <a:xfrm>
            <a:off x="9830932" y="3212347"/>
            <a:ext cx="40610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1A09432-4930-083F-56A2-81C4BD91479B}"/>
              </a:ext>
            </a:extLst>
          </p:cNvPr>
          <p:cNvCxnSpPr/>
          <p:nvPr/>
        </p:nvCxnSpPr>
        <p:spPr>
          <a:xfrm>
            <a:off x="10237033" y="3662354"/>
            <a:ext cx="40139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3F4FA5-46BD-6230-597A-08E1241EC2B5}"/>
              </a:ext>
            </a:extLst>
          </p:cNvPr>
          <p:cNvCxnSpPr/>
          <p:nvPr/>
        </p:nvCxnSpPr>
        <p:spPr>
          <a:xfrm>
            <a:off x="10237033" y="3212347"/>
            <a:ext cx="0" cy="93095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67492437-182C-3F87-8237-701FC826E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FCC2AA81-914D-CB95-1CB0-B78277096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CDB7800-8159-DE74-8ED2-699B0025939A}"/>
              </a:ext>
            </a:extLst>
          </p:cNvPr>
          <p:cNvCxnSpPr>
            <a:cxnSpLocks/>
          </p:cNvCxnSpPr>
          <p:nvPr/>
        </p:nvCxnSpPr>
        <p:spPr>
          <a:xfrm>
            <a:off x="8417516" y="2846422"/>
            <a:ext cx="16303" cy="255023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6AE8F0A-042D-2DCF-6D86-07D4A12A209C}"/>
              </a:ext>
            </a:extLst>
          </p:cNvPr>
          <p:cNvCxnSpPr/>
          <p:nvPr/>
        </p:nvCxnSpPr>
        <p:spPr>
          <a:xfrm flipH="1">
            <a:off x="8072790" y="3277975"/>
            <a:ext cx="722060" cy="0"/>
          </a:xfrm>
          <a:prstGeom prst="straightConnector1">
            <a:avLst/>
          </a:prstGeom>
          <a:ln w="28575">
            <a:solidFill>
              <a:srgbClr val="0033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984C488-5D1F-E7AB-8E40-2E6CD15738E0}"/>
              </a:ext>
            </a:extLst>
          </p:cNvPr>
          <p:cNvCxnSpPr/>
          <p:nvPr/>
        </p:nvCxnSpPr>
        <p:spPr>
          <a:xfrm flipH="1">
            <a:off x="8072789" y="4026427"/>
            <a:ext cx="722060" cy="0"/>
          </a:xfrm>
          <a:prstGeom prst="straightConnector1">
            <a:avLst/>
          </a:prstGeom>
          <a:ln w="28575">
            <a:solidFill>
              <a:srgbClr val="0033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91C79B69-721D-668B-97F7-0FBD7E900D60}"/>
              </a:ext>
            </a:extLst>
          </p:cNvPr>
          <p:cNvSpPr/>
          <p:nvPr/>
        </p:nvSpPr>
        <p:spPr>
          <a:xfrm>
            <a:off x="6853988" y="3195885"/>
            <a:ext cx="1218802" cy="932938"/>
          </a:xfrm>
          <a:prstGeom prst="rect">
            <a:avLst/>
          </a:prstGeom>
          <a:solidFill>
            <a:srgbClr val="C7E68F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rgbClr val="FF0000"/>
                </a:solidFill>
              </a:rPr>
              <a:t>Surface storage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377B3D6-442A-7545-9307-DF540A5A0ADC}"/>
              </a:ext>
            </a:extLst>
          </p:cNvPr>
          <p:cNvCxnSpPr>
            <a:cxnSpLocks/>
          </p:cNvCxnSpPr>
          <p:nvPr/>
        </p:nvCxnSpPr>
        <p:spPr>
          <a:xfrm flipH="1">
            <a:off x="8072790" y="3689698"/>
            <a:ext cx="361029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0142D11D-805B-6F28-2A7F-7BE15038DC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6122" y="3939216"/>
            <a:ext cx="6556718" cy="231630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CA8E781-33F2-162A-E6F1-ED965A9ADB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213"/>
          <a:stretch/>
        </p:blipFill>
        <p:spPr>
          <a:xfrm>
            <a:off x="251966" y="1917664"/>
            <a:ext cx="6026395" cy="208004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04FB5C-0B87-5C89-6DBB-B6E06BB4AAD4}"/>
              </a:ext>
            </a:extLst>
          </p:cNvPr>
          <p:cNvSpPr txBox="1"/>
          <p:nvPr/>
        </p:nvSpPr>
        <p:spPr>
          <a:xfrm>
            <a:off x="1197993" y="5130162"/>
            <a:ext cx="116777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Plant fails </a:t>
            </a:r>
            <a:r>
              <a:rPr lang="en-US" sz="900" dirty="0">
                <a:sym typeface="Wingdings" panose="05000000000000000000" pitchFamily="2" charset="2"/>
              </a:rPr>
              <a:t> swap to back-up</a:t>
            </a:r>
            <a:endParaRPr lang="en-US" sz="9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EE24714-9E0C-54EC-2E96-E4C85B17CE1F}"/>
              </a:ext>
            </a:extLst>
          </p:cNvPr>
          <p:cNvSpPr txBox="1"/>
          <p:nvPr/>
        </p:nvSpPr>
        <p:spPr>
          <a:xfrm>
            <a:off x="4565742" y="4884254"/>
            <a:ext cx="138080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Plant is back </a:t>
            </a:r>
            <a:r>
              <a:rPr lang="en-US" sz="900" dirty="0">
                <a:sym typeface="Wingdings" panose="05000000000000000000" pitchFamily="2" charset="2"/>
              </a:rPr>
              <a:t> gradual takeover</a:t>
            </a:r>
            <a:endParaRPr lang="en-US" sz="9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B43F281-F874-A697-9B77-A707170E0716}"/>
              </a:ext>
            </a:extLst>
          </p:cNvPr>
          <p:cNvSpPr txBox="1"/>
          <p:nvPr/>
        </p:nvSpPr>
        <p:spPr>
          <a:xfrm>
            <a:off x="6401769" y="2412118"/>
            <a:ext cx="1926480" cy="415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/>
              <a:t>Detector pressure &amp; </a:t>
            </a:r>
            <a:r>
              <a:rPr lang="en-US" sz="1050" dirty="0" err="1"/>
              <a:t>Tsat</a:t>
            </a:r>
            <a:r>
              <a:rPr lang="en-US" sz="1050" dirty="0"/>
              <a:t> remain stable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2F10CA0-E168-1BAA-4375-ACC1A4CDF7FE}"/>
              </a:ext>
            </a:extLst>
          </p:cNvPr>
          <p:cNvCxnSpPr>
            <a:cxnSpLocks/>
          </p:cNvCxnSpPr>
          <p:nvPr/>
        </p:nvCxnSpPr>
        <p:spPr>
          <a:xfrm flipH="1">
            <a:off x="5879976" y="2595905"/>
            <a:ext cx="507025" cy="361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9095760-6EA9-E670-C389-2F515D95A36B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5865209" y="2619867"/>
            <a:ext cx="536560" cy="1615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EP-DT">
            <a:extLst>
              <a:ext uri="{FF2B5EF4-FFF2-40B4-BE49-F238E27FC236}">
                <a16:creationId xmlns:a16="http://schemas.microsoft.com/office/drawing/2014/main" id="{47F6C003-C05D-B02D-04D2-AD3F1242C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0702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AA97F-9B41-EA68-0E62-F2D844B6A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656" y="3140968"/>
            <a:ext cx="6192688" cy="576064"/>
          </a:xfrm>
        </p:spPr>
        <p:txBody>
          <a:bodyPr/>
          <a:lstStyle/>
          <a:p>
            <a:pPr algn="ctr"/>
            <a:r>
              <a:rPr lang="en-US" dirty="0"/>
              <a:t>Summary &amp; Conclusions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1D0515-E1ED-06AA-8CC1-EC8E208D5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F699687-ECCC-4DDD-83A0-F08D1F589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08535C-F71C-BF43-BA56-5D3B78B56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7FF04ED6-4949-E175-9228-DA5576381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1894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957AE-FA98-E924-0506-470740B56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Conclusions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EDDA7-AA9D-4022-FD87-5B282A203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D810AC-813B-8C91-CECD-63DCCC33A7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76" y="1124744"/>
            <a:ext cx="11376024" cy="49685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DEMO has successfully been operated full time since October 2022</a:t>
            </a:r>
          </a:p>
          <a:p>
            <a:pPr lvl="1"/>
            <a:r>
              <a:rPr lang="en-US" dirty="0"/>
              <a:t>Including some technical stops for upgrades </a:t>
            </a:r>
          </a:p>
          <a:p>
            <a:r>
              <a:rPr lang="en-US" dirty="0"/>
              <a:t>Many aspects of DEMO operation have been thoroughly tested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Design load of 100 kW at -45°C is attainable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Both in flow-through and traditional mode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Stable performance at different heat loads at -45°C has been achieved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Heat exchanger performance considerably improved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Flow-through mode tested and applied successfully as baseline operation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Good control strategies for stable detector cooling at ultimate conditions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Also good temperature control when in liquid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Surface storage interaction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Accurate accumulator level control has turned out to be possible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New s</a:t>
            </a:r>
            <a:r>
              <a:rPr lang="en-US" b="0" dirty="0"/>
              <a:t>tart-up procedures have been run through using surface storage interactions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Back-up plant functionality has successfully been tested at different temperature setpoints and configurations</a:t>
            </a:r>
          </a:p>
          <a:p>
            <a:endParaRPr lang="en-CH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EC74EF-A1E1-B225-ECA9-79B30C789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3F88655-991C-7F85-F5FF-BB2AE97B1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6118F0FE-F187-5728-C571-79604D415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8576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957AE-FA98-E924-0506-470740B56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Predictions for the Final Systems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EDDA7-AA9D-4022-FD87-5B282A203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14D4BB55-DE8C-0C5F-69B5-6CFEEE0896B6}"/>
              </a:ext>
            </a:extLst>
          </p:cNvPr>
          <p:cNvSpPr txBox="1">
            <a:spLocks/>
          </p:cNvSpPr>
          <p:nvPr/>
        </p:nvSpPr>
        <p:spPr>
          <a:xfrm>
            <a:off x="565176" y="1277144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Stable operation at temperatures from +15°C to -40°C at the detectors is expected from DEMO operation, irrespective of the load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Performance of DEMO meets foreseen detector heat loads, and the system is expected to handle heat load deviations and other perturbations well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With thorough commissioning campaign, good performance is expected throughout the final system lifetime</a:t>
            </a:r>
            <a:endParaRPr lang="en-CH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4D9D00F-5966-3A38-D519-E75DAB227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D744AEC-2BFC-89D4-282A-2EA9942C7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6DBFDC8C-398B-A370-2F73-FDD2957279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5511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3D29F-ED04-513B-F9DB-C3A078567482}"/>
              </a:ext>
            </a:extLst>
          </p:cNvPr>
          <p:cNvSpPr txBox="1">
            <a:spLocks/>
          </p:cNvSpPr>
          <p:nvPr/>
        </p:nvSpPr>
        <p:spPr>
          <a:xfrm>
            <a:off x="4257092" y="2636912"/>
            <a:ext cx="2952328" cy="93261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you!!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E66C4E71-8FD7-7B23-DC03-6AFA8469C9C7}"/>
              </a:ext>
            </a:extLst>
          </p:cNvPr>
          <p:cNvSpPr txBox="1">
            <a:spLocks/>
          </p:cNvSpPr>
          <p:nvPr/>
        </p:nvSpPr>
        <p:spPr>
          <a:xfrm>
            <a:off x="3647728" y="3569529"/>
            <a:ext cx="4171056" cy="6480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On behalf of the EP-DT team!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E6C65-9D8E-4F88-DC69-D7DB27A53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chemeClr val="tx1"/>
                </a:solidFill>
              </a:rPr>
              <a:t>The basic concept: 2PACL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45C7B4-F37D-3239-0234-94BBD3E9A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pic>
        <p:nvPicPr>
          <p:cNvPr id="200" name="Picture 199">
            <a:extLst>
              <a:ext uri="{FF2B5EF4-FFF2-40B4-BE49-F238E27FC236}">
                <a16:creationId xmlns:a16="http://schemas.microsoft.com/office/drawing/2014/main" id="{2961FE89-FD9E-BE08-9B02-3BB85C122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8961" y="3411893"/>
            <a:ext cx="3106869" cy="2819570"/>
          </a:xfrm>
          <a:prstGeom prst="rect">
            <a:avLst/>
          </a:prstGeom>
        </p:spPr>
      </p:pic>
      <p:pic>
        <p:nvPicPr>
          <p:cNvPr id="201" name="Picture 200">
            <a:extLst>
              <a:ext uri="{FF2B5EF4-FFF2-40B4-BE49-F238E27FC236}">
                <a16:creationId xmlns:a16="http://schemas.microsoft.com/office/drawing/2014/main" id="{62AF50AB-3354-0E29-997C-5ED552A17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3411893"/>
            <a:ext cx="7732660" cy="2795513"/>
          </a:xfrm>
          <a:prstGeom prst="rect">
            <a:avLst/>
          </a:prstGeom>
        </p:spPr>
      </p:pic>
      <p:sp>
        <p:nvSpPr>
          <p:cNvPr id="204" name="Content Placeholder 591">
            <a:extLst>
              <a:ext uri="{FF2B5EF4-FFF2-40B4-BE49-F238E27FC236}">
                <a16:creationId xmlns:a16="http://schemas.microsoft.com/office/drawing/2014/main" id="{CAFEA9C5-00F4-687F-7FD6-DD412C9CB8F6}"/>
              </a:ext>
            </a:extLst>
          </p:cNvPr>
          <p:cNvSpPr txBox="1">
            <a:spLocks/>
          </p:cNvSpPr>
          <p:nvPr/>
        </p:nvSpPr>
        <p:spPr>
          <a:xfrm>
            <a:off x="631606" y="1052737"/>
            <a:ext cx="6832546" cy="230484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1600" b="0" dirty="0"/>
              <a:t>Two-Phase Accumulator Controlled Loop </a:t>
            </a:r>
            <a:r>
              <a:rPr lang="en-GB" sz="1600" b="0" dirty="0">
                <a:sym typeface="Wingdings" panose="05000000000000000000" pitchFamily="2" charset="2"/>
              </a:rPr>
              <a:t> 2PACL</a:t>
            </a:r>
            <a:endParaRPr lang="en-GB" sz="1600" b="0" dirty="0"/>
          </a:p>
          <a:p>
            <a:pPr>
              <a:spcBef>
                <a:spcPts val="600"/>
              </a:spcBef>
            </a:pPr>
            <a:r>
              <a:rPr lang="en-GB" sz="1600" b="0" dirty="0"/>
              <a:t>Low vapor quality cooling for best heat transfer in small tubes</a:t>
            </a:r>
          </a:p>
          <a:p>
            <a:pPr>
              <a:spcBef>
                <a:spcPts val="600"/>
              </a:spcBef>
            </a:pPr>
            <a:r>
              <a:rPr lang="en-GB" sz="1600" b="0" dirty="0"/>
              <a:t>Large temperature range </a:t>
            </a:r>
          </a:p>
          <a:p>
            <a:pPr lvl="1">
              <a:spcBef>
                <a:spcPts val="600"/>
              </a:spcBef>
            </a:pPr>
            <a:r>
              <a:rPr lang="en-GB" sz="1400" dirty="0"/>
              <a:t>+20°C / -45°C</a:t>
            </a:r>
          </a:p>
          <a:p>
            <a:pPr lvl="1">
              <a:spcBef>
                <a:spcPts val="600"/>
              </a:spcBef>
            </a:pPr>
            <a:r>
              <a:rPr lang="en-GB" sz="1400" dirty="0"/>
              <a:t>Independent to applied heat load</a:t>
            </a:r>
          </a:p>
          <a:p>
            <a:pPr>
              <a:spcBef>
                <a:spcPts val="600"/>
              </a:spcBef>
            </a:pPr>
            <a:r>
              <a:rPr lang="en-GB" sz="1600" b="0" dirty="0"/>
              <a:t>Liquid loop start-up</a:t>
            </a:r>
          </a:p>
          <a:p>
            <a:pPr lvl="1">
              <a:spcBef>
                <a:spcPts val="600"/>
              </a:spcBef>
            </a:pPr>
            <a:r>
              <a:rPr lang="en-GB" sz="1400" dirty="0"/>
              <a:t>No thermal shocks</a:t>
            </a:r>
          </a:p>
          <a:p>
            <a:pPr>
              <a:spcBef>
                <a:spcPts val="600"/>
              </a:spcBef>
            </a:pPr>
            <a:r>
              <a:rPr lang="en-GB" sz="1600" b="0" dirty="0"/>
              <a:t>Very stable evaporator temperature control at a distance </a:t>
            </a:r>
          </a:p>
          <a:p>
            <a:pPr lvl="1">
              <a:spcBef>
                <a:spcPts val="600"/>
              </a:spcBef>
            </a:pPr>
            <a:r>
              <a:rPr lang="en-GB" sz="1400" dirty="0"/>
              <a:t>Detector Pressure ≈ Accumulator Pressure</a:t>
            </a:r>
          </a:p>
          <a:p>
            <a:pPr>
              <a:spcBef>
                <a:spcPts val="600"/>
              </a:spcBef>
            </a:pPr>
            <a:r>
              <a:rPr lang="en-GB" sz="1600" b="0" dirty="0"/>
              <a:t>All active control in distant plant in an accessible area</a:t>
            </a:r>
          </a:p>
          <a:p>
            <a:pPr>
              <a:spcBef>
                <a:spcPts val="600"/>
              </a:spcBef>
            </a:pPr>
            <a:endParaRPr lang="en-GB" b="0" dirty="0"/>
          </a:p>
          <a:p>
            <a:endParaRPr lang="en-GB" b="0" dirty="0"/>
          </a:p>
        </p:txBody>
      </p:sp>
      <p:pic>
        <p:nvPicPr>
          <p:cNvPr id="206" name="Picture 3">
            <a:extLst>
              <a:ext uri="{FF2B5EF4-FFF2-40B4-BE49-F238E27FC236}">
                <a16:creationId xmlns:a16="http://schemas.microsoft.com/office/drawing/2014/main" id="{E6940B89-6319-2446-1ECF-F7AAE4536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13107"/>
          <a:stretch>
            <a:fillRect/>
          </a:stretch>
        </p:blipFill>
        <p:spPr bwMode="auto">
          <a:xfrm>
            <a:off x="7269346" y="223646"/>
            <a:ext cx="2837884" cy="218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" name="Text Placeholder 5">
            <a:extLst>
              <a:ext uri="{FF2B5EF4-FFF2-40B4-BE49-F238E27FC236}">
                <a16:creationId xmlns:a16="http://schemas.microsoft.com/office/drawing/2014/main" id="{4D94A740-F762-33AC-9B6B-AF311DF311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483" y="2532232"/>
            <a:ext cx="3744416" cy="862624"/>
          </a:xfrm>
          <a:prstGeom prst="round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800" b="0" i="1" dirty="0"/>
              <a:t>Successful in first </a:t>
            </a:r>
            <a:r>
              <a:rPr lang="en-US" sz="1800" b="0" i="1" dirty="0" err="1"/>
              <a:t>LHCb</a:t>
            </a:r>
            <a:r>
              <a:rPr lang="en-US" sz="1800" b="0" i="1" dirty="0"/>
              <a:t> Velo detector and Velo upgrades, CMS Pixel detector and ATLAS IBL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8C93E8C-68B5-CBE0-796F-87F9F417A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8AA612-1524-966F-2A7F-47FE1165F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57A76B4F-5CE3-D817-EB55-59F4DDB74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7747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BBB93-16AF-3E22-BA80-E3C656D2A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Specifications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62598F-B5FD-C920-4AAC-387F53EB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9F14A2-DE90-C3FA-95EF-3A562553CA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B1F960-8693-7CF9-9198-E014175B0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196752"/>
            <a:ext cx="11400034" cy="4760121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6DB2BC0-D9DB-5AB6-AE5D-31187E55F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ABC46C-CEE1-DF3A-9690-045F9A9C4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6C0F0172-2168-C5FD-C3E6-BA05F5BBD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749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>
            <a:extLst>
              <a:ext uri="{FF2B5EF4-FFF2-40B4-BE49-F238E27FC236}">
                <a16:creationId xmlns:a16="http://schemas.microsoft.com/office/drawing/2014/main" id="{423174A5-54B6-4DE3-9BEE-17D98ACD3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890" y="1005397"/>
            <a:ext cx="3988607" cy="3348279"/>
          </a:xfrm>
          <a:prstGeom prst="rect">
            <a:avLst/>
          </a:prstGeom>
        </p:spPr>
      </p:pic>
      <p:pic>
        <p:nvPicPr>
          <p:cNvPr id="220" name="Picture 219">
            <a:extLst>
              <a:ext uri="{FF2B5EF4-FFF2-40B4-BE49-F238E27FC236}">
                <a16:creationId xmlns:a16="http://schemas.microsoft.com/office/drawing/2014/main" id="{1DABA194-28F5-4379-ABAA-FCFAA98B1D85}"/>
              </a:ext>
            </a:extLst>
          </p:cNvPr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277" b="2766"/>
          <a:stretch/>
        </p:blipFill>
        <p:spPr bwMode="auto">
          <a:xfrm>
            <a:off x="4967482" y="1188252"/>
            <a:ext cx="7027970" cy="3976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cold challenge</a:t>
            </a:r>
            <a:br>
              <a:rPr lang="en-GB" dirty="0"/>
            </a:br>
            <a:endParaRPr lang="en-GB" i="1" dirty="0">
              <a:solidFill>
                <a:srgbClr val="00B050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CB3DFD3-3E57-85F9-BA1E-5629D6B8F681}"/>
              </a:ext>
            </a:extLst>
          </p:cNvPr>
          <p:cNvGrpSpPr/>
          <p:nvPr/>
        </p:nvGrpSpPr>
        <p:grpSpPr>
          <a:xfrm>
            <a:off x="381159" y="2892273"/>
            <a:ext cx="7710115" cy="3380709"/>
            <a:chOff x="408079" y="2852470"/>
            <a:chExt cx="7710115" cy="3380709"/>
          </a:xfrm>
        </p:grpSpPr>
        <p:cxnSp>
          <p:nvCxnSpPr>
            <p:cNvPr id="7" name="Straight Arrow Connector 6"/>
            <p:cNvCxnSpPr/>
            <p:nvPr/>
          </p:nvCxnSpPr>
          <p:spPr>
            <a:xfrm flipH="1">
              <a:off x="418710" y="4913192"/>
              <a:ext cx="3538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920851" y="5723367"/>
              <a:ext cx="701280" cy="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933120" y="4376595"/>
              <a:ext cx="0" cy="134633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</p:cNvCxnSpPr>
            <p:nvPr/>
          </p:nvCxnSpPr>
          <p:spPr>
            <a:xfrm flipV="1">
              <a:off x="1568170" y="5713571"/>
              <a:ext cx="4383764" cy="611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2833744" y="5670816"/>
              <a:ext cx="2651895" cy="9422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/>
            <p:cNvCxnSpPr>
              <a:cxnSpLocks/>
            </p:cNvCxnSpPr>
            <p:nvPr/>
          </p:nvCxnSpPr>
          <p:spPr>
            <a:xfrm flipH="1">
              <a:off x="2858247" y="4345732"/>
              <a:ext cx="0" cy="1313954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800806" y="4858446"/>
              <a:ext cx="260479" cy="630696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/>
            <p:cNvSpPr txBox="1"/>
            <p:nvPr/>
          </p:nvSpPr>
          <p:spPr>
            <a:xfrm rot="16200000">
              <a:off x="762626" y="5031582"/>
              <a:ext cx="8002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Condenser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170146" y="5897306"/>
              <a:ext cx="51648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Pump</a:t>
              </a:r>
            </a:p>
          </p:txBody>
        </p:sp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4"/>
            <a:srcRect t="32933"/>
            <a:stretch/>
          </p:blipFill>
          <p:spPr>
            <a:xfrm>
              <a:off x="815475" y="3868148"/>
              <a:ext cx="231410" cy="127050"/>
            </a:xfrm>
            <a:prstGeom prst="rect">
              <a:avLst/>
            </a:prstGeom>
          </p:spPr>
        </p:pic>
        <p:sp>
          <p:nvSpPr>
            <p:cNvPr id="67" name="Rounded Rectangle 66"/>
            <p:cNvSpPr/>
            <p:nvPr/>
          </p:nvSpPr>
          <p:spPr>
            <a:xfrm>
              <a:off x="809882" y="3191107"/>
              <a:ext cx="238778" cy="812289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38726" y="3812529"/>
              <a:ext cx="46243" cy="290438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>
              <a:off x="452428" y="5415717"/>
              <a:ext cx="33960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cxnSpLocks/>
            </p:cNvCxnSpPr>
            <p:nvPr/>
          </p:nvCxnSpPr>
          <p:spPr>
            <a:xfrm flipH="1">
              <a:off x="939454" y="3943788"/>
              <a:ext cx="10554" cy="407303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>
              <a:cxnSpLocks/>
            </p:cNvCxnSpPr>
            <p:nvPr/>
          </p:nvCxnSpPr>
          <p:spPr>
            <a:xfrm flipV="1">
              <a:off x="929271" y="4362138"/>
              <a:ext cx="1928976" cy="410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B5B3E2E-EA9B-4BB7-8663-E97760D322AE}"/>
                </a:ext>
              </a:extLst>
            </p:cNvPr>
            <p:cNvGrpSpPr/>
            <p:nvPr/>
          </p:nvGrpSpPr>
          <p:grpSpPr>
            <a:xfrm flipH="1">
              <a:off x="408079" y="2852470"/>
              <a:ext cx="574995" cy="320456"/>
              <a:chOff x="880445" y="2876238"/>
              <a:chExt cx="492297" cy="320456"/>
            </a:xfrm>
          </p:grpSpPr>
          <p:cxnSp>
            <p:nvCxnSpPr>
              <p:cNvPr id="81" name="Straight Arrow Connector 80"/>
              <p:cNvCxnSpPr>
                <a:cxnSpLocks/>
              </p:cNvCxnSpPr>
              <p:nvPr/>
            </p:nvCxnSpPr>
            <p:spPr>
              <a:xfrm>
                <a:off x="1198098" y="2916041"/>
                <a:ext cx="17464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>
                <a:cxnSpLocks/>
              </p:cNvCxnSpPr>
              <p:nvPr/>
            </p:nvCxnSpPr>
            <p:spPr>
              <a:xfrm flipH="1">
                <a:off x="1187157" y="3056368"/>
                <a:ext cx="18558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Rectangle 134"/>
              <p:cNvSpPr/>
              <p:nvPr/>
            </p:nvSpPr>
            <p:spPr>
              <a:xfrm>
                <a:off x="1069234" y="2876238"/>
                <a:ext cx="116148" cy="220274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7" name="Elbow Connector 136"/>
              <p:cNvCxnSpPr/>
              <p:nvPr/>
            </p:nvCxnSpPr>
            <p:spPr>
              <a:xfrm rot="5400000">
                <a:off x="947826" y="3075107"/>
                <a:ext cx="145950" cy="96865"/>
              </a:xfrm>
              <a:prstGeom prst="bentConnector3">
                <a:avLst>
                  <a:gd name="adj1" fmla="val -80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Elbow Connector 144"/>
              <p:cNvCxnSpPr/>
              <p:nvPr/>
            </p:nvCxnSpPr>
            <p:spPr>
              <a:xfrm rot="5400000">
                <a:off x="830268" y="2966218"/>
                <a:ext cx="280653" cy="180300"/>
              </a:xfrm>
              <a:prstGeom prst="bentConnector3">
                <a:avLst>
                  <a:gd name="adj1" fmla="val 10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8" name="Straight Connector 297"/>
            <p:cNvCxnSpPr>
              <a:cxnSpLocks/>
            </p:cNvCxnSpPr>
            <p:nvPr/>
          </p:nvCxnSpPr>
          <p:spPr>
            <a:xfrm flipH="1" flipV="1">
              <a:off x="2065301" y="4359921"/>
              <a:ext cx="2975" cy="82296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flipV="1">
              <a:off x="2065300" y="5177687"/>
              <a:ext cx="0" cy="5486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1" name="Group 300"/>
            <p:cNvGrpSpPr/>
            <p:nvPr/>
          </p:nvGrpSpPr>
          <p:grpSpPr>
            <a:xfrm>
              <a:off x="1264452" y="5563887"/>
              <a:ext cx="362917" cy="336533"/>
              <a:chOff x="1257797" y="5866076"/>
              <a:chExt cx="362917" cy="336533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1257797" y="5866076"/>
                <a:ext cx="362917" cy="336533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 rot="5400000">
                <a:off x="1345137" y="5904031"/>
                <a:ext cx="289532" cy="261619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 rot="5400000">
              <a:off x="1982908" y="4948318"/>
              <a:ext cx="233945" cy="289506"/>
              <a:chOff x="6151727" y="4559393"/>
              <a:chExt cx="175181" cy="201025"/>
            </a:xfrm>
          </p:grpSpPr>
          <p:sp>
            <p:nvSpPr>
              <p:cNvPr id="112" name="Isosceles Triangle 111"/>
              <p:cNvSpPr/>
              <p:nvPr/>
            </p:nvSpPr>
            <p:spPr>
              <a:xfrm rot="5400000">
                <a:off x="6141065" y="4636330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Isosceles Triangle 112"/>
              <p:cNvSpPr/>
              <p:nvPr/>
            </p:nvSpPr>
            <p:spPr>
              <a:xfrm rot="16200000">
                <a:off x="6228656" y="4637475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4" name="Straight Arrow Connector 113"/>
              <p:cNvCxnSpPr/>
              <p:nvPr/>
            </p:nvCxnSpPr>
            <p:spPr>
              <a:xfrm flipV="1">
                <a:off x="6195175" y="4559393"/>
                <a:ext cx="89078" cy="201025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headEnd type="none" w="sm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2" name="TextBox 301"/>
            <p:cNvSpPr txBox="1"/>
            <p:nvPr/>
          </p:nvSpPr>
          <p:spPr>
            <a:xfrm rot="16200000">
              <a:off x="1755391" y="4897764"/>
              <a:ext cx="12538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Flow control by-pass</a:t>
              </a:r>
            </a:p>
          </p:txBody>
        </p:sp>
        <p:sp>
          <p:nvSpPr>
            <p:cNvPr id="327" name="TextBox 326"/>
            <p:cNvSpPr txBox="1"/>
            <p:nvPr/>
          </p:nvSpPr>
          <p:spPr>
            <a:xfrm>
              <a:off x="1729356" y="5714271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1</a:t>
              </a:r>
            </a:p>
          </p:txBody>
        </p:sp>
        <p:sp>
          <p:nvSpPr>
            <p:cNvPr id="328" name="TextBox 327"/>
            <p:cNvSpPr txBox="1"/>
            <p:nvPr/>
          </p:nvSpPr>
          <p:spPr>
            <a:xfrm>
              <a:off x="2440781" y="567637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2</a:t>
              </a:r>
            </a:p>
          </p:txBody>
        </p:sp>
        <p:sp>
          <p:nvSpPr>
            <p:cNvPr id="332" name="TextBox 331"/>
            <p:cNvSpPr txBox="1"/>
            <p:nvPr/>
          </p:nvSpPr>
          <p:spPr>
            <a:xfrm>
              <a:off x="5484167" y="5672729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3</a:t>
              </a:r>
            </a:p>
          </p:txBody>
        </p:sp>
        <p:cxnSp>
          <p:nvCxnSpPr>
            <p:cNvPr id="230" name="Straight Connector 229"/>
            <p:cNvCxnSpPr/>
            <p:nvPr/>
          </p:nvCxnSpPr>
          <p:spPr>
            <a:xfrm rot="5400000" flipV="1">
              <a:off x="6624957" y="5396727"/>
              <a:ext cx="0" cy="16826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Freeform 230"/>
            <p:cNvSpPr/>
            <p:nvPr/>
          </p:nvSpPr>
          <p:spPr>
            <a:xfrm flipV="1">
              <a:off x="6702719" y="5433623"/>
              <a:ext cx="299247" cy="57882"/>
            </a:xfrm>
            <a:custGeom>
              <a:avLst/>
              <a:gdLst>
                <a:gd name="connsiteX0" fmla="*/ 0 w 346668"/>
                <a:gd name="connsiteY0" fmla="*/ 20177 h 75704"/>
                <a:gd name="connsiteX1" fmla="*/ 100484 w 346668"/>
                <a:gd name="connsiteY1" fmla="*/ 75442 h 75704"/>
                <a:gd name="connsiteX2" fmla="*/ 231112 w 346668"/>
                <a:gd name="connsiteY2" fmla="*/ 80 h 75704"/>
                <a:gd name="connsiteX3" fmla="*/ 346668 w 346668"/>
                <a:gd name="connsiteY3" fmla="*/ 60370 h 7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668" h="75704">
                  <a:moveTo>
                    <a:pt x="0" y="20177"/>
                  </a:moveTo>
                  <a:cubicBezTo>
                    <a:pt x="30982" y="49484"/>
                    <a:pt x="61965" y="78791"/>
                    <a:pt x="100484" y="75442"/>
                  </a:cubicBezTo>
                  <a:cubicBezTo>
                    <a:pt x="139003" y="72093"/>
                    <a:pt x="190081" y="2592"/>
                    <a:pt x="231112" y="80"/>
                  </a:cubicBezTo>
                  <a:cubicBezTo>
                    <a:pt x="272143" y="-2432"/>
                    <a:pt x="313174" y="54509"/>
                    <a:pt x="346668" y="6037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2" name="Straight Connector 231"/>
            <p:cNvCxnSpPr/>
            <p:nvPr/>
          </p:nvCxnSpPr>
          <p:spPr>
            <a:xfrm rot="5400000" flipV="1">
              <a:off x="7506484" y="5342446"/>
              <a:ext cx="0" cy="21600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 rot="5400000">
              <a:off x="7160097" y="5260652"/>
              <a:ext cx="65842" cy="39586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4" name="Straight Connector 233"/>
            <p:cNvCxnSpPr>
              <a:cxnSpLocks/>
            </p:cNvCxnSpPr>
            <p:nvPr/>
          </p:nvCxnSpPr>
          <p:spPr>
            <a:xfrm>
              <a:off x="5972153" y="5706432"/>
              <a:ext cx="736937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Freeform 234"/>
            <p:cNvSpPr/>
            <p:nvPr/>
          </p:nvSpPr>
          <p:spPr>
            <a:xfrm flipV="1">
              <a:off x="6704239" y="5659871"/>
              <a:ext cx="299247" cy="57882"/>
            </a:xfrm>
            <a:custGeom>
              <a:avLst/>
              <a:gdLst>
                <a:gd name="connsiteX0" fmla="*/ 0 w 346668"/>
                <a:gd name="connsiteY0" fmla="*/ 20177 h 75704"/>
                <a:gd name="connsiteX1" fmla="*/ 100484 w 346668"/>
                <a:gd name="connsiteY1" fmla="*/ 75442 h 75704"/>
                <a:gd name="connsiteX2" fmla="*/ 231112 w 346668"/>
                <a:gd name="connsiteY2" fmla="*/ 80 h 75704"/>
                <a:gd name="connsiteX3" fmla="*/ 346668 w 346668"/>
                <a:gd name="connsiteY3" fmla="*/ 60370 h 7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668" h="75704">
                  <a:moveTo>
                    <a:pt x="0" y="20177"/>
                  </a:moveTo>
                  <a:cubicBezTo>
                    <a:pt x="30982" y="49484"/>
                    <a:pt x="61965" y="78791"/>
                    <a:pt x="100484" y="75442"/>
                  </a:cubicBezTo>
                  <a:cubicBezTo>
                    <a:pt x="139003" y="72093"/>
                    <a:pt x="190081" y="2592"/>
                    <a:pt x="231112" y="80"/>
                  </a:cubicBezTo>
                  <a:cubicBezTo>
                    <a:pt x="272143" y="-2432"/>
                    <a:pt x="313174" y="54509"/>
                    <a:pt x="346668" y="6037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6" name="Straight Connector 235"/>
            <p:cNvCxnSpPr>
              <a:cxnSpLocks/>
            </p:cNvCxnSpPr>
            <p:nvPr/>
          </p:nvCxnSpPr>
          <p:spPr>
            <a:xfrm>
              <a:off x="7400004" y="5676694"/>
              <a:ext cx="457456" cy="8137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Rectangle 236"/>
            <p:cNvSpPr/>
            <p:nvPr/>
          </p:nvSpPr>
          <p:spPr>
            <a:xfrm rot="5400000">
              <a:off x="7161617" y="5486900"/>
              <a:ext cx="65842" cy="39586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8" name="Straight Connector 237"/>
            <p:cNvCxnSpPr/>
            <p:nvPr/>
          </p:nvCxnSpPr>
          <p:spPr>
            <a:xfrm rot="5400000" flipV="1">
              <a:off x="6627381" y="5848086"/>
              <a:ext cx="0" cy="16826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Freeform 238"/>
            <p:cNvSpPr/>
            <p:nvPr/>
          </p:nvSpPr>
          <p:spPr>
            <a:xfrm flipV="1">
              <a:off x="6705143" y="5884982"/>
              <a:ext cx="299247" cy="57882"/>
            </a:xfrm>
            <a:custGeom>
              <a:avLst/>
              <a:gdLst>
                <a:gd name="connsiteX0" fmla="*/ 0 w 346668"/>
                <a:gd name="connsiteY0" fmla="*/ 20177 h 75704"/>
                <a:gd name="connsiteX1" fmla="*/ 100484 w 346668"/>
                <a:gd name="connsiteY1" fmla="*/ 75442 h 75704"/>
                <a:gd name="connsiteX2" fmla="*/ 231112 w 346668"/>
                <a:gd name="connsiteY2" fmla="*/ 80 h 75704"/>
                <a:gd name="connsiteX3" fmla="*/ 346668 w 346668"/>
                <a:gd name="connsiteY3" fmla="*/ 60370 h 7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668" h="75704">
                  <a:moveTo>
                    <a:pt x="0" y="20177"/>
                  </a:moveTo>
                  <a:cubicBezTo>
                    <a:pt x="30982" y="49484"/>
                    <a:pt x="61965" y="78791"/>
                    <a:pt x="100484" y="75442"/>
                  </a:cubicBezTo>
                  <a:cubicBezTo>
                    <a:pt x="139003" y="72093"/>
                    <a:pt x="190081" y="2592"/>
                    <a:pt x="231112" y="80"/>
                  </a:cubicBezTo>
                  <a:cubicBezTo>
                    <a:pt x="272143" y="-2432"/>
                    <a:pt x="313174" y="54509"/>
                    <a:pt x="346668" y="6037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0" name="Straight Connector 239"/>
            <p:cNvCxnSpPr/>
            <p:nvPr/>
          </p:nvCxnSpPr>
          <p:spPr>
            <a:xfrm rot="5400000" flipV="1">
              <a:off x="7508908" y="5793805"/>
              <a:ext cx="0" cy="21600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Rectangle 240"/>
            <p:cNvSpPr/>
            <p:nvPr/>
          </p:nvSpPr>
          <p:spPr>
            <a:xfrm rot="5400000">
              <a:off x="7162521" y="5712011"/>
              <a:ext cx="65842" cy="39586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2" name="Straight Connector 241"/>
            <p:cNvCxnSpPr/>
            <p:nvPr/>
          </p:nvCxnSpPr>
          <p:spPr>
            <a:xfrm rot="5400000" flipV="1">
              <a:off x="6319848" y="5707078"/>
              <a:ext cx="45243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>
              <a:cxnSpLocks/>
            </p:cNvCxnSpPr>
            <p:nvPr/>
          </p:nvCxnSpPr>
          <p:spPr>
            <a:xfrm>
              <a:off x="7614485" y="5467900"/>
              <a:ext cx="0" cy="443097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4" name="Group 243"/>
            <p:cNvGrpSpPr/>
            <p:nvPr/>
          </p:nvGrpSpPr>
          <p:grpSpPr>
            <a:xfrm rot="10800000">
              <a:off x="5889614" y="5586097"/>
              <a:ext cx="233938" cy="289506"/>
              <a:chOff x="6151727" y="4559393"/>
              <a:chExt cx="175176" cy="201025"/>
            </a:xfrm>
          </p:grpSpPr>
          <p:sp>
            <p:nvSpPr>
              <p:cNvPr id="245" name="Isosceles Triangle 244"/>
              <p:cNvSpPr/>
              <p:nvPr/>
            </p:nvSpPr>
            <p:spPr>
              <a:xfrm rot="5400000">
                <a:off x="6141065" y="4636330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" name="Isosceles Triangle 245"/>
              <p:cNvSpPr/>
              <p:nvPr/>
            </p:nvSpPr>
            <p:spPr>
              <a:xfrm rot="16200000">
                <a:off x="6228651" y="4637475"/>
                <a:ext cx="108913" cy="87590"/>
              </a:xfrm>
              <a:prstGeom prst="triangle">
                <a:avLst/>
              </a:prstGeom>
              <a:solidFill>
                <a:srgbClr val="92D050"/>
              </a:solidFill>
              <a:ln w="1905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47" name="Straight Arrow Connector 246"/>
              <p:cNvCxnSpPr/>
              <p:nvPr/>
            </p:nvCxnSpPr>
            <p:spPr>
              <a:xfrm flipV="1">
                <a:off x="6195175" y="4559393"/>
                <a:ext cx="89078" cy="201025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headEnd type="none" w="sm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2" name="Straight Connector 271"/>
            <p:cNvCxnSpPr>
              <a:cxnSpLocks/>
            </p:cNvCxnSpPr>
            <p:nvPr/>
          </p:nvCxnSpPr>
          <p:spPr>
            <a:xfrm flipH="1" flipV="1">
              <a:off x="5416704" y="5137902"/>
              <a:ext cx="2440756" cy="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TextBox 341"/>
            <p:cNvSpPr txBox="1"/>
            <p:nvPr/>
          </p:nvSpPr>
          <p:spPr>
            <a:xfrm>
              <a:off x="6322857" y="566664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4</a:t>
              </a:r>
            </a:p>
          </p:txBody>
        </p:sp>
        <p:sp>
          <p:nvSpPr>
            <p:cNvPr id="347" name="TextBox 346"/>
            <p:cNvSpPr txBox="1"/>
            <p:nvPr/>
          </p:nvSpPr>
          <p:spPr>
            <a:xfrm>
              <a:off x="2844266" y="528416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9</a:t>
              </a: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58D02BD3-CE28-4CF9-93F8-579CDABDEAF4}"/>
                </a:ext>
              </a:extLst>
            </p:cNvPr>
            <p:cNvSpPr txBox="1"/>
            <p:nvPr/>
          </p:nvSpPr>
          <p:spPr>
            <a:xfrm>
              <a:off x="951168" y="567273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11</a:t>
              </a:r>
            </a:p>
          </p:txBody>
        </p:sp>
        <p:sp>
          <p:nvSpPr>
            <p:cNvPr id="353" name="TextBox 352">
              <a:extLst>
                <a:ext uri="{FF2B5EF4-FFF2-40B4-BE49-F238E27FC236}">
                  <a16:creationId xmlns:a16="http://schemas.microsoft.com/office/drawing/2014/main" id="{A00D4737-83DC-4407-A73F-4D823CD34539}"/>
                </a:ext>
              </a:extLst>
            </p:cNvPr>
            <p:cNvSpPr txBox="1"/>
            <p:nvPr/>
          </p:nvSpPr>
          <p:spPr>
            <a:xfrm rot="16200000">
              <a:off x="681377" y="3635958"/>
              <a:ext cx="99262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/>
                <a:t>Accumulator</a:t>
              </a:r>
            </a:p>
          </p:txBody>
        </p:sp>
        <p:sp>
          <p:nvSpPr>
            <p:cNvPr id="384" name="TextBox 383">
              <a:extLst>
                <a:ext uri="{FF2B5EF4-FFF2-40B4-BE49-F238E27FC236}">
                  <a16:creationId xmlns:a16="http://schemas.microsoft.com/office/drawing/2014/main" id="{35FE50E5-AD07-4717-8C1F-8C1B4C16587D}"/>
                </a:ext>
              </a:extLst>
            </p:cNvPr>
            <p:cNvSpPr txBox="1"/>
            <p:nvPr/>
          </p:nvSpPr>
          <p:spPr>
            <a:xfrm>
              <a:off x="6424046" y="5132797"/>
              <a:ext cx="135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Evaporators</a:t>
              </a:r>
            </a:p>
          </p:txBody>
        </p:sp>
        <p:sp>
          <p:nvSpPr>
            <p:cNvPr id="385" name="TextBox 384">
              <a:extLst>
                <a:ext uri="{FF2B5EF4-FFF2-40B4-BE49-F238E27FC236}">
                  <a16:creationId xmlns:a16="http://schemas.microsoft.com/office/drawing/2014/main" id="{4BE8C3BD-220A-4A32-8344-6B8B26716600}"/>
                </a:ext>
              </a:extLst>
            </p:cNvPr>
            <p:cNvSpPr txBox="1"/>
            <p:nvPr/>
          </p:nvSpPr>
          <p:spPr>
            <a:xfrm>
              <a:off x="3216905" y="5337939"/>
              <a:ext cx="2166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rgbClr val="C00000"/>
                  </a:solidFill>
                </a:rPr>
                <a:t>Transferline</a:t>
              </a:r>
              <a:r>
                <a:rPr lang="en-US" sz="1400" dirty="0">
                  <a:solidFill>
                    <a:srgbClr val="C00000"/>
                  </a:solidFill>
                </a:rPr>
                <a:t> (~100m)</a:t>
              </a:r>
            </a:p>
          </p:txBody>
        </p: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CC6D2817-90A2-4C94-B902-6D73A8C5A0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16704" y="5137902"/>
              <a:ext cx="0" cy="54864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3C487268-1E6E-49B6-9835-BFF7D62A591B}"/>
                </a:ext>
              </a:extLst>
            </p:cNvPr>
            <p:cNvSpPr txBox="1"/>
            <p:nvPr/>
          </p:nvSpPr>
          <p:spPr>
            <a:xfrm>
              <a:off x="6825969" y="592540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5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F8347B31-7BF3-4CB8-B2BD-705000270BF8}"/>
                </a:ext>
              </a:extLst>
            </p:cNvPr>
            <p:cNvSpPr txBox="1"/>
            <p:nvPr/>
          </p:nvSpPr>
          <p:spPr>
            <a:xfrm>
              <a:off x="7362603" y="588498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6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4BDFD2C9-1613-480E-A4E3-5F4B6DFA4CD6}"/>
                </a:ext>
              </a:extLst>
            </p:cNvPr>
            <p:cNvSpPr txBox="1"/>
            <p:nvPr/>
          </p:nvSpPr>
          <p:spPr>
            <a:xfrm>
              <a:off x="7842156" y="509828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7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AFECB64A-641C-4378-9B01-BE58FE205BAB}"/>
                </a:ext>
              </a:extLst>
            </p:cNvPr>
            <p:cNvSpPr txBox="1"/>
            <p:nvPr/>
          </p:nvSpPr>
          <p:spPr>
            <a:xfrm>
              <a:off x="5173968" y="523086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8</a:t>
              </a: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39379365-EF03-40D7-8DD0-9BECAB7B4AFE}"/>
                </a:ext>
              </a:extLst>
            </p:cNvPr>
            <p:cNvSpPr txBox="1"/>
            <p:nvPr/>
          </p:nvSpPr>
          <p:spPr>
            <a:xfrm>
              <a:off x="574749" y="4461029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10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3516CAB2-B5AE-490B-AEF0-C71989D943D7}"/>
                </a:ext>
              </a:extLst>
            </p:cNvPr>
            <p:cNvSpPr txBox="1"/>
            <p:nvPr/>
          </p:nvSpPr>
          <p:spPr>
            <a:xfrm>
              <a:off x="773797" y="4434852"/>
              <a:ext cx="135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2PACL plant</a:t>
              </a:r>
            </a:p>
          </p:txBody>
        </p: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77853FF7-B594-497A-998D-B47515113F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57460" y="5137902"/>
              <a:ext cx="0" cy="54864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18DA577-CB04-469D-8446-C98EBE12CB2F}"/>
              </a:ext>
            </a:extLst>
          </p:cNvPr>
          <p:cNvCxnSpPr>
            <a:cxnSpLocks/>
          </p:cNvCxnSpPr>
          <p:nvPr/>
        </p:nvCxnSpPr>
        <p:spPr>
          <a:xfrm flipH="1">
            <a:off x="6478082" y="3692665"/>
            <a:ext cx="1554884" cy="54669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5541EB3-052B-405B-948B-7164EE9A2B34}"/>
              </a:ext>
            </a:extLst>
          </p:cNvPr>
          <p:cNvSpPr txBox="1"/>
          <p:nvPr/>
        </p:nvSpPr>
        <p:spPr>
          <a:xfrm>
            <a:off x="7971396" y="3288670"/>
            <a:ext cx="1902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 cold and very stable primary cooling is needed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2B8D047-3CA1-4238-B540-3B8D910CD868}"/>
              </a:ext>
            </a:extLst>
          </p:cNvPr>
          <p:cNvSpPr txBox="1"/>
          <p:nvPr/>
        </p:nvSpPr>
        <p:spPr>
          <a:xfrm>
            <a:off x="6509652" y="3224272"/>
            <a:ext cx="990969" cy="261610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nl-NL" sz="1100" dirty="0"/>
              <a:t>T </a:t>
            </a:r>
            <a:r>
              <a:rPr lang="nl-NL" sz="1100" dirty="0" err="1"/>
              <a:t>variation</a:t>
            </a:r>
            <a:endParaRPr lang="nl-NL" sz="1100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8B2D871-6C91-4D38-9986-1C70A4F24F59}"/>
              </a:ext>
            </a:extLst>
          </p:cNvPr>
          <p:cNvCxnSpPr>
            <a:cxnSpLocks/>
          </p:cNvCxnSpPr>
          <p:nvPr/>
        </p:nvCxnSpPr>
        <p:spPr>
          <a:xfrm flipH="1">
            <a:off x="6472907" y="3249910"/>
            <a:ext cx="1027715" cy="1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6559D1D-5012-4AA6-A255-0A7BFCBF5DA0}"/>
              </a:ext>
            </a:extLst>
          </p:cNvPr>
          <p:cNvSpPr txBox="1"/>
          <p:nvPr/>
        </p:nvSpPr>
        <p:spPr>
          <a:xfrm>
            <a:off x="5796309" y="968045"/>
            <a:ext cx="17043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Minimum liquid temperature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7ADDB09-57C5-458E-9C35-091C053851E2}"/>
              </a:ext>
            </a:extLst>
          </p:cNvPr>
          <p:cNvSpPr txBox="1"/>
          <p:nvPr/>
        </p:nvSpPr>
        <p:spPr>
          <a:xfrm>
            <a:off x="8179600" y="973584"/>
            <a:ext cx="10198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Sub cool margin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DF084D-221E-407F-B06D-9C7A649E4AA0}"/>
              </a:ext>
            </a:extLst>
          </p:cNvPr>
          <p:cNvSpPr txBox="1"/>
          <p:nvPr/>
        </p:nvSpPr>
        <p:spPr>
          <a:xfrm>
            <a:off x="2202517" y="2811134"/>
            <a:ext cx="1063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6600"/>
                </a:solidFill>
              </a:rPr>
              <a:t>Detector outlet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91054CD-334C-4482-83F8-4B18F432D0D2}"/>
              </a:ext>
            </a:extLst>
          </p:cNvPr>
          <p:cNvSpPr txBox="1"/>
          <p:nvPr/>
        </p:nvSpPr>
        <p:spPr>
          <a:xfrm rot="1400188">
            <a:off x="2346271" y="2215085"/>
            <a:ext cx="9749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6699FF"/>
                </a:solidFill>
              </a:rPr>
              <a:t>Detector inlet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BD21124-0916-4891-87F7-D0D141FC06AE}"/>
              </a:ext>
            </a:extLst>
          </p:cNvPr>
          <p:cNvSpPr txBox="1"/>
          <p:nvPr/>
        </p:nvSpPr>
        <p:spPr>
          <a:xfrm rot="20622012">
            <a:off x="2236938" y="3404603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C3399"/>
                </a:solidFill>
              </a:rPr>
              <a:t>Plant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7AFA0B0-0D3A-4F7C-A3FE-D59A19867B4C}"/>
              </a:ext>
            </a:extLst>
          </p:cNvPr>
          <p:cNvSpPr txBox="1"/>
          <p:nvPr/>
        </p:nvSpPr>
        <p:spPr>
          <a:xfrm rot="21052370">
            <a:off x="1800817" y="3138153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C000"/>
                </a:solidFill>
              </a:rPr>
              <a:t>PP2 Manifold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35B0C9-BA99-4046-9BFD-3D0CCB2B2419}"/>
              </a:ext>
            </a:extLst>
          </p:cNvPr>
          <p:cNvSpPr txBox="1"/>
          <p:nvPr/>
        </p:nvSpPr>
        <p:spPr>
          <a:xfrm>
            <a:off x="3169151" y="4332939"/>
            <a:ext cx="213413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From -30°C to -40 °C the gradients double!</a:t>
            </a: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5ADD8453-3C82-0F6A-5D82-B769165A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GB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EFF4B412-7942-459D-EFF8-9758155E6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3F6F-D30C-4798-8763-259019804832}" type="slidenum">
              <a:rPr lang="en-GB" smtClean="0"/>
              <a:t>4</a:t>
            </a:fld>
            <a:endParaRPr lang="en-GB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E2F57286-D290-32F4-4249-DBC015FEE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18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E6C65-9D8E-4F88-DC69-D7DB27A53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surface challenge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45C7B4-F37D-3239-0234-94BBD3E9A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BA2150-6CC1-FE02-167C-980D0D530B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7276" y="1216699"/>
            <a:ext cx="4045679" cy="295193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/>
              <a:t>2PACL cooling plants located in USA-15 / USC-55 underground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/>
              <a:t>Detector evaporator loops are connected via manifolds and concentric transfer lines to the 2PACL plants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/>
              <a:t>The 2PACL plants are cooled by the primary R744, which is located on the surface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/>
              <a:t>The primary R744 plants are cooled by water from the towers and air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/>
              <a:t>Surface storage of CO2 to control the charges of the underground 2PACL plants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2CD17EF-B3B0-E0FE-8E7B-8359C160EB36}"/>
              </a:ext>
            </a:extLst>
          </p:cNvPr>
          <p:cNvGrpSpPr>
            <a:grpSpLocks noChangeAspect="1"/>
          </p:cNvGrpSpPr>
          <p:nvPr/>
        </p:nvGrpSpPr>
        <p:grpSpPr>
          <a:xfrm>
            <a:off x="4725207" y="1028282"/>
            <a:ext cx="7346838" cy="5456125"/>
            <a:chOff x="236268" y="628498"/>
            <a:chExt cx="8827841" cy="65559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E7D5BB8-C189-E2F1-5A50-C9F5341C15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owDiffused/>
                      </a14:imgEffect>
                    </a14:imgLayer>
                  </a14:imgProps>
                </a:ext>
              </a:extLst>
            </a:blip>
            <a:srcRect r="853"/>
            <a:stretch/>
          </p:blipFill>
          <p:spPr>
            <a:xfrm>
              <a:off x="236268" y="3191017"/>
              <a:ext cx="8474475" cy="340795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36A92E-0076-F81C-3E3D-CFC840D196CB}"/>
                </a:ext>
              </a:extLst>
            </p:cNvPr>
            <p:cNvSpPr/>
            <p:nvPr/>
          </p:nvSpPr>
          <p:spPr>
            <a:xfrm>
              <a:off x="5626647" y="3204012"/>
              <a:ext cx="1395257" cy="157290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A732975-8ABE-2FF0-ABA8-709BF5905088}"/>
                </a:ext>
              </a:extLst>
            </p:cNvPr>
            <p:cNvSpPr/>
            <p:nvPr/>
          </p:nvSpPr>
          <p:spPr>
            <a:xfrm>
              <a:off x="4000332" y="5476650"/>
              <a:ext cx="943773" cy="56727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Chord 10">
              <a:extLst>
                <a:ext uri="{FF2B5EF4-FFF2-40B4-BE49-F238E27FC236}">
                  <a16:creationId xmlns:a16="http://schemas.microsoft.com/office/drawing/2014/main" id="{33AEAB46-E92D-D1B8-DC6D-AB68DEB5C249}"/>
                </a:ext>
              </a:extLst>
            </p:cNvPr>
            <p:cNvSpPr/>
            <p:nvPr/>
          </p:nvSpPr>
          <p:spPr>
            <a:xfrm>
              <a:off x="4681569" y="4011159"/>
              <a:ext cx="3313687" cy="3163743"/>
            </a:xfrm>
            <a:prstGeom prst="chord">
              <a:avLst>
                <a:gd name="adj1" fmla="val 8939504"/>
                <a:gd name="adj2" fmla="val 1875844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E7538C-2550-335A-6A2A-192371945969}"/>
                </a:ext>
              </a:extLst>
            </p:cNvPr>
            <p:cNvSpPr/>
            <p:nvPr/>
          </p:nvSpPr>
          <p:spPr>
            <a:xfrm>
              <a:off x="2683927" y="3200346"/>
              <a:ext cx="829959" cy="157290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Chord 12">
              <a:extLst>
                <a:ext uri="{FF2B5EF4-FFF2-40B4-BE49-F238E27FC236}">
                  <a16:creationId xmlns:a16="http://schemas.microsoft.com/office/drawing/2014/main" id="{02777F08-0DA4-761A-EC69-E7B9EFC62F79}"/>
                </a:ext>
              </a:extLst>
            </p:cNvPr>
            <p:cNvSpPr/>
            <p:nvPr/>
          </p:nvSpPr>
          <p:spPr>
            <a:xfrm>
              <a:off x="918731" y="4020745"/>
              <a:ext cx="3313687" cy="3163743"/>
            </a:xfrm>
            <a:prstGeom prst="chord">
              <a:avLst>
                <a:gd name="adj1" fmla="val 8939504"/>
                <a:gd name="adj2" fmla="val 1875844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Elbow Connector 59">
              <a:extLst>
                <a:ext uri="{FF2B5EF4-FFF2-40B4-BE49-F238E27FC236}">
                  <a16:creationId xmlns:a16="http://schemas.microsoft.com/office/drawing/2014/main" id="{602A2DCF-F185-6CDE-9844-06C37EFE17C8}"/>
                </a:ext>
              </a:extLst>
            </p:cNvPr>
            <p:cNvCxnSpPr>
              <a:stCxn id="152" idx="3"/>
            </p:cNvCxnSpPr>
            <p:nvPr/>
          </p:nvCxnSpPr>
          <p:spPr>
            <a:xfrm rot="10800000" flipV="1">
              <a:off x="1730108" y="1702388"/>
              <a:ext cx="691747" cy="598514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60">
              <a:extLst>
                <a:ext uri="{FF2B5EF4-FFF2-40B4-BE49-F238E27FC236}">
                  <a16:creationId xmlns:a16="http://schemas.microsoft.com/office/drawing/2014/main" id="{D6481D35-108A-22E0-1495-835E5BA5902A}"/>
                </a:ext>
              </a:extLst>
            </p:cNvPr>
            <p:cNvCxnSpPr>
              <a:endCxn id="149" idx="3"/>
            </p:cNvCxnSpPr>
            <p:nvPr/>
          </p:nvCxnSpPr>
          <p:spPr>
            <a:xfrm flipV="1">
              <a:off x="1730107" y="2495715"/>
              <a:ext cx="691747" cy="322490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C602752-89B0-6F22-CCE0-6B590E37E50A}"/>
                </a:ext>
              </a:extLst>
            </p:cNvPr>
            <p:cNvGrpSpPr/>
            <p:nvPr/>
          </p:nvGrpSpPr>
          <p:grpSpPr>
            <a:xfrm>
              <a:off x="238350" y="628498"/>
              <a:ext cx="1503621" cy="2440343"/>
              <a:chOff x="6855410" y="929580"/>
              <a:chExt cx="1503621" cy="2440343"/>
            </a:xfrm>
          </p:grpSpPr>
          <p:pic>
            <p:nvPicPr>
              <p:cNvPr id="157" name="Picture 2" descr="Image result for smoke">
                <a:extLst>
                  <a:ext uri="{FF2B5EF4-FFF2-40B4-BE49-F238E27FC236}">
                    <a16:creationId xmlns:a16="http://schemas.microsoft.com/office/drawing/2014/main" id="{654DACFE-9612-FF56-9748-7391865415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16077" y="929580"/>
                <a:ext cx="542954" cy="8875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8" name="Picture 2" descr="Image result for smoke">
                <a:extLst>
                  <a:ext uri="{FF2B5EF4-FFF2-40B4-BE49-F238E27FC236}">
                    <a16:creationId xmlns:a16="http://schemas.microsoft.com/office/drawing/2014/main" id="{FBEC5968-1329-1589-31C1-12BC7D1F31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35744" y="937119"/>
                <a:ext cx="542954" cy="8875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9" name="Picture 2" descr="Image result for smoke">
                <a:extLst>
                  <a:ext uri="{FF2B5EF4-FFF2-40B4-BE49-F238E27FC236}">
                    <a16:creationId xmlns:a16="http://schemas.microsoft.com/office/drawing/2014/main" id="{FA05BB3F-CDFA-EE43-F83E-C6F9E49D0A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5411" y="929580"/>
                <a:ext cx="542954" cy="8875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0" name="Trapezoid 159">
                <a:extLst>
                  <a:ext uri="{FF2B5EF4-FFF2-40B4-BE49-F238E27FC236}">
                    <a16:creationId xmlns:a16="http://schemas.microsoft.com/office/drawing/2014/main" id="{DDE1D999-4BB5-3FBA-124D-E5371CBB8773}"/>
                  </a:ext>
                </a:extLst>
              </p:cNvPr>
              <p:cNvSpPr/>
              <p:nvPr/>
            </p:nvSpPr>
            <p:spPr>
              <a:xfrm rot="10800000">
                <a:off x="6861343" y="1731251"/>
                <a:ext cx="474401" cy="542386"/>
              </a:xfrm>
              <a:prstGeom prst="trapezoid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Trapezoid 160">
                <a:extLst>
                  <a:ext uri="{FF2B5EF4-FFF2-40B4-BE49-F238E27FC236}">
                    <a16:creationId xmlns:a16="http://schemas.microsoft.com/office/drawing/2014/main" id="{731EE16F-E47E-9960-906E-1DFDEEB47B24}"/>
                  </a:ext>
                </a:extLst>
              </p:cNvPr>
              <p:cNvSpPr/>
              <p:nvPr/>
            </p:nvSpPr>
            <p:spPr>
              <a:xfrm rot="10800000">
                <a:off x="7370020" y="1731251"/>
                <a:ext cx="474401" cy="542386"/>
              </a:xfrm>
              <a:prstGeom prst="trapezoid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" name="Trapezoid 161">
                <a:extLst>
                  <a:ext uri="{FF2B5EF4-FFF2-40B4-BE49-F238E27FC236}">
                    <a16:creationId xmlns:a16="http://schemas.microsoft.com/office/drawing/2014/main" id="{DA455530-D44A-91D1-4083-C1E5605F21D6}"/>
                  </a:ext>
                </a:extLst>
              </p:cNvPr>
              <p:cNvSpPr/>
              <p:nvPr/>
            </p:nvSpPr>
            <p:spPr>
              <a:xfrm rot="10800000">
                <a:off x="7872766" y="1728048"/>
                <a:ext cx="474401" cy="542386"/>
              </a:xfrm>
              <a:prstGeom prst="trapezoid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184E09A3-BCF6-89D1-AF22-F2B33E3D7ACD}"/>
                  </a:ext>
                </a:extLst>
              </p:cNvPr>
              <p:cNvSpPr/>
              <p:nvPr/>
            </p:nvSpPr>
            <p:spPr>
              <a:xfrm>
                <a:off x="6855410" y="2273636"/>
                <a:ext cx="1503620" cy="109628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2FA021E8-8555-E368-CB94-A6E2EC9BEB57}"/>
                  </a:ext>
                </a:extLst>
              </p:cNvPr>
              <p:cNvSpPr txBox="1"/>
              <p:nvPr/>
            </p:nvSpPr>
            <p:spPr>
              <a:xfrm>
                <a:off x="6943637" y="3120269"/>
                <a:ext cx="13789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Water cooling tower</a:t>
                </a:r>
              </a:p>
            </p:txBody>
          </p: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A4FD0C21-AFC2-BEA9-BE27-D670EF759F8A}"/>
                  </a:ext>
                </a:extLst>
              </p:cNvPr>
              <p:cNvGrpSpPr/>
              <p:nvPr/>
            </p:nvGrpSpPr>
            <p:grpSpPr>
              <a:xfrm>
                <a:off x="6940631" y="2351239"/>
                <a:ext cx="336862" cy="765776"/>
                <a:chOff x="6940631" y="2351239"/>
                <a:chExt cx="336862" cy="765776"/>
              </a:xfrm>
            </p:grpSpPr>
            <p:sp>
              <p:nvSpPr>
                <p:cNvPr id="188" name="Rectangle 187">
                  <a:extLst>
                    <a:ext uri="{FF2B5EF4-FFF2-40B4-BE49-F238E27FC236}">
                      <a16:creationId xmlns:a16="http://schemas.microsoft.com/office/drawing/2014/main" id="{74CFA40E-F600-559B-095D-5102B5A609CC}"/>
                    </a:ext>
                  </a:extLst>
                </p:cNvPr>
                <p:cNvSpPr/>
                <p:nvPr/>
              </p:nvSpPr>
              <p:spPr>
                <a:xfrm>
                  <a:off x="6945153" y="2351239"/>
                  <a:ext cx="332340" cy="76577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F4F6060A-DB30-7E36-2035-AEA427FE3344}"/>
                    </a:ext>
                  </a:extLst>
                </p:cNvPr>
                <p:cNvCxnSpPr/>
                <p:nvPr/>
              </p:nvCxnSpPr>
              <p:spPr>
                <a:xfrm>
                  <a:off x="6945153" y="242510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5809E90C-E27B-98CB-1A57-D80E7552C4F6}"/>
                    </a:ext>
                  </a:extLst>
                </p:cNvPr>
                <p:cNvCxnSpPr/>
                <p:nvPr/>
              </p:nvCxnSpPr>
              <p:spPr>
                <a:xfrm>
                  <a:off x="6943630" y="2495223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411F778C-2BDE-FF4B-4173-42E3B8DE8DB3}"/>
                    </a:ext>
                  </a:extLst>
                </p:cNvPr>
                <p:cNvCxnSpPr/>
                <p:nvPr/>
              </p:nvCxnSpPr>
              <p:spPr>
                <a:xfrm>
                  <a:off x="6942154" y="2584000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1B9166F4-3BF3-46BC-30EF-05922355F131}"/>
                    </a:ext>
                  </a:extLst>
                </p:cNvPr>
                <p:cNvCxnSpPr>
                  <a:stCxn id="188" idx="1"/>
                  <a:endCxn id="188" idx="3"/>
                </p:cNvCxnSpPr>
                <p:nvPr/>
              </p:nvCxnSpPr>
              <p:spPr>
                <a:xfrm>
                  <a:off x="6945153" y="2734127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AFEF92CD-E100-9687-5614-F745EBB71493}"/>
                    </a:ext>
                  </a:extLst>
                </p:cNvPr>
                <p:cNvCxnSpPr/>
                <p:nvPr/>
              </p:nvCxnSpPr>
              <p:spPr>
                <a:xfrm>
                  <a:off x="6945153" y="266255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52967BD7-9508-F078-9A31-1C9E7685B52A}"/>
                    </a:ext>
                  </a:extLst>
                </p:cNvPr>
                <p:cNvCxnSpPr/>
                <p:nvPr/>
              </p:nvCxnSpPr>
              <p:spPr>
                <a:xfrm>
                  <a:off x="6943630" y="281495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2358F502-4533-7327-8300-50DFA8399BDE}"/>
                    </a:ext>
                  </a:extLst>
                </p:cNvPr>
                <p:cNvCxnSpPr/>
                <p:nvPr/>
              </p:nvCxnSpPr>
              <p:spPr>
                <a:xfrm>
                  <a:off x="6942107" y="2885073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6DC837EF-E20E-E1F4-AC27-E17C2B502478}"/>
                    </a:ext>
                  </a:extLst>
                </p:cNvPr>
                <p:cNvCxnSpPr/>
                <p:nvPr/>
              </p:nvCxnSpPr>
              <p:spPr>
                <a:xfrm>
                  <a:off x="6940631" y="2973850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A34536BA-DA29-18A0-9DB6-7821CB510349}"/>
                    </a:ext>
                  </a:extLst>
                </p:cNvPr>
                <p:cNvCxnSpPr/>
                <p:nvPr/>
              </p:nvCxnSpPr>
              <p:spPr>
                <a:xfrm>
                  <a:off x="6943630" y="305240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FB7E2156-7D55-7250-5A6B-A927D72D1208}"/>
                  </a:ext>
                </a:extLst>
              </p:cNvPr>
              <p:cNvGrpSpPr/>
              <p:nvPr/>
            </p:nvGrpSpPr>
            <p:grpSpPr>
              <a:xfrm>
                <a:off x="7438789" y="2350352"/>
                <a:ext cx="336862" cy="765776"/>
                <a:chOff x="6940631" y="2351239"/>
                <a:chExt cx="336862" cy="765776"/>
              </a:xfrm>
            </p:grpSpPr>
            <p:sp>
              <p:nvSpPr>
                <p:cNvPr id="178" name="Rectangle 177">
                  <a:extLst>
                    <a:ext uri="{FF2B5EF4-FFF2-40B4-BE49-F238E27FC236}">
                      <a16:creationId xmlns:a16="http://schemas.microsoft.com/office/drawing/2014/main" id="{E99A25B8-07A2-F307-BBC9-9798A9C0338C}"/>
                    </a:ext>
                  </a:extLst>
                </p:cNvPr>
                <p:cNvSpPr/>
                <p:nvPr/>
              </p:nvSpPr>
              <p:spPr>
                <a:xfrm>
                  <a:off x="6945153" y="2351239"/>
                  <a:ext cx="332340" cy="76577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FDE00891-3674-899D-24AF-61DF70389E05}"/>
                    </a:ext>
                  </a:extLst>
                </p:cNvPr>
                <p:cNvCxnSpPr/>
                <p:nvPr/>
              </p:nvCxnSpPr>
              <p:spPr>
                <a:xfrm>
                  <a:off x="6945153" y="242510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6585AA4A-6701-0A49-BACC-E48392FF1547}"/>
                    </a:ext>
                  </a:extLst>
                </p:cNvPr>
                <p:cNvCxnSpPr/>
                <p:nvPr/>
              </p:nvCxnSpPr>
              <p:spPr>
                <a:xfrm>
                  <a:off x="6943630" y="2495223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4E748E1F-C791-096F-2F94-58B083081351}"/>
                    </a:ext>
                  </a:extLst>
                </p:cNvPr>
                <p:cNvCxnSpPr/>
                <p:nvPr/>
              </p:nvCxnSpPr>
              <p:spPr>
                <a:xfrm>
                  <a:off x="6942154" y="2584000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2BAC8D12-8609-3E59-865E-70F8F846DACD}"/>
                    </a:ext>
                  </a:extLst>
                </p:cNvPr>
                <p:cNvCxnSpPr>
                  <a:stCxn id="178" idx="1"/>
                  <a:endCxn id="178" idx="3"/>
                </p:cNvCxnSpPr>
                <p:nvPr/>
              </p:nvCxnSpPr>
              <p:spPr>
                <a:xfrm>
                  <a:off x="6945153" y="2734127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4F6C84F2-9636-F3EA-EBC5-6B8111600A0F}"/>
                    </a:ext>
                  </a:extLst>
                </p:cNvPr>
                <p:cNvCxnSpPr/>
                <p:nvPr/>
              </p:nvCxnSpPr>
              <p:spPr>
                <a:xfrm>
                  <a:off x="6945153" y="266255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FCD02ED1-9225-DDAA-5BBD-A95B6A8F56B4}"/>
                    </a:ext>
                  </a:extLst>
                </p:cNvPr>
                <p:cNvCxnSpPr/>
                <p:nvPr/>
              </p:nvCxnSpPr>
              <p:spPr>
                <a:xfrm>
                  <a:off x="6943630" y="281495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394647D6-053F-8B9D-C266-4EDB8C20FF4B}"/>
                    </a:ext>
                  </a:extLst>
                </p:cNvPr>
                <p:cNvCxnSpPr/>
                <p:nvPr/>
              </p:nvCxnSpPr>
              <p:spPr>
                <a:xfrm>
                  <a:off x="6942107" y="2885073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9D3CE2E-E607-61C5-38B0-A2447DBD8526}"/>
                    </a:ext>
                  </a:extLst>
                </p:cNvPr>
                <p:cNvCxnSpPr/>
                <p:nvPr/>
              </p:nvCxnSpPr>
              <p:spPr>
                <a:xfrm>
                  <a:off x="6940631" y="2973850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E87FF931-568F-C245-3DD1-26AA5D9EA276}"/>
                    </a:ext>
                  </a:extLst>
                </p:cNvPr>
                <p:cNvCxnSpPr/>
                <p:nvPr/>
              </p:nvCxnSpPr>
              <p:spPr>
                <a:xfrm>
                  <a:off x="6943630" y="305240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0253D725-C8D6-08B2-B7CD-D73371ACC5E9}"/>
                  </a:ext>
                </a:extLst>
              </p:cNvPr>
              <p:cNvGrpSpPr/>
              <p:nvPr/>
            </p:nvGrpSpPr>
            <p:grpSpPr>
              <a:xfrm>
                <a:off x="7943468" y="2353512"/>
                <a:ext cx="336862" cy="765776"/>
                <a:chOff x="6940631" y="2351239"/>
                <a:chExt cx="336862" cy="765776"/>
              </a:xfrm>
            </p:grpSpPr>
            <p:sp>
              <p:nvSpPr>
                <p:cNvPr id="168" name="Rectangle 167">
                  <a:extLst>
                    <a:ext uri="{FF2B5EF4-FFF2-40B4-BE49-F238E27FC236}">
                      <a16:creationId xmlns:a16="http://schemas.microsoft.com/office/drawing/2014/main" id="{714D7B6F-EB77-843C-3F28-8F96824360DF}"/>
                    </a:ext>
                  </a:extLst>
                </p:cNvPr>
                <p:cNvSpPr/>
                <p:nvPr/>
              </p:nvSpPr>
              <p:spPr>
                <a:xfrm>
                  <a:off x="6945153" y="2351239"/>
                  <a:ext cx="332340" cy="76577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57632AE6-CAF8-3349-B407-2FEB04CBA5E9}"/>
                    </a:ext>
                  </a:extLst>
                </p:cNvPr>
                <p:cNvCxnSpPr/>
                <p:nvPr/>
              </p:nvCxnSpPr>
              <p:spPr>
                <a:xfrm>
                  <a:off x="6945153" y="242510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459750B9-D886-9FA4-AC1B-1D75781711D8}"/>
                    </a:ext>
                  </a:extLst>
                </p:cNvPr>
                <p:cNvCxnSpPr/>
                <p:nvPr/>
              </p:nvCxnSpPr>
              <p:spPr>
                <a:xfrm>
                  <a:off x="6943630" y="2495223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5AAFB3CF-2616-8B1E-0DFC-AA4F0B7D9BAD}"/>
                    </a:ext>
                  </a:extLst>
                </p:cNvPr>
                <p:cNvCxnSpPr/>
                <p:nvPr/>
              </p:nvCxnSpPr>
              <p:spPr>
                <a:xfrm>
                  <a:off x="6942154" y="2584000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81ECD384-9289-7C30-C8E7-916B5EC17B5A}"/>
                    </a:ext>
                  </a:extLst>
                </p:cNvPr>
                <p:cNvCxnSpPr>
                  <a:stCxn id="168" idx="1"/>
                  <a:endCxn id="168" idx="3"/>
                </p:cNvCxnSpPr>
                <p:nvPr/>
              </p:nvCxnSpPr>
              <p:spPr>
                <a:xfrm>
                  <a:off x="6945153" y="2734127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0DBA68D7-BB57-421F-0389-27B3E5CC3242}"/>
                    </a:ext>
                  </a:extLst>
                </p:cNvPr>
                <p:cNvCxnSpPr/>
                <p:nvPr/>
              </p:nvCxnSpPr>
              <p:spPr>
                <a:xfrm>
                  <a:off x="6945153" y="266255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2C4015E6-7199-41EE-26FC-5E3DFC0229F3}"/>
                    </a:ext>
                  </a:extLst>
                </p:cNvPr>
                <p:cNvCxnSpPr/>
                <p:nvPr/>
              </p:nvCxnSpPr>
              <p:spPr>
                <a:xfrm>
                  <a:off x="6943630" y="281495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89E442B-9A55-BD31-B051-DEE2419C7129}"/>
                    </a:ext>
                  </a:extLst>
                </p:cNvPr>
                <p:cNvCxnSpPr/>
                <p:nvPr/>
              </p:nvCxnSpPr>
              <p:spPr>
                <a:xfrm>
                  <a:off x="6942107" y="2885073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46144C80-C1C3-7DB2-4BA2-E01A2B50531B}"/>
                    </a:ext>
                  </a:extLst>
                </p:cNvPr>
                <p:cNvCxnSpPr/>
                <p:nvPr/>
              </p:nvCxnSpPr>
              <p:spPr>
                <a:xfrm>
                  <a:off x="6940631" y="2973850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CDF8F2ED-5811-8404-7D38-5956690BB28C}"/>
                    </a:ext>
                  </a:extLst>
                </p:cNvPr>
                <p:cNvCxnSpPr/>
                <p:nvPr/>
              </p:nvCxnSpPr>
              <p:spPr>
                <a:xfrm>
                  <a:off x="6943630" y="3052401"/>
                  <a:ext cx="3323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7" name="Elbow Connector 106">
              <a:extLst>
                <a:ext uri="{FF2B5EF4-FFF2-40B4-BE49-F238E27FC236}">
                  <a16:creationId xmlns:a16="http://schemas.microsoft.com/office/drawing/2014/main" id="{E7D05673-F5EB-B710-1CC9-07FBE9742D9C}"/>
                </a:ext>
              </a:extLst>
            </p:cNvPr>
            <p:cNvCxnSpPr>
              <a:endCxn id="124" idx="3"/>
            </p:cNvCxnSpPr>
            <p:nvPr/>
          </p:nvCxnSpPr>
          <p:spPr>
            <a:xfrm rot="5400000">
              <a:off x="1391660" y="3678618"/>
              <a:ext cx="2494074" cy="867460"/>
            </a:xfrm>
            <a:prstGeom prst="bentConnector4">
              <a:avLst>
                <a:gd name="adj1" fmla="val 59471"/>
                <a:gd name="adj2" fmla="val 161167"/>
              </a:avLst>
            </a:prstGeom>
            <a:ln w="38100">
              <a:solidFill>
                <a:schemeClr val="bg2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FCD0D5C-B612-25AD-CCA5-ECF2BDFC5C20}"/>
                </a:ext>
              </a:extLst>
            </p:cNvPr>
            <p:cNvGrpSpPr/>
            <p:nvPr/>
          </p:nvGrpSpPr>
          <p:grpSpPr>
            <a:xfrm flipH="1">
              <a:off x="2421857" y="1403662"/>
              <a:ext cx="1803599" cy="1440713"/>
              <a:chOff x="3609438" y="1590782"/>
              <a:chExt cx="1804120" cy="1440713"/>
            </a:xfrm>
          </p:grpSpPr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5C8D454E-AF97-42F7-C669-FEF3702E217D}"/>
                  </a:ext>
                </a:extLst>
              </p:cNvPr>
              <p:cNvSpPr/>
              <p:nvPr/>
            </p:nvSpPr>
            <p:spPr>
              <a:xfrm>
                <a:off x="3609438" y="1590782"/>
                <a:ext cx="1804119" cy="143105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782DDF14-AB92-61FD-E933-1C61CEDAF9CE}"/>
                  </a:ext>
                </a:extLst>
              </p:cNvPr>
              <p:cNvCxnSpPr/>
              <p:nvPr/>
            </p:nvCxnSpPr>
            <p:spPr>
              <a:xfrm flipH="1">
                <a:off x="3852307" y="1804785"/>
                <a:ext cx="0" cy="122671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4FB7BC3B-F500-D85F-9508-16C3EB90E120}"/>
                  </a:ext>
                </a:extLst>
              </p:cNvPr>
              <p:cNvCxnSpPr/>
              <p:nvPr/>
            </p:nvCxnSpPr>
            <p:spPr>
              <a:xfrm flipV="1">
                <a:off x="5092314" y="1982221"/>
                <a:ext cx="0" cy="612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38199429-F8FE-0F4C-20A9-3D91E1B5BE75}"/>
                  </a:ext>
                </a:extLst>
              </p:cNvPr>
              <p:cNvCxnSpPr/>
              <p:nvPr/>
            </p:nvCxnSpPr>
            <p:spPr>
              <a:xfrm>
                <a:off x="5092313" y="1982222"/>
                <a:ext cx="1440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E2038707-0AA7-9567-2291-489F8B23F7F5}"/>
                  </a:ext>
                </a:extLst>
              </p:cNvPr>
              <p:cNvCxnSpPr/>
              <p:nvPr/>
            </p:nvCxnSpPr>
            <p:spPr>
              <a:xfrm>
                <a:off x="3852307" y="1804785"/>
                <a:ext cx="141861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46A89391-A8DA-8469-3D17-888C1503972D}"/>
                  </a:ext>
                </a:extLst>
              </p:cNvPr>
              <p:cNvCxnSpPr/>
              <p:nvPr/>
            </p:nvCxnSpPr>
            <p:spPr>
              <a:xfrm>
                <a:off x="5090427" y="2593207"/>
                <a:ext cx="1440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1C4854A7-1D38-F51A-D1C7-48A181886C2E}"/>
                  </a:ext>
                </a:extLst>
              </p:cNvPr>
              <p:cNvSpPr/>
              <p:nvPr/>
            </p:nvSpPr>
            <p:spPr>
              <a:xfrm>
                <a:off x="5201842" y="2524230"/>
                <a:ext cx="211716" cy="31721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150" name="Trapezoid 149">
                <a:extLst>
                  <a:ext uri="{FF2B5EF4-FFF2-40B4-BE49-F238E27FC236}">
                    <a16:creationId xmlns:a16="http://schemas.microsoft.com/office/drawing/2014/main" id="{94971822-DB85-7BA0-7493-485C57206623}"/>
                  </a:ext>
                </a:extLst>
              </p:cNvPr>
              <p:cNvSpPr/>
              <p:nvPr/>
            </p:nvSpPr>
            <p:spPr>
              <a:xfrm rot="5400000">
                <a:off x="4537767" y="1687251"/>
                <a:ext cx="193964" cy="246505"/>
              </a:xfrm>
              <a:prstGeom prst="trapezoid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151" name="Trapezoid 150">
                <a:extLst>
                  <a:ext uri="{FF2B5EF4-FFF2-40B4-BE49-F238E27FC236}">
                    <a16:creationId xmlns:a16="http://schemas.microsoft.com/office/drawing/2014/main" id="{9C1D38C3-95C8-6D09-5830-D2CF3A1F6362}"/>
                  </a:ext>
                </a:extLst>
              </p:cNvPr>
              <p:cNvSpPr/>
              <p:nvPr/>
            </p:nvSpPr>
            <p:spPr>
              <a:xfrm rot="10800000">
                <a:off x="4995332" y="2168793"/>
                <a:ext cx="193964" cy="246505"/>
              </a:xfrm>
              <a:prstGeom prst="trapezoid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951C611E-1578-813C-37B1-5CA33F96D97E}"/>
                  </a:ext>
                </a:extLst>
              </p:cNvPr>
              <p:cNvSpPr/>
              <p:nvPr/>
            </p:nvSpPr>
            <p:spPr>
              <a:xfrm>
                <a:off x="5201842" y="1730903"/>
                <a:ext cx="211716" cy="31721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DF333815-8F1D-A3BB-FAF6-2978EEE78647}"/>
                  </a:ext>
                </a:extLst>
              </p:cNvPr>
              <p:cNvSpPr txBox="1"/>
              <p:nvPr/>
            </p:nvSpPr>
            <p:spPr>
              <a:xfrm>
                <a:off x="3864482" y="1997440"/>
                <a:ext cx="1008668" cy="406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>
                    <a:solidFill>
                      <a:srgbClr val="FF0000"/>
                    </a:solidFill>
                  </a:rPr>
                  <a:t>Trans critical CO2-primary</a:t>
                </a:r>
              </a:p>
            </p:txBody>
          </p: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AE693956-1194-48F7-241B-B22DCF57FD1E}"/>
                  </a:ext>
                </a:extLst>
              </p:cNvPr>
              <p:cNvCxnSpPr/>
              <p:nvPr/>
            </p:nvCxnSpPr>
            <p:spPr>
              <a:xfrm flipV="1">
                <a:off x="4361098" y="2796536"/>
                <a:ext cx="0" cy="2349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Elbow Connector 190">
                <a:extLst>
                  <a:ext uri="{FF2B5EF4-FFF2-40B4-BE49-F238E27FC236}">
                    <a16:creationId xmlns:a16="http://schemas.microsoft.com/office/drawing/2014/main" id="{3EA4C6EC-FEDD-37B1-2439-3AA14029BBDA}"/>
                  </a:ext>
                </a:extLst>
              </p:cNvPr>
              <p:cNvCxnSpPr/>
              <p:nvPr/>
            </p:nvCxnSpPr>
            <p:spPr>
              <a:xfrm flipH="1" flipV="1">
                <a:off x="4468972" y="2566299"/>
                <a:ext cx="736369" cy="230237"/>
              </a:xfrm>
              <a:prstGeom prst="bentConnector3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Rounded Rectangle 34">
                <a:extLst>
                  <a:ext uri="{FF2B5EF4-FFF2-40B4-BE49-F238E27FC236}">
                    <a16:creationId xmlns:a16="http://schemas.microsoft.com/office/drawing/2014/main" id="{2BEBBA20-B5FF-0FF3-7A72-3A60D40F37F7}"/>
                  </a:ext>
                </a:extLst>
              </p:cNvPr>
              <p:cNvSpPr/>
              <p:nvPr/>
            </p:nvSpPr>
            <p:spPr>
              <a:xfrm>
                <a:off x="4226786" y="2509346"/>
                <a:ext cx="242186" cy="363411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9" name="Elbow Connector 278">
              <a:extLst>
                <a:ext uri="{FF2B5EF4-FFF2-40B4-BE49-F238E27FC236}">
                  <a16:creationId xmlns:a16="http://schemas.microsoft.com/office/drawing/2014/main" id="{7C8FC20B-4FA7-B8A6-42D6-1590F78516BB}"/>
                </a:ext>
              </a:extLst>
            </p:cNvPr>
            <p:cNvCxnSpPr/>
            <p:nvPr/>
          </p:nvCxnSpPr>
          <p:spPr>
            <a:xfrm flipV="1">
              <a:off x="3693283" y="5331576"/>
              <a:ext cx="1617211" cy="516466"/>
            </a:xfrm>
            <a:prstGeom prst="bentConnector3">
              <a:avLst>
                <a:gd name="adj1" fmla="val 77068"/>
              </a:avLst>
            </a:prstGeom>
            <a:ln w="381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8173A45-9BC2-41C0-4644-CD7F2AB455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11228" t="1" r="50561" b="-6661"/>
            <a:stretch/>
          </p:blipFill>
          <p:spPr>
            <a:xfrm>
              <a:off x="5014874" y="4262314"/>
              <a:ext cx="1331699" cy="2291807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AE6E073-4710-489F-5AD8-7A5BC5E612CE}"/>
                </a:ext>
              </a:extLst>
            </p:cNvPr>
            <p:cNvGrpSpPr/>
            <p:nvPr/>
          </p:nvGrpSpPr>
          <p:grpSpPr>
            <a:xfrm>
              <a:off x="5309388" y="5194262"/>
              <a:ext cx="840509" cy="304800"/>
              <a:chOff x="6719454" y="5818909"/>
              <a:chExt cx="840509" cy="3048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41FA9373-E084-8EF8-9A6E-9837F13200F8}"/>
                  </a:ext>
                </a:extLst>
              </p:cNvPr>
              <p:cNvSpPr/>
              <p:nvPr/>
            </p:nvSpPr>
            <p:spPr>
              <a:xfrm>
                <a:off x="6719454" y="5818909"/>
                <a:ext cx="364837" cy="304800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21C961C5-2D4C-EAF2-40F4-61AF07E0CF04}"/>
                  </a:ext>
                </a:extLst>
              </p:cNvPr>
              <p:cNvCxnSpPr/>
              <p:nvPr/>
            </p:nvCxnSpPr>
            <p:spPr>
              <a:xfrm>
                <a:off x="7084291" y="5874328"/>
                <a:ext cx="471054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E79229FA-0D42-884A-69E0-5BAF559F820B}"/>
                  </a:ext>
                </a:extLst>
              </p:cNvPr>
              <p:cNvCxnSpPr/>
              <p:nvPr/>
            </p:nvCxnSpPr>
            <p:spPr>
              <a:xfrm>
                <a:off x="7088909" y="5943600"/>
                <a:ext cx="471054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D68A50B9-06CC-C8EA-BB45-255AF29C025F}"/>
                  </a:ext>
                </a:extLst>
              </p:cNvPr>
              <p:cNvCxnSpPr/>
              <p:nvPr/>
            </p:nvCxnSpPr>
            <p:spPr>
              <a:xfrm>
                <a:off x="7088908" y="6008256"/>
                <a:ext cx="471054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413FF2BA-2AB0-60FF-6680-94A8E43E48A9}"/>
                  </a:ext>
                </a:extLst>
              </p:cNvPr>
              <p:cNvCxnSpPr/>
              <p:nvPr/>
            </p:nvCxnSpPr>
            <p:spPr>
              <a:xfrm>
                <a:off x="7079673" y="6082146"/>
                <a:ext cx="471054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07E16E2-CB79-8C3D-1D75-895FD254F316}"/>
                </a:ext>
              </a:extLst>
            </p:cNvPr>
            <p:cNvSpPr/>
            <p:nvPr/>
          </p:nvSpPr>
          <p:spPr>
            <a:xfrm>
              <a:off x="6059609" y="5033999"/>
              <a:ext cx="576000" cy="576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379F8DB-FD43-CF7F-AA1F-B8C8C72DF11B}"/>
                </a:ext>
              </a:extLst>
            </p:cNvPr>
            <p:cNvSpPr txBox="1"/>
            <p:nvPr/>
          </p:nvSpPr>
          <p:spPr>
            <a:xfrm>
              <a:off x="975313" y="5345106"/>
              <a:ext cx="12719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Service cavern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398F98-2203-ADF4-344E-11A6B79FB394}"/>
                </a:ext>
              </a:extLst>
            </p:cNvPr>
            <p:cNvSpPr txBox="1"/>
            <p:nvPr/>
          </p:nvSpPr>
          <p:spPr>
            <a:xfrm>
              <a:off x="5603149" y="3398661"/>
              <a:ext cx="1622544" cy="628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Experimental cavern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0BA5CCB-DFA6-C29E-3D7C-B77A870ECAF6}"/>
                </a:ext>
              </a:extLst>
            </p:cNvPr>
            <p:cNvSpPr txBox="1"/>
            <p:nvPr/>
          </p:nvSpPr>
          <p:spPr>
            <a:xfrm>
              <a:off x="1645858" y="4357763"/>
              <a:ext cx="1342572" cy="554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>
                  <a:solidFill>
                    <a:srgbClr val="FF0000"/>
                  </a:solidFill>
                </a:rPr>
                <a:t>Multiple 2PACLs with reduced accumulator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D16A26-C0AB-1DA6-9FA4-A48521C6679D}"/>
                </a:ext>
              </a:extLst>
            </p:cNvPr>
            <p:cNvSpPr txBox="1"/>
            <p:nvPr/>
          </p:nvSpPr>
          <p:spPr>
            <a:xfrm>
              <a:off x="5622057" y="2158318"/>
              <a:ext cx="1220171" cy="554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>
                  <a:solidFill>
                    <a:srgbClr val="FF0000"/>
                  </a:solidFill>
                </a:rPr>
                <a:t>Refrigerated low pressure surface storage of CO2</a:t>
              </a:r>
              <a:endParaRPr lang="en-GB" sz="800" b="1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37CC3272-7C56-C5F0-C0D9-237C7B8D65E6}"/>
                </a:ext>
              </a:extLst>
            </p:cNvPr>
            <p:cNvCxnSpPr/>
            <p:nvPr/>
          </p:nvCxnSpPr>
          <p:spPr>
            <a:xfrm flipV="1">
              <a:off x="736629" y="3267201"/>
              <a:ext cx="39237" cy="3188513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D8276BF-EBEE-3471-EE94-F1A600670946}"/>
                </a:ext>
              </a:extLst>
            </p:cNvPr>
            <p:cNvSpPr txBox="1"/>
            <p:nvPr/>
          </p:nvSpPr>
          <p:spPr>
            <a:xfrm rot="16200000">
              <a:off x="349476" y="4752721"/>
              <a:ext cx="5229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FFFF00"/>
                  </a:solidFill>
                </a:rPr>
                <a:t>80m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BA79ECF-DC65-236B-6A88-1C767F54D59D}"/>
                </a:ext>
              </a:extLst>
            </p:cNvPr>
            <p:cNvSpPr txBox="1"/>
            <p:nvPr/>
          </p:nvSpPr>
          <p:spPr>
            <a:xfrm>
              <a:off x="4868212" y="5812624"/>
              <a:ext cx="11619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rgbClr val="FF0000"/>
                  </a:solidFill>
                </a:rPr>
                <a:t>Manifolds </a:t>
              </a:r>
            </a:p>
            <a:p>
              <a:r>
                <a:rPr lang="en-GB" sz="1000" b="1" dirty="0">
                  <a:solidFill>
                    <a:srgbClr val="FF0000"/>
                  </a:solidFill>
                </a:rPr>
                <a:t>and distribution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DA9DDC3-52FC-47D7-116A-93B4EDA9413B}"/>
                </a:ext>
              </a:extLst>
            </p:cNvPr>
            <p:cNvGrpSpPr/>
            <p:nvPr/>
          </p:nvGrpSpPr>
          <p:grpSpPr>
            <a:xfrm>
              <a:off x="4732753" y="1456914"/>
              <a:ext cx="895357" cy="1283976"/>
              <a:chOff x="4554647" y="1878490"/>
              <a:chExt cx="370889" cy="808671"/>
            </a:xfrm>
          </p:grpSpPr>
          <p:sp>
            <p:nvSpPr>
              <p:cNvPr id="136" name="AutoShape 78">
                <a:extLst>
                  <a:ext uri="{FF2B5EF4-FFF2-40B4-BE49-F238E27FC236}">
                    <a16:creationId xmlns:a16="http://schemas.microsoft.com/office/drawing/2014/main" id="{A92A3F17-ED9D-3BF4-1FF0-EFAAAE20A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9197" y="1878490"/>
                <a:ext cx="366339" cy="808671"/>
              </a:xfrm>
              <a:prstGeom prst="can">
                <a:avLst>
                  <a:gd name="adj" fmla="val 22753"/>
                </a:avLst>
              </a:prstGeom>
              <a:gradFill rotWithShape="1">
                <a:gsLst>
                  <a:gs pos="0">
                    <a:srgbClr val="83D3FF"/>
                  </a:gs>
                  <a:gs pos="50000">
                    <a:srgbClr val="B5E2FF"/>
                  </a:gs>
                  <a:gs pos="100000">
                    <a:srgbClr val="DBF0FF"/>
                  </a:gs>
                </a:gsLst>
                <a:lin ang="16200000" scaled="1"/>
              </a:gra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AutoShape 78">
                <a:extLst>
                  <a:ext uri="{FF2B5EF4-FFF2-40B4-BE49-F238E27FC236}">
                    <a16:creationId xmlns:a16="http://schemas.microsoft.com/office/drawing/2014/main" id="{F9B0CA60-08F7-32FE-90C4-4C1ECB4648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4647" y="2383458"/>
                <a:ext cx="366338" cy="299153"/>
              </a:xfrm>
              <a:prstGeom prst="can">
                <a:avLst>
                  <a:gd name="adj" fmla="val 38595"/>
                </a:avLst>
              </a:prstGeom>
              <a:solidFill>
                <a:srgbClr val="0000FF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D2CC7DC-7F2D-17EF-7FB7-98985A71C62F}"/>
                </a:ext>
              </a:extLst>
            </p:cNvPr>
            <p:cNvGrpSpPr/>
            <p:nvPr/>
          </p:nvGrpSpPr>
          <p:grpSpPr>
            <a:xfrm>
              <a:off x="2204968" y="4431194"/>
              <a:ext cx="1075297" cy="1470009"/>
              <a:chOff x="2646062" y="4455125"/>
              <a:chExt cx="1075297" cy="1470009"/>
            </a:xfrm>
          </p:grpSpPr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F0B80F76-34AB-E7B2-06EC-FD8211CB1BCC}"/>
                  </a:ext>
                </a:extLst>
              </p:cNvPr>
              <p:cNvGrpSpPr/>
              <p:nvPr/>
            </p:nvGrpSpPr>
            <p:grpSpPr>
              <a:xfrm>
                <a:off x="2646062" y="4974200"/>
                <a:ext cx="1075297" cy="950934"/>
                <a:chOff x="3366386" y="4983861"/>
                <a:chExt cx="1209020" cy="1113147"/>
              </a:xfrm>
            </p:grpSpPr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8CDEDC4D-7239-38AE-2521-A0405EC19636}"/>
                    </a:ext>
                  </a:extLst>
                </p:cNvPr>
                <p:cNvSpPr/>
                <p:nvPr/>
              </p:nvSpPr>
              <p:spPr>
                <a:xfrm>
                  <a:off x="3417289" y="4983861"/>
                  <a:ext cx="1158117" cy="111314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D2A524A0-1D1E-DF94-2906-A30A329ABBD5}"/>
                    </a:ext>
                  </a:extLst>
                </p:cNvPr>
                <p:cNvSpPr/>
                <p:nvPr/>
              </p:nvSpPr>
              <p:spPr>
                <a:xfrm flipH="1">
                  <a:off x="3366386" y="5073047"/>
                  <a:ext cx="118090" cy="77944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25" name="Group 226">
                  <a:extLst>
                    <a:ext uri="{FF2B5EF4-FFF2-40B4-BE49-F238E27FC236}">
                      <a16:creationId xmlns:a16="http://schemas.microsoft.com/office/drawing/2014/main" id="{5996CB69-C7F5-7A07-D7E2-E2EDD14D7148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0800000">
                  <a:off x="3705614" y="5708098"/>
                  <a:ext cx="262450" cy="286077"/>
                  <a:chOff x="3030230" y="5607117"/>
                  <a:chExt cx="560763" cy="569052"/>
                </a:xfrm>
              </p:grpSpPr>
              <p:sp>
                <p:nvSpPr>
                  <p:cNvPr id="133" name="Oval 132">
                    <a:extLst>
                      <a:ext uri="{FF2B5EF4-FFF2-40B4-BE49-F238E27FC236}">
                        <a16:creationId xmlns:a16="http://schemas.microsoft.com/office/drawing/2014/main" id="{DB9B198C-6EFF-667E-20A8-D026055E94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26086" y="5611261"/>
                    <a:ext cx="569052" cy="560763"/>
                  </a:xfrm>
                  <a:prstGeom prst="ellipse">
                    <a:avLst/>
                  </a:prstGeom>
                  <a:solidFill>
                    <a:srgbClr val="FFFF9A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cxnSp>
                <p:nvCxnSpPr>
                  <p:cNvPr id="134" name="Straight Connector 133">
                    <a:extLst>
                      <a:ext uri="{FF2B5EF4-FFF2-40B4-BE49-F238E27FC236}">
                        <a16:creationId xmlns:a16="http://schemas.microsoft.com/office/drawing/2014/main" id="{FEB195C2-6D48-8120-AF4F-4F9BEF044C50}"/>
                      </a:ext>
                    </a:extLst>
                  </p:cNvPr>
                  <p:cNvCxnSpPr>
                    <a:stCxn id="133" idx="4"/>
                    <a:endCxn id="133" idx="1"/>
                  </p:cNvCxnSpPr>
                  <p:nvPr/>
                </p:nvCxnSpPr>
                <p:spPr>
                  <a:xfrm rot="10800000" flipH="1">
                    <a:off x="3030230" y="5690453"/>
                    <a:ext cx="478641" cy="201190"/>
                  </a:xfrm>
                  <a:prstGeom prst="line">
                    <a:avLst/>
                  </a:prstGeom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Straight Connector 134">
                    <a:extLst>
                      <a:ext uri="{FF2B5EF4-FFF2-40B4-BE49-F238E27FC236}">
                        <a16:creationId xmlns:a16="http://schemas.microsoft.com/office/drawing/2014/main" id="{F72C6FEF-3C66-90D9-91E8-AC1B07EECFEA}"/>
                      </a:ext>
                    </a:extLst>
                  </p:cNvPr>
                  <p:cNvCxnSpPr>
                    <a:stCxn id="133" idx="7"/>
                    <a:endCxn id="133" idx="4"/>
                  </p:cNvCxnSpPr>
                  <p:nvPr/>
                </p:nvCxnSpPr>
                <p:spPr>
                  <a:xfrm flipH="1" flipV="1">
                    <a:off x="3030231" y="5891643"/>
                    <a:ext cx="478641" cy="201190"/>
                  </a:xfrm>
                  <a:prstGeom prst="line">
                    <a:avLst/>
                  </a:prstGeom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6" name="Elbow Connector 255">
                  <a:extLst>
                    <a:ext uri="{FF2B5EF4-FFF2-40B4-BE49-F238E27FC236}">
                      <a16:creationId xmlns:a16="http://schemas.microsoft.com/office/drawing/2014/main" id="{5A3D86DE-A172-E044-C86F-A1A29330BECB}"/>
                    </a:ext>
                  </a:extLst>
                </p:cNvPr>
                <p:cNvCxnSpPr>
                  <a:endCxn id="133" idx="0"/>
                </p:cNvCxnSpPr>
                <p:nvPr/>
              </p:nvCxnSpPr>
              <p:spPr>
                <a:xfrm>
                  <a:off x="3465965" y="5649962"/>
                  <a:ext cx="239649" cy="201175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Elbow Connector 258">
                  <a:extLst>
                    <a:ext uri="{FF2B5EF4-FFF2-40B4-BE49-F238E27FC236}">
                      <a16:creationId xmlns:a16="http://schemas.microsoft.com/office/drawing/2014/main" id="{8C6D2AC7-A4BB-C680-92FA-959EF1C3724C}"/>
                    </a:ext>
                  </a:extLst>
                </p:cNvPr>
                <p:cNvCxnSpPr>
                  <a:endCxn id="133" idx="4"/>
                </p:cNvCxnSpPr>
                <p:nvPr/>
              </p:nvCxnSpPr>
              <p:spPr>
                <a:xfrm rot="16200000" flipH="1">
                  <a:off x="3422517" y="5305590"/>
                  <a:ext cx="619484" cy="471610"/>
                </a:xfrm>
                <a:prstGeom prst="bentConnector4">
                  <a:avLst>
                    <a:gd name="adj1" fmla="val -657"/>
                    <a:gd name="adj2" fmla="val 135807"/>
                  </a:avLst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8" name="Group 55">
                  <a:extLst>
                    <a:ext uri="{FF2B5EF4-FFF2-40B4-BE49-F238E27FC236}">
                      <a16:creationId xmlns:a16="http://schemas.microsoft.com/office/drawing/2014/main" id="{355D9155-F467-F187-BA8A-AFB666A28286}"/>
                    </a:ext>
                  </a:extLst>
                </p:cNvPr>
                <p:cNvGrpSpPr/>
                <p:nvPr/>
              </p:nvGrpSpPr>
              <p:grpSpPr>
                <a:xfrm>
                  <a:off x="4070505" y="5475474"/>
                  <a:ext cx="89463" cy="131839"/>
                  <a:chOff x="6053390" y="2259581"/>
                  <a:chExt cx="218376" cy="412287"/>
                </a:xfrm>
                <a:effectLst/>
              </p:grpSpPr>
              <p:sp>
                <p:nvSpPr>
                  <p:cNvPr id="131" name="Isosceles Triangle 130">
                    <a:extLst>
                      <a:ext uri="{FF2B5EF4-FFF2-40B4-BE49-F238E27FC236}">
                        <a16:creationId xmlns:a16="http://schemas.microsoft.com/office/drawing/2014/main" id="{C550C275-6015-F361-9F2C-F4513D79CF65}"/>
                      </a:ext>
                    </a:extLst>
                  </p:cNvPr>
                  <p:cNvSpPr/>
                  <p:nvPr/>
                </p:nvSpPr>
                <p:spPr>
                  <a:xfrm>
                    <a:off x="6053390" y="2469751"/>
                    <a:ext cx="214425" cy="202117"/>
                  </a:xfrm>
                  <a:prstGeom prst="triangle">
                    <a:avLst/>
                  </a:prstGeom>
                  <a:solidFill>
                    <a:schemeClr val="accent1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2" name="Isosceles Triangle 131">
                    <a:extLst>
                      <a:ext uri="{FF2B5EF4-FFF2-40B4-BE49-F238E27FC236}">
                        <a16:creationId xmlns:a16="http://schemas.microsoft.com/office/drawing/2014/main" id="{F3690030-B358-F5E2-0F63-7508C263E4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057341" y="2259581"/>
                    <a:ext cx="214425" cy="202117"/>
                  </a:xfrm>
                  <a:prstGeom prst="triangle">
                    <a:avLst/>
                  </a:prstGeom>
                  <a:solidFill>
                    <a:schemeClr val="accent1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cxnSp>
              <p:nvCxnSpPr>
                <p:cNvPr id="129" name="Elbow Connector 271">
                  <a:extLst>
                    <a:ext uri="{FF2B5EF4-FFF2-40B4-BE49-F238E27FC236}">
                      <a16:creationId xmlns:a16="http://schemas.microsoft.com/office/drawing/2014/main" id="{060632B3-7754-5D38-5732-23090C62F33A}"/>
                    </a:ext>
                  </a:extLst>
                </p:cNvPr>
                <p:cNvCxnSpPr/>
                <p:nvPr/>
              </p:nvCxnSpPr>
              <p:spPr>
                <a:xfrm>
                  <a:off x="4116753" y="5231654"/>
                  <a:ext cx="458653" cy="439320"/>
                </a:xfrm>
                <a:prstGeom prst="bentConnector3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A88C1B72-3AE3-31E7-60FF-70DC38205C64}"/>
                    </a:ext>
                  </a:extLst>
                </p:cNvPr>
                <p:cNvCxnSpPr/>
                <p:nvPr/>
              </p:nvCxnSpPr>
              <p:spPr>
                <a:xfrm>
                  <a:off x="4111241" y="5852485"/>
                  <a:ext cx="464165" cy="1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821F802D-9662-BB6D-B50A-46CE901EB59F}"/>
                  </a:ext>
                </a:extLst>
              </p:cNvPr>
              <p:cNvCxnSpPr/>
              <p:nvPr/>
            </p:nvCxnSpPr>
            <p:spPr>
              <a:xfrm flipV="1">
                <a:off x="3518367" y="4890824"/>
                <a:ext cx="0" cy="470021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09B5CE28-003C-6F92-B5F3-3DC439144E53}"/>
                  </a:ext>
                </a:extLst>
              </p:cNvPr>
              <p:cNvGrpSpPr/>
              <p:nvPr/>
            </p:nvGrpSpPr>
            <p:grpSpPr>
              <a:xfrm>
                <a:off x="3402954" y="4455125"/>
                <a:ext cx="219576" cy="440481"/>
                <a:chOff x="7296724" y="1337944"/>
                <a:chExt cx="895357" cy="1283976"/>
              </a:xfrm>
            </p:grpSpPr>
            <p:sp>
              <p:nvSpPr>
                <p:cNvPr id="121" name="AutoShape 78">
                  <a:extLst>
                    <a:ext uri="{FF2B5EF4-FFF2-40B4-BE49-F238E27FC236}">
                      <a16:creationId xmlns:a16="http://schemas.microsoft.com/office/drawing/2014/main" id="{26EABFD8-FF17-7C3B-F2E4-190E2B0B5D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07708" y="1337944"/>
                  <a:ext cx="884373" cy="1283976"/>
                </a:xfrm>
                <a:prstGeom prst="can">
                  <a:avLst>
                    <a:gd name="adj" fmla="val 22753"/>
                  </a:avLst>
                </a:prstGeom>
                <a:gradFill rotWithShape="1">
                  <a:gsLst>
                    <a:gs pos="0">
                      <a:srgbClr val="83D3FF"/>
                    </a:gs>
                    <a:gs pos="50000">
                      <a:srgbClr val="B5E2FF"/>
                    </a:gs>
                    <a:gs pos="100000">
                      <a:srgbClr val="DBF0FF"/>
                    </a:gs>
                  </a:gsLst>
                  <a:lin ang="16200000" scaled="1"/>
                </a:gra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sz="2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2" name="AutoShape 78">
                  <a:extLst>
                    <a:ext uri="{FF2B5EF4-FFF2-40B4-BE49-F238E27FC236}">
                      <a16:creationId xmlns:a16="http://schemas.microsoft.com/office/drawing/2014/main" id="{ACEF7E83-0DA0-8603-D754-034BDFDA9E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96724" y="2139712"/>
                  <a:ext cx="884371" cy="474983"/>
                </a:xfrm>
                <a:prstGeom prst="can">
                  <a:avLst>
                    <a:gd name="adj" fmla="val 38595"/>
                  </a:avLst>
                </a:prstGeom>
                <a:solidFill>
                  <a:srgbClr val="0000FF"/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sz="2000">
                    <a:solidFill>
                      <a:srgbClr val="000000"/>
                    </a:solidFill>
                  </a:endParaRPr>
                </a:p>
              </p:txBody>
            </p:sp>
          </p:grpSp>
        </p:grpSp>
        <p:cxnSp>
          <p:nvCxnSpPr>
            <p:cNvPr id="32" name="Elbow Connector 310">
              <a:extLst>
                <a:ext uri="{FF2B5EF4-FFF2-40B4-BE49-F238E27FC236}">
                  <a16:creationId xmlns:a16="http://schemas.microsoft.com/office/drawing/2014/main" id="{8EC33F64-8A42-2A27-F937-1F10294F5F9E}"/>
                </a:ext>
              </a:extLst>
            </p:cNvPr>
            <p:cNvCxnSpPr>
              <a:stCxn id="137" idx="3"/>
              <a:endCxn id="81" idx="1"/>
            </p:cNvCxnSpPr>
            <p:nvPr/>
          </p:nvCxnSpPr>
          <p:spPr>
            <a:xfrm rot="5400000">
              <a:off x="3270857" y="2721099"/>
              <a:ext cx="1891514" cy="1916649"/>
            </a:xfrm>
            <a:prstGeom prst="bentConnector3">
              <a:avLst>
                <a:gd name="adj1" fmla="val 17624"/>
              </a:avLst>
            </a:prstGeom>
            <a:ln w="381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9EA830B-3642-6DDD-9B77-A2C83939565B}"/>
                </a:ext>
              </a:extLst>
            </p:cNvPr>
            <p:cNvSpPr/>
            <p:nvPr/>
          </p:nvSpPr>
          <p:spPr>
            <a:xfrm flipH="1">
              <a:off x="4702929" y="1089921"/>
              <a:ext cx="182081" cy="27098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Elbow Connector 136">
              <a:extLst>
                <a:ext uri="{FF2B5EF4-FFF2-40B4-BE49-F238E27FC236}">
                  <a16:creationId xmlns:a16="http://schemas.microsoft.com/office/drawing/2014/main" id="{0EDB13BD-4CA3-257D-4B89-A7BCA3B141A2}"/>
                </a:ext>
              </a:extLst>
            </p:cNvPr>
            <p:cNvCxnSpPr>
              <a:stCxn id="33" idx="3"/>
              <a:endCxn id="143" idx="1"/>
            </p:cNvCxnSpPr>
            <p:nvPr/>
          </p:nvCxnSpPr>
          <p:spPr>
            <a:xfrm rot="10800000" flipV="1">
              <a:off x="4225457" y="1225414"/>
              <a:ext cx="477473" cy="893776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2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BFB089C-DD09-5BEE-40C4-8C9EDEBEAC26}"/>
                </a:ext>
              </a:extLst>
            </p:cNvPr>
            <p:cNvSpPr txBox="1"/>
            <p:nvPr/>
          </p:nvSpPr>
          <p:spPr>
            <a:xfrm flipH="1">
              <a:off x="7135135" y="977582"/>
              <a:ext cx="1575608" cy="702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>
                  <a:solidFill>
                    <a:srgbClr val="FF0000"/>
                  </a:solidFill>
                </a:rPr>
                <a:t>Air cooled &amp; low power  back-up chiller </a:t>
              </a:r>
            </a:p>
            <a:p>
              <a:r>
                <a:rPr lang="en-GB" sz="800" b="1" dirty="0">
                  <a:solidFill>
                    <a:srgbClr val="FF0000"/>
                  </a:solidFill>
                </a:rPr>
                <a:t>to keep surface storage pressure low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E134550-5171-93A6-66F2-CED216372644}"/>
                </a:ext>
              </a:extLst>
            </p:cNvPr>
            <p:cNvGrpSpPr/>
            <p:nvPr/>
          </p:nvGrpSpPr>
          <p:grpSpPr>
            <a:xfrm flipH="1">
              <a:off x="5661825" y="922601"/>
              <a:ext cx="1441050" cy="759772"/>
              <a:chOff x="7262335" y="1739930"/>
              <a:chExt cx="1441520" cy="759772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7A62F6B4-5A39-5C38-777A-F42CD564367A}"/>
                  </a:ext>
                </a:extLst>
              </p:cNvPr>
              <p:cNvSpPr/>
              <p:nvPr/>
            </p:nvSpPr>
            <p:spPr>
              <a:xfrm flipH="1">
                <a:off x="7262335" y="1739930"/>
                <a:ext cx="956853" cy="75977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0255FCDF-F5D8-30B5-C866-BBFA7015C01A}"/>
                  </a:ext>
                </a:extLst>
              </p:cNvPr>
              <p:cNvGrpSpPr/>
              <p:nvPr/>
            </p:nvGrpSpPr>
            <p:grpSpPr>
              <a:xfrm>
                <a:off x="7383774" y="1851343"/>
                <a:ext cx="266182" cy="453546"/>
                <a:chOff x="7341782" y="2311251"/>
                <a:chExt cx="882386" cy="1661554"/>
              </a:xfrm>
            </p:grpSpPr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A9EC4769-9115-CCAD-52CF-B63170CD7C2F}"/>
                    </a:ext>
                  </a:extLst>
                </p:cNvPr>
                <p:cNvCxnSpPr/>
                <p:nvPr/>
              </p:nvCxnSpPr>
              <p:spPr>
                <a:xfrm>
                  <a:off x="7344308" y="2780928"/>
                  <a:ext cx="756084" cy="0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AD8B28CF-564D-146F-2A42-041298A2445B}"/>
                    </a:ext>
                  </a:extLst>
                </p:cNvPr>
                <p:cNvCxnSpPr/>
                <p:nvPr/>
              </p:nvCxnSpPr>
              <p:spPr>
                <a:xfrm flipH="1" flipV="1">
                  <a:off x="7341782" y="2311251"/>
                  <a:ext cx="2525" cy="469680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432BD59D-DC09-185D-86A0-35169BB0123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8010382" y="2870938"/>
                  <a:ext cx="180020" cy="0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D2969EE5-5560-C23C-D144-E2E546602EE8}"/>
                    </a:ext>
                  </a:extLst>
                </p:cNvPr>
                <p:cNvCxnSpPr/>
                <p:nvPr/>
              </p:nvCxnSpPr>
              <p:spPr>
                <a:xfrm>
                  <a:off x="7344308" y="2960948"/>
                  <a:ext cx="756084" cy="0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6194DDD1-DC6A-EDB7-7034-BC8BF8A28AE7}"/>
                    </a:ext>
                  </a:extLst>
                </p:cNvPr>
                <p:cNvCxnSpPr/>
                <p:nvPr/>
              </p:nvCxnSpPr>
              <p:spPr>
                <a:xfrm>
                  <a:off x="7344308" y="3140968"/>
                  <a:ext cx="756084" cy="0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A387FE6D-CFB2-BFCA-4E52-34E462BA2C5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7254298" y="3050958"/>
                  <a:ext cx="180020" cy="0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7E45B2BE-261B-FBEC-2E26-85B74F80AD1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8010382" y="3230978"/>
                  <a:ext cx="180020" cy="0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F69EB352-895A-647E-A504-9B0C5A1F4395}"/>
                    </a:ext>
                  </a:extLst>
                </p:cNvPr>
                <p:cNvCxnSpPr/>
                <p:nvPr/>
              </p:nvCxnSpPr>
              <p:spPr>
                <a:xfrm>
                  <a:off x="7344308" y="3320988"/>
                  <a:ext cx="756084" cy="0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C9A38C68-A56C-41BD-652C-DCC97E58CF52}"/>
                    </a:ext>
                  </a:extLst>
                </p:cNvPr>
                <p:cNvCxnSpPr/>
                <p:nvPr/>
              </p:nvCxnSpPr>
              <p:spPr>
                <a:xfrm>
                  <a:off x="7344307" y="3501007"/>
                  <a:ext cx="879860" cy="15619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5951F435-19B8-1156-0E8F-BE6DD84749B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7254298" y="3410998"/>
                  <a:ext cx="180020" cy="0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89F56249-300A-4E44-7065-D05F3F1545C1}"/>
                    </a:ext>
                  </a:extLst>
                </p:cNvPr>
                <p:cNvCxnSpPr/>
                <p:nvPr/>
              </p:nvCxnSpPr>
              <p:spPr>
                <a:xfrm flipV="1">
                  <a:off x="8224166" y="3501007"/>
                  <a:ext cx="2" cy="471798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E126F385-44C2-125D-8B9A-4D79CEB008B8}"/>
                  </a:ext>
                </a:extLst>
              </p:cNvPr>
              <p:cNvCxnSpPr/>
              <p:nvPr/>
            </p:nvCxnSpPr>
            <p:spPr>
              <a:xfrm flipH="1">
                <a:off x="8131775" y="1850595"/>
                <a:ext cx="0" cy="35079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D82D2385-97B5-9377-0CE2-303D162AA553}"/>
                  </a:ext>
                </a:extLst>
              </p:cNvPr>
              <p:cNvCxnSpPr/>
              <p:nvPr/>
            </p:nvCxnSpPr>
            <p:spPr>
              <a:xfrm flipH="1">
                <a:off x="7379382" y="1850595"/>
                <a:ext cx="752393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rapezoid 99">
                <a:extLst>
                  <a:ext uri="{FF2B5EF4-FFF2-40B4-BE49-F238E27FC236}">
                    <a16:creationId xmlns:a16="http://schemas.microsoft.com/office/drawing/2014/main" id="{6EB9B50B-E499-4CD7-76B2-B10B738E83E4}"/>
                  </a:ext>
                </a:extLst>
              </p:cNvPr>
              <p:cNvSpPr/>
              <p:nvPr/>
            </p:nvSpPr>
            <p:spPr>
              <a:xfrm rot="16200000" flipH="1">
                <a:off x="7665301" y="1788261"/>
                <a:ext cx="102979" cy="130739"/>
              </a:xfrm>
              <a:prstGeom prst="trapezoid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CF0C47B5-30EC-9F31-4473-E2A2BECA074E}"/>
                  </a:ext>
                </a:extLst>
              </p:cNvPr>
              <p:cNvCxnSpPr/>
              <p:nvPr/>
            </p:nvCxnSpPr>
            <p:spPr>
              <a:xfrm flipH="1">
                <a:off x="8027171" y="2382764"/>
                <a:ext cx="199964" cy="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3B7B155D-2DB5-0E4C-F6A2-572554DBE8FA}"/>
                  </a:ext>
                </a:extLst>
              </p:cNvPr>
              <p:cNvCxnSpPr/>
              <p:nvPr/>
            </p:nvCxnSpPr>
            <p:spPr>
              <a:xfrm flipH="1">
                <a:off x="7649955" y="2298219"/>
                <a:ext cx="322947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Rounded Rectangle 153">
                <a:extLst>
                  <a:ext uri="{FF2B5EF4-FFF2-40B4-BE49-F238E27FC236}">
                    <a16:creationId xmlns:a16="http://schemas.microsoft.com/office/drawing/2014/main" id="{62A7F6BC-E5F2-2D9D-C59B-A0FF210F867D}"/>
                  </a:ext>
                </a:extLst>
              </p:cNvPr>
              <p:cNvSpPr/>
              <p:nvPr/>
            </p:nvSpPr>
            <p:spPr>
              <a:xfrm flipH="1">
                <a:off x="7951861" y="2219159"/>
                <a:ext cx="128448" cy="192941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68041A13-6DF1-D75A-04B4-2E2D5C7B9A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631745" y="1912907"/>
                <a:ext cx="373903" cy="250459"/>
              </a:xfrm>
              <a:prstGeom prst="rect">
                <a:avLst/>
              </a:prstGeom>
            </p:spPr>
          </p:pic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56D176E2-F0E2-5F19-86B5-04C1A247F207}"/>
                  </a:ext>
                </a:extLst>
              </p:cNvPr>
              <p:cNvCxnSpPr/>
              <p:nvPr/>
            </p:nvCxnSpPr>
            <p:spPr>
              <a:xfrm>
                <a:off x="8129556" y="2197607"/>
                <a:ext cx="87503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Elbow Connector 166">
                <a:extLst>
                  <a:ext uri="{FF2B5EF4-FFF2-40B4-BE49-F238E27FC236}">
                    <a16:creationId xmlns:a16="http://schemas.microsoft.com/office/drawing/2014/main" id="{C54D77A0-E79F-CCAD-0923-FF15F0FF1A30}"/>
                  </a:ext>
                </a:extLst>
              </p:cNvPr>
              <p:cNvCxnSpPr>
                <a:endCxn id="37" idx="1"/>
              </p:cNvCxnSpPr>
              <p:nvPr/>
            </p:nvCxnSpPr>
            <p:spPr>
              <a:xfrm rot="10800000" flipH="1">
                <a:off x="8215389" y="2034855"/>
                <a:ext cx="488466" cy="258596"/>
              </a:xfrm>
              <a:prstGeom prst="bentConnector3">
                <a:avLst>
                  <a:gd name="adj1" fmla="val 50000"/>
                </a:avLst>
              </a:prstGeom>
              <a:ln w="38100">
                <a:solidFill>
                  <a:schemeClr val="bg2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DEE0753-3770-89EE-8507-06CA078A146F}"/>
                </a:ext>
              </a:extLst>
            </p:cNvPr>
            <p:cNvSpPr/>
            <p:nvPr/>
          </p:nvSpPr>
          <p:spPr>
            <a:xfrm flipH="1">
              <a:off x="5479745" y="1082033"/>
              <a:ext cx="182081" cy="27098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Elbow Connector 172">
              <a:extLst>
                <a:ext uri="{FF2B5EF4-FFF2-40B4-BE49-F238E27FC236}">
                  <a16:creationId xmlns:a16="http://schemas.microsoft.com/office/drawing/2014/main" id="{3AA6A306-3C39-8755-235F-5835E57F5E18}"/>
                </a:ext>
              </a:extLst>
            </p:cNvPr>
            <p:cNvCxnSpPr>
              <a:endCxn id="33" idx="1"/>
            </p:cNvCxnSpPr>
            <p:nvPr/>
          </p:nvCxnSpPr>
          <p:spPr>
            <a:xfrm rot="16200000" flipV="1">
              <a:off x="4853292" y="1257133"/>
              <a:ext cx="271751" cy="208314"/>
            </a:xfrm>
            <a:prstGeom prst="bentConnector2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Elbow Connector 186">
              <a:extLst>
                <a:ext uri="{FF2B5EF4-FFF2-40B4-BE49-F238E27FC236}">
                  <a16:creationId xmlns:a16="http://schemas.microsoft.com/office/drawing/2014/main" id="{03B27DEB-54F8-6233-0465-7C4450F46934}"/>
                </a:ext>
              </a:extLst>
            </p:cNvPr>
            <p:cNvCxnSpPr>
              <a:endCxn id="37" idx="3"/>
            </p:cNvCxnSpPr>
            <p:nvPr/>
          </p:nvCxnSpPr>
          <p:spPr>
            <a:xfrm rot="5400000" flipH="1" flipV="1">
              <a:off x="5260717" y="1278139"/>
              <a:ext cx="279640" cy="158414"/>
            </a:xfrm>
            <a:prstGeom prst="bentConnector2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D7B11A7-CCC5-EB95-6D36-49F72E7A97BD}"/>
                </a:ext>
              </a:extLst>
            </p:cNvPr>
            <p:cNvSpPr txBox="1"/>
            <p:nvPr/>
          </p:nvSpPr>
          <p:spPr>
            <a:xfrm>
              <a:off x="4772104" y="1885676"/>
              <a:ext cx="851740" cy="27736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+15/-20°C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F65C57D-1429-F6EE-1070-FE8214A7868B}"/>
                </a:ext>
              </a:extLst>
            </p:cNvPr>
            <p:cNvSpPr txBox="1"/>
            <p:nvPr/>
          </p:nvSpPr>
          <p:spPr>
            <a:xfrm>
              <a:off x="2326749" y="2798069"/>
              <a:ext cx="639865" cy="305101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-53°C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E7A9545-40FB-A6B7-4605-DAB5944A93EC}"/>
                </a:ext>
              </a:extLst>
            </p:cNvPr>
            <p:cNvSpPr txBox="1"/>
            <p:nvPr/>
          </p:nvSpPr>
          <p:spPr>
            <a:xfrm>
              <a:off x="6047243" y="1732608"/>
              <a:ext cx="1221560" cy="295855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Down to -20°C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4DE9D28-F784-2559-E48C-038CA34E7462}"/>
                </a:ext>
              </a:extLst>
            </p:cNvPr>
            <p:cNvSpPr txBox="1"/>
            <p:nvPr/>
          </p:nvSpPr>
          <p:spPr>
            <a:xfrm>
              <a:off x="1667667" y="6122304"/>
              <a:ext cx="1088655" cy="295855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+15 to -45°C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A3478A1-AB60-B564-3E06-33AF09261C57}"/>
                </a:ext>
              </a:extLst>
            </p:cNvPr>
            <p:cNvSpPr txBox="1"/>
            <p:nvPr/>
          </p:nvSpPr>
          <p:spPr>
            <a:xfrm>
              <a:off x="728946" y="2302970"/>
              <a:ext cx="585933" cy="305101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27°C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38C10F3-EBF9-C37C-09A0-122B5A851C4C}"/>
                </a:ext>
              </a:extLst>
            </p:cNvPr>
            <p:cNvSpPr txBox="1"/>
            <p:nvPr/>
          </p:nvSpPr>
          <p:spPr>
            <a:xfrm>
              <a:off x="2033068" y="1094944"/>
              <a:ext cx="1057837" cy="295855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Up to 100°C</a:t>
              </a:r>
            </a:p>
          </p:txBody>
        </p: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45BB090E-B12F-5AF2-E9D4-E8F4FA779C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9075" b="2132"/>
            <a:stretch/>
          </p:blipFill>
          <p:spPr>
            <a:xfrm>
              <a:off x="6357225" y="4401893"/>
              <a:ext cx="1022004" cy="1990515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DD50B4E-A71A-44C7-2F2D-1D85A9E58D2F}"/>
                </a:ext>
              </a:extLst>
            </p:cNvPr>
            <p:cNvSpPr txBox="1"/>
            <p:nvPr/>
          </p:nvSpPr>
          <p:spPr>
            <a:xfrm>
              <a:off x="5887685" y="5222733"/>
              <a:ext cx="1215189" cy="31434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+15 to -40°C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48B84A1-720B-9524-410B-C981C4702129}"/>
                </a:ext>
              </a:extLst>
            </p:cNvPr>
            <p:cNvSpPr txBox="1"/>
            <p:nvPr/>
          </p:nvSpPr>
          <p:spPr>
            <a:xfrm>
              <a:off x="6553961" y="2897833"/>
              <a:ext cx="2510148" cy="314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rgbClr val="00B050"/>
                  </a:solidFill>
                </a:rPr>
                <a:t>+ Dry-air and vacuum systems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5B90230-A633-7243-F251-8556FD4BF9F4}"/>
                </a:ext>
              </a:extLst>
            </p:cNvPr>
            <p:cNvGrpSpPr/>
            <p:nvPr/>
          </p:nvGrpSpPr>
          <p:grpSpPr>
            <a:xfrm>
              <a:off x="2390263" y="4625180"/>
              <a:ext cx="1075297" cy="1470009"/>
              <a:chOff x="2646062" y="4455125"/>
              <a:chExt cx="1075297" cy="1470009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C1B7C2D7-F71E-D5D9-F98E-26586E1644D7}"/>
                  </a:ext>
                </a:extLst>
              </p:cNvPr>
              <p:cNvGrpSpPr/>
              <p:nvPr/>
            </p:nvGrpSpPr>
            <p:grpSpPr>
              <a:xfrm>
                <a:off x="2646062" y="4974200"/>
                <a:ext cx="1075297" cy="950934"/>
                <a:chOff x="3366386" y="4983861"/>
                <a:chExt cx="1209020" cy="1113147"/>
              </a:xfrm>
            </p:grpSpPr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A7DD6EEE-C57E-1654-612A-C58ABF91AEDA}"/>
                    </a:ext>
                  </a:extLst>
                </p:cNvPr>
                <p:cNvSpPr/>
                <p:nvPr/>
              </p:nvSpPr>
              <p:spPr>
                <a:xfrm>
                  <a:off x="3417289" y="4983861"/>
                  <a:ext cx="1158117" cy="111314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7D580122-3147-3103-49E1-E891715C2FAB}"/>
                    </a:ext>
                  </a:extLst>
                </p:cNvPr>
                <p:cNvSpPr/>
                <p:nvPr/>
              </p:nvSpPr>
              <p:spPr>
                <a:xfrm flipH="1">
                  <a:off x="3366386" y="5073047"/>
                  <a:ext cx="118090" cy="77944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85" name="Group 226">
                  <a:extLst>
                    <a:ext uri="{FF2B5EF4-FFF2-40B4-BE49-F238E27FC236}">
                      <a16:creationId xmlns:a16="http://schemas.microsoft.com/office/drawing/2014/main" id="{2CF63D7B-04F7-950B-F3AE-FF4557ED558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0800000">
                  <a:off x="3705614" y="5708098"/>
                  <a:ext cx="262450" cy="286077"/>
                  <a:chOff x="3030230" y="5607117"/>
                  <a:chExt cx="560763" cy="569052"/>
                </a:xfrm>
              </p:grpSpPr>
              <p:sp>
                <p:nvSpPr>
                  <p:cNvPr id="93" name="Oval 92">
                    <a:extLst>
                      <a:ext uri="{FF2B5EF4-FFF2-40B4-BE49-F238E27FC236}">
                        <a16:creationId xmlns:a16="http://schemas.microsoft.com/office/drawing/2014/main" id="{9B36E91A-C1B8-CA7D-1FF7-30905AFDF4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26086" y="5611261"/>
                    <a:ext cx="569052" cy="560763"/>
                  </a:xfrm>
                  <a:prstGeom prst="ellipse">
                    <a:avLst/>
                  </a:prstGeom>
                  <a:solidFill>
                    <a:srgbClr val="FFFF9A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cxnSp>
                <p:nvCxnSpPr>
                  <p:cNvPr id="94" name="Straight Connector 93">
                    <a:extLst>
                      <a:ext uri="{FF2B5EF4-FFF2-40B4-BE49-F238E27FC236}">
                        <a16:creationId xmlns:a16="http://schemas.microsoft.com/office/drawing/2014/main" id="{2AD78F80-FBCD-20D6-97B1-3E890E220A70}"/>
                      </a:ext>
                    </a:extLst>
                  </p:cNvPr>
                  <p:cNvCxnSpPr>
                    <a:stCxn id="93" idx="4"/>
                    <a:endCxn id="93" idx="1"/>
                  </p:cNvCxnSpPr>
                  <p:nvPr/>
                </p:nvCxnSpPr>
                <p:spPr>
                  <a:xfrm rot="10800000" flipH="1">
                    <a:off x="3030230" y="5690453"/>
                    <a:ext cx="478641" cy="201190"/>
                  </a:xfrm>
                  <a:prstGeom prst="line">
                    <a:avLst/>
                  </a:prstGeom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>
                    <a:extLst>
                      <a:ext uri="{FF2B5EF4-FFF2-40B4-BE49-F238E27FC236}">
                        <a16:creationId xmlns:a16="http://schemas.microsoft.com/office/drawing/2014/main" id="{E4B6787C-1033-5DF3-1652-C14783B4979E}"/>
                      </a:ext>
                    </a:extLst>
                  </p:cNvPr>
                  <p:cNvCxnSpPr>
                    <a:stCxn id="93" idx="7"/>
                    <a:endCxn id="93" idx="4"/>
                  </p:cNvCxnSpPr>
                  <p:nvPr/>
                </p:nvCxnSpPr>
                <p:spPr>
                  <a:xfrm flipH="1" flipV="1">
                    <a:off x="3030231" y="5891643"/>
                    <a:ext cx="478641" cy="201190"/>
                  </a:xfrm>
                  <a:prstGeom prst="line">
                    <a:avLst/>
                  </a:prstGeom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6" name="Elbow Connector 225">
                  <a:extLst>
                    <a:ext uri="{FF2B5EF4-FFF2-40B4-BE49-F238E27FC236}">
                      <a16:creationId xmlns:a16="http://schemas.microsoft.com/office/drawing/2014/main" id="{42353A8F-0FE5-FE25-310F-C4A71BA305AE}"/>
                    </a:ext>
                  </a:extLst>
                </p:cNvPr>
                <p:cNvCxnSpPr>
                  <a:endCxn id="93" idx="0"/>
                </p:cNvCxnSpPr>
                <p:nvPr/>
              </p:nvCxnSpPr>
              <p:spPr>
                <a:xfrm>
                  <a:off x="3465965" y="5649962"/>
                  <a:ext cx="239649" cy="201175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Elbow Connector 226">
                  <a:extLst>
                    <a:ext uri="{FF2B5EF4-FFF2-40B4-BE49-F238E27FC236}">
                      <a16:creationId xmlns:a16="http://schemas.microsoft.com/office/drawing/2014/main" id="{04301561-B849-4EED-2A00-64FE1D7EEC89}"/>
                    </a:ext>
                  </a:extLst>
                </p:cNvPr>
                <p:cNvCxnSpPr>
                  <a:endCxn id="93" idx="4"/>
                </p:cNvCxnSpPr>
                <p:nvPr/>
              </p:nvCxnSpPr>
              <p:spPr>
                <a:xfrm rot="16200000" flipH="1">
                  <a:off x="3422517" y="5305590"/>
                  <a:ext cx="619484" cy="471610"/>
                </a:xfrm>
                <a:prstGeom prst="bentConnector4">
                  <a:avLst>
                    <a:gd name="adj1" fmla="val -657"/>
                    <a:gd name="adj2" fmla="val 135807"/>
                  </a:avLst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8" name="Group 55">
                  <a:extLst>
                    <a:ext uri="{FF2B5EF4-FFF2-40B4-BE49-F238E27FC236}">
                      <a16:creationId xmlns:a16="http://schemas.microsoft.com/office/drawing/2014/main" id="{38475C6D-EFE8-52BE-4BD9-507E18269AE3}"/>
                    </a:ext>
                  </a:extLst>
                </p:cNvPr>
                <p:cNvGrpSpPr/>
                <p:nvPr/>
              </p:nvGrpSpPr>
              <p:grpSpPr>
                <a:xfrm>
                  <a:off x="4070505" y="5475474"/>
                  <a:ext cx="89463" cy="131839"/>
                  <a:chOff x="6053390" y="2259581"/>
                  <a:chExt cx="218376" cy="412287"/>
                </a:xfrm>
                <a:effectLst/>
              </p:grpSpPr>
              <p:sp>
                <p:nvSpPr>
                  <p:cNvPr id="91" name="Isosceles Triangle 90">
                    <a:extLst>
                      <a:ext uri="{FF2B5EF4-FFF2-40B4-BE49-F238E27FC236}">
                        <a16:creationId xmlns:a16="http://schemas.microsoft.com/office/drawing/2014/main" id="{A053B681-60C7-BFAE-9D00-8DD4FA06BFE8}"/>
                      </a:ext>
                    </a:extLst>
                  </p:cNvPr>
                  <p:cNvSpPr/>
                  <p:nvPr/>
                </p:nvSpPr>
                <p:spPr>
                  <a:xfrm>
                    <a:off x="6053390" y="2469751"/>
                    <a:ext cx="214425" cy="202117"/>
                  </a:xfrm>
                  <a:prstGeom prst="triangle">
                    <a:avLst/>
                  </a:prstGeom>
                  <a:solidFill>
                    <a:schemeClr val="accent1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2" name="Isosceles Triangle 91">
                    <a:extLst>
                      <a:ext uri="{FF2B5EF4-FFF2-40B4-BE49-F238E27FC236}">
                        <a16:creationId xmlns:a16="http://schemas.microsoft.com/office/drawing/2014/main" id="{DB9406D3-FE65-C623-0957-2636C63950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057341" y="2259581"/>
                    <a:ext cx="214425" cy="202117"/>
                  </a:xfrm>
                  <a:prstGeom prst="triangle">
                    <a:avLst/>
                  </a:prstGeom>
                  <a:solidFill>
                    <a:schemeClr val="accent1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cxnSp>
              <p:nvCxnSpPr>
                <p:cNvPr id="89" name="Elbow Connector 229">
                  <a:extLst>
                    <a:ext uri="{FF2B5EF4-FFF2-40B4-BE49-F238E27FC236}">
                      <a16:creationId xmlns:a16="http://schemas.microsoft.com/office/drawing/2014/main" id="{CF333088-C373-493E-676A-863B930CE9F0}"/>
                    </a:ext>
                  </a:extLst>
                </p:cNvPr>
                <p:cNvCxnSpPr/>
                <p:nvPr/>
              </p:nvCxnSpPr>
              <p:spPr>
                <a:xfrm>
                  <a:off x="4116753" y="5231654"/>
                  <a:ext cx="458653" cy="439320"/>
                </a:xfrm>
                <a:prstGeom prst="bentConnector3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2B5AE2FF-7C64-4458-71FF-9D2D58E2F54E}"/>
                    </a:ext>
                  </a:extLst>
                </p:cNvPr>
                <p:cNvCxnSpPr/>
                <p:nvPr/>
              </p:nvCxnSpPr>
              <p:spPr>
                <a:xfrm>
                  <a:off x="4111241" y="5852485"/>
                  <a:ext cx="464165" cy="1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6303D107-1CE6-EFD3-45BF-C100B556CF87}"/>
                  </a:ext>
                </a:extLst>
              </p:cNvPr>
              <p:cNvCxnSpPr/>
              <p:nvPr/>
            </p:nvCxnSpPr>
            <p:spPr>
              <a:xfrm flipV="1">
                <a:off x="3518367" y="4890824"/>
                <a:ext cx="0" cy="470021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C3A00490-1569-5975-D9AF-C7518D536F28}"/>
                  </a:ext>
                </a:extLst>
              </p:cNvPr>
              <p:cNvGrpSpPr/>
              <p:nvPr/>
            </p:nvGrpSpPr>
            <p:grpSpPr>
              <a:xfrm>
                <a:off x="3402954" y="4455125"/>
                <a:ext cx="219576" cy="440481"/>
                <a:chOff x="7296724" y="1337944"/>
                <a:chExt cx="895357" cy="1283976"/>
              </a:xfrm>
            </p:grpSpPr>
            <p:sp>
              <p:nvSpPr>
                <p:cNvPr id="81" name="AutoShape 78">
                  <a:extLst>
                    <a:ext uri="{FF2B5EF4-FFF2-40B4-BE49-F238E27FC236}">
                      <a16:creationId xmlns:a16="http://schemas.microsoft.com/office/drawing/2014/main" id="{EFE861F8-6778-4D41-A3B2-2E832E76B2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07708" y="1337944"/>
                  <a:ext cx="884373" cy="1283976"/>
                </a:xfrm>
                <a:prstGeom prst="can">
                  <a:avLst>
                    <a:gd name="adj" fmla="val 22753"/>
                  </a:avLst>
                </a:prstGeom>
                <a:gradFill rotWithShape="1">
                  <a:gsLst>
                    <a:gs pos="0">
                      <a:srgbClr val="83D3FF"/>
                    </a:gs>
                    <a:gs pos="50000">
                      <a:srgbClr val="B5E2FF"/>
                    </a:gs>
                    <a:gs pos="100000">
                      <a:srgbClr val="DBF0FF"/>
                    </a:gs>
                  </a:gsLst>
                  <a:lin ang="16200000" scaled="1"/>
                </a:gra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sz="2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" name="AutoShape 78">
                  <a:extLst>
                    <a:ext uri="{FF2B5EF4-FFF2-40B4-BE49-F238E27FC236}">
                      <a16:creationId xmlns:a16="http://schemas.microsoft.com/office/drawing/2014/main" id="{10612864-7876-2DA1-E524-A1146A244B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96724" y="2139712"/>
                  <a:ext cx="884371" cy="474983"/>
                </a:xfrm>
                <a:prstGeom prst="can">
                  <a:avLst>
                    <a:gd name="adj" fmla="val 38595"/>
                  </a:avLst>
                </a:prstGeom>
                <a:solidFill>
                  <a:srgbClr val="0000FF"/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sz="20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FB607E2-04A7-BB8D-12C8-6D70733CB8C5}"/>
                </a:ext>
              </a:extLst>
            </p:cNvPr>
            <p:cNvGrpSpPr/>
            <p:nvPr/>
          </p:nvGrpSpPr>
          <p:grpSpPr>
            <a:xfrm>
              <a:off x="2594153" y="4818362"/>
              <a:ext cx="1075297" cy="1470009"/>
              <a:chOff x="2646062" y="4455125"/>
              <a:chExt cx="1075297" cy="1470009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AD30D8DD-828A-3F4D-13FB-33B195DB0B74}"/>
                  </a:ext>
                </a:extLst>
              </p:cNvPr>
              <p:cNvGrpSpPr/>
              <p:nvPr/>
            </p:nvGrpSpPr>
            <p:grpSpPr>
              <a:xfrm>
                <a:off x="2646062" y="4974200"/>
                <a:ext cx="1075297" cy="950934"/>
                <a:chOff x="3366386" y="4983861"/>
                <a:chExt cx="1209020" cy="1113147"/>
              </a:xfrm>
            </p:grpSpPr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EF154046-33AE-6B3F-759A-45E4CB2AC203}"/>
                    </a:ext>
                  </a:extLst>
                </p:cNvPr>
                <p:cNvSpPr/>
                <p:nvPr/>
              </p:nvSpPr>
              <p:spPr>
                <a:xfrm>
                  <a:off x="3417289" y="4983861"/>
                  <a:ext cx="1158117" cy="111314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9C01945F-3E00-590F-0DE6-4E4055719B48}"/>
                    </a:ext>
                  </a:extLst>
                </p:cNvPr>
                <p:cNvSpPr/>
                <p:nvPr/>
              </p:nvSpPr>
              <p:spPr>
                <a:xfrm flipH="1">
                  <a:off x="3366386" y="5073047"/>
                  <a:ext cx="118090" cy="77944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7" name="Group 226">
                  <a:extLst>
                    <a:ext uri="{FF2B5EF4-FFF2-40B4-BE49-F238E27FC236}">
                      <a16:creationId xmlns:a16="http://schemas.microsoft.com/office/drawing/2014/main" id="{4AA46009-42A9-7F7E-0C28-82787BE9018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0800000">
                  <a:off x="3705614" y="5708098"/>
                  <a:ext cx="262450" cy="286077"/>
                  <a:chOff x="3030230" y="5607117"/>
                  <a:chExt cx="560763" cy="569052"/>
                </a:xfrm>
              </p:grpSpPr>
              <p:sp>
                <p:nvSpPr>
                  <p:cNvPr id="75" name="Oval 74">
                    <a:extLst>
                      <a:ext uri="{FF2B5EF4-FFF2-40B4-BE49-F238E27FC236}">
                        <a16:creationId xmlns:a16="http://schemas.microsoft.com/office/drawing/2014/main" id="{7F74040A-ECB5-95CA-CA29-E9A0EB799A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26086" y="5611261"/>
                    <a:ext cx="569052" cy="560763"/>
                  </a:xfrm>
                  <a:prstGeom prst="ellipse">
                    <a:avLst/>
                  </a:prstGeom>
                  <a:solidFill>
                    <a:srgbClr val="FFFF9A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cxnSp>
                <p:nvCxnSpPr>
                  <p:cNvPr id="76" name="Straight Connector 75">
                    <a:extLst>
                      <a:ext uri="{FF2B5EF4-FFF2-40B4-BE49-F238E27FC236}">
                        <a16:creationId xmlns:a16="http://schemas.microsoft.com/office/drawing/2014/main" id="{1EE432BA-0EB1-E24D-3A65-E6B32EDCC0C6}"/>
                      </a:ext>
                    </a:extLst>
                  </p:cNvPr>
                  <p:cNvCxnSpPr>
                    <a:stCxn id="75" idx="4"/>
                    <a:endCxn id="75" idx="1"/>
                  </p:cNvCxnSpPr>
                  <p:nvPr/>
                </p:nvCxnSpPr>
                <p:spPr>
                  <a:xfrm rot="10800000" flipH="1">
                    <a:off x="3030230" y="5690453"/>
                    <a:ext cx="478641" cy="201190"/>
                  </a:xfrm>
                  <a:prstGeom prst="line">
                    <a:avLst/>
                  </a:prstGeom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62A7415D-9E49-3653-5AD7-2648EFAD75CC}"/>
                      </a:ext>
                    </a:extLst>
                  </p:cNvPr>
                  <p:cNvCxnSpPr>
                    <a:stCxn id="75" idx="7"/>
                    <a:endCxn id="75" idx="4"/>
                  </p:cNvCxnSpPr>
                  <p:nvPr/>
                </p:nvCxnSpPr>
                <p:spPr>
                  <a:xfrm flipH="1" flipV="1">
                    <a:off x="3030231" y="5891643"/>
                    <a:ext cx="478641" cy="201190"/>
                  </a:xfrm>
                  <a:prstGeom prst="line">
                    <a:avLst/>
                  </a:prstGeom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8" name="Elbow Connector 249">
                  <a:extLst>
                    <a:ext uri="{FF2B5EF4-FFF2-40B4-BE49-F238E27FC236}">
                      <a16:creationId xmlns:a16="http://schemas.microsoft.com/office/drawing/2014/main" id="{E86E3CB6-C61A-BD7C-00D4-DBEC3BDAA1BD}"/>
                    </a:ext>
                  </a:extLst>
                </p:cNvPr>
                <p:cNvCxnSpPr>
                  <a:endCxn id="75" idx="0"/>
                </p:cNvCxnSpPr>
                <p:nvPr/>
              </p:nvCxnSpPr>
              <p:spPr>
                <a:xfrm>
                  <a:off x="3465965" y="5649962"/>
                  <a:ext cx="239649" cy="201175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Elbow Connector 250">
                  <a:extLst>
                    <a:ext uri="{FF2B5EF4-FFF2-40B4-BE49-F238E27FC236}">
                      <a16:creationId xmlns:a16="http://schemas.microsoft.com/office/drawing/2014/main" id="{60A2DC1F-E9FB-FE61-1F76-506897388BB9}"/>
                    </a:ext>
                  </a:extLst>
                </p:cNvPr>
                <p:cNvCxnSpPr>
                  <a:endCxn id="75" idx="4"/>
                </p:cNvCxnSpPr>
                <p:nvPr/>
              </p:nvCxnSpPr>
              <p:spPr>
                <a:xfrm rot="16200000" flipH="1">
                  <a:off x="3422517" y="5305590"/>
                  <a:ext cx="619484" cy="471610"/>
                </a:xfrm>
                <a:prstGeom prst="bentConnector4">
                  <a:avLst>
                    <a:gd name="adj1" fmla="val -657"/>
                    <a:gd name="adj2" fmla="val 135807"/>
                  </a:avLst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0" name="Group 55">
                  <a:extLst>
                    <a:ext uri="{FF2B5EF4-FFF2-40B4-BE49-F238E27FC236}">
                      <a16:creationId xmlns:a16="http://schemas.microsoft.com/office/drawing/2014/main" id="{98D6613E-C7C2-D3ED-F2F3-AAAC2F3D1D2B}"/>
                    </a:ext>
                  </a:extLst>
                </p:cNvPr>
                <p:cNvGrpSpPr/>
                <p:nvPr/>
              </p:nvGrpSpPr>
              <p:grpSpPr>
                <a:xfrm>
                  <a:off x="4070505" y="5475474"/>
                  <a:ext cx="89463" cy="131839"/>
                  <a:chOff x="6053390" y="2259581"/>
                  <a:chExt cx="218376" cy="412287"/>
                </a:xfrm>
                <a:effectLst/>
              </p:grpSpPr>
              <p:sp>
                <p:nvSpPr>
                  <p:cNvPr id="73" name="Isosceles Triangle 72">
                    <a:extLst>
                      <a:ext uri="{FF2B5EF4-FFF2-40B4-BE49-F238E27FC236}">
                        <a16:creationId xmlns:a16="http://schemas.microsoft.com/office/drawing/2014/main" id="{F6EB7C37-7730-0242-0D42-B1847CEDC1AE}"/>
                      </a:ext>
                    </a:extLst>
                  </p:cNvPr>
                  <p:cNvSpPr/>
                  <p:nvPr/>
                </p:nvSpPr>
                <p:spPr>
                  <a:xfrm>
                    <a:off x="6053390" y="2469751"/>
                    <a:ext cx="214425" cy="202117"/>
                  </a:xfrm>
                  <a:prstGeom prst="triangle">
                    <a:avLst/>
                  </a:prstGeom>
                  <a:solidFill>
                    <a:schemeClr val="accent1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4" name="Isosceles Triangle 73">
                    <a:extLst>
                      <a:ext uri="{FF2B5EF4-FFF2-40B4-BE49-F238E27FC236}">
                        <a16:creationId xmlns:a16="http://schemas.microsoft.com/office/drawing/2014/main" id="{C280AD48-69A2-73BB-740B-52D293018D4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057341" y="2259581"/>
                    <a:ext cx="214425" cy="202117"/>
                  </a:xfrm>
                  <a:prstGeom prst="triangle">
                    <a:avLst/>
                  </a:prstGeom>
                  <a:solidFill>
                    <a:schemeClr val="accent1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cxnSp>
              <p:nvCxnSpPr>
                <p:cNvPr id="71" name="Elbow Connector 252">
                  <a:extLst>
                    <a:ext uri="{FF2B5EF4-FFF2-40B4-BE49-F238E27FC236}">
                      <a16:creationId xmlns:a16="http://schemas.microsoft.com/office/drawing/2014/main" id="{ADA1C4C9-508B-54B3-CCAE-1558D92C47FF}"/>
                    </a:ext>
                  </a:extLst>
                </p:cNvPr>
                <p:cNvCxnSpPr/>
                <p:nvPr/>
              </p:nvCxnSpPr>
              <p:spPr>
                <a:xfrm>
                  <a:off x="4116753" y="5231654"/>
                  <a:ext cx="458653" cy="439320"/>
                </a:xfrm>
                <a:prstGeom prst="bentConnector3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BA68D473-B467-3F4F-97D6-AC6F6ADD843A}"/>
                    </a:ext>
                  </a:extLst>
                </p:cNvPr>
                <p:cNvCxnSpPr/>
                <p:nvPr/>
              </p:nvCxnSpPr>
              <p:spPr>
                <a:xfrm>
                  <a:off x="4111241" y="5852485"/>
                  <a:ext cx="464165" cy="1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77C50F02-160E-FFC1-7896-B77AF780FDD0}"/>
                  </a:ext>
                </a:extLst>
              </p:cNvPr>
              <p:cNvCxnSpPr/>
              <p:nvPr/>
            </p:nvCxnSpPr>
            <p:spPr>
              <a:xfrm flipV="1">
                <a:off x="3518367" y="4890824"/>
                <a:ext cx="0" cy="470021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5456346F-CE81-104A-9E6D-B9548953C8FD}"/>
                  </a:ext>
                </a:extLst>
              </p:cNvPr>
              <p:cNvGrpSpPr/>
              <p:nvPr/>
            </p:nvGrpSpPr>
            <p:grpSpPr>
              <a:xfrm>
                <a:off x="3402954" y="4455125"/>
                <a:ext cx="219576" cy="440481"/>
                <a:chOff x="7296724" y="1337944"/>
                <a:chExt cx="895357" cy="1283976"/>
              </a:xfrm>
            </p:grpSpPr>
            <p:sp>
              <p:nvSpPr>
                <p:cNvPr id="63" name="AutoShape 78">
                  <a:extLst>
                    <a:ext uri="{FF2B5EF4-FFF2-40B4-BE49-F238E27FC236}">
                      <a16:creationId xmlns:a16="http://schemas.microsoft.com/office/drawing/2014/main" id="{D15532BB-5440-0AB2-1E09-432747A4C0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07708" y="1337944"/>
                  <a:ext cx="884373" cy="1283976"/>
                </a:xfrm>
                <a:prstGeom prst="can">
                  <a:avLst>
                    <a:gd name="adj" fmla="val 22753"/>
                  </a:avLst>
                </a:prstGeom>
                <a:gradFill rotWithShape="1">
                  <a:gsLst>
                    <a:gs pos="0">
                      <a:srgbClr val="83D3FF"/>
                    </a:gs>
                    <a:gs pos="50000">
                      <a:srgbClr val="B5E2FF"/>
                    </a:gs>
                    <a:gs pos="100000">
                      <a:srgbClr val="DBF0FF"/>
                    </a:gs>
                  </a:gsLst>
                  <a:lin ang="16200000" scaled="1"/>
                </a:gra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sz="2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" name="AutoShape 78">
                  <a:extLst>
                    <a:ext uri="{FF2B5EF4-FFF2-40B4-BE49-F238E27FC236}">
                      <a16:creationId xmlns:a16="http://schemas.microsoft.com/office/drawing/2014/main" id="{4DE1BF0A-E852-6CB9-2568-2BCB59191E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96724" y="2139712"/>
                  <a:ext cx="884371" cy="474983"/>
                </a:xfrm>
                <a:prstGeom prst="can">
                  <a:avLst>
                    <a:gd name="adj" fmla="val 38595"/>
                  </a:avLst>
                </a:prstGeom>
                <a:solidFill>
                  <a:srgbClr val="0000FF"/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sz="200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4572D19-5F43-5911-0109-FA4DB6AC6E7A}"/>
                </a:ext>
              </a:extLst>
            </p:cNvPr>
            <p:cNvSpPr txBox="1"/>
            <p:nvPr/>
          </p:nvSpPr>
          <p:spPr>
            <a:xfrm>
              <a:off x="5014456" y="4537105"/>
              <a:ext cx="9305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ATLAS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2E904B8-42EF-C12F-4D3A-7DB29F48F3DC}"/>
                </a:ext>
              </a:extLst>
            </p:cNvPr>
            <p:cNvSpPr txBox="1"/>
            <p:nvPr/>
          </p:nvSpPr>
          <p:spPr>
            <a:xfrm>
              <a:off x="6968569" y="4530903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CMS</a:t>
              </a:r>
            </a:p>
          </p:txBody>
        </p:sp>
        <p:cxnSp>
          <p:nvCxnSpPr>
            <p:cNvPr id="53" name="Elbow Connector 188">
              <a:extLst>
                <a:ext uri="{FF2B5EF4-FFF2-40B4-BE49-F238E27FC236}">
                  <a16:creationId xmlns:a16="http://schemas.microsoft.com/office/drawing/2014/main" id="{801B95C7-0F09-44E5-5AD5-660074ACE032}"/>
                </a:ext>
              </a:extLst>
            </p:cNvPr>
            <p:cNvCxnSpPr/>
            <p:nvPr/>
          </p:nvCxnSpPr>
          <p:spPr>
            <a:xfrm rot="16200000" flipH="1">
              <a:off x="2769281" y="4354138"/>
              <a:ext cx="215110" cy="191823"/>
            </a:xfrm>
            <a:prstGeom prst="bentConnector3">
              <a:avLst>
                <a:gd name="adj1" fmla="val 93974"/>
              </a:avLst>
            </a:prstGeom>
            <a:ln w="38100">
              <a:solidFill>
                <a:schemeClr val="bg2">
                  <a:lumMod val="50000"/>
                </a:schemeClr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41" descr="radiation">
              <a:extLst>
                <a:ext uri="{FF2B5EF4-FFF2-40B4-BE49-F238E27FC236}">
                  <a16:creationId xmlns:a16="http://schemas.microsoft.com/office/drawing/2014/main" id="{BB351128-0C6A-6BC9-48D4-B553FE6BB1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139928" y="5836142"/>
              <a:ext cx="547869" cy="518093"/>
            </a:xfrm>
            <a:prstGeom prst="rect">
              <a:avLst/>
            </a:prstGeom>
            <a:noFill/>
          </p:spPr>
        </p:pic>
        <p:grpSp>
          <p:nvGrpSpPr>
            <p:cNvPr id="55" name="Group 42">
              <a:extLst>
                <a:ext uri="{FF2B5EF4-FFF2-40B4-BE49-F238E27FC236}">
                  <a16:creationId xmlns:a16="http://schemas.microsoft.com/office/drawing/2014/main" id="{72394FE7-1927-3305-898F-C867307A56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9713" y="5916566"/>
              <a:ext cx="506649" cy="510131"/>
              <a:chOff x="2115" y="3190"/>
              <a:chExt cx="686" cy="767"/>
            </a:xfrm>
          </p:grpSpPr>
          <p:pic>
            <p:nvPicPr>
              <p:cNvPr id="57" name="Picture 43" descr="radiation">
                <a:extLst>
                  <a:ext uri="{FF2B5EF4-FFF2-40B4-BE49-F238E27FC236}">
                    <a16:creationId xmlns:a16="http://schemas.microsoft.com/office/drawing/2014/main" id="{84368D0A-9EDF-9EF8-00C4-633D1FA0C0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223" y="3301"/>
                <a:ext cx="528" cy="528"/>
              </a:xfrm>
              <a:prstGeom prst="rect">
                <a:avLst/>
              </a:prstGeom>
              <a:noFill/>
            </p:spPr>
          </p:pic>
          <p:sp>
            <p:nvSpPr>
              <p:cNvPr id="58" name="Line 44">
                <a:extLst>
                  <a:ext uri="{FF2B5EF4-FFF2-40B4-BE49-F238E27FC236}">
                    <a16:creationId xmlns:a16="http://schemas.microsoft.com/office/drawing/2014/main" id="{1E14B4C3-85A9-2EAD-ECD8-B631F1F3C3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77" y="3190"/>
                <a:ext cx="624" cy="72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Line 45">
                <a:extLst>
                  <a:ext uri="{FF2B5EF4-FFF2-40B4-BE49-F238E27FC236}">
                    <a16:creationId xmlns:a16="http://schemas.microsoft.com/office/drawing/2014/main" id="{4B690927-0E98-FB18-53E9-9E6EC68715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15" y="3237"/>
                <a:ext cx="624" cy="72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pic>
          <p:nvPicPr>
            <p:cNvPr id="56" name="Picture 40">
              <a:extLst>
                <a:ext uri="{FF2B5EF4-FFF2-40B4-BE49-F238E27FC236}">
                  <a16:creationId xmlns:a16="http://schemas.microsoft.com/office/drawing/2014/main" id="{D5BDBCFE-7A05-3B8A-3CC0-25801ECCA9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312572" y="1761129"/>
              <a:ext cx="1282023" cy="1097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8" name="Text Placeholder 5">
            <a:extLst>
              <a:ext uri="{FF2B5EF4-FFF2-40B4-BE49-F238E27FC236}">
                <a16:creationId xmlns:a16="http://schemas.microsoft.com/office/drawing/2014/main" id="{83FC8EEC-444B-710B-D521-FAC56514662D}"/>
              </a:ext>
            </a:extLst>
          </p:cNvPr>
          <p:cNvSpPr txBox="1">
            <a:spLocks/>
          </p:cNvSpPr>
          <p:nvPr/>
        </p:nvSpPr>
        <p:spPr>
          <a:xfrm>
            <a:off x="289391" y="3782272"/>
            <a:ext cx="3869999" cy="97779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Uninsulated transfer lines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Requires warm liquid supply and warm return gas to cavern to avoid condensation</a:t>
            </a:r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BCC82723-CD5C-B853-4F1D-382F77FA75C0}"/>
              </a:ext>
            </a:extLst>
          </p:cNvPr>
          <p:cNvCxnSpPr>
            <a:cxnSpLocks/>
            <a:stCxn id="198" idx="3"/>
          </p:cNvCxnSpPr>
          <p:nvPr/>
        </p:nvCxnSpPr>
        <p:spPr>
          <a:xfrm flipV="1">
            <a:off x="4159390" y="3354376"/>
            <a:ext cx="2824047" cy="9167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 Placeholder 5">
            <a:extLst>
              <a:ext uri="{FF2B5EF4-FFF2-40B4-BE49-F238E27FC236}">
                <a16:creationId xmlns:a16="http://schemas.microsoft.com/office/drawing/2014/main" id="{E9F57C62-400C-4469-BB86-A8386F28ACB0}"/>
              </a:ext>
            </a:extLst>
          </p:cNvPr>
          <p:cNvSpPr txBox="1">
            <a:spLocks/>
          </p:cNvSpPr>
          <p:nvPr/>
        </p:nvSpPr>
        <p:spPr>
          <a:xfrm>
            <a:off x="518900" y="5020479"/>
            <a:ext cx="3869999" cy="97779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Reduced accumulator sizes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Good interaction required between cavern plants and surface storage</a:t>
            </a: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7FE87A94-DF54-8BE9-77AF-F3936F2FDCFC}"/>
              </a:ext>
            </a:extLst>
          </p:cNvPr>
          <p:cNvCxnSpPr>
            <a:cxnSpLocks/>
          </p:cNvCxnSpPr>
          <p:nvPr/>
        </p:nvCxnSpPr>
        <p:spPr>
          <a:xfrm flipV="1">
            <a:off x="4371061" y="4561432"/>
            <a:ext cx="2578655" cy="68534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Date Placeholder 198">
            <a:extLst>
              <a:ext uri="{FF2B5EF4-FFF2-40B4-BE49-F238E27FC236}">
                <a16:creationId xmlns:a16="http://schemas.microsoft.com/office/drawing/2014/main" id="{712FD337-537D-34C6-A621-F12B414EA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201" name="Slide Number Placeholder 200">
            <a:extLst>
              <a:ext uri="{FF2B5EF4-FFF2-40B4-BE49-F238E27FC236}">
                <a16:creationId xmlns:a16="http://schemas.microsoft.com/office/drawing/2014/main" id="{614DD9B4-2624-C355-585D-28F20C210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F5826E70-26AB-9969-8DB3-9D4A16B66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53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20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65738-5BDC-E0E8-A01E-314E9E660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Scaled-up DEMO system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4CC646-3392-2383-7F05-F735B97D3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C8BF094-9AE3-397F-3953-5E9F115A46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75" y="1540179"/>
            <a:ext cx="3710083" cy="3532527"/>
          </a:xfrm>
          <a:prstGeom prst="flowChartDocumen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endParaRPr lang="en-US" sz="1400" dirty="0"/>
          </a:p>
          <a:p>
            <a:r>
              <a:rPr lang="en-US" sz="1400" dirty="0"/>
              <a:t>DEMO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Full scale system containing all system elements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Real size plant and accumulator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Short low-capacity </a:t>
            </a:r>
            <a:r>
              <a:rPr lang="en-US" sz="1400" b="0" dirty="0" err="1"/>
              <a:t>transferline</a:t>
            </a:r>
            <a:endParaRPr lang="en-US" sz="1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100 kW dummy load to simulate detector heat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Able to circulate 1.58 kg/s of CO2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Includes one-head back-up plant for redundancy swap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Surface Storage Simulator unit</a:t>
            </a:r>
            <a:endParaRPr lang="en-CH" sz="1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400" b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92C50DC-C114-C7F9-4EE4-D15A608DF3C5}"/>
              </a:ext>
            </a:extLst>
          </p:cNvPr>
          <p:cNvGrpSpPr/>
          <p:nvPr/>
        </p:nvGrpSpPr>
        <p:grpSpPr>
          <a:xfrm>
            <a:off x="4835720" y="805890"/>
            <a:ext cx="6776085" cy="5115557"/>
            <a:chOff x="219075" y="705727"/>
            <a:chExt cx="7831461" cy="60465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F574FED-ABA0-A38D-DF67-DD424C60F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93464" y="1495187"/>
              <a:ext cx="6957072" cy="522628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0F64917-4904-444D-19F9-9DF1B8985A67}"/>
                </a:ext>
              </a:extLst>
            </p:cNvPr>
            <p:cNvSpPr txBox="1"/>
            <p:nvPr/>
          </p:nvSpPr>
          <p:spPr>
            <a:xfrm>
              <a:off x="219075" y="1002268"/>
              <a:ext cx="1513336" cy="400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R744 primary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7C44A2E-5DCE-37CC-2B7D-267A596DA903}"/>
                </a:ext>
              </a:extLst>
            </p:cNvPr>
            <p:cNvCxnSpPr/>
            <p:nvPr/>
          </p:nvCxnSpPr>
          <p:spPr>
            <a:xfrm>
              <a:off x="800100" y="1371600"/>
              <a:ext cx="596900" cy="217170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64F0BE4-7528-0F15-534E-1BBB9AF0DDB5}"/>
                </a:ext>
              </a:extLst>
            </p:cNvPr>
            <p:cNvSpPr txBox="1"/>
            <p:nvPr/>
          </p:nvSpPr>
          <p:spPr>
            <a:xfrm>
              <a:off x="1280789" y="733908"/>
              <a:ext cx="1439081" cy="400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Accumulator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35E56B4-AC64-0FA9-39BB-BE76218F387E}"/>
                </a:ext>
              </a:extLst>
            </p:cNvPr>
            <p:cNvCxnSpPr/>
            <p:nvPr/>
          </p:nvCxnSpPr>
          <p:spPr>
            <a:xfrm>
              <a:off x="2231436" y="1125855"/>
              <a:ext cx="628631" cy="204811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C7EA3BF-2F9C-AA49-5DE6-80F22F56CDFF}"/>
                </a:ext>
              </a:extLst>
            </p:cNvPr>
            <p:cNvSpPr txBox="1"/>
            <p:nvPr/>
          </p:nvSpPr>
          <p:spPr>
            <a:xfrm>
              <a:off x="2782384" y="1002268"/>
              <a:ext cx="1527983" cy="400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3H-Plant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CF40300-A795-FC08-AF07-38CDAE6C2383}"/>
                </a:ext>
              </a:extLst>
            </p:cNvPr>
            <p:cNvCxnSpPr/>
            <p:nvPr/>
          </p:nvCxnSpPr>
          <p:spPr>
            <a:xfrm>
              <a:off x="3733031" y="1394215"/>
              <a:ext cx="602451" cy="177975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CABE1E2-9B88-5372-EBB2-F3427040B41E}"/>
                </a:ext>
              </a:extLst>
            </p:cNvPr>
            <p:cNvSpPr txBox="1"/>
            <p:nvPr/>
          </p:nvSpPr>
          <p:spPr>
            <a:xfrm>
              <a:off x="4522373" y="1069708"/>
              <a:ext cx="1754956" cy="400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Back-up Plant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E8FE083-77CD-166A-FDBB-5D61C441FDC7}"/>
                </a:ext>
              </a:extLst>
            </p:cNvPr>
            <p:cNvCxnSpPr/>
            <p:nvPr/>
          </p:nvCxnSpPr>
          <p:spPr>
            <a:xfrm>
              <a:off x="5208446" y="1381515"/>
              <a:ext cx="163654" cy="1475985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C60B58B-7E70-6305-E31A-681351378C3C}"/>
                </a:ext>
              </a:extLst>
            </p:cNvPr>
            <p:cNvCxnSpPr/>
            <p:nvPr/>
          </p:nvCxnSpPr>
          <p:spPr>
            <a:xfrm flipH="1">
              <a:off x="7361176" y="1381515"/>
              <a:ext cx="359303" cy="194485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6089BAD-5E11-6798-F40B-8535AAFD8CC7}"/>
                </a:ext>
              </a:extLst>
            </p:cNvPr>
            <p:cNvSpPr txBox="1"/>
            <p:nvPr/>
          </p:nvSpPr>
          <p:spPr>
            <a:xfrm>
              <a:off x="5778969" y="808692"/>
              <a:ext cx="1527983" cy="400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Transfer line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3012954-C661-53B9-EEF4-C1F3EDB8707A}"/>
                </a:ext>
              </a:extLst>
            </p:cNvPr>
            <p:cNvCxnSpPr/>
            <p:nvPr/>
          </p:nvCxnSpPr>
          <p:spPr>
            <a:xfrm>
              <a:off x="6522554" y="1216912"/>
              <a:ext cx="20406" cy="71348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A24F425-C65C-B8BC-F702-2298EDDC1338}"/>
                </a:ext>
              </a:extLst>
            </p:cNvPr>
            <p:cNvSpPr txBox="1"/>
            <p:nvPr/>
          </p:nvSpPr>
          <p:spPr>
            <a:xfrm>
              <a:off x="1650809" y="5853668"/>
              <a:ext cx="2082221" cy="400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Control cabinets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9D5DE41-D121-8C5D-23EF-B8EE29E94CBD}"/>
                </a:ext>
              </a:extLst>
            </p:cNvPr>
            <p:cNvCxnSpPr>
              <a:stCxn id="20" idx="0"/>
            </p:cNvCxnSpPr>
            <p:nvPr/>
          </p:nvCxnSpPr>
          <p:spPr>
            <a:xfrm flipV="1">
              <a:off x="2691920" y="4749801"/>
              <a:ext cx="622781" cy="110386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263E522-6CE4-B6A7-B12E-657E218615F5}"/>
                </a:ext>
              </a:extLst>
            </p:cNvPr>
            <p:cNvSpPr txBox="1"/>
            <p:nvPr/>
          </p:nvSpPr>
          <p:spPr>
            <a:xfrm>
              <a:off x="1584324" y="6352143"/>
              <a:ext cx="2889250" cy="400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Surface storage simulator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C963812-487C-B81F-4ACB-68E1DD630000}"/>
                </a:ext>
              </a:extLst>
            </p:cNvPr>
            <p:cNvCxnSpPr/>
            <p:nvPr/>
          </p:nvCxnSpPr>
          <p:spPr>
            <a:xfrm flipV="1">
              <a:off x="3733030" y="5724525"/>
              <a:ext cx="1033909" cy="62761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0DDFE3-A688-F11B-9BA5-2E1C1FA9A3CD}"/>
                </a:ext>
              </a:extLst>
            </p:cNvPr>
            <p:cNvSpPr txBox="1"/>
            <p:nvPr/>
          </p:nvSpPr>
          <p:spPr>
            <a:xfrm>
              <a:off x="3538323" y="705727"/>
              <a:ext cx="2166014" cy="400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Safety exhaust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53B5285-E064-D767-E1D8-02983F96AF34}"/>
                </a:ext>
              </a:extLst>
            </p:cNvPr>
            <p:cNvCxnSpPr/>
            <p:nvPr/>
          </p:nvCxnSpPr>
          <p:spPr>
            <a:xfrm>
              <a:off x="4289960" y="1042734"/>
              <a:ext cx="630295" cy="199177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AE7FF24-6DE4-A5D7-0B7B-BCFB09AA6134}"/>
              </a:ext>
            </a:extLst>
          </p:cNvPr>
          <p:cNvSpPr txBox="1"/>
          <p:nvPr/>
        </p:nvSpPr>
        <p:spPr>
          <a:xfrm>
            <a:off x="10818982" y="1023330"/>
            <a:ext cx="1663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Dummy load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23C47150-664B-8B6E-DDDC-7F2307A2D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00D12E9-77E9-7767-8D0B-AC80C20BE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B1F292FD-3CD7-9853-840F-2F9413044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075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B42FF-AD5A-AB44-E996-62832331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for Phase 2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B5B39-6A7C-F0FD-81AE-1383BC2B7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6118D3C-0D32-7252-4B3F-1214DBD800DE}"/>
              </a:ext>
            </a:extLst>
          </p:cNvPr>
          <p:cNvGrpSpPr/>
          <p:nvPr/>
        </p:nvGrpSpPr>
        <p:grpSpPr>
          <a:xfrm>
            <a:off x="3511269" y="1171198"/>
            <a:ext cx="5147419" cy="4590424"/>
            <a:chOff x="3511269" y="1171198"/>
            <a:chExt cx="5147419" cy="4590424"/>
          </a:xfrm>
        </p:grpSpPr>
        <p:sp>
          <p:nvSpPr>
            <p:cNvPr id="335" name="Text Placeholder 5">
              <a:extLst>
                <a:ext uri="{FF2B5EF4-FFF2-40B4-BE49-F238E27FC236}">
                  <a16:creationId xmlns:a16="http://schemas.microsoft.com/office/drawing/2014/main" id="{FC833DE4-F9DF-355B-9466-51B63A242A7B}"/>
                </a:ext>
              </a:extLst>
            </p:cNvPr>
            <p:cNvSpPr txBox="1">
              <a:spLocks/>
            </p:cNvSpPr>
            <p:nvPr/>
          </p:nvSpPr>
          <p:spPr>
            <a:xfrm>
              <a:off x="3533311" y="1171198"/>
              <a:ext cx="5125377" cy="1025696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0" tIns="0" rIns="0" bIns="0" rtlCol="0">
              <a:normAutofit fontScale="77500" lnSpcReduction="2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/>
                <a:buNone/>
                <a:tabLst/>
                <a:defRPr sz="21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charset="0"/>
                <a:buChar char="•"/>
                <a:tabLst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High cooling capacities required</a:t>
              </a:r>
            </a:p>
            <a:p>
              <a:pPr marL="666750" lvl="1" indent="-342900">
                <a:buFont typeface="Arial" panose="020B0604020202020204" pitchFamily="34" charset="0"/>
                <a:buChar char="•"/>
              </a:pPr>
              <a:r>
                <a:rPr lang="en-US" dirty="0"/>
                <a:t>300 kW for ATLAS </a:t>
              </a:r>
              <a:r>
                <a:rPr lang="en-US" dirty="0">
                  <a:sym typeface="Wingdings" panose="05000000000000000000" pitchFamily="2" charset="2"/>
                </a:rPr>
                <a:t> 7 plants, 6 accumulators</a:t>
              </a:r>
              <a:endParaRPr lang="en-US" dirty="0"/>
            </a:p>
            <a:p>
              <a:pPr marL="666750" lvl="1" indent="-342900">
                <a:buFont typeface="Arial" panose="020B0604020202020204" pitchFamily="34" charset="0"/>
                <a:buChar char="•"/>
              </a:pPr>
              <a:r>
                <a:rPr lang="en-US" dirty="0"/>
                <a:t>550 kW for CMS </a:t>
              </a:r>
              <a:r>
                <a:rPr lang="en-US" dirty="0">
                  <a:sym typeface="Wingdings" panose="05000000000000000000" pitchFamily="2" charset="2"/>
                </a:rPr>
                <a:t> 9 plants, 8 accumulators</a:t>
              </a:r>
            </a:p>
            <a:p>
              <a:pPr marL="666750" lvl="1" indent="-342900">
                <a:buFont typeface="Arial" panose="020B0604020202020204" pitchFamily="34" charset="0"/>
                <a:buChar char="•"/>
              </a:pPr>
              <a:r>
                <a:rPr lang="en-US" dirty="0">
                  <a:sym typeface="Wingdings" panose="05000000000000000000" pitchFamily="2" charset="2"/>
                </a:rPr>
                <a:t>Redundancy important for continuous operation </a:t>
              </a:r>
            </a:p>
          </p:txBody>
        </p:sp>
        <p:sp>
          <p:nvSpPr>
            <p:cNvPr id="336" name="Text Placeholder 5">
              <a:extLst>
                <a:ext uri="{FF2B5EF4-FFF2-40B4-BE49-F238E27FC236}">
                  <a16:creationId xmlns:a16="http://schemas.microsoft.com/office/drawing/2014/main" id="{1A509778-0C31-1152-9609-0B529584B306}"/>
                </a:ext>
              </a:extLst>
            </p:cNvPr>
            <p:cNvSpPr txBox="1">
              <a:spLocks/>
            </p:cNvSpPr>
            <p:nvPr/>
          </p:nvSpPr>
          <p:spPr>
            <a:xfrm>
              <a:off x="3511269" y="3710069"/>
              <a:ext cx="5125377" cy="118745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0" tIns="0" rIns="0" bIns="0" rtlCol="0">
              <a:normAutofit fontScale="85000" lnSpcReduction="2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/>
                <a:buNone/>
                <a:tabLst/>
                <a:defRPr sz="21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charset="0"/>
                <a:buChar char="•"/>
                <a:tabLst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Need for surface facilities</a:t>
              </a:r>
            </a:p>
            <a:p>
              <a:pPr marL="666750" lvl="1" indent="-342900">
                <a:buFont typeface="Arial" panose="020B0604020202020204" pitchFamily="34" charset="0"/>
                <a:buChar char="•"/>
              </a:pPr>
              <a:r>
                <a:rPr lang="en-US" dirty="0"/>
                <a:t>Smaller accumulators in cavern, therefore surface storage of CO2</a:t>
              </a:r>
            </a:p>
            <a:p>
              <a:pPr marL="666750" lvl="1" indent="-342900">
                <a:buFont typeface="Arial" panose="020B0604020202020204" pitchFamily="34" charset="0"/>
                <a:buChar char="•"/>
              </a:pPr>
              <a:r>
                <a:rPr lang="en-US" dirty="0"/>
                <a:t>Primary cooling system on surface, therefore large </a:t>
              </a:r>
              <a:r>
                <a:rPr lang="en-US" dirty="0" err="1"/>
                <a:t>transferlines</a:t>
              </a:r>
              <a:r>
                <a:rPr lang="en-US" dirty="0"/>
                <a:t> to service cavern</a:t>
              </a:r>
            </a:p>
          </p:txBody>
        </p:sp>
        <p:sp>
          <p:nvSpPr>
            <p:cNvPr id="338" name="Text Placeholder 5">
              <a:extLst>
                <a:ext uri="{FF2B5EF4-FFF2-40B4-BE49-F238E27FC236}">
                  <a16:creationId xmlns:a16="http://schemas.microsoft.com/office/drawing/2014/main" id="{0F951FC6-CBC5-0233-AECF-19D3AEC2F28D}"/>
                </a:ext>
              </a:extLst>
            </p:cNvPr>
            <p:cNvSpPr txBox="1">
              <a:spLocks/>
            </p:cNvSpPr>
            <p:nvPr/>
          </p:nvSpPr>
          <p:spPr>
            <a:xfrm>
              <a:off x="3517191" y="5045817"/>
              <a:ext cx="5125377" cy="715805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0" tIns="0" rIns="0" bIns="0" rtlCol="0">
              <a:normAutofit fontScale="85000" lnSpcReduction="2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/>
                <a:buNone/>
                <a:tabLst/>
                <a:defRPr sz="21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charset="0"/>
                <a:buChar char="•"/>
                <a:tabLst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Energy efficiency considerations</a:t>
              </a:r>
            </a:p>
            <a:p>
              <a:pPr marL="666750" lvl="1" indent="-342900">
                <a:buFont typeface="Arial" panose="020B0604020202020204" pitchFamily="34" charset="0"/>
                <a:buChar char="•"/>
              </a:pPr>
              <a:r>
                <a:rPr lang="en-US" dirty="0"/>
                <a:t>Improvement of energy efficiency with scaled up systems</a:t>
              </a:r>
            </a:p>
          </p:txBody>
        </p:sp>
        <p:sp>
          <p:nvSpPr>
            <p:cNvPr id="9" name="Text Placeholder 5">
              <a:extLst>
                <a:ext uri="{FF2B5EF4-FFF2-40B4-BE49-F238E27FC236}">
                  <a16:creationId xmlns:a16="http://schemas.microsoft.com/office/drawing/2014/main" id="{552ACBD7-1917-9BB1-E068-2B119880ADCA}"/>
                </a:ext>
              </a:extLst>
            </p:cNvPr>
            <p:cNvSpPr txBox="1">
              <a:spLocks/>
            </p:cNvSpPr>
            <p:nvPr/>
          </p:nvSpPr>
          <p:spPr>
            <a:xfrm>
              <a:off x="3533311" y="2308111"/>
              <a:ext cx="5125377" cy="129074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0" tIns="0" rIns="0" bIns="0" rtlCol="0">
              <a:normAutofit fontScale="85000" lnSpcReduction="2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/>
                <a:buNone/>
                <a:tabLst/>
                <a:defRPr sz="21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charset="0"/>
                <a:buChar char="•"/>
                <a:tabLst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Operation temperatures down to -45°C</a:t>
              </a:r>
            </a:p>
            <a:p>
              <a:pPr marL="666750" lvl="1" indent="-342900">
                <a:buFont typeface="Arial" panose="020B0604020202020204" pitchFamily="34" charset="0"/>
                <a:buChar char="•"/>
              </a:pPr>
              <a:r>
                <a:rPr lang="en-US" dirty="0"/>
                <a:t>-45°C close to CO</a:t>
              </a:r>
              <a:r>
                <a:rPr lang="en-US" sz="1200" dirty="0"/>
                <a:t>2</a:t>
              </a:r>
              <a:r>
                <a:rPr lang="en-US" dirty="0"/>
                <a:t> triple point</a:t>
              </a:r>
            </a:p>
            <a:p>
              <a:pPr marL="666750" lvl="1" indent="-342900">
                <a:buFont typeface="Arial" panose="020B0604020202020204" pitchFamily="34" charset="0"/>
                <a:buChar char="•"/>
              </a:pPr>
              <a:r>
                <a:rPr lang="en-US" dirty="0"/>
                <a:t>Increased gradients at lower temperatures</a:t>
              </a:r>
            </a:p>
            <a:p>
              <a:pPr marL="666750" lvl="1" indent="-342900">
                <a:buFont typeface="Arial" panose="020B0604020202020204" pitchFamily="34" charset="0"/>
                <a:buChar char="•"/>
              </a:pPr>
              <a:r>
                <a:rPr lang="en-US" dirty="0"/>
                <a:t>Stable primary cooling is required in limited range temperature zones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199C258-2244-F0E8-9834-338AEDA1AEA0}"/>
              </a:ext>
            </a:extLst>
          </p:cNvPr>
          <p:cNvSpPr txBox="1"/>
          <p:nvPr/>
        </p:nvSpPr>
        <p:spPr>
          <a:xfrm>
            <a:off x="5951738" y="912340"/>
            <a:ext cx="58322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Demonstrate operation with 100 kW cooling power at -45°C at the plant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Demonstrate automatic procedures</a:t>
            </a:r>
          </a:p>
          <a:p>
            <a:pPr lvl="1"/>
            <a:endParaRPr lang="en-US" dirty="0">
              <a:solidFill>
                <a:srgbClr val="30303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FB85E6-DE14-645E-6F09-F78DACCE735B}"/>
              </a:ext>
            </a:extLst>
          </p:cNvPr>
          <p:cNvSpPr txBox="1"/>
          <p:nvPr/>
        </p:nvSpPr>
        <p:spPr>
          <a:xfrm>
            <a:off x="5956526" y="5074833"/>
            <a:ext cx="5688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Demonstrate the new method of accumulator flow-through (2PACL-FT)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C1D5C2-3A9E-B303-A8CF-5C02C47C66A6}"/>
              </a:ext>
            </a:extLst>
          </p:cNvPr>
          <p:cNvSpPr txBox="1"/>
          <p:nvPr/>
        </p:nvSpPr>
        <p:spPr>
          <a:xfrm>
            <a:off x="5956526" y="3487943"/>
            <a:ext cx="609467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Demonstrate specific design updates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Surface storage interaction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A reliable accumulator level control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Demonstrate the warm return of the R744 gas (R744 transfer is without insulation)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530C5C-5E79-B5DC-90BD-2818ACCE67F8}"/>
              </a:ext>
            </a:extLst>
          </p:cNvPr>
          <p:cNvSpPr txBox="1"/>
          <p:nvPr/>
        </p:nvSpPr>
        <p:spPr>
          <a:xfrm>
            <a:off x="5965154" y="2666666"/>
            <a:ext cx="58322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Demonstrate stable operation in all conditions, especially at cold temperatures </a:t>
            </a:r>
          </a:p>
          <a:p>
            <a:pPr lvl="1"/>
            <a:endParaRPr lang="en-US" dirty="0">
              <a:solidFill>
                <a:srgbClr val="30303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4262D16-2700-309C-40DA-D6D06EBC7A47}"/>
              </a:ext>
            </a:extLst>
          </p:cNvPr>
          <p:cNvCxnSpPr>
            <a:cxnSpLocks/>
          </p:cNvCxnSpPr>
          <p:nvPr/>
        </p:nvCxnSpPr>
        <p:spPr>
          <a:xfrm flipV="1">
            <a:off x="5473255" y="1240752"/>
            <a:ext cx="928513" cy="3545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269EB22-66A1-61D2-A720-3BE06A75EAFC}"/>
              </a:ext>
            </a:extLst>
          </p:cNvPr>
          <p:cNvCxnSpPr>
            <a:cxnSpLocks/>
          </p:cNvCxnSpPr>
          <p:nvPr/>
        </p:nvCxnSpPr>
        <p:spPr>
          <a:xfrm>
            <a:off x="5479177" y="2822500"/>
            <a:ext cx="976863" cy="264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BB4F704-2AFB-BF4E-2836-559323C3A8A0}"/>
              </a:ext>
            </a:extLst>
          </p:cNvPr>
          <p:cNvCxnSpPr>
            <a:cxnSpLocks/>
          </p:cNvCxnSpPr>
          <p:nvPr/>
        </p:nvCxnSpPr>
        <p:spPr>
          <a:xfrm flipV="1">
            <a:off x="5462172" y="3719805"/>
            <a:ext cx="939596" cy="30594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4F56DC3-F42E-AFF7-8FAA-391DE3F03875}"/>
              </a:ext>
            </a:extLst>
          </p:cNvPr>
          <p:cNvCxnSpPr>
            <a:cxnSpLocks/>
          </p:cNvCxnSpPr>
          <p:nvPr/>
        </p:nvCxnSpPr>
        <p:spPr>
          <a:xfrm>
            <a:off x="5479177" y="4276129"/>
            <a:ext cx="976863" cy="18774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8191FDE-B8E1-63B5-0E40-1306E0C8386E}"/>
              </a:ext>
            </a:extLst>
          </p:cNvPr>
          <p:cNvCxnSpPr>
            <a:cxnSpLocks/>
          </p:cNvCxnSpPr>
          <p:nvPr/>
        </p:nvCxnSpPr>
        <p:spPr>
          <a:xfrm>
            <a:off x="5473255" y="5259089"/>
            <a:ext cx="982785" cy="681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DFD5A5CC-CB33-0337-D02E-FBABB942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8703B94-8A16-C133-5939-527FC6EE9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CA687CEA-AFF5-13EC-2A9F-55805A9E3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49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07407E-6 L -0.25899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56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AA97F-9B41-EA68-0E62-F2D844B6A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656" y="3140968"/>
            <a:ext cx="6192688" cy="576064"/>
          </a:xfrm>
        </p:spPr>
        <p:txBody>
          <a:bodyPr/>
          <a:lstStyle/>
          <a:p>
            <a:pPr algn="ctr"/>
            <a:r>
              <a:rPr lang="en-US" dirty="0"/>
              <a:t>Operation and Performance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1D0515-E1ED-06AA-8CC1-EC8E208D5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Youri Penders &amp; Bart Verlaat | DEMO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98AED27-05FD-D67F-1BA5-824F387B2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B8D60AD-92FD-6AF6-101E-7C795C4E9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5734E65B-EAE5-6252-ABBC-5C75AB371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049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6AE12-5877-70AA-CD83-5AF587E3E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46" y="208528"/>
            <a:ext cx="10515600" cy="1325563"/>
          </a:xfrm>
        </p:spPr>
        <p:txBody>
          <a:bodyPr/>
          <a:lstStyle/>
          <a:p>
            <a:r>
              <a:rPr lang="en-NL" dirty="0"/>
              <a:t>Flow-through vs. non-flow-through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FB79F6-3208-C462-7B51-BBFEBAF35A2C}"/>
              </a:ext>
            </a:extLst>
          </p:cNvPr>
          <p:cNvSpPr txBox="1"/>
          <p:nvPr/>
        </p:nvSpPr>
        <p:spPr>
          <a:xfrm>
            <a:off x="5032048" y="842514"/>
            <a:ext cx="7588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49DF97-2225-28E3-58CB-6E893DE094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359" t="24923" r="12282"/>
          <a:stretch/>
        </p:blipFill>
        <p:spPr>
          <a:xfrm>
            <a:off x="6649687" y="5037600"/>
            <a:ext cx="529181" cy="72701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75B4914-CD18-31E5-143D-63C0C6B62255}"/>
              </a:ext>
            </a:extLst>
          </p:cNvPr>
          <p:cNvCxnSpPr>
            <a:cxnSpLocks/>
          </p:cNvCxnSpPr>
          <p:nvPr/>
        </p:nvCxnSpPr>
        <p:spPr>
          <a:xfrm flipV="1">
            <a:off x="7957891" y="4611585"/>
            <a:ext cx="0" cy="650888"/>
          </a:xfrm>
          <a:prstGeom prst="line">
            <a:avLst/>
          </a:prstGeom>
          <a:ln w="1270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02A1A48-3651-EEB1-DDFB-47AE7BD8C1A8}"/>
              </a:ext>
            </a:extLst>
          </p:cNvPr>
          <p:cNvCxnSpPr>
            <a:cxnSpLocks/>
          </p:cNvCxnSpPr>
          <p:nvPr/>
        </p:nvCxnSpPr>
        <p:spPr>
          <a:xfrm flipV="1">
            <a:off x="7971407" y="3654990"/>
            <a:ext cx="0" cy="650888"/>
          </a:xfrm>
          <a:prstGeom prst="line">
            <a:avLst/>
          </a:prstGeom>
          <a:ln w="1270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B17553C-5709-7F3D-C128-0B0C1E03DC6B}"/>
              </a:ext>
            </a:extLst>
          </p:cNvPr>
          <p:cNvSpPr/>
          <p:nvPr/>
        </p:nvSpPr>
        <p:spPr>
          <a:xfrm>
            <a:off x="7814114" y="4012466"/>
            <a:ext cx="305225" cy="935081"/>
          </a:xfrm>
          <a:prstGeom prst="rect">
            <a:avLst/>
          </a:prstGeom>
          <a:gradFill flip="none" rotWithShape="1">
            <a:gsLst>
              <a:gs pos="0">
                <a:srgbClr val="F8CBAD"/>
              </a:gs>
              <a:gs pos="59000">
                <a:srgbClr val="7030A0"/>
              </a:gs>
              <a:gs pos="100000">
                <a:srgbClr val="7030A0"/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2C7297D-2C7E-DA44-E08F-0FE99FB39557}"/>
              </a:ext>
            </a:extLst>
          </p:cNvPr>
          <p:cNvCxnSpPr>
            <a:cxnSpLocks/>
          </p:cNvCxnSpPr>
          <p:nvPr/>
        </p:nvCxnSpPr>
        <p:spPr>
          <a:xfrm flipV="1">
            <a:off x="8263588" y="4724059"/>
            <a:ext cx="0" cy="582020"/>
          </a:xfrm>
          <a:prstGeom prst="line">
            <a:avLst/>
          </a:prstGeom>
          <a:ln w="1270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753DB6-B562-AEF9-44E1-FDDC46FF9D7D}"/>
              </a:ext>
            </a:extLst>
          </p:cNvPr>
          <p:cNvCxnSpPr>
            <a:cxnSpLocks/>
            <a:stCxn id="18" idx="2"/>
          </p:cNvCxnSpPr>
          <p:nvPr/>
        </p:nvCxnSpPr>
        <p:spPr>
          <a:xfrm flipV="1">
            <a:off x="8274752" y="3653869"/>
            <a:ext cx="0" cy="1294120"/>
          </a:xfrm>
          <a:prstGeom prst="line">
            <a:avLst/>
          </a:prstGeom>
          <a:ln w="127000">
            <a:solidFill>
              <a:srgbClr val="7ED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891F12E-C6D9-04F3-8125-1F736A5B1954}"/>
              </a:ext>
            </a:extLst>
          </p:cNvPr>
          <p:cNvCxnSpPr>
            <a:cxnSpLocks/>
          </p:cNvCxnSpPr>
          <p:nvPr/>
        </p:nvCxnSpPr>
        <p:spPr>
          <a:xfrm flipH="1">
            <a:off x="8213451" y="3676050"/>
            <a:ext cx="1317360" cy="10324"/>
          </a:xfrm>
          <a:prstGeom prst="line">
            <a:avLst/>
          </a:prstGeom>
          <a:ln w="127000">
            <a:solidFill>
              <a:srgbClr val="7ED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C679915-572A-ECB8-FF47-994EE13D3E1D}"/>
              </a:ext>
            </a:extLst>
          </p:cNvPr>
          <p:cNvGrpSpPr/>
          <p:nvPr/>
        </p:nvGrpSpPr>
        <p:grpSpPr>
          <a:xfrm>
            <a:off x="9013384" y="1854912"/>
            <a:ext cx="904805" cy="1295679"/>
            <a:chOff x="4879648" y="1913918"/>
            <a:chExt cx="1529697" cy="3256288"/>
          </a:xfrm>
        </p:grpSpPr>
        <p:sp>
          <p:nvSpPr>
            <p:cNvPr id="13" name="Rectangle: Rounded Corners 8">
              <a:extLst>
                <a:ext uri="{FF2B5EF4-FFF2-40B4-BE49-F238E27FC236}">
                  <a16:creationId xmlns:a16="http://schemas.microsoft.com/office/drawing/2014/main" id="{EFB879B8-57D5-57EC-118B-931CBA783328}"/>
                </a:ext>
              </a:extLst>
            </p:cNvPr>
            <p:cNvSpPr/>
            <p:nvPr/>
          </p:nvSpPr>
          <p:spPr>
            <a:xfrm>
              <a:off x="4879648" y="1913918"/>
              <a:ext cx="1529697" cy="3256287"/>
            </a:xfrm>
            <a:prstGeom prst="roundRect">
              <a:avLst>
                <a:gd name="adj" fmla="val 33985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2572AC3-53EA-A37E-FE7D-4AB744CA4B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6002"/>
            <a:stretch/>
          </p:blipFill>
          <p:spPr>
            <a:xfrm>
              <a:off x="4896527" y="4059253"/>
              <a:ext cx="1498226" cy="1110953"/>
            </a:xfrm>
            <a:prstGeom prst="rect">
              <a:avLst/>
            </a:prstGeom>
          </p:spPr>
        </p:pic>
        <p:sp>
          <p:nvSpPr>
            <p:cNvPr id="15" name="Rectangle: Rounded Corners 6">
              <a:extLst>
                <a:ext uri="{FF2B5EF4-FFF2-40B4-BE49-F238E27FC236}">
                  <a16:creationId xmlns:a16="http://schemas.microsoft.com/office/drawing/2014/main" id="{31BE8B90-00F3-730E-C305-92E03E88301A}"/>
                </a:ext>
              </a:extLst>
            </p:cNvPr>
            <p:cNvSpPr/>
            <p:nvPr/>
          </p:nvSpPr>
          <p:spPr>
            <a:xfrm>
              <a:off x="4879648" y="1913919"/>
              <a:ext cx="1529697" cy="3256287"/>
            </a:xfrm>
            <a:prstGeom prst="roundRect">
              <a:avLst>
                <a:gd name="adj" fmla="val 3398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 Box 306">
            <a:extLst>
              <a:ext uri="{FF2B5EF4-FFF2-40B4-BE49-F238E27FC236}">
                <a16:creationId xmlns:a16="http://schemas.microsoft.com/office/drawing/2014/main" id="{C673BC4C-5490-AF24-77A1-092BED4DE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6349" y="5542699"/>
            <a:ext cx="714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Pump</a:t>
            </a:r>
          </a:p>
        </p:txBody>
      </p:sp>
      <p:sp>
        <p:nvSpPr>
          <p:cNvPr id="17" name="Text Box 366">
            <a:extLst>
              <a:ext uri="{FF2B5EF4-FFF2-40B4-BE49-F238E27FC236}">
                <a16:creationId xmlns:a16="http://schemas.microsoft.com/office/drawing/2014/main" id="{CEA2787C-EAEA-CBC7-2C03-8C0CC75FF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8082" y="5045575"/>
            <a:ext cx="128218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Traditional 2PACL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D7E5FE-BCF1-E61D-6289-2C1FF09D549F}"/>
              </a:ext>
            </a:extLst>
          </p:cNvPr>
          <p:cNvSpPr/>
          <p:nvPr/>
        </p:nvSpPr>
        <p:spPr>
          <a:xfrm>
            <a:off x="8122139" y="4012908"/>
            <a:ext cx="305225" cy="935081"/>
          </a:xfrm>
          <a:prstGeom prst="rect">
            <a:avLst/>
          </a:prstGeom>
          <a:gradFill flip="none" rotWithShape="1">
            <a:gsLst>
              <a:gs pos="0">
                <a:srgbClr val="7ED4FF"/>
              </a:gs>
              <a:gs pos="93000">
                <a:srgbClr val="0070C0"/>
              </a:gs>
              <a:gs pos="100000">
                <a:srgbClr val="0070C0"/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63">
            <a:extLst>
              <a:ext uri="{FF2B5EF4-FFF2-40B4-BE49-F238E27FC236}">
                <a16:creationId xmlns:a16="http://schemas.microsoft.com/office/drawing/2014/main" id="{C144D382-D354-4934-67FA-AD9DB4F20844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833079" y="4786592"/>
            <a:ext cx="185737" cy="73025"/>
            <a:chOff x="3920" y="1205"/>
            <a:chExt cx="89" cy="32"/>
          </a:xfrm>
        </p:grpSpPr>
        <p:sp>
          <p:nvSpPr>
            <p:cNvPr id="20" name="Oval 64">
              <a:extLst>
                <a:ext uri="{FF2B5EF4-FFF2-40B4-BE49-F238E27FC236}">
                  <a16:creationId xmlns:a16="http://schemas.microsoft.com/office/drawing/2014/main" id="{E6EE974B-0165-D95D-2351-3BD7F28C3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Oval 65">
              <a:extLst>
                <a:ext uri="{FF2B5EF4-FFF2-40B4-BE49-F238E27FC236}">
                  <a16:creationId xmlns:a16="http://schemas.microsoft.com/office/drawing/2014/main" id="{1AD935AE-EFC7-9763-2EBD-8E5E87DA8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" name="Oval 66">
              <a:extLst>
                <a:ext uri="{FF2B5EF4-FFF2-40B4-BE49-F238E27FC236}">
                  <a16:creationId xmlns:a16="http://schemas.microsoft.com/office/drawing/2014/main" id="{FCB22793-3DC1-E062-039C-1B57802F0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" name="Oval 67">
              <a:extLst>
                <a:ext uri="{FF2B5EF4-FFF2-40B4-BE49-F238E27FC236}">
                  <a16:creationId xmlns:a16="http://schemas.microsoft.com/office/drawing/2014/main" id="{A477DF93-5243-4E32-C963-A89C190AE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Oval 68">
              <a:extLst>
                <a:ext uri="{FF2B5EF4-FFF2-40B4-BE49-F238E27FC236}">
                  <a16:creationId xmlns:a16="http://schemas.microsoft.com/office/drawing/2014/main" id="{3D61F8BE-B1F0-55AC-0502-84B5C636D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Oval 69">
              <a:extLst>
                <a:ext uri="{FF2B5EF4-FFF2-40B4-BE49-F238E27FC236}">
                  <a16:creationId xmlns:a16="http://schemas.microsoft.com/office/drawing/2014/main" id="{0B84905E-CB02-8EF1-994F-0A74A5A6D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6" name="Group 63">
            <a:extLst>
              <a:ext uri="{FF2B5EF4-FFF2-40B4-BE49-F238E27FC236}">
                <a16:creationId xmlns:a16="http://schemas.microsoft.com/office/drawing/2014/main" id="{5796FC4A-81A1-2BC2-8B10-B9565A2ACB8D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951904" y="4786592"/>
            <a:ext cx="185737" cy="73025"/>
            <a:chOff x="3920" y="1205"/>
            <a:chExt cx="89" cy="32"/>
          </a:xfrm>
        </p:grpSpPr>
        <p:sp>
          <p:nvSpPr>
            <p:cNvPr id="27" name="Oval 64">
              <a:extLst>
                <a:ext uri="{FF2B5EF4-FFF2-40B4-BE49-F238E27FC236}">
                  <a16:creationId xmlns:a16="http://schemas.microsoft.com/office/drawing/2014/main" id="{8AC4B783-1BF8-3DC8-570A-919962B14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" name="Oval 65">
              <a:extLst>
                <a:ext uri="{FF2B5EF4-FFF2-40B4-BE49-F238E27FC236}">
                  <a16:creationId xmlns:a16="http://schemas.microsoft.com/office/drawing/2014/main" id="{8BF511E8-E2BC-7B68-F3DD-0FCB16922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" name="Oval 66">
              <a:extLst>
                <a:ext uri="{FF2B5EF4-FFF2-40B4-BE49-F238E27FC236}">
                  <a16:creationId xmlns:a16="http://schemas.microsoft.com/office/drawing/2014/main" id="{707D221F-D2FE-F259-8373-BD7D82A2B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" name="Oval 67">
              <a:extLst>
                <a:ext uri="{FF2B5EF4-FFF2-40B4-BE49-F238E27FC236}">
                  <a16:creationId xmlns:a16="http://schemas.microsoft.com/office/drawing/2014/main" id="{103E76F8-9FE6-ECA6-068C-14B23AA43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" name="Oval 68">
              <a:extLst>
                <a:ext uri="{FF2B5EF4-FFF2-40B4-BE49-F238E27FC236}">
                  <a16:creationId xmlns:a16="http://schemas.microsoft.com/office/drawing/2014/main" id="{8C2C547D-3A1B-2DF7-4DCA-ABA8284AF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" name="Oval 69">
              <a:extLst>
                <a:ext uri="{FF2B5EF4-FFF2-40B4-BE49-F238E27FC236}">
                  <a16:creationId xmlns:a16="http://schemas.microsoft.com/office/drawing/2014/main" id="{A57519F4-F2B2-648B-19A2-6C59350B2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3" name="Group 63">
            <a:extLst>
              <a:ext uri="{FF2B5EF4-FFF2-40B4-BE49-F238E27FC236}">
                <a16:creationId xmlns:a16="http://schemas.microsoft.com/office/drawing/2014/main" id="{3FDF284E-DABD-3183-C728-A522902249A1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770509" y="4460440"/>
            <a:ext cx="185737" cy="73025"/>
            <a:chOff x="3920" y="1205"/>
            <a:chExt cx="89" cy="32"/>
          </a:xfrm>
        </p:grpSpPr>
        <p:sp>
          <p:nvSpPr>
            <p:cNvPr id="34" name="Oval 64">
              <a:extLst>
                <a:ext uri="{FF2B5EF4-FFF2-40B4-BE49-F238E27FC236}">
                  <a16:creationId xmlns:a16="http://schemas.microsoft.com/office/drawing/2014/main" id="{F217037C-BB99-94E4-9338-7E8951456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" name="Oval 65">
              <a:extLst>
                <a:ext uri="{FF2B5EF4-FFF2-40B4-BE49-F238E27FC236}">
                  <a16:creationId xmlns:a16="http://schemas.microsoft.com/office/drawing/2014/main" id="{3706138F-DBBA-99C0-9B7B-31B788303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Oval 66">
              <a:extLst>
                <a:ext uri="{FF2B5EF4-FFF2-40B4-BE49-F238E27FC236}">
                  <a16:creationId xmlns:a16="http://schemas.microsoft.com/office/drawing/2014/main" id="{E60DA3AE-4E04-72BF-F441-49E46EE5F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" name="Oval 67">
              <a:extLst>
                <a:ext uri="{FF2B5EF4-FFF2-40B4-BE49-F238E27FC236}">
                  <a16:creationId xmlns:a16="http://schemas.microsoft.com/office/drawing/2014/main" id="{8E6679EC-1B35-5375-DFAB-7BD0F3502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" name="Oval 68">
              <a:extLst>
                <a:ext uri="{FF2B5EF4-FFF2-40B4-BE49-F238E27FC236}">
                  <a16:creationId xmlns:a16="http://schemas.microsoft.com/office/drawing/2014/main" id="{11B4AB51-EF6D-0D50-5D53-3009AE38B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" name="Oval 69">
              <a:extLst>
                <a:ext uri="{FF2B5EF4-FFF2-40B4-BE49-F238E27FC236}">
                  <a16:creationId xmlns:a16="http://schemas.microsoft.com/office/drawing/2014/main" id="{DFBF0E53-0AC7-5A5B-94FC-727029D88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0" name="Group 63">
            <a:extLst>
              <a:ext uri="{FF2B5EF4-FFF2-40B4-BE49-F238E27FC236}">
                <a16:creationId xmlns:a16="http://schemas.microsoft.com/office/drawing/2014/main" id="{D5352FE2-E13B-2CA4-D8DB-727BB8CABD7C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863173" y="4905302"/>
            <a:ext cx="185737" cy="73025"/>
            <a:chOff x="3920" y="1205"/>
            <a:chExt cx="89" cy="32"/>
          </a:xfrm>
        </p:grpSpPr>
        <p:sp>
          <p:nvSpPr>
            <p:cNvPr id="41" name="Oval 64">
              <a:extLst>
                <a:ext uri="{FF2B5EF4-FFF2-40B4-BE49-F238E27FC236}">
                  <a16:creationId xmlns:a16="http://schemas.microsoft.com/office/drawing/2014/main" id="{EF69D713-4330-B669-5E07-47839A6AD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" name="Oval 65">
              <a:extLst>
                <a:ext uri="{FF2B5EF4-FFF2-40B4-BE49-F238E27FC236}">
                  <a16:creationId xmlns:a16="http://schemas.microsoft.com/office/drawing/2014/main" id="{17D69D03-A79D-D628-9576-0CFC3C767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Oval 66">
              <a:extLst>
                <a:ext uri="{FF2B5EF4-FFF2-40B4-BE49-F238E27FC236}">
                  <a16:creationId xmlns:a16="http://schemas.microsoft.com/office/drawing/2014/main" id="{EB4AC26C-485F-C867-6967-8EE46D0DB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Oval 67">
              <a:extLst>
                <a:ext uri="{FF2B5EF4-FFF2-40B4-BE49-F238E27FC236}">
                  <a16:creationId xmlns:a16="http://schemas.microsoft.com/office/drawing/2014/main" id="{4FC94C17-B644-F680-9A01-1681C68FA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" name="Oval 68">
              <a:extLst>
                <a:ext uri="{FF2B5EF4-FFF2-40B4-BE49-F238E27FC236}">
                  <a16:creationId xmlns:a16="http://schemas.microsoft.com/office/drawing/2014/main" id="{8AE9E99D-5185-F2E3-7774-00533972B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" name="Oval 69">
              <a:extLst>
                <a:ext uri="{FF2B5EF4-FFF2-40B4-BE49-F238E27FC236}">
                  <a16:creationId xmlns:a16="http://schemas.microsoft.com/office/drawing/2014/main" id="{A192DA53-75A5-9CEE-8321-562457711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7" name="Group 63">
            <a:extLst>
              <a:ext uri="{FF2B5EF4-FFF2-40B4-BE49-F238E27FC236}">
                <a16:creationId xmlns:a16="http://schemas.microsoft.com/office/drawing/2014/main" id="{8F3D6E82-3181-DB91-0338-09EE2244C502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793566" y="4776573"/>
            <a:ext cx="185737" cy="73025"/>
            <a:chOff x="3920" y="1205"/>
            <a:chExt cx="89" cy="32"/>
          </a:xfrm>
        </p:grpSpPr>
        <p:sp>
          <p:nvSpPr>
            <p:cNvPr id="48" name="Oval 64">
              <a:extLst>
                <a:ext uri="{FF2B5EF4-FFF2-40B4-BE49-F238E27FC236}">
                  <a16:creationId xmlns:a16="http://schemas.microsoft.com/office/drawing/2014/main" id="{D2A92E04-F0B4-DBBE-4CC5-884BA8C08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" name="Oval 65">
              <a:extLst>
                <a:ext uri="{FF2B5EF4-FFF2-40B4-BE49-F238E27FC236}">
                  <a16:creationId xmlns:a16="http://schemas.microsoft.com/office/drawing/2014/main" id="{161B41CE-15AB-91CC-A520-468CA3BFA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" name="Oval 66">
              <a:extLst>
                <a:ext uri="{FF2B5EF4-FFF2-40B4-BE49-F238E27FC236}">
                  <a16:creationId xmlns:a16="http://schemas.microsoft.com/office/drawing/2014/main" id="{09532F14-0FBF-D639-8D21-A08C1B6A7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" name="Oval 67">
              <a:extLst>
                <a:ext uri="{FF2B5EF4-FFF2-40B4-BE49-F238E27FC236}">
                  <a16:creationId xmlns:a16="http://schemas.microsoft.com/office/drawing/2014/main" id="{7849930C-0B22-C929-CE02-E66E053B1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" name="Oval 68">
              <a:extLst>
                <a:ext uri="{FF2B5EF4-FFF2-40B4-BE49-F238E27FC236}">
                  <a16:creationId xmlns:a16="http://schemas.microsoft.com/office/drawing/2014/main" id="{41AE5EB0-D6A2-45A5-895A-6AB14B30B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Oval 69">
              <a:extLst>
                <a:ext uri="{FF2B5EF4-FFF2-40B4-BE49-F238E27FC236}">
                  <a16:creationId xmlns:a16="http://schemas.microsoft.com/office/drawing/2014/main" id="{5ED6F84B-95E0-C6F3-4E45-5B733EFAA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4" name="Group 63">
            <a:extLst>
              <a:ext uri="{FF2B5EF4-FFF2-40B4-BE49-F238E27FC236}">
                <a16:creationId xmlns:a16="http://schemas.microsoft.com/office/drawing/2014/main" id="{CB017113-A0B2-EF3D-D2E2-DA08D378FCA7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912391" y="4776573"/>
            <a:ext cx="185737" cy="73025"/>
            <a:chOff x="3920" y="1205"/>
            <a:chExt cx="89" cy="32"/>
          </a:xfrm>
        </p:grpSpPr>
        <p:sp>
          <p:nvSpPr>
            <p:cNvPr id="55" name="Oval 64">
              <a:extLst>
                <a:ext uri="{FF2B5EF4-FFF2-40B4-BE49-F238E27FC236}">
                  <a16:creationId xmlns:a16="http://schemas.microsoft.com/office/drawing/2014/main" id="{FA3F4059-BF0C-366E-EE74-9F1ADA395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" name="Oval 65">
              <a:extLst>
                <a:ext uri="{FF2B5EF4-FFF2-40B4-BE49-F238E27FC236}">
                  <a16:creationId xmlns:a16="http://schemas.microsoft.com/office/drawing/2014/main" id="{77FB5F7B-DEAC-BCF3-0672-411FA9C48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" name="Oval 66">
              <a:extLst>
                <a:ext uri="{FF2B5EF4-FFF2-40B4-BE49-F238E27FC236}">
                  <a16:creationId xmlns:a16="http://schemas.microsoft.com/office/drawing/2014/main" id="{C1F6A4D7-8F76-1959-64A2-0DFD98FFC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" name="Oval 67">
              <a:extLst>
                <a:ext uri="{FF2B5EF4-FFF2-40B4-BE49-F238E27FC236}">
                  <a16:creationId xmlns:a16="http://schemas.microsoft.com/office/drawing/2014/main" id="{4658F0A0-1E14-57D4-79D4-B40D5147B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" name="Oval 68">
              <a:extLst>
                <a:ext uri="{FF2B5EF4-FFF2-40B4-BE49-F238E27FC236}">
                  <a16:creationId xmlns:a16="http://schemas.microsoft.com/office/drawing/2014/main" id="{3765989D-8D09-8B7D-3E14-41FC9B5D6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" name="Oval 69">
              <a:extLst>
                <a:ext uri="{FF2B5EF4-FFF2-40B4-BE49-F238E27FC236}">
                  <a16:creationId xmlns:a16="http://schemas.microsoft.com/office/drawing/2014/main" id="{5248DDEB-4DCE-F5F1-16C5-2A3262677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1" name="Group 63">
            <a:extLst>
              <a:ext uri="{FF2B5EF4-FFF2-40B4-BE49-F238E27FC236}">
                <a16:creationId xmlns:a16="http://schemas.microsoft.com/office/drawing/2014/main" id="{23B9A71E-3A39-6DAA-CD92-F157B9AEDECA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867128" y="4408007"/>
            <a:ext cx="185737" cy="73025"/>
            <a:chOff x="3920" y="1205"/>
            <a:chExt cx="89" cy="32"/>
          </a:xfrm>
        </p:grpSpPr>
        <p:sp>
          <p:nvSpPr>
            <p:cNvPr id="62" name="Oval 64">
              <a:extLst>
                <a:ext uri="{FF2B5EF4-FFF2-40B4-BE49-F238E27FC236}">
                  <a16:creationId xmlns:a16="http://schemas.microsoft.com/office/drawing/2014/main" id="{DCD33989-6B67-C323-36E0-FEF1D614A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" name="Oval 65">
              <a:extLst>
                <a:ext uri="{FF2B5EF4-FFF2-40B4-BE49-F238E27FC236}">
                  <a16:creationId xmlns:a16="http://schemas.microsoft.com/office/drawing/2014/main" id="{84EEE143-68C5-AED8-EE33-D5F44DF8D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" name="Oval 66">
              <a:extLst>
                <a:ext uri="{FF2B5EF4-FFF2-40B4-BE49-F238E27FC236}">
                  <a16:creationId xmlns:a16="http://schemas.microsoft.com/office/drawing/2014/main" id="{E2F2F3BE-9425-FD23-6040-096935F2D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" name="Oval 67">
              <a:extLst>
                <a:ext uri="{FF2B5EF4-FFF2-40B4-BE49-F238E27FC236}">
                  <a16:creationId xmlns:a16="http://schemas.microsoft.com/office/drawing/2014/main" id="{165AB412-005C-997A-E49B-3A9EEA3FC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" name="Oval 68">
              <a:extLst>
                <a:ext uri="{FF2B5EF4-FFF2-40B4-BE49-F238E27FC236}">
                  <a16:creationId xmlns:a16="http://schemas.microsoft.com/office/drawing/2014/main" id="{3BC8D722-87B3-778D-12EE-B0BBE38A4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" name="Oval 69">
              <a:extLst>
                <a:ext uri="{FF2B5EF4-FFF2-40B4-BE49-F238E27FC236}">
                  <a16:creationId xmlns:a16="http://schemas.microsoft.com/office/drawing/2014/main" id="{6B78112F-683F-CF81-2A28-973C3A942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8" name="Group 63">
            <a:extLst>
              <a:ext uri="{FF2B5EF4-FFF2-40B4-BE49-F238E27FC236}">
                <a16:creationId xmlns:a16="http://schemas.microsoft.com/office/drawing/2014/main" id="{614737B3-FC4E-5F83-65CD-251D626FBCB8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985953" y="4408007"/>
            <a:ext cx="185737" cy="73025"/>
            <a:chOff x="3920" y="1205"/>
            <a:chExt cx="89" cy="32"/>
          </a:xfrm>
        </p:grpSpPr>
        <p:sp>
          <p:nvSpPr>
            <p:cNvPr id="69" name="Oval 64">
              <a:extLst>
                <a:ext uri="{FF2B5EF4-FFF2-40B4-BE49-F238E27FC236}">
                  <a16:creationId xmlns:a16="http://schemas.microsoft.com/office/drawing/2014/main" id="{9E6E359E-D6BA-F1FF-CE20-6485FAD0D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" name="Oval 65">
              <a:extLst>
                <a:ext uri="{FF2B5EF4-FFF2-40B4-BE49-F238E27FC236}">
                  <a16:creationId xmlns:a16="http://schemas.microsoft.com/office/drawing/2014/main" id="{AB9A90B8-3BB6-ED98-9F61-6F3676785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" name="Oval 66">
              <a:extLst>
                <a:ext uri="{FF2B5EF4-FFF2-40B4-BE49-F238E27FC236}">
                  <a16:creationId xmlns:a16="http://schemas.microsoft.com/office/drawing/2014/main" id="{EE362302-D23F-D3EF-497B-6954814B0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" name="Oval 67">
              <a:extLst>
                <a:ext uri="{FF2B5EF4-FFF2-40B4-BE49-F238E27FC236}">
                  <a16:creationId xmlns:a16="http://schemas.microsoft.com/office/drawing/2014/main" id="{7CAE5C3F-0B42-293A-CDEC-0F6425DCC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" name="Oval 68">
              <a:extLst>
                <a:ext uri="{FF2B5EF4-FFF2-40B4-BE49-F238E27FC236}">
                  <a16:creationId xmlns:a16="http://schemas.microsoft.com/office/drawing/2014/main" id="{0471DDCB-30F5-6239-C16B-540C6A9FF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" name="Oval 69">
              <a:extLst>
                <a:ext uri="{FF2B5EF4-FFF2-40B4-BE49-F238E27FC236}">
                  <a16:creationId xmlns:a16="http://schemas.microsoft.com/office/drawing/2014/main" id="{D99C6F97-0A5A-C8B8-D076-21E3E06AE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5" name="Group 63">
            <a:extLst>
              <a:ext uri="{FF2B5EF4-FFF2-40B4-BE49-F238E27FC236}">
                <a16:creationId xmlns:a16="http://schemas.microsoft.com/office/drawing/2014/main" id="{0937F126-E8CB-7A03-75A6-D554CB07FD56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806281" y="4644985"/>
            <a:ext cx="185737" cy="73025"/>
            <a:chOff x="3920" y="1205"/>
            <a:chExt cx="89" cy="32"/>
          </a:xfrm>
        </p:grpSpPr>
        <p:sp>
          <p:nvSpPr>
            <p:cNvPr id="76" name="Oval 64">
              <a:extLst>
                <a:ext uri="{FF2B5EF4-FFF2-40B4-BE49-F238E27FC236}">
                  <a16:creationId xmlns:a16="http://schemas.microsoft.com/office/drawing/2014/main" id="{0DB3597D-7576-039A-2930-19A0C5483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" name="Oval 65">
              <a:extLst>
                <a:ext uri="{FF2B5EF4-FFF2-40B4-BE49-F238E27FC236}">
                  <a16:creationId xmlns:a16="http://schemas.microsoft.com/office/drawing/2014/main" id="{C8991336-E711-856C-A14B-9986B3608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8" name="Oval 66">
              <a:extLst>
                <a:ext uri="{FF2B5EF4-FFF2-40B4-BE49-F238E27FC236}">
                  <a16:creationId xmlns:a16="http://schemas.microsoft.com/office/drawing/2014/main" id="{06189F74-E677-4245-88E0-A4130902D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" name="Oval 67">
              <a:extLst>
                <a:ext uri="{FF2B5EF4-FFF2-40B4-BE49-F238E27FC236}">
                  <a16:creationId xmlns:a16="http://schemas.microsoft.com/office/drawing/2014/main" id="{E1FED59B-6311-1E45-AC8F-22A32CCD7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" name="Oval 68">
              <a:extLst>
                <a:ext uri="{FF2B5EF4-FFF2-40B4-BE49-F238E27FC236}">
                  <a16:creationId xmlns:a16="http://schemas.microsoft.com/office/drawing/2014/main" id="{989BDDD7-6061-00AF-72C5-1BE516BBC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" name="Oval 69">
              <a:extLst>
                <a:ext uri="{FF2B5EF4-FFF2-40B4-BE49-F238E27FC236}">
                  <a16:creationId xmlns:a16="http://schemas.microsoft.com/office/drawing/2014/main" id="{57B15B28-8359-2D92-4AED-7AEBB3A9D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2" name="Group 63">
            <a:extLst>
              <a:ext uri="{FF2B5EF4-FFF2-40B4-BE49-F238E27FC236}">
                <a16:creationId xmlns:a16="http://schemas.microsoft.com/office/drawing/2014/main" id="{1C551581-5ADE-29EA-C29E-D1A674A9498C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925106" y="4644985"/>
            <a:ext cx="185737" cy="73025"/>
            <a:chOff x="3920" y="1205"/>
            <a:chExt cx="89" cy="32"/>
          </a:xfrm>
        </p:grpSpPr>
        <p:sp>
          <p:nvSpPr>
            <p:cNvPr id="83" name="Oval 64">
              <a:extLst>
                <a:ext uri="{FF2B5EF4-FFF2-40B4-BE49-F238E27FC236}">
                  <a16:creationId xmlns:a16="http://schemas.microsoft.com/office/drawing/2014/main" id="{C993DD24-D2C8-7458-4BF4-1ED23FDA0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4" name="Oval 65">
              <a:extLst>
                <a:ext uri="{FF2B5EF4-FFF2-40B4-BE49-F238E27FC236}">
                  <a16:creationId xmlns:a16="http://schemas.microsoft.com/office/drawing/2014/main" id="{87B44CC0-5A56-29B5-B9D9-DD8BB37A2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5" name="Oval 66">
              <a:extLst>
                <a:ext uri="{FF2B5EF4-FFF2-40B4-BE49-F238E27FC236}">
                  <a16:creationId xmlns:a16="http://schemas.microsoft.com/office/drawing/2014/main" id="{4FD24EE2-4B0F-36BB-A286-3F5FCE252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6" name="Oval 67">
              <a:extLst>
                <a:ext uri="{FF2B5EF4-FFF2-40B4-BE49-F238E27FC236}">
                  <a16:creationId xmlns:a16="http://schemas.microsoft.com/office/drawing/2014/main" id="{8349D623-8F23-4585-B810-25FBA3F27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" name="Oval 68">
              <a:extLst>
                <a:ext uri="{FF2B5EF4-FFF2-40B4-BE49-F238E27FC236}">
                  <a16:creationId xmlns:a16="http://schemas.microsoft.com/office/drawing/2014/main" id="{276AACF3-ED07-8005-3226-CB326C04E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8" name="Oval 69">
              <a:extLst>
                <a:ext uri="{FF2B5EF4-FFF2-40B4-BE49-F238E27FC236}">
                  <a16:creationId xmlns:a16="http://schemas.microsoft.com/office/drawing/2014/main" id="{7D183217-6EB9-79E6-6041-5C89AC339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9" name="Group 63">
            <a:extLst>
              <a:ext uri="{FF2B5EF4-FFF2-40B4-BE49-F238E27FC236}">
                <a16:creationId xmlns:a16="http://schemas.microsoft.com/office/drawing/2014/main" id="{22055F19-D00D-0604-03A1-74CBC8B6BB30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979445" y="4484438"/>
            <a:ext cx="185737" cy="73025"/>
            <a:chOff x="3920" y="1205"/>
            <a:chExt cx="89" cy="32"/>
          </a:xfrm>
        </p:grpSpPr>
        <p:sp>
          <p:nvSpPr>
            <p:cNvPr id="90" name="Oval 64">
              <a:extLst>
                <a:ext uri="{FF2B5EF4-FFF2-40B4-BE49-F238E27FC236}">
                  <a16:creationId xmlns:a16="http://schemas.microsoft.com/office/drawing/2014/main" id="{B1C6F66C-BBEA-BA4E-8C49-F97772B60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1" name="Oval 65">
              <a:extLst>
                <a:ext uri="{FF2B5EF4-FFF2-40B4-BE49-F238E27FC236}">
                  <a16:creationId xmlns:a16="http://schemas.microsoft.com/office/drawing/2014/main" id="{D9ECC1A4-6C88-DC06-6314-39816BD54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" name="Oval 66">
              <a:extLst>
                <a:ext uri="{FF2B5EF4-FFF2-40B4-BE49-F238E27FC236}">
                  <a16:creationId xmlns:a16="http://schemas.microsoft.com/office/drawing/2014/main" id="{A1017036-DAFC-D721-B085-4A7A0B452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3" name="Oval 67">
              <a:extLst>
                <a:ext uri="{FF2B5EF4-FFF2-40B4-BE49-F238E27FC236}">
                  <a16:creationId xmlns:a16="http://schemas.microsoft.com/office/drawing/2014/main" id="{B6FBDDCC-8A3F-649F-8FC6-45BDD1301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4" name="Oval 68">
              <a:extLst>
                <a:ext uri="{FF2B5EF4-FFF2-40B4-BE49-F238E27FC236}">
                  <a16:creationId xmlns:a16="http://schemas.microsoft.com/office/drawing/2014/main" id="{E1294C3A-E08D-4A9B-4CC0-55779A886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5" name="Oval 69">
              <a:extLst>
                <a:ext uri="{FF2B5EF4-FFF2-40B4-BE49-F238E27FC236}">
                  <a16:creationId xmlns:a16="http://schemas.microsoft.com/office/drawing/2014/main" id="{853E7FF3-D587-941A-5FE7-FFB646199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6" name="Group 63">
            <a:extLst>
              <a:ext uri="{FF2B5EF4-FFF2-40B4-BE49-F238E27FC236}">
                <a16:creationId xmlns:a16="http://schemas.microsoft.com/office/drawing/2014/main" id="{F59C0E3B-4B8F-4FEB-3C74-FB7CD353AF3B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872189" y="4597209"/>
            <a:ext cx="185737" cy="73025"/>
            <a:chOff x="3920" y="1205"/>
            <a:chExt cx="89" cy="32"/>
          </a:xfrm>
        </p:grpSpPr>
        <p:sp>
          <p:nvSpPr>
            <p:cNvPr id="97" name="Oval 64">
              <a:extLst>
                <a:ext uri="{FF2B5EF4-FFF2-40B4-BE49-F238E27FC236}">
                  <a16:creationId xmlns:a16="http://schemas.microsoft.com/office/drawing/2014/main" id="{723675B0-96DC-6AB2-D88E-7A38C84E5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8" name="Oval 65">
              <a:extLst>
                <a:ext uri="{FF2B5EF4-FFF2-40B4-BE49-F238E27FC236}">
                  <a16:creationId xmlns:a16="http://schemas.microsoft.com/office/drawing/2014/main" id="{329C4798-E13A-D937-5017-C9ABB249C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9" name="Oval 66">
              <a:extLst>
                <a:ext uri="{FF2B5EF4-FFF2-40B4-BE49-F238E27FC236}">
                  <a16:creationId xmlns:a16="http://schemas.microsoft.com/office/drawing/2014/main" id="{67A1C938-D598-2972-0EEB-2CA7A868C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0" name="Oval 67">
              <a:extLst>
                <a:ext uri="{FF2B5EF4-FFF2-40B4-BE49-F238E27FC236}">
                  <a16:creationId xmlns:a16="http://schemas.microsoft.com/office/drawing/2014/main" id="{F66AB0B5-6071-4206-37A2-D6F631351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1" name="Oval 68">
              <a:extLst>
                <a:ext uri="{FF2B5EF4-FFF2-40B4-BE49-F238E27FC236}">
                  <a16:creationId xmlns:a16="http://schemas.microsoft.com/office/drawing/2014/main" id="{34387C0A-4C65-8288-AB16-1F156C48A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" name="Oval 69">
              <a:extLst>
                <a:ext uri="{FF2B5EF4-FFF2-40B4-BE49-F238E27FC236}">
                  <a16:creationId xmlns:a16="http://schemas.microsoft.com/office/drawing/2014/main" id="{BBDB2FB1-D5F5-DF0A-347F-9B7CC8407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FE70DB39-98B8-FA28-F01F-C65D190CD6B3}"/>
              </a:ext>
            </a:extLst>
          </p:cNvPr>
          <p:cNvCxnSpPr>
            <a:cxnSpLocks/>
          </p:cNvCxnSpPr>
          <p:nvPr/>
        </p:nvCxnSpPr>
        <p:spPr>
          <a:xfrm>
            <a:off x="8213451" y="5258079"/>
            <a:ext cx="1054784" cy="0"/>
          </a:xfrm>
          <a:prstGeom prst="line">
            <a:avLst/>
          </a:prstGeom>
          <a:ln w="1270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0FDD3B87-7745-F94A-F25E-D5C2CFED8473}"/>
              </a:ext>
            </a:extLst>
          </p:cNvPr>
          <p:cNvCxnSpPr>
            <a:cxnSpLocks/>
          </p:cNvCxnSpPr>
          <p:nvPr/>
        </p:nvCxnSpPr>
        <p:spPr>
          <a:xfrm flipV="1">
            <a:off x="8991694" y="4676059"/>
            <a:ext cx="0" cy="582020"/>
          </a:xfrm>
          <a:prstGeom prst="line">
            <a:avLst/>
          </a:prstGeom>
          <a:ln w="1270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62344011-41C4-EC34-AD77-DEECEAAC184E}"/>
              </a:ext>
            </a:extLst>
          </p:cNvPr>
          <p:cNvCxnSpPr>
            <a:cxnSpLocks/>
          </p:cNvCxnSpPr>
          <p:nvPr/>
        </p:nvCxnSpPr>
        <p:spPr>
          <a:xfrm flipV="1">
            <a:off x="8937670" y="4708778"/>
            <a:ext cx="1771207" cy="0"/>
          </a:xfrm>
          <a:prstGeom prst="line">
            <a:avLst/>
          </a:prstGeom>
          <a:ln w="1270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" name="Content Placeholder 2089" descr="Icon&#10;&#10;Description automatically generated">
            <a:extLst>
              <a:ext uri="{FF2B5EF4-FFF2-40B4-BE49-F238E27FC236}">
                <a16:creationId xmlns:a16="http://schemas.microsoft.com/office/drawing/2014/main" id="{53F7DE3D-23CF-34AA-829D-9E24E7090D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7698" y="4810582"/>
            <a:ext cx="1360643" cy="973794"/>
          </a:xfrm>
        </p:spPr>
      </p:pic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838A517-B8F8-FF40-B9DE-26D406088735}"/>
              </a:ext>
            </a:extLst>
          </p:cNvPr>
          <p:cNvCxnSpPr>
            <a:cxnSpLocks/>
          </p:cNvCxnSpPr>
          <p:nvPr/>
        </p:nvCxnSpPr>
        <p:spPr>
          <a:xfrm flipH="1">
            <a:off x="7034054" y="5223896"/>
            <a:ext cx="973353" cy="7274"/>
          </a:xfrm>
          <a:prstGeom prst="line">
            <a:avLst/>
          </a:prstGeom>
          <a:ln w="1270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31950DA9-A3BF-A450-3CC6-CA006781A4A7}"/>
              </a:ext>
            </a:extLst>
          </p:cNvPr>
          <p:cNvCxnSpPr>
            <a:cxnSpLocks/>
          </p:cNvCxnSpPr>
          <p:nvPr/>
        </p:nvCxnSpPr>
        <p:spPr>
          <a:xfrm>
            <a:off x="6230192" y="3716667"/>
            <a:ext cx="1736534" cy="0"/>
          </a:xfrm>
          <a:prstGeom prst="line">
            <a:avLst/>
          </a:prstGeom>
          <a:ln w="1270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63">
            <a:extLst>
              <a:ext uri="{FF2B5EF4-FFF2-40B4-BE49-F238E27FC236}">
                <a16:creationId xmlns:a16="http://schemas.microsoft.com/office/drawing/2014/main" id="{9FABE8FB-5C1C-9F96-0007-BF6968506C61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780242" y="4287631"/>
            <a:ext cx="185737" cy="73025"/>
            <a:chOff x="3920" y="1205"/>
            <a:chExt cx="89" cy="32"/>
          </a:xfrm>
        </p:grpSpPr>
        <p:sp>
          <p:nvSpPr>
            <p:cNvPr id="110" name="Oval 64">
              <a:extLst>
                <a:ext uri="{FF2B5EF4-FFF2-40B4-BE49-F238E27FC236}">
                  <a16:creationId xmlns:a16="http://schemas.microsoft.com/office/drawing/2014/main" id="{B5924DD2-45ED-97A9-2CAD-16524F10C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1" name="Oval 65">
              <a:extLst>
                <a:ext uri="{FF2B5EF4-FFF2-40B4-BE49-F238E27FC236}">
                  <a16:creationId xmlns:a16="http://schemas.microsoft.com/office/drawing/2014/main" id="{5EF3EC78-6041-ADC9-2CC4-B2B9EAF88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" name="Oval 66">
              <a:extLst>
                <a:ext uri="{FF2B5EF4-FFF2-40B4-BE49-F238E27FC236}">
                  <a16:creationId xmlns:a16="http://schemas.microsoft.com/office/drawing/2014/main" id="{755F9602-2CD7-6424-AEC8-B32CAF75F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" name="Oval 67">
              <a:extLst>
                <a:ext uri="{FF2B5EF4-FFF2-40B4-BE49-F238E27FC236}">
                  <a16:creationId xmlns:a16="http://schemas.microsoft.com/office/drawing/2014/main" id="{DDD3177F-659B-68CD-0470-93599882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4" name="Oval 68">
              <a:extLst>
                <a:ext uri="{FF2B5EF4-FFF2-40B4-BE49-F238E27FC236}">
                  <a16:creationId xmlns:a16="http://schemas.microsoft.com/office/drawing/2014/main" id="{DF5EB08E-0839-8E61-A2EF-FFAB18D8A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5" name="Oval 69">
              <a:extLst>
                <a:ext uri="{FF2B5EF4-FFF2-40B4-BE49-F238E27FC236}">
                  <a16:creationId xmlns:a16="http://schemas.microsoft.com/office/drawing/2014/main" id="{B6CEB2A0-2330-2348-872F-3D9931F2E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16" name="Group 63">
            <a:extLst>
              <a:ext uri="{FF2B5EF4-FFF2-40B4-BE49-F238E27FC236}">
                <a16:creationId xmlns:a16="http://schemas.microsoft.com/office/drawing/2014/main" id="{71C6AED8-B842-4B64-B9FD-C2062A3C9B65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899067" y="4287631"/>
            <a:ext cx="185737" cy="73025"/>
            <a:chOff x="3920" y="1205"/>
            <a:chExt cx="89" cy="32"/>
          </a:xfrm>
        </p:grpSpPr>
        <p:sp>
          <p:nvSpPr>
            <p:cNvPr id="117" name="Oval 64">
              <a:extLst>
                <a:ext uri="{FF2B5EF4-FFF2-40B4-BE49-F238E27FC236}">
                  <a16:creationId xmlns:a16="http://schemas.microsoft.com/office/drawing/2014/main" id="{8300C450-66FF-D545-EAE7-1DA0678CE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8" name="Oval 65">
              <a:extLst>
                <a:ext uri="{FF2B5EF4-FFF2-40B4-BE49-F238E27FC236}">
                  <a16:creationId xmlns:a16="http://schemas.microsoft.com/office/drawing/2014/main" id="{7BCDD470-B973-C757-796D-8DAD28B7B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9" name="Oval 66">
              <a:extLst>
                <a:ext uri="{FF2B5EF4-FFF2-40B4-BE49-F238E27FC236}">
                  <a16:creationId xmlns:a16="http://schemas.microsoft.com/office/drawing/2014/main" id="{D514F77F-4760-DB95-7AB1-07E15DF4A6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0" name="Oval 67">
              <a:extLst>
                <a:ext uri="{FF2B5EF4-FFF2-40B4-BE49-F238E27FC236}">
                  <a16:creationId xmlns:a16="http://schemas.microsoft.com/office/drawing/2014/main" id="{B74AE485-2F4F-1BD7-10E6-1005759B0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1" name="Oval 68">
              <a:extLst>
                <a:ext uri="{FF2B5EF4-FFF2-40B4-BE49-F238E27FC236}">
                  <a16:creationId xmlns:a16="http://schemas.microsoft.com/office/drawing/2014/main" id="{372A4734-D4F7-5A26-ECC8-544EDB922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2" name="Oval 69">
              <a:extLst>
                <a:ext uri="{FF2B5EF4-FFF2-40B4-BE49-F238E27FC236}">
                  <a16:creationId xmlns:a16="http://schemas.microsoft.com/office/drawing/2014/main" id="{F723D852-F287-3979-6801-082030018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3" name="Group 63">
            <a:extLst>
              <a:ext uri="{FF2B5EF4-FFF2-40B4-BE49-F238E27FC236}">
                <a16:creationId xmlns:a16="http://schemas.microsoft.com/office/drawing/2014/main" id="{87BF757F-E61B-3255-BB6F-98878CC8BE82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967668" y="4319087"/>
            <a:ext cx="185737" cy="73025"/>
            <a:chOff x="3920" y="1205"/>
            <a:chExt cx="89" cy="32"/>
          </a:xfrm>
        </p:grpSpPr>
        <p:sp>
          <p:nvSpPr>
            <p:cNvPr id="124" name="Oval 64">
              <a:extLst>
                <a:ext uri="{FF2B5EF4-FFF2-40B4-BE49-F238E27FC236}">
                  <a16:creationId xmlns:a16="http://schemas.microsoft.com/office/drawing/2014/main" id="{42DA5CCE-FC5B-4AF4-2ED4-7353B0774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5" name="Oval 65">
              <a:extLst>
                <a:ext uri="{FF2B5EF4-FFF2-40B4-BE49-F238E27FC236}">
                  <a16:creationId xmlns:a16="http://schemas.microsoft.com/office/drawing/2014/main" id="{399141FF-6B71-34F1-2194-1119A2027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6" name="Oval 66">
              <a:extLst>
                <a:ext uri="{FF2B5EF4-FFF2-40B4-BE49-F238E27FC236}">
                  <a16:creationId xmlns:a16="http://schemas.microsoft.com/office/drawing/2014/main" id="{6FE220E5-EA9D-F8A8-0C87-18167C312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7" name="Oval 67">
              <a:extLst>
                <a:ext uri="{FF2B5EF4-FFF2-40B4-BE49-F238E27FC236}">
                  <a16:creationId xmlns:a16="http://schemas.microsoft.com/office/drawing/2014/main" id="{888695DD-7575-829A-BB29-B44F169EC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8" name="Oval 68">
              <a:extLst>
                <a:ext uri="{FF2B5EF4-FFF2-40B4-BE49-F238E27FC236}">
                  <a16:creationId xmlns:a16="http://schemas.microsoft.com/office/drawing/2014/main" id="{97E01A36-6328-F3EB-4D64-1B929C734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9" name="Oval 69">
              <a:extLst>
                <a:ext uri="{FF2B5EF4-FFF2-40B4-BE49-F238E27FC236}">
                  <a16:creationId xmlns:a16="http://schemas.microsoft.com/office/drawing/2014/main" id="{F9261087-ADAC-5391-968B-733E9DF9E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30" name="Group 63">
            <a:extLst>
              <a:ext uri="{FF2B5EF4-FFF2-40B4-BE49-F238E27FC236}">
                <a16:creationId xmlns:a16="http://schemas.microsoft.com/office/drawing/2014/main" id="{2C90D26B-BD25-5290-FBD0-B980EF222D5D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7870573" y="5083113"/>
            <a:ext cx="185737" cy="73025"/>
            <a:chOff x="3920" y="1205"/>
            <a:chExt cx="89" cy="32"/>
          </a:xfrm>
        </p:grpSpPr>
        <p:sp>
          <p:nvSpPr>
            <p:cNvPr id="131" name="Oval 64">
              <a:extLst>
                <a:ext uri="{FF2B5EF4-FFF2-40B4-BE49-F238E27FC236}">
                  <a16:creationId xmlns:a16="http://schemas.microsoft.com/office/drawing/2014/main" id="{A9F02ED1-67C4-0065-B928-2B99B3068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2" name="Oval 65">
              <a:extLst>
                <a:ext uri="{FF2B5EF4-FFF2-40B4-BE49-F238E27FC236}">
                  <a16:creationId xmlns:a16="http://schemas.microsoft.com/office/drawing/2014/main" id="{9341F10E-3D82-9E85-B8A3-27F091AE3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3" name="Oval 66">
              <a:extLst>
                <a:ext uri="{FF2B5EF4-FFF2-40B4-BE49-F238E27FC236}">
                  <a16:creationId xmlns:a16="http://schemas.microsoft.com/office/drawing/2014/main" id="{2A745464-D533-3210-9238-2B171B4F2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4" name="Oval 67">
              <a:extLst>
                <a:ext uri="{FF2B5EF4-FFF2-40B4-BE49-F238E27FC236}">
                  <a16:creationId xmlns:a16="http://schemas.microsoft.com/office/drawing/2014/main" id="{0AE3D098-0AE0-F812-D926-E9B432BEA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5" name="Oval 68">
              <a:extLst>
                <a:ext uri="{FF2B5EF4-FFF2-40B4-BE49-F238E27FC236}">
                  <a16:creationId xmlns:a16="http://schemas.microsoft.com/office/drawing/2014/main" id="{F19AC6E6-8660-C43D-D9E1-0182020BE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6" name="Oval 69">
              <a:extLst>
                <a:ext uri="{FF2B5EF4-FFF2-40B4-BE49-F238E27FC236}">
                  <a16:creationId xmlns:a16="http://schemas.microsoft.com/office/drawing/2014/main" id="{3E8EA720-A0C8-FF76-D036-FDE2DDD1C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37" name="Group 63">
            <a:extLst>
              <a:ext uri="{FF2B5EF4-FFF2-40B4-BE49-F238E27FC236}">
                <a16:creationId xmlns:a16="http://schemas.microsoft.com/office/drawing/2014/main" id="{4CBF1ECD-2C4A-A9CE-5382-65E7EEB62A1E}"/>
              </a:ext>
            </a:extLst>
          </p:cNvPr>
          <p:cNvGrpSpPr>
            <a:grpSpLocks/>
          </p:cNvGrpSpPr>
          <p:nvPr/>
        </p:nvGrpSpPr>
        <p:grpSpPr bwMode="auto">
          <a:xfrm>
            <a:off x="7706813" y="5183248"/>
            <a:ext cx="185737" cy="73025"/>
            <a:chOff x="3920" y="1205"/>
            <a:chExt cx="89" cy="32"/>
          </a:xfrm>
        </p:grpSpPr>
        <p:sp>
          <p:nvSpPr>
            <p:cNvPr id="138" name="Oval 64">
              <a:extLst>
                <a:ext uri="{FF2B5EF4-FFF2-40B4-BE49-F238E27FC236}">
                  <a16:creationId xmlns:a16="http://schemas.microsoft.com/office/drawing/2014/main" id="{0282464B-4D37-7231-C256-D10A47D47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9" name="Oval 65">
              <a:extLst>
                <a:ext uri="{FF2B5EF4-FFF2-40B4-BE49-F238E27FC236}">
                  <a16:creationId xmlns:a16="http://schemas.microsoft.com/office/drawing/2014/main" id="{1C923CB6-FA5F-5A80-412C-0CFC3353E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0" name="Oval 66">
              <a:extLst>
                <a:ext uri="{FF2B5EF4-FFF2-40B4-BE49-F238E27FC236}">
                  <a16:creationId xmlns:a16="http://schemas.microsoft.com/office/drawing/2014/main" id="{595721B0-0510-7BA6-B3CE-082F089D6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1" name="Oval 67">
              <a:extLst>
                <a:ext uri="{FF2B5EF4-FFF2-40B4-BE49-F238E27FC236}">
                  <a16:creationId xmlns:a16="http://schemas.microsoft.com/office/drawing/2014/main" id="{28261C51-89D1-E48E-0D26-D908BC91E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2" name="Oval 68">
              <a:extLst>
                <a:ext uri="{FF2B5EF4-FFF2-40B4-BE49-F238E27FC236}">
                  <a16:creationId xmlns:a16="http://schemas.microsoft.com/office/drawing/2014/main" id="{C5478572-35C8-061B-ADF6-BE1E937C2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" name="Oval 69">
              <a:extLst>
                <a:ext uri="{FF2B5EF4-FFF2-40B4-BE49-F238E27FC236}">
                  <a16:creationId xmlns:a16="http://schemas.microsoft.com/office/drawing/2014/main" id="{8272C488-1B4C-2B47-E7D6-1E4600196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C3E26A6B-D55E-F7E2-80FA-D17C518092B7}"/>
              </a:ext>
            </a:extLst>
          </p:cNvPr>
          <p:cNvCxnSpPr>
            <a:cxnSpLocks/>
          </p:cNvCxnSpPr>
          <p:nvPr/>
        </p:nvCxnSpPr>
        <p:spPr>
          <a:xfrm flipH="1">
            <a:off x="6230192" y="5280435"/>
            <a:ext cx="608748" cy="0"/>
          </a:xfrm>
          <a:prstGeom prst="line">
            <a:avLst/>
          </a:prstGeom>
          <a:ln w="1270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5" name="Group 63">
            <a:extLst>
              <a:ext uri="{FF2B5EF4-FFF2-40B4-BE49-F238E27FC236}">
                <a16:creationId xmlns:a16="http://schemas.microsoft.com/office/drawing/2014/main" id="{2C2680C2-4A64-1174-A6C8-B7E9845DBCBF}"/>
              </a:ext>
            </a:extLst>
          </p:cNvPr>
          <p:cNvGrpSpPr>
            <a:grpSpLocks/>
          </p:cNvGrpSpPr>
          <p:nvPr/>
        </p:nvGrpSpPr>
        <p:grpSpPr bwMode="auto">
          <a:xfrm>
            <a:off x="7473644" y="5183381"/>
            <a:ext cx="185737" cy="73025"/>
            <a:chOff x="3920" y="1205"/>
            <a:chExt cx="89" cy="32"/>
          </a:xfrm>
        </p:grpSpPr>
        <p:sp>
          <p:nvSpPr>
            <p:cNvPr id="146" name="Oval 64">
              <a:extLst>
                <a:ext uri="{FF2B5EF4-FFF2-40B4-BE49-F238E27FC236}">
                  <a16:creationId xmlns:a16="http://schemas.microsoft.com/office/drawing/2014/main" id="{8A6C5B1D-3C7F-D6B0-886E-8D1297AE8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7" name="Oval 65">
              <a:extLst>
                <a:ext uri="{FF2B5EF4-FFF2-40B4-BE49-F238E27FC236}">
                  <a16:creationId xmlns:a16="http://schemas.microsoft.com/office/drawing/2014/main" id="{8A4DF50B-F04C-F1EC-2226-29AFAFF62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8" name="Oval 66">
              <a:extLst>
                <a:ext uri="{FF2B5EF4-FFF2-40B4-BE49-F238E27FC236}">
                  <a16:creationId xmlns:a16="http://schemas.microsoft.com/office/drawing/2014/main" id="{37CCF8D0-E5EB-E565-272F-9168F8C8F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9" name="Oval 67">
              <a:extLst>
                <a:ext uri="{FF2B5EF4-FFF2-40B4-BE49-F238E27FC236}">
                  <a16:creationId xmlns:a16="http://schemas.microsoft.com/office/drawing/2014/main" id="{C1E75A01-E853-F4D2-297C-6B621EEAB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0" name="Oval 68">
              <a:extLst>
                <a:ext uri="{FF2B5EF4-FFF2-40B4-BE49-F238E27FC236}">
                  <a16:creationId xmlns:a16="http://schemas.microsoft.com/office/drawing/2014/main" id="{8B7F1C7C-D062-7DF0-A665-23C719D39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1" name="Oval 69">
              <a:extLst>
                <a:ext uri="{FF2B5EF4-FFF2-40B4-BE49-F238E27FC236}">
                  <a16:creationId xmlns:a16="http://schemas.microsoft.com/office/drawing/2014/main" id="{435DA504-5CE5-B813-9B26-BC9767F1A7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2" name="Group 63">
            <a:extLst>
              <a:ext uri="{FF2B5EF4-FFF2-40B4-BE49-F238E27FC236}">
                <a16:creationId xmlns:a16="http://schemas.microsoft.com/office/drawing/2014/main" id="{2C73AD98-F4F4-27C2-BE9C-F7237C1AFF09}"/>
              </a:ext>
            </a:extLst>
          </p:cNvPr>
          <p:cNvGrpSpPr>
            <a:grpSpLocks/>
          </p:cNvGrpSpPr>
          <p:nvPr/>
        </p:nvGrpSpPr>
        <p:grpSpPr bwMode="auto">
          <a:xfrm>
            <a:off x="7246250" y="5183247"/>
            <a:ext cx="185737" cy="73025"/>
            <a:chOff x="3920" y="1205"/>
            <a:chExt cx="89" cy="32"/>
          </a:xfrm>
        </p:grpSpPr>
        <p:sp>
          <p:nvSpPr>
            <p:cNvPr id="153" name="Oval 64">
              <a:extLst>
                <a:ext uri="{FF2B5EF4-FFF2-40B4-BE49-F238E27FC236}">
                  <a16:creationId xmlns:a16="http://schemas.microsoft.com/office/drawing/2014/main" id="{15459300-8DED-5E54-2A84-5333C0316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" name="Oval 65">
              <a:extLst>
                <a:ext uri="{FF2B5EF4-FFF2-40B4-BE49-F238E27FC236}">
                  <a16:creationId xmlns:a16="http://schemas.microsoft.com/office/drawing/2014/main" id="{D9B509A1-7B41-F7A0-28F2-63FA22F15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5" name="Oval 66">
              <a:extLst>
                <a:ext uri="{FF2B5EF4-FFF2-40B4-BE49-F238E27FC236}">
                  <a16:creationId xmlns:a16="http://schemas.microsoft.com/office/drawing/2014/main" id="{2F09B202-7D2A-24DB-78EA-9203AF5D5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6" name="Oval 67">
              <a:extLst>
                <a:ext uri="{FF2B5EF4-FFF2-40B4-BE49-F238E27FC236}">
                  <a16:creationId xmlns:a16="http://schemas.microsoft.com/office/drawing/2014/main" id="{A82548E2-C43D-A334-0349-806C248C5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7" name="Oval 68">
              <a:extLst>
                <a:ext uri="{FF2B5EF4-FFF2-40B4-BE49-F238E27FC236}">
                  <a16:creationId xmlns:a16="http://schemas.microsoft.com/office/drawing/2014/main" id="{42F1DCCE-C577-67DA-616B-92B9CF462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8" name="Oval 69">
              <a:extLst>
                <a:ext uri="{FF2B5EF4-FFF2-40B4-BE49-F238E27FC236}">
                  <a16:creationId xmlns:a16="http://schemas.microsoft.com/office/drawing/2014/main" id="{831C9AC3-C85D-C853-18B8-FC019D8D6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9" name="Group 63">
            <a:extLst>
              <a:ext uri="{FF2B5EF4-FFF2-40B4-BE49-F238E27FC236}">
                <a16:creationId xmlns:a16="http://schemas.microsoft.com/office/drawing/2014/main" id="{CFA9C8DD-9A5B-B4CD-BD88-FC08F225AD55}"/>
              </a:ext>
            </a:extLst>
          </p:cNvPr>
          <p:cNvGrpSpPr>
            <a:grpSpLocks/>
          </p:cNvGrpSpPr>
          <p:nvPr/>
        </p:nvGrpSpPr>
        <p:grpSpPr bwMode="auto">
          <a:xfrm>
            <a:off x="7060131" y="5188401"/>
            <a:ext cx="185737" cy="73025"/>
            <a:chOff x="3920" y="1205"/>
            <a:chExt cx="89" cy="32"/>
          </a:xfrm>
        </p:grpSpPr>
        <p:sp>
          <p:nvSpPr>
            <p:cNvPr id="160" name="Oval 64">
              <a:extLst>
                <a:ext uri="{FF2B5EF4-FFF2-40B4-BE49-F238E27FC236}">
                  <a16:creationId xmlns:a16="http://schemas.microsoft.com/office/drawing/2014/main" id="{F24CB9FB-9C49-6304-2D54-E402CAD90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1" name="Oval 65">
              <a:extLst>
                <a:ext uri="{FF2B5EF4-FFF2-40B4-BE49-F238E27FC236}">
                  <a16:creationId xmlns:a16="http://schemas.microsoft.com/office/drawing/2014/main" id="{B8DFF2B4-C84A-DFB6-AD34-19DD755B3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2" name="Oval 66">
              <a:extLst>
                <a:ext uri="{FF2B5EF4-FFF2-40B4-BE49-F238E27FC236}">
                  <a16:creationId xmlns:a16="http://schemas.microsoft.com/office/drawing/2014/main" id="{EF328C41-32A8-1537-716C-FE195CAAD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3" name="Oval 67">
              <a:extLst>
                <a:ext uri="{FF2B5EF4-FFF2-40B4-BE49-F238E27FC236}">
                  <a16:creationId xmlns:a16="http://schemas.microsoft.com/office/drawing/2014/main" id="{C6B4E4D5-81DE-1E4C-AE9D-80664368D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" name="Oval 68">
              <a:extLst>
                <a:ext uri="{FF2B5EF4-FFF2-40B4-BE49-F238E27FC236}">
                  <a16:creationId xmlns:a16="http://schemas.microsoft.com/office/drawing/2014/main" id="{AC2F8BDC-F800-8C80-6F56-E701A53F8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5" name="Oval 69">
              <a:extLst>
                <a:ext uri="{FF2B5EF4-FFF2-40B4-BE49-F238E27FC236}">
                  <a16:creationId xmlns:a16="http://schemas.microsoft.com/office/drawing/2014/main" id="{34F47387-98FC-4D21-8095-52B1D34BD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B65E6A14-7CD3-E193-7E5A-BCDA279B274C}"/>
              </a:ext>
            </a:extLst>
          </p:cNvPr>
          <p:cNvCxnSpPr>
            <a:cxnSpLocks/>
          </p:cNvCxnSpPr>
          <p:nvPr/>
        </p:nvCxnSpPr>
        <p:spPr>
          <a:xfrm flipH="1">
            <a:off x="9467533" y="3000111"/>
            <a:ext cx="0" cy="663237"/>
          </a:xfrm>
          <a:prstGeom prst="line">
            <a:avLst/>
          </a:prstGeom>
          <a:ln w="127000">
            <a:solidFill>
              <a:srgbClr val="7ED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D80581FE-DCF4-3C84-9C5A-066C4900FE38}"/>
              </a:ext>
            </a:extLst>
          </p:cNvPr>
          <p:cNvCxnSpPr/>
          <p:nvPr/>
        </p:nvCxnSpPr>
        <p:spPr>
          <a:xfrm flipV="1">
            <a:off x="7615229" y="4141038"/>
            <a:ext cx="0" cy="655217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2964E43C-DC68-258C-544B-7E041738219A}"/>
              </a:ext>
            </a:extLst>
          </p:cNvPr>
          <p:cNvCxnSpPr>
            <a:cxnSpLocks/>
          </p:cNvCxnSpPr>
          <p:nvPr/>
        </p:nvCxnSpPr>
        <p:spPr>
          <a:xfrm>
            <a:off x="8597698" y="4176622"/>
            <a:ext cx="0" cy="63857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00722009-49D2-7B44-FB4B-6DE29EA5FCE7}"/>
              </a:ext>
            </a:extLst>
          </p:cNvPr>
          <p:cNvSpPr txBox="1"/>
          <p:nvPr/>
        </p:nvSpPr>
        <p:spPr>
          <a:xfrm>
            <a:off x="10327959" y="3066211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2-Phase</a:t>
            </a:r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7D3A727E-9353-DAC4-F02E-AB5496A178DA}"/>
              </a:ext>
            </a:extLst>
          </p:cNvPr>
          <p:cNvCxnSpPr>
            <a:cxnSpLocks/>
          </p:cNvCxnSpPr>
          <p:nvPr/>
        </p:nvCxnSpPr>
        <p:spPr>
          <a:xfrm flipH="1">
            <a:off x="10297298" y="3087642"/>
            <a:ext cx="43573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63E83DF0-DA97-631C-C4AD-2DA7D9A2C24F}"/>
              </a:ext>
            </a:extLst>
          </p:cNvPr>
          <p:cNvSpPr txBox="1"/>
          <p:nvPr/>
        </p:nvSpPr>
        <p:spPr>
          <a:xfrm>
            <a:off x="9688638" y="4351312"/>
            <a:ext cx="12173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Subcooled liquid</a:t>
            </a:r>
          </a:p>
        </p:txBody>
      </p: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B029B3C0-1860-95B2-453A-1B366244C951}"/>
              </a:ext>
            </a:extLst>
          </p:cNvPr>
          <p:cNvCxnSpPr>
            <a:cxnSpLocks/>
          </p:cNvCxnSpPr>
          <p:nvPr/>
        </p:nvCxnSpPr>
        <p:spPr>
          <a:xfrm flipV="1">
            <a:off x="9263899" y="4482330"/>
            <a:ext cx="45252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137BE003-6E87-2DFD-366C-4E66202AAF79}"/>
              </a:ext>
            </a:extLst>
          </p:cNvPr>
          <p:cNvSpPr txBox="1"/>
          <p:nvPr/>
        </p:nvSpPr>
        <p:spPr>
          <a:xfrm>
            <a:off x="6009356" y="4684866"/>
            <a:ext cx="960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Subcooled liquid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00767C37-CD75-46F1-EB9D-260769B26E1C}"/>
              </a:ext>
            </a:extLst>
          </p:cNvPr>
          <p:cNvCxnSpPr>
            <a:cxnSpLocks/>
          </p:cNvCxnSpPr>
          <p:nvPr/>
        </p:nvCxnSpPr>
        <p:spPr>
          <a:xfrm flipV="1">
            <a:off x="6197163" y="5124723"/>
            <a:ext cx="452524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651B9BFA-0087-681A-20E5-B8B0FB56EADE}"/>
              </a:ext>
            </a:extLst>
          </p:cNvPr>
          <p:cNvSpPr txBox="1"/>
          <p:nvPr/>
        </p:nvSpPr>
        <p:spPr>
          <a:xfrm>
            <a:off x="7215475" y="5410223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2-Phase</a:t>
            </a:r>
          </a:p>
        </p:txBody>
      </p: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D0CFBAA9-B7C8-717C-16A5-E18AA027AB34}"/>
              </a:ext>
            </a:extLst>
          </p:cNvPr>
          <p:cNvCxnSpPr>
            <a:cxnSpLocks/>
          </p:cNvCxnSpPr>
          <p:nvPr/>
        </p:nvCxnSpPr>
        <p:spPr>
          <a:xfrm flipV="1">
            <a:off x="7299408" y="5396166"/>
            <a:ext cx="452524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>
            <a:extLst>
              <a:ext uri="{FF2B5EF4-FFF2-40B4-BE49-F238E27FC236}">
                <a16:creationId xmlns:a16="http://schemas.microsoft.com/office/drawing/2014/main" id="{D219DBA3-A1F8-5BE3-9CA9-66F3458B8C6E}"/>
              </a:ext>
            </a:extLst>
          </p:cNvPr>
          <p:cNvSpPr txBox="1"/>
          <p:nvPr/>
        </p:nvSpPr>
        <p:spPr>
          <a:xfrm>
            <a:off x="5826398" y="3846462"/>
            <a:ext cx="1061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Super heated gas</a:t>
            </a:r>
          </a:p>
        </p:txBody>
      </p: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17172A53-59A7-07D3-D889-3920B5E105EE}"/>
              </a:ext>
            </a:extLst>
          </p:cNvPr>
          <p:cNvCxnSpPr>
            <a:cxnSpLocks/>
          </p:cNvCxnSpPr>
          <p:nvPr/>
        </p:nvCxnSpPr>
        <p:spPr>
          <a:xfrm flipH="1">
            <a:off x="6277902" y="3836117"/>
            <a:ext cx="442431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F5815118-4300-AE8D-5025-C2F897B38171}"/>
              </a:ext>
            </a:extLst>
          </p:cNvPr>
          <p:cNvGrpSpPr/>
          <p:nvPr/>
        </p:nvGrpSpPr>
        <p:grpSpPr>
          <a:xfrm>
            <a:off x="9190499" y="1157503"/>
            <a:ext cx="666226" cy="798253"/>
            <a:chOff x="7382240" y="1286462"/>
            <a:chExt cx="666226" cy="798253"/>
          </a:xfrm>
        </p:grpSpPr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B4BA630A-265B-D73F-BB6D-E38E3E271636}"/>
                </a:ext>
              </a:extLst>
            </p:cNvPr>
            <p:cNvSpPr/>
            <p:nvPr/>
          </p:nvSpPr>
          <p:spPr>
            <a:xfrm>
              <a:off x="7743241" y="1286462"/>
              <a:ext cx="305225" cy="532098"/>
            </a:xfrm>
            <a:prstGeom prst="rect">
              <a:avLst/>
            </a:prstGeom>
            <a:gradFill flip="none" rotWithShape="1">
              <a:gsLst>
                <a:gs pos="0">
                  <a:srgbClr val="FFE699"/>
                </a:gs>
                <a:gs pos="93000">
                  <a:srgbClr val="7ED4FF"/>
                </a:gs>
                <a:gs pos="100000">
                  <a:srgbClr val="7ED4FF"/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1" name="Group 63">
              <a:extLst>
                <a:ext uri="{FF2B5EF4-FFF2-40B4-BE49-F238E27FC236}">
                  <a16:creationId xmlns:a16="http://schemas.microsoft.com/office/drawing/2014/main" id="{EE6A2C01-E734-5E38-F6FB-7A1FCDC126D8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7716379" y="1515562"/>
              <a:ext cx="185737" cy="73025"/>
              <a:chOff x="3920" y="1205"/>
              <a:chExt cx="89" cy="32"/>
            </a:xfrm>
          </p:grpSpPr>
          <p:sp>
            <p:nvSpPr>
              <p:cNvPr id="206" name="Oval 64">
                <a:extLst>
                  <a:ext uri="{FF2B5EF4-FFF2-40B4-BE49-F238E27FC236}">
                    <a16:creationId xmlns:a16="http://schemas.microsoft.com/office/drawing/2014/main" id="{76280C20-9D64-C180-1B17-6E0AC6A8A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0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7" name="Oval 65">
                <a:extLst>
                  <a:ext uri="{FF2B5EF4-FFF2-40B4-BE49-F238E27FC236}">
                    <a16:creationId xmlns:a16="http://schemas.microsoft.com/office/drawing/2014/main" id="{931784FC-98D1-051A-B263-A7A579F84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8" name="Oval 66">
                <a:extLst>
                  <a:ext uri="{FF2B5EF4-FFF2-40B4-BE49-F238E27FC236}">
                    <a16:creationId xmlns:a16="http://schemas.microsoft.com/office/drawing/2014/main" id="{949F4F5F-B725-235D-D3D8-8AB50A1E6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1216"/>
                <a:ext cx="12" cy="10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9" name="Oval 67">
                <a:extLst>
                  <a:ext uri="{FF2B5EF4-FFF2-40B4-BE49-F238E27FC236}">
                    <a16:creationId xmlns:a16="http://schemas.microsoft.com/office/drawing/2014/main" id="{079F8A2C-8E05-0A2C-B0C7-5B381B451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8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0" name="Oval 68">
                <a:extLst>
                  <a:ext uri="{FF2B5EF4-FFF2-40B4-BE49-F238E27FC236}">
                    <a16:creationId xmlns:a16="http://schemas.microsoft.com/office/drawing/2014/main" id="{13CF7A5B-54E1-924A-9459-610B5C80D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5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1" name="Oval 69">
                <a:extLst>
                  <a:ext uri="{FF2B5EF4-FFF2-40B4-BE49-F238E27FC236}">
                    <a16:creationId xmlns:a16="http://schemas.microsoft.com/office/drawing/2014/main" id="{8F817CE3-EBA9-18ED-AA6A-3627E682FA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6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82" name="Group 63">
              <a:extLst>
                <a:ext uri="{FF2B5EF4-FFF2-40B4-BE49-F238E27FC236}">
                  <a16:creationId xmlns:a16="http://schemas.microsoft.com/office/drawing/2014/main" id="{541FE88C-55F5-D1EA-0C6D-DD26786BC6FD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7792273" y="1507852"/>
              <a:ext cx="185737" cy="73025"/>
              <a:chOff x="3920" y="1205"/>
              <a:chExt cx="89" cy="32"/>
            </a:xfrm>
          </p:grpSpPr>
          <p:sp>
            <p:nvSpPr>
              <p:cNvPr id="200" name="Oval 64">
                <a:extLst>
                  <a:ext uri="{FF2B5EF4-FFF2-40B4-BE49-F238E27FC236}">
                    <a16:creationId xmlns:a16="http://schemas.microsoft.com/office/drawing/2014/main" id="{7735151D-E4A3-CFB7-BD56-EEB09E048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0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1" name="Oval 65">
                <a:extLst>
                  <a:ext uri="{FF2B5EF4-FFF2-40B4-BE49-F238E27FC236}">
                    <a16:creationId xmlns:a16="http://schemas.microsoft.com/office/drawing/2014/main" id="{FE2532AC-57B9-7B89-6E2C-6E17D8493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2" name="Oval 66">
                <a:extLst>
                  <a:ext uri="{FF2B5EF4-FFF2-40B4-BE49-F238E27FC236}">
                    <a16:creationId xmlns:a16="http://schemas.microsoft.com/office/drawing/2014/main" id="{8AF0089F-6EF4-366B-FCEE-E6BFD5ED49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1216"/>
                <a:ext cx="12" cy="10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3" name="Oval 67">
                <a:extLst>
                  <a:ext uri="{FF2B5EF4-FFF2-40B4-BE49-F238E27FC236}">
                    <a16:creationId xmlns:a16="http://schemas.microsoft.com/office/drawing/2014/main" id="{2107F6E2-486E-4894-D37F-3B2DD11FD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8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4" name="Oval 68">
                <a:extLst>
                  <a:ext uri="{FF2B5EF4-FFF2-40B4-BE49-F238E27FC236}">
                    <a16:creationId xmlns:a16="http://schemas.microsoft.com/office/drawing/2014/main" id="{C5B1C78A-D41C-83D9-2E15-340264916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5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5" name="Oval 69">
                <a:extLst>
                  <a:ext uri="{FF2B5EF4-FFF2-40B4-BE49-F238E27FC236}">
                    <a16:creationId xmlns:a16="http://schemas.microsoft.com/office/drawing/2014/main" id="{42E8F833-261C-427B-BD1E-2465C2F921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6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83" name="Group 63">
              <a:extLst>
                <a:ext uri="{FF2B5EF4-FFF2-40B4-BE49-F238E27FC236}">
                  <a16:creationId xmlns:a16="http://schemas.microsoft.com/office/drawing/2014/main" id="{9E0BB087-8CD1-439E-2013-55327A78343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7805091" y="1677166"/>
              <a:ext cx="185737" cy="73025"/>
              <a:chOff x="3920" y="1205"/>
              <a:chExt cx="89" cy="32"/>
            </a:xfrm>
          </p:grpSpPr>
          <p:sp>
            <p:nvSpPr>
              <p:cNvPr id="194" name="Oval 64">
                <a:extLst>
                  <a:ext uri="{FF2B5EF4-FFF2-40B4-BE49-F238E27FC236}">
                    <a16:creationId xmlns:a16="http://schemas.microsoft.com/office/drawing/2014/main" id="{C45F82F3-9F3E-3C95-FA0A-45A2F5A3B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0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5" name="Oval 65">
                <a:extLst>
                  <a:ext uri="{FF2B5EF4-FFF2-40B4-BE49-F238E27FC236}">
                    <a16:creationId xmlns:a16="http://schemas.microsoft.com/office/drawing/2014/main" id="{4CC9D904-A2F8-9424-F7B6-5A84ADB96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6" name="Oval 66">
                <a:extLst>
                  <a:ext uri="{FF2B5EF4-FFF2-40B4-BE49-F238E27FC236}">
                    <a16:creationId xmlns:a16="http://schemas.microsoft.com/office/drawing/2014/main" id="{3BB1751F-5513-0D4A-FC57-94640ADE9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1216"/>
                <a:ext cx="12" cy="10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7" name="Oval 67">
                <a:extLst>
                  <a:ext uri="{FF2B5EF4-FFF2-40B4-BE49-F238E27FC236}">
                    <a16:creationId xmlns:a16="http://schemas.microsoft.com/office/drawing/2014/main" id="{C2B82D56-1238-221B-85F6-960CF0F9EB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8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8" name="Oval 68">
                <a:extLst>
                  <a:ext uri="{FF2B5EF4-FFF2-40B4-BE49-F238E27FC236}">
                    <a16:creationId xmlns:a16="http://schemas.microsoft.com/office/drawing/2014/main" id="{393B8B46-F93B-8A57-8775-F8247C672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5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9" name="Oval 69">
                <a:extLst>
                  <a:ext uri="{FF2B5EF4-FFF2-40B4-BE49-F238E27FC236}">
                    <a16:creationId xmlns:a16="http://schemas.microsoft.com/office/drawing/2014/main" id="{6C25E363-C0D8-110E-2835-5B5CDF96D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6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84" name="Group 63">
              <a:extLst>
                <a:ext uri="{FF2B5EF4-FFF2-40B4-BE49-F238E27FC236}">
                  <a16:creationId xmlns:a16="http://schemas.microsoft.com/office/drawing/2014/main" id="{0C99A989-F06D-BBE1-A6A3-C6C1B595083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7882585" y="1539560"/>
              <a:ext cx="185737" cy="73025"/>
              <a:chOff x="3920" y="1205"/>
              <a:chExt cx="89" cy="32"/>
            </a:xfrm>
          </p:grpSpPr>
          <p:sp>
            <p:nvSpPr>
              <p:cNvPr id="188" name="Oval 64">
                <a:extLst>
                  <a:ext uri="{FF2B5EF4-FFF2-40B4-BE49-F238E27FC236}">
                    <a16:creationId xmlns:a16="http://schemas.microsoft.com/office/drawing/2014/main" id="{4F3A21DF-E654-233B-DAF0-CBD82B502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0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9" name="Oval 65">
                <a:extLst>
                  <a:ext uri="{FF2B5EF4-FFF2-40B4-BE49-F238E27FC236}">
                    <a16:creationId xmlns:a16="http://schemas.microsoft.com/office/drawing/2014/main" id="{55DF59FF-3E4A-3AA0-5F52-11EC84069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0" name="Oval 66">
                <a:extLst>
                  <a:ext uri="{FF2B5EF4-FFF2-40B4-BE49-F238E27FC236}">
                    <a16:creationId xmlns:a16="http://schemas.microsoft.com/office/drawing/2014/main" id="{25811647-7F03-1BB0-3B18-179564172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1216"/>
                <a:ext cx="12" cy="10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1" name="Oval 67">
                <a:extLst>
                  <a:ext uri="{FF2B5EF4-FFF2-40B4-BE49-F238E27FC236}">
                    <a16:creationId xmlns:a16="http://schemas.microsoft.com/office/drawing/2014/main" id="{B8668F0C-1634-8E7D-AD0A-F9F001575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8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2" name="Oval 68">
                <a:extLst>
                  <a:ext uri="{FF2B5EF4-FFF2-40B4-BE49-F238E27FC236}">
                    <a16:creationId xmlns:a16="http://schemas.microsoft.com/office/drawing/2014/main" id="{17DBB043-36B3-3977-BA56-98E3B97D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5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3" name="Oval 69">
                <a:extLst>
                  <a:ext uri="{FF2B5EF4-FFF2-40B4-BE49-F238E27FC236}">
                    <a16:creationId xmlns:a16="http://schemas.microsoft.com/office/drawing/2014/main" id="{C64D36BA-289B-A847-04EC-8A73665B50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6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2D6B7C6-D906-E254-A774-73393E5209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2983" y="1361679"/>
              <a:ext cx="0" cy="702440"/>
            </a:xfrm>
            <a:prstGeom prst="line">
              <a:avLst/>
            </a:prstGeom>
            <a:ln w="127000">
              <a:solidFill>
                <a:srgbClr val="FFE6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A8F91803-2BB2-757A-CE4C-20D01BC00D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82240" y="1377025"/>
              <a:ext cx="434693" cy="0"/>
            </a:xfrm>
            <a:prstGeom prst="line">
              <a:avLst/>
            </a:prstGeom>
            <a:ln w="127000">
              <a:solidFill>
                <a:srgbClr val="FFE6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950511CC-72C2-9170-31CC-B2A025982A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95854" y="1809035"/>
              <a:ext cx="3356" cy="275680"/>
            </a:xfrm>
            <a:prstGeom prst="line">
              <a:avLst/>
            </a:prstGeom>
            <a:ln w="127000">
              <a:solidFill>
                <a:srgbClr val="7ED4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2" name="Freeform 201">
            <a:extLst>
              <a:ext uri="{FF2B5EF4-FFF2-40B4-BE49-F238E27FC236}">
                <a16:creationId xmlns:a16="http://schemas.microsoft.com/office/drawing/2014/main" id="{86F71573-14EF-23BE-7A48-9C2AA6927B5B}"/>
              </a:ext>
            </a:extLst>
          </p:cNvPr>
          <p:cNvSpPr>
            <a:spLocks/>
          </p:cNvSpPr>
          <p:nvPr/>
        </p:nvSpPr>
        <p:spPr bwMode="auto">
          <a:xfrm flipH="1">
            <a:off x="9688638" y="1993204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" name="Freeform 201">
            <a:extLst>
              <a:ext uri="{FF2B5EF4-FFF2-40B4-BE49-F238E27FC236}">
                <a16:creationId xmlns:a16="http://schemas.microsoft.com/office/drawing/2014/main" id="{1E69F940-C16D-BC98-3F36-B4FD9F2839DA}"/>
              </a:ext>
            </a:extLst>
          </p:cNvPr>
          <p:cNvSpPr>
            <a:spLocks/>
          </p:cNvSpPr>
          <p:nvPr/>
        </p:nvSpPr>
        <p:spPr bwMode="auto">
          <a:xfrm flipH="1">
            <a:off x="9653586" y="2136722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" name="Freeform 201">
            <a:extLst>
              <a:ext uri="{FF2B5EF4-FFF2-40B4-BE49-F238E27FC236}">
                <a16:creationId xmlns:a16="http://schemas.microsoft.com/office/drawing/2014/main" id="{813F95F9-768D-4E60-8EB8-C69DB22B2BFA}"/>
              </a:ext>
            </a:extLst>
          </p:cNvPr>
          <p:cNvSpPr>
            <a:spLocks/>
          </p:cNvSpPr>
          <p:nvPr/>
        </p:nvSpPr>
        <p:spPr bwMode="auto">
          <a:xfrm flipH="1">
            <a:off x="9735680" y="2210105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" name="Freeform 201">
            <a:extLst>
              <a:ext uri="{FF2B5EF4-FFF2-40B4-BE49-F238E27FC236}">
                <a16:creationId xmlns:a16="http://schemas.microsoft.com/office/drawing/2014/main" id="{8D231256-246F-9BD9-4025-95F3E7E7058D}"/>
              </a:ext>
            </a:extLst>
          </p:cNvPr>
          <p:cNvSpPr>
            <a:spLocks/>
          </p:cNvSpPr>
          <p:nvPr/>
        </p:nvSpPr>
        <p:spPr bwMode="auto">
          <a:xfrm flipH="1">
            <a:off x="9654380" y="2362879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" name="Freeform 201">
            <a:extLst>
              <a:ext uri="{FF2B5EF4-FFF2-40B4-BE49-F238E27FC236}">
                <a16:creationId xmlns:a16="http://schemas.microsoft.com/office/drawing/2014/main" id="{74BED80A-174F-3366-3797-D0F0D9FD9DDA}"/>
              </a:ext>
            </a:extLst>
          </p:cNvPr>
          <p:cNvSpPr>
            <a:spLocks/>
          </p:cNvSpPr>
          <p:nvPr/>
        </p:nvSpPr>
        <p:spPr bwMode="auto">
          <a:xfrm flipH="1">
            <a:off x="9729499" y="2485024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7" name="Freeform 201">
            <a:extLst>
              <a:ext uri="{FF2B5EF4-FFF2-40B4-BE49-F238E27FC236}">
                <a16:creationId xmlns:a16="http://schemas.microsoft.com/office/drawing/2014/main" id="{E263FDA5-9CF8-DB37-6E3A-23DEA0C64879}"/>
              </a:ext>
            </a:extLst>
          </p:cNvPr>
          <p:cNvSpPr>
            <a:spLocks/>
          </p:cNvSpPr>
          <p:nvPr/>
        </p:nvSpPr>
        <p:spPr bwMode="auto">
          <a:xfrm flipH="1">
            <a:off x="9630925" y="2614428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4AE9C087-5C2E-2B83-026F-0CFF457F9DD4}"/>
              </a:ext>
            </a:extLst>
          </p:cNvPr>
          <p:cNvSpPr/>
          <p:nvPr/>
        </p:nvSpPr>
        <p:spPr>
          <a:xfrm>
            <a:off x="9123406" y="2925373"/>
            <a:ext cx="94889" cy="47228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9" name="Group 56">
            <a:extLst>
              <a:ext uri="{FF2B5EF4-FFF2-40B4-BE49-F238E27FC236}">
                <a16:creationId xmlns:a16="http://schemas.microsoft.com/office/drawing/2014/main" id="{4A90FD52-6302-9B08-727E-44D391430D2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9446404" y="2863874"/>
            <a:ext cx="182562" cy="73025"/>
            <a:chOff x="4168" y="1205"/>
            <a:chExt cx="88" cy="32"/>
          </a:xfrm>
        </p:grpSpPr>
        <p:sp>
          <p:nvSpPr>
            <p:cNvPr id="220" name="Oval 57">
              <a:extLst>
                <a:ext uri="{FF2B5EF4-FFF2-40B4-BE49-F238E27FC236}">
                  <a16:creationId xmlns:a16="http://schemas.microsoft.com/office/drawing/2014/main" id="{5D121760-2C3D-446B-D3AE-12836E60A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1" name="Oval 58">
              <a:extLst>
                <a:ext uri="{FF2B5EF4-FFF2-40B4-BE49-F238E27FC236}">
                  <a16:creationId xmlns:a16="http://schemas.microsoft.com/office/drawing/2014/main" id="{4DCFE564-79AD-2321-C49E-92CAABB34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2" name="Oval 59">
              <a:extLst>
                <a:ext uri="{FF2B5EF4-FFF2-40B4-BE49-F238E27FC236}">
                  <a16:creationId xmlns:a16="http://schemas.microsoft.com/office/drawing/2014/main" id="{3DDBA67B-F609-E9D6-3331-B8F30846F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3" name="Oval 60">
              <a:extLst>
                <a:ext uri="{FF2B5EF4-FFF2-40B4-BE49-F238E27FC236}">
                  <a16:creationId xmlns:a16="http://schemas.microsoft.com/office/drawing/2014/main" id="{C320450C-29FC-41F0-DC6B-922E60254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4" name="Oval 61">
              <a:extLst>
                <a:ext uri="{FF2B5EF4-FFF2-40B4-BE49-F238E27FC236}">
                  <a16:creationId xmlns:a16="http://schemas.microsoft.com/office/drawing/2014/main" id="{8E99487C-2EE1-F5BB-259B-C1886FA44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5" name="Oval 62">
              <a:extLst>
                <a:ext uri="{FF2B5EF4-FFF2-40B4-BE49-F238E27FC236}">
                  <a16:creationId xmlns:a16="http://schemas.microsoft.com/office/drawing/2014/main" id="{E15C1781-24BC-93C6-02AC-29BCCCB82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26" name="Group 56">
            <a:extLst>
              <a:ext uri="{FF2B5EF4-FFF2-40B4-BE49-F238E27FC236}">
                <a16:creationId xmlns:a16="http://schemas.microsoft.com/office/drawing/2014/main" id="{75FDB349-4FF2-3965-2CE1-A5800143A25A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9291622" y="2780069"/>
            <a:ext cx="182562" cy="73025"/>
            <a:chOff x="4168" y="1205"/>
            <a:chExt cx="88" cy="32"/>
          </a:xfrm>
        </p:grpSpPr>
        <p:sp>
          <p:nvSpPr>
            <p:cNvPr id="227" name="Oval 57">
              <a:extLst>
                <a:ext uri="{FF2B5EF4-FFF2-40B4-BE49-F238E27FC236}">
                  <a16:creationId xmlns:a16="http://schemas.microsoft.com/office/drawing/2014/main" id="{54B7C10B-E3C3-43DE-9D74-C8F8BC41B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8" name="Oval 58">
              <a:extLst>
                <a:ext uri="{FF2B5EF4-FFF2-40B4-BE49-F238E27FC236}">
                  <a16:creationId xmlns:a16="http://schemas.microsoft.com/office/drawing/2014/main" id="{DDCE3C75-5800-C24F-C1EE-4BC679F41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9" name="Oval 59">
              <a:extLst>
                <a:ext uri="{FF2B5EF4-FFF2-40B4-BE49-F238E27FC236}">
                  <a16:creationId xmlns:a16="http://schemas.microsoft.com/office/drawing/2014/main" id="{F99299E8-1A4D-801F-301A-5BAFBD590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0" name="Oval 60">
              <a:extLst>
                <a:ext uri="{FF2B5EF4-FFF2-40B4-BE49-F238E27FC236}">
                  <a16:creationId xmlns:a16="http://schemas.microsoft.com/office/drawing/2014/main" id="{7AC40A04-ED56-C7E6-D589-D680361A9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1" name="Oval 61">
              <a:extLst>
                <a:ext uri="{FF2B5EF4-FFF2-40B4-BE49-F238E27FC236}">
                  <a16:creationId xmlns:a16="http://schemas.microsoft.com/office/drawing/2014/main" id="{BDDBBE4E-E63B-47FF-CA5B-6848D52DC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2" name="Oval 62">
              <a:extLst>
                <a:ext uri="{FF2B5EF4-FFF2-40B4-BE49-F238E27FC236}">
                  <a16:creationId xmlns:a16="http://schemas.microsoft.com/office/drawing/2014/main" id="{A33371A7-E498-2AEF-1466-4D8D4228F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33" name="Group 56">
            <a:extLst>
              <a:ext uri="{FF2B5EF4-FFF2-40B4-BE49-F238E27FC236}">
                <a16:creationId xmlns:a16="http://schemas.microsoft.com/office/drawing/2014/main" id="{7150D113-9AF9-78C1-279A-92C8B0A96AC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9387168" y="2746520"/>
            <a:ext cx="182562" cy="73025"/>
            <a:chOff x="4168" y="1205"/>
            <a:chExt cx="88" cy="32"/>
          </a:xfrm>
        </p:grpSpPr>
        <p:sp>
          <p:nvSpPr>
            <p:cNvPr id="234" name="Oval 57">
              <a:extLst>
                <a:ext uri="{FF2B5EF4-FFF2-40B4-BE49-F238E27FC236}">
                  <a16:creationId xmlns:a16="http://schemas.microsoft.com/office/drawing/2014/main" id="{6267B02E-24BA-C267-90EB-FA98CBD3E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5" name="Oval 58">
              <a:extLst>
                <a:ext uri="{FF2B5EF4-FFF2-40B4-BE49-F238E27FC236}">
                  <a16:creationId xmlns:a16="http://schemas.microsoft.com/office/drawing/2014/main" id="{758D5AAA-6B2E-1522-42F4-DC93C0114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6" name="Oval 59">
              <a:extLst>
                <a:ext uri="{FF2B5EF4-FFF2-40B4-BE49-F238E27FC236}">
                  <a16:creationId xmlns:a16="http://schemas.microsoft.com/office/drawing/2014/main" id="{E112AFD5-540F-EC51-8254-AC0A6371B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7" name="Oval 60">
              <a:extLst>
                <a:ext uri="{FF2B5EF4-FFF2-40B4-BE49-F238E27FC236}">
                  <a16:creationId xmlns:a16="http://schemas.microsoft.com/office/drawing/2014/main" id="{D7E486DA-6D5E-EEA6-26E2-3AE536C86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8" name="Oval 61">
              <a:extLst>
                <a:ext uri="{FF2B5EF4-FFF2-40B4-BE49-F238E27FC236}">
                  <a16:creationId xmlns:a16="http://schemas.microsoft.com/office/drawing/2014/main" id="{22EA2D3A-CD57-9695-1EF8-8AB32483E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9" name="Oval 62">
              <a:extLst>
                <a:ext uri="{FF2B5EF4-FFF2-40B4-BE49-F238E27FC236}">
                  <a16:creationId xmlns:a16="http://schemas.microsoft.com/office/drawing/2014/main" id="{90B1C11A-3184-72CB-4621-387949F97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0" name="TextBox 239">
            <a:extLst>
              <a:ext uri="{FF2B5EF4-FFF2-40B4-BE49-F238E27FC236}">
                <a16:creationId xmlns:a16="http://schemas.microsoft.com/office/drawing/2014/main" id="{181E67E9-DE25-8205-089D-A168F9FEF8C5}"/>
              </a:ext>
            </a:extLst>
          </p:cNvPr>
          <p:cNvSpPr txBox="1"/>
          <p:nvPr/>
        </p:nvSpPr>
        <p:spPr>
          <a:xfrm>
            <a:off x="6836959" y="2148944"/>
            <a:ext cx="1597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F0"/>
                </a:solidFill>
              </a:rPr>
              <a:t>Cooling</a:t>
            </a:r>
            <a:r>
              <a:rPr lang="en-US" sz="1200" dirty="0"/>
              <a:t> = pressure decrease</a:t>
            </a:r>
          </a:p>
          <a:p>
            <a:r>
              <a:rPr lang="en-US" sz="1200" dirty="0">
                <a:solidFill>
                  <a:srgbClr val="FF0000"/>
                </a:solidFill>
              </a:rPr>
              <a:t>No cooling </a:t>
            </a:r>
            <a:r>
              <a:rPr lang="en-US" sz="1200" dirty="0"/>
              <a:t>= pressure increase</a:t>
            </a:r>
          </a:p>
          <a:p>
            <a:endParaRPr lang="en-US" sz="1200" dirty="0"/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6BEEC21F-0FB6-9D64-9415-4084154F0B58}"/>
              </a:ext>
            </a:extLst>
          </p:cNvPr>
          <p:cNvSpPr txBox="1"/>
          <p:nvPr/>
        </p:nvSpPr>
        <p:spPr>
          <a:xfrm>
            <a:off x="7180844" y="1573009"/>
            <a:ext cx="1749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Only cooling is pressure controlled</a:t>
            </a:r>
          </a:p>
        </p:txBody>
      </p: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C47489AC-6116-76BC-5AE6-E908ACEC486F}"/>
              </a:ext>
            </a:extLst>
          </p:cNvPr>
          <p:cNvGrpSpPr/>
          <p:nvPr/>
        </p:nvGrpSpPr>
        <p:grpSpPr>
          <a:xfrm>
            <a:off x="8798546" y="1463282"/>
            <a:ext cx="217681" cy="213574"/>
            <a:chOff x="5710758" y="4349452"/>
            <a:chExt cx="217681" cy="213574"/>
          </a:xfrm>
        </p:grpSpPr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05487BE4-89E1-6EEA-6023-223CAA51AC6F}"/>
                </a:ext>
              </a:extLst>
            </p:cNvPr>
            <p:cNvSpPr/>
            <p:nvPr/>
          </p:nvSpPr>
          <p:spPr>
            <a:xfrm>
              <a:off x="5710758" y="4349452"/>
              <a:ext cx="217681" cy="213574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14B29A46-CC52-63B8-48CB-DD7D856E6F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7130" y="4409770"/>
              <a:ext cx="51686" cy="62844"/>
            </a:xfrm>
            <a:prstGeom prst="line">
              <a:avLst/>
            </a:prstGeom>
            <a:ln w="15875">
              <a:solidFill>
                <a:schemeClr val="tx2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D02AB9EF-2327-4415-295A-6AAE5DAEDC0B}"/>
              </a:ext>
            </a:extLst>
          </p:cNvPr>
          <p:cNvCxnSpPr>
            <a:cxnSpLocks/>
            <a:endCxn id="243" idx="6"/>
          </p:cNvCxnSpPr>
          <p:nvPr/>
        </p:nvCxnSpPr>
        <p:spPr>
          <a:xfrm flipH="1">
            <a:off x="9016227" y="1570068"/>
            <a:ext cx="190430" cy="1"/>
          </a:xfrm>
          <a:prstGeom prst="line">
            <a:avLst/>
          </a:prstGeom>
          <a:ln w="28575">
            <a:solidFill>
              <a:schemeClr val="tx2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TextBox 245">
            <a:extLst>
              <a:ext uri="{FF2B5EF4-FFF2-40B4-BE49-F238E27FC236}">
                <a16:creationId xmlns:a16="http://schemas.microsoft.com/office/drawing/2014/main" id="{37917F3E-EC74-2E80-61C2-2C1AB7BF4F87}"/>
              </a:ext>
            </a:extLst>
          </p:cNvPr>
          <p:cNvSpPr txBox="1"/>
          <p:nvPr/>
        </p:nvSpPr>
        <p:spPr>
          <a:xfrm>
            <a:off x="8483504" y="3936011"/>
            <a:ext cx="1279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</a:t>
            </a:r>
            <a:r>
              <a:rPr lang="en-US" sz="1200" baseline="-25000" dirty="0"/>
              <a:t>2</a:t>
            </a:r>
            <a:r>
              <a:rPr lang="en-US" sz="1200" dirty="0"/>
              <a:t> sub cooler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88E4EC13-F693-6C6A-4764-4392790E770A}"/>
              </a:ext>
            </a:extLst>
          </p:cNvPr>
          <p:cNvSpPr txBox="1"/>
          <p:nvPr/>
        </p:nvSpPr>
        <p:spPr>
          <a:xfrm>
            <a:off x="6667426" y="4278051"/>
            <a:ext cx="960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R744 Evaporator</a:t>
            </a:r>
          </a:p>
        </p:txBody>
      </p:sp>
      <p:pic>
        <p:nvPicPr>
          <p:cNvPr id="248" name="Picture 247">
            <a:extLst>
              <a:ext uri="{FF2B5EF4-FFF2-40B4-BE49-F238E27FC236}">
                <a16:creationId xmlns:a16="http://schemas.microsoft.com/office/drawing/2014/main" id="{2BD34334-E9EB-BC39-D54B-72BC8C636E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018" r="74428"/>
          <a:stretch/>
        </p:blipFill>
        <p:spPr>
          <a:xfrm rot="5400000" flipV="1">
            <a:off x="1788003" y="3166335"/>
            <a:ext cx="184536" cy="963661"/>
          </a:xfrm>
          <a:prstGeom prst="rect">
            <a:avLst/>
          </a:prstGeom>
        </p:spPr>
      </p:pic>
      <p:pic>
        <p:nvPicPr>
          <p:cNvPr id="249" name="Picture 248">
            <a:extLst>
              <a:ext uri="{FF2B5EF4-FFF2-40B4-BE49-F238E27FC236}">
                <a16:creationId xmlns:a16="http://schemas.microsoft.com/office/drawing/2014/main" id="{C38AEB27-4AE7-F29F-93F4-2DEFF070F4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359" r="12282"/>
          <a:stretch/>
        </p:blipFill>
        <p:spPr>
          <a:xfrm>
            <a:off x="1304975" y="4836057"/>
            <a:ext cx="529181" cy="968361"/>
          </a:xfrm>
          <a:prstGeom prst="rect">
            <a:avLst/>
          </a:prstGeom>
        </p:spPr>
      </p:pic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B1E3E03E-788D-B24C-2B51-5ED293B71EB9}"/>
              </a:ext>
            </a:extLst>
          </p:cNvPr>
          <p:cNvCxnSpPr>
            <a:cxnSpLocks/>
          </p:cNvCxnSpPr>
          <p:nvPr/>
        </p:nvCxnSpPr>
        <p:spPr>
          <a:xfrm flipV="1">
            <a:off x="2613179" y="4651387"/>
            <a:ext cx="0" cy="650888"/>
          </a:xfrm>
          <a:prstGeom prst="line">
            <a:avLst/>
          </a:prstGeom>
          <a:ln w="1270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id="{C0917349-75FF-2993-9E29-521111ACB727}"/>
              </a:ext>
            </a:extLst>
          </p:cNvPr>
          <p:cNvCxnSpPr>
            <a:cxnSpLocks/>
          </p:cNvCxnSpPr>
          <p:nvPr/>
        </p:nvCxnSpPr>
        <p:spPr>
          <a:xfrm flipV="1">
            <a:off x="2626695" y="3694792"/>
            <a:ext cx="0" cy="650888"/>
          </a:xfrm>
          <a:prstGeom prst="line">
            <a:avLst/>
          </a:prstGeom>
          <a:ln w="1270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Rectangle 251">
            <a:extLst>
              <a:ext uri="{FF2B5EF4-FFF2-40B4-BE49-F238E27FC236}">
                <a16:creationId xmlns:a16="http://schemas.microsoft.com/office/drawing/2014/main" id="{2B3C6365-4341-10C0-5F11-08BE0A1F2C7D}"/>
              </a:ext>
            </a:extLst>
          </p:cNvPr>
          <p:cNvSpPr/>
          <p:nvPr/>
        </p:nvSpPr>
        <p:spPr>
          <a:xfrm>
            <a:off x="2469402" y="4052268"/>
            <a:ext cx="305225" cy="935081"/>
          </a:xfrm>
          <a:prstGeom prst="rect">
            <a:avLst/>
          </a:prstGeom>
          <a:gradFill flip="none" rotWithShape="1">
            <a:gsLst>
              <a:gs pos="0">
                <a:srgbClr val="F8CBAD"/>
              </a:gs>
              <a:gs pos="59000">
                <a:srgbClr val="7030A0"/>
              </a:gs>
              <a:gs pos="100000">
                <a:srgbClr val="7030A0"/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0CF2510D-3D74-14CB-9F67-57416253553F}"/>
              </a:ext>
            </a:extLst>
          </p:cNvPr>
          <p:cNvCxnSpPr>
            <a:cxnSpLocks/>
          </p:cNvCxnSpPr>
          <p:nvPr/>
        </p:nvCxnSpPr>
        <p:spPr>
          <a:xfrm flipV="1">
            <a:off x="2918876" y="4763861"/>
            <a:ext cx="0" cy="582020"/>
          </a:xfrm>
          <a:prstGeom prst="line">
            <a:avLst/>
          </a:prstGeom>
          <a:ln w="1270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4D8B0C9D-B4B5-0FB8-6EFD-66D78F47EDFA}"/>
              </a:ext>
            </a:extLst>
          </p:cNvPr>
          <p:cNvCxnSpPr>
            <a:cxnSpLocks/>
            <a:stCxn id="261" idx="2"/>
          </p:cNvCxnSpPr>
          <p:nvPr/>
        </p:nvCxnSpPr>
        <p:spPr>
          <a:xfrm flipV="1">
            <a:off x="2930040" y="3693671"/>
            <a:ext cx="0" cy="1294120"/>
          </a:xfrm>
          <a:prstGeom prst="line">
            <a:avLst/>
          </a:prstGeom>
          <a:ln w="127000">
            <a:solidFill>
              <a:srgbClr val="7ED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DC516159-F5D1-311F-4601-5607F5201A6F}"/>
              </a:ext>
            </a:extLst>
          </p:cNvPr>
          <p:cNvCxnSpPr>
            <a:cxnSpLocks/>
          </p:cNvCxnSpPr>
          <p:nvPr/>
        </p:nvCxnSpPr>
        <p:spPr>
          <a:xfrm flipH="1" flipV="1">
            <a:off x="2865234" y="3730179"/>
            <a:ext cx="2567299" cy="2328"/>
          </a:xfrm>
          <a:prstGeom prst="line">
            <a:avLst/>
          </a:prstGeom>
          <a:ln w="127000">
            <a:solidFill>
              <a:srgbClr val="7ED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E1B52923-8781-292E-ECAD-599305D1056A}"/>
              </a:ext>
            </a:extLst>
          </p:cNvPr>
          <p:cNvGrpSpPr/>
          <p:nvPr/>
        </p:nvGrpSpPr>
        <p:grpSpPr>
          <a:xfrm>
            <a:off x="3668672" y="1894714"/>
            <a:ext cx="904805" cy="1295679"/>
            <a:chOff x="4879648" y="1913918"/>
            <a:chExt cx="1529697" cy="3256288"/>
          </a:xfrm>
        </p:grpSpPr>
        <p:sp>
          <p:nvSpPr>
            <p:cNvPr id="257" name="Rectangle: Rounded Corners 2608">
              <a:extLst>
                <a:ext uri="{FF2B5EF4-FFF2-40B4-BE49-F238E27FC236}">
                  <a16:creationId xmlns:a16="http://schemas.microsoft.com/office/drawing/2014/main" id="{8E8E539F-FF31-1E3E-8BFB-D241E1ACE93B}"/>
                </a:ext>
              </a:extLst>
            </p:cNvPr>
            <p:cNvSpPr/>
            <p:nvPr/>
          </p:nvSpPr>
          <p:spPr>
            <a:xfrm>
              <a:off x="4879648" y="1913918"/>
              <a:ext cx="1529697" cy="3256287"/>
            </a:xfrm>
            <a:prstGeom prst="roundRect">
              <a:avLst>
                <a:gd name="adj" fmla="val 33985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8" name="Picture 257">
              <a:extLst>
                <a:ext uri="{FF2B5EF4-FFF2-40B4-BE49-F238E27FC236}">
                  <a16:creationId xmlns:a16="http://schemas.microsoft.com/office/drawing/2014/main" id="{6ED91EEB-5A14-B50B-4D2B-BBE1ACD06F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6002"/>
            <a:stretch/>
          </p:blipFill>
          <p:spPr>
            <a:xfrm>
              <a:off x="4911855" y="4059253"/>
              <a:ext cx="1466797" cy="1110953"/>
            </a:xfrm>
            <a:prstGeom prst="rect">
              <a:avLst/>
            </a:prstGeom>
          </p:spPr>
        </p:pic>
        <p:sp>
          <p:nvSpPr>
            <p:cNvPr id="259" name="Rectangle: Rounded Corners 2610">
              <a:extLst>
                <a:ext uri="{FF2B5EF4-FFF2-40B4-BE49-F238E27FC236}">
                  <a16:creationId xmlns:a16="http://schemas.microsoft.com/office/drawing/2014/main" id="{C56CDD23-C89A-8BF8-4BC5-F6136ED2B85B}"/>
                </a:ext>
              </a:extLst>
            </p:cNvPr>
            <p:cNvSpPr/>
            <p:nvPr/>
          </p:nvSpPr>
          <p:spPr>
            <a:xfrm>
              <a:off x="4879648" y="1913919"/>
              <a:ext cx="1529697" cy="3256287"/>
            </a:xfrm>
            <a:prstGeom prst="roundRect">
              <a:avLst>
                <a:gd name="adj" fmla="val 3398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0" name="Text Box 306">
            <a:extLst>
              <a:ext uri="{FF2B5EF4-FFF2-40B4-BE49-F238E27FC236}">
                <a16:creationId xmlns:a16="http://schemas.microsoft.com/office/drawing/2014/main" id="{86B0DD6E-F7D3-FCAE-1A2D-D0A9E1B64C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546" y="5546138"/>
            <a:ext cx="714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Pump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62569454-F0D2-8856-5FE5-F1094AC38430}"/>
              </a:ext>
            </a:extLst>
          </p:cNvPr>
          <p:cNvSpPr/>
          <p:nvPr/>
        </p:nvSpPr>
        <p:spPr>
          <a:xfrm>
            <a:off x="2777427" y="4052710"/>
            <a:ext cx="305225" cy="935081"/>
          </a:xfrm>
          <a:prstGeom prst="rect">
            <a:avLst/>
          </a:prstGeom>
          <a:gradFill flip="none" rotWithShape="1">
            <a:gsLst>
              <a:gs pos="0">
                <a:srgbClr val="7ED4FF"/>
              </a:gs>
              <a:gs pos="93000">
                <a:srgbClr val="0070C0"/>
              </a:gs>
              <a:gs pos="100000">
                <a:srgbClr val="0070C0"/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2" name="Group 49">
            <a:extLst>
              <a:ext uri="{FF2B5EF4-FFF2-40B4-BE49-F238E27FC236}">
                <a16:creationId xmlns:a16="http://schemas.microsoft.com/office/drawing/2014/main" id="{8AE3553C-4ED9-9F26-69E4-EAE956CD6FF0}"/>
              </a:ext>
            </a:extLst>
          </p:cNvPr>
          <p:cNvGrpSpPr>
            <a:grpSpLocks/>
          </p:cNvGrpSpPr>
          <p:nvPr/>
        </p:nvGrpSpPr>
        <p:grpSpPr bwMode="auto">
          <a:xfrm>
            <a:off x="5065175" y="3695995"/>
            <a:ext cx="182563" cy="73025"/>
            <a:chOff x="4041" y="1205"/>
            <a:chExt cx="88" cy="32"/>
          </a:xfrm>
        </p:grpSpPr>
        <p:sp>
          <p:nvSpPr>
            <p:cNvPr id="263" name="Oval 50">
              <a:extLst>
                <a:ext uri="{FF2B5EF4-FFF2-40B4-BE49-F238E27FC236}">
                  <a16:creationId xmlns:a16="http://schemas.microsoft.com/office/drawing/2014/main" id="{BDC6C0D8-0815-DAB9-C59F-7304F93DC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4" name="Oval 51">
              <a:extLst>
                <a:ext uri="{FF2B5EF4-FFF2-40B4-BE49-F238E27FC236}">
                  <a16:creationId xmlns:a16="http://schemas.microsoft.com/office/drawing/2014/main" id="{0DA7EAFD-1CF3-14D4-9578-A17F4FC78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5" name="Oval 52">
              <a:extLst>
                <a:ext uri="{FF2B5EF4-FFF2-40B4-BE49-F238E27FC236}">
                  <a16:creationId xmlns:a16="http://schemas.microsoft.com/office/drawing/2014/main" id="{168B8087-1D8C-F6E3-C161-15AB85152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216"/>
              <a:ext cx="11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" name="Oval 53">
              <a:extLst>
                <a:ext uri="{FF2B5EF4-FFF2-40B4-BE49-F238E27FC236}">
                  <a16:creationId xmlns:a16="http://schemas.microsoft.com/office/drawing/2014/main" id="{EB3FDFD8-157D-677A-081F-000D07C4A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7" name="Oval 54">
              <a:extLst>
                <a:ext uri="{FF2B5EF4-FFF2-40B4-BE49-F238E27FC236}">
                  <a16:creationId xmlns:a16="http://schemas.microsoft.com/office/drawing/2014/main" id="{E65C85CF-72E3-BF20-5BA5-27E7AF955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8" name="Oval 55">
              <a:extLst>
                <a:ext uri="{FF2B5EF4-FFF2-40B4-BE49-F238E27FC236}">
                  <a16:creationId xmlns:a16="http://schemas.microsoft.com/office/drawing/2014/main" id="{1D50601C-24B1-8727-3A2F-CA407400E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69" name="Group 63">
            <a:extLst>
              <a:ext uri="{FF2B5EF4-FFF2-40B4-BE49-F238E27FC236}">
                <a16:creationId xmlns:a16="http://schemas.microsoft.com/office/drawing/2014/main" id="{C2290426-1F8A-1AD0-27A3-78CCCC66E2F9}"/>
              </a:ext>
            </a:extLst>
          </p:cNvPr>
          <p:cNvGrpSpPr>
            <a:grpSpLocks/>
          </p:cNvGrpSpPr>
          <p:nvPr/>
        </p:nvGrpSpPr>
        <p:grpSpPr bwMode="auto">
          <a:xfrm>
            <a:off x="4812763" y="3695995"/>
            <a:ext cx="185737" cy="73025"/>
            <a:chOff x="3920" y="1205"/>
            <a:chExt cx="89" cy="32"/>
          </a:xfrm>
        </p:grpSpPr>
        <p:sp>
          <p:nvSpPr>
            <p:cNvPr id="270" name="Oval 64">
              <a:extLst>
                <a:ext uri="{FF2B5EF4-FFF2-40B4-BE49-F238E27FC236}">
                  <a16:creationId xmlns:a16="http://schemas.microsoft.com/office/drawing/2014/main" id="{A802DD1D-CD91-E3EA-5C4F-F215AE770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1" name="Oval 65">
              <a:extLst>
                <a:ext uri="{FF2B5EF4-FFF2-40B4-BE49-F238E27FC236}">
                  <a16:creationId xmlns:a16="http://schemas.microsoft.com/office/drawing/2014/main" id="{3208E7FB-6B02-BE1E-24A9-F18826EE9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2" name="Oval 66">
              <a:extLst>
                <a:ext uri="{FF2B5EF4-FFF2-40B4-BE49-F238E27FC236}">
                  <a16:creationId xmlns:a16="http://schemas.microsoft.com/office/drawing/2014/main" id="{E3C32270-D205-FEA3-E3FD-47434841B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3" name="Oval 67">
              <a:extLst>
                <a:ext uri="{FF2B5EF4-FFF2-40B4-BE49-F238E27FC236}">
                  <a16:creationId xmlns:a16="http://schemas.microsoft.com/office/drawing/2014/main" id="{3EE91F3F-94F0-0430-1C60-2DBA75A8A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4" name="Oval 68">
              <a:extLst>
                <a:ext uri="{FF2B5EF4-FFF2-40B4-BE49-F238E27FC236}">
                  <a16:creationId xmlns:a16="http://schemas.microsoft.com/office/drawing/2014/main" id="{9344D676-EF9C-64A4-0D01-9A92BE114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5" name="Oval 69">
              <a:extLst>
                <a:ext uri="{FF2B5EF4-FFF2-40B4-BE49-F238E27FC236}">
                  <a16:creationId xmlns:a16="http://schemas.microsoft.com/office/drawing/2014/main" id="{E65D15E5-48B6-F50B-D68B-43C0DD682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76" name="Group 49">
            <a:extLst>
              <a:ext uri="{FF2B5EF4-FFF2-40B4-BE49-F238E27FC236}">
                <a16:creationId xmlns:a16="http://schemas.microsoft.com/office/drawing/2014/main" id="{C0157A78-FB86-9698-7086-AE779E79EDBB}"/>
              </a:ext>
            </a:extLst>
          </p:cNvPr>
          <p:cNvGrpSpPr>
            <a:grpSpLocks/>
          </p:cNvGrpSpPr>
          <p:nvPr/>
        </p:nvGrpSpPr>
        <p:grpSpPr bwMode="auto">
          <a:xfrm>
            <a:off x="5184000" y="3695995"/>
            <a:ext cx="182563" cy="73025"/>
            <a:chOff x="4041" y="1205"/>
            <a:chExt cx="88" cy="32"/>
          </a:xfrm>
        </p:grpSpPr>
        <p:sp>
          <p:nvSpPr>
            <p:cNvPr id="277" name="Oval 50">
              <a:extLst>
                <a:ext uri="{FF2B5EF4-FFF2-40B4-BE49-F238E27FC236}">
                  <a16:creationId xmlns:a16="http://schemas.microsoft.com/office/drawing/2014/main" id="{A0DE8D11-4624-5DD2-A2ED-4469B063F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8" name="Oval 51">
              <a:extLst>
                <a:ext uri="{FF2B5EF4-FFF2-40B4-BE49-F238E27FC236}">
                  <a16:creationId xmlns:a16="http://schemas.microsoft.com/office/drawing/2014/main" id="{A0153AFD-8E21-DD2E-4E92-D7FB236B3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9" name="Oval 52">
              <a:extLst>
                <a:ext uri="{FF2B5EF4-FFF2-40B4-BE49-F238E27FC236}">
                  <a16:creationId xmlns:a16="http://schemas.microsoft.com/office/drawing/2014/main" id="{62014530-1960-C80D-3D92-E61F4B9B6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216"/>
              <a:ext cx="11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0" name="Oval 53">
              <a:extLst>
                <a:ext uri="{FF2B5EF4-FFF2-40B4-BE49-F238E27FC236}">
                  <a16:creationId xmlns:a16="http://schemas.microsoft.com/office/drawing/2014/main" id="{05F60050-A3F8-898F-7A57-3F74D85F6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1" name="Oval 54">
              <a:extLst>
                <a:ext uri="{FF2B5EF4-FFF2-40B4-BE49-F238E27FC236}">
                  <a16:creationId xmlns:a16="http://schemas.microsoft.com/office/drawing/2014/main" id="{82A18BB7-85B5-E6F1-26A0-D64D05097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2" name="Oval 55">
              <a:extLst>
                <a:ext uri="{FF2B5EF4-FFF2-40B4-BE49-F238E27FC236}">
                  <a16:creationId xmlns:a16="http://schemas.microsoft.com/office/drawing/2014/main" id="{A71151F7-AFAA-951B-006A-B6A6097C7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83" name="Group 63">
            <a:extLst>
              <a:ext uri="{FF2B5EF4-FFF2-40B4-BE49-F238E27FC236}">
                <a16:creationId xmlns:a16="http://schemas.microsoft.com/office/drawing/2014/main" id="{264313D9-9D3A-FF62-C019-C7B5446C9E6A}"/>
              </a:ext>
            </a:extLst>
          </p:cNvPr>
          <p:cNvGrpSpPr>
            <a:grpSpLocks/>
          </p:cNvGrpSpPr>
          <p:nvPr/>
        </p:nvGrpSpPr>
        <p:grpSpPr bwMode="auto">
          <a:xfrm>
            <a:off x="4931588" y="3695995"/>
            <a:ext cx="185737" cy="73025"/>
            <a:chOff x="3920" y="1205"/>
            <a:chExt cx="89" cy="32"/>
          </a:xfrm>
        </p:grpSpPr>
        <p:sp>
          <p:nvSpPr>
            <p:cNvPr id="284" name="Oval 64">
              <a:extLst>
                <a:ext uri="{FF2B5EF4-FFF2-40B4-BE49-F238E27FC236}">
                  <a16:creationId xmlns:a16="http://schemas.microsoft.com/office/drawing/2014/main" id="{234F3D46-E2C1-6FDC-B737-C7316CBA0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5" name="Oval 65">
              <a:extLst>
                <a:ext uri="{FF2B5EF4-FFF2-40B4-BE49-F238E27FC236}">
                  <a16:creationId xmlns:a16="http://schemas.microsoft.com/office/drawing/2014/main" id="{A1ABD076-AA98-9D6B-CCD9-1CF14342F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" name="Oval 66">
              <a:extLst>
                <a:ext uri="{FF2B5EF4-FFF2-40B4-BE49-F238E27FC236}">
                  <a16:creationId xmlns:a16="http://schemas.microsoft.com/office/drawing/2014/main" id="{98217373-F049-98EA-4C85-EA0BA10FD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7" name="Oval 67">
              <a:extLst>
                <a:ext uri="{FF2B5EF4-FFF2-40B4-BE49-F238E27FC236}">
                  <a16:creationId xmlns:a16="http://schemas.microsoft.com/office/drawing/2014/main" id="{14EC5682-11F7-E350-0D39-DE5C95FCD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8" name="Oval 68">
              <a:extLst>
                <a:ext uri="{FF2B5EF4-FFF2-40B4-BE49-F238E27FC236}">
                  <a16:creationId xmlns:a16="http://schemas.microsoft.com/office/drawing/2014/main" id="{FB5EA5D2-3C87-2918-C3D4-7B0719D52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9" name="Oval 69">
              <a:extLst>
                <a:ext uri="{FF2B5EF4-FFF2-40B4-BE49-F238E27FC236}">
                  <a16:creationId xmlns:a16="http://schemas.microsoft.com/office/drawing/2014/main" id="{D4361E98-67D4-A452-642F-EA1A3183A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90" name="Group 49">
            <a:extLst>
              <a:ext uri="{FF2B5EF4-FFF2-40B4-BE49-F238E27FC236}">
                <a16:creationId xmlns:a16="http://schemas.microsoft.com/office/drawing/2014/main" id="{91F22119-44A3-9FE2-4E63-065E8B09732D}"/>
              </a:ext>
            </a:extLst>
          </p:cNvPr>
          <p:cNvGrpSpPr>
            <a:grpSpLocks/>
          </p:cNvGrpSpPr>
          <p:nvPr/>
        </p:nvGrpSpPr>
        <p:grpSpPr bwMode="auto">
          <a:xfrm>
            <a:off x="4074033" y="3699474"/>
            <a:ext cx="182563" cy="73025"/>
            <a:chOff x="4041" y="1205"/>
            <a:chExt cx="88" cy="32"/>
          </a:xfrm>
        </p:grpSpPr>
        <p:sp>
          <p:nvSpPr>
            <p:cNvPr id="291" name="Oval 50">
              <a:extLst>
                <a:ext uri="{FF2B5EF4-FFF2-40B4-BE49-F238E27FC236}">
                  <a16:creationId xmlns:a16="http://schemas.microsoft.com/office/drawing/2014/main" id="{C238A215-62CA-2257-7784-CF70EF10B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2" name="Oval 51">
              <a:extLst>
                <a:ext uri="{FF2B5EF4-FFF2-40B4-BE49-F238E27FC236}">
                  <a16:creationId xmlns:a16="http://schemas.microsoft.com/office/drawing/2014/main" id="{D3B6A714-AF9C-7DD9-0BE0-668757835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3" name="Oval 52">
              <a:extLst>
                <a:ext uri="{FF2B5EF4-FFF2-40B4-BE49-F238E27FC236}">
                  <a16:creationId xmlns:a16="http://schemas.microsoft.com/office/drawing/2014/main" id="{5A0DC926-5815-E1A8-6F1C-125BA260B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216"/>
              <a:ext cx="11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4" name="Oval 53">
              <a:extLst>
                <a:ext uri="{FF2B5EF4-FFF2-40B4-BE49-F238E27FC236}">
                  <a16:creationId xmlns:a16="http://schemas.microsoft.com/office/drawing/2014/main" id="{457A0498-2A58-4148-0419-59FEDEB76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5" name="Oval 54">
              <a:extLst>
                <a:ext uri="{FF2B5EF4-FFF2-40B4-BE49-F238E27FC236}">
                  <a16:creationId xmlns:a16="http://schemas.microsoft.com/office/drawing/2014/main" id="{1B8CF426-B8C1-1F73-8D12-6A42EA05F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6" name="Oval 55">
              <a:extLst>
                <a:ext uri="{FF2B5EF4-FFF2-40B4-BE49-F238E27FC236}">
                  <a16:creationId xmlns:a16="http://schemas.microsoft.com/office/drawing/2014/main" id="{EBDB84EC-444F-0F64-40E0-C1D20FA06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97" name="Group 56">
            <a:extLst>
              <a:ext uri="{FF2B5EF4-FFF2-40B4-BE49-F238E27FC236}">
                <a16:creationId xmlns:a16="http://schemas.microsoft.com/office/drawing/2014/main" id="{B2BDD9D1-1395-CD62-ECD8-47EE83FA8C95}"/>
              </a:ext>
            </a:extLst>
          </p:cNvPr>
          <p:cNvGrpSpPr>
            <a:grpSpLocks/>
          </p:cNvGrpSpPr>
          <p:nvPr/>
        </p:nvGrpSpPr>
        <p:grpSpPr bwMode="auto">
          <a:xfrm>
            <a:off x="4339146" y="3699474"/>
            <a:ext cx="182562" cy="73025"/>
            <a:chOff x="4168" y="1205"/>
            <a:chExt cx="88" cy="32"/>
          </a:xfrm>
        </p:grpSpPr>
        <p:sp>
          <p:nvSpPr>
            <p:cNvPr id="298" name="Oval 57">
              <a:extLst>
                <a:ext uri="{FF2B5EF4-FFF2-40B4-BE49-F238E27FC236}">
                  <a16:creationId xmlns:a16="http://schemas.microsoft.com/office/drawing/2014/main" id="{6270736E-6659-56F8-2A01-9DE9CCC64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9" name="Oval 58">
              <a:extLst>
                <a:ext uri="{FF2B5EF4-FFF2-40B4-BE49-F238E27FC236}">
                  <a16:creationId xmlns:a16="http://schemas.microsoft.com/office/drawing/2014/main" id="{1DA42146-7B39-9B7D-C350-2A80BFFAA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0" name="Oval 59">
              <a:extLst>
                <a:ext uri="{FF2B5EF4-FFF2-40B4-BE49-F238E27FC236}">
                  <a16:creationId xmlns:a16="http://schemas.microsoft.com/office/drawing/2014/main" id="{7234DEC6-AB7B-9C2C-3E67-E63AE8458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1" name="Oval 60">
              <a:extLst>
                <a:ext uri="{FF2B5EF4-FFF2-40B4-BE49-F238E27FC236}">
                  <a16:creationId xmlns:a16="http://schemas.microsoft.com/office/drawing/2014/main" id="{EC1D28CF-409F-5813-560F-89D05214F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2" name="Oval 61">
              <a:extLst>
                <a:ext uri="{FF2B5EF4-FFF2-40B4-BE49-F238E27FC236}">
                  <a16:creationId xmlns:a16="http://schemas.microsoft.com/office/drawing/2014/main" id="{03006B2D-C023-94B9-A8C2-507D9B246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3" name="Oval 62">
              <a:extLst>
                <a:ext uri="{FF2B5EF4-FFF2-40B4-BE49-F238E27FC236}">
                  <a16:creationId xmlns:a16="http://schemas.microsoft.com/office/drawing/2014/main" id="{F2DD652A-3A26-F718-D9F7-044E003CB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4" name="Group 63">
            <a:extLst>
              <a:ext uri="{FF2B5EF4-FFF2-40B4-BE49-F238E27FC236}">
                <a16:creationId xmlns:a16="http://schemas.microsoft.com/office/drawing/2014/main" id="{ABEB6641-2D17-595E-1E30-FFB8281E99FE}"/>
              </a:ext>
            </a:extLst>
          </p:cNvPr>
          <p:cNvGrpSpPr>
            <a:grpSpLocks/>
          </p:cNvGrpSpPr>
          <p:nvPr/>
        </p:nvGrpSpPr>
        <p:grpSpPr bwMode="auto">
          <a:xfrm>
            <a:off x="3821621" y="3699474"/>
            <a:ext cx="185737" cy="73025"/>
            <a:chOff x="3920" y="1205"/>
            <a:chExt cx="89" cy="32"/>
          </a:xfrm>
        </p:grpSpPr>
        <p:sp>
          <p:nvSpPr>
            <p:cNvPr id="305" name="Oval 64">
              <a:extLst>
                <a:ext uri="{FF2B5EF4-FFF2-40B4-BE49-F238E27FC236}">
                  <a16:creationId xmlns:a16="http://schemas.microsoft.com/office/drawing/2014/main" id="{277DAC9C-1916-7A2D-E723-8CE672C52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6" name="Oval 65">
              <a:extLst>
                <a:ext uri="{FF2B5EF4-FFF2-40B4-BE49-F238E27FC236}">
                  <a16:creationId xmlns:a16="http://schemas.microsoft.com/office/drawing/2014/main" id="{1F86984F-3F76-22E8-8EAD-AD009EB6DC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" name="Oval 66">
              <a:extLst>
                <a:ext uri="{FF2B5EF4-FFF2-40B4-BE49-F238E27FC236}">
                  <a16:creationId xmlns:a16="http://schemas.microsoft.com/office/drawing/2014/main" id="{C51612BE-BCF6-01FF-BEC0-D210D1968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8" name="Oval 67">
              <a:extLst>
                <a:ext uri="{FF2B5EF4-FFF2-40B4-BE49-F238E27FC236}">
                  <a16:creationId xmlns:a16="http://schemas.microsoft.com/office/drawing/2014/main" id="{0ADCA233-9BC1-B99A-1BD6-02576C25D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9" name="Oval 68">
              <a:extLst>
                <a:ext uri="{FF2B5EF4-FFF2-40B4-BE49-F238E27FC236}">
                  <a16:creationId xmlns:a16="http://schemas.microsoft.com/office/drawing/2014/main" id="{DF4245C0-7B9F-FB28-7BF1-13C0F5530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0" name="Oval 69">
              <a:extLst>
                <a:ext uri="{FF2B5EF4-FFF2-40B4-BE49-F238E27FC236}">
                  <a16:creationId xmlns:a16="http://schemas.microsoft.com/office/drawing/2014/main" id="{FD5535E1-5801-D77D-E2D3-EE0A79907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1" name="Group 70">
            <a:extLst>
              <a:ext uri="{FF2B5EF4-FFF2-40B4-BE49-F238E27FC236}">
                <a16:creationId xmlns:a16="http://schemas.microsoft.com/office/drawing/2014/main" id="{A3A8B7D1-B24A-1347-C415-373A21606BAF}"/>
              </a:ext>
            </a:extLst>
          </p:cNvPr>
          <p:cNvGrpSpPr>
            <a:grpSpLocks/>
          </p:cNvGrpSpPr>
          <p:nvPr/>
        </p:nvGrpSpPr>
        <p:grpSpPr bwMode="auto">
          <a:xfrm>
            <a:off x="4585208" y="3699474"/>
            <a:ext cx="187325" cy="73025"/>
            <a:chOff x="4286" y="1205"/>
            <a:chExt cx="90" cy="32"/>
          </a:xfrm>
        </p:grpSpPr>
        <p:sp>
          <p:nvSpPr>
            <p:cNvPr id="312" name="Oval 71">
              <a:extLst>
                <a:ext uri="{FF2B5EF4-FFF2-40B4-BE49-F238E27FC236}">
                  <a16:creationId xmlns:a16="http://schemas.microsoft.com/office/drawing/2014/main" id="{7DF4D890-5F7C-A0FC-4D08-4203D9DD5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3" name="Oval 72">
              <a:extLst>
                <a:ext uri="{FF2B5EF4-FFF2-40B4-BE49-F238E27FC236}">
                  <a16:creationId xmlns:a16="http://schemas.microsoft.com/office/drawing/2014/main" id="{3CC14C73-9F6C-CC23-3305-56CA7AF4A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4" name="Oval 73">
              <a:extLst>
                <a:ext uri="{FF2B5EF4-FFF2-40B4-BE49-F238E27FC236}">
                  <a16:creationId xmlns:a16="http://schemas.microsoft.com/office/drawing/2014/main" id="{151814B5-B231-33F8-2DA9-F7983CC68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5" name="Oval 74">
              <a:extLst>
                <a:ext uri="{FF2B5EF4-FFF2-40B4-BE49-F238E27FC236}">
                  <a16:creationId xmlns:a16="http://schemas.microsoft.com/office/drawing/2014/main" id="{ED72CF44-AED0-9345-BB2F-2DB6D0887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6" name="Oval 75">
              <a:extLst>
                <a:ext uri="{FF2B5EF4-FFF2-40B4-BE49-F238E27FC236}">
                  <a16:creationId xmlns:a16="http://schemas.microsoft.com/office/drawing/2014/main" id="{F25759F0-2366-4FA4-E5A7-98DFECCD7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1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" name="Oval 76">
              <a:extLst>
                <a:ext uri="{FF2B5EF4-FFF2-40B4-BE49-F238E27FC236}">
                  <a16:creationId xmlns:a16="http://schemas.microsoft.com/office/drawing/2014/main" id="{D58A9F26-324A-23D7-0F97-EA72DEC9A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2" y="1226"/>
              <a:ext cx="12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8" name="Group 49">
            <a:extLst>
              <a:ext uri="{FF2B5EF4-FFF2-40B4-BE49-F238E27FC236}">
                <a16:creationId xmlns:a16="http://schemas.microsoft.com/office/drawing/2014/main" id="{C589294C-2DD4-C281-3305-69455018A232}"/>
              </a:ext>
            </a:extLst>
          </p:cNvPr>
          <p:cNvGrpSpPr>
            <a:grpSpLocks/>
          </p:cNvGrpSpPr>
          <p:nvPr/>
        </p:nvGrpSpPr>
        <p:grpSpPr bwMode="auto">
          <a:xfrm>
            <a:off x="4192858" y="3699474"/>
            <a:ext cx="182563" cy="73025"/>
            <a:chOff x="4041" y="1205"/>
            <a:chExt cx="88" cy="32"/>
          </a:xfrm>
        </p:grpSpPr>
        <p:sp>
          <p:nvSpPr>
            <p:cNvPr id="319" name="Oval 50">
              <a:extLst>
                <a:ext uri="{FF2B5EF4-FFF2-40B4-BE49-F238E27FC236}">
                  <a16:creationId xmlns:a16="http://schemas.microsoft.com/office/drawing/2014/main" id="{2219D0F7-34D7-51AB-F336-6387926A5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0" name="Oval 51">
              <a:extLst>
                <a:ext uri="{FF2B5EF4-FFF2-40B4-BE49-F238E27FC236}">
                  <a16:creationId xmlns:a16="http://schemas.microsoft.com/office/drawing/2014/main" id="{B9D9E66F-1D42-9F94-9316-3235DF32C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1" name="Oval 52">
              <a:extLst>
                <a:ext uri="{FF2B5EF4-FFF2-40B4-BE49-F238E27FC236}">
                  <a16:creationId xmlns:a16="http://schemas.microsoft.com/office/drawing/2014/main" id="{18DBC7BC-0A1C-8DD5-23FE-9EC424291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216"/>
              <a:ext cx="11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2" name="Oval 53">
              <a:extLst>
                <a:ext uri="{FF2B5EF4-FFF2-40B4-BE49-F238E27FC236}">
                  <a16:creationId xmlns:a16="http://schemas.microsoft.com/office/drawing/2014/main" id="{40D013E0-DEC8-A94B-0D51-2B660A875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3" name="Oval 54">
              <a:extLst>
                <a:ext uri="{FF2B5EF4-FFF2-40B4-BE49-F238E27FC236}">
                  <a16:creationId xmlns:a16="http://schemas.microsoft.com/office/drawing/2014/main" id="{8C75AC72-788C-8F09-D63A-0297AA6A3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4" name="Oval 55">
              <a:extLst>
                <a:ext uri="{FF2B5EF4-FFF2-40B4-BE49-F238E27FC236}">
                  <a16:creationId xmlns:a16="http://schemas.microsoft.com/office/drawing/2014/main" id="{14587B88-16A2-4F17-3794-550A3F804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25" name="Group 56">
            <a:extLst>
              <a:ext uri="{FF2B5EF4-FFF2-40B4-BE49-F238E27FC236}">
                <a16:creationId xmlns:a16="http://schemas.microsoft.com/office/drawing/2014/main" id="{0BE58223-2631-A020-4BC0-DED2A6506BC8}"/>
              </a:ext>
            </a:extLst>
          </p:cNvPr>
          <p:cNvGrpSpPr>
            <a:grpSpLocks/>
          </p:cNvGrpSpPr>
          <p:nvPr/>
        </p:nvGrpSpPr>
        <p:grpSpPr bwMode="auto">
          <a:xfrm>
            <a:off x="4457971" y="3699474"/>
            <a:ext cx="182562" cy="73025"/>
            <a:chOff x="4168" y="1205"/>
            <a:chExt cx="88" cy="32"/>
          </a:xfrm>
        </p:grpSpPr>
        <p:sp>
          <p:nvSpPr>
            <p:cNvPr id="326" name="Oval 57">
              <a:extLst>
                <a:ext uri="{FF2B5EF4-FFF2-40B4-BE49-F238E27FC236}">
                  <a16:creationId xmlns:a16="http://schemas.microsoft.com/office/drawing/2014/main" id="{54761C6D-B12F-BA55-2F8C-FD0BE76F4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" name="Oval 58">
              <a:extLst>
                <a:ext uri="{FF2B5EF4-FFF2-40B4-BE49-F238E27FC236}">
                  <a16:creationId xmlns:a16="http://schemas.microsoft.com/office/drawing/2014/main" id="{D63A0D42-6CEF-8F5E-32C7-B84F209CF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8" name="Oval 59">
              <a:extLst>
                <a:ext uri="{FF2B5EF4-FFF2-40B4-BE49-F238E27FC236}">
                  <a16:creationId xmlns:a16="http://schemas.microsoft.com/office/drawing/2014/main" id="{77F34FE5-6597-191E-E9BC-5647CF217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9" name="Oval 60">
              <a:extLst>
                <a:ext uri="{FF2B5EF4-FFF2-40B4-BE49-F238E27FC236}">
                  <a16:creationId xmlns:a16="http://schemas.microsoft.com/office/drawing/2014/main" id="{91D663F7-028A-34E4-EDCD-BAD84557A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0" name="Oval 61">
              <a:extLst>
                <a:ext uri="{FF2B5EF4-FFF2-40B4-BE49-F238E27FC236}">
                  <a16:creationId xmlns:a16="http://schemas.microsoft.com/office/drawing/2014/main" id="{39524395-32C1-3108-59AC-A2AD63A2C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1" name="Oval 62">
              <a:extLst>
                <a:ext uri="{FF2B5EF4-FFF2-40B4-BE49-F238E27FC236}">
                  <a16:creationId xmlns:a16="http://schemas.microsoft.com/office/drawing/2014/main" id="{2BCF788E-95AB-AE3A-1113-9D458DBE4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32" name="Group 63">
            <a:extLst>
              <a:ext uri="{FF2B5EF4-FFF2-40B4-BE49-F238E27FC236}">
                <a16:creationId xmlns:a16="http://schemas.microsoft.com/office/drawing/2014/main" id="{F6B664C5-F3F1-F691-A697-EA5F6BC8F150}"/>
              </a:ext>
            </a:extLst>
          </p:cNvPr>
          <p:cNvGrpSpPr>
            <a:grpSpLocks/>
          </p:cNvGrpSpPr>
          <p:nvPr/>
        </p:nvGrpSpPr>
        <p:grpSpPr bwMode="auto">
          <a:xfrm>
            <a:off x="3940446" y="3699474"/>
            <a:ext cx="185737" cy="73025"/>
            <a:chOff x="3920" y="1205"/>
            <a:chExt cx="89" cy="32"/>
          </a:xfrm>
        </p:grpSpPr>
        <p:sp>
          <p:nvSpPr>
            <p:cNvPr id="333" name="Oval 64">
              <a:extLst>
                <a:ext uri="{FF2B5EF4-FFF2-40B4-BE49-F238E27FC236}">
                  <a16:creationId xmlns:a16="http://schemas.microsoft.com/office/drawing/2014/main" id="{5B18E0CA-D187-9FBA-8BAD-DBF892271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4" name="Oval 65">
              <a:extLst>
                <a:ext uri="{FF2B5EF4-FFF2-40B4-BE49-F238E27FC236}">
                  <a16:creationId xmlns:a16="http://schemas.microsoft.com/office/drawing/2014/main" id="{38D1319E-1708-12EE-57CC-9580B9153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5" name="Oval 66">
              <a:extLst>
                <a:ext uri="{FF2B5EF4-FFF2-40B4-BE49-F238E27FC236}">
                  <a16:creationId xmlns:a16="http://schemas.microsoft.com/office/drawing/2014/main" id="{F2B25BBA-046D-1B21-3943-36097D9B5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6" name="Oval 67">
              <a:extLst>
                <a:ext uri="{FF2B5EF4-FFF2-40B4-BE49-F238E27FC236}">
                  <a16:creationId xmlns:a16="http://schemas.microsoft.com/office/drawing/2014/main" id="{C1852E7A-D464-4493-66B6-8F1579A05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7" name="Oval 68">
              <a:extLst>
                <a:ext uri="{FF2B5EF4-FFF2-40B4-BE49-F238E27FC236}">
                  <a16:creationId xmlns:a16="http://schemas.microsoft.com/office/drawing/2014/main" id="{CB94CF06-5AE4-7456-0CAC-DBC429C873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" name="Oval 69">
              <a:extLst>
                <a:ext uri="{FF2B5EF4-FFF2-40B4-BE49-F238E27FC236}">
                  <a16:creationId xmlns:a16="http://schemas.microsoft.com/office/drawing/2014/main" id="{0A709881-6D4D-8083-7A70-DF7F849C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39" name="Group 70">
            <a:extLst>
              <a:ext uri="{FF2B5EF4-FFF2-40B4-BE49-F238E27FC236}">
                <a16:creationId xmlns:a16="http://schemas.microsoft.com/office/drawing/2014/main" id="{A74D2F92-8297-5287-FA8F-980B2B544F4D}"/>
              </a:ext>
            </a:extLst>
          </p:cNvPr>
          <p:cNvGrpSpPr>
            <a:grpSpLocks/>
          </p:cNvGrpSpPr>
          <p:nvPr/>
        </p:nvGrpSpPr>
        <p:grpSpPr bwMode="auto">
          <a:xfrm>
            <a:off x="4704033" y="3699474"/>
            <a:ext cx="187325" cy="73025"/>
            <a:chOff x="4286" y="1205"/>
            <a:chExt cx="90" cy="32"/>
          </a:xfrm>
        </p:grpSpPr>
        <p:sp>
          <p:nvSpPr>
            <p:cNvPr id="340" name="Oval 71">
              <a:extLst>
                <a:ext uri="{FF2B5EF4-FFF2-40B4-BE49-F238E27FC236}">
                  <a16:creationId xmlns:a16="http://schemas.microsoft.com/office/drawing/2014/main" id="{5B273A7E-AD1E-F1ED-473C-BE844CD5F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1" name="Oval 72">
              <a:extLst>
                <a:ext uri="{FF2B5EF4-FFF2-40B4-BE49-F238E27FC236}">
                  <a16:creationId xmlns:a16="http://schemas.microsoft.com/office/drawing/2014/main" id="{BF79D000-1710-099C-1156-DBF4F830D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2" name="Oval 73">
              <a:extLst>
                <a:ext uri="{FF2B5EF4-FFF2-40B4-BE49-F238E27FC236}">
                  <a16:creationId xmlns:a16="http://schemas.microsoft.com/office/drawing/2014/main" id="{9947F54C-BF4D-77B2-9E56-8FBAE9BDF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3" name="Oval 74">
              <a:extLst>
                <a:ext uri="{FF2B5EF4-FFF2-40B4-BE49-F238E27FC236}">
                  <a16:creationId xmlns:a16="http://schemas.microsoft.com/office/drawing/2014/main" id="{3EAD8201-EA98-1F47-0C54-195EEECCA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4" name="Oval 75">
              <a:extLst>
                <a:ext uri="{FF2B5EF4-FFF2-40B4-BE49-F238E27FC236}">
                  <a16:creationId xmlns:a16="http://schemas.microsoft.com/office/drawing/2014/main" id="{266C1C3F-F5B9-4710-0B65-DFD54FA5C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1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5" name="Oval 76">
              <a:extLst>
                <a:ext uri="{FF2B5EF4-FFF2-40B4-BE49-F238E27FC236}">
                  <a16:creationId xmlns:a16="http://schemas.microsoft.com/office/drawing/2014/main" id="{6F931A75-B9A0-8F2C-F64C-AC87BB8B5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2" y="1226"/>
              <a:ext cx="12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46" name="Group 49">
            <a:extLst>
              <a:ext uri="{FF2B5EF4-FFF2-40B4-BE49-F238E27FC236}">
                <a16:creationId xmlns:a16="http://schemas.microsoft.com/office/drawing/2014/main" id="{BDD5BBE2-32F9-6587-DB94-A7E26D0D4CCD}"/>
              </a:ext>
            </a:extLst>
          </p:cNvPr>
          <p:cNvGrpSpPr>
            <a:grpSpLocks/>
          </p:cNvGrpSpPr>
          <p:nvPr/>
        </p:nvGrpSpPr>
        <p:grpSpPr bwMode="auto">
          <a:xfrm>
            <a:off x="3117646" y="3687451"/>
            <a:ext cx="182563" cy="73025"/>
            <a:chOff x="4041" y="1205"/>
            <a:chExt cx="88" cy="32"/>
          </a:xfrm>
        </p:grpSpPr>
        <p:sp>
          <p:nvSpPr>
            <p:cNvPr id="347" name="Oval 50">
              <a:extLst>
                <a:ext uri="{FF2B5EF4-FFF2-40B4-BE49-F238E27FC236}">
                  <a16:creationId xmlns:a16="http://schemas.microsoft.com/office/drawing/2014/main" id="{B3B2380F-E686-A826-E091-A6D1BB8D9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8" name="Oval 51">
              <a:extLst>
                <a:ext uri="{FF2B5EF4-FFF2-40B4-BE49-F238E27FC236}">
                  <a16:creationId xmlns:a16="http://schemas.microsoft.com/office/drawing/2014/main" id="{D20D83F0-FDEF-89AD-EC2B-B0F34BEAE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9" name="Oval 52">
              <a:extLst>
                <a:ext uri="{FF2B5EF4-FFF2-40B4-BE49-F238E27FC236}">
                  <a16:creationId xmlns:a16="http://schemas.microsoft.com/office/drawing/2014/main" id="{54BB94CA-3526-E9AB-0AA6-B8DAE36E1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216"/>
              <a:ext cx="11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0" name="Oval 53">
              <a:extLst>
                <a:ext uri="{FF2B5EF4-FFF2-40B4-BE49-F238E27FC236}">
                  <a16:creationId xmlns:a16="http://schemas.microsoft.com/office/drawing/2014/main" id="{BEC88F0F-7146-8E9B-4AEA-F464DF8CD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1" name="Oval 54">
              <a:extLst>
                <a:ext uri="{FF2B5EF4-FFF2-40B4-BE49-F238E27FC236}">
                  <a16:creationId xmlns:a16="http://schemas.microsoft.com/office/drawing/2014/main" id="{8CEE0407-AF09-7B13-8086-6C5F2F52E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2" name="Oval 55">
              <a:extLst>
                <a:ext uri="{FF2B5EF4-FFF2-40B4-BE49-F238E27FC236}">
                  <a16:creationId xmlns:a16="http://schemas.microsoft.com/office/drawing/2014/main" id="{00A6279A-2A7B-E561-46FB-501174E43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53" name="Group 56">
            <a:extLst>
              <a:ext uri="{FF2B5EF4-FFF2-40B4-BE49-F238E27FC236}">
                <a16:creationId xmlns:a16="http://schemas.microsoft.com/office/drawing/2014/main" id="{80360AF3-5412-F69F-5BAD-7445596B3B75}"/>
              </a:ext>
            </a:extLst>
          </p:cNvPr>
          <p:cNvGrpSpPr>
            <a:grpSpLocks/>
          </p:cNvGrpSpPr>
          <p:nvPr/>
        </p:nvGrpSpPr>
        <p:grpSpPr bwMode="auto">
          <a:xfrm>
            <a:off x="3382759" y="3687451"/>
            <a:ext cx="182562" cy="73025"/>
            <a:chOff x="4168" y="1205"/>
            <a:chExt cx="88" cy="32"/>
          </a:xfrm>
        </p:grpSpPr>
        <p:sp>
          <p:nvSpPr>
            <p:cNvPr id="354" name="Oval 57">
              <a:extLst>
                <a:ext uri="{FF2B5EF4-FFF2-40B4-BE49-F238E27FC236}">
                  <a16:creationId xmlns:a16="http://schemas.microsoft.com/office/drawing/2014/main" id="{1F75F608-2B17-22EC-5768-EBB12408B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5" name="Oval 58">
              <a:extLst>
                <a:ext uri="{FF2B5EF4-FFF2-40B4-BE49-F238E27FC236}">
                  <a16:creationId xmlns:a16="http://schemas.microsoft.com/office/drawing/2014/main" id="{D05E652F-4B9F-960D-C7FB-21D81D894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6" name="Oval 59">
              <a:extLst>
                <a:ext uri="{FF2B5EF4-FFF2-40B4-BE49-F238E27FC236}">
                  <a16:creationId xmlns:a16="http://schemas.microsoft.com/office/drawing/2014/main" id="{64AE518E-85F8-03C5-3149-C6D8320AA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7" name="Oval 60">
              <a:extLst>
                <a:ext uri="{FF2B5EF4-FFF2-40B4-BE49-F238E27FC236}">
                  <a16:creationId xmlns:a16="http://schemas.microsoft.com/office/drawing/2014/main" id="{D7E64094-4797-A00F-1813-5B46A2D39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" name="Oval 61">
              <a:extLst>
                <a:ext uri="{FF2B5EF4-FFF2-40B4-BE49-F238E27FC236}">
                  <a16:creationId xmlns:a16="http://schemas.microsoft.com/office/drawing/2014/main" id="{30C8F17C-243C-2DE4-5620-EC4E0B574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9" name="Oval 62">
              <a:extLst>
                <a:ext uri="{FF2B5EF4-FFF2-40B4-BE49-F238E27FC236}">
                  <a16:creationId xmlns:a16="http://schemas.microsoft.com/office/drawing/2014/main" id="{9C4FA45D-6504-5196-A97D-498AD3DBE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60" name="Group 63">
            <a:extLst>
              <a:ext uri="{FF2B5EF4-FFF2-40B4-BE49-F238E27FC236}">
                <a16:creationId xmlns:a16="http://schemas.microsoft.com/office/drawing/2014/main" id="{7137F912-36FB-43FF-EC47-79BA4373A718}"/>
              </a:ext>
            </a:extLst>
          </p:cNvPr>
          <p:cNvGrpSpPr>
            <a:grpSpLocks/>
          </p:cNvGrpSpPr>
          <p:nvPr/>
        </p:nvGrpSpPr>
        <p:grpSpPr bwMode="auto">
          <a:xfrm>
            <a:off x="2865234" y="3687451"/>
            <a:ext cx="185737" cy="73025"/>
            <a:chOff x="3920" y="1205"/>
            <a:chExt cx="89" cy="32"/>
          </a:xfrm>
        </p:grpSpPr>
        <p:sp>
          <p:nvSpPr>
            <p:cNvPr id="361" name="Oval 64">
              <a:extLst>
                <a:ext uri="{FF2B5EF4-FFF2-40B4-BE49-F238E27FC236}">
                  <a16:creationId xmlns:a16="http://schemas.microsoft.com/office/drawing/2014/main" id="{F186950E-FDEA-FBDE-58F1-16E663969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2" name="Oval 65">
              <a:extLst>
                <a:ext uri="{FF2B5EF4-FFF2-40B4-BE49-F238E27FC236}">
                  <a16:creationId xmlns:a16="http://schemas.microsoft.com/office/drawing/2014/main" id="{AF45D45D-E7A7-F15E-F3BF-D9F8C5C31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3" name="Oval 66">
              <a:extLst>
                <a:ext uri="{FF2B5EF4-FFF2-40B4-BE49-F238E27FC236}">
                  <a16:creationId xmlns:a16="http://schemas.microsoft.com/office/drawing/2014/main" id="{32E47B02-09A1-866E-6467-4D194947D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4" name="Oval 67">
              <a:extLst>
                <a:ext uri="{FF2B5EF4-FFF2-40B4-BE49-F238E27FC236}">
                  <a16:creationId xmlns:a16="http://schemas.microsoft.com/office/drawing/2014/main" id="{6205FDB6-2621-F48A-51CB-59FDC9497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5" name="Oval 68">
              <a:extLst>
                <a:ext uri="{FF2B5EF4-FFF2-40B4-BE49-F238E27FC236}">
                  <a16:creationId xmlns:a16="http://schemas.microsoft.com/office/drawing/2014/main" id="{1E1B6D75-CEE5-BB8F-D4B9-81A31A172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6" name="Oval 69">
              <a:extLst>
                <a:ext uri="{FF2B5EF4-FFF2-40B4-BE49-F238E27FC236}">
                  <a16:creationId xmlns:a16="http://schemas.microsoft.com/office/drawing/2014/main" id="{C2C69FFF-B468-B7F0-F145-DD1E4C854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67" name="Group 70">
            <a:extLst>
              <a:ext uri="{FF2B5EF4-FFF2-40B4-BE49-F238E27FC236}">
                <a16:creationId xmlns:a16="http://schemas.microsoft.com/office/drawing/2014/main" id="{2D1638B2-80F9-9658-0264-EA0496094C62}"/>
              </a:ext>
            </a:extLst>
          </p:cNvPr>
          <p:cNvGrpSpPr>
            <a:grpSpLocks/>
          </p:cNvGrpSpPr>
          <p:nvPr/>
        </p:nvGrpSpPr>
        <p:grpSpPr bwMode="auto">
          <a:xfrm>
            <a:off x="3628821" y="3687451"/>
            <a:ext cx="187325" cy="73025"/>
            <a:chOff x="4286" y="1205"/>
            <a:chExt cx="90" cy="32"/>
          </a:xfrm>
        </p:grpSpPr>
        <p:sp>
          <p:nvSpPr>
            <p:cNvPr id="368" name="Oval 71">
              <a:extLst>
                <a:ext uri="{FF2B5EF4-FFF2-40B4-BE49-F238E27FC236}">
                  <a16:creationId xmlns:a16="http://schemas.microsoft.com/office/drawing/2014/main" id="{FF263A3C-5A80-C424-4BF3-12A667BFF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9" name="Oval 72">
              <a:extLst>
                <a:ext uri="{FF2B5EF4-FFF2-40B4-BE49-F238E27FC236}">
                  <a16:creationId xmlns:a16="http://schemas.microsoft.com/office/drawing/2014/main" id="{7186B55C-B249-2350-79DA-76C7BFC3D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0" name="Oval 73">
              <a:extLst>
                <a:ext uri="{FF2B5EF4-FFF2-40B4-BE49-F238E27FC236}">
                  <a16:creationId xmlns:a16="http://schemas.microsoft.com/office/drawing/2014/main" id="{C9769BC9-EC82-0E3E-BF67-EDA495726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1" name="Oval 74">
              <a:extLst>
                <a:ext uri="{FF2B5EF4-FFF2-40B4-BE49-F238E27FC236}">
                  <a16:creationId xmlns:a16="http://schemas.microsoft.com/office/drawing/2014/main" id="{55113CF1-F98A-CFB8-588B-8592B10DA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2" name="Oval 75">
              <a:extLst>
                <a:ext uri="{FF2B5EF4-FFF2-40B4-BE49-F238E27FC236}">
                  <a16:creationId xmlns:a16="http://schemas.microsoft.com/office/drawing/2014/main" id="{2149347C-3101-E846-ABF0-B7CE328E0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1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3" name="Oval 76">
              <a:extLst>
                <a:ext uri="{FF2B5EF4-FFF2-40B4-BE49-F238E27FC236}">
                  <a16:creationId xmlns:a16="http://schemas.microsoft.com/office/drawing/2014/main" id="{41F5BE3B-AA48-5C3F-65E6-FFB593520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2" y="1226"/>
              <a:ext cx="12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74" name="Group 49">
            <a:extLst>
              <a:ext uri="{FF2B5EF4-FFF2-40B4-BE49-F238E27FC236}">
                <a16:creationId xmlns:a16="http://schemas.microsoft.com/office/drawing/2014/main" id="{5CE31438-DF38-4064-C92A-DAE8A631B466}"/>
              </a:ext>
            </a:extLst>
          </p:cNvPr>
          <p:cNvGrpSpPr>
            <a:grpSpLocks/>
          </p:cNvGrpSpPr>
          <p:nvPr/>
        </p:nvGrpSpPr>
        <p:grpSpPr bwMode="auto">
          <a:xfrm>
            <a:off x="3236471" y="3687451"/>
            <a:ext cx="182563" cy="73025"/>
            <a:chOff x="4041" y="1205"/>
            <a:chExt cx="88" cy="32"/>
          </a:xfrm>
        </p:grpSpPr>
        <p:sp>
          <p:nvSpPr>
            <p:cNvPr id="375" name="Oval 50">
              <a:extLst>
                <a:ext uri="{FF2B5EF4-FFF2-40B4-BE49-F238E27FC236}">
                  <a16:creationId xmlns:a16="http://schemas.microsoft.com/office/drawing/2014/main" id="{F9C0C9E9-DB2E-A3CA-B334-6FF75C13E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6" name="Oval 51">
              <a:extLst>
                <a:ext uri="{FF2B5EF4-FFF2-40B4-BE49-F238E27FC236}">
                  <a16:creationId xmlns:a16="http://schemas.microsoft.com/office/drawing/2014/main" id="{FE834752-AD62-CA38-29A9-658D9F182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7" name="Oval 52">
              <a:extLst>
                <a:ext uri="{FF2B5EF4-FFF2-40B4-BE49-F238E27FC236}">
                  <a16:creationId xmlns:a16="http://schemas.microsoft.com/office/drawing/2014/main" id="{D3344BDE-5B77-1B28-C6D6-7B31F56CF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216"/>
              <a:ext cx="11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8" name="Oval 53">
              <a:extLst>
                <a:ext uri="{FF2B5EF4-FFF2-40B4-BE49-F238E27FC236}">
                  <a16:creationId xmlns:a16="http://schemas.microsoft.com/office/drawing/2014/main" id="{2C462C68-2905-D94E-E86B-44F3E049E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" name="Oval 54">
              <a:extLst>
                <a:ext uri="{FF2B5EF4-FFF2-40B4-BE49-F238E27FC236}">
                  <a16:creationId xmlns:a16="http://schemas.microsoft.com/office/drawing/2014/main" id="{89CB9C63-23F4-ABE1-2A39-CAED50EC9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0" name="Oval 55">
              <a:extLst>
                <a:ext uri="{FF2B5EF4-FFF2-40B4-BE49-F238E27FC236}">
                  <a16:creationId xmlns:a16="http://schemas.microsoft.com/office/drawing/2014/main" id="{F3FA39BF-01EB-6918-4BC7-3CEBA1198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81" name="Group 56">
            <a:extLst>
              <a:ext uri="{FF2B5EF4-FFF2-40B4-BE49-F238E27FC236}">
                <a16:creationId xmlns:a16="http://schemas.microsoft.com/office/drawing/2014/main" id="{F0E22AA7-EB42-C567-F159-B8E452D75708}"/>
              </a:ext>
            </a:extLst>
          </p:cNvPr>
          <p:cNvGrpSpPr>
            <a:grpSpLocks/>
          </p:cNvGrpSpPr>
          <p:nvPr/>
        </p:nvGrpSpPr>
        <p:grpSpPr bwMode="auto">
          <a:xfrm>
            <a:off x="3501584" y="3687451"/>
            <a:ext cx="182562" cy="73025"/>
            <a:chOff x="4168" y="1205"/>
            <a:chExt cx="88" cy="32"/>
          </a:xfrm>
        </p:grpSpPr>
        <p:sp>
          <p:nvSpPr>
            <p:cNvPr id="382" name="Oval 57">
              <a:extLst>
                <a:ext uri="{FF2B5EF4-FFF2-40B4-BE49-F238E27FC236}">
                  <a16:creationId xmlns:a16="http://schemas.microsoft.com/office/drawing/2014/main" id="{72505BA7-8DD9-AD4C-FF62-8CA2147D8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3" name="Oval 58">
              <a:extLst>
                <a:ext uri="{FF2B5EF4-FFF2-40B4-BE49-F238E27FC236}">
                  <a16:creationId xmlns:a16="http://schemas.microsoft.com/office/drawing/2014/main" id="{A83B9653-CDB5-1366-D629-668FDA63B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4" name="Oval 59">
              <a:extLst>
                <a:ext uri="{FF2B5EF4-FFF2-40B4-BE49-F238E27FC236}">
                  <a16:creationId xmlns:a16="http://schemas.microsoft.com/office/drawing/2014/main" id="{0712140B-2B68-FF98-7C72-3EC5B628F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5" name="Oval 60">
              <a:extLst>
                <a:ext uri="{FF2B5EF4-FFF2-40B4-BE49-F238E27FC236}">
                  <a16:creationId xmlns:a16="http://schemas.microsoft.com/office/drawing/2014/main" id="{5DDB7535-DCBA-B83A-D560-0E75E394B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6" name="Oval 61">
              <a:extLst>
                <a:ext uri="{FF2B5EF4-FFF2-40B4-BE49-F238E27FC236}">
                  <a16:creationId xmlns:a16="http://schemas.microsoft.com/office/drawing/2014/main" id="{C7A6A960-5BD7-9727-283D-EEBAA5936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7" name="Oval 62">
              <a:extLst>
                <a:ext uri="{FF2B5EF4-FFF2-40B4-BE49-F238E27FC236}">
                  <a16:creationId xmlns:a16="http://schemas.microsoft.com/office/drawing/2014/main" id="{EA538AE6-93CC-2CB7-B08F-CB451A70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88" name="Group 63">
            <a:extLst>
              <a:ext uri="{FF2B5EF4-FFF2-40B4-BE49-F238E27FC236}">
                <a16:creationId xmlns:a16="http://schemas.microsoft.com/office/drawing/2014/main" id="{1040D0A3-FCC5-A328-1A89-04FEE5BDD199}"/>
              </a:ext>
            </a:extLst>
          </p:cNvPr>
          <p:cNvGrpSpPr>
            <a:grpSpLocks/>
          </p:cNvGrpSpPr>
          <p:nvPr/>
        </p:nvGrpSpPr>
        <p:grpSpPr bwMode="auto">
          <a:xfrm>
            <a:off x="2984059" y="3687451"/>
            <a:ext cx="185737" cy="73025"/>
            <a:chOff x="3920" y="1205"/>
            <a:chExt cx="89" cy="32"/>
          </a:xfrm>
        </p:grpSpPr>
        <p:sp>
          <p:nvSpPr>
            <p:cNvPr id="389" name="Oval 64">
              <a:extLst>
                <a:ext uri="{FF2B5EF4-FFF2-40B4-BE49-F238E27FC236}">
                  <a16:creationId xmlns:a16="http://schemas.microsoft.com/office/drawing/2014/main" id="{BF054FB2-2D13-5112-F2B3-6E4BA6EC4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0" name="Oval 65">
              <a:extLst>
                <a:ext uri="{FF2B5EF4-FFF2-40B4-BE49-F238E27FC236}">
                  <a16:creationId xmlns:a16="http://schemas.microsoft.com/office/drawing/2014/main" id="{F63BB0D4-F57C-74FC-DBA4-680717F81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1" name="Oval 66">
              <a:extLst>
                <a:ext uri="{FF2B5EF4-FFF2-40B4-BE49-F238E27FC236}">
                  <a16:creationId xmlns:a16="http://schemas.microsoft.com/office/drawing/2014/main" id="{597E571C-AAED-B369-1FB3-0481C72E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2" name="Oval 67">
              <a:extLst>
                <a:ext uri="{FF2B5EF4-FFF2-40B4-BE49-F238E27FC236}">
                  <a16:creationId xmlns:a16="http://schemas.microsoft.com/office/drawing/2014/main" id="{96B7197A-57F6-3C02-7836-BA7847602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3" name="Oval 68">
              <a:extLst>
                <a:ext uri="{FF2B5EF4-FFF2-40B4-BE49-F238E27FC236}">
                  <a16:creationId xmlns:a16="http://schemas.microsoft.com/office/drawing/2014/main" id="{2C60D7E2-4686-6FB5-A34C-7138A5394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4" name="Oval 69">
              <a:extLst>
                <a:ext uri="{FF2B5EF4-FFF2-40B4-BE49-F238E27FC236}">
                  <a16:creationId xmlns:a16="http://schemas.microsoft.com/office/drawing/2014/main" id="{5C60D05D-E89A-F39C-DCE9-866C2AD93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95" name="Group 70">
            <a:extLst>
              <a:ext uri="{FF2B5EF4-FFF2-40B4-BE49-F238E27FC236}">
                <a16:creationId xmlns:a16="http://schemas.microsoft.com/office/drawing/2014/main" id="{38A0AE6F-F605-80B7-A8CF-6D1D4D8FC578}"/>
              </a:ext>
            </a:extLst>
          </p:cNvPr>
          <p:cNvGrpSpPr>
            <a:grpSpLocks/>
          </p:cNvGrpSpPr>
          <p:nvPr/>
        </p:nvGrpSpPr>
        <p:grpSpPr bwMode="auto">
          <a:xfrm>
            <a:off x="3747646" y="3687451"/>
            <a:ext cx="187325" cy="73025"/>
            <a:chOff x="4286" y="1205"/>
            <a:chExt cx="90" cy="32"/>
          </a:xfrm>
        </p:grpSpPr>
        <p:sp>
          <p:nvSpPr>
            <p:cNvPr id="396" name="Oval 71">
              <a:extLst>
                <a:ext uri="{FF2B5EF4-FFF2-40B4-BE49-F238E27FC236}">
                  <a16:creationId xmlns:a16="http://schemas.microsoft.com/office/drawing/2014/main" id="{59483629-9857-37A8-2260-FAFEDD05A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7" name="Oval 72">
              <a:extLst>
                <a:ext uri="{FF2B5EF4-FFF2-40B4-BE49-F238E27FC236}">
                  <a16:creationId xmlns:a16="http://schemas.microsoft.com/office/drawing/2014/main" id="{23EF1234-4A82-89C5-A5A5-EF93A5802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8" name="Oval 73">
              <a:extLst>
                <a:ext uri="{FF2B5EF4-FFF2-40B4-BE49-F238E27FC236}">
                  <a16:creationId xmlns:a16="http://schemas.microsoft.com/office/drawing/2014/main" id="{FF1B0289-5F66-B8D6-DEA6-521DB52AD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" name="Oval 74">
              <a:extLst>
                <a:ext uri="{FF2B5EF4-FFF2-40B4-BE49-F238E27FC236}">
                  <a16:creationId xmlns:a16="http://schemas.microsoft.com/office/drawing/2014/main" id="{4808B146-DF70-C25C-76EB-E93535CF6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" name="Oval 75">
              <a:extLst>
                <a:ext uri="{FF2B5EF4-FFF2-40B4-BE49-F238E27FC236}">
                  <a16:creationId xmlns:a16="http://schemas.microsoft.com/office/drawing/2014/main" id="{E6D38754-C17E-C934-B582-0120F2228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1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1" name="Oval 76">
              <a:extLst>
                <a:ext uri="{FF2B5EF4-FFF2-40B4-BE49-F238E27FC236}">
                  <a16:creationId xmlns:a16="http://schemas.microsoft.com/office/drawing/2014/main" id="{0729715B-8ECD-9853-426D-3E5ED0573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2" y="1226"/>
              <a:ext cx="12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02" name="Group 63">
            <a:extLst>
              <a:ext uri="{FF2B5EF4-FFF2-40B4-BE49-F238E27FC236}">
                <a16:creationId xmlns:a16="http://schemas.microsoft.com/office/drawing/2014/main" id="{A2D874F8-7942-770C-52B9-84D8AFE9B638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796365" y="4155391"/>
            <a:ext cx="185737" cy="73025"/>
            <a:chOff x="3920" y="1205"/>
            <a:chExt cx="89" cy="32"/>
          </a:xfrm>
        </p:grpSpPr>
        <p:sp>
          <p:nvSpPr>
            <p:cNvPr id="403" name="Oval 64">
              <a:extLst>
                <a:ext uri="{FF2B5EF4-FFF2-40B4-BE49-F238E27FC236}">
                  <a16:creationId xmlns:a16="http://schemas.microsoft.com/office/drawing/2014/main" id="{52E23276-870C-B757-DFE5-9FE07FF4D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4" name="Oval 65">
              <a:extLst>
                <a:ext uri="{FF2B5EF4-FFF2-40B4-BE49-F238E27FC236}">
                  <a16:creationId xmlns:a16="http://schemas.microsoft.com/office/drawing/2014/main" id="{09DEBAE7-2D4E-EA18-53BA-2EDA7D8A3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5" name="Oval 66">
              <a:extLst>
                <a:ext uri="{FF2B5EF4-FFF2-40B4-BE49-F238E27FC236}">
                  <a16:creationId xmlns:a16="http://schemas.microsoft.com/office/drawing/2014/main" id="{8B37CAD6-C8D3-8D6B-C102-85A51D491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6" name="Oval 67">
              <a:extLst>
                <a:ext uri="{FF2B5EF4-FFF2-40B4-BE49-F238E27FC236}">
                  <a16:creationId xmlns:a16="http://schemas.microsoft.com/office/drawing/2014/main" id="{EBC61300-3D1E-ABC2-E879-FCCC532B5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7" name="Oval 68">
              <a:extLst>
                <a:ext uri="{FF2B5EF4-FFF2-40B4-BE49-F238E27FC236}">
                  <a16:creationId xmlns:a16="http://schemas.microsoft.com/office/drawing/2014/main" id="{35FB8C7E-FE69-E321-8573-0F1B8A906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8" name="Oval 69">
              <a:extLst>
                <a:ext uri="{FF2B5EF4-FFF2-40B4-BE49-F238E27FC236}">
                  <a16:creationId xmlns:a16="http://schemas.microsoft.com/office/drawing/2014/main" id="{410337E2-EBAE-2E07-5A70-EDC9FAEA2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09" name="Group 63">
            <a:extLst>
              <a:ext uri="{FF2B5EF4-FFF2-40B4-BE49-F238E27FC236}">
                <a16:creationId xmlns:a16="http://schemas.microsoft.com/office/drawing/2014/main" id="{76C362FD-A4B3-3030-15D3-5A78257F9FDF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915190" y="4155391"/>
            <a:ext cx="185737" cy="73025"/>
            <a:chOff x="3920" y="1205"/>
            <a:chExt cx="89" cy="32"/>
          </a:xfrm>
        </p:grpSpPr>
        <p:sp>
          <p:nvSpPr>
            <p:cNvPr id="410" name="Oval 64">
              <a:extLst>
                <a:ext uri="{FF2B5EF4-FFF2-40B4-BE49-F238E27FC236}">
                  <a16:creationId xmlns:a16="http://schemas.microsoft.com/office/drawing/2014/main" id="{F5301CC6-3C55-D1F2-95FA-284AD45A5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" name="Oval 65">
              <a:extLst>
                <a:ext uri="{FF2B5EF4-FFF2-40B4-BE49-F238E27FC236}">
                  <a16:creationId xmlns:a16="http://schemas.microsoft.com/office/drawing/2014/main" id="{E754883C-07E3-95B1-4289-BF8422E02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2" name="Oval 66">
              <a:extLst>
                <a:ext uri="{FF2B5EF4-FFF2-40B4-BE49-F238E27FC236}">
                  <a16:creationId xmlns:a16="http://schemas.microsoft.com/office/drawing/2014/main" id="{F022804F-8994-4783-6788-FAEAAC886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3" name="Oval 67">
              <a:extLst>
                <a:ext uri="{FF2B5EF4-FFF2-40B4-BE49-F238E27FC236}">
                  <a16:creationId xmlns:a16="http://schemas.microsoft.com/office/drawing/2014/main" id="{988C6F96-A3D6-7BB3-A2E6-00B1ED442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4" name="Oval 68">
              <a:extLst>
                <a:ext uri="{FF2B5EF4-FFF2-40B4-BE49-F238E27FC236}">
                  <a16:creationId xmlns:a16="http://schemas.microsoft.com/office/drawing/2014/main" id="{C08695DF-11A5-81B1-BBA8-FA2AD39F3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5" name="Oval 69">
              <a:extLst>
                <a:ext uri="{FF2B5EF4-FFF2-40B4-BE49-F238E27FC236}">
                  <a16:creationId xmlns:a16="http://schemas.microsoft.com/office/drawing/2014/main" id="{2C535F1C-B28E-79C6-8D97-C1160A204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16" name="Group 63">
            <a:extLst>
              <a:ext uri="{FF2B5EF4-FFF2-40B4-BE49-F238E27FC236}">
                <a16:creationId xmlns:a16="http://schemas.microsoft.com/office/drawing/2014/main" id="{07C6335C-AC8B-17E3-93BD-A173FC14B823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750565" y="4281811"/>
            <a:ext cx="185737" cy="73025"/>
            <a:chOff x="3920" y="1205"/>
            <a:chExt cx="89" cy="32"/>
          </a:xfrm>
        </p:grpSpPr>
        <p:sp>
          <p:nvSpPr>
            <p:cNvPr id="417" name="Oval 64">
              <a:extLst>
                <a:ext uri="{FF2B5EF4-FFF2-40B4-BE49-F238E27FC236}">
                  <a16:creationId xmlns:a16="http://schemas.microsoft.com/office/drawing/2014/main" id="{1CD19466-CAB6-B722-6882-CA15D0C4A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8" name="Oval 65">
              <a:extLst>
                <a:ext uri="{FF2B5EF4-FFF2-40B4-BE49-F238E27FC236}">
                  <a16:creationId xmlns:a16="http://schemas.microsoft.com/office/drawing/2014/main" id="{0CD0C778-8661-120D-80B4-EE813ADAC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9" name="Oval 66">
              <a:extLst>
                <a:ext uri="{FF2B5EF4-FFF2-40B4-BE49-F238E27FC236}">
                  <a16:creationId xmlns:a16="http://schemas.microsoft.com/office/drawing/2014/main" id="{55E5E50B-7128-4C8F-0A2B-606055929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0" name="Oval 67">
              <a:extLst>
                <a:ext uri="{FF2B5EF4-FFF2-40B4-BE49-F238E27FC236}">
                  <a16:creationId xmlns:a16="http://schemas.microsoft.com/office/drawing/2014/main" id="{EB182622-3F76-58E3-F96C-925F11706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1" name="Oval 68">
              <a:extLst>
                <a:ext uri="{FF2B5EF4-FFF2-40B4-BE49-F238E27FC236}">
                  <a16:creationId xmlns:a16="http://schemas.microsoft.com/office/drawing/2014/main" id="{F6E5C9CD-9441-FC4B-E151-F249FA3EC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2" name="Oval 69">
              <a:extLst>
                <a:ext uri="{FF2B5EF4-FFF2-40B4-BE49-F238E27FC236}">
                  <a16:creationId xmlns:a16="http://schemas.microsoft.com/office/drawing/2014/main" id="{F3EA5CF0-9EF5-CF21-8492-748AA4A15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23" name="Group 63">
            <a:extLst>
              <a:ext uri="{FF2B5EF4-FFF2-40B4-BE49-F238E27FC236}">
                <a16:creationId xmlns:a16="http://schemas.microsoft.com/office/drawing/2014/main" id="{586B6195-212F-44C3-5B28-9C4599AF9233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826459" y="4274101"/>
            <a:ext cx="185737" cy="73025"/>
            <a:chOff x="3920" y="1205"/>
            <a:chExt cx="89" cy="32"/>
          </a:xfrm>
        </p:grpSpPr>
        <p:sp>
          <p:nvSpPr>
            <p:cNvPr id="424" name="Oval 64">
              <a:extLst>
                <a:ext uri="{FF2B5EF4-FFF2-40B4-BE49-F238E27FC236}">
                  <a16:creationId xmlns:a16="http://schemas.microsoft.com/office/drawing/2014/main" id="{8DA23842-B698-EE0D-C3ED-82DBA61BE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5" name="Oval 65">
              <a:extLst>
                <a:ext uri="{FF2B5EF4-FFF2-40B4-BE49-F238E27FC236}">
                  <a16:creationId xmlns:a16="http://schemas.microsoft.com/office/drawing/2014/main" id="{9D3D24AB-4F94-A3FC-9622-00E2E30FE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6" name="Oval 66">
              <a:extLst>
                <a:ext uri="{FF2B5EF4-FFF2-40B4-BE49-F238E27FC236}">
                  <a16:creationId xmlns:a16="http://schemas.microsoft.com/office/drawing/2014/main" id="{8BD65204-16DC-7C06-BA20-00C11C307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7" name="Oval 67">
              <a:extLst>
                <a:ext uri="{FF2B5EF4-FFF2-40B4-BE49-F238E27FC236}">
                  <a16:creationId xmlns:a16="http://schemas.microsoft.com/office/drawing/2014/main" id="{875FD284-6848-6038-2011-F71AEA909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8" name="Oval 68">
              <a:extLst>
                <a:ext uri="{FF2B5EF4-FFF2-40B4-BE49-F238E27FC236}">
                  <a16:creationId xmlns:a16="http://schemas.microsoft.com/office/drawing/2014/main" id="{64B0F623-4DC6-EE95-D4F4-7448784EC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9" name="Oval 69">
              <a:extLst>
                <a:ext uri="{FF2B5EF4-FFF2-40B4-BE49-F238E27FC236}">
                  <a16:creationId xmlns:a16="http://schemas.microsoft.com/office/drawing/2014/main" id="{3563EEC8-D945-6884-1B70-EA9BFF7B9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30" name="Group 63">
            <a:extLst>
              <a:ext uri="{FF2B5EF4-FFF2-40B4-BE49-F238E27FC236}">
                <a16:creationId xmlns:a16="http://schemas.microsoft.com/office/drawing/2014/main" id="{7AD0D61A-835A-C9FB-E82A-586C399CF6EB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756852" y="4145372"/>
            <a:ext cx="185737" cy="73025"/>
            <a:chOff x="3920" y="1205"/>
            <a:chExt cx="89" cy="32"/>
          </a:xfrm>
        </p:grpSpPr>
        <p:sp>
          <p:nvSpPr>
            <p:cNvPr id="431" name="Oval 64">
              <a:extLst>
                <a:ext uri="{FF2B5EF4-FFF2-40B4-BE49-F238E27FC236}">
                  <a16:creationId xmlns:a16="http://schemas.microsoft.com/office/drawing/2014/main" id="{CCEF007A-A181-A0CA-0D3C-FC39597AD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2" name="Oval 65">
              <a:extLst>
                <a:ext uri="{FF2B5EF4-FFF2-40B4-BE49-F238E27FC236}">
                  <a16:creationId xmlns:a16="http://schemas.microsoft.com/office/drawing/2014/main" id="{7B43AC08-0B5A-3DB8-BF03-E02503226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3" name="Oval 66">
              <a:extLst>
                <a:ext uri="{FF2B5EF4-FFF2-40B4-BE49-F238E27FC236}">
                  <a16:creationId xmlns:a16="http://schemas.microsoft.com/office/drawing/2014/main" id="{AFB6F8BA-752C-D1F5-4A76-7E8182E94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4" name="Oval 67">
              <a:extLst>
                <a:ext uri="{FF2B5EF4-FFF2-40B4-BE49-F238E27FC236}">
                  <a16:creationId xmlns:a16="http://schemas.microsoft.com/office/drawing/2014/main" id="{15B34834-8883-016F-AA96-2510CAB91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5" name="Oval 68">
              <a:extLst>
                <a:ext uri="{FF2B5EF4-FFF2-40B4-BE49-F238E27FC236}">
                  <a16:creationId xmlns:a16="http://schemas.microsoft.com/office/drawing/2014/main" id="{14112CF6-552B-3611-BFFD-1A3EBF13F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6" name="Oval 69">
              <a:extLst>
                <a:ext uri="{FF2B5EF4-FFF2-40B4-BE49-F238E27FC236}">
                  <a16:creationId xmlns:a16="http://schemas.microsoft.com/office/drawing/2014/main" id="{B51CEF11-DA00-FFC7-FB8B-EE6D42206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37" name="Group 63">
            <a:extLst>
              <a:ext uri="{FF2B5EF4-FFF2-40B4-BE49-F238E27FC236}">
                <a16:creationId xmlns:a16="http://schemas.microsoft.com/office/drawing/2014/main" id="{FA2FC804-E9EC-1F32-27BE-462694273F6F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875677" y="4145372"/>
            <a:ext cx="185737" cy="73025"/>
            <a:chOff x="3920" y="1205"/>
            <a:chExt cx="89" cy="32"/>
          </a:xfrm>
        </p:grpSpPr>
        <p:sp>
          <p:nvSpPr>
            <p:cNvPr id="438" name="Oval 64">
              <a:extLst>
                <a:ext uri="{FF2B5EF4-FFF2-40B4-BE49-F238E27FC236}">
                  <a16:creationId xmlns:a16="http://schemas.microsoft.com/office/drawing/2014/main" id="{AA6277C1-2A86-A476-8E9A-C1C2C0150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9" name="Oval 65">
              <a:extLst>
                <a:ext uri="{FF2B5EF4-FFF2-40B4-BE49-F238E27FC236}">
                  <a16:creationId xmlns:a16="http://schemas.microsoft.com/office/drawing/2014/main" id="{23D913CF-4267-57AD-92CC-048576CC5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" name="Oval 66">
              <a:extLst>
                <a:ext uri="{FF2B5EF4-FFF2-40B4-BE49-F238E27FC236}">
                  <a16:creationId xmlns:a16="http://schemas.microsoft.com/office/drawing/2014/main" id="{6A684DB4-5918-6C2F-25FD-2A16EC791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1" name="Oval 67">
              <a:extLst>
                <a:ext uri="{FF2B5EF4-FFF2-40B4-BE49-F238E27FC236}">
                  <a16:creationId xmlns:a16="http://schemas.microsoft.com/office/drawing/2014/main" id="{B760652D-EE77-9389-A910-A1B88A33C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2" name="Oval 68">
              <a:extLst>
                <a:ext uri="{FF2B5EF4-FFF2-40B4-BE49-F238E27FC236}">
                  <a16:creationId xmlns:a16="http://schemas.microsoft.com/office/drawing/2014/main" id="{FFC927B0-29EB-C43B-E639-D945A9908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3" name="Oval 69">
              <a:extLst>
                <a:ext uri="{FF2B5EF4-FFF2-40B4-BE49-F238E27FC236}">
                  <a16:creationId xmlns:a16="http://schemas.microsoft.com/office/drawing/2014/main" id="{5F9652E3-F88B-E0F5-137B-A30467B45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44" name="Group 63">
            <a:extLst>
              <a:ext uri="{FF2B5EF4-FFF2-40B4-BE49-F238E27FC236}">
                <a16:creationId xmlns:a16="http://schemas.microsoft.com/office/drawing/2014/main" id="{A19A0CD6-7FA7-65AB-951D-76D7105787BC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839277" y="4443415"/>
            <a:ext cx="185737" cy="73025"/>
            <a:chOff x="3920" y="1205"/>
            <a:chExt cx="89" cy="32"/>
          </a:xfrm>
        </p:grpSpPr>
        <p:sp>
          <p:nvSpPr>
            <p:cNvPr id="445" name="Oval 64">
              <a:extLst>
                <a:ext uri="{FF2B5EF4-FFF2-40B4-BE49-F238E27FC236}">
                  <a16:creationId xmlns:a16="http://schemas.microsoft.com/office/drawing/2014/main" id="{76AF818A-01E9-9329-E892-D6BF943C4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6" name="Oval 65">
              <a:extLst>
                <a:ext uri="{FF2B5EF4-FFF2-40B4-BE49-F238E27FC236}">
                  <a16:creationId xmlns:a16="http://schemas.microsoft.com/office/drawing/2014/main" id="{905661B0-9168-05D7-7F4D-4067DC7ED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7" name="Oval 66">
              <a:extLst>
                <a:ext uri="{FF2B5EF4-FFF2-40B4-BE49-F238E27FC236}">
                  <a16:creationId xmlns:a16="http://schemas.microsoft.com/office/drawing/2014/main" id="{81291998-5388-3AD2-6465-EA774AD9E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8" name="Oval 67">
              <a:extLst>
                <a:ext uri="{FF2B5EF4-FFF2-40B4-BE49-F238E27FC236}">
                  <a16:creationId xmlns:a16="http://schemas.microsoft.com/office/drawing/2014/main" id="{FD048C6F-31E5-B710-CF00-BF41229CE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9" name="Oval 68">
              <a:extLst>
                <a:ext uri="{FF2B5EF4-FFF2-40B4-BE49-F238E27FC236}">
                  <a16:creationId xmlns:a16="http://schemas.microsoft.com/office/drawing/2014/main" id="{60D69164-13D0-0B14-6E11-3B8110BB9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0" name="Oval 69">
              <a:extLst>
                <a:ext uri="{FF2B5EF4-FFF2-40B4-BE49-F238E27FC236}">
                  <a16:creationId xmlns:a16="http://schemas.microsoft.com/office/drawing/2014/main" id="{8FD75917-7AB3-296D-20E3-FE2093CC8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51" name="Group 63">
            <a:extLst>
              <a:ext uri="{FF2B5EF4-FFF2-40B4-BE49-F238E27FC236}">
                <a16:creationId xmlns:a16="http://schemas.microsoft.com/office/drawing/2014/main" id="{A7086357-5E79-D67F-43DF-5329885C87EF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916771" y="4305809"/>
            <a:ext cx="185737" cy="73025"/>
            <a:chOff x="3920" y="1205"/>
            <a:chExt cx="89" cy="32"/>
          </a:xfrm>
        </p:grpSpPr>
        <p:sp>
          <p:nvSpPr>
            <p:cNvPr id="452" name="Oval 64">
              <a:extLst>
                <a:ext uri="{FF2B5EF4-FFF2-40B4-BE49-F238E27FC236}">
                  <a16:creationId xmlns:a16="http://schemas.microsoft.com/office/drawing/2014/main" id="{F252579A-3547-15D1-FC43-8CFBB0819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3" name="Oval 65">
              <a:extLst>
                <a:ext uri="{FF2B5EF4-FFF2-40B4-BE49-F238E27FC236}">
                  <a16:creationId xmlns:a16="http://schemas.microsoft.com/office/drawing/2014/main" id="{3C69A461-D9FA-FC35-3860-FB5022AE1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4" name="Oval 66">
              <a:extLst>
                <a:ext uri="{FF2B5EF4-FFF2-40B4-BE49-F238E27FC236}">
                  <a16:creationId xmlns:a16="http://schemas.microsoft.com/office/drawing/2014/main" id="{4AA10CFB-6665-E4A9-E540-A605FF207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5" name="Oval 67">
              <a:extLst>
                <a:ext uri="{FF2B5EF4-FFF2-40B4-BE49-F238E27FC236}">
                  <a16:creationId xmlns:a16="http://schemas.microsoft.com/office/drawing/2014/main" id="{66B2F329-F3A1-E0B0-BC54-DDA8EF844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6" name="Oval 68">
              <a:extLst>
                <a:ext uri="{FF2B5EF4-FFF2-40B4-BE49-F238E27FC236}">
                  <a16:creationId xmlns:a16="http://schemas.microsoft.com/office/drawing/2014/main" id="{36E545C3-4486-4A40-F5F9-6A5B4061B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7" name="Oval 69">
              <a:extLst>
                <a:ext uri="{FF2B5EF4-FFF2-40B4-BE49-F238E27FC236}">
                  <a16:creationId xmlns:a16="http://schemas.microsoft.com/office/drawing/2014/main" id="{0EC2BC70-EB5D-61ED-0817-A275123BC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58" name="Group 63">
            <a:extLst>
              <a:ext uri="{FF2B5EF4-FFF2-40B4-BE49-F238E27FC236}">
                <a16:creationId xmlns:a16="http://schemas.microsoft.com/office/drawing/2014/main" id="{3BD1826C-AD6F-4AB1-5791-D1C6D6EC7F38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837418" y="3840451"/>
            <a:ext cx="185737" cy="73025"/>
            <a:chOff x="3920" y="1205"/>
            <a:chExt cx="89" cy="32"/>
          </a:xfrm>
        </p:grpSpPr>
        <p:sp>
          <p:nvSpPr>
            <p:cNvPr id="459" name="Oval 64">
              <a:extLst>
                <a:ext uri="{FF2B5EF4-FFF2-40B4-BE49-F238E27FC236}">
                  <a16:creationId xmlns:a16="http://schemas.microsoft.com/office/drawing/2014/main" id="{19BF7178-574C-8570-F472-207FE3B69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0" name="Oval 65">
              <a:extLst>
                <a:ext uri="{FF2B5EF4-FFF2-40B4-BE49-F238E27FC236}">
                  <a16:creationId xmlns:a16="http://schemas.microsoft.com/office/drawing/2014/main" id="{BC995792-735A-B4FF-DB42-028BD65ED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1" name="Oval 66">
              <a:extLst>
                <a:ext uri="{FF2B5EF4-FFF2-40B4-BE49-F238E27FC236}">
                  <a16:creationId xmlns:a16="http://schemas.microsoft.com/office/drawing/2014/main" id="{7D069138-7818-30A7-96D5-8A3AAC1C3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2" name="Oval 67">
              <a:extLst>
                <a:ext uri="{FF2B5EF4-FFF2-40B4-BE49-F238E27FC236}">
                  <a16:creationId xmlns:a16="http://schemas.microsoft.com/office/drawing/2014/main" id="{37FCB28C-846B-D538-716A-5F641111A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3" name="Oval 68">
              <a:extLst>
                <a:ext uri="{FF2B5EF4-FFF2-40B4-BE49-F238E27FC236}">
                  <a16:creationId xmlns:a16="http://schemas.microsoft.com/office/drawing/2014/main" id="{3937C337-0EDD-3ACD-C545-0D5F85F95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4" name="Oval 69">
              <a:extLst>
                <a:ext uri="{FF2B5EF4-FFF2-40B4-BE49-F238E27FC236}">
                  <a16:creationId xmlns:a16="http://schemas.microsoft.com/office/drawing/2014/main" id="{75356926-33A7-46C4-6F3C-E01A166A3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65" name="Group 63">
            <a:extLst>
              <a:ext uri="{FF2B5EF4-FFF2-40B4-BE49-F238E27FC236}">
                <a16:creationId xmlns:a16="http://schemas.microsoft.com/office/drawing/2014/main" id="{241F4F97-2017-03A6-3B21-76CBCD2D32CB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827866" y="4000660"/>
            <a:ext cx="185737" cy="73025"/>
            <a:chOff x="3920" y="1205"/>
            <a:chExt cx="89" cy="32"/>
          </a:xfrm>
        </p:grpSpPr>
        <p:sp>
          <p:nvSpPr>
            <p:cNvPr id="466" name="Oval 64">
              <a:extLst>
                <a:ext uri="{FF2B5EF4-FFF2-40B4-BE49-F238E27FC236}">
                  <a16:creationId xmlns:a16="http://schemas.microsoft.com/office/drawing/2014/main" id="{513BBDF0-F671-A01A-F165-59F7C9AD4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7" name="Oval 65">
              <a:extLst>
                <a:ext uri="{FF2B5EF4-FFF2-40B4-BE49-F238E27FC236}">
                  <a16:creationId xmlns:a16="http://schemas.microsoft.com/office/drawing/2014/main" id="{BCDFCC87-DF9F-A9A6-4F4D-562E48DFF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8" name="Oval 66">
              <a:extLst>
                <a:ext uri="{FF2B5EF4-FFF2-40B4-BE49-F238E27FC236}">
                  <a16:creationId xmlns:a16="http://schemas.microsoft.com/office/drawing/2014/main" id="{FF9DCFD9-C53E-B95F-3D48-E85C4D6D2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9" name="Oval 67">
              <a:extLst>
                <a:ext uri="{FF2B5EF4-FFF2-40B4-BE49-F238E27FC236}">
                  <a16:creationId xmlns:a16="http://schemas.microsoft.com/office/drawing/2014/main" id="{CCAAE8B2-51C5-7F29-401B-126DEB1DC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0" name="Oval 68">
              <a:extLst>
                <a:ext uri="{FF2B5EF4-FFF2-40B4-BE49-F238E27FC236}">
                  <a16:creationId xmlns:a16="http://schemas.microsoft.com/office/drawing/2014/main" id="{7CC2BF9C-1F3A-86E0-F801-F13E72F31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" name="Oval 69">
              <a:extLst>
                <a:ext uri="{FF2B5EF4-FFF2-40B4-BE49-F238E27FC236}">
                  <a16:creationId xmlns:a16="http://schemas.microsoft.com/office/drawing/2014/main" id="{8E317FF1-7D96-F948-2D25-B4307623D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72" name="Group 63">
            <a:extLst>
              <a:ext uri="{FF2B5EF4-FFF2-40B4-BE49-F238E27FC236}">
                <a16:creationId xmlns:a16="http://schemas.microsoft.com/office/drawing/2014/main" id="{1BD96EF8-0823-00AA-B029-71B409AAAAA7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488367" y="4826394"/>
            <a:ext cx="185737" cy="73025"/>
            <a:chOff x="3920" y="1205"/>
            <a:chExt cx="89" cy="32"/>
          </a:xfrm>
        </p:grpSpPr>
        <p:sp>
          <p:nvSpPr>
            <p:cNvPr id="473" name="Oval 64">
              <a:extLst>
                <a:ext uri="{FF2B5EF4-FFF2-40B4-BE49-F238E27FC236}">
                  <a16:creationId xmlns:a16="http://schemas.microsoft.com/office/drawing/2014/main" id="{05ABE7CB-37F7-0C6B-E92C-1168168E0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4" name="Oval 65">
              <a:extLst>
                <a:ext uri="{FF2B5EF4-FFF2-40B4-BE49-F238E27FC236}">
                  <a16:creationId xmlns:a16="http://schemas.microsoft.com/office/drawing/2014/main" id="{DF41C5E2-D84B-E71D-3D73-16CE3B36A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5" name="Oval 66">
              <a:extLst>
                <a:ext uri="{FF2B5EF4-FFF2-40B4-BE49-F238E27FC236}">
                  <a16:creationId xmlns:a16="http://schemas.microsoft.com/office/drawing/2014/main" id="{0877202F-6CE6-BF6B-6E09-D851E894C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6" name="Oval 67">
              <a:extLst>
                <a:ext uri="{FF2B5EF4-FFF2-40B4-BE49-F238E27FC236}">
                  <a16:creationId xmlns:a16="http://schemas.microsoft.com/office/drawing/2014/main" id="{B23165A9-1DC4-2C81-73ED-944DC032F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7" name="Oval 68">
              <a:extLst>
                <a:ext uri="{FF2B5EF4-FFF2-40B4-BE49-F238E27FC236}">
                  <a16:creationId xmlns:a16="http://schemas.microsoft.com/office/drawing/2014/main" id="{1D966B0E-484B-0395-1D66-EB94FCC89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8" name="Oval 69">
              <a:extLst>
                <a:ext uri="{FF2B5EF4-FFF2-40B4-BE49-F238E27FC236}">
                  <a16:creationId xmlns:a16="http://schemas.microsoft.com/office/drawing/2014/main" id="{05B3DA60-B29F-2BB4-1C16-E5E388B12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79" name="Group 63">
            <a:extLst>
              <a:ext uri="{FF2B5EF4-FFF2-40B4-BE49-F238E27FC236}">
                <a16:creationId xmlns:a16="http://schemas.microsoft.com/office/drawing/2014/main" id="{30EA92B9-E510-2744-F2E2-950F112BF3F2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607192" y="4826394"/>
            <a:ext cx="185737" cy="73025"/>
            <a:chOff x="3920" y="1205"/>
            <a:chExt cx="89" cy="32"/>
          </a:xfrm>
        </p:grpSpPr>
        <p:sp>
          <p:nvSpPr>
            <p:cNvPr id="480" name="Oval 64">
              <a:extLst>
                <a:ext uri="{FF2B5EF4-FFF2-40B4-BE49-F238E27FC236}">
                  <a16:creationId xmlns:a16="http://schemas.microsoft.com/office/drawing/2014/main" id="{E31E6849-D6CC-FB20-D523-9A66BE483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" name="Oval 65">
              <a:extLst>
                <a:ext uri="{FF2B5EF4-FFF2-40B4-BE49-F238E27FC236}">
                  <a16:creationId xmlns:a16="http://schemas.microsoft.com/office/drawing/2014/main" id="{F8601DD7-2F12-3547-FA87-088B5B3B5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2" name="Oval 66">
              <a:extLst>
                <a:ext uri="{FF2B5EF4-FFF2-40B4-BE49-F238E27FC236}">
                  <a16:creationId xmlns:a16="http://schemas.microsoft.com/office/drawing/2014/main" id="{B88EEE2B-0108-E27D-D03B-A812A04AB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3" name="Oval 67">
              <a:extLst>
                <a:ext uri="{FF2B5EF4-FFF2-40B4-BE49-F238E27FC236}">
                  <a16:creationId xmlns:a16="http://schemas.microsoft.com/office/drawing/2014/main" id="{5D9FF8F0-82DB-E734-E11B-6B480AB7D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4" name="Oval 68">
              <a:extLst>
                <a:ext uri="{FF2B5EF4-FFF2-40B4-BE49-F238E27FC236}">
                  <a16:creationId xmlns:a16="http://schemas.microsoft.com/office/drawing/2014/main" id="{A411AADC-C642-EEB2-B0B9-EF9DB368C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5" name="Oval 69">
              <a:extLst>
                <a:ext uri="{FF2B5EF4-FFF2-40B4-BE49-F238E27FC236}">
                  <a16:creationId xmlns:a16="http://schemas.microsoft.com/office/drawing/2014/main" id="{91A26D55-2303-D5D4-A5DC-5202C6F7F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86" name="Group 63">
            <a:extLst>
              <a:ext uri="{FF2B5EF4-FFF2-40B4-BE49-F238E27FC236}">
                <a16:creationId xmlns:a16="http://schemas.microsoft.com/office/drawing/2014/main" id="{D68EA865-B41A-024E-3A53-71823841254E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425797" y="4500242"/>
            <a:ext cx="185737" cy="73025"/>
            <a:chOff x="3920" y="1205"/>
            <a:chExt cx="89" cy="32"/>
          </a:xfrm>
        </p:grpSpPr>
        <p:sp>
          <p:nvSpPr>
            <p:cNvPr id="487" name="Oval 64">
              <a:extLst>
                <a:ext uri="{FF2B5EF4-FFF2-40B4-BE49-F238E27FC236}">
                  <a16:creationId xmlns:a16="http://schemas.microsoft.com/office/drawing/2014/main" id="{A9B52307-1274-26C0-83BA-DAB86BD85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8" name="Oval 65">
              <a:extLst>
                <a:ext uri="{FF2B5EF4-FFF2-40B4-BE49-F238E27FC236}">
                  <a16:creationId xmlns:a16="http://schemas.microsoft.com/office/drawing/2014/main" id="{06AB4B57-20D6-782C-8562-40AA26FA1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9" name="Oval 66">
              <a:extLst>
                <a:ext uri="{FF2B5EF4-FFF2-40B4-BE49-F238E27FC236}">
                  <a16:creationId xmlns:a16="http://schemas.microsoft.com/office/drawing/2014/main" id="{CC14AC93-AD0F-9D2F-233D-1ADCA8BB0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0" name="Oval 67">
              <a:extLst>
                <a:ext uri="{FF2B5EF4-FFF2-40B4-BE49-F238E27FC236}">
                  <a16:creationId xmlns:a16="http://schemas.microsoft.com/office/drawing/2014/main" id="{66BB9F73-B202-A35D-C884-0999AFA70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1" name="Oval 68">
              <a:extLst>
                <a:ext uri="{FF2B5EF4-FFF2-40B4-BE49-F238E27FC236}">
                  <a16:creationId xmlns:a16="http://schemas.microsoft.com/office/drawing/2014/main" id="{433327D3-C981-E75E-7B3A-A6169F4DD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2" name="Oval 69">
              <a:extLst>
                <a:ext uri="{FF2B5EF4-FFF2-40B4-BE49-F238E27FC236}">
                  <a16:creationId xmlns:a16="http://schemas.microsoft.com/office/drawing/2014/main" id="{112A0213-95AE-3B75-753D-12919CB3F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93" name="Group 63">
            <a:extLst>
              <a:ext uri="{FF2B5EF4-FFF2-40B4-BE49-F238E27FC236}">
                <a16:creationId xmlns:a16="http://schemas.microsoft.com/office/drawing/2014/main" id="{79FE182A-69B2-F455-6B99-43763BF72425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518461" y="4945104"/>
            <a:ext cx="185737" cy="73025"/>
            <a:chOff x="3920" y="1205"/>
            <a:chExt cx="89" cy="32"/>
          </a:xfrm>
        </p:grpSpPr>
        <p:sp>
          <p:nvSpPr>
            <p:cNvPr id="494" name="Oval 64">
              <a:extLst>
                <a:ext uri="{FF2B5EF4-FFF2-40B4-BE49-F238E27FC236}">
                  <a16:creationId xmlns:a16="http://schemas.microsoft.com/office/drawing/2014/main" id="{76F3B9A0-FDE7-DEBB-B58A-1C877A875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5" name="Oval 65">
              <a:extLst>
                <a:ext uri="{FF2B5EF4-FFF2-40B4-BE49-F238E27FC236}">
                  <a16:creationId xmlns:a16="http://schemas.microsoft.com/office/drawing/2014/main" id="{3117E9D6-BE53-EEA6-9CCE-2B4A9B8BF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6" name="Oval 66">
              <a:extLst>
                <a:ext uri="{FF2B5EF4-FFF2-40B4-BE49-F238E27FC236}">
                  <a16:creationId xmlns:a16="http://schemas.microsoft.com/office/drawing/2014/main" id="{0C162FC9-5714-BF04-B3ED-9378584C1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7" name="Oval 67">
              <a:extLst>
                <a:ext uri="{FF2B5EF4-FFF2-40B4-BE49-F238E27FC236}">
                  <a16:creationId xmlns:a16="http://schemas.microsoft.com/office/drawing/2014/main" id="{BE8571EC-8A05-BD36-F18B-830B3732C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8" name="Oval 68">
              <a:extLst>
                <a:ext uri="{FF2B5EF4-FFF2-40B4-BE49-F238E27FC236}">
                  <a16:creationId xmlns:a16="http://schemas.microsoft.com/office/drawing/2014/main" id="{0B80E846-74EE-4768-7495-7F7E34EE8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9" name="Oval 69">
              <a:extLst>
                <a:ext uri="{FF2B5EF4-FFF2-40B4-BE49-F238E27FC236}">
                  <a16:creationId xmlns:a16="http://schemas.microsoft.com/office/drawing/2014/main" id="{53D47DA2-7454-5610-EF11-33FCBFF97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00" name="Group 63">
            <a:extLst>
              <a:ext uri="{FF2B5EF4-FFF2-40B4-BE49-F238E27FC236}">
                <a16:creationId xmlns:a16="http://schemas.microsoft.com/office/drawing/2014/main" id="{F3F8D0A9-910E-F24A-5255-247B1DFB3153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448854" y="4816375"/>
            <a:ext cx="185737" cy="73025"/>
            <a:chOff x="3920" y="1205"/>
            <a:chExt cx="89" cy="32"/>
          </a:xfrm>
        </p:grpSpPr>
        <p:sp>
          <p:nvSpPr>
            <p:cNvPr id="501" name="Oval 64">
              <a:extLst>
                <a:ext uri="{FF2B5EF4-FFF2-40B4-BE49-F238E27FC236}">
                  <a16:creationId xmlns:a16="http://schemas.microsoft.com/office/drawing/2014/main" id="{C75315CF-3B9D-2B37-77D0-3E5FCF4FC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" name="Oval 65">
              <a:extLst>
                <a:ext uri="{FF2B5EF4-FFF2-40B4-BE49-F238E27FC236}">
                  <a16:creationId xmlns:a16="http://schemas.microsoft.com/office/drawing/2014/main" id="{6CF52E4B-6792-B5EF-C080-C88F0D0E0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3" name="Oval 66">
              <a:extLst>
                <a:ext uri="{FF2B5EF4-FFF2-40B4-BE49-F238E27FC236}">
                  <a16:creationId xmlns:a16="http://schemas.microsoft.com/office/drawing/2014/main" id="{39BC5042-E177-02BF-A77C-D191CD388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4" name="Oval 67">
              <a:extLst>
                <a:ext uri="{FF2B5EF4-FFF2-40B4-BE49-F238E27FC236}">
                  <a16:creationId xmlns:a16="http://schemas.microsoft.com/office/drawing/2014/main" id="{F3D342D9-E8C6-60BB-1141-628AE9FDE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5" name="Oval 68">
              <a:extLst>
                <a:ext uri="{FF2B5EF4-FFF2-40B4-BE49-F238E27FC236}">
                  <a16:creationId xmlns:a16="http://schemas.microsoft.com/office/drawing/2014/main" id="{AF44C743-6BBE-3E3A-606E-44F302D63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6" name="Oval 69">
              <a:extLst>
                <a:ext uri="{FF2B5EF4-FFF2-40B4-BE49-F238E27FC236}">
                  <a16:creationId xmlns:a16="http://schemas.microsoft.com/office/drawing/2014/main" id="{818B48FC-D257-BD44-8DF2-18399A01B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07" name="Group 63">
            <a:extLst>
              <a:ext uri="{FF2B5EF4-FFF2-40B4-BE49-F238E27FC236}">
                <a16:creationId xmlns:a16="http://schemas.microsoft.com/office/drawing/2014/main" id="{BB122443-B9E6-89B9-BD1D-C279F69E360D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567679" y="4816375"/>
            <a:ext cx="185737" cy="73025"/>
            <a:chOff x="3920" y="1205"/>
            <a:chExt cx="89" cy="32"/>
          </a:xfrm>
        </p:grpSpPr>
        <p:sp>
          <p:nvSpPr>
            <p:cNvPr id="508" name="Oval 64">
              <a:extLst>
                <a:ext uri="{FF2B5EF4-FFF2-40B4-BE49-F238E27FC236}">
                  <a16:creationId xmlns:a16="http://schemas.microsoft.com/office/drawing/2014/main" id="{A63DAA0A-68CE-2186-3569-30693812E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9" name="Oval 65">
              <a:extLst>
                <a:ext uri="{FF2B5EF4-FFF2-40B4-BE49-F238E27FC236}">
                  <a16:creationId xmlns:a16="http://schemas.microsoft.com/office/drawing/2014/main" id="{1C4E2059-8006-C650-6447-FC8D41FA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0" name="Oval 66">
              <a:extLst>
                <a:ext uri="{FF2B5EF4-FFF2-40B4-BE49-F238E27FC236}">
                  <a16:creationId xmlns:a16="http://schemas.microsoft.com/office/drawing/2014/main" id="{EF401266-74C2-4904-B7DA-C42276AC4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1" name="Oval 67">
              <a:extLst>
                <a:ext uri="{FF2B5EF4-FFF2-40B4-BE49-F238E27FC236}">
                  <a16:creationId xmlns:a16="http://schemas.microsoft.com/office/drawing/2014/main" id="{CBC97405-45FB-4F8A-B032-EA4927D3B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" name="Oval 68">
              <a:extLst>
                <a:ext uri="{FF2B5EF4-FFF2-40B4-BE49-F238E27FC236}">
                  <a16:creationId xmlns:a16="http://schemas.microsoft.com/office/drawing/2014/main" id="{2CAA7D50-8F97-5302-8330-C27B37C5D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3" name="Oval 69">
              <a:extLst>
                <a:ext uri="{FF2B5EF4-FFF2-40B4-BE49-F238E27FC236}">
                  <a16:creationId xmlns:a16="http://schemas.microsoft.com/office/drawing/2014/main" id="{72E3121D-F560-172C-8D96-F1881626D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14" name="Group 63">
            <a:extLst>
              <a:ext uri="{FF2B5EF4-FFF2-40B4-BE49-F238E27FC236}">
                <a16:creationId xmlns:a16="http://schemas.microsoft.com/office/drawing/2014/main" id="{1291AB1A-3301-472A-B3B4-BAFEA45062A9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522416" y="4447809"/>
            <a:ext cx="185737" cy="73025"/>
            <a:chOff x="3920" y="1205"/>
            <a:chExt cx="89" cy="32"/>
          </a:xfrm>
        </p:grpSpPr>
        <p:sp>
          <p:nvSpPr>
            <p:cNvPr id="515" name="Oval 64">
              <a:extLst>
                <a:ext uri="{FF2B5EF4-FFF2-40B4-BE49-F238E27FC236}">
                  <a16:creationId xmlns:a16="http://schemas.microsoft.com/office/drawing/2014/main" id="{287DC67A-ACB8-3FF1-CCA9-F8F7C54A4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6" name="Oval 65">
              <a:extLst>
                <a:ext uri="{FF2B5EF4-FFF2-40B4-BE49-F238E27FC236}">
                  <a16:creationId xmlns:a16="http://schemas.microsoft.com/office/drawing/2014/main" id="{81D52BCB-F446-B046-A7F4-D116FDBA4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7" name="Oval 66">
              <a:extLst>
                <a:ext uri="{FF2B5EF4-FFF2-40B4-BE49-F238E27FC236}">
                  <a16:creationId xmlns:a16="http://schemas.microsoft.com/office/drawing/2014/main" id="{78EA7841-1312-ACB2-9766-5D4B73723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8" name="Oval 67">
              <a:extLst>
                <a:ext uri="{FF2B5EF4-FFF2-40B4-BE49-F238E27FC236}">
                  <a16:creationId xmlns:a16="http://schemas.microsoft.com/office/drawing/2014/main" id="{8285491C-FDE8-F7A6-2CA1-E1F211B28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9" name="Oval 68">
              <a:extLst>
                <a:ext uri="{FF2B5EF4-FFF2-40B4-BE49-F238E27FC236}">
                  <a16:creationId xmlns:a16="http://schemas.microsoft.com/office/drawing/2014/main" id="{D1F867BF-65C6-C9F7-F8D1-D9F80833C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0" name="Oval 69">
              <a:extLst>
                <a:ext uri="{FF2B5EF4-FFF2-40B4-BE49-F238E27FC236}">
                  <a16:creationId xmlns:a16="http://schemas.microsoft.com/office/drawing/2014/main" id="{E8CAB230-6C22-35B1-754E-1B2B76DC3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21" name="Group 63">
            <a:extLst>
              <a:ext uri="{FF2B5EF4-FFF2-40B4-BE49-F238E27FC236}">
                <a16:creationId xmlns:a16="http://schemas.microsoft.com/office/drawing/2014/main" id="{9402180E-42CD-8EF9-90BD-FB85E3C98CDB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641241" y="4447809"/>
            <a:ext cx="185737" cy="73025"/>
            <a:chOff x="3920" y="1205"/>
            <a:chExt cx="89" cy="32"/>
          </a:xfrm>
        </p:grpSpPr>
        <p:sp>
          <p:nvSpPr>
            <p:cNvPr id="522" name="Oval 64">
              <a:extLst>
                <a:ext uri="{FF2B5EF4-FFF2-40B4-BE49-F238E27FC236}">
                  <a16:creationId xmlns:a16="http://schemas.microsoft.com/office/drawing/2014/main" id="{D403342C-F66D-2E36-8052-6628A10F3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3" name="Oval 65">
              <a:extLst>
                <a:ext uri="{FF2B5EF4-FFF2-40B4-BE49-F238E27FC236}">
                  <a16:creationId xmlns:a16="http://schemas.microsoft.com/office/drawing/2014/main" id="{ED1D5A7D-533D-9376-3957-0E28DF8BF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4" name="Oval 66">
              <a:extLst>
                <a:ext uri="{FF2B5EF4-FFF2-40B4-BE49-F238E27FC236}">
                  <a16:creationId xmlns:a16="http://schemas.microsoft.com/office/drawing/2014/main" id="{293BA26B-86E8-A27E-845C-99745081A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5" name="Oval 67">
              <a:extLst>
                <a:ext uri="{FF2B5EF4-FFF2-40B4-BE49-F238E27FC236}">
                  <a16:creationId xmlns:a16="http://schemas.microsoft.com/office/drawing/2014/main" id="{F6AC7087-49BB-91F5-7CF9-0A2CC1816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6" name="Oval 68">
              <a:extLst>
                <a:ext uri="{FF2B5EF4-FFF2-40B4-BE49-F238E27FC236}">
                  <a16:creationId xmlns:a16="http://schemas.microsoft.com/office/drawing/2014/main" id="{B73A2332-390D-D839-9FE7-51C4144C0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7" name="Oval 69">
              <a:extLst>
                <a:ext uri="{FF2B5EF4-FFF2-40B4-BE49-F238E27FC236}">
                  <a16:creationId xmlns:a16="http://schemas.microsoft.com/office/drawing/2014/main" id="{D365EECA-6C77-9CB9-FED7-C9BD73CED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28" name="Group 63">
            <a:extLst>
              <a:ext uri="{FF2B5EF4-FFF2-40B4-BE49-F238E27FC236}">
                <a16:creationId xmlns:a16="http://schemas.microsoft.com/office/drawing/2014/main" id="{1FD5B5A1-0183-5D23-ECDB-26CD5BFA1F06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461569" y="4684787"/>
            <a:ext cx="185737" cy="73025"/>
            <a:chOff x="3920" y="1205"/>
            <a:chExt cx="89" cy="32"/>
          </a:xfrm>
        </p:grpSpPr>
        <p:sp>
          <p:nvSpPr>
            <p:cNvPr id="529" name="Oval 64">
              <a:extLst>
                <a:ext uri="{FF2B5EF4-FFF2-40B4-BE49-F238E27FC236}">
                  <a16:creationId xmlns:a16="http://schemas.microsoft.com/office/drawing/2014/main" id="{3BD3F300-DBE3-F273-6D8A-C54496A58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0" name="Oval 65">
              <a:extLst>
                <a:ext uri="{FF2B5EF4-FFF2-40B4-BE49-F238E27FC236}">
                  <a16:creationId xmlns:a16="http://schemas.microsoft.com/office/drawing/2014/main" id="{1016A71F-7A48-427C-0AFD-C22152E88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1" name="Oval 66">
              <a:extLst>
                <a:ext uri="{FF2B5EF4-FFF2-40B4-BE49-F238E27FC236}">
                  <a16:creationId xmlns:a16="http://schemas.microsoft.com/office/drawing/2014/main" id="{4BAADBA1-B123-6556-9E40-2B14DEA3A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" name="Oval 67">
              <a:extLst>
                <a:ext uri="{FF2B5EF4-FFF2-40B4-BE49-F238E27FC236}">
                  <a16:creationId xmlns:a16="http://schemas.microsoft.com/office/drawing/2014/main" id="{587963B5-B04E-CE34-9E8E-0FAA3D6F0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3" name="Oval 68">
              <a:extLst>
                <a:ext uri="{FF2B5EF4-FFF2-40B4-BE49-F238E27FC236}">
                  <a16:creationId xmlns:a16="http://schemas.microsoft.com/office/drawing/2014/main" id="{603346D9-568D-26D0-AA20-0DF2E16DB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4" name="Oval 69">
              <a:extLst>
                <a:ext uri="{FF2B5EF4-FFF2-40B4-BE49-F238E27FC236}">
                  <a16:creationId xmlns:a16="http://schemas.microsoft.com/office/drawing/2014/main" id="{BAAB7A10-EF18-8BBD-FE49-61EE32C44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35" name="Group 63">
            <a:extLst>
              <a:ext uri="{FF2B5EF4-FFF2-40B4-BE49-F238E27FC236}">
                <a16:creationId xmlns:a16="http://schemas.microsoft.com/office/drawing/2014/main" id="{235D59E3-F58F-B5FE-51A3-C3AB20158FF6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580394" y="4684787"/>
            <a:ext cx="185737" cy="73025"/>
            <a:chOff x="3920" y="1205"/>
            <a:chExt cx="89" cy="32"/>
          </a:xfrm>
        </p:grpSpPr>
        <p:sp>
          <p:nvSpPr>
            <p:cNvPr id="536" name="Oval 64">
              <a:extLst>
                <a:ext uri="{FF2B5EF4-FFF2-40B4-BE49-F238E27FC236}">
                  <a16:creationId xmlns:a16="http://schemas.microsoft.com/office/drawing/2014/main" id="{4306402F-5240-D056-C362-A14EE6394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7" name="Oval 65">
              <a:extLst>
                <a:ext uri="{FF2B5EF4-FFF2-40B4-BE49-F238E27FC236}">
                  <a16:creationId xmlns:a16="http://schemas.microsoft.com/office/drawing/2014/main" id="{EF674CF5-DA58-C9D1-7F73-B3B98156A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8" name="Oval 66">
              <a:extLst>
                <a:ext uri="{FF2B5EF4-FFF2-40B4-BE49-F238E27FC236}">
                  <a16:creationId xmlns:a16="http://schemas.microsoft.com/office/drawing/2014/main" id="{97EDFD8E-A50C-D6D2-D35C-89D0FD0CE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9" name="Oval 67">
              <a:extLst>
                <a:ext uri="{FF2B5EF4-FFF2-40B4-BE49-F238E27FC236}">
                  <a16:creationId xmlns:a16="http://schemas.microsoft.com/office/drawing/2014/main" id="{71E8F4A1-1892-3B88-5918-CB0EE668C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0" name="Oval 68">
              <a:extLst>
                <a:ext uri="{FF2B5EF4-FFF2-40B4-BE49-F238E27FC236}">
                  <a16:creationId xmlns:a16="http://schemas.microsoft.com/office/drawing/2014/main" id="{65CEA33D-1C75-F16B-A941-492C81B96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1" name="Oval 69">
              <a:extLst>
                <a:ext uri="{FF2B5EF4-FFF2-40B4-BE49-F238E27FC236}">
                  <a16:creationId xmlns:a16="http://schemas.microsoft.com/office/drawing/2014/main" id="{FF6C1291-8C2D-BA20-22A3-9CAB5E2B2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42" name="Group 63">
            <a:extLst>
              <a:ext uri="{FF2B5EF4-FFF2-40B4-BE49-F238E27FC236}">
                <a16:creationId xmlns:a16="http://schemas.microsoft.com/office/drawing/2014/main" id="{AC6FDCFF-AD2B-42F0-3522-A10E1309E5C8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634733" y="4524240"/>
            <a:ext cx="185737" cy="73025"/>
            <a:chOff x="3920" y="1205"/>
            <a:chExt cx="89" cy="32"/>
          </a:xfrm>
        </p:grpSpPr>
        <p:sp>
          <p:nvSpPr>
            <p:cNvPr id="543" name="Oval 64">
              <a:extLst>
                <a:ext uri="{FF2B5EF4-FFF2-40B4-BE49-F238E27FC236}">
                  <a16:creationId xmlns:a16="http://schemas.microsoft.com/office/drawing/2014/main" id="{B8F3B0E6-2093-6B1F-95FF-19D2EBEE3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4" name="Oval 65">
              <a:extLst>
                <a:ext uri="{FF2B5EF4-FFF2-40B4-BE49-F238E27FC236}">
                  <a16:creationId xmlns:a16="http://schemas.microsoft.com/office/drawing/2014/main" id="{725EA4AC-03FC-2649-E41F-A166C3046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5" name="Oval 66">
              <a:extLst>
                <a:ext uri="{FF2B5EF4-FFF2-40B4-BE49-F238E27FC236}">
                  <a16:creationId xmlns:a16="http://schemas.microsoft.com/office/drawing/2014/main" id="{85207D5A-5257-E375-02FE-56CBC76DE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6" name="Oval 67">
              <a:extLst>
                <a:ext uri="{FF2B5EF4-FFF2-40B4-BE49-F238E27FC236}">
                  <a16:creationId xmlns:a16="http://schemas.microsoft.com/office/drawing/2014/main" id="{E2B520B2-83C7-9808-9EC4-256F76812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7" name="Oval 68">
              <a:extLst>
                <a:ext uri="{FF2B5EF4-FFF2-40B4-BE49-F238E27FC236}">
                  <a16:creationId xmlns:a16="http://schemas.microsoft.com/office/drawing/2014/main" id="{6F0A2074-9FE1-4F8B-559E-447834B46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8" name="Oval 69">
              <a:extLst>
                <a:ext uri="{FF2B5EF4-FFF2-40B4-BE49-F238E27FC236}">
                  <a16:creationId xmlns:a16="http://schemas.microsoft.com/office/drawing/2014/main" id="{FE4C6BFD-EE3D-2284-9635-140CC1EF3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49" name="Group 63">
            <a:extLst>
              <a:ext uri="{FF2B5EF4-FFF2-40B4-BE49-F238E27FC236}">
                <a16:creationId xmlns:a16="http://schemas.microsoft.com/office/drawing/2014/main" id="{02F22A01-9571-516B-6885-E1E565759E09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527477" y="4637011"/>
            <a:ext cx="185737" cy="73025"/>
            <a:chOff x="3920" y="1205"/>
            <a:chExt cx="89" cy="32"/>
          </a:xfrm>
        </p:grpSpPr>
        <p:sp>
          <p:nvSpPr>
            <p:cNvPr id="550" name="Oval 64">
              <a:extLst>
                <a:ext uri="{FF2B5EF4-FFF2-40B4-BE49-F238E27FC236}">
                  <a16:creationId xmlns:a16="http://schemas.microsoft.com/office/drawing/2014/main" id="{63700D76-2EF2-5DFA-05BB-B3D22C72D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1" name="Oval 65">
              <a:extLst>
                <a:ext uri="{FF2B5EF4-FFF2-40B4-BE49-F238E27FC236}">
                  <a16:creationId xmlns:a16="http://schemas.microsoft.com/office/drawing/2014/main" id="{E518DD08-4023-C10E-3C11-A7D244EAA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2" name="Oval 66">
              <a:extLst>
                <a:ext uri="{FF2B5EF4-FFF2-40B4-BE49-F238E27FC236}">
                  <a16:creationId xmlns:a16="http://schemas.microsoft.com/office/drawing/2014/main" id="{5D4A71E0-53C2-ECB6-E478-3DBE34FC8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" name="Oval 67">
              <a:extLst>
                <a:ext uri="{FF2B5EF4-FFF2-40B4-BE49-F238E27FC236}">
                  <a16:creationId xmlns:a16="http://schemas.microsoft.com/office/drawing/2014/main" id="{2B08EF2E-557B-1090-1FC8-F8711FF02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4" name="Oval 68">
              <a:extLst>
                <a:ext uri="{FF2B5EF4-FFF2-40B4-BE49-F238E27FC236}">
                  <a16:creationId xmlns:a16="http://schemas.microsoft.com/office/drawing/2014/main" id="{44B2F87C-2CD7-E8D2-72E8-6F3593A85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5" name="Oval 69">
              <a:extLst>
                <a:ext uri="{FF2B5EF4-FFF2-40B4-BE49-F238E27FC236}">
                  <a16:creationId xmlns:a16="http://schemas.microsoft.com/office/drawing/2014/main" id="{F556C742-C8D4-083D-DFB7-89B70ED40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556" name="Straight Connector 555">
            <a:extLst>
              <a:ext uri="{FF2B5EF4-FFF2-40B4-BE49-F238E27FC236}">
                <a16:creationId xmlns:a16="http://schemas.microsoft.com/office/drawing/2014/main" id="{942C3B65-9DB5-FDD7-34DF-5BABE3C1624B}"/>
              </a:ext>
            </a:extLst>
          </p:cNvPr>
          <p:cNvCxnSpPr>
            <a:cxnSpLocks/>
          </p:cNvCxnSpPr>
          <p:nvPr/>
        </p:nvCxnSpPr>
        <p:spPr>
          <a:xfrm>
            <a:off x="2868739" y="5297881"/>
            <a:ext cx="1054784" cy="0"/>
          </a:xfrm>
          <a:prstGeom prst="line">
            <a:avLst/>
          </a:prstGeom>
          <a:ln w="1270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7" name="Straight Connector 556">
            <a:extLst>
              <a:ext uri="{FF2B5EF4-FFF2-40B4-BE49-F238E27FC236}">
                <a16:creationId xmlns:a16="http://schemas.microsoft.com/office/drawing/2014/main" id="{0764E32C-EE0E-9B44-3ACC-193573CEACC9}"/>
              </a:ext>
            </a:extLst>
          </p:cNvPr>
          <p:cNvCxnSpPr>
            <a:cxnSpLocks/>
          </p:cNvCxnSpPr>
          <p:nvPr/>
        </p:nvCxnSpPr>
        <p:spPr>
          <a:xfrm flipV="1">
            <a:off x="3646982" y="4715861"/>
            <a:ext cx="0" cy="582020"/>
          </a:xfrm>
          <a:prstGeom prst="line">
            <a:avLst/>
          </a:prstGeom>
          <a:ln w="1270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Straight Connector 557">
            <a:extLst>
              <a:ext uri="{FF2B5EF4-FFF2-40B4-BE49-F238E27FC236}">
                <a16:creationId xmlns:a16="http://schemas.microsoft.com/office/drawing/2014/main" id="{1DD2F644-4696-4099-1DC8-5294A28776F9}"/>
              </a:ext>
            </a:extLst>
          </p:cNvPr>
          <p:cNvCxnSpPr>
            <a:cxnSpLocks/>
          </p:cNvCxnSpPr>
          <p:nvPr/>
        </p:nvCxnSpPr>
        <p:spPr>
          <a:xfrm flipV="1">
            <a:off x="3592958" y="4748580"/>
            <a:ext cx="1771207" cy="0"/>
          </a:xfrm>
          <a:prstGeom prst="line">
            <a:avLst/>
          </a:prstGeom>
          <a:ln w="1270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9" name="Content Placeholder 2089" descr="Icon&#10;&#10;Description automatically generated">
            <a:extLst>
              <a:ext uri="{FF2B5EF4-FFF2-40B4-BE49-F238E27FC236}">
                <a16:creationId xmlns:a16="http://schemas.microsoft.com/office/drawing/2014/main" id="{88EB853C-6E27-0D64-973B-85650B3447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986" y="4850384"/>
            <a:ext cx="1360643" cy="973794"/>
          </a:xfrm>
          <a:prstGeom prst="rect">
            <a:avLst/>
          </a:prstGeom>
        </p:spPr>
      </p:pic>
      <p:cxnSp>
        <p:nvCxnSpPr>
          <p:cNvPr id="560" name="Straight Connector 559">
            <a:extLst>
              <a:ext uri="{FF2B5EF4-FFF2-40B4-BE49-F238E27FC236}">
                <a16:creationId xmlns:a16="http://schemas.microsoft.com/office/drawing/2014/main" id="{E73C8E45-9BFB-025C-F85A-6D98D4EC084F}"/>
              </a:ext>
            </a:extLst>
          </p:cNvPr>
          <p:cNvCxnSpPr>
            <a:cxnSpLocks/>
          </p:cNvCxnSpPr>
          <p:nvPr/>
        </p:nvCxnSpPr>
        <p:spPr>
          <a:xfrm flipH="1">
            <a:off x="1689342" y="5263698"/>
            <a:ext cx="973353" cy="7274"/>
          </a:xfrm>
          <a:prstGeom prst="line">
            <a:avLst/>
          </a:prstGeom>
          <a:ln w="1270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1" name="Straight Connector 560">
            <a:extLst>
              <a:ext uri="{FF2B5EF4-FFF2-40B4-BE49-F238E27FC236}">
                <a16:creationId xmlns:a16="http://schemas.microsoft.com/office/drawing/2014/main" id="{1528BE63-7AF9-087A-0EAE-6AFE92504AF5}"/>
              </a:ext>
            </a:extLst>
          </p:cNvPr>
          <p:cNvCxnSpPr>
            <a:cxnSpLocks/>
          </p:cNvCxnSpPr>
          <p:nvPr/>
        </p:nvCxnSpPr>
        <p:spPr>
          <a:xfrm>
            <a:off x="885480" y="3756469"/>
            <a:ext cx="1736534" cy="0"/>
          </a:xfrm>
          <a:prstGeom prst="line">
            <a:avLst/>
          </a:prstGeom>
          <a:ln w="1270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2" name="Group 63">
            <a:extLst>
              <a:ext uri="{FF2B5EF4-FFF2-40B4-BE49-F238E27FC236}">
                <a16:creationId xmlns:a16="http://schemas.microsoft.com/office/drawing/2014/main" id="{99259755-3AA3-FA0F-2C83-A8EF8854248F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435530" y="4327433"/>
            <a:ext cx="185737" cy="73025"/>
            <a:chOff x="3920" y="1205"/>
            <a:chExt cx="89" cy="32"/>
          </a:xfrm>
        </p:grpSpPr>
        <p:sp>
          <p:nvSpPr>
            <p:cNvPr id="563" name="Oval 64">
              <a:extLst>
                <a:ext uri="{FF2B5EF4-FFF2-40B4-BE49-F238E27FC236}">
                  <a16:creationId xmlns:a16="http://schemas.microsoft.com/office/drawing/2014/main" id="{80E192D5-BEFB-67AD-AADC-5280CAC44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4" name="Oval 65">
              <a:extLst>
                <a:ext uri="{FF2B5EF4-FFF2-40B4-BE49-F238E27FC236}">
                  <a16:creationId xmlns:a16="http://schemas.microsoft.com/office/drawing/2014/main" id="{73D5F328-D80B-2052-5C6A-C4AE1BEDA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5" name="Oval 66">
              <a:extLst>
                <a:ext uri="{FF2B5EF4-FFF2-40B4-BE49-F238E27FC236}">
                  <a16:creationId xmlns:a16="http://schemas.microsoft.com/office/drawing/2014/main" id="{EA287830-9051-A285-CB13-8413754B3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6" name="Oval 67">
              <a:extLst>
                <a:ext uri="{FF2B5EF4-FFF2-40B4-BE49-F238E27FC236}">
                  <a16:creationId xmlns:a16="http://schemas.microsoft.com/office/drawing/2014/main" id="{7DBF8B72-352E-FEE9-900E-3B6892E92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7" name="Oval 68">
              <a:extLst>
                <a:ext uri="{FF2B5EF4-FFF2-40B4-BE49-F238E27FC236}">
                  <a16:creationId xmlns:a16="http://schemas.microsoft.com/office/drawing/2014/main" id="{644801E9-41F2-B652-194E-CB015250A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8" name="Oval 69">
              <a:extLst>
                <a:ext uri="{FF2B5EF4-FFF2-40B4-BE49-F238E27FC236}">
                  <a16:creationId xmlns:a16="http://schemas.microsoft.com/office/drawing/2014/main" id="{A460F6D0-52FF-668D-1FEE-D94A1CD8B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69" name="Group 63">
            <a:extLst>
              <a:ext uri="{FF2B5EF4-FFF2-40B4-BE49-F238E27FC236}">
                <a16:creationId xmlns:a16="http://schemas.microsoft.com/office/drawing/2014/main" id="{BE4432CD-703F-CEA9-5820-28E55E605019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554355" y="4327433"/>
            <a:ext cx="185737" cy="73025"/>
            <a:chOff x="3920" y="1205"/>
            <a:chExt cx="89" cy="32"/>
          </a:xfrm>
        </p:grpSpPr>
        <p:sp>
          <p:nvSpPr>
            <p:cNvPr id="570" name="Oval 64">
              <a:extLst>
                <a:ext uri="{FF2B5EF4-FFF2-40B4-BE49-F238E27FC236}">
                  <a16:creationId xmlns:a16="http://schemas.microsoft.com/office/drawing/2014/main" id="{C4AA87E9-CB95-49AD-F396-2E5A0F077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1" name="Oval 65">
              <a:extLst>
                <a:ext uri="{FF2B5EF4-FFF2-40B4-BE49-F238E27FC236}">
                  <a16:creationId xmlns:a16="http://schemas.microsoft.com/office/drawing/2014/main" id="{AFB32636-27A4-80A8-2DA6-5DBAB21D0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2" name="Oval 66">
              <a:extLst>
                <a:ext uri="{FF2B5EF4-FFF2-40B4-BE49-F238E27FC236}">
                  <a16:creationId xmlns:a16="http://schemas.microsoft.com/office/drawing/2014/main" id="{07887C5F-97D0-0C76-7157-0F1ED72EC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3" name="Oval 67">
              <a:extLst>
                <a:ext uri="{FF2B5EF4-FFF2-40B4-BE49-F238E27FC236}">
                  <a16:creationId xmlns:a16="http://schemas.microsoft.com/office/drawing/2014/main" id="{089D1DDF-A793-0419-8AD5-C0C164EF3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4" name="Oval 68">
              <a:extLst>
                <a:ext uri="{FF2B5EF4-FFF2-40B4-BE49-F238E27FC236}">
                  <a16:creationId xmlns:a16="http://schemas.microsoft.com/office/drawing/2014/main" id="{9DDA7111-D894-9401-6AC4-9B29F2B18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5" name="Oval 69">
              <a:extLst>
                <a:ext uri="{FF2B5EF4-FFF2-40B4-BE49-F238E27FC236}">
                  <a16:creationId xmlns:a16="http://schemas.microsoft.com/office/drawing/2014/main" id="{D4742D95-1B00-B202-D285-E63009933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76" name="Group 63">
            <a:extLst>
              <a:ext uri="{FF2B5EF4-FFF2-40B4-BE49-F238E27FC236}">
                <a16:creationId xmlns:a16="http://schemas.microsoft.com/office/drawing/2014/main" id="{E98A25AA-49E4-A085-25BA-9632708B1338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622956" y="4358889"/>
            <a:ext cx="185737" cy="73025"/>
            <a:chOff x="3920" y="1205"/>
            <a:chExt cx="89" cy="32"/>
          </a:xfrm>
        </p:grpSpPr>
        <p:sp>
          <p:nvSpPr>
            <p:cNvPr id="577" name="Oval 64">
              <a:extLst>
                <a:ext uri="{FF2B5EF4-FFF2-40B4-BE49-F238E27FC236}">
                  <a16:creationId xmlns:a16="http://schemas.microsoft.com/office/drawing/2014/main" id="{D402BB82-7BE2-A030-1B32-AE2FBD5CF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8" name="Oval 65">
              <a:extLst>
                <a:ext uri="{FF2B5EF4-FFF2-40B4-BE49-F238E27FC236}">
                  <a16:creationId xmlns:a16="http://schemas.microsoft.com/office/drawing/2014/main" id="{03AFEE7D-E15D-DDD5-B913-43CB3D5BE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9" name="Oval 66">
              <a:extLst>
                <a:ext uri="{FF2B5EF4-FFF2-40B4-BE49-F238E27FC236}">
                  <a16:creationId xmlns:a16="http://schemas.microsoft.com/office/drawing/2014/main" id="{8E892A99-551F-FD2B-0128-7E8DD9D18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0" name="Oval 67">
              <a:extLst>
                <a:ext uri="{FF2B5EF4-FFF2-40B4-BE49-F238E27FC236}">
                  <a16:creationId xmlns:a16="http://schemas.microsoft.com/office/drawing/2014/main" id="{1A5B49C7-52E7-654C-0D53-26284B416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1" name="Oval 68">
              <a:extLst>
                <a:ext uri="{FF2B5EF4-FFF2-40B4-BE49-F238E27FC236}">
                  <a16:creationId xmlns:a16="http://schemas.microsoft.com/office/drawing/2014/main" id="{E321E8B7-FFA3-A0A7-7C9D-7460D0D0B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2" name="Oval 69">
              <a:extLst>
                <a:ext uri="{FF2B5EF4-FFF2-40B4-BE49-F238E27FC236}">
                  <a16:creationId xmlns:a16="http://schemas.microsoft.com/office/drawing/2014/main" id="{8EDA40CA-CED5-0F02-FFC6-8B5AE9D95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83" name="Group 63">
            <a:extLst>
              <a:ext uri="{FF2B5EF4-FFF2-40B4-BE49-F238E27FC236}">
                <a16:creationId xmlns:a16="http://schemas.microsoft.com/office/drawing/2014/main" id="{4F4AD29C-9A14-FCD2-FDAA-B01594F0B8BB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525861" y="5122915"/>
            <a:ext cx="185737" cy="73025"/>
            <a:chOff x="3920" y="1205"/>
            <a:chExt cx="89" cy="32"/>
          </a:xfrm>
        </p:grpSpPr>
        <p:sp>
          <p:nvSpPr>
            <p:cNvPr id="584" name="Oval 64">
              <a:extLst>
                <a:ext uri="{FF2B5EF4-FFF2-40B4-BE49-F238E27FC236}">
                  <a16:creationId xmlns:a16="http://schemas.microsoft.com/office/drawing/2014/main" id="{9935C995-9961-B38F-B408-09A68A518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5" name="Oval 65">
              <a:extLst>
                <a:ext uri="{FF2B5EF4-FFF2-40B4-BE49-F238E27FC236}">
                  <a16:creationId xmlns:a16="http://schemas.microsoft.com/office/drawing/2014/main" id="{3B28B4ED-FC8A-CC9E-0B77-22F543491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6" name="Oval 66">
              <a:extLst>
                <a:ext uri="{FF2B5EF4-FFF2-40B4-BE49-F238E27FC236}">
                  <a16:creationId xmlns:a16="http://schemas.microsoft.com/office/drawing/2014/main" id="{7B589332-E06A-5E6F-1B1D-E70C109D4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7" name="Oval 67">
              <a:extLst>
                <a:ext uri="{FF2B5EF4-FFF2-40B4-BE49-F238E27FC236}">
                  <a16:creationId xmlns:a16="http://schemas.microsoft.com/office/drawing/2014/main" id="{D449D847-FF94-1264-9EEA-A7E8223FF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8" name="Oval 68">
              <a:extLst>
                <a:ext uri="{FF2B5EF4-FFF2-40B4-BE49-F238E27FC236}">
                  <a16:creationId xmlns:a16="http://schemas.microsoft.com/office/drawing/2014/main" id="{B99CDAE3-6231-07A6-D5FC-A5F2605AC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9" name="Oval 69">
              <a:extLst>
                <a:ext uri="{FF2B5EF4-FFF2-40B4-BE49-F238E27FC236}">
                  <a16:creationId xmlns:a16="http://schemas.microsoft.com/office/drawing/2014/main" id="{2949AA18-CE38-0805-286A-DBDCFE1EB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90" name="Group 63">
            <a:extLst>
              <a:ext uri="{FF2B5EF4-FFF2-40B4-BE49-F238E27FC236}">
                <a16:creationId xmlns:a16="http://schemas.microsoft.com/office/drawing/2014/main" id="{34E97438-6D86-0F1C-90AF-40A555F50843}"/>
              </a:ext>
            </a:extLst>
          </p:cNvPr>
          <p:cNvGrpSpPr>
            <a:grpSpLocks/>
          </p:cNvGrpSpPr>
          <p:nvPr/>
        </p:nvGrpSpPr>
        <p:grpSpPr bwMode="auto">
          <a:xfrm>
            <a:off x="2362101" y="5223050"/>
            <a:ext cx="185737" cy="73025"/>
            <a:chOff x="3920" y="1205"/>
            <a:chExt cx="89" cy="32"/>
          </a:xfrm>
        </p:grpSpPr>
        <p:sp>
          <p:nvSpPr>
            <p:cNvPr id="591" name="Oval 64">
              <a:extLst>
                <a:ext uri="{FF2B5EF4-FFF2-40B4-BE49-F238E27FC236}">
                  <a16:creationId xmlns:a16="http://schemas.microsoft.com/office/drawing/2014/main" id="{BB00C2FF-6FEF-4C9B-C7CA-B7B9D2377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2" name="Oval 65">
              <a:extLst>
                <a:ext uri="{FF2B5EF4-FFF2-40B4-BE49-F238E27FC236}">
                  <a16:creationId xmlns:a16="http://schemas.microsoft.com/office/drawing/2014/main" id="{E10AFC39-EBA3-AE90-122E-5E9049F5F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3" name="Oval 66">
              <a:extLst>
                <a:ext uri="{FF2B5EF4-FFF2-40B4-BE49-F238E27FC236}">
                  <a16:creationId xmlns:a16="http://schemas.microsoft.com/office/drawing/2014/main" id="{4298FBF6-65FD-82CE-1E63-1EEAE3497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4" name="Oval 67">
              <a:extLst>
                <a:ext uri="{FF2B5EF4-FFF2-40B4-BE49-F238E27FC236}">
                  <a16:creationId xmlns:a16="http://schemas.microsoft.com/office/drawing/2014/main" id="{22707457-44E7-6251-BA28-6B0C3137F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5" name="Oval 68">
              <a:extLst>
                <a:ext uri="{FF2B5EF4-FFF2-40B4-BE49-F238E27FC236}">
                  <a16:creationId xmlns:a16="http://schemas.microsoft.com/office/drawing/2014/main" id="{9F27038C-1580-C314-5474-B57F29AEE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6" name="Oval 69">
              <a:extLst>
                <a:ext uri="{FF2B5EF4-FFF2-40B4-BE49-F238E27FC236}">
                  <a16:creationId xmlns:a16="http://schemas.microsoft.com/office/drawing/2014/main" id="{44F95A41-3478-F0B1-88B3-382BC27C8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597" name="Straight Connector 596">
            <a:extLst>
              <a:ext uri="{FF2B5EF4-FFF2-40B4-BE49-F238E27FC236}">
                <a16:creationId xmlns:a16="http://schemas.microsoft.com/office/drawing/2014/main" id="{FE72A062-B837-C622-978B-AAF8FE84D505}"/>
              </a:ext>
            </a:extLst>
          </p:cNvPr>
          <p:cNvCxnSpPr>
            <a:cxnSpLocks/>
          </p:cNvCxnSpPr>
          <p:nvPr/>
        </p:nvCxnSpPr>
        <p:spPr>
          <a:xfrm flipH="1">
            <a:off x="885480" y="5320237"/>
            <a:ext cx="608748" cy="0"/>
          </a:xfrm>
          <a:prstGeom prst="line">
            <a:avLst/>
          </a:prstGeom>
          <a:ln w="1270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8" name="Freeform: Shape 2949">
            <a:extLst>
              <a:ext uri="{FF2B5EF4-FFF2-40B4-BE49-F238E27FC236}">
                <a16:creationId xmlns:a16="http://schemas.microsoft.com/office/drawing/2014/main" id="{086DCCC6-9754-3F42-A0B9-84A07F17B999}"/>
              </a:ext>
            </a:extLst>
          </p:cNvPr>
          <p:cNvSpPr/>
          <p:nvPr/>
        </p:nvSpPr>
        <p:spPr>
          <a:xfrm>
            <a:off x="1119068" y="3687202"/>
            <a:ext cx="589984" cy="1214671"/>
          </a:xfrm>
          <a:custGeom>
            <a:avLst/>
            <a:gdLst>
              <a:gd name="connsiteX0" fmla="*/ 345658 w 589984"/>
              <a:gd name="connsiteY0" fmla="*/ 0 h 1214671"/>
              <a:gd name="connsiteX1" fmla="*/ 345658 w 589984"/>
              <a:gd name="connsiteY1" fmla="*/ 167951 h 1214671"/>
              <a:gd name="connsiteX2" fmla="*/ 470066 w 589984"/>
              <a:gd name="connsiteY2" fmla="*/ 360783 h 1214671"/>
              <a:gd name="connsiteX3" fmla="*/ 588254 w 589984"/>
              <a:gd name="connsiteY3" fmla="*/ 578498 h 1214671"/>
              <a:gd name="connsiteX4" fmla="*/ 376760 w 589984"/>
              <a:gd name="connsiteY4" fmla="*/ 715347 h 1214671"/>
              <a:gd name="connsiteX5" fmla="*/ 47078 w 589984"/>
              <a:gd name="connsiteY5" fmla="*/ 808653 h 1214671"/>
              <a:gd name="connsiteX6" fmla="*/ 3536 w 589984"/>
              <a:gd name="connsiteY6" fmla="*/ 957943 h 1214671"/>
              <a:gd name="connsiteX7" fmla="*/ 59519 w 589984"/>
              <a:gd name="connsiteY7" fmla="*/ 1150775 h 1214671"/>
              <a:gd name="connsiteX8" fmla="*/ 121723 w 589984"/>
              <a:gd name="connsiteY8" fmla="*/ 1206759 h 1214671"/>
              <a:gd name="connsiteX9" fmla="*/ 183927 w 589984"/>
              <a:gd name="connsiteY9" fmla="*/ 1212979 h 121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9984" h="1214671">
                <a:moveTo>
                  <a:pt x="345658" y="0"/>
                </a:moveTo>
                <a:cubicBezTo>
                  <a:pt x="335290" y="53910"/>
                  <a:pt x="324923" y="107821"/>
                  <a:pt x="345658" y="167951"/>
                </a:cubicBezTo>
                <a:cubicBezTo>
                  <a:pt x="366393" y="228081"/>
                  <a:pt x="429633" y="292359"/>
                  <a:pt x="470066" y="360783"/>
                </a:cubicBezTo>
                <a:cubicBezTo>
                  <a:pt x="510499" y="429207"/>
                  <a:pt x="603805" y="519404"/>
                  <a:pt x="588254" y="578498"/>
                </a:cubicBezTo>
                <a:cubicBezTo>
                  <a:pt x="572703" y="637592"/>
                  <a:pt x="466956" y="676988"/>
                  <a:pt x="376760" y="715347"/>
                </a:cubicBezTo>
                <a:cubicBezTo>
                  <a:pt x="286564" y="753706"/>
                  <a:pt x="109282" y="768220"/>
                  <a:pt x="47078" y="808653"/>
                </a:cubicBezTo>
                <a:cubicBezTo>
                  <a:pt x="-15126" y="849086"/>
                  <a:pt x="1462" y="900923"/>
                  <a:pt x="3536" y="957943"/>
                </a:cubicBezTo>
                <a:cubicBezTo>
                  <a:pt x="5609" y="1014963"/>
                  <a:pt x="39821" y="1109306"/>
                  <a:pt x="59519" y="1150775"/>
                </a:cubicBezTo>
                <a:cubicBezTo>
                  <a:pt x="79217" y="1192244"/>
                  <a:pt x="100988" y="1196392"/>
                  <a:pt x="121723" y="1206759"/>
                </a:cubicBezTo>
                <a:cubicBezTo>
                  <a:pt x="142458" y="1217126"/>
                  <a:pt x="163192" y="1215052"/>
                  <a:pt x="183927" y="1212979"/>
                </a:cubicBezTo>
              </a:path>
            </a:pathLst>
          </a:custGeom>
          <a:noFill/>
          <a:ln>
            <a:solidFill>
              <a:srgbClr val="C496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9" name="Group 63">
            <a:extLst>
              <a:ext uri="{FF2B5EF4-FFF2-40B4-BE49-F238E27FC236}">
                <a16:creationId xmlns:a16="http://schemas.microsoft.com/office/drawing/2014/main" id="{80B3DF2D-56F2-19E2-6821-89F24E9EFAFF}"/>
              </a:ext>
            </a:extLst>
          </p:cNvPr>
          <p:cNvGrpSpPr>
            <a:grpSpLocks/>
          </p:cNvGrpSpPr>
          <p:nvPr/>
        </p:nvGrpSpPr>
        <p:grpSpPr bwMode="auto">
          <a:xfrm>
            <a:off x="2128932" y="5223183"/>
            <a:ext cx="185737" cy="73025"/>
            <a:chOff x="3920" y="1205"/>
            <a:chExt cx="89" cy="32"/>
          </a:xfrm>
        </p:grpSpPr>
        <p:sp>
          <p:nvSpPr>
            <p:cNvPr id="600" name="Oval 64">
              <a:extLst>
                <a:ext uri="{FF2B5EF4-FFF2-40B4-BE49-F238E27FC236}">
                  <a16:creationId xmlns:a16="http://schemas.microsoft.com/office/drawing/2014/main" id="{87CEC84F-49CD-0B1E-D3E1-B5FF4A634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1" name="Oval 65">
              <a:extLst>
                <a:ext uri="{FF2B5EF4-FFF2-40B4-BE49-F238E27FC236}">
                  <a16:creationId xmlns:a16="http://schemas.microsoft.com/office/drawing/2014/main" id="{D7CF0BA1-58BE-D5E7-7EF9-78DF277F0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2" name="Oval 66">
              <a:extLst>
                <a:ext uri="{FF2B5EF4-FFF2-40B4-BE49-F238E27FC236}">
                  <a16:creationId xmlns:a16="http://schemas.microsoft.com/office/drawing/2014/main" id="{8DBEADE5-7F5E-19D4-71CD-53BC2D8A5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3" name="Oval 67">
              <a:extLst>
                <a:ext uri="{FF2B5EF4-FFF2-40B4-BE49-F238E27FC236}">
                  <a16:creationId xmlns:a16="http://schemas.microsoft.com/office/drawing/2014/main" id="{FB37F021-5E8B-2A91-6F83-B50E6A9B3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" name="Oval 68">
              <a:extLst>
                <a:ext uri="{FF2B5EF4-FFF2-40B4-BE49-F238E27FC236}">
                  <a16:creationId xmlns:a16="http://schemas.microsoft.com/office/drawing/2014/main" id="{220A199F-F70B-5077-C83D-4B73A074C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5" name="Oval 69">
              <a:extLst>
                <a:ext uri="{FF2B5EF4-FFF2-40B4-BE49-F238E27FC236}">
                  <a16:creationId xmlns:a16="http://schemas.microsoft.com/office/drawing/2014/main" id="{04ACC9A3-FDC0-D6C0-5954-F54D7E50B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06" name="Group 63">
            <a:extLst>
              <a:ext uri="{FF2B5EF4-FFF2-40B4-BE49-F238E27FC236}">
                <a16:creationId xmlns:a16="http://schemas.microsoft.com/office/drawing/2014/main" id="{F9EC5439-E2B6-CB01-5189-98546352D090}"/>
              </a:ext>
            </a:extLst>
          </p:cNvPr>
          <p:cNvGrpSpPr>
            <a:grpSpLocks/>
          </p:cNvGrpSpPr>
          <p:nvPr/>
        </p:nvGrpSpPr>
        <p:grpSpPr bwMode="auto">
          <a:xfrm>
            <a:off x="1901538" y="5223049"/>
            <a:ext cx="185737" cy="73025"/>
            <a:chOff x="3920" y="1205"/>
            <a:chExt cx="89" cy="32"/>
          </a:xfrm>
        </p:grpSpPr>
        <p:sp>
          <p:nvSpPr>
            <p:cNvPr id="607" name="Oval 64">
              <a:extLst>
                <a:ext uri="{FF2B5EF4-FFF2-40B4-BE49-F238E27FC236}">
                  <a16:creationId xmlns:a16="http://schemas.microsoft.com/office/drawing/2014/main" id="{ED7C10E9-4F02-C11B-C8A8-9E42019BF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8" name="Oval 65">
              <a:extLst>
                <a:ext uri="{FF2B5EF4-FFF2-40B4-BE49-F238E27FC236}">
                  <a16:creationId xmlns:a16="http://schemas.microsoft.com/office/drawing/2014/main" id="{A4F50C2E-77F0-CF7B-A47E-15E9C353C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9" name="Oval 66">
              <a:extLst>
                <a:ext uri="{FF2B5EF4-FFF2-40B4-BE49-F238E27FC236}">
                  <a16:creationId xmlns:a16="http://schemas.microsoft.com/office/drawing/2014/main" id="{8EDA914F-216F-DA57-BEDE-1EAEB8230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0" name="Oval 67">
              <a:extLst>
                <a:ext uri="{FF2B5EF4-FFF2-40B4-BE49-F238E27FC236}">
                  <a16:creationId xmlns:a16="http://schemas.microsoft.com/office/drawing/2014/main" id="{28658D1F-1A21-3ADD-9145-E649B13B5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1" name="Oval 68">
              <a:extLst>
                <a:ext uri="{FF2B5EF4-FFF2-40B4-BE49-F238E27FC236}">
                  <a16:creationId xmlns:a16="http://schemas.microsoft.com/office/drawing/2014/main" id="{7788A191-CA19-440F-28F0-7E9834981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2" name="Oval 69">
              <a:extLst>
                <a:ext uri="{FF2B5EF4-FFF2-40B4-BE49-F238E27FC236}">
                  <a16:creationId xmlns:a16="http://schemas.microsoft.com/office/drawing/2014/main" id="{C1361FFF-FF10-2B74-DD3C-D9B3EB2B1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13" name="Group 63">
            <a:extLst>
              <a:ext uri="{FF2B5EF4-FFF2-40B4-BE49-F238E27FC236}">
                <a16:creationId xmlns:a16="http://schemas.microsoft.com/office/drawing/2014/main" id="{C437CE13-7B1B-0B6C-5756-D337FDD5D778}"/>
              </a:ext>
            </a:extLst>
          </p:cNvPr>
          <p:cNvGrpSpPr>
            <a:grpSpLocks/>
          </p:cNvGrpSpPr>
          <p:nvPr/>
        </p:nvGrpSpPr>
        <p:grpSpPr bwMode="auto">
          <a:xfrm>
            <a:off x="1715419" y="5228203"/>
            <a:ext cx="185737" cy="73025"/>
            <a:chOff x="3920" y="1205"/>
            <a:chExt cx="89" cy="32"/>
          </a:xfrm>
        </p:grpSpPr>
        <p:sp>
          <p:nvSpPr>
            <p:cNvPr id="614" name="Oval 64">
              <a:extLst>
                <a:ext uri="{FF2B5EF4-FFF2-40B4-BE49-F238E27FC236}">
                  <a16:creationId xmlns:a16="http://schemas.microsoft.com/office/drawing/2014/main" id="{C79FA603-14F5-E8A5-317F-EBD5105FB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5" name="Oval 65">
              <a:extLst>
                <a:ext uri="{FF2B5EF4-FFF2-40B4-BE49-F238E27FC236}">
                  <a16:creationId xmlns:a16="http://schemas.microsoft.com/office/drawing/2014/main" id="{9E47B3AD-629B-E7EB-98BF-6E9A9193F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6" name="Oval 66">
              <a:extLst>
                <a:ext uri="{FF2B5EF4-FFF2-40B4-BE49-F238E27FC236}">
                  <a16:creationId xmlns:a16="http://schemas.microsoft.com/office/drawing/2014/main" id="{F6357A27-05EE-2107-97BA-F595EF933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7" name="Oval 67">
              <a:extLst>
                <a:ext uri="{FF2B5EF4-FFF2-40B4-BE49-F238E27FC236}">
                  <a16:creationId xmlns:a16="http://schemas.microsoft.com/office/drawing/2014/main" id="{5C1A2D7A-98C8-E1DF-3640-3746DA030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8" name="Oval 68">
              <a:extLst>
                <a:ext uri="{FF2B5EF4-FFF2-40B4-BE49-F238E27FC236}">
                  <a16:creationId xmlns:a16="http://schemas.microsoft.com/office/drawing/2014/main" id="{58A66BC9-1B23-5DB5-905F-E1F588EE6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9" name="Oval 69">
              <a:extLst>
                <a:ext uri="{FF2B5EF4-FFF2-40B4-BE49-F238E27FC236}">
                  <a16:creationId xmlns:a16="http://schemas.microsoft.com/office/drawing/2014/main" id="{17B8879E-520E-EAB5-ED45-FD7CF288E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F8CBA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620" name="Straight Connector 619">
            <a:extLst>
              <a:ext uri="{FF2B5EF4-FFF2-40B4-BE49-F238E27FC236}">
                <a16:creationId xmlns:a16="http://schemas.microsoft.com/office/drawing/2014/main" id="{1BF778AB-6F22-8CA4-8482-4CB568F4C9FE}"/>
              </a:ext>
            </a:extLst>
          </p:cNvPr>
          <p:cNvCxnSpPr>
            <a:cxnSpLocks/>
            <a:endCxn id="336" idx="7"/>
          </p:cNvCxnSpPr>
          <p:nvPr/>
        </p:nvCxnSpPr>
        <p:spPr>
          <a:xfrm flipH="1">
            <a:off x="4122821" y="3039913"/>
            <a:ext cx="0" cy="663237"/>
          </a:xfrm>
          <a:prstGeom prst="line">
            <a:avLst/>
          </a:prstGeom>
          <a:ln w="127000">
            <a:solidFill>
              <a:srgbClr val="7ED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1" name="Straight Arrow Connector 620">
            <a:extLst>
              <a:ext uri="{FF2B5EF4-FFF2-40B4-BE49-F238E27FC236}">
                <a16:creationId xmlns:a16="http://schemas.microsoft.com/office/drawing/2014/main" id="{B6F059EB-1881-94BA-51CD-1E7DC61C9EF5}"/>
              </a:ext>
            </a:extLst>
          </p:cNvPr>
          <p:cNvCxnSpPr/>
          <p:nvPr/>
        </p:nvCxnSpPr>
        <p:spPr>
          <a:xfrm flipV="1">
            <a:off x="2270517" y="4180840"/>
            <a:ext cx="0" cy="655217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2" name="Straight Arrow Connector 621">
            <a:extLst>
              <a:ext uri="{FF2B5EF4-FFF2-40B4-BE49-F238E27FC236}">
                <a16:creationId xmlns:a16="http://schemas.microsoft.com/office/drawing/2014/main" id="{5340293A-80A6-1243-FA21-974D7FBC0F6C}"/>
              </a:ext>
            </a:extLst>
          </p:cNvPr>
          <p:cNvCxnSpPr>
            <a:cxnSpLocks/>
          </p:cNvCxnSpPr>
          <p:nvPr/>
        </p:nvCxnSpPr>
        <p:spPr>
          <a:xfrm>
            <a:off x="3252986" y="4216424"/>
            <a:ext cx="0" cy="63857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3" name="TextBox 622">
            <a:extLst>
              <a:ext uri="{FF2B5EF4-FFF2-40B4-BE49-F238E27FC236}">
                <a16:creationId xmlns:a16="http://schemas.microsoft.com/office/drawing/2014/main" id="{B4E32871-5CBD-756D-4922-8115B05B1F33}"/>
              </a:ext>
            </a:extLst>
          </p:cNvPr>
          <p:cNvSpPr txBox="1"/>
          <p:nvPr/>
        </p:nvSpPr>
        <p:spPr>
          <a:xfrm>
            <a:off x="4575998" y="3729516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2-Phase</a:t>
            </a:r>
          </a:p>
        </p:txBody>
      </p:sp>
      <p:cxnSp>
        <p:nvCxnSpPr>
          <p:cNvPr id="624" name="Straight Arrow Connector 623">
            <a:extLst>
              <a:ext uri="{FF2B5EF4-FFF2-40B4-BE49-F238E27FC236}">
                <a16:creationId xmlns:a16="http://schemas.microsoft.com/office/drawing/2014/main" id="{F1C21AED-DF77-A688-375B-772B8E5DA51A}"/>
              </a:ext>
            </a:extLst>
          </p:cNvPr>
          <p:cNvCxnSpPr>
            <a:stCxn id="623" idx="1"/>
          </p:cNvCxnSpPr>
          <p:nvPr/>
        </p:nvCxnSpPr>
        <p:spPr>
          <a:xfrm flipH="1">
            <a:off x="4140262" y="3868016"/>
            <a:ext cx="43573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5" name="TextBox 624">
            <a:extLst>
              <a:ext uri="{FF2B5EF4-FFF2-40B4-BE49-F238E27FC236}">
                <a16:creationId xmlns:a16="http://schemas.microsoft.com/office/drawing/2014/main" id="{2E436F8D-7BFF-3888-5810-87639FBDE29A}"/>
              </a:ext>
            </a:extLst>
          </p:cNvPr>
          <p:cNvSpPr txBox="1"/>
          <p:nvPr/>
        </p:nvSpPr>
        <p:spPr>
          <a:xfrm>
            <a:off x="4343926" y="4391114"/>
            <a:ext cx="12173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Subcooled liquid</a:t>
            </a:r>
          </a:p>
        </p:txBody>
      </p:sp>
      <p:cxnSp>
        <p:nvCxnSpPr>
          <p:cNvPr id="626" name="Straight Arrow Connector 625">
            <a:extLst>
              <a:ext uri="{FF2B5EF4-FFF2-40B4-BE49-F238E27FC236}">
                <a16:creationId xmlns:a16="http://schemas.microsoft.com/office/drawing/2014/main" id="{C2C9D144-C296-E110-1ADF-CD6338A46033}"/>
              </a:ext>
            </a:extLst>
          </p:cNvPr>
          <p:cNvCxnSpPr>
            <a:cxnSpLocks/>
          </p:cNvCxnSpPr>
          <p:nvPr/>
        </p:nvCxnSpPr>
        <p:spPr>
          <a:xfrm flipV="1">
            <a:off x="3919187" y="4522132"/>
            <a:ext cx="45252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7" name="TextBox 626">
            <a:extLst>
              <a:ext uri="{FF2B5EF4-FFF2-40B4-BE49-F238E27FC236}">
                <a16:creationId xmlns:a16="http://schemas.microsoft.com/office/drawing/2014/main" id="{4EE64BEA-9A40-B222-02B4-68D3C7A6F785}"/>
              </a:ext>
            </a:extLst>
          </p:cNvPr>
          <p:cNvSpPr txBox="1"/>
          <p:nvPr/>
        </p:nvSpPr>
        <p:spPr>
          <a:xfrm>
            <a:off x="1870763" y="5450025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2-Phase</a:t>
            </a:r>
          </a:p>
        </p:txBody>
      </p:sp>
      <p:cxnSp>
        <p:nvCxnSpPr>
          <p:cNvPr id="628" name="Straight Arrow Connector 627">
            <a:extLst>
              <a:ext uri="{FF2B5EF4-FFF2-40B4-BE49-F238E27FC236}">
                <a16:creationId xmlns:a16="http://schemas.microsoft.com/office/drawing/2014/main" id="{6A0B30E7-9DDC-1191-7282-C9CAB19F3D67}"/>
              </a:ext>
            </a:extLst>
          </p:cNvPr>
          <p:cNvCxnSpPr>
            <a:cxnSpLocks/>
          </p:cNvCxnSpPr>
          <p:nvPr/>
        </p:nvCxnSpPr>
        <p:spPr>
          <a:xfrm flipV="1">
            <a:off x="1954696" y="5435968"/>
            <a:ext cx="452524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TextBox 628">
            <a:extLst>
              <a:ext uri="{FF2B5EF4-FFF2-40B4-BE49-F238E27FC236}">
                <a16:creationId xmlns:a16="http://schemas.microsoft.com/office/drawing/2014/main" id="{D4DA31C3-8156-B773-4AA3-0787FB36D66A}"/>
              </a:ext>
            </a:extLst>
          </p:cNvPr>
          <p:cNvSpPr txBox="1"/>
          <p:nvPr/>
        </p:nvSpPr>
        <p:spPr>
          <a:xfrm>
            <a:off x="481686" y="3886264"/>
            <a:ext cx="1061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Super heated gas</a:t>
            </a:r>
          </a:p>
        </p:txBody>
      </p:sp>
      <p:cxnSp>
        <p:nvCxnSpPr>
          <p:cNvPr id="630" name="Straight Arrow Connector 629">
            <a:extLst>
              <a:ext uri="{FF2B5EF4-FFF2-40B4-BE49-F238E27FC236}">
                <a16:creationId xmlns:a16="http://schemas.microsoft.com/office/drawing/2014/main" id="{96327F2A-160A-170D-B992-351D9EA42659}"/>
              </a:ext>
            </a:extLst>
          </p:cNvPr>
          <p:cNvCxnSpPr>
            <a:cxnSpLocks/>
          </p:cNvCxnSpPr>
          <p:nvPr/>
        </p:nvCxnSpPr>
        <p:spPr>
          <a:xfrm flipH="1">
            <a:off x="933190" y="3875919"/>
            <a:ext cx="442431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1" name="Group 630">
            <a:extLst>
              <a:ext uri="{FF2B5EF4-FFF2-40B4-BE49-F238E27FC236}">
                <a16:creationId xmlns:a16="http://schemas.microsoft.com/office/drawing/2014/main" id="{27FC3528-08BC-86C3-6DF7-B3CE8D097E99}"/>
              </a:ext>
            </a:extLst>
          </p:cNvPr>
          <p:cNvGrpSpPr/>
          <p:nvPr/>
        </p:nvGrpSpPr>
        <p:grpSpPr>
          <a:xfrm>
            <a:off x="3866707" y="1197305"/>
            <a:ext cx="645306" cy="798253"/>
            <a:chOff x="7403160" y="1286462"/>
            <a:chExt cx="645306" cy="798253"/>
          </a:xfrm>
        </p:grpSpPr>
        <p:sp>
          <p:nvSpPr>
            <p:cNvPr id="632" name="Rectangle 631">
              <a:extLst>
                <a:ext uri="{FF2B5EF4-FFF2-40B4-BE49-F238E27FC236}">
                  <a16:creationId xmlns:a16="http://schemas.microsoft.com/office/drawing/2014/main" id="{9B0CCF7A-C41A-4981-398D-21FF9129E229}"/>
                </a:ext>
              </a:extLst>
            </p:cNvPr>
            <p:cNvSpPr/>
            <p:nvPr/>
          </p:nvSpPr>
          <p:spPr>
            <a:xfrm>
              <a:off x="7743241" y="1286462"/>
              <a:ext cx="305225" cy="532098"/>
            </a:xfrm>
            <a:prstGeom prst="rect">
              <a:avLst/>
            </a:prstGeom>
            <a:gradFill flip="none" rotWithShape="1">
              <a:gsLst>
                <a:gs pos="0">
                  <a:srgbClr val="FFE699"/>
                </a:gs>
                <a:gs pos="93000">
                  <a:srgbClr val="7ED4FF"/>
                </a:gs>
                <a:gs pos="100000">
                  <a:srgbClr val="7ED4FF"/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33" name="Group 63">
              <a:extLst>
                <a:ext uri="{FF2B5EF4-FFF2-40B4-BE49-F238E27FC236}">
                  <a16:creationId xmlns:a16="http://schemas.microsoft.com/office/drawing/2014/main" id="{10AF4AD7-9E4E-A5D5-C6A7-71917102D6B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7716379" y="1515562"/>
              <a:ext cx="185737" cy="73025"/>
              <a:chOff x="3920" y="1205"/>
              <a:chExt cx="89" cy="32"/>
            </a:xfrm>
          </p:grpSpPr>
          <p:sp>
            <p:nvSpPr>
              <p:cNvPr id="658" name="Oval 64">
                <a:extLst>
                  <a:ext uri="{FF2B5EF4-FFF2-40B4-BE49-F238E27FC236}">
                    <a16:creationId xmlns:a16="http://schemas.microsoft.com/office/drawing/2014/main" id="{4B39C80C-1D0E-9B54-30E8-EEDCFE6A7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0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9" name="Oval 65">
                <a:extLst>
                  <a:ext uri="{FF2B5EF4-FFF2-40B4-BE49-F238E27FC236}">
                    <a16:creationId xmlns:a16="http://schemas.microsoft.com/office/drawing/2014/main" id="{4BF9FE60-3DE1-4F34-5E56-5370DB69D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0" name="Oval 66">
                <a:extLst>
                  <a:ext uri="{FF2B5EF4-FFF2-40B4-BE49-F238E27FC236}">
                    <a16:creationId xmlns:a16="http://schemas.microsoft.com/office/drawing/2014/main" id="{F4EDC0B4-F905-DE5A-A4A4-3D4048B55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1216"/>
                <a:ext cx="12" cy="10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1" name="Oval 67">
                <a:extLst>
                  <a:ext uri="{FF2B5EF4-FFF2-40B4-BE49-F238E27FC236}">
                    <a16:creationId xmlns:a16="http://schemas.microsoft.com/office/drawing/2014/main" id="{C59FBFD9-BD06-FC81-66EC-4F803B28AB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8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2" name="Oval 68">
                <a:extLst>
                  <a:ext uri="{FF2B5EF4-FFF2-40B4-BE49-F238E27FC236}">
                    <a16:creationId xmlns:a16="http://schemas.microsoft.com/office/drawing/2014/main" id="{1C43EEA3-6425-7B71-EFA9-CC574B7D8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5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3" name="Oval 69">
                <a:extLst>
                  <a:ext uri="{FF2B5EF4-FFF2-40B4-BE49-F238E27FC236}">
                    <a16:creationId xmlns:a16="http://schemas.microsoft.com/office/drawing/2014/main" id="{9D36AB7F-BA6D-B4B2-884D-266267159D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6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34" name="Group 63">
              <a:extLst>
                <a:ext uri="{FF2B5EF4-FFF2-40B4-BE49-F238E27FC236}">
                  <a16:creationId xmlns:a16="http://schemas.microsoft.com/office/drawing/2014/main" id="{7C432433-7C2F-3E59-AFEC-1B54CB1126BC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7792273" y="1507852"/>
              <a:ext cx="185737" cy="73025"/>
              <a:chOff x="3920" y="1205"/>
              <a:chExt cx="89" cy="32"/>
            </a:xfrm>
          </p:grpSpPr>
          <p:sp>
            <p:nvSpPr>
              <p:cNvPr id="652" name="Oval 64">
                <a:extLst>
                  <a:ext uri="{FF2B5EF4-FFF2-40B4-BE49-F238E27FC236}">
                    <a16:creationId xmlns:a16="http://schemas.microsoft.com/office/drawing/2014/main" id="{76A48137-BFDB-8A96-78A0-865182BD3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0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3" name="Oval 65">
                <a:extLst>
                  <a:ext uri="{FF2B5EF4-FFF2-40B4-BE49-F238E27FC236}">
                    <a16:creationId xmlns:a16="http://schemas.microsoft.com/office/drawing/2014/main" id="{0CBDD164-15FF-6757-51D0-66CFAA58D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4" name="Oval 66">
                <a:extLst>
                  <a:ext uri="{FF2B5EF4-FFF2-40B4-BE49-F238E27FC236}">
                    <a16:creationId xmlns:a16="http://schemas.microsoft.com/office/drawing/2014/main" id="{504C94CD-02A0-5394-20B8-16307ADDE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1216"/>
                <a:ext cx="12" cy="10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5" name="Oval 67">
                <a:extLst>
                  <a:ext uri="{FF2B5EF4-FFF2-40B4-BE49-F238E27FC236}">
                    <a16:creationId xmlns:a16="http://schemas.microsoft.com/office/drawing/2014/main" id="{05056BE1-7536-A93B-36B3-B36061961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8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6" name="Oval 68">
                <a:extLst>
                  <a:ext uri="{FF2B5EF4-FFF2-40B4-BE49-F238E27FC236}">
                    <a16:creationId xmlns:a16="http://schemas.microsoft.com/office/drawing/2014/main" id="{60141D08-CB0D-3DF5-21F5-804A5EAC19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5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7" name="Oval 69">
                <a:extLst>
                  <a:ext uri="{FF2B5EF4-FFF2-40B4-BE49-F238E27FC236}">
                    <a16:creationId xmlns:a16="http://schemas.microsoft.com/office/drawing/2014/main" id="{D506CC5C-6AB6-F1DD-872C-C1F8FD789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6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35" name="Group 63">
              <a:extLst>
                <a:ext uri="{FF2B5EF4-FFF2-40B4-BE49-F238E27FC236}">
                  <a16:creationId xmlns:a16="http://schemas.microsoft.com/office/drawing/2014/main" id="{BBC427C7-9649-ACED-DD4C-CB5B5D5AB46F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7805091" y="1677166"/>
              <a:ext cx="185737" cy="73025"/>
              <a:chOff x="3920" y="1205"/>
              <a:chExt cx="89" cy="32"/>
            </a:xfrm>
          </p:grpSpPr>
          <p:sp>
            <p:nvSpPr>
              <p:cNvPr id="646" name="Oval 64">
                <a:extLst>
                  <a:ext uri="{FF2B5EF4-FFF2-40B4-BE49-F238E27FC236}">
                    <a16:creationId xmlns:a16="http://schemas.microsoft.com/office/drawing/2014/main" id="{B3396B4C-BD62-F657-749F-551367F2E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0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47" name="Oval 65">
                <a:extLst>
                  <a:ext uri="{FF2B5EF4-FFF2-40B4-BE49-F238E27FC236}">
                    <a16:creationId xmlns:a16="http://schemas.microsoft.com/office/drawing/2014/main" id="{98928030-A053-E702-55E4-6028E1D80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48" name="Oval 66">
                <a:extLst>
                  <a:ext uri="{FF2B5EF4-FFF2-40B4-BE49-F238E27FC236}">
                    <a16:creationId xmlns:a16="http://schemas.microsoft.com/office/drawing/2014/main" id="{F6F3F874-0080-1AD2-A131-266CADB31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1216"/>
                <a:ext cx="12" cy="10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49" name="Oval 67">
                <a:extLst>
                  <a:ext uri="{FF2B5EF4-FFF2-40B4-BE49-F238E27FC236}">
                    <a16:creationId xmlns:a16="http://schemas.microsoft.com/office/drawing/2014/main" id="{5D56D1B0-7098-1BFF-AADA-FE50926B9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8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0" name="Oval 68">
                <a:extLst>
                  <a:ext uri="{FF2B5EF4-FFF2-40B4-BE49-F238E27FC236}">
                    <a16:creationId xmlns:a16="http://schemas.microsoft.com/office/drawing/2014/main" id="{76F4C53B-82F1-27B6-C675-BF3F50ED98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5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1" name="Oval 69">
                <a:extLst>
                  <a:ext uri="{FF2B5EF4-FFF2-40B4-BE49-F238E27FC236}">
                    <a16:creationId xmlns:a16="http://schemas.microsoft.com/office/drawing/2014/main" id="{8D49961A-8790-30F7-268D-E55DD29A0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6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36" name="Group 63">
              <a:extLst>
                <a:ext uri="{FF2B5EF4-FFF2-40B4-BE49-F238E27FC236}">
                  <a16:creationId xmlns:a16="http://schemas.microsoft.com/office/drawing/2014/main" id="{3EA65744-6663-507B-0FFB-2C881927711D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7882585" y="1539560"/>
              <a:ext cx="185737" cy="73025"/>
              <a:chOff x="3920" y="1205"/>
              <a:chExt cx="89" cy="32"/>
            </a:xfrm>
          </p:grpSpPr>
          <p:sp>
            <p:nvSpPr>
              <p:cNvPr id="640" name="Oval 64">
                <a:extLst>
                  <a:ext uri="{FF2B5EF4-FFF2-40B4-BE49-F238E27FC236}">
                    <a16:creationId xmlns:a16="http://schemas.microsoft.com/office/drawing/2014/main" id="{FA0FE792-E556-FD3D-68B2-BD78F228B6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0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41" name="Oval 65">
                <a:extLst>
                  <a:ext uri="{FF2B5EF4-FFF2-40B4-BE49-F238E27FC236}">
                    <a16:creationId xmlns:a16="http://schemas.microsoft.com/office/drawing/2014/main" id="{138AFB1F-A5EA-AFB4-BBAF-D6F928BF2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42" name="Oval 66">
                <a:extLst>
                  <a:ext uri="{FF2B5EF4-FFF2-40B4-BE49-F238E27FC236}">
                    <a16:creationId xmlns:a16="http://schemas.microsoft.com/office/drawing/2014/main" id="{A038DAC3-B431-4CD2-CBA5-83154483C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1216"/>
                <a:ext cx="12" cy="10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43" name="Oval 67">
                <a:extLst>
                  <a:ext uri="{FF2B5EF4-FFF2-40B4-BE49-F238E27FC236}">
                    <a16:creationId xmlns:a16="http://schemas.microsoft.com/office/drawing/2014/main" id="{058D5775-206F-8CE8-F4F2-A798A4B15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8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44" name="Oval 68">
                <a:extLst>
                  <a:ext uri="{FF2B5EF4-FFF2-40B4-BE49-F238E27FC236}">
                    <a16:creationId xmlns:a16="http://schemas.microsoft.com/office/drawing/2014/main" id="{EEA91EBD-3E05-0AAB-892D-A70E005C4C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5" y="1205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45" name="Oval 69">
                <a:extLst>
                  <a:ext uri="{FF2B5EF4-FFF2-40B4-BE49-F238E27FC236}">
                    <a16:creationId xmlns:a16="http://schemas.microsoft.com/office/drawing/2014/main" id="{B6F1158F-99A3-EEC9-38E8-A33D6ED93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6" y="1226"/>
                <a:ext cx="11" cy="1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cxnSp>
          <p:nvCxnSpPr>
            <p:cNvPr id="637" name="Straight Connector 636">
              <a:extLst>
                <a:ext uri="{FF2B5EF4-FFF2-40B4-BE49-F238E27FC236}">
                  <a16:creationId xmlns:a16="http://schemas.microsoft.com/office/drawing/2014/main" id="{33605922-8707-9812-8A95-353E4E7C13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2983" y="1361679"/>
              <a:ext cx="0" cy="702440"/>
            </a:xfrm>
            <a:prstGeom prst="line">
              <a:avLst/>
            </a:prstGeom>
            <a:ln w="127000">
              <a:solidFill>
                <a:srgbClr val="FFE6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Straight Connector 637">
              <a:extLst>
                <a:ext uri="{FF2B5EF4-FFF2-40B4-BE49-F238E27FC236}">
                  <a16:creationId xmlns:a16="http://schemas.microsoft.com/office/drawing/2014/main" id="{5B3AF12C-C5B6-24A0-42D5-A4AF037D6FA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95854" y="1809035"/>
              <a:ext cx="3356" cy="275680"/>
            </a:xfrm>
            <a:prstGeom prst="line">
              <a:avLst/>
            </a:prstGeom>
            <a:ln w="127000">
              <a:solidFill>
                <a:srgbClr val="7ED4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Straight Connector 638">
              <a:extLst>
                <a:ext uri="{FF2B5EF4-FFF2-40B4-BE49-F238E27FC236}">
                  <a16:creationId xmlns:a16="http://schemas.microsoft.com/office/drawing/2014/main" id="{58F909B0-F00C-DF1A-EE63-D047F46AC7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03160" y="1383414"/>
              <a:ext cx="413774" cy="3136"/>
            </a:xfrm>
            <a:prstGeom prst="line">
              <a:avLst/>
            </a:prstGeom>
            <a:ln w="127000">
              <a:solidFill>
                <a:srgbClr val="FFE6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4" name="Freeform 201">
            <a:extLst>
              <a:ext uri="{FF2B5EF4-FFF2-40B4-BE49-F238E27FC236}">
                <a16:creationId xmlns:a16="http://schemas.microsoft.com/office/drawing/2014/main" id="{DCAF8A17-6AED-923A-285D-902BAB769D5A}"/>
              </a:ext>
            </a:extLst>
          </p:cNvPr>
          <p:cNvSpPr>
            <a:spLocks/>
          </p:cNvSpPr>
          <p:nvPr/>
        </p:nvSpPr>
        <p:spPr bwMode="auto">
          <a:xfrm flipH="1">
            <a:off x="4343926" y="2033006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5" name="Freeform 201">
            <a:extLst>
              <a:ext uri="{FF2B5EF4-FFF2-40B4-BE49-F238E27FC236}">
                <a16:creationId xmlns:a16="http://schemas.microsoft.com/office/drawing/2014/main" id="{B17C0FA1-51D3-7CFC-8FF6-4F843325079B}"/>
              </a:ext>
            </a:extLst>
          </p:cNvPr>
          <p:cNvSpPr>
            <a:spLocks/>
          </p:cNvSpPr>
          <p:nvPr/>
        </p:nvSpPr>
        <p:spPr bwMode="auto">
          <a:xfrm flipH="1">
            <a:off x="4308874" y="2176524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6" name="Freeform 201">
            <a:extLst>
              <a:ext uri="{FF2B5EF4-FFF2-40B4-BE49-F238E27FC236}">
                <a16:creationId xmlns:a16="http://schemas.microsoft.com/office/drawing/2014/main" id="{47AE1230-21F5-8F78-04C6-2DAEE60321B5}"/>
              </a:ext>
            </a:extLst>
          </p:cNvPr>
          <p:cNvSpPr>
            <a:spLocks/>
          </p:cNvSpPr>
          <p:nvPr/>
        </p:nvSpPr>
        <p:spPr bwMode="auto">
          <a:xfrm flipH="1">
            <a:off x="4390968" y="2249907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7" name="Freeform 201">
            <a:extLst>
              <a:ext uri="{FF2B5EF4-FFF2-40B4-BE49-F238E27FC236}">
                <a16:creationId xmlns:a16="http://schemas.microsoft.com/office/drawing/2014/main" id="{0679D3A1-231E-6F7F-1FA2-8EA2863EB348}"/>
              </a:ext>
            </a:extLst>
          </p:cNvPr>
          <p:cNvSpPr>
            <a:spLocks/>
          </p:cNvSpPr>
          <p:nvPr/>
        </p:nvSpPr>
        <p:spPr bwMode="auto">
          <a:xfrm flipH="1">
            <a:off x="4309668" y="2402681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8" name="Freeform 201">
            <a:extLst>
              <a:ext uri="{FF2B5EF4-FFF2-40B4-BE49-F238E27FC236}">
                <a16:creationId xmlns:a16="http://schemas.microsoft.com/office/drawing/2014/main" id="{7AC708F8-6DA2-FB12-5C97-5551CDE166E3}"/>
              </a:ext>
            </a:extLst>
          </p:cNvPr>
          <p:cNvSpPr>
            <a:spLocks/>
          </p:cNvSpPr>
          <p:nvPr/>
        </p:nvSpPr>
        <p:spPr bwMode="auto">
          <a:xfrm flipH="1">
            <a:off x="4384787" y="2524826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9" name="Freeform 201">
            <a:extLst>
              <a:ext uri="{FF2B5EF4-FFF2-40B4-BE49-F238E27FC236}">
                <a16:creationId xmlns:a16="http://schemas.microsoft.com/office/drawing/2014/main" id="{CB532949-4112-AB54-79B6-9EEB3CAEEB8E}"/>
              </a:ext>
            </a:extLst>
          </p:cNvPr>
          <p:cNvSpPr>
            <a:spLocks/>
          </p:cNvSpPr>
          <p:nvPr/>
        </p:nvSpPr>
        <p:spPr bwMode="auto">
          <a:xfrm flipH="1">
            <a:off x="4286213" y="2654230"/>
            <a:ext cx="63295" cy="118126"/>
          </a:xfrm>
          <a:custGeom>
            <a:avLst/>
            <a:gdLst>
              <a:gd name="T0" fmla="*/ 224 w 1088"/>
              <a:gd name="T1" fmla="*/ 64 h 1544"/>
              <a:gd name="T2" fmla="*/ 272 w 1088"/>
              <a:gd name="T3" fmla="*/ 208 h 1544"/>
              <a:gd name="T4" fmla="*/ 272 w 1088"/>
              <a:gd name="T5" fmla="*/ 448 h 1544"/>
              <a:gd name="T6" fmla="*/ 80 w 1088"/>
              <a:gd name="T7" fmla="*/ 736 h 1544"/>
              <a:gd name="T8" fmla="*/ 32 w 1088"/>
              <a:gd name="T9" fmla="*/ 1120 h 1544"/>
              <a:gd name="T10" fmla="*/ 272 w 1088"/>
              <a:gd name="T11" fmla="*/ 1456 h 1544"/>
              <a:gd name="T12" fmla="*/ 656 w 1088"/>
              <a:gd name="T13" fmla="*/ 1504 h 1544"/>
              <a:gd name="T14" fmla="*/ 992 w 1088"/>
              <a:gd name="T15" fmla="*/ 1216 h 1544"/>
              <a:gd name="T16" fmla="*/ 1040 w 1088"/>
              <a:gd name="T17" fmla="*/ 640 h 1544"/>
              <a:gd name="T18" fmla="*/ 704 w 1088"/>
              <a:gd name="T19" fmla="*/ 160 h 1544"/>
              <a:gd name="T20" fmla="*/ 224 w 1088"/>
              <a:gd name="T21" fmla="*/ 16 h 1544"/>
              <a:gd name="T22" fmla="*/ 224 w 1088"/>
              <a:gd name="T23" fmla="*/ 6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8" h="1544">
                <a:moveTo>
                  <a:pt x="224" y="64"/>
                </a:moveTo>
                <a:cubicBezTo>
                  <a:pt x="232" y="96"/>
                  <a:pt x="264" y="144"/>
                  <a:pt x="272" y="208"/>
                </a:cubicBezTo>
                <a:cubicBezTo>
                  <a:pt x="280" y="272"/>
                  <a:pt x="304" y="360"/>
                  <a:pt x="272" y="448"/>
                </a:cubicBezTo>
                <a:cubicBezTo>
                  <a:pt x="240" y="536"/>
                  <a:pt x="120" y="624"/>
                  <a:pt x="80" y="736"/>
                </a:cubicBezTo>
                <a:cubicBezTo>
                  <a:pt x="40" y="848"/>
                  <a:pt x="0" y="1000"/>
                  <a:pt x="32" y="1120"/>
                </a:cubicBezTo>
                <a:cubicBezTo>
                  <a:pt x="64" y="1240"/>
                  <a:pt x="168" y="1392"/>
                  <a:pt x="272" y="1456"/>
                </a:cubicBezTo>
                <a:cubicBezTo>
                  <a:pt x="376" y="1520"/>
                  <a:pt x="536" y="1544"/>
                  <a:pt x="656" y="1504"/>
                </a:cubicBezTo>
                <a:cubicBezTo>
                  <a:pt x="776" y="1464"/>
                  <a:pt x="928" y="1360"/>
                  <a:pt x="992" y="1216"/>
                </a:cubicBezTo>
                <a:cubicBezTo>
                  <a:pt x="1056" y="1072"/>
                  <a:pt x="1088" y="816"/>
                  <a:pt x="1040" y="640"/>
                </a:cubicBezTo>
                <a:cubicBezTo>
                  <a:pt x="992" y="464"/>
                  <a:pt x="840" y="264"/>
                  <a:pt x="704" y="160"/>
                </a:cubicBezTo>
                <a:cubicBezTo>
                  <a:pt x="568" y="56"/>
                  <a:pt x="304" y="32"/>
                  <a:pt x="224" y="16"/>
                </a:cubicBezTo>
                <a:cubicBezTo>
                  <a:pt x="144" y="0"/>
                  <a:pt x="216" y="32"/>
                  <a:pt x="224" y="64"/>
                </a:cubicBezTo>
                <a:close/>
              </a:path>
            </a:pathLst>
          </a:custGeom>
          <a:solidFill>
            <a:srgbClr val="7ED4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0" name="Rectangle 669">
            <a:extLst>
              <a:ext uri="{FF2B5EF4-FFF2-40B4-BE49-F238E27FC236}">
                <a16:creationId xmlns:a16="http://schemas.microsoft.com/office/drawing/2014/main" id="{7F676371-540A-F2A7-D00A-F47D1ADECDAA}"/>
              </a:ext>
            </a:extLst>
          </p:cNvPr>
          <p:cNvSpPr/>
          <p:nvPr/>
        </p:nvSpPr>
        <p:spPr>
          <a:xfrm>
            <a:off x="3773448" y="2992495"/>
            <a:ext cx="94889" cy="47228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1" name="Group 56">
            <a:extLst>
              <a:ext uri="{FF2B5EF4-FFF2-40B4-BE49-F238E27FC236}">
                <a16:creationId xmlns:a16="http://schemas.microsoft.com/office/drawing/2014/main" id="{6DC3530C-AD78-FA01-7458-977A629430FC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834412" y="2949194"/>
            <a:ext cx="182562" cy="73025"/>
            <a:chOff x="4168" y="1205"/>
            <a:chExt cx="88" cy="32"/>
          </a:xfrm>
        </p:grpSpPr>
        <p:sp>
          <p:nvSpPr>
            <p:cNvPr id="672" name="Oval 57">
              <a:extLst>
                <a:ext uri="{FF2B5EF4-FFF2-40B4-BE49-F238E27FC236}">
                  <a16:creationId xmlns:a16="http://schemas.microsoft.com/office/drawing/2014/main" id="{8DB55939-D3AC-E11D-3186-F494AF511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3" name="Oval 58">
              <a:extLst>
                <a:ext uri="{FF2B5EF4-FFF2-40B4-BE49-F238E27FC236}">
                  <a16:creationId xmlns:a16="http://schemas.microsoft.com/office/drawing/2014/main" id="{6C92F67A-1E42-FD8E-17A2-4C9DAC334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4" name="Oval 59">
              <a:extLst>
                <a:ext uri="{FF2B5EF4-FFF2-40B4-BE49-F238E27FC236}">
                  <a16:creationId xmlns:a16="http://schemas.microsoft.com/office/drawing/2014/main" id="{608AF3A9-083A-A13E-8430-3DCAF3980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5" name="Oval 60">
              <a:extLst>
                <a:ext uri="{FF2B5EF4-FFF2-40B4-BE49-F238E27FC236}">
                  <a16:creationId xmlns:a16="http://schemas.microsoft.com/office/drawing/2014/main" id="{7C3C9D84-70C1-731D-0C8F-3F20A0B8F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" name="Oval 61">
              <a:extLst>
                <a:ext uri="{FF2B5EF4-FFF2-40B4-BE49-F238E27FC236}">
                  <a16:creationId xmlns:a16="http://schemas.microsoft.com/office/drawing/2014/main" id="{9F08FA28-14BA-F56D-4DB8-E7811FFE9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7" name="Oval 62">
              <a:extLst>
                <a:ext uri="{FF2B5EF4-FFF2-40B4-BE49-F238E27FC236}">
                  <a16:creationId xmlns:a16="http://schemas.microsoft.com/office/drawing/2014/main" id="{97C103DA-B5F6-A304-BFA1-693A03FB6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78" name="Group 56">
            <a:extLst>
              <a:ext uri="{FF2B5EF4-FFF2-40B4-BE49-F238E27FC236}">
                <a16:creationId xmlns:a16="http://schemas.microsoft.com/office/drawing/2014/main" id="{09869982-1090-9935-E4B6-DFCE46199BBA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679630" y="2865389"/>
            <a:ext cx="182562" cy="73025"/>
            <a:chOff x="4168" y="1205"/>
            <a:chExt cx="88" cy="32"/>
          </a:xfrm>
        </p:grpSpPr>
        <p:sp>
          <p:nvSpPr>
            <p:cNvPr id="679" name="Oval 57">
              <a:extLst>
                <a:ext uri="{FF2B5EF4-FFF2-40B4-BE49-F238E27FC236}">
                  <a16:creationId xmlns:a16="http://schemas.microsoft.com/office/drawing/2014/main" id="{9A8F4983-7ABE-1467-A303-8E943F8D4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0" name="Oval 58">
              <a:extLst>
                <a:ext uri="{FF2B5EF4-FFF2-40B4-BE49-F238E27FC236}">
                  <a16:creationId xmlns:a16="http://schemas.microsoft.com/office/drawing/2014/main" id="{B9EEEB07-2E38-AF55-68D0-0011135E2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1" name="Oval 59">
              <a:extLst>
                <a:ext uri="{FF2B5EF4-FFF2-40B4-BE49-F238E27FC236}">
                  <a16:creationId xmlns:a16="http://schemas.microsoft.com/office/drawing/2014/main" id="{6FCA2C5C-C16A-2D24-DB5F-8C83D6B23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2" name="Oval 60">
              <a:extLst>
                <a:ext uri="{FF2B5EF4-FFF2-40B4-BE49-F238E27FC236}">
                  <a16:creationId xmlns:a16="http://schemas.microsoft.com/office/drawing/2014/main" id="{9F4E589C-23AC-8BE4-8B3F-2FFEA94D9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3" name="Oval 61">
              <a:extLst>
                <a:ext uri="{FF2B5EF4-FFF2-40B4-BE49-F238E27FC236}">
                  <a16:creationId xmlns:a16="http://schemas.microsoft.com/office/drawing/2014/main" id="{8379AC1B-707B-491A-F52A-3D6612CE1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4" name="Oval 62">
              <a:extLst>
                <a:ext uri="{FF2B5EF4-FFF2-40B4-BE49-F238E27FC236}">
                  <a16:creationId xmlns:a16="http://schemas.microsoft.com/office/drawing/2014/main" id="{40877860-B1B5-874E-EDEC-BC38BAC32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85" name="Group 56">
            <a:extLst>
              <a:ext uri="{FF2B5EF4-FFF2-40B4-BE49-F238E27FC236}">
                <a16:creationId xmlns:a16="http://schemas.microsoft.com/office/drawing/2014/main" id="{2A79B8D3-60BA-340F-C2A4-9D3AD2528B5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775176" y="2831840"/>
            <a:ext cx="182562" cy="73025"/>
            <a:chOff x="4168" y="1205"/>
            <a:chExt cx="88" cy="32"/>
          </a:xfrm>
        </p:grpSpPr>
        <p:sp>
          <p:nvSpPr>
            <p:cNvPr id="686" name="Oval 57">
              <a:extLst>
                <a:ext uri="{FF2B5EF4-FFF2-40B4-BE49-F238E27FC236}">
                  <a16:creationId xmlns:a16="http://schemas.microsoft.com/office/drawing/2014/main" id="{C6852392-6263-FE74-8668-9C23461DF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7" name="Oval 58">
              <a:extLst>
                <a:ext uri="{FF2B5EF4-FFF2-40B4-BE49-F238E27FC236}">
                  <a16:creationId xmlns:a16="http://schemas.microsoft.com/office/drawing/2014/main" id="{161A883E-CF2E-2383-7287-FC56D89E2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8" name="Oval 59">
              <a:extLst>
                <a:ext uri="{FF2B5EF4-FFF2-40B4-BE49-F238E27FC236}">
                  <a16:creationId xmlns:a16="http://schemas.microsoft.com/office/drawing/2014/main" id="{963F73F1-50CE-47FF-B3BE-181FF2C9D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9" name="Oval 60">
              <a:extLst>
                <a:ext uri="{FF2B5EF4-FFF2-40B4-BE49-F238E27FC236}">
                  <a16:creationId xmlns:a16="http://schemas.microsoft.com/office/drawing/2014/main" id="{76F27E08-DC23-7E65-950F-D93050B8D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0" name="Oval 61">
              <a:extLst>
                <a:ext uri="{FF2B5EF4-FFF2-40B4-BE49-F238E27FC236}">
                  <a16:creationId xmlns:a16="http://schemas.microsoft.com/office/drawing/2014/main" id="{63AADFD3-3A0F-6360-F267-553CBE209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1" name="Oval 62">
              <a:extLst>
                <a:ext uri="{FF2B5EF4-FFF2-40B4-BE49-F238E27FC236}">
                  <a16:creationId xmlns:a16="http://schemas.microsoft.com/office/drawing/2014/main" id="{1D82609D-8ED9-8BE3-4D9E-2AC7D6315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92" name="TextBox 691">
            <a:extLst>
              <a:ext uri="{FF2B5EF4-FFF2-40B4-BE49-F238E27FC236}">
                <a16:creationId xmlns:a16="http://schemas.microsoft.com/office/drawing/2014/main" id="{0D629026-297E-CE10-528D-FF9D97420288}"/>
              </a:ext>
            </a:extLst>
          </p:cNvPr>
          <p:cNvSpPr txBox="1"/>
          <p:nvPr/>
        </p:nvSpPr>
        <p:spPr>
          <a:xfrm>
            <a:off x="1130246" y="2129074"/>
            <a:ext cx="13665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F0"/>
                </a:solidFill>
              </a:rPr>
              <a:t>Cooling</a:t>
            </a:r>
            <a:r>
              <a:rPr lang="en-US" sz="1200" dirty="0"/>
              <a:t> = pressure decrease</a:t>
            </a:r>
          </a:p>
          <a:p>
            <a:r>
              <a:rPr lang="en-US" sz="1200" dirty="0">
                <a:solidFill>
                  <a:srgbClr val="FF0000"/>
                </a:solidFill>
              </a:rPr>
              <a:t>Heating</a:t>
            </a:r>
            <a:r>
              <a:rPr lang="en-US" sz="1200" dirty="0"/>
              <a:t> = pressure increase</a:t>
            </a:r>
          </a:p>
          <a:p>
            <a:endParaRPr lang="en-US" sz="1200" dirty="0"/>
          </a:p>
        </p:txBody>
      </p:sp>
      <p:sp>
        <p:nvSpPr>
          <p:cNvPr id="693" name="TextBox 692">
            <a:extLst>
              <a:ext uri="{FF2B5EF4-FFF2-40B4-BE49-F238E27FC236}">
                <a16:creationId xmlns:a16="http://schemas.microsoft.com/office/drawing/2014/main" id="{D5ED5454-37D9-2157-A054-1842679CFE43}"/>
              </a:ext>
            </a:extLst>
          </p:cNvPr>
          <p:cNvSpPr txBox="1"/>
          <p:nvPr/>
        </p:nvSpPr>
        <p:spPr>
          <a:xfrm>
            <a:off x="1796809" y="1361601"/>
            <a:ext cx="1749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Heating and cooling is pressure controlled</a:t>
            </a:r>
          </a:p>
        </p:txBody>
      </p:sp>
      <p:grpSp>
        <p:nvGrpSpPr>
          <p:cNvPr id="694" name="Group 693">
            <a:extLst>
              <a:ext uri="{FF2B5EF4-FFF2-40B4-BE49-F238E27FC236}">
                <a16:creationId xmlns:a16="http://schemas.microsoft.com/office/drawing/2014/main" id="{7B2CFFED-8B50-7B49-6191-A61CA894AA5D}"/>
              </a:ext>
            </a:extLst>
          </p:cNvPr>
          <p:cNvGrpSpPr/>
          <p:nvPr/>
        </p:nvGrpSpPr>
        <p:grpSpPr>
          <a:xfrm>
            <a:off x="3453834" y="1503084"/>
            <a:ext cx="217681" cy="213574"/>
            <a:chOff x="5710758" y="4349452"/>
            <a:chExt cx="217681" cy="213574"/>
          </a:xfrm>
        </p:grpSpPr>
        <p:sp>
          <p:nvSpPr>
            <p:cNvPr id="695" name="Oval 694">
              <a:extLst>
                <a:ext uri="{FF2B5EF4-FFF2-40B4-BE49-F238E27FC236}">
                  <a16:creationId xmlns:a16="http://schemas.microsoft.com/office/drawing/2014/main" id="{788CF349-04FE-535C-3DEE-B899EED364A3}"/>
                </a:ext>
              </a:extLst>
            </p:cNvPr>
            <p:cNvSpPr/>
            <p:nvPr/>
          </p:nvSpPr>
          <p:spPr>
            <a:xfrm>
              <a:off x="5710758" y="4349452"/>
              <a:ext cx="217681" cy="213574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696" name="Straight Connector 695">
              <a:extLst>
                <a:ext uri="{FF2B5EF4-FFF2-40B4-BE49-F238E27FC236}">
                  <a16:creationId xmlns:a16="http://schemas.microsoft.com/office/drawing/2014/main" id="{061FA4D2-F09F-3062-A6E1-E13B376543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7130" y="4409770"/>
              <a:ext cx="51686" cy="62844"/>
            </a:xfrm>
            <a:prstGeom prst="line">
              <a:avLst/>
            </a:prstGeom>
            <a:ln w="15875">
              <a:solidFill>
                <a:schemeClr val="tx2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7" name="Straight Connector 696">
            <a:extLst>
              <a:ext uri="{FF2B5EF4-FFF2-40B4-BE49-F238E27FC236}">
                <a16:creationId xmlns:a16="http://schemas.microsoft.com/office/drawing/2014/main" id="{F51EFEED-FF6E-549D-9219-267891D6EDA0}"/>
              </a:ext>
            </a:extLst>
          </p:cNvPr>
          <p:cNvCxnSpPr>
            <a:cxnSpLocks/>
            <a:endCxn id="695" idx="6"/>
          </p:cNvCxnSpPr>
          <p:nvPr/>
        </p:nvCxnSpPr>
        <p:spPr>
          <a:xfrm flipH="1">
            <a:off x="3671515" y="1609870"/>
            <a:ext cx="190430" cy="1"/>
          </a:xfrm>
          <a:prstGeom prst="line">
            <a:avLst/>
          </a:prstGeom>
          <a:ln w="28575">
            <a:solidFill>
              <a:schemeClr val="tx2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8" name="TextBox 697">
            <a:extLst>
              <a:ext uri="{FF2B5EF4-FFF2-40B4-BE49-F238E27FC236}">
                <a16:creationId xmlns:a16="http://schemas.microsoft.com/office/drawing/2014/main" id="{581AFD71-1488-EFB7-544F-741BA912CACC}"/>
              </a:ext>
            </a:extLst>
          </p:cNvPr>
          <p:cNvSpPr txBox="1"/>
          <p:nvPr/>
        </p:nvSpPr>
        <p:spPr>
          <a:xfrm>
            <a:off x="3256469" y="3978819"/>
            <a:ext cx="1279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</a:t>
            </a:r>
            <a:r>
              <a:rPr lang="en-US" sz="1200" baseline="-25000" dirty="0"/>
              <a:t>2</a:t>
            </a:r>
            <a:r>
              <a:rPr lang="en-US" sz="1200" dirty="0"/>
              <a:t> Condenser / sub cooler</a:t>
            </a:r>
          </a:p>
        </p:txBody>
      </p:sp>
      <p:sp>
        <p:nvSpPr>
          <p:cNvPr id="699" name="TextBox 698">
            <a:extLst>
              <a:ext uri="{FF2B5EF4-FFF2-40B4-BE49-F238E27FC236}">
                <a16:creationId xmlns:a16="http://schemas.microsoft.com/office/drawing/2014/main" id="{DA1010FF-ABB5-7D52-AB4C-E10EA675CE43}"/>
              </a:ext>
            </a:extLst>
          </p:cNvPr>
          <p:cNvSpPr txBox="1"/>
          <p:nvPr/>
        </p:nvSpPr>
        <p:spPr>
          <a:xfrm>
            <a:off x="1404196" y="4317853"/>
            <a:ext cx="879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R744 Evaporator</a:t>
            </a:r>
          </a:p>
        </p:txBody>
      </p:sp>
      <p:cxnSp>
        <p:nvCxnSpPr>
          <p:cNvPr id="700" name="Straight Connector 699">
            <a:extLst>
              <a:ext uri="{FF2B5EF4-FFF2-40B4-BE49-F238E27FC236}">
                <a16:creationId xmlns:a16="http://schemas.microsoft.com/office/drawing/2014/main" id="{2C41E1C1-5DF3-8CEB-C9DB-7E7AB6E1612B}"/>
              </a:ext>
            </a:extLst>
          </p:cNvPr>
          <p:cNvCxnSpPr>
            <a:cxnSpLocks/>
          </p:cNvCxnSpPr>
          <p:nvPr/>
        </p:nvCxnSpPr>
        <p:spPr>
          <a:xfrm flipH="1" flipV="1">
            <a:off x="9496838" y="2961046"/>
            <a:ext cx="1385827" cy="6561"/>
          </a:xfrm>
          <a:prstGeom prst="line">
            <a:avLst/>
          </a:prstGeom>
          <a:ln w="127000">
            <a:solidFill>
              <a:srgbClr val="7ED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1" name="Group 49">
            <a:extLst>
              <a:ext uri="{FF2B5EF4-FFF2-40B4-BE49-F238E27FC236}">
                <a16:creationId xmlns:a16="http://schemas.microsoft.com/office/drawing/2014/main" id="{48EC4468-86FD-72C8-A5BA-E971CCBACB24}"/>
              </a:ext>
            </a:extLst>
          </p:cNvPr>
          <p:cNvGrpSpPr>
            <a:grpSpLocks/>
          </p:cNvGrpSpPr>
          <p:nvPr/>
        </p:nvGrpSpPr>
        <p:grpSpPr bwMode="auto">
          <a:xfrm>
            <a:off x="10694566" y="2924118"/>
            <a:ext cx="182563" cy="73025"/>
            <a:chOff x="4041" y="1205"/>
            <a:chExt cx="88" cy="32"/>
          </a:xfrm>
        </p:grpSpPr>
        <p:sp>
          <p:nvSpPr>
            <p:cNvPr id="702" name="Oval 50">
              <a:extLst>
                <a:ext uri="{FF2B5EF4-FFF2-40B4-BE49-F238E27FC236}">
                  <a16:creationId xmlns:a16="http://schemas.microsoft.com/office/drawing/2014/main" id="{A8C6FEB9-EFA4-68B0-7964-23D61E481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3" name="Oval 51">
              <a:extLst>
                <a:ext uri="{FF2B5EF4-FFF2-40B4-BE49-F238E27FC236}">
                  <a16:creationId xmlns:a16="http://schemas.microsoft.com/office/drawing/2014/main" id="{396C51A9-8495-CCB5-75FC-F9E5886F9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4" name="Oval 52">
              <a:extLst>
                <a:ext uri="{FF2B5EF4-FFF2-40B4-BE49-F238E27FC236}">
                  <a16:creationId xmlns:a16="http://schemas.microsoft.com/office/drawing/2014/main" id="{30FBFC9D-B08B-18F1-6BFC-7AD6BE5D5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216"/>
              <a:ext cx="11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5" name="Oval 53">
              <a:extLst>
                <a:ext uri="{FF2B5EF4-FFF2-40B4-BE49-F238E27FC236}">
                  <a16:creationId xmlns:a16="http://schemas.microsoft.com/office/drawing/2014/main" id="{1B013BAD-D120-A4C5-FC6D-9AB8AA312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" name="Oval 54">
              <a:extLst>
                <a:ext uri="{FF2B5EF4-FFF2-40B4-BE49-F238E27FC236}">
                  <a16:creationId xmlns:a16="http://schemas.microsoft.com/office/drawing/2014/main" id="{94AF85A8-4B31-20E5-AB2B-F5FFB90B1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7" name="Oval 55">
              <a:extLst>
                <a:ext uri="{FF2B5EF4-FFF2-40B4-BE49-F238E27FC236}">
                  <a16:creationId xmlns:a16="http://schemas.microsoft.com/office/drawing/2014/main" id="{1F6AE5F1-089A-CF2B-2C58-F16318F8C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08" name="Group 63">
            <a:extLst>
              <a:ext uri="{FF2B5EF4-FFF2-40B4-BE49-F238E27FC236}">
                <a16:creationId xmlns:a16="http://schemas.microsoft.com/office/drawing/2014/main" id="{A175A10A-F795-708E-CE43-5DB1F7DA4BEA}"/>
              </a:ext>
            </a:extLst>
          </p:cNvPr>
          <p:cNvGrpSpPr>
            <a:grpSpLocks/>
          </p:cNvGrpSpPr>
          <p:nvPr/>
        </p:nvGrpSpPr>
        <p:grpSpPr bwMode="auto">
          <a:xfrm>
            <a:off x="10442154" y="2924118"/>
            <a:ext cx="185737" cy="73025"/>
            <a:chOff x="3920" y="1205"/>
            <a:chExt cx="89" cy="32"/>
          </a:xfrm>
        </p:grpSpPr>
        <p:sp>
          <p:nvSpPr>
            <p:cNvPr id="709" name="Oval 64">
              <a:extLst>
                <a:ext uri="{FF2B5EF4-FFF2-40B4-BE49-F238E27FC236}">
                  <a16:creationId xmlns:a16="http://schemas.microsoft.com/office/drawing/2014/main" id="{B28AF804-BAC9-9BAA-2DBD-CE3FEB081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0" name="Oval 65">
              <a:extLst>
                <a:ext uri="{FF2B5EF4-FFF2-40B4-BE49-F238E27FC236}">
                  <a16:creationId xmlns:a16="http://schemas.microsoft.com/office/drawing/2014/main" id="{5C53A9FF-A956-D954-8534-8990B3BFD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1" name="Oval 66">
              <a:extLst>
                <a:ext uri="{FF2B5EF4-FFF2-40B4-BE49-F238E27FC236}">
                  <a16:creationId xmlns:a16="http://schemas.microsoft.com/office/drawing/2014/main" id="{8E1D777C-3908-F71D-AC1D-045D0D9FF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2" name="Oval 67">
              <a:extLst>
                <a:ext uri="{FF2B5EF4-FFF2-40B4-BE49-F238E27FC236}">
                  <a16:creationId xmlns:a16="http://schemas.microsoft.com/office/drawing/2014/main" id="{B3E7F8F7-4022-0DB3-59F6-7B203ECBD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3" name="Oval 68">
              <a:extLst>
                <a:ext uri="{FF2B5EF4-FFF2-40B4-BE49-F238E27FC236}">
                  <a16:creationId xmlns:a16="http://schemas.microsoft.com/office/drawing/2014/main" id="{74554354-9C75-1FD1-C21A-788270628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4" name="Oval 69">
              <a:extLst>
                <a:ext uri="{FF2B5EF4-FFF2-40B4-BE49-F238E27FC236}">
                  <a16:creationId xmlns:a16="http://schemas.microsoft.com/office/drawing/2014/main" id="{96E97646-0367-ACDC-A313-79DDCAAF0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15" name="Group 63">
            <a:extLst>
              <a:ext uri="{FF2B5EF4-FFF2-40B4-BE49-F238E27FC236}">
                <a16:creationId xmlns:a16="http://schemas.microsoft.com/office/drawing/2014/main" id="{15600314-B542-D62E-D381-697D97386C6D}"/>
              </a:ext>
            </a:extLst>
          </p:cNvPr>
          <p:cNvGrpSpPr>
            <a:grpSpLocks/>
          </p:cNvGrpSpPr>
          <p:nvPr/>
        </p:nvGrpSpPr>
        <p:grpSpPr bwMode="auto">
          <a:xfrm>
            <a:off x="10560979" y="2924118"/>
            <a:ext cx="185737" cy="73025"/>
            <a:chOff x="3920" y="1205"/>
            <a:chExt cx="89" cy="32"/>
          </a:xfrm>
        </p:grpSpPr>
        <p:sp>
          <p:nvSpPr>
            <p:cNvPr id="716" name="Oval 64">
              <a:extLst>
                <a:ext uri="{FF2B5EF4-FFF2-40B4-BE49-F238E27FC236}">
                  <a16:creationId xmlns:a16="http://schemas.microsoft.com/office/drawing/2014/main" id="{D92FDD36-7F1F-28C4-F203-F8700028F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" name="Oval 65">
              <a:extLst>
                <a:ext uri="{FF2B5EF4-FFF2-40B4-BE49-F238E27FC236}">
                  <a16:creationId xmlns:a16="http://schemas.microsoft.com/office/drawing/2014/main" id="{59125D15-7352-5A3F-C645-32A354F6F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8" name="Oval 66">
              <a:extLst>
                <a:ext uri="{FF2B5EF4-FFF2-40B4-BE49-F238E27FC236}">
                  <a16:creationId xmlns:a16="http://schemas.microsoft.com/office/drawing/2014/main" id="{CD04887A-892C-47BB-E94B-E7B7419EE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9" name="Oval 67">
              <a:extLst>
                <a:ext uri="{FF2B5EF4-FFF2-40B4-BE49-F238E27FC236}">
                  <a16:creationId xmlns:a16="http://schemas.microsoft.com/office/drawing/2014/main" id="{820028B8-1734-75CB-A68E-6BDB84EB5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" name="Oval 68">
              <a:extLst>
                <a:ext uri="{FF2B5EF4-FFF2-40B4-BE49-F238E27FC236}">
                  <a16:creationId xmlns:a16="http://schemas.microsoft.com/office/drawing/2014/main" id="{E151BF7F-187D-3536-E4EE-97CD8042F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1" name="Oval 69">
              <a:extLst>
                <a:ext uri="{FF2B5EF4-FFF2-40B4-BE49-F238E27FC236}">
                  <a16:creationId xmlns:a16="http://schemas.microsoft.com/office/drawing/2014/main" id="{75B62CD7-173D-39EF-15CE-4C4A52C61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22" name="Group 56">
            <a:extLst>
              <a:ext uri="{FF2B5EF4-FFF2-40B4-BE49-F238E27FC236}">
                <a16:creationId xmlns:a16="http://schemas.microsoft.com/office/drawing/2014/main" id="{F5BE5FF2-21F1-6673-5A68-F3F0D4146040}"/>
              </a:ext>
            </a:extLst>
          </p:cNvPr>
          <p:cNvGrpSpPr>
            <a:grpSpLocks/>
          </p:cNvGrpSpPr>
          <p:nvPr/>
        </p:nvGrpSpPr>
        <p:grpSpPr bwMode="auto">
          <a:xfrm>
            <a:off x="9968537" y="2927597"/>
            <a:ext cx="182562" cy="73025"/>
            <a:chOff x="4168" y="1205"/>
            <a:chExt cx="88" cy="32"/>
          </a:xfrm>
        </p:grpSpPr>
        <p:sp>
          <p:nvSpPr>
            <p:cNvPr id="723" name="Oval 57">
              <a:extLst>
                <a:ext uri="{FF2B5EF4-FFF2-40B4-BE49-F238E27FC236}">
                  <a16:creationId xmlns:a16="http://schemas.microsoft.com/office/drawing/2014/main" id="{5E670857-733B-FA9A-B7B6-F7DA35638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4" name="Oval 58">
              <a:extLst>
                <a:ext uri="{FF2B5EF4-FFF2-40B4-BE49-F238E27FC236}">
                  <a16:creationId xmlns:a16="http://schemas.microsoft.com/office/drawing/2014/main" id="{542811B5-3989-4A46-0862-B947CB19F5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5" name="Oval 59">
              <a:extLst>
                <a:ext uri="{FF2B5EF4-FFF2-40B4-BE49-F238E27FC236}">
                  <a16:creationId xmlns:a16="http://schemas.microsoft.com/office/drawing/2014/main" id="{B950705D-5E8E-E583-4A28-DDC2C2A89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6" name="Oval 60">
              <a:extLst>
                <a:ext uri="{FF2B5EF4-FFF2-40B4-BE49-F238E27FC236}">
                  <a16:creationId xmlns:a16="http://schemas.microsoft.com/office/drawing/2014/main" id="{EF5A12B0-49F7-9B57-9D4E-003531BF4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7" name="Oval 61">
              <a:extLst>
                <a:ext uri="{FF2B5EF4-FFF2-40B4-BE49-F238E27FC236}">
                  <a16:creationId xmlns:a16="http://schemas.microsoft.com/office/drawing/2014/main" id="{CECB36D2-9A3E-041E-D64D-62D0DB24C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8" name="Oval 62">
              <a:extLst>
                <a:ext uri="{FF2B5EF4-FFF2-40B4-BE49-F238E27FC236}">
                  <a16:creationId xmlns:a16="http://schemas.microsoft.com/office/drawing/2014/main" id="{BDF71197-0E58-0E67-16CD-0FA02AED7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29" name="Group 70">
            <a:extLst>
              <a:ext uri="{FF2B5EF4-FFF2-40B4-BE49-F238E27FC236}">
                <a16:creationId xmlns:a16="http://schemas.microsoft.com/office/drawing/2014/main" id="{FBFE0838-FC18-B6EC-1AAC-98171B50648D}"/>
              </a:ext>
            </a:extLst>
          </p:cNvPr>
          <p:cNvGrpSpPr>
            <a:grpSpLocks/>
          </p:cNvGrpSpPr>
          <p:nvPr/>
        </p:nvGrpSpPr>
        <p:grpSpPr bwMode="auto">
          <a:xfrm>
            <a:off x="10214599" y="2927597"/>
            <a:ext cx="187325" cy="73025"/>
            <a:chOff x="4286" y="1205"/>
            <a:chExt cx="90" cy="32"/>
          </a:xfrm>
        </p:grpSpPr>
        <p:sp>
          <p:nvSpPr>
            <p:cNvPr id="730" name="Oval 71">
              <a:extLst>
                <a:ext uri="{FF2B5EF4-FFF2-40B4-BE49-F238E27FC236}">
                  <a16:creationId xmlns:a16="http://schemas.microsoft.com/office/drawing/2014/main" id="{C516FD6E-D894-6EDC-34DD-5D3E3A6D3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1" name="Oval 72">
              <a:extLst>
                <a:ext uri="{FF2B5EF4-FFF2-40B4-BE49-F238E27FC236}">
                  <a16:creationId xmlns:a16="http://schemas.microsoft.com/office/drawing/2014/main" id="{27E95E6F-93F7-4934-E1F6-3A4B3FA72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2" name="Oval 73">
              <a:extLst>
                <a:ext uri="{FF2B5EF4-FFF2-40B4-BE49-F238E27FC236}">
                  <a16:creationId xmlns:a16="http://schemas.microsoft.com/office/drawing/2014/main" id="{91233837-C27B-82B1-8C90-C07763FDE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3" name="Oval 74">
              <a:extLst>
                <a:ext uri="{FF2B5EF4-FFF2-40B4-BE49-F238E27FC236}">
                  <a16:creationId xmlns:a16="http://schemas.microsoft.com/office/drawing/2014/main" id="{0FBDAAB2-4D6D-F7D8-A568-68BAE3E5E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4" name="Oval 75">
              <a:extLst>
                <a:ext uri="{FF2B5EF4-FFF2-40B4-BE49-F238E27FC236}">
                  <a16:creationId xmlns:a16="http://schemas.microsoft.com/office/drawing/2014/main" id="{CCBF95F3-C735-B34E-C51F-5ACDC6409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1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5" name="Oval 76">
              <a:extLst>
                <a:ext uri="{FF2B5EF4-FFF2-40B4-BE49-F238E27FC236}">
                  <a16:creationId xmlns:a16="http://schemas.microsoft.com/office/drawing/2014/main" id="{0A296BFF-EBB1-8376-D281-5F584EF02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2" y="1226"/>
              <a:ext cx="12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36" name="Group 49">
            <a:extLst>
              <a:ext uri="{FF2B5EF4-FFF2-40B4-BE49-F238E27FC236}">
                <a16:creationId xmlns:a16="http://schemas.microsoft.com/office/drawing/2014/main" id="{8D6C2B03-F9DF-B869-3001-8A43B9161C92}"/>
              </a:ext>
            </a:extLst>
          </p:cNvPr>
          <p:cNvGrpSpPr>
            <a:grpSpLocks/>
          </p:cNvGrpSpPr>
          <p:nvPr/>
        </p:nvGrpSpPr>
        <p:grpSpPr bwMode="auto">
          <a:xfrm>
            <a:off x="9822249" y="2927597"/>
            <a:ext cx="182563" cy="73025"/>
            <a:chOff x="4041" y="1205"/>
            <a:chExt cx="88" cy="32"/>
          </a:xfrm>
        </p:grpSpPr>
        <p:sp>
          <p:nvSpPr>
            <p:cNvPr id="737" name="Oval 50">
              <a:extLst>
                <a:ext uri="{FF2B5EF4-FFF2-40B4-BE49-F238E27FC236}">
                  <a16:creationId xmlns:a16="http://schemas.microsoft.com/office/drawing/2014/main" id="{6A042C2F-8000-A965-CC2E-D56835648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" name="Oval 51">
              <a:extLst>
                <a:ext uri="{FF2B5EF4-FFF2-40B4-BE49-F238E27FC236}">
                  <a16:creationId xmlns:a16="http://schemas.microsoft.com/office/drawing/2014/main" id="{878D66E8-1BF7-41BB-79EC-6A0EF7174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9" name="Oval 52">
              <a:extLst>
                <a:ext uri="{FF2B5EF4-FFF2-40B4-BE49-F238E27FC236}">
                  <a16:creationId xmlns:a16="http://schemas.microsoft.com/office/drawing/2014/main" id="{3C9364DE-0686-253E-7DE7-F86145489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216"/>
              <a:ext cx="11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0" name="Oval 53">
              <a:extLst>
                <a:ext uri="{FF2B5EF4-FFF2-40B4-BE49-F238E27FC236}">
                  <a16:creationId xmlns:a16="http://schemas.microsoft.com/office/drawing/2014/main" id="{EF16BE4E-F7A3-C6B8-44A1-4E237B0AF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1" name="Oval 54">
              <a:extLst>
                <a:ext uri="{FF2B5EF4-FFF2-40B4-BE49-F238E27FC236}">
                  <a16:creationId xmlns:a16="http://schemas.microsoft.com/office/drawing/2014/main" id="{2EC63754-B58B-8EBA-0C08-FA6E59BCB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2" name="Oval 55">
              <a:extLst>
                <a:ext uri="{FF2B5EF4-FFF2-40B4-BE49-F238E27FC236}">
                  <a16:creationId xmlns:a16="http://schemas.microsoft.com/office/drawing/2014/main" id="{A96D1770-657B-37D3-9040-E4893421A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43" name="Group 56">
            <a:extLst>
              <a:ext uri="{FF2B5EF4-FFF2-40B4-BE49-F238E27FC236}">
                <a16:creationId xmlns:a16="http://schemas.microsoft.com/office/drawing/2014/main" id="{6EE4F549-2D77-A6E6-AC1C-4F5CE5BC8EA1}"/>
              </a:ext>
            </a:extLst>
          </p:cNvPr>
          <p:cNvGrpSpPr>
            <a:grpSpLocks/>
          </p:cNvGrpSpPr>
          <p:nvPr/>
        </p:nvGrpSpPr>
        <p:grpSpPr bwMode="auto">
          <a:xfrm>
            <a:off x="10087362" y="2927597"/>
            <a:ext cx="182562" cy="73025"/>
            <a:chOff x="4168" y="1205"/>
            <a:chExt cx="88" cy="32"/>
          </a:xfrm>
        </p:grpSpPr>
        <p:sp>
          <p:nvSpPr>
            <p:cNvPr id="744" name="Oval 57">
              <a:extLst>
                <a:ext uri="{FF2B5EF4-FFF2-40B4-BE49-F238E27FC236}">
                  <a16:creationId xmlns:a16="http://schemas.microsoft.com/office/drawing/2014/main" id="{1961F33C-6732-E6DA-9FE7-C37D14098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5" name="Oval 58">
              <a:extLst>
                <a:ext uri="{FF2B5EF4-FFF2-40B4-BE49-F238E27FC236}">
                  <a16:creationId xmlns:a16="http://schemas.microsoft.com/office/drawing/2014/main" id="{B41A30EE-7AC9-430D-096E-2A454DB52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6" name="Oval 59">
              <a:extLst>
                <a:ext uri="{FF2B5EF4-FFF2-40B4-BE49-F238E27FC236}">
                  <a16:creationId xmlns:a16="http://schemas.microsoft.com/office/drawing/2014/main" id="{80FCFBC6-17F5-1E12-C7C1-0DE5C055F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7" name="Oval 60">
              <a:extLst>
                <a:ext uri="{FF2B5EF4-FFF2-40B4-BE49-F238E27FC236}">
                  <a16:creationId xmlns:a16="http://schemas.microsoft.com/office/drawing/2014/main" id="{315D0600-1382-814D-0CD3-320B9BFF0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8" name="Oval 61">
              <a:extLst>
                <a:ext uri="{FF2B5EF4-FFF2-40B4-BE49-F238E27FC236}">
                  <a16:creationId xmlns:a16="http://schemas.microsoft.com/office/drawing/2014/main" id="{DAA75F3B-6AE3-0963-C252-41747AF4F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9" name="Oval 62">
              <a:extLst>
                <a:ext uri="{FF2B5EF4-FFF2-40B4-BE49-F238E27FC236}">
                  <a16:creationId xmlns:a16="http://schemas.microsoft.com/office/drawing/2014/main" id="{04F0808C-D93A-173E-A4A9-E2B290AB6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50" name="Group 70">
            <a:extLst>
              <a:ext uri="{FF2B5EF4-FFF2-40B4-BE49-F238E27FC236}">
                <a16:creationId xmlns:a16="http://schemas.microsoft.com/office/drawing/2014/main" id="{5FBF744F-3105-0E96-5F37-C029BC320BF5}"/>
              </a:ext>
            </a:extLst>
          </p:cNvPr>
          <p:cNvGrpSpPr>
            <a:grpSpLocks/>
          </p:cNvGrpSpPr>
          <p:nvPr/>
        </p:nvGrpSpPr>
        <p:grpSpPr bwMode="auto">
          <a:xfrm>
            <a:off x="10333424" y="2927597"/>
            <a:ext cx="187325" cy="73025"/>
            <a:chOff x="4286" y="1205"/>
            <a:chExt cx="90" cy="32"/>
          </a:xfrm>
        </p:grpSpPr>
        <p:sp>
          <p:nvSpPr>
            <p:cNvPr id="751" name="Oval 71">
              <a:extLst>
                <a:ext uri="{FF2B5EF4-FFF2-40B4-BE49-F238E27FC236}">
                  <a16:creationId xmlns:a16="http://schemas.microsoft.com/office/drawing/2014/main" id="{5A20C055-2F5C-3CFE-223C-909B4F141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2" name="Oval 72">
              <a:extLst>
                <a:ext uri="{FF2B5EF4-FFF2-40B4-BE49-F238E27FC236}">
                  <a16:creationId xmlns:a16="http://schemas.microsoft.com/office/drawing/2014/main" id="{A3B2C69F-AD62-2006-FCAC-44C31DF60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3" name="Oval 73">
              <a:extLst>
                <a:ext uri="{FF2B5EF4-FFF2-40B4-BE49-F238E27FC236}">
                  <a16:creationId xmlns:a16="http://schemas.microsoft.com/office/drawing/2014/main" id="{BFE983F1-0E08-A7A3-B0E8-1C12B9BDD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4" name="Oval 74">
              <a:extLst>
                <a:ext uri="{FF2B5EF4-FFF2-40B4-BE49-F238E27FC236}">
                  <a16:creationId xmlns:a16="http://schemas.microsoft.com/office/drawing/2014/main" id="{3699EAC9-F288-6348-0C9F-662ADB5E3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5" name="Oval 75">
              <a:extLst>
                <a:ext uri="{FF2B5EF4-FFF2-40B4-BE49-F238E27FC236}">
                  <a16:creationId xmlns:a16="http://schemas.microsoft.com/office/drawing/2014/main" id="{D6ECD1A8-6638-453E-2F9F-8C4662E82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1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6" name="Oval 76">
              <a:extLst>
                <a:ext uri="{FF2B5EF4-FFF2-40B4-BE49-F238E27FC236}">
                  <a16:creationId xmlns:a16="http://schemas.microsoft.com/office/drawing/2014/main" id="{0D5EFB36-2C7C-5945-F0D9-2D8D65674F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2" y="1226"/>
              <a:ext cx="12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757" name="Straight Arrow Connector 756">
            <a:extLst>
              <a:ext uri="{FF2B5EF4-FFF2-40B4-BE49-F238E27FC236}">
                <a16:creationId xmlns:a16="http://schemas.microsoft.com/office/drawing/2014/main" id="{2A77AA64-3FEB-B299-1BC5-08D7AB22A99B}"/>
              </a:ext>
            </a:extLst>
          </p:cNvPr>
          <p:cNvCxnSpPr/>
          <p:nvPr/>
        </p:nvCxnSpPr>
        <p:spPr>
          <a:xfrm flipH="1">
            <a:off x="9195189" y="3836117"/>
            <a:ext cx="43573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8" name="Picture 757">
            <a:extLst>
              <a:ext uri="{FF2B5EF4-FFF2-40B4-BE49-F238E27FC236}">
                <a16:creationId xmlns:a16="http://schemas.microsoft.com/office/drawing/2014/main" id="{9DBAC6D6-0791-5CC4-95DE-A4D1420C40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459"/>
          <a:stretch/>
        </p:blipFill>
        <p:spPr>
          <a:xfrm>
            <a:off x="9295599" y="2890111"/>
            <a:ext cx="615227" cy="147828"/>
          </a:xfrm>
          <a:prstGeom prst="rect">
            <a:avLst/>
          </a:prstGeom>
        </p:spPr>
      </p:pic>
      <p:grpSp>
        <p:nvGrpSpPr>
          <p:cNvPr id="759" name="Group 49">
            <a:extLst>
              <a:ext uri="{FF2B5EF4-FFF2-40B4-BE49-F238E27FC236}">
                <a16:creationId xmlns:a16="http://schemas.microsoft.com/office/drawing/2014/main" id="{73B4880D-8070-3BBF-B569-808523352034}"/>
              </a:ext>
            </a:extLst>
          </p:cNvPr>
          <p:cNvGrpSpPr>
            <a:grpSpLocks/>
          </p:cNvGrpSpPr>
          <p:nvPr/>
        </p:nvGrpSpPr>
        <p:grpSpPr bwMode="auto">
          <a:xfrm>
            <a:off x="9703068" y="2926217"/>
            <a:ext cx="182563" cy="73025"/>
            <a:chOff x="4041" y="1205"/>
            <a:chExt cx="88" cy="32"/>
          </a:xfrm>
        </p:grpSpPr>
        <p:sp>
          <p:nvSpPr>
            <p:cNvPr id="760" name="Oval 50">
              <a:extLst>
                <a:ext uri="{FF2B5EF4-FFF2-40B4-BE49-F238E27FC236}">
                  <a16:creationId xmlns:a16="http://schemas.microsoft.com/office/drawing/2014/main" id="{6D9E9EB5-B9F4-26A7-9238-9CEB40B33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1" name="Oval 51">
              <a:extLst>
                <a:ext uri="{FF2B5EF4-FFF2-40B4-BE49-F238E27FC236}">
                  <a16:creationId xmlns:a16="http://schemas.microsoft.com/office/drawing/2014/main" id="{C1672DA2-4709-3987-D147-FFCD08A64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2" name="Oval 52">
              <a:extLst>
                <a:ext uri="{FF2B5EF4-FFF2-40B4-BE49-F238E27FC236}">
                  <a16:creationId xmlns:a16="http://schemas.microsoft.com/office/drawing/2014/main" id="{C4CE34DC-E18B-093D-6138-B3E7A1E78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216"/>
              <a:ext cx="11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3" name="Oval 53">
              <a:extLst>
                <a:ext uri="{FF2B5EF4-FFF2-40B4-BE49-F238E27FC236}">
                  <a16:creationId xmlns:a16="http://schemas.microsoft.com/office/drawing/2014/main" id="{FB6DEC85-32CA-CB42-1138-72DE4FA9C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4" name="Oval 54">
              <a:extLst>
                <a:ext uri="{FF2B5EF4-FFF2-40B4-BE49-F238E27FC236}">
                  <a16:creationId xmlns:a16="http://schemas.microsoft.com/office/drawing/2014/main" id="{10BFFCB5-4871-7B77-24C7-C1A6482F7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5" name="Oval 55">
              <a:extLst>
                <a:ext uri="{FF2B5EF4-FFF2-40B4-BE49-F238E27FC236}">
                  <a16:creationId xmlns:a16="http://schemas.microsoft.com/office/drawing/2014/main" id="{30E8741B-C3ED-D0A2-C71E-F8A5952DD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66" name="Group 63">
            <a:extLst>
              <a:ext uri="{FF2B5EF4-FFF2-40B4-BE49-F238E27FC236}">
                <a16:creationId xmlns:a16="http://schemas.microsoft.com/office/drawing/2014/main" id="{727B7769-C91C-EB77-9F17-C4ED27A270C8}"/>
              </a:ext>
            </a:extLst>
          </p:cNvPr>
          <p:cNvGrpSpPr>
            <a:grpSpLocks/>
          </p:cNvGrpSpPr>
          <p:nvPr/>
        </p:nvGrpSpPr>
        <p:grpSpPr bwMode="auto">
          <a:xfrm>
            <a:off x="9450656" y="2926217"/>
            <a:ext cx="185737" cy="73025"/>
            <a:chOff x="3920" y="1205"/>
            <a:chExt cx="89" cy="32"/>
          </a:xfrm>
        </p:grpSpPr>
        <p:sp>
          <p:nvSpPr>
            <p:cNvPr id="767" name="Oval 64">
              <a:extLst>
                <a:ext uri="{FF2B5EF4-FFF2-40B4-BE49-F238E27FC236}">
                  <a16:creationId xmlns:a16="http://schemas.microsoft.com/office/drawing/2014/main" id="{357BFBB6-3A9F-D5A5-6609-41966339D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8" name="Oval 65">
              <a:extLst>
                <a:ext uri="{FF2B5EF4-FFF2-40B4-BE49-F238E27FC236}">
                  <a16:creationId xmlns:a16="http://schemas.microsoft.com/office/drawing/2014/main" id="{A44BA286-7E32-AE85-6A15-741132FA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9" name="Oval 66">
              <a:extLst>
                <a:ext uri="{FF2B5EF4-FFF2-40B4-BE49-F238E27FC236}">
                  <a16:creationId xmlns:a16="http://schemas.microsoft.com/office/drawing/2014/main" id="{80D795EF-833F-356C-E8E5-ED78476C8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0" name="Oval 67">
              <a:extLst>
                <a:ext uri="{FF2B5EF4-FFF2-40B4-BE49-F238E27FC236}">
                  <a16:creationId xmlns:a16="http://schemas.microsoft.com/office/drawing/2014/main" id="{0BE19313-9D6E-8AF2-FC39-E1C1A9156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1" name="Oval 68">
              <a:extLst>
                <a:ext uri="{FF2B5EF4-FFF2-40B4-BE49-F238E27FC236}">
                  <a16:creationId xmlns:a16="http://schemas.microsoft.com/office/drawing/2014/main" id="{3B7259E0-18E9-D2DE-3202-F554CD377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2" name="Oval 69">
              <a:extLst>
                <a:ext uri="{FF2B5EF4-FFF2-40B4-BE49-F238E27FC236}">
                  <a16:creationId xmlns:a16="http://schemas.microsoft.com/office/drawing/2014/main" id="{9ACDD2F3-A09C-E567-0763-B5C3CD8CF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73" name="Group 63">
            <a:extLst>
              <a:ext uri="{FF2B5EF4-FFF2-40B4-BE49-F238E27FC236}">
                <a16:creationId xmlns:a16="http://schemas.microsoft.com/office/drawing/2014/main" id="{F495284A-F462-DDB6-D033-81D5DD9D7EC1}"/>
              </a:ext>
            </a:extLst>
          </p:cNvPr>
          <p:cNvGrpSpPr>
            <a:grpSpLocks/>
          </p:cNvGrpSpPr>
          <p:nvPr/>
        </p:nvGrpSpPr>
        <p:grpSpPr bwMode="auto">
          <a:xfrm>
            <a:off x="9569481" y="2926217"/>
            <a:ext cx="185737" cy="73025"/>
            <a:chOff x="3920" y="1205"/>
            <a:chExt cx="89" cy="32"/>
          </a:xfrm>
        </p:grpSpPr>
        <p:sp>
          <p:nvSpPr>
            <p:cNvPr id="774" name="Oval 64">
              <a:extLst>
                <a:ext uri="{FF2B5EF4-FFF2-40B4-BE49-F238E27FC236}">
                  <a16:creationId xmlns:a16="http://schemas.microsoft.com/office/drawing/2014/main" id="{85521A5D-EF2A-88CF-12E9-DBD8D40FF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0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5" name="Oval 65">
              <a:extLst>
                <a:ext uri="{FF2B5EF4-FFF2-40B4-BE49-F238E27FC236}">
                  <a16:creationId xmlns:a16="http://schemas.microsoft.com/office/drawing/2014/main" id="{E8398446-978A-E5D4-1E5D-4C5793987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6" name="Oval 66">
              <a:extLst>
                <a:ext uri="{FF2B5EF4-FFF2-40B4-BE49-F238E27FC236}">
                  <a16:creationId xmlns:a16="http://schemas.microsoft.com/office/drawing/2014/main" id="{4814AEDD-83C7-631F-3D27-F54AD050A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" y="1216"/>
              <a:ext cx="12" cy="1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7" name="Oval 67">
              <a:extLst>
                <a:ext uri="{FF2B5EF4-FFF2-40B4-BE49-F238E27FC236}">
                  <a16:creationId xmlns:a16="http://schemas.microsoft.com/office/drawing/2014/main" id="{A67A7DB7-A13C-0BE6-2B56-2766F265F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8" name="Oval 68">
              <a:extLst>
                <a:ext uri="{FF2B5EF4-FFF2-40B4-BE49-F238E27FC236}">
                  <a16:creationId xmlns:a16="http://schemas.microsoft.com/office/drawing/2014/main" id="{50DD68EA-D151-DB32-A855-4766EABB3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205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9" name="Oval 69">
              <a:extLst>
                <a:ext uri="{FF2B5EF4-FFF2-40B4-BE49-F238E27FC236}">
                  <a16:creationId xmlns:a16="http://schemas.microsoft.com/office/drawing/2014/main" id="{2CF983BB-EC3B-F048-407B-BAD22E47E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1226"/>
              <a:ext cx="11" cy="1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80" name="Group 70">
            <a:extLst>
              <a:ext uri="{FF2B5EF4-FFF2-40B4-BE49-F238E27FC236}">
                <a16:creationId xmlns:a16="http://schemas.microsoft.com/office/drawing/2014/main" id="{03857FCD-EBDC-4CCC-1DBD-FD2CC937BF64}"/>
              </a:ext>
            </a:extLst>
          </p:cNvPr>
          <p:cNvGrpSpPr>
            <a:grpSpLocks/>
          </p:cNvGrpSpPr>
          <p:nvPr/>
        </p:nvGrpSpPr>
        <p:grpSpPr bwMode="auto">
          <a:xfrm>
            <a:off x="9341926" y="2929696"/>
            <a:ext cx="187325" cy="73025"/>
            <a:chOff x="4286" y="1205"/>
            <a:chExt cx="90" cy="32"/>
          </a:xfrm>
        </p:grpSpPr>
        <p:sp>
          <p:nvSpPr>
            <p:cNvPr id="781" name="Oval 71">
              <a:extLst>
                <a:ext uri="{FF2B5EF4-FFF2-40B4-BE49-F238E27FC236}">
                  <a16:creationId xmlns:a16="http://schemas.microsoft.com/office/drawing/2014/main" id="{EA9FF7B7-A674-A486-4301-2B240A8E5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82" name="Oval 72">
              <a:extLst>
                <a:ext uri="{FF2B5EF4-FFF2-40B4-BE49-F238E27FC236}">
                  <a16:creationId xmlns:a16="http://schemas.microsoft.com/office/drawing/2014/main" id="{94D50A93-9958-DEFE-F31E-0C993E12D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83" name="Oval 73">
              <a:extLst>
                <a:ext uri="{FF2B5EF4-FFF2-40B4-BE49-F238E27FC236}">
                  <a16:creationId xmlns:a16="http://schemas.microsoft.com/office/drawing/2014/main" id="{7803109F-02A1-9EB1-E60A-F1172EF09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84" name="Oval 74">
              <a:extLst>
                <a:ext uri="{FF2B5EF4-FFF2-40B4-BE49-F238E27FC236}">
                  <a16:creationId xmlns:a16="http://schemas.microsoft.com/office/drawing/2014/main" id="{D35C7726-AAB9-291B-1DC0-484862E17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85" name="Oval 75">
              <a:extLst>
                <a:ext uri="{FF2B5EF4-FFF2-40B4-BE49-F238E27FC236}">
                  <a16:creationId xmlns:a16="http://schemas.microsoft.com/office/drawing/2014/main" id="{E486ED49-B9E5-F8AE-65B1-BE796AC92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1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86" name="Oval 76">
              <a:extLst>
                <a:ext uri="{FF2B5EF4-FFF2-40B4-BE49-F238E27FC236}">
                  <a16:creationId xmlns:a16="http://schemas.microsoft.com/office/drawing/2014/main" id="{A96799EC-DD3E-0873-5025-4878E2B9FD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2" y="1226"/>
              <a:ext cx="12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87" name="Group 56">
            <a:extLst>
              <a:ext uri="{FF2B5EF4-FFF2-40B4-BE49-F238E27FC236}">
                <a16:creationId xmlns:a16="http://schemas.microsoft.com/office/drawing/2014/main" id="{3625109D-C094-ED85-2863-842259990FE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9709114" y="2884953"/>
            <a:ext cx="182562" cy="73025"/>
            <a:chOff x="4168" y="1205"/>
            <a:chExt cx="88" cy="32"/>
          </a:xfrm>
        </p:grpSpPr>
        <p:sp>
          <p:nvSpPr>
            <p:cNvPr id="788" name="Oval 57">
              <a:extLst>
                <a:ext uri="{FF2B5EF4-FFF2-40B4-BE49-F238E27FC236}">
                  <a16:creationId xmlns:a16="http://schemas.microsoft.com/office/drawing/2014/main" id="{F2907ED8-567B-3F7F-673D-67B7D8C6E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89" name="Oval 58">
              <a:extLst>
                <a:ext uri="{FF2B5EF4-FFF2-40B4-BE49-F238E27FC236}">
                  <a16:creationId xmlns:a16="http://schemas.microsoft.com/office/drawing/2014/main" id="{1B0264D1-72F8-5659-3873-A2EBDF63B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0" name="Oval 59">
              <a:extLst>
                <a:ext uri="{FF2B5EF4-FFF2-40B4-BE49-F238E27FC236}">
                  <a16:creationId xmlns:a16="http://schemas.microsoft.com/office/drawing/2014/main" id="{F6DE2D3B-9D83-D3FA-17B3-70C37B0C1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1" name="Oval 60">
              <a:extLst>
                <a:ext uri="{FF2B5EF4-FFF2-40B4-BE49-F238E27FC236}">
                  <a16:creationId xmlns:a16="http://schemas.microsoft.com/office/drawing/2014/main" id="{BD3A49B1-704F-E788-144C-2B0593992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2" name="Oval 61">
              <a:extLst>
                <a:ext uri="{FF2B5EF4-FFF2-40B4-BE49-F238E27FC236}">
                  <a16:creationId xmlns:a16="http://schemas.microsoft.com/office/drawing/2014/main" id="{68C5B133-3E87-5D08-D4FF-E0FA0081E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3" name="Oval 62">
              <a:extLst>
                <a:ext uri="{FF2B5EF4-FFF2-40B4-BE49-F238E27FC236}">
                  <a16:creationId xmlns:a16="http://schemas.microsoft.com/office/drawing/2014/main" id="{49F07210-53E0-AC70-3927-63A351FF8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94" name="Group 56">
            <a:extLst>
              <a:ext uri="{FF2B5EF4-FFF2-40B4-BE49-F238E27FC236}">
                <a16:creationId xmlns:a16="http://schemas.microsoft.com/office/drawing/2014/main" id="{ACA92144-14D8-2718-8B6A-ABB914221A5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9554332" y="2801148"/>
            <a:ext cx="182562" cy="73025"/>
            <a:chOff x="4168" y="1205"/>
            <a:chExt cx="88" cy="32"/>
          </a:xfrm>
        </p:grpSpPr>
        <p:sp>
          <p:nvSpPr>
            <p:cNvPr id="795" name="Oval 57">
              <a:extLst>
                <a:ext uri="{FF2B5EF4-FFF2-40B4-BE49-F238E27FC236}">
                  <a16:creationId xmlns:a16="http://schemas.microsoft.com/office/drawing/2014/main" id="{F48BB482-64F6-1126-F94F-7C62196CF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6" name="Oval 58">
              <a:extLst>
                <a:ext uri="{FF2B5EF4-FFF2-40B4-BE49-F238E27FC236}">
                  <a16:creationId xmlns:a16="http://schemas.microsoft.com/office/drawing/2014/main" id="{F478931E-C2F0-2CD0-227E-4EAFBBB7E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7" name="Oval 59">
              <a:extLst>
                <a:ext uri="{FF2B5EF4-FFF2-40B4-BE49-F238E27FC236}">
                  <a16:creationId xmlns:a16="http://schemas.microsoft.com/office/drawing/2014/main" id="{DA78E1AF-80D5-13CB-F477-5D7B31AEA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8" name="Oval 60">
              <a:extLst>
                <a:ext uri="{FF2B5EF4-FFF2-40B4-BE49-F238E27FC236}">
                  <a16:creationId xmlns:a16="http://schemas.microsoft.com/office/drawing/2014/main" id="{A8BFEF05-18CE-603A-E001-0153DF7DC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9" name="Oval 61">
              <a:extLst>
                <a:ext uri="{FF2B5EF4-FFF2-40B4-BE49-F238E27FC236}">
                  <a16:creationId xmlns:a16="http://schemas.microsoft.com/office/drawing/2014/main" id="{8EFA68C8-93B1-7892-D632-C7C164DF7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0" name="Oval 62">
              <a:extLst>
                <a:ext uri="{FF2B5EF4-FFF2-40B4-BE49-F238E27FC236}">
                  <a16:creationId xmlns:a16="http://schemas.microsoft.com/office/drawing/2014/main" id="{5B09AF30-3FE4-1C95-EB0E-D978BE0FF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01" name="Group 56">
            <a:extLst>
              <a:ext uri="{FF2B5EF4-FFF2-40B4-BE49-F238E27FC236}">
                <a16:creationId xmlns:a16="http://schemas.microsoft.com/office/drawing/2014/main" id="{8A24740F-21CE-C1CB-3C2A-3DB3AD245CDF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9649878" y="2767599"/>
            <a:ext cx="182562" cy="73025"/>
            <a:chOff x="4168" y="1205"/>
            <a:chExt cx="88" cy="32"/>
          </a:xfrm>
        </p:grpSpPr>
        <p:sp>
          <p:nvSpPr>
            <p:cNvPr id="802" name="Oval 57">
              <a:extLst>
                <a:ext uri="{FF2B5EF4-FFF2-40B4-BE49-F238E27FC236}">
                  <a16:creationId xmlns:a16="http://schemas.microsoft.com/office/drawing/2014/main" id="{BD2BF042-66C6-2127-679A-53412D120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3" name="Oval 58">
              <a:extLst>
                <a:ext uri="{FF2B5EF4-FFF2-40B4-BE49-F238E27FC236}">
                  <a16:creationId xmlns:a16="http://schemas.microsoft.com/office/drawing/2014/main" id="{D38FBB4B-CF15-18F3-E028-0E8070129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4" name="Oval 59">
              <a:extLst>
                <a:ext uri="{FF2B5EF4-FFF2-40B4-BE49-F238E27FC236}">
                  <a16:creationId xmlns:a16="http://schemas.microsoft.com/office/drawing/2014/main" id="{F6AD25A3-2745-3CE9-A957-9DC830DC0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1216"/>
              <a:ext cx="11" cy="10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5" name="Oval 60">
              <a:extLst>
                <a:ext uri="{FF2B5EF4-FFF2-40B4-BE49-F238E27FC236}">
                  <a16:creationId xmlns:a16="http://schemas.microsoft.com/office/drawing/2014/main" id="{CF41C93C-459A-077B-1DF2-3405A9A985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6" name="Oval 61">
              <a:extLst>
                <a:ext uri="{FF2B5EF4-FFF2-40B4-BE49-F238E27FC236}">
                  <a16:creationId xmlns:a16="http://schemas.microsoft.com/office/drawing/2014/main" id="{96388A1D-D0FE-0511-A14C-5ACC69F4E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205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7" name="Oval 62">
              <a:extLst>
                <a:ext uri="{FF2B5EF4-FFF2-40B4-BE49-F238E27FC236}">
                  <a16:creationId xmlns:a16="http://schemas.microsoft.com/office/drawing/2014/main" id="{4CE5D28C-5ECD-F34B-A1D8-470D14198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1226"/>
              <a:ext cx="11" cy="11"/>
            </a:xfrm>
            <a:prstGeom prst="ellipse">
              <a:avLst/>
            </a:prstGeom>
            <a:solidFill>
              <a:srgbClr val="E1F3B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08" name="TextBox 807">
            <a:extLst>
              <a:ext uri="{FF2B5EF4-FFF2-40B4-BE49-F238E27FC236}">
                <a16:creationId xmlns:a16="http://schemas.microsoft.com/office/drawing/2014/main" id="{C24FD317-7EFE-468A-2EEB-CFF6E5718CF2}"/>
              </a:ext>
            </a:extLst>
          </p:cNvPr>
          <p:cNvSpPr txBox="1"/>
          <p:nvPr/>
        </p:nvSpPr>
        <p:spPr>
          <a:xfrm>
            <a:off x="9569862" y="3692843"/>
            <a:ext cx="11692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Saturated liquid</a:t>
            </a:r>
          </a:p>
        </p:txBody>
      </p:sp>
      <p:sp>
        <p:nvSpPr>
          <p:cNvPr id="809" name="TextBox 808">
            <a:extLst>
              <a:ext uri="{FF2B5EF4-FFF2-40B4-BE49-F238E27FC236}">
                <a16:creationId xmlns:a16="http://schemas.microsoft.com/office/drawing/2014/main" id="{8046CA5D-78D3-0DC6-65D0-A836E56304E8}"/>
              </a:ext>
            </a:extLst>
          </p:cNvPr>
          <p:cNvSpPr txBox="1"/>
          <p:nvPr/>
        </p:nvSpPr>
        <p:spPr>
          <a:xfrm>
            <a:off x="7570634" y="3030058"/>
            <a:ext cx="1548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Heater is only needed in special occasions</a:t>
            </a:r>
          </a:p>
        </p:txBody>
      </p:sp>
      <p:pic>
        <p:nvPicPr>
          <p:cNvPr id="810" name="Picture 809" descr="Icon&#10;&#10;Description automatically generated">
            <a:extLst>
              <a:ext uri="{FF2B5EF4-FFF2-40B4-BE49-F238E27FC236}">
                <a16:creationId xmlns:a16="http://schemas.microsoft.com/office/drawing/2014/main" id="{1A4C01CE-E921-5325-2CD4-EDFD02FBF8E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995" y="4941891"/>
            <a:ext cx="357851" cy="357851"/>
          </a:xfrm>
          <a:prstGeom prst="rect">
            <a:avLst/>
          </a:prstGeom>
        </p:spPr>
      </p:pic>
      <p:sp>
        <p:nvSpPr>
          <p:cNvPr id="811" name="Freeform: Shape 3187">
            <a:extLst>
              <a:ext uri="{FF2B5EF4-FFF2-40B4-BE49-F238E27FC236}">
                <a16:creationId xmlns:a16="http://schemas.microsoft.com/office/drawing/2014/main" id="{1EB3E579-A2AA-F420-2F14-EAA728C5FF9C}"/>
              </a:ext>
            </a:extLst>
          </p:cNvPr>
          <p:cNvSpPr/>
          <p:nvPr/>
        </p:nvSpPr>
        <p:spPr>
          <a:xfrm>
            <a:off x="2893972" y="1715520"/>
            <a:ext cx="926239" cy="1771011"/>
          </a:xfrm>
          <a:custGeom>
            <a:avLst/>
            <a:gdLst>
              <a:gd name="connsiteX0" fmla="*/ 653394 w 926239"/>
              <a:gd name="connsiteY0" fmla="*/ 0 h 1771011"/>
              <a:gd name="connsiteX1" fmla="*/ 660768 w 926239"/>
              <a:gd name="connsiteY1" fmla="*/ 206477 h 1771011"/>
              <a:gd name="connsiteX2" fmla="*/ 498536 w 926239"/>
              <a:gd name="connsiteY2" fmla="*/ 442451 h 1771011"/>
              <a:gd name="connsiteX3" fmla="*/ 78207 w 926239"/>
              <a:gd name="connsiteY3" fmla="*/ 848032 h 1771011"/>
              <a:gd name="connsiteX4" fmla="*/ 33962 w 926239"/>
              <a:gd name="connsiteY4" fmla="*/ 1504335 h 1771011"/>
              <a:gd name="connsiteX5" fmla="*/ 454291 w 926239"/>
              <a:gd name="connsiteY5" fmla="*/ 1769806 h 1771011"/>
              <a:gd name="connsiteX6" fmla="*/ 778755 w 926239"/>
              <a:gd name="connsiteY6" fmla="*/ 1600200 h 1771011"/>
              <a:gd name="connsiteX7" fmla="*/ 926239 w 926239"/>
              <a:gd name="connsiteY7" fmla="*/ 1541206 h 177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26239" h="1771011">
                <a:moveTo>
                  <a:pt x="653394" y="0"/>
                </a:moveTo>
                <a:cubicBezTo>
                  <a:pt x="669986" y="66367"/>
                  <a:pt x="686578" y="132735"/>
                  <a:pt x="660768" y="206477"/>
                </a:cubicBezTo>
                <a:cubicBezTo>
                  <a:pt x="634958" y="280219"/>
                  <a:pt x="595630" y="335525"/>
                  <a:pt x="498536" y="442451"/>
                </a:cubicBezTo>
                <a:cubicBezTo>
                  <a:pt x="401442" y="549377"/>
                  <a:pt x="155636" y="671051"/>
                  <a:pt x="78207" y="848032"/>
                </a:cubicBezTo>
                <a:cubicBezTo>
                  <a:pt x="778" y="1025013"/>
                  <a:pt x="-28719" y="1350706"/>
                  <a:pt x="33962" y="1504335"/>
                </a:cubicBezTo>
                <a:cubicBezTo>
                  <a:pt x="96643" y="1657964"/>
                  <a:pt x="330159" y="1753829"/>
                  <a:pt x="454291" y="1769806"/>
                </a:cubicBezTo>
                <a:cubicBezTo>
                  <a:pt x="578423" y="1785784"/>
                  <a:pt x="700097" y="1638300"/>
                  <a:pt x="778755" y="1600200"/>
                </a:cubicBezTo>
                <a:cubicBezTo>
                  <a:pt x="857413" y="1562100"/>
                  <a:pt x="891826" y="1551653"/>
                  <a:pt x="926239" y="1541206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2" name="Picture 811">
            <a:extLst>
              <a:ext uri="{FF2B5EF4-FFF2-40B4-BE49-F238E27FC236}">
                <a16:creationId xmlns:a16="http://schemas.microsoft.com/office/drawing/2014/main" id="{A6D8FCBF-9E7C-9B80-125C-EABE0B43599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1636"/>
          <a:stretch/>
        </p:blipFill>
        <p:spPr>
          <a:xfrm flipH="1">
            <a:off x="4501509" y="1104095"/>
            <a:ext cx="984951" cy="1081146"/>
          </a:xfrm>
          <a:prstGeom prst="rect">
            <a:avLst/>
          </a:prstGeom>
        </p:spPr>
      </p:pic>
      <p:sp>
        <p:nvSpPr>
          <p:cNvPr id="813" name="Freeform: Shape 3189">
            <a:extLst>
              <a:ext uri="{FF2B5EF4-FFF2-40B4-BE49-F238E27FC236}">
                <a16:creationId xmlns:a16="http://schemas.microsoft.com/office/drawing/2014/main" id="{169B1522-D847-8714-DBF8-B4769412C268}"/>
              </a:ext>
            </a:extLst>
          </p:cNvPr>
          <p:cNvSpPr/>
          <p:nvPr/>
        </p:nvSpPr>
        <p:spPr>
          <a:xfrm>
            <a:off x="3547366" y="942956"/>
            <a:ext cx="1607889" cy="868428"/>
          </a:xfrm>
          <a:custGeom>
            <a:avLst/>
            <a:gdLst>
              <a:gd name="connsiteX0" fmla="*/ 7374 w 1607889"/>
              <a:gd name="connsiteY0" fmla="*/ 543964 h 868428"/>
              <a:gd name="connsiteX1" fmla="*/ 14748 w 1607889"/>
              <a:gd name="connsiteY1" fmla="*/ 366983 h 868428"/>
              <a:gd name="connsiteX2" fmla="*/ 140110 w 1607889"/>
              <a:gd name="connsiteY2" fmla="*/ 94138 h 868428"/>
              <a:gd name="connsiteX3" fmla="*/ 899652 w 1607889"/>
              <a:gd name="connsiteY3" fmla="*/ 27770 h 868428"/>
              <a:gd name="connsiteX4" fmla="*/ 1378974 w 1607889"/>
              <a:gd name="connsiteY4" fmla="*/ 27770 h 868428"/>
              <a:gd name="connsiteX5" fmla="*/ 1585452 w 1607889"/>
              <a:gd name="connsiteY5" fmla="*/ 366983 h 868428"/>
              <a:gd name="connsiteX6" fmla="*/ 1592826 w 1607889"/>
              <a:gd name="connsiteY6" fmla="*/ 868428 h 868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7889" h="868428">
                <a:moveTo>
                  <a:pt x="7374" y="543964"/>
                </a:moveTo>
                <a:cubicBezTo>
                  <a:pt x="-1" y="492959"/>
                  <a:pt x="-7375" y="441954"/>
                  <a:pt x="14748" y="366983"/>
                </a:cubicBezTo>
                <a:cubicBezTo>
                  <a:pt x="36871" y="292012"/>
                  <a:pt x="-7374" y="150674"/>
                  <a:pt x="140110" y="94138"/>
                </a:cubicBezTo>
                <a:cubicBezTo>
                  <a:pt x="287594" y="37602"/>
                  <a:pt x="693175" y="38831"/>
                  <a:pt x="899652" y="27770"/>
                </a:cubicBezTo>
                <a:cubicBezTo>
                  <a:pt x="1106129" y="16709"/>
                  <a:pt x="1264674" y="-28766"/>
                  <a:pt x="1378974" y="27770"/>
                </a:cubicBezTo>
                <a:cubicBezTo>
                  <a:pt x="1493274" y="84305"/>
                  <a:pt x="1549810" y="226873"/>
                  <a:pt x="1585452" y="366983"/>
                </a:cubicBezTo>
                <a:cubicBezTo>
                  <a:pt x="1621094" y="507093"/>
                  <a:pt x="1606960" y="687760"/>
                  <a:pt x="1592826" y="868428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TextBox 813">
            <a:extLst>
              <a:ext uri="{FF2B5EF4-FFF2-40B4-BE49-F238E27FC236}">
                <a16:creationId xmlns:a16="http://schemas.microsoft.com/office/drawing/2014/main" id="{6B70E652-FC5A-89EE-45F2-4C3DCE3C9C80}"/>
              </a:ext>
            </a:extLst>
          </p:cNvPr>
          <p:cNvSpPr txBox="1"/>
          <p:nvPr/>
        </p:nvSpPr>
        <p:spPr>
          <a:xfrm>
            <a:off x="10476798" y="1270050"/>
            <a:ext cx="989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R744 cooling</a:t>
            </a:r>
          </a:p>
        </p:txBody>
      </p:sp>
      <p:pic>
        <p:nvPicPr>
          <p:cNvPr id="815" name="Picture 814">
            <a:extLst>
              <a:ext uri="{FF2B5EF4-FFF2-40B4-BE49-F238E27FC236}">
                <a16:creationId xmlns:a16="http://schemas.microsoft.com/office/drawing/2014/main" id="{1554E10E-48AC-3B52-4C7F-1FE51E39C22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1636"/>
          <a:stretch/>
        </p:blipFill>
        <p:spPr>
          <a:xfrm flipH="1">
            <a:off x="9851788" y="1063839"/>
            <a:ext cx="984951" cy="1081146"/>
          </a:xfrm>
          <a:prstGeom prst="rect">
            <a:avLst/>
          </a:prstGeom>
        </p:spPr>
      </p:pic>
      <p:sp>
        <p:nvSpPr>
          <p:cNvPr id="816" name="Freeform: Shape 3192">
            <a:extLst>
              <a:ext uri="{FF2B5EF4-FFF2-40B4-BE49-F238E27FC236}">
                <a16:creationId xmlns:a16="http://schemas.microsoft.com/office/drawing/2014/main" id="{5C4D900F-8B59-8893-133C-29E6893A5C8B}"/>
              </a:ext>
            </a:extLst>
          </p:cNvPr>
          <p:cNvSpPr/>
          <p:nvPr/>
        </p:nvSpPr>
        <p:spPr>
          <a:xfrm>
            <a:off x="8884027" y="895291"/>
            <a:ext cx="1607889" cy="868428"/>
          </a:xfrm>
          <a:custGeom>
            <a:avLst/>
            <a:gdLst>
              <a:gd name="connsiteX0" fmla="*/ 7374 w 1607889"/>
              <a:gd name="connsiteY0" fmla="*/ 543964 h 868428"/>
              <a:gd name="connsiteX1" fmla="*/ 14748 w 1607889"/>
              <a:gd name="connsiteY1" fmla="*/ 366983 h 868428"/>
              <a:gd name="connsiteX2" fmla="*/ 140110 w 1607889"/>
              <a:gd name="connsiteY2" fmla="*/ 94138 h 868428"/>
              <a:gd name="connsiteX3" fmla="*/ 899652 w 1607889"/>
              <a:gd name="connsiteY3" fmla="*/ 27770 h 868428"/>
              <a:gd name="connsiteX4" fmla="*/ 1378974 w 1607889"/>
              <a:gd name="connsiteY4" fmla="*/ 27770 h 868428"/>
              <a:gd name="connsiteX5" fmla="*/ 1585452 w 1607889"/>
              <a:gd name="connsiteY5" fmla="*/ 366983 h 868428"/>
              <a:gd name="connsiteX6" fmla="*/ 1592826 w 1607889"/>
              <a:gd name="connsiteY6" fmla="*/ 868428 h 868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7889" h="868428">
                <a:moveTo>
                  <a:pt x="7374" y="543964"/>
                </a:moveTo>
                <a:cubicBezTo>
                  <a:pt x="-1" y="492959"/>
                  <a:pt x="-7375" y="441954"/>
                  <a:pt x="14748" y="366983"/>
                </a:cubicBezTo>
                <a:cubicBezTo>
                  <a:pt x="36871" y="292012"/>
                  <a:pt x="-7374" y="150674"/>
                  <a:pt x="140110" y="94138"/>
                </a:cubicBezTo>
                <a:cubicBezTo>
                  <a:pt x="287594" y="37602"/>
                  <a:pt x="693175" y="38831"/>
                  <a:pt x="899652" y="27770"/>
                </a:cubicBezTo>
                <a:cubicBezTo>
                  <a:pt x="1106129" y="16709"/>
                  <a:pt x="1264674" y="-28766"/>
                  <a:pt x="1378974" y="27770"/>
                </a:cubicBezTo>
                <a:cubicBezTo>
                  <a:pt x="1493274" y="84305"/>
                  <a:pt x="1549810" y="226873"/>
                  <a:pt x="1585452" y="366983"/>
                </a:cubicBezTo>
                <a:cubicBezTo>
                  <a:pt x="1621094" y="507093"/>
                  <a:pt x="1606960" y="687760"/>
                  <a:pt x="1592826" y="868428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TextBox 816">
            <a:extLst>
              <a:ext uri="{FF2B5EF4-FFF2-40B4-BE49-F238E27FC236}">
                <a16:creationId xmlns:a16="http://schemas.microsoft.com/office/drawing/2014/main" id="{F3EB3178-1426-AFB6-4E2E-A5AE6B9C2D78}"/>
              </a:ext>
            </a:extLst>
          </p:cNvPr>
          <p:cNvSpPr txBox="1"/>
          <p:nvPr/>
        </p:nvSpPr>
        <p:spPr>
          <a:xfrm>
            <a:off x="5157715" y="1323613"/>
            <a:ext cx="989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R744 cooling</a:t>
            </a:r>
          </a:p>
        </p:txBody>
      </p:sp>
      <p:sp>
        <p:nvSpPr>
          <p:cNvPr id="818" name="Text Box 366">
            <a:extLst>
              <a:ext uri="{FF2B5EF4-FFF2-40B4-BE49-F238E27FC236}">
                <a16:creationId xmlns:a16="http://schemas.microsoft.com/office/drawing/2014/main" id="{21449AA7-726F-19F2-4131-CF84C4E78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64795" y="4959451"/>
            <a:ext cx="1429544" cy="80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2PACL-FT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(Flow through Accumulator)</a:t>
            </a:r>
          </a:p>
        </p:txBody>
      </p:sp>
      <p:sp>
        <p:nvSpPr>
          <p:cNvPr id="819" name="TextBox 818">
            <a:extLst>
              <a:ext uri="{FF2B5EF4-FFF2-40B4-BE49-F238E27FC236}">
                <a16:creationId xmlns:a16="http://schemas.microsoft.com/office/drawing/2014/main" id="{4FE9563E-A77A-EDB2-FCB2-74182305812B}"/>
              </a:ext>
            </a:extLst>
          </p:cNvPr>
          <p:cNvSpPr txBox="1"/>
          <p:nvPr/>
        </p:nvSpPr>
        <p:spPr>
          <a:xfrm>
            <a:off x="220255" y="4727634"/>
            <a:ext cx="843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Subcooled liquid</a:t>
            </a:r>
          </a:p>
        </p:txBody>
      </p:sp>
      <p:cxnSp>
        <p:nvCxnSpPr>
          <p:cNvPr id="820" name="Straight Arrow Connector 819">
            <a:extLst>
              <a:ext uri="{FF2B5EF4-FFF2-40B4-BE49-F238E27FC236}">
                <a16:creationId xmlns:a16="http://schemas.microsoft.com/office/drawing/2014/main" id="{C69DC443-DB5E-5671-957C-D0EFCDBE7FBC}"/>
              </a:ext>
            </a:extLst>
          </p:cNvPr>
          <p:cNvCxnSpPr>
            <a:cxnSpLocks/>
          </p:cNvCxnSpPr>
          <p:nvPr/>
        </p:nvCxnSpPr>
        <p:spPr>
          <a:xfrm flipV="1">
            <a:off x="686620" y="5189299"/>
            <a:ext cx="452524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" name="TextBox 820">
            <a:extLst>
              <a:ext uri="{FF2B5EF4-FFF2-40B4-BE49-F238E27FC236}">
                <a16:creationId xmlns:a16="http://schemas.microsoft.com/office/drawing/2014/main" id="{9F1F25C4-3821-6E5A-5B13-E3540512E33E}"/>
              </a:ext>
            </a:extLst>
          </p:cNvPr>
          <p:cNvSpPr txBox="1"/>
          <p:nvPr/>
        </p:nvSpPr>
        <p:spPr>
          <a:xfrm>
            <a:off x="2998229" y="2997501"/>
            <a:ext cx="808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Electrical heater</a:t>
            </a:r>
          </a:p>
        </p:txBody>
      </p:sp>
      <p:sp>
        <p:nvSpPr>
          <p:cNvPr id="822" name="TextBox 821">
            <a:extLst>
              <a:ext uri="{FF2B5EF4-FFF2-40B4-BE49-F238E27FC236}">
                <a16:creationId xmlns:a16="http://schemas.microsoft.com/office/drawing/2014/main" id="{E78630D5-EE92-76E3-3F09-DE386F589B6B}"/>
              </a:ext>
            </a:extLst>
          </p:cNvPr>
          <p:cNvSpPr txBox="1"/>
          <p:nvPr/>
        </p:nvSpPr>
        <p:spPr>
          <a:xfrm>
            <a:off x="10074839" y="2328782"/>
            <a:ext cx="761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Diffuser</a:t>
            </a:r>
          </a:p>
        </p:txBody>
      </p:sp>
      <p:cxnSp>
        <p:nvCxnSpPr>
          <p:cNvPr id="823" name="Straight Arrow Connector 822">
            <a:extLst>
              <a:ext uri="{FF2B5EF4-FFF2-40B4-BE49-F238E27FC236}">
                <a16:creationId xmlns:a16="http://schemas.microsoft.com/office/drawing/2014/main" id="{5B31FF0C-E3CC-648E-376F-EE34C8545C6B}"/>
              </a:ext>
            </a:extLst>
          </p:cNvPr>
          <p:cNvCxnSpPr>
            <a:cxnSpLocks/>
          </p:cNvCxnSpPr>
          <p:nvPr/>
        </p:nvCxnSpPr>
        <p:spPr>
          <a:xfrm flipH="1">
            <a:off x="9834420" y="2591583"/>
            <a:ext cx="480838" cy="3342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4" name="TextBox 823">
            <a:extLst>
              <a:ext uri="{FF2B5EF4-FFF2-40B4-BE49-F238E27FC236}">
                <a16:creationId xmlns:a16="http://schemas.microsoft.com/office/drawing/2014/main" id="{075A4E36-6E78-E1AF-2D38-CB77113D803E}"/>
              </a:ext>
            </a:extLst>
          </p:cNvPr>
          <p:cNvSpPr txBox="1"/>
          <p:nvPr/>
        </p:nvSpPr>
        <p:spPr>
          <a:xfrm>
            <a:off x="6639383" y="856581"/>
            <a:ext cx="2044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A good phase separation is needed not to cool the vapor with incoming cold liquid</a:t>
            </a:r>
          </a:p>
        </p:txBody>
      </p:sp>
      <p:sp>
        <p:nvSpPr>
          <p:cNvPr id="825" name="Freeform: Shape 10">
            <a:extLst>
              <a:ext uri="{FF2B5EF4-FFF2-40B4-BE49-F238E27FC236}">
                <a16:creationId xmlns:a16="http://schemas.microsoft.com/office/drawing/2014/main" id="{03A52EC2-A5E7-9C9E-C328-1E627E8E66F5}"/>
              </a:ext>
            </a:extLst>
          </p:cNvPr>
          <p:cNvSpPr/>
          <p:nvPr/>
        </p:nvSpPr>
        <p:spPr>
          <a:xfrm>
            <a:off x="6929832" y="4923060"/>
            <a:ext cx="1775849" cy="713595"/>
          </a:xfrm>
          <a:custGeom>
            <a:avLst/>
            <a:gdLst>
              <a:gd name="connsiteX0" fmla="*/ 11232 w 1775849"/>
              <a:gd name="connsiteY0" fmla="*/ 107238 h 713595"/>
              <a:gd name="connsiteX1" fmla="*/ 11232 w 1775849"/>
              <a:gd name="connsiteY1" fmla="*/ 39145 h 713595"/>
              <a:gd name="connsiteX2" fmla="*/ 127964 w 1775849"/>
              <a:gd name="connsiteY2" fmla="*/ 234 h 713595"/>
              <a:gd name="connsiteX3" fmla="*/ 400338 w 1775849"/>
              <a:gd name="connsiteY3" fmla="*/ 29417 h 713595"/>
              <a:gd name="connsiteX4" fmla="*/ 760262 w 1775849"/>
              <a:gd name="connsiteY4" fmla="*/ 146149 h 713595"/>
              <a:gd name="connsiteX5" fmla="*/ 906177 w 1775849"/>
              <a:gd name="connsiteY5" fmla="*/ 389340 h 713595"/>
              <a:gd name="connsiteX6" fmla="*/ 1022909 w 1775849"/>
              <a:gd name="connsiteY6" fmla="*/ 661715 h 713595"/>
              <a:gd name="connsiteX7" fmla="*/ 1626024 w 1775849"/>
              <a:gd name="connsiteY7" fmla="*/ 700625 h 713595"/>
              <a:gd name="connsiteX8" fmla="*/ 1733028 w 1775849"/>
              <a:gd name="connsiteY8" fmla="*/ 506072 h 713595"/>
              <a:gd name="connsiteX9" fmla="*/ 1771938 w 1775849"/>
              <a:gd name="connsiteY9" fmla="*/ 175332 h 713595"/>
              <a:gd name="connsiteX10" fmla="*/ 1645479 w 1775849"/>
              <a:gd name="connsiteY10" fmla="*/ 155877 h 71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75849" h="713595">
                <a:moveTo>
                  <a:pt x="11232" y="107238"/>
                </a:moveTo>
                <a:cubicBezTo>
                  <a:pt x="1504" y="82108"/>
                  <a:pt x="-8223" y="56979"/>
                  <a:pt x="11232" y="39145"/>
                </a:cubicBezTo>
                <a:cubicBezTo>
                  <a:pt x="30687" y="21311"/>
                  <a:pt x="63113" y="1855"/>
                  <a:pt x="127964" y="234"/>
                </a:cubicBezTo>
                <a:cubicBezTo>
                  <a:pt x="192815" y="-1387"/>
                  <a:pt x="294955" y="5098"/>
                  <a:pt x="400338" y="29417"/>
                </a:cubicBezTo>
                <a:cubicBezTo>
                  <a:pt x="505721" y="53736"/>
                  <a:pt x="675956" y="86162"/>
                  <a:pt x="760262" y="146149"/>
                </a:cubicBezTo>
                <a:cubicBezTo>
                  <a:pt x="844568" y="206136"/>
                  <a:pt x="862403" y="303412"/>
                  <a:pt x="906177" y="389340"/>
                </a:cubicBezTo>
                <a:cubicBezTo>
                  <a:pt x="949952" y="475268"/>
                  <a:pt x="902935" y="609834"/>
                  <a:pt x="1022909" y="661715"/>
                </a:cubicBezTo>
                <a:cubicBezTo>
                  <a:pt x="1142884" y="713596"/>
                  <a:pt x="1507671" y="726565"/>
                  <a:pt x="1626024" y="700625"/>
                </a:cubicBezTo>
                <a:cubicBezTo>
                  <a:pt x="1744377" y="674685"/>
                  <a:pt x="1708709" y="593621"/>
                  <a:pt x="1733028" y="506072"/>
                </a:cubicBezTo>
                <a:cubicBezTo>
                  <a:pt x="1757347" y="418523"/>
                  <a:pt x="1786529" y="233698"/>
                  <a:pt x="1771938" y="175332"/>
                </a:cubicBezTo>
                <a:cubicBezTo>
                  <a:pt x="1757347" y="116966"/>
                  <a:pt x="1701413" y="136421"/>
                  <a:pt x="1645479" y="155877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TextBox 825">
            <a:extLst>
              <a:ext uri="{FF2B5EF4-FFF2-40B4-BE49-F238E27FC236}">
                <a16:creationId xmlns:a16="http://schemas.microsoft.com/office/drawing/2014/main" id="{EC6B292E-B783-8A3B-5107-02A7C62E95BB}"/>
              </a:ext>
            </a:extLst>
          </p:cNvPr>
          <p:cNvSpPr txBox="1"/>
          <p:nvPr/>
        </p:nvSpPr>
        <p:spPr>
          <a:xfrm>
            <a:off x="10005576" y="5821755"/>
            <a:ext cx="16974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100" dirty="0"/>
              <a:t>Schematic by Bart Verlaat</a:t>
            </a:r>
          </a:p>
        </p:txBody>
      </p:sp>
      <p:sp>
        <p:nvSpPr>
          <p:cNvPr id="827" name="Footer Placeholder 826">
            <a:extLst>
              <a:ext uri="{FF2B5EF4-FFF2-40B4-BE49-F238E27FC236}">
                <a16:creationId xmlns:a16="http://schemas.microsoft.com/office/drawing/2014/main" id="{D5BA2AC8-BB89-2859-E9DE-398EA14A3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Youri Penders &amp; Bart Verlaat | DEMO</a:t>
            </a:r>
            <a:endParaRPr lang="en-NL"/>
          </a:p>
        </p:txBody>
      </p:sp>
      <p:sp>
        <p:nvSpPr>
          <p:cNvPr id="829" name="Date Placeholder 828">
            <a:extLst>
              <a:ext uri="{FF2B5EF4-FFF2-40B4-BE49-F238E27FC236}">
                <a16:creationId xmlns:a16="http://schemas.microsoft.com/office/drawing/2014/main" id="{E41EE8E5-EDDE-B734-AAE6-028C40267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29/05/2024</a:t>
            </a:r>
            <a:endParaRPr lang="en-NL"/>
          </a:p>
        </p:txBody>
      </p:sp>
      <p:sp>
        <p:nvSpPr>
          <p:cNvPr id="830" name="Slide Number Placeholder 829">
            <a:extLst>
              <a:ext uri="{FF2B5EF4-FFF2-40B4-BE49-F238E27FC236}">
                <a16:creationId xmlns:a16="http://schemas.microsoft.com/office/drawing/2014/main" id="{D3BEC88F-9632-E9E0-DD6E-5DA95D82B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0C4A-2E47-A24C-A707-D569D25C07A8}" type="slidenum">
              <a:rPr lang="en-NL" smtClean="0"/>
              <a:t>9</a:t>
            </a:fld>
            <a:endParaRPr lang="en-NL"/>
          </a:p>
        </p:txBody>
      </p:sp>
      <p:pic>
        <p:nvPicPr>
          <p:cNvPr id="3" name="Picture 2" descr="EP-DT">
            <a:extLst>
              <a:ext uri="{FF2B5EF4-FFF2-40B4-BE49-F238E27FC236}">
                <a16:creationId xmlns:a16="http://schemas.microsoft.com/office/drawing/2014/main" id="{B2E9F761-B7CD-D867-D799-E904E3929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336578"/>
            <a:ext cx="1944216" cy="44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451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PPT_v2024</Template>
  <TotalTime>3309</TotalTime>
  <Words>3386</Words>
  <Application>Microsoft Office PowerPoint</Application>
  <PresentationFormat>Widescreen</PresentationFormat>
  <Paragraphs>749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Overview of the CO2 cooling DEMO obtained results and a prediction of future system behaviour</vt:lpstr>
      <vt:lpstr>Challenges &amp; Goals</vt:lpstr>
      <vt:lpstr>Challenges for Phase 2</vt:lpstr>
      <vt:lpstr>The cold challenge </vt:lpstr>
      <vt:lpstr>The surface challenge</vt:lpstr>
      <vt:lpstr>Scaled-up DEMO system</vt:lpstr>
      <vt:lpstr>Challenges for Phase 2</vt:lpstr>
      <vt:lpstr>Operation and Performance</vt:lpstr>
      <vt:lpstr>Flow-through vs. non-flow-through</vt:lpstr>
      <vt:lpstr>Typical system behavior in 2PACL-FT mode</vt:lpstr>
      <vt:lpstr>Accumulator Redesign</vt:lpstr>
      <vt:lpstr>Accumulator Redesign</vt:lpstr>
      <vt:lpstr>Heat Exchanger Configuration</vt:lpstr>
      <vt:lpstr>Our performance goal: 100kW @ -45°C </vt:lpstr>
      <vt:lpstr>Our performance goal: 100kW @ -45°C </vt:lpstr>
      <vt:lpstr>Heat Exchanger Configuration</vt:lpstr>
      <vt:lpstr>Operation of the Condenser/Subcooler</vt:lpstr>
      <vt:lpstr>Operation of the Condenser/Subcooler</vt:lpstr>
      <vt:lpstr>Surface Storage</vt:lpstr>
      <vt:lpstr>Surface Storage Concept</vt:lpstr>
      <vt:lpstr>Surface Storage Concept</vt:lpstr>
      <vt:lpstr>Surface Storage Concept</vt:lpstr>
      <vt:lpstr>Surface Storage Concept</vt:lpstr>
      <vt:lpstr>Surface Storage 2PACL Operation</vt:lpstr>
      <vt:lpstr>Accumulator Level Control</vt:lpstr>
      <vt:lpstr>Pre-vaporization</vt:lpstr>
      <vt:lpstr>Pre-vaporization</vt:lpstr>
      <vt:lpstr>Plant and Accumulator start-up</vt:lpstr>
      <vt:lpstr>Plant and Accumulator start-up</vt:lpstr>
      <vt:lpstr>Back-up Plant Functionality</vt:lpstr>
      <vt:lpstr>Summary &amp; Conclusions</vt:lpstr>
      <vt:lpstr>Summary &amp; Conclusions</vt:lpstr>
      <vt:lpstr>Predictions for the Final Systems</vt:lpstr>
      <vt:lpstr>PowerPoint Presentation</vt:lpstr>
      <vt:lpstr>The basic concept: 2PACL</vt:lpstr>
      <vt:lpstr>Detector Specifications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CO2 cooling DEMO obtained results and a prediction of future system behaviour</dc:title>
  <dc:creator>Youri Penders</dc:creator>
  <cp:lastModifiedBy>Youri Penders</cp:lastModifiedBy>
  <cp:revision>31</cp:revision>
  <cp:lastPrinted>2020-01-30T13:49:18Z</cp:lastPrinted>
  <dcterms:created xsi:type="dcterms:W3CDTF">2024-05-21T13:06:32Z</dcterms:created>
  <dcterms:modified xsi:type="dcterms:W3CDTF">2024-05-29T12:09:23Z</dcterms:modified>
</cp:coreProperties>
</file>