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omments/modernComment_107_25A2314E.xml" ContentType="application/vnd.ms-powerpoint.comments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58" r:id="rId3"/>
    <p:sldId id="261" r:id="rId4"/>
    <p:sldId id="260" r:id="rId5"/>
    <p:sldId id="263" r:id="rId6"/>
    <p:sldId id="264" r:id="rId7"/>
    <p:sldId id="266" r:id="rId8"/>
    <p:sldId id="267" r:id="rId9"/>
    <p:sldId id="272" r:id="rId10"/>
    <p:sldId id="274" r:id="rId11"/>
    <p:sldId id="281" r:id="rId12"/>
    <p:sldId id="275" r:id="rId13"/>
    <p:sldId id="292" r:id="rId14"/>
    <p:sldId id="293" r:id="rId15"/>
    <p:sldId id="276" r:id="rId16"/>
    <p:sldId id="269" r:id="rId17"/>
    <p:sldId id="271" r:id="rId18"/>
    <p:sldId id="277" r:id="rId19"/>
    <p:sldId id="280" r:id="rId20"/>
    <p:sldId id="278" r:id="rId21"/>
    <p:sldId id="279" r:id="rId22"/>
    <p:sldId id="288" r:id="rId23"/>
    <p:sldId id="265" r:id="rId24"/>
    <p:sldId id="291" r:id="rId25"/>
    <p:sldId id="289" r:id="rId26"/>
    <p:sldId id="294" r:id="rId27"/>
    <p:sldId id="283" r:id="rId28"/>
    <p:sldId id="268" r:id="rId29"/>
    <p:sldId id="287" r:id="rId30"/>
    <p:sldId id="259" r:id="rId31"/>
    <p:sldId id="256" r:id="rId32"/>
    <p:sldId id="295" r:id="rId33"/>
    <p:sldId id="262" r:id="rId34"/>
    <p:sldId id="285" r:id="rId35"/>
    <p:sldId id="286" r:id="rId36"/>
    <p:sldId id="290" r:id="rId37"/>
    <p:sldId id="282" r:id="rId38"/>
    <p:sldId id="27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E4CB21-23BE-7878-9634-67D93E7754B6}" name="Derek Langedijk" initials="DL" userId="c44bd8f0d60482e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4257" autoAdjust="0"/>
  </p:normalViewPr>
  <p:slideViewPr>
    <p:cSldViewPr snapToGrid="0">
      <p:cViewPr varScale="1">
        <p:scale>
          <a:sx n="104" d="100"/>
          <a:sy n="104" d="100"/>
        </p:scale>
        <p:origin x="5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omments/modernComment_107_25A231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9E21A43-440D-4320-8FB9-5B868BDF9E17}" authorId="{F0E4CB21-23BE-7878-9634-67D93E7754B6}" status="resolved" created="2024-05-15T14:40:05.893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31386446" sldId="263"/>
      <ac:picMk id="12" creationId="{2B312DC0-A268-2515-512D-E38C26A02DE1}"/>
    </ac:deMkLst>
    <p188:replyLst>
      <p188:reply id="{262CB405-17DB-4371-9769-124CF62D053D}" authorId="{F0E4CB21-23BE-7878-9634-67D93E7754B6}" created="2024-05-24T11:01:17.506">
        <p188:txBody>
          <a:bodyPr/>
          <a:lstStyle/>
          <a:p>
            <a:r>
              <a:rPr lang="en-GB"/>
              <a:t>Bart info toevoegen</a:t>
            </a:r>
          </a:p>
        </p188:txBody>
      </p188:reply>
    </p188:replyLst>
    <p188:txBody>
      <a:bodyPr/>
      <a:lstStyle/>
      <a:p>
        <a:r>
          <a:rPr lang="en-GB"/>
          <a:t>Picture without complete cycle? (Only 10 bar part)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D0B2F-5DD0-43E9-96A2-C9DBDB520E45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DF0BE-4B6E-431B-A921-3F0A313A3AE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1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DF0BE-4B6E-431B-A921-3F0A313A3AE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77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derek.jan.langedijk@cern.ch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107_25A2314E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F8C4883-1103-2D1A-746A-81CA1616BB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09123"/>
            <a:ext cx="11376025" cy="2153265"/>
          </a:xfrm>
        </p:spPr>
        <p:txBody>
          <a:bodyPr/>
          <a:lstStyle/>
          <a:p>
            <a:r>
              <a:rPr lang="en-US" sz="4400" dirty="0"/>
              <a:t>Flow distribution capillary tube testing for the CMS silicon detector upgrades</a:t>
            </a:r>
            <a:br>
              <a:rPr lang="en-US" sz="4400" dirty="0"/>
            </a:br>
            <a:br>
              <a:rPr lang="en-US" sz="1800" b="0" i="1" dirty="0"/>
            </a:br>
            <a:r>
              <a:rPr lang="en-US" sz="1800" b="0" i="1" dirty="0"/>
              <a:t>Forum on Tracking Detector Mechanics 2024</a:t>
            </a:r>
            <a:br>
              <a:rPr lang="en-US" sz="1800" b="0" i="1" dirty="0"/>
            </a:br>
            <a:r>
              <a:rPr lang="en-US" sz="1800" b="0" i="1" dirty="0"/>
              <a:t>Purdue University, Indianapolis, Indiana U.S.</a:t>
            </a:r>
            <a:endParaRPr lang="en-GB" sz="4400" b="0" i="1" dirty="0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601BA679-E0B7-3718-578A-B1C93C825F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/>
              <a:t>Derek Jan Langedijk</a:t>
            </a:r>
            <a:br>
              <a:rPr lang="en-GB" sz="1600" dirty="0"/>
            </a:br>
            <a:r>
              <a:rPr lang="en-GB" sz="1600" dirty="0"/>
              <a:t>CERN, CMS Cooling Integration</a:t>
            </a:r>
            <a:br>
              <a:rPr lang="en-GB" sz="1600" dirty="0"/>
            </a:br>
            <a:r>
              <a:rPr lang="en-GB" sz="1600" dirty="0"/>
              <a:t>May 29</a:t>
            </a:r>
            <a:r>
              <a:rPr lang="en-GB" sz="1600" baseline="30000" dirty="0"/>
              <a:t>th</a:t>
            </a:r>
            <a:r>
              <a:rPr lang="en-GB" sz="1600" dirty="0"/>
              <a:t>,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B73CA1-BA25-3E0F-31D2-71396601BD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1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2110" y="1383773"/>
            <a:ext cx="5688012" cy="505534"/>
          </a:xfrm>
        </p:spPr>
        <p:txBody>
          <a:bodyPr/>
          <a:lstStyle/>
          <a:p>
            <a:pPr algn="ctr"/>
            <a:r>
              <a:rPr lang="en-GB" b="0" dirty="0"/>
              <a:t>Same Manufacturer!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6F23ED70-FD41-CD2E-20F1-EC1856869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9" y="2261554"/>
            <a:ext cx="5811940" cy="384663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19C106D-972D-BEC1-CA8D-49CA2DB05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377" y="2261554"/>
            <a:ext cx="5784408" cy="3846631"/>
          </a:xfrm>
          <a:prstGeom prst="rect">
            <a:avLst/>
          </a:prstGeom>
        </p:spPr>
      </p:pic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9B338887-09DA-95C9-C1FA-2BFE6E52FBE4}"/>
              </a:ext>
            </a:extLst>
          </p:cNvPr>
          <p:cNvCxnSpPr>
            <a:cxnSpLocks/>
          </p:cNvCxnSpPr>
          <p:nvPr/>
        </p:nvCxnSpPr>
        <p:spPr>
          <a:xfrm>
            <a:off x="6997959" y="1889307"/>
            <a:ext cx="3984172" cy="1646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E3FAC24A-196A-241A-8E66-8860600022D2}"/>
              </a:ext>
            </a:extLst>
          </p:cNvPr>
          <p:cNvCxnSpPr>
            <a:cxnSpLocks/>
          </p:cNvCxnSpPr>
          <p:nvPr/>
        </p:nvCxnSpPr>
        <p:spPr>
          <a:xfrm flipH="1">
            <a:off x="5290457" y="1889307"/>
            <a:ext cx="964920" cy="19771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el 7">
            <a:extLst>
              <a:ext uri="{FF2B5EF4-FFF2-40B4-BE49-F238E27FC236}">
                <a16:creationId xmlns:a16="http://schemas.microsoft.com/office/drawing/2014/main" id="{9373AEC6-5EA4-F15C-4FB5-A11F5447B22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055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Theoretical Prediction – Why is it still so difficult?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784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E1004E4E-3BAD-A1DA-7B2A-48C5D5FA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so difficult?</a:t>
            </a:r>
          </a:p>
        </p:txBody>
      </p:sp>
      <p:pic>
        <p:nvPicPr>
          <p:cNvPr id="17" name="Tijdelijke aanduiding voor inhoud 16">
            <a:extLst>
              <a:ext uri="{FF2B5EF4-FFF2-40B4-BE49-F238E27FC236}">
                <a16:creationId xmlns:a16="http://schemas.microsoft.com/office/drawing/2014/main" id="{14723058-6502-F1BE-6D3E-A632847812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689228"/>
            <a:ext cx="3229426" cy="4267796"/>
          </a:xfrm>
        </p:spPr>
      </p:pic>
      <p:sp>
        <p:nvSpPr>
          <p:cNvPr id="19" name="Tijdelijke aanduiding voor inhoud 8">
            <a:extLst>
              <a:ext uri="{FF2B5EF4-FFF2-40B4-BE49-F238E27FC236}">
                <a16:creationId xmlns:a16="http://schemas.microsoft.com/office/drawing/2014/main" id="{C660A6B9-AF5F-AF80-6A71-5B1B9E2830B4}"/>
              </a:ext>
            </a:extLst>
          </p:cNvPr>
          <p:cNvSpPr txBox="1">
            <a:spLocks/>
          </p:cNvSpPr>
          <p:nvPr/>
        </p:nvSpPr>
        <p:spPr>
          <a:xfrm>
            <a:off x="407988" y="1017422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CT Scan on capillaries… BIGGER Inner Diameters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481148D9-76BC-EECE-74C1-7E65EBB2A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368" y="1619263"/>
            <a:ext cx="7890141" cy="440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26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E1004E4E-3BAD-A1DA-7B2A-48C5D5FA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so difficult?</a:t>
            </a:r>
          </a:p>
        </p:txBody>
      </p:sp>
      <p:sp>
        <p:nvSpPr>
          <p:cNvPr id="19" name="Tijdelijke aanduiding voor inhoud 8">
            <a:extLst>
              <a:ext uri="{FF2B5EF4-FFF2-40B4-BE49-F238E27FC236}">
                <a16:creationId xmlns:a16="http://schemas.microsoft.com/office/drawing/2014/main" id="{C660A6B9-AF5F-AF80-6A71-5B1B9E2830B4}"/>
              </a:ext>
            </a:extLst>
          </p:cNvPr>
          <p:cNvSpPr txBox="1">
            <a:spLocks/>
          </p:cNvSpPr>
          <p:nvPr/>
        </p:nvSpPr>
        <p:spPr>
          <a:xfrm>
            <a:off x="407988" y="1017422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Overview of Results – Tolerance between +0.01mm and +0.03 mm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E01DAE3E-058A-6BD5-C6A1-1C8374C44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66" y="2063348"/>
            <a:ext cx="11782865" cy="412613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FF803A4-1C18-E620-0BCB-818B690093AB}"/>
              </a:ext>
            </a:extLst>
          </p:cNvPr>
          <p:cNvSpPr txBox="1"/>
          <p:nvPr/>
        </p:nvSpPr>
        <p:spPr>
          <a:xfrm>
            <a:off x="2135912" y="4952171"/>
            <a:ext cx="1905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0.5mm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9281C67-15A5-A3CB-9B5B-98EB9A15941B}"/>
              </a:ext>
            </a:extLst>
          </p:cNvPr>
          <p:cNvSpPr txBox="1"/>
          <p:nvPr/>
        </p:nvSpPr>
        <p:spPr>
          <a:xfrm>
            <a:off x="6244428" y="4952171"/>
            <a:ext cx="1905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0.9mm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191880C-5853-0AF2-6AFC-F645F4CE424D}"/>
              </a:ext>
            </a:extLst>
          </p:cNvPr>
          <p:cNvSpPr txBox="1"/>
          <p:nvPr/>
        </p:nvSpPr>
        <p:spPr>
          <a:xfrm>
            <a:off x="2135912" y="3230760"/>
            <a:ext cx="1905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0.8mm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D24FFFC-05C7-4EA6-FA3A-57B4D4FA72B1}"/>
              </a:ext>
            </a:extLst>
          </p:cNvPr>
          <p:cNvSpPr txBox="1"/>
          <p:nvPr/>
        </p:nvSpPr>
        <p:spPr>
          <a:xfrm>
            <a:off x="6244428" y="3230759"/>
            <a:ext cx="1905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0.7mm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4CA0580-E04E-AB4C-CB8C-0FBE935F3A84}"/>
              </a:ext>
            </a:extLst>
          </p:cNvPr>
          <p:cNvSpPr txBox="1"/>
          <p:nvPr/>
        </p:nvSpPr>
        <p:spPr>
          <a:xfrm>
            <a:off x="10352944" y="3230758"/>
            <a:ext cx="1905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0.6mm</a:t>
            </a:r>
          </a:p>
        </p:txBody>
      </p:sp>
    </p:spTree>
    <p:extLst>
      <p:ext uri="{BB962C8B-B14F-4D97-AF65-F5344CB8AC3E}">
        <p14:creationId xmlns:p14="http://schemas.microsoft.com/office/powerpoint/2010/main" val="2278839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E1004E4E-3BAD-A1DA-7B2A-48C5D5FA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difficult?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605B034-5DDE-DC1F-73C2-DE64FBF5E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999" y="1942237"/>
            <a:ext cx="8319001" cy="3999344"/>
          </a:xfrm>
          <a:prstGeom prst="rect">
            <a:avLst/>
          </a:prstGeom>
        </p:spPr>
      </p:pic>
      <p:sp>
        <p:nvSpPr>
          <p:cNvPr id="16" name="Tijdelijke aanduiding voor inhoud 8">
            <a:extLst>
              <a:ext uri="{FF2B5EF4-FFF2-40B4-BE49-F238E27FC236}">
                <a16:creationId xmlns:a16="http://schemas.microsoft.com/office/drawing/2014/main" id="{F322F361-FAB1-5C9B-C290-A3D602E8CF9F}"/>
              </a:ext>
            </a:extLst>
          </p:cNvPr>
          <p:cNvSpPr txBox="1">
            <a:spLocks/>
          </p:cNvSpPr>
          <p:nvPr/>
        </p:nvSpPr>
        <p:spPr>
          <a:xfrm>
            <a:off x="407989" y="972896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How strong is a 0.05mm ID tolerance influencing the pressure drop?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AAB4EF6-A114-C1FA-DF3C-0B223FD58DAC}"/>
              </a:ext>
            </a:extLst>
          </p:cNvPr>
          <p:cNvSpPr txBox="1"/>
          <p:nvPr/>
        </p:nvSpPr>
        <p:spPr>
          <a:xfrm>
            <a:off x="405142" y="3726465"/>
            <a:ext cx="289863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Strong… </a:t>
            </a:r>
            <a:r>
              <a:rPr lang="en-GB" sz="2800" dirty="0">
                <a:sym typeface="Wingdings" panose="05000000000000000000" pitchFamily="2" charset="2"/>
              </a:rPr>
              <a:t>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31744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E1004E4E-3BAD-A1DA-7B2A-48C5D5FA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difficult?</a:t>
            </a:r>
          </a:p>
        </p:txBody>
      </p:sp>
      <p:sp>
        <p:nvSpPr>
          <p:cNvPr id="16" name="Tijdelijke aanduiding voor inhoud 8">
            <a:extLst>
              <a:ext uri="{FF2B5EF4-FFF2-40B4-BE49-F238E27FC236}">
                <a16:creationId xmlns:a16="http://schemas.microsoft.com/office/drawing/2014/main" id="{F322F361-FAB1-5C9B-C290-A3D602E8CF9F}"/>
              </a:ext>
            </a:extLst>
          </p:cNvPr>
          <p:cNvSpPr txBox="1">
            <a:spLocks/>
          </p:cNvSpPr>
          <p:nvPr/>
        </p:nvSpPr>
        <p:spPr>
          <a:xfrm>
            <a:off x="407989" y="972896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How strong is a 0.05mm ID tolerance influencing the pressure drop?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AAB4EF6-A114-C1FA-DF3C-0B223FD58DAC}"/>
              </a:ext>
            </a:extLst>
          </p:cNvPr>
          <p:cNvSpPr txBox="1"/>
          <p:nvPr/>
        </p:nvSpPr>
        <p:spPr>
          <a:xfrm>
            <a:off x="700705" y="2015990"/>
            <a:ext cx="289863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Small inaccuracies, make a big difference for pressure drop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08FB6A3-EEF0-2059-8246-5DF62B2E0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764" y="1572199"/>
            <a:ext cx="7342592" cy="4533562"/>
          </a:xfrm>
          <a:prstGeom prst="rect">
            <a:avLst/>
          </a:prstGeom>
        </p:spPr>
      </p:pic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5B5F8380-6DF1-914A-CEB5-414FBE783B01}"/>
              </a:ext>
            </a:extLst>
          </p:cNvPr>
          <p:cNvCxnSpPr/>
          <p:nvPr/>
        </p:nvCxnSpPr>
        <p:spPr>
          <a:xfrm>
            <a:off x="11028219" y="1339798"/>
            <a:ext cx="0" cy="48768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54698E99-C0F5-450B-D13B-888214A1B314}"/>
              </a:ext>
            </a:extLst>
          </p:cNvPr>
          <p:cNvCxnSpPr>
            <a:cxnSpLocks/>
          </p:cNvCxnSpPr>
          <p:nvPr/>
        </p:nvCxnSpPr>
        <p:spPr>
          <a:xfrm flipV="1">
            <a:off x="4045527" y="3315855"/>
            <a:ext cx="6849082" cy="12007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>
            <a:extLst>
              <a:ext uri="{FF2B5EF4-FFF2-40B4-BE49-F238E27FC236}">
                <a16:creationId xmlns:a16="http://schemas.microsoft.com/office/drawing/2014/main" id="{65033376-B0B1-D762-3022-1021045A63E6}"/>
              </a:ext>
            </a:extLst>
          </p:cNvPr>
          <p:cNvSpPr txBox="1"/>
          <p:nvPr/>
        </p:nvSpPr>
        <p:spPr>
          <a:xfrm>
            <a:off x="1405516" y="4375199"/>
            <a:ext cx="28986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0.624mm Capillary</a:t>
            </a:r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C4685B2-D6CE-C668-0E06-7C8A61569629}"/>
              </a:ext>
            </a:extLst>
          </p:cNvPr>
          <p:cNvCxnSpPr>
            <a:cxnSpLocks/>
          </p:cNvCxnSpPr>
          <p:nvPr/>
        </p:nvCxnSpPr>
        <p:spPr>
          <a:xfrm flipH="1" flipV="1">
            <a:off x="8234060" y="5517617"/>
            <a:ext cx="2794159" cy="585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kstvak 22">
            <a:extLst>
              <a:ext uri="{FF2B5EF4-FFF2-40B4-BE49-F238E27FC236}">
                <a16:creationId xmlns:a16="http://schemas.microsoft.com/office/drawing/2014/main" id="{19EB9CC5-C0A5-5B23-15CB-224A76432008}"/>
              </a:ext>
            </a:extLst>
          </p:cNvPr>
          <p:cNvSpPr txBox="1"/>
          <p:nvPr/>
        </p:nvSpPr>
        <p:spPr>
          <a:xfrm>
            <a:off x="3817058" y="5811078"/>
            <a:ext cx="28986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2 bar decrease</a:t>
            </a:r>
          </a:p>
        </p:txBody>
      </p:sp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29E90CFB-4D1A-D093-9CC2-6137124FB962}"/>
              </a:ext>
            </a:extLst>
          </p:cNvPr>
          <p:cNvCxnSpPr>
            <a:cxnSpLocks/>
          </p:cNvCxnSpPr>
          <p:nvPr/>
        </p:nvCxnSpPr>
        <p:spPr>
          <a:xfrm flipV="1">
            <a:off x="6363855" y="5573583"/>
            <a:ext cx="1450109" cy="3115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95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E1004E4E-3BAD-A1DA-7B2A-48C5D5FA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difficult?</a:t>
            </a:r>
          </a:p>
        </p:txBody>
      </p:sp>
      <p:sp>
        <p:nvSpPr>
          <p:cNvPr id="19" name="Tijdelijke aanduiding voor inhoud 8">
            <a:extLst>
              <a:ext uri="{FF2B5EF4-FFF2-40B4-BE49-F238E27FC236}">
                <a16:creationId xmlns:a16="http://schemas.microsoft.com/office/drawing/2014/main" id="{C660A6B9-AF5F-AF80-6A71-5B1B9E2830B4}"/>
              </a:ext>
            </a:extLst>
          </p:cNvPr>
          <p:cNvSpPr txBox="1">
            <a:spLocks/>
          </p:cNvSpPr>
          <p:nvPr/>
        </p:nvSpPr>
        <p:spPr>
          <a:xfrm>
            <a:off x="407988" y="1017422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Coiling increases pressure drop.</a:t>
            </a:r>
            <a:br>
              <a:rPr lang="en-GB" b="0" dirty="0"/>
            </a:br>
            <a:r>
              <a:rPr lang="en-GB" b="0" dirty="0"/>
              <a:t>Also, coiling is subjective… see below: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6C36EF46-BF40-E61D-B29F-2791107F9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955" y="1864785"/>
            <a:ext cx="2901624" cy="373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inhoud 8">
            <a:extLst>
              <a:ext uri="{FF2B5EF4-FFF2-40B4-BE49-F238E27FC236}">
                <a16:creationId xmlns:a16="http://schemas.microsoft.com/office/drawing/2014/main" id="{497EBF99-AF94-66A7-F1C6-77A0611390B0}"/>
              </a:ext>
            </a:extLst>
          </p:cNvPr>
          <p:cNvSpPr txBox="1">
            <a:spLocks/>
          </p:cNvSpPr>
          <p:nvPr/>
        </p:nvSpPr>
        <p:spPr>
          <a:xfrm>
            <a:off x="407988" y="5910632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1" dirty="0"/>
              <a:t>Research is ongoing to better understand the effects of coiling on pressure drop!</a:t>
            </a:r>
          </a:p>
        </p:txBody>
      </p:sp>
      <p:pic>
        <p:nvPicPr>
          <p:cNvPr id="3" name="Afbeelding 2" descr="Afbeelding met tube, kunst&#10;&#10;Beschrijving automatisch gegenereerd met gemiddelde betrouwbaarheid">
            <a:extLst>
              <a:ext uri="{FF2B5EF4-FFF2-40B4-BE49-F238E27FC236}">
                <a16:creationId xmlns:a16="http://schemas.microsoft.com/office/drawing/2014/main" id="{2A067F71-C087-A6F3-48A3-047E58FF0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412" y="1864784"/>
            <a:ext cx="2805404" cy="374053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2BF4D30-3D56-062A-9792-FD1DC9ABC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9649" y="1864784"/>
            <a:ext cx="3426339" cy="37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56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GB" dirty="0">
                <a:sym typeface="Wingdings" panose="05000000000000000000" pitchFamily="2" charset="2"/>
              </a:rPr>
              <a:t>Conclusion: </a:t>
            </a:r>
            <a:r>
              <a:rPr lang="en-GB" b="0" dirty="0">
                <a:sym typeface="Wingdings" panose="05000000000000000000" pitchFamily="2" charset="2"/>
              </a:rPr>
              <a:t>Testing is a necessity; theory does not give sufficient accuracy.</a:t>
            </a:r>
          </a:p>
          <a:p>
            <a:r>
              <a:rPr lang="en-GB" b="0" dirty="0">
                <a:sym typeface="Wingdings" panose="05000000000000000000" pitchFamily="2" charset="2"/>
              </a:rPr>
              <a:t>Capillaries are not consistent:</a:t>
            </a:r>
          </a:p>
          <a:p>
            <a:pPr marL="457200" indent="-457200">
              <a:buAutoNum type="arabicPeriod"/>
            </a:pPr>
            <a:r>
              <a:rPr lang="en-GB" b="0" dirty="0">
                <a:sym typeface="Wingdings" panose="05000000000000000000" pitchFamily="2" charset="2"/>
              </a:rPr>
              <a:t>Uncertainties with roughness </a:t>
            </a:r>
          </a:p>
          <a:p>
            <a:pPr marL="457200" indent="-457200">
              <a:buAutoNum type="arabicPeriod"/>
            </a:pPr>
            <a:r>
              <a:rPr lang="en-GB" b="0" dirty="0">
                <a:sym typeface="Wingdings" panose="05000000000000000000" pitchFamily="2" charset="2"/>
              </a:rPr>
              <a:t>Uncertainties with inner diameter </a:t>
            </a:r>
          </a:p>
          <a:p>
            <a:pPr marL="457200" indent="-457200">
              <a:buAutoNum type="arabicPeriod"/>
            </a:pPr>
            <a:r>
              <a:rPr lang="en-GB" b="0" dirty="0">
                <a:sym typeface="Wingdings" panose="05000000000000000000" pitchFamily="2" charset="2"/>
              </a:rPr>
              <a:t>Uncertainties with coiling</a:t>
            </a:r>
          </a:p>
          <a:p>
            <a:endParaRPr lang="en-GB" b="0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Solution: </a:t>
            </a:r>
            <a:r>
              <a:rPr lang="en-GB" b="0" i="1" dirty="0">
                <a:sym typeface="Wingdings" panose="05000000000000000000" pitchFamily="2" charset="2"/>
              </a:rPr>
              <a:t>Build a test factory that can test all capillaries!</a:t>
            </a:r>
          </a:p>
          <a:p>
            <a:endParaRPr lang="en-GB" b="0" i="1" dirty="0">
              <a:sym typeface="Wingdings" panose="05000000000000000000" pitchFamily="2" charset="2"/>
            </a:endParaRPr>
          </a:p>
          <a:p>
            <a:endParaRPr lang="en-GB" b="0" dirty="0">
              <a:sym typeface="Wingdings" panose="05000000000000000000" pitchFamily="2" charset="2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Testing each capillary!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51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Open System – Principle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Afbeelding 2" descr="Afbeelding met tekst, diagram, schermopname, Plan&#10;&#10;Automatisch gegenereerde beschrijving">
            <a:extLst>
              <a:ext uri="{FF2B5EF4-FFF2-40B4-BE49-F238E27FC236}">
                <a16:creationId xmlns:a16="http://schemas.microsoft.com/office/drawing/2014/main" id="{0A4BEF55-1775-95F6-1D54-956A128B5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498" y="1000467"/>
            <a:ext cx="6969353" cy="4857066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1E7FF58-A309-75B5-87FB-04B192F97E64}"/>
              </a:ext>
            </a:extLst>
          </p:cNvPr>
          <p:cNvSpPr txBox="1"/>
          <p:nvPr/>
        </p:nvSpPr>
        <p:spPr>
          <a:xfrm>
            <a:off x="281077" y="1637503"/>
            <a:ext cx="4586044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Capillaries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∆p sensor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Shut-off valves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Flow measurement and regulation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Bottle supply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C000"/>
                </a:solidFill>
              </a:rPr>
              <a:t>Exhaust system (Single phase, gas)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</a:rPr>
              <a:t>Safety Burst Discs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92D050"/>
                </a:solidFill>
              </a:rPr>
              <a:t>Supply Subcooling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92D050"/>
                </a:solidFill>
              </a:rPr>
              <a:t>Heat exchangers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92D050"/>
                </a:solidFill>
              </a:rPr>
              <a:t>Bypass 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n w="3175">
                  <a:noFill/>
                </a:ln>
                <a:solidFill>
                  <a:srgbClr val="DBD600"/>
                </a:solidFill>
              </a:rPr>
              <a:t>Subcooling regulator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Warm Nose Heater (ATLAS Only)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n w="3175">
                <a:solidFill>
                  <a:srgbClr val="D1F208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ijdelijke aanduiding voor inhoud 8">
            <a:extLst>
              <a:ext uri="{FF2B5EF4-FFF2-40B4-BE49-F238E27FC236}">
                <a16:creationId xmlns:a16="http://schemas.microsoft.com/office/drawing/2014/main" id="{F2B16C22-A21B-C5C6-AAB4-5ABD5512C3BD}"/>
              </a:ext>
            </a:extLst>
          </p:cNvPr>
          <p:cNvSpPr txBox="1">
            <a:spLocks/>
          </p:cNvSpPr>
          <p:nvPr/>
        </p:nvSpPr>
        <p:spPr>
          <a:xfrm>
            <a:off x="174786" y="1005548"/>
            <a:ext cx="11376024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1" dirty="0"/>
              <a:t>“2 Identical Setups for </a:t>
            </a:r>
            <a:r>
              <a:rPr lang="en-GB" i="1" dirty="0"/>
              <a:t>ATLAS</a:t>
            </a:r>
            <a:r>
              <a:rPr lang="en-GB" b="0" i="1" dirty="0"/>
              <a:t> and </a:t>
            </a:r>
            <a:r>
              <a:rPr lang="en-GB" i="1" dirty="0"/>
              <a:t>CMS</a:t>
            </a:r>
            <a:r>
              <a:rPr lang="en-GB" b="0" i="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527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Open System – Principle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204527A-8220-EDC6-C5CF-E155E026B7AF}"/>
              </a:ext>
            </a:extLst>
          </p:cNvPr>
          <p:cNvSpPr txBox="1"/>
          <p:nvPr/>
        </p:nvSpPr>
        <p:spPr>
          <a:xfrm>
            <a:off x="5840541" y="5715175"/>
            <a:ext cx="64960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P&amp;ID COS</a:t>
            </a:r>
            <a:r>
              <a:rPr lang="en-GB" dirty="0"/>
              <a:t> – Joao Noite, ATLAS Collaboration</a:t>
            </a:r>
          </a:p>
        </p:txBody>
      </p:sp>
      <p:pic>
        <p:nvPicPr>
          <p:cNvPr id="9" name="Afbeelding 8" descr="Afbeelding met tekst, diagram, Technische tekening, Plan&#10;&#10;Automatisch gegenereerde beschrijving">
            <a:extLst>
              <a:ext uri="{FF2B5EF4-FFF2-40B4-BE49-F238E27FC236}">
                <a16:creationId xmlns:a16="http://schemas.microsoft.com/office/drawing/2014/main" id="{8FE5AC1E-6D8A-E11A-9749-124EE1BBE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541" y="1393985"/>
            <a:ext cx="6096000" cy="4216224"/>
          </a:xfrm>
          <a:prstGeom prst="rect">
            <a:avLst/>
          </a:prstGeom>
        </p:spPr>
      </p:pic>
      <p:pic>
        <p:nvPicPr>
          <p:cNvPr id="11" name="Afbeelding 10" descr="Afbeelding met tekst, diagram, kaart, lijn&#10;&#10;Automatisch gegenereerde beschrijving">
            <a:extLst>
              <a:ext uri="{FF2B5EF4-FFF2-40B4-BE49-F238E27FC236}">
                <a16:creationId xmlns:a16="http://schemas.microsoft.com/office/drawing/2014/main" id="{A3BB7BB9-5D4F-0A9D-11A4-F2E5B82592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77"/>
          <a:stretch/>
        </p:blipFill>
        <p:spPr bwMode="auto">
          <a:xfrm>
            <a:off x="149846" y="1474010"/>
            <a:ext cx="5591175" cy="42411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636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Open System – Mechanical Design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904893C-A730-B01B-AF54-E436B0CF6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608" y="1768314"/>
            <a:ext cx="3660884" cy="3109492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56A0136-A0AA-4A6A-6492-F1FE153A4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276" y="1771830"/>
            <a:ext cx="3445510" cy="3109492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3C1687CE-3530-313F-9252-39E6D4D31DD8}"/>
              </a:ext>
            </a:extLst>
          </p:cNvPr>
          <p:cNvSpPr txBox="1"/>
          <p:nvPr/>
        </p:nvSpPr>
        <p:spPr>
          <a:xfrm>
            <a:off x="407988" y="4965248"/>
            <a:ext cx="525812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Original Design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Liam Cooper </a:t>
            </a:r>
            <a:br>
              <a:rPr lang="en-GB" sz="1400" dirty="0"/>
            </a:br>
            <a:r>
              <a:rPr lang="en-GB" sz="1400" dirty="0"/>
              <a:t>Science &amp; Technology Facilities Council, United Kingdom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863D8A5-6C53-8145-EDE9-E9C9601BF112}"/>
              </a:ext>
            </a:extLst>
          </p:cNvPr>
          <p:cNvSpPr txBox="1"/>
          <p:nvPr/>
        </p:nvSpPr>
        <p:spPr>
          <a:xfrm>
            <a:off x="7324510" y="4968764"/>
            <a:ext cx="374904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Final Design</a:t>
            </a:r>
          </a:p>
          <a:p>
            <a:pPr algn="ctr"/>
            <a:br>
              <a:rPr lang="en-GB" sz="1400" dirty="0"/>
            </a:br>
            <a:r>
              <a:rPr lang="en-GB" sz="1400" dirty="0"/>
              <a:t>Martin </a:t>
            </a:r>
            <a:r>
              <a:rPr lang="en-GB" sz="1400" dirty="0" err="1"/>
              <a:t>Machac</a:t>
            </a:r>
            <a:r>
              <a:rPr lang="en-GB" sz="1400" dirty="0"/>
              <a:t> &amp; Derek Jan Langedijk</a:t>
            </a:r>
            <a:br>
              <a:rPr lang="en-GB" sz="1400" dirty="0"/>
            </a:br>
            <a:r>
              <a:rPr lang="en-GB" sz="140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39561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F302C15-7D51-88CA-7084-E456ED8E3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72917"/>
            <a:ext cx="5616574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F902139-AF4F-1224-87C8-2189CAA9F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777564"/>
            <a:ext cx="5616575" cy="5373854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GB" sz="1200" dirty="0"/>
              <a:t>Introduction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The 2PACL Principle</a:t>
            </a:r>
            <a:endParaRPr lang="en-GB" sz="900" dirty="0"/>
          </a:p>
          <a:p>
            <a:pPr marL="666750" lvl="1" indent="-342900">
              <a:buFontTx/>
              <a:buChar char="-"/>
            </a:pPr>
            <a:r>
              <a:rPr lang="en-GB" sz="1050" dirty="0"/>
              <a:t>Capillaries in CO2 Cooling – Why?</a:t>
            </a:r>
          </a:p>
          <a:p>
            <a:pPr marL="342900" indent="-342900">
              <a:buFontTx/>
              <a:buChar char="-"/>
            </a:pPr>
            <a:r>
              <a:rPr lang="en-GB" sz="1200" dirty="0"/>
              <a:t>Theoretical Prediction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Principle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Example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Effectiveness &amp; Difficulties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Conclusion</a:t>
            </a:r>
            <a:endParaRPr lang="en-GB" sz="1200" dirty="0"/>
          </a:p>
          <a:p>
            <a:pPr marL="342900" indent="-342900">
              <a:buFontTx/>
              <a:buChar char="-"/>
            </a:pPr>
            <a:r>
              <a:rPr lang="en-GB" sz="1200" dirty="0"/>
              <a:t>Capillary Open System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Working Principle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Mechanical Design</a:t>
            </a:r>
          </a:p>
          <a:p>
            <a:pPr marL="342900" indent="-342900">
              <a:buFontTx/>
              <a:buChar char="-"/>
            </a:pPr>
            <a:r>
              <a:rPr lang="en-GB" sz="1200" dirty="0"/>
              <a:t>In practise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Capillary manufacturing 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Testing</a:t>
            </a:r>
          </a:p>
          <a:p>
            <a:pPr marL="666750" lvl="1" indent="-342900">
              <a:buFontTx/>
              <a:buChar char="-"/>
            </a:pPr>
            <a:r>
              <a:rPr lang="en-GB" sz="1050" dirty="0"/>
              <a:t>Consistency</a:t>
            </a:r>
          </a:p>
          <a:p>
            <a:pPr marL="342900" indent="-342900">
              <a:buFontTx/>
              <a:buChar char="-"/>
            </a:pPr>
            <a:r>
              <a:rPr lang="en-GB" sz="1200" dirty="0"/>
              <a:t>Conclusion</a:t>
            </a:r>
          </a:p>
        </p:txBody>
      </p:sp>
      <p:pic>
        <p:nvPicPr>
          <p:cNvPr id="9" name="Tijdelijke aanduiding voor afbeelding 8" descr="Afbeelding met overdekt, kunst&#10;&#10;Automatisch gegenereerde beschrijving">
            <a:extLst>
              <a:ext uri="{FF2B5EF4-FFF2-40B4-BE49-F238E27FC236}">
                <a16:creationId xmlns:a16="http://schemas.microsoft.com/office/drawing/2014/main" id="{F8AF3CA5-21B6-86FA-B56F-638563F159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7" r="15767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0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Open System – Mechanical Design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31062BF-6BAF-4C71-35BF-F918A235B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000" y="1262270"/>
            <a:ext cx="6610613" cy="459644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703FEEBD-2565-27CC-D920-D79184E2E6AA}"/>
              </a:ext>
            </a:extLst>
          </p:cNvPr>
          <p:cNvSpPr txBox="1"/>
          <p:nvPr/>
        </p:nvSpPr>
        <p:spPr>
          <a:xfrm>
            <a:off x="209640" y="1776807"/>
            <a:ext cx="4586044" cy="6278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Capillaries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Bottle connection</a:t>
            </a:r>
            <a:br>
              <a:rPr lang="en-GB" sz="2400" dirty="0">
                <a:solidFill>
                  <a:schemeClr val="tx2"/>
                </a:solidFill>
              </a:rPr>
            </a:br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Capillary shut off valves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algn="l"/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Heat exchangers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Exhaust system (water tank)</a:t>
            </a:r>
            <a:br>
              <a:rPr lang="en-GB" sz="2400" dirty="0">
                <a:solidFill>
                  <a:schemeClr val="tx2"/>
                </a:solidFill>
              </a:rPr>
            </a:br>
            <a:br>
              <a:rPr lang="en-GB" sz="2400" dirty="0">
                <a:solidFill>
                  <a:schemeClr val="tx2"/>
                </a:solidFill>
              </a:rPr>
            </a:br>
            <a:endParaRPr lang="en-GB" sz="2400" dirty="0">
              <a:solidFill>
                <a:schemeClr val="tx2"/>
              </a:solidFill>
            </a:endParaRPr>
          </a:p>
          <a:p>
            <a:pPr algn="l"/>
            <a:endParaRPr lang="en-GB" sz="2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ln w="3175">
                <a:noFill/>
              </a:ln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n w="3175">
                <a:solidFill>
                  <a:srgbClr val="D1F208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2DA6C1DE-42A8-4FFC-A3D3-EB4CD19CDD42}"/>
              </a:ext>
            </a:extLst>
          </p:cNvPr>
          <p:cNvCxnSpPr>
            <a:cxnSpLocks/>
          </p:cNvCxnSpPr>
          <p:nvPr/>
        </p:nvCxnSpPr>
        <p:spPr>
          <a:xfrm>
            <a:off x="2226365" y="2047461"/>
            <a:ext cx="6221896" cy="12225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279905C3-48A2-22FF-D5F4-85E29AEF6385}"/>
              </a:ext>
            </a:extLst>
          </p:cNvPr>
          <p:cNvCxnSpPr>
            <a:cxnSpLocks/>
          </p:cNvCxnSpPr>
          <p:nvPr/>
        </p:nvCxnSpPr>
        <p:spPr>
          <a:xfrm>
            <a:off x="3001617" y="2743200"/>
            <a:ext cx="3558209" cy="5963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A3FDF3F4-F34C-8A98-D838-C3492CA0D625}"/>
              </a:ext>
            </a:extLst>
          </p:cNvPr>
          <p:cNvCxnSpPr>
            <a:cxnSpLocks/>
          </p:cNvCxnSpPr>
          <p:nvPr/>
        </p:nvCxnSpPr>
        <p:spPr>
          <a:xfrm flipV="1">
            <a:off x="4621696" y="4856057"/>
            <a:ext cx="5367130" cy="839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A9EBD499-E8E0-436F-249A-004072C4E0B4}"/>
              </a:ext>
            </a:extLst>
          </p:cNvPr>
          <p:cNvCxnSpPr>
            <a:cxnSpLocks/>
          </p:cNvCxnSpPr>
          <p:nvPr/>
        </p:nvCxnSpPr>
        <p:spPr>
          <a:xfrm flipV="1">
            <a:off x="2922104" y="3960004"/>
            <a:ext cx="6450496" cy="9561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5942B2B0-C322-23AD-F248-DF248158185D}"/>
              </a:ext>
            </a:extLst>
          </p:cNvPr>
          <p:cNvCxnSpPr>
            <a:cxnSpLocks/>
          </p:cNvCxnSpPr>
          <p:nvPr/>
        </p:nvCxnSpPr>
        <p:spPr>
          <a:xfrm flipV="1">
            <a:off x="3779941" y="3518453"/>
            <a:ext cx="6437485" cy="2991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8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Open System – Constructed @ CERN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Afbeelding 10" descr="Afbeelding met overdekt, tafel, meubels, gebouw&#10;&#10;Automatisch gegenereerde beschrijving">
            <a:extLst>
              <a:ext uri="{FF2B5EF4-FFF2-40B4-BE49-F238E27FC236}">
                <a16:creationId xmlns:a16="http://schemas.microsoft.com/office/drawing/2014/main" id="{3EFE8461-D8AF-F2FB-77F7-B2AC3F0A17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6" r="28617"/>
          <a:stretch/>
        </p:blipFill>
        <p:spPr>
          <a:xfrm>
            <a:off x="3568433" y="1162887"/>
            <a:ext cx="2509423" cy="2206960"/>
          </a:xfrm>
          <a:prstGeom prst="rect">
            <a:avLst/>
          </a:prstGeom>
        </p:spPr>
      </p:pic>
      <p:pic>
        <p:nvPicPr>
          <p:cNvPr id="13" name="Afbeelding 12" descr="Afbeelding met overdekt, whiteboard, persoon, vloer&#10;&#10;Automatisch gegenereerde beschrijving">
            <a:extLst>
              <a:ext uri="{FF2B5EF4-FFF2-40B4-BE49-F238E27FC236}">
                <a16:creationId xmlns:a16="http://schemas.microsoft.com/office/drawing/2014/main" id="{606DFC90-2AF0-E88F-1132-E5784C9F0D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9" r="13805"/>
          <a:stretch/>
        </p:blipFill>
        <p:spPr bwMode="auto">
          <a:xfrm>
            <a:off x="6568300" y="1341959"/>
            <a:ext cx="3192263" cy="2044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Afbeelding 14" descr="Afbeelding met overdekt, vloer, meubels, tafel&#10;&#10;Automatisch gegenereerde beschrijving">
            <a:extLst>
              <a:ext uri="{FF2B5EF4-FFF2-40B4-BE49-F238E27FC236}">
                <a16:creationId xmlns:a16="http://schemas.microsoft.com/office/drawing/2014/main" id="{8D293786-A007-F014-43B8-4F06F15AEC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8" r="16625"/>
          <a:stretch/>
        </p:blipFill>
        <p:spPr bwMode="auto">
          <a:xfrm>
            <a:off x="407988" y="1347292"/>
            <a:ext cx="2775118" cy="183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Afbeelding 16" descr="Afbeelding met tekst, overdekt, muur, plank&#10;&#10;Automatisch gegenereerde beschrijving">
            <a:extLst>
              <a:ext uri="{FF2B5EF4-FFF2-40B4-BE49-F238E27FC236}">
                <a16:creationId xmlns:a16="http://schemas.microsoft.com/office/drawing/2014/main" id="{CF678A79-9C3A-5F38-F051-BB31168478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9" b="7395"/>
          <a:stretch/>
        </p:blipFill>
        <p:spPr>
          <a:xfrm>
            <a:off x="10449558" y="1119820"/>
            <a:ext cx="1470408" cy="2745810"/>
          </a:xfrm>
          <a:prstGeom prst="rect">
            <a:avLst/>
          </a:prstGeom>
        </p:spPr>
      </p:pic>
      <p:pic>
        <p:nvPicPr>
          <p:cNvPr id="21" name="Afbeelding 20" descr="Afbeelding met tekst, engineering, machine, staal&#10;&#10;Automatisch gegenereerde beschrijving">
            <a:extLst>
              <a:ext uri="{FF2B5EF4-FFF2-40B4-BE49-F238E27FC236}">
                <a16:creationId xmlns:a16="http://schemas.microsoft.com/office/drawing/2014/main" id="{0F452EDB-32BF-AB9C-6051-3F3ABFE290B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70"/>
          <a:stretch/>
        </p:blipFill>
        <p:spPr>
          <a:xfrm>
            <a:off x="6168365" y="3720374"/>
            <a:ext cx="3727361" cy="2044065"/>
          </a:xfrm>
          <a:prstGeom prst="rect">
            <a:avLst/>
          </a:prstGeom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2EC66CEE-4CE0-1054-487B-877C2D2A1C31}"/>
              </a:ext>
            </a:extLst>
          </p:cNvPr>
          <p:cNvSpPr txBox="1"/>
          <p:nvPr/>
        </p:nvSpPr>
        <p:spPr>
          <a:xfrm>
            <a:off x="540835" y="3177852"/>
            <a:ext cx="25094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February 2023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781C213-882E-B5FD-A2F6-35BA3A10D335}"/>
              </a:ext>
            </a:extLst>
          </p:cNvPr>
          <p:cNvSpPr txBox="1"/>
          <p:nvPr/>
        </p:nvSpPr>
        <p:spPr>
          <a:xfrm>
            <a:off x="5790899" y="5786175"/>
            <a:ext cx="448229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Commissioning with ATLAS Setup</a:t>
            </a:r>
          </a:p>
          <a:p>
            <a:pPr algn="ctr"/>
            <a:r>
              <a:rPr lang="en-GB" dirty="0"/>
              <a:t>October 2023</a:t>
            </a:r>
          </a:p>
        </p:txBody>
      </p:sp>
      <p:pic>
        <p:nvPicPr>
          <p:cNvPr id="2" name="Afbeelding 1" descr="Afbeelding met computer, elektronica, overdekt, tekst&#10;&#10;Automatisch gegenereerde beschrijving">
            <a:extLst>
              <a:ext uri="{FF2B5EF4-FFF2-40B4-BE49-F238E27FC236}">
                <a16:creationId xmlns:a16="http://schemas.microsoft.com/office/drawing/2014/main" id="{24A53CB5-80EB-4AD0-4395-897BE9B0A7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87" y="3662240"/>
            <a:ext cx="4681837" cy="2108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850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2181176" cy="505534"/>
          </a:xfrm>
        </p:spPr>
        <p:txBody>
          <a:bodyPr/>
          <a:lstStyle/>
          <a:p>
            <a:r>
              <a:rPr lang="en-GB" dirty="0"/>
              <a:t>Making a Capillary – Electronic Discharge Machining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Afbeelding 3" descr="Afbeelding met persoon, nagel, overdekt, vinger&#10;&#10;Automatisch gegenereerde beschrijving">
            <a:extLst>
              <a:ext uri="{FF2B5EF4-FFF2-40B4-BE49-F238E27FC236}">
                <a16:creationId xmlns:a16="http://schemas.microsoft.com/office/drawing/2014/main" id="{42CB211B-CF5D-8D19-48BE-2AF80F22F2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84" b="10438"/>
          <a:stretch/>
        </p:blipFill>
        <p:spPr>
          <a:xfrm>
            <a:off x="7956429" y="2099973"/>
            <a:ext cx="1942706" cy="2207491"/>
          </a:xfrm>
          <a:prstGeom prst="rect">
            <a:avLst/>
          </a:prstGeom>
        </p:spPr>
      </p:pic>
      <p:pic>
        <p:nvPicPr>
          <p:cNvPr id="10" name="Afbeelding 9" descr="Afbeelding met doos, keramiek, stapelen, kunst&#10;&#10;Automatisch gegenereerde beschrijving">
            <a:extLst>
              <a:ext uri="{FF2B5EF4-FFF2-40B4-BE49-F238E27FC236}">
                <a16:creationId xmlns:a16="http://schemas.microsoft.com/office/drawing/2014/main" id="{157EEA82-9269-1476-C477-EC28038319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8" b="21616"/>
          <a:stretch/>
        </p:blipFill>
        <p:spPr>
          <a:xfrm>
            <a:off x="601117" y="1821466"/>
            <a:ext cx="1707140" cy="2764507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2E6BB450-7D97-B112-6B11-175DD1D7437C}"/>
              </a:ext>
            </a:extLst>
          </p:cNvPr>
          <p:cNvSpPr txBox="1"/>
          <p:nvPr/>
        </p:nvSpPr>
        <p:spPr>
          <a:xfrm>
            <a:off x="168587" y="4782581"/>
            <a:ext cx="25369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Spools with different ID’s</a:t>
            </a:r>
            <a:br>
              <a:rPr lang="en-GB" dirty="0"/>
            </a:br>
            <a:r>
              <a:rPr lang="en-GB" dirty="0"/>
              <a:t>Over 2km (1.25mi) total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6A2CEE9-4E70-0400-AEA4-CCE9E228AA5B}"/>
              </a:ext>
            </a:extLst>
          </p:cNvPr>
          <p:cNvSpPr txBox="1"/>
          <p:nvPr/>
        </p:nvSpPr>
        <p:spPr>
          <a:xfrm>
            <a:off x="3047250" y="4794335"/>
            <a:ext cx="19119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Cut from Spool using pliers</a:t>
            </a:r>
          </a:p>
        </p:txBody>
      </p:sp>
      <p:pic>
        <p:nvPicPr>
          <p:cNvPr id="18" name="Afbeelding 17" descr="Afbeelding met persoon, vinger, overdekt, nagel&#10;&#10;Automatisch gegenereerde beschrijving">
            <a:extLst>
              <a:ext uri="{FF2B5EF4-FFF2-40B4-BE49-F238E27FC236}">
                <a16:creationId xmlns:a16="http://schemas.microsoft.com/office/drawing/2014/main" id="{1BCCF95B-F48A-3705-5599-3E281AE53A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2475" r="28769" b="36700"/>
          <a:stretch/>
        </p:blipFill>
        <p:spPr>
          <a:xfrm>
            <a:off x="10399860" y="2402607"/>
            <a:ext cx="1415371" cy="1602222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B2AA9C68-1EF7-65D7-684C-17B8D9CBCA7F}"/>
              </a:ext>
            </a:extLst>
          </p:cNvPr>
          <p:cNvSpPr txBox="1"/>
          <p:nvPr/>
        </p:nvSpPr>
        <p:spPr>
          <a:xfrm>
            <a:off x="10211618" y="4782580"/>
            <a:ext cx="1791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u="sng" dirty="0"/>
              <a:t>Result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2B869D1-227C-DE1C-8DB1-99FBD55B74EC}"/>
              </a:ext>
            </a:extLst>
          </p:cNvPr>
          <p:cNvSpPr txBox="1"/>
          <p:nvPr/>
        </p:nvSpPr>
        <p:spPr>
          <a:xfrm>
            <a:off x="7956428" y="4782581"/>
            <a:ext cx="19119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Remove ends with EDM Wire Cutting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B6D8AF8-B3E5-BB58-605D-CE7C39F4230D}"/>
              </a:ext>
            </a:extLst>
          </p:cNvPr>
          <p:cNvSpPr txBox="1"/>
          <p:nvPr/>
        </p:nvSpPr>
        <p:spPr>
          <a:xfrm>
            <a:off x="5527264" y="4782580"/>
            <a:ext cx="191192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Flattened ends…</a:t>
            </a:r>
          </a:p>
          <a:p>
            <a:pPr algn="ctr"/>
            <a:r>
              <a:rPr lang="en-GB" dirty="0"/>
              <a:t>because of pliers</a:t>
            </a:r>
            <a:br>
              <a:rPr lang="en-GB" dirty="0"/>
            </a:br>
            <a:r>
              <a:rPr lang="en-GB" dirty="0"/>
              <a:t>(right side)</a:t>
            </a:r>
          </a:p>
        </p:txBody>
      </p:sp>
      <p:pic>
        <p:nvPicPr>
          <p:cNvPr id="28" name="Afbeelding 27" descr="Afbeelding met metaal, grond, vloer, handkar&#10;&#10;Automatisch gegenereerde beschrijving">
            <a:extLst>
              <a:ext uri="{FF2B5EF4-FFF2-40B4-BE49-F238E27FC236}">
                <a16:creationId xmlns:a16="http://schemas.microsoft.com/office/drawing/2014/main" id="{D8D59703-47CC-4E97-0DF6-1E512405F4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873" y="1769929"/>
            <a:ext cx="2150682" cy="2867576"/>
          </a:xfrm>
          <a:prstGeom prst="rect">
            <a:avLst/>
          </a:prstGeom>
        </p:spPr>
      </p:pic>
      <p:pic>
        <p:nvPicPr>
          <p:cNvPr id="30" name="Afbeelding 29" descr="Afbeelding met gereedschap, grond, vloer&#10;&#10;Automatisch gegenereerde beschrijving">
            <a:extLst>
              <a:ext uri="{FF2B5EF4-FFF2-40B4-BE49-F238E27FC236}">
                <a16:creationId xmlns:a16="http://schemas.microsoft.com/office/drawing/2014/main" id="{AA7CAAE3-670D-5479-9FAB-039589BC435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7" t="5648" r="9997" b="17398"/>
          <a:stretch/>
        </p:blipFill>
        <p:spPr>
          <a:xfrm>
            <a:off x="5348096" y="2251288"/>
            <a:ext cx="2300959" cy="19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37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03" y="3735065"/>
            <a:ext cx="2382719" cy="646546"/>
          </a:xfrm>
        </p:spPr>
        <p:txBody>
          <a:bodyPr/>
          <a:lstStyle/>
          <a:p>
            <a:pPr algn="ctr"/>
            <a:r>
              <a:rPr lang="en-GB" dirty="0"/>
              <a:t>4 Installed capillaries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Example in Practise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" name="Afbeelding 1" descr="Afbeelding met overdekt, tekst, computer, computer&#10;&#10;Automatisch gegenereerde beschrijving">
            <a:extLst>
              <a:ext uri="{FF2B5EF4-FFF2-40B4-BE49-F238E27FC236}">
                <a16:creationId xmlns:a16="http://schemas.microsoft.com/office/drawing/2014/main" id="{71DBFE74-E988-87B5-1E1B-C7678BD09E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11" y="3370312"/>
            <a:ext cx="6334558" cy="28529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Rechte verbindingslijn met pijl 2">
            <a:extLst>
              <a:ext uri="{FF2B5EF4-FFF2-40B4-BE49-F238E27FC236}">
                <a16:creationId xmlns:a16="http://schemas.microsoft.com/office/drawing/2014/main" id="{0D8EB312-DAE8-5D8F-DEEF-24A16ADA3F72}"/>
              </a:ext>
            </a:extLst>
          </p:cNvPr>
          <p:cNvCxnSpPr>
            <a:cxnSpLocks/>
          </p:cNvCxnSpPr>
          <p:nvPr/>
        </p:nvCxnSpPr>
        <p:spPr>
          <a:xfrm>
            <a:off x="1715337" y="4378896"/>
            <a:ext cx="6412663" cy="9301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>
            <a:extLst>
              <a:ext uri="{FF2B5EF4-FFF2-40B4-BE49-F238E27FC236}">
                <a16:creationId xmlns:a16="http://schemas.microsoft.com/office/drawing/2014/main" id="{99BBD031-5878-AA98-84C0-F32901234AD8}"/>
              </a:ext>
            </a:extLst>
          </p:cNvPr>
          <p:cNvSpPr txBox="1"/>
          <p:nvPr/>
        </p:nvSpPr>
        <p:spPr>
          <a:xfrm>
            <a:off x="7476837" y="1250212"/>
            <a:ext cx="330661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Connector used in the Capillary Open System does not affect the capillary in any way: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No deformation</a:t>
            </a:r>
            <a:br>
              <a:rPr lang="en-GB" dirty="0"/>
            </a:br>
            <a:r>
              <a:rPr lang="en-GB" dirty="0"/>
              <a:t>No welding/brazing</a:t>
            </a:r>
          </a:p>
        </p:txBody>
      </p:sp>
      <p:pic>
        <p:nvPicPr>
          <p:cNvPr id="21" name="Imagen 5">
            <a:extLst>
              <a:ext uri="{FF2B5EF4-FFF2-40B4-BE49-F238E27FC236}">
                <a16:creationId xmlns:a16="http://schemas.microsoft.com/office/drawing/2014/main" id="{3128C294-8214-2434-F450-2AEEE6C5D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337" y="1379895"/>
            <a:ext cx="5436235" cy="1303655"/>
          </a:xfrm>
          <a:prstGeom prst="rect">
            <a:avLst/>
          </a:prstGeom>
        </p:spPr>
      </p:pic>
      <p:cxnSp>
        <p:nvCxnSpPr>
          <p:cNvPr id="22" name="Rechte verbindingslijn met pijl 21">
            <a:extLst>
              <a:ext uri="{FF2B5EF4-FFF2-40B4-BE49-F238E27FC236}">
                <a16:creationId xmlns:a16="http://schemas.microsoft.com/office/drawing/2014/main" id="{120BC967-810B-C1FD-6E44-7E13E95F0A69}"/>
              </a:ext>
            </a:extLst>
          </p:cNvPr>
          <p:cNvCxnSpPr>
            <a:cxnSpLocks/>
          </p:cNvCxnSpPr>
          <p:nvPr/>
        </p:nvCxnSpPr>
        <p:spPr>
          <a:xfrm>
            <a:off x="5166432" y="2464790"/>
            <a:ext cx="4771895" cy="25505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FAAF225A-0CC7-631A-D44F-98B3B01AD9A4}"/>
              </a:ext>
            </a:extLst>
          </p:cNvPr>
          <p:cNvCxnSpPr>
            <a:cxnSpLocks/>
          </p:cNvCxnSpPr>
          <p:nvPr/>
        </p:nvCxnSpPr>
        <p:spPr>
          <a:xfrm>
            <a:off x="5166432" y="2454786"/>
            <a:ext cx="2192980" cy="25605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2856B128-7CC2-3F1A-977F-7C8E284B114E}"/>
              </a:ext>
            </a:extLst>
          </p:cNvPr>
          <p:cNvSpPr txBox="1"/>
          <p:nvPr/>
        </p:nvSpPr>
        <p:spPr>
          <a:xfrm>
            <a:off x="1912268" y="2693239"/>
            <a:ext cx="33066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Design by Fernando Albela Perea</a:t>
            </a:r>
          </a:p>
        </p:txBody>
      </p:sp>
    </p:spTree>
    <p:extLst>
      <p:ext uri="{BB962C8B-B14F-4D97-AF65-F5344CB8AC3E}">
        <p14:creationId xmlns:p14="http://schemas.microsoft.com/office/powerpoint/2010/main" val="3547569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SCADA Data Acquisition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7D8A2BD-BCB8-1170-25C1-D8D8104A3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490" y="1197058"/>
            <a:ext cx="7225682" cy="4769634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8A723850-0946-3AE2-90E2-C4429AFE35DE}"/>
              </a:ext>
            </a:extLst>
          </p:cNvPr>
          <p:cNvSpPr txBox="1"/>
          <p:nvPr/>
        </p:nvSpPr>
        <p:spPr>
          <a:xfrm>
            <a:off x="407988" y="1459345"/>
            <a:ext cx="4145539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Operation and Data Acquisition through SCADA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Important: Always ensure stable conditions on inlet and outlet of the capillary. </a:t>
            </a:r>
          </a:p>
          <a:p>
            <a:pPr algn="l"/>
            <a:br>
              <a:rPr lang="en-GB" dirty="0"/>
            </a:br>
            <a:r>
              <a:rPr lang="en-GB" dirty="0"/>
              <a:t>After which, data is recorded for 5 minutes and averaged.</a:t>
            </a:r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FB8C19AF-5043-121E-5ED9-9C34D9D22F0E}"/>
              </a:ext>
            </a:extLst>
          </p:cNvPr>
          <p:cNvCxnSpPr>
            <a:cxnSpLocks/>
          </p:cNvCxnSpPr>
          <p:nvPr/>
        </p:nvCxnSpPr>
        <p:spPr>
          <a:xfrm flipV="1">
            <a:off x="4257965" y="2161954"/>
            <a:ext cx="3676071" cy="9648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hoek 11">
            <a:extLst>
              <a:ext uri="{FF2B5EF4-FFF2-40B4-BE49-F238E27FC236}">
                <a16:creationId xmlns:a16="http://schemas.microsoft.com/office/drawing/2014/main" id="{B1902657-A1A7-3F04-FD09-BB6FDC28136F}"/>
              </a:ext>
            </a:extLst>
          </p:cNvPr>
          <p:cNvSpPr/>
          <p:nvPr/>
        </p:nvSpPr>
        <p:spPr>
          <a:xfrm>
            <a:off x="7934036" y="1197058"/>
            <a:ext cx="2897447" cy="9648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127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Example in Practise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5EF846-CB2F-9F45-D185-2693B3556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623" y="1093035"/>
            <a:ext cx="8781498" cy="4671929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89040347-2DE1-9975-B869-891A25EE08AC}"/>
              </a:ext>
            </a:extLst>
          </p:cNvPr>
          <p:cNvSpPr txBox="1"/>
          <p:nvPr/>
        </p:nvSpPr>
        <p:spPr>
          <a:xfrm>
            <a:off x="314036" y="3013500"/>
            <a:ext cx="284058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First measurements compared to theory from earlier:</a:t>
            </a:r>
          </a:p>
        </p:txBody>
      </p:sp>
    </p:spTree>
    <p:extLst>
      <p:ext uri="{BB962C8B-B14F-4D97-AF65-F5344CB8AC3E}">
        <p14:creationId xmlns:p14="http://schemas.microsoft.com/office/powerpoint/2010/main" val="3332152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Example in Practise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5EF846-CB2F-9F45-D185-2693B3556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623" y="1093035"/>
            <a:ext cx="8781498" cy="4671929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89040347-2DE1-9975-B869-891A25EE08AC}"/>
              </a:ext>
            </a:extLst>
          </p:cNvPr>
          <p:cNvSpPr txBox="1"/>
          <p:nvPr/>
        </p:nvSpPr>
        <p:spPr>
          <a:xfrm>
            <a:off x="314036" y="3013500"/>
            <a:ext cx="284058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First measurements compared to theory from earlier:</a:t>
            </a:r>
          </a:p>
        </p:txBody>
      </p:sp>
    </p:spTree>
    <p:extLst>
      <p:ext uri="{BB962C8B-B14F-4D97-AF65-F5344CB8AC3E}">
        <p14:creationId xmlns:p14="http://schemas.microsoft.com/office/powerpoint/2010/main" val="486225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b="0" dirty="0"/>
              <a:t>A batch of 8 capillaries, what consistency are we measuring?</a:t>
            </a:r>
          </a:p>
          <a:p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Consistency in larger batches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70B4A5-06E0-AE34-36A4-6CBD98578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1672195"/>
            <a:ext cx="8682182" cy="4199594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BC1E5E47-FD31-494F-B950-DDE8A76A6580}"/>
              </a:ext>
            </a:extLst>
          </p:cNvPr>
          <p:cNvSpPr txBox="1"/>
          <p:nvPr/>
        </p:nvSpPr>
        <p:spPr>
          <a:xfrm>
            <a:off x="145395" y="3328718"/>
            <a:ext cx="31998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b="1" dirty="0"/>
              <a:t>Calculation based on </a:t>
            </a:r>
            <a:br>
              <a:rPr lang="en-GB" sz="1800" b="1" dirty="0"/>
            </a:br>
            <a:r>
              <a:rPr lang="en-GB" sz="1800" b="1" dirty="0"/>
              <a:t>measurements at Micro-lab.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099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b="0" dirty="0"/>
              <a:t>Performance of the Theoretical prediction when compared to measured data</a:t>
            </a:r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Example in Practise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3412249-A945-C122-1DAD-F0D96770AECC}"/>
              </a:ext>
            </a:extLst>
          </p:cNvPr>
          <p:cNvSpPr txBox="1"/>
          <p:nvPr/>
        </p:nvSpPr>
        <p:spPr>
          <a:xfrm>
            <a:off x="145395" y="3328718"/>
            <a:ext cx="319984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b="1" dirty="0"/>
              <a:t>Result: +-5% </a:t>
            </a:r>
            <a:br>
              <a:rPr lang="en-GB" sz="1800" dirty="0"/>
            </a:br>
            <a:r>
              <a:rPr lang="en-GB" sz="1800" dirty="0"/>
              <a:t>Still acceptable for flow distribution inside the detector</a:t>
            </a:r>
          </a:p>
          <a:p>
            <a:pPr algn="l"/>
            <a:endParaRPr lang="en-GB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1C7FB205-1BD5-87EC-143F-B6432AC3E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349" y="1876837"/>
            <a:ext cx="8347256" cy="392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554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b="0" dirty="0"/>
              <a:t>Capillary is done, and ready for installation in the detector system:</a:t>
            </a:r>
          </a:p>
          <a:p>
            <a:pPr marL="342900" indent="-342900">
              <a:buFontTx/>
              <a:buChar char="-"/>
            </a:pPr>
            <a:r>
              <a:rPr lang="en-GB" b="0" dirty="0"/>
              <a:t>Vacuum Brazing of end connections</a:t>
            </a:r>
          </a:p>
          <a:p>
            <a:pPr marL="342900" indent="-342900">
              <a:buFontTx/>
              <a:buChar char="-"/>
            </a:pPr>
            <a:r>
              <a:rPr lang="en-GB" b="0" dirty="0"/>
              <a:t>Installation and routing into the detector</a:t>
            </a:r>
          </a:p>
          <a:p>
            <a:pPr marL="342900" indent="-342900">
              <a:buFontTx/>
              <a:buChar char="-"/>
            </a:pPr>
            <a:endParaRPr lang="en-GB" b="0" dirty="0"/>
          </a:p>
          <a:p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Capillary Tested – Now what?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A9527DC-869C-56D4-4133-EBCF1767D743}"/>
              </a:ext>
            </a:extLst>
          </p:cNvPr>
          <p:cNvSpPr txBox="1"/>
          <p:nvPr/>
        </p:nvSpPr>
        <p:spPr>
          <a:xfrm>
            <a:off x="295564" y="4997118"/>
            <a:ext cx="1189643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/>
              <a:t>Future:</a:t>
            </a:r>
          </a:p>
          <a:p>
            <a:r>
              <a:rPr lang="en-GB" b="0" dirty="0"/>
              <a:t>We are currently waiting for the detector teams to give us the final pressure drops of the evaporators, after this we can size the capillaries accordingly…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54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3572" y="5798293"/>
            <a:ext cx="5283685" cy="280052"/>
          </a:xfrm>
        </p:spPr>
        <p:txBody>
          <a:bodyPr/>
          <a:lstStyle/>
          <a:p>
            <a:pPr algn="ctr"/>
            <a:r>
              <a:rPr lang="en-GB" sz="1600" b="0" dirty="0"/>
              <a:t>Surface and underground layout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5112"/>
          </a:xfrm>
        </p:spPr>
        <p:txBody>
          <a:bodyPr/>
          <a:lstStyle/>
          <a:p>
            <a:r>
              <a:rPr lang="en-GB" dirty="0"/>
              <a:t>The 2PACL Principle – Components and Layout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Afbeelding 1" descr="Afbeelding met tekst, diagram, Plan, schermopname&#10;&#10;Automatisch gegenereerde beschrijving">
            <a:extLst>
              <a:ext uri="{FF2B5EF4-FFF2-40B4-BE49-F238E27FC236}">
                <a16:creationId xmlns:a16="http://schemas.microsoft.com/office/drawing/2014/main" id="{50D889A8-D984-09D1-505E-9482A4AD8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66762"/>
            <a:ext cx="5998831" cy="4231531"/>
          </a:xfrm>
          <a:prstGeom prst="rect">
            <a:avLst/>
          </a:prstGeom>
        </p:spPr>
      </p:pic>
      <p:sp>
        <p:nvSpPr>
          <p:cNvPr id="4" name="Tijdelijke aanduiding voor inhoud 8">
            <a:extLst>
              <a:ext uri="{FF2B5EF4-FFF2-40B4-BE49-F238E27FC236}">
                <a16:creationId xmlns:a16="http://schemas.microsoft.com/office/drawing/2014/main" id="{FB00F83B-2712-8A41-38BF-F20627BF4314}"/>
              </a:ext>
            </a:extLst>
          </p:cNvPr>
          <p:cNvSpPr txBox="1">
            <a:spLocks/>
          </p:cNvSpPr>
          <p:nvPr/>
        </p:nvSpPr>
        <p:spPr>
          <a:xfrm>
            <a:off x="366269" y="5726734"/>
            <a:ext cx="5283685" cy="2800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0" dirty="0"/>
              <a:t>Schematic overview of 2PACL system</a:t>
            </a:r>
          </a:p>
        </p:txBody>
      </p:sp>
      <p:pic>
        <p:nvPicPr>
          <p:cNvPr id="10" name="Afbeelding 9" descr="Afbeelding met tekst, diagram, Plan, lijn&#10;&#10;Automatisch gegenereerde beschrijving">
            <a:extLst>
              <a:ext uri="{FF2B5EF4-FFF2-40B4-BE49-F238E27FC236}">
                <a16:creationId xmlns:a16="http://schemas.microsoft.com/office/drawing/2014/main" id="{8D9F2C1D-2B59-6DE0-EED8-9ABF1DDB0D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3" t="2802" r="1561" b="2184"/>
          <a:stretch/>
        </p:blipFill>
        <p:spPr bwMode="auto">
          <a:xfrm>
            <a:off x="0" y="1817650"/>
            <a:ext cx="6016224" cy="3850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ijdelijke aanduiding voor inhoud 8">
            <a:extLst>
              <a:ext uri="{FF2B5EF4-FFF2-40B4-BE49-F238E27FC236}">
                <a16:creationId xmlns:a16="http://schemas.microsoft.com/office/drawing/2014/main" id="{DC714751-614C-081F-A787-4459B897947B}"/>
              </a:ext>
            </a:extLst>
          </p:cNvPr>
          <p:cNvSpPr txBox="1">
            <a:spLocks/>
          </p:cNvSpPr>
          <p:nvPr/>
        </p:nvSpPr>
        <p:spPr>
          <a:xfrm>
            <a:off x="407988" y="1034702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1" dirty="0"/>
              <a:t>Surface and Underground layout with schematic system overview</a:t>
            </a:r>
          </a:p>
        </p:txBody>
      </p:sp>
    </p:spTree>
    <p:extLst>
      <p:ext uri="{BB962C8B-B14F-4D97-AF65-F5344CB8AC3E}">
        <p14:creationId xmlns:p14="http://schemas.microsoft.com/office/powerpoint/2010/main" val="3408180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37E5003-DC6B-23BB-BCBE-B8DC069B9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547716"/>
            <a:ext cx="10668000" cy="1013948"/>
          </a:xfrm>
        </p:spPr>
        <p:txBody>
          <a:bodyPr/>
          <a:lstStyle/>
          <a:p>
            <a:r>
              <a:rPr lang="en-GB" dirty="0"/>
              <a:t>The End</a:t>
            </a:r>
            <a:br>
              <a:rPr lang="en-GB" dirty="0"/>
            </a:br>
            <a:r>
              <a:rPr lang="en-GB" sz="4000" b="0" dirty="0"/>
              <a:t>Thank you for your attention</a:t>
            </a:r>
            <a:endParaRPr lang="en-GB" b="0" dirty="0"/>
          </a:p>
        </p:txBody>
      </p:sp>
      <p:sp>
        <p:nvSpPr>
          <p:cNvPr id="9" name="Ondertitel 8">
            <a:extLst>
              <a:ext uri="{FF2B5EF4-FFF2-40B4-BE49-F238E27FC236}">
                <a16:creationId xmlns:a16="http://schemas.microsoft.com/office/drawing/2014/main" id="{7B1BE1AA-CDCE-09F8-B309-4254472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66679"/>
            <a:ext cx="9144000" cy="2733870"/>
          </a:xfrm>
        </p:spPr>
        <p:txBody>
          <a:bodyPr/>
          <a:lstStyle/>
          <a:p>
            <a:r>
              <a:rPr lang="en-GB" kern="100" dirty="0">
                <a:solidFill>
                  <a:srgbClr val="0033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Thank you to all the contributors of the project:</a:t>
            </a:r>
            <a:br>
              <a:rPr lang="en-GB" kern="100" dirty="0">
                <a:solidFill>
                  <a:srgbClr val="0033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solidFill>
                  <a:srgbClr val="0033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Derek Jan LANGEDIJK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Joao NOITE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Liam COOPER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(b)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Leonid HLUSHENKO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Szymon MLECZKO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Karol GORNY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Martin MACHAC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Szymon GALUSZKA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Aleksandra ONUFRENA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Michal ZIMNY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Loic DAVOINE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Lukasz ZWALINSKI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Jerome DAGUIN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Bart VERLAAT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b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</a:pPr>
            <a:r>
              <a:rPr lang="en-GB" sz="1400" i="1" kern="100" baseline="300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 </a:t>
            </a:r>
            <a:r>
              <a:rPr lang="en-GB" sz="1400" i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CERN, Geneva, 1211, Switzerland, </a:t>
            </a:r>
            <a:r>
              <a:rPr lang="en-GB" sz="1400" u="none" strike="noStrike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derek.jan.langedijk@cern.ch</a:t>
            </a:r>
            <a:br>
              <a:rPr lang="en-GB" sz="1400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400" i="1" kern="100" baseline="300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(b) </a:t>
            </a:r>
            <a:r>
              <a:rPr lang="en-GB" sz="1400" i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STFC, Polaris House, North Star Avenue, Swindon, SN2 1SZ, United Kingdom</a:t>
            </a:r>
          </a:p>
          <a:p>
            <a:pPr marL="457200" algn="ctr">
              <a:lnSpc>
                <a:spcPct val="107000"/>
              </a:lnSpc>
            </a:pPr>
            <a:endParaRPr lang="nl-NL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ACC1A6-0CF7-FF4D-3805-3177DF8CF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9DD043-B409-905D-4995-0837CBAF8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AD7B818-B4E9-FB09-BDAE-858F62E5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439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070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Example in Practise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5EF846-CB2F-9F45-D185-2693B3556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623" y="1093035"/>
            <a:ext cx="8781498" cy="4671929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89040347-2DE1-9975-B869-891A25EE08AC}"/>
              </a:ext>
            </a:extLst>
          </p:cNvPr>
          <p:cNvSpPr txBox="1"/>
          <p:nvPr/>
        </p:nvSpPr>
        <p:spPr>
          <a:xfrm>
            <a:off x="314036" y="3013500"/>
            <a:ext cx="284058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First measurements compared to theory from earlier: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B5090FD-5B7F-E81D-A2FD-C3E517070C5A}"/>
              </a:ext>
            </a:extLst>
          </p:cNvPr>
          <p:cNvCxnSpPr/>
          <p:nvPr/>
        </p:nvCxnSpPr>
        <p:spPr>
          <a:xfrm>
            <a:off x="3629891" y="3429000"/>
            <a:ext cx="63546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83C5A6F8-1BED-9008-34CF-D234F70FACC8}"/>
              </a:ext>
            </a:extLst>
          </p:cNvPr>
          <p:cNvCxnSpPr>
            <a:cxnSpLocks/>
          </p:cNvCxnSpPr>
          <p:nvPr/>
        </p:nvCxnSpPr>
        <p:spPr>
          <a:xfrm>
            <a:off x="9051636" y="3429000"/>
            <a:ext cx="0" cy="2177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DD9020B2-BB8D-E48F-B65D-56BC0E41B70F}"/>
              </a:ext>
            </a:extLst>
          </p:cNvPr>
          <p:cNvCxnSpPr>
            <a:cxnSpLocks/>
          </p:cNvCxnSpPr>
          <p:nvPr/>
        </p:nvCxnSpPr>
        <p:spPr>
          <a:xfrm>
            <a:off x="9153236" y="3429000"/>
            <a:ext cx="0" cy="2177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1422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dirty="0"/>
              <a:t>Pressure drop for triggering of boiling? </a:t>
            </a:r>
            <a:r>
              <a:rPr lang="en-GB" b="0" dirty="0">
                <a:sym typeface="Wingdings" panose="05000000000000000000" pitchFamily="2" charset="2"/>
              </a:rPr>
              <a:t> </a:t>
            </a:r>
            <a:r>
              <a:rPr lang="en-GB" b="0" dirty="0"/>
              <a:t>Orifice or Expansion Valve…</a:t>
            </a:r>
          </a:p>
          <a:p>
            <a:r>
              <a:rPr lang="en-GB" dirty="0"/>
              <a:t>Transport &amp; Pressure drop? </a:t>
            </a:r>
            <a:r>
              <a:rPr lang="en-GB" b="0" dirty="0">
                <a:sym typeface="Wingdings" panose="05000000000000000000" pitchFamily="2" charset="2"/>
              </a:rPr>
              <a:t> Capillary!</a:t>
            </a:r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Capillaries in CO2 Cooling – Why?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B312DC0-A268-2515-512D-E38C26A02D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116" r="27914" b="-1"/>
          <a:stretch/>
        </p:blipFill>
        <p:spPr>
          <a:xfrm>
            <a:off x="0" y="2118049"/>
            <a:ext cx="5685955" cy="411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Afbeelding 12" descr="Afbeelding met tekst, diagram, Plan, schermopname&#10;&#10;Automatisch gegenereerde beschrijving">
            <a:extLst>
              <a:ext uri="{FF2B5EF4-FFF2-40B4-BE49-F238E27FC236}">
                <a16:creationId xmlns:a16="http://schemas.microsoft.com/office/drawing/2014/main" id="{5F4A1F96-1237-48FB-675A-D369AFD0A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812" y="2282481"/>
            <a:ext cx="6218787" cy="39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85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More Data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48BFF42-720D-6167-5496-4AB762212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882" y="1114469"/>
            <a:ext cx="8197811" cy="499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08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Measurement – More Data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2A808F0-6231-7D6A-147C-BBF7B83DF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2" y="1068549"/>
            <a:ext cx="7795098" cy="509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05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73B3375-FDB4-23D3-F71A-70E3DCCC2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dirty="0"/>
              <a:t>Normal cut/saw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Burs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Uneven surface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Deformation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endParaRPr lang="en-GB" sz="2000" b="0" dirty="0"/>
          </a:p>
          <a:p>
            <a:pPr>
              <a:spcBef>
                <a:spcPts val="400"/>
              </a:spcBef>
            </a:pPr>
            <a:r>
              <a:rPr lang="en-GB" sz="2000" dirty="0"/>
              <a:t>Electronic Discharge Machining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Precise cut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No burs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No deformation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r>
              <a:rPr lang="en-GB" sz="2000" b="0" dirty="0"/>
              <a:t>Square surfaces</a:t>
            </a:r>
          </a:p>
          <a:p>
            <a:pPr marL="342900" indent="-342900">
              <a:spcBef>
                <a:spcPts val="400"/>
              </a:spcBef>
              <a:buFontTx/>
              <a:buChar char="-"/>
            </a:pPr>
            <a:endParaRPr lang="en-GB" sz="2000" b="0" dirty="0"/>
          </a:p>
          <a:p>
            <a:pPr marL="342900" indent="-342900">
              <a:spcBef>
                <a:spcPts val="400"/>
              </a:spcBef>
              <a:buFontTx/>
              <a:buChar char="-"/>
            </a:pPr>
            <a:endParaRPr lang="en-GB" sz="20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EE6862F-3E1B-2DC6-B6A7-269FFD80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1643"/>
          </a:xfrm>
        </p:spPr>
        <p:txBody>
          <a:bodyPr/>
          <a:lstStyle/>
          <a:p>
            <a:r>
              <a:rPr lang="en-GB" dirty="0"/>
              <a:t>Testing and Cutting – EDM Wire Cutting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2F169D-AD29-093D-5973-BBAAF4C6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E43933-A319-65C0-8616-919E3E3F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CMS Week 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6A3CED-A1E6-4CC9-3390-7BE1DA8EB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28" name="Picture 4" descr="upload.wikimedia.org/wikipedia/commons/0/0d/Wir...">
            <a:extLst>
              <a:ext uri="{FF2B5EF4-FFF2-40B4-BE49-F238E27FC236}">
                <a16:creationId xmlns:a16="http://schemas.microsoft.com/office/drawing/2014/main" id="{43E83001-61DE-D29E-3103-2F921A5C7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710" y="1648330"/>
            <a:ext cx="4380301" cy="369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2E2A263F-985C-8DC8-E89A-EE1357885607}"/>
              </a:ext>
            </a:extLst>
          </p:cNvPr>
          <p:cNvSpPr txBox="1"/>
          <p:nvPr/>
        </p:nvSpPr>
        <p:spPr>
          <a:xfrm>
            <a:off x="407987" y="5208307"/>
            <a:ext cx="568801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are planning on bundling a capillary set with (roughly) the same length to cut 100s at a time, saving us costly time in the Main Workshop.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B5E501E-527B-7F38-0341-570D78579771}"/>
              </a:ext>
            </a:extLst>
          </p:cNvPr>
          <p:cNvSpPr txBox="1"/>
          <p:nvPr/>
        </p:nvSpPr>
        <p:spPr>
          <a:xfrm>
            <a:off x="7474540" y="5399872"/>
            <a:ext cx="42386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The principle of Wire EDM </a:t>
            </a:r>
          </a:p>
        </p:txBody>
      </p:sp>
    </p:spTree>
    <p:extLst>
      <p:ext uri="{BB962C8B-B14F-4D97-AF65-F5344CB8AC3E}">
        <p14:creationId xmlns:p14="http://schemas.microsoft.com/office/powerpoint/2010/main" val="3451998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Back-up – BTL Measurements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F2B4728-A8CD-909F-0476-74598F687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" y="1757129"/>
            <a:ext cx="11803122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738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7422"/>
            <a:ext cx="11376024" cy="505534"/>
          </a:xfrm>
        </p:spPr>
        <p:txBody>
          <a:bodyPr/>
          <a:lstStyle/>
          <a:p>
            <a:r>
              <a:rPr lang="en-GB" b="0" dirty="0"/>
              <a:t>Inconsistencies in capillary manufacturing tolerances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BFA4E8-A67D-5A86-388B-D707C1E6B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72" y="1807579"/>
            <a:ext cx="12064228" cy="4253151"/>
          </a:xfrm>
          <a:prstGeom prst="rect">
            <a:avLst/>
          </a:prstGeom>
        </p:spPr>
      </p:pic>
      <p:sp>
        <p:nvSpPr>
          <p:cNvPr id="14" name="Titel 7">
            <a:extLst>
              <a:ext uri="{FF2B5EF4-FFF2-40B4-BE49-F238E27FC236}">
                <a16:creationId xmlns:a16="http://schemas.microsoft.com/office/drawing/2014/main" id="{C0AE0252-B1FC-AF03-F536-0B2946C32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so difficult?</a:t>
            </a:r>
          </a:p>
        </p:txBody>
      </p:sp>
    </p:spTree>
    <p:extLst>
      <p:ext uri="{BB962C8B-B14F-4D97-AF65-F5344CB8AC3E}">
        <p14:creationId xmlns:p14="http://schemas.microsoft.com/office/powerpoint/2010/main" val="3205506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b="0" i="1" dirty="0"/>
              <a:t>Components visualized in PH-Diagram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 2PACL Principle – Thermodynamic Cycle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B312DC0-A268-2515-512D-E38C26A02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587" y="1979261"/>
            <a:ext cx="5825413" cy="4290445"/>
          </a:xfrm>
          <a:prstGeom prst="rect">
            <a:avLst/>
          </a:prstGeom>
        </p:spPr>
      </p:pic>
      <p:pic>
        <p:nvPicPr>
          <p:cNvPr id="13" name="Afbeelding 12" descr="Afbeelding met tekst, diagram, Plan, schermopname&#10;&#10;Automatisch gegenereerde beschrijving">
            <a:extLst>
              <a:ext uri="{FF2B5EF4-FFF2-40B4-BE49-F238E27FC236}">
                <a16:creationId xmlns:a16="http://schemas.microsoft.com/office/drawing/2014/main" id="{5F4A1F96-1237-48FB-675A-D369AFD0A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0" y="2083040"/>
            <a:ext cx="6218787" cy="39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Afbeelding met tekst, diagram, Plan, schermopname&#10;&#10;Automatisch gegenereerde beschrijving">
            <a:extLst>
              <a:ext uri="{FF2B5EF4-FFF2-40B4-BE49-F238E27FC236}">
                <a16:creationId xmlns:a16="http://schemas.microsoft.com/office/drawing/2014/main" id="{C3620DBE-278D-3CE2-16BE-A1EC39CB5D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7" r="41333" b="68790"/>
          <a:stretch/>
        </p:blipFill>
        <p:spPr>
          <a:xfrm>
            <a:off x="6547220" y="2265911"/>
            <a:ext cx="5451903" cy="2423609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sz="3200" dirty="0"/>
              <a:t>Capillaries in CO2 Cooling – Why?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B312DC0-A268-2515-512D-E38C26A02D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116" r="27914" b="-1"/>
          <a:stretch/>
        </p:blipFill>
        <p:spPr>
          <a:xfrm>
            <a:off x="192868" y="2232918"/>
            <a:ext cx="5685955" cy="411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F02364E-1136-FE91-3844-F3EE1D780CA3}"/>
              </a:ext>
            </a:extLst>
          </p:cNvPr>
          <p:cNvCxnSpPr>
            <a:cxnSpLocks/>
          </p:cNvCxnSpPr>
          <p:nvPr/>
        </p:nvCxnSpPr>
        <p:spPr>
          <a:xfrm>
            <a:off x="7008715" y="1688390"/>
            <a:ext cx="0" cy="198768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7A49FBEF-BC31-10CD-2E46-D2542759C425}"/>
              </a:ext>
            </a:extLst>
          </p:cNvPr>
          <p:cNvCxnSpPr>
            <a:cxnSpLocks/>
          </p:cNvCxnSpPr>
          <p:nvPr/>
        </p:nvCxnSpPr>
        <p:spPr>
          <a:xfrm flipV="1">
            <a:off x="7008715" y="1688390"/>
            <a:ext cx="3822768" cy="73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>
            <a:extLst>
              <a:ext uri="{FF2B5EF4-FFF2-40B4-BE49-F238E27FC236}">
                <a16:creationId xmlns:a16="http://schemas.microsoft.com/office/drawing/2014/main" id="{2FB1E89B-105E-F0C7-A7B6-CDCF837E326F}"/>
              </a:ext>
            </a:extLst>
          </p:cNvPr>
          <p:cNvSpPr txBox="1"/>
          <p:nvPr/>
        </p:nvSpPr>
        <p:spPr>
          <a:xfrm>
            <a:off x="7403872" y="1281992"/>
            <a:ext cx="3240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10 bar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BEEE80FB-2179-C487-E26D-1703BBD67070}"/>
              </a:ext>
            </a:extLst>
          </p:cNvPr>
          <p:cNvCxnSpPr>
            <a:cxnSpLocks/>
          </p:cNvCxnSpPr>
          <p:nvPr/>
        </p:nvCxnSpPr>
        <p:spPr>
          <a:xfrm flipV="1">
            <a:off x="9420910" y="1695762"/>
            <a:ext cx="0" cy="1733238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kstvak 19">
            <a:extLst>
              <a:ext uri="{FF2B5EF4-FFF2-40B4-BE49-F238E27FC236}">
                <a16:creationId xmlns:a16="http://schemas.microsoft.com/office/drawing/2014/main" id="{4A0A9C4A-AFEB-435F-AA9B-C22C72F27D5D}"/>
              </a:ext>
            </a:extLst>
          </p:cNvPr>
          <p:cNvSpPr txBox="1"/>
          <p:nvPr/>
        </p:nvSpPr>
        <p:spPr>
          <a:xfrm>
            <a:off x="8480690" y="1737192"/>
            <a:ext cx="3240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~8 bar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11C1377-A86E-3196-F88A-DBFAAFFBE265}"/>
              </a:ext>
            </a:extLst>
          </p:cNvPr>
          <p:cNvSpPr txBox="1"/>
          <p:nvPr/>
        </p:nvSpPr>
        <p:spPr>
          <a:xfrm>
            <a:off x="6650676" y="1737192"/>
            <a:ext cx="3240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~2 bar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193EF6E-D2C3-01F8-DF64-7FEC2083FCB4}"/>
              </a:ext>
            </a:extLst>
          </p:cNvPr>
          <p:cNvSpPr txBox="1"/>
          <p:nvPr/>
        </p:nvSpPr>
        <p:spPr>
          <a:xfrm>
            <a:off x="407988" y="971619"/>
            <a:ext cx="727951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 dirty="0"/>
              <a:t>Trigger Boiling</a:t>
            </a:r>
          </a:p>
          <a:p>
            <a:pPr marL="342900" indent="-342900" algn="l">
              <a:buAutoNum type="arabicPeriod"/>
            </a:pPr>
            <a:r>
              <a:rPr lang="en-GB" dirty="0"/>
              <a:t>Passive Flow Distribution</a:t>
            </a:r>
          </a:p>
          <a:p>
            <a:pPr marL="342900" indent="-342900" algn="l">
              <a:buAutoNum type="arabicPeriod"/>
            </a:pPr>
            <a:r>
              <a:rPr lang="en-GB" dirty="0"/>
              <a:t>Detector Loop Failure</a:t>
            </a:r>
          </a:p>
        </p:txBody>
      </p: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9234B918-D318-9873-F85D-3F14A3CAE270}"/>
              </a:ext>
            </a:extLst>
          </p:cNvPr>
          <p:cNvCxnSpPr>
            <a:cxnSpLocks/>
          </p:cNvCxnSpPr>
          <p:nvPr/>
        </p:nvCxnSpPr>
        <p:spPr>
          <a:xfrm>
            <a:off x="10831483" y="1695762"/>
            <a:ext cx="0" cy="198768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38644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7422"/>
            <a:ext cx="11376024" cy="850082"/>
          </a:xfrm>
        </p:spPr>
        <p:txBody>
          <a:bodyPr/>
          <a:lstStyle/>
          <a:p>
            <a:r>
              <a:rPr lang="en-GB" b="0" dirty="0"/>
              <a:t>Prediction based on the Darcy-</a:t>
            </a:r>
            <a:r>
              <a:rPr lang="en-GB" b="0" dirty="0" err="1"/>
              <a:t>Weisbach</a:t>
            </a:r>
            <a:r>
              <a:rPr lang="en-GB" b="0" dirty="0"/>
              <a:t> equations modelled in </a:t>
            </a:r>
            <a:r>
              <a:rPr lang="en-GB" b="0" dirty="0" err="1"/>
              <a:t>MatLab</a:t>
            </a:r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Principle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kstvak 12">
                <a:extLst>
                  <a:ext uri="{FF2B5EF4-FFF2-40B4-BE49-F238E27FC236}">
                    <a16:creationId xmlns:a16="http://schemas.microsoft.com/office/drawing/2014/main" id="{1EDAEC19-24A4-58D1-7E5F-C1A79A090FC9}"/>
                  </a:ext>
                </a:extLst>
              </p:cNvPr>
              <p:cNvSpPr txBox="1"/>
              <p:nvPr/>
            </p:nvSpPr>
            <p:spPr>
              <a:xfrm>
                <a:off x="460585" y="1389511"/>
                <a:ext cx="5460967" cy="36009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/>
                  <a:t>using Darcy-Weisbach: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b="1" dirty="0"/>
              </a:p>
              <a:p>
                <a:endParaRPr lang="en-GB" b="1" dirty="0"/>
              </a:p>
              <a:p>
                <a:br>
                  <a:rPr lang="en-GB" dirty="0"/>
                </a:br>
                <a:endParaRPr lang="en-GB" b="1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13" name="Tekstvak 12">
                <a:extLst>
                  <a:ext uri="{FF2B5EF4-FFF2-40B4-BE49-F238E27FC236}">
                    <a16:creationId xmlns:a16="http://schemas.microsoft.com/office/drawing/2014/main" id="{1EDAEC19-24A4-58D1-7E5F-C1A79A090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85" y="1389511"/>
                <a:ext cx="5460967" cy="3600986"/>
              </a:xfrm>
              <a:prstGeom prst="rect">
                <a:avLst/>
              </a:prstGeom>
              <a:blipFill>
                <a:blip r:embed="rId2"/>
                <a:stretch>
                  <a:fillRect l="-1341" t="-1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kstvak 19">
            <a:extLst>
              <a:ext uri="{FF2B5EF4-FFF2-40B4-BE49-F238E27FC236}">
                <a16:creationId xmlns:a16="http://schemas.microsoft.com/office/drawing/2014/main" id="{24D8CE6A-7163-D303-134F-AA6A50BA2CBA}"/>
              </a:ext>
            </a:extLst>
          </p:cNvPr>
          <p:cNvSpPr txBox="1"/>
          <p:nvPr/>
        </p:nvSpPr>
        <p:spPr>
          <a:xfrm>
            <a:off x="6727371" y="1515693"/>
            <a:ext cx="6719977" cy="2554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Differential Pressure 			(∆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p) 	[Pa]</a:t>
            </a:r>
            <a:endParaRPr lang="nl-NL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of Tube 			(L) 	[m]</a:t>
            </a:r>
            <a:endParaRPr lang="nl-NL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Darcy friction factor 			(</a:t>
            </a:r>
            <a:r>
              <a:rPr lang="en-GB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600" kern="1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	[-]</a:t>
            </a:r>
            <a:endParaRPr lang="nl-NL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Density of the Fluid 			(ρ) 	[kg/m</a:t>
            </a:r>
            <a:r>
              <a:rPr lang="en-GB" sz="16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nl-NL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Fluid Velocity 			(W</a:t>
            </a:r>
            <a:r>
              <a:rPr lang="en-GB" sz="16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	[m/s]</a:t>
            </a:r>
            <a:endParaRPr lang="nl-NL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Hydraulic Diameter of the Tube 		(D</a:t>
            </a:r>
            <a:r>
              <a:rPr lang="en-GB" sz="16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	[m]</a:t>
            </a:r>
          </a:p>
          <a:p>
            <a:pPr lvl="0">
              <a:lnSpc>
                <a:spcPct val="107000"/>
              </a:lnSpc>
            </a:pPr>
            <a:r>
              <a:rPr lang="nl-NL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Inner Surface </a:t>
            </a:r>
            <a:r>
              <a:rPr lang="nl-NL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Roughness</a:t>
            </a:r>
            <a:r>
              <a:rPr lang="nl-NL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(e)	[mm]</a:t>
            </a:r>
          </a:p>
          <a:p>
            <a:pPr lvl="0">
              <a:lnSpc>
                <a:spcPct val="107000"/>
              </a:lnSpc>
            </a:pPr>
            <a:r>
              <a:rPr lang="nl-NL" sz="16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Reynolds </a:t>
            </a:r>
            <a:r>
              <a:rPr lang="nl-NL" sz="16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nl-NL" sz="16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	(Re)	[-]</a:t>
            </a:r>
            <a:endParaRPr lang="nl-NL" sz="1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nl-NL" sz="1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59061F14-79DD-EEB9-FEA7-C2A060201408}"/>
                  </a:ext>
                </a:extLst>
              </p:cNvPr>
              <p:cNvSpPr txBox="1"/>
              <p:nvPr/>
            </p:nvSpPr>
            <p:spPr>
              <a:xfrm>
                <a:off x="460586" y="1767998"/>
                <a:ext cx="2291946" cy="104156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endParaRPr lang="nl-NL" b="1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𝑫</m:t>
                          </m:r>
                        </m:sub>
                      </m:sSub>
                      <m:r>
                        <a:rPr lang="en-GB" sz="1400" b="1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nl-NL" sz="1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𝝆</m:t>
                          </m:r>
                        </m:num>
                        <m:den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sz="1400" b="1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nl-NL" sz="1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1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nl-NL" sz="1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  <m:sub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nl-NL" sz="1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GB" sz="1400" b="1" i="1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den>
                      </m:f>
                      <m:r>
                        <a:rPr lang="en-GB" sz="1400" b="1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𝑳</m:t>
                      </m:r>
                    </m:oMath>
                  </m:oMathPara>
                </a14:m>
                <a:endParaRPr lang="nl-NL" sz="1400" b="1" dirty="0"/>
              </a:p>
              <a:p>
                <a:pPr algn="ctr"/>
                <a:endParaRPr lang="en-GB" b="1" dirty="0"/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59061F14-79DD-EEB9-FEA7-C2A060201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86" y="1767998"/>
                <a:ext cx="2291946" cy="1041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58E2FD89-6D55-E8A1-50AD-2C45D35EFB48}"/>
                  </a:ext>
                </a:extLst>
              </p:cNvPr>
              <p:cNvSpPr txBox="1"/>
              <p:nvPr/>
            </p:nvSpPr>
            <p:spPr>
              <a:xfrm>
                <a:off x="460585" y="3310309"/>
                <a:ext cx="1909391" cy="107439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endParaRPr lang="nl-NL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64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algn="ctr"/>
                <a:endParaRPr lang="en-GB" dirty="0"/>
              </a:p>
            </p:txBody>
          </p:sp>
        </mc:Choice>
        <mc:Fallback xmlns=""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58E2FD89-6D55-E8A1-50AD-2C45D35EF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85" y="3310309"/>
                <a:ext cx="1909391" cy="10743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571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10">
                <a:extLst>
                  <a:ext uri="{FF2B5EF4-FFF2-40B4-BE49-F238E27FC236}">
                    <a16:creationId xmlns:a16="http://schemas.microsoft.com/office/drawing/2014/main" id="{134EFC83-4598-B5FF-135F-3DE8EEC5B484}"/>
                  </a:ext>
                </a:extLst>
              </p:cNvPr>
              <p:cNvSpPr txBox="1"/>
              <p:nvPr/>
            </p:nvSpPr>
            <p:spPr>
              <a:xfrm>
                <a:off x="460585" y="4914250"/>
                <a:ext cx="4531293" cy="987706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endParaRPr lang="en-GB" sz="1400" b="1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400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1400" b="1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14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400" b="1" i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1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𝒍𝒐𝒈</m:t>
                          </m:r>
                        </m:e>
                        <m:sub>
                          <m:r>
                            <a:rPr lang="en-GB" sz="1400" b="1" i="0"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lang="en-GB" sz="1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num>
                            <m:den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𝟕𝟏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GB" sz="1400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GB" sz="1400" b="1" i="1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4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𝟓𝟏</m:t>
                              </m:r>
                            </m:num>
                            <m:den>
                              <m:r>
                                <a:rPr lang="en-GB" sz="1400" b="1" i="1">
                                  <a:latin typeface="Cambria Math" panose="02040503050406030204" pitchFamily="18" charset="0"/>
                                </a:rPr>
                                <m:t>𝑹𝒆</m:t>
                              </m:r>
                              <m:r>
                                <a:rPr lang="en-GB" sz="1400" b="1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1400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GB" sz="1400" b="1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1" i="1"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GB" sz="1400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GB" sz="1400" b="1" dirty="0"/>
              </a:p>
              <a:p>
                <a:pPr algn="ctr"/>
                <a:endParaRPr lang="en-GB" sz="1400" b="1" dirty="0"/>
              </a:p>
            </p:txBody>
          </p:sp>
        </mc:Choice>
        <mc:Fallback xmlns="">
          <p:sp>
            <p:nvSpPr>
              <p:cNvPr id="11" name="Tekstvak 10">
                <a:extLst>
                  <a:ext uri="{FF2B5EF4-FFF2-40B4-BE49-F238E27FC236}">
                    <a16:creationId xmlns:a16="http://schemas.microsoft.com/office/drawing/2014/main" id="{134EFC83-4598-B5FF-135F-3DE8EEC5B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85" y="4914250"/>
                <a:ext cx="4531293" cy="9877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kstvak 13">
            <a:extLst>
              <a:ext uri="{FF2B5EF4-FFF2-40B4-BE49-F238E27FC236}">
                <a16:creationId xmlns:a16="http://schemas.microsoft.com/office/drawing/2014/main" id="{06A0675A-EE84-F9B0-7E03-956B045B9B5F}"/>
              </a:ext>
            </a:extLst>
          </p:cNvPr>
          <p:cNvSpPr txBox="1"/>
          <p:nvPr/>
        </p:nvSpPr>
        <p:spPr>
          <a:xfrm>
            <a:off x="460585" y="4480201"/>
            <a:ext cx="6722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 err="1"/>
              <a:t>f</a:t>
            </a:r>
            <a:r>
              <a:rPr lang="en-GB" sz="1600" b="1" baseline="-25000" dirty="0" err="1"/>
              <a:t>D</a:t>
            </a:r>
            <a:r>
              <a:rPr lang="en-GB" sz="1600" b="1" dirty="0"/>
              <a:t> </a:t>
            </a:r>
            <a:r>
              <a:rPr lang="en-GB" sz="1600" dirty="0"/>
              <a:t>during turbulent flow: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B2EEA25-4D41-B7B0-708D-CC2994BDCDA0}"/>
              </a:ext>
            </a:extLst>
          </p:cNvPr>
          <p:cNvSpPr txBox="1"/>
          <p:nvPr/>
        </p:nvSpPr>
        <p:spPr>
          <a:xfrm>
            <a:off x="8192341" y="4528614"/>
            <a:ext cx="6722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Reynolds number: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2A0D08A5-C375-E9F8-3AE8-22E255873672}"/>
                  </a:ext>
                </a:extLst>
              </p:cNvPr>
              <p:cNvSpPr txBox="1"/>
              <p:nvPr/>
            </p:nvSpPr>
            <p:spPr>
              <a:xfrm>
                <a:off x="8192341" y="4914250"/>
                <a:ext cx="3255832" cy="992836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endParaRPr lang="en-GB" sz="1400" b="1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𝑅𝑒</m:t>
                      </m:r>
                      <m:r>
                        <a:rPr lang="en-GB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GB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nl-NL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nl-NL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nl-NL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µ</m:t>
                          </m:r>
                        </m:den>
                      </m:f>
                    </m:oMath>
                  </m:oMathPara>
                </a14:m>
                <a:endParaRPr lang="en-GB" sz="1400" b="1" dirty="0"/>
              </a:p>
              <a:p>
                <a:pPr algn="ctr"/>
                <a:endParaRPr lang="en-GB" sz="1400" b="1" dirty="0"/>
              </a:p>
            </p:txBody>
          </p:sp>
        </mc:Choice>
        <mc:Fallback xmlns="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2A0D08A5-C375-E9F8-3AE8-22E255873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2341" y="4914250"/>
                <a:ext cx="3255832" cy="9928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571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kstvak 20">
            <a:extLst>
              <a:ext uri="{FF2B5EF4-FFF2-40B4-BE49-F238E27FC236}">
                <a16:creationId xmlns:a16="http://schemas.microsoft.com/office/drawing/2014/main" id="{12F4B14E-457B-5366-A8BD-E6359B7B4C12}"/>
              </a:ext>
            </a:extLst>
          </p:cNvPr>
          <p:cNvSpPr txBox="1"/>
          <p:nvPr/>
        </p:nvSpPr>
        <p:spPr>
          <a:xfrm>
            <a:off x="460585" y="2900218"/>
            <a:ext cx="6722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 err="1"/>
              <a:t>f</a:t>
            </a:r>
            <a:r>
              <a:rPr lang="en-GB" sz="1600" b="1" baseline="-25000" dirty="0" err="1"/>
              <a:t>D</a:t>
            </a:r>
            <a:r>
              <a:rPr lang="en-GB" sz="1600" b="1" baseline="-25000" dirty="0"/>
              <a:t> </a:t>
            </a:r>
            <a:r>
              <a:rPr lang="en-GB" sz="1600" dirty="0"/>
              <a:t>during laminar flow:  </a:t>
            </a:r>
          </a:p>
        </p:txBody>
      </p:sp>
    </p:spTree>
    <p:extLst>
      <p:ext uri="{BB962C8B-B14F-4D97-AF65-F5344CB8AC3E}">
        <p14:creationId xmlns:p14="http://schemas.microsoft.com/office/powerpoint/2010/main" val="92541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7422"/>
            <a:ext cx="11376024" cy="505534"/>
          </a:xfrm>
        </p:spPr>
        <p:txBody>
          <a:bodyPr/>
          <a:lstStyle/>
          <a:p>
            <a:r>
              <a:rPr lang="en-GB" b="0" dirty="0"/>
              <a:t>Prediction based on the Darcy-</a:t>
            </a:r>
            <a:r>
              <a:rPr lang="en-GB" b="0" dirty="0" err="1"/>
              <a:t>Weisbach</a:t>
            </a:r>
            <a:r>
              <a:rPr lang="en-GB" b="0" dirty="0"/>
              <a:t> equations modelled in </a:t>
            </a:r>
            <a:r>
              <a:rPr lang="en-GB" b="0" dirty="0" err="1"/>
              <a:t>MatLab</a:t>
            </a:r>
            <a:endParaRPr lang="en-GB" b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Example from Detector List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32598D7-32EB-C390-A4C7-BCAADEDEF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25" y="2649895"/>
            <a:ext cx="11419349" cy="3452674"/>
          </a:xfrm>
          <a:prstGeom prst="rect">
            <a:avLst/>
          </a:prstGeom>
        </p:spPr>
      </p:pic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83ADFD53-111B-E55E-5AD1-A4696139089D}"/>
              </a:ext>
            </a:extLst>
          </p:cNvPr>
          <p:cNvCxnSpPr>
            <a:cxnSpLocks/>
          </p:cNvCxnSpPr>
          <p:nvPr/>
        </p:nvCxnSpPr>
        <p:spPr>
          <a:xfrm>
            <a:off x="339782" y="2234601"/>
            <a:ext cx="391262" cy="1190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B6AAAF70-EA2C-FEBA-E1D9-096F75327E2C}"/>
              </a:ext>
            </a:extLst>
          </p:cNvPr>
          <p:cNvCxnSpPr>
            <a:cxnSpLocks/>
          </p:cNvCxnSpPr>
          <p:nvPr/>
        </p:nvCxnSpPr>
        <p:spPr>
          <a:xfrm>
            <a:off x="339782" y="2234601"/>
            <a:ext cx="391262" cy="841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>
            <a:extLst>
              <a:ext uri="{FF2B5EF4-FFF2-40B4-BE49-F238E27FC236}">
                <a16:creationId xmlns:a16="http://schemas.microsoft.com/office/drawing/2014/main" id="{4AF279B0-6F76-8A67-9A71-DADC75C3A1CB}"/>
              </a:ext>
            </a:extLst>
          </p:cNvPr>
          <p:cNvCxnSpPr>
            <a:cxnSpLocks/>
          </p:cNvCxnSpPr>
          <p:nvPr/>
        </p:nvCxnSpPr>
        <p:spPr>
          <a:xfrm>
            <a:off x="339782" y="2234601"/>
            <a:ext cx="391262" cy="1725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>
            <a:extLst>
              <a:ext uri="{FF2B5EF4-FFF2-40B4-BE49-F238E27FC236}">
                <a16:creationId xmlns:a16="http://schemas.microsoft.com/office/drawing/2014/main" id="{291A23A2-824F-4603-7BCE-C5A71F5D8A6F}"/>
              </a:ext>
            </a:extLst>
          </p:cNvPr>
          <p:cNvSpPr txBox="1"/>
          <p:nvPr/>
        </p:nvSpPr>
        <p:spPr>
          <a:xfrm>
            <a:off x="33338" y="1680603"/>
            <a:ext cx="1053202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Detector System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48564EAF-86A9-2207-FEA2-DD5079446078}"/>
              </a:ext>
            </a:extLst>
          </p:cNvPr>
          <p:cNvSpPr txBox="1"/>
          <p:nvPr/>
        </p:nvSpPr>
        <p:spPr>
          <a:xfrm>
            <a:off x="1329484" y="1819102"/>
            <a:ext cx="1489916" cy="27699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Sub-System</a:t>
            </a:r>
          </a:p>
        </p:txBody>
      </p:sp>
      <p:cxnSp>
        <p:nvCxnSpPr>
          <p:cNvPr id="54" name="Rechte verbindingslijn met pijl 53">
            <a:extLst>
              <a:ext uri="{FF2B5EF4-FFF2-40B4-BE49-F238E27FC236}">
                <a16:creationId xmlns:a16="http://schemas.microsoft.com/office/drawing/2014/main" id="{8CA0DEFD-5F1F-B1A0-7095-AC8D3B014E7D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1133083" y="2096101"/>
            <a:ext cx="941359" cy="888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met pijl 56">
            <a:extLst>
              <a:ext uri="{FF2B5EF4-FFF2-40B4-BE49-F238E27FC236}">
                <a16:creationId xmlns:a16="http://schemas.microsoft.com/office/drawing/2014/main" id="{BEEA3307-CA67-95D2-E33E-78DBE4EA92F5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1158875" y="2096101"/>
            <a:ext cx="915567" cy="1072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kstvak 59">
            <a:extLst>
              <a:ext uri="{FF2B5EF4-FFF2-40B4-BE49-F238E27FC236}">
                <a16:creationId xmlns:a16="http://schemas.microsoft.com/office/drawing/2014/main" id="{2ECDD05C-3E6C-84F1-0EB2-27CBD52F963B}"/>
              </a:ext>
            </a:extLst>
          </p:cNvPr>
          <p:cNvSpPr txBox="1"/>
          <p:nvPr/>
        </p:nvSpPr>
        <p:spPr>
          <a:xfrm>
            <a:off x="3371430" y="1683209"/>
            <a:ext cx="1489916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Capillary Properties</a:t>
            </a:r>
          </a:p>
        </p:txBody>
      </p:sp>
      <p:cxnSp>
        <p:nvCxnSpPr>
          <p:cNvPr id="61" name="Rechte verbindingslijn met pijl 60">
            <a:extLst>
              <a:ext uri="{FF2B5EF4-FFF2-40B4-BE49-F238E27FC236}">
                <a16:creationId xmlns:a16="http://schemas.microsoft.com/office/drawing/2014/main" id="{10E4D448-20C5-AEF3-68F6-7437C7EA85C1}"/>
              </a:ext>
            </a:extLst>
          </p:cNvPr>
          <p:cNvCxnSpPr>
            <a:cxnSpLocks/>
          </p:cNvCxnSpPr>
          <p:nvPr/>
        </p:nvCxnSpPr>
        <p:spPr>
          <a:xfrm flipH="1">
            <a:off x="2560834" y="2234601"/>
            <a:ext cx="1099352" cy="692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met pijl 63">
            <a:extLst>
              <a:ext uri="{FF2B5EF4-FFF2-40B4-BE49-F238E27FC236}">
                <a16:creationId xmlns:a16="http://schemas.microsoft.com/office/drawing/2014/main" id="{BB704BD6-9185-F98F-7287-B941F72BCAE2}"/>
              </a:ext>
            </a:extLst>
          </p:cNvPr>
          <p:cNvCxnSpPr>
            <a:cxnSpLocks/>
          </p:cNvCxnSpPr>
          <p:nvPr/>
        </p:nvCxnSpPr>
        <p:spPr>
          <a:xfrm flipH="1">
            <a:off x="3139055" y="2234601"/>
            <a:ext cx="705467" cy="692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>
            <a:extLst>
              <a:ext uri="{FF2B5EF4-FFF2-40B4-BE49-F238E27FC236}">
                <a16:creationId xmlns:a16="http://schemas.microsoft.com/office/drawing/2014/main" id="{D92951E6-ADBC-A5AD-CC8C-78A458866B9A}"/>
              </a:ext>
            </a:extLst>
          </p:cNvPr>
          <p:cNvCxnSpPr>
            <a:cxnSpLocks/>
            <a:stCxn id="60" idx="2"/>
          </p:cNvCxnSpPr>
          <p:nvPr/>
        </p:nvCxnSpPr>
        <p:spPr>
          <a:xfrm flipH="1">
            <a:off x="3811411" y="2237207"/>
            <a:ext cx="304977" cy="690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7EE48540-3C7E-D638-3AF6-F319BFB487C2}"/>
              </a:ext>
            </a:extLst>
          </p:cNvPr>
          <p:cNvCxnSpPr>
            <a:cxnSpLocks/>
          </p:cNvCxnSpPr>
          <p:nvPr/>
        </p:nvCxnSpPr>
        <p:spPr>
          <a:xfrm>
            <a:off x="4300771" y="2234601"/>
            <a:ext cx="455379" cy="692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kstvak 81">
            <a:extLst>
              <a:ext uri="{FF2B5EF4-FFF2-40B4-BE49-F238E27FC236}">
                <a16:creationId xmlns:a16="http://schemas.microsoft.com/office/drawing/2014/main" id="{DD513EB7-987B-5BC8-1B5C-CB1B1C336791}"/>
              </a:ext>
            </a:extLst>
          </p:cNvPr>
          <p:cNvSpPr txBox="1"/>
          <p:nvPr/>
        </p:nvSpPr>
        <p:spPr>
          <a:xfrm>
            <a:off x="5450142" y="1542001"/>
            <a:ext cx="1489916" cy="83099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Desired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∆p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Capillary</a:t>
            </a:r>
          </a:p>
        </p:txBody>
      </p:sp>
      <p:cxnSp>
        <p:nvCxnSpPr>
          <p:cNvPr id="83" name="Rechte verbindingslijn met pijl 82">
            <a:extLst>
              <a:ext uri="{FF2B5EF4-FFF2-40B4-BE49-F238E27FC236}">
                <a16:creationId xmlns:a16="http://schemas.microsoft.com/office/drawing/2014/main" id="{A2B50EEF-CB05-93A0-6C5B-142BE9BA1738}"/>
              </a:ext>
            </a:extLst>
          </p:cNvPr>
          <p:cNvCxnSpPr>
            <a:cxnSpLocks/>
          </p:cNvCxnSpPr>
          <p:nvPr/>
        </p:nvCxnSpPr>
        <p:spPr>
          <a:xfrm>
            <a:off x="6299200" y="2372998"/>
            <a:ext cx="292100" cy="576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met pijl 88">
            <a:extLst>
              <a:ext uri="{FF2B5EF4-FFF2-40B4-BE49-F238E27FC236}">
                <a16:creationId xmlns:a16="http://schemas.microsoft.com/office/drawing/2014/main" id="{D848376F-4612-043C-66AB-95AEBB742353}"/>
              </a:ext>
            </a:extLst>
          </p:cNvPr>
          <p:cNvCxnSpPr>
            <a:cxnSpLocks/>
            <a:stCxn id="82" idx="2"/>
          </p:cNvCxnSpPr>
          <p:nvPr/>
        </p:nvCxnSpPr>
        <p:spPr>
          <a:xfrm flipH="1">
            <a:off x="6045200" y="2372998"/>
            <a:ext cx="149900" cy="576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kstvak 92">
            <a:extLst>
              <a:ext uri="{FF2B5EF4-FFF2-40B4-BE49-F238E27FC236}">
                <a16:creationId xmlns:a16="http://schemas.microsoft.com/office/drawing/2014/main" id="{AAEFF332-6B14-6033-7DB0-5ED8842335FB}"/>
              </a:ext>
            </a:extLst>
          </p:cNvPr>
          <p:cNvSpPr txBox="1"/>
          <p:nvPr/>
        </p:nvSpPr>
        <p:spPr>
          <a:xfrm>
            <a:off x="7756719" y="1828255"/>
            <a:ext cx="1489916" cy="27699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Quantity</a:t>
            </a:r>
          </a:p>
        </p:txBody>
      </p:sp>
      <p:cxnSp>
        <p:nvCxnSpPr>
          <p:cNvPr id="94" name="Rechte verbindingslijn met pijl 93">
            <a:extLst>
              <a:ext uri="{FF2B5EF4-FFF2-40B4-BE49-F238E27FC236}">
                <a16:creationId xmlns:a16="http://schemas.microsoft.com/office/drawing/2014/main" id="{6B58CFAB-5C66-A4DC-3D32-BD174D56FD91}"/>
              </a:ext>
            </a:extLst>
          </p:cNvPr>
          <p:cNvCxnSpPr>
            <a:cxnSpLocks/>
            <a:stCxn id="93" idx="2"/>
          </p:cNvCxnSpPr>
          <p:nvPr/>
        </p:nvCxnSpPr>
        <p:spPr>
          <a:xfrm flipH="1">
            <a:off x="7886700" y="2105254"/>
            <a:ext cx="614977" cy="844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echte verbindingslijn met pijl 98">
            <a:extLst>
              <a:ext uri="{FF2B5EF4-FFF2-40B4-BE49-F238E27FC236}">
                <a16:creationId xmlns:a16="http://schemas.microsoft.com/office/drawing/2014/main" id="{C6B6A88B-ADC2-186E-5A97-4517338B4C03}"/>
              </a:ext>
            </a:extLst>
          </p:cNvPr>
          <p:cNvCxnSpPr>
            <a:cxnSpLocks/>
          </p:cNvCxnSpPr>
          <p:nvPr/>
        </p:nvCxnSpPr>
        <p:spPr>
          <a:xfrm flipH="1" flipV="1">
            <a:off x="2657475" y="2984500"/>
            <a:ext cx="7677150" cy="311806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94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53" grpId="0" animBg="1"/>
      <p:bldP spid="60" grpId="0" animBg="1"/>
      <p:bldP spid="82" grpId="0" animBg="1"/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Example from Detector List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3988E896-061C-3BC2-A6EA-EC6BCECFF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0" t="24577" b="3802"/>
          <a:stretch/>
        </p:blipFill>
        <p:spPr>
          <a:xfrm>
            <a:off x="369015" y="1038008"/>
            <a:ext cx="11453970" cy="717218"/>
          </a:xfrm>
          <a:prstGeom prst="rect">
            <a:avLst/>
          </a:prstGeom>
        </p:spPr>
      </p:pic>
      <p:sp>
        <p:nvSpPr>
          <p:cNvPr id="13" name="Tijdelijke aanduiding voor inhoud 8">
            <a:extLst>
              <a:ext uri="{FF2B5EF4-FFF2-40B4-BE49-F238E27FC236}">
                <a16:creationId xmlns:a16="http://schemas.microsoft.com/office/drawing/2014/main" id="{843A13BC-AFD8-CB77-2798-046C2FC88AF2}"/>
              </a:ext>
            </a:extLst>
          </p:cNvPr>
          <p:cNvSpPr txBox="1">
            <a:spLocks/>
          </p:cNvSpPr>
          <p:nvPr/>
        </p:nvSpPr>
        <p:spPr>
          <a:xfrm>
            <a:off x="133349" y="1974321"/>
            <a:ext cx="3983039" cy="50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Result Theoretical Prediction:</a:t>
            </a:r>
          </a:p>
        </p:txBody>
      </p:sp>
      <p:sp>
        <p:nvSpPr>
          <p:cNvPr id="2" name="Tijdelijke aanduiding voor inhoud 8">
            <a:extLst>
              <a:ext uri="{FF2B5EF4-FFF2-40B4-BE49-F238E27FC236}">
                <a16:creationId xmlns:a16="http://schemas.microsoft.com/office/drawing/2014/main" id="{1E11F039-1332-E991-30CE-869517D22EE3}"/>
              </a:ext>
            </a:extLst>
          </p:cNvPr>
          <p:cNvSpPr txBox="1">
            <a:spLocks/>
          </p:cNvSpPr>
          <p:nvPr/>
        </p:nvSpPr>
        <p:spPr>
          <a:xfrm>
            <a:off x="7947743" y="4039948"/>
            <a:ext cx="3983039" cy="6155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dirty="0"/>
              <a:t>Super easy!</a:t>
            </a:r>
            <a:br>
              <a:rPr lang="en-GB" b="0" dirty="0"/>
            </a:br>
            <a:r>
              <a:rPr lang="en-GB" b="0" dirty="0"/>
              <a:t>Right…?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F3DB58F5-73A5-A5F9-0CCC-552F0D3D9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18" y="2479855"/>
            <a:ext cx="7710340" cy="373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197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7422"/>
            <a:ext cx="11376024" cy="505534"/>
          </a:xfrm>
        </p:spPr>
        <p:txBody>
          <a:bodyPr/>
          <a:lstStyle/>
          <a:p>
            <a:r>
              <a:rPr lang="en-GB" b="0" dirty="0"/>
              <a:t>Capillaries are not perfect…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534"/>
          </a:xfrm>
        </p:spPr>
        <p:txBody>
          <a:bodyPr/>
          <a:lstStyle/>
          <a:p>
            <a:r>
              <a:rPr lang="en-GB" dirty="0"/>
              <a:t>Theoretical Prediction – Why is it still so difficult?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May 2024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Derek Jan Langedijk | Capillary Flow Distribution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Afbeelding 1" descr="Afbeelding met regenboog, schermopname, tekst, Kleurrijkheid&#10;&#10;Automatisch gegenereerde beschrijving">
            <a:extLst>
              <a:ext uri="{FF2B5EF4-FFF2-40B4-BE49-F238E27FC236}">
                <a16:creationId xmlns:a16="http://schemas.microsoft.com/office/drawing/2014/main" id="{96284D32-F5A3-1172-CF6D-E96D4E0727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22" b="5914"/>
          <a:stretch/>
        </p:blipFill>
        <p:spPr bwMode="auto">
          <a:xfrm>
            <a:off x="6383551" y="1893580"/>
            <a:ext cx="5690704" cy="36200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BC5DC750-D080-BE44-A650-F6525A97A2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9" t="2578" r="5082"/>
          <a:stretch/>
        </p:blipFill>
        <p:spPr>
          <a:xfrm>
            <a:off x="117745" y="2186202"/>
            <a:ext cx="4292982" cy="3155695"/>
          </a:xfrm>
          <a:prstGeom prst="rect">
            <a:avLst/>
          </a:prstGeom>
        </p:spPr>
      </p:pic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0D1DD64F-D61C-0E3F-5AEB-60D85EA38798}"/>
              </a:ext>
            </a:extLst>
          </p:cNvPr>
          <p:cNvCxnSpPr>
            <a:cxnSpLocks/>
          </p:cNvCxnSpPr>
          <p:nvPr/>
        </p:nvCxnSpPr>
        <p:spPr>
          <a:xfrm>
            <a:off x="3914078" y="3764050"/>
            <a:ext cx="413710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0544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1B774330-F6B2-4C0C-B93D-E36BC4DC9558}" vid="{94E3DF97-C62B-4220-BB30-1F7448B9F30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6175</TotalTime>
  <Words>1535</Words>
  <Application>Microsoft Office PowerPoint</Application>
  <PresentationFormat>Breedbeeld</PresentationFormat>
  <Paragraphs>314</Paragraphs>
  <Slides>38</Slides>
  <Notes>1</Notes>
  <HiddenSlides>7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44" baseType="lpstr">
      <vt:lpstr>Aptos</vt:lpstr>
      <vt:lpstr>Arial</vt:lpstr>
      <vt:lpstr>Calibri</vt:lpstr>
      <vt:lpstr>Cambria Math</vt:lpstr>
      <vt:lpstr>Wingdings</vt:lpstr>
      <vt:lpstr>Cern</vt:lpstr>
      <vt:lpstr>Flow distribution capillary tube testing for the CMS silicon detector upgrades  Forum on Tracking Detector Mechanics 2024 Purdue University, Indianapolis, Indiana U.S.</vt:lpstr>
      <vt:lpstr>Content</vt:lpstr>
      <vt:lpstr>The 2PACL Principle – Components and Layout</vt:lpstr>
      <vt:lpstr>The 2PACL Principle – Thermodynamic Cycle</vt:lpstr>
      <vt:lpstr>Capillaries in CO2 Cooling – Why?</vt:lpstr>
      <vt:lpstr>Theoretical Prediction – Principle</vt:lpstr>
      <vt:lpstr>Theoretical Prediction – Example from Detector List</vt:lpstr>
      <vt:lpstr>Theoretical Prediction – Example from Detector List</vt:lpstr>
      <vt:lpstr>Theoretical Prediction – Why is it still so difficult?</vt:lpstr>
      <vt:lpstr>PowerPoint-presentatie</vt:lpstr>
      <vt:lpstr>Theoretical Prediction – Why is it still so difficult?</vt:lpstr>
      <vt:lpstr>Theoretical Prediction – Why is it still so difficult?</vt:lpstr>
      <vt:lpstr>Theoretical Prediction – Why is it still difficult?</vt:lpstr>
      <vt:lpstr>Theoretical Prediction – Why is it still difficult?</vt:lpstr>
      <vt:lpstr>Theoretical Prediction – Why is it still difficult?</vt:lpstr>
      <vt:lpstr>Theoretical Prediction – Testing each capillary!</vt:lpstr>
      <vt:lpstr>Capillary Open System – Principle</vt:lpstr>
      <vt:lpstr>Capillary Open System – Principle</vt:lpstr>
      <vt:lpstr>Capillary Open System – Mechanical Design</vt:lpstr>
      <vt:lpstr>Capillary Open System – Mechanical Design</vt:lpstr>
      <vt:lpstr>Capillary Open System – Constructed @ CERN</vt:lpstr>
      <vt:lpstr>Making a Capillary – Electronic Discharge Machining</vt:lpstr>
      <vt:lpstr>Measurement – Example in Practise</vt:lpstr>
      <vt:lpstr>Measurement – SCADA Data Acquisition</vt:lpstr>
      <vt:lpstr>Measurement – Example in Practise</vt:lpstr>
      <vt:lpstr>Measurement – Example in Practise</vt:lpstr>
      <vt:lpstr>Measurement – Consistency in larger batches</vt:lpstr>
      <vt:lpstr>Measurement – Example in Practise</vt:lpstr>
      <vt:lpstr>Capillary Tested – Now what?</vt:lpstr>
      <vt:lpstr>The End Thank you for your attention</vt:lpstr>
      <vt:lpstr>PowerPoint-presentatie</vt:lpstr>
      <vt:lpstr>Measurement – Example in Practise</vt:lpstr>
      <vt:lpstr>Capillaries in CO2 Cooling – Why?</vt:lpstr>
      <vt:lpstr>Measurement – More Data</vt:lpstr>
      <vt:lpstr>Measurement – More Data</vt:lpstr>
      <vt:lpstr>Testing and Cutting – EDM Wire Cutting</vt:lpstr>
      <vt:lpstr>Back-up – BTL Measurements</vt:lpstr>
      <vt:lpstr>Theoretical Prediction – Why is it still so difficult?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distribution capillary tube testing for the CMS silicon detector upgrades  Forum on Detector Tracker Mechanics 2024 Purdue University, Indianapolis, Indiana U.S.</dc:title>
  <dc:creator>Derek Langedijk</dc:creator>
  <cp:lastModifiedBy>Derek Langedijk</cp:lastModifiedBy>
  <cp:revision>22</cp:revision>
  <dcterms:created xsi:type="dcterms:W3CDTF">2024-05-07T07:37:50Z</dcterms:created>
  <dcterms:modified xsi:type="dcterms:W3CDTF">2024-05-29T19:28:33Z</dcterms:modified>
</cp:coreProperties>
</file>